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5" r:id="rId23"/>
    <p:sldId id="282" r:id="rId24"/>
    <p:sldId id="283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5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Segmentation des clients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17/12/2017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0" y="3798168"/>
            <a:ext cx="5400600" cy="23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du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r>
              <a:rPr lang="fr-FR" dirty="0" smtClean="0">
                <a:solidFill>
                  <a:srgbClr val="E8750C"/>
                </a:solidFill>
              </a:rPr>
              <a:t> (aparté)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Minimisation </a:t>
            </a:r>
            <a:r>
              <a:rPr lang="fr-FR" dirty="0">
                <a:solidFill>
                  <a:srgbClr val="E8750C"/>
                </a:solidFill>
              </a:rPr>
              <a:t>∑ </a:t>
            </a:r>
            <a:r>
              <a:rPr lang="fr-FR" dirty="0" smtClean="0">
                <a:solidFill>
                  <a:srgbClr val="E8750C"/>
                </a:solidFill>
              </a:rPr>
              <a:t>(distances)²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Glisser les moyenne n fois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ttps://upload.wikimedia.org/wikipedia/commons/thumb/f/fb/K-means.png/2560px-K-me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3269103"/>
            <a:ext cx="8016825" cy="30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basé sur Score de Silhouette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Plusieurs essais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top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keywords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Discount factor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Faible Score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Superposition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5\img\TSNE_articles_2D_filter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2" y="2564904"/>
            <a:ext cx="5480901" cy="4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F:\Nicolas\Documents\OpenClassRoom\P5\img\CA_clust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84776" cy="52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2291" name="Picture 3" descr="F:\Nicolas\Documents\OpenClassRoom\P5\img\c19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1700808"/>
            <a:ext cx="48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:\Nicolas\Documents\OpenClassRoom\P5\img\c25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F:\Nicolas\Documents\OpenClassRoom\P5\img\c27_clou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:\Nicolas\Documents\OpenClassRoom\P5\img\c28_clou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Encodage des article par cluster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OneHotEncoding</a:t>
            </a:r>
            <a:r>
              <a:rPr lang="fr-FR" dirty="0" smtClean="0">
                <a:solidFill>
                  <a:srgbClr val="E8750C"/>
                </a:solidFill>
              </a:rPr>
              <a:t> de ces clusters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Fin du nettoyage / Exploration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</a:t>
            </a:r>
            <a:r>
              <a:rPr lang="fr-FR" dirty="0" err="1" smtClean="0">
                <a:solidFill>
                  <a:srgbClr val="E8750C"/>
                </a:solidFill>
              </a:rPr>
              <a:t>converter</a:t>
            </a:r>
            <a:r>
              <a:rPr lang="fr-FR" dirty="0" smtClean="0">
                <a:solidFill>
                  <a:srgbClr val="E8750C"/>
                </a:solidFill>
              </a:rPr>
              <a:t> Pays =&gt; Label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Objet =&gt; Cluster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 du dataset Clients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1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</a:t>
            </a:r>
            <a:r>
              <a:rPr lang="fr-FR" dirty="0" err="1" smtClean="0">
                <a:solidFill>
                  <a:srgbClr val="E8750C"/>
                </a:solidFill>
              </a:rPr>
              <a:t>invoice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Jour depuis achat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Prix Panier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articles /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2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clients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1ere visite/dernière visite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visites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Temps moyen entre visites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</a:t>
            </a:r>
            <a:r>
              <a:rPr lang="fr-FR" dirty="0">
                <a:solidFill>
                  <a:srgbClr val="E8750C"/>
                </a:solidFill>
              </a:rPr>
              <a:t>basé sur Score de </a:t>
            </a:r>
            <a:r>
              <a:rPr lang="fr-FR" dirty="0" smtClean="0">
                <a:solidFill>
                  <a:srgbClr val="E8750C"/>
                </a:solidFill>
              </a:rPr>
              <a:t>Silhouette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Standard et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meilleur si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N cluster &gt; 7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Std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trouve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les outliers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(1 seul gros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cluster </a:t>
            </a:r>
            <a:r>
              <a:rPr lang="fr-FR" dirty="0" err="1" smtClean="0">
                <a:solidFill>
                  <a:srgbClr val="E8750C"/>
                </a:solidFill>
              </a:rPr>
              <a:t>env</a:t>
            </a:r>
            <a:r>
              <a:rPr lang="fr-FR" dirty="0" smtClean="0">
                <a:solidFill>
                  <a:srgbClr val="E8750C"/>
                </a:solidFill>
              </a:rPr>
              <a:t> 3500 pers.)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Garder </a:t>
            </a:r>
            <a:r>
              <a:rPr lang="fr-FR" dirty="0" err="1" smtClean="0">
                <a:solidFill>
                  <a:srgbClr val="E8750C"/>
                </a:solidFill>
              </a:rPr>
              <a:t>sufisament</a:t>
            </a:r>
            <a:r>
              <a:rPr lang="fr-FR" dirty="0" smtClean="0">
                <a:solidFill>
                  <a:srgbClr val="E8750C"/>
                </a:solidFill>
              </a:rPr>
              <a:t> de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pers. / cluster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4338" name="Picture 2" descr="F:\Nicolas\Documents\OpenClassRoom\P5\img\scal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52652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Visualisation sur TSNE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F:\Nicolas\Documents\OpenClassRoom\P5\img\TSNE_customer_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904656" cy="45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89" name="Picture 5" descr="F:\Nicolas\Documents\OpenClassRoom\P5\img\hist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91" name="Picture 7" descr="F:\Nicolas\Documents\OpenClassRoom\P5\img\cart_freq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Nettoyage / Exploration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des Clients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Interprétation des Clusters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Classification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312974" cy="27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F:\Nicolas\Documents\OpenClassRoom\P5\img\polar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0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Multiple Modèle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Cluster 6 (4 clients – VIP)</a:t>
            </a:r>
          </a:p>
          <a:p>
            <a:pPr lvl="1"/>
            <a:r>
              <a:rPr lang="fr-FR" strike="sngStrike" dirty="0" smtClean="0">
                <a:solidFill>
                  <a:srgbClr val="E8750C"/>
                </a:solidFill>
              </a:rPr>
              <a:t>Standard</a:t>
            </a:r>
            <a:r>
              <a:rPr lang="fr-FR" dirty="0" smtClean="0">
                <a:solidFill>
                  <a:srgbClr val="E8750C"/>
                </a:solidFill>
              </a:rPr>
              <a:t> &amp;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KNN (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 93,6 %)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SVC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83,6 %)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Naive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Bayes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46,3%)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Decision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>
                <a:solidFill>
                  <a:srgbClr val="E8750C"/>
                </a:solidFill>
              </a:rPr>
              <a:t>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94 %)</a:t>
            </a:r>
          </a:p>
          <a:p>
            <a:pPr lvl="2"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00B050"/>
                </a:solidFill>
              </a:rPr>
              <a:t>Random</a:t>
            </a:r>
            <a:r>
              <a:rPr lang="fr-FR" dirty="0" smtClean="0">
                <a:solidFill>
                  <a:srgbClr val="00B050"/>
                </a:solidFill>
              </a:rPr>
              <a:t> Forest</a:t>
            </a:r>
            <a:r>
              <a:rPr lang="fr-FR" dirty="0">
                <a:solidFill>
                  <a:srgbClr val="00B050"/>
                </a:solidFill>
              </a:rPr>
              <a:t>( </a:t>
            </a:r>
            <a:r>
              <a:rPr lang="fr-FR" dirty="0" err="1">
                <a:solidFill>
                  <a:srgbClr val="00B050"/>
                </a:solidFill>
              </a:rPr>
              <a:t>Accuracy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95,6 %)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E8750C"/>
                </a:solidFill>
              </a:rPr>
              <a:t>Grid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Search</a:t>
            </a:r>
            <a:r>
              <a:rPr lang="fr-FR" dirty="0" smtClean="0">
                <a:solidFill>
                  <a:srgbClr val="E8750C"/>
                </a:solidFill>
              </a:rPr>
              <a:t> + export top model </a:t>
            </a:r>
            <a:r>
              <a:rPr lang="fr-FR" dirty="0" err="1" smtClean="0">
                <a:solidFill>
                  <a:srgbClr val="E8750C"/>
                </a:solidFill>
              </a:rPr>
              <a:t>fitted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9458" name="Picture 2" descr="F:\Nicolas\Documents\OpenClassRoom\P5\grap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2" r="48485"/>
          <a:stretch/>
        </p:blipFill>
        <p:spPr bwMode="auto">
          <a:xfrm>
            <a:off x="179512" y="1556792"/>
            <a:ext cx="8789840" cy="47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60032" y="1412776"/>
            <a:ext cx="410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E8750C"/>
                </a:solidFill>
              </a:rPr>
              <a:t>Forest </a:t>
            </a:r>
            <a:r>
              <a:rPr lang="fr-FR" sz="2800" dirty="0" err="1" smtClean="0">
                <a:solidFill>
                  <a:srgbClr val="E8750C"/>
                </a:solidFill>
              </a:rPr>
              <a:t>Tree</a:t>
            </a:r>
            <a:r>
              <a:rPr lang="fr-FR" sz="2800" dirty="0" smtClean="0">
                <a:solidFill>
                  <a:srgbClr val="E8750C"/>
                </a:solidFill>
              </a:rPr>
              <a:t> Uniquement</a:t>
            </a:r>
            <a:endParaRPr lang="fr-FR" sz="28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en-US" dirty="0">
                <a:solidFill>
                  <a:srgbClr val="E8750C"/>
                </a:solidFill>
              </a:rPr>
              <a:t>Accuracy : </a:t>
            </a:r>
            <a:r>
              <a:rPr lang="en-US" dirty="0" smtClean="0">
                <a:solidFill>
                  <a:srgbClr val="E8750C"/>
                </a:solidFill>
              </a:rPr>
              <a:t>  96,46%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Recall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       94,29%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Precision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95,21%</a:t>
            </a:r>
          </a:p>
          <a:p>
            <a:pPr lvl="1"/>
            <a:endParaRPr lang="en-US" dirty="0">
              <a:solidFill>
                <a:srgbClr val="E8750C"/>
              </a:solidFill>
            </a:endParaRP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FP &gt; FN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7410" name="Picture 2" descr="F:\Nicolas\Documents\OpenClassRoom\P5\img\confus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64" y="1628800"/>
            <a:ext cx="4847256" cy="48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Test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Extraction du dataset initial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Client par Cluster (sauf 6)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Sauvegarde sous testN.csv (N=cluster)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Code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Ouvre chaque dataset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Reforme le dataset du training (</a:t>
            </a:r>
            <a:r>
              <a:rPr lang="fr-FR" sz="2000" dirty="0" err="1" smtClean="0">
                <a:solidFill>
                  <a:srgbClr val="E8750C"/>
                </a:solidFill>
              </a:rPr>
              <a:t>shape</a:t>
            </a:r>
            <a:r>
              <a:rPr lang="fr-FR" sz="2000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Charge modèle </a:t>
            </a:r>
            <a:r>
              <a:rPr lang="fr-FR" sz="2000" dirty="0" err="1" smtClean="0">
                <a:solidFill>
                  <a:srgbClr val="E8750C"/>
                </a:solidFill>
              </a:rPr>
              <a:t>fitté</a:t>
            </a:r>
            <a:r>
              <a:rPr lang="fr-FR" sz="2000" dirty="0" smtClean="0">
                <a:solidFill>
                  <a:srgbClr val="E8750C"/>
                </a:solidFill>
              </a:rPr>
              <a:t> et prédiction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Runtest.bat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Appelle test.py</a:t>
            </a:r>
          </a:p>
          <a:p>
            <a:pPr lvl="2">
              <a:buFont typeface="Wingdings" pitchFamily="2" charset="2"/>
              <a:buChar char="v"/>
            </a:pPr>
            <a:r>
              <a:rPr lang="fr-FR" sz="2000" dirty="0">
                <a:solidFill>
                  <a:srgbClr val="95023C"/>
                </a:solidFill>
              </a:rPr>
              <a:t>python test.py </a:t>
            </a:r>
            <a:r>
              <a:rPr lang="fr-FR" sz="2000" dirty="0" smtClean="0">
                <a:solidFill>
                  <a:srgbClr val="95023C"/>
                </a:solidFill>
              </a:rPr>
              <a:t>client.csv </a:t>
            </a:r>
            <a:r>
              <a:rPr lang="fr-FR" sz="2000" dirty="0" smtClean="0">
                <a:solidFill>
                  <a:srgbClr val="E8750C"/>
                </a:solidFill>
              </a:rPr>
              <a:t>…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Certains dataset = 2 </a:t>
            </a:r>
            <a:r>
              <a:rPr lang="fr-FR" sz="2000" dirty="0" err="1" smtClean="0">
                <a:solidFill>
                  <a:srgbClr val="E8750C"/>
                </a:solidFill>
              </a:rPr>
              <a:t>invoices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Peut-être du train set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12" y="4509120"/>
            <a:ext cx="3810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Convertir comme RFM avant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(perte d’info mais aide au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Meilleur Extraction des articles ?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Jonction avec fournisseur par exemple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de Produits (jouet, soins, </a:t>
            </a:r>
            <a:r>
              <a:rPr lang="fr-FR" sz="2000" dirty="0" err="1" smtClean="0">
                <a:solidFill>
                  <a:srgbClr val="E8750C"/>
                </a:solidFill>
              </a:rPr>
              <a:t>decoration</a:t>
            </a:r>
            <a:r>
              <a:rPr lang="fr-FR" sz="2000" dirty="0" smtClean="0">
                <a:solidFill>
                  <a:srgbClr val="E8750C"/>
                </a:solidFill>
              </a:rPr>
              <a:t>, bijoux,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Moins de Mots-clés pour les articles ?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2</a:t>
            </a:r>
            <a:r>
              <a:rPr lang="fr-FR" sz="2400" baseline="30000" dirty="0" smtClean="0">
                <a:solidFill>
                  <a:srgbClr val="E8750C"/>
                </a:solidFill>
              </a:rPr>
              <a:t>nd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par couleur ?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Erreur sur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impacte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des Clients</a:t>
            </a:r>
          </a:p>
          <a:p>
            <a:endParaRPr lang="fr-FR" sz="2400" dirty="0" smtClean="0">
              <a:solidFill>
                <a:srgbClr val="E8750C"/>
              </a:solidFill>
            </a:endParaRPr>
          </a:p>
          <a:p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On a grouper les Clients dans 8 groupes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Permet de savoir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ne reviendra potentiellement pas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revient fréquemment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a tendance à être bon acheteur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Aide à la décision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des clients pour des offres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Faire revenir des clients perdu avec des promotions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les produits/catégories phares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Risque d’erreur assez faible même avec peu d’achats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 issue d’un magasin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Clients (ID + pays)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Articles achetés et </a:t>
            </a:r>
            <a:r>
              <a:rPr lang="fr-FR" dirty="0" err="1" smtClean="0">
                <a:solidFill>
                  <a:srgbClr val="E8750C"/>
                </a:solidFill>
              </a:rPr>
              <a:t>qté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d’achat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Numéro de facture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Segmenter la clientèle par comportement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Prédire au plus tôt dans quel groupe sera une personne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Achat annulés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Nouvelle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Gardé pour la fin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Suppression des achats faits puis annulés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Explication des outliers 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1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M </a:t>
            </a:r>
          </a:p>
          <a:p>
            <a:r>
              <a:rPr lang="fr-FR" dirty="0" smtClean="0"/>
              <a:t>		avec (M &lt; 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Difficile à gérer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err="1" smtClean="0"/>
              <a:t>InvoiceNo</a:t>
            </a:r>
            <a:r>
              <a:rPr lang="fr-FR" dirty="0" smtClean="0"/>
              <a:t> achat manquant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429309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2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Tentative de suppression </a:t>
            </a:r>
          </a:p>
        </p:txBody>
      </p:sp>
    </p:spTree>
    <p:extLst>
      <p:ext uri="{BB962C8B-B14F-4D97-AF65-F5344CB8AC3E}">
        <p14:creationId xmlns:p14="http://schemas.microsoft.com/office/powerpoint/2010/main" val="3910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Pays d’origine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11 % des clients sont étrangers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18 % du 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 conserver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Labélisation par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Classement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5184576" cy="36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Quantity</a:t>
            </a:r>
            <a:r>
              <a:rPr lang="fr-FR" dirty="0" smtClean="0">
                <a:solidFill>
                  <a:srgbClr val="E8750C"/>
                </a:solidFill>
              </a:rPr>
              <a:t> &amp; Prix Unitaire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Boxplot</a:t>
            </a:r>
            <a:r>
              <a:rPr lang="fr-FR" dirty="0" smtClean="0">
                <a:solidFill>
                  <a:srgbClr val="E8750C"/>
                </a:solidFill>
              </a:rPr>
              <a:t> et exploration des outliers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Peu de vrais outliers (certains articles chers ou grosse </a:t>
            </a:r>
            <a:r>
              <a:rPr lang="fr-FR" dirty="0" err="1" smtClean="0">
                <a:solidFill>
                  <a:srgbClr val="E8750C"/>
                </a:solidFill>
              </a:rPr>
              <a:t>qte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5\img\price_ra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3407398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5\img\price_clea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4912365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Découpage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jour de la semaine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 de la journée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5\img\CA_week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71" y="3281536"/>
            <a:ext cx="4272001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5\img\CA_tim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1" y="3281536"/>
            <a:ext cx="42720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articles en minuscule (faux articles)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</a:t>
            </a:r>
            <a:r>
              <a:rPr lang="fr-FR" dirty="0" err="1" smtClean="0">
                <a:solidFill>
                  <a:srgbClr val="E8750C"/>
                </a:solidFill>
              </a:rPr>
              <a:t>StockCode</a:t>
            </a:r>
            <a:r>
              <a:rPr lang="fr-FR" dirty="0" smtClean="0">
                <a:solidFill>
                  <a:srgbClr val="E8750C"/>
                </a:solidFill>
              </a:rPr>
              <a:t> (POST / DOT)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Frais de ports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client Nan (Magasin)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Nouveau Dataset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Initial=&gt; 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endParaRPr lang="fr-FR" dirty="0" smtClean="0">
              <a:solidFill>
                <a:srgbClr val="E8750C"/>
              </a:solidFill>
            </a:endParaRPr>
          </a:p>
          <a:p>
            <a:pPr lvl="3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US" sz="1400" dirty="0"/>
              <a:t> RETRO KITCHEN WALL </a:t>
            </a:r>
            <a:r>
              <a:rPr lang="en-US" sz="1400" dirty="0" smtClean="0"/>
              <a:t>CLOCK =&gt; </a:t>
            </a:r>
            <a:r>
              <a:rPr lang="fr-FR" sz="1400" dirty="0"/>
              <a:t>RETRO KITCHEN WALL </a:t>
            </a:r>
            <a:r>
              <a:rPr lang="fr-FR" sz="1400" dirty="0" smtClean="0"/>
              <a:t>CLOCK</a:t>
            </a:r>
          </a:p>
          <a:p>
            <a:pPr lvl="3"/>
            <a:r>
              <a:rPr lang="en-US" sz="1400" b="1" dirty="0">
                <a:solidFill>
                  <a:srgbClr val="9502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6 </a:t>
            </a:r>
            <a:r>
              <a:rPr lang="en-US" sz="1400" dirty="0">
                <a:solidFill>
                  <a:srgbClr val="95023C"/>
                </a:solidFill>
              </a:rPr>
              <a:t>RIBB</a:t>
            </a:r>
            <a:r>
              <a:rPr lang="en-US" sz="1400" strike="sngStrike" dirty="0">
                <a:solidFill>
                  <a:srgbClr val="95023C"/>
                </a:solidFill>
              </a:rPr>
              <a:t>ON</a:t>
            </a:r>
            <a:r>
              <a:rPr lang="en-US" sz="1400" dirty="0">
                <a:solidFill>
                  <a:srgbClr val="95023C"/>
                </a:solidFill>
              </a:rPr>
              <a:t>S COUNTRY </a:t>
            </a:r>
            <a:r>
              <a:rPr lang="en-US" sz="1400" dirty="0" smtClean="0">
                <a:solidFill>
                  <a:srgbClr val="95023C"/>
                </a:solidFill>
              </a:rPr>
              <a:t>STYLE  =&gt; RIBBS </a:t>
            </a:r>
            <a:r>
              <a:rPr lang="en-US" sz="1400" dirty="0">
                <a:solidFill>
                  <a:srgbClr val="95023C"/>
                </a:solidFill>
              </a:rPr>
              <a:t>COUNTRY STYLE</a:t>
            </a:r>
            <a:endParaRPr lang="fr-FR" sz="1400" dirty="0">
              <a:solidFill>
                <a:srgbClr val="95023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r>
              <a:rPr lang="fr-FR" dirty="0" smtClean="0">
                <a:solidFill>
                  <a:srgbClr val="E8750C"/>
                </a:solidFill>
              </a:rPr>
              <a:t> =&gt; keyword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95 % d’apparitions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Matrice Objet Initial x Keywords (4000 x 1300)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Discount Factor (0,99)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782</Words>
  <Application>Microsoft Office PowerPoint</Application>
  <PresentationFormat>Affichage à l'écran (4:3)</PresentationFormat>
  <Paragraphs>243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Parcours Data Scientist</vt:lpstr>
      <vt:lpstr>Sommaire</vt:lpstr>
      <vt:lpstr>Présentation et Objectifs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Clustering des Clients</vt:lpstr>
      <vt:lpstr>Clustering des Clients</vt:lpstr>
      <vt:lpstr>Clustering des Clients</vt:lpstr>
      <vt:lpstr>Interprétation des Clusters</vt:lpstr>
      <vt:lpstr>Interprétation des Clusters</vt:lpstr>
      <vt:lpstr>Interprétation des Clusters</vt:lpstr>
      <vt:lpstr>Classification</vt:lpstr>
      <vt:lpstr>Interprétation des Clusters</vt:lpstr>
      <vt:lpstr>Classification</vt:lpstr>
      <vt:lpstr>API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42</cp:revision>
  <dcterms:created xsi:type="dcterms:W3CDTF">2017-11-17T16:33:28Z</dcterms:created>
  <dcterms:modified xsi:type="dcterms:W3CDTF">2017-12-17T17:28:42Z</dcterms:modified>
</cp:coreProperties>
</file>