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2" r:id="rId3"/>
    <p:sldId id="263" r:id="rId4"/>
    <p:sldId id="264" r:id="rId5"/>
    <p:sldId id="284" r:id="rId6"/>
    <p:sldId id="266" r:id="rId7"/>
    <p:sldId id="269" r:id="rId8"/>
    <p:sldId id="267" r:id="rId9"/>
    <p:sldId id="272" r:id="rId10"/>
    <p:sldId id="273" r:id="rId11"/>
    <p:sldId id="285" r:id="rId12"/>
    <p:sldId id="268" r:id="rId13"/>
    <p:sldId id="270" r:id="rId14"/>
    <p:sldId id="271" r:id="rId15"/>
    <p:sldId id="277" r:id="rId16"/>
    <p:sldId id="286" r:id="rId17"/>
    <p:sldId id="275" r:id="rId18"/>
    <p:sldId id="276" r:id="rId19"/>
    <p:sldId id="278" r:id="rId20"/>
    <p:sldId id="288" r:id="rId21"/>
    <p:sldId id="287" r:id="rId22"/>
    <p:sldId id="289" r:id="rId23"/>
    <p:sldId id="290" r:id="rId24"/>
    <p:sldId id="291" r:id="rId25"/>
    <p:sldId id="292" r:id="rId26"/>
    <p:sldId id="294" r:id="rId27"/>
    <p:sldId id="295" r:id="rId28"/>
    <p:sldId id="301" r:id="rId29"/>
    <p:sldId id="302" r:id="rId30"/>
    <p:sldId id="297" r:id="rId31"/>
    <p:sldId id="303" r:id="rId32"/>
    <p:sldId id="296" r:id="rId33"/>
    <p:sldId id="298" r:id="rId34"/>
    <p:sldId id="293" r:id="rId35"/>
    <p:sldId id="282" r:id="rId36"/>
    <p:sldId id="283" r:id="rId37"/>
    <p:sldId id="299" r:id="rId38"/>
    <p:sldId id="280" r:id="rId39"/>
    <p:sldId id="300" r:id="rId4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50C"/>
    <a:srgbClr val="950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864" y="-13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492E5-39EF-4EC5-9E99-7F0DBC26806B}" type="datetimeFigureOut">
              <a:rPr lang="fr-FR" smtClean="0"/>
              <a:t>03/12/2017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3AC48-BB5B-4E19-BF08-6F5DD84A7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30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3AC48-BB5B-4E19-BF08-6F5DD84A77E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40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F02A-33DF-42A4-9F54-2DFA5B84052E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75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84F6-C923-4306-BC74-6AA1A26D5992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08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A1C8-56AA-40E0-92DC-CCF13B41CFF7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37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22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0647-CE4F-4B82-BC14-997434234D2E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5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A1C6-1D15-44B1-8495-DE2EC5425D2F}" type="datetime1">
              <a:rPr lang="fr-FR" smtClean="0"/>
              <a:t>03/12/2017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86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B07A-1301-4558-A6E0-D7A436826ECB}" type="datetime1">
              <a:rPr lang="fr-FR" smtClean="0"/>
              <a:t>03/12/2017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1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6315-9A1E-41E9-BC28-33D394163B67}" type="datetime1">
              <a:rPr lang="fr-FR" smtClean="0"/>
              <a:t>03/12/2017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18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85C-1960-4CA0-B72B-A39E81C20158}" type="datetime1">
              <a:rPr lang="fr-FR" smtClean="0"/>
              <a:t>03/12/2017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87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4C0-C539-4FC5-A6ED-ABABD975303B}" type="datetime1">
              <a:rPr lang="fr-FR" smtClean="0"/>
              <a:t>03/12/2017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01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F3C9-8121-4DF6-9420-FBC4A08EF57A}" type="datetime1">
              <a:rPr lang="fr-FR" smtClean="0"/>
              <a:t>03/12/2017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05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bg2">
                <a:tint val="80000"/>
                <a:satMod val="300000"/>
                <a:lumMod val="1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29EF-B01B-4D4B-83A1-AFBB7696C373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1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fr-FR" dirty="0" smtClean="0">
                <a:solidFill>
                  <a:srgbClr val="95023C"/>
                </a:solidFill>
                <a:latin typeface="Lato" pitchFamily="34" charset="0"/>
              </a:rPr>
              <a:t>Parcours Data </a:t>
            </a:r>
            <a:r>
              <a:rPr lang="fr-FR" dirty="0" err="1" smtClean="0">
                <a:solidFill>
                  <a:srgbClr val="95023C"/>
                </a:solidFill>
                <a:latin typeface="Lato" pitchFamily="34" charset="0"/>
              </a:rPr>
              <a:t>Scientist</a:t>
            </a:r>
            <a:endParaRPr lang="fr-FR" dirty="0">
              <a:solidFill>
                <a:srgbClr val="95023C"/>
              </a:solidFill>
              <a:latin typeface="Lato" pitchFamily="34" charset="0"/>
            </a:endParaRP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899592" y="2664495"/>
            <a:ext cx="7272808" cy="1752600"/>
          </a:xfrm>
        </p:spPr>
        <p:txBody>
          <a:bodyPr/>
          <a:lstStyle/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Projet 4 :</a:t>
            </a:r>
          </a:p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Anticipation du </a:t>
            </a:r>
            <a:r>
              <a:rPr lang="fr-FR" dirty="0">
                <a:solidFill>
                  <a:srgbClr val="E8750C"/>
                </a:solidFill>
                <a:latin typeface="Lato" pitchFamily="34" charset="0"/>
              </a:rPr>
              <a:t>retard de vol des avions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F216-1A7A-4497-A719-EFC0618782F4}" type="datetime1">
              <a:rPr lang="fr-FR" smtClean="0">
                <a:solidFill>
                  <a:srgbClr val="95023C"/>
                </a:solidFill>
              </a:rPr>
              <a:t>03/12/2017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pic>
        <p:nvPicPr>
          <p:cNvPr id="1026" name="Picture 2" descr="F:\Nicolas\Desktop\LogoC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31115"/>
            <a:ext cx="179273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Nicolas\Desktop\Logo_OpenClassroo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223" y="31115"/>
            <a:ext cx="152833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Votre chauffeur vous attends même avec du retar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005064"/>
            <a:ext cx="3351722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</a:t>
            </a:r>
            <a:r>
              <a:rPr lang="fr-FR" sz="2800" dirty="0">
                <a:solidFill>
                  <a:srgbClr val="E8750C"/>
                </a:solidFill>
              </a:rPr>
              <a:t>Date (Modèle 1)</a:t>
            </a:r>
            <a:endParaRPr lang="fr-FR" sz="2800" dirty="0" smtClean="0">
              <a:solidFill>
                <a:srgbClr val="E8750C"/>
              </a:solidFill>
            </a:endParaRP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Par 15 minutes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Linéarisation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X = abs(X-15)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Assez stable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Pas encodé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146" name="Picture 2" descr="F:\Nicolas\Documents\OpenClassRoom\Projet 4 - retard avion\reg_late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5" t="8239" r="8188" b="8149"/>
          <a:stretch/>
        </p:blipFill>
        <p:spPr bwMode="auto">
          <a:xfrm>
            <a:off x="3707905" y="2121034"/>
            <a:ext cx="5432668" cy="404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9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</a:t>
            </a:r>
            <a:r>
              <a:rPr lang="fr-FR" sz="2800" dirty="0">
                <a:solidFill>
                  <a:srgbClr val="E8750C"/>
                </a:solidFill>
              </a:rPr>
              <a:t>Date (Modèle </a:t>
            </a:r>
            <a:r>
              <a:rPr lang="fr-FR" sz="2800" dirty="0" smtClean="0">
                <a:solidFill>
                  <a:srgbClr val="E8750C"/>
                </a:solidFill>
              </a:rPr>
              <a:t>2)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Par heure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Pas de linéarisation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Pas encodé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6" name="Picture 2" descr="delay_hou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0" t="8812" r="7642" b="7608"/>
          <a:stretch>
            <a:fillRect/>
          </a:stretch>
        </p:blipFill>
        <p:spPr bwMode="auto">
          <a:xfrm>
            <a:off x="4499992" y="3267071"/>
            <a:ext cx="4329016" cy="32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nb_flight_hou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1" t="8636" r="7631" b="7799"/>
          <a:stretch>
            <a:fillRect/>
          </a:stretch>
        </p:blipFill>
        <p:spPr bwMode="auto">
          <a:xfrm>
            <a:off x="186100" y="3267071"/>
            <a:ext cx="4314874" cy="32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74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Date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Jour de la semaine</a:t>
            </a:r>
          </a:p>
          <a:p>
            <a:pPr lvl="1"/>
            <a:endParaRPr lang="fr-FR" sz="2400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2" name="Picture 4" descr="F:\Nicolas\Documents\OpenClassRoom\Projet 4 - retard avion\day_lat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14854"/>
            <a:ext cx="6191374" cy="464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75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Date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Jour et Mois de l’année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Très irrégulier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Pic Juin/Juillet/Aout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Pic vers </a:t>
            </a:r>
            <a:r>
              <a:rPr lang="fr-FR" sz="2000" dirty="0" err="1" smtClean="0">
                <a:solidFill>
                  <a:srgbClr val="E8750C"/>
                </a:solidFill>
              </a:rPr>
              <a:t>noel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2"/>
            <a:endParaRPr lang="fr-FR" sz="2000" dirty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Possibilité OHE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31 + 12 dimensions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Solution 1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0" name="Picture 2" descr="avg_delay_day_mon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0" t="8658" r="13608" b="8006"/>
          <a:stretch>
            <a:fillRect/>
          </a:stretch>
        </p:blipFill>
        <p:spPr bwMode="auto">
          <a:xfrm>
            <a:off x="4427984" y="1332139"/>
            <a:ext cx="4564062" cy="479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46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Date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Par semaine / jour de la semaine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Irrégulier mais peu variable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Pic Juin/Juillet/Aout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Pic vers noël</a:t>
            </a:r>
          </a:p>
          <a:p>
            <a:pPr lvl="2"/>
            <a:endParaRPr lang="fr-FR" sz="2000" dirty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Possibilité OHE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53 dimensions</a:t>
            </a:r>
          </a:p>
          <a:p>
            <a:pPr lvl="2"/>
            <a:r>
              <a:rPr lang="fr-FR" dirty="0">
                <a:solidFill>
                  <a:srgbClr val="E8750C"/>
                </a:solidFill>
              </a:rPr>
              <a:t>Solution 2</a:t>
            </a:r>
          </a:p>
          <a:p>
            <a:pPr lvl="2"/>
            <a:endParaRPr lang="fr-FR" sz="2000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4098" name="Picture 2" descr="F:\Nicolas\Documents\OpenClassRoom\Projet 4 - retard avion\week_lat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425" y="3113584"/>
            <a:ext cx="4992555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vg_delay_day_wee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9" t="8636" r="13336" b="7755"/>
          <a:stretch>
            <a:fillRect/>
          </a:stretch>
        </p:blipFill>
        <p:spPr bwMode="auto">
          <a:xfrm>
            <a:off x="6156176" y="404664"/>
            <a:ext cx="2818349" cy="292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480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Nicolas\Documents\OpenClassRoom\InitiationMachineLearning-Python-3-scikit-overview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>
                  <a:alpha val="96863"/>
                </a:srgbClr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827924"/>
            <a:ext cx="4665340" cy="258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smtClean="0">
                <a:solidFill>
                  <a:srgbClr val="E8750C"/>
                </a:solidFill>
              </a:rPr>
              <a:t>Choix des modèles</a:t>
            </a:r>
          </a:p>
          <a:p>
            <a:pPr lvl="1">
              <a:buFont typeface="Wingdings" pitchFamily="2" charset="2"/>
              <a:buChar char="§"/>
            </a:pPr>
            <a:r>
              <a:rPr lang="fr-FR" sz="2400" dirty="0" err="1" smtClean="0">
                <a:solidFill>
                  <a:srgbClr val="E8750C"/>
                </a:solidFill>
              </a:rPr>
              <a:t>Std</a:t>
            </a:r>
            <a:r>
              <a:rPr lang="fr-FR" sz="2400" dirty="0" smtClean="0">
                <a:solidFill>
                  <a:srgbClr val="E8750C"/>
                </a:solidFill>
              </a:rPr>
              <a:t>. </a:t>
            </a:r>
            <a:r>
              <a:rPr lang="fr-FR" sz="2400" dirty="0" err="1" smtClean="0">
                <a:solidFill>
                  <a:srgbClr val="E8750C"/>
                </a:solidFill>
              </a:rPr>
              <a:t>Regression</a:t>
            </a:r>
            <a:r>
              <a:rPr lang="fr-FR" sz="2400" dirty="0" smtClean="0">
                <a:solidFill>
                  <a:srgbClr val="E8750C"/>
                </a:solidFill>
              </a:rPr>
              <a:t> </a:t>
            </a:r>
            <a:r>
              <a:rPr lang="fr-FR" sz="2400" dirty="0" err="1" smtClean="0">
                <a:solidFill>
                  <a:srgbClr val="E8750C"/>
                </a:solidFill>
              </a:rPr>
              <a:t>Lineaire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fr-FR" sz="2400" dirty="0" smtClean="0">
                <a:solidFill>
                  <a:srgbClr val="E8750C"/>
                </a:solidFill>
              </a:rPr>
              <a:t>Batch GD </a:t>
            </a:r>
            <a:r>
              <a:rPr lang="fr-FR" sz="2400" dirty="0" err="1" smtClean="0">
                <a:solidFill>
                  <a:srgbClr val="E8750C"/>
                </a:solidFill>
              </a:rPr>
              <a:t>Regressor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fr-FR" sz="2400" dirty="0" err="1" smtClean="0">
                <a:solidFill>
                  <a:srgbClr val="E8750C"/>
                </a:solidFill>
              </a:rPr>
              <a:t>Stochastic</a:t>
            </a:r>
            <a:r>
              <a:rPr lang="fr-FR" sz="2400" dirty="0" smtClean="0">
                <a:solidFill>
                  <a:srgbClr val="E8750C"/>
                </a:solidFill>
              </a:rPr>
              <a:t> GD </a:t>
            </a:r>
            <a:r>
              <a:rPr lang="fr-FR" sz="2400" dirty="0" err="1" smtClean="0">
                <a:solidFill>
                  <a:srgbClr val="E8750C"/>
                </a:solidFill>
              </a:rPr>
              <a:t>Regressor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fr-FR" sz="2400" dirty="0" err="1" smtClean="0">
                <a:solidFill>
                  <a:srgbClr val="E8750C"/>
                </a:solidFill>
              </a:rPr>
              <a:t>Boosting</a:t>
            </a:r>
            <a:r>
              <a:rPr lang="fr-FR" sz="2400" dirty="0" smtClean="0">
                <a:solidFill>
                  <a:srgbClr val="E8750C"/>
                </a:solidFill>
              </a:rPr>
              <a:t> (avec SGD Reg.)</a:t>
            </a:r>
          </a:p>
          <a:p>
            <a:pPr lvl="1">
              <a:buFont typeface="Wingdings" pitchFamily="2" charset="2"/>
              <a:buChar char="§"/>
            </a:pPr>
            <a:r>
              <a:rPr lang="fr-FR" sz="2400" dirty="0" smtClean="0">
                <a:solidFill>
                  <a:srgbClr val="E8750C"/>
                </a:solidFill>
              </a:rPr>
              <a:t>Ensembles Learning</a:t>
            </a:r>
          </a:p>
          <a:p>
            <a:pPr lvl="1">
              <a:buFont typeface="Wingdings" pitchFamily="2" charset="2"/>
              <a:buChar char="ü"/>
            </a:pPr>
            <a:r>
              <a:rPr lang="fr-FR" sz="2400" dirty="0" smtClean="0">
                <a:solidFill>
                  <a:srgbClr val="E8750C"/>
                </a:solidFill>
              </a:rPr>
              <a:t>Simple ANN</a:t>
            </a:r>
          </a:p>
          <a:p>
            <a:pPr lvl="1">
              <a:buFont typeface="Wingdings" pitchFamily="2" charset="2"/>
              <a:buChar char="§"/>
            </a:pPr>
            <a:r>
              <a:rPr lang="fr-FR" sz="2400" dirty="0" smtClean="0">
                <a:solidFill>
                  <a:srgbClr val="E8750C"/>
                </a:solidFill>
              </a:rPr>
              <a:t>KNN </a:t>
            </a:r>
            <a:r>
              <a:rPr lang="fr-FR" sz="2400" dirty="0" err="1" smtClean="0">
                <a:solidFill>
                  <a:srgbClr val="E8750C"/>
                </a:solidFill>
              </a:rPr>
              <a:t>Regression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fr-FR" sz="2400" dirty="0" smtClean="0">
                <a:solidFill>
                  <a:srgbClr val="E8750C"/>
                </a:solidFill>
              </a:rPr>
              <a:t>SVM </a:t>
            </a:r>
            <a:r>
              <a:rPr lang="fr-FR" sz="2400" dirty="0" err="1" smtClean="0">
                <a:solidFill>
                  <a:srgbClr val="E8750C"/>
                </a:solidFill>
              </a:rPr>
              <a:t>Regression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sp>
        <p:nvSpPr>
          <p:cNvPr id="7" name="Espace réservé du contenu 12"/>
          <p:cNvSpPr txBox="1">
            <a:spLocks/>
          </p:cNvSpPr>
          <p:nvPr/>
        </p:nvSpPr>
        <p:spPr>
          <a:xfrm>
            <a:off x="4860032" y="1628800"/>
            <a:ext cx="3744416" cy="3044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 smtClean="0">
                <a:solidFill>
                  <a:srgbClr val="E8750C"/>
                </a:solidFill>
              </a:rPr>
              <a:t>Choix des métriques</a:t>
            </a:r>
          </a:p>
          <a:p>
            <a:pPr lvl="1">
              <a:buFont typeface="Wingdings" pitchFamily="2" charset="2"/>
              <a:buChar char="ü"/>
            </a:pPr>
            <a:r>
              <a:rPr lang="fr-FR" sz="2400" dirty="0" smtClean="0">
                <a:solidFill>
                  <a:srgbClr val="E8750C"/>
                </a:solidFill>
              </a:rPr>
              <a:t>MAE</a:t>
            </a:r>
          </a:p>
          <a:p>
            <a:pPr lvl="1">
              <a:buFont typeface="Wingdings" pitchFamily="2" charset="2"/>
              <a:buChar char="ü"/>
            </a:pPr>
            <a:r>
              <a:rPr lang="fr-FR" sz="2400" dirty="0" smtClean="0">
                <a:solidFill>
                  <a:srgbClr val="E8750C"/>
                </a:solidFill>
              </a:rPr>
              <a:t>(R)MSE</a:t>
            </a:r>
          </a:p>
          <a:p>
            <a:pPr lvl="1">
              <a:buFont typeface="Wingdings" pitchFamily="2" charset="2"/>
              <a:buChar char="v"/>
            </a:pPr>
            <a:r>
              <a:rPr lang="fr-FR" sz="2400" dirty="0" smtClean="0">
                <a:solidFill>
                  <a:srgbClr val="E8750C"/>
                </a:solidFill>
              </a:rPr>
              <a:t>RMSLE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589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547664" y="2420888"/>
            <a:ext cx="626469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dirty="0" smtClean="0">
                <a:solidFill>
                  <a:srgbClr val="E8750C"/>
                </a:solidFill>
              </a:rPr>
              <a:t>Modèle 1</a:t>
            </a:r>
            <a:endParaRPr lang="fr-FR" sz="11500" dirty="0">
              <a:solidFill>
                <a:srgbClr val="E875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74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 smtClean="0"/>
              <a:t>Modèle Jour / mois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5,25 millions de lignes</a:t>
            </a:r>
          </a:p>
          <a:p>
            <a:r>
              <a:rPr lang="fr-FR" sz="2000" dirty="0" smtClean="0">
                <a:solidFill>
                  <a:srgbClr val="E8750C"/>
                </a:solidFill>
              </a:rPr>
              <a:t>55 </a:t>
            </a:r>
            <a:r>
              <a:rPr lang="fr-FR" sz="2000" dirty="0" err="1" smtClean="0">
                <a:solidFill>
                  <a:srgbClr val="E8750C"/>
                </a:solidFill>
              </a:rPr>
              <a:t>features</a:t>
            </a:r>
            <a:r>
              <a:rPr lang="fr-FR" sz="2000" dirty="0" smtClean="0">
                <a:solidFill>
                  <a:srgbClr val="E8750C"/>
                </a:solidFill>
              </a:rPr>
              <a:t> ( dont 51 OHE)</a:t>
            </a:r>
          </a:p>
          <a:p>
            <a:pPr lvl="1"/>
            <a:r>
              <a:rPr lang="fr-FR" sz="1800" dirty="0" err="1" smtClean="0">
                <a:solidFill>
                  <a:srgbClr val="E8750C"/>
                </a:solidFill>
              </a:rPr>
              <a:t>sparse</a:t>
            </a:r>
            <a:r>
              <a:rPr lang="fr-FR" sz="1800" dirty="0" smtClean="0">
                <a:solidFill>
                  <a:srgbClr val="E8750C"/>
                </a:solidFill>
              </a:rPr>
              <a:t> matrices</a:t>
            </a:r>
          </a:p>
          <a:p>
            <a:pPr lvl="2"/>
            <a:endParaRPr lang="fr-FR" dirty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dirty="0" smtClean="0"/>
              <a:t>Modèle Semaines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sz="1800" dirty="0">
                <a:solidFill>
                  <a:srgbClr val="E8750C"/>
                </a:solidFill>
              </a:rPr>
              <a:t>5,25 millions de lignes</a:t>
            </a:r>
          </a:p>
          <a:p>
            <a:r>
              <a:rPr lang="fr-FR" sz="2000" dirty="0" smtClean="0">
                <a:solidFill>
                  <a:srgbClr val="E8750C"/>
                </a:solidFill>
              </a:rPr>
              <a:t>65 </a:t>
            </a:r>
            <a:r>
              <a:rPr lang="fr-FR" sz="2000" dirty="0" err="1">
                <a:solidFill>
                  <a:srgbClr val="E8750C"/>
                </a:solidFill>
              </a:rPr>
              <a:t>features</a:t>
            </a:r>
            <a:r>
              <a:rPr lang="fr-FR" sz="2000" dirty="0">
                <a:solidFill>
                  <a:srgbClr val="E8750C"/>
                </a:solidFill>
              </a:rPr>
              <a:t> ( dont </a:t>
            </a:r>
            <a:r>
              <a:rPr lang="fr-FR" sz="2000" dirty="0" smtClean="0">
                <a:solidFill>
                  <a:srgbClr val="E8750C"/>
                </a:solidFill>
              </a:rPr>
              <a:t>61 </a:t>
            </a:r>
            <a:r>
              <a:rPr lang="fr-FR" sz="2000" dirty="0">
                <a:solidFill>
                  <a:srgbClr val="E8750C"/>
                </a:solidFill>
              </a:rPr>
              <a:t>OHE)</a:t>
            </a:r>
          </a:p>
          <a:p>
            <a:pPr lvl="1"/>
            <a:r>
              <a:rPr lang="fr-FR" sz="1800" dirty="0" err="1">
                <a:solidFill>
                  <a:srgbClr val="E8750C"/>
                </a:solidFill>
              </a:rPr>
              <a:t>sparse</a:t>
            </a:r>
            <a:r>
              <a:rPr lang="fr-FR" sz="1800" dirty="0">
                <a:solidFill>
                  <a:srgbClr val="E8750C"/>
                </a:solidFill>
              </a:rPr>
              <a:t> matrices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7" name="Picture 3" descr="F:\Nicolas\Documents\OpenClassRoom\Projet 4 - retard avion\performance_test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24944"/>
            <a:ext cx="5328592" cy="355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E8750C"/>
                </a:solidFill>
              </a:rPr>
              <a:t>Modèle choisi – </a:t>
            </a:r>
            <a:r>
              <a:rPr lang="fr-FR" sz="2400" u="sng" dirty="0" smtClean="0">
                <a:solidFill>
                  <a:srgbClr val="E8750C"/>
                </a:solidFill>
              </a:rPr>
              <a:t>Semaines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Plus logique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Meilleur ANN/SGD </a:t>
            </a:r>
            <a:r>
              <a:rPr lang="fr-FR" sz="2000" dirty="0" err="1" smtClean="0">
                <a:solidFill>
                  <a:srgbClr val="E8750C"/>
                </a:solidFill>
              </a:rPr>
              <a:t>Regressor</a:t>
            </a:r>
            <a:r>
              <a:rPr lang="fr-FR" sz="2000" dirty="0">
                <a:solidFill>
                  <a:srgbClr val="E8750C"/>
                </a:solidFill>
              </a:rPr>
              <a:t> </a:t>
            </a:r>
            <a:r>
              <a:rPr lang="fr-FR" sz="2000" dirty="0" smtClean="0">
                <a:solidFill>
                  <a:srgbClr val="E8750C"/>
                </a:solidFill>
              </a:rPr>
              <a:t>(</a:t>
            </a:r>
            <a:r>
              <a:rPr lang="fr-FR" sz="1800" dirty="0" smtClean="0">
                <a:solidFill>
                  <a:srgbClr val="E8750C"/>
                </a:solidFill>
              </a:rPr>
              <a:t>Doutes sur le </a:t>
            </a:r>
            <a:r>
              <a:rPr lang="fr-FR" sz="1800" dirty="0" err="1" smtClean="0">
                <a:solidFill>
                  <a:srgbClr val="E8750C"/>
                </a:solidFill>
              </a:rPr>
              <a:t>Boosting</a:t>
            </a:r>
            <a:r>
              <a:rPr lang="fr-FR" sz="1800" dirty="0" smtClean="0">
                <a:solidFill>
                  <a:srgbClr val="E8750C"/>
                </a:solidFill>
              </a:rPr>
              <a:t>)</a:t>
            </a:r>
            <a:endParaRPr lang="fr-FR" sz="2000" dirty="0">
              <a:solidFill>
                <a:srgbClr val="E8750C"/>
              </a:solidFill>
            </a:endParaRPr>
          </a:p>
          <a:p>
            <a:r>
              <a:rPr lang="fr-FR" sz="2400" dirty="0" smtClean="0">
                <a:solidFill>
                  <a:srgbClr val="E8750C"/>
                </a:solidFill>
              </a:rPr>
              <a:t>SGD </a:t>
            </a:r>
            <a:r>
              <a:rPr lang="fr-FR" sz="2400" dirty="0" err="1" smtClean="0">
                <a:solidFill>
                  <a:srgbClr val="E8750C"/>
                </a:solidFill>
              </a:rPr>
              <a:t>Regressor</a:t>
            </a:r>
            <a:r>
              <a:rPr lang="fr-FR" sz="2400" dirty="0" smtClean="0">
                <a:solidFill>
                  <a:srgbClr val="E8750C"/>
                </a:solidFill>
              </a:rPr>
              <a:t> &amp; </a:t>
            </a:r>
            <a:r>
              <a:rPr lang="fr-FR" sz="2400" dirty="0" err="1" smtClean="0">
                <a:solidFill>
                  <a:srgbClr val="E8750C"/>
                </a:solidFill>
              </a:rPr>
              <a:t>Boosting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Optimisation au </a:t>
            </a:r>
            <a:r>
              <a:rPr lang="fr-FR" sz="2000" dirty="0" err="1" smtClean="0">
                <a:solidFill>
                  <a:srgbClr val="E8750C"/>
                </a:solidFill>
              </a:rPr>
              <a:t>Grid</a:t>
            </a:r>
            <a:r>
              <a:rPr lang="fr-FR" sz="2000" dirty="0" smtClean="0">
                <a:solidFill>
                  <a:srgbClr val="E8750C"/>
                </a:solidFill>
              </a:rPr>
              <a:t> </a:t>
            </a:r>
            <a:r>
              <a:rPr lang="fr-FR" sz="2000" dirty="0" err="1" smtClean="0">
                <a:solidFill>
                  <a:srgbClr val="E8750C"/>
                </a:solidFill>
              </a:rPr>
              <a:t>Search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Test avec ou sans OHE Groupe Aéroport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899592" y="3933056"/>
            <a:ext cx="5400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SGDR :</a:t>
            </a:r>
          </a:p>
          <a:p>
            <a:r>
              <a:rPr lang="fr-FR" sz="1600" dirty="0" smtClean="0"/>
              <a:t>"</a:t>
            </a:r>
            <a:r>
              <a:rPr lang="fr-FR" sz="1600" dirty="0" err="1"/>
              <a:t>loss</a:t>
            </a:r>
            <a:r>
              <a:rPr lang="fr-FR" sz="1600" dirty="0"/>
              <a:t>" : </a:t>
            </a:r>
            <a:r>
              <a:rPr lang="fr-FR" sz="1600" dirty="0" smtClean="0"/>
              <a:t>               </a:t>
            </a:r>
            <a:r>
              <a:rPr lang="fr-FR" sz="1600" dirty="0" err="1" smtClean="0"/>
              <a:t>huber</a:t>
            </a:r>
            <a:endParaRPr lang="fr-FR" sz="1600" dirty="0"/>
          </a:p>
          <a:p>
            <a:r>
              <a:rPr lang="fr-FR" sz="1600" dirty="0"/>
              <a:t> "</a:t>
            </a:r>
            <a:r>
              <a:rPr lang="fr-FR" sz="1600" dirty="0" err="1"/>
              <a:t>max_iter</a:t>
            </a:r>
            <a:r>
              <a:rPr lang="fr-FR" sz="1600" dirty="0"/>
              <a:t>": </a:t>
            </a:r>
            <a:r>
              <a:rPr lang="fr-FR" sz="1600" dirty="0" smtClean="0"/>
              <a:t>    3</a:t>
            </a:r>
            <a:r>
              <a:rPr lang="fr-FR" sz="1600" dirty="0"/>
              <a:t>, 5, </a:t>
            </a:r>
            <a:r>
              <a:rPr lang="fr-FR" sz="1600" dirty="0" smtClean="0"/>
              <a:t>10</a:t>
            </a:r>
            <a:endParaRPr lang="fr-FR" sz="1600" dirty="0"/>
          </a:p>
          <a:p>
            <a:r>
              <a:rPr lang="fr-FR" sz="1600" dirty="0"/>
              <a:t>"penalty" : </a:t>
            </a:r>
            <a:r>
              <a:rPr lang="fr-FR" sz="1600" dirty="0" smtClean="0"/>
              <a:t>       Aucune</a:t>
            </a:r>
            <a:r>
              <a:rPr lang="fr-FR" sz="1600" dirty="0"/>
              <a:t>, l2,  l1, </a:t>
            </a:r>
            <a:r>
              <a:rPr lang="fr-FR" sz="1600" dirty="0" err="1"/>
              <a:t>elasticnet</a:t>
            </a:r>
            <a:endParaRPr lang="fr-FR" sz="1600" dirty="0"/>
          </a:p>
          <a:p>
            <a:r>
              <a:rPr lang="fr-FR" sz="1600" dirty="0"/>
              <a:t>"l1_ratio" : </a:t>
            </a:r>
            <a:r>
              <a:rPr lang="fr-FR" sz="1600" dirty="0" smtClean="0"/>
              <a:t>       0.15</a:t>
            </a:r>
            <a:r>
              <a:rPr lang="fr-FR" sz="1600" dirty="0"/>
              <a:t>, 0.50, 0.85</a:t>
            </a:r>
          </a:p>
          <a:p>
            <a:endParaRPr lang="fr-FR" sz="1600" dirty="0" smtClean="0"/>
          </a:p>
          <a:p>
            <a:r>
              <a:rPr lang="fr-FR" sz="1600" dirty="0" err="1" smtClean="0"/>
              <a:t>Boosting</a:t>
            </a:r>
            <a:r>
              <a:rPr lang="fr-FR" sz="1600" dirty="0" smtClean="0"/>
              <a:t> :</a:t>
            </a:r>
            <a:endParaRPr lang="fr-FR" sz="1600" dirty="0"/>
          </a:p>
          <a:p>
            <a:r>
              <a:rPr lang="fr-FR" sz="1600" dirty="0" smtClean="0"/>
              <a:t>"</a:t>
            </a:r>
            <a:r>
              <a:rPr lang="fr-FR" sz="1600" dirty="0" err="1"/>
              <a:t>base_estimator</a:t>
            </a:r>
            <a:r>
              <a:rPr lang="fr-FR" sz="1600" dirty="0"/>
              <a:t>" : </a:t>
            </a:r>
            <a:r>
              <a:rPr lang="fr-FR" sz="1600" dirty="0" smtClean="0"/>
              <a:t>    </a:t>
            </a:r>
            <a:r>
              <a:rPr lang="fr-FR" sz="1600" dirty="0" err="1" smtClean="0"/>
              <a:t>SGDRegressor</a:t>
            </a:r>
            <a:r>
              <a:rPr lang="fr-FR" sz="1600" dirty="0" smtClean="0"/>
              <a:t>(</a:t>
            </a:r>
            <a:r>
              <a:rPr lang="fr-FR" sz="1600" dirty="0" err="1" smtClean="0"/>
              <a:t>best_params_SGDR</a:t>
            </a:r>
            <a:r>
              <a:rPr lang="fr-FR" sz="1600" dirty="0" smtClean="0"/>
              <a:t>)</a:t>
            </a:r>
            <a:endParaRPr lang="fr-FR" sz="1600" dirty="0"/>
          </a:p>
          <a:p>
            <a:r>
              <a:rPr lang="fr-FR" sz="1600" dirty="0" smtClean="0"/>
              <a:t>"</a:t>
            </a:r>
            <a:r>
              <a:rPr lang="fr-FR" sz="1600" dirty="0" err="1"/>
              <a:t>n_estimators</a:t>
            </a:r>
            <a:r>
              <a:rPr lang="fr-FR" sz="1600" dirty="0"/>
              <a:t>" : </a:t>
            </a:r>
            <a:r>
              <a:rPr lang="fr-FR" sz="1600" dirty="0" smtClean="0"/>
              <a:t>         2</a:t>
            </a:r>
            <a:r>
              <a:rPr lang="fr-FR" sz="1600" dirty="0"/>
              <a:t>, 5, 10, </a:t>
            </a:r>
            <a:r>
              <a:rPr lang="fr-FR" sz="1600" dirty="0" smtClean="0"/>
              <a:t>20</a:t>
            </a:r>
            <a:endParaRPr lang="fr-FR" sz="1600" dirty="0"/>
          </a:p>
          <a:p>
            <a:r>
              <a:rPr lang="fr-FR" sz="1600" dirty="0" smtClean="0"/>
              <a:t>"</a:t>
            </a:r>
            <a:r>
              <a:rPr lang="fr-FR" sz="1600" dirty="0" err="1"/>
              <a:t>loss</a:t>
            </a:r>
            <a:r>
              <a:rPr lang="fr-FR" sz="1600" dirty="0"/>
              <a:t>" : </a:t>
            </a:r>
            <a:r>
              <a:rPr lang="fr-FR" sz="1600" dirty="0" smtClean="0"/>
              <a:t>                             </a:t>
            </a:r>
            <a:r>
              <a:rPr lang="fr-FR" sz="1600" dirty="0" err="1" smtClean="0"/>
              <a:t>linear</a:t>
            </a:r>
            <a:r>
              <a:rPr lang="fr-FR" sz="1600" dirty="0" smtClean="0"/>
              <a:t>, square</a:t>
            </a:r>
            <a:r>
              <a:rPr lang="fr-FR" sz="1600" dirty="0"/>
              <a:t>,</a:t>
            </a:r>
            <a:r>
              <a:rPr lang="fr-FR" sz="1600" dirty="0" smtClean="0"/>
              <a:t>  </a:t>
            </a:r>
            <a:r>
              <a:rPr lang="fr-FR" sz="1600" dirty="0" err="1" smtClean="0"/>
              <a:t>exponential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8969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E8750C"/>
                </a:solidFill>
              </a:rPr>
              <a:t>Résultats :</a:t>
            </a:r>
            <a:endParaRPr lang="fr-FR" sz="1200" dirty="0">
              <a:solidFill>
                <a:srgbClr val="E8750C"/>
              </a:solidFill>
            </a:endParaRPr>
          </a:p>
          <a:p>
            <a:pPr lvl="1"/>
            <a:r>
              <a:rPr lang="fr-FR" sz="2000" dirty="0" err="1" smtClean="0">
                <a:solidFill>
                  <a:srgbClr val="E8750C"/>
                </a:solidFill>
              </a:rPr>
              <a:t>AdaBoost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2 estimateurs</a:t>
            </a:r>
          </a:p>
          <a:p>
            <a:pPr lvl="2"/>
            <a:r>
              <a:rPr lang="fr-FR" sz="1600" dirty="0" err="1" smtClean="0">
                <a:solidFill>
                  <a:srgbClr val="E8750C"/>
                </a:solidFill>
              </a:rPr>
              <a:t>Loss</a:t>
            </a:r>
            <a:r>
              <a:rPr lang="fr-FR" sz="1600" dirty="0" smtClean="0">
                <a:solidFill>
                  <a:srgbClr val="E8750C"/>
                </a:solidFill>
              </a:rPr>
              <a:t> </a:t>
            </a:r>
            <a:r>
              <a:rPr lang="fr-FR" sz="1600" dirty="0">
                <a:solidFill>
                  <a:srgbClr val="E8750C"/>
                </a:solidFill>
              </a:rPr>
              <a:t>: </a:t>
            </a:r>
            <a:r>
              <a:rPr lang="fr-FR" sz="1600" dirty="0" err="1">
                <a:solidFill>
                  <a:srgbClr val="E8750C"/>
                </a:solidFill>
              </a:rPr>
              <a:t>exponential</a:t>
            </a:r>
            <a:endParaRPr lang="fr-FR" sz="16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SGD</a:t>
            </a:r>
          </a:p>
          <a:p>
            <a:pPr lvl="2"/>
            <a:r>
              <a:rPr lang="fr-FR" sz="1600" dirty="0">
                <a:solidFill>
                  <a:srgbClr val="E8750C"/>
                </a:solidFill>
              </a:rPr>
              <a:t>L1_ratio : 0,15</a:t>
            </a:r>
          </a:p>
          <a:p>
            <a:pPr lvl="2"/>
            <a:r>
              <a:rPr lang="fr-FR" sz="1600" dirty="0" err="1" smtClean="0">
                <a:solidFill>
                  <a:srgbClr val="E8750C"/>
                </a:solidFill>
              </a:rPr>
              <a:t>Iter</a:t>
            </a:r>
            <a:r>
              <a:rPr lang="fr-FR" sz="1600" dirty="0" smtClean="0">
                <a:solidFill>
                  <a:srgbClr val="E8750C"/>
                </a:solidFill>
              </a:rPr>
              <a:t> : 10</a:t>
            </a: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Penalty : Aucune</a:t>
            </a:r>
          </a:p>
          <a:p>
            <a:pPr lvl="2"/>
            <a:endParaRPr lang="fr-FR" sz="1600" dirty="0">
              <a:solidFill>
                <a:srgbClr val="E8750C"/>
              </a:solidFill>
            </a:endParaRPr>
          </a:p>
          <a:p>
            <a:pPr lvl="1"/>
            <a:endParaRPr lang="fr-FR" sz="20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MAE </a:t>
            </a:r>
            <a:r>
              <a:rPr lang="fr-FR" sz="2000" dirty="0">
                <a:solidFill>
                  <a:srgbClr val="E8750C"/>
                </a:solidFill>
              </a:rPr>
              <a:t>: 10.2008    (9.9598)</a:t>
            </a:r>
          </a:p>
          <a:p>
            <a:pPr lvl="1"/>
            <a:r>
              <a:rPr lang="fr-FR" sz="2000" dirty="0">
                <a:solidFill>
                  <a:srgbClr val="E8750C"/>
                </a:solidFill>
              </a:rPr>
              <a:t>MSE : 875.1533  (845.0382)</a:t>
            </a:r>
            <a:endParaRPr lang="fr-FR" sz="1600" dirty="0">
              <a:solidFill>
                <a:srgbClr val="E8750C"/>
              </a:solidFill>
            </a:endParaRPr>
          </a:p>
          <a:p>
            <a:pPr lvl="1"/>
            <a:r>
              <a:rPr lang="fr-FR" sz="2000" dirty="0">
                <a:solidFill>
                  <a:srgbClr val="E8750C"/>
                </a:solidFill>
              </a:rPr>
              <a:t>RMSE : 29.5830  (29.06)</a:t>
            </a:r>
          </a:p>
          <a:p>
            <a:pPr lvl="1"/>
            <a:endParaRPr lang="fr-FR" sz="2000" dirty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639" y="1484784"/>
            <a:ext cx="5216702" cy="3276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ccolade fermante 5"/>
          <p:cNvSpPr/>
          <p:nvPr/>
        </p:nvSpPr>
        <p:spPr>
          <a:xfrm>
            <a:off x="4572000" y="4941168"/>
            <a:ext cx="504056" cy="1008112"/>
          </a:xfrm>
          <a:prstGeom prst="rightBrace">
            <a:avLst/>
          </a:prstGeom>
          <a:noFill/>
          <a:ln w="28575">
            <a:solidFill>
              <a:srgbClr val="E875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8750C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220072" y="5025950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E8750C"/>
                </a:solidFill>
              </a:rPr>
              <a:t>Modèle linéaire similaire </a:t>
            </a:r>
          </a:p>
          <a:p>
            <a:pPr algn="ctr"/>
            <a:r>
              <a:rPr lang="fr-FR" dirty="0" smtClean="0">
                <a:solidFill>
                  <a:srgbClr val="E8750C"/>
                </a:solidFill>
              </a:rPr>
              <a:t>au </a:t>
            </a:r>
          </a:p>
          <a:p>
            <a:pPr algn="ctr"/>
            <a:r>
              <a:rPr lang="fr-FR" dirty="0" smtClean="0">
                <a:solidFill>
                  <a:srgbClr val="E8750C"/>
                </a:solidFill>
              </a:rPr>
              <a:t>Modèle non linéaire</a:t>
            </a:r>
            <a:endParaRPr lang="fr-FR" dirty="0">
              <a:solidFill>
                <a:srgbClr val="E875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43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Présentation et Objectifs</a:t>
            </a:r>
          </a:p>
          <a:p>
            <a:pPr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Modèles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Modèle 1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Modèle 2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Interprétation</a:t>
            </a:r>
            <a:endParaRPr lang="fr-FR" dirty="0">
              <a:solidFill>
                <a:srgbClr val="E8750C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API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Pistes d’évolutions</a:t>
            </a: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6" name="Picture 2" descr="Résultat de recherche d'images pour &quot;boarding pass USA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5" y="2564904"/>
            <a:ext cx="5217181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7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E8750C"/>
                </a:solidFill>
              </a:rPr>
              <a:t>Problème :</a:t>
            </a:r>
            <a:endParaRPr lang="fr-FR" sz="1200" dirty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Prédiction négatives (-8 à -3 min)</a:t>
            </a:r>
            <a:endParaRPr lang="fr-FR" sz="2000" dirty="0">
              <a:solidFill>
                <a:srgbClr val="E8750C"/>
              </a:solidFill>
            </a:endParaRPr>
          </a:p>
          <a:p>
            <a:r>
              <a:rPr lang="fr-FR" sz="2400" dirty="0" smtClean="0">
                <a:solidFill>
                  <a:srgbClr val="E8750C"/>
                </a:solidFill>
              </a:rPr>
              <a:t>Solution</a:t>
            </a:r>
          </a:p>
          <a:p>
            <a:pPr lvl="1"/>
            <a:r>
              <a:rPr lang="fr-FR" sz="1800" dirty="0" smtClean="0">
                <a:solidFill>
                  <a:srgbClr val="E8750C"/>
                </a:solidFill>
              </a:rPr>
              <a:t>Retard = max(retard, 0)</a:t>
            </a:r>
            <a:endParaRPr lang="fr-FR" sz="1800" dirty="0">
              <a:solidFill>
                <a:srgbClr val="E8750C"/>
              </a:solidFill>
            </a:endParaRPr>
          </a:p>
          <a:p>
            <a:r>
              <a:rPr lang="fr-FR" sz="2400" dirty="0" smtClean="0">
                <a:solidFill>
                  <a:srgbClr val="E8750C"/>
                </a:solidFill>
              </a:rPr>
              <a:t>Nouveau problème</a:t>
            </a:r>
          </a:p>
          <a:p>
            <a:pPr lvl="1"/>
            <a:r>
              <a:rPr lang="fr-FR" sz="1800" dirty="0" smtClean="0">
                <a:solidFill>
                  <a:srgbClr val="E8750C"/>
                </a:solidFill>
              </a:rPr>
              <a:t>Prédiction proche de 0 (</a:t>
            </a:r>
            <a:r>
              <a:rPr lang="fr-FR" sz="1800" dirty="0" err="1" smtClean="0">
                <a:solidFill>
                  <a:srgbClr val="E8750C"/>
                </a:solidFill>
              </a:rPr>
              <a:t>coefs</a:t>
            </a:r>
            <a:r>
              <a:rPr lang="fr-FR" sz="1800" dirty="0" smtClean="0">
                <a:solidFill>
                  <a:srgbClr val="E8750C"/>
                </a:solidFill>
              </a:rPr>
              <a:t> ~ 0)</a:t>
            </a:r>
            <a:endParaRPr lang="fr-FR" sz="1800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4098" name="Picture 2" descr="hist_delay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" t="8658" r="7133" b="7487"/>
          <a:stretch>
            <a:fillRect/>
          </a:stretch>
        </p:blipFill>
        <p:spPr bwMode="auto">
          <a:xfrm>
            <a:off x="5293857" y="1103468"/>
            <a:ext cx="3528392" cy="329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model_1_rank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8" t="8647" r="7764" b="8405"/>
          <a:stretch>
            <a:fillRect/>
          </a:stretch>
        </p:blipFill>
        <p:spPr bwMode="auto">
          <a:xfrm>
            <a:off x="1206561" y="4362081"/>
            <a:ext cx="2211542" cy="2117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model_1_week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" t="8647" r="7245" b="7753"/>
          <a:stretch>
            <a:fillRect/>
          </a:stretch>
        </p:blipFill>
        <p:spPr bwMode="auto">
          <a:xfrm>
            <a:off x="3451538" y="4362080"/>
            <a:ext cx="2224561" cy="2117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model_1_company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8" t="9033" r="7622" b="7864"/>
          <a:stretch>
            <a:fillRect/>
          </a:stretch>
        </p:blipFill>
        <p:spPr bwMode="auto">
          <a:xfrm>
            <a:off x="5672827" y="4362079"/>
            <a:ext cx="2211541" cy="2117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50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547664" y="2420888"/>
            <a:ext cx="626469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dirty="0" smtClean="0">
                <a:solidFill>
                  <a:srgbClr val="E8750C"/>
                </a:solidFill>
              </a:rPr>
              <a:t>Modèle 2</a:t>
            </a:r>
            <a:endParaRPr lang="fr-FR" sz="11500" dirty="0">
              <a:solidFill>
                <a:srgbClr val="E875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6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E8750C"/>
                </a:solidFill>
              </a:rPr>
              <a:t>Agrégation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Date &amp; Heure , Aéroport départ, Compagnie</a:t>
            </a:r>
          </a:p>
          <a:p>
            <a:pPr lvl="1"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E8750C"/>
                </a:solidFill>
              </a:rPr>
              <a:t>Moyenne retard</a:t>
            </a:r>
          </a:p>
          <a:p>
            <a:pPr lvl="1"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E8750C"/>
                </a:solidFill>
              </a:rPr>
              <a:t>Ajout du nombre de vols</a:t>
            </a:r>
          </a:p>
          <a:p>
            <a:pPr lvl="1"/>
            <a:endParaRPr lang="fr-FR" sz="1400" dirty="0">
              <a:solidFill>
                <a:srgbClr val="E8750C"/>
              </a:solidFill>
            </a:endParaRPr>
          </a:p>
          <a:p>
            <a:r>
              <a:rPr lang="fr-FR" sz="1800" dirty="0" smtClean="0">
                <a:solidFill>
                  <a:srgbClr val="E8750C"/>
                </a:solidFill>
              </a:rPr>
              <a:t>Optimisation </a:t>
            </a:r>
            <a:r>
              <a:rPr lang="fr-FR" sz="1800" dirty="0" err="1" smtClean="0">
                <a:solidFill>
                  <a:srgbClr val="E8750C"/>
                </a:solidFill>
              </a:rPr>
              <a:t>Grid</a:t>
            </a:r>
            <a:r>
              <a:rPr lang="fr-FR" sz="1800" dirty="0" smtClean="0">
                <a:solidFill>
                  <a:srgbClr val="E8750C"/>
                </a:solidFill>
              </a:rPr>
              <a:t> </a:t>
            </a:r>
            <a:r>
              <a:rPr lang="fr-FR" sz="1800" dirty="0" err="1" smtClean="0">
                <a:solidFill>
                  <a:srgbClr val="E8750C"/>
                </a:solidFill>
              </a:rPr>
              <a:t>Search</a:t>
            </a:r>
            <a:endParaRPr lang="fr-FR" sz="1800" dirty="0" smtClean="0">
              <a:solidFill>
                <a:srgbClr val="E8750C"/>
              </a:solidFill>
            </a:endParaRPr>
          </a:p>
          <a:p>
            <a:r>
              <a:rPr lang="fr-FR" sz="1800" dirty="0" smtClean="0">
                <a:solidFill>
                  <a:srgbClr val="E8750C"/>
                </a:solidFill>
              </a:rPr>
              <a:t>Multiple modèles: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SGDR sans Rang aéroport non OHE</a:t>
            </a:r>
          </a:p>
          <a:p>
            <a:pPr lvl="1"/>
            <a:r>
              <a:rPr lang="fr-FR" sz="2000" dirty="0">
                <a:solidFill>
                  <a:srgbClr val="E8750C"/>
                </a:solidFill>
              </a:rPr>
              <a:t>SGDR </a:t>
            </a:r>
            <a:r>
              <a:rPr lang="fr-FR" sz="2000" dirty="0" smtClean="0">
                <a:solidFill>
                  <a:srgbClr val="E8750C"/>
                </a:solidFill>
              </a:rPr>
              <a:t>avec Rang aéroport OHE</a:t>
            </a:r>
          </a:p>
          <a:p>
            <a:pPr lvl="1"/>
            <a:r>
              <a:rPr lang="fr-FR" sz="2000" dirty="0" err="1" smtClean="0">
                <a:solidFill>
                  <a:srgbClr val="E8750C"/>
                </a:solidFill>
              </a:rPr>
              <a:t>Adaboost</a:t>
            </a:r>
            <a:r>
              <a:rPr lang="fr-FR" sz="2000" dirty="0">
                <a:solidFill>
                  <a:srgbClr val="E8750C"/>
                </a:solidFill>
              </a:rPr>
              <a:t> avec Rang aéroport OHE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292080" y="2564904"/>
            <a:ext cx="3960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§"/>
            </a:pPr>
            <a:r>
              <a:rPr lang="fr-FR" dirty="0"/>
              <a:t>SGDR  avec rang non OHE :</a:t>
            </a:r>
          </a:p>
          <a:p>
            <a:pPr lvl="1"/>
            <a:r>
              <a:rPr lang="fr-FR" dirty="0"/>
              <a:t>MSE 652.6672 - MAE 11.3115</a:t>
            </a:r>
          </a:p>
          <a:p>
            <a:pPr lvl="0"/>
            <a:endParaRPr lang="fr-FR" dirty="0" smtClean="0"/>
          </a:p>
          <a:p>
            <a:pPr marL="285750" lvl="0" indent="-285750">
              <a:buFont typeface="Wingdings" pitchFamily="2" charset="2"/>
              <a:buChar char="§"/>
            </a:pPr>
            <a:r>
              <a:rPr lang="fr-FR" dirty="0" smtClean="0"/>
              <a:t>SGDR  </a:t>
            </a:r>
            <a:r>
              <a:rPr lang="fr-FR" dirty="0"/>
              <a:t>avec rang OHE :</a:t>
            </a:r>
          </a:p>
          <a:p>
            <a:pPr lvl="1"/>
            <a:r>
              <a:rPr lang="fr-FR" dirty="0"/>
              <a:t>MSE 652.2052 - MAE 11.2355</a:t>
            </a:r>
          </a:p>
          <a:p>
            <a:pPr lvl="0"/>
            <a:endParaRPr lang="fr-FR" dirty="0" smtClean="0"/>
          </a:p>
          <a:p>
            <a:pPr marL="285750" lvl="0" indent="-285750">
              <a:buFont typeface="Wingdings" pitchFamily="2" charset="2"/>
              <a:buChar char="ü"/>
            </a:pPr>
            <a:r>
              <a:rPr lang="fr-FR" dirty="0" err="1" smtClean="0"/>
              <a:t>Boosting</a:t>
            </a:r>
            <a:r>
              <a:rPr lang="fr-FR" dirty="0" smtClean="0"/>
              <a:t> </a:t>
            </a:r>
            <a:r>
              <a:rPr lang="fr-FR" dirty="0"/>
              <a:t>avec rang OHE</a:t>
            </a:r>
          </a:p>
          <a:p>
            <a:pPr lvl="1"/>
            <a:r>
              <a:rPr lang="fr-FR" dirty="0"/>
              <a:t>MSE 648.2626 - MAE 11.2342</a:t>
            </a:r>
          </a:p>
        </p:txBody>
      </p:sp>
    </p:spTree>
    <p:extLst>
      <p:ext uri="{BB962C8B-B14F-4D97-AF65-F5344CB8AC3E}">
        <p14:creationId xmlns:p14="http://schemas.microsoft.com/office/powerpoint/2010/main" val="418826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5122" name="Picture 2" descr="predict_zoom_in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5" t="8275" r="7895" b="7022"/>
          <a:stretch>
            <a:fillRect/>
          </a:stretch>
        </p:blipFill>
        <p:spPr bwMode="auto">
          <a:xfrm>
            <a:off x="467543" y="1279857"/>
            <a:ext cx="8117235" cy="4923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3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146" name="Picture 2" descr="predict_zoom_ou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9" t="7426" r="8525" b="7190"/>
          <a:stretch>
            <a:fillRect/>
          </a:stretch>
        </p:blipFill>
        <p:spPr bwMode="auto">
          <a:xfrm>
            <a:off x="323528" y="1162474"/>
            <a:ext cx="8352928" cy="520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26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7170" name="Picture 2" descr="predict_decemb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1" t="7648" r="7774" b="7004"/>
          <a:stretch>
            <a:fillRect/>
          </a:stretch>
        </p:blipFill>
        <p:spPr bwMode="auto">
          <a:xfrm>
            <a:off x="323528" y="1225086"/>
            <a:ext cx="8382762" cy="5084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26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E8750C"/>
                </a:solidFill>
              </a:rPr>
              <a:t>SGDR – OHE vs non OHE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6" name="Picture 2" descr="F:\Nicolas\Documents\OpenClassRoom\P4\img\weight_week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99996"/>
            <a:ext cx="8856984" cy="531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13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E8750C"/>
                </a:solidFill>
              </a:rPr>
              <a:t>SGDR – OHE vs non OHE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0" name="Picture 2" descr="F:\Nicolas\Documents\OpenClassRoom\P4\img\weight_day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" y="1671584"/>
            <a:ext cx="8809681" cy="528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13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E8750C"/>
                </a:solidFill>
              </a:rPr>
              <a:t>SGDR – OHE vs non OHE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807" y="1671584"/>
            <a:ext cx="8809680" cy="528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57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E8750C"/>
                </a:solidFill>
              </a:rPr>
              <a:t>SGDR – OHE vs non OHE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807" y="1671584"/>
            <a:ext cx="8809680" cy="528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9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Entrée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Données concernant les vols (USA)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1 an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5,6 millions de vols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65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Aucune donnée manquante</a:t>
            </a:r>
          </a:p>
          <a:p>
            <a:endParaRPr lang="fr-FR" dirty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Objectifs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Faire un modèle prédictif des retards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endParaRPr lang="fr-FR" dirty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Contrainte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« Accessible » à l’utilisateur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209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E8750C"/>
                </a:solidFill>
              </a:rPr>
              <a:t>Boosting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3314" name="Picture 2" descr="booster_coeff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5" t="8009" r="17162"/>
          <a:stretch>
            <a:fillRect/>
          </a:stretch>
        </p:blipFill>
        <p:spPr bwMode="auto">
          <a:xfrm>
            <a:off x="899592" y="2060848"/>
            <a:ext cx="7488832" cy="4551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237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E8750C"/>
                </a:solidFill>
              </a:rPr>
              <a:t>Boosting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3074" name="Picture 2" descr="F:\Nicolas\Documents\OpenClassRoom\P4\img\booster_day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498961"/>
            <a:ext cx="8977371" cy="538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46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E8750C"/>
                </a:solidFill>
              </a:rPr>
              <a:t>Prédictions similaires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Coefficients similaires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Offset OHE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Bruit </a:t>
            </a:r>
            <a:r>
              <a:rPr lang="fr-FR" dirty="0" err="1" smtClean="0">
                <a:solidFill>
                  <a:srgbClr val="E8750C"/>
                </a:solidFill>
              </a:rPr>
              <a:t>Boosting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Même tendances</a:t>
            </a:r>
          </a:p>
          <a:p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pic>
        <p:nvPicPr>
          <p:cNvPr id="4098" name="Picture 2" descr="F:\Nicolas\Documents\OpenClassRoom\P4\img\booster_week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3" t="9259" r="9098" b="5671"/>
          <a:stretch/>
        </p:blipFill>
        <p:spPr bwMode="auto">
          <a:xfrm>
            <a:off x="4067944" y="2906900"/>
            <a:ext cx="5040560" cy="311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82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Site </a:t>
            </a:r>
            <a:r>
              <a:rPr lang="fr-FR" dirty="0" err="1" smtClean="0">
                <a:solidFill>
                  <a:srgbClr val="E8750C"/>
                </a:solidFill>
              </a:rPr>
              <a:t>Flask</a:t>
            </a:r>
            <a:endParaRPr lang="fr-FR" dirty="0" smtClean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UI 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Aéroport de départ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Date et Heure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Compagnie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Server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Encode/</a:t>
            </a:r>
            <a:r>
              <a:rPr lang="fr-FR" dirty="0" err="1" smtClean="0">
                <a:solidFill>
                  <a:srgbClr val="E8750C"/>
                </a:solidFill>
              </a:rPr>
              <a:t>Scale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Prédiction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Retourne l’info (POST)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pic>
        <p:nvPicPr>
          <p:cNvPr id="1026" name="Picture 2" descr="F:\Nicolas\Documents\OpenClassRoom\P4\img\Acceui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06"/>
          <a:stretch/>
        </p:blipFill>
        <p:spPr bwMode="auto">
          <a:xfrm>
            <a:off x="4499992" y="1700808"/>
            <a:ext cx="4107954" cy="374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60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Ouverture à l’amélioration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Modèle non linéaire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Actuellement linéaire:</a:t>
            </a:r>
          </a:p>
          <a:p>
            <a:pPr lvl="1"/>
            <a:endParaRPr lang="fr-FR" dirty="0">
              <a:solidFill>
                <a:srgbClr val="E8750C"/>
              </a:solidFill>
            </a:endParaRPr>
          </a:p>
          <a:p>
            <a:pPr lvl="1"/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Possible :</a:t>
            </a: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interactions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Dimensions ?</a:t>
            </a:r>
          </a:p>
          <a:p>
            <a:pPr lvl="2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ANN</a:t>
            </a:r>
          </a:p>
          <a:p>
            <a:pPr lvl="3"/>
            <a:r>
              <a:rPr lang="fr-FR" dirty="0"/>
              <a:t>MAE: 8.2088 </a:t>
            </a:r>
            <a:endParaRPr lang="fr-FR" dirty="0" smtClean="0"/>
          </a:p>
          <a:p>
            <a:pPr lvl="3"/>
            <a:r>
              <a:rPr lang="fr-FR" dirty="0" smtClean="0"/>
              <a:t>MSE</a:t>
            </a:r>
            <a:r>
              <a:rPr lang="fr-FR" dirty="0"/>
              <a:t>: 467.2681</a:t>
            </a:r>
          </a:p>
          <a:p>
            <a:pPr lvl="3"/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971600" y="2708920"/>
                <a:ext cx="4896544" cy="736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/>
                        </a:rPr>
                        <m:t>𝑅𝑒𝑡𝑎𝑟𝑑</m:t>
                      </m:r>
                      <m:r>
                        <a:rPr lang="fr-FR" i="1">
                          <a:latin typeface="Cambria Math"/>
                        </a:rPr>
                        <m:t>= </m:t>
                      </m:r>
                      <m:r>
                        <a:rPr lang="fr-FR" i="1">
                          <a:latin typeface="Cambria Math"/>
                        </a:rPr>
                        <m:t>𝛼</m:t>
                      </m:r>
                      <m:r>
                        <a:rPr lang="fr-FR" i="1">
                          <a:latin typeface="Cambria Math"/>
                        </a:rPr>
                        <m:t>∗</m:t>
                      </m:r>
                      <m:r>
                        <a:rPr lang="fr-FR" i="1">
                          <a:latin typeface="Cambria Math"/>
                        </a:rPr>
                        <m:t>h𝑒𝑢𝑟𝑒</m:t>
                      </m:r>
                      <m:r>
                        <a:rPr lang="fr-FR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𝑗𝑜𝑢𝑟</m:t>
                          </m:r>
                        </m:sub>
                      </m:sSub>
                      <m:r>
                        <a:rPr lang="fr-FR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𝑠𝑒𝑚𝑎𝑖𝑛𝑒</m:t>
                          </m:r>
                        </m:sub>
                      </m:sSub>
                      <m:r>
                        <a:rPr lang="fr-FR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𝑐𝑜𝑚𝑝𝑎𝑔𝑛𝑖𝑒</m:t>
                          </m:r>
                        </m:sub>
                      </m:sSub>
                      <m:r>
                        <a:rPr lang="fr-F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𝑎𝑒𝑟𝑜𝑝𝑜𝑟𝑡</m:t>
                          </m:r>
                        </m:sub>
                      </m:sSub>
                      <m:r>
                        <a:rPr lang="fr-FR" i="1">
                          <a:latin typeface="Cambria Math"/>
                        </a:rPr>
                        <m:t>+ </m:t>
                      </m:r>
                      <m:r>
                        <a:rPr lang="fr-FR" i="1">
                          <a:latin typeface="Cambria Math"/>
                        </a:rPr>
                        <m:t>𝜃</m:t>
                      </m:r>
                      <m:r>
                        <a:rPr lang="fr-FR" i="1">
                          <a:latin typeface="Cambria Math"/>
                        </a:rPr>
                        <m:t>∗</m:t>
                      </m:r>
                      <m:r>
                        <a:rPr lang="fr-FR" i="1">
                          <a:latin typeface="Cambria Math"/>
                        </a:rPr>
                        <m:t>𝑛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𝑣𝑜𝑙𝑠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708920"/>
                <a:ext cx="4896544" cy="736227"/>
              </a:xfrm>
              <a:prstGeom prst="rect">
                <a:avLst/>
              </a:prstGeom>
              <a:blipFill rotWithShape="1">
                <a:blip r:embed="rId2"/>
                <a:stretch>
                  <a:fillRect b="-33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38" name="Picture 2" descr="F:\Nicolas\Documents\OpenClassRoom\P4\img\predict_zoom_out_nn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924" y="3284984"/>
            <a:ext cx="5808644" cy="348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36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rgbClr val="E8750C"/>
                </a:solidFill>
              </a:rPr>
              <a:t>ARIMA  (Hors Sujet)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Création d’un </a:t>
            </a:r>
            <a:r>
              <a:rPr lang="fr-FR" sz="2000" dirty="0" err="1" smtClean="0">
                <a:solidFill>
                  <a:srgbClr val="E8750C"/>
                </a:solidFill>
              </a:rPr>
              <a:t>dataset</a:t>
            </a:r>
            <a:endParaRPr lang="fr-FR" sz="2000" dirty="0">
              <a:solidFill>
                <a:srgbClr val="E8750C"/>
              </a:solidFill>
            </a:endParaRP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Date / retard moyen (365 lignes)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Recherche de paramètre (p, q, r) par </a:t>
            </a:r>
            <a:r>
              <a:rPr lang="fr-FR" sz="2000" dirty="0" err="1" smtClean="0">
                <a:solidFill>
                  <a:srgbClr val="E8750C"/>
                </a:solidFill>
              </a:rPr>
              <a:t>grid</a:t>
            </a:r>
            <a:r>
              <a:rPr lang="fr-FR" sz="2000" dirty="0" smtClean="0">
                <a:solidFill>
                  <a:srgbClr val="E8750C"/>
                </a:solidFill>
              </a:rPr>
              <a:t> </a:t>
            </a:r>
            <a:r>
              <a:rPr lang="fr-FR" sz="2000" dirty="0" err="1" smtClean="0">
                <a:solidFill>
                  <a:srgbClr val="E8750C"/>
                </a:solidFill>
              </a:rPr>
              <a:t>search</a:t>
            </a:r>
            <a:r>
              <a:rPr lang="fr-FR" sz="2000" dirty="0" smtClean="0">
                <a:solidFill>
                  <a:srgbClr val="E8750C"/>
                </a:solidFill>
              </a:rPr>
              <a:t> (MAE/MSE)</a:t>
            </a:r>
          </a:p>
          <a:p>
            <a:pPr lvl="2"/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6" name="Picture 2" descr="F:\Nicolas\Documents\OpenClassRoom\P4\img\arima_predicted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7" t="10262" r="9259" b="6559"/>
          <a:stretch/>
        </p:blipFill>
        <p:spPr bwMode="auto">
          <a:xfrm>
            <a:off x="467544" y="3140968"/>
            <a:ext cx="8136904" cy="334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6228184" y="198884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MAE : </a:t>
            </a:r>
            <a:r>
              <a:rPr lang="fr-FR" dirty="0" smtClean="0"/>
              <a:t>5.66</a:t>
            </a:r>
          </a:p>
          <a:p>
            <a:r>
              <a:rPr lang="fr-FR" dirty="0"/>
              <a:t>MSE : </a:t>
            </a:r>
            <a:r>
              <a:rPr lang="fr-FR" dirty="0" smtClean="0"/>
              <a:t>65.99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02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E8750C"/>
                </a:solidFill>
              </a:rPr>
              <a:t>ARIMA (Hors Sujet)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Validation sur 6 mois 2017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Prédiction max sur 7j</a:t>
            </a: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Réutilisation des données 2016</a:t>
            </a:r>
          </a:p>
          <a:p>
            <a:pPr lvl="2"/>
            <a:endParaRPr lang="fr-FR" sz="1600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0" name="Picture 2" descr="F:\Nicolas\Documents\OpenClassRoom\P4\img\arima_2017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4" t="10764" r="9584" b="7986"/>
          <a:stretch/>
        </p:blipFill>
        <p:spPr bwMode="auto">
          <a:xfrm>
            <a:off x="395536" y="3068960"/>
            <a:ext cx="8276853" cy="335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6228184" y="198884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MAE : </a:t>
            </a:r>
            <a:r>
              <a:rPr lang="fr-FR" dirty="0" smtClean="0"/>
              <a:t>4.96</a:t>
            </a:r>
          </a:p>
          <a:p>
            <a:r>
              <a:rPr lang="fr-FR" dirty="0"/>
              <a:t>MSE : 52.62</a:t>
            </a:r>
          </a:p>
        </p:txBody>
      </p:sp>
    </p:spTree>
    <p:extLst>
      <p:ext uri="{BB962C8B-B14F-4D97-AF65-F5344CB8AC3E}">
        <p14:creationId xmlns:p14="http://schemas.microsoft.com/office/powerpoint/2010/main" val="43041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E8750C"/>
                </a:solidFill>
              </a:rPr>
              <a:t>RNN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Type LSTM/GRU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Entrée : </a:t>
            </a: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Nb vol</a:t>
            </a: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compagnie,</a:t>
            </a: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aéroport</a:t>
            </a: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date/heure</a:t>
            </a: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retard T-1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Sortie : retard T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Validation sur 6 mois 2017</a:t>
            </a:r>
          </a:p>
          <a:p>
            <a:pPr lvl="1"/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Hors sujet (il faut 1 an minimum)</a:t>
            </a:r>
            <a:endParaRPr lang="fr-FR" sz="2000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5362" name="Picture 2" descr="http://www.jakob-aungiers.com/img/article/lstm-neural-network-timeseries/stockpointpredictio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222" y="1271735"/>
            <a:ext cx="5564254" cy="323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8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Beaucoup de données</a:t>
            </a:r>
          </a:p>
          <a:p>
            <a:r>
              <a:rPr lang="fr-FR" sz="2800" dirty="0" err="1" smtClean="0">
                <a:solidFill>
                  <a:srgbClr val="E8750C"/>
                </a:solidFill>
              </a:rPr>
              <a:t>Dataset</a:t>
            </a:r>
            <a:r>
              <a:rPr lang="fr-FR" sz="2800" dirty="0" smtClean="0">
                <a:solidFill>
                  <a:srgbClr val="E8750C"/>
                </a:solidFill>
              </a:rPr>
              <a:t> propre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Tendances visibles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Peu de modèles possible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Problème mémoire</a:t>
            </a:r>
          </a:p>
          <a:p>
            <a:r>
              <a:rPr lang="fr-FR" sz="2800" dirty="0" err="1" smtClean="0">
                <a:solidFill>
                  <a:srgbClr val="E8750C"/>
                </a:solidFill>
              </a:rPr>
              <a:t>Underfitting</a:t>
            </a:r>
            <a:r>
              <a:rPr lang="fr-FR" sz="2800" dirty="0" smtClean="0">
                <a:solidFill>
                  <a:srgbClr val="E8750C"/>
                </a:solidFill>
              </a:rPr>
              <a:t> du modèle linéaire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MAE </a:t>
            </a:r>
            <a:r>
              <a:rPr lang="fr-FR" sz="2400" dirty="0" smtClean="0">
                <a:solidFill>
                  <a:srgbClr val="E8750C"/>
                </a:solidFill>
              </a:rPr>
              <a:t>~ 10 min (</a:t>
            </a:r>
            <a:r>
              <a:rPr lang="fr-FR" sz="2400" dirty="0" err="1" smtClean="0">
                <a:solidFill>
                  <a:srgbClr val="E8750C"/>
                </a:solidFill>
              </a:rPr>
              <a:t>dataset</a:t>
            </a:r>
            <a:r>
              <a:rPr lang="fr-FR" sz="2400" dirty="0" smtClean="0">
                <a:solidFill>
                  <a:srgbClr val="E8750C"/>
                </a:solidFill>
              </a:rPr>
              <a:t> 8,4 +/- 25 min)</a:t>
            </a:r>
          </a:p>
          <a:p>
            <a:pPr marL="0" indent="0" algn="ctr">
              <a:buNone/>
            </a:pPr>
            <a:r>
              <a:rPr lang="fr-FR" dirty="0" smtClean="0">
                <a:solidFill>
                  <a:srgbClr val="E8750C"/>
                </a:solidFill>
              </a:rPr>
              <a:t>Peu d’avantages pour les petits </a:t>
            </a:r>
            <a:r>
              <a:rPr lang="fr-FR" dirty="0" smtClean="0">
                <a:solidFill>
                  <a:srgbClr val="E8750C"/>
                </a:solidFill>
              </a:rPr>
              <a:t>retards</a:t>
            </a:r>
            <a:endParaRPr lang="fr-FR" dirty="0" smtClean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789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146" name="Picture 2" descr="F:\Nicolas\Documents\OpenClassRoom\questios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-387424"/>
            <a:ext cx="9753601" cy="731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0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Nettoyage global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Suppression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redontantes</a:t>
            </a:r>
            <a:endParaRPr lang="fr-FR" dirty="0">
              <a:solidFill>
                <a:srgbClr val="E8750C"/>
              </a:solidFill>
            </a:endParaRPr>
          </a:p>
          <a:p>
            <a:pPr lvl="3"/>
            <a:r>
              <a:rPr lang="fr-FR" dirty="0" err="1" smtClean="0">
                <a:solidFill>
                  <a:srgbClr val="E8750C"/>
                </a:solidFill>
              </a:rPr>
              <a:t>AirlineID</a:t>
            </a:r>
            <a:r>
              <a:rPr lang="fr-FR" dirty="0" smtClean="0">
                <a:solidFill>
                  <a:srgbClr val="E8750C"/>
                </a:solidFill>
              </a:rPr>
              <a:t>, Carrier, dates, </a:t>
            </a:r>
            <a:r>
              <a:rPr lang="fr-FR" dirty="0" err="1" smtClean="0">
                <a:solidFill>
                  <a:srgbClr val="E8750C"/>
                </a:solidFill>
              </a:rPr>
              <a:t>airports</a:t>
            </a:r>
            <a:r>
              <a:rPr lang="fr-FR" dirty="0" smtClean="0">
                <a:solidFill>
                  <a:srgbClr val="E8750C"/>
                </a:solidFill>
              </a:rPr>
              <a:t>, …</a:t>
            </a: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inconnus</a:t>
            </a:r>
          </a:p>
          <a:p>
            <a:pPr lvl="3"/>
            <a:r>
              <a:rPr lang="fr-FR" dirty="0" err="1" smtClean="0">
                <a:solidFill>
                  <a:srgbClr val="E8750C"/>
                </a:solidFill>
              </a:rPr>
              <a:t>Tail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Number</a:t>
            </a:r>
            <a:endParaRPr lang="fr-FR" dirty="0" smtClean="0">
              <a:solidFill>
                <a:srgbClr val="E8750C"/>
              </a:solidFill>
            </a:endParaRP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inutiles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Flight </a:t>
            </a:r>
            <a:r>
              <a:rPr lang="fr-FR" dirty="0" err="1" smtClean="0">
                <a:solidFill>
                  <a:srgbClr val="E8750C"/>
                </a:solidFill>
              </a:rPr>
              <a:t>number</a:t>
            </a:r>
            <a:r>
              <a:rPr lang="fr-FR" dirty="0" smtClean="0">
                <a:solidFill>
                  <a:srgbClr val="E8750C"/>
                </a:solidFill>
              </a:rPr>
              <a:t>, </a:t>
            </a:r>
            <a:r>
              <a:rPr lang="fr-FR" dirty="0" err="1" smtClean="0">
                <a:solidFill>
                  <a:srgbClr val="E8750C"/>
                </a:solidFill>
              </a:rPr>
              <a:t>wheelsON</a:t>
            </a:r>
            <a:r>
              <a:rPr lang="fr-FR" dirty="0" smtClean="0">
                <a:solidFill>
                  <a:srgbClr val="E8750C"/>
                </a:solidFill>
              </a:rPr>
              <a:t>/OFF</a:t>
            </a: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imprévisibles/semi-prévisible</a:t>
            </a:r>
          </a:p>
          <a:p>
            <a:pPr lvl="3"/>
            <a:r>
              <a:rPr lang="fr-FR" dirty="0" err="1" smtClean="0">
                <a:solidFill>
                  <a:srgbClr val="E8750C"/>
                </a:solidFill>
              </a:rPr>
              <a:t>Weather</a:t>
            </a:r>
            <a:r>
              <a:rPr lang="fr-FR" dirty="0" smtClean="0">
                <a:solidFill>
                  <a:srgbClr val="E8750C"/>
                </a:solidFill>
              </a:rPr>
              <a:t> Delay, Security Delay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nécessaires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Date</a:t>
            </a: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et heure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Compagnie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Aéroport de départ (et d’arrivé)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983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Modèle 1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>
                <a:solidFill>
                  <a:srgbClr val="E8750C"/>
                </a:solidFill>
              </a:rPr>
              <a:t>Mois d’avril – données erronées</a:t>
            </a:r>
          </a:p>
          <a:p>
            <a:r>
              <a:rPr lang="fr-FR" dirty="0">
                <a:solidFill>
                  <a:srgbClr val="E8750C"/>
                </a:solidFill>
              </a:rPr>
              <a:t>Suppression des vols</a:t>
            </a:r>
          </a:p>
          <a:p>
            <a:pPr lvl="1"/>
            <a:r>
              <a:rPr lang="fr-FR" dirty="0">
                <a:solidFill>
                  <a:srgbClr val="E8750C"/>
                </a:solidFill>
              </a:rPr>
              <a:t>Retard semi-prévisible &gt; 60 min</a:t>
            </a:r>
          </a:p>
          <a:p>
            <a:pPr lvl="2"/>
            <a:r>
              <a:rPr lang="fr-FR" dirty="0" err="1">
                <a:solidFill>
                  <a:srgbClr val="E8750C"/>
                </a:solidFill>
              </a:rPr>
              <a:t>Weather</a:t>
            </a:r>
            <a:r>
              <a:rPr lang="fr-FR" dirty="0">
                <a:solidFill>
                  <a:srgbClr val="E8750C"/>
                </a:solidFill>
              </a:rPr>
              <a:t>/NAS/Security </a:t>
            </a:r>
            <a:r>
              <a:rPr lang="fr-FR" dirty="0" err="1">
                <a:solidFill>
                  <a:srgbClr val="E8750C"/>
                </a:solidFill>
              </a:rPr>
              <a:t>delay</a:t>
            </a:r>
            <a:r>
              <a:rPr lang="fr-FR" dirty="0">
                <a:solidFill>
                  <a:srgbClr val="E8750C"/>
                </a:solidFill>
              </a:rPr>
              <a:t>, </a:t>
            </a:r>
            <a:r>
              <a:rPr lang="fr-FR" dirty="0" err="1">
                <a:solidFill>
                  <a:srgbClr val="E8750C"/>
                </a:solidFill>
              </a:rPr>
              <a:t>Late</a:t>
            </a: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err="1">
                <a:solidFill>
                  <a:srgbClr val="E8750C"/>
                </a:solidFill>
              </a:rPr>
              <a:t>Aircraft</a:t>
            </a:r>
            <a:r>
              <a:rPr lang="fr-FR" dirty="0">
                <a:solidFill>
                  <a:srgbClr val="E8750C"/>
                </a:solidFill>
              </a:rPr>
              <a:t> Delay</a:t>
            </a:r>
          </a:p>
          <a:p>
            <a:pPr lvl="1"/>
            <a:r>
              <a:rPr lang="fr-FR" dirty="0">
                <a:solidFill>
                  <a:srgbClr val="E8750C"/>
                </a:solidFill>
              </a:rPr>
              <a:t>Retard imprévisible &gt; 0 min</a:t>
            </a:r>
          </a:p>
          <a:p>
            <a:pPr lvl="2"/>
            <a:r>
              <a:rPr lang="fr-FR" dirty="0" err="1">
                <a:solidFill>
                  <a:srgbClr val="E8750C"/>
                </a:solidFill>
              </a:rPr>
              <a:t>Cancelled</a:t>
            </a:r>
            <a:r>
              <a:rPr lang="fr-FR" dirty="0">
                <a:solidFill>
                  <a:srgbClr val="E8750C"/>
                </a:solidFill>
              </a:rPr>
              <a:t>, </a:t>
            </a:r>
            <a:r>
              <a:rPr lang="fr-FR" dirty="0" err="1">
                <a:solidFill>
                  <a:srgbClr val="E8750C"/>
                </a:solidFill>
              </a:rPr>
              <a:t>Diverted</a:t>
            </a:r>
            <a:endParaRPr lang="fr-FR" dirty="0">
              <a:solidFill>
                <a:srgbClr val="E8750C"/>
              </a:solidFill>
            </a:endParaRPr>
          </a:p>
          <a:p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Modèle 2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>
                <a:solidFill>
                  <a:srgbClr val="E8750C"/>
                </a:solidFill>
              </a:rPr>
              <a:t>Mois d’avril – données </a:t>
            </a:r>
            <a:r>
              <a:rPr lang="fr-FR" dirty="0" smtClean="0">
                <a:solidFill>
                  <a:srgbClr val="E8750C"/>
                </a:solidFill>
              </a:rPr>
              <a:t>erronées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Agrégation par semaine/jour de la semaine/heure/aéroport de départ</a:t>
            </a:r>
            <a:endParaRPr lang="fr-FR" dirty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Pas d’utilisation de l’aéroport d’arrivé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Ajout du nombre de vols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19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Procédé </a:t>
            </a:r>
            <a:r>
              <a:rPr lang="fr-FR" b="1" dirty="0" smtClean="0">
                <a:solidFill>
                  <a:srgbClr val="E8750C"/>
                </a:solidFill>
              </a:rPr>
              <a:t>Modèle 1</a:t>
            </a:r>
            <a:r>
              <a:rPr lang="fr-FR" dirty="0" smtClean="0">
                <a:solidFill>
                  <a:srgbClr val="E8750C"/>
                </a:solidFill>
              </a:rPr>
              <a:t>: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Script 1: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Allègement par mois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Script 2: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Regroupement des 12 mois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Fin du nettoyage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Génération des </a:t>
            </a:r>
            <a:r>
              <a:rPr lang="fr-FR" dirty="0" err="1" smtClean="0">
                <a:solidFill>
                  <a:srgbClr val="E8750C"/>
                </a:solidFill>
              </a:rPr>
              <a:t>datasets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Production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Script 3 :</a:t>
            </a: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Scaling</a:t>
            </a:r>
            <a:endParaRPr lang="fr-FR" dirty="0" smtClean="0">
              <a:solidFill>
                <a:srgbClr val="E8750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Sauvegarde Train/Test sets en matrices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Script suivants: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1 modèle par script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Ecrit les résultats dans un fichier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6" name="Picture 2" descr="F:\Nicolas\Downloads\Untitled Diagram (1)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148" y="836712"/>
            <a:ext cx="3036640" cy="554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8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Transporteur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Très variable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Non linéaire</a:t>
            </a:r>
            <a:endParaRPr lang="fr-FR" sz="2400" dirty="0">
              <a:solidFill>
                <a:srgbClr val="E8750C"/>
              </a:solidFill>
            </a:endParaRP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Retard récupéré par Transporteur</a:t>
            </a:r>
          </a:p>
          <a:p>
            <a:pPr lvl="2"/>
            <a:r>
              <a:rPr lang="fr-FR" sz="2000" dirty="0">
                <a:solidFill>
                  <a:srgbClr val="E8750C"/>
                </a:solidFill>
              </a:rPr>
              <a:t>Très variable</a:t>
            </a:r>
          </a:p>
          <a:p>
            <a:pPr lvl="2"/>
            <a:r>
              <a:rPr lang="fr-FR" sz="2000" dirty="0">
                <a:solidFill>
                  <a:srgbClr val="E8750C"/>
                </a:solidFill>
              </a:rPr>
              <a:t>Non linéaire</a:t>
            </a:r>
          </a:p>
          <a:p>
            <a:pPr lvl="1"/>
            <a:endParaRPr lang="fr-FR" sz="2400" dirty="0">
              <a:solidFill>
                <a:srgbClr val="E8750C"/>
              </a:solidFill>
            </a:endParaRPr>
          </a:p>
          <a:p>
            <a:r>
              <a:rPr lang="fr-FR" sz="2800" dirty="0" smtClean="0">
                <a:solidFill>
                  <a:srgbClr val="E8750C"/>
                </a:solidFill>
              </a:rPr>
              <a:t>Simplification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OHE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0" name="Picture 2" descr="F:\Nicolas\Documents\OpenClassRoom\Projet 4 - retard avion\carrier_delay_saved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4" t="9356" r="8900" b="8282"/>
          <a:stretch/>
        </p:blipFill>
        <p:spPr bwMode="auto">
          <a:xfrm>
            <a:off x="5933066" y="3593369"/>
            <a:ext cx="3126713" cy="305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Nicolas\Documents\OpenClassRoom\Projet 4 - retard avion\carrier_delay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8" t="9530" r="7415" b="8241"/>
          <a:stretch/>
        </p:blipFill>
        <p:spPr bwMode="auto">
          <a:xfrm>
            <a:off x="5979694" y="721519"/>
            <a:ext cx="3128809" cy="28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25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sz="2800" dirty="0" smtClean="0">
                    <a:solidFill>
                      <a:srgbClr val="E8750C"/>
                    </a:solidFill>
                  </a:rPr>
                  <a:t>Retard par aéroport</a:t>
                </a:r>
              </a:p>
              <a:p>
                <a:pPr lvl="1"/>
                <a:r>
                  <a:rPr lang="fr-FR" sz="2400" dirty="0" smtClean="0">
                    <a:solidFill>
                      <a:srgbClr val="E8750C"/>
                    </a:solidFill>
                  </a:rPr>
                  <a:t>Variable</a:t>
                </a:r>
              </a:p>
              <a:p>
                <a:pPr lvl="1"/>
                <a:r>
                  <a:rPr lang="fr-FR" sz="2400" dirty="0" smtClean="0">
                    <a:solidFill>
                      <a:srgbClr val="E8750C"/>
                    </a:solidFill>
                  </a:rPr>
                  <a:t>Non linéaire</a:t>
                </a:r>
              </a:p>
              <a:p>
                <a:pPr lvl="1"/>
                <a:endParaRPr lang="fr-FR" sz="2400" dirty="0">
                  <a:solidFill>
                    <a:srgbClr val="E8750C"/>
                  </a:solidFill>
                </a:endParaRPr>
              </a:p>
              <a:p>
                <a:r>
                  <a:rPr lang="fr-FR" sz="2800" dirty="0" smtClean="0">
                    <a:solidFill>
                      <a:srgbClr val="E8750C"/>
                    </a:solidFill>
                  </a:rPr>
                  <a:t>Regroupement</a:t>
                </a:r>
              </a:p>
              <a:p>
                <a:pPr lvl="1"/>
                <a:r>
                  <a:rPr lang="fr-FR" sz="2400" dirty="0" smtClean="0">
                    <a:solidFill>
                      <a:srgbClr val="E8750C"/>
                    </a:solidFill>
                  </a:rPr>
                  <a:t>4 groupes par quartile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2400" i="1">
                        <a:solidFill>
                          <a:srgbClr val="E8750C"/>
                        </a:solidFill>
                        <a:latin typeface="Cambria Math"/>
                      </a:rPr>
                      <m:t>𝑟𝑒𝑡𝑎𝑟𝑑</m:t>
                    </m:r>
                    <m:r>
                      <a:rPr lang="fr-FR" sz="2400" i="1">
                        <a:solidFill>
                          <a:srgbClr val="E8750C"/>
                        </a:solidFill>
                        <a:latin typeface="Cambria Math"/>
                      </a:rPr>
                      <m:t>=</m:t>
                    </m:r>
                    <m:r>
                      <a:rPr lang="fr-FR" sz="2400" i="1">
                        <a:solidFill>
                          <a:srgbClr val="E8750C"/>
                        </a:solidFill>
                        <a:latin typeface="Cambria Math"/>
                        <a:ea typeface="Cambria Math"/>
                      </a:rPr>
                      <m:t>𝛼</m:t>
                    </m:r>
                    <m:r>
                      <a:rPr lang="fr-FR" sz="2400" i="1">
                        <a:solidFill>
                          <a:srgbClr val="E8750C"/>
                        </a:solidFill>
                        <a:latin typeface="Cambria Math"/>
                        <a:ea typeface="Cambria Math"/>
                      </a:rPr>
                      <m:t> ∗ </m:t>
                    </m:r>
                    <m:r>
                      <a:rPr lang="fr-FR" sz="2400" i="1">
                        <a:solidFill>
                          <a:srgbClr val="E8750C"/>
                        </a:solidFill>
                        <a:latin typeface="Cambria Math"/>
                      </a:rPr>
                      <m:t>𝑔𝑟𝑜𝑢𝑝𝑒</m:t>
                    </m:r>
                  </m:oMath>
                </a14:m>
                <a:r>
                  <a:rPr lang="fr-FR" sz="2400" dirty="0">
                    <a:solidFill>
                      <a:srgbClr val="E8750C"/>
                    </a:solidFill>
                  </a:rPr>
                  <a:t> + b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6" name="Picture 2" descr="F:\Nicolas\Documents\OpenClassRoom\Projet 4 - retard avion\airport_delay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7" t="9152" r="8333" b="7609"/>
          <a:stretch/>
        </p:blipFill>
        <p:spPr bwMode="auto">
          <a:xfrm>
            <a:off x="5724128" y="1052736"/>
            <a:ext cx="2947505" cy="286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Nicolas\Documents\OpenClassRoom\Projet 4 - retard avion\carrier_group.pn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8881" r="8240" b="7786"/>
          <a:stretch/>
        </p:blipFill>
        <p:spPr bwMode="auto">
          <a:xfrm>
            <a:off x="5711890" y="3778284"/>
            <a:ext cx="2907881" cy="281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14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Date (Modèle 1)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Par </a:t>
            </a:r>
            <a:r>
              <a:rPr lang="fr-FR" sz="2400" dirty="0">
                <a:solidFill>
                  <a:srgbClr val="E8750C"/>
                </a:solidFill>
              </a:rPr>
              <a:t>15 minutes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Assez Linéaire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endParaRPr lang="fr-FR" sz="2400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5122" name="Picture 2" descr="F:\Nicolas\Documents\OpenClassRoom\Projet 4 - retard avion\avg_late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0" t="9322" r="8137" b="7345"/>
          <a:stretch/>
        </p:blipFill>
        <p:spPr bwMode="auto">
          <a:xfrm>
            <a:off x="3779912" y="2204864"/>
            <a:ext cx="5201134" cy="390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01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95023C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nalisé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1034</Words>
  <Application>Microsoft Office PowerPoint</Application>
  <PresentationFormat>Affichage à l'écran (4:3)</PresentationFormat>
  <Paragraphs>380</Paragraphs>
  <Slides>39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0" baseType="lpstr">
      <vt:lpstr>Thème Office</vt:lpstr>
      <vt:lpstr>Parcours Data Scientist</vt:lpstr>
      <vt:lpstr>Sommaire</vt:lpstr>
      <vt:lpstr>Présentation</vt:lpstr>
      <vt:lpstr>Nettoyage</vt:lpstr>
      <vt:lpstr>Nettoyage</vt:lpstr>
      <vt:lpstr>Nettoyage</vt:lpstr>
      <vt:lpstr>Exploration</vt:lpstr>
      <vt:lpstr>Exploration</vt:lpstr>
      <vt:lpstr>Exploration</vt:lpstr>
      <vt:lpstr>Exploration</vt:lpstr>
      <vt:lpstr>Exploration</vt:lpstr>
      <vt:lpstr>Exploration</vt:lpstr>
      <vt:lpstr>Exploration</vt:lpstr>
      <vt:lpstr>Exploration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Interprétation</vt:lpstr>
      <vt:lpstr>Interprétation</vt:lpstr>
      <vt:lpstr>Interprétation</vt:lpstr>
      <vt:lpstr>Interprétation</vt:lpstr>
      <vt:lpstr>Interprétation</vt:lpstr>
      <vt:lpstr>Interprétation</vt:lpstr>
      <vt:lpstr>Interprétation</vt:lpstr>
      <vt:lpstr>API</vt:lpstr>
      <vt:lpstr>Ouverture à l’amélioration</vt:lpstr>
      <vt:lpstr>Modélisation</vt:lpstr>
      <vt:lpstr>Modélisation</vt:lpstr>
      <vt:lpstr>Modélisation</vt:lpstr>
      <vt:lpstr>Conclusion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Parcours Data Scientist</dc:title>
  <dc:creator>admin</dc:creator>
  <cp:lastModifiedBy>admin</cp:lastModifiedBy>
  <cp:revision>75</cp:revision>
  <dcterms:created xsi:type="dcterms:W3CDTF">2017-11-17T16:33:28Z</dcterms:created>
  <dcterms:modified xsi:type="dcterms:W3CDTF">2017-12-03T12:51:53Z</dcterms:modified>
</cp:coreProperties>
</file>