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3" r:id="rId5"/>
    <p:sldId id="265" r:id="rId6"/>
    <p:sldId id="274" r:id="rId7"/>
    <p:sldId id="266" r:id="rId8"/>
    <p:sldId id="267" r:id="rId9"/>
    <p:sldId id="268" r:id="rId10"/>
    <p:sldId id="269" r:id="rId11"/>
    <p:sldId id="272" r:id="rId12"/>
    <p:sldId id="273" r:id="rId13"/>
    <p:sldId id="259" r:id="rId14"/>
    <p:sldId id="260" r:id="rId15"/>
    <p:sldId id="261" r:id="rId16"/>
    <p:sldId id="262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B52E4F-B7F3-181A-491D-22484E650FD4}" name="Dotterer, BJ" initials="BD" userId="S::bjd35560@creighton.edu::3ae19ef0-d72e-4b1b-b756-fdca2e5d8c93" providerId="AD"/>
  <p188:author id="{7F28919C-423B-F6A6-5722-70FDEC0A974F}" name="Matz, William L" initials="MW" userId="S::wlm54411@creighton.edu::bf379d11-611d-401d-b3ca-d68b576d4c85" providerId="AD"/>
  <p188:author id="{A55DEBE4-ED79-27B6-CCD9-569492FA7918}" name="cys95953" initials="cy" userId="S::cys95953@creighton.edu::e2c49970-557c-4b37-bd2f-dc884b1435a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616"/>
    <p:restoredTop sz="94640"/>
  </p:normalViewPr>
  <p:slideViewPr>
    <p:cSldViewPr snapToGrid="0">
      <p:cViewPr varScale="1">
        <p:scale>
          <a:sx n="46" d="100"/>
          <a:sy n="46" d="100"/>
        </p:scale>
        <p:origin x="200" y="3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35:57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2507 24575,'-1'-26'0,"-2"1"0,-1-1 0,-1 1 0,-10-30 0,8 29 0,0 0 0,2 0 0,-4-50 0,11-333 0,0 381 0,2 1 0,1-1 0,1 1 0,1-1 0,1 2 0,16-35 0,6-20 0,-22 55 0,5-16 0,2 0 0,1 0 0,33-56 0,-7 19 0,-34 60 0,1 1 0,0 0 0,2 1 0,0 0 0,1 1 0,23-26 0,-11 20 0,-15 12 0,1-1 0,1 2 0,-1 0 0,2 0 0,-1 1 0,1 0 0,0 1 0,1 0 0,26-9 0,134-23 0,-152 36 0,47-8 0,125-3 0,-153 12 0,56-9 0,13-2 0,-80 9 0,0-1 0,-1-1 0,1-2 0,-2 0 0,1-2 0,36-19 0,-39 16 0,1 2 0,1 1 0,0 0 0,0 3 0,1 0 0,48-5 0,45 12 0,-74 2 0,0-3 0,75-9 0,83-26 0,-148 29 0,0 2 0,1 2 0,64 6 0,-13-1 0,-54-2 0,0 2 0,78 14 0,-66-8 0,0-2 0,131-7 0,-77-1 0,503 2 0,-595 2 0,57 10 0,-37-4 0,19 2 0,-2 1 0,105 2 0,-126-14 0,-27-1 0,0 2 0,1 0 0,19 3 0,-35-2 0,0 0 0,0 0 0,0 1 0,0-1 0,0 1 0,0-1 0,0 1 0,0 0 0,-1 0 0,5 4 0,-6-5 0,0 0 0,0 0 0,1 1 0,-1-1 0,0 0 0,0 0 0,-1 1 0,1-1 0,0 1 0,0-1 0,-1 1 0,1-1 0,-1 1 0,1-1 0,-1 1 0,0-1 0,1 1 0,-1 0 0,0-1 0,0 1 0,0-1 0,-1 4 0,1-4 0,-1-1 0,0 1 0,0 0 0,1-1 0,-1 1 0,0-1 0,0 1 0,0-1 0,0 1 0,1-1 0,-1 1 0,0-1 0,0 0 0,0 0 0,0 1 0,0-1 0,0 0 0,0 0 0,0 0 0,0 0 0,0 0 0,0 0 0,0 0 0,0-1 0,0 1 0,0 0 0,0-1 0,0 1 0,0 0 0,1-1 0,-1 1 0,0-1 0,0 1 0,-1-2 0,-33-17 0,22 9 0,-27-20 0,-2 1 0,-1 2 0,-87-41 0,116 62 0,-9-3 0,-40-21 0,56 25 0,-1 1 0,1-2 0,0 1 0,0-1 0,1 0 0,0-1 0,0 1 0,-8-14 0,11 17 0,-6-13 0,-2 1 0,0 0 0,-23-24 0,17 21 0,2 0 0,1-2 0,0 0 0,1 0 0,-13-31 0,18 36 0,1 5 0,-1 0 0,0 0 0,0 1 0,-1 0 0,0 0 0,-1 1 0,-12-9 0,-23-20 0,22 14-46,16 15-173,0 0-1,0 1 0,-1 0 0,0 1 0,-12-8 0,1 4-6606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35:5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764 0 24575,'0'5'0,"0"-1"0,-1 1 0,0-1 0,0 1 0,-1-1 0,1 0 0,-1 0 0,0 0 0,0 0 0,0 0 0,0 0 0,-1 0 0,0-1 0,1 1 0,-6 4 0,-6 5 0,-1 0 0,-21 14 0,10-8 0,-18 16 0,-1-3 0,-1-1 0,-87 41 0,110-59 0,1 1 0,1 0 0,0 2 0,1 0 0,0 1 0,1 1 0,-20 26 0,20-24 0,10-11 15,-1-1 0,0 0 0,0-1 0,-21 11 0,22-14-159,1 1 0,-1 0 0,1 1 0,0-1 0,1 2 0,-1-1 0,1 1 0,0 0 0,-10 14 0,6-2-6682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9:42:35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2699 24575,'-1'-32'0,"-3"0"0,-8-43 0,2 21 0,-16-52 0,17 75 0,2-1 0,-5-42 0,8-178 0,6 137 0,-1 94 0,0 1 0,2-1 0,0 1 0,11-34 0,35-77 0,-18 53 0,-28 70 0,1 0 0,0 1 0,0 0 0,0 0 0,1 0 0,0 0 0,0 1 0,1 0 0,0 0 0,0 0 0,1 1 0,-1 0 0,14-8 0,0 3 0,1 0 0,0 1 0,39-11 0,-48 14 0,0 0 0,-1 0 0,1-1 0,-2-1 0,1 0 0,-1 0 0,0-1 0,15-17 0,13-11 0,-26 26 0,11-9 0,36-25 0,-47 37 0,-1-2 0,-1 0 0,0 0 0,0-1 0,-1 0 0,12-18 0,-11 14 0,1 1 0,0 1 0,1-1 0,14-10 0,-14 15 0,1 1 0,0 1 0,1 0 0,0 1 0,0 0 0,21-5 0,28-11 0,-29 9 0,0 2 0,1 1 0,0 2 0,1 1 0,-1 2 0,1 2 0,62 1 0,-62 0 0,1-1 0,36-8 0,-10 1 0,-1 1 0,-8 0 0,81-2 0,-109 12 0,1-1 0,-1-1 0,0-2 0,0-1 0,0-1 0,36-11 0,-27 4 0,0 2 0,0 1 0,65-7 0,110 8 0,694 10 0,-489-3 0,-394 3 0,-1 0 0,0 1 0,0 1 0,37 13 0,-33-9 0,1-2 0,38 7 0,105-11 0,-124-4 0,-1 2 0,87 12 0,-74-4 0,0-2 0,103-3 0,-159-3 0,0 0 0,0 1 0,1-1 0,-1 0 0,0 0 0,0 0 0,0 0 0,0 0 0,0 0 0,0 0 0,0 0 0,1 0 0,-1 0 0,0 0 0,0-1 0,0 1 0,0 0 0,0 0 0,0 0 0,0 0 0,1 0 0,-1 0 0,0 0 0,0 0 0,0 0 0,0 0 0,0 0 0,0 0 0,0 0 0,0-1 0,0 1 0,1 0 0,-1 0 0,0 0 0,0 0 0,0 0 0,0 0 0,0 0 0,0-1 0,0 1 0,0 0 0,0 0 0,0 0 0,0 0 0,0 0 0,0 0 0,0 0 0,0-1 0,0 1 0,0 0 0,0 0 0,0 0 0,0 0 0,0 0 0,0 0 0,0 0 0,-1-1 0,1 1 0,0 0 0,0 0 0,0 0 0,0 0 0,-10-10 0,-15-9 0,-72-38 0,-6-3 0,93 51 0,0-1 0,0-1 0,1 0 0,0 0 0,-12-21 0,8 13 0,-13-30 0,23 41 0,0 1 0,-1-1 0,0 1 0,0 0 0,-1 0 0,0 0 0,0 1 0,-1-1 0,-6-4 0,-16-14 0,-31-34 0,-18-15 0,-6-1 0,-45-36 0,125 109 0,-10-7 0,0 0 0,1-1 0,0-1 0,0 0 0,1 0 0,-13-18 0,21 24 0,0 1 0,0 0 0,0 0 0,-1 0 0,1 1 0,-1-1 0,-7-4 0,30 24 0,0 2 0,22 28 0,-18-21 0,-8-9 0,1 3 0,1-2 0,1 0 0,32 24 0,56 36 0,26 18 0,-90-66 0,-1 1 0,-1 2 0,-1 1 0,54 63 0,-59-65 0,-28-26 0,0 0 0,0 0 0,-1 0 0,1 0 0,-1 1 0,-1 0 0,1 0 0,4 9 0,6 13 0,1-1 0,30 37 0,-9-13 0,20 44 0,-41-75 0,35 34 0,-49-53 0,0 1 0,0-1 0,-1 0 0,0 1 0,1-1 0,-1 1 0,0 0 0,0-1 0,0 1 0,0 0 0,0 0 0,0-1 0,0 1 0,-1 0 0,1 0 0,-1 0 0,1 0 0,-1 0 0,1 4 0,-2-5 0,0 1 0,1-1 0,-1 0 0,0 1 0,1-1 0,-1 0 0,0 0 0,0 0 0,0 1 0,0-1 0,0 0 0,0 0 0,0-1 0,0 1 0,-1 0 0,1 0 0,0-1 0,-1 1 0,1 0 0,0-1 0,-1 1 0,1-1 0,-1 0 0,1 1 0,0-1 0,-1 0 0,-1 0 0,-26 4 0,21-3 0,0-1 0,0 2 0,0-1 0,0 1 0,1 1 0,-1-1 0,-12 7 0,-47 32 0,44-26 0,-1 0 0,0-1 0,-2-1 0,1-2 0,-47 14 0,-38 8 0,44-12 0,50-16 0,9-4 0,0 1 0,1 0 0,-1 0 0,1 1 0,-1 0 0,1 0 0,0 0 0,0 1 0,-8 6 0,-38 44 0,39-40 0,0 0 0,-1-1 0,-27 21 0,27-23 0,0 1 0,1 0 0,1 1 0,0 0 0,0 1 0,-18 30 0,-14 16 0,-22 13 0,45-52 0,0 0 0,2 2 0,1 1 0,-18 29 0,27-38-341,-2 1 0,1-2-1,-18 19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ACF801-453E-9D44-B213-0EADA0A89CE7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42B54-2792-5741-99E2-E131885A8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7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2B54-2792-5741-99E2-E131885A8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90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42B54-2792-5741-99E2-E131885A8F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8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825F-FC23-9CB9-E643-0A0BDCE4A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DFC1E-D3E6-FC45-CC52-67FE268CB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56482-8B08-4A93-B645-277E9CAFA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8DF2B-5F08-EDAC-50C1-6D16E406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FB34-64EB-EF8E-4632-C7853C46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5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9FD1-C765-7551-96FF-7C231AB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11A24-2D53-A0D8-A151-D19689DF4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72163-A7FC-AABF-1DA1-90DA299D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4FFEB-7BF6-B16F-6A64-A31DB5E8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FD1B-BB1D-8A42-EFC8-AD90E996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6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35AEB-006B-B9ED-FB03-68A1455B2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913E-88F8-5803-A257-6E704C742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64B8-48FA-00E8-A272-C85049F4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722A9-C17F-5757-5EDC-247A8BB82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57679-9A5F-9AEB-9C8A-D28FEE55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7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A730-A66C-2A3B-2E7A-FA57385A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AF9A7-F968-02F6-CF0B-0ABFE61B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7DC31-B837-C7F9-61DB-408E6125A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9CD7D-4E67-1039-4694-C8388C49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BF4AD-D981-F2CD-7F06-AF95DF19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5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6505-5947-DC97-6B3F-776D4B70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1C24D-A2F5-EA5A-680D-322B376CD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1CDAE-2B0A-BDF8-7E42-50E9CB002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7AB8E-5A25-BC37-C2B0-1C464143E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3752-4665-3DC4-2F91-355407D2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39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DFD9-D6CE-F46E-EF1F-46C0B576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2EBF-14AD-AEC8-DF9D-3DE001B7D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32F86-98A6-4140-2DDF-01BD79047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449FD-BFEE-86C1-3896-82E0E044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D2E5-3F2C-1C3E-AF15-8726E84C3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B5FE2-B423-746B-765F-AAAC8C196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47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CD283-69C2-8735-E836-63F64F1B5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BB5D7-6202-38BD-CDA1-9B7901F59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94800-63EB-5844-C0BB-3B93A6F67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0DA6C3-7833-029C-A1FC-16DA8D3FB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2A5257-7CDB-EFCE-8315-AF067FFD8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E5472-8BF5-BAAD-C31A-7C2B7D08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56630-228D-6134-0647-45712260C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3E21A-DA22-9860-FF0B-37F5817F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3BD77-3FBC-C84A-3886-7185B230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53D7A-4495-66CA-0CF9-378E5F2A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9E6B8-4734-4FF8-827F-658A5E9D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326EC-68AE-3FFB-FA5D-14410715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CF3504-AC56-35DD-442D-489095DA1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7D5301-DCD9-4535-177A-73580B70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367DB-A951-BB59-A904-F7333087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9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B89F-EBF5-5B93-314B-248F93024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85977-FEB3-F753-0B40-2588B3F9F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D1FF5-F073-14A3-CC6F-021C13D67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C5397-3D4C-0CE3-246E-EB37E2B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4CA33-AA80-CD11-3DEE-5E19D7AF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93D83-1B1B-8074-2731-CFFD9BFC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07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401D-3A8D-502E-D2C6-AEA1109D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4A299C-A878-2AA6-2E3E-A355C3B23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7FD1A-4CE6-F4DC-9E9E-286336C85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11B45-7A82-E35F-DB7D-A02B65F9D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6F30C-01B8-49C1-3154-768EB360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FFB91-1468-606E-D01E-489BE1CE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7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81910-FEF4-1E15-BDF8-608653E72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6637A-E38D-59BD-C741-EABC2BB4C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92447-B8BF-84B9-C197-A3BAF70A8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849190-BAC1-4235-9616-031047911C21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4378C-0286-60B6-6FEA-B1EE37763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3CD93-D9DB-AA17-4991-38B6F5CBE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AEBA5E-09F9-43D6-9007-0BFF92304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3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ghtbend.com/scala" TargetMode="External"/><Relationship Id="rId7" Type="http://schemas.openxmlformats.org/officeDocument/2006/relationships/hyperlink" Target="https://www.playframework.com/" TargetMode="External"/><Relationship Id="rId2" Type="http://schemas.openxmlformats.org/officeDocument/2006/relationships/hyperlink" Target="https://docs.scala-la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akka.io/" TargetMode="External"/><Relationship Id="rId5" Type="http://schemas.openxmlformats.org/officeDocument/2006/relationships/hyperlink" Target="https://engineering.linkedin.com/" TargetMode="External"/><Relationship Id="rId4" Type="http://schemas.openxmlformats.org/officeDocument/2006/relationships/hyperlink" Target="https://blog.twitter.com/engineering/en_us/topics/insights/2011/scal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C7ADF-89C8-AC91-EEB3-7D21A9827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720" y="4150138"/>
            <a:ext cx="4966115" cy="1709849"/>
          </a:xfrm>
        </p:spPr>
        <p:txBody>
          <a:bodyPr anchor="b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BJ Dotterer,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Conler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Simmons, and William Matz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FF700F66-9C9A-97E2-82F1-8256D02639BE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92" y="1794183"/>
            <a:ext cx="5536001" cy="3210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8AA0AB-03BD-EC70-007F-3F53F80F9810}"/>
              </a:ext>
            </a:extLst>
          </p:cNvPr>
          <p:cNvSpPr txBox="1"/>
          <p:nvPr/>
        </p:nvSpPr>
        <p:spPr>
          <a:xfrm>
            <a:off x="254716" y="782408"/>
            <a:ext cx="522212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6000" u="sng" dirty="0">
                <a:latin typeface="Times New Roman"/>
                <a:cs typeface="Times New Roman"/>
              </a:rPr>
              <a:t>What is Scala</a:t>
            </a:r>
            <a:endParaRPr lang="en-US" sz="6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4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D34D-5B9A-F8BB-4E4D-93BEE30D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018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Conler</a:t>
            </a:r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C86283E-4AB9-0FC5-B183-87BBD81C05E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5320998" y="92821"/>
            <a:ext cx="6743183" cy="650501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6AEF0B1-D284-FAB2-B367-7F99B631EE4A}"/>
              </a:ext>
            </a:extLst>
          </p:cNvPr>
          <p:cNvSpPr/>
          <p:nvPr/>
        </p:nvSpPr>
        <p:spPr>
          <a:xfrm>
            <a:off x="6248400" y="3809999"/>
            <a:ext cx="5126181" cy="498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A7A207-E2DD-17E5-01FF-8D182F013474}"/>
              </a:ext>
            </a:extLst>
          </p:cNvPr>
          <p:cNvSpPr txBox="1"/>
          <p:nvPr/>
        </p:nvSpPr>
        <p:spPr>
          <a:xfrm>
            <a:off x="728770" y="2268812"/>
            <a:ext cx="396010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Definition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is a custom type created with the class keyword.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Parameters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and age are passed in and stored in the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State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object holds its own name and age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Definition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greet() defines behavior tied to the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 Creation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Person("Conler", 21) creates a Person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Calling Methods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p.greet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calls the object's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Encapsulation Principle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groups data and behavior together (even if access control isn't shown).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5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79842-8331-0BDE-E60E-86743366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5D2B2-6037-5167-8DDA-B40E116A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4018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- BJ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59E38A2-66B2-31C2-74AD-BBA7AD6FBB3E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197655" y="1910603"/>
            <a:ext cx="7875632" cy="48465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1FCA5A-6341-2B2F-C416-B83738847DAA}"/>
              </a:ext>
            </a:extLst>
          </p:cNvPr>
          <p:cNvSpPr/>
          <p:nvPr/>
        </p:nvSpPr>
        <p:spPr>
          <a:xfrm>
            <a:off x="5024718" y="2228544"/>
            <a:ext cx="3949460" cy="10776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0BBEDE-A5CC-1EB7-B85A-4FE17340A140}"/>
              </a:ext>
            </a:extLst>
          </p:cNvPr>
          <p:cNvSpPr/>
          <p:nvPr/>
        </p:nvSpPr>
        <p:spPr>
          <a:xfrm>
            <a:off x="9740797" y="4234123"/>
            <a:ext cx="1996582" cy="384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45364-2016-BCCC-A793-A2D2AB989659}"/>
              </a:ext>
            </a:extLst>
          </p:cNvPr>
          <p:cNvSpPr txBox="1"/>
          <p:nvPr/>
        </p:nvSpPr>
        <p:spPr>
          <a:xfrm>
            <a:off x="756271" y="2344439"/>
            <a:ext cx="31213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Classes, Only Functions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focuses on pure functions without defining any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First-Class Functions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treated like values and can be passed around.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Immutability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not reassigned; values stay constant.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Higher-Order Functions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take other functions as inputs or return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over Loops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is done through recursion instead of while or for loops.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Operations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object state; results depend only on input parameters.</a:t>
            </a:r>
          </a:p>
        </p:txBody>
      </p:sp>
    </p:spTree>
    <p:extLst>
      <p:ext uri="{BB962C8B-B14F-4D97-AF65-F5344CB8AC3E}">
        <p14:creationId xmlns:p14="http://schemas.microsoft.com/office/powerpoint/2010/main" val="408143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6F64C-794C-7E3A-D672-18388C82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945C-3B9E-A760-422A-1DEFF923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168"/>
            <a:ext cx="10515600" cy="219401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Code: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Functional 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</a:t>
            </a: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FDCA47-D7C6-FE01-4CF1-9F078906ACEB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4766573" y="229720"/>
            <a:ext cx="7292486" cy="5317192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FF0C659-ABE5-D04B-39D2-A5C59E5F08F1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149750" y="5888689"/>
            <a:ext cx="6547038" cy="8617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FBBC77C-E867-9E85-749F-C40EDFB92405}"/>
              </a:ext>
            </a:extLst>
          </p:cNvPr>
          <p:cNvSpPr/>
          <p:nvPr/>
        </p:nvSpPr>
        <p:spPr>
          <a:xfrm>
            <a:off x="5093991" y="233489"/>
            <a:ext cx="3949460" cy="7174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2C98A0-1CEA-F3EF-B41F-F644FEEDFBF5}"/>
              </a:ext>
            </a:extLst>
          </p:cNvPr>
          <p:cNvSpPr/>
          <p:nvPr/>
        </p:nvSpPr>
        <p:spPr>
          <a:xfrm>
            <a:off x="5343372" y="2297816"/>
            <a:ext cx="3201315" cy="4681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F8FBE-4968-5601-C56A-E3E4D43FF7C6}"/>
              </a:ext>
            </a:extLst>
          </p:cNvPr>
          <p:cNvSpPr/>
          <p:nvPr/>
        </p:nvSpPr>
        <p:spPr>
          <a:xfrm>
            <a:off x="5232536" y="3710980"/>
            <a:ext cx="2300770" cy="698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6727D9-5CDD-7727-C3E7-1AA1ADB89EB8}"/>
              </a:ext>
            </a:extLst>
          </p:cNvPr>
          <p:cNvSpPr/>
          <p:nvPr/>
        </p:nvSpPr>
        <p:spPr>
          <a:xfrm>
            <a:off x="5069498" y="3311425"/>
            <a:ext cx="2139711" cy="309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89C3CE-5320-88F4-D2C8-B01F7F42E8D8}"/>
              </a:ext>
            </a:extLst>
          </p:cNvPr>
          <p:cNvSpPr/>
          <p:nvPr/>
        </p:nvSpPr>
        <p:spPr>
          <a:xfrm>
            <a:off x="5214558" y="4967537"/>
            <a:ext cx="5065493" cy="440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706E0-196E-EEDB-7F1F-1E2CDAB265BE}"/>
              </a:ext>
            </a:extLst>
          </p:cNvPr>
          <p:cNvSpPr txBox="1"/>
          <p:nvPr/>
        </p:nvSpPr>
        <p:spPr>
          <a:xfrm>
            <a:off x="749396" y="2984964"/>
            <a:ext cx="342384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with Methods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defined but used alongside functional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 Functions Inside Class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behave like pure functions, avoiding side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 Fields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variables are declared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unchangeable after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Composition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may call other methods/functions in a clean, modular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Blending OOP and FP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Scala naturally mixes object-oriented structure with functional techniques.</a:t>
            </a:r>
          </a:p>
        </p:txBody>
      </p:sp>
    </p:spTree>
    <p:extLst>
      <p:ext uri="{BB962C8B-B14F-4D97-AF65-F5344CB8AC3E}">
        <p14:creationId xmlns:p14="http://schemas.microsoft.com/office/powerpoint/2010/main" val="1809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24C5-8F2E-1AC0-B8C5-CE1DEE82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Applications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97BB8-8FD3-5745-36A0-D5B1599EC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Processing – Apache Spark core is written in Scala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powers Spark, which handles large-scale data processing across distributed systems. Its functional style is great for writing clean, parallelized operations.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eal-Time Systems – Used by Twitter &amp; LinkedIn for high-speed backend operations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is used in apps that require speed and scalability — like Twitter for message queues and LinkedIn for live data streams and content feeds.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&amp; Trading – Common in risk modeling and algorithmic trading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Scala’s strong typing and immutability help prevent errors in financial calculations, which is crucial in banking and trading systems.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– Play Framework supports scalable, reactive apps 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With Play Framework, Scala can build responsive, event-driven web apps, useful in high-traffic platforms.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&amp; Distributed Systems – Scala supports tools like Akka for managing concurrency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Tools like Akka use Scala to handle high-concurrency environments — ideal for chat apps, APIs, and microservices.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 with Java – Ideal for large enterprise systems needing JVM compatibility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Since Scala runs on the JVM, it’s easily integrated into existing Java-based enterprise systems, which saves time and resources in large organizations.</a:t>
            </a:r>
          </a:p>
          <a:p>
            <a:r>
              <a:rPr lang="en-US" sz="16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User Interface Development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can build interactive we UIs using frameworks like </a:t>
            </a:r>
            <a:r>
              <a:rPr lang="en-US" sz="1200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Scala.js</a:t>
            </a:r>
            <a:r>
              <a:rPr lang="en-US" sz="12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, which compiles Scala code to JavaScript for modern frontend development.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21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AD0D-8F94-5282-E7F3-264F03DB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881B-87B5-4CE0-8074-9CF9176F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Combines OOP + Functional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gives you the flexibility to write code in an object-oriented or functional style—or both—depending on what fits the problem.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Concise, expressive syntax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reduces boilerplate code, so developers can write more with less, improving readability and productivity.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Strong static typing reduces bugs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Its type system catches many errors at compile time, which improves code reliability in large projects.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Excellent for concurrency &amp; data processing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With libraries like Akka and frameworks like Spark, Scala handles parallel tasks and large datasets efficiently.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JVM-based = Easy Java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works seamlessly with existing Java codebases, making it easy for teams to adopt gradually.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Scalable for small scripts to large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Whether you’re prototyping or building enterprise software, Scala can handle the scale and complexity.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89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668D-574A-297E-7097-85C5BB2E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Trade-offs - BJ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954E-599F-642C-E683-16790D7E9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Steep learning curve (esp. functional concepts)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Scala’s blend of object-oriented and functional programming can be hard to grasp, especially for beginners or teams without FP experience.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Slower compile times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tends to compile slower than Java, which can slow down development in larger projects.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Smaller community &amp; fewer resources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Compared to Python or JavaScript, Scala has fewer libraries, tutorials, and active forums, making troubleshooting more challenging.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Inconsistent code style across teams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Its flexibility allows multiple coding styles, which can lead to inconsistent codebases if teams don’t enforce standards.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Overhead of JVM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While JVM compatibility is a strength, it also adds startup time and memory overhead, which may not be ideal for lightweight applications.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32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4D79-B024-CEB4-392B-6EF38F81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&amp; key Takeaways - 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BAFA-C69F-BFE1-4200-C8570052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= Scalable + expressive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name says it all — Scala is built to grow with your codebase, without losing clarity or flexibility.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Blends object-oriented &amp; functional programming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You don’t have to choose one paradigm — Scala lets you use both seamlessly depending on the problem.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Used in big data, finance, and real-time systems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From Apache Spark to banking systems, Scala is trusted where performance and reliability are critical.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Concise, type-safe, and powerful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Its syntax is clean and its static typing helps catch errors early — making large-scale development safer and faster. 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Best for complex, data-heavy, and concurrent applications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With tools like Akka and Spark, Scala is ideal for building modern, high-performance systems.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Learning curve, but high reward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It may take time to master, especially functional aspects, but the scalability and power make it worth the investment.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2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0EA81-BFA7-A7B5-8F58-8B8C2836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93705-1710-CE4E-00C1-C061EC576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</a:pPr>
            <a:r>
              <a:rPr lang="en-US" sz="1600" dirty="0" err="1">
                <a:ea typeface="+mn-lt"/>
                <a:cs typeface="+mn-lt"/>
              </a:rPr>
              <a:t>Odersky</a:t>
            </a:r>
            <a:r>
              <a:rPr lang="en-US" sz="1600" dirty="0">
                <a:ea typeface="+mn-lt"/>
                <a:cs typeface="+mn-lt"/>
              </a:rPr>
              <a:t>, M., Spoon, L., &amp; </a:t>
            </a:r>
            <a:r>
              <a:rPr lang="en-US" sz="1600" dirty="0" err="1">
                <a:ea typeface="+mn-lt"/>
                <a:cs typeface="+mn-lt"/>
              </a:rPr>
              <a:t>Venners</a:t>
            </a:r>
            <a:r>
              <a:rPr lang="en-US" sz="1600" dirty="0">
                <a:ea typeface="+mn-lt"/>
                <a:cs typeface="+mn-lt"/>
              </a:rPr>
              <a:t>, B. (2016). </a:t>
            </a:r>
            <a:r>
              <a:rPr lang="en-US" sz="1600" i="1" dirty="0">
                <a:ea typeface="+mn-lt"/>
                <a:cs typeface="+mn-lt"/>
              </a:rPr>
              <a:t>Programming in Scala</a:t>
            </a:r>
            <a:r>
              <a:rPr lang="en-US" sz="1600" dirty="0">
                <a:ea typeface="+mn-lt"/>
                <a:cs typeface="+mn-lt"/>
              </a:rPr>
              <a:t> (3rd ed.). </a:t>
            </a:r>
            <a:r>
              <a:rPr lang="en-US" sz="1600" dirty="0" err="1">
                <a:ea typeface="+mn-lt"/>
                <a:cs typeface="+mn-lt"/>
              </a:rPr>
              <a:t>Artima</a:t>
            </a:r>
            <a:r>
              <a:rPr lang="en-US" sz="1600" dirty="0">
                <a:ea typeface="+mn-lt"/>
                <a:cs typeface="+mn-lt"/>
              </a:rPr>
              <a:t> Press.</a:t>
            </a:r>
            <a:endParaRPr lang="en-US" sz="1600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Scala Documentation. (n.d.). Retrieved from </a:t>
            </a:r>
            <a:r>
              <a:rPr lang="en-US" sz="1600" dirty="0">
                <a:ea typeface="+mn-lt"/>
                <a:cs typeface="+mn-lt"/>
                <a:hlinkClick r:id="rId2"/>
              </a:rPr>
              <a:t>https://docs.scala-lang.org</a:t>
            </a:r>
            <a:endParaRPr lang="en-US" dirty="0"/>
          </a:p>
          <a:p>
            <a:pPr>
              <a:buFont typeface="Arial"/>
            </a:pPr>
            <a:r>
              <a:rPr lang="en-US" sz="1600" dirty="0" err="1">
                <a:ea typeface="+mn-lt"/>
                <a:cs typeface="+mn-lt"/>
              </a:rPr>
              <a:t>Lightbend</a:t>
            </a:r>
            <a:r>
              <a:rPr lang="en-US" sz="1600" dirty="0">
                <a:ea typeface="+mn-lt"/>
                <a:cs typeface="+mn-lt"/>
              </a:rPr>
              <a:t>. (n.d.). </a:t>
            </a:r>
            <a:r>
              <a:rPr lang="en-US" sz="1600" i="1" dirty="0">
                <a:ea typeface="+mn-lt"/>
                <a:cs typeface="+mn-lt"/>
              </a:rPr>
              <a:t>What is Scala?</a:t>
            </a:r>
            <a:r>
              <a:rPr lang="en-US" sz="1600" dirty="0">
                <a:ea typeface="+mn-lt"/>
                <a:cs typeface="+mn-lt"/>
              </a:rPr>
              <a:t> Retrieved from </a:t>
            </a:r>
            <a:r>
              <a:rPr lang="en-US" sz="1600" dirty="0">
                <a:ea typeface="+mn-lt"/>
                <a:cs typeface="+mn-lt"/>
                <a:hlinkClick r:id="rId3"/>
              </a:rPr>
              <a:t>https://www.lightbend.com/scala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Zaharia, M., et al. (2010). </a:t>
            </a:r>
            <a:r>
              <a:rPr lang="en-US" sz="1600" i="1" dirty="0">
                <a:ea typeface="+mn-lt"/>
                <a:cs typeface="+mn-lt"/>
              </a:rPr>
              <a:t>Spark: Cluster computing with working sets</a:t>
            </a:r>
            <a:r>
              <a:rPr lang="en-US" sz="1600" dirty="0">
                <a:ea typeface="+mn-lt"/>
                <a:cs typeface="+mn-lt"/>
              </a:rPr>
              <a:t>. Proceedings of the 2nd USENIX Conference on Hot Topics in Cloud Computing.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Twitter Engineering Blog. (2011). </a:t>
            </a:r>
            <a:r>
              <a:rPr lang="en-US" sz="1600" i="1" dirty="0">
                <a:ea typeface="+mn-lt"/>
                <a:cs typeface="+mn-lt"/>
              </a:rPr>
              <a:t>Why Twitter chose Scala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4"/>
              </a:rPr>
              <a:t>https://blog.twitter.com/engineering/en_us/topics/insights/2011/scala.html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LinkedIn Engineering. (n.d.). </a:t>
            </a:r>
            <a:r>
              <a:rPr lang="en-US" sz="1600" i="1" dirty="0">
                <a:ea typeface="+mn-lt"/>
                <a:cs typeface="+mn-lt"/>
              </a:rPr>
              <a:t>How we use Scala at LinkedIn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5"/>
              </a:rPr>
              <a:t>https://engineering.linkedin.com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Akka Documentation. (n.d.). Retrieved from </a:t>
            </a:r>
            <a:r>
              <a:rPr lang="en-US" sz="1600" dirty="0">
                <a:ea typeface="+mn-lt"/>
                <a:cs typeface="+mn-lt"/>
                <a:hlinkClick r:id="rId6"/>
              </a:rPr>
              <a:t>https://doc.akka.io</a:t>
            </a:r>
            <a:endParaRPr lang="en-US" dirty="0"/>
          </a:p>
          <a:p>
            <a:pPr>
              <a:buFont typeface="Arial"/>
            </a:pPr>
            <a:r>
              <a:rPr lang="en-US" sz="1600" dirty="0">
                <a:ea typeface="+mn-lt"/>
                <a:cs typeface="+mn-lt"/>
              </a:rPr>
              <a:t>Play Framework. (n.d.). </a:t>
            </a:r>
            <a:r>
              <a:rPr lang="en-US" sz="1600" i="1" dirty="0">
                <a:ea typeface="+mn-lt"/>
                <a:cs typeface="+mn-lt"/>
              </a:rPr>
              <a:t>High-velocity web framework for Java and Scala</a:t>
            </a:r>
            <a:r>
              <a:rPr lang="en-US" sz="1600" dirty="0">
                <a:ea typeface="+mn-lt"/>
                <a:cs typeface="+mn-lt"/>
              </a:rPr>
              <a:t>. Retrieved from </a:t>
            </a:r>
            <a:r>
              <a:rPr lang="en-US" sz="1600" dirty="0">
                <a:ea typeface="+mn-lt"/>
                <a:cs typeface="+mn-lt"/>
                <a:hlinkClick r:id="rId7"/>
              </a:rPr>
              <a:t>https://www.playframework.com</a:t>
            </a:r>
            <a:endParaRPr lang="en-US" dirty="0"/>
          </a:p>
          <a:p>
            <a:pPr>
              <a:buFont typeface="Arial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062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B9D9-19F8-9B00-955C-F0294168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Scala? - 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46B3A-1ABC-0D0A-192E-394BB3452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a high-level, general purpose programming language that has the capability to support both object-oriented programming and functional programming!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interoperable with Java as they both run on the JVM (Java Virtual Machine).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used for Data, Video Transcoding, Information Processing, and big data projects.</a:t>
            </a:r>
          </a:p>
        </p:txBody>
      </p:sp>
    </p:spTree>
    <p:extLst>
      <p:ext uri="{BB962C8B-B14F-4D97-AF65-F5344CB8AC3E}">
        <p14:creationId xmlns:p14="http://schemas.microsoft.com/office/powerpoint/2010/main" val="166192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1065-480C-CC3B-42D7-75DE87647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Origin of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11B7-49FE-5A86-9EE0-63C30326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Martin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computer scientist from Switzerland who previously worked on generic types in Java (Java Generics). His experience with Java’s design influenced Scala’s creation.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Released on January 20, 2004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was first made publicly available in 2004 after several years of research and development at Ecole Polytechnique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Federale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Lausanne (EPFL) in Switzerland.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behind the name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name stands for ”Scalable Language” emphasizing that it was designed to grow with the size and complexity of applications - from small scripts to large systems.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Influences on Scala’s Design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Scala’s syntax and concepts were influenced by several languages: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 syntax style, JVM compatibility.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Lisp and Haskell: functional programming features like immutability and higher-order functions.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Pizza: an experimental Java extension with generics and pattern matching, also led 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for Scala’s Creation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was developed to fix Java’s limitations, particularly its verbosity and lack of functional programming support.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Odersky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wanted a concise, type-safe, and expressive language that could still integrate easily with existing Java systems.</a:t>
            </a:r>
          </a:p>
        </p:txBody>
      </p:sp>
      <p:pic>
        <p:nvPicPr>
          <p:cNvPr id="6" name="Picture 5" descr="A close-up of a person">
            <a:extLst>
              <a:ext uri="{FF2B5EF4-FFF2-40B4-BE49-F238E27FC236}">
                <a16:creationId xmlns:a16="http://schemas.microsoft.com/office/drawing/2014/main" id="{7CC3D406-48FA-148B-ED57-652AAB11FD46}"/>
              </a:ext>
            </a:extLst>
          </p:cNvPr>
          <p:cNvPicPr>
            <a:picLocks noChangeAspect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021" y="0"/>
            <a:ext cx="2277979" cy="231486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AD3A30F-DE28-E8AC-00F0-1E0F27ADC199}"/>
              </a:ext>
            </a:extLst>
          </p:cNvPr>
          <p:cNvGrpSpPr/>
          <p:nvPr/>
        </p:nvGrpSpPr>
        <p:grpSpPr>
          <a:xfrm>
            <a:off x="7214948" y="747751"/>
            <a:ext cx="1693800" cy="972000"/>
            <a:chOff x="7214948" y="747751"/>
            <a:chExt cx="1693800" cy="97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EF12AF9-D0A8-FAD9-357F-1C2DD3B7CCE5}"/>
                    </a:ext>
                  </a:extLst>
                </p14:cNvPr>
                <p14:cNvContentPartPr/>
                <p14:nvPr/>
              </p14:nvContentPartPr>
              <p14:xfrm>
                <a:off x="7225388" y="807151"/>
                <a:ext cx="1649520" cy="90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EF12AF9-D0A8-FAD9-357F-1C2DD3B7CC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16388" y="798151"/>
                  <a:ext cx="1667160" cy="9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E1CECA1-1DD3-ECF5-3001-83C57F822D9A}"/>
                    </a:ext>
                  </a:extLst>
                </p14:cNvPr>
                <p14:cNvContentPartPr/>
                <p14:nvPr/>
              </p14:nvContentPartPr>
              <p14:xfrm>
                <a:off x="8590508" y="1073191"/>
                <a:ext cx="275400" cy="225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E1CECA1-1DD3-ECF5-3001-83C57F822D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81508" y="1064191"/>
                  <a:ext cx="2930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052148B-EEB0-2988-31E0-863334E58E8C}"/>
                    </a:ext>
                  </a:extLst>
                </p14:cNvPr>
                <p14:cNvContentPartPr/>
                <p14:nvPr/>
              </p14:nvContentPartPr>
              <p14:xfrm>
                <a:off x="7214948" y="747751"/>
                <a:ext cx="1693800" cy="972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052148B-EEB0-2988-31E0-863334E58E8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78956" y="711738"/>
                  <a:ext cx="1765425" cy="1043667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4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4FCC-93E8-54F0-D840-6BEC96CF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of Scala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A707F-779F-7472-8A33-0B03C2B9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Everything is an Object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Scala removes primitive types – all values are treated as objects for consistency and flexibility.</a:t>
            </a:r>
          </a:p>
          <a:p>
            <a:r>
              <a:rPr lang="en-US" dirty="0">
                <a:latin typeface="Times New Roman"/>
                <a:cs typeface="Times New Roman"/>
              </a:rPr>
              <a:t>Type Safety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Strong static typing catches errors at compile time, improving code reliability in large systems.	</a:t>
            </a:r>
          </a:p>
          <a:p>
            <a:r>
              <a:rPr lang="en-US" dirty="0">
                <a:latin typeface="Times New Roman"/>
                <a:cs typeface="Times New Roman"/>
              </a:rPr>
              <a:t>Conciseness and Expressiveness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Scala reduces boilerplate code (pre-written, reusable sections of code) while remaining clear and type-safe.</a:t>
            </a:r>
          </a:p>
          <a:p>
            <a:r>
              <a:rPr lang="en-US" dirty="0">
                <a:latin typeface="Times New Roman"/>
                <a:cs typeface="Times New Roman"/>
              </a:rPr>
              <a:t>Unified OOP and Functional Programming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Scala combines object-oriented and functional styles, letting developers pick the best approach.</a:t>
            </a:r>
          </a:p>
          <a:p>
            <a:r>
              <a:rPr lang="en-US" dirty="0">
                <a:latin typeface="Times New Roman"/>
                <a:cs typeface="Times New Roman"/>
              </a:rPr>
              <a:t>Safe Concurrency and Parallelism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Immutability and functional design help prevent bugs in concurrent, multi-threaded programs.</a:t>
            </a:r>
          </a:p>
          <a:p>
            <a:r>
              <a:rPr lang="en-US" dirty="0">
                <a:latin typeface="Times New Roman"/>
                <a:cs typeface="Times New Roman"/>
              </a:rPr>
              <a:t>Interoperability with Java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Scala runs on the JVM and can call Java libraries, easing adoption in existing codebases.</a:t>
            </a:r>
          </a:p>
          <a:p>
            <a:r>
              <a:rPr lang="en-US" dirty="0">
                <a:latin typeface="Times New Roman"/>
                <a:cs typeface="Times New Roman"/>
              </a:rPr>
              <a:t>Scalability from Small to Large Systems</a:t>
            </a:r>
          </a:p>
          <a:p>
            <a:pPr lvl="1"/>
            <a:r>
              <a:rPr lang="en-US" dirty="0">
                <a:latin typeface="Times New Roman"/>
                <a:cs typeface="Times New Roman"/>
              </a:rPr>
              <a:t>Designed to handle both the simple scripts and enterprise applications without changing the programming model.</a:t>
            </a:r>
          </a:p>
        </p:txBody>
      </p:sp>
    </p:spTree>
    <p:extLst>
      <p:ext uri="{BB962C8B-B14F-4D97-AF65-F5344CB8AC3E}">
        <p14:creationId xmlns:p14="http://schemas.microsoft.com/office/powerpoint/2010/main" val="2581668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976F0-DE03-5B90-462A-7AF6DD88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types: They include all Java types and a new object (singleton) type.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does type binding statically at compile time where once it is compiled it cannot be changed.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is a strongly typed language where variables and values must stick to their designated types throughout the running of the program without change.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FCAF6-A6A8-E180-3E23-8C43BB7F6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7" y="2962759"/>
            <a:ext cx="5564152" cy="20663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332AFA-4B4D-4307-2391-71BA5ABB328C}"/>
              </a:ext>
            </a:extLst>
          </p:cNvPr>
          <p:cNvSpPr/>
          <p:nvPr/>
        </p:nvSpPr>
        <p:spPr>
          <a:xfrm>
            <a:off x="2848580" y="3918512"/>
            <a:ext cx="6703546" cy="8848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7E053A-A244-9899-9D5F-14FD6E05D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Types: Binding &amp; Types - BJ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4A06DA-66BF-BA5C-E042-DB69C18E7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912" y="3943149"/>
            <a:ext cx="6642881" cy="83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3864A-ED4B-8146-A36D-93B21FCE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Types: Continued - BJ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21877-6B74-AADB-0A50-29C09C3CE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Inference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can automatically determine variable types based on assigned values, reducing the need for explicit type annotations.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= 25 // Compiler infers age as Int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Types (Parametric Polymorphism)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supports generic programming, allowing developers to write flexible and reusable code while maintaining strong typing.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 = 25 // Compiler infers age as Int	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Bounds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allows constraints on generic types using upper ( &lt;: ) and lower ( &gt;: ) bounds to control what types can be used.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def max[A &lt;: Comparable[A]](x: A, y: A): A = ...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7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F9B4-7BB3-C06A-225D-1BBB1C98D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features -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355E-F21C-3D55-E020-A08F2BC42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Standard control flow: if, while, for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Scala includes familiar constructs like if, while, and for, so developers coming from Java or C will feel comfortable.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Pattern matching (advanced switch) 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This is like a smarter switch statement that works with data structures, types, and conditions — great for clean branching logic.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For-comprehensions for data pipelines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These are readable and powerful ways to work with collections and monads, allowing multiple steps in a loop-like format.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Higher-order functions for iteration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Instead of traditional loops, Scala often uses map, filter, reduce, etc., which take functions as arguments for elegant, functional iteration.</a:t>
            </a:r>
          </a:p>
          <a:p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Functional alternatives to loops 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Recursion and immutability are preferred over imperative looping, leading to clearer, more predictable code in many cases.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2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2675B-C5EC-B66A-BA75-A5D504FE0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3008-47AE-2B4A-1A30-804A2EA5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18" cy="1332427"/>
          </a:xfrm>
        </p:spPr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Memory Management - Conler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7341E-923A-294C-E8D6-7AE305A68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runs on the JVM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shares Java’s memory model, giving it access to mature, stable memory management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Heap and Stack Memory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Heap: Stores objects and dynamically allocated data.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Stack: Stores function calls and local variables.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Garbage Collection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JVM cleans up unused memory automatically using minor (frequent) and major (full) GC cycles.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Manual Memory Management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don’t need to allocate or free memory manually – the runtime handles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 from Immutability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 encourages immutable data, which helps prevent memory corruption in multi-threaded programs.</a:t>
            </a:r>
          </a:p>
        </p:txBody>
      </p:sp>
    </p:spTree>
    <p:extLst>
      <p:ext uri="{BB962C8B-B14F-4D97-AF65-F5344CB8AC3E}">
        <p14:creationId xmlns:p14="http://schemas.microsoft.com/office/powerpoint/2010/main" val="2654418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7D22-C13E-CA4A-E6F3-655B5613F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4CB92-1F82-F6C4-1610-71D9B50F2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3329" cy="1346155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sz="4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Abstraction and Traits –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William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24A62-AF89-6251-CD8B-F92106E8F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Traits: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A kind of class similar to an abstraction class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Can have both Abstract and Concrete methods and fields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Abstract: members that will be implemented by other classes.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Concrete: implemented by the trait interface itself.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Can have both in a single trait interface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Abstraction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abstract methods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used in two cases: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ou want to create a base class that takes constructor arguments.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he code will be called from Java code.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3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2147</Words>
  <Application>Microsoft Macintosh PowerPoint</Application>
  <PresentationFormat>Widescreen</PresentationFormat>
  <Paragraphs>173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Courier New,monospace</vt:lpstr>
      <vt:lpstr>Aptos</vt:lpstr>
      <vt:lpstr>Aptos Display</vt:lpstr>
      <vt:lpstr>Arial</vt:lpstr>
      <vt:lpstr>Courier New</vt:lpstr>
      <vt:lpstr>Times New Roman</vt:lpstr>
      <vt:lpstr>Wingdings</vt:lpstr>
      <vt:lpstr>Office Theme</vt:lpstr>
      <vt:lpstr>PowerPoint Presentation</vt:lpstr>
      <vt:lpstr>What is Scala? - William</vt:lpstr>
      <vt:lpstr>The Origin of Scala - Conler</vt:lpstr>
      <vt:lpstr>Goals of Scala - Conler</vt:lpstr>
      <vt:lpstr>Language Types: Binding &amp; Types - BJ</vt:lpstr>
      <vt:lpstr>Language Types: Continued - BJ</vt:lpstr>
      <vt:lpstr>Language features - Control Statements – William</vt:lpstr>
      <vt:lpstr>Language features – Memory Management - Conler</vt:lpstr>
      <vt:lpstr>Language features – Abstraction and Traits – William </vt:lpstr>
      <vt:lpstr>Sample Code: Object Oriented - Conler</vt:lpstr>
      <vt:lpstr>Sample Code: Fully Functional - BJ</vt:lpstr>
      <vt:lpstr>Sample Code: Object Oriented and Functional – William</vt:lpstr>
      <vt:lpstr>Real World Applications - Conler</vt:lpstr>
      <vt:lpstr>Why Use Scala - Conler</vt:lpstr>
      <vt:lpstr>Challenges &amp; Trade-offs - BJ </vt:lpstr>
      <vt:lpstr>Summary &amp; key Takeaways - William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Dotterer, BJ</dc:creator>
  <cp:lastModifiedBy>cys95953</cp:lastModifiedBy>
  <cp:revision>358</cp:revision>
  <dcterms:created xsi:type="dcterms:W3CDTF">2025-04-16T19:18:34Z</dcterms:created>
  <dcterms:modified xsi:type="dcterms:W3CDTF">2025-04-29T17:32:05Z</dcterms:modified>
</cp:coreProperties>
</file>