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</p:sldMasterIdLst>
  <p:notesMasterIdLst>
    <p:notesMasterId r:id="rId12"/>
  </p:notesMasterIdLst>
  <p:sldIdLst>
    <p:sldId id="452" r:id="rId3"/>
    <p:sldId id="493" r:id="rId4"/>
    <p:sldId id="494" r:id="rId5"/>
    <p:sldId id="495" r:id="rId6"/>
    <p:sldId id="499" r:id="rId7"/>
    <p:sldId id="496" r:id="rId8"/>
    <p:sldId id="497" r:id="rId9"/>
    <p:sldId id="498" r:id="rId10"/>
    <p:sldId id="5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8FC2"/>
    <a:srgbClr val="092C63"/>
    <a:srgbClr val="BF2DC0"/>
    <a:srgbClr val="DE84A2"/>
    <a:srgbClr val="C38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/>
    <p:restoredTop sz="66531"/>
  </p:normalViewPr>
  <p:slideViewPr>
    <p:cSldViewPr snapToGrid="0" snapToObjects="1">
      <p:cViewPr varScale="1">
        <p:scale>
          <a:sx n="78" d="100"/>
          <a:sy n="78" d="100"/>
        </p:scale>
        <p:origin x="2776" y="176"/>
      </p:cViewPr>
      <p:guideLst/>
    </p:cSldViewPr>
  </p:slid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60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010D5-81C9-C448-82E8-71177EBFEC32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6DF27-AD16-B741-919E-EA3A35D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0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Tail at scale and discussion on tail latency</a:t>
            </a:r>
          </a:p>
          <a:p>
            <a:r>
              <a:rPr lang="en-US" dirty="0"/>
              <a:t>Large scale data management</a:t>
            </a:r>
          </a:p>
          <a:p>
            <a:r>
              <a:rPr lang="en-US" dirty="0"/>
              <a:t>Active learning </a:t>
            </a:r>
          </a:p>
          <a:p>
            <a:r>
              <a:rPr lang="en-US" dirty="0"/>
              <a:t>Why the GPU</a:t>
            </a:r>
          </a:p>
          <a:p>
            <a:r>
              <a:rPr lang="en-US" dirty="0"/>
              <a:t>Overview of GPU Architectures</a:t>
            </a:r>
          </a:p>
          <a:p>
            <a:r>
              <a:rPr lang="en-US" dirty="0"/>
              <a:t>Brainwave ISCA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6DF27-AD16-B741-919E-EA3A35DE95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8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1) an ML paper that builds a new distributed learning algorithm without discussing interaction with systems (This is just modern ML work)</a:t>
            </a:r>
            <a:br>
              <a:rPr lang="en-US" dirty="0"/>
            </a:br>
            <a:r>
              <a:rPr lang="en-US" dirty="0"/>
              <a:t>2) a systems paper that builds a system for scheduling ML jobs that would be the same without the ML-ness of those jobs. (This is just systems work which has applications to ML.)</a:t>
            </a:r>
            <a:br>
              <a:rPr lang="en-US" dirty="0"/>
            </a:br>
            <a:r>
              <a:rPr lang="en-US" dirty="0"/>
              <a:t>3) a software framework that is just software without any insight or design ideas. (Just because you wrote software does not make it </a:t>
            </a:r>
            <a:r>
              <a:rPr lang="en-US" dirty="0" err="1"/>
              <a:t>SysML</a:t>
            </a:r>
            <a:r>
              <a:rPr lang="en-US" dirty="0"/>
              <a:t> research.)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6DF27-AD16-B741-919E-EA3A35DE95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0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6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189" indent="0" algn="ctr">
              <a:buNone/>
              <a:defRPr sz="2000">
                <a:uFillTx/>
              </a:defRPr>
            </a:lvl2pPr>
            <a:lvl3pPr marL="914377" indent="0" algn="ctr">
              <a:buNone/>
              <a:defRPr sz="1800">
                <a:uFillTx/>
              </a:defRPr>
            </a:lvl3pPr>
            <a:lvl4pPr marL="1371566" indent="0" algn="ctr">
              <a:buNone/>
              <a:defRPr sz="1600">
                <a:uFillTx/>
              </a:defRPr>
            </a:lvl4pPr>
            <a:lvl5pPr marL="1828754" indent="0" algn="ctr">
              <a:buNone/>
              <a:defRPr sz="1600">
                <a:uFillTx/>
              </a:defRPr>
            </a:lvl5pPr>
            <a:lvl6pPr marL="2285943" indent="0" algn="ctr">
              <a:buNone/>
              <a:defRPr sz="1600">
                <a:uFillTx/>
              </a:defRPr>
            </a:lvl6pPr>
            <a:lvl7pPr marL="2743131" indent="0" algn="ctr">
              <a:buNone/>
              <a:defRPr sz="1600">
                <a:uFillTx/>
              </a:defRPr>
            </a:lvl7pPr>
            <a:lvl8pPr marL="3200320" indent="0" algn="ctr">
              <a:buNone/>
              <a:defRPr sz="1600">
                <a:uFillTx/>
              </a:defRPr>
            </a:lvl8pPr>
            <a:lvl9pPr marL="3657509" indent="0" algn="ctr">
              <a:buNone/>
              <a:defRPr sz="1600"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5/7/19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6786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5/7/19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657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541060"/>
            <a:ext cx="10801350" cy="1305579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025"/>
            <a:ext cx="10515600" cy="4150940"/>
          </a:xfrm>
        </p:spPr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5/7/19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175999" y="17172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uFillTx/>
              </a:rPr>
              <a:t>Todo</a:t>
            </a:r>
            <a:r>
              <a:rPr lang="en-US" dirty="0">
                <a:uFillTx/>
              </a:rPr>
              <a:t> Slide</a:t>
            </a:r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 rot="2080315">
            <a:off x="8030560" y="740354"/>
            <a:ext cx="5319706" cy="461665"/>
          </a:xfrm>
          <a:prstGeom prst="rect">
            <a:avLst/>
          </a:prstGeom>
          <a:pattFill prst="wdUpDiag">
            <a:fgClr>
              <a:schemeClr val="accent2">
                <a:lumMod val="50000"/>
              </a:schemeClr>
            </a:fgClr>
            <a:bgClr>
              <a:srgbClr val="FFC000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effectLst>
                  <a:glow rad="368300">
                    <a:srgbClr val="FFC000">
                      <a:alpha val="76000"/>
                    </a:srgbClr>
                  </a:glow>
                </a:effectLst>
                <a:uFillTx/>
              </a:rPr>
              <a:t>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69518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5/7/19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03313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1pPr>
            <a:lvl2pPr marL="45720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2pPr>
            <a:lvl3pPr marL="10620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3pPr>
            <a:lvl4pPr marL="159385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4pPr>
            <a:lvl5pPr marL="20526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5/7/19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38405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5/7/19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61223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5/7/19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43548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5/7/19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4408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tabLst/>
              <a:defRPr/>
            </a:lvl1pPr>
            <a:lvl2pPr marL="914400" indent="-457200">
              <a:tabLst/>
              <a:defRPr/>
            </a:lvl2pPr>
            <a:lvl3pPr marL="1373188" indent="-311150">
              <a:tabLst/>
              <a:defRPr/>
            </a:lvl3pPr>
            <a:lvl4pPr marL="1830388" indent="-236538">
              <a:tabLst/>
              <a:defRPr/>
            </a:lvl4pPr>
            <a:lvl5pPr marL="2287588" indent="-234950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83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5/7/19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2104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5/7/19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355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5/7/19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39390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5/7/19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0807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5/7/19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35144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5/7/19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510131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5/7/19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0618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189" indent="0">
              <a:buNone/>
              <a:defRPr sz="2800">
                <a:uFillTx/>
              </a:defRPr>
            </a:lvl2pPr>
            <a:lvl3pPr marL="914377" indent="0">
              <a:buNone/>
              <a:defRPr sz="2400">
                <a:uFillTx/>
              </a:defRPr>
            </a:lvl3pPr>
            <a:lvl4pPr marL="1371566" indent="0">
              <a:buNone/>
              <a:defRPr sz="2000">
                <a:uFillTx/>
              </a:defRPr>
            </a:lvl4pPr>
            <a:lvl5pPr marL="1828754" indent="0">
              <a:buNone/>
              <a:defRPr sz="2000">
                <a:uFillTx/>
              </a:defRPr>
            </a:lvl5pPr>
            <a:lvl6pPr marL="2285943" indent="0">
              <a:buNone/>
              <a:defRPr sz="2000">
                <a:uFillTx/>
              </a:defRPr>
            </a:lvl6pPr>
            <a:lvl7pPr marL="2743131" indent="0">
              <a:buNone/>
              <a:defRPr sz="2000">
                <a:uFillTx/>
              </a:defRPr>
            </a:lvl7pPr>
            <a:lvl8pPr marL="3200320" indent="0">
              <a:buNone/>
              <a:defRPr sz="2000">
                <a:uFillTx/>
              </a:defRPr>
            </a:lvl8pPr>
            <a:lvl9pPr marL="3657509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5/7/19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956953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5/7/19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9756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5/7/19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91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247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0707532D-10C1-AA49-B4A4-A871B8E03AF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32571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0707532D-10C1-AA49-B4A4-A871B8E03AF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1090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0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0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0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9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5/7/19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6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Wingdings" charset="2"/>
        <a:buNone/>
        <a:defRPr sz="2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0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 defTabSz="914377"/>
              <a:t>5/7/19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 defTabSz="914377"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765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Helvetica Neue" charset="0"/>
          <a:cs typeface="Helvetica Neue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200"/>
        </a:spcBef>
        <a:buFont typeface="Wingdings" charset="2"/>
        <a:buNone/>
        <a:defRPr sz="2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0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istoica@Berkeley.edu" TargetMode="External"/><Relationship Id="rId2" Type="http://schemas.openxmlformats.org/officeDocument/2006/relationships/hyperlink" Target="mailto:jegonzal@Berkeley.edu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7405D-F642-A444-8D1B-36980C49A0EF}"/>
              </a:ext>
            </a:extLst>
          </p:cNvPr>
          <p:cNvSpPr txBox="1"/>
          <p:nvPr/>
        </p:nvSpPr>
        <p:spPr>
          <a:xfrm>
            <a:off x="1001939" y="2011935"/>
            <a:ext cx="6760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92C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Summary</a:t>
            </a:r>
            <a:endParaRPr lang="en-US" sz="4400" b="1" dirty="0">
              <a:solidFill>
                <a:srgbClr val="092C6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E258B90-0F12-634D-B10B-BF94645DDE0A}"/>
              </a:ext>
            </a:extLst>
          </p:cNvPr>
          <p:cNvSpPr txBox="1">
            <a:spLocks/>
          </p:cNvSpPr>
          <p:nvPr/>
        </p:nvSpPr>
        <p:spPr bwMode="auto">
          <a:xfrm>
            <a:off x="4517745" y="4846065"/>
            <a:ext cx="7001435" cy="127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lvl="0" indent="-342900" algn="ctr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None/>
              <a:defRPr sz="2800" b="0" i="0" kern="1200">
                <a:solidFill>
                  <a:srgbClr val="404040"/>
                </a:solidFill>
                <a:latin typeface="Tahoma"/>
                <a:ea typeface="Helvetica Neue Light" charset="0"/>
                <a:cs typeface="Tahoma"/>
              </a:defRPr>
            </a:lvl1pPr>
            <a:lvl2pPr marL="628650" lvl="1" indent="-171450" algn="ctr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None/>
              <a:defRPr sz="28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lvl="2" indent="-174625" algn="ctr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ucida Grande" charset="0"/>
              <a:buNone/>
              <a:defRPr sz="28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lvl="3" indent="-169863" algn="ctr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None/>
              <a:defRPr sz="28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lvl="4" indent="-173038" algn="ctr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ucida Grande" charset="0"/>
              <a:buNone/>
              <a:defRPr sz="28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lvl="5" indent="-22860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anose="020B0502020202020204" pitchFamily="34" charset="0"/>
                <a:cs typeface="Calibri" panose="020F0502020204030204" pitchFamily="34" charset="0"/>
              </a:rPr>
              <a:t>Joseph E. Gonzalez</a:t>
            </a:r>
          </a:p>
          <a:p>
            <a:pPr marL="342900" marR="0" lvl="0" indent="-342900" algn="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Co-director of the RISE Lab</a:t>
            </a:r>
            <a:b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cs typeface="Calibri" panose="020F0502020204030204" pitchFamily="34" charset="0"/>
              </a:rPr>
              <a:t>jegonzal@cs.berkeley.edu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78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9704">
        <p159:morph option="byObject"/>
      </p:transition>
    </mc:Choice>
    <mc:Fallback xmlns="">
      <p:transition spd="slow" advTm="1970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A6415B-5CE8-B041-A135-38156429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 </a:t>
            </a:r>
            <a:br>
              <a:rPr lang="en-US" dirty="0"/>
            </a:br>
            <a:r>
              <a:rPr lang="en-US" dirty="0"/>
              <a:t>Reflecting on the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D4687-7BAC-7A44-9CF3-7118DD8F8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99B625-1601-BA42-A778-1FC55B6B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Many Topics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A2600-397B-AB47-B1AD-A7A2EADE9FA0}"/>
              </a:ext>
            </a:extLst>
          </p:cNvPr>
          <p:cNvSpPr/>
          <p:nvPr/>
        </p:nvSpPr>
        <p:spPr>
          <a:xfrm>
            <a:off x="1183557" y="1646238"/>
            <a:ext cx="2741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Problem Formulation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0F2058-DE13-9A42-95C6-5467ED811F57}"/>
              </a:ext>
            </a:extLst>
          </p:cNvPr>
          <p:cNvSpPr/>
          <p:nvPr/>
        </p:nvSpPr>
        <p:spPr>
          <a:xfrm>
            <a:off x="1183557" y="2155606"/>
            <a:ext cx="27158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Neural Architectures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62EE3D-9153-D945-ACD4-9E752DC974C9}"/>
              </a:ext>
            </a:extLst>
          </p:cNvPr>
          <p:cNvSpPr/>
          <p:nvPr/>
        </p:nvSpPr>
        <p:spPr>
          <a:xfrm>
            <a:off x="1183557" y="2664974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Deep Learning Frameworks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1F3B2-B9A8-7C4B-86B9-D83822005C76}"/>
              </a:ext>
            </a:extLst>
          </p:cNvPr>
          <p:cNvSpPr/>
          <p:nvPr/>
        </p:nvSpPr>
        <p:spPr>
          <a:xfrm>
            <a:off x="1183557" y="3174342"/>
            <a:ext cx="3171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Reinforcement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5E3E1-F823-8F4B-ACAA-155A6752BFBE}"/>
              </a:ext>
            </a:extLst>
          </p:cNvPr>
          <p:cNvSpPr/>
          <p:nvPr/>
        </p:nvSpPr>
        <p:spPr>
          <a:xfrm>
            <a:off x="1183557" y="5721182"/>
            <a:ext cx="3188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Learned Data Structures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A3C4E-A558-2E45-9923-2038F891DD55}"/>
              </a:ext>
            </a:extLst>
          </p:cNvPr>
          <p:cNvSpPr/>
          <p:nvPr/>
        </p:nvSpPr>
        <p:spPr>
          <a:xfrm>
            <a:off x="1183557" y="3683710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Distributed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643FB-4B76-9144-9B65-A6267E977166}"/>
              </a:ext>
            </a:extLst>
          </p:cNvPr>
          <p:cNvSpPr/>
          <p:nvPr/>
        </p:nvSpPr>
        <p:spPr>
          <a:xfrm>
            <a:off x="1183557" y="4702446"/>
            <a:ext cx="3195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Hyperparameter 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974AC-5C25-7241-8E6D-2C86972F9E6E}"/>
              </a:ext>
            </a:extLst>
          </p:cNvPr>
          <p:cNvSpPr/>
          <p:nvPr/>
        </p:nvSpPr>
        <p:spPr>
          <a:xfrm>
            <a:off x="6870613" y="1646238"/>
            <a:ext cx="2882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Autonomous Vehicles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8354F4-0BD2-4349-A9FA-FDAF20AA58F5}"/>
              </a:ext>
            </a:extLst>
          </p:cNvPr>
          <p:cNvSpPr/>
          <p:nvPr/>
        </p:nvSpPr>
        <p:spPr>
          <a:xfrm>
            <a:off x="1183557" y="4193078"/>
            <a:ext cx="2061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DNN Compilers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0929D-29C4-4D49-8611-CAF360DE0F60}"/>
              </a:ext>
            </a:extLst>
          </p:cNvPr>
          <p:cNvSpPr/>
          <p:nvPr/>
        </p:nvSpPr>
        <p:spPr>
          <a:xfrm>
            <a:off x="6870613" y="2228373"/>
            <a:ext cx="2416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ML for Networking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E93C49-3A2E-2C41-B31F-4A25BE7BBB87}"/>
              </a:ext>
            </a:extLst>
          </p:cNvPr>
          <p:cNvSpPr/>
          <p:nvPr/>
        </p:nvSpPr>
        <p:spPr>
          <a:xfrm>
            <a:off x="6870613" y="2810508"/>
            <a:ext cx="2502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Dynamic Networks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D5A407-69EC-D544-AADE-D7C5EEF65504}"/>
              </a:ext>
            </a:extLst>
          </p:cNvPr>
          <p:cNvSpPr/>
          <p:nvPr/>
        </p:nvSpPr>
        <p:spPr>
          <a:xfrm>
            <a:off x="6870613" y="3392643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Model Compression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2EC7C8-8D60-4A4E-AE5B-266FC566F896}"/>
              </a:ext>
            </a:extLst>
          </p:cNvPr>
          <p:cNvSpPr/>
          <p:nvPr/>
        </p:nvSpPr>
        <p:spPr>
          <a:xfrm>
            <a:off x="1183557" y="5211814"/>
            <a:ext cx="2191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Secure Learning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7679E3-40B9-3C46-8A13-CCAFE4D5D366}"/>
              </a:ext>
            </a:extLst>
          </p:cNvPr>
          <p:cNvSpPr/>
          <p:nvPr/>
        </p:nvSpPr>
        <p:spPr>
          <a:xfrm>
            <a:off x="6870613" y="3974778"/>
            <a:ext cx="2404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Prediction Serving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93215A-F6F8-BF48-B629-2B24721F6755}"/>
              </a:ext>
            </a:extLst>
          </p:cNvPr>
          <p:cNvSpPr/>
          <p:nvPr/>
        </p:nvSpPr>
        <p:spPr>
          <a:xfrm>
            <a:off x="6870613" y="4556913"/>
            <a:ext cx="3839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Natural Language Processing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887AC-E3BD-4B41-83FE-23E401E84A89}"/>
              </a:ext>
            </a:extLst>
          </p:cNvPr>
          <p:cNvSpPr/>
          <p:nvPr/>
        </p:nvSpPr>
        <p:spPr>
          <a:xfrm>
            <a:off x="6870613" y="5139048"/>
            <a:ext cx="1782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Explainability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DA4F3E-1F00-8A4C-A03D-858DA1518363}"/>
              </a:ext>
            </a:extLst>
          </p:cNvPr>
          <p:cNvSpPr/>
          <p:nvPr/>
        </p:nvSpPr>
        <p:spPr>
          <a:xfrm>
            <a:off x="6870613" y="5721182"/>
            <a:ext cx="2985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Scheduling for Training</a:t>
            </a:r>
          </a:p>
        </p:txBody>
      </p:sp>
    </p:spTree>
    <p:extLst>
      <p:ext uri="{BB962C8B-B14F-4D97-AF65-F5344CB8AC3E}">
        <p14:creationId xmlns:p14="http://schemas.microsoft.com/office/powerpoint/2010/main" val="232950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C01727F-467C-494E-B870-E78A53A3AF27}"/>
              </a:ext>
            </a:extLst>
          </p:cNvPr>
          <p:cNvSpPr/>
          <p:nvPr/>
        </p:nvSpPr>
        <p:spPr>
          <a:xfrm>
            <a:off x="159424" y="1656073"/>
            <a:ext cx="7757108" cy="4795520"/>
          </a:xfrm>
          <a:prstGeom prst="roundRect">
            <a:avLst>
              <a:gd name="adj" fmla="val 8660"/>
            </a:avLst>
          </a:prstGeom>
          <a:solidFill>
            <a:schemeClr val="accent2">
              <a:alpha val="76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Learning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1E54459-19AC-9045-8F8E-E604D2E5AF6A}"/>
              </a:ext>
            </a:extLst>
          </p:cNvPr>
          <p:cNvSpPr/>
          <p:nvPr/>
        </p:nvSpPr>
        <p:spPr>
          <a:xfrm>
            <a:off x="4311715" y="1656073"/>
            <a:ext cx="7757108" cy="4795520"/>
          </a:xfrm>
          <a:prstGeom prst="roundRect">
            <a:avLst>
              <a:gd name="adj" fmla="val 8660"/>
            </a:avLst>
          </a:prstGeom>
          <a:solidFill>
            <a:schemeClr val="accent1">
              <a:alpha val="81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200" dirty="0"/>
              <a:t>Systems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8C6EDFF-4AFA-B649-850B-9FD69F26A960}"/>
              </a:ext>
            </a:extLst>
          </p:cNvPr>
          <p:cNvSpPr/>
          <p:nvPr/>
        </p:nvSpPr>
        <p:spPr>
          <a:xfrm>
            <a:off x="4311715" y="1646238"/>
            <a:ext cx="3604817" cy="4805355"/>
          </a:xfrm>
          <a:prstGeom prst="roundRect">
            <a:avLst>
              <a:gd name="adj" fmla="val 8660"/>
            </a:avLst>
          </a:prstGeom>
          <a:solidFill>
            <a:srgbClr val="A58FC2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9B625-1601-BA42-A778-1FC55B6B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Many Topics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A2600-397B-AB47-B1AD-A7A2EADE9FA0}"/>
              </a:ext>
            </a:extLst>
          </p:cNvPr>
          <p:cNvSpPr/>
          <p:nvPr/>
        </p:nvSpPr>
        <p:spPr>
          <a:xfrm>
            <a:off x="4816982" y="1829847"/>
            <a:ext cx="2741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Problem Formulation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0F2058-DE13-9A42-95C6-5467ED811F57}"/>
              </a:ext>
            </a:extLst>
          </p:cNvPr>
          <p:cNvSpPr/>
          <p:nvPr/>
        </p:nvSpPr>
        <p:spPr>
          <a:xfrm>
            <a:off x="415772" y="2501046"/>
            <a:ext cx="27158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Neural Architectures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62EE3D-9153-D945-ACD4-9E752DC974C9}"/>
              </a:ext>
            </a:extLst>
          </p:cNvPr>
          <p:cNvSpPr/>
          <p:nvPr/>
        </p:nvSpPr>
        <p:spPr>
          <a:xfrm>
            <a:off x="4402606" y="2292022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Deep Learning Frameworks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1F3B2-B9A8-7C4B-86B9-D83822005C76}"/>
              </a:ext>
            </a:extLst>
          </p:cNvPr>
          <p:cNvSpPr/>
          <p:nvPr/>
        </p:nvSpPr>
        <p:spPr>
          <a:xfrm>
            <a:off x="415772" y="3044016"/>
            <a:ext cx="3171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Reinforcement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5E3E1-F823-8F4B-ACAA-155A6752BFBE}"/>
              </a:ext>
            </a:extLst>
          </p:cNvPr>
          <p:cNvSpPr/>
          <p:nvPr/>
        </p:nvSpPr>
        <p:spPr>
          <a:xfrm>
            <a:off x="4593364" y="4140722"/>
            <a:ext cx="3188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Learned Data Structures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A3C4E-A558-2E45-9923-2038F891DD55}"/>
              </a:ext>
            </a:extLst>
          </p:cNvPr>
          <p:cNvSpPr/>
          <p:nvPr/>
        </p:nvSpPr>
        <p:spPr>
          <a:xfrm>
            <a:off x="4864271" y="2754197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Distributed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643FB-4B76-9144-9B65-A6267E977166}"/>
              </a:ext>
            </a:extLst>
          </p:cNvPr>
          <p:cNvSpPr/>
          <p:nvPr/>
        </p:nvSpPr>
        <p:spPr>
          <a:xfrm>
            <a:off x="415772" y="3586986"/>
            <a:ext cx="3195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Hyperparameter 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974AC-5C25-7241-8E6D-2C86972F9E6E}"/>
              </a:ext>
            </a:extLst>
          </p:cNvPr>
          <p:cNvSpPr/>
          <p:nvPr/>
        </p:nvSpPr>
        <p:spPr>
          <a:xfrm>
            <a:off x="4746450" y="4602897"/>
            <a:ext cx="2882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Autonomous Vehicles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8354F4-0BD2-4349-A9FA-FDAF20AA58F5}"/>
              </a:ext>
            </a:extLst>
          </p:cNvPr>
          <p:cNvSpPr/>
          <p:nvPr/>
        </p:nvSpPr>
        <p:spPr>
          <a:xfrm>
            <a:off x="5156819" y="3216372"/>
            <a:ext cx="2061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DNN Compilers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0929D-29C4-4D49-8611-CAF360DE0F60}"/>
              </a:ext>
            </a:extLst>
          </p:cNvPr>
          <p:cNvSpPr/>
          <p:nvPr/>
        </p:nvSpPr>
        <p:spPr>
          <a:xfrm>
            <a:off x="4979687" y="5065072"/>
            <a:ext cx="2416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ML for Networking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E93C49-3A2E-2C41-B31F-4A25BE7BBB87}"/>
              </a:ext>
            </a:extLst>
          </p:cNvPr>
          <p:cNvSpPr/>
          <p:nvPr/>
        </p:nvSpPr>
        <p:spPr>
          <a:xfrm>
            <a:off x="415772" y="4129956"/>
            <a:ext cx="2502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Dynamic Networks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D5A407-69EC-D544-AADE-D7C5EEF65504}"/>
              </a:ext>
            </a:extLst>
          </p:cNvPr>
          <p:cNvSpPr/>
          <p:nvPr/>
        </p:nvSpPr>
        <p:spPr>
          <a:xfrm>
            <a:off x="415772" y="4672926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Model Compression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2EC7C8-8D60-4A4E-AE5B-266FC566F896}"/>
              </a:ext>
            </a:extLst>
          </p:cNvPr>
          <p:cNvSpPr/>
          <p:nvPr/>
        </p:nvSpPr>
        <p:spPr>
          <a:xfrm>
            <a:off x="5091897" y="3678547"/>
            <a:ext cx="2191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Secure Learning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7679E3-40B9-3C46-8A13-CCAFE4D5D366}"/>
              </a:ext>
            </a:extLst>
          </p:cNvPr>
          <p:cNvSpPr/>
          <p:nvPr/>
        </p:nvSpPr>
        <p:spPr>
          <a:xfrm>
            <a:off x="4985297" y="5527247"/>
            <a:ext cx="2404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Prediction Serving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93215A-F6F8-BF48-B629-2B24721F6755}"/>
              </a:ext>
            </a:extLst>
          </p:cNvPr>
          <p:cNvSpPr/>
          <p:nvPr/>
        </p:nvSpPr>
        <p:spPr>
          <a:xfrm>
            <a:off x="415772" y="5215896"/>
            <a:ext cx="3839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Natural Language Processing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887AC-E3BD-4B41-83FE-23E401E84A89}"/>
              </a:ext>
            </a:extLst>
          </p:cNvPr>
          <p:cNvSpPr/>
          <p:nvPr/>
        </p:nvSpPr>
        <p:spPr>
          <a:xfrm>
            <a:off x="415772" y="5758863"/>
            <a:ext cx="1782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Explainability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DA4F3E-1F00-8A4C-A03D-858DA1518363}"/>
              </a:ext>
            </a:extLst>
          </p:cNvPr>
          <p:cNvSpPr/>
          <p:nvPr/>
        </p:nvSpPr>
        <p:spPr>
          <a:xfrm>
            <a:off x="4695154" y="5989426"/>
            <a:ext cx="2985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Scheduling for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83728-7692-7F4A-AB25-22049049DC42}"/>
              </a:ext>
            </a:extLst>
          </p:cNvPr>
          <p:cNvSpPr txBox="1"/>
          <p:nvPr/>
        </p:nvSpPr>
        <p:spPr>
          <a:xfrm>
            <a:off x="9678417" y="2274348"/>
            <a:ext cx="684803" cy="110799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684A0-3D3E-434B-B1AC-67A0E55676DE}"/>
              </a:ext>
            </a:extLst>
          </p:cNvPr>
          <p:cNvSpPr txBox="1"/>
          <p:nvPr/>
        </p:nvSpPr>
        <p:spPr>
          <a:xfrm>
            <a:off x="8371079" y="3444126"/>
            <a:ext cx="339067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Distributed Dataflow Systems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F3ECE0-51FF-624B-B9E2-D6D435772D13}"/>
              </a:ext>
            </a:extLst>
          </p:cNvPr>
          <p:cNvSpPr txBox="1"/>
          <p:nvPr/>
        </p:nvSpPr>
        <p:spPr>
          <a:xfrm>
            <a:off x="10868558" y="3863208"/>
            <a:ext cx="89319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6175F-61B0-5547-8C3F-0A45258A0552}"/>
              </a:ext>
            </a:extLst>
          </p:cNvPr>
          <p:cNvSpPr txBox="1"/>
          <p:nvPr/>
        </p:nvSpPr>
        <p:spPr>
          <a:xfrm>
            <a:off x="9586155" y="4225697"/>
            <a:ext cx="217559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Real-time Systems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3AF915-8CA7-1548-9C0D-C2CC8BBEF6BE}"/>
              </a:ext>
            </a:extLst>
          </p:cNvPr>
          <p:cNvSpPr txBox="1"/>
          <p:nvPr/>
        </p:nvSpPr>
        <p:spPr>
          <a:xfrm>
            <a:off x="8585882" y="4649488"/>
            <a:ext cx="317586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Architecture of a Compiler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18F24C-88E4-CE44-B22B-2129D97EA3E7}"/>
              </a:ext>
            </a:extLst>
          </p:cNvPr>
          <p:cNvSpPr txBox="1"/>
          <p:nvPr/>
        </p:nvSpPr>
        <p:spPr>
          <a:xfrm>
            <a:off x="9321659" y="5017261"/>
            <a:ext cx="244009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Vector Accelerators</a:t>
            </a:r>
          </a:p>
        </p:txBody>
      </p:sp>
    </p:spTree>
    <p:extLst>
      <p:ext uri="{BB962C8B-B14F-4D97-AF65-F5344CB8AC3E}">
        <p14:creationId xmlns:p14="http://schemas.microsoft.com/office/powerpoint/2010/main" val="2957242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6" grpId="0"/>
      <p:bldP spid="27" grpId="0"/>
      <p:bldP spid="28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2553-1096-2047-B7AC-FA63E844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Ideas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7688-781D-7A49-A5F0-87602E53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Emerging trends in AI research</a:t>
            </a:r>
          </a:p>
          <a:p>
            <a:r>
              <a:rPr lang="en-US" dirty="0"/>
              <a:t>Tradeoff between statistical and computation efficiency</a:t>
            </a:r>
          </a:p>
          <a:p>
            <a:r>
              <a:rPr lang="en-US" dirty="0"/>
              <a:t>Role of systems (simplification, scale) in “AI Revolution”</a:t>
            </a:r>
          </a:p>
          <a:p>
            <a:r>
              <a:rPr lang="en-US" dirty="0"/>
              <a:t>New applications of AI techniques to systems problems</a:t>
            </a:r>
          </a:p>
          <a:p>
            <a:r>
              <a:rPr lang="en-US" dirty="0"/>
              <a:t>New problem domains (e.g., autonomous driving)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4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7039-4494-7047-BC6B-6CDCEC8F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Ideas in ML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A04C-10FF-0F44-AF3D-BC52D5DCA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  <a:p>
            <a:pPr lvl="1"/>
            <a:r>
              <a:rPr lang="en-US" dirty="0"/>
              <a:t>What is being “learned”?</a:t>
            </a:r>
          </a:p>
          <a:p>
            <a:r>
              <a:rPr lang="en-US" dirty="0"/>
              <a:t>Inductive Biases and Representations</a:t>
            </a:r>
          </a:p>
          <a:p>
            <a:pPr lvl="1"/>
            <a:r>
              <a:rPr lang="en-US" dirty="0"/>
              <a:t>What assumptions about domain enable efficient learning?</a:t>
            </a:r>
          </a:p>
          <a:p>
            <a:r>
              <a:rPr lang="en-US" dirty="0"/>
              <a:t>Efficiency</a:t>
            </a:r>
            <a:r>
              <a:rPr lang="en-US" dirty="0">
                <a:sym typeface="Wingdings" pitchFamily="2" charset="2"/>
              </a:rPr>
              <a:t> (Data and Computation)</a:t>
            </a:r>
          </a:p>
          <a:p>
            <a:pPr lvl="1"/>
            <a:r>
              <a:rPr lang="en-US" dirty="0"/>
              <a:t>How much data and time are needed to learn?</a:t>
            </a:r>
          </a:p>
          <a:p>
            <a:r>
              <a:rPr lang="en-US" dirty="0"/>
              <a:t>Details: Objectives/Models/Algorithms</a:t>
            </a:r>
          </a:p>
        </p:txBody>
      </p:sp>
    </p:spTree>
    <p:extLst>
      <p:ext uri="{BB962C8B-B14F-4D97-AF65-F5344CB8AC3E}">
        <p14:creationId xmlns:p14="http://schemas.microsoft.com/office/powerpoint/2010/main" val="14524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00AD-9608-2445-8748-2F88091C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Ideas in Systems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4874-DE99-6E49-BC2C-8D2FF6A22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Framing</a:t>
            </a:r>
          </a:p>
          <a:p>
            <a:pPr lvl="1"/>
            <a:r>
              <a:rPr lang="en-US" dirty="0"/>
              <a:t>Identifying the right problem and solution requirements</a:t>
            </a:r>
          </a:p>
          <a:p>
            <a:r>
              <a:rPr lang="en-US" dirty="0"/>
              <a:t>Abstraction &amp; Managing Complexity</a:t>
            </a:r>
          </a:p>
          <a:p>
            <a:pPr lvl="1"/>
            <a:r>
              <a:rPr lang="en-US" dirty="0"/>
              <a:t>Reducing complex problems into smaller parts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Understanding fundamental constraints</a:t>
            </a:r>
          </a:p>
          <a:p>
            <a:r>
              <a:rPr lang="en-US" dirty="0"/>
              <a:t>Details: System 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7134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7289-A5EA-B843-959F-21E83608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AI-Systems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3D63-6418-E745-B03E-23E78803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9"/>
          </a:xfrm>
        </p:spPr>
        <p:txBody>
          <a:bodyPr/>
          <a:lstStyle/>
          <a:p>
            <a:r>
              <a:rPr lang="en-US" dirty="0"/>
              <a:t>Should be both good AI and Systems research</a:t>
            </a:r>
          </a:p>
          <a:p>
            <a:pPr lvl="1"/>
            <a:r>
              <a:rPr lang="en-US" dirty="0"/>
              <a:t>Provides insights to both communities</a:t>
            </a:r>
          </a:p>
          <a:p>
            <a:r>
              <a:rPr lang="en-US" dirty="0"/>
              <a:t>Leverages understanding of both domains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Studies tradeoff between statistical and computational efficiency</a:t>
            </a:r>
          </a:p>
          <a:p>
            <a:pPr lvl="2"/>
            <a:r>
              <a:rPr lang="en-US" dirty="0"/>
              <a:t>Identify essential abstractions in DNN design</a:t>
            </a:r>
          </a:p>
          <a:p>
            <a:pPr lvl="2"/>
            <a:r>
              <a:rPr lang="en-US" dirty="0"/>
              <a:t>Leverages framing of indexes to exploit overfitting </a:t>
            </a:r>
          </a:p>
          <a:p>
            <a:r>
              <a:rPr lang="en-US" dirty="0"/>
              <a:t>Do we need another venue?</a:t>
            </a:r>
          </a:p>
          <a:p>
            <a:pPr lvl="1"/>
            <a:r>
              <a:rPr lang="en-US" dirty="0"/>
              <a:t>ICML, NIPS, ICLR, UAI, AAAI, ICRA, CVPR, ICCV, ECCV, SOSP, OSDI, NSDI, </a:t>
            </a:r>
            <a:r>
              <a:rPr lang="en-US" dirty="0" err="1"/>
              <a:t>EuroSys</a:t>
            </a:r>
            <a:r>
              <a:rPr lang="en-US" dirty="0"/>
              <a:t>, SIGMOD, VLDB, ASPLOS, SOCC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SysML</a:t>
            </a:r>
            <a:r>
              <a:rPr lang="en-US" dirty="0">
                <a:sym typeface="Wingdings" pitchFamily="2" charset="2"/>
              </a:rPr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DDC9-B509-C24B-8714-052E9D5D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6B11-2809-1B46-8D08-D2032FBE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Poster Session </a:t>
            </a:r>
            <a:r>
              <a:rPr lang="en-US" dirty="0"/>
              <a:t>next Wednesday 5/8/19 from 9:00 to 11</a:t>
            </a:r>
            <a:r>
              <a:rPr lang="en-US" dirty="0">
                <a:sym typeface="Wingdings" pitchFamily="2" charset="2"/>
              </a:rPr>
              <a:t>:00</a:t>
            </a:r>
          </a:p>
          <a:p>
            <a:r>
              <a:rPr lang="en-US" dirty="0">
                <a:sym typeface="Wingdings" pitchFamily="2" charset="2"/>
              </a:rPr>
              <a:t>Final Reports due: Monday 5/13/19 at 11:59PM</a:t>
            </a:r>
          </a:p>
          <a:p>
            <a:pPr lvl="1"/>
            <a:r>
              <a:rPr lang="en-US" dirty="0">
                <a:sym typeface="Wingdings" pitchFamily="2" charset="2"/>
              </a:rPr>
              <a:t>8 pages in Google Docs</a:t>
            </a:r>
          </a:p>
          <a:p>
            <a:pPr lvl="1"/>
            <a:r>
              <a:rPr lang="en-US" dirty="0">
                <a:sym typeface="Wingdings" pitchFamily="2" charset="2"/>
              </a:rPr>
              <a:t>Email link to </a:t>
            </a:r>
            <a:r>
              <a:rPr lang="en-US" dirty="0">
                <a:sym typeface="Wingdings" pitchFamily="2" charset="2"/>
                <a:hlinkClick r:id="rId2"/>
              </a:rPr>
              <a:t>jegonzal@berkeley.edu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dirty="0">
                <a:sym typeface="Wingdings" pitchFamily="2" charset="2"/>
                <a:hlinkClick r:id="rId3"/>
              </a:rPr>
              <a:t>istoica@berkeley.edu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011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22381</TotalTime>
  <Words>387</Words>
  <Application>Microsoft Macintosh PowerPoint</Application>
  <PresentationFormat>Widescreen</PresentationFormat>
  <Paragraphs>94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Century Gothic</vt:lpstr>
      <vt:lpstr>Helvetica Neue</vt:lpstr>
      <vt:lpstr>Helvetica Neue Light</vt:lpstr>
      <vt:lpstr>Monaco</vt:lpstr>
      <vt:lpstr>Tahoma</vt:lpstr>
      <vt:lpstr>Wingdings</vt:lpstr>
      <vt:lpstr>1_Office Theme</vt:lpstr>
      <vt:lpstr>2_Office Theme</vt:lpstr>
      <vt:lpstr>PowerPoint Presentation</vt:lpstr>
      <vt:lpstr>Recap:   Reflecting on the Class</vt:lpstr>
      <vt:lpstr>Covered Many Topics</vt:lpstr>
      <vt:lpstr>Covered Many Topics</vt:lpstr>
      <vt:lpstr>Big Ideas and Results</vt:lpstr>
      <vt:lpstr>Big Ideas in ML Research</vt:lpstr>
      <vt:lpstr>Big Ideas in Systems Research</vt:lpstr>
      <vt:lpstr>What is AI-Systems Research?</vt:lpstr>
      <vt:lpstr>Logistics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Low-Latency Online Prediction Serving System</dc:title>
  <dc:creator>Joseph Gonzalez</dc:creator>
  <cp:lastModifiedBy>Joseph Gonzalez</cp:lastModifiedBy>
  <cp:revision>633</cp:revision>
  <cp:lastPrinted>2016-09-15T22:35:52Z</cp:lastPrinted>
  <dcterms:created xsi:type="dcterms:W3CDTF">2016-06-11T00:34:45Z</dcterms:created>
  <dcterms:modified xsi:type="dcterms:W3CDTF">2019-05-08T06:04:12Z</dcterms:modified>
</cp:coreProperties>
</file>