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ink/ink58.xml" ContentType="application/inkml+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ink/ink36.xml" ContentType="application/inkml+xml"/>
  <Override PartName="/ppt/ink/ink83.xml" ContentType="application/inkml+xml"/>
  <Override PartName="/ppt/ink/ink120.xml" ContentType="application/inkml+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ink/ink14.xml" ContentType="application/inkml+xml"/>
  <Override PartName="/ppt/ink/ink61.xml" ContentType="application/inkml+xml"/>
  <Override PartName="/ppt/notesSlides/notesSlide41.xml" ContentType="application/vnd.openxmlformats-officedocument.presentationml.notesSlide+xml"/>
  <Override PartName="/ppt/ink/ink2.xml" ContentType="application/inkml+xml"/>
  <Override PartName="/ppt/slides/slide136.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notesSlides/notesSlide135.xml" ContentType="application/vnd.openxmlformats-officedocument.presentationml.notesSlide+xml"/>
  <Override PartName="/ppt/ink/ink99.xml" ContentType="application/inkml+xml"/>
  <Override PartName="/ppt/ink/ink136.xml" ContentType="application/inkml+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Default Extension="png" ContentType="image/png"/>
  <Override PartName="/ppt/notesSlides/notesSlide79.xml" ContentType="application/vnd.openxmlformats-officedocument.presentationml.notesSlide+xml"/>
  <Override PartName="/ppt/ink/ink77.xml" ContentType="application/inkml+xml"/>
  <Override PartName="/ppt/theme/theme2.xml" ContentType="application/vnd.openxmlformats-officedocument.theme+xml"/>
  <Override PartName="/ppt/notesSlides/notesSlide57.xml" ContentType="application/vnd.openxmlformats-officedocument.presentationml.notesSlide+xml"/>
  <Override PartName="/ppt/notesSlides/notesSlide113.xml" ContentType="application/vnd.openxmlformats-officedocument.presentationml.notesSlide+xml"/>
  <Override PartName="/ppt/ink/ink114.xml" ContentType="application/inkml+xml"/>
  <Override PartName="/ppt/slides/slide44.xml" ContentType="application/vnd.openxmlformats-officedocument.presentationml.slide+xml"/>
  <Override PartName="/ppt/slides/slide91.xml" ContentType="application/vnd.openxmlformats-officedocument.presentationml.slide+xml"/>
  <Default Extension="emf" ContentType="image/x-emf"/>
  <Override PartName="/ppt/ink/ink55.xml" ContentType="application/inkml+xml"/>
  <Override PartName="/ppt/slides/slide22.xml" ContentType="application/vnd.openxmlformats-officedocument.presentationml.slide+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ink/ink33.xml" ContentType="application/inkml+xml"/>
  <Override PartName="/ppt/ink/ink80.xml" ContentType="application/inkml+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notesSlides/notesSlide129.xml" ContentType="application/vnd.openxmlformats-officedocument.presentationml.notesSlide+xml"/>
  <Override PartName="/ppt/ink/ink11.xml" ContentType="application/inkml+xml"/>
  <Override PartName="/ppt/slides/slide108.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ink/ink108.xml" ContentType="application/inkml+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ink/ink49.xml" ContentType="application/inkml+xml"/>
  <Override PartName="/ppt/ink/ink96.xml" ContentType="application/inkml+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ink/ink27.xml" ContentType="application/inkml+xml"/>
  <Override PartName="/ppt/ink/ink38.xml" ContentType="application/inkml+xml"/>
  <Override PartName="/ppt/ink/ink74.xml" ContentType="application/inkml+xml"/>
  <Override PartName="/ppt/ink/ink85.xml" ContentType="application/inkml+xml"/>
  <Override PartName="/ppt/ink/ink122.xml" ContentType="application/inkml+xml"/>
  <Override PartName="/ppt/ink/ink133.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ink/ink16.xml" ContentType="application/inkml+xml"/>
  <Override PartName="/ppt/ink/ink63.xml" ContentType="application/inkml+xml"/>
  <Override PartName="/ppt/ink/ink111.xml" ContentType="application/inkml+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ink/ink4.xml" ContentType="application/inkml+xml"/>
  <Override PartName="/ppt/ink/ink52.xml" ContentType="application/inkml+xml"/>
  <Override PartName="/ppt/ink/ink100.xml" ContentType="application/inkml+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ink/ink41.xml" ContentType="application/inkml+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ink/ink30.xml" ContentType="application/inkml+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ink/ink138.xml" ContentType="application/inkml+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ink/ink79.xml" ContentType="application/inkml+xml"/>
  <Override PartName="/ppt/ink/ink127.xml" ContentType="application/inkml+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ink/ink68.xml" ContentType="application/inkml+xml"/>
  <Override PartName="/ppt/ink/ink116.xml" ContentType="application/inkml+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ink/ink9.xml" ContentType="application/inkml+xml"/>
  <Override PartName="/ppt/ink/ink46.xml" ContentType="application/inkml+xml"/>
  <Override PartName="/ppt/ink/ink57.xml" ContentType="application/inkml+xml"/>
  <Override PartName="/ppt/ink/ink93.xml" ContentType="application/inkml+xml"/>
  <Override PartName="/ppt/ink/ink105.xml" ContentType="application/inkml+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ink/ink35.xml" ContentType="application/inkml+xml"/>
  <Override PartName="/ppt/ink/ink82.xml" ContentType="application/inkml+xml"/>
  <Override PartName="/ppt/ink/ink130.xml" ContentType="application/inkml+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ink/ink24.xml" ContentType="application/inkml+xml"/>
  <Override PartName="/ppt/ink/ink71.xml" ContentType="application/inkml+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ink/ink1.xml" ContentType="application/inkml+xml"/>
  <Override PartName="/ppt/ink/ink13.xml" ContentType="application/inkml+xml"/>
  <Override PartName="/ppt/ink/ink60.xml" ContentType="application/inkml+xml"/>
  <Override PartName="/ppt/notesSlides/notesSlide4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ink/ink98.xml" ContentType="application/inkml+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ink/ink87.xml" ContentType="application/inkml+xml"/>
  <Override PartName="/ppt/ink/ink124.xml" ContentType="application/inkml+xml"/>
  <Override PartName="/ppt/ink/ink135.xml" ContentType="application/inkml+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ink/ink18.xml" ContentType="application/inkml+xml"/>
  <Override PartName="/ppt/ink/ink29.xml" ContentType="application/inkml+xml"/>
  <Override PartName="/ppt/ink/ink65.xml" ContentType="application/inkml+xml"/>
  <Override PartName="/ppt/ink/ink76.xml" ContentType="application/inkml+xml"/>
  <Override PartName="/ppt/ink/ink113.xml" ContentType="application/inkml+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ink/ink6.xml" ContentType="application/inkml+xml"/>
  <Override PartName="/ppt/ink/ink54.xml" ContentType="application/inkml+xml"/>
  <Override PartName="/ppt/ink/ink102.xml" ContentType="application/inkml+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ink/ink43.xml" ContentType="application/inkml+xml"/>
  <Override PartName="/ppt/ink/ink90.xml" ContentType="application/inkml+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ink/ink21.xml" ContentType="application/inkml+xml"/>
  <Override PartName="/ppt/ink/ink32.xml" ContentType="application/inkml+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ink/ink10.xml" ContentType="application/inkml+xml"/>
  <Override PartName="/ppt/slides/slide118.xml" ContentType="application/vnd.openxmlformats-officedocument.presentationml.slide+xml"/>
  <Override PartName="/ppt/notesSlides/notesSlide128.xml" ContentType="application/vnd.openxmlformats-officedocument.presentationml.notesSlide+xml"/>
  <Override PartName="/ppt/ink/ink129.xml" ContentType="application/inkml+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ink/ink118.xml" ContentType="application/inkml+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notesSlides/notesSlide142.xml" ContentType="application/vnd.openxmlformats-officedocument.presentationml.notesSlide+xml"/>
  <Override PartName="/ppt/ink/ink48.xml" ContentType="application/inkml+xml"/>
  <Override PartName="/ppt/ink/ink59.xml" ContentType="application/inkml+xml"/>
  <Override PartName="/ppt/ink/ink95.xml" ContentType="application/inkml+xml"/>
  <Override PartName="/ppt/ink/ink107.xml" ContentType="application/inkml+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ink/ink37.xml" ContentType="application/inkml+xml"/>
  <Override PartName="/ppt/ink/ink84.xml" ContentType="application/inkml+xml"/>
  <Override PartName="/ppt/ink/ink132.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ink/ink26.xml" ContentType="application/inkml+xml"/>
  <Override PartName="/ppt/ink/ink73.xml" ContentType="application/inkml+xml"/>
  <Override PartName="/ppt/ink/ink121.xml" ContentType="application/inkml+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ink/ink3.xml" ContentType="application/inkml+xml"/>
  <Override PartName="/ppt/ink/ink15.xml" ContentType="application/inkml+xml"/>
  <Override PartName="/ppt/ink/ink62.xml" ContentType="application/inkml+xml"/>
  <Override PartName="/ppt/ink/ink110.xml" ContentType="application/inkml+xml"/>
  <Override PartName="/ppt/slides/slide40.xml" ContentType="application/vnd.openxmlformats-officedocument.presentationml.slide+xml"/>
  <Override PartName="/ppt/notesSlides/notesSlide42.xml" ContentType="application/vnd.openxmlformats-officedocument.presentationml.notesSlide+xml"/>
  <Override PartName="/ppt/ink/ink40.xml" ContentType="application/inkml+xml"/>
  <Override PartName="/ppt/ink/ink51.xml" ContentType="application/inkml+xml"/>
  <Override PartName="/ppt/slides/slide148.xml" ContentType="application/vnd.openxmlformats-officedocument.presentationml.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ink/ink89.xml" ContentType="application/inkml+xml"/>
  <Override PartName="/ppt/ink/ink137.xml" ContentType="application/inkml+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ink/ink67.xml" ContentType="application/inkml+xml"/>
  <Override PartName="/ppt/ink/ink78.xml" ContentType="application/inkml+xml"/>
  <Override PartName="/ppt/ink/ink115.xml" ContentType="application/inkml+xml"/>
  <Override PartName="/ppt/ink/ink126.xml" ContentType="application/inkml+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ink/ink8.xml" ContentType="application/inkml+xml"/>
  <Override PartName="/ppt/ink/ink56.xml" ContentType="application/inkml+xml"/>
  <Override PartName="/ppt/ink/ink104.xml" ContentType="application/inkml+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Override PartName="/ppt/ink/ink45.xml" ContentType="application/inkml+xml"/>
  <Override PartName="/ppt/ink/ink92.xml" ContentType="application/inkml+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ink/ink23.xml" ContentType="application/inkml+xml"/>
  <Override PartName="/ppt/ink/ink34.xml" ContentType="application/inkml+xml"/>
  <Override PartName="/ppt/ink/ink70.xml" ContentType="application/inkml+xml"/>
  <Override PartName="/ppt/ink/ink81.xml" ContentType="application/inkml+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ink/ink12.xml" ContentType="application/inkml+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ink/ink97.xml" ContentType="application/inkml+xml"/>
  <Override PartName="/ppt/ink/ink109.xml" ContentType="application/inkml+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ink/ink39.xml" ContentType="application/inkml+xml"/>
  <Override PartName="/ppt/ink/ink86.xml" ContentType="application/inkml+xml"/>
  <Override PartName="/ppt/ink/ink134.xml" ContentType="application/inkml+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ink/ink28.xml" ContentType="application/inkml+xml"/>
  <Override PartName="/ppt/ink/ink75.xml" ContentType="application/inkml+xml"/>
  <Override PartName="/ppt/ink/ink123.xml" ContentType="application/inkml+xml"/>
  <Override PartName="/ppt/slides/slide53.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ink/ink17.xml" ContentType="application/inkml+xml"/>
  <Override PartName="/ppt/ink/ink64.xml" ContentType="application/inkml+xml"/>
  <Override PartName="/ppt/ink/ink101.xml" ContentType="application/inkml+xml"/>
  <Override PartName="/ppt/ink/ink112.xml" ContentType="application/inkml+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ink/ink5.xml" ContentType="application/inkml+xml"/>
  <Override PartName="/ppt/ink/ink42.xml" ContentType="application/inkml+xml"/>
  <Override PartName="/ppt/ink/ink53.xml" ContentType="application/inkml+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ink/ink31.xml" ContentType="application/inkml+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ink/ink20.xml" ContentType="application/inkml+xml"/>
  <Override PartName="/ppt/slides/slide117.xml" ContentType="application/vnd.openxmlformats-officedocument.presentationml.slide+xml"/>
  <Override PartName="/ppt/slides/slide128.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ink/ink139.xml" ContentType="application/inkml+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notesSlides/notesSlide116.xml" ContentType="application/vnd.openxmlformats-officedocument.presentationml.notesSlide+xml"/>
  <Override PartName="/ppt/ink/ink69.xml" ContentType="application/inkml+xml"/>
  <Override PartName="/ppt/ink/ink117.xml" ContentType="application/inkml+xml"/>
  <Override PartName="/ppt/ink/ink128.xml" ContentType="application/inkml+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ink/ink106.xml" ContentType="application/inkml+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ink/ink47.xml" ContentType="application/inkml+xml"/>
  <Override PartName="/ppt/ink/ink94.xml" ContentType="application/inkml+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ink/ink25.xml" ContentType="application/inkml+xml"/>
  <Override PartName="/ppt/ink/ink72.xml" ContentType="application/inkml+xml"/>
  <Override PartName="/ppt/ink/ink131.xml" ContentType="application/inkml+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bleStyles.xml" ContentType="application/vnd.openxmlformats-officedocument.presentationml.tableStyles+xml"/>
  <Override PartName="/ppt/notesSlides/notesSlide52.xml" ContentType="application/vnd.openxmlformats-officedocument.presentationml.notesSlide+xml"/>
  <Override PartName="/ppt/ink/ink50.xml" ContentType="application/inkml+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146.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ink/ink88.xml" ContentType="application/inkml+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124.xml" ContentType="application/vnd.openxmlformats-officedocument.presentationml.notesSlide+xml"/>
  <Override PartName="/ppt/ink/ink125.xml" ContentType="application/inkml+xml"/>
  <Override PartName="/ppt/slides/slide55.xml" ContentType="application/vnd.openxmlformats-officedocument.presentationml.slide+xml"/>
  <Override PartName="/ppt/notesSlides/notesSlide102.xml" ContentType="application/vnd.openxmlformats-officedocument.presentationml.notesSlide+xml"/>
  <Override PartName="/ppt/ink/ink19.xml" ContentType="application/inkml+xml"/>
  <Override PartName="/ppt/ink/ink66.xml" ContentType="application/inkml+xml"/>
  <Override PartName="/ppt/slides/slide33.xml" ContentType="application/vnd.openxmlformats-officedocument.presentationml.slide+xml"/>
  <Override PartName="/ppt/slides/slide80.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ink/ink7.xml" ContentType="application/inkml+xml"/>
  <Override PartName="/ppt/ink/ink44.xml" ContentType="application/inkml+xml"/>
  <Override PartName="/ppt/ink/ink91.xml" ContentType="application/inkml+xml"/>
  <Override PartName="/ppt/ink/ink103.xml" ContentType="application/inkml+xml"/>
  <Override PartName="/ppt/presentation.xml" ContentType="application/vnd.openxmlformats-officedocument.presentationml.presentation.main+xml"/>
  <Override PartName="/ppt/notesSlides/notesSlide24.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ink/ink22.xml" ContentType="application/inkml+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18.xml" ContentType="application/vnd.openxmlformats-officedocument.presentationml.notesSlide+xml"/>
  <Override PartName="/ppt/ink/ink119.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7" r:id="rId1"/>
  </p:sldMasterIdLst>
  <p:notesMasterIdLst>
    <p:notesMasterId r:id="rId153"/>
  </p:notesMasterIdLst>
  <p:handoutMasterIdLst>
    <p:handoutMasterId r:id="rId154"/>
  </p:handoutMasterIdLst>
  <p:sldIdLst>
    <p:sldId id="2200" r:id="rId2"/>
    <p:sldId id="2201" r:id="rId3"/>
    <p:sldId id="2202" r:id="rId4"/>
    <p:sldId id="2203" r:id="rId5"/>
    <p:sldId id="2351" r:id="rId6"/>
    <p:sldId id="2347" r:id="rId7"/>
    <p:sldId id="2204" r:id="rId8"/>
    <p:sldId id="2205" r:id="rId9"/>
    <p:sldId id="2206" r:id="rId10"/>
    <p:sldId id="2207" r:id="rId11"/>
    <p:sldId id="2208" r:id="rId12"/>
    <p:sldId id="2209" r:id="rId13"/>
    <p:sldId id="2348" r:id="rId14"/>
    <p:sldId id="2210" r:id="rId15"/>
    <p:sldId id="2211" r:id="rId16"/>
    <p:sldId id="2212" r:id="rId17"/>
    <p:sldId id="2213" r:id="rId18"/>
    <p:sldId id="2214" r:id="rId19"/>
    <p:sldId id="2215" r:id="rId20"/>
    <p:sldId id="2216" r:id="rId21"/>
    <p:sldId id="2217" r:id="rId22"/>
    <p:sldId id="2218" r:id="rId23"/>
    <p:sldId id="2349" r:id="rId24"/>
    <p:sldId id="2352" r:id="rId25"/>
    <p:sldId id="2219" r:id="rId26"/>
    <p:sldId id="2220" r:id="rId27"/>
    <p:sldId id="2221" r:id="rId28"/>
    <p:sldId id="2223" r:id="rId29"/>
    <p:sldId id="2222" r:id="rId30"/>
    <p:sldId id="2224" r:id="rId31"/>
    <p:sldId id="2225" r:id="rId32"/>
    <p:sldId id="2226" r:id="rId33"/>
    <p:sldId id="2227" r:id="rId34"/>
    <p:sldId id="2228" r:id="rId35"/>
    <p:sldId id="2229" r:id="rId36"/>
    <p:sldId id="2230" r:id="rId37"/>
    <p:sldId id="2231" r:id="rId38"/>
    <p:sldId id="2232" r:id="rId39"/>
    <p:sldId id="2233" r:id="rId40"/>
    <p:sldId id="2234" r:id="rId41"/>
    <p:sldId id="2236" r:id="rId42"/>
    <p:sldId id="2237" r:id="rId43"/>
    <p:sldId id="2238" r:id="rId44"/>
    <p:sldId id="2239" r:id="rId45"/>
    <p:sldId id="2240" r:id="rId46"/>
    <p:sldId id="2241" r:id="rId47"/>
    <p:sldId id="2242" r:id="rId48"/>
    <p:sldId id="2243" r:id="rId49"/>
    <p:sldId id="2244" r:id="rId50"/>
    <p:sldId id="2245" r:id="rId51"/>
    <p:sldId id="2246" r:id="rId52"/>
    <p:sldId id="2247" r:id="rId53"/>
    <p:sldId id="2248" r:id="rId54"/>
    <p:sldId id="2249" r:id="rId55"/>
    <p:sldId id="2250" r:id="rId56"/>
    <p:sldId id="2251" r:id="rId57"/>
    <p:sldId id="2252" r:id="rId58"/>
    <p:sldId id="2253" r:id="rId59"/>
    <p:sldId id="2254" r:id="rId60"/>
    <p:sldId id="2255" r:id="rId61"/>
    <p:sldId id="2346" r:id="rId62"/>
    <p:sldId id="2256" r:id="rId63"/>
    <p:sldId id="2257" r:id="rId64"/>
    <p:sldId id="2258" r:id="rId65"/>
    <p:sldId id="2259" r:id="rId66"/>
    <p:sldId id="2260" r:id="rId67"/>
    <p:sldId id="2261" r:id="rId68"/>
    <p:sldId id="2262" r:id="rId69"/>
    <p:sldId id="2263" r:id="rId70"/>
    <p:sldId id="2264" r:id="rId71"/>
    <p:sldId id="2265" r:id="rId72"/>
    <p:sldId id="2266" r:id="rId73"/>
    <p:sldId id="2267" r:id="rId74"/>
    <p:sldId id="2268" r:id="rId75"/>
    <p:sldId id="2269" r:id="rId76"/>
    <p:sldId id="2270" r:id="rId77"/>
    <p:sldId id="2271" r:id="rId78"/>
    <p:sldId id="2272" r:id="rId79"/>
    <p:sldId id="2273" r:id="rId80"/>
    <p:sldId id="2274" r:id="rId81"/>
    <p:sldId id="2275" r:id="rId82"/>
    <p:sldId id="2276" r:id="rId83"/>
    <p:sldId id="2277" r:id="rId84"/>
    <p:sldId id="2278" r:id="rId85"/>
    <p:sldId id="2279" r:id="rId86"/>
    <p:sldId id="2280" r:id="rId87"/>
    <p:sldId id="2281" r:id="rId88"/>
    <p:sldId id="2282" r:id="rId89"/>
    <p:sldId id="2283" r:id="rId90"/>
    <p:sldId id="2284" r:id="rId91"/>
    <p:sldId id="2285" r:id="rId92"/>
    <p:sldId id="2286" r:id="rId93"/>
    <p:sldId id="2287" r:id="rId94"/>
    <p:sldId id="2288" r:id="rId95"/>
    <p:sldId id="2289" r:id="rId96"/>
    <p:sldId id="2290" r:id="rId97"/>
    <p:sldId id="2291" r:id="rId98"/>
    <p:sldId id="2292" r:id="rId99"/>
    <p:sldId id="2350" r:id="rId100"/>
    <p:sldId id="2294" r:id="rId101"/>
    <p:sldId id="2293" r:id="rId102"/>
    <p:sldId id="2295" r:id="rId103"/>
    <p:sldId id="2296" r:id="rId104"/>
    <p:sldId id="2297" r:id="rId105"/>
    <p:sldId id="2298" r:id="rId106"/>
    <p:sldId id="2299" r:id="rId107"/>
    <p:sldId id="2300" r:id="rId108"/>
    <p:sldId id="2301" r:id="rId109"/>
    <p:sldId id="2302" r:id="rId110"/>
    <p:sldId id="2303" r:id="rId111"/>
    <p:sldId id="2304" r:id="rId112"/>
    <p:sldId id="2305" r:id="rId113"/>
    <p:sldId id="2306" r:id="rId114"/>
    <p:sldId id="2307" r:id="rId115"/>
    <p:sldId id="2308" r:id="rId116"/>
    <p:sldId id="2309" r:id="rId117"/>
    <p:sldId id="2310" r:id="rId118"/>
    <p:sldId id="2311" r:id="rId119"/>
    <p:sldId id="2313" r:id="rId120"/>
    <p:sldId id="2314" r:id="rId121"/>
    <p:sldId id="2315" r:id="rId122"/>
    <p:sldId id="2316" r:id="rId123"/>
    <p:sldId id="2317" r:id="rId124"/>
    <p:sldId id="2318" r:id="rId125"/>
    <p:sldId id="2319" r:id="rId126"/>
    <p:sldId id="2320" r:id="rId127"/>
    <p:sldId id="2321" r:id="rId128"/>
    <p:sldId id="2322" r:id="rId129"/>
    <p:sldId id="2323" r:id="rId130"/>
    <p:sldId id="2324" r:id="rId131"/>
    <p:sldId id="2325" r:id="rId132"/>
    <p:sldId id="2326" r:id="rId133"/>
    <p:sldId id="2327" r:id="rId134"/>
    <p:sldId id="2328" r:id="rId135"/>
    <p:sldId id="2329" r:id="rId136"/>
    <p:sldId id="2330" r:id="rId137"/>
    <p:sldId id="2331" r:id="rId138"/>
    <p:sldId id="2332" r:id="rId139"/>
    <p:sldId id="2333" r:id="rId140"/>
    <p:sldId id="2334" r:id="rId141"/>
    <p:sldId id="2335" r:id="rId142"/>
    <p:sldId id="2336" r:id="rId143"/>
    <p:sldId id="2337" r:id="rId144"/>
    <p:sldId id="2338" r:id="rId145"/>
    <p:sldId id="2339" r:id="rId146"/>
    <p:sldId id="2340" r:id="rId147"/>
    <p:sldId id="2341" r:id="rId148"/>
    <p:sldId id="2342" r:id="rId149"/>
    <p:sldId id="2343" r:id="rId150"/>
    <p:sldId id="2344" r:id="rId151"/>
    <p:sldId id="2345" r:id="rId152"/>
  </p:sldIdLst>
  <p:sldSz cx="9144000" cy="5143500" type="screen16x9"/>
  <p:notesSz cx="6858000" cy="9144000"/>
  <p:defaultTextStyle>
    <a:defPPr>
      <a:defRPr lang="zh-CN"/>
    </a:defPPr>
    <a:lvl1pPr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08080"/>
    <a:srgbClr val="969696"/>
    <a:srgbClr val="B2B2B2"/>
    <a:srgbClr val="F60000"/>
    <a:srgbClr val="DDDDDD"/>
    <a:srgbClr val="FF9933"/>
    <a:srgbClr val="F8F8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p:scale>
          <a:sx n="77" d="100"/>
          <a:sy n="77" d="100"/>
        </p:scale>
        <p:origin x="-588" y="-2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136"/>
    </p:cViewPr>
  </p:sorterViewPr>
  <p:notesViewPr>
    <p:cSldViewPr>
      <p:cViewPr varScale="1">
        <p:scale>
          <a:sx n="53" d="100"/>
          <a:sy n="53" d="100"/>
        </p:scale>
        <p:origin x="-2700" y="-8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58BA12-8A81-43D4-808F-0F5FF179D1B5}" type="datetimeFigureOut">
              <a:rPr lang="zh-CN" altLang="en-US" smtClean="0"/>
              <a:pPr/>
              <a:t>2022/3/17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1C42D9-9CE6-425D-B432-F95FD7A83B17}" type="slidenum">
              <a:rPr lang="zh-CN" altLang="en-US" smtClean="0"/>
              <a:pPr/>
              <a:t>‹#›</a:t>
            </a:fld>
            <a:endParaRPr lang="zh-CN" alt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5360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008AB770-DDC7-4D68-91FC-1F58D86B7FE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p:spPr>
        <p:txBody>
          <a:bodyPr/>
          <a:lstStyle/>
          <a:p>
            <a:endParaRPr lang="zh-CN" altLang="en-US"/>
          </a:p>
        </p:txBody>
      </p:sp>
      <p:sp>
        <p:nvSpPr>
          <p:cNvPr id="154628" name="灯片编号占位符 3"/>
          <p:cNvSpPr>
            <a:spLocks noGrp="1"/>
          </p:cNvSpPr>
          <p:nvPr>
            <p:ph type="sldNum" sz="quarter" idx="5"/>
          </p:nvPr>
        </p:nvSpPr>
        <p:spPr>
          <a:noFill/>
        </p:spPr>
        <p:txBody>
          <a:bodyPr/>
          <a:lstStyle/>
          <a:p>
            <a:fld id="{4116D880-3FE1-43AE-84A7-43B7D60C6B1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p:spPr>
      </p:sp>
      <p:sp>
        <p:nvSpPr>
          <p:cNvPr id="161795" name="备注占位符 2"/>
          <p:cNvSpPr>
            <a:spLocks noGrp="1"/>
          </p:cNvSpPr>
          <p:nvPr>
            <p:ph type="body" idx="1"/>
          </p:nvPr>
        </p:nvSpPr>
        <p:spPr>
          <a:noFill/>
          <a:ln/>
        </p:spPr>
        <p:txBody>
          <a:bodyPr/>
          <a:lstStyle/>
          <a:p>
            <a:endParaRPr lang="zh-CN" altLang="en-US"/>
          </a:p>
        </p:txBody>
      </p:sp>
      <p:sp>
        <p:nvSpPr>
          <p:cNvPr id="161796" name="灯片编号占位符 3"/>
          <p:cNvSpPr>
            <a:spLocks noGrp="1"/>
          </p:cNvSpPr>
          <p:nvPr>
            <p:ph type="sldNum" sz="quarter" idx="5"/>
          </p:nvPr>
        </p:nvSpPr>
        <p:spPr>
          <a:noFill/>
        </p:spPr>
        <p:txBody>
          <a:bodyPr/>
          <a:lstStyle/>
          <a:p>
            <a:fld id="{EF499191-C10C-42D0-B526-AAD036EDD4D4}"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ln/>
        </p:spPr>
        <p:txBody>
          <a:bodyPr/>
          <a:lstStyle/>
          <a:p>
            <a:endParaRPr lang="zh-CN" altLang="en-US"/>
          </a:p>
        </p:txBody>
      </p:sp>
      <p:sp>
        <p:nvSpPr>
          <p:cNvPr id="249860" name="灯片编号占位符 3"/>
          <p:cNvSpPr>
            <a:spLocks noGrp="1"/>
          </p:cNvSpPr>
          <p:nvPr>
            <p:ph type="sldNum" sz="quarter" idx="5"/>
          </p:nvPr>
        </p:nvSpPr>
        <p:spPr>
          <a:noFill/>
        </p:spPr>
        <p:txBody>
          <a:bodyPr/>
          <a:lstStyle/>
          <a:p>
            <a:fld id="{1B02EEB0-0295-4096-B167-CA615A4F45B0}"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a:ln/>
        </p:spPr>
      </p:sp>
      <p:sp>
        <p:nvSpPr>
          <p:cNvPr id="250883" name="备注占位符 2"/>
          <p:cNvSpPr>
            <a:spLocks noGrp="1"/>
          </p:cNvSpPr>
          <p:nvPr>
            <p:ph type="body" idx="1"/>
          </p:nvPr>
        </p:nvSpPr>
        <p:spPr>
          <a:noFill/>
          <a:ln/>
        </p:spPr>
        <p:txBody>
          <a:bodyPr/>
          <a:lstStyle/>
          <a:p>
            <a:endParaRPr lang="zh-CN" altLang="en-US"/>
          </a:p>
        </p:txBody>
      </p:sp>
      <p:sp>
        <p:nvSpPr>
          <p:cNvPr id="250884" name="灯片编号占位符 3"/>
          <p:cNvSpPr>
            <a:spLocks noGrp="1"/>
          </p:cNvSpPr>
          <p:nvPr>
            <p:ph type="sldNum" sz="quarter" idx="5"/>
          </p:nvPr>
        </p:nvSpPr>
        <p:spPr>
          <a:noFill/>
        </p:spPr>
        <p:txBody>
          <a:bodyPr/>
          <a:lstStyle/>
          <a:p>
            <a:fld id="{16909CD6-3D3C-47F1-A69E-EAF106105E77}"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幻灯片图像占位符 1"/>
          <p:cNvSpPr>
            <a:spLocks noGrp="1" noRot="1" noChangeAspect="1" noTextEdit="1"/>
          </p:cNvSpPr>
          <p:nvPr>
            <p:ph type="sldImg"/>
          </p:nvPr>
        </p:nvSpPr>
        <p:spPr>
          <a:ln/>
        </p:spPr>
      </p:sp>
      <p:sp>
        <p:nvSpPr>
          <p:cNvPr id="251907" name="备注占位符 2"/>
          <p:cNvSpPr>
            <a:spLocks noGrp="1"/>
          </p:cNvSpPr>
          <p:nvPr>
            <p:ph type="body" idx="1"/>
          </p:nvPr>
        </p:nvSpPr>
        <p:spPr>
          <a:noFill/>
          <a:ln/>
        </p:spPr>
        <p:txBody>
          <a:bodyPr/>
          <a:lstStyle/>
          <a:p>
            <a:endParaRPr lang="zh-CN" altLang="en-US"/>
          </a:p>
        </p:txBody>
      </p:sp>
      <p:sp>
        <p:nvSpPr>
          <p:cNvPr id="251908" name="灯片编号占位符 3"/>
          <p:cNvSpPr>
            <a:spLocks noGrp="1"/>
          </p:cNvSpPr>
          <p:nvPr>
            <p:ph type="sldNum" sz="quarter" idx="5"/>
          </p:nvPr>
        </p:nvSpPr>
        <p:spPr>
          <a:noFill/>
        </p:spPr>
        <p:txBody>
          <a:bodyPr/>
          <a:lstStyle/>
          <a:p>
            <a:fld id="{81139A76-8972-41EC-B636-77BA51B73B96}"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a:ln/>
        </p:spPr>
      </p:sp>
      <p:sp>
        <p:nvSpPr>
          <p:cNvPr id="252931" name="备注占位符 2"/>
          <p:cNvSpPr>
            <a:spLocks noGrp="1"/>
          </p:cNvSpPr>
          <p:nvPr>
            <p:ph type="body" idx="1"/>
          </p:nvPr>
        </p:nvSpPr>
        <p:spPr>
          <a:noFill/>
          <a:ln/>
        </p:spPr>
        <p:txBody>
          <a:bodyPr/>
          <a:lstStyle/>
          <a:p>
            <a:endParaRPr lang="zh-CN" altLang="en-US"/>
          </a:p>
        </p:txBody>
      </p:sp>
      <p:sp>
        <p:nvSpPr>
          <p:cNvPr id="252932" name="灯片编号占位符 3"/>
          <p:cNvSpPr>
            <a:spLocks noGrp="1"/>
          </p:cNvSpPr>
          <p:nvPr>
            <p:ph type="sldNum" sz="quarter" idx="5"/>
          </p:nvPr>
        </p:nvSpPr>
        <p:spPr>
          <a:noFill/>
        </p:spPr>
        <p:txBody>
          <a:bodyPr/>
          <a:lstStyle/>
          <a:p>
            <a:fld id="{0D5A9AF5-83A0-4EDD-B011-7858586B40AA}"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ln/>
        </p:spPr>
      </p:sp>
      <p:sp>
        <p:nvSpPr>
          <p:cNvPr id="253955" name="备注占位符 2"/>
          <p:cNvSpPr>
            <a:spLocks noGrp="1"/>
          </p:cNvSpPr>
          <p:nvPr>
            <p:ph type="body" idx="1"/>
          </p:nvPr>
        </p:nvSpPr>
        <p:spPr>
          <a:noFill/>
          <a:ln/>
        </p:spPr>
        <p:txBody>
          <a:bodyPr/>
          <a:lstStyle/>
          <a:p>
            <a:endParaRPr lang="zh-CN" altLang="en-US" dirty="0"/>
          </a:p>
        </p:txBody>
      </p:sp>
      <p:sp>
        <p:nvSpPr>
          <p:cNvPr id="253956" name="灯片编号占位符 3"/>
          <p:cNvSpPr>
            <a:spLocks noGrp="1"/>
          </p:cNvSpPr>
          <p:nvPr>
            <p:ph type="sldNum" sz="quarter" idx="5"/>
          </p:nvPr>
        </p:nvSpPr>
        <p:spPr>
          <a:noFill/>
        </p:spPr>
        <p:txBody>
          <a:bodyPr/>
          <a:lstStyle/>
          <a:p>
            <a:fld id="{5E04D71B-AF70-4AAF-BB2A-FF67B325A99A}"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a:ln/>
        </p:spPr>
      </p:sp>
      <p:sp>
        <p:nvSpPr>
          <p:cNvPr id="254979" name="备注占位符 2"/>
          <p:cNvSpPr>
            <a:spLocks noGrp="1"/>
          </p:cNvSpPr>
          <p:nvPr>
            <p:ph type="body" idx="1"/>
          </p:nvPr>
        </p:nvSpPr>
        <p:spPr>
          <a:noFill/>
          <a:ln/>
        </p:spPr>
        <p:txBody>
          <a:bodyPr/>
          <a:lstStyle/>
          <a:p>
            <a:endParaRPr lang="zh-CN" altLang="en-US"/>
          </a:p>
        </p:txBody>
      </p:sp>
      <p:sp>
        <p:nvSpPr>
          <p:cNvPr id="254980" name="灯片编号占位符 3"/>
          <p:cNvSpPr>
            <a:spLocks noGrp="1"/>
          </p:cNvSpPr>
          <p:nvPr>
            <p:ph type="sldNum" sz="quarter" idx="5"/>
          </p:nvPr>
        </p:nvSpPr>
        <p:spPr>
          <a:noFill/>
        </p:spPr>
        <p:txBody>
          <a:bodyPr/>
          <a:lstStyle/>
          <a:p>
            <a:fld id="{FEF609E2-A9CB-448B-A00D-86513173647F}"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a:ln/>
        </p:spPr>
      </p:sp>
      <p:sp>
        <p:nvSpPr>
          <p:cNvPr id="256003" name="备注占位符 2"/>
          <p:cNvSpPr>
            <a:spLocks noGrp="1"/>
          </p:cNvSpPr>
          <p:nvPr>
            <p:ph type="body" idx="1"/>
          </p:nvPr>
        </p:nvSpPr>
        <p:spPr>
          <a:noFill/>
          <a:ln/>
        </p:spPr>
        <p:txBody>
          <a:bodyPr/>
          <a:lstStyle/>
          <a:p>
            <a:endParaRPr lang="zh-CN" altLang="en-US"/>
          </a:p>
        </p:txBody>
      </p:sp>
      <p:sp>
        <p:nvSpPr>
          <p:cNvPr id="256004" name="灯片编号占位符 3"/>
          <p:cNvSpPr>
            <a:spLocks noGrp="1"/>
          </p:cNvSpPr>
          <p:nvPr>
            <p:ph type="sldNum" sz="quarter" idx="5"/>
          </p:nvPr>
        </p:nvSpPr>
        <p:spPr>
          <a:noFill/>
        </p:spPr>
        <p:txBody>
          <a:bodyPr/>
          <a:lstStyle/>
          <a:p>
            <a:fld id="{02C65B3A-F2C5-4937-9B7C-78A70B6C39FC}"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a:ln/>
        </p:spPr>
      </p:sp>
      <p:sp>
        <p:nvSpPr>
          <p:cNvPr id="257027" name="备注占位符 2"/>
          <p:cNvSpPr>
            <a:spLocks noGrp="1"/>
          </p:cNvSpPr>
          <p:nvPr>
            <p:ph type="body" idx="1"/>
          </p:nvPr>
        </p:nvSpPr>
        <p:spPr>
          <a:noFill/>
          <a:ln/>
        </p:spPr>
        <p:txBody>
          <a:bodyPr/>
          <a:lstStyle/>
          <a:p>
            <a:endParaRPr lang="zh-CN" altLang="en-US"/>
          </a:p>
        </p:txBody>
      </p:sp>
      <p:sp>
        <p:nvSpPr>
          <p:cNvPr id="257028" name="灯片编号占位符 3"/>
          <p:cNvSpPr>
            <a:spLocks noGrp="1"/>
          </p:cNvSpPr>
          <p:nvPr>
            <p:ph type="sldNum" sz="quarter" idx="5"/>
          </p:nvPr>
        </p:nvSpPr>
        <p:spPr>
          <a:noFill/>
        </p:spPr>
        <p:txBody>
          <a:bodyPr/>
          <a:lstStyle/>
          <a:p>
            <a:fld id="{6D5F3EAA-9C97-4B23-804F-27327F08AAB8}"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a:ln/>
        </p:spPr>
      </p:sp>
      <p:sp>
        <p:nvSpPr>
          <p:cNvPr id="258051" name="备注占位符 2"/>
          <p:cNvSpPr>
            <a:spLocks noGrp="1"/>
          </p:cNvSpPr>
          <p:nvPr>
            <p:ph type="body" idx="1"/>
          </p:nvPr>
        </p:nvSpPr>
        <p:spPr>
          <a:noFill/>
          <a:ln/>
        </p:spPr>
        <p:txBody>
          <a:bodyPr/>
          <a:lstStyle/>
          <a:p>
            <a:endParaRPr lang="zh-CN" altLang="en-US"/>
          </a:p>
        </p:txBody>
      </p:sp>
      <p:sp>
        <p:nvSpPr>
          <p:cNvPr id="258052" name="灯片编号占位符 3"/>
          <p:cNvSpPr>
            <a:spLocks noGrp="1"/>
          </p:cNvSpPr>
          <p:nvPr>
            <p:ph type="sldNum" sz="quarter" idx="5"/>
          </p:nvPr>
        </p:nvSpPr>
        <p:spPr>
          <a:noFill/>
        </p:spPr>
        <p:txBody>
          <a:bodyPr/>
          <a:lstStyle/>
          <a:p>
            <a:fld id="{11132994-699E-482C-8670-EF5CC464107D}"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TextEdit="1"/>
          </p:cNvSpPr>
          <p:nvPr>
            <p:ph type="sldImg"/>
          </p:nvPr>
        </p:nvSpPr>
        <p:spPr>
          <a:ln/>
        </p:spPr>
      </p:sp>
      <p:sp>
        <p:nvSpPr>
          <p:cNvPr id="259075" name="备注占位符 2"/>
          <p:cNvSpPr>
            <a:spLocks noGrp="1"/>
          </p:cNvSpPr>
          <p:nvPr>
            <p:ph type="body" idx="1"/>
          </p:nvPr>
        </p:nvSpPr>
        <p:spPr>
          <a:noFill/>
          <a:ln/>
        </p:spPr>
        <p:txBody>
          <a:bodyPr/>
          <a:lstStyle/>
          <a:p>
            <a:endParaRPr lang="zh-CN" altLang="en-US"/>
          </a:p>
        </p:txBody>
      </p:sp>
      <p:sp>
        <p:nvSpPr>
          <p:cNvPr id="259076" name="灯片编号占位符 3"/>
          <p:cNvSpPr>
            <a:spLocks noGrp="1"/>
          </p:cNvSpPr>
          <p:nvPr>
            <p:ph type="sldNum" sz="quarter" idx="5"/>
          </p:nvPr>
        </p:nvSpPr>
        <p:spPr>
          <a:noFill/>
        </p:spPr>
        <p:txBody>
          <a:bodyPr/>
          <a:lstStyle/>
          <a:p>
            <a:fld id="{33E406A2-679D-46CA-A20A-FA1E8FDD3431}"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p:spPr>
        <p:txBody>
          <a:bodyPr/>
          <a:lstStyle/>
          <a:p>
            <a:endParaRPr lang="zh-CN" altLang="en-US"/>
          </a:p>
        </p:txBody>
      </p:sp>
      <p:sp>
        <p:nvSpPr>
          <p:cNvPr id="162820" name="灯片编号占位符 3"/>
          <p:cNvSpPr>
            <a:spLocks noGrp="1"/>
          </p:cNvSpPr>
          <p:nvPr>
            <p:ph type="sldNum" sz="quarter" idx="5"/>
          </p:nvPr>
        </p:nvSpPr>
        <p:spPr>
          <a:noFill/>
        </p:spPr>
        <p:txBody>
          <a:bodyPr/>
          <a:lstStyle/>
          <a:p>
            <a:fld id="{70940CAE-ABF9-46BB-968B-4D7BAD0A2D6F}"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ln/>
        </p:spPr>
      </p:sp>
      <p:sp>
        <p:nvSpPr>
          <p:cNvPr id="260099" name="备注占位符 2"/>
          <p:cNvSpPr>
            <a:spLocks noGrp="1"/>
          </p:cNvSpPr>
          <p:nvPr>
            <p:ph type="body" idx="1"/>
          </p:nvPr>
        </p:nvSpPr>
        <p:spPr>
          <a:noFill/>
          <a:ln/>
        </p:spPr>
        <p:txBody>
          <a:bodyPr/>
          <a:lstStyle/>
          <a:p>
            <a:endParaRPr lang="zh-CN" altLang="en-US"/>
          </a:p>
        </p:txBody>
      </p:sp>
      <p:sp>
        <p:nvSpPr>
          <p:cNvPr id="260100" name="灯片编号占位符 3"/>
          <p:cNvSpPr>
            <a:spLocks noGrp="1"/>
          </p:cNvSpPr>
          <p:nvPr>
            <p:ph type="sldNum" sz="quarter" idx="5"/>
          </p:nvPr>
        </p:nvSpPr>
        <p:spPr>
          <a:noFill/>
        </p:spPr>
        <p:txBody>
          <a:bodyPr/>
          <a:lstStyle/>
          <a:p>
            <a:fld id="{68E5002F-A787-41BF-9DFF-91542D48963F}"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幻灯片图像占位符 1"/>
          <p:cNvSpPr>
            <a:spLocks noGrp="1" noRot="1" noChangeAspect="1" noTextEdit="1"/>
          </p:cNvSpPr>
          <p:nvPr>
            <p:ph type="sldImg"/>
          </p:nvPr>
        </p:nvSpPr>
        <p:spPr>
          <a:ln/>
        </p:spPr>
      </p:sp>
      <p:sp>
        <p:nvSpPr>
          <p:cNvPr id="261123" name="备注占位符 2"/>
          <p:cNvSpPr>
            <a:spLocks noGrp="1"/>
          </p:cNvSpPr>
          <p:nvPr>
            <p:ph type="body" idx="1"/>
          </p:nvPr>
        </p:nvSpPr>
        <p:spPr>
          <a:noFill/>
          <a:ln/>
        </p:spPr>
        <p:txBody>
          <a:bodyPr/>
          <a:lstStyle/>
          <a:p>
            <a:endParaRPr lang="zh-CN" altLang="en-US"/>
          </a:p>
        </p:txBody>
      </p:sp>
      <p:sp>
        <p:nvSpPr>
          <p:cNvPr id="261124" name="灯片编号占位符 3"/>
          <p:cNvSpPr>
            <a:spLocks noGrp="1"/>
          </p:cNvSpPr>
          <p:nvPr>
            <p:ph type="sldNum" sz="quarter" idx="5"/>
          </p:nvPr>
        </p:nvSpPr>
        <p:spPr>
          <a:noFill/>
        </p:spPr>
        <p:txBody>
          <a:bodyPr/>
          <a:lstStyle/>
          <a:p>
            <a:fld id="{FC807580-7BEA-4F46-A47B-A5F3A4005984}"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幻灯片图像占位符 1"/>
          <p:cNvSpPr>
            <a:spLocks noGrp="1" noRot="1" noChangeAspect="1" noTextEdit="1"/>
          </p:cNvSpPr>
          <p:nvPr>
            <p:ph type="sldImg"/>
          </p:nvPr>
        </p:nvSpPr>
        <p:spPr>
          <a:ln/>
        </p:spPr>
      </p:sp>
      <p:sp>
        <p:nvSpPr>
          <p:cNvPr id="262147" name="备注占位符 2"/>
          <p:cNvSpPr>
            <a:spLocks noGrp="1"/>
          </p:cNvSpPr>
          <p:nvPr>
            <p:ph type="body" idx="1"/>
          </p:nvPr>
        </p:nvSpPr>
        <p:spPr>
          <a:noFill/>
          <a:ln/>
        </p:spPr>
        <p:txBody>
          <a:bodyPr/>
          <a:lstStyle/>
          <a:p>
            <a:endParaRPr lang="zh-CN" altLang="en-US"/>
          </a:p>
        </p:txBody>
      </p:sp>
      <p:sp>
        <p:nvSpPr>
          <p:cNvPr id="262148" name="灯片编号占位符 3"/>
          <p:cNvSpPr>
            <a:spLocks noGrp="1"/>
          </p:cNvSpPr>
          <p:nvPr>
            <p:ph type="sldNum" sz="quarter" idx="5"/>
          </p:nvPr>
        </p:nvSpPr>
        <p:spPr>
          <a:noFill/>
        </p:spPr>
        <p:txBody>
          <a:bodyPr/>
          <a:lstStyle/>
          <a:p>
            <a:fld id="{99A60F69-053E-48B4-962D-9E6F2267241D}" type="slidenum">
              <a:rPr lang="zh-CN" altLang="en-US" smtClean="0"/>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p:cNvSpPr>
            <a:spLocks noGrp="1" noRot="1" noChangeAspect="1" noTextEdit="1"/>
          </p:cNvSpPr>
          <p:nvPr>
            <p:ph type="sldImg"/>
          </p:nvPr>
        </p:nvSpPr>
        <p:spPr>
          <a:ln/>
        </p:spPr>
      </p:sp>
      <p:sp>
        <p:nvSpPr>
          <p:cNvPr id="263171" name="备注占位符 2"/>
          <p:cNvSpPr>
            <a:spLocks noGrp="1"/>
          </p:cNvSpPr>
          <p:nvPr>
            <p:ph type="body" idx="1"/>
          </p:nvPr>
        </p:nvSpPr>
        <p:spPr>
          <a:noFill/>
          <a:ln/>
        </p:spPr>
        <p:txBody>
          <a:bodyPr/>
          <a:lstStyle/>
          <a:p>
            <a:endParaRPr lang="zh-CN" altLang="en-US"/>
          </a:p>
        </p:txBody>
      </p:sp>
      <p:sp>
        <p:nvSpPr>
          <p:cNvPr id="263172" name="灯片编号占位符 3"/>
          <p:cNvSpPr>
            <a:spLocks noGrp="1"/>
          </p:cNvSpPr>
          <p:nvPr>
            <p:ph type="sldNum" sz="quarter" idx="5"/>
          </p:nvPr>
        </p:nvSpPr>
        <p:spPr>
          <a:noFill/>
        </p:spPr>
        <p:txBody>
          <a:bodyPr/>
          <a:lstStyle/>
          <a:p>
            <a:fld id="{8DFE75D1-0510-4B99-B01B-CD836248A33C}" type="slidenum">
              <a:rPr lang="zh-CN" altLang="en-US" smtClean="0"/>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幻灯片图像占位符 1"/>
          <p:cNvSpPr>
            <a:spLocks noGrp="1" noRot="1" noChangeAspect="1" noTextEdit="1"/>
          </p:cNvSpPr>
          <p:nvPr>
            <p:ph type="sldImg"/>
          </p:nvPr>
        </p:nvSpPr>
        <p:spPr>
          <a:ln/>
        </p:spPr>
      </p:sp>
      <p:sp>
        <p:nvSpPr>
          <p:cNvPr id="264195" name="备注占位符 2"/>
          <p:cNvSpPr>
            <a:spLocks noGrp="1"/>
          </p:cNvSpPr>
          <p:nvPr>
            <p:ph type="body" idx="1"/>
          </p:nvPr>
        </p:nvSpPr>
        <p:spPr>
          <a:noFill/>
          <a:ln/>
        </p:spPr>
        <p:txBody>
          <a:bodyPr/>
          <a:lstStyle/>
          <a:p>
            <a:endParaRPr lang="zh-CN" altLang="en-US" dirty="0"/>
          </a:p>
        </p:txBody>
      </p:sp>
      <p:sp>
        <p:nvSpPr>
          <p:cNvPr id="264196" name="灯片编号占位符 3"/>
          <p:cNvSpPr>
            <a:spLocks noGrp="1"/>
          </p:cNvSpPr>
          <p:nvPr>
            <p:ph type="sldNum" sz="quarter" idx="5"/>
          </p:nvPr>
        </p:nvSpPr>
        <p:spPr>
          <a:noFill/>
        </p:spPr>
        <p:txBody>
          <a:bodyPr/>
          <a:lstStyle/>
          <a:p>
            <a:fld id="{7E12B323-9ACC-4906-9F87-053DF55EB8BC}" type="slidenum">
              <a:rPr lang="zh-CN" altLang="en-US" smtClean="0"/>
              <a:pPr/>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幻灯片图像占位符 1"/>
          <p:cNvSpPr>
            <a:spLocks noGrp="1" noRot="1" noChangeAspect="1" noTextEdit="1"/>
          </p:cNvSpPr>
          <p:nvPr>
            <p:ph type="sldImg"/>
          </p:nvPr>
        </p:nvSpPr>
        <p:spPr>
          <a:ln/>
        </p:spPr>
      </p:sp>
      <p:sp>
        <p:nvSpPr>
          <p:cNvPr id="265219" name="备注占位符 2"/>
          <p:cNvSpPr>
            <a:spLocks noGrp="1"/>
          </p:cNvSpPr>
          <p:nvPr>
            <p:ph type="body" idx="1"/>
          </p:nvPr>
        </p:nvSpPr>
        <p:spPr>
          <a:noFill/>
          <a:ln/>
        </p:spPr>
        <p:txBody>
          <a:bodyPr/>
          <a:lstStyle/>
          <a:p>
            <a:endParaRPr lang="zh-CN" altLang="en-US"/>
          </a:p>
        </p:txBody>
      </p:sp>
      <p:sp>
        <p:nvSpPr>
          <p:cNvPr id="265220" name="灯片编号占位符 3"/>
          <p:cNvSpPr>
            <a:spLocks noGrp="1"/>
          </p:cNvSpPr>
          <p:nvPr>
            <p:ph type="sldNum" sz="quarter" idx="5"/>
          </p:nvPr>
        </p:nvSpPr>
        <p:spPr>
          <a:noFill/>
        </p:spPr>
        <p:txBody>
          <a:bodyPr/>
          <a:lstStyle/>
          <a:p>
            <a:fld id="{F573ABDD-4A78-44F6-ABCC-7A33DA6DC721}" type="slidenum">
              <a:rPr lang="zh-CN" altLang="en-US" smtClean="0"/>
              <a:pPr/>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幻灯片图像占位符 1"/>
          <p:cNvSpPr>
            <a:spLocks noGrp="1" noRot="1" noChangeAspect="1" noTextEdit="1"/>
          </p:cNvSpPr>
          <p:nvPr>
            <p:ph type="sldImg"/>
          </p:nvPr>
        </p:nvSpPr>
        <p:spPr>
          <a:ln/>
        </p:spPr>
      </p:sp>
      <p:sp>
        <p:nvSpPr>
          <p:cNvPr id="266243" name="备注占位符 2"/>
          <p:cNvSpPr>
            <a:spLocks noGrp="1"/>
          </p:cNvSpPr>
          <p:nvPr>
            <p:ph type="body" idx="1"/>
          </p:nvPr>
        </p:nvSpPr>
        <p:spPr>
          <a:noFill/>
          <a:ln/>
        </p:spPr>
        <p:txBody>
          <a:bodyPr/>
          <a:lstStyle/>
          <a:p>
            <a:endParaRPr lang="zh-CN" altLang="en-US"/>
          </a:p>
        </p:txBody>
      </p:sp>
      <p:sp>
        <p:nvSpPr>
          <p:cNvPr id="266244" name="灯片编号占位符 3"/>
          <p:cNvSpPr>
            <a:spLocks noGrp="1"/>
          </p:cNvSpPr>
          <p:nvPr>
            <p:ph type="sldNum" sz="quarter" idx="5"/>
          </p:nvPr>
        </p:nvSpPr>
        <p:spPr>
          <a:noFill/>
        </p:spPr>
        <p:txBody>
          <a:bodyPr/>
          <a:lstStyle/>
          <a:p>
            <a:fld id="{9140FE88-2390-44D8-B24F-9292C9EB6253}" type="slidenum">
              <a:rPr lang="zh-CN" altLang="en-US" smtClean="0"/>
              <a:pPr/>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幻灯片图像占位符 1"/>
          <p:cNvSpPr>
            <a:spLocks noGrp="1" noRot="1" noChangeAspect="1" noTextEdit="1"/>
          </p:cNvSpPr>
          <p:nvPr>
            <p:ph type="sldImg"/>
          </p:nvPr>
        </p:nvSpPr>
        <p:spPr>
          <a:ln/>
        </p:spPr>
      </p:sp>
      <p:sp>
        <p:nvSpPr>
          <p:cNvPr id="267267" name="备注占位符 2"/>
          <p:cNvSpPr>
            <a:spLocks noGrp="1"/>
          </p:cNvSpPr>
          <p:nvPr>
            <p:ph type="body" idx="1"/>
          </p:nvPr>
        </p:nvSpPr>
        <p:spPr>
          <a:noFill/>
          <a:ln/>
        </p:spPr>
        <p:txBody>
          <a:bodyPr/>
          <a:lstStyle/>
          <a:p>
            <a:endParaRPr lang="zh-CN" altLang="en-US"/>
          </a:p>
        </p:txBody>
      </p:sp>
      <p:sp>
        <p:nvSpPr>
          <p:cNvPr id="267268" name="灯片编号占位符 3"/>
          <p:cNvSpPr>
            <a:spLocks noGrp="1"/>
          </p:cNvSpPr>
          <p:nvPr>
            <p:ph type="sldNum" sz="quarter" idx="5"/>
          </p:nvPr>
        </p:nvSpPr>
        <p:spPr>
          <a:noFill/>
        </p:spPr>
        <p:txBody>
          <a:bodyPr/>
          <a:lstStyle/>
          <a:p>
            <a:fld id="{036EBEBE-EB4E-41E7-9689-2698D854DC49}" type="slidenum">
              <a:rPr lang="zh-CN" altLang="en-US" smtClean="0"/>
              <a:pPr/>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幻灯片图像占位符 1"/>
          <p:cNvSpPr>
            <a:spLocks noGrp="1" noRot="1" noChangeAspect="1" noTextEdit="1"/>
          </p:cNvSpPr>
          <p:nvPr>
            <p:ph type="sldImg"/>
          </p:nvPr>
        </p:nvSpPr>
        <p:spPr>
          <a:ln/>
        </p:spPr>
      </p:sp>
      <p:sp>
        <p:nvSpPr>
          <p:cNvPr id="268291" name="备注占位符 2"/>
          <p:cNvSpPr>
            <a:spLocks noGrp="1"/>
          </p:cNvSpPr>
          <p:nvPr>
            <p:ph type="body" idx="1"/>
          </p:nvPr>
        </p:nvSpPr>
        <p:spPr>
          <a:noFill/>
          <a:ln/>
        </p:spPr>
        <p:txBody>
          <a:bodyPr/>
          <a:lstStyle/>
          <a:p>
            <a:endParaRPr lang="zh-CN" altLang="en-US"/>
          </a:p>
        </p:txBody>
      </p:sp>
      <p:sp>
        <p:nvSpPr>
          <p:cNvPr id="268292" name="灯片编号占位符 3"/>
          <p:cNvSpPr>
            <a:spLocks noGrp="1"/>
          </p:cNvSpPr>
          <p:nvPr>
            <p:ph type="sldNum" sz="quarter" idx="5"/>
          </p:nvPr>
        </p:nvSpPr>
        <p:spPr>
          <a:noFill/>
        </p:spPr>
        <p:txBody>
          <a:bodyPr/>
          <a:lstStyle/>
          <a:p>
            <a:fld id="{11D1CAC2-F9EB-4290-AD11-1094D2EBD2CC}" type="slidenum">
              <a:rPr lang="zh-CN" altLang="en-US" smtClean="0"/>
              <a:pPr/>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p:cNvSpPr>
            <a:spLocks noGrp="1" noRot="1" noChangeAspect="1" noTextEdit="1"/>
          </p:cNvSpPr>
          <p:nvPr>
            <p:ph type="sldImg"/>
          </p:nvPr>
        </p:nvSpPr>
        <p:spPr>
          <a:ln/>
        </p:spPr>
      </p:sp>
      <p:sp>
        <p:nvSpPr>
          <p:cNvPr id="269315" name="备注占位符 2"/>
          <p:cNvSpPr>
            <a:spLocks noGrp="1"/>
          </p:cNvSpPr>
          <p:nvPr>
            <p:ph type="body" idx="1"/>
          </p:nvPr>
        </p:nvSpPr>
        <p:spPr>
          <a:noFill/>
          <a:ln/>
        </p:spPr>
        <p:txBody>
          <a:bodyPr/>
          <a:lstStyle/>
          <a:p>
            <a:endParaRPr lang="zh-CN" altLang="en-US"/>
          </a:p>
        </p:txBody>
      </p:sp>
      <p:sp>
        <p:nvSpPr>
          <p:cNvPr id="269316" name="灯片编号占位符 3"/>
          <p:cNvSpPr>
            <a:spLocks noGrp="1"/>
          </p:cNvSpPr>
          <p:nvPr>
            <p:ph type="sldNum" sz="quarter" idx="5"/>
          </p:nvPr>
        </p:nvSpPr>
        <p:spPr>
          <a:noFill/>
        </p:spPr>
        <p:txBody>
          <a:bodyPr/>
          <a:lstStyle/>
          <a:p>
            <a:fld id="{6BD0DB67-F45D-4D0E-84E0-280ADE0613FE}" type="slidenum">
              <a:rPr lang="zh-CN" altLang="en-US" smtClean="0"/>
              <a:pPr/>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ln/>
        </p:spPr>
        <p:txBody>
          <a:bodyPr/>
          <a:lstStyle/>
          <a:p>
            <a:endParaRPr lang="zh-CN" altLang="en-US" dirty="0"/>
          </a:p>
        </p:txBody>
      </p:sp>
      <p:sp>
        <p:nvSpPr>
          <p:cNvPr id="163844" name="灯片编号占位符 3"/>
          <p:cNvSpPr>
            <a:spLocks noGrp="1"/>
          </p:cNvSpPr>
          <p:nvPr>
            <p:ph type="sldNum" sz="quarter" idx="5"/>
          </p:nvPr>
        </p:nvSpPr>
        <p:spPr>
          <a:noFill/>
        </p:spPr>
        <p:txBody>
          <a:bodyPr/>
          <a:lstStyle/>
          <a:p>
            <a:fld id="{BF9897F6-18D0-4A7D-BA7D-758FE30EF11C}"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幻灯片图像占位符 1"/>
          <p:cNvSpPr>
            <a:spLocks noGrp="1" noRot="1" noChangeAspect="1" noTextEdit="1"/>
          </p:cNvSpPr>
          <p:nvPr>
            <p:ph type="sldImg"/>
          </p:nvPr>
        </p:nvSpPr>
        <p:spPr>
          <a:ln/>
        </p:spPr>
      </p:sp>
      <p:sp>
        <p:nvSpPr>
          <p:cNvPr id="270339" name="备注占位符 2"/>
          <p:cNvSpPr>
            <a:spLocks noGrp="1"/>
          </p:cNvSpPr>
          <p:nvPr>
            <p:ph type="body" idx="1"/>
          </p:nvPr>
        </p:nvSpPr>
        <p:spPr>
          <a:noFill/>
          <a:ln/>
        </p:spPr>
        <p:txBody>
          <a:bodyPr/>
          <a:lstStyle/>
          <a:p>
            <a:endParaRPr lang="zh-CN" altLang="en-US"/>
          </a:p>
        </p:txBody>
      </p:sp>
      <p:sp>
        <p:nvSpPr>
          <p:cNvPr id="270340" name="灯片编号占位符 3"/>
          <p:cNvSpPr>
            <a:spLocks noGrp="1"/>
          </p:cNvSpPr>
          <p:nvPr>
            <p:ph type="sldNum" sz="quarter" idx="5"/>
          </p:nvPr>
        </p:nvSpPr>
        <p:spPr>
          <a:noFill/>
        </p:spPr>
        <p:txBody>
          <a:bodyPr/>
          <a:lstStyle/>
          <a:p>
            <a:fld id="{7590BD68-2B71-4A08-B04F-0A6D39795EED}" type="slidenum">
              <a:rPr lang="zh-CN" altLang="en-US" smtClean="0"/>
              <a:pPr/>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幻灯片图像占位符 1"/>
          <p:cNvSpPr>
            <a:spLocks noGrp="1" noRot="1" noChangeAspect="1" noTextEdit="1"/>
          </p:cNvSpPr>
          <p:nvPr>
            <p:ph type="sldImg"/>
          </p:nvPr>
        </p:nvSpPr>
        <p:spPr>
          <a:ln/>
        </p:spPr>
      </p:sp>
      <p:sp>
        <p:nvSpPr>
          <p:cNvPr id="271363" name="备注占位符 2"/>
          <p:cNvSpPr>
            <a:spLocks noGrp="1"/>
          </p:cNvSpPr>
          <p:nvPr>
            <p:ph type="body" idx="1"/>
          </p:nvPr>
        </p:nvSpPr>
        <p:spPr>
          <a:noFill/>
          <a:ln/>
        </p:spPr>
        <p:txBody>
          <a:bodyPr/>
          <a:lstStyle/>
          <a:p>
            <a:endParaRPr lang="zh-CN" altLang="en-US"/>
          </a:p>
        </p:txBody>
      </p:sp>
      <p:sp>
        <p:nvSpPr>
          <p:cNvPr id="271364" name="灯片编号占位符 3"/>
          <p:cNvSpPr>
            <a:spLocks noGrp="1"/>
          </p:cNvSpPr>
          <p:nvPr>
            <p:ph type="sldNum" sz="quarter" idx="5"/>
          </p:nvPr>
        </p:nvSpPr>
        <p:spPr>
          <a:noFill/>
        </p:spPr>
        <p:txBody>
          <a:bodyPr/>
          <a:lstStyle/>
          <a:p>
            <a:fld id="{0FEDAFAD-900B-40CC-ACB8-831A82578EF6}" type="slidenum">
              <a:rPr lang="zh-CN" altLang="en-US" smtClean="0"/>
              <a:pPr/>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幻灯片图像占位符 1"/>
          <p:cNvSpPr>
            <a:spLocks noGrp="1" noRot="1" noChangeAspect="1" noTextEdit="1"/>
          </p:cNvSpPr>
          <p:nvPr>
            <p:ph type="sldImg"/>
          </p:nvPr>
        </p:nvSpPr>
        <p:spPr>
          <a:ln/>
        </p:spPr>
      </p:sp>
      <p:sp>
        <p:nvSpPr>
          <p:cNvPr id="272387" name="备注占位符 2"/>
          <p:cNvSpPr>
            <a:spLocks noGrp="1"/>
          </p:cNvSpPr>
          <p:nvPr>
            <p:ph type="body" idx="1"/>
          </p:nvPr>
        </p:nvSpPr>
        <p:spPr>
          <a:noFill/>
          <a:ln/>
        </p:spPr>
        <p:txBody>
          <a:bodyPr/>
          <a:lstStyle/>
          <a:p>
            <a:endParaRPr lang="zh-CN" altLang="en-US"/>
          </a:p>
        </p:txBody>
      </p:sp>
      <p:sp>
        <p:nvSpPr>
          <p:cNvPr id="272388" name="灯片编号占位符 3"/>
          <p:cNvSpPr>
            <a:spLocks noGrp="1"/>
          </p:cNvSpPr>
          <p:nvPr>
            <p:ph type="sldNum" sz="quarter" idx="5"/>
          </p:nvPr>
        </p:nvSpPr>
        <p:spPr>
          <a:noFill/>
        </p:spPr>
        <p:txBody>
          <a:bodyPr/>
          <a:lstStyle/>
          <a:p>
            <a:fld id="{68810925-B201-49EA-B5C0-EBB0CC75D460}" type="slidenum">
              <a:rPr lang="zh-CN" altLang="en-US" smtClean="0"/>
              <a:pPr/>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p:cNvSpPr>
            <a:spLocks noGrp="1" noRot="1" noChangeAspect="1" noTextEdit="1"/>
          </p:cNvSpPr>
          <p:nvPr>
            <p:ph type="sldImg"/>
          </p:nvPr>
        </p:nvSpPr>
        <p:spPr>
          <a:ln/>
        </p:spPr>
      </p:sp>
      <p:sp>
        <p:nvSpPr>
          <p:cNvPr id="273411" name="备注占位符 2"/>
          <p:cNvSpPr>
            <a:spLocks noGrp="1"/>
          </p:cNvSpPr>
          <p:nvPr>
            <p:ph type="body" idx="1"/>
          </p:nvPr>
        </p:nvSpPr>
        <p:spPr>
          <a:noFill/>
          <a:ln/>
        </p:spPr>
        <p:txBody>
          <a:bodyPr/>
          <a:lstStyle/>
          <a:p>
            <a:endParaRPr lang="zh-CN" altLang="en-US"/>
          </a:p>
        </p:txBody>
      </p:sp>
      <p:sp>
        <p:nvSpPr>
          <p:cNvPr id="273412" name="灯片编号占位符 3"/>
          <p:cNvSpPr>
            <a:spLocks noGrp="1"/>
          </p:cNvSpPr>
          <p:nvPr>
            <p:ph type="sldNum" sz="quarter" idx="5"/>
          </p:nvPr>
        </p:nvSpPr>
        <p:spPr>
          <a:noFill/>
        </p:spPr>
        <p:txBody>
          <a:bodyPr/>
          <a:lstStyle/>
          <a:p>
            <a:fld id="{0A59E030-DD54-40BC-B193-CA669D0D04DF}" type="slidenum">
              <a:rPr lang="zh-CN" altLang="en-US" smtClean="0"/>
              <a:pPr/>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幻灯片图像占位符 1"/>
          <p:cNvSpPr>
            <a:spLocks noGrp="1" noRot="1" noChangeAspect="1" noTextEdit="1"/>
          </p:cNvSpPr>
          <p:nvPr>
            <p:ph type="sldImg"/>
          </p:nvPr>
        </p:nvSpPr>
        <p:spPr>
          <a:ln/>
        </p:spPr>
      </p:sp>
      <p:sp>
        <p:nvSpPr>
          <p:cNvPr id="274435" name="备注占位符 2"/>
          <p:cNvSpPr>
            <a:spLocks noGrp="1"/>
          </p:cNvSpPr>
          <p:nvPr>
            <p:ph type="body" idx="1"/>
          </p:nvPr>
        </p:nvSpPr>
        <p:spPr>
          <a:noFill/>
          <a:ln/>
        </p:spPr>
        <p:txBody>
          <a:bodyPr/>
          <a:lstStyle/>
          <a:p>
            <a:endParaRPr lang="zh-CN" altLang="en-US"/>
          </a:p>
        </p:txBody>
      </p:sp>
      <p:sp>
        <p:nvSpPr>
          <p:cNvPr id="274436" name="灯片编号占位符 3"/>
          <p:cNvSpPr>
            <a:spLocks noGrp="1"/>
          </p:cNvSpPr>
          <p:nvPr>
            <p:ph type="sldNum" sz="quarter" idx="5"/>
          </p:nvPr>
        </p:nvSpPr>
        <p:spPr>
          <a:noFill/>
        </p:spPr>
        <p:txBody>
          <a:bodyPr/>
          <a:lstStyle/>
          <a:p>
            <a:fld id="{04814DF7-5B8A-471F-A185-718B4D20C490}" type="slidenum">
              <a:rPr lang="zh-CN" altLang="en-US" smtClean="0"/>
              <a:pPr/>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幻灯片图像占位符 1"/>
          <p:cNvSpPr>
            <a:spLocks noGrp="1" noRot="1" noChangeAspect="1" noTextEdit="1"/>
          </p:cNvSpPr>
          <p:nvPr>
            <p:ph type="sldImg"/>
          </p:nvPr>
        </p:nvSpPr>
        <p:spPr>
          <a:ln/>
        </p:spPr>
      </p:sp>
      <p:sp>
        <p:nvSpPr>
          <p:cNvPr id="275459" name="备注占位符 2"/>
          <p:cNvSpPr>
            <a:spLocks noGrp="1"/>
          </p:cNvSpPr>
          <p:nvPr>
            <p:ph type="body" idx="1"/>
          </p:nvPr>
        </p:nvSpPr>
        <p:spPr>
          <a:noFill/>
          <a:ln/>
        </p:spPr>
        <p:txBody>
          <a:bodyPr/>
          <a:lstStyle/>
          <a:p>
            <a:endParaRPr lang="zh-CN" altLang="en-US"/>
          </a:p>
        </p:txBody>
      </p:sp>
      <p:sp>
        <p:nvSpPr>
          <p:cNvPr id="275460" name="灯片编号占位符 3"/>
          <p:cNvSpPr>
            <a:spLocks noGrp="1"/>
          </p:cNvSpPr>
          <p:nvPr>
            <p:ph type="sldNum" sz="quarter" idx="5"/>
          </p:nvPr>
        </p:nvSpPr>
        <p:spPr>
          <a:noFill/>
        </p:spPr>
        <p:txBody>
          <a:bodyPr/>
          <a:lstStyle/>
          <a:p>
            <a:fld id="{1FC34CF7-EC7D-4D42-826F-C8EC35C24DCD}" type="slidenum">
              <a:rPr lang="zh-CN" altLang="en-US" smtClean="0"/>
              <a:pPr/>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幻灯片图像占位符 1"/>
          <p:cNvSpPr>
            <a:spLocks noGrp="1" noRot="1" noChangeAspect="1" noTextEdit="1"/>
          </p:cNvSpPr>
          <p:nvPr>
            <p:ph type="sldImg"/>
          </p:nvPr>
        </p:nvSpPr>
        <p:spPr>
          <a:ln/>
        </p:spPr>
      </p:sp>
      <p:sp>
        <p:nvSpPr>
          <p:cNvPr id="276483" name="备注占位符 2"/>
          <p:cNvSpPr>
            <a:spLocks noGrp="1"/>
          </p:cNvSpPr>
          <p:nvPr>
            <p:ph type="body" idx="1"/>
          </p:nvPr>
        </p:nvSpPr>
        <p:spPr>
          <a:noFill/>
          <a:ln/>
        </p:spPr>
        <p:txBody>
          <a:bodyPr/>
          <a:lstStyle/>
          <a:p>
            <a:endParaRPr lang="zh-CN" altLang="en-US"/>
          </a:p>
        </p:txBody>
      </p:sp>
      <p:sp>
        <p:nvSpPr>
          <p:cNvPr id="276484" name="灯片编号占位符 3"/>
          <p:cNvSpPr>
            <a:spLocks noGrp="1"/>
          </p:cNvSpPr>
          <p:nvPr>
            <p:ph type="sldNum" sz="quarter" idx="5"/>
          </p:nvPr>
        </p:nvSpPr>
        <p:spPr>
          <a:noFill/>
        </p:spPr>
        <p:txBody>
          <a:bodyPr/>
          <a:lstStyle/>
          <a:p>
            <a:fld id="{1BFB7C17-9ABF-41FA-9AD3-38655E6B8D20}" type="slidenum">
              <a:rPr lang="zh-CN" altLang="en-US" smtClean="0"/>
              <a:pPr/>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幻灯片图像占位符 1"/>
          <p:cNvSpPr>
            <a:spLocks noGrp="1" noRot="1" noChangeAspect="1" noTextEdit="1"/>
          </p:cNvSpPr>
          <p:nvPr>
            <p:ph type="sldImg"/>
          </p:nvPr>
        </p:nvSpPr>
        <p:spPr>
          <a:ln/>
        </p:spPr>
      </p:sp>
      <p:sp>
        <p:nvSpPr>
          <p:cNvPr id="277507" name="备注占位符 2"/>
          <p:cNvSpPr>
            <a:spLocks noGrp="1"/>
          </p:cNvSpPr>
          <p:nvPr>
            <p:ph type="body" idx="1"/>
          </p:nvPr>
        </p:nvSpPr>
        <p:spPr>
          <a:noFill/>
          <a:ln/>
        </p:spPr>
        <p:txBody>
          <a:bodyPr/>
          <a:lstStyle/>
          <a:p>
            <a:endParaRPr lang="zh-CN" altLang="en-US"/>
          </a:p>
        </p:txBody>
      </p:sp>
      <p:sp>
        <p:nvSpPr>
          <p:cNvPr id="277508" name="灯片编号占位符 3"/>
          <p:cNvSpPr>
            <a:spLocks noGrp="1"/>
          </p:cNvSpPr>
          <p:nvPr>
            <p:ph type="sldNum" sz="quarter" idx="5"/>
          </p:nvPr>
        </p:nvSpPr>
        <p:spPr>
          <a:noFill/>
        </p:spPr>
        <p:txBody>
          <a:bodyPr/>
          <a:lstStyle/>
          <a:p>
            <a:fld id="{49E006BB-C192-4797-A0C5-E80013F2A863}" type="slidenum">
              <a:rPr lang="zh-CN" altLang="en-US" smtClean="0"/>
              <a:pPr/>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a:ln/>
        </p:spPr>
      </p:sp>
      <p:sp>
        <p:nvSpPr>
          <p:cNvPr id="278531" name="备注占位符 2"/>
          <p:cNvSpPr>
            <a:spLocks noGrp="1"/>
          </p:cNvSpPr>
          <p:nvPr>
            <p:ph type="body" idx="1"/>
          </p:nvPr>
        </p:nvSpPr>
        <p:spPr>
          <a:noFill/>
          <a:ln/>
        </p:spPr>
        <p:txBody>
          <a:bodyPr/>
          <a:lstStyle/>
          <a:p>
            <a:endParaRPr lang="zh-CN" altLang="en-US"/>
          </a:p>
        </p:txBody>
      </p:sp>
      <p:sp>
        <p:nvSpPr>
          <p:cNvPr id="278532" name="灯片编号占位符 3"/>
          <p:cNvSpPr>
            <a:spLocks noGrp="1"/>
          </p:cNvSpPr>
          <p:nvPr>
            <p:ph type="sldNum" sz="quarter" idx="5"/>
          </p:nvPr>
        </p:nvSpPr>
        <p:spPr>
          <a:noFill/>
        </p:spPr>
        <p:txBody>
          <a:bodyPr/>
          <a:lstStyle/>
          <a:p>
            <a:fld id="{EE920B2F-EDD7-4DB0-8D4D-BADAD7ADCB79}" type="slidenum">
              <a:rPr lang="zh-CN" altLang="en-US" smtClean="0"/>
              <a:pPr/>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幻灯片图像占位符 1"/>
          <p:cNvSpPr>
            <a:spLocks noGrp="1" noRot="1" noChangeAspect="1" noTextEdit="1"/>
          </p:cNvSpPr>
          <p:nvPr>
            <p:ph type="sldImg"/>
          </p:nvPr>
        </p:nvSpPr>
        <p:spPr>
          <a:ln/>
        </p:spPr>
      </p:sp>
      <p:sp>
        <p:nvSpPr>
          <p:cNvPr id="279555" name="备注占位符 2"/>
          <p:cNvSpPr>
            <a:spLocks noGrp="1"/>
          </p:cNvSpPr>
          <p:nvPr>
            <p:ph type="body" idx="1"/>
          </p:nvPr>
        </p:nvSpPr>
        <p:spPr>
          <a:noFill/>
          <a:ln/>
        </p:spPr>
        <p:txBody>
          <a:bodyPr/>
          <a:lstStyle/>
          <a:p>
            <a:endParaRPr lang="zh-CN" altLang="en-US"/>
          </a:p>
        </p:txBody>
      </p:sp>
      <p:sp>
        <p:nvSpPr>
          <p:cNvPr id="279556" name="灯片编号占位符 3"/>
          <p:cNvSpPr>
            <a:spLocks noGrp="1"/>
          </p:cNvSpPr>
          <p:nvPr>
            <p:ph type="sldNum" sz="quarter" idx="5"/>
          </p:nvPr>
        </p:nvSpPr>
        <p:spPr>
          <a:noFill/>
        </p:spPr>
        <p:txBody>
          <a:bodyPr/>
          <a:lstStyle/>
          <a:p>
            <a:fld id="{66C10AD4-1E72-4F0C-A06D-A41EDD6E91D6}" type="slidenum">
              <a:rPr lang="zh-CN" altLang="en-US" smtClean="0"/>
              <a:pPr/>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p:spPr>
        <p:txBody>
          <a:bodyPr/>
          <a:lstStyle/>
          <a:p>
            <a:endParaRPr lang="zh-CN" altLang="en-US"/>
          </a:p>
        </p:txBody>
      </p:sp>
      <p:sp>
        <p:nvSpPr>
          <p:cNvPr id="162820" name="灯片编号占位符 3"/>
          <p:cNvSpPr>
            <a:spLocks noGrp="1"/>
          </p:cNvSpPr>
          <p:nvPr>
            <p:ph type="sldNum" sz="quarter" idx="5"/>
          </p:nvPr>
        </p:nvSpPr>
        <p:spPr>
          <a:noFill/>
        </p:spPr>
        <p:txBody>
          <a:bodyPr/>
          <a:lstStyle/>
          <a:p>
            <a:fld id="{70940CAE-ABF9-46BB-968B-4D7BAD0A2D6F}" type="slidenum">
              <a:rPr lang="zh-CN" altLang="en-US" smtClean="0"/>
              <a:pPr/>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幻灯片图像占位符 1"/>
          <p:cNvSpPr>
            <a:spLocks noGrp="1" noRot="1" noChangeAspect="1" noTextEdit="1"/>
          </p:cNvSpPr>
          <p:nvPr>
            <p:ph type="sldImg"/>
          </p:nvPr>
        </p:nvSpPr>
        <p:spPr>
          <a:ln/>
        </p:spPr>
      </p:sp>
      <p:sp>
        <p:nvSpPr>
          <p:cNvPr id="280579" name="备注占位符 2"/>
          <p:cNvSpPr>
            <a:spLocks noGrp="1"/>
          </p:cNvSpPr>
          <p:nvPr>
            <p:ph type="body" idx="1"/>
          </p:nvPr>
        </p:nvSpPr>
        <p:spPr>
          <a:noFill/>
          <a:ln/>
        </p:spPr>
        <p:txBody>
          <a:bodyPr/>
          <a:lstStyle/>
          <a:p>
            <a:endParaRPr lang="zh-CN" altLang="en-US"/>
          </a:p>
        </p:txBody>
      </p:sp>
      <p:sp>
        <p:nvSpPr>
          <p:cNvPr id="280580" name="灯片编号占位符 3"/>
          <p:cNvSpPr>
            <a:spLocks noGrp="1"/>
          </p:cNvSpPr>
          <p:nvPr>
            <p:ph type="sldNum" sz="quarter" idx="5"/>
          </p:nvPr>
        </p:nvSpPr>
        <p:spPr>
          <a:noFill/>
        </p:spPr>
        <p:txBody>
          <a:bodyPr/>
          <a:lstStyle/>
          <a:p>
            <a:fld id="{6DA43F33-3D7B-46E7-9CFA-558B0BB9F424}" type="slidenum">
              <a:rPr lang="zh-CN" altLang="en-US" smtClean="0"/>
              <a:pPr/>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幻灯片图像占位符 1"/>
          <p:cNvSpPr>
            <a:spLocks noGrp="1" noRot="1" noChangeAspect="1" noTextEdit="1"/>
          </p:cNvSpPr>
          <p:nvPr>
            <p:ph type="sldImg"/>
          </p:nvPr>
        </p:nvSpPr>
        <p:spPr>
          <a:ln/>
        </p:spPr>
      </p:sp>
      <p:sp>
        <p:nvSpPr>
          <p:cNvPr id="281603" name="备注占位符 2"/>
          <p:cNvSpPr>
            <a:spLocks noGrp="1"/>
          </p:cNvSpPr>
          <p:nvPr>
            <p:ph type="body" idx="1"/>
          </p:nvPr>
        </p:nvSpPr>
        <p:spPr>
          <a:noFill/>
          <a:ln/>
        </p:spPr>
        <p:txBody>
          <a:bodyPr/>
          <a:lstStyle/>
          <a:p>
            <a:endParaRPr lang="zh-CN" altLang="en-US"/>
          </a:p>
        </p:txBody>
      </p:sp>
      <p:sp>
        <p:nvSpPr>
          <p:cNvPr id="281604" name="灯片编号占位符 3"/>
          <p:cNvSpPr>
            <a:spLocks noGrp="1"/>
          </p:cNvSpPr>
          <p:nvPr>
            <p:ph type="sldNum" sz="quarter" idx="5"/>
          </p:nvPr>
        </p:nvSpPr>
        <p:spPr>
          <a:noFill/>
        </p:spPr>
        <p:txBody>
          <a:bodyPr/>
          <a:lstStyle/>
          <a:p>
            <a:fld id="{520FFBEF-80EF-45EF-8359-983CF4830583}" type="slidenum">
              <a:rPr lang="zh-CN" altLang="en-US" smtClean="0"/>
              <a:pPr/>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幻灯片图像占位符 1"/>
          <p:cNvSpPr>
            <a:spLocks noGrp="1" noRot="1" noChangeAspect="1" noTextEdit="1"/>
          </p:cNvSpPr>
          <p:nvPr>
            <p:ph type="sldImg"/>
          </p:nvPr>
        </p:nvSpPr>
        <p:spPr>
          <a:ln/>
        </p:spPr>
      </p:sp>
      <p:sp>
        <p:nvSpPr>
          <p:cNvPr id="282627" name="备注占位符 2"/>
          <p:cNvSpPr>
            <a:spLocks noGrp="1"/>
          </p:cNvSpPr>
          <p:nvPr>
            <p:ph type="body" idx="1"/>
          </p:nvPr>
        </p:nvSpPr>
        <p:spPr>
          <a:noFill/>
          <a:ln/>
        </p:spPr>
        <p:txBody>
          <a:bodyPr/>
          <a:lstStyle/>
          <a:p>
            <a:endParaRPr lang="zh-CN" altLang="en-US"/>
          </a:p>
        </p:txBody>
      </p:sp>
      <p:sp>
        <p:nvSpPr>
          <p:cNvPr id="282628" name="灯片编号占位符 3"/>
          <p:cNvSpPr>
            <a:spLocks noGrp="1"/>
          </p:cNvSpPr>
          <p:nvPr>
            <p:ph type="sldNum" sz="quarter" idx="5"/>
          </p:nvPr>
        </p:nvSpPr>
        <p:spPr>
          <a:noFill/>
        </p:spPr>
        <p:txBody>
          <a:bodyPr/>
          <a:lstStyle/>
          <a:p>
            <a:fld id="{C184E9EC-054C-4B06-93F3-AD9CC43071FD}" type="slidenum">
              <a:rPr lang="zh-CN" altLang="en-US" smtClean="0"/>
              <a:pPr/>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幻灯片图像占位符 1"/>
          <p:cNvSpPr>
            <a:spLocks noGrp="1" noRot="1" noChangeAspect="1" noTextEdit="1"/>
          </p:cNvSpPr>
          <p:nvPr>
            <p:ph type="sldImg"/>
          </p:nvPr>
        </p:nvSpPr>
        <p:spPr>
          <a:ln/>
        </p:spPr>
      </p:sp>
      <p:sp>
        <p:nvSpPr>
          <p:cNvPr id="283651" name="备注占位符 2"/>
          <p:cNvSpPr>
            <a:spLocks noGrp="1"/>
          </p:cNvSpPr>
          <p:nvPr>
            <p:ph type="body" idx="1"/>
          </p:nvPr>
        </p:nvSpPr>
        <p:spPr>
          <a:noFill/>
          <a:ln/>
        </p:spPr>
        <p:txBody>
          <a:bodyPr/>
          <a:lstStyle/>
          <a:p>
            <a:endParaRPr lang="zh-CN" altLang="en-US"/>
          </a:p>
        </p:txBody>
      </p:sp>
      <p:sp>
        <p:nvSpPr>
          <p:cNvPr id="283652" name="灯片编号占位符 3"/>
          <p:cNvSpPr>
            <a:spLocks noGrp="1"/>
          </p:cNvSpPr>
          <p:nvPr>
            <p:ph type="sldNum" sz="quarter" idx="5"/>
          </p:nvPr>
        </p:nvSpPr>
        <p:spPr>
          <a:noFill/>
        </p:spPr>
        <p:txBody>
          <a:bodyPr/>
          <a:lstStyle/>
          <a:p>
            <a:fld id="{FDA6E3ED-ADBC-463E-8BC9-5BFF287A7108}" type="slidenum">
              <a:rPr lang="zh-CN" altLang="en-US" smtClean="0"/>
              <a:pPr/>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p:cNvSpPr>
            <a:spLocks noGrp="1" noRot="1" noChangeAspect="1" noTextEdit="1"/>
          </p:cNvSpPr>
          <p:nvPr>
            <p:ph type="sldImg"/>
          </p:nvPr>
        </p:nvSpPr>
        <p:spPr>
          <a:ln/>
        </p:spPr>
      </p:sp>
      <p:sp>
        <p:nvSpPr>
          <p:cNvPr id="284675" name="备注占位符 2"/>
          <p:cNvSpPr>
            <a:spLocks noGrp="1"/>
          </p:cNvSpPr>
          <p:nvPr>
            <p:ph type="body" idx="1"/>
          </p:nvPr>
        </p:nvSpPr>
        <p:spPr>
          <a:noFill/>
          <a:ln/>
        </p:spPr>
        <p:txBody>
          <a:bodyPr/>
          <a:lstStyle/>
          <a:p>
            <a:endParaRPr lang="zh-CN" altLang="en-US"/>
          </a:p>
        </p:txBody>
      </p:sp>
      <p:sp>
        <p:nvSpPr>
          <p:cNvPr id="284676" name="灯片编号占位符 3"/>
          <p:cNvSpPr>
            <a:spLocks noGrp="1"/>
          </p:cNvSpPr>
          <p:nvPr>
            <p:ph type="sldNum" sz="quarter" idx="5"/>
          </p:nvPr>
        </p:nvSpPr>
        <p:spPr>
          <a:noFill/>
        </p:spPr>
        <p:txBody>
          <a:bodyPr/>
          <a:lstStyle/>
          <a:p>
            <a:fld id="{DEBE95EC-B974-48FA-93C6-2F361E9D7AF9}" type="slidenum">
              <a:rPr lang="zh-CN" altLang="en-US" smtClean="0"/>
              <a:pPr/>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幻灯片图像占位符 1"/>
          <p:cNvSpPr>
            <a:spLocks noGrp="1" noRot="1" noChangeAspect="1" noTextEdit="1"/>
          </p:cNvSpPr>
          <p:nvPr>
            <p:ph type="sldImg"/>
          </p:nvPr>
        </p:nvSpPr>
        <p:spPr>
          <a:ln/>
        </p:spPr>
      </p:sp>
      <p:sp>
        <p:nvSpPr>
          <p:cNvPr id="285699" name="备注占位符 2"/>
          <p:cNvSpPr>
            <a:spLocks noGrp="1"/>
          </p:cNvSpPr>
          <p:nvPr>
            <p:ph type="body" idx="1"/>
          </p:nvPr>
        </p:nvSpPr>
        <p:spPr>
          <a:noFill/>
          <a:ln/>
        </p:spPr>
        <p:txBody>
          <a:bodyPr/>
          <a:lstStyle/>
          <a:p>
            <a:endParaRPr lang="zh-CN" altLang="en-US"/>
          </a:p>
        </p:txBody>
      </p:sp>
      <p:sp>
        <p:nvSpPr>
          <p:cNvPr id="285700" name="灯片编号占位符 3"/>
          <p:cNvSpPr>
            <a:spLocks noGrp="1"/>
          </p:cNvSpPr>
          <p:nvPr>
            <p:ph type="sldNum" sz="quarter" idx="5"/>
          </p:nvPr>
        </p:nvSpPr>
        <p:spPr>
          <a:noFill/>
        </p:spPr>
        <p:txBody>
          <a:bodyPr/>
          <a:lstStyle/>
          <a:p>
            <a:fld id="{D26755A7-C8FC-4A3D-9054-94529BDD5909}" type="slidenum">
              <a:rPr lang="zh-CN" altLang="en-US" smtClean="0"/>
              <a:pPr/>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幻灯片图像占位符 1"/>
          <p:cNvSpPr>
            <a:spLocks noGrp="1" noRot="1" noChangeAspect="1" noTextEdit="1"/>
          </p:cNvSpPr>
          <p:nvPr>
            <p:ph type="sldImg"/>
          </p:nvPr>
        </p:nvSpPr>
        <p:spPr>
          <a:ln/>
        </p:spPr>
      </p:sp>
      <p:sp>
        <p:nvSpPr>
          <p:cNvPr id="286723" name="备注占位符 2"/>
          <p:cNvSpPr>
            <a:spLocks noGrp="1"/>
          </p:cNvSpPr>
          <p:nvPr>
            <p:ph type="body" idx="1"/>
          </p:nvPr>
        </p:nvSpPr>
        <p:spPr>
          <a:noFill/>
          <a:ln/>
        </p:spPr>
        <p:txBody>
          <a:bodyPr/>
          <a:lstStyle/>
          <a:p>
            <a:endParaRPr lang="zh-CN" altLang="en-US"/>
          </a:p>
        </p:txBody>
      </p:sp>
      <p:sp>
        <p:nvSpPr>
          <p:cNvPr id="286724" name="灯片编号占位符 3"/>
          <p:cNvSpPr>
            <a:spLocks noGrp="1"/>
          </p:cNvSpPr>
          <p:nvPr>
            <p:ph type="sldNum" sz="quarter" idx="5"/>
          </p:nvPr>
        </p:nvSpPr>
        <p:spPr>
          <a:noFill/>
        </p:spPr>
        <p:txBody>
          <a:bodyPr/>
          <a:lstStyle/>
          <a:p>
            <a:fld id="{A9D90843-CBF3-4123-93F4-06273BEF63DA}" type="slidenum">
              <a:rPr lang="zh-CN" altLang="en-US" smtClean="0"/>
              <a:pPr/>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幻灯片图像占位符 1"/>
          <p:cNvSpPr>
            <a:spLocks noGrp="1" noRot="1" noChangeAspect="1" noTextEdit="1"/>
          </p:cNvSpPr>
          <p:nvPr>
            <p:ph type="sldImg"/>
          </p:nvPr>
        </p:nvSpPr>
        <p:spPr>
          <a:ln/>
        </p:spPr>
      </p:sp>
      <p:sp>
        <p:nvSpPr>
          <p:cNvPr id="287747" name="备注占位符 2"/>
          <p:cNvSpPr>
            <a:spLocks noGrp="1"/>
          </p:cNvSpPr>
          <p:nvPr>
            <p:ph type="body" idx="1"/>
          </p:nvPr>
        </p:nvSpPr>
        <p:spPr>
          <a:noFill/>
          <a:ln/>
        </p:spPr>
        <p:txBody>
          <a:bodyPr/>
          <a:lstStyle/>
          <a:p>
            <a:endParaRPr lang="zh-CN" altLang="en-US"/>
          </a:p>
        </p:txBody>
      </p:sp>
      <p:sp>
        <p:nvSpPr>
          <p:cNvPr id="287748" name="灯片编号占位符 3"/>
          <p:cNvSpPr>
            <a:spLocks noGrp="1"/>
          </p:cNvSpPr>
          <p:nvPr>
            <p:ph type="sldNum" sz="quarter" idx="5"/>
          </p:nvPr>
        </p:nvSpPr>
        <p:spPr>
          <a:noFill/>
        </p:spPr>
        <p:txBody>
          <a:bodyPr/>
          <a:lstStyle/>
          <a:p>
            <a:fld id="{73BCBC28-3C56-437F-8994-18C6304F5867}" type="slidenum">
              <a:rPr lang="zh-CN" altLang="en-US" smtClean="0"/>
              <a:pPr/>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幻灯片图像占位符 1"/>
          <p:cNvSpPr>
            <a:spLocks noGrp="1" noRot="1" noChangeAspect="1" noTextEdit="1"/>
          </p:cNvSpPr>
          <p:nvPr>
            <p:ph type="sldImg"/>
          </p:nvPr>
        </p:nvSpPr>
        <p:spPr>
          <a:ln/>
        </p:spPr>
      </p:sp>
      <p:sp>
        <p:nvSpPr>
          <p:cNvPr id="288771" name="备注占位符 2"/>
          <p:cNvSpPr>
            <a:spLocks noGrp="1"/>
          </p:cNvSpPr>
          <p:nvPr>
            <p:ph type="body" idx="1"/>
          </p:nvPr>
        </p:nvSpPr>
        <p:spPr>
          <a:noFill/>
          <a:ln/>
        </p:spPr>
        <p:txBody>
          <a:bodyPr/>
          <a:lstStyle/>
          <a:p>
            <a:endParaRPr lang="zh-CN" altLang="en-US"/>
          </a:p>
        </p:txBody>
      </p:sp>
      <p:sp>
        <p:nvSpPr>
          <p:cNvPr id="288772" name="灯片编号占位符 3"/>
          <p:cNvSpPr>
            <a:spLocks noGrp="1"/>
          </p:cNvSpPr>
          <p:nvPr>
            <p:ph type="sldNum" sz="quarter" idx="5"/>
          </p:nvPr>
        </p:nvSpPr>
        <p:spPr>
          <a:noFill/>
        </p:spPr>
        <p:txBody>
          <a:bodyPr/>
          <a:lstStyle/>
          <a:p>
            <a:fld id="{49FD6BFE-4894-4A27-B814-A8C3F9C043F4}" type="slidenum">
              <a:rPr lang="zh-CN" altLang="en-US" smtClean="0"/>
              <a:pPr/>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幻灯片图像占位符 1"/>
          <p:cNvSpPr>
            <a:spLocks noGrp="1" noRot="1" noChangeAspect="1" noTextEdit="1"/>
          </p:cNvSpPr>
          <p:nvPr>
            <p:ph type="sldImg"/>
          </p:nvPr>
        </p:nvSpPr>
        <p:spPr>
          <a:ln/>
        </p:spPr>
      </p:sp>
      <p:sp>
        <p:nvSpPr>
          <p:cNvPr id="289795" name="备注占位符 2"/>
          <p:cNvSpPr>
            <a:spLocks noGrp="1"/>
          </p:cNvSpPr>
          <p:nvPr>
            <p:ph type="body" idx="1"/>
          </p:nvPr>
        </p:nvSpPr>
        <p:spPr>
          <a:noFill/>
          <a:ln/>
        </p:spPr>
        <p:txBody>
          <a:bodyPr/>
          <a:lstStyle/>
          <a:p>
            <a:endParaRPr lang="zh-CN" altLang="en-US"/>
          </a:p>
        </p:txBody>
      </p:sp>
      <p:sp>
        <p:nvSpPr>
          <p:cNvPr id="289796" name="灯片编号占位符 3"/>
          <p:cNvSpPr>
            <a:spLocks noGrp="1"/>
          </p:cNvSpPr>
          <p:nvPr>
            <p:ph type="sldNum" sz="quarter" idx="5"/>
          </p:nvPr>
        </p:nvSpPr>
        <p:spPr>
          <a:noFill/>
        </p:spPr>
        <p:txBody>
          <a:bodyPr/>
          <a:lstStyle/>
          <a:p>
            <a:fld id="{F48306E7-248D-44EA-BDD1-92D72635B30B}" type="slidenum">
              <a:rPr lang="zh-CN" altLang="en-US" smtClean="0"/>
              <a:pPr/>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ln/>
        </p:spPr>
      </p:sp>
      <p:sp>
        <p:nvSpPr>
          <p:cNvPr id="164867" name="备注占位符 2"/>
          <p:cNvSpPr>
            <a:spLocks noGrp="1"/>
          </p:cNvSpPr>
          <p:nvPr>
            <p:ph type="body" idx="1"/>
          </p:nvPr>
        </p:nvSpPr>
        <p:spPr>
          <a:noFill/>
          <a:ln/>
        </p:spPr>
        <p:txBody>
          <a:bodyPr/>
          <a:lstStyle/>
          <a:p>
            <a:endParaRPr lang="zh-CN" altLang="en-US"/>
          </a:p>
        </p:txBody>
      </p:sp>
      <p:sp>
        <p:nvSpPr>
          <p:cNvPr id="164868" name="灯片编号占位符 3"/>
          <p:cNvSpPr>
            <a:spLocks noGrp="1"/>
          </p:cNvSpPr>
          <p:nvPr>
            <p:ph type="sldNum" sz="quarter" idx="5"/>
          </p:nvPr>
        </p:nvSpPr>
        <p:spPr>
          <a:noFill/>
        </p:spPr>
        <p:txBody>
          <a:bodyPr/>
          <a:lstStyle/>
          <a:p>
            <a:fld id="{8B89DD29-984E-42D9-A02D-5861A8854C3C}" type="slidenum">
              <a:rPr lang="zh-CN" altLang="en-US" smtClean="0"/>
              <a:pPr/>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幻灯片图像占位符 1"/>
          <p:cNvSpPr>
            <a:spLocks noGrp="1" noRot="1" noChangeAspect="1" noTextEdit="1"/>
          </p:cNvSpPr>
          <p:nvPr>
            <p:ph type="sldImg"/>
          </p:nvPr>
        </p:nvSpPr>
        <p:spPr>
          <a:ln/>
        </p:spPr>
      </p:sp>
      <p:sp>
        <p:nvSpPr>
          <p:cNvPr id="290819" name="备注占位符 2"/>
          <p:cNvSpPr>
            <a:spLocks noGrp="1"/>
          </p:cNvSpPr>
          <p:nvPr>
            <p:ph type="body" idx="1"/>
          </p:nvPr>
        </p:nvSpPr>
        <p:spPr>
          <a:noFill/>
          <a:ln/>
        </p:spPr>
        <p:txBody>
          <a:bodyPr/>
          <a:lstStyle/>
          <a:p>
            <a:endParaRPr lang="zh-CN" altLang="en-US"/>
          </a:p>
        </p:txBody>
      </p:sp>
      <p:sp>
        <p:nvSpPr>
          <p:cNvPr id="290820" name="灯片编号占位符 3"/>
          <p:cNvSpPr>
            <a:spLocks noGrp="1"/>
          </p:cNvSpPr>
          <p:nvPr>
            <p:ph type="sldNum" sz="quarter" idx="5"/>
          </p:nvPr>
        </p:nvSpPr>
        <p:spPr>
          <a:noFill/>
        </p:spPr>
        <p:txBody>
          <a:bodyPr/>
          <a:lstStyle/>
          <a:p>
            <a:fld id="{3C59D666-B2C6-41D8-A867-B81ECB77D094}" type="slidenum">
              <a:rPr lang="zh-CN" altLang="en-US" smtClean="0"/>
              <a:pPr/>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幻灯片图像占位符 1"/>
          <p:cNvSpPr>
            <a:spLocks noGrp="1" noRot="1" noChangeAspect="1" noTextEdit="1"/>
          </p:cNvSpPr>
          <p:nvPr>
            <p:ph type="sldImg"/>
          </p:nvPr>
        </p:nvSpPr>
        <p:spPr>
          <a:ln/>
        </p:spPr>
      </p:sp>
      <p:sp>
        <p:nvSpPr>
          <p:cNvPr id="291843" name="备注占位符 2"/>
          <p:cNvSpPr>
            <a:spLocks noGrp="1"/>
          </p:cNvSpPr>
          <p:nvPr>
            <p:ph type="body" idx="1"/>
          </p:nvPr>
        </p:nvSpPr>
        <p:spPr>
          <a:noFill/>
          <a:ln/>
        </p:spPr>
        <p:txBody>
          <a:bodyPr/>
          <a:lstStyle/>
          <a:p>
            <a:endParaRPr lang="zh-CN" altLang="en-US"/>
          </a:p>
        </p:txBody>
      </p:sp>
      <p:sp>
        <p:nvSpPr>
          <p:cNvPr id="291844" name="灯片编号占位符 3"/>
          <p:cNvSpPr>
            <a:spLocks noGrp="1"/>
          </p:cNvSpPr>
          <p:nvPr>
            <p:ph type="sldNum" sz="quarter" idx="5"/>
          </p:nvPr>
        </p:nvSpPr>
        <p:spPr>
          <a:noFill/>
        </p:spPr>
        <p:txBody>
          <a:bodyPr/>
          <a:lstStyle/>
          <a:p>
            <a:fld id="{3F53D626-8D98-4DCA-9BCB-50BAE033E0CC}" type="slidenum">
              <a:rPr lang="zh-CN" altLang="en-US" smtClean="0"/>
              <a:pPr/>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幻灯片图像占位符 1"/>
          <p:cNvSpPr>
            <a:spLocks noGrp="1" noRot="1" noChangeAspect="1" noTextEdit="1"/>
          </p:cNvSpPr>
          <p:nvPr>
            <p:ph type="sldImg"/>
          </p:nvPr>
        </p:nvSpPr>
        <p:spPr>
          <a:ln/>
        </p:spPr>
      </p:sp>
      <p:sp>
        <p:nvSpPr>
          <p:cNvPr id="292867" name="备注占位符 2"/>
          <p:cNvSpPr>
            <a:spLocks noGrp="1"/>
          </p:cNvSpPr>
          <p:nvPr>
            <p:ph type="body" idx="1"/>
          </p:nvPr>
        </p:nvSpPr>
        <p:spPr>
          <a:noFill/>
          <a:ln/>
        </p:spPr>
        <p:txBody>
          <a:bodyPr/>
          <a:lstStyle/>
          <a:p>
            <a:endParaRPr lang="zh-CN" altLang="en-US"/>
          </a:p>
        </p:txBody>
      </p:sp>
      <p:sp>
        <p:nvSpPr>
          <p:cNvPr id="292868" name="灯片编号占位符 3"/>
          <p:cNvSpPr>
            <a:spLocks noGrp="1"/>
          </p:cNvSpPr>
          <p:nvPr>
            <p:ph type="sldNum" sz="quarter" idx="5"/>
          </p:nvPr>
        </p:nvSpPr>
        <p:spPr>
          <a:noFill/>
        </p:spPr>
        <p:txBody>
          <a:bodyPr/>
          <a:lstStyle/>
          <a:p>
            <a:fld id="{3B7568A1-65AE-46BB-BA35-9504DE3C3F6D}" type="slidenum">
              <a:rPr lang="zh-CN" altLang="en-US" smtClean="0"/>
              <a:pPr/>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幻灯片图像占位符 1"/>
          <p:cNvSpPr>
            <a:spLocks noGrp="1" noRot="1" noChangeAspect="1" noTextEdit="1"/>
          </p:cNvSpPr>
          <p:nvPr>
            <p:ph type="sldImg"/>
          </p:nvPr>
        </p:nvSpPr>
        <p:spPr>
          <a:ln/>
        </p:spPr>
      </p:sp>
      <p:sp>
        <p:nvSpPr>
          <p:cNvPr id="293891" name="备注占位符 2"/>
          <p:cNvSpPr>
            <a:spLocks noGrp="1"/>
          </p:cNvSpPr>
          <p:nvPr>
            <p:ph type="body" idx="1"/>
          </p:nvPr>
        </p:nvSpPr>
        <p:spPr>
          <a:noFill/>
          <a:ln/>
        </p:spPr>
        <p:txBody>
          <a:bodyPr/>
          <a:lstStyle/>
          <a:p>
            <a:endParaRPr lang="zh-CN" altLang="en-US"/>
          </a:p>
        </p:txBody>
      </p:sp>
      <p:sp>
        <p:nvSpPr>
          <p:cNvPr id="293892" name="灯片编号占位符 3"/>
          <p:cNvSpPr>
            <a:spLocks noGrp="1"/>
          </p:cNvSpPr>
          <p:nvPr>
            <p:ph type="sldNum" sz="quarter" idx="5"/>
          </p:nvPr>
        </p:nvSpPr>
        <p:spPr>
          <a:noFill/>
        </p:spPr>
        <p:txBody>
          <a:bodyPr/>
          <a:lstStyle/>
          <a:p>
            <a:fld id="{6E9A5E4D-253B-4DC0-BDD4-81BE38A4DC1C}" type="slidenum">
              <a:rPr lang="zh-CN" altLang="en-US" smtClean="0"/>
              <a:pPr/>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幻灯片图像占位符 1"/>
          <p:cNvSpPr>
            <a:spLocks noGrp="1" noRot="1" noChangeAspect="1" noTextEdit="1"/>
          </p:cNvSpPr>
          <p:nvPr>
            <p:ph type="sldImg"/>
          </p:nvPr>
        </p:nvSpPr>
        <p:spPr>
          <a:ln/>
        </p:spPr>
      </p:sp>
      <p:sp>
        <p:nvSpPr>
          <p:cNvPr id="294915" name="备注占位符 2"/>
          <p:cNvSpPr>
            <a:spLocks noGrp="1"/>
          </p:cNvSpPr>
          <p:nvPr>
            <p:ph type="body" idx="1"/>
          </p:nvPr>
        </p:nvSpPr>
        <p:spPr>
          <a:noFill/>
          <a:ln/>
        </p:spPr>
        <p:txBody>
          <a:bodyPr/>
          <a:lstStyle/>
          <a:p>
            <a:endParaRPr lang="zh-CN" altLang="en-US"/>
          </a:p>
        </p:txBody>
      </p:sp>
      <p:sp>
        <p:nvSpPr>
          <p:cNvPr id="294916" name="灯片编号占位符 3"/>
          <p:cNvSpPr>
            <a:spLocks noGrp="1"/>
          </p:cNvSpPr>
          <p:nvPr>
            <p:ph type="sldNum" sz="quarter" idx="5"/>
          </p:nvPr>
        </p:nvSpPr>
        <p:spPr>
          <a:noFill/>
        </p:spPr>
        <p:txBody>
          <a:bodyPr/>
          <a:lstStyle/>
          <a:p>
            <a:fld id="{C08452D0-538B-410B-8165-D896CF368F50}" type="slidenum">
              <a:rPr lang="zh-CN" altLang="en-US" smtClean="0"/>
              <a:pPr/>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幻灯片图像占位符 1"/>
          <p:cNvSpPr>
            <a:spLocks noGrp="1" noRot="1" noChangeAspect="1" noTextEdit="1"/>
          </p:cNvSpPr>
          <p:nvPr>
            <p:ph type="sldImg"/>
          </p:nvPr>
        </p:nvSpPr>
        <p:spPr>
          <a:ln/>
        </p:spPr>
      </p:sp>
      <p:sp>
        <p:nvSpPr>
          <p:cNvPr id="295939" name="备注占位符 2"/>
          <p:cNvSpPr>
            <a:spLocks noGrp="1"/>
          </p:cNvSpPr>
          <p:nvPr>
            <p:ph type="body" idx="1"/>
          </p:nvPr>
        </p:nvSpPr>
        <p:spPr>
          <a:noFill/>
          <a:ln/>
        </p:spPr>
        <p:txBody>
          <a:bodyPr/>
          <a:lstStyle/>
          <a:p>
            <a:endParaRPr lang="zh-CN" altLang="en-US"/>
          </a:p>
        </p:txBody>
      </p:sp>
      <p:sp>
        <p:nvSpPr>
          <p:cNvPr id="295940" name="灯片编号占位符 3"/>
          <p:cNvSpPr>
            <a:spLocks noGrp="1"/>
          </p:cNvSpPr>
          <p:nvPr>
            <p:ph type="sldNum" sz="quarter" idx="5"/>
          </p:nvPr>
        </p:nvSpPr>
        <p:spPr>
          <a:noFill/>
        </p:spPr>
        <p:txBody>
          <a:bodyPr/>
          <a:lstStyle/>
          <a:p>
            <a:fld id="{10197639-ABD8-47EC-A6D5-589B399972A8}" type="slidenum">
              <a:rPr lang="zh-CN" altLang="en-US" smtClean="0"/>
              <a:pPr/>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幻灯片图像占位符 1"/>
          <p:cNvSpPr>
            <a:spLocks noGrp="1" noRot="1" noChangeAspect="1" noTextEdit="1"/>
          </p:cNvSpPr>
          <p:nvPr>
            <p:ph type="sldImg"/>
          </p:nvPr>
        </p:nvSpPr>
        <p:spPr>
          <a:ln/>
        </p:spPr>
      </p:sp>
      <p:sp>
        <p:nvSpPr>
          <p:cNvPr id="296963" name="备注占位符 2"/>
          <p:cNvSpPr>
            <a:spLocks noGrp="1"/>
          </p:cNvSpPr>
          <p:nvPr>
            <p:ph type="body" idx="1"/>
          </p:nvPr>
        </p:nvSpPr>
        <p:spPr>
          <a:noFill/>
          <a:ln/>
        </p:spPr>
        <p:txBody>
          <a:bodyPr/>
          <a:lstStyle/>
          <a:p>
            <a:endParaRPr lang="zh-CN" altLang="en-US"/>
          </a:p>
        </p:txBody>
      </p:sp>
      <p:sp>
        <p:nvSpPr>
          <p:cNvPr id="296964" name="灯片编号占位符 3"/>
          <p:cNvSpPr>
            <a:spLocks noGrp="1"/>
          </p:cNvSpPr>
          <p:nvPr>
            <p:ph type="sldNum" sz="quarter" idx="5"/>
          </p:nvPr>
        </p:nvSpPr>
        <p:spPr>
          <a:noFill/>
        </p:spPr>
        <p:txBody>
          <a:bodyPr/>
          <a:lstStyle/>
          <a:p>
            <a:fld id="{31584E41-65FD-4E21-9B0C-4B924E017B51}" type="slidenum">
              <a:rPr lang="zh-CN" altLang="en-US" smtClean="0"/>
              <a:pPr/>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幻灯片图像占位符 1"/>
          <p:cNvSpPr>
            <a:spLocks noGrp="1" noRot="1" noChangeAspect="1" noTextEdit="1"/>
          </p:cNvSpPr>
          <p:nvPr>
            <p:ph type="sldImg"/>
          </p:nvPr>
        </p:nvSpPr>
        <p:spPr>
          <a:ln/>
        </p:spPr>
      </p:sp>
      <p:sp>
        <p:nvSpPr>
          <p:cNvPr id="297987" name="备注占位符 2"/>
          <p:cNvSpPr>
            <a:spLocks noGrp="1"/>
          </p:cNvSpPr>
          <p:nvPr>
            <p:ph type="body" idx="1"/>
          </p:nvPr>
        </p:nvSpPr>
        <p:spPr>
          <a:noFill/>
          <a:ln/>
        </p:spPr>
        <p:txBody>
          <a:bodyPr/>
          <a:lstStyle/>
          <a:p>
            <a:endParaRPr lang="zh-CN" altLang="en-US"/>
          </a:p>
        </p:txBody>
      </p:sp>
      <p:sp>
        <p:nvSpPr>
          <p:cNvPr id="297988" name="灯片编号占位符 3"/>
          <p:cNvSpPr>
            <a:spLocks noGrp="1"/>
          </p:cNvSpPr>
          <p:nvPr>
            <p:ph type="sldNum" sz="quarter" idx="5"/>
          </p:nvPr>
        </p:nvSpPr>
        <p:spPr>
          <a:noFill/>
        </p:spPr>
        <p:txBody>
          <a:bodyPr/>
          <a:lstStyle/>
          <a:p>
            <a:fld id="{9D96F826-8685-4511-A253-F743527D148A}" type="slidenum">
              <a:rPr lang="zh-CN" altLang="en-US" smtClean="0"/>
              <a:pPr/>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幻灯片图像占位符 1"/>
          <p:cNvSpPr>
            <a:spLocks noGrp="1" noRot="1" noChangeAspect="1" noTextEdit="1"/>
          </p:cNvSpPr>
          <p:nvPr>
            <p:ph type="sldImg"/>
          </p:nvPr>
        </p:nvSpPr>
        <p:spPr>
          <a:ln/>
        </p:spPr>
      </p:sp>
      <p:sp>
        <p:nvSpPr>
          <p:cNvPr id="299011" name="备注占位符 2"/>
          <p:cNvSpPr>
            <a:spLocks noGrp="1"/>
          </p:cNvSpPr>
          <p:nvPr>
            <p:ph type="body" idx="1"/>
          </p:nvPr>
        </p:nvSpPr>
        <p:spPr>
          <a:noFill/>
          <a:ln/>
        </p:spPr>
        <p:txBody>
          <a:bodyPr/>
          <a:lstStyle/>
          <a:p>
            <a:endParaRPr lang="zh-CN" altLang="en-US"/>
          </a:p>
        </p:txBody>
      </p:sp>
      <p:sp>
        <p:nvSpPr>
          <p:cNvPr id="299012" name="灯片编号占位符 3"/>
          <p:cNvSpPr>
            <a:spLocks noGrp="1"/>
          </p:cNvSpPr>
          <p:nvPr>
            <p:ph type="sldNum" sz="quarter" idx="5"/>
          </p:nvPr>
        </p:nvSpPr>
        <p:spPr>
          <a:noFill/>
        </p:spPr>
        <p:txBody>
          <a:bodyPr/>
          <a:lstStyle/>
          <a:p>
            <a:fld id="{486430B4-A167-4047-B884-4A5BE78979E6}" type="slidenum">
              <a:rPr lang="zh-CN" altLang="en-US" smtClean="0"/>
              <a:pPr/>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幻灯片图像占位符 1"/>
          <p:cNvSpPr>
            <a:spLocks noGrp="1" noRot="1" noChangeAspect="1" noTextEdit="1"/>
          </p:cNvSpPr>
          <p:nvPr>
            <p:ph type="sldImg"/>
          </p:nvPr>
        </p:nvSpPr>
        <p:spPr>
          <a:ln/>
        </p:spPr>
      </p:sp>
      <p:sp>
        <p:nvSpPr>
          <p:cNvPr id="300035" name="备注占位符 2"/>
          <p:cNvSpPr>
            <a:spLocks noGrp="1"/>
          </p:cNvSpPr>
          <p:nvPr>
            <p:ph type="body" idx="1"/>
          </p:nvPr>
        </p:nvSpPr>
        <p:spPr>
          <a:noFill/>
          <a:ln/>
        </p:spPr>
        <p:txBody>
          <a:bodyPr/>
          <a:lstStyle/>
          <a:p>
            <a:endParaRPr lang="zh-CN" altLang="en-US"/>
          </a:p>
        </p:txBody>
      </p:sp>
      <p:sp>
        <p:nvSpPr>
          <p:cNvPr id="300036" name="灯片编号占位符 3"/>
          <p:cNvSpPr>
            <a:spLocks noGrp="1"/>
          </p:cNvSpPr>
          <p:nvPr>
            <p:ph type="sldNum" sz="quarter" idx="5"/>
          </p:nvPr>
        </p:nvSpPr>
        <p:spPr>
          <a:noFill/>
        </p:spPr>
        <p:txBody>
          <a:bodyPr/>
          <a:lstStyle/>
          <a:p>
            <a:fld id="{E3FF96AD-899E-47E1-978B-E753705BCD9A}" type="slidenum">
              <a:rPr lang="zh-CN" altLang="en-US" smtClean="0"/>
              <a:pPr/>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p:spPr>
        <p:txBody>
          <a:bodyPr/>
          <a:lstStyle/>
          <a:p>
            <a:endParaRPr lang="zh-CN" altLang="en-US"/>
          </a:p>
        </p:txBody>
      </p:sp>
      <p:sp>
        <p:nvSpPr>
          <p:cNvPr id="165892" name="灯片编号占位符 3"/>
          <p:cNvSpPr>
            <a:spLocks noGrp="1"/>
          </p:cNvSpPr>
          <p:nvPr>
            <p:ph type="sldNum" sz="quarter" idx="5"/>
          </p:nvPr>
        </p:nvSpPr>
        <p:spPr>
          <a:noFill/>
        </p:spPr>
        <p:txBody>
          <a:bodyPr/>
          <a:lstStyle/>
          <a:p>
            <a:fld id="{CDA408D4-940B-47A5-A00F-DFCB4D90D3A1}" type="slidenum">
              <a:rPr lang="zh-CN" altLang="en-US" smtClean="0"/>
              <a:pPr/>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幻灯片图像占位符 1"/>
          <p:cNvSpPr>
            <a:spLocks noGrp="1" noRot="1" noChangeAspect="1" noTextEdit="1"/>
          </p:cNvSpPr>
          <p:nvPr>
            <p:ph type="sldImg"/>
          </p:nvPr>
        </p:nvSpPr>
        <p:spPr>
          <a:ln/>
        </p:spPr>
      </p:sp>
      <p:sp>
        <p:nvSpPr>
          <p:cNvPr id="301059" name="备注占位符 2"/>
          <p:cNvSpPr>
            <a:spLocks noGrp="1"/>
          </p:cNvSpPr>
          <p:nvPr>
            <p:ph type="body" idx="1"/>
          </p:nvPr>
        </p:nvSpPr>
        <p:spPr>
          <a:noFill/>
          <a:ln/>
        </p:spPr>
        <p:txBody>
          <a:bodyPr/>
          <a:lstStyle/>
          <a:p>
            <a:endParaRPr lang="zh-CN" altLang="en-US"/>
          </a:p>
        </p:txBody>
      </p:sp>
      <p:sp>
        <p:nvSpPr>
          <p:cNvPr id="301060" name="灯片编号占位符 3"/>
          <p:cNvSpPr>
            <a:spLocks noGrp="1"/>
          </p:cNvSpPr>
          <p:nvPr>
            <p:ph type="sldNum" sz="quarter" idx="5"/>
          </p:nvPr>
        </p:nvSpPr>
        <p:spPr>
          <a:noFill/>
        </p:spPr>
        <p:txBody>
          <a:bodyPr/>
          <a:lstStyle/>
          <a:p>
            <a:fld id="{3282DCBF-CEBC-4EDE-9BAD-3C73974F5F5A}" type="slidenum">
              <a:rPr lang="zh-CN" altLang="en-US" smtClean="0"/>
              <a:pPr/>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幻灯片图像占位符 1"/>
          <p:cNvSpPr>
            <a:spLocks noGrp="1" noRot="1" noChangeAspect="1" noTextEdit="1"/>
          </p:cNvSpPr>
          <p:nvPr>
            <p:ph type="sldImg"/>
          </p:nvPr>
        </p:nvSpPr>
        <p:spPr>
          <a:ln/>
        </p:spPr>
      </p:sp>
      <p:sp>
        <p:nvSpPr>
          <p:cNvPr id="302083" name="备注占位符 2"/>
          <p:cNvSpPr>
            <a:spLocks noGrp="1"/>
          </p:cNvSpPr>
          <p:nvPr>
            <p:ph type="body" idx="1"/>
          </p:nvPr>
        </p:nvSpPr>
        <p:spPr>
          <a:noFill/>
          <a:ln/>
        </p:spPr>
        <p:txBody>
          <a:bodyPr/>
          <a:lstStyle/>
          <a:p>
            <a:endParaRPr lang="zh-CN" altLang="en-US"/>
          </a:p>
        </p:txBody>
      </p:sp>
      <p:sp>
        <p:nvSpPr>
          <p:cNvPr id="302084" name="灯片编号占位符 3"/>
          <p:cNvSpPr>
            <a:spLocks noGrp="1"/>
          </p:cNvSpPr>
          <p:nvPr>
            <p:ph type="sldNum" sz="quarter" idx="5"/>
          </p:nvPr>
        </p:nvSpPr>
        <p:spPr>
          <a:noFill/>
        </p:spPr>
        <p:txBody>
          <a:bodyPr/>
          <a:lstStyle/>
          <a:p>
            <a:fld id="{B040D2D3-A14E-4E76-AADF-EF432782AA8D}" type="slidenum">
              <a:rPr lang="zh-CN" altLang="en-US" smtClean="0"/>
              <a:pPr/>
              <a:t>151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ln/>
        </p:spPr>
      </p:sp>
      <p:sp>
        <p:nvSpPr>
          <p:cNvPr id="166915" name="备注占位符 2"/>
          <p:cNvSpPr>
            <a:spLocks noGrp="1"/>
          </p:cNvSpPr>
          <p:nvPr>
            <p:ph type="body" idx="1"/>
          </p:nvPr>
        </p:nvSpPr>
        <p:spPr>
          <a:noFill/>
          <a:ln/>
        </p:spPr>
        <p:txBody>
          <a:bodyPr/>
          <a:lstStyle/>
          <a:p>
            <a:endParaRPr lang="zh-CN" altLang="en-US"/>
          </a:p>
        </p:txBody>
      </p:sp>
      <p:sp>
        <p:nvSpPr>
          <p:cNvPr id="166916" name="灯片编号占位符 3"/>
          <p:cNvSpPr>
            <a:spLocks noGrp="1"/>
          </p:cNvSpPr>
          <p:nvPr>
            <p:ph type="sldNum" sz="quarter" idx="5"/>
          </p:nvPr>
        </p:nvSpPr>
        <p:spPr>
          <a:noFill/>
        </p:spPr>
        <p:txBody>
          <a:bodyPr/>
          <a:lstStyle/>
          <a:p>
            <a:fld id="{3828EF6F-083B-4B30-BC39-10FF03DCB567}"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a:ln/>
        </p:spPr>
      </p:sp>
      <p:sp>
        <p:nvSpPr>
          <p:cNvPr id="167939" name="备注占位符 2"/>
          <p:cNvSpPr>
            <a:spLocks noGrp="1"/>
          </p:cNvSpPr>
          <p:nvPr>
            <p:ph type="body" idx="1"/>
          </p:nvPr>
        </p:nvSpPr>
        <p:spPr>
          <a:noFill/>
          <a:ln/>
        </p:spPr>
        <p:txBody>
          <a:bodyPr/>
          <a:lstStyle/>
          <a:p>
            <a:endParaRPr lang="zh-CN" altLang="en-US"/>
          </a:p>
        </p:txBody>
      </p:sp>
      <p:sp>
        <p:nvSpPr>
          <p:cNvPr id="167940" name="灯片编号占位符 3"/>
          <p:cNvSpPr>
            <a:spLocks noGrp="1"/>
          </p:cNvSpPr>
          <p:nvPr>
            <p:ph type="sldNum" sz="quarter" idx="5"/>
          </p:nvPr>
        </p:nvSpPr>
        <p:spPr>
          <a:noFill/>
        </p:spPr>
        <p:txBody>
          <a:bodyPr/>
          <a:lstStyle/>
          <a:p>
            <a:fld id="{4BBAF1D9-C947-478D-83DC-A474157C3D0F}"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ln/>
        </p:spPr>
      </p:sp>
      <p:sp>
        <p:nvSpPr>
          <p:cNvPr id="168963" name="备注占位符 2"/>
          <p:cNvSpPr>
            <a:spLocks noGrp="1"/>
          </p:cNvSpPr>
          <p:nvPr>
            <p:ph type="body" idx="1"/>
          </p:nvPr>
        </p:nvSpPr>
        <p:spPr>
          <a:noFill/>
          <a:ln/>
        </p:spPr>
        <p:txBody>
          <a:bodyPr/>
          <a:lstStyle/>
          <a:p>
            <a:endParaRPr lang="zh-CN" altLang="en-US"/>
          </a:p>
        </p:txBody>
      </p:sp>
      <p:sp>
        <p:nvSpPr>
          <p:cNvPr id="168964" name="灯片编号占位符 3"/>
          <p:cNvSpPr>
            <a:spLocks noGrp="1"/>
          </p:cNvSpPr>
          <p:nvPr>
            <p:ph type="sldNum" sz="quarter" idx="5"/>
          </p:nvPr>
        </p:nvSpPr>
        <p:spPr>
          <a:noFill/>
        </p:spPr>
        <p:txBody>
          <a:bodyPr/>
          <a:lstStyle/>
          <a:p>
            <a:fld id="{8EDA8A38-A57E-4237-B330-08F88B050D95}"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ln/>
        </p:spPr>
      </p:sp>
      <p:sp>
        <p:nvSpPr>
          <p:cNvPr id="169987" name="备注占位符 2"/>
          <p:cNvSpPr>
            <a:spLocks noGrp="1"/>
          </p:cNvSpPr>
          <p:nvPr>
            <p:ph type="body" idx="1"/>
          </p:nvPr>
        </p:nvSpPr>
        <p:spPr>
          <a:noFill/>
          <a:ln/>
        </p:spPr>
        <p:txBody>
          <a:bodyPr/>
          <a:lstStyle/>
          <a:p>
            <a:endParaRPr lang="zh-CN" altLang="en-US"/>
          </a:p>
        </p:txBody>
      </p:sp>
      <p:sp>
        <p:nvSpPr>
          <p:cNvPr id="169988" name="灯片编号占位符 3"/>
          <p:cNvSpPr>
            <a:spLocks noGrp="1"/>
          </p:cNvSpPr>
          <p:nvPr>
            <p:ph type="sldNum" sz="quarter" idx="5"/>
          </p:nvPr>
        </p:nvSpPr>
        <p:spPr>
          <a:noFill/>
        </p:spPr>
        <p:txBody>
          <a:bodyPr/>
          <a:lstStyle/>
          <a:p>
            <a:fld id="{FB44A1E0-31EB-446E-A8DF-FF1A8AD441BF}"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endParaRPr lang="zh-CN" altLang="en-US"/>
          </a:p>
        </p:txBody>
      </p:sp>
      <p:sp>
        <p:nvSpPr>
          <p:cNvPr id="155652" name="灯片编号占位符 3"/>
          <p:cNvSpPr>
            <a:spLocks noGrp="1"/>
          </p:cNvSpPr>
          <p:nvPr>
            <p:ph type="sldNum" sz="quarter" idx="5"/>
          </p:nvPr>
        </p:nvSpPr>
        <p:spPr>
          <a:noFill/>
        </p:spPr>
        <p:txBody>
          <a:bodyPr/>
          <a:lstStyle/>
          <a:p>
            <a:fld id="{2F3C4828-99BC-4B48-AAB5-CD1836DC2D8E}"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ln/>
        </p:spPr>
      </p:sp>
      <p:sp>
        <p:nvSpPr>
          <p:cNvPr id="171011" name="备注占位符 2"/>
          <p:cNvSpPr>
            <a:spLocks noGrp="1"/>
          </p:cNvSpPr>
          <p:nvPr>
            <p:ph type="body" idx="1"/>
          </p:nvPr>
        </p:nvSpPr>
        <p:spPr>
          <a:noFill/>
          <a:ln/>
        </p:spPr>
        <p:txBody>
          <a:bodyPr/>
          <a:lstStyle/>
          <a:p>
            <a:endParaRPr lang="zh-CN" altLang="en-US" dirty="0"/>
          </a:p>
        </p:txBody>
      </p:sp>
      <p:sp>
        <p:nvSpPr>
          <p:cNvPr id="171012" name="灯片编号占位符 3"/>
          <p:cNvSpPr>
            <a:spLocks noGrp="1"/>
          </p:cNvSpPr>
          <p:nvPr>
            <p:ph type="sldNum" sz="quarter" idx="5"/>
          </p:nvPr>
        </p:nvSpPr>
        <p:spPr>
          <a:noFill/>
        </p:spPr>
        <p:txBody>
          <a:bodyPr/>
          <a:lstStyle/>
          <a:p>
            <a:fld id="{1075CD7A-C1D0-4C95-B7F5-1E978AEC6178}"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ln/>
        </p:spPr>
        <p:txBody>
          <a:bodyPr/>
          <a:lstStyle/>
          <a:p>
            <a:endParaRPr lang="zh-CN" altLang="en-US"/>
          </a:p>
        </p:txBody>
      </p:sp>
      <p:sp>
        <p:nvSpPr>
          <p:cNvPr id="172036" name="灯片编号占位符 3"/>
          <p:cNvSpPr>
            <a:spLocks noGrp="1"/>
          </p:cNvSpPr>
          <p:nvPr>
            <p:ph type="sldNum" sz="quarter" idx="5"/>
          </p:nvPr>
        </p:nvSpPr>
        <p:spPr>
          <a:noFill/>
        </p:spPr>
        <p:txBody>
          <a:bodyPr/>
          <a:lstStyle/>
          <a:p>
            <a:fld id="{7357A1D4-66BE-4C09-A693-F155289E718D}"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p:spPr>
        <p:txBody>
          <a:bodyPr/>
          <a:lstStyle/>
          <a:p>
            <a:endParaRPr lang="zh-CN" altLang="en-US" dirty="0"/>
          </a:p>
        </p:txBody>
      </p:sp>
      <p:sp>
        <p:nvSpPr>
          <p:cNvPr id="173060" name="灯片编号占位符 3"/>
          <p:cNvSpPr>
            <a:spLocks noGrp="1"/>
          </p:cNvSpPr>
          <p:nvPr>
            <p:ph type="sldNum" sz="quarter" idx="5"/>
          </p:nvPr>
        </p:nvSpPr>
        <p:spPr>
          <a:noFill/>
        </p:spPr>
        <p:txBody>
          <a:bodyPr/>
          <a:lstStyle/>
          <a:p>
            <a:fld id="{7C1C6C5D-D065-49B6-B85E-1622575BF270}"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p:spPr>
        <p:txBody>
          <a:bodyPr/>
          <a:lstStyle/>
          <a:p>
            <a:endParaRPr lang="zh-CN" altLang="en-US" dirty="0"/>
          </a:p>
        </p:txBody>
      </p:sp>
      <p:sp>
        <p:nvSpPr>
          <p:cNvPr id="173060" name="灯片编号占位符 3"/>
          <p:cNvSpPr>
            <a:spLocks noGrp="1"/>
          </p:cNvSpPr>
          <p:nvPr>
            <p:ph type="sldNum" sz="quarter" idx="5"/>
          </p:nvPr>
        </p:nvSpPr>
        <p:spPr>
          <a:noFill/>
        </p:spPr>
        <p:txBody>
          <a:bodyPr/>
          <a:lstStyle/>
          <a:p>
            <a:fld id="{7C1C6C5D-D065-49B6-B85E-1622575BF270}"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p:spPr>
        <p:txBody>
          <a:bodyPr/>
          <a:lstStyle/>
          <a:p>
            <a:endParaRPr lang="zh-CN" altLang="en-US" dirty="0"/>
          </a:p>
        </p:txBody>
      </p:sp>
      <p:sp>
        <p:nvSpPr>
          <p:cNvPr id="173060" name="灯片编号占位符 3"/>
          <p:cNvSpPr>
            <a:spLocks noGrp="1"/>
          </p:cNvSpPr>
          <p:nvPr>
            <p:ph type="sldNum" sz="quarter" idx="5"/>
          </p:nvPr>
        </p:nvSpPr>
        <p:spPr>
          <a:noFill/>
        </p:spPr>
        <p:txBody>
          <a:bodyPr/>
          <a:lstStyle/>
          <a:p>
            <a:fld id="{7C1C6C5D-D065-49B6-B85E-1622575BF270}" type="slidenum">
              <a:rPr lang="zh-CN" altLang="en-US" smtClean="0"/>
              <a:pPr/>
              <a:t>24</a:t>
            </a:fld>
            <a:endParaRPr lang="zh-CN" altLang="en-US"/>
          </a:p>
        </p:txBody>
      </p:sp>
    </p:spTree>
    <p:extLst>
      <p:ext uri="{BB962C8B-B14F-4D97-AF65-F5344CB8AC3E}">
        <p14:creationId xmlns:p14="http://schemas.microsoft.com/office/powerpoint/2010/main" xmlns="" val="2113775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ln/>
        </p:spPr>
      </p:sp>
      <p:sp>
        <p:nvSpPr>
          <p:cNvPr id="174083" name="备注占位符 2"/>
          <p:cNvSpPr>
            <a:spLocks noGrp="1"/>
          </p:cNvSpPr>
          <p:nvPr>
            <p:ph type="body" idx="1"/>
          </p:nvPr>
        </p:nvSpPr>
        <p:spPr>
          <a:noFill/>
          <a:ln/>
        </p:spPr>
        <p:txBody>
          <a:bodyPr/>
          <a:lstStyle/>
          <a:p>
            <a:endParaRPr lang="zh-CN" altLang="en-US"/>
          </a:p>
        </p:txBody>
      </p:sp>
      <p:sp>
        <p:nvSpPr>
          <p:cNvPr id="174084" name="灯片编号占位符 3"/>
          <p:cNvSpPr>
            <a:spLocks noGrp="1"/>
          </p:cNvSpPr>
          <p:nvPr>
            <p:ph type="sldNum" sz="quarter" idx="5"/>
          </p:nvPr>
        </p:nvSpPr>
        <p:spPr>
          <a:noFill/>
        </p:spPr>
        <p:txBody>
          <a:bodyPr/>
          <a:lstStyle/>
          <a:p>
            <a:fld id="{191CD589-91D1-4F05-AD66-1C5D41FC40F4}"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ln/>
        </p:spPr>
      </p:sp>
      <p:sp>
        <p:nvSpPr>
          <p:cNvPr id="175107" name="备注占位符 2"/>
          <p:cNvSpPr>
            <a:spLocks noGrp="1"/>
          </p:cNvSpPr>
          <p:nvPr>
            <p:ph type="body" idx="1"/>
          </p:nvPr>
        </p:nvSpPr>
        <p:spPr>
          <a:noFill/>
          <a:ln/>
        </p:spPr>
        <p:txBody>
          <a:bodyPr/>
          <a:lstStyle/>
          <a:p>
            <a:endParaRPr lang="zh-CN" altLang="en-US"/>
          </a:p>
        </p:txBody>
      </p:sp>
      <p:sp>
        <p:nvSpPr>
          <p:cNvPr id="175108" name="灯片编号占位符 3"/>
          <p:cNvSpPr>
            <a:spLocks noGrp="1"/>
          </p:cNvSpPr>
          <p:nvPr>
            <p:ph type="sldNum" sz="quarter" idx="5"/>
          </p:nvPr>
        </p:nvSpPr>
        <p:spPr>
          <a:noFill/>
        </p:spPr>
        <p:txBody>
          <a:bodyPr/>
          <a:lstStyle/>
          <a:p>
            <a:fld id="{FD6859DB-3DC3-4E9A-8A89-826F4CEE0FAB}"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ln/>
        </p:spPr>
      </p:sp>
      <p:sp>
        <p:nvSpPr>
          <p:cNvPr id="176131" name="备注占位符 2"/>
          <p:cNvSpPr>
            <a:spLocks noGrp="1"/>
          </p:cNvSpPr>
          <p:nvPr>
            <p:ph type="body" idx="1"/>
          </p:nvPr>
        </p:nvSpPr>
        <p:spPr>
          <a:noFill/>
          <a:ln/>
        </p:spPr>
        <p:txBody>
          <a:bodyPr/>
          <a:lstStyle/>
          <a:p>
            <a:endParaRPr lang="zh-CN" altLang="en-US"/>
          </a:p>
        </p:txBody>
      </p:sp>
      <p:sp>
        <p:nvSpPr>
          <p:cNvPr id="176132" name="灯片编号占位符 3"/>
          <p:cNvSpPr>
            <a:spLocks noGrp="1"/>
          </p:cNvSpPr>
          <p:nvPr>
            <p:ph type="sldNum" sz="quarter" idx="5"/>
          </p:nvPr>
        </p:nvSpPr>
        <p:spPr>
          <a:noFill/>
        </p:spPr>
        <p:txBody>
          <a:bodyPr/>
          <a:lstStyle/>
          <a:p>
            <a:fld id="{188E0DDB-7496-4FDD-81FC-8778A4CE4A68}"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ln/>
        </p:spPr>
      </p:sp>
      <p:sp>
        <p:nvSpPr>
          <p:cNvPr id="177155" name="备注占位符 2"/>
          <p:cNvSpPr>
            <a:spLocks noGrp="1"/>
          </p:cNvSpPr>
          <p:nvPr>
            <p:ph type="body" idx="1"/>
          </p:nvPr>
        </p:nvSpPr>
        <p:spPr>
          <a:noFill/>
          <a:ln/>
        </p:spPr>
        <p:txBody>
          <a:bodyPr/>
          <a:lstStyle/>
          <a:p>
            <a:endParaRPr lang="zh-CN" altLang="en-US" dirty="0"/>
          </a:p>
        </p:txBody>
      </p:sp>
      <p:sp>
        <p:nvSpPr>
          <p:cNvPr id="177156" name="灯片编号占位符 3"/>
          <p:cNvSpPr>
            <a:spLocks noGrp="1"/>
          </p:cNvSpPr>
          <p:nvPr>
            <p:ph type="sldNum" sz="quarter" idx="5"/>
          </p:nvPr>
        </p:nvSpPr>
        <p:spPr>
          <a:noFill/>
        </p:spPr>
        <p:txBody>
          <a:bodyPr/>
          <a:lstStyle/>
          <a:p>
            <a:fld id="{B99FD1A5-2F06-43D9-922D-B032C940599A}"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ln/>
        </p:spPr>
        <p:txBody>
          <a:bodyPr/>
          <a:lstStyle/>
          <a:p>
            <a:endParaRPr lang="zh-CN" altLang="en-US" dirty="0"/>
          </a:p>
        </p:txBody>
      </p:sp>
      <p:sp>
        <p:nvSpPr>
          <p:cNvPr id="178180" name="灯片编号占位符 3"/>
          <p:cNvSpPr>
            <a:spLocks noGrp="1"/>
          </p:cNvSpPr>
          <p:nvPr>
            <p:ph type="sldNum" sz="quarter" idx="5"/>
          </p:nvPr>
        </p:nvSpPr>
        <p:spPr>
          <a:noFill/>
        </p:spPr>
        <p:txBody>
          <a:bodyPr/>
          <a:lstStyle/>
          <a:p>
            <a:fld id="{B993F891-1849-4491-994F-3E6B6BE23317}"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endParaRPr lang="zh-CN" altLang="en-US"/>
          </a:p>
        </p:txBody>
      </p:sp>
      <p:sp>
        <p:nvSpPr>
          <p:cNvPr id="156676" name="灯片编号占位符 3"/>
          <p:cNvSpPr>
            <a:spLocks noGrp="1"/>
          </p:cNvSpPr>
          <p:nvPr>
            <p:ph type="sldNum" sz="quarter" idx="5"/>
          </p:nvPr>
        </p:nvSpPr>
        <p:spPr>
          <a:noFill/>
        </p:spPr>
        <p:txBody>
          <a:bodyPr/>
          <a:lstStyle/>
          <a:p>
            <a:fld id="{AC33DE99-CD4F-4391-ABB2-966B0F355D16}"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ln/>
        </p:spPr>
      </p:sp>
      <p:sp>
        <p:nvSpPr>
          <p:cNvPr id="179203" name="备注占位符 2"/>
          <p:cNvSpPr>
            <a:spLocks noGrp="1"/>
          </p:cNvSpPr>
          <p:nvPr>
            <p:ph type="body" idx="1"/>
          </p:nvPr>
        </p:nvSpPr>
        <p:spPr>
          <a:noFill/>
          <a:ln/>
        </p:spPr>
        <p:txBody>
          <a:bodyPr/>
          <a:lstStyle/>
          <a:p>
            <a:endParaRPr lang="zh-CN" altLang="en-US" dirty="0"/>
          </a:p>
        </p:txBody>
      </p:sp>
      <p:sp>
        <p:nvSpPr>
          <p:cNvPr id="179204" name="灯片编号占位符 3"/>
          <p:cNvSpPr>
            <a:spLocks noGrp="1"/>
          </p:cNvSpPr>
          <p:nvPr>
            <p:ph type="sldNum" sz="quarter" idx="5"/>
          </p:nvPr>
        </p:nvSpPr>
        <p:spPr>
          <a:noFill/>
        </p:spPr>
        <p:txBody>
          <a:bodyPr/>
          <a:lstStyle/>
          <a:p>
            <a:fld id="{6A858FD2-F477-4E05-B401-6B034152B81A}"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p:spPr>
        <p:txBody>
          <a:bodyPr/>
          <a:lstStyle/>
          <a:p>
            <a:endParaRPr lang="zh-CN" altLang="en-US"/>
          </a:p>
        </p:txBody>
      </p:sp>
      <p:sp>
        <p:nvSpPr>
          <p:cNvPr id="180228" name="灯片编号占位符 3"/>
          <p:cNvSpPr>
            <a:spLocks noGrp="1"/>
          </p:cNvSpPr>
          <p:nvPr>
            <p:ph type="sldNum" sz="quarter" idx="5"/>
          </p:nvPr>
        </p:nvSpPr>
        <p:spPr>
          <a:noFill/>
        </p:spPr>
        <p:txBody>
          <a:bodyPr/>
          <a:lstStyle/>
          <a:p>
            <a:fld id="{C22295BE-97D0-4A45-9C2F-F3081A4DC6C9}"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ln/>
        </p:spPr>
      </p:sp>
      <p:sp>
        <p:nvSpPr>
          <p:cNvPr id="181251" name="备注占位符 2"/>
          <p:cNvSpPr>
            <a:spLocks noGrp="1"/>
          </p:cNvSpPr>
          <p:nvPr>
            <p:ph type="body" idx="1"/>
          </p:nvPr>
        </p:nvSpPr>
        <p:spPr>
          <a:noFill/>
          <a:ln/>
        </p:spPr>
        <p:txBody>
          <a:bodyPr/>
          <a:lstStyle/>
          <a:p>
            <a:endParaRPr lang="zh-CN" altLang="en-US"/>
          </a:p>
        </p:txBody>
      </p:sp>
      <p:sp>
        <p:nvSpPr>
          <p:cNvPr id="181252" name="灯片编号占位符 3"/>
          <p:cNvSpPr>
            <a:spLocks noGrp="1"/>
          </p:cNvSpPr>
          <p:nvPr>
            <p:ph type="sldNum" sz="quarter" idx="5"/>
          </p:nvPr>
        </p:nvSpPr>
        <p:spPr>
          <a:noFill/>
        </p:spPr>
        <p:txBody>
          <a:bodyPr/>
          <a:lstStyle/>
          <a:p>
            <a:fld id="{954CF781-8564-4F3C-9DAB-FF38098677D8}"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endParaRPr lang="zh-CN" altLang="en-US"/>
          </a:p>
        </p:txBody>
      </p:sp>
      <p:sp>
        <p:nvSpPr>
          <p:cNvPr id="182276" name="灯片编号占位符 3"/>
          <p:cNvSpPr>
            <a:spLocks noGrp="1"/>
          </p:cNvSpPr>
          <p:nvPr>
            <p:ph type="sldNum" sz="quarter" idx="5"/>
          </p:nvPr>
        </p:nvSpPr>
        <p:spPr>
          <a:noFill/>
        </p:spPr>
        <p:txBody>
          <a:bodyPr/>
          <a:lstStyle/>
          <a:p>
            <a:fld id="{D6EC5AE2-6D60-49B5-8D4D-2EF15BACF4FE}"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ln/>
        </p:spPr>
      </p:sp>
      <p:sp>
        <p:nvSpPr>
          <p:cNvPr id="183299" name="备注占位符 2"/>
          <p:cNvSpPr>
            <a:spLocks noGrp="1"/>
          </p:cNvSpPr>
          <p:nvPr>
            <p:ph type="body" idx="1"/>
          </p:nvPr>
        </p:nvSpPr>
        <p:spPr>
          <a:noFill/>
          <a:ln/>
        </p:spPr>
        <p:txBody>
          <a:bodyPr/>
          <a:lstStyle/>
          <a:p>
            <a:endParaRPr lang="zh-CN" altLang="en-US" dirty="0"/>
          </a:p>
        </p:txBody>
      </p:sp>
      <p:sp>
        <p:nvSpPr>
          <p:cNvPr id="183300" name="灯片编号占位符 3"/>
          <p:cNvSpPr>
            <a:spLocks noGrp="1"/>
          </p:cNvSpPr>
          <p:nvPr>
            <p:ph type="sldNum" sz="quarter" idx="5"/>
          </p:nvPr>
        </p:nvSpPr>
        <p:spPr>
          <a:noFill/>
        </p:spPr>
        <p:txBody>
          <a:bodyPr/>
          <a:lstStyle/>
          <a:p>
            <a:fld id="{6147EB56-468E-44E5-8D41-1A0B4897DB9D}"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p:spPr>
        <p:txBody>
          <a:bodyPr/>
          <a:lstStyle/>
          <a:p>
            <a:endParaRPr lang="zh-CN" altLang="en-US"/>
          </a:p>
        </p:txBody>
      </p:sp>
      <p:sp>
        <p:nvSpPr>
          <p:cNvPr id="184324" name="灯片编号占位符 3"/>
          <p:cNvSpPr>
            <a:spLocks noGrp="1"/>
          </p:cNvSpPr>
          <p:nvPr>
            <p:ph type="sldNum" sz="quarter" idx="5"/>
          </p:nvPr>
        </p:nvSpPr>
        <p:spPr>
          <a:noFill/>
        </p:spPr>
        <p:txBody>
          <a:bodyPr/>
          <a:lstStyle/>
          <a:p>
            <a:fld id="{50232287-275C-4347-A75B-A0DFB2C57B86}"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ln/>
        </p:spPr>
      </p:sp>
      <p:sp>
        <p:nvSpPr>
          <p:cNvPr id="185347" name="备注占位符 2"/>
          <p:cNvSpPr>
            <a:spLocks noGrp="1"/>
          </p:cNvSpPr>
          <p:nvPr>
            <p:ph type="body" idx="1"/>
          </p:nvPr>
        </p:nvSpPr>
        <p:spPr>
          <a:noFill/>
          <a:ln/>
        </p:spPr>
        <p:txBody>
          <a:bodyPr/>
          <a:lstStyle/>
          <a:p>
            <a:endParaRPr lang="zh-CN" altLang="en-US"/>
          </a:p>
        </p:txBody>
      </p:sp>
      <p:sp>
        <p:nvSpPr>
          <p:cNvPr id="185348" name="灯片编号占位符 3"/>
          <p:cNvSpPr>
            <a:spLocks noGrp="1"/>
          </p:cNvSpPr>
          <p:nvPr>
            <p:ph type="sldNum" sz="quarter" idx="5"/>
          </p:nvPr>
        </p:nvSpPr>
        <p:spPr>
          <a:noFill/>
        </p:spPr>
        <p:txBody>
          <a:bodyPr/>
          <a:lstStyle/>
          <a:p>
            <a:fld id="{AA8A4DFF-EE34-4A5B-A431-DE057A2A31E3}"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p:spPr>
        <p:txBody>
          <a:bodyPr/>
          <a:lstStyle/>
          <a:p>
            <a:endParaRPr lang="zh-CN" altLang="en-US"/>
          </a:p>
        </p:txBody>
      </p:sp>
      <p:sp>
        <p:nvSpPr>
          <p:cNvPr id="186372" name="灯片编号占位符 3"/>
          <p:cNvSpPr>
            <a:spLocks noGrp="1"/>
          </p:cNvSpPr>
          <p:nvPr>
            <p:ph type="sldNum" sz="quarter" idx="5"/>
          </p:nvPr>
        </p:nvSpPr>
        <p:spPr>
          <a:noFill/>
        </p:spPr>
        <p:txBody>
          <a:bodyPr/>
          <a:lstStyle/>
          <a:p>
            <a:fld id="{253DE9DE-0721-4A79-83D3-A5741B8362E9}"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ln/>
        </p:spPr>
      </p:sp>
      <p:sp>
        <p:nvSpPr>
          <p:cNvPr id="187395" name="备注占位符 2"/>
          <p:cNvSpPr>
            <a:spLocks noGrp="1"/>
          </p:cNvSpPr>
          <p:nvPr>
            <p:ph type="body" idx="1"/>
          </p:nvPr>
        </p:nvSpPr>
        <p:spPr>
          <a:noFill/>
          <a:ln/>
        </p:spPr>
        <p:txBody>
          <a:bodyPr/>
          <a:lstStyle/>
          <a:p>
            <a:endParaRPr lang="zh-CN" altLang="en-US"/>
          </a:p>
        </p:txBody>
      </p:sp>
      <p:sp>
        <p:nvSpPr>
          <p:cNvPr id="187396" name="灯片编号占位符 3"/>
          <p:cNvSpPr>
            <a:spLocks noGrp="1"/>
          </p:cNvSpPr>
          <p:nvPr>
            <p:ph type="sldNum" sz="quarter" idx="5"/>
          </p:nvPr>
        </p:nvSpPr>
        <p:spPr>
          <a:noFill/>
        </p:spPr>
        <p:txBody>
          <a:bodyPr/>
          <a:lstStyle/>
          <a:p>
            <a:fld id="{052CD68D-1900-4CD4-9803-FE585BE1A1BC}"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p:spPr>
        <p:txBody>
          <a:bodyPr/>
          <a:lstStyle/>
          <a:p>
            <a:endParaRPr lang="zh-CN" altLang="en-US" dirty="0"/>
          </a:p>
        </p:txBody>
      </p:sp>
      <p:sp>
        <p:nvSpPr>
          <p:cNvPr id="188420" name="灯片编号占位符 3"/>
          <p:cNvSpPr>
            <a:spLocks noGrp="1"/>
          </p:cNvSpPr>
          <p:nvPr>
            <p:ph type="sldNum" sz="quarter" idx="5"/>
          </p:nvPr>
        </p:nvSpPr>
        <p:spPr>
          <a:noFill/>
        </p:spPr>
        <p:txBody>
          <a:bodyPr/>
          <a:lstStyle/>
          <a:p>
            <a:fld id="{814E9818-7789-4C4E-9789-76671082830B}"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endParaRPr lang="zh-CN" altLang="en-US"/>
          </a:p>
        </p:txBody>
      </p:sp>
      <p:sp>
        <p:nvSpPr>
          <p:cNvPr id="157700" name="灯片编号占位符 3"/>
          <p:cNvSpPr>
            <a:spLocks noGrp="1"/>
          </p:cNvSpPr>
          <p:nvPr>
            <p:ph type="sldNum" sz="quarter" idx="5"/>
          </p:nvPr>
        </p:nvSpPr>
        <p:spPr>
          <a:noFill/>
        </p:spPr>
        <p:txBody>
          <a:bodyPr/>
          <a:lstStyle/>
          <a:p>
            <a:fld id="{0BE5BF0C-91EF-4F5C-9F6A-A21800E7FE01}"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a:ln/>
        </p:spPr>
      </p:sp>
      <p:sp>
        <p:nvSpPr>
          <p:cNvPr id="189443" name="备注占位符 2"/>
          <p:cNvSpPr>
            <a:spLocks noGrp="1"/>
          </p:cNvSpPr>
          <p:nvPr>
            <p:ph type="body" idx="1"/>
          </p:nvPr>
        </p:nvSpPr>
        <p:spPr>
          <a:noFill/>
          <a:ln/>
        </p:spPr>
        <p:txBody>
          <a:bodyPr/>
          <a:lstStyle/>
          <a:p>
            <a:endParaRPr lang="zh-CN" altLang="en-US" dirty="0"/>
          </a:p>
        </p:txBody>
      </p:sp>
      <p:sp>
        <p:nvSpPr>
          <p:cNvPr id="189444" name="灯片编号占位符 3"/>
          <p:cNvSpPr>
            <a:spLocks noGrp="1"/>
          </p:cNvSpPr>
          <p:nvPr>
            <p:ph type="sldNum" sz="quarter" idx="5"/>
          </p:nvPr>
        </p:nvSpPr>
        <p:spPr>
          <a:noFill/>
        </p:spPr>
        <p:txBody>
          <a:bodyPr/>
          <a:lstStyle/>
          <a:p>
            <a:fld id="{D353C88B-ED4A-4410-86F4-86777E88952E}"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p:spPr>
        <p:txBody>
          <a:bodyPr/>
          <a:lstStyle/>
          <a:p>
            <a:endParaRPr lang="zh-CN" altLang="en-US"/>
          </a:p>
        </p:txBody>
      </p:sp>
      <p:sp>
        <p:nvSpPr>
          <p:cNvPr id="191492" name="灯片编号占位符 3"/>
          <p:cNvSpPr>
            <a:spLocks noGrp="1"/>
          </p:cNvSpPr>
          <p:nvPr>
            <p:ph type="sldNum" sz="quarter" idx="5"/>
          </p:nvPr>
        </p:nvSpPr>
        <p:spPr>
          <a:noFill/>
        </p:spPr>
        <p:txBody>
          <a:bodyPr/>
          <a:lstStyle/>
          <a:p>
            <a:fld id="{3780726D-CB22-4BB4-B546-A3BEE8C8103A}"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ln/>
        </p:spPr>
        <p:txBody>
          <a:bodyPr/>
          <a:lstStyle/>
          <a:p>
            <a:endParaRPr lang="zh-CN" altLang="en-US"/>
          </a:p>
        </p:txBody>
      </p:sp>
      <p:sp>
        <p:nvSpPr>
          <p:cNvPr id="192516" name="灯片编号占位符 3"/>
          <p:cNvSpPr>
            <a:spLocks noGrp="1"/>
          </p:cNvSpPr>
          <p:nvPr>
            <p:ph type="sldNum" sz="quarter" idx="5"/>
          </p:nvPr>
        </p:nvSpPr>
        <p:spPr>
          <a:noFill/>
        </p:spPr>
        <p:txBody>
          <a:bodyPr/>
          <a:lstStyle/>
          <a:p>
            <a:fld id="{5EE19DA2-F93F-4134-8DFC-81FA5CB33B2D}"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p:spPr>
        <p:txBody>
          <a:bodyPr/>
          <a:lstStyle/>
          <a:p>
            <a:endParaRPr lang="zh-CN" altLang="en-US"/>
          </a:p>
        </p:txBody>
      </p:sp>
      <p:sp>
        <p:nvSpPr>
          <p:cNvPr id="193540" name="灯片编号占位符 3"/>
          <p:cNvSpPr>
            <a:spLocks noGrp="1"/>
          </p:cNvSpPr>
          <p:nvPr>
            <p:ph type="sldNum" sz="quarter" idx="5"/>
          </p:nvPr>
        </p:nvSpPr>
        <p:spPr>
          <a:noFill/>
        </p:spPr>
        <p:txBody>
          <a:bodyPr/>
          <a:lstStyle/>
          <a:p>
            <a:fld id="{636C823A-8D24-4D1F-B440-2FBED3CFC83A}"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ln/>
        </p:spPr>
        <p:txBody>
          <a:bodyPr/>
          <a:lstStyle/>
          <a:p>
            <a:endParaRPr lang="zh-CN" altLang="en-US"/>
          </a:p>
        </p:txBody>
      </p:sp>
      <p:sp>
        <p:nvSpPr>
          <p:cNvPr id="194564" name="灯片编号占位符 3"/>
          <p:cNvSpPr>
            <a:spLocks noGrp="1"/>
          </p:cNvSpPr>
          <p:nvPr>
            <p:ph type="sldNum" sz="quarter" idx="5"/>
          </p:nvPr>
        </p:nvSpPr>
        <p:spPr>
          <a:noFill/>
        </p:spPr>
        <p:txBody>
          <a:bodyPr/>
          <a:lstStyle/>
          <a:p>
            <a:fld id="{235305F4-5512-4A7F-87EF-7354CE2765F6}"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a:ln/>
        </p:spPr>
      </p:sp>
      <p:sp>
        <p:nvSpPr>
          <p:cNvPr id="195587" name="备注占位符 2"/>
          <p:cNvSpPr>
            <a:spLocks noGrp="1"/>
          </p:cNvSpPr>
          <p:nvPr>
            <p:ph type="body" idx="1"/>
          </p:nvPr>
        </p:nvSpPr>
        <p:spPr>
          <a:noFill/>
          <a:ln/>
        </p:spPr>
        <p:txBody>
          <a:bodyPr/>
          <a:lstStyle/>
          <a:p>
            <a:endParaRPr lang="zh-CN" altLang="en-US"/>
          </a:p>
        </p:txBody>
      </p:sp>
      <p:sp>
        <p:nvSpPr>
          <p:cNvPr id="195588" name="灯片编号占位符 3"/>
          <p:cNvSpPr>
            <a:spLocks noGrp="1"/>
          </p:cNvSpPr>
          <p:nvPr>
            <p:ph type="sldNum" sz="quarter" idx="5"/>
          </p:nvPr>
        </p:nvSpPr>
        <p:spPr>
          <a:noFill/>
        </p:spPr>
        <p:txBody>
          <a:bodyPr/>
          <a:lstStyle/>
          <a:p>
            <a:fld id="{8AA3642A-BF4D-4540-A65D-EDDE15A4FD86}"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ln/>
        </p:spPr>
        <p:txBody>
          <a:bodyPr/>
          <a:lstStyle/>
          <a:p>
            <a:endParaRPr lang="zh-CN" altLang="en-US" dirty="0"/>
          </a:p>
        </p:txBody>
      </p:sp>
      <p:sp>
        <p:nvSpPr>
          <p:cNvPr id="196612" name="灯片编号占位符 3"/>
          <p:cNvSpPr>
            <a:spLocks noGrp="1"/>
          </p:cNvSpPr>
          <p:nvPr>
            <p:ph type="sldNum" sz="quarter" idx="5"/>
          </p:nvPr>
        </p:nvSpPr>
        <p:spPr>
          <a:noFill/>
        </p:spPr>
        <p:txBody>
          <a:bodyPr/>
          <a:lstStyle/>
          <a:p>
            <a:fld id="{8E81CB59-76C3-4DE2-BDF0-D080826B045F}"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p:spPr>
        <p:txBody>
          <a:bodyPr/>
          <a:lstStyle/>
          <a:p>
            <a:endParaRPr lang="zh-CN" altLang="en-US"/>
          </a:p>
        </p:txBody>
      </p:sp>
      <p:sp>
        <p:nvSpPr>
          <p:cNvPr id="197636" name="灯片编号占位符 3"/>
          <p:cNvSpPr>
            <a:spLocks noGrp="1"/>
          </p:cNvSpPr>
          <p:nvPr>
            <p:ph type="sldNum" sz="quarter" idx="5"/>
          </p:nvPr>
        </p:nvSpPr>
        <p:spPr>
          <a:noFill/>
        </p:spPr>
        <p:txBody>
          <a:bodyPr/>
          <a:lstStyle/>
          <a:p>
            <a:fld id="{AB8B0547-604E-4206-8DA3-FEC710AA4AE0}"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ln/>
        </p:spPr>
        <p:txBody>
          <a:bodyPr/>
          <a:lstStyle/>
          <a:p>
            <a:endParaRPr lang="zh-CN" altLang="en-US"/>
          </a:p>
        </p:txBody>
      </p:sp>
      <p:sp>
        <p:nvSpPr>
          <p:cNvPr id="198660" name="灯片编号占位符 3"/>
          <p:cNvSpPr>
            <a:spLocks noGrp="1"/>
          </p:cNvSpPr>
          <p:nvPr>
            <p:ph type="sldNum" sz="quarter" idx="5"/>
          </p:nvPr>
        </p:nvSpPr>
        <p:spPr>
          <a:noFill/>
        </p:spPr>
        <p:txBody>
          <a:bodyPr/>
          <a:lstStyle/>
          <a:p>
            <a:fld id="{918F0EAE-F908-4A0B-B2A0-F82E572E9432}"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p:spPr>
      </p:sp>
      <p:sp>
        <p:nvSpPr>
          <p:cNvPr id="199683" name="备注占位符 2"/>
          <p:cNvSpPr>
            <a:spLocks noGrp="1"/>
          </p:cNvSpPr>
          <p:nvPr>
            <p:ph type="body" idx="1"/>
          </p:nvPr>
        </p:nvSpPr>
        <p:spPr>
          <a:noFill/>
          <a:ln/>
        </p:spPr>
        <p:txBody>
          <a:bodyPr/>
          <a:lstStyle/>
          <a:p>
            <a:endParaRPr lang="zh-CN" altLang="en-US"/>
          </a:p>
        </p:txBody>
      </p:sp>
      <p:sp>
        <p:nvSpPr>
          <p:cNvPr id="199684" name="灯片编号占位符 3"/>
          <p:cNvSpPr>
            <a:spLocks noGrp="1"/>
          </p:cNvSpPr>
          <p:nvPr>
            <p:ph type="sldNum" sz="quarter" idx="5"/>
          </p:nvPr>
        </p:nvSpPr>
        <p:spPr>
          <a:noFill/>
        </p:spPr>
        <p:txBody>
          <a:bodyPr/>
          <a:lstStyle/>
          <a:p>
            <a:fld id="{EA840C6E-2A13-4F5C-9C77-E2C1A4C9DEBA}"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endParaRPr lang="zh-CN" altLang="en-US"/>
          </a:p>
        </p:txBody>
      </p:sp>
      <p:sp>
        <p:nvSpPr>
          <p:cNvPr id="157700" name="灯片编号占位符 3"/>
          <p:cNvSpPr>
            <a:spLocks noGrp="1"/>
          </p:cNvSpPr>
          <p:nvPr>
            <p:ph type="sldNum" sz="quarter" idx="5"/>
          </p:nvPr>
        </p:nvSpPr>
        <p:spPr>
          <a:noFill/>
        </p:spPr>
        <p:txBody>
          <a:bodyPr/>
          <a:lstStyle/>
          <a:p>
            <a:fld id="{0BE5BF0C-91EF-4F5C-9F6A-A21800E7FE01}"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ln/>
        </p:spPr>
        <p:txBody>
          <a:bodyPr/>
          <a:lstStyle/>
          <a:p>
            <a:endParaRPr lang="zh-CN" altLang="en-US"/>
          </a:p>
        </p:txBody>
      </p:sp>
      <p:sp>
        <p:nvSpPr>
          <p:cNvPr id="200708" name="灯片编号占位符 3"/>
          <p:cNvSpPr>
            <a:spLocks noGrp="1"/>
          </p:cNvSpPr>
          <p:nvPr>
            <p:ph type="sldNum" sz="quarter" idx="5"/>
          </p:nvPr>
        </p:nvSpPr>
        <p:spPr>
          <a:noFill/>
        </p:spPr>
        <p:txBody>
          <a:bodyPr/>
          <a:lstStyle/>
          <a:p>
            <a:fld id="{9AB45413-AFEB-4C5D-B15D-27547DA53DA2}"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ln/>
        </p:spPr>
      </p:sp>
      <p:sp>
        <p:nvSpPr>
          <p:cNvPr id="201731" name="备注占位符 2"/>
          <p:cNvSpPr>
            <a:spLocks noGrp="1"/>
          </p:cNvSpPr>
          <p:nvPr>
            <p:ph type="body" idx="1"/>
          </p:nvPr>
        </p:nvSpPr>
        <p:spPr>
          <a:noFill/>
          <a:ln/>
        </p:spPr>
        <p:txBody>
          <a:bodyPr/>
          <a:lstStyle/>
          <a:p>
            <a:endParaRPr lang="zh-CN" altLang="en-US"/>
          </a:p>
        </p:txBody>
      </p:sp>
      <p:sp>
        <p:nvSpPr>
          <p:cNvPr id="201732" name="灯片编号占位符 3"/>
          <p:cNvSpPr>
            <a:spLocks noGrp="1"/>
          </p:cNvSpPr>
          <p:nvPr>
            <p:ph type="sldNum" sz="quarter" idx="5"/>
          </p:nvPr>
        </p:nvSpPr>
        <p:spPr>
          <a:noFill/>
        </p:spPr>
        <p:txBody>
          <a:bodyPr/>
          <a:lstStyle/>
          <a:p>
            <a:fld id="{D9F8D931-72EF-4DC4-ACD8-389841170ABC}"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ln/>
        </p:spPr>
        <p:txBody>
          <a:bodyPr/>
          <a:lstStyle/>
          <a:p>
            <a:endParaRPr lang="zh-CN" altLang="en-US"/>
          </a:p>
        </p:txBody>
      </p:sp>
      <p:sp>
        <p:nvSpPr>
          <p:cNvPr id="202756" name="灯片编号占位符 3"/>
          <p:cNvSpPr>
            <a:spLocks noGrp="1"/>
          </p:cNvSpPr>
          <p:nvPr>
            <p:ph type="sldNum" sz="quarter" idx="5"/>
          </p:nvPr>
        </p:nvSpPr>
        <p:spPr>
          <a:noFill/>
        </p:spPr>
        <p:txBody>
          <a:bodyPr/>
          <a:lstStyle/>
          <a:p>
            <a:fld id="{56A6CC8A-10D4-4EA2-90EA-D1D9B5DB84B9}"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ln/>
        </p:spPr>
      </p:sp>
      <p:sp>
        <p:nvSpPr>
          <p:cNvPr id="203779" name="备注占位符 2"/>
          <p:cNvSpPr>
            <a:spLocks noGrp="1"/>
          </p:cNvSpPr>
          <p:nvPr>
            <p:ph type="body" idx="1"/>
          </p:nvPr>
        </p:nvSpPr>
        <p:spPr>
          <a:noFill/>
          <a:ln/>
        </p:spPr>
        <p:txBody>
          <a:bodyPr/>
          <a:lstStyle/>
          <a:p>
            <a:endParaRPr lang="zh-CN" altLang="en-US"/>
          </a:p>
        </p:txBody>
      </p:sp>
      <p:sp>
        <p:nvSpPr>
          <p:cNvPr id="203780" name="灯片编号占位符 3"/>
          <p:cNvSpPr>
            <a:spLocks noGrp="1"/>
          </p:cNvSpPr>
          <p:nvPr>
            <p:ph type="sldNum" sz="quarter" idx="5"/>
          </p:nvPr>
        </p:nvSpPr>
        <p:spPr>
          <a:noFill/>
        </p:spPr>
        <p:txBody>
          <a:bodyPr/>
          <a:lstStyle/>
          <a:p>
            <a:fld id="{C12E202E-480A-47F2-A0B3-19E7A65C6080}"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ln/>
        </p:spPr>
        <p:txBody>
          <a:bodyPr/>
          <a:lstStyle/>
          <a:p>
            <a:endParaRPr lang="zh-CN" altLang="en-US"/>
          </a:p>
        </p:txBody>
      </p:sp>
      <p:sp>
        <p:nvSpPr>
          <p:cNvPr id="204804" name="灯片编号占位符 3"/>
          <p:cNvSpPr>
            <a:spLocks noGrp="1"/>
          </p:cNvSpPr>
          <p:nvPr>
            <p:ph type="sldNum" sz="quarter" idx="5"/>
          </p:nvPr>
        </p:nvSpPr>
        <p:spPr>
          <a:noFill/>
        </p:spPr>
        <p:txBody>
          <a:bodyPr/>
          <a:lstStyle/>
          <a:p>
            <a:fld id="{72B0FE63-DDB6-4C0F-A2D9-6B4DB74B57E2}"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p:spPr>
      </p:sp>
      <p:sp>
        <p:nvSpPr>
          <p:cNvPr id="205827" name="备注占位符 2"/>
          <p:cNvSpPr>
            <a:spLocks noGrp="1"/>
          </p:cNvSpPr>
          <p:nvPr>
            <p:ph type="body" idx="1"/>
          </p:nvPr>
        </p:nvSpPr>
        <p:spPr>
          <a:noFill/>
          <a:ln/>
        </p:spPr>
        <p:txBody>
          <a:bodyPr/>
          <a:lstStyle/>
          <a:p>
            <a:endParaRPr lang="zh-CN" altLang="en-US"/>
          </a:p>
        </p:txBody>
      </p:sp>
      <p:sp>
        <p:nvSpPr>
          <p:cNvPr id="205828" name="灯片编号占位符 3"/>
          <p:cNvSpPr>
            <a:spLocks noGrp="1"/>
          </p:cNvSpPr>
          <p:nvPr>
            <p:ph type="sldNum" sz="quarter" idx="5"/>
          </p:nvPr>
        </p:nvSpPr>
        <p:spPr>
          <a:noFill/>
        </p:spPr>
        <p:txBody>
          <a:bodyPr/>
          <a:lstStyle/>
          <a:p>
            <a:fld id="{4DEA9546-D09F-41EA-A9EC-41671ECAAD8B}"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ln/>
        </p:spPr>
        <p:txBody>
          <a:bodyPr/>
          <a:lstStyle/>
          <a:p>
            <a:endParaRPr lang="zh-CN" altLang="en-US" dirty="0"/>
          </a:p>
        </p:txBody>
      </p:sp>
      <p:sp>
        <p:nvSpPr>
          <p:cNvPr id="206852" name="灯片编号占位符 3"/>
          <p:cNvSpPr>
            <a:spLocks noGrp="1"/>
          </p:cNvSpPr>
          <p:nvPr>
            <p:ph type="sldNum" sz="quarter" idx="5"/>
          </p:nvPr>
        </p:nvSpPr>
        <p:spPr>
          <a:noFill/>
        </p:spPr>
        <p:txBody>
          <a:bodyPr/>
          <a:lstStyle/>
          <a:p>
            <a:fld id="{0F1D3C0E-0994-4019-A52A-AF31F002A46F}"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ln/>
        </p:spPr>
      </p:sp>
      <p:sp>
        <p:nvSpPr>
          <p:cNvPr id="207875" name="备注占位符 2"/>
          <p:cNvSpPr>
            <a:spLocks noGrp="1"/>
          </p:cNvSpPr>
          <p:nvPr>
            <p:ph type="body" idx="1"/>
          </p:nvPr>
        </p:nvSpPr>
        <p:spPr>
          <a:noFill/>
          <a:ln/>
        </p:spPr>
        <p:txBody>
          <a:bodyPr/>
          <a:lstStyle/>
          <a:p>
            <a:endParaRPr lang="zh-CN" altLang="en-US"/>
          </a:p>
        </p:txBody>
      </p:sp>
      <p:sp>
        <p:nvSpPr>
          <p:cNvPr id="207876" name="灯片编号占位符 3"/>
          <p:cNvSpPr>
            <a:spLocks noGrp="1"/>
          </p:cNvSpPr>
          <p:nvPr>
            <p:ph type="sldNum" sz="quarter" idx="5"/>
          </p:nvPr>
        </p:nvSpPr>
        <p:spPr>
          <a:noFill/>
        </p:spPr>
        <p:txBody>
          <a:bodyPr/>
          <a:lstStyle/>
          <a:p>
            <a:fld id="{13F16E39-E3E9-41D6-97F9-275A4083E0B2}"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a:ln/>
        </p:spPr>
      </p:sp>
      <p:sp>
        <p:nvSpPr>
          <p:cNvPr id="208899" name="备注占位符 2"/>
          <p:cNvSpPr>
            <a:spLocks noGrp="1"/>
          </p:cNvSpPr>
          <p:nvPr>
            <p:ph type="body" idx="1"/>
          </p:nvPr>
        </p:nvSpPr>
        <p:spPr>
          <a:noFill/>
          <a:ln/>
        </p:spPr>
        <p:txBody>
          <a:bodyPr/>
          <a:lstStyle/>
          <a:p>
            <a:endParaRPr lang="zh-CN" altLang="en-US"/>
          </a:p>
        </p:txBody>
      </p:sp>
      <p:sp>
        <p:nvSpPr>
          <p:cNvPr id="208900" name="灯片编号占位符 3"/>
          <p:cNvSpPr>
            <a:spLocks noGrp="1"/>
          </p:cNvSpPr>
          <p:nvPr>
            <p:ph type="sldNum" sz="quarter" idx="5"/>
          </p:nvPr>
        </p:nvSpPr>
        <p:spPr>
          <a:noFill/>
        </p:spPr>
        <p:txBody>
          <a:bodyPr/>
          <a:lstStyle/>
          <a:p>
            <a:fld id="{A1F55C50-733A-4041-A25C-F40F09E367C7}"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ln/>
        </p:spPr>
      </p:sp>
      <p:sp>
        <p:nvSpPr>
          <p:cNvPr id="209923" name="备注占位符 2"/>
          <p:cNvSpPr>
            <a:spLocks noGrp="1"/>
          </p:cNvSpPr>
          <p:nvPr>
            <p:ph type="body" idx="1"/>
          </p:nvPr>
        </p:nvSpPr>
        <p:spPr>
          <a:noFill/>
          <a:ln/>
        </p:spPr>
        <p:txBody>
          <a:bodyPr/>
          <a:lstStyle/>
          <a:p>
            <a:endParaRPr lang="zh-CN" altLang="en-US"/>
          </a:p>
        </p:txBody>
      </p:sp>
      <p:sp>
        <p:nvSpPr>
          <p:cNvPr id="209924" name="灯片编号占位符 3"/>
          <p:cNvSpPr>
            <a:spLocks noGrp="1"/>
          </p:cNvSpPr>
          <p:nvPr>
            <p:ph type="sldNum" sz="quarter" idx="5"/>
          </p:nvPr>
        </p:nvSpPr>
        <p:spPr>
          <a:noFill/>
        </p:spPr>
        <p:txBody>
          <a:bodyPr/>
          <a:lstStyle/>
          <a:p>
            <a:fld id="{CB21ED05-AEAA-4EF5-992A-33CDEE81DE57}"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endParaRPr lang="zh-CN" altLang="en-US"/>
          </a:p>
        </p:txBody>
      </p:sp>
      <p:sp>
        <p:nvSpPr>
          <p:cNvPr id="157700" name="灯片编号占位符 3"/>
          <p:cNvSpPr>
            <a:spLocks noGrp="1"/>
          </p:cNvSpPr>
          <p:nvPr>
            <p:ph type="sldNum" sz="quarter" idx="5"/>
          </p:nvPr>
        </p:nvSpPr>
        <p:spPr>
          <a:noFill/>
        </p:spPr>
        <p:txBody>
          <a:bodyPr/>
          <a:lstStyle/>
          <a:p>
            <a:fld id="{0BE5BF0C-91EF-4F5C-9F6A-A21800E7FE01}"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ln/>
        </p:spPr>
      </p:sp>
      <p:sp>
        <p:nvSpPr>
          <p:cNvPr id="210947" name="备注占位符 2"/>
          <p:cNvSpPr>
            <a:spLocks noGrp="1"/>
          </p:cNvSpPr>
          <p:nvPr>
            <p:ph type="body" idx="1"/>
          </p:nvPr>
        </p:nvSpPr>
        <p:spPr>
          <a:noFill/>
          <a:ln/>
        </p:spPr>
        <p:txBody>
          <a:bodyPr/>
          <a:lstStyle/>
          <a:p>
            <a:endParaRPr lang="zh-CN" altLang="en-US"/>
          </a:p>
        </p:txBody>
      </p:sp>
      <p:sp>
        <p:nvSpPr>
          <p:cNvPr id="210948" name="灯片编号占位符 3"/>
          <p:cNvSpPr>
            <a:spLocks noGrp="1"/>
          </p:cNvSpPr>
          <p:nvPr>
            <p:ph type="sldNum" sz="quarter" idx="5"/>
          </p:nvPr>
        </p:nvSpPr>
        <p:spPr>
          <a:noFill/>
        </p:spPr>
        <p:txBody>
          <a:bodyPr/>
          <a:lstStyle/>
          <a:p>
            <a:fld id="{BC63ABB2-9BDE-4311-A85D-CCDD8D6F394A}"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ln/>
        </p:spPr>
      </p:sp>
      <p:sp>
        <p:nvSpPr>
          <p:cNvPr id="210947" name="备注占位符 2"/>
          <p:cNvSpPr>
            <a:spLocks noGrp="1"/>
          </p:cNvSpPr>
          <p:nvPr>
            <p:ph type="body" idx="1"/>
          </p:nvPr>
        </p:nvSpPr>
        <p:spPr>
          <a:noFill/>
          <a:ln/>
        </p:spPr>
        <p:txBody>
          <a:bodyPr/>
          <a:lstStyle/>
          <a:p>
            <a:endParaRPr lang="zh-CN" altLang="en-US"/>
          </a:p>
        </p:txBody>
      </p:sp>
      <p:sp>
        <p:nvSpPr>
          <p:cNvPr id="210948" name="灯片编号占位符 3"/>
          <p:cNvSpPr>
            <a:spLocks noGrp="1"/>
          </p:cNvSpPr>
          <p:nvPr>
            <p:ph type="sldNum" sz="quarter" idx="5"/>
          </p:nvPr>
        </p:nvSpPr>
        <p:spPr>
          <a:noFill/>
        </p:spPr>
        <p:txBody>
          <a:bodyPr/>
          <a:lstStyle/>
          <a:p>
            <a:fld id="{BC63ABB2-9BDE-4311-A85D-CCDD8D6F394A}"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a:ln/>
        </p:spPr>
      </p:sp>
      <p:sp>
        <p:nvSpPr>
          <p:cNvPr id="211971" name="备注占位符 2"/>
          <p:cNvSpPr>
            <a:spLocks noGrp="1"/>
          </p:cNvSpPr>
          <p:nvPr>
            <p:ph type="body" idx="1"/>
          </p:nvPr>
        </p:nvSpPr>
        <p:spPr>
          <a:noFill/>
          <a:ln/>
        </p:spPr>
        <p:txBody>
          <a:bodyPr/>
          <a:lstStyle/>
          <a:p>
            <a:endParaRPr lang="zh-CN" altLang="en-US"/>
          </a:p>
        </p:txBody>
      </p:sp>
      <p:sp>
        <p:nvSpPr>
          <p:cNvPr id="211972" name="灯片编号占位符 3"/>
          <p:cNvSpPr>
            <a:spLocks noGrp="1"/>
          </p:cNvSpPr>
          <p:nvPr>
            <p:ph type="sldNum" sz="quarter" idx="5"/>
          </p:nvPr>
        </p:nvSpPr>
        <p:spPr>
          <a:noFill/>
        </p:spPr>
        <p:txBody>
          <a:bodyPr/>
          <a:lstStyle/>
          <a:p>
            <a:fld id="{86890C03-9F16-451E-9D62-FCDC758E749C}"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noFill/>
          <a:ln/>
        </p:spPr>
        <p:txBody>
          <a:bodyPr/>
          <a:lstStyle/>
          <a:p>
            <a:endParaRPr lang="zh-CN" altLang="en-US"/>
          </a:p>
        </p:txBody>
      </p:sp>
      <p:sp>
        <p:nvSpPr>
          <p:cNvPr id="212996" name="灯片编号占位符 3"/>
          <p:cNvSpPr>
            <a:spLocks noGrp="1"/>
          </p:cNvSpPr>
          <p:nvPr>
            <p:ph type="sldNum" sz="quarter" idx="5"/>
          </p:nvPr>
        </p:nvSpPr>
        <p:spPr>
          <a:noFill/>
        </p:spPr>
        <p:txBody>
          <a:bodyPr/>
          <a:lstStyle/>
          <a:p>
            <a:fld id="{72DF9127-E791-45A1-830A-08F5E7A3F02A}"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ln/>
        </p:spPr>
      </p:sp>
      <p:sp>
        <p:nvSpPr>
          <p:cNvPr id="214019" name="备注占位符 2"/>
          <p:cNvSpPr>
            <a:spLocks noGrp="1"/>
          </p:cNvSpPr>
          <p:nvPr>
            <p:ph type="body" idx="1"/>
          </p:nvPr>
        </p:nvSpPr>
        <p:spPr>
          <a:noFill/>
          <a:ln/>
        </p:spPr>
        <p:txBody>
          <a:bodyPr/>
          <a:lstStyle/>
          <a:p>
            <a:endParaRPr lang="zh-CN" altLang="en-US"/>
          </a:p>
        </p:txBody>
      </p:sp>
      <p:sp>
        <p:nvSpPr>
          <p:cNvPr id="214020" name="灯片编号占位符 3"/>
          <p:cNvSpPr>
            <a:spLocks noGrp="1"/>
          </p:cNvSpPr>
          <p:nvPr>
            <p:ph type="sldNum" sz="quarter" idx="5"/>
          </p:nvPr>
        </p:nvSpPr>
        <p:spPr>
          <a:noFill/>
        </p:spPr>
        <p:txBody>
          <a:bodyPr/>
          <a:lstStyle/>
          <a:p>
            <a:fld id="{51180368-FD00-49ED-8392-C2927B794AD9}"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ln/>
        </p:spPr>
      </p:sp>
      <p:sp>
        <p:nvSpPr>
          <p:cNvPr id="215043" name="备注占位符 2"/>
          <p:cNvSpPr>
            <a:spLocks noGrp="1"/>
          </p:cNvSpPr>
          <p:nvPr>
            <p:ph type="body" idx="1"/>
          </p:nvPr>
        </p:nvSpPr>
        <p:spPr>
          <a:noFill/>
          <a:ln/>
        </p:spPr>
        <p:txBody>
          <a:bodyPr/>
          <a:lstStyle/>
          <a:p>
            <a:endParaRPr lang="zh-CN" altLang="en-US"/>
          </a:p>
        </p:txBody>
      </p:sp>
      <p:sp>
        <p:nvSpPr>
          <p:cNvPr id="215044" name="灯片编号占位符 3"/>
          <p:cNvSpPr>
            <a:spLocks noGrp="1"/>
          </p:cNvSpPr>
          <p:nvPr>
            <p:ph type="sldNum" sz="quarter" idx="5"/>
          </p:nvPr>
        </p:nvSpPr>
        <p:spPr>
          <a:noFill/>
        </p:spPr>
        <p:txBody>
          <a:bodyPr/>
          <a:lstStyle/>
          <a:p>
            <a:fld id="{33EA61E6-D047-448E-884A-F5A6BB54ACFE}"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a:ln/>
        </p:spPr>
      </p:sp>
      <p:sp>
        <p:nvSpPr>
          <p:cNvPr id="216067" name="备注占位符 2"/>
          <p:cNvSpPr>
            <a:spLocks noGrp="1"/>
          </p:cNvSpPr>
          <p:nvPr>
            <p:ph type="body" idx="1"/>
          </p:nvPr>
        </p:nvSpPr>
        <p:spPr>
          <a:noFill/>
          <a:ln/>
        </p:spPr>
        <p:txBody>
          <a:bodyPr/>
          <a:lstStyle/>
          <a:p>
            <a:endParaRPr lang="zh-CN" altLang="en-US"/>
          </a:p>
        </p:txBody>
      </p:sp>
      <p:sp>
        <p:nvSpPr>
          <p:cNvPr id="216068" name="灯片编号占位符 3"/>
          <p:cNvSpPr>
            <a:spLocks noGrp="1"/>
          </p:cNvSpPr>
          <p:nvPr>
            <p:ph type="sldNum" sz="quarter" idx="5"/>
          </p:nvPr>
        </p:nvSpPr>
        <p:spPr>
          <a:noFill/>
        </p:spPr>
        <p:txBody>
          <a:bodyPr/>
          <a:lstStyle/>
          <a:p>
            <a:fld id="{EB731012-89A4-4841-863C-06D2ED09D14B}"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ln/>
        </p:spPr>
      </p:sp>
      <p:sp>
        <p:nvSpPr>
          <p:cNvPr id="217091" name="备注占位符 2"/>
          <p:cNvSpPr>
            <a:spLocks noGrp="1"/>
          </p:cNvSpPr>
          <p:nvPr>
            <p:ph type="body" idx="1"/>
          </p:nvPr>
        </p:nvSpPr>
        <p:spPr>
          <a:noFill/>
          <a:ln/>
        </p:spPr>
        <p:txBody>
          <a:bodyPr/>
          <a:lstStyle/>
          <a:p>
            <a:endParaRPr lang="zh-CN" altLang="en-US"/>
          </a:p>
        </p:txBody>
      </p:sp>
      <p:sp>
        <p:nvSpPr>
          <p:cNvPr id="217092" name="灯片编号占位符 3"/>
          <p:cNvSpPr>
            <a:spLocks noGrp="1"/>
          </p:cNvSpPr>
          <p:nvPr>
            <p:ph type="sldNum" sz="quarter" idx="5"/>
          </p:nvPr>
        </p:nvSpPr>
        <p:spPr>
          <a:noFill/>
        </p:spPr>
        <p:txBody>
          <a:bodyPr/>
          <a:lstStyle/>
          <a:p>
            <a:fld id="{DA170EA6-D21B-437C-9F1C-F521CE60C2F1}"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a:ln/>
        </p:spPr>
      </p:sp>
      <p:sp>
        <p:nvSpPr>
          <p:cNvPr id="218115" name="备注占位符 2"/>
          <p:cNvSpPr>
            <a:spLocks noGrp="1"/>
          </p:cNvSpPr>
          <p:nvPr>
            <p:ph type="body" idx="1"/>
          </p:nvPr>
        </p:nvSpPr>
        <p:spPr>
          <a:noFill/>
          <a:ln/>
        </p:spPr>
        <p:txBody>
          <a:bodyPr/>
          <a:lstStyle/>
          <a:p>
            <a:endParaRPr lang="zh-CN" altLang="en-US"/>
          </a:p>
        </p:txBody>
      </p:sp>
      <p:sp>
        <p:nvSpPr>
          <p:cNvPr id="218116" name="灯片编号占位符 3"/>
          <p:cNvSpPr>
            <a:spLocks noGrp="1"/>
          </p:cNvSpPr>
          <p:nvPr>
            <p:ph type="sldNum" sz="quarter" idx="5"/>
          </p:nvPr>
        </p:nvSpPr>
        <p:spPr>
          <a:noFill/>
        </p:spPr>
        <p:txBody>
          <a:bodyPr/>
          <a:lstStyle/>
          <a:p>
            <a:fld id="{96B18684-5555-4D89-A0F3-A3A55B3291A9}"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ln/>
        </p:spPr>
        <p:txBody>
          <a:bodyPr/>
          <a:lstStyle/>
          <a:p>
            <a:endParaRPr lang="zh-CN" altLang="en-US"/>
          </a:p>
        </p:txBody>
      </p:sp>
      <p:sp>
        <p:nvSpPr>
          <p:cNvPr id="219140" name="灯片编号占位符 3"/>
          <p:cNvSpPr>
            <a:spLocks noGrp="1"/>
          </p:cNvSpPr>
          <p:nvPr>
            <p:ph type="sldNum" sz="quarter" idx="5"/>
          </p:nvPr>
        </p:nvSpPr>
        <p:spPr>
          <a:noFill/>
        </p:spPr>
        <p:txBody>
          <a:bodyPr/>
          <a:lstStyle/>
          <a:p>
            <a:fld id="{6BD3A6C5-4635-4FB1-92A6-CB8F57627BC9}"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endParaRPr lang="zh-CN" altLang="en-US"/>
          </a:p>
        </p:txBody>
      </p:sp>
      <p:sp>
        <p:nvSpPr>
          <p:cNvPr id="158724" name="灯片编号占位符 3"/>
          <p:cNvSpPr>
            <a:spLocks noGrp="1"/>
          </p:cNvSpPr>
          <p:nvPr>
            <p:ph type="sldNum" sz="quarter" idx="5"/>
          </p:nvPr>
        </p:nvSpPr>
        <p:spPr>
          <a:noFill/>
        </p:spPr>
        <p:txBody>
          <a:bodyPr/>
          <a:lstStyle/>
          <a:p>
            <a:fld id="{C5AFE0FB-2DDB-4F86-A770-C2A91A7DD401}"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a:ln/>
        </p:spPr>
      </p:sp>
      <p:sp>
        <p:nvSpPr>
          <p:cNvPr id="220163" name="备注占位符 2"/>
          <p:cNvSpPr>
            <a:spLocks noGrp="1"/>
          </p:cNvSpPr>
          <p:nvPr>
            <p:ph type="body" idx="1"/>
          </p:nvPr>
        </p:nvSpPr>
        <p:spPr>
          <a:noFill/>
          <a:ln/>
        </p:spPr>
        <p:txBody>
          <a:bodyPr/>
          <a:lstStyle/>
          <a:p>
            <a:endParaRPr lang="zh-CN" altLang="en-US"/>
          </a:p>
        </p:txBody>
      </p:sp>
      <p:sp>
        <p:nvSpPr>
          <p:cNvPr id="220164" name="灯片编号占位符 3"/>
          <p:cNvSpPr>
            <a:spLocks noGrp="1"/>
          </p:cNvSpPr>
          <p:nvPr>
            <p:ph type="sldNum" sz="quarter" idx="5"/>
          </p:nvPr>
        </p:nvSpPr>
        <p:spPr>
          <a:noFill/>
        </p:spPr>
        <p:txBody>
          <a:bodyPr/>
          <a:lstStyle/>
          <a:p>
            <a:fld id="{D16A9CEC-7B95-4D89-B0CF-76C59F2D3DBC}"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ln/>
        </p:spPr>
        <p:txBody>
          <a:bodyPr/>
          <a:lstStyle/>
          <a:p>
            <a:endParaRPr lang="zh-CN" altLang="en-US"/>
          </a:p>
        </p:txBody>
      </p:sp>
      <p:sp>
        <p:nvSpPr>
          <p:cNvPr id="221188" name="灯片编号占位符 3"/>
          <p:cNvSpPr>
            <a:spLocks noGrp="1"/>
          </p:cNvSpPr>
          <p:nvPr>
            <p:ph type="sldNum" sz="quarter" idx="5"/>
          </p:nvPr>
        </p:nvSpPr>
        <p:spPr>
          <a:noFill/>
        </p:spPr>
        <p:txBody>
          <a:bodyPr/>
          <a:lstStyle/>
          <a:p>
            <a:fld id="{12151423-E900-415E-8E3F-BEE0487A3A56}"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a:ln/>
        </p:spPr>
      </p:sp>
      <p:sp>
        <p:nvSpPr>
          <p:cNvPr id="222211" name="备注占位符 2"/>
          <p:cNvSpPr>
            <a:spLocks noGrp="1"/>
          </p:cNvSpPr>
          <p:nvPr>
            <p:ph type="body" idx="1"/>
          </p:nvPr>
        </p:nvSpPr>
        <p:spPr>
          <a:noFill/>
          <a:ln/>
        </p:spPr>
        <p:txBody>
          <a:bodyPr/>
          <a:lstStyle/>
          <a:p>
            <a:endParaRPr lang="zh-CN" altLang="en-US"/>
          </a:p>
        </p:txBody>
      </p:sp>
      <p:sp>
        <p:nvSpPr>
          <p:cNvPr id="222212" name="灯片编号占位符 3"/>
          <p:cNvSpPr>
            <a:spLocks noGrp="1"/>
          </p:cNvSpPr>
          <p:nvPr>
            <p:ph type="sldNum" sz="quarter" idx="5"/>
          </p:nvPr>
        </p:nvSpPr>
        <p:spPr>
          <a:noFill/>
        </p:spPr>
        <p:txBody>
          <a:bodyPr/>
          <a:lstStyle/>
          <a:p>
            <a:fld id="{5B526A04-8566-4156-948A-EA5149AC1D4F}"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a:ln/>
        </p:spPr>
      </p:sp>
      <p:sp>
        <p:nvSpPr>
          <p:cNvPr id="223235" name="备注占位符 2"/>
          <p:cNvSpPr>
            <a:spLocks noGrp="1"/>
          </p:cNvSpPr>
          <p:nvPr>
            <p:ph type="body" idx="1"/>
          </p:nvPr>
        </p:nvSpPr>
        <p:spPr>
          <a:noFill/>
          <a:ln/>
        </p:spPr>
        <p:txBody>
          <a:bodyPr/>
          <a:lstStyle/>
          <a:p>
            <a:endParaRPr lang="zh-CN" altLang="en-US"/>
          </a:p>
        </p:txBody>
      </p:sp>
      <p:sp>
        <p:nvSpPr>
          <p:cNvPr id="223236" name="灯片编号占位符 3"/>
          <p:cNvSpPr>
            <a:spLocks noGrp="1"/>
          </p:cNvSpPr>
          <p:nvPr>
            <p:ph type="sldNum" sz="quarter" idx="5"/>
          </p:nvPr>
        </p:nvSpPr>
        <p:spPr>
          <a:noFill/>
        </p:spPr>
        <p:txBody>
          <a:bodyPr/>
          <a:lstStyle/>
          <a:p>
            <a:fld id="{10946643-EFA9-409C-9448-04F147856D51}"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a:ln/>
        </p:spPr>
      </p:sp>
      <p:sp>
        <p:nvSpPr>
          <p:cNvPr id="224259" name="备注占位符 2"/>
          <p:cNvSpPr>
            <a:spLocks noGrp="1"/>
          </p:cNvSpPr>
          <p:nvPr>
            <p:ph type="body" idx="1"/>
          </p:nvPr>
        </p:nvSpPr>
        <p:spPr>
          <a:noFill/>
          <a:ln/>
        </p:spPr>
        <p:txBody>
          <a:bodyPr/>
          <a:lstStyle/>
          <a:p>
            <a:endParaRPr lang="zh-CN" altLang="en-US"/>
          </a:p>
        </p:txBody>
      </p:sp>
      <p:sp>
        <p:nvSpPr>
          <p:cNvPr id="224260" name="灯片编号占位符 3"/>
          <p:cNvSpPr>
            <a:spLocks noGrp="1"/>
          </p:cNvSpPr>
          <p:nvPr>
            <p:ph type="sldNum" sz="quarter" idx="5"/>
          </p:nvPr>
        </p:nvSpPr>
        <p:spPr>
          <a:noFill/>
        </p:spPr>
        <p:txBody>
          <a:bodyPr/>
          <a:lstStyle/>
          <a:p>
            <a:fld id="{2D896BB6-93B6-44A0-9A94-B03603E9224F}"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a:ln/>
        </p:spPr>
      </p:sp>
      <p:sp>
        <p:nvSpPr>
          <p:cNvPr id="225283" name="备注占位符 2"/>
          <p:cNvSpPr>
            <a:spLocks noGrp="1"/>
          </p:cNvSpPr>
          <p:nvPr>
            <p:ph type="body" idx="1"/>
          </p:nvPr>
        </p:nvSpPr>
        <p:spPr>
          <a:noFill/>
          <a:ln/>
        </p:spPr>
        <p:txBody>
          <a:bodyPr/>
          <a:lstStyle/>
          <a:p>
            <a:endParaRPr lang="zh-CN" altLang="en-US"/>
          </a:p>
        </p:txBody>
      </p:sp>
      <p:sp>
        <p:nvSpPr>
          <p:cNvPr id="225284" name="灯片编号占位符 3"/>
          <p:cNvSpPr>
            <a:spLocks noGrp="1"/>
          </p:cNvSpPr>
          <p:nvPr>
            <p:ph type="sldNum" sz="quarter" idx="5"/>
          </p:nvPr>
        </p:nvSpPr>
        <p:spPr>
          <a:noFill/>
        </p:spPr>
        <p:txBody>
          <a:bodyPr/>
          <a:lstStyle/>
          <a:p>
            <a:fld id="{DCF2512B-6583-4633-B604-421DEF3D7D19}"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TextEdit="1"/>
          </p:cNvSpPr>
          <p:nvPr>
            <p:ph type="sldImg"/>
          </p:nvPr>
        </p:nvSpPr>
        <p:spPr>
          <a:ln/>
        </p:spPr>
      </p:sp>
      <p:sp>
        <p:nvSpPr>
          <p:cNvPr id="226307" name="备注占位符 2"/>
          <p:cNvSpPr>
            <a:spLocks noGrp="1"/>
          </p:cNvSpPr>
          <p:nvPr>
            <p:ph type="body" idx="1"/>
          </p:nvPr>
        </p:nvSpPr>
        <p:spPr>
          <a:noFill/>
          <a:ln/>
        </p:spPr>
        <p:txBody>
          <a:bodyPr/>
          <a:lstStyle/>
          <a:p>
            <a:endParaRPr lang="zh-CN" altLang="en-US"/>
          </a:p>
        </p:txBody>
      </p:sp>
      <p:sp>
        <p:nvSpPr>
          <p:cNvPr id="226308" name="灯片编号占位符 3"/>
          <p:cNvSpPr>
            <a:spLocks noGrp="1"/>
          </p:cNvSpPr>
          <p:nvPr>
            <p:ph type="sldNum" sz="quarter" idx="5"/>
          </p:nvPr>
        </p:nvSpPr>
        <p:spPr>
          <a:noFill/>
        </p:spPr>
        <p:txBody>
          <a:bodyPr/>
          <a:lstStyle/>
          <a:p>
            <a:fld id="{00CBDD1B-7847-4E2A-9699-8830C6062AAE}"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a:ln/>
        </p:spPr>
      </p:sp>
      <p:sp>
        <p:nvSpPr>
          <p:cNvPr id="227331" name="备注占位符 2"/>
          <p:cNvSpPr>
            <a:spLocks noGrp="1"/>
          </p:cNvSpPr>
          <p:nvPr>
            <p:ph type="body" idx="1"/>
          </p:nvPr>
        </p:nvSpPr>
        <p:spPr>
          <a:noFill/>
          <a:ln/>
        </p:spPr>
        <p:txBody>
          <a:bodyPr/>
          <a:lstStyle/>
          <a:p>
            <a:endParaRPr lang="zh-CN" altLang="en-US"/>
          </a:p>
        </p:txBody>
      </p:sp>
      <p:sp>
        <p:nvSpPr>
          <p:cNvPr id="227332" name="灯片编号占位符 3"/>
          <p:cNvSpPr>
            <a:spLocks noGrp="1"/>
          </p:cNvSpPr>
          <p:nvPr>
            <p:ph type="sldNum" sz="quarter" idx="5"/>
          </p:nvPr>
        </p:nvSpPr>
        <p:spPr>
          <a:noFill/>
        </p:spPr>
        <p:txBody>
          <a:bodyPr/>
          <a:lstStyle/>
          <a:p>
            <a:fld id="{36A3BED7-5990-48BD-BAED-5D04DBA2A28F}"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p:cNvSpPr>
            <a:spLocks noGrp="1" noRot="1" noChangeAspect="1" noTextEdit="1"/>
          </p:cNvSpPr>
          <p:nvPr>
            <p:ph type="sldImg"/>
          </p:nvPr>
        </p:nvSpPr>
        <p:spPr>
          <a:ln/>
        </p:spPr>
      </p:sp>
      <p:sp>
        <p:nvSpPr>
          <p:cNvPr id="228355" name="备注占位符 2"/>
          <p:cNvSpPr>
            <a:spLocks noGrp="1"/>
          </p:cNvSpPr>
          <p:nvPr>
            <p:ph type="body" idx="1"/>
          </p:nvPr>
        </p:nvSpPr>
        <p:spPr>
          <a:noFill/>
          <a:ln/>
        </p:spPr>
        <p:txBody>
          <a:bodyPr/>
          <a:lstStyle/>
          <a:p>
            <a:endParaRPr lang="zh-CN" altLang="en-US"/>
          </a:p>
        </p:txBody>
      </p:sp>
      <p:sp>
        <p:nvSpPr>
          <p:cNvPr id="228356" name="灯片编号占位符 3"/>
          <p:cNvSpPr>
            <a:spLocks noGrp="1"/>
          </p:cNvSpPr>
          <p:nvPr>
            <p:ph type="sldNum" sz="quarter" idx="5"/>
          </p:nvPr>
        </p:nvSpPr>
        <p:spPr>
          <a:noFill/>
        </p:spPr>
        <p:txBody>
          <a:bodyPr/>
          <a:lstStyle/>
          <a:p>
            <a:fld id="{0FAA4060-4AC3-438B-8BED-0B8E332948CD}"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a:ln/>
        </p:spPr>
      </p:sp>
      <p:sp>
        <p:nvSpPr>
          <p:cNvPr id="229379" name="备注占位符 2"/>
          <p:cNvSpPr>
            <a:spLocks noGrp="1"/>
          </p:cNvSpPr>
          <p:nvPr>
            <p:ph type="body" idx="1"/>
          </p:nvPr>
        </p:nvSpPr>
        <p:spPr>
          <a:noFill/>
          <a:ln/>
        </p:spPr>
        <p:txBody>
          <a:bodyPr/>
          <a:lstStyle/>
          <a:p>
            <a:endParaRPr lang="zh-CN" altLang="en-US"/>
          </a:p>
        </p:txBody>
      </p:sp>
      <p:sp>
        <p:nvSpPr>
          <p:cNvPr id="229380" name="灯片编号占位符 3"/>
          <p:cNvSpPr>
            <a:spLocks noGrp="1"/>
          </p:cNvSpPr>
          <p:nvPr>
            <p:ph type="sldNum" sz="quarter" idx="5"/>
          </p:nvPr>
        </p:nvSpPr>
        <p:spPr>
          <a:noFill/>
        </p:spPr>
        <p:txBody>
          <a:bodyPr/>
          <a:lstStyle/>
          <a:p>
            <a:fld id="{1AE069E5-D7FB-4814-86BD-DF019E086194}"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endParaRPr lang="zh-CN" altLang="en-US"/>
          </a:p>
        </p:txBody>
      </p:sp>
      <p:sp>
        <p:nvSpPr>
          <p:cNvPr id="159748" name="灯片编号占位符 3"/>
          <p:cNvSpPr>
            <a:spLocks noGrp="1"/>
          </p:cNvSpPr>
          <p:nvPr>
            <p:ph type="sldNum" sz="quarter" idx="5"/>
          </p:nvPr>
        </p:nvSpPr>
        <p:spPr>
          <a:noFill/>
        </p:spPr>
        <p:txBody>
          <a:bodyPr/>
          <a:lstStyle/>
          <a:p>
            <a:fld id="{242F57E6-F781-4A72-B051-3881E4683B55}"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TextEdit="1"/>
          </p:cNvSpPr>
          <p:nvPr>
            <p:ph type="sldImg"/>
          </p:nvPr>
        </p:nvSpPr>
        <p:spPr>
          <a:ln/>
        </p:spPr>
      </p:sp>
      <p:sp>
        <p:nvSpPr>
          <p:cNvPr id="230403" name="备注占位符 2"/>
          <p:cNvSpPr>
            <a:spLocks noGrp="1"/>
          </p:cNvSpPr>
          <p:nvPr>
            <p:ph type="body" idx="1"/>
          </p:nvPr>
        </p:nvSpPr>
        <p:spPr>
          <a:noFill/>
          <a:ln/>
        </p:spPr>
        <p:txBody>
          <a:bodyPr/>
          <a:lstStyle/>
          <a:p>
            <a:endParaRPr lang="zh-CN" altLang="en-US"/>
          </a:p>
        </p:txBody>
      </p:sp>
      <p:sp>
        <p:nvSpPr>
          <p:cNvPr id="230404" name="灯片编号占位符 3"/>
          <p:cNvSpPr>
            <a:spLocks noGrp="1"/>
          </p:cNvSpPr>
          <p:nvPr>
            <p:ph type="sldNum" sz="quarter" idx="5"/>
          </p:nvPr>
        </p:nvSpPr>
        <p:spPr>
          <a:noFill/>
        </p:spPr>
        <p:txBody>
          <a:bodyPr/>
          <a:lstStyle/>
          <a:p>
            <a:fld id="{132957F0-3392-46BA-8DB2-5B329896D494}"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a:ln/>
        </p:spPr>
      </p:sp>
      <p:sp>
        <p:nvSpPr>
          <p:cNvPr id="231427" name="备注占位符 2"/>
          <p:cNvSpPr>
            <a:spLocks noGrp="1"/>
          </p:cNvSpPr>
          <p:nvPr>
            <p:ph type="body" idx="1"/>
          </p:nvPr>
        </p:nvSpPr>
        <p:spPr>
          <a:noFill/>
          <a:ln/>
        </p:spPr>
        <p:txBody>
          <a:bodyPr/>
          <a:lstStyle/>
          <a:p>
            <a:endParaRPr lang="zh-CN" altLang="en-US"/>
          </a:p>
        </p:txBody>
      </p:sp>
      <p:sp>
        <p:nvSpPr>
          <p:cNvPr id="231428" name="灯片编号占位符 3"/>
          <p:cNvSpPr>
            <a:spLocks noGrp="1"/>
          </p:cNvSpPr>
          <p:nvPr>
            <p:ph type="sldNum" sz="quarter" idx="5"/>
          </p:nvPr>
        </p:nvSpPr>
        <p:spPr>
          <a:noFill/>
        </p:spPr>
        <p:txBody>
          <a:bodyPr/>
          <a:lstStyle/>
          <a:p>
            <a:fld id="{3DC667FA-D7A1-41FA-A655-D4155BBC34F8}"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p:cNvSpPr>
            <a:spLocks noGrp="1" noRot="1" noChangeAspect="1" noTextEdit="1"/>
          </p:cNvSpPr>
          <p:nvPr>
            <p:ph type="sldImg"/>
          </p:nvPr>
        </p:nvSpPr>
        <p:spPr>
          <a:ln/>
        </p:spPr>
      </p:sp>
      <p:sp>
        <p:nvSpPr>
          <p:cNvPr id="232451" name="备注占位符 2"/>
          <p:cNvSpPr>
            <a:spLocks noGrp="1"/>
          </p:cNvSpPr>
          <p:nvPr>
            <p:ph type="body" idx="1"/>
          </p:nvPr>
        </p:nvSpPr>
        <p:spPr>
          <a:noFill/>
          <a:ln/>
        </p:spPr>
        <p:txBody>
          <a:bodyPr/>
          <a:lstStyle/>
          <a:p>
            <a:endParaRPr lang="zh-CN" altLang="en-US"/>
          </a:p>
        </p:txBody>
      </p:sp>
      <p:sp>
        <p:nvSpPr>
          <p:cNvPr id="232452" name="灯片编号占位符 3"/>
          <p:cNvSpPr>
            <a:spLocks noGrp="1"/>
          </p:cNvSpPr>
          <p:nvPr>
            <p:ph type="sldNum" sz="quarter" idx="5"/>
          </p:nvPr>
        </p:nvSpPr>
        <p:spPr>
          <a:noFill/>
        </p:spPr>
        <p:txBody>
          <a:bodyPr/>
          <a:lstStyle/>
          <a:p>
            <a:fld id="{93CBD238-E4D0-4B7D-AFCD-AFBC3AF1D343}"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a:ln/>
        </p:spPr>
      </p:sp>
      <p:sp>
        <p:nvSpPr>
          <p:cNvPr id="233475" name="备注占位符 2"/>
          <p:cNvSpPr>
            <a:spLocks noGrp="1"/>
          </p:cNvSpPr>
          <p:nvPr>
            <p:ph type="body" idx="1"/>
          </p:nvPr>
        </p:nvSpPr>
        <p:spPr>
          <a:noFill/>
          <a:ln/>
        </p:spPr>
        <p:txBody>
          <a:bodyPr/>
          <a:lstStyle/>
          <a:p>
            <a:endParaRPr lang="zh-CN" altLang="en-US"/>
          </a:p>
        </p:txBody>
      </p:sp>
      <p:sp>
        <p:nvSpPr>
          <p:cNvPr id="233476" name="灯片编号占位符 3"/>
          <p:cNvSpPr>
            <a:spLocks noGrp="1"/>
          </p:cNvSpPr>
          <p:nvPr>
            <p:ph type="sldNum" sz="quarter" idx="5"/>
          </p:nvPr>
        </p:nvSpPr>
        <p:spPr>
          <a:noFill/>
        </p:spPr>
        <p:txBody>
          <a:bodyPr/>
          <a:lstStyle/>
          <a:p>
            <a:fld id="{849A12DE-7360-46ED-B55B-655E203B726D}"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a:ln/>
        </p:spPr>
      </p:sp>
      <p:sp>
        <p:nvSpPr>
          <p:cNvPr id="234499" name="备注占位符 2"/>
          <p:cNvSpPr>
            <a:spLocks noGrp="1"/>
          </p:cNvSpPr>
          <p:nvPr>
            <p:ph type="body" idx="1"/>
          </p:nvPr>
        </p:nvSpPr>
        <p:spPr>
          <a:noFill/>
          <a:ln/>
        </p:spPr>
        <p:txBody>
          <a:bodyPr/>
          <a:lstStyle/>
          <a:p>
            <a:endParaRPr lang="zh-CN" altLang="en-US"/>
          </a:p>
        </p:txBody>
      </p:sp>
      <p:sp>
        <p:nvSpPr>
          <p:cNvPr id="234500" name="灯片编号占位符 3"/>
          <p:cNvSpPr>
            <a:spLocks noGrp="1"/>
          </p:cNvSpPr>
          <p:nvPr>
            <p:ph type="sldNum" sz="quarter" idx="5"/>
          </p:nvPr>
        </p:nvSpPr>
        <p:spPr>
          <a:noFill/>
        </p:spPr>
        <p:txBody>
          <a:bodyPr/>
          <a:lstStyle/>
          <a:p>
            <a:fld id="{9BE8F5C9-87EB-4F97-9EEE-DA6051922391}"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a:ln/>
        </p:spPr>
      </p:sp>
      <p:sp>
        <p:nvSpPr>
          <p:cNvPr id="235523" name="备注占位符 2"/>
          <p:cNvSpPr>
            <a:spLocks noGrp="1"/>
          </p:cNvSpPr>
          <p:nvPr>
            <p:ph type="body" idx="1"/>
          </p:nvPr>
        </p:nvSpPr>
        <p:spPr>
          <a:noFill/>
          <a:ln/>
        </p:spPr>
        <p:txBody>
          <a:bodyPr/>
          <a:lstStyle/>
          <a:p>
            <a:endParaRPr lang="zh-CN" altLang="en-US"/>
          </a:p>
        </p:txBody>
      </p:sp>
      <p:sp>
        <p:nvSpPr>
          <p:cNvPr id="235524" name="灯片编号占位符 3"/>
          <p:cNvSpPr>
            <a:spLocks noGrp="1"/>
          </p:cNvSpPr>
          <p:nvPr>
            <p:ph type="sldNum" sz="quarter" idx="5"/>
          </p:nvPr>
        </p:nvSpPr>
        <p:spPr>
          <a:noFill/>
        </p:spPr>
        <p:txBody>
          <a:bodyPr/>
          <a:lstStyle/>
          <a:p>
            <a:fld id="{E7E96865-A1FB-4936-BABE-1E04D80D34C3}"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幻灯片图像占位符 1"/>
          <p:cNvSpPr>
            <a:spLocks noGrp="1" noRot="1" noChangeAspect="1" noTextEdit="1"/>
          </p:cNvSpPr>
          <p:nvPr>
            <p:ph type="sldImg"/>
          </p:nvPr>
        </p:nvSpPr>
        <p:spPr>
          <a:ln/>
        </p:spPr>
      </p:sp>
      <p:sp>
        <p:nvSpPr>
          <p:cNvPr id="236547" name="备注占位符 2"/>
          <p:cNvSpPr>
            <a:spLocks noGrp="1"/>
          </p:cNvSpPr>
          <p:nvPr>
            <p:ph type="body" idx="1"/>
          </p:nvPr>
        </p:nvSpPr>
        <p:spPr>
          <a:noFill/>
          <a:ln/>
        </p:spPr>
        <p:txBody>
          <a:bodyPr/>
          <a:lstStyle/>
          <a:p>
            <a:endParaRPr lang="zh-CN" altLang="en-US"/>
          </a:p>
        </p:txBody>
      </p:sp>
      <p:sp>
        <p:nvSpPr>
          <p:cNvPr id="236548" name="灯片编号占位符 3"/>
          <p:cNvSpPr>
            <a:spLocks noGrp="1"/>
          </p:cNvSpPr>
          <p:nvPr>
            <p:ph type="sldNum" sz="quarter" idx="5"/>
          </p:nvPr>
        </p:nvSpPr>
        <p:spPr>
          <a:noFill/>
        </p:spPr>
        <p:txBody>
          <a:bodyPr/>
          <a:lstStyle/>
          <a:p>
            <a:fld id="{22F1F31E-974F-49B4-95E6-FD637C3CB762}"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a:ln/>
        </p:spPr>
      </p:sp>
      <p:sp>
        <p:nvSpPr>
          <p:cNvPr id="237571" name="备注占位符 2"/>
          <p:cNvSpPr>
            <a:spLocks noGrp="1"/>
          </p:cNvSpPr>
          <p:nvPr>
            <p:ph type="body" idx="1"/>
          </p:nvPr>
        </p:nvSpPr>
        <p:spPr>
          <a:noFill/>
          <a:ln/>
        </p:spPr>
        <p:txBody>
          <a:bodyPr/>
          <a:lstStyle/>
          <a:p>
            <a:endParaRPr lang="zh-CN" altLang="en-US"/>
          </a:p>
        </p:txBody>
      </p:sp>
      <p:sp>
        <p:nvSpPr>
          <p:cNvPr id="237572" name="灯片编号占位符 3"/>
          <p:cNvSpPr>
            <a:spLocks noGrp="1"/>
          </p:cNvSpPr>
          <p:nvPr>
            <p:ph type="sldNum" sz="quarter" idx="5"/>
          </p:nvPr>
        </p:nvSpPr>
        <p:spPr>
          <a:noFill/>
        </p:spPr>
        <p:txBody>
          <a:bodyPr/>
          <a:lstStyle/>
          <a:p>
            <a:fld id="{15BBEDB5-6186-4EEF-B8C5-94E8BABAF2DB}"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a:ln/>
        </p:spPr>
      </p:sp>
      <p:sp>
        <p:nvSpPr>
          <p:cNvPr id="238595" name="备注占位符 2"/>
          <p:cNvSpPr>
            <a:spLocks noGrp="1"/>
          </p:cNvSpPr>
          <p:nvPr>
            <p:ph type="body" idx="1"/>
          </p:nvPr>
        </p:nvSpPr>
        <p:spPr>
          <a:noFill/>
          <a:ln/>
        </p:spPr>
        <p:txBody>
          <a:bodyPr/>
          <a:lstStyle/>
          <a:p>
            <a:endParaRPr lang="zh-CN" altLang="en-US"/>
          </a:p>
        </p:txBody>
      </p:sp>
      <p:sp>
        <p:nvSpPr>
          <p:cNvPr id="238596" name="灯片编号占位符 3"/>
          <p:cNvSpPr>
            <a:spLocks noGrp="1"/>
          </p:cNvSpPr>
          <p:nvPr>
            <p:ph type="sldNum" sz="quarter" idx="5"/>
          </p:nvPr>
        </p:nvSpPr>
        <p:spPr>
          <a:noFill/>
        </p:spPr>
        <p:txBody>
          <a:bodyPr/>
          <a:lstStyle/>
          <a:p>
            <a:fld id="{67A63075-C449-4003-8F07-D3942D67C750}"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ln/>
        </p:spPr>
        <p:txBody>
          <a:bodyPr/>
          <a:lstStyle/>
          <a:p>
            <a:endParaRPr lang="zh-CN" altLang="en-US"/>
          </a:p>
        </p:txBody>
      </p:sp>
      <p:sp>
        <p:nvSpPr>
          <p:cNvPr id="239620" name="灯片编号占位符 3"/>
          <p:cNvSpPr>
            <a:spLocks noGrp="1"/>
          </p:cNvSpPr>
          <p:nvPr>
            <p:ph type="sldNum" sz="quarter" idx="5"/>
          </p:nvPr>
        </p:nvSpPr>
        <p:spPr>
          <a:noFill/>
        </p:spPr>
        <p:txBody>
          <a:bodyPr/>
          <a:lstStyle/>
          <a:p>
            <a:fld id="{758ECA68-2AE1-4A21-B7E3-750BD83207BA}"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endParaRPr lang="zh-CN" altLang="en-US"/>
          </a:p>
        </p:txBody>
      </p:sp>
      <p:sp>
        <p:nvSpPr>
          <p:cNvPr id="160772" name="灯片编号占位符 3"/>
          <p:cNvSpPr>
            <a:spLocks noGrp="1"/>
          </p:cNvSpPr>
          <p:nvPr>
            <p:ph type="sldNum" sz="quarter" idx="5"/>
          </p:nvPr>
        </p:nvSpPr>
        <p:spPr>
          <a:noFill/>
        </p:spPr>
        <p:txBody>
          <a:bodyPr/>
          <a:lstStyle/>
          <a:p>
            <a:fld id="{2AFDAB7E-ED1F-463C-92AF-8AE8789432F8}"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ln/>
        </p:spPr>
      </p:sp>
      <p:sp>
        <p:nvSpPr>
          <p:cNvPr id="240643" name="备注占位符 2"/>
          <p:cNvSpPr>
            <a:spLocks noGrp="1"/>
          </p:cNvSpPr>
          <p:nvPr>
            <p:ph type="body" idx="1"/>
          </p:nvPr>
        </p:nvSpPr>
        <p:spPr>
          <a:noFill/>
          <a:ln/>
        </p:spPr>
        <p:txBody>
          <a:bodyPr/>
          <a:lstStyle/>
          <a:p>
            <a:endParaRPr lang="zh-CN" altLang="en-US"/>
          </a:p>
        </p:txBody>
      </p:sp>
      <p:sp>
        <p:nvSpPr>
          <p:cNvPr id="240644" name="灯片编号占位符 3"/>
          <p:cNvSpPr>
            <a:spLocks noGrp="1"/>
          </p:cNvSpPr>
          <p:nvPr>
            <p:ph type="sldNum" sz="quarter" idx="5"/>
          </p:nvPr>
        </p:nvSpPr>
        <p:spPr>
          <a:noFill/>
        </p:spPr>
        <p:txBody>
          <a:bodyPr/>
          <a:lstStyle/>
          <a:p>
            <a:fld id="{7EC812E8-1FB0-409A-B1E3-135F9D34F5D5}"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ln/>
        </p:spPr>
        <p:txBody>
          <a:bodyPr/>
          <a:lstStyle/>
          <a:p>
            <a:endParaRPr lang="zh-CN" altLang="en-US"/>
          </a:p>
        </p:txBody>
      </p:sp>
      <p:sp>
        <p:nvSpPr>
          <p:cNvPr id="241668" name="灯片编号占位符 3"/>
          <p:cNvSpPr>
            <a:spLocks noGrp="1"/>
          </p:cNvSpPr>
          <p:nvPr>
            <p:ph type="sldNum" sz="quarter" idx="5"/>
          </p:nvPr>
        </p:nvSpPr>
        <p:spPr>
          <a:noFill/>
        </p:spPr>
        <p:txBody>
          <a:bodyPr/>
          <a:lstStyle/>
          <a:p>
            <a:fld id="{FA62A3F7-DFFF-461B-856B-A430B925E4FE}"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a:ln/>
        </p:spPr>
      </p:sp>
      <p:sp>
        <p:nvSpPr>
          <p:cNvPr id="242691" name="备注占位符 2"/>
          <p:cNvSpPr>
            <a:spLocks noGrp="1"/>
          </p:cNvSpPr>
          <p:nvPr>
            <p:ph type="body" idx="1"/>
          </p:nvPr>
        </p:nvSpPr>
        <p:spPr>
          <a:noFill/>
          <a:ln/>
        </p:spPr>
        <p:txBody>
          <a:bodyPr/>
          <a:lstStyle/>
          <a:p>
            <a:endParaRPr lang="zh-CN" altLang="en-US"/>
          </a:p>
        </p:txBody>
      </p:sp>
      <p:sp>
        <p:nvSpPr>
          <p:cNvPr id="242692" name="灯片编号占位符 3"/>
          <p:cNvSpPr>
            <a:spLocks noGrp="1"/>
          </p:cNvSpPr>
          <p:nvPr>
            <p:ph type="sldNum" sz="quarter" idx="5"/>
          </p:nvPr>
        </p:nvSpPr>
        <p:spPr>
          <a:noFill/>
        </p:spPr>
        <p:txBody>
          <a:bodyPr/>
          <a:lstStyle/>
          <a:p>
            <a:fld id="{8021325A-35EF-4428-9BB0-C04B3B6B6920}"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ln/>
        </p:spPr>
        <p:txBody>
          <a:bodyPr/>
          <a:lstStyle/>
          <a:p>
            <a:endParaRPr lang="zh-CN" altLang="en-US"/>
          </a:p>
        </p:txBody>
      </p:sp>
      <p:sp>
        <p:nvSpPr>
          <p:cNvPr id="243716" name="灯片编号占位符 3"/>
          <p:cNvSpPr>
            <a:spLocks noGrp="1"/>
          </p:cNvSpPr>
          <p:nvPr>
            <p:ph type="sldNum" sz="quarter" idx="5"/>
          </p:nvPr>
        </p:nvSpPr>
        <p:spPr>
          <a:noFill/>
        </p:spPr>
        <p:txBody>
          <a:bodyPr/>
          <a:lstStyle/>
          <a:p>
            <a:fld id="{1C253F4B-2799-438B-BF44-564A3D1EF2D0}"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a:ln/>
        </p:spPr>
      </p:sp>
      <p:sp>
        <p:nvSpPr>
          <p:cNvPr id="244739" name="备注占位符 2"/>
          <p:cNvSpPr>
            <a:spLocks noGrp="1"/>
          </p:cNvSpPr>
          <p:nvPr>
            <p:ph type="body" idx="1"/>
          </p:nvPr>
        </p:nvSpPr>
        <p:spPr>
          <a:noFill/>
          <a:ln/>
        </p:spPr>
        <p:txBody>
          <a:bodyPr/>
          <a:lstStyle/>
          <a:p>
            <a:endParaRPr lang="zh-CN" altLang="en-US"/>
          </a:p>
        </p:txBody>
      </p:sp>
      <p:sp>
        <p:nvSpPr>
          <p:cNvPr id="244740" name="灯片编号占位符 3"/>
          <p:cNvSpPr>
            <a:spLocks noGrp="1"/>
          </p:cNvSpPr>
          <p:nvPr>
            <p:ph type="sldNum" sz="quarter" idx="5"/>
          </p:nvPr>
        </p:nvSpPr>
        <p:spPr>
          <a:noFill/>
        </p:spPr>
        <p:txBody>
          <a:bodyPr/>
          <a:lstStyle/>
          <a:p>
            <a:fld id="{E4232DC6-E23F-495D-B7E7-88327521F2E5}"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ln/>
        </p:spPr>
        <p:txBody>
          <a:bodyPr/>
          <a:lstStyle/>
          <a:p>
            <a:endParaRPr lang="zh-CN" altLang="en-US"/>
          </a:p>
        </p:txBody>
      </p:sp>
      <p:sp>
        <p:nvSpPr>
          <p:cNvPr id="245764" name="灯片编号占位符 3"/>
          <p:cNvSpPr>
            <a:spLocks noGrp="1"/>
          </p:cNvSpPr>
          <p:nvPr>
            <p:ph type="sldNum" sz="quarter" idx="5"/>
          </p:nvPr>
        </p:nvSpPr>
        <p:spPr>
          <a:noFill/>
        </p:spPr>
        <p:txBody>
          <a:bodyPr/>
          <a:lstStyle/>
          <a:p>
            <a:fld id="{BC5A2E7E-058E-4CDF-87BB-6F1963CDCBCF}"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a:ln/>
        </p:spPr>
      </p:sp>
      <p:sp>
        <p:nvSpPr>
          <p:cNvPr id="246787" name="备注占位符 2"/>
          <p:cNvSpPr>
            <a:spLocks noGrp="1"/>
          </p:cNvSpPr>
          <p:nvPr>
            <p:ph type="body" idx="1"/>
          </p:nvPr>
        </p:nvSpPr>
        <p:spPr>
          <a:noFill/>
          <a:ln/>
        </p:spPr>
        <p:txBody>
          <a:bodyPr/>
          <a:lstStyle/>
          <a:p>
            <a:endParaRPr lang="zh-CN" altLang="en-US"/>
          </a:p>
        </p:txBody>
      </p:sp>
      <p:sp>
        <p:nvSpPr>
          <p:cNvPr id="246788" name="灯片编号占位符 3"/>
          <p:cNvSpPr>
            <a:spLocks noGrp="1"/>
          </p:cNvSpPr>
          <p:nvPr>
            <p:ph type="sldNum" sz="quarter" idx="5"/>
          </p:nvPr>
        </p:nvSpPr>
        <p:spPr>
          <a:noFill/>
        </p:spPr>
        <p:txBody>
          <a:bodyPr/>
          <a:lstStyle/>
          <a:p>
            <a:fld id="{BB750D04-94FA-4AC1-82F8-DEB3828D3C4D}"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ln/>
        </p:spPr>
        <p:txBody>
          <a:bodyPr/>
          <a:lstStyle/>
          <a:p>
            <a:endParaRPr lang="zh-CN" altLang="en-US"/>
          </a:p>
        </p:txBody>
      </p:sp>
      <p:sp>
        <p:nvSpPr>
          <p:cNvPr id="247812" name="灯片编号占位符 3"/>
          <p:cNvSpPr>
            <a:spLocks noGrp="1"/>
          </p:cNvSpPr>
          <p:nvPr>
            <p:ph type="sldNum" sz="quarter" idx="5"/>
          </p:nvPr>
        </p:nvSpPr>
        <p:spPr>
          <a:noFill/>
        </p:spPr>
        <p:txBody>
          <a:bodyPr/>
          <a:lstStyle/>
          <a:p>
            <a:fld id="{1B3B4033-90A4-4E94-8020-2FB8EBF9A2C9}"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a:ln/>
        </p:spPr>
      </p:sp>
      <p:sp>
        <p:nvSpPr>
          <p:cNvPr id="248835" name="备注占位符 2"/>
          <p:cNvSpPr>
            <a:spLocks noGrp="1"/>
          </p:cNvSpPr>
          <p:nvPr>
            <p:ph type="body" idx="1"/>
          </p:nvPr>
        </p:nvSpPr>
        <p:spPr>
          <a:noFill/>
          <a:ln/>
        </p:spPr>
        <p:txBody>
          <a:bodyPr/>
          <a:lstStyle/>
          <a:p>
            <a:endParaRPr lang="zh-CN" altLang="en-US"/>
          </a:p>
        </p:txBody>
      </p:sp>
      <p:sp>
        <p:nvSpPr>
          <p:cNvPr id="248836" name="灯片编号占位符 3"/>
          <p:cNvSpPr>
            <a:spLocks noGrp="1"/>
          </p:cNvSpPr>
          <p:nvPr>
            <p:ph type="sldNum" sz="quarter" idx="5"/>
          </p:nvPr>
        </p:nvSpPr>
        <p:spPr>
          <a:noFill/>
        </p:spPr>
        <p:txBody>
          <a:bodyPr/>
          <a:lstStyle/>
          <a:p>
            <a:fld id="{7D4CD505-3B06-4306-AE87-B2C6B7E55B9A}"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a:ln/>
        </p:spPr>
      </p:sp>
      <p:sp>
        <p:nvSpPr>
          <p:cNvPr id="248835" name="备注占位符 2"/>
          <p:cNvSpPr>
            <a:spLocks noGrp="1"/>
          </p:cNvSpPr>
          <p:nvPr>
            <p:ph type="body" idx="1"/>
          </p:nvPr>
        </p:nvSpPr>
        <p:spPr>
          <a:noFill/>
          <a:ln/>
        </p:spPr>
        <p:txBody>
          <a:bodyPr/>
          <a:lstStyle/>
          <a:p>
            <a:endParaRPr lang="zh-CN" altLang="en-US"/>
          </a:p>
        </p:txBody>
      </p:sp>
      <p:sp>
        <p:nvSpPr>
          <p:cNvPr id="248836" name="灯片编号占位符 3"/>
          <p:cNvSpPr>
            <a:spLocks noGrp="1"/>
          </p:cNvSpPr>
          <p:nvPr>
            <p:ph type="sldNum" sz="quarter" idx="5"/>
          </p:nvPr>
        </p:nvSpPr>
        <p:spPr>
          <a:noFill/>
        </p:spPr>
        <p:txBody>
          <a:bodyPr/>
          <a:lstStyle/>
          <a:p>
            <a:fld id="{7D4CD505-3B06-4306-AE87-B2C6B7E55B9A}"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pPr>
              <a:defRPr/>
            </a:pPr>
            <a:endParaRPr lang="en-US" altLang="zh-CN"/>
          </a:p>
        </p:txBody>
      </p:sp>
      <p:sp>
        <p:nvSpPr>
          <p:cNvPr id="19" name="页脚占位符 18"/>
          <p:cNvSpPr>
            <a:spLocks noGrp="1"/>
          </p:cNvSpPr>
          <p:nvPr>
            <p:ph type="ftr" sz="quarter" idx="11"/>
          </p:nvPr>
        </p:nvSpPr>
        <p:spPr/>
        <p:txBody>
          <a:bodyPr/>
          <a:lstStyle/>
          <a:p>
            <a:pPr>
              <a:defRPr/>
            </a:pPr>
            <a:endParaRPr lang="en-US" altLang="zh-CN"/>
          </a:p>
        </p:txBody>
      </p:sp>
      <p:sp>
        <p:nvSpPr>
          <p:cNvPr id="27" name="灯片编号占位符 26"/>
          <p:cNvSpPr>
            <a:spLocks noGrp="1"/>
          </p:cNvSpPr>
          <p:nvPr>
            <p:ph type="sldNum" sz="quarter" idx="12"/>
          </p:nvPr>
        </p:nvSpPr>
        <p:spPr/>
        <p:txBody>
          <a:bodyPr/>
          <a:lstStyle/>
          <a:p>
            <a:pPr>
              <a:defRPr/>
            </a:pPr>
            <a:fld id="{221592BB-7AD7-4834-8C62-63284FFFE4F3}"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a:xfrm>
            <a:off x="457200" y="4816548"/>
            <a:ext cx="2133600" cy="273844"/>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69AC154-52CA-407E-9FB5-7A3E09C8AEEC}"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715269E-1763-4558-813E-B12FE6CB5568}"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05979"/>
            <a:ext cx="6019800" cy="438864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BEE0164-4F8C-4845-9F2F-5BF2BA2D5292}" type="slidenum">
              <a:rPr lang="en-US" altLang="zh-CN" smtClean="0"/>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spd="slow" advTm="0">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slow" advTm="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69BE11A-2A80-4A72-B960-DCF780E3150E}"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765FB37-E5D2-4DE0-B980-19905F11F364}"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7467600" cy="85725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F11FF1A-DAF6-4AB7-B360-3DC17E814122}"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8229600" cy="85725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137684"/>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6" y="1137684"/>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F461C938-D847-4357-AF5C-49F3FFDC219A}"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55576" y="123478"/>
            <a:ext cx="7488832" cy="493564"/>
          </a:xfrm>
        </p:spPr>
        <p:txBody>
          <a:bodyPr>
            <a:noAutofit/>
          </a:bodyPr>
          <a:lstStyle>
            <a:lvl1pPr>
              <a:defRPr sz="2800" b="1"/>
            </a:lvl1pPr>
          </a:lstStyle>
          <a:p>
            <a:r>
              <a:rPr lang="zh-CN" altLang="en-US" dirty="0"/>
              <a:t>单击此处编辑母版标题样式</a:t>
            </a:r>
          </a:p>
        </p:txBody>
      </p:sp>
      <p:pic>
        <p:nvPicPr>
          <p:cNvPr id="314370" name="Object 10"/>
          <p:cNvPicPr>
            <a:picLocks noChangeAspect="1" noChangeArrowheads="1"/>
          </p:cNvPicPr>
          <p:nvPr userDrawn="1"/>
        </p:nvPicPr>
        <p:blipFill>
          <a:blip r:embed="rId2" cstate="print"/>
          <a:srcRect/>
          <a:stretch>
            <a:fillRect/>
          </a:stretch>
        </p:blipFill>
        <p:spPr bwMode="auto">
          <a:xfrm>
            <a:off x="107504" y="0"/>
            <a:ext cx="612130" cy="61213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7470648" cy="857250"/>
          </a:xfrm>
        </p:spPr>
        <p:txBody>
          <a:bodyPr anchor="ctr"/>
          <a:lstStyle>
            <a:lvl1pPr algn="l">
              <a:defRPr sz="4600"/>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灯片编号占位符 7"/>
          <p:cNvSpPr>
            <a:spLocks noGrp="1"/>
          </p:cNvSpPr>
          <p:nvPr>
            <p:ph type="sldNum" sz="quarter" idx="11"/>
          </p:nvPr>
        </p:nvSpPr>
        <p:spPr/>
        <p:txBody>
          <a:bodyPr/>
          <a:lstStyle/>
          <a:p>
            <a:pPr>
              <a:defRPr/>
            </a:pPr>
            <a:fld id="{E1426234-B273-4842-B796-178C13211697}" type="slidenum">
              <a:rPr lang="en-US" altLang="zh-CN" smtClean="0"/>
              <a:pPr>
                <a:defRPr/>
              </a:pPr>
              <a:t>‹#›</a:t>
            </a:fld>
            <a:endParaRPr lang="en-US" altLang="zh-CN"/>
          </a:p>
        </p:txBody>
      </p:sp>
      <p:sp>
        <p:nvSpPr>
          <p:cNvPr id="9" name="页脚占位符 8"/>
          <p:cNvSpPr>
            <a:spLocks noGrp="1"/>
          </p:cNvSpPr>
          <p:nvPr>
            <p:ph type="ftr" sz="quarter" idx="12"/>
          </p:nvPr>
        </p:nvSpPr>
        <p:spPr/>
        <p:txBody>
          <a:body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1394773E-C4F1-417D-8D26-4A16B612B9AA}"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8156448" y="4816548"/>
            <a:ext cx="762000" cy="273844"/>
          </a:xfrm>
        </p:spPr>
        <p:txBody>
          <a:bodyPr/>
          <a:lstStyle/>
          <a:p>
            <a:pPr>
              <a:defRPr/>
            </a:pPr>
            <a:fld id="{5CD39B17-EA0E-4E85-B0EE-8373E3E1602E}"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05978"/>
            <a:ext cx="7467600" cy="857250"/>
          </a:xfrm>
          <a:prstGeom prst="rect">
            <a:avLst/>
          </a:prstGeom>
        </p:spPr>
        <p:txBody>
          <a:bodyPr vert="horz" lIns="45720" rIns="45720" anchor="ctr">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endParaRPr lang="en-US" altLang="zh-CN"/>
          </a:p>
        </p:txBody>
      </p:sp>
      <p:sp>
        <p:nvSpPr>
          <p:cNvPr id="22" name="页脚占位符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ltLang="zh-CN"/>
          </a:p>
        </p:txBody>
      </p:sp>
      <p:sp>
        <p:nvSpPr>
          <p:cNvPr id="18" name="灯片编号占位符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A621179D-DFE7-4625-A0E5-AB40CB41132F}"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31"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customXml" Target="../ink/ink93.xml"/><Relationship Id="rId2" Type="http://schemas.openxmlformats.org/officeDocument/2006/relationships/notesSlide" Target="../notesSlides/notesSlide10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customXml" Target="../ink/ink94.xml"/><Relationship Id="rId2" Type="http://schemas.openxmlformats.org/officeDocument/2006/relationships/notesSlide" Target="../notesSlides/notesSlide10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customXml" Target="../ink/ink95.xml"/><Relationship Id="rId2" Type="http://schemas.openxmlformats.org/officeDocument/2006/relationships/notesSlide" Target="../notesSlides/notesSlide10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3" Type="http://schemas.openxmlformats.org/officeDocument/2006/relationships/customXml" Target="../ink/ink96.xml"/><Relationship Id="rId2" Type="http://schemas.openxmlformats.org/officeDocument/2006/relationships/notesSlide" Target="../notesSlides/notesSlide10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customXml" Target="../ink/ink97.xml"/><Relationship Id="rId2" Type="http://schemas.openxmlformats.org/officeDocument/2006/relationships/notesSlide" Target="../notesSlides/notesSlide10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3" Type="http://schemas.openxmlformats.org/officeDocument/2006/relationships/customXml" Target="../ink/ink98.xml"/><Relationship Id="rId2" Type="http://schemas.openxmlformats.org/officeDocument/2006/relationships/notesSlide" Target="../notesSlides/notesSlide10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customXml" Target="../ink/ink99.xml"/><Relationship Id="rId2" Type="http://schemas.openxmlformats.org/officeDocument/2006/relationships/notesSlide" Target="../notesSlides/notesSlide10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customXml" Target="../ink/ink100.xml"/><Relationship Id="rId2" Type="http://schemas.openxmlformats.org/officeDocument/2006/relationships/notesSlide" Target="../notesSlides/notesSlide10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customXml" Target="../ink/ink101.xml"/><Relationship Id="rId2" Type="http://schemas.openxmlformats.org/officeDocument/2006/relationships/notesSlide" Target="../notesSlides/notesSlide11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customXml" Target="../ink/ink102.xml"/><Relationship Id="rId2" Type="http://schemas.openxmlformats.org/officeDocument/2006/relationships/notesSlide" Target="../notesSlides/notesSlide11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customXml" Target="../ink/ink103.xml"/><Relationship Id="rId2" Type="http://schemas.openxmlformats.org/officeDocument/2006/relationships/notesSlide" Target="../notesSlides/notesSlide11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customXml" Target="../ink/ink104.xml"/><Relationship Id="rId2" Type="http://schemas.openxmlformats.org/officeDocument/2006/relationships/notesSlide" Target="../notesSlides/notesSlide11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customXml" Target="../ink/ink105.xml"/><Relationship Id="rId2" Type="http://schemas.openxmlformats.org/officeDocument/2006/relationships/notesSlide" Target="../notesSlides/notesSlide11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3" Type="http://schemas.openxmlformats.org/officeDocument/2006/relationships/customXml" Target="../ink/ink106.xml"/><Relationship Id="rId2" Type="http://schemas.openxmlformats.org/officeDocument/2006/relationships/notesSlide" Target="../notesSlides/notesSlide11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6.xml.rels><?xml version="1.0" encoding="UTF-8" standalone="yes"?>
<Relationships xmlns="http://schemas.openxmlformats.org/package/2006/relationships"><Relationship Id="rId3" Type="http://schemas.openxmlformats.org/officeDocument/2006/relationships/customXml" Target="../ink/ink107.xml"/><Relationship Id="rId2" Type="http://schemas.openxmlformats.org/officeDocument/2006/relationships/notesSlide" Target="../notesSlides/notesSlide11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7.xml.rels><?xml version="1.0" encoding="UTF-8" standalone="yes"?>
<Relationships xmlns="http://schemas.openxmlformats.org/package/2006/relationships"><Relationship Id="rId3" Type="http://schemas.openxmlformats.org/officeDocument/2006/relationships/customXml" Target="../ink/ink108.xml"/><Relationship Id="rId2" Type="http://schemas.openxmlformats.org/officeDocument/2006/relationships/notesSlide" Target="../notesSlides/notesSlide11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8.xml.rels><?xml version="1.0" encoding="UTF-8" standalone="yes"?>
<Relationships xmlns="http://schemas.openxmlformats.org/package/2006/relationships"><Relationship Id="rId3" Type="http://schemas.openxmlformats.org/officeDocument/2006/relationships/customXml" Target="../ink/ink109.xml"/><Relationship Id="rId2" Type="http://schemas.openxmlformats.org/officeDocument/2006/relationships/notesSlide" Target="../notesSlides/notesSlide11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9.xml.rels><?xml version="1.0" encoding="UTF-8" standalone="yes"?>
<Relationships xmlns="http://schemas.openxmlformats.org/package/2006/relationships"><Relationship Id="rId3" Type="http://schemas.openxmlformats.org/officeDocument/2006/relationships/customXml" Target="../ink/ink110.xml"/><Relationship Id="rId2" Type="http://schemas.openxmlformats.org/officeDocument/2006/relationships/notesSlide" Target="../notesSlides/notesSlide11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customXml" Target="../ink/ink111.xml"/><Relationship Id="rId2" Type="http://schemas.openxmlformats.org/officeDocument/2006/relationships/notesSlide" Target="../notesSlides/notesSlide12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1.xml.rels><?xml version="1.0" encoding="UTF-8" standalone="yes"?>
<Relationships xmlns="http://schemas.openxmlformats.org/package/2006/relationships"><Relationship Id="rId3" Type="http://schemas.openxmlformats.org/officeDocument/2006/relationships/customXml" Target="../ink/ink112.xml"/><Relationship Id="rId2" Type="http://schemas.openxmlformats.org/officeDocument/2006/relationships/notesSlide" Target="../notesSlides/notesSlide12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2.xml.rels><?xml version="1.0" encoding="UTF-8" standalone="yes"?>
<Relationships xmlns="http://schemas.openxmlformats.org/package/2006/relationships"><Relationship Id="rId3" Type="http://schemas.openxmlformats.org/officeDocument/2006/relationships/customXml" Target="../ink/ink113.xml"/><Relationship Id="rId2" Type="http://schemas.openxmlformats.org/officeDocument/2006/relationships/notesSlide" Target="../notesSlides/notesSlide12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3.xml.rels><?xml version="1.0" encoding="UTF-8" standalone="yes"?>
<Relationships xmlns="http://schemas.openxmlformats.org/package/2006/relationships"><Relationship Id="rId3" Type="http://schemas.openxmlformats.org/officeDocument/2006/relationships/customXml" Target="../ink/ink114.xml"/><Relationship Id="rId2" Type="http://schemas.openxmlformats.org/officeDocument/2006/relationships/notesSlide" Target="../notesSlides/notesSlide12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customXml" Target="../ink/ink115.xml"/><Relationship Id="rId4" Type="http://schemas.openxmlformats.org/officeDocument/2006/relationships/oleObject" Target="../embeddings/oleObject2.bin"/></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3" Type="http://schemas.openxmlformats.org/officeDocument/2006/relationships/customXml" Target="../ink/ink116.xml"/><Relationship Id="rId2" Type="http://schemas.openxmlformats.org/officeDocument/2006/relationships/notesSlide" Target="../notesSlides/notesSlide12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7.xml.rels><?xml version="1.0" encoding="UTF-8" standalone="yes"?>
<Relationships xmlns="http://schemas.openxmlformats.org/package/2006/relationships"><Relationship Id="rId3" Type="http://schemas.openxmlformats.org/officeDocument/2006/relationships/customXml" Target="../ink/ink117.xml"/><Relationship Id="rId2" Type="http://schemas.openxmlformats.org/officeDocument/2006/relationships/notesSlide" Target="../notesSlides/notesSlide12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8.xml.rels><?xml version="1.0" encoding="UTF-8" standalone="yes"?>
<Relationships xmlns="http://schemas.openxmlformats.org/package/2006/relationships"><Relationship Id="rId3" Type="http://schemas.openxmlformats.org/officeDocument/2006/relationships/customXml" Target="../ink/ink118.xml"/><Relationship Id="rId2" Type="http://schemas.openxmlformats.org/officeDocument/2006/relationships/notesSlide" Target="../notesSlides/notesSlide12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9.xml.rels><?xml version="1.0" encoding="UTF-8" standalone="yes"?>
<Relationships xmlns="http://schemas.openxmlformats.org/package/2006/relationships"><Relationship Id="rId3" Type="http://schemas.openxmlformats.org/officeDocument/2006/relationships/customXml" Target="../ink/ink119.xml"/><Relationship Id="rId2" Type="http://schemas.openxmlformats.org/officeDocument/2006/relationships/notesSlide" Target="../notesSlides/notesSlide12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0.xml.rels><?xml version="1.0" encoding="UTF-8" standalone="yes"?>
<Relationships xmlns="http://schemas.openxmlformats.org/package/2006/relationships"><Relationship Id="rId3" Type="http://schemas.openxmlformats.org/officeDocument/2006/relationships/customXml" Target="../ink/ink120.xml"/><Relationship Id="rId2" Type="http://schemas.openxmlformats.org/officeDocument/2006/relationships/notesSlide" Target="../notesSlides/notesSlide13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1.xml.rels><?xml version="1.0" encoding="UTF-8" standalone="yes"?>
<Relationships xmlns="http://schemas.openxmlformats.org/package/2006/relationships"><Relationship Id="rId3" Type="http://schemas.openxmlformats.org/officeDocument/2006/relationships/customXml" Target="../ink/ink121.xml"/><Relationship Id="rId2" Type="http://schemas.openxmlformats.org/officeDocument/2006/relationships/notesSlide" Target="../notesSlides/notesSlide13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2.xml.rels><?xml version="1.0" encoding="UTF-8" standalone="yes"?>
<Relationships xmlns="http://schemas.openxmlformats.org/package/2006/relationships"><Relationship Id="rId3" Type="http://schemas.openxmlformats.org/officeDocument/2006/relationships/customXml" Target="../ink/ink122.xml"/><Relationship Id="rId2" Type="http://schemas.openxmlformats.org/officeDocument/2006/relationships/notesSlide" Target="../notesSlides/notesSlide13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3.xml.rels><?xml version="1.0" encoding="UTF-8" standalone="yes"?>
<Relationships xmlns="http://schemas.openxmlformats.org/package/2006/relationships"><Relationship Id="rId3" Type="http://schemas.openxmlformats.org/officeDocument/2006/relationships/customXml" Target="../ink/ink123.xml"/><Relationship Id="rId2" Type="http://schemas.openxmlformats.org/officeDocument/2006/relationships/notesSlide" Target="../notesSlides/notesSlide13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4.xml.rels><?xml version="1.0" encoding="UTF-8" standalone="yes"?>
<Relationships xmlns="http://schemas.openxmlformats.org/package/2006/relationships"><Relationship Id="rId3" Type="http://schemas.openxmlformats.org/officeDocument/2006/relationships/customXml" Target="../ink/ink124.xml"/><Relationship Id="rId2" Type="http://schemas.openxmlformats.org/officeDocument/2006/relationships/notesSlide" Target="../notesSlides/notesSlide13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5.xml.rels><?xml version="1.0" encoding="UTF-8" standalone="yes"?>
<Relationships xmlns="http://schemas.openxmlformats.org/package/2006/relationships"><Relationship Id="rId3" Type="http://schemas.openxmlformats.org/officeDocument/2006/relationships/customXml" Target="../ink/ink125.xml"/><Relationship Id="rId2" Type="http://schemas.openxmlformats.org/officeDocument/2006/relationships/notesSlide" Target="../notesSlides/notesSlide13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6.xml.rels><?xml version="1.0" encoding="UTF-8" standalone="yes"?>
<Relationships xmlns="http://schemas.openxmlformats.org/package/2006/relationships"><Relationship Id="rId3" Type="http://schemas.openxmlformats.org/officeDocument/2006/relationships/customXml" Target="../ink/ink126.xml"/><Relationship Id="rId2" Type="http://schemas.openxmlformats.org/officeDocument/2006/relationships/notesSlide" Target="../notesSlides/notesSlide13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7.xml.rels><?xml version="1.0" encoding="UTF-8" standalone="yes"?>
<Relationships xmlns="http://schemas.openxmlformats.org/package/2006/relationships"><Relationship Id="rId3" Type="http://schemas.openxmlformats.org/officeDocument/2006/relationships/customXml" Target="../ink/ink127.xml"/><Relationship Id="rId2" Type="http://schemas.openxmlformats.org/officeDocument/2006/relationships/notesSlide" Target="../notesSlides/notesSlide13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8.xml.rels><?xml version="1.0" encoding="UTF-8" standalone="yes"?>
<Relationships xmlns="http://schemas.openxmlformats.org/package/2006/relationships"><Relationship Id="rId3" Type="http://schemas.openxmlformats.org/officeDocument/2006/relationships/customXml" Target="../ink/ink128.xml"/><Relationship Id="rId2" Type="http://schemas.openxmlformats.org/officeDocument/2006/relationships/notesSlide" Target="../notesSlides/notesSlide13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40.xml.rels><?xml version="1.0" encoding="UTF-8" standalone="yes"?>
<Relationships xmlns="http://schemas.openxmlformats.org/package/2006/relationships"><Relationship Id="rId3" Type="http://schemas.openxmlformats.org/officeDocument/2006/relationships/customXml" Target="../ink/ink129.xml"/><Relationship Id="rId2" Type="http://schemas.openxmlformats.org/officeDocument/2006/relationships/notesSlide" Target="../notesSlides/notesSlide14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41.xml.rels><?xml version="1.0" encoding="UTF-8" standalone="yes"?>
<Relationships xmlns="http://schemas.openxmlformats.org/package/2006/relationships"><Relationship Id="rId3" Type="http://schemas.openxmlformats.org/officeDocument/2006/relationships/customXml" Target="../ink/ink130.xml"/><Relationship Id="rId2" Type="http://schemas.openxmlformats.org/officeDocument/2006/relationships/notesSlide" Target="../notesSlides/notesSlide14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3" Type="http://schemas.openxmlformats.org/officeDocument/2006/relationships/customXml" Target="../ink/ink131.xml"/><Relationship Id="rId2" Type="http://schemas.openxmlformats.org/officeDocument/2006/relationships/notesSlide" Target="../notesSlides/notesSlide14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44.xml.rels><?xml version="1.0" encoding="UTF-8" standalone="yes"?>
<Relationships xmlns="http://schemas.openxmlformats.org/package/2006/relationships"><Relationship Id="rId3" Type="http://schemas.openxmlformats.org/officeDocument/2006/relationships/customXml" Target="../ink/ink132.xml"/><Relationship Id="rId2" Type="http://schemas.openxmlformats.org/officeDocument/2006/relationships/notesSlide" Target="../notesSlides/notesSlide14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45.xml.rels><?xml version="1.0" encoding="UTF-8" standalone="yes"?>
<Relationships xmlns="http://schemas.openxmlformats.org/package/2006/relationships"><Relationship Id="rId3" Type="http://schemas.openxmlformats.org/officeDocument/2006/relationships/customXml" Target="../ink/ink133.xml"/><Relationship Id="rId2" Type="http://schemas.openxmlformats.org/officeDocument/2006/relationships/notesSlide" Target="../notesSlides/notesSlide14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46.xml.rels><?xml version="1.0" encoding="UTF-8" standalone="yes"?>
<Relationships xmlns="http://schemas.openxmlformats.org/package/2006/relationships"><Relationship Id="rId3" Type="http://schemas.openxmlformats.org/officeDocument/2006/relationships/customXml" Target="../ink/ink134.xml"/><Relationship Id="rId2" Type="http://schemas.openxmlformats.org/officeDocument/2006/relationships/notesSlide" Target="../notesSlides/notesSlide14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47.xml.rels><?xml version="1.0" encoding="UTF-8" standalone="yes"?>
<Relationships xmlns="http://schemas.openxmlformats.org/package/2006/relationships"><Relationship Id="rId3" Type="http://schemas.openxmlformats.org/officeDocument/2006/relationships/customXml" Target="../ink/ink135.xml"/><Relationship Id="rId2" Type="http://schemas.openxmlformats.org/officeDocument/2006/relationships/notesSlide" Target="../notesSlides/notesSlide14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48.xml.rels><?xml version="1.0" encoding="UTF-8" standalone="yes"?>
<Relationships xmlns="http://schemas.openxmlformats.org/package/2006/relationships"><Relationship Id="rId3" Type="http://schemas.openxmlformats.org/officeDocument/2006/relationships/customXml" Target="../ink/ink136.xml"/><Relationship Id="rId2" Type="http://schemas.openxmlformats.org/officeDocument/2006/relationships/notesSlide" Target="../notesSlides/notesSlide14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49.xml.rels><?xml version="1.0" encoding="UTF-8" standalone="yes"?>
<Relationships xmlns="http://schemas.openxmlformats.org/package/2006/relationships"><Relationship Id="rId3" Type="http://schemas.openxmlformats.org/officeDocument/2006/relationships/customXml" Target="../ink/ink137.xml"/><Relationship Id="rId2" Type="http://schemas.openxmlformats.org/officeDocument/2006/relationships/notesSlide" Target="../notesSlides/notesSlide14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50.xml.rels><?xml version="1.0" encoding="UTF-8" standalone="yes"?>
<Relationships xmlns="http://schemas.openxmlformats.org/package/2006/relationships"><Relationship Id="rId3" Type="http://schemas.openxmlformats.org/officeDocument/2006/relationships/customXml" Target="../ink/ink138.xml"/><Relationship Id="rId2" Type="http://schemas.openxmlformats.org/officeDocument/2006/relationships/notesSlide" Target="../notesSlides/notesSlide15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51.xml.rels><?xml version="1.0" encoding="UTF-8" standalone="yes"?>
<Relationships xmlns="http://schemas.openxmlformats.org/package/2006/relationships"><Relationship Id="rId3" Type="http://schemas.openxmlformats.org/officeDocument/2006/relationships/customXml" Target="../ink/ink139.xml"/><Relationship Id="rId2" Type="http://schemas.openxmlformats.org/officeDocument/2006/relationships/notesSlide" Target="../notesSlides/notesSlide151.xml"/><Relationship Id="rId1" Type="http://schemas.openxmlformats.org/officeDocument/2006/relationships/slideLayout" Target="../slideLayouts/slideLayout14.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customXml" Target="../ink/ink13.xml"/><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notesSlide" Target="../notesSlides/notesSlide4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notesSlide" Target="../notesSlides/notesSlide5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5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customXml" Target="../ink/ink54.xml"/><Relationship Id="rId2" Type="http://schemas.openxmlformats.org/officeDocument/2006/relationships/notesSlide" Target="../notesSlides/notesSlide5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customXml" Target="../ink/ink55.xml"/><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customXml" Target="../ink/ink56.xml"/><Relationship Id="rId2" Type="http://schemas.openxmlformats.org/officeDocument/2006/relationships/notesSlide" Target="../notesSlides/notesSlide6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customXml" Target="../ink/ink57.xml"/><Relationship Id="rId2" Type="http://schemas.openxmlformats.org/officeDocument/2006/relationships/notesSlide" Target="../notesSlides/notesSlide6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customXml" Target="../ink/ink58.xml"/><Relationship Id="rId2" Type="http://schemas.openxmlformats.org/officeDocument/2006/relationships/notesSlide" Target="../notesSlides/notesSlide6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customXml" Target="../ink/ink59.xml"/><Relationship Id="rId2" Type="http://schemas.openxmlformats.org/officeDocument/2006/relationships/notesSlide" Target="../notesSlides/notesSlide6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customXml" Target="../ink/ink60.xml"/><Relationship Id="rId2" Type="http://schemas.openxmlformats.org/officeDocument/2006/relationships/notesSlide" Target="../notesSlides/notesSlide6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customXml" Target="../ink/ink61.xml"/><Relationship Id="rId2" Type="http://schemas.openxmlformats.org/officeDocument/2006/relationships/notesSlide" Target="../notesSlides/notesSlide6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customXml" Target="../ink/ink62.xml"/><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customXml" Target="../ink/ink63.xml"/><Relationship Id="rId2" Type="http://schemas.openxmlformats.org/officeDocument/2006/relationships/notesSlide" Target="../notesSlides/notesSlide6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customXml" Target="../ink/ink64.xml"/><Relationship Id="rId2" Type="http://schemas.openxmlformats.org/officeDocument/2006/relationships/notesSlide" Target="../notesSlides/notesSlide6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customXml" Target="../ink/ink65.xml"/><Relationship Id="rId2" Type="http://schemas.openxmlformats.org/officeDocument/2006/relationships/notesSlide" Target="../notesSlides/notesSlide7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customXml" Target="../ink/ink66.xml"/><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customXml" Target="../ink/ink67.xml"/><Relationship Id="rId2" Type="http://schemas.openxmlformats.org/officeDocument/2006/relationships/notesSlide" Target="../notesSlides/notesSlide7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customXml" Target="../ink/ink68.xml"/><Relationship Id="rId2" Type="http://schemas.openxmlformats.org/officeDocument/2006/relationships/notesSlide" Target="../notesSlides/notesSlide7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customXml" Target="../ink/ink69.xml"/><Relationship Id="rId2" Type="http://schemas.openxmlformats.org/officeDocument/2006/relationships/notesSlide" Target="../notesSlides/notesSlide7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customXml" Target="../ink/ink70.xml"/><Relationship Id="rId2" Type="http://schemas.openxmlformats.org/officeDocument/2006/relationships/notesSlide" Target="../notesSlides/notesSlide7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customXml" Target="../ink/ink71.xml"/><Relationship Id="rId2" Type="http://schemas.openxmlformats.org/officeDocument/2006/relationships/notesSlide" Target="../notesSlides/notesSlide7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customXml" Target="../ink/ink72.xml"/><Relationship Id="rId2" Type="http://schemas.openxmlformats.org/officeDocument/2006/relationships/notesSlide" Target="../notesSlides/notesSlide7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customXml" Target="../ink/ink73.xml"/><Relationship Id="rId2" Type="http://schemas.openxmlformats.org/officeDocument/2006/relationships/notesSlide" Target="../notesSlides/notesSlide7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notesSlide" Target="../notesSlides/notesSlide8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customXml" Target="../ink/ink75.xml"/><Relationship Id="rId2" Type="http://schemas.openxmlformats.org/officeDocument/2006/relationships/notesSlide" Target="../notesSlides/notesSlide8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customXml" Target="../ink/ink76.xml"/><Relationship Id="rId2" Type="http://schemas.openxmlformats.org/officeDocument/2006/relationships/notesSlide" Target="../notesSlides/notesSlide8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customXml" Target="../ink/ink77.xml"/><Relationship Id="rId2" Type="http://schemas.openxmlformats.org/officeDocument/2006/relationships/notesSlide" Target="../notesSlides/notesSlide8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customXml" Target="../ink/ink78.xml"/><Relationship Id="rId2" Type="http://schemas.openxmlformats.org/officeDocument/2006/relationships/notesSlide" Target="../notesSlides/notesSlide8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customXml" Target="../ink/ink79.xml"/><Relationship Id="rId2" Type="http://schemas.openxmlformats.org/officeDocument/2006/relationships/notesSlide" Target="../notesSlides/notesSlide8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customXml" Target="../ink/ink80.xml"/><Relationship Id="rId2" Type="http://schemas.openxmlformats.org/officeDocument/2006/relationships/notesSlide" Target="../notesSlides/notesSlide8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customXml" Target="../ink/ink81.xml"/><Relationship Id="rId2" Type="http://schemas.openxmlformats.org/officeDocument/2006/relationships/notesSlide" Target="../notesSlides/notesSlide8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customXml" Target="../ink/ink82.xml"/><Relationship Id="rId2" Type="http://schemas.openxmlformats.org/officeDocument/2006/relationships/notesSlide" Target="../notesSlides/notesSlide8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customXml" Target="../ink/ink83.xml"/><Relationship Id="rId2" Type="http://schemas.openxmlformats.org/officeDocument/2006/relationships/notesSlide" Target="../notesSlides/notesSlide8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customXml" Target="../ink/ink84.xml"/><Relationship Id="rId2" Type="http://schemas.openxmlformats.org/officeDocument/2006/relationships/notesSlide" Target="../notesSlides/notesSlide9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customXml" Target="../ink/ink85.xml"/><Relationship Id="rId2" Type="http://schemas.openxmlformats.org/officeDocument/2006/relationships/notesSlide" Target="../notesSlides/notesSlide9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customXml" Target="../ink/ink86.xml"/><Relationship Id="rId2" Type="http://schemas.openxmlformats.org/officeDocument/2006/relationships/notesSlide" Target="../notesSlides/notesSlide9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customXml" Target="../ink/ink87.xml"/><Relationship Id="rId2" Type="http://schemas.openxmlformats.org/officeDocument/2006/relationships/notesSlide" Target="../notesSlides/notesSlide9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customXml" Target="../ink/ink88.xml"/><Relationship Id="rId2" Type="http://schemas.openxmlformats.org/officeDocument/2006/relationships/notesSlide" Target="../notesSlides/notesSlide9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customXml" Target="../ink/ink89.xml"/><Relationship Id="rId2" Type="http://schemas.openxmlformats.org/officeDocument/2006/relationships/notesSlide" Target="../notesSlides/notesSlide9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customXml" Target="../ink/ink90.xml"/><Relationship Id="rId2" Type="http://schemas.openxmlformats.org/officeDocument/2006/relationships/notesSlide" Target="../notesSlides/notesSlide9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customXml" Target="../ink/ink91.xml"/><Relationship Id="rId2" Type="http://schemas.openxmlformats.org/officeDocument/2006/relationships/notesSlide" Target="../notesSlides/notesSlide9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customXml" Target="../ink/ink92.xml"/><Relationship Id="rId2" Type="http://schemas.openxmlformats.org/officeDocument/2006/relationships/notesSlide" Target="../notesSlides/notesSlide99.xml"/><Relationship Id="rId1" Type="http://schemas.openxmlformats.org/officeDocument/2006/relationships/slideLayout" Target="../slideLayouts/slideLayout1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图片 14"/>
          <p:cNvPicPr>
            <a:picLocks noChangeAspect="1"/>
          </p:cNvPicPr>
          <p:nvPr/>
        </p:nvPicPr>
        <p:blipFill>
          <a:blip r:embed="rId3" cstate="print"/>
          <a:srcRect t="7814" b="7996"/>
          <a:stretch>
            <a:fillRect/>
          </a:stretch>
        </p:blipFill>
        <p:spPr bwMode="auto">
          <a:xfrm>
            <a:off x="0" y="0"/>
            <a:ext cx="9144000" cy="5132388"/>
          </a:xfrm>
          <a:prstGeom prst="rect">
            <a:avLst/>
          </a:prstGeom>
          <a:noFill/>
          <a:ln w="9525">
            <a:noFill/>
            <a:miter lim="800000"/>
            <a:headEnd/>
            <a:tailEnd/>
          </a:ln>
        </p:spPr>
      </p:pic>
      <p:pic>
        <p:nvPicPr>
          <p:cNvPr id="141315" name="图片 28"/>
          <p:cNvPicPr>
            <a:picLocks noChangeAspect="1"/>
          </p:cNvPicPr>
          <p:nvPr/>
        </p:nvPicPr>
        <p:blipFill>
          <a:blip r:embed="rId4" cstate="print"/>
          <a:srcRect/>
          <a:stretch>
            <a:fillRect/>
          </a:stretch>
        </p:blipFill>
        <p:spPr bwMode="auto">
          <a:xfrm>
            <a:off x="1546225" y="1617663"/>
            <a:ext cx="1776413" cy="1833562"/>
          </a:xfrm>
          <a:prstGeom prst="rect">
            <a:avLst/>
          </a:prstGeom>
          <a:noFill/>
          <a:ln w="9525">
            <a:noFill/>
            <a:miter lim="800000"/>
            <a:headEnd/>
            <a:tailEnd/>
          </a:ln>
        </p:spPr>
      </p:pic>
      <p:sp>
        <p:nvSpPr>
          <p:cNvPr id="2" name="文本框 1"/>
          <p:cNvSpPr txBox="1"/>
          <p:nvPr/>
        </p:nvSpPr>
        <p:spPr>
          <a:xfrm>
            <a:off x="2771775" y="1276350"/>
            <a:ext cx="3763963" cy="2124075"/>
          </a:xfrm>
          <a:prstGeom prst="rect">
            <a:avLst/>
          </a:prstGeom>
          <a:noFill/>
        </p:spPr>
        <p:txBody>
          <a:bodyPr wrap="none">
            <a:spAutoFit/>
          </a:bodyPr>
          <a:lstStyle/>
          <a:p>
            <a:pPr>
              <a:defRPr/>
            </a:pPr>
            <a:r>
              <a:rPr lang="zh-CN" altLang="en-US" sz="6600" b="1" dirty="0">
                <a:latin typeface="微软雅黑" pitchFamily="34" charset="-122"/>
                <a:ea typeface="微软雅黑" pitchFamily="34" charset="-122"/>
                <a:sym typeface="+mn-lt"/>
              </a:rPr>
              <a:t>第二部分</a:t>
            </a:r>
            <a:endParaRPr lang="en-US" altLang="zh-CN" sz="6600" b="1" dirty="0">
              <a:latin typeface="微软雅黑" pitchFamily="34" charset="-122"/>
              <a:ea typeface="微软雅黑" pitchFamily="34" charset="-122"/>
              <a:sym typeface="+mn-lt"/>
            </a:endParaRPr>
          </a:p>
          <a:p>
            <a:pPr>
              <a:defRPr/>
            </a:pPr>
            <a:r>
              <a:rPr lang="en-US" altLang="zh-CN" sz="6600" b="1" dirty="0">
                <a:solidFill>
                  <a:srgbClr val="FFFFFF"/>
                </a:solidFill>
                <a:latin typeface="微软雅黑" pitchFamily="34" charset="-122"/>
                <a:ea typeface="微软雅黑" pitchFamily="34" charset="-122"/>
                <a:cs typeface="+mn-ea"/>
                <a:sym typeface="+mn-lt"/>
              </a:rPr>
              <a:t>     ----</a:t>
            </a:r>
            <a:r>
              <a:rPr lang="zh-CN" altLang="en-US" sz="6600" b="1" dirty="0">
                <a:solidFill>
                  <a:srgbClr val="FFFFFF"/>
                </a:solidFill>
                <a:latin typeface="微软雅黑" pitchFamily="34" charset="-122"/>
                <a:ea typeface="微软雅黑" pitchFamily="34" charset="-122"/>
                <a:cs typeface="+mn-ea"/>
                <a:sym typeface="+mn-lt"/>
              </a:rPr>
              <a:t>树</a:t>
            </a:r>
            <a:endParaRPr lang="zh-CN" altLang="en-US" sz="4400" b="1" dirty="0">
              <a:latin typeface="微软雅黑" pitchFamily="34" charset="-122"/>
              <a:ea typeface="微软雅黑" pitchFamily="34" charset="-122"/>
              <a:cs typeface="+mn-ea"/>
              <a:sym typeface="+mn-lt"/>
            </a:endParaRPr>
          </a:p>
        </p:txBody>
      </p:sp>
      <p:sp>
        <p:nvSpPr>
          <p:cNvPr id="141317" name="文本框 2"/>
          <p:cNvSpPr txBox="1">
            <a:spLocks noChangeArrowheads="1"/>
          </p:cNvSpPr>
          <p:nvPr/>
        </p:nvSpPr>
        <p:spPr bwMode="auto">
          <a:xfrm>
            <a:off x="3995738" y="3724275"/>
            <a:ext cx="3411537" cy="830263"/>
          </a:xfrm>
          <a:prstGeom prst="rect">
            <a:avLst/>
          </a:prstGeom>
          <a:noFill/>
          <a:ln w="9525">
            <a:noFill/>
            <a:miter lim="800000"/>
            <a:headEnd/>
            <a:tailEnd/>
          </a:ln>
        </p:spPr>
        <p:txBody>
          <a:bodyPr wrap="none">
            <a:spAutoFit/>
          </a:bodyPr>
          <a:lstStyle/>
          <a:p>
            <a:r>
              <a:rPr lang="zh-CN" altLang="en-US" sz="2400" b="1">
                <a:latin typeface="微软雅黑" pitchFamily="34" charset="-122"/>
                <a:ea typeface="微软雅黑" pitchFamily="34" charset="-122"/>
              </a:rPr>
              <a:t>翁惠玉</a:t>
            </a:r>
          </a:p>
          <a:p>
            <a:r>
              <a:rPr lang="en-US" altLang="zh-CN" sz="2400" b="1">
                <a:latin typeface="微软雅黑" pitchFamily="34" charset="-122"/>
                <a:ea typeface="微软雅黑" pitchFamily="34" charset="-122"/>
              </a:rPr>
              <a:t>hyweng@sjtu.edu.cn</a:t>
            </a:r>
          </a:p>
        </p:txBody>
      </p:sp>
    </p:spTree>
  </p:cSld>
  <p:clrMapOvr>
    <a:masterClrMapping/>
  </p:clrMapOvr>
  <p:transition spd="slow"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组合 35"/>
          <p:cNvGrpSpPr>
            <a:grpSpLocks/>
          </p:cNvGrpSpPr>
          <p:nvPr/>
        </p:nvGrpSpPr>
        <p:grpSpPr bwMode="auto">
          <a:xfrm>
            <a:off x="179388" y="1779588"/>
            <a:ext cx="1822450" cy="2011362"/>
            <a:chOff x="807443" y="2207188"/>
            <a:chExt cx="2740029" cy="3316914"/>
          </a:xfrm>
        </p:grpSpPr>
        <p:sp>
          <p:nvSpPr>
            <p:cNvPr id="144404" name="矩形 25"/>
            <p:cNvSpPr>
              <a:spLocks noChangeArrowheads="1"/>
            </p:cNvSpPr>
            <p:nvPr/>
          </p:nvSpPr>
          <p:spPr bwMode="auto">
            <a:xfrm>
              <a:off x="807443" y="4565784"/>
              <a:ext cx="2740029" cy="95831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树的概念</a:t>
              </a:r>
            </a:p>
          </p:txBody>
        </p:sp>
        <p:sp>
          <p:nvSpPr>
            <p:cNvPr id="34" name="等腰三角形 33"/>
            <p:cNvSpPr/>
            <p:nvPr/>
          </p:nvSpPr>
          <p:spPr>
            <a:xfrm>
              <a:off x="1005545" y="2207188"/>
              <a:ext cx="2160041" cy="179851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44387" name="组合 37"/>
          <p:cNvGrpSpPr>
            <a:grpSpLocks/>
          </p:cNvGrpSpPr>
          <p:nvPr/>
        </p:nvGrpSpPr>
        <p:grpSpPr bwMode="auto">
          <a:xfrm>
            <a:off x="1979613" y="1779588"/>
            <a:ext cx="1741487" cy="2017712"/>
            <a:chOff x="862444" y="2207188"/>
            <a:chExt cx="2619266" cy="3328368"/>
          </a:xfrm>
        </p:grpSpPr>
        <p:sp>
          <p:nvSpPr>
            <p:cNvPr id="144401" name="矩形 38"/>
            <p:cNvSpPr>
              <a:spLocks noChangeArrowheads="1"/>
            </p:cNvSpPr>
            <p:nvPr/>
          </p:nvSpPr>
          <p:spPr bwMode="auto">
            <a:xfrm>
              <a:off x="862444" y="4576988"/>
              <a:ext cx="2619266" cy="95856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二叉树</a:t>
              </a:r>
            </a:p>
          </p:txBody>
        </p:sp>
        <p:sp>
          <p:nvSpPr>
            <p:cNvPr id="40" name="等腰三角形 39"/>
            <p:cNvSpPr/>
            <p:nvPr/>
          </p:nvSpPr>
          <p:spPr>
            <a:xfrm>
              <a:off x="1005704" y="2207188"/>
              <a:ext cx="2160835" cy="180166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4403"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2</a:t>
              </a:r>
            </a:p>
          </p:txBody>
        </p:sp>
      </p:grpSp>
      <p:sp>
        <p:nvSpPr>
          <p:cNvPr id="144388" name="文本框 55"/>
          <p:cNvSpPr txBox="1">
            <a:spLocks noChangeArrowheads="1"/>
          </p:cNvSpPr>
          <p:nvPr/>
        </p:nvSpPr>
        <p:spPr bwMode="auto">
          <a:xfrm>
            <a:off x="2886075" y="420688"/>
            <a:ext cx="3317875" cy="761747"/>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dirty="0">
                <a:latin typeface="微软雅黑" pitchFamily="34" charset="-122"/>
                <a:ea typeface="微软雅黑" pitchFamily="34" charset="-122"/>
              </a:rPr>
              <a:t>第</a:t>
            </a:r>
            <a:r>
              <a:rPr lang="en-US" altLang="zh-CN" sz="3600" b="1" dirty="0">
                <a:latin typeface="微软雅黑" pitchFamily="34" charset="-122"/>
                <a:ea typeface="微软雅黑" pitchFamily="34" charset="-122"/>
              </a:rPr>
              <a:t>6</a:t>
            </a:r>
            <a:r>
              <a:rPr lang="zh-CN" altLang="en-US" sz="3600" b="1" dirty="0">
                <a:latin typeface="微软雅黑" pitchFamily="34" charset="-122"/>
                <a:ea typeface="微软雅黑" pitchFamily="34" charset="-122"/>
              </a:rPr>
              <a:t>章  树</a:t>
            </a:r>
            <a:endParaRPr lang="en-US" altLang="zh-CN" sz="3600" b="1" dirty="0">
              <a:latin typeface="微软雅黑" pitchFamily="34" charset="-122"/>
              <a:ea typeface="微软雅黑" pitchFamily="34" charset="-122"/>
            </a:endParaRPr>
          </a:p>
        </p:txBody>
      </p:sp>
      <p:grpSp>
        <p:nvGrpSpPr>
          <p:cNvPr id="144389" name="组合 37"/>
          <p:cNvGrpSpPr>
            <a:grpSpLocks/>
          </p:cNvGrpSpPr>
          <p:nvPr/>
        </p:nvGrpSpPr>
        <p:grpSpPr bwMode="auto">
          <a:xfrm>
            <a:off x="3635375" y="1779588"/>
            <a:ext cx="1944688" cy="2017712"/>
            <a:chOff x="862444" y="2206370"/>
            <a:chExt cx="2921826" cy="3329397"/>
          </a:xfrm>
        </p:grpSpPr>
        <p:sp>
          <p:nvSpPr>
            <p:cNvPr id="144398"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表达式树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440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3</a:t>
              </a:r>
            </a:p>
          </p:txBody>
        </p:sp>
      </p:grpSp>
      <p:grpSp>
        <p:nvGrpSpPr>
          <p:cNvPr id="144390" name="组合 37"/>
          <p:cNvGrpSpPr>
            <a:grpSpLocks/>
          </p:cNvGrpSpPr>
          <p:nvPr/>
        </p:nvGrpSpPr>
        <p:grpSpPr bwMode="auto">
          <a:xfrm>
            <a:off x="5435600" y="1779588"/>
            <a:ext cx="1944688" cy="2017712"/>
            <a:chOff x="862444" y="2206370"/>
            <a:chExt cx="2921826" cy="3329397"/>
          </a:xfrm>
        </p:grpSpPr>
        <p:sp>
          <p:nvSpPr>
            <p:cNvPr id="144395"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哈夫曼树</a:t>
              </a:r>
            </a:p>
          </p:txBody>
        </p:sp>
        <p:sp>
          <p:nvSpPr>
            <p:cNvPr id="18" name="等腰三角形 17"/>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4397"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4</a:t>
              </a:r>
            </a:p>
          </p:txBody>
        </p:sp>
      </p:grpSp>
      <p:grpSp>
        <p:nvGrpSpPr>
          <p:cNvPr id="144391" name="组合 37"/>
          <p:cNvGrpSpPr>
            <a:grpSpLocks/>
          </p:cNvGrpSpPr>
          <p:nvPr/>
        </p:nvGrpSpPr>
        <p:grpSpPr bwMode="auto">
          <a:xfrm>
            <a:off x="7235825" y="1779588"/>
            <a:ext cx="1944688" cy="2017712"/>
            <a:chOff x="862444" y="2206370"/>
            <a:chExt cx="2921826" cy="3329397"/>
          </a:xfrm>
        </p:grpSpPr>
        <p:sp>
          <p:nvSpPr>
            <p:cNvPr id="144392"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树和森林</a:t>
              </a:r>
            </a:p>
          </p:txBody>
        </p:sp>
        <p:sp>
          <p:nvSpPr>
            <p:cNvPr id="22" name="等腰三角形 21"/>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4394"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5</a:t>
              </a:r>
            </a:p>
          </p:txBody>
        </p:sp>
      </p:grpSp>
    </p:spTree>
  </p:cSld>
  <p:clrMapOvr>
    <a:masterClrMapping/>
  </p:clrMapOvr>
  <p:transition spd="slow" advTm="0"/>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矩形 34"/>
          <p:cNvSpPr>
            <a:spLocks noChangeArrowheads="1"/>
          </p:cNvSpPr>
          <p:nvPr/>
        </p:nvSpPr>
        <p:spPr bwMode="auto">
          <a:xfrm>
            <a:off x="755576"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树和二叉树</a:t>
            </a:r>
          </a:p>
        </p:txBody>
      </p:sp>
      <p:sp>
        <p:nvSpPr>
          <p:cNvPr id="26" name="矩形 25"/>
          <p:cNvSpPr>
            <a:spLocks noChangeArrowheads="1"/>
          </p:cNvSpPr>
          <p:nvPr/>
        </p:nvSpPr>
        <p:spPr bwMode="auto">
          <a:xfrm>
            <a:off x="755650" y="1203325"/>
            <a:ext cx="7920038" cy="868363"/>
          </a:xfrm>
          <a:prstGeom prst="rect">
            <a:avLst/>
          </a:prstGeom>
          <a:noFill/>
          <a:ln w="9525">
            <a:noFill/>
            <a:miter lim="800000"/>
            <a:headEnd/>
            <a:tailEnd/>
          </a:ln>
        </p:spPr>
        <p:txBody>
          <a:bodyPr>
            <a:spAutoFit/>
          </a:bodyPr>
          <a:lstStyle/>
          <a:p>
            <a:pPr>
              <a:lnSpc>
                <a:spcPct val="140000"/>
              </a:lnSpc>
            </a:pPr>
            <a:r>
              <a:rPr lang="zh-CN" altLang="en-US" sz="1800" b="1" dirty="0">
                <a:latin typeface="楷体_GB2312" pitchFamily="49" charset="-122"/>
                <a:ea typeface="楷体_GB2312" pitchFamily="49" charset="-122"/>
              </a:rPr>
              <a:t>任意的树都可以表示成二叉树</a:t>
            </a:r>
          </a:p>
          <a:p>
            <a:pPr>
              <a:lnSpc>
                <a:spcPct val="140000"/>
              </a:lnSpc>
            </a:pPr>
            <a:r>
              <a:rPr lang="zh-CN" altLang="en-US" sz="1800" b="1" dirty="0">
                <a:latin typeface="楷体_GB2312" pitchFamily="49" charset="-122"/>
                <a:ea typeface="楷体_GB2312" pitchFamily="49" charset="-122"/>
              </a:rPr>
              <a:t>树的孩子兄弟链表示法就是将一棵树表示成二叉树的形态</a:t>
            </a:r>
          </a:p>
        </p:txBody>
      </p:sp>
      <p:grpSp>
        <p:nvGrpSpPr>
          <p:cNvPr id="2" name="组合 66"/>
          <p:cNvGrpSpPr>
            <a:grpSpLocks/>
          </p:cNvGrpSpPr>
          <p:nvPr/>
        </p:nvGrpSpPr>
        <p:grpSpPr bwMode="auto">
          <a:xfrm>
            <a:off x="1187450" y="2500313"/>
            <a:ext cx="2376488" cy="923925"/>
            <a:chOff x="717550" y="1392238"/>
            <a:chExt cx="3343275" cy="1600200"/>
          </a:xfrm>
        </p:grpSpPr>
        <p:sp>
          <p:nvSpPr>
            <p:cNvPr id="89115" name="Oval 45"/>
            <p:cNvSpPr>
              <a:spLocks noChangeArrowheads="1"/>
            </p:cNvSpPr>
            <p:nvPr/>
          </p:nvSpPr>
          <p:spPr bwMode="auto">
            <a:xfrm>
              <a:off x="1697038" y="1392238"/>
              <a:ext cx="393700" cy="434975"/>
            </a:xfrm>
            <a:prstGeom prst="ellipse">
              <a:avLst/>
            </a:prstGeom>
            <a:noFill/>
            <a:ln w="12700">
              <a:solidFill>
                <a:schemeClr val="tx1"/>
              </a:solidFill>
              <a:round/>
              <a:headEnd/>
              <a:tailEnd/>
            </a:ln>
          </p:spPr>
          <p:txBody>
            <a:bodyPr lIns="0" tIns="0" rIns="0" bIns="0"/>
            <a:lstStyle/>
            <a:p>
              <a:pPr algn="ctr"/>
              <a:r>
                <a:rPr lang="en-US" altLang="zh-CN" sz="1400" b="1"/>
                <a:t>A</a:t>
              </a:r>
              <a:endParaRPr lang="en-US" altLang="zh-CN" sz="1400" b="1">
                <a:ea typeface="楷体_GB2312" pitchFamily="49" charset="-122"/>
              </a:endParaRPr>
            </a:p>
          </p:txBody>
        </p:sp>
        <p:sp>
          <p:nvSpPr>
            <p:cNvPr id="89116" name="Oval 46"/>
            <p:cNvSpPr>
              <a:spLocks noChangeArrowheads="1"/>
            </p:cNvSpPr>
            <p:nvPr/>
          </p:nvSpPr>
          <p:spPr bwMode="auto">
            <a:xfrm>
              <a:off x="914400" y="1973263"/>
              <a:ext cx="393700" cy="436562"/>
            </a:xfrm>
            <a:prstGeom prst="ellipse">
              <a:avLst/>
            </a:prstGeom>
            <a:noFill/>
            <a:ln w="12700">
              <a:solidFill>
                <a:schemeClr val="tx1"/>
              </a:solidFill>
              <a:round/>
              <a:headEnd/>
              <a:tailEnd/>
            </a:ln>
          </p:spPr>
          <p:txBody>
            <a:bodyPr lIns="0" tIns="0" rIns="0" bIns="0"/>
            <a:lstStyle/>
            <a:p>
              <a:pPr algn="ctr"/>
              <a:r>
                <a:rPr lang="en-US" altLang="zh-CN" sz="1400" b="1"/>
                <a:t>B</a:t>
              </a:r>
              <a:endParaRPr lang="en-US" altLang="zh-CN" sz="1400" b="1">
                <a:ea typeface="楷体_GB2312" pitchFamily="49" charset="-122"/>
              </a:endParaRPr>
            </a:p>
          </p:txBody>
        </p:sp>
        <p:sp>
          <p:nvSpPr>
            <p:cNvPr id="89117" name="Oval 47"/>
            <p:cNvSpPr>
              <a:spLocks noChangeArrowheads="1"/>
            </p:cNvSpPr>
            <p:nvPr/>
          </p:nvSpPr>
          <p:spPr bwMode="auto">
            <a:xfrm>
              <a:off x="1700213" y="1973263"/>
              <a:ext cx="393700" cy="436562"/>
            </a:xfrm>
            <a:prstGeom prst="ellipse">
              <a:avLst/>
            </a:prstGeom>
            <a:noFill/>
            <a:ln w="12700">
              <a:solidFill>
                <a:schemeClr val="tx1"/>
              </a:solidFill>
              <a:round/>
              <a:headEnd/>
              <a:tailEnd/>
            </a:ln>
          </p:spPr>
          <p:txBody>
            <a:bodyPr lIns="0" tIns="0" rIns="0" bIns="0"/>
            <a:lstStyle/>
            <a:p>
              <a:pPr algn="ctr"/>
              <a:r>
                <a:rPr lang="en-US" altLang="zh-CN" sz="1400" b="1"/>
                <a:t>C</a:t>
              </a:r>
              <a:endParaRPr lang="en-US" altLang="zh-CN" sz="1400" b="1">
                <a:ea typeface="楷体_GB2312" pitchFamily="49" charset="-122"/>
              </a:endParaRPr>
            </a:p>
          </p:txBody>
        </p:sp>
        <p:sp>
          <p:nvSpPr>
            <p:cNvPr id="89118" name="Oval 48"/>
            <p:cNvSpPr>
              <a:spLocks noChangeArrowheads="1"/>
            </p:cNvSpPr>
            <p:nvPr/>
          </p:nvSpPr>
          <p:spPr bwMode="auto">
            <a:xfrm>
              <a:off x="2487613" y="1973263"/>
              <a:ext cx="393700" cy="436562"/>
            </a:xfrm>
            <a:prstGeom prst="ellipse">
              <a:avLst/>
            </a:prstGeom>
            <a:noFill/>
            <a:ln w="12700">
              <a:solidFill>
                <a:schemeClr val="tx1"/>
              </a:solidFill>
              <a:round/>
              <a:headEnd/>
              <a:tailEnd/>
            </a:ln>
          </p:spPr>
          <p:txBody>
            <a:bodyPr lIns="0" tIns="0" rIns="0" bIns="0"/>
            <a:lstStyle/>
            <a:p>
              <a:pPr algn="ctr"/>
              <a:r>
                <a:rPr lang="en-US" altLang="zh-CN" sz="1400" b="1"/>
                <a:t>D</a:t>
              </a:r>
              <a:endParaRPr lang="en-US" altLang="zh-CN" sz="1400" b="1">
                <a:ea typeface="楷体_GB2312" pitchFamily="49" charset="-122"/>
              </a:endParaRPr>
            </a:p>
          </p:txBody>
        </p:sp>
        <p:sp>
          <p:nvSpPr>
            <p:cNvPr id="89119" name="Oval 49"/>
            <p:cNvSpPr>
              <a:spLocks noChangeArrowheads="1"/>
            </p:cNvSpPr>
            <p:nvPr/>
          </p:nvSpPr>
          <p:spPr bwMode="auto">
            <a:xfrm>
              <a:off x="1308100" y="2555875"/>
              <a:ext cx="392113" cy="436563"/>
            </a:xfrm>
            <a:prstGeom prst="ellipse">
              <a:avLst/>
            </a:prstGeom>
            <a:noFill/>
            <a:ln w="12700">
              <a:solidFill>
                <a:schemeClr val="tx1"/>
              </a:solidFill>
              <a:round/>
              <a:headEnd/>
              <a:tailEnd/>
            </a:ln>
          </p:spPr>
          <p:txBody>
            <a:bodyPr lIns="0" tIns="0" rIns="0" bIns="0"/>
            <a:lstStyle/>
            <a:p>
              <a:pPr algn="ctr"/>
              <a:r>
                <a:rPr lang="en-US" altLang="zh-CN" sz="1400" b="1"/>
                <a:t>F</a:t>
              </a:r>
              <a:endParaRPr lang="en-US" altLang="zh-CN" sz="1400" b="1">
                <a:ea typeface="楷体_GB2312" pitchFamily="49" charset="-122"/>
              </a:endParaRPr>
            </a:p>
          </p:txBody>
        </p:sp>
        <p:sp>
          <p:nvSpPr>
            <p:cNvPr id="89120" name="Oval 50"/>
            <p:cNvSpPr>
              <a:spLocks noChangeArrowheads="1"/>
            </p:cNvSpPr>
            <p:nvPr/>
          </p:nvSpPr>
          <p:spPr bwMode="auto">
            <a:xfrm>
              <a:off x="1897063" y="2555875"/>
              <a:ext cx="393700" cy="436563"/>
            </a:xfrm>
            <a:prstGeom prst="ellipse">
              <a:avLst/>
            </a:prstGeom>
            <a:noFill/>
            <a:ln w="12700">
              <a:solidFill>
                <a:schemeClr val="tx1"/>
              </a:solidFill>
              <a:round/>
              <a:headEnd/>
              <a:tailEnd/>
            </a:ln>
          </p:spPr>
          <p:txBody>
            <a:bodyPr lIns="0" tIns="0" rIns="0" bIns="0"/>
            <a:lstStyle/>
            <a:p>
              <a:pPr algn="ctr"/>
              <a:r>
                <a:rPr lang="en-US" altLang="zh-CN" sz="1400" b="1"/>
                <a:t>G</a:t>
              </a:r>
              <a:endParaRPr lang="en-US" altLang="zh-CN" sz="1400" b="1">
                <a:ea typeface="楷体_GB2312" pitchFamily="49" charset="-122"/>
              </a:endParaRPr>
            </a:p>
          </p:txBody>
        </p:sp>
        <p:sp>
          <p:nvSpPr>
            <p:cNvPr id="89121" name="Oval 51"/>
            <p:cNvSpPr>
              <a:spLocks noChangeArrowheads="1"/>
            </p:cNvSpPr>
            <p:nvPr/>
          </p:nvSpPr>
          <p:spPr bwMode="auto">
            <a:xfrm>
              <a:off x="717550" y="2555875"/>
              <a:ext cx="393700" cy="436563"/>
            </a:xfrm>
            <a:prstGeom prst="ellipse">
              <a:avLst/>
            </a:prstGeom>
            <a:noFill/>
            <a:ln w="12700">
              <a:solidFill>
                <a:schemeClr val="tx1"/>
              </a:solidFill>
              <a:round/>
              <a:headEnd/>
              <a:tailEnd/>
            </a:ln>
          </p:spPr>
          <p:txBody>
            <a:bodyPr lIns="0" tIns="0" rIns="0" bIns="0"/>
            <a:lstStyle/>
            <a:p>
              <a:pPr algn="ctr"/>
              <a:r>
                <a:rPr lang="en-US" altLang="zh-CN" sz="1400" b="1"/>
                <a:t>E</a:t>
              </a:r>
              <a:endParaRPr lang="en-US" altLang="zh-CN" sz="1400" b="1">
                <a:ea typeface="楷体_GB2312" pitchFamily="49" charset="-122"/>
              </a:endParaRPr>
            </a:p>
          </p:txBody>
        </p:sp>
        <p:sp>
          <p:nvSpPr>
            <p:cNvPr id="89122" name="Oval 52"/>
            <p:cNvSpPr>
              <a:spLocks noChangeArrowheads="1"/>
            </p:cNvSpPr>
            <p:nvPr/>
          </p:nvSpPr>
          <p:spPr bwMode="auto">
            <a:xfrm>
              <a:off x="2487613" y="2555875"/>
              <a:ext cx="393700" cy="436563"/>
            </a:xfrm>
            <a:prstGeom prst="ellipse">
              <a:avLst/>
            </a:prstGeom>
            <a:noFill/>
            <a:ln w="12700">
              <a:solidFill>
                <a:schemeClr val="tx1"/>
              </a:solidFill>
              <a:round/>
              <a:headEnd/>
              <a:tailEnd/>
            </a:ln>
          </p:spPr>
          <p:txBody>
            <a:bodyPr lIns="0" tIns="0" rIns="0" bIns="0"/>
            <a:lstStyle/>
            <a:p>
              <a:pPr algn="ctr"/>
              <a:r>
                <a:rPr lang="en-US" altLang="zh-CN" sz="1400" b="1"/>
                <a:t>H</a:t>
              </a:r>
              <a:endParaRPr lang="en-US" altLang="zh-CN" sz="1400" b="1">
                <a:ea typeface="楷体_GB2312" pitchFamily="49" charset="-122"/>
              </a:endParaRPr>
            </a:p>
          </p:txBody>
        </p:sp>
        <p:sp>
          <p:nvSpPr>
            <p:cNvPr id="89123" name="Oval 53"/>
            <p:cNvSpPr>
              <a:spLocks noChangeArrowheads="1"/>
            </p:cNvSpPr>
            <p:nvPr/>
          </p:nvSpPr>
          <p:spPr bwMode="auto">
            <a:xfrm>
              <a:off x="3078163" y="2555875"/>
              <a:ext cx="392112" cy="436563"/>
            </a:xfrm>
            <a:prstGeom prst="ellipse">
              <a:avLst/>
            </a:prstGeom>
            <a:noFill/>
            <a:ln w="12700">
              <a:solidFill>
                <a:schemeClr val="tx1"/>
              </a:solidFill>
              <a:round/>
              <a:headEnd/>
              <a:tailEnd/>
            </a:ln>
          </p:spPr>
          <p:txBody>
            <a:bodyPr lIns="0" tIns="0" rIns="0" bIns="0"/>
            <a:lstStyle/>
            <a:p>
              <a:pPr algn="ctr"/>
              <a:r>
                <a:rPr lang="en-US" altLang="zh-CN" sz="1400" b="1"/>
                <a:t>I</a:t>
              </a:r>
              <a:endParaRPr lang="en-US" altLang="zh-CN" sz="1400" b="1">
                <a:ea typeface="楷体_GB2312" pitchFamily="49" charset="-122"/>
              </a:endParaRPr>
            </a:p>
          </p:txBody>
        </p:sp>
        <p:sp>
          <p:nvSpPr>
            <p:cNvPr id="89124" name="Oval 54"/>
            <p:cNvSpPr>
              <a:spLocks noChangeArrowheads="1"/>
            </p:cNvSpPr>
            <p:nvPr/>
          </p:nvSpPr>
          <p:spPr bwMode="auto">
            <a:xfrm>
              <a:off x="3667125" y="2555875"/>
              <a:ext cx="393700" cy="436563"/>
            </a:xfrm>
            <a:prstGeom prst="ellipse">
              <a:avLst/>
            </a:prstGeom>
            <a:noFill/>
            <a:ln w="12700">
              <a:solidFill>
                <a:schemeClr val="tx1"/>
              </a:solidFill>
              <a:round/>
              <a:headEnd/>
              <a:tailEnd/>
            </a:ln>
          </p:spPr>
          <p:txBody>
            <a:bodyPr lIns="0" tIns="0" rIns="0" bIns="0"/>
            <a:lstStyle/>
            <a:p>
              <a:pPr algn="ctr"/>
              <a:r>
                <a:rPr lang="en-US" altLang="zh-CN" sz="1400" b="1"/>
                <a:t>J</a:t>
              </a:r>
              <a:endParaRPr lang="en-US" altLang="zh-CN" sz="1400" b="1">
                <a:ea typeface="楷体_GB2312" pitchFamily="49" charset="-122"/>
              </a:endParaRPr>
            </a:p>
          </p:txBody>
        </p:sp>
        <p:sp>
          <p:nvSpPr>
            <p:cNvPr id="89125" name="Line 55"/>
            <p:cNvSpPr>
              <a:spLocks noChangeShapeType="1"/>
            </p:cNvSpPr>
            <p:nvPr/>
          </p:nvSpPr>
          <p:spPr bwMode="auto">
            <a:xfrm flipH="1">
              <a:off x="1308100" y="1714500"/>
              <a:ext cx="392113" cy="292100"/>
            </a:xfrm>
            <a:prstGeom prst="line">
              <a:avLst/>
            </a:prstGeom>
            <a:noFill/>
            <a:ln w="12700">
              <a:solidFill>
                <a:schemeClr val="tx1"/>
              </a:solidFill>
              <a:round/>
              <a:headEnd/>
              <a:tailEnd/>
            </a:ln>
          </p:spPr>
          <p:txBody>
            <a:bodyPr lIns="0" tIns="0" rIns="0" bIns="0"/>
            <a:lstStyle/>
            <a:p>
              <a:endParaRPr lang="zh-CN" altLang="en-US"/>
            </a:p>
          </p:txBody>
        </p:sp>
        <p:sp>
          <p:nvSpPr>
            <p:cNvPr id="89126" name="Line 56"/>
            <p:cNvSpPr>
              <a:spLocks noChangeShapeType="1"/>
            </p:cNvSpPr>
            <p:nvPr/>
          </p:nvSpPr>
          <p:spPr bwMode="auto">
            <a:xfrm>
              <a:off x="1897063" y="1827213"/>
              <a:ext cx="0" cy="146050"/>
            </a:xfrm>
            <a:prstGeom prst="line">
              <a:avLst/>
            </a:prstGeom>
            <a:noFill/>
            <a:ln w="12700">
              <a:solidFill>
                <a:schemeClr val="tx1"/>
              </a:solidFill>
              <a:round/>
              <a:headEnd/>
              <a:tailEnd/>
            </a:ln>
          </p:spPr>
          <p:txBody>
            <a:bodyPr lIns="0" tIns="0" rIns="0" bIns="0"/>
            <a:lstStyle/>
            <a:p>
              <a:endParaRPr lang="zh-CN" altLang="en-US"/>
            </a:p>
          </p:txBody>
        </p:sp>
        <p:sp>
          <p:nvSpPr>
            <p:cNvPr id="89127" name="Line 57"/>
            <p:cNvSpPr>
              <a:spLocks noChangeShapeType="1"/>
            </p:cNvSpPr>
            <p:nvPr/>
          </p:nvSpPr>
          <p:spPr bwMode="auto">
            <a:xfrm>
              <a:off x="2093913" y="1681163"/>
              <a:ext cx="590550" cy="292100"/>
            </a:xfrm>
            <a:prstGeom prst="line">
              <a:avLst/>
            </a:prstGeom>
            <a:noFill/>
            <a:ln w="12700">
              <a:solidFill>
                <a:schemeClr val="tx1"/>
              </a:solidFill>
              <a:round/>
              <a:headEnd/>
              <a:tailEnd/>
            </a:ln>
          </p:spPr>
          <p:txBody>
            <a:bodyPr lIns="0" tIns="0" rIns="0" bIns="0"/>
            <a:lstStyle/>
            <a:p>
              <a:endParaRPr lang="zh-CN" altLang="en-US"/>
            </a:p>
          </p:txBody>
        </p:sp>
        <p:sp>
          <p:nvSpPr>
            <p:cNvPr id="89128" name="Line 58"/>
            <p:cNvSpPr>
              <a:spLocks noChangeShapeType="1"/>
            </p:cNvSpPr>
            <p:nvPr/>
          </p:nvSpPr>
          <p:spPr bwMode="auto">
            <a:xfrm flipH="1">
              <a:off x="914400" y="2336800"/>
              <a:ext cx="196850" cy="219075"/>
            </a:xfrm>
            <a:prstGeom prst="line">
              <a:avLst/>
            </a:prstGeom>
            <a:noFill/>
            <a:ln w="12700">
              <a:solidFill>
                <a:schemeClr val="tx1"/>
              </a:solidFill>
              <a:round/>
              <a:headEnd/>
              <a:tailEnd/>
            </a:ln>
          </p:spPr>
          <p:txBody>
            <a:bodyPr lIns="0" tIns="0" rIns="0" bIns="0"/>
            <a:lstStyle/>
            <a:p>
              <a:endParaRPr lang="zh-CN" altLang="en-US"/>
            </a:p>
          </p:txBody>
        </p:sp>
        <p:sp>
          <p:nvSpPr>
            <p:cNvPr id="89129" name="Line 59"/>
            <p:cNvSpPr>
              <a:spLocks noChangeShapeType="1"/>
            </p:cNvSpPr>
            <p:nvPr/>
          </p:nvSpPr>
          <p:spPr bwMode="auto">
            <a:xfrm flipH="1">
              <a:off x="1503363" y="2336800"/>
              <a:ext cx="196850" cy="219075"/>
            </a:xfrm>
            <a:prstGeom prst="line">
              <a:avLst/>
            </a:prstGeom>
            <a:noFill/>
            <a:ln w="12700">
              <a:solidFill>
                <a:schemeClr val="tx1"/>
              </a:solidFill>
              <a:round/>
              <a:headEnd/>
              <a:tailEnd/>
            </a:ln>
          </p:spPr>
          <p:txBody>
            <a:bodyPr lIns="0" tIns="0" rIns="0" bIns="0"/>
            <a:lstStyle/>
            <a:p>
              <a:endParaRPr lang="zh-CN" altLang="en-US"/>
            </a:p>
          </p:txBody>
        </p:sp>
        <p:sp>
          <p:nvSpPr>
            <p:cNvPr id="89130" name="Line 60"/>
            <p:cNvSpPr>
              <a:spLocks noChangeShapeType="1"/>
            </p:cNvSpPr>
            <p:nvPr/>
          </p:nvSpPr>
          <p:spPr bwMode="auto">
            <a:xfrm>
              <a:off x="1897063" y="2336800"/>
              <a:ext cx="196850" cy="219075"/>
            </a:xfrm>
            <a:prstGeom prst="line">
              <a:avLst/>
            </a:prstGeom>
            <a:noFill/>
            <a:ln w="12700">
              <a:solidFill>
                <a:schemeClr val="tx1"/>
              </a:solidFill>
              <a:round/>
              <a:headEnd/>
              <a:tailEnd/>
            </a:ln>
          </p:spPr>
          <p:txBody>
            <a:bodyPr lIns="0" tIns="0" rIns="0" bIns="0"/>
            <a:lstStyle/>
            <a:p>
              <a:endParaRPr lang="zh-CN" altLang="en-US"/>
            </a:p>
          </p:txBody>
        </p:sp>
        <p:sp>
          <p:nvSpPr>
            <p:cNvPr id="89131" name="Line 61"/>
            <p:cNvSpPr>
              <a:spLocks noChangeShapeType="1"/>
            </p:cNvSpPr>
            <p:nvPr/>
          </p:nvSpPr>
          <p:spPr bwMode="auto">
            <a:xfrm>
              <a:off x="2684463" y="2336800"/>
              <a:ext cx="1587" cy="219075"/>
            </a:xfrm>
            <a:prstGeom prst="line">
              <a:avLst/>
            </a:prstGeom>
            <a:noFill/>
            <a:ln w="12700">
              <a:solidFill>
                <a:schemeClr val="tx1"/>
              </a:solidFill>
              <a:round/>
              <a:headEnd/>
              <a:tailEnd/>
            </a:ln>
          </p:spPr>
          <p:txBody>
            <a:bodyPr lIns="0" tIns="0" rIns="0" bIns="0"/>
            <a:lstStyle/>
            <a:p>
              <a:endParaRPr lang="zh-CN" altLang="en-US"/>
            </a:p>
          </p:txBody>
        </p:sp>
        <p:sp>
          <p:nvSpPr>
            <p:cNvPr id="89132" name="Line 62"/>
            <p:cNvSpPr>
              <a:spLocks noChangeShapeType="1"/>
            </p:cNvSpPr>
            <p:nvPr/>
          </p:nvSpPr>
          <p:spPr bwMode="auto">
            <a:xfrm>
              <a:off x="2881313" y="2325688"/>
              <a:ext cx="196850" cy="292100"/>
            </a:xfrm>
            <a:prstGeom prst="line">
              <a:avLst/>
            </a:prstGeom>
            <a:noFill/>
            <a:ln w="12700">
              <a:solidFill>
                <a:schemeClr val="tx1"/>
              </a:solidFill>
              <a:round/>
              <a:headEnd/>
              <a:tailEnd/>
            </a:ln>
          </p:spPr>
          <p:txBody>
            <a:bodyPr lIns="0" tIns="0" rIns="0" bIns="0"/>
            <a:lstStyle/>
            <a:p>
              <a:endParaRPr lang="zh-CN" altLang="en-US"/>
            </a:p>
          </p:txBody>
        </p:sp>
        <p:sp>
          <p:nvSpPr>
            <p:cNvPr id="89133" name="Line 63"/>
            <p:cNvSpPr>
              <a:spLocks noChangeShapeType="1"/>
            </p:cNvSpPr>
            <p:nvPr/>
          </p:nvSpPr>
          <p:spPr bwMode="auto">
            <a:xfrm>
              <a:off x="2881313" y="2193925"/>
              <a:ext cx="785812" cy="436563"/>
            </a:xfrm>
            <a:prstGeom prst="line">
              <a:avLst/>
            </a:prstGeom>
            <a:noFill/>
            <a:ln w="12700">
              <a:solidFill>
                <a:schemeClr val="tx1"/>
              </a:solidFill>
              <a:round/>
              <a:headEnd/>
              <a:tailEnd/>
            </a:ln>
          </p:spPr>
          <p:txBody>
            <a:bodyPr lIns="0" tIns="0" rIns="0" bIns="0"/>
            <a:lstStyle/>
            <a:p>
              <a:endParaRPr lang="zh-CN" altLang="en-US"/>
            </a:p>
          </p:txBody>
        </p:sp>
      </p:grpSp>
      <p:grpSp>
        <p:nvGrpSpPr>
          <p:cNvPr id="3" name="Group 65"/>
          <p:cNvGrpSpPr>
            <a:grpSpLocks/>
          </p:cNvGrpSpPr>
          <p:nvPr/>
        </p:nvGrpSpPr>
        <p:grpSpPr bwMode="auto">
          <a:xfrm>
            <a:off x="5003800" y="2355850"/>
            <a:ext cx="2232025" cy="2087563"/>
            <a:chOff x="7020" y="12592"/>
            <a:chExt cx="2700" cy="2888"/>
          </a:xfrm>
        </p:grpSpPr>
        <p:sp>
          <p:nvSpPr>
            <p:cNvPr id="89096" name="Oval 66"/>
            <p:cNvSpPr>
              <a:spLocks noChangeArrowheads="1"/>
            </p:cNvSpPr>
            <p:nvPr/>
          </p:nvSpPr>
          <p:spPr bwMode="auto">
            <a:xfrm>
              <a:off x="7920" y="12592"/>
              <a:ext cx="360" cy="465"/>
            </a:xfrm>
            <a:prstGeom prst="ellipse">
              <a:avLst/>
            </a:prstGeom>
            <a:noFill/>
            <a:ln w="12700">
              <a:solidFill>
                <a:schemeClr val="tx1"/>
              </a:solidFill>
              <a:round/>
              <a:headEnd/>
              <a:tailEnd/>
            </a:ln>
          </p:spPr>
          <p:txBody>
            <a:bodyPr lIns="0" tIns="0" rIns="0" bIns="0"/>
            <a:lstStyle/>
            <a:p>
              <a:pPr algn="ctr"/>
              <a:r>
                <a:rPr lang="en-US" altLang="zh-CN" sz="1400" b="1"/>
                <a:t>A</a:t>
              </a:r>
              <a:endParaRPr lang="en-US" altLang="zh-CN" sz="1400" b="1">
                <a:ea typeface="楷体_GB2312" pitchFamily="49" charset="-122"/>
              </a:endParaRPr>
            </a:p>
          </p:txBody>
        </p:sp>
        <p:sp>
          <p:nvSpPr>
            <p:cNvPr id="89097" name="Oval 67"/>
            <p:cNvSpPr>
              <a:spLocks noChangeArrowheads="1"/>
            </p:cNvSpPr>
            <p:nvPr/>
          </p:nvSpPr>
          <p:spPr bwMode="auto">
            <a:xfrm>
              <a:off x="7380" y="12984"/>
              <a:ext cx="360" cy="468"/>
            </a:xfrm>
            <a:prstGeom prst="ellipse">
              <a:avLst/>
            </a:prstGeom>
            <a:noFill/>
            <a:ln w="12700">
              <a:solidFill>
                <a:schemeClr val="tx1"/>
              </a:solidFill>
              <a:round/>
              <a:headEnd/>
              <a:tailEnd/>
            </a:ln>
          </p:spPr>
          <p:txBody>
            <a:bodyPr lIns="0" tIns="0" rIns="0" bIns="0"/>
            <a:lstStyle/>
            <a:p>
              <a:pPr algn="ctr"/>
              <a:r>
                <a:rPr lang="en-US" altLang="zh-CN" sz="1400" b="1"/>
                <a:t>B</a:t>
              </a:r>
              <a:endParaRPr lang="en-US" altLang="zh-CN" sz="1400" b="1">
                <a:ea typeface="楷体_GB2312" pitchFamily="49" charset="-122"/>
              </a:endParaRPr>
            </a:p>
          </p:txBody>
        </p:sp>
        <p:sp>
          <p:nvSpPr>
            <p:cNvPr id="89098" name="Oval 68"/>
            <p:cNvSpPr>
              <a:spLocks noChangeArrowheads="1"/>
            </p:cNvSpPr>
            <p:nvPr/>
          </p:nvSpPr>
          <p:spPr bwMode="auto">
            <a:xfrm>
              <a:off x="7860" y="13437"/>
              <a:ext cx="360" cy="468"/>
            </a:xfrm>
            <a:prstGeom prst="ellipse">
              <a:avLst/>
            </a:prstGeom>
            <a:noFill/>
            <a:ln w="12700">
              <a:solidFill>
                <a:schemeClr val="tx1"/>
              </a:solidFill>
              <a:round/>
              <a:headEnd/>
              <a:tailEnd/>
            </a:ln>
          </p:spPr>
          <p:txBody>
            <a:bodyPr lIns="0" tIns="0" rIns="0" bIns="0"/>
            <a:lstStyle/>
            <a:p>
              <a:pPr algn="ctr"/>
              <a:r>
                <a:rPr lang="en-US" altLang="zh-CN" sz="1400" b="1"/>
                <a:t>C</a:t>
              </a:r>
              <a:endParaRPr lang="en-US" altLang="zh-CN" sz="1400" b="1">
                <a:ea typeface="楷体_GB2312" pitchFamily="49" charset="-122"/>
              </a:endParaRPr>
            </a:p>
          </p:txBody>
        </p:sp>
        <p:sp>
          <p:nvSpPr>
            <p:cNvPr id="89099" name="Oval 69"/>
            <p:cNvSpPr>
              <a:spLocks noChangeArrowheads="1"/>
            </p:cNvSpPr>
            <p:nvPr/>
          </p:nvSpPr>
          <p:spPr bwMode="auto">
            <a:xfrm>
              <a:off x="8460" y="13749"/>
              <a:ext cx="360" cy="468"/>
            </a:xfrm>
            <a:prstGeom prst="ellipse">
              <a:avLst/>
            </a:prstGeom>
            <a:noFill/>
            <a:ln w="12700">
              <a:solidFill>
                <a:schemeClr val="tx1"/>
              </a:solidFill>
              <a:round/>
              <a:headEnd/>
              <a:tailEnd/>
            </a:ln>
          </p:spPr>
          <p:txBody>
            <a:bodyPr lIns="0" tIns="0" rIns="0" bIns="0"/>
            <a:lstStyle/>
            <a:p>
              <a:pPr algn="ctr"/>
              <a:r>
                <a:rPr lang="en-US" altLang="zh-CN" sz="1400" b="1"/>
                <a:t>D</a:t>
              </a:r>
              <a:endParaRPr lang="en-US" altLang="zh-CN" sz="1400" b="1">
                <a:ea typeface="楷体_GB2312" pitchFamily="49" charset="-122"/>
              </a:endParaRPr>
            </a:p>
          </p:txBody>
        </p:sp>
        <p:sp>
          <p:nvSpPr>
            <p:cNvPr id="89100" name="Oval 70"/>
            <p:cNvSpPr>
              <a:spLocks noChangeArrowheads="1"/>
            </p:cNvSpPr>
            <p:nvPr/>
          </p:nvSpPr>
          <p:spPr bwMode="auto">
            <a:xfrm>
              <a:off x="7320" y="13905"/>
              <a:ext cx="360" cy="468"/>
            </a:xfrm>
            <a:prstGeom prst="ellipse">
              <a:avLst/>
            </a:prstGeom>
            <a:noFill/>
            <a:ln w="12700">
              <a:solidFill>
                <a:schemeClr val="tx1"/>
              </a:solidFill>
              <a:round/>
              <a:headEnd/>
              <a:tailEnd/>
            </a:ln>
          </p:spPr>
          <p:txBody>
            <a:bodyPr lIns="0" tIns="0" rIns="0" bIns="0"/>
            <a:lstStyle/>
            <a:p>
              <a:pPr algn="ctr"/>
              <a:r>
                <a:rPr lang="en-US" altLang="zh-CN" sz="1400" b="1"/>
                <a:t>F</a:t>
              </a:r>
              <a:endParaRPr lang="en-US" altLang="zh-CN" sz="1400" b="1">
                <a:ea typeface="楷体_GB2312" pitchFamily="49" charset="-122"/>
              </a:endParaRPr>
            </a:p>
          </p:txBody>
        </p:sp>
        <p:sp>
          <p:nvSpPr>
            <p:cNvPr id="89101" name="Oval 71"/>
            <p:cNvSpPr>
              <a:spLocks noChangeArrowheads="1"/>
            </p:cNvSpPr>
            <p:nvPr/>
          </p:nvSpPr>
          <p:spPr bwMode="auto">
            <a:xfrm>
              <a:off x="7740" y="14388"/>
              <a:ext cx="360" cy="468"/>
            </a:xfrm>
            <a:prstGeom prst="ellipse">
              <a:avLst/>
            </a:prstGeom>
            <a:noFill/>
            <a:ln w="12700">
              <a:solidFill>
                <a:schemeClr val="tx1"/>
              </a:solidFill>
              <a:round/>
              <a:headEnd/>
              <a:tailEnd/>
            </a:ln>
          </p:spPr>
          <p:txBody>
            <a:bodyPr lIns="0" tIns="0" rIns="0" bIns="0"/>
            <a:lstStyle/>
            <a:p>
              <a:pPr algn="ctr"/>
              <a:r>
                <a:rPr lang="en-US" altLang="zh-CN" sz="1400" b="1"/>
                <a:t>G</a:t>
              </a:r>
              <a:endParaRPr lang="en-US" altLang="zh-CN" sz="1400" b="1">
                <a:ea typeface="楷体_GB2312" pitchFamily="49" charset="-122"/>
              </a:endParaRPr>
            </a:p>
          </p:txBody>
        </p:sp>
        <p:sp>
          <p:nvSpPr>
            <p:cNvPr id="89102" name="Oval 72"/>
            <p:cNvSpPr>
              <a:spLocks noChangeArrowheads="1"/>
            </p:cNvSpPr>
            <p:nvPr/>
          </p:nvSpPr>
          <p:spPr bwMode="auto">
            <a:xfrm>
              <a:off x="7020" y="13452"/>
              <a:ext cx="360" cy="468"/>
            </a:xfrm>
            <a:prstGeom prst="ellipse">
              <a:avLst/>
            </a:prstGeom>
            <a:noFill/>
            <a:ln w="12700">
              <a:solidFill>
                <a:schemeClr val="tx1"/>
              </a:solidFill>
              <a:round/>
              <a:headEnd/>
              <a:tailEnd/>
            </a:ln>
          </p:spPr>
          <p:txBody>
            <a:bodyPr lIns="0" tIns="0" rIns="0" bIns="0"/>
            <a:lstStyle/>
            <a:p>
              <a:pPr algn="ctr"/>
              <a:r>
                <a:rPr lang="en-US" altLang="zh-CN" sz="1400" b="1"/>
                <a:t>E</a:t>
              </a:r>
              <a:endParaRPr lang="en-US" altLang="zh-CN" sz="1400" b="1">
                <a:ea typeface="楷体_GB2312" pitchFamily="49" charset="-122"/>
              </a:endParaRPr>
            </a:p>
          </p:txBody>
        </p:sp>
        <p:sp>
          <p:nvSpPr>
            <p:cNvPr id="89103" name="Oval 73"/>
            <p:cNvSpPr>
              <a:spLocks noChangeArrowheads="1"/>
            </p:cNvSpPr>
            <p:nvPr/>
          </p:nvSpPr>
          <p:spPr bwMode="auto">
            <a:xfrm>
              <a:off x="8280" y="14373"/>
              <a:ext cx="360" cy="468"/>
            </a:xfrm>
            <a:prstGeom prst="ellipse">
              <a:avLst/>
            </a:prstGeom>
            <a:noFill/>
            <a:ln w="12700">
              <a:solidFill>
                <a:schemeClr val="tx1"/>
              </a:solidFill>
              <a:round/>
              <a:headEnd/>
              <a:tailEnd/>
            </a:ln>
          </p:spPr>
          <p:txBody>
            <a:bodyPr lIns="0" tIns="0" rIns="0" bIns="0"/>
            <a:lstStyle/>
            <a:p>
              <a:pPr algn="ctr"/>
              <a:r>
                <a:rPr lang="en-US" altLang="zh-CN" sz="1400" b="1"/>
                <a:t>H</a:t>
              </a:r>
              <a:endParaRPr lang="en-US" altLang="zh-CN" sz="1400" b="1">
                <a:ea typeface="楷体_GB2312" pitchFamily="49" charset="-122"/>
              </a:endParaRPr>
            </a:p>
          </p:txBody>
        </p:sp>
        <p:sp>
          <p:nvSpPr>
            <p:cNvPr id="89104" name="Oval 74"/>
            <p:cNvSpPr>
              <a:spLocks noChangeArrowheads="1"/>
            </p:cNvSpPr>
            <p:nvPr/>
          </p:nvSpPr>
          <p:spPr bwMode="auto">
            <a:xfrm>
              <a:off x="8745" y="14700"/>
              <a:ext cx="360" cy="468"/>
            </a:xfrm>
            <a:prstGeom prst="ellipse">
              <a:avLst/>
            </a:prstGeom>
            <a:noFill/>
            <a:ln w="12700">
              <a:solidFill>
                <a:schemeClr val="tx1"/>
              </a:solidFill>
              <a:round/>
              <a:headEnd/>
              <a:tailEnd/>
            </a:ln>
          </p:spPr>
          <p:txBody>
            <a:bodyPr lIns="0" tIns="0" rIns="0" bIns="0"/>
            <a:lstStyle/>
            <a:p>
              <a:pPr algn="ctr"/>
              <a:r>
                <a:rPr lang="en-US" altLang="zh-CN" sz="1400" b="1"/>
                <a:t>I</a:t>
              </a:r>
              <a:endParaRPr lang="en-US" altLang="zh-CN" sz="1400" b="1">
                <a:ea typeface="楷体_GB2312" pitchFamily="49" charset="-122"/>
              </a:endParaRPr>
            </a:p>
          </p:txBody>
        </p:sp>
        <p:sp>
          <p:nvSpPr>
            <p:cNvPr id="89105" name="Oval 75"/>
            <p:cNvSpPr>
              <a:spLocks noChangeArrowheads="1"/>
            </p:cNvSpPr>
            <p:nvPr/>
          </p:nvSpPr>
          <p:spPr bwMode="auto">
            <a:xfrm>
              <a:off x="9360" y="15012"/>
              <a:ext cx="360" cy="468"/>
            </a:xfrm>
            <a:prstGeom prst="ellipse">
              <a:avLst/>
            </a:prstGeom>
            <a:noFill/>
            <a:ln w="12700">
              <a:solidFill>
                <a:schemeClr val="tx1"/>
              </a:solidFill>
              <a:round/>
              <a:headEnd/>
              <a:tailEnd/>
            </a:ln>
          </p:spPr>
          <p:txBody>
            <a:bodyPr lIns="0" tIns="0" rIns="0" bIns="0"/>
            <a:lstStyle/>
            <a:p>
              <a:pPr algn="ctr"/>
              <a:r>
                <a:rPr lang="en-US" altLang="zh-CN" sz="1400" b="1"/>
                <a:t>J</a:t>
              </a:r>
              <a:endParaRPr lang="en-US" altLang="zh-CN" sz="1400" b="1">
                <a:ea typeface="楷体_GB2312" pitchFamily="49" charset="-122"/>
              </a:endParaRPr>
            </a:p>
          </p:txBody>
        </p:sp>
        <p:sp>
          <p:nvSpPr>
            <p:cNvPr id="89106" name="Line 76"/>
            <p:cNvSpPr>
              <a:spLocks noChangeShapeType="1"/>
            </p:cNvSpPr>
            <p:nvPr/>
          </p:nvSpPr>
          <p:spPr bwMode="auto">
            <a:xfrm flipH="1">
              <a:off x="7740" y="12904"/>
              <a:ext cx="180" cy="236"/>
            </a:xfrm>
            <a:prstGeom prst="line">
              <a:avLst/>
            </a:prstGeom>
            <a:noFill/>
            <a:ln w="12700">
              <a:solidFill>
                <a:schemeClr val="tx1"/>
              </a:solidFill>
              <a:round/>
              <a:headEnd/>
              <a:tailEnd/>
            </a:ln>
          </p:spPr>
          <p:txBody>
            <a:bodyPr/>
            <a:lstStyle/>
            <a:p>
              <a:endParaRPr lang="zh-CN" altLang="en-US"/>
            </a:p>
          </p:txBody>
        </p:sp>
        <p:sp>
          <p:nvSpPr>
            <p:cNvPr id="89107" name="Line 77"/>
            <p:cNvSpPr>
              <a:spLocks noChangeShapeType="1"/>
            </p:cNvSpPr>
            <p:nvPr/>
          </p:nvSpPr>
          <p:spPr bwMode="auto">
            <a:xfrm>
              <a:off x="7740" y="13296"/>
              <a:ext cx="180" cy="156"/>
            </a:xfrm>
            <a:prstGeom prst="line">
              <a:avLst/>
            </a:prstGeom>
            <a:noFill/>
            <a:ln w="12700">
              <a:solidFill>
                <a:schemeClr val="tx1"/>
              </a:solidFill>
              <a:round/>
              <a:headEnd/>
              <a:tailEnd/>
            </a:ln>
          </p:spPr>
          <p:txBody>
            <a:bodyPr/>
            <a:lstStyle/>
            <a:p>
              <a:endParaRPr lang="zh-CN" altLang="en-US"/>
            </a:p>
          </p:txBody>
        </p:sp>
        <p:sp>
          <p:nvSpPr>
            <p:cNvPr id="89108" name="Line 78"/>
            <p:cNvSpPr>
              <a:spLocks noChangeShapeType="1"/>
            </p:cNvSpPr>
            <p:nvPr/>
          </p:nvSpPr>
          <p:spPr bwMode="auto">
            <a:xfrm flipH="1">
              <a:off x="7680" y="13749"/>
              <a:ext cx="180" cy="312"/>
            </a:xfrm>
            <a:prstGeom prst="line">
              <a:avLst/>
            </a:prstGeom>
            <a:noFill/>
            <a:ln w="12700">
              <a:solidFill>
                <a:schemeClr val="tx1"/>
              </a:solidFill>
              <a:round/>
              <a:headEnd/>
              <a:tailEnd/>
            </a:ln>
          </p:spPr>
          <p:txBody>
            <a:bodyPr/>
            <a:lstStyle/>
            <a:p>
              <a:endParaRPr lang="zh-CN" altLang="en-US"/>
            </a:p>
          </p:txBody>
        </p:sp>
        <p:sp>
          <p:nvSpPr>
            <p:cNvPr id="89109" name="Line 79"/>
            <p:cNvSpPr>
              <a:spLocks noChangeShapeType="1"/>
            </p:cNvSpPr>
            <p:nvPr/>
          </p:nvSpPr>
          <p:spPr bwMode="auto">
            <a:xfrm>
              <a:off x="8235" y="13764"/>
              <a:ext cx="180" cy="156"/>
            </a:xfrm>
            <a:prstGeom prst="line">
              <a:avLst/>
            </a:prstGeom>
            <a:noFill/>
            <a:ln w="12700">
              <a:solidFill>
                <a:schemeClr val="tx1"/>
              </a:solidFill>
              <a:round/>
              <a:headEnd/>
              <a:tailEnd/>
            </a:ln>
          </p:spPr>
          <p:txBody>
            <a:bodyPr/>
            <a:lstStyle/>
            <a:p>
              <a:endParaRPr lang="zh-CN" altLang="en-US"/>
            </a:p>
          </p:txBody>
        </p:sp>
        <p:sp>
          <p:nvSpPr>
            <p:cNvPr id="89110" name="Line 80"/>
            <p:cNvSpPr>
              <a:spLocks noChangeShapeType="1"/>
            </p:cNvSpPr>
            <p:nvPr/>
          </p:nvSpPr>
          <p:spPr bwMode="auto">
            <a:xfrm>
              <a:off x="7575" y="14328"/>
              <a:ext cx="180" cy="156"/>
            </a:xfrm>
            <a:prstGeom prst="line">
              <a:avLst/>
            </a:prstGeom>
            <a:noFill/>
            <a:ln w="12700">
              <a:solidFill>
                <a:schemeClr val="tx1"/>
              </a:solidFill>
              <a:round/>
              <a:headEnd/>
              <a:tailEnd/>
            </a:ln>
          </p:spPr>
          <p:txBody>
            <a:bodyPr/>
            <a:lstStyle/>
            <a:p>
              <a:endParaRPr lang="zh-CN" altLang="en-US"/>
            </a:p>
          </p:txBody>
        </p:sp>
        <p:sp>
          <p:nvSpPr>
            <p:cNvPr id="89111" name="Line 81"/>
            <p:cNvSpPr>
              <a:spLocks noChangeShapeType="1"/>
            </p:cNvSpPr>
            <p:nvPr/>
          </p:nvSpPr>
          <p:spPr bwMode="auto">
            <a:xfrm flipH="1">
              <a:off x="8460" y="14217"/>
              <a:ext cx="180" cy="156"/>
            </a:xfrm>
            <a:prstGeom prst="line">
              <a:avLst/>
            </a:prstGeom>
            <a:noFill/>
            <a:ln w="12700">
              <a:solidFill>
                <a:schemeClr val="tx1"/>
              </a:solidFill>
              <a:round/>
              <a:headEnd/>
              <a:tailEnd/>
            </a:ln>
          </p:spPr>
          <p:txBody>
            <a:bodyPr/>
            <a:lstStyle/>
            <a:p>
              <a:endParaRPr lang="zh-CN" altLang="en-US"/>
            </a:p>
          </p:txBody>
        </p:sp>
        <p:sp>
          <p:nvSpPr>
            <p:cNvPr id="89112" name="Line 82"/>
            <p:cNvSpPr>
              <a:spLocks noChangeShapeType="1"/>
            </p:cNvSpPr>
            <p:nvPr/>
          </p:nvSpPr>
          <p:spPr bwMode="auto">
            <a:xfrm>
              <a:off x="8610" y="14640"/>
              <a:ext cx="180" cy="156"/>
            </a:xfrm>
            <a:prstGeom prst="line">
              <a:avLst/>
            </a:prstGeom>
            <a:noFill/>
            <a:ln w="12700">
              <a:solidFill>
                <a:schemeClr val="tx1"/>
              </a:solidFill>
              <a:round/>
              <a:headEnd/>
              <a:tailEnd/>
            </a:ln>
          </p:spPr>
          <p:txBody>
            <a:bodyPr/>
            <a:lstStyle/>
            <a:p>
              <a:endParaRPr lang="zh-CN" altLang="en-US"/>
            </a:p>
          </p:txBody>
        </p:sp>
        <p:sp>
          <p:nvSpPr>
            <p:cNvPr id="89113" name="Line 83"/>
            <p:cNvSpPr>
              <a:spLocks noChangeShapeType="1"/>
            </p:cNvSpPr>
            <p:nvPr/>
          </p:nvSpPr>
          <p:spPr bwMode="auto">
            <a:xfrm>
              <a:off x="9060" y="15012"/>
              <a:ext cx="300" cy="252"/>
            </a:xfrm>
            <a:prstGeom prst="line">
              <a:avLst/>
            </a:prstGeom>
            <a:noFill/>
            <a:ln w="12700">
              <a:solidFill>
                <a:schemeClr val="tx1"/>
              </a:solidFill>
              <a:round/>
              <a:headEnd/>
              <a:tailEnd/>
            </a:ln>
          </p:spPr>
          <p:txBody>
            <a:bodyPr/>
            <a:lstStyle/>
            <a:p>
              <a:endParaRPr lang="zh-CN" altLang="en-US"/>
            </a:p>
          </p:txBody>
        </p:sp>
        <p:sp>
          <p:nvSpPr>
            <p:cNvPr id="89114" name="Line 84"/>
            <p:cNvSpPr>
              <a:spLocks noChangeShapeType="1"/>
            </p:cNvSpPr>
            <p:nvPr/>
          </p:nvSpPr>
          <p:spPr bwMode="auto">
            <a:xfrm flipH="1">
              <a:off x="7200" y="13296"/>
              <a:ext cx="180" cy="156"/>
            </a:xfrm>
            <a:prstGeom prst="line">
              <a:avLst/>
            </a:prstGeom>
            <a:noFill/>
            <a:ln w="12700">
              <a:solidFill>
                <a:schemeClr val="tx1"/>
              </a:solidFill>
              <a:round/>
              <a:headEnd/>
              <a:tailEnd/>
            </a:ln>
          </p:spPr>
          <p:txBody>
            <a:bodyP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8909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909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blinds(horizontal)">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矩形 34"/>
          <p:cNvSpPr>
            <a:spLocks noChangeArrowheads="1"/>
          </p:cNvSpPr>
          <p:nvPr/>
        </p:nvSpPr>
        <p:spPr bwMode="auto">
          <a:xfrm>
            <a:off x="395536"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森林和二叉树</a:t>
            </a:r>
          </a:p>
        </p:txBody>
      </p:sp>
      <p:sp>
        <p:nvSpPr>
          <p:cNvPr id="26" name="矩形 25"/>
          <p:cNvSpPr>
            <a:spLocks noChangeArrowheads="1"/>
          </p:cNvSpPr>
          <p:nvPr/>
        </p:nvSpPr>
        <p:spPr bwMode="auto">
          <a:xfrm>
            <a:off x="539750" y="1203325"/>
            <a:ext cx="3527425" cy="2671763"/>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森林：树的集合或树的序列</a:t>
            </a:r>
            <a:endParaRPr lang="en-US" altLang="zh-CN" sz="1800" b="1" dirty="0">
              <a:latin typeface="楷体_GB2312" pitchFamily="49" charset="-122"/>
              <a:ea typeface="楷体_GB2312" pitchFamily="49" charset="-122"/>
            </a:endParaRPr>
          </a:p>
          <a:p>
            <a:pPr>
              <a:lnSpc>
                <a:spcPct val="130000"/>
              </a:lnSpc>
            </a:pPr>
            <a:endParaRPr lang="zh-CN" altLang="en-US" sz="1800" b="1" dirty="0">
              <a:latin typeface="楷体_GB2312" pitchFamily="49" charset="-122"/>
              <a:ea typeface="楷体_GB2312" pitchFamily="49" charset="-122"/>
            </a:endParaRPr>
          </a:p>
          <a:p>
            <a:pPr>
              <a:lnSpc>
                <a:spcPct val="130000"/>
              </a:lnSpc>
            </a:pPr>
            <a:r>
              <a:rPr lang="zh-CN" altLang="en-US" sz="1800" b="1" dirty="0">
                <a:latin typeface="楷体_GB2312" pitchFamily="49" charset="-122"/>
                <a:ea typeface="楷体_GB2312" pitchFamily="49" charset="-122"/>
              </a:rPr>
              <a:t>森林的存储</a:t>
            </a:r>
          </a:p>
          <a:p>
            <a:r>
              <a:rPr lang="zh-CN" altLang="en-US" sz="1400" b="1" dirty="0">
                <a:latin typeface="楷体_GB2312" pitchFamily="49" charset="-122"/>
                <a:ea typeface="楷体_GB2312" pitchFamily="49" charset="-122"/>
              </a:rPr>
              <a:t>存储森林中的每一棵树</a:t>
            </a:r>
          </a:p>
          <a:p>
            <a:r>
              <a:rPr lang="zh-CN" altLang="en-US" sz="1400" b="1" dirty="0">
                <a:latin typeface="楷体_GB2312" pitchFamily="49" charset="-122"/>
                <a:ea typeface="楷体_GB2312" pitchFamily="49" charset="-122"/>
              </a:rPr>
              <a:t>表示这些树是属于同一个森林</a:t>
            </a:r>
            <a:endParaRPr lang="en-US" altLang="zh-CN" sz="1800" b="1" dirty="0">
              <a:latin typeface="楷体_GB2312" pitchFamily="49" charset="-122"/>
              <a:ea typeface="楷体_GB2312" pitchFamily="49" charset="-122"/>
            </a:endParaRPr>
          </a:p>
          <a:p>
            <a:endParaRPr lang="en-US" altLang="zh-CN" sz="1800" b="1" dirty="0">
              <a:latin typeface="楷体_GB2312" pitchFamily="49" charset="-122"/>
              <a:ea typeface="楷体_GB2312" pitchFamily="49" charset="-122"/>
            </a:endParaRPr>
          </a:p>
          <a:p>
            <a:pPr>
              <a:lnSpc>
                <a:spcPct val="130000"/>
              </a:lnSpc>
            </a:pPr>
            <a:r>
              <a:rPr lang="zh-CN" altLang="en-US" sz="1800" b="1" dirty="0"/>
              <a:t>森林的二叉树表示</a:t>
            </a:r>
            <a:endParaRPr lang="en-US" altLang="zh-CN" sz="1800" b="1" dirty="0"/>
          </a:p>
          <a:p>
            <a:r>
              <a:rPr lang="zh-CN" altLang="en-US" sz="1400" b="1" dirty="0">
                <a:latin typeface="楷体_GB2312" pitchFamily="49" charset="-122"/>
                <a:ea typeface="楷体_GB2312" pitchFamily="49" charset="-122"/>
              </a:rPr>
              <a:t>将每棵树</a:t>
            </a:r>
            <a:r>
              <a:rPr lang="en-US" altLang="zh-CN" sz="1400" b="1" dirty="0">
                <a:latin typeface="楷体_GB2312" pitchFamily="49" charset="-122"/>
                <a:ea typeface="楷体_GB2312" pitchFamily="49" charset="-122"/>
              </a:rPr>
              <a:t>T</a:t>
            </a:r>
            <a:r>
              <a:rPr lang="en-US" altLang="zh-CN" sz="1400" b="1" baseline="-25000" dirty="0">
                <a:latin typeface="楷体_GB2312" pitchFamily="49" charset="-122"/>
                <a:ea typeface="楷体_GB2312" pitchFamily="49" charset="-122"/>
              </a:rPr>
              <a:t>i</a:t>
            </a:r>
            <a:r>
              <a:rPr lang="zh-CN" altLang="en-US" sz="1400" b="1" dirty="0">
                <a:latin typeface="楷体_GB2312" pitchFamily="49" charset="-122"/>
                <a:ea typeface="楷体_GB2312" pitchFamily="49" charset="-122"/>
              </a:rPr>
              <a:t>转换成对应的二叉树</a:t>
            </a:r>
            <a:r>
              <a:rPr lang="en-US" altLang="zh-CN" sz="1400" b="1" dirty="0">
                <a:latin typeface="楷体_GB2312" pitchFamily="49" charset="-122"/>
                <a:ea typeface="楷体_GB2312" pitchFamily="49" charset="-122"/>
              </a:rPr>
              <a:t>B</a:t>
            </a:r>
            <a:r>
              <a:rPr lang="en-US" altLang="zh-CN" sz="1400" b="1" baseline="-25000" dirty="0">
                <a:latin typeface="楷体_GB2312" pitchFamily="49" charset="-122"/>
                <a:ea typeface="楷体_GB2312" pitchFamily="49" charset="-122"/>
              </a:rPr>
              <a:t>i</a:t>
            </a:r>
            <a:endParaRPr lang="zh-CN" altLang="en-US" sz="1400" b="1" baseline="-25000" dirty="0">
              <a:latin typeface="楷体_GB2312" pitchFamily="49" charset="-122"/>
              <a:ea typeface="楷体_GB2312" pitchFamily="49" charset="-122"/>
            </a:endParaRPr>
          </a:p>
          <a:p>
            <a:r>
              <a:rPr lang="zh-CN" altLang="en-US" sz="1400" b="1" dirty="0">
                <a:latin typeface="楷体_GB2312" pitchFamily="49" charset="-122"/>
                <a:ea typeface="楷体_GB2312" pitchFamily="49" charset="-122"/>
              </a:rPr>
              <a:t>将</a:t>
            </a:r>
            <a:r>
              <a:rPr lang="en-US" altLang="zh-CN" sz="1400" b="1" dirty="0">
                <a:latin typeface="楷体_GB2312" pitchFamily="49" charset="-122"/>
                <a:ea typeface="楷体_GB2312" pitchFamily="49" charset="-122"/>
              </a:rPr>
              <a:t>B</a:t>
            </a:r>
            <a:r>
              <a:rPr lang="en-US" altLang="zh-CN" sz="1400" b="1" baseline="-25000" dirty="0">
                <a:latin typeface="楷体_GB2312" pitchFamily="49" charset="-122"/>
                <a:ea typeface="楷体_GB2312" pitchFamily="49" charset="-122"/>
              </a:rPr>
              <a:t>i</a:t>
            </a:r>
            <a:r>
              <a:rPr lang="zh-CN" altLang="en-US" sz="1400" b="1" dirty="0">
                <a:latin typeface="楷体_GB2312" pitchFamily="49" charset="-122"/>
                <a:ea typeface="楷体_GB2312" pitchFamily="49" charset="-122"/>
              </a:rPr>
              <a:t>作为</a:t>
            </a:r>
            <a:r>
              <a:rPr lang="en-US" altLang="zh-CN" sz="1400" b="1" dirty="0">
                <a:latin typeface="楷体_GB2312" pitchFamily="49" charset="-122"/>
                <a:ea typeface="楷体_GB2312" pitchFamily="49" charset="-122"/>
              </a:rPr>
              <a:t>Bi</a:t>
            </a:r>
            <a:r>
              <a:rPr lang="en-US" altLang="zh-CN" sz="1400" b="1" baseline="-25000" dirty="0">
                <a:latin typeface="楷体_GB2312" pitchFamily="49" charset="-122"/>
                <a:ea typeface="楷体_GB2312" pitchFamily="49" charset="-122"/>
              </a:rPr>
              <a:t>-1</a:t>
            </a:r>
            <a:r>
              <a:rPr lang="zh-CN" altLang="en-US" sz="1400" b="1" dirty="0">
                <a:latin typeface="楷体_GB2312" pitchFamily="49" charset="-122"/>
                <a:ea typeface="楷体_GB2312" pitchFamily="49" charset="-122"/>
              </a:rPr>
              <a:t>根结点的的右子树</a:t>
            </a:r>
          </a:p>
        </p:txBody>
      </p:sp>
      <p:grpSp>
        <p:nvGrpSpPr>
          <p:cNvPr id="2" name="组合 178"/>
          <p:cNvGrpSpPr>
            <a:grpSpLocks/>
          </p:cNvGrpSpPr>
          <p:nvPr/>
        </p:nvGrpSpPr>
        <p:grpSpPr bwMode="auto">
          <a:xfrm>
            <a:off x="4067175" y="339725"/>
            <a:ext cx="3956050" cy="1584325"/>
            <a:chOff x="4067944" y="339502"/>
            <a:chExt cx="3954642" cy="1584176"/>
          </a:xfrm>
        </p:grpSpPr>
        <p:grpSp>
          <p:nvGrpSpPr>
            <p:cNvPr id="90182" name="组合 174"/>
            <p:cNvGrpSpPr>
              <a:grpSpLocks/>
            </p:cNvGrpSpPr>
            <p:nvPr/>
          </p:nvGrpSpPr>
          <p:grpSpPr bwMode="auto">
            <a:xfrm>
              <a:off x="4067944" y="627534"/>
              <a:ext cx="1261890" cy="603206"/>
              <a:chOff x="3851920" y="800353"/>
              <a:chExt cx="1261890" cy="603206"/>
            </a:xfrm>
          </p:grpSpPr>
          <p:sp>
            <p:nvSpPr>
              <p:cNvPr id="90206" name="Oval 5"/>
              <p:cNvSpPr>
                <a:spLocks noChangeArrowheads="1"/>
              </p:cNvSpPr>
              <p:nvPr/>
            </p:nvSpPr>
            <p:spPr bwMode="auto">
              <a:xfrm>
                <a:off x="4271772" y="800353"/>
                <a:ext cx="279902" cy="257567"/>
              </a:xfrm>
              <a:prstGeom prst="ellipse">
                <a:avLst/>
              </a:prstGeom>
              <a:noFill/>
              <a:ln w="28575">
                <a:solidFill>
                  <a:schemeClr val="tx1"/>
                </a:solidFill>
                <a:round/>
                <a:headEnd/>
                <a:tailEnd/>
              </a:ln>
            </p:spPr>
            <p:txBody>
              <a:bodyPr lIns="0" tIns="0" rIns="0" bIns="0"/>
              <a:lstStyle/>
              <a:p>
                <a:pPr algn="ctr"/>
                <a:r>
                  <a:rPr lang="en-US" altLang="zh-CN" sz="1400" b="1"/>
                  <a:t>A</a:t>
                </a:r>
                <a:endParaRPr lang="en-US" altLang="zh-CN" sz="1400" b="1">
                  <a:ea typeface="楷体_GB2312" pitchFamily="49" charset="-122"/>
                </a:endParaRPr>
              </a:p>
            </p:txBody>
          </p:sp>
          <p:sp>
            <p:nvSpPr>
              <p:cNvPr id="90207" name="Oval 6"/>
              <p:cNvSpPr>
                <a:spLocks noChangeArrowheads="1"/>
              </p:cNvSpPr>
              <p:nvPr/>
            </p:nvSpPr>
            <p:spPr bwMode="auto">
              <a:xfrm>
                <a:off x="3851920" y="1144330"/>
                <a:ext cx="279902" cy="259229"/>
              </a:xfrm>
              <a:prstGeom prst="ellipse">
                <a:avLst/>
              </a:prstGeom>
              <a:noFill/>
              <a:ln w="28575">
                <a:solidFill>
                  <a:schemeClr val="tx1"/>
                </a:solidFill>
                <a:round/>
                <a:headEnd/>
                <a:tailEnd/>
              </a:ln>
            </p:spPr>
            <p:txBody>
              <a:bodyPr lIns="0" tIns="0" rIns="0" bIns="0"/>
              <a:lstStyle/>
              <a:p>
                <a:pPr algn="ctr"/>
                <a:r>
                  <a:rPr lang="en-US" altLang="zh-CN" sz="1400" b="1"/>
                  <a:t>B</a:t>
                </a:r>
                <a:endParaRPr lang="en-US" altLang="zh-CN" sz="1400" b="1">
                  <a:ea typeface="楷体_GB2312" pitchFamily="49" charset="-122"/>
                </a:endParaRPr>
              </a:p>
            </p:txBody>
          </p:sp>
          <p:sp>
            <p:nvSpPr>
              <p:cNvPr id="90208" name="Oval 7"/>
              <p:cNvSpPr>
                <a:spLocks noChangeArrowheads="1"/>
              </p:cNvSpPr>
              <p:nvPr/>
            </p:nvSpPr>
            <p:spPr bwMode="auto">
              <a:xfrm>
                <a:off x="4274105" y="1144330"/>
                <a:ext cx="279902" cy="259229"/>
              </a:xfrm>
              <a:prstGeom prst="ellipse">
                <a:avLst/>
              </a:prstGeom>
              <a:noFill/>
              <a:ln w="28575">
                <a:solidFill>
                  <a:schemeClr val="tx1"/>
                </a:solidFill>
                <a:round/>
                <a:headEnd/>
                <a:tailEnd/>
              </a:ln>
            </p:spPr>
            <p:txBody>
              <a:bodyPr lIns="0" tIns="0" rIns="0" bIns="0"/>
              <a:lstStyle/>
              <a:p>
                <a:pPr algn="ctr"/>
                <a:r>
                  <a:rPr lang="en-US" altLang="zh-CN" sz="1400" b="1"/>
                  <a:t>C</a:t>
                </a:r>
                <a:endParaRPr lang="en-US" altLang="zh-CN" sz="1400" b="1">
                  <a:ea typeface="楷体_GB2312" pitchFamily="49" charset="-122"/>
                </a:endParaRPr>
              </a:p>
            </p:txBody>
          </p:sp>
          <p:sp>
            <p:nvSpPr>
              <p:cNvPr id="90209" name="Oval 8"/>
              <p:cNvSpPr>
                <a:spLocks noChangeArrowheads="1"/>
              </p:cNvSpPr>
              <p:nvPr/>
            </p:nvSpPr>
            <p:spPr bwMode="auto">
              <a:xfrm>
                <a:off x="4833908" y="1144330"/>
                <a:ext cx="279902" cy="259229"/>
              </a:xfrm>
              <a:prstGeom prst="ellipse">
                <a:avLst/>
              </a:prstGeom>
              <a:noFill/>
              <a:ln w="28575">
                <a:solidFill>
                  <a:schemeClr val="tx1"/>
                </a:solidFill>
                <a:round/>
                <a:headEnd/>
                <a:tailEnd/>
              </a:ln>
            </p:spPr>
            <p:txBody>
              <a:bodyPr lIns="0" tIns="0" rIns="0" bIns="0"/>
              <a:lstStyle/>
              <a:p>
                <a:pPr algn="ctr"/>
                <a:r>
                  <a:rPr lang="en-US" altLang="zh-CN" sz="1400" b="1"/>
                  <a:t>R</a:t>
                </a:r>
                <a:endParaRPr lang="en-US" altLang="zh-CN" sz="1400" b="1">
                  <a:ea typeface="楷体_GB2312" pitchFamily="49" charset="-122"/>
                </a:endParaRPr>
              </a:p>
            </p:txBody>
          </p:sp>
          <p:sp>
            <p:nvSpPr>
              <p:cNvPr id="90210" name="Line 9"/>
              <p:cNvSpPr>
                <a:spLocks noChangeShapeType="1"/>
              </p:cNvSpPr>
              <p:nvPr/>
            </p:nvSpPr>
            <p:spPr bwMode="auto">
              <a:xfrm flipH="1">
                <a:off x="3994203" y="991451"/>
                <a:ext cx="279902" cy="172819"/>
              </a:xfrm>
              <a:prstGeom prst="line">
                <a:avLst/>
              </a:prstGeom>
              <a:noFill/>
              <a:ln w="28575">
                <a:solidFill>
                  <a:schemeClr val="tx1"/>
                </a:solidFill>
                <a:round/>
                <a:headEnd/>
                <a:tailEnd/>
              </a:ln>
            </p:spPr>
            <p:txBody>
              <a:bodyPr lIns="0" tIns="0" rIns="0" bIns="0"/>
              <a:lstStyle/>
              <a:p>
                <a:endParaRPr lang="zh-CN" altLang="en-US"/>
              </a:p>
            </p:txBody>
          </p:sp>
          <p:sp>
            <p:nvSpPr>
              <p:cNvPr id="90211" name="Line 10"/>
              <p:cNvSpPr>
                <a:spLocks noChangeShapeType="1"/>
              </p:cNvSpPr>
              <p:nvPr/>
            </p:nvSpPr>
            <p:spPr bwMode="auto">
              <a:xfrm>
                <a:off x="4414056" y="1057920"/>
                <a:ext cx="0" cy="86410"/>
              </a:xfrm>
              <a:prstGeom prst="line">
                <a:avLst/>
              </a:prstGeom>
              <a:noFill/>
              <a:ln w="28575">
                <a:solidFill>
                  <a:schemeClr val="tx1"/>
                </a:solidFill>
                <a:round/>
                <a:headEnd/>
                <a:tailEnd/>
              </a:ln>
            </p:spPr>
            <p:txBody>
              <a:bodyPr lIns="0" tIns="0" rIns="0" bIns="0"/>
              <a:lstStyle/>
              <a:p>
                <a:endParaRPr lang="zh-CN" altLang="en-US"/>
              </a:p>
            </p:txBody>
          </p:sp>
          <p:sp>
            <p:nvSpPr>
              <p:cNvPr id="90212" name="Line 11"/>
              <p:cNvSpPr>
                <a:spLocks noChangeShapeType="1"/>
              </p:cNvSpPr>
              <p:nvPr/>
            </p:nvSpPr>
            <p:spPr bwMode="auto">
              <a:xfrm>
                <a:off x="4554006" y="971511"/>
                <a:ext cx="419852" cy="172819"/>
              </a:xfrm>
              <a:prstGeom prst="line">
                <a:avLst/>
              </a:prstGeom>
              <a:noFill/>
              <a:ln w="28575">
                <a:solidFill>
                  <a:schemeClr val="tx1"/>
                </a:solidFill>
                <a:round/>
                <a:headEnd/>
                <a:tailEnd/>
              </a:ln>
            </p:spPr>
            <p:txBody>
              <a:bodyPr lIns="0" tIns="0" rIns="0" bIns="0"/>
              <a:lstStyle/>
              <a:p>
                <a:endParaRPr lang="zh-CN" altLang="en-US"/>
              </a:p>
            </p:txBody>
          </p:sp>
        </p:grpSp>
        <p:grpSp>
          <p:nvGrpSpPr>
            <p:cNvPr id="90183" name="组合 176"/>
            <p:cNvGrpSpPr>
              <a:grpSpLocks/>
            </p:cNvGrpSpPr>
            <p:nvPr/>
          </p:nvGrpSpPr>
          <p:grpSpPr bwMode="auto">
            <a:xfrm>
              <a:off x="6300192" y="555526"/>
              <a:ext cx="702087" cy="603206"/>
              <a:chOff x="6790886" y="800353"/>
              <a:chExt cx="702087" cy="603206"/>
            </a:xfrm>
          </p:grpSpPr>
          <p:sp>
            <p:nvSpPr>
              <p:cNvPr id="90201" name="Oval 12"/>
              <p:cNvSpPr>
                <a:spLocks noChangeArrowheads="1"/>
              </p:cNvSpPr>
              <p:nvPr/>
            </p:nvSpPr>
            <p:spPr bwMode="auto">
              <a:xfrm>
                <a:off x="7210738" y="800353"/>
                <a:ext cx="279902" cy="257567"/>
              </a:xfrm>
              <a:prstGeom prst="ellipse">
                <a:avLst/>
              </a:prstGeom>
              <a:noFill/>
              <a:ln w="28575">
                <a:solidFill>
                  <a:schemeClr val="tx1"/>
                </a:solidFill>
                <a:round/>
                <a:headEnd/>
                <a:tailEnd/>
              </a:ln>
            </p:spPr>
            <p:txBody>
              <a:bodyPr lIns="0" tIns="0" rIns="0" bIns="0"/>
              <a:lstStyle/>
              <a:p>
                <a:pPr algn="ctr"/>
                <a:r>
                  <a:rPr lang="en-US" altLang="zh-CN" sz="1400" b="1"/>
                  <a:t>F</a:t>
                </a:r>
                <a:endParaRPr lang="en-US" altLang="zh-CN" sz="1400" b="1">
                  <a:ea typeface="楷体_GB2312" pitchFamily="49" charset="-122"/>
                </a:endParaRPr>
              </a:p>
            </p:txBody>
          </p:sp>
          <p:sp>
            <p:nvSpPr>
              <p:cNvPr id="90202" name="Oval 13"/>
              <p:cNvSpPr>
                <a:spLocks noChangeArrowheads="1"/>
              </p:cNvSpPr>
              <p:nvPr/>
            </p:nvSpPr>
            <p:spPr bwMode="auto">
              <a:xfrm>
                <a:off x="6790886" y="1144330"/>
                <a:ext cx="279902" cy="259229"/>
              </a:xfrm>
              <a:prstGeom prst="ellipse">
                <a:avLst/>
              </a:prstGeom>
              <a:noFill/>
              <a:ln w="28575">
                <a:solidFill>
                  <a:schemeClr val="tx1"/>
                </a:solidFill>
                <a:round/>
                <a:headEnd/>
                <a:tailEnd/>
              </a:ln>
            </p:spPr>
            <p:txBody>
              <a:bodyPr lIns="0" tIns="0" rIns="0" bIns="0"/>
              <a:lstStyle/>
              <a:p>
                <a:pPr algn="ctr"/>
                <a:r>
                  <a:rPr lang="en-US" altLang="zh-CN" sz="1400" b="1"/>
                  <a:t>G</a:t>
                </a:r>
                <a:endParaRPr lang="en-US" altLang="zh-CN" sz="1400" b="1">
                  <a:ea typeface="楷体_GB2312" pitchFamily="49" charset="-122"/>
                </a:endParaRPr>
              </a:p>
            </p:txBody>
          </p:sp>
          <p:sp>
            <p:nvSpPr>
              <p:cNvPr id="90203" name="Oval 14"/>
              <p:cNvSpPr>
                <a:spLocks noChangeArrowheads="1"/>
              </p:cNvSpPr>
              <p:nvPr/>
            </p:nvSpPr>
            <p:spPr bwMode="auto">
              <a:xfrm>
                <a:off x="7213071" y="1144330"/>
                <a:ext cx="279902" cy="259229"/>
              </a:xfrm>
              <a:prstGeom prst="ellipse">
                <a:avLst/>
              </a:prstGeom>
              <a:noFill/>
              <a:ln w="28575">
                <a:solidFill>
                  <a:schemeClr val="tx1"/>
                </a:solidFill>
                <a:round/>
                <a:headEnd/>
                <a:tailEnd/>
              </a:ln>
            </p:spPr>
            <p:txBody>
              <a:bodyPr lIns="0" tIns="0" rIns="0" bIns="0"/>
              <a:lstStyle/>
              <a:p>
                <a:pPr algn="ctr"/>
                <a:r>
                  <a:rPr lang="en-US" altLang="zh-CN" sz="1400" b="1"/>
                  <a:t>H</a:t>
                </a:r>
                <a:endParaRPr lang="en-US" altLang="zh-CN" sz="1400" b="1">
                  <a:ea typeface="楷体_GB2312" pitchFamily="49" charset="-122"/>
                </a:endParaRPr>
              </a:p>
            </p:txBody>
          </p:sp>
          <p:sp>
            <p:nvSpPr>
              <p:cNvPr id="90204" name="Line 15"/>
              <p:cNvSpPr>
                <a:spLocks noChangeShapeType="1"/>
              </p:cNvSpPr>
              <p:nvPr/>
            </p:nvSpPr>
            <p:spPr bwMode="auto">
              <a:xfrm flipH="1">
                <a:off x="6933169" y="991451"/>
                <a:ext cx="279902" cy="172819"/>
              </a:xfrm>
              <a:prstGeom prst="line">
                <a:avLst/>
              </a:prstGeom>
              <a:noFill/>
              <a:ln w="28575">
                <a:solidFill>
                  <a:schemeClr val="tx1"/>
                </a:solidFill>
                <a:round/>
                <a:headEnd/>
                <a:tailEnd/>
              </a:ln>
            </p:spPr>
            <p:txBody>
              <a:bodyPr lIns="0" tIns="0" rIns="0" bIns="0"/>
              <a:lstStyle/>
              <a:p>
                <a:endParaRPr lang="zh-CN" altLang="en-US"/>
              </a:p>
            </p:txBody>
          </p:sp>
          <p:sp>
            <p:nvSpPr>
              <p:cNvPr id="90205" name="Line 16"/>
              <p:cNvSpPr>
                <a:spLocks noChangeShapeType="1"/>
              </p:cNvSpPr>
              <p:nvPr/>
            </p:nvSpPr>
            <p:spPr bwMode="auto">
              <a:xfrm>
                <a:off x="7353022" y="1057920"/>
                <a:ext cx="0" cy="86410"/>
              </a:xfrm>
              <a:prstGeom prst="line">
                <a:avLst/>
              </a:prstGeom>
              <a:noFill/>
              <a:ln w="28575">
                <a:solidFill>
                  <a:schemeClr val="tx1"/>
                </a:solidFill>
                <a:round/>
                <a:headEnd/>
                <a:tailEnd/>
              </a:ln>
            </p:spPr>
            <p:txBody>
              <a:bodyPr lIns="0" tIns="0" rIns="0" bIns="0"/>
              <a:lstStyle/>
              <a:p>
                <a:endParaRPr lang="zh-CN" altLang="en-US"/>
              </a:p>
            </p:txBody>
          </p:sp>
        </p:grpSp>
        <p:grpSp>
          <p:nvGrpSpPr>
            <p:cNvPr id="90184" name="组合 175"/>
            <p:cNvGrpSpPr>
              <a:grpSpLocks/>
            </p:cNvGrpSpPr>
            <p:nvPr/>
          </p:nvGrpSpPr>
          <p:grpSpPr bwMode="auto">
            <a:xfrm>
              <a:off x="5652120" y="627534"/>
              <a:ext cx="282235" cy="603206"/>
              <a:chOff x="5951181" y="800353"/>
              <a:chExt cx="282235" cy="603206"/>
            </a:xfrm>
          </p:grpSpPr>
          <p:sp>
            <p:nvSpPr>
              <p:cNvPr id="90198" name="Oval 17"/>
              <p:cNvSpPr>
                <a:spLocks noChangeArrowheads="1"/>
              </p:cNvSpPr>
              <p:nvPr/>
            </p:nvSpPr>
            <p:spPr bwMode="auto">
              <a:xfrm>
                <a:off x="5951181" y="800353"/>
                <a:ext cx="279902" cy="257567"/>
              </a:xfrm>
              <a:prstGeom prst="ellipse">
                <a:avLst/>
              </a:prstGeom>
              <a:noFill/>
              <a:ln w="28575">
                <a:solidFill>
                  <a:schemeClr val="tx1"/>
                </a:solidFill>
                <a:round/>
                <a:headEnd/>
                <a:tailEnd/>
              </a:ln>
            </p:spPr>
            <p:txBody>
              <a:bodyPr lIns="0" tIns="0" rIns="0" bIns="0"/>
              <a:lstStyle/>
              <a:p>
                <a:pPr algn="ctr"/>
                <a:r>
                  <a:rPr lang="en-US" altLang="zh-CN" sz="1400" b="1"/>
                  <a:t>D</a:t>
                </a:r>
                <a:endParaRPr lang="en-US" altLang="zh-CN" sz="1400" b="1">
                  <a:ea typeface="楷体_GB2312" pitchFamily="49" charset="-122"/>
                </a:endParaRPr>
              </a:p>
            </p:txBody>
          </p:sp>
          <p:sp>
            <p:nvSpPr>
              <p:cNvPr id="90199" name="Oval 18"/>
              <p:cNvSpPr>
                <a:spLocks noChangeArrowheads="1"/>
              </p:cNvSpPr>
              <p:nvPr/>
            </p:nvSpPr>
            <p:spPr bwMode="auto">
              <a:xfrm>
                <a:off x="5953514" y="1144330"/>
                <a:ext cx="279902" cy="259229"/>
              </a:xfrm>
              <a:prstGeom prst="ellipse">
                <a:avLst/>
              </a:prstGeom>
              <a:noFill/>
              <a:ln w="28575">
                <a:solidFill>
                  <a:schemeClr val="tx1"/>
                </a:solidFill>
                <a:round/>
                <a:headEnd/>
                <a:tailEnd/>
              </a:ln>
            </p:spPr>
            <p:txBody>
              <a:bodyPr lIns="0" tIns="0" rIns="0" bIns="0"/>
              <a:lstStyle/>
              <a:p>
                <a:pPr algn="ctr"/>
                <a:r>
                  <a:rPr lang="en-US" altLang="zh-CN" sz="1400" b="1"/>
                  <a:t>E</a:t>
                </a:r>
                <a:endParaRPr lang="en-US" altLang="zh-CN" sz="1400" b="1">
                  <a:ea typeface="楷体_GB2312" pitchFamily="49" charset="-122"/>
                </a:endParaRPr>
              </a:p>
            </p:txBody>
          </p:sp>
          <p:sp>
            <p:nvSpPr>
              <p:cNvPr id="90200" name="Line 19"/>
              <p:cNvSpPr>
                <a:spLocks noChangeShapeType="1"/>
              </p:cNvSpPr>
              <p:nvPr/>
            </p:nvSpPr>
            <p:spPr bwMode="auto">
              <a:xfrm>
                <a:off x="6093465" y="1057920"/>
                <a:ext cx="0" cy="86410"/>
              </a:xfrm>
              <a:prstGeom prst="line">
                <a:avLst/>
              </a:prstGeom>
              <a:noFill/>
              <a:ln w="28575">
                <a:solidFill>
                  <a:schemeClr val="tx1"/>
                </a:solidFill>
                <a:round/>
                <a:headEnd/>
                <a:tailEnd/>
              </a:ln>
            </p:spPr>
            <p:txBody>
              <a:bodyPr lIns="0" tIns="0" rIns="0" bIns="0"/>
              <a:lstStyle/>
              <a:p>
                <a:endParaRPr lang="zh-CN" altLang="en-US"/>
              </a:p>
            </p:txBody>
          </p:sp>
        </p:grpSp>
        <p:grpSp>
          <p:nvGrpSpPr>
            <p:cNvPr id="90185" name="组合 177"/>
            <p:cNvGrpSpPr>
              <a:grpSpLocks/>
            </p:cNvGrpSpPr>
            <p:nvPr/>
          </p:nvGrpSpPr>
          <p:grpSpPr bwMode="auto">
            <a:xfrm>
              <a:off x="7180549" y="339502"/>
              <a:ext cx="842037" cy="1294482"/>
              <a:chOff x="7180549" y="339502"/>
              <a:chExt cx="842037" cy="1294482"/>
            </a:xfrm>
          </p:grpSpPr>
          <p:sp>
            <p:nvSpPr>
              <p:cNvPr id="90187" name="Oval 20"/>
              <p:cNvSpPr>
                <a:spLocks noChangeArrowheads="1"/>
              </p:cNvSpPr>
              <p:nvPr/>
            </p:nvSpPr>
            <p:spPr bwMode="auto">
              <a:xfrm>
                <a:off x="7740352" y="339502"/>
                <a:ext cx="279902" cy="257567"/>
              </a:xfrm>
              <a:prstGeom prst="ellipse">
                <a:avLst/>
              </a:prstGeom>
              <a:noFill/>
              <a:ln w="28575">
                <a:solidFill>
                  <a:schemeClr val="tx1"/>
                </a:solidFill>
                <a:round/>
                <a:headEnd/>
                <a:tailEnd/>
              </a:ln>
            </p:spPr>
            <p:txBody>
              <a:bodyPr lIns="0" tIns="0" rIns="0" bIns="0"/>
              <a:lstStyle/>
              <a:p>
                <a:pPr algn="ctr"/>
                <a:r>
                  <a:rPr lang="en-US" altLang="zh-CN" sz="1400" b="1">
                    <a:ea typeface="楷体_GB2312" pitchFamily="49" charset="-122"/>
                  </a:rPr>
                  <a:t>I</a:t>
                </a:r>
              </a:p>
            </p:txBody>
          </p:sp>
          <p:sp>
            <p:nvSpPr>
              <p:cNvPr id="90188" name="Oval 21"/>
              <p:cNvSpPr>
                <a:spLocks noChangeArrowheads="1"/>
              </p:cNvSpPr>
              <p:nvPr/>
            </p:nvSpPr>
            <p:spPr bwMode="auto">
              <a:xfrm>
                <a:off x="7320500" y="683479"/>
                <a:ext cx="279902" cy="259229"/>
              </a:xfrm>
              <a:prstGeom prst="ellipse">
                <a:avLst/>
              </a:prstGeom>
              <a:noFill/>
              <a:ln w="28575">
                <a:solidFill>
                  <a:schemeClr val="tx1"/>
                </a:solidFill>
                <a:round/>
                <a:headEnd/>
                <a:tailEnd/>
              </a:ln>
            </p:spPr>
            <p:txBody>
              <a:bodyPr lIns="0" tIns="0" rIns="0" bIns="0"/>
              <a:lstStyle/>
              <a:p>
                <a:pPr algn="ctr"/>
                <a:r>
                  <a:rPr lang="en-US" altLang="zh-CN" sz="1400" b="1">
                    <a:ea typeface="楷体_GB2312" pitchFamily="49" charset="-122"/>
                  </a:rPr>
                  <a:t>J</a:t>
                </a:r>
              </a:p>
            </p:txBody>
          </p:sp>
          <p:sp>
            <p:nvSpPr>
              <p:cNvPr id="90189" name="Oval 22"/>
              <p:cNvSpPr>
                <a:spLocks noChangeArrowheads="1"/>
              </p:cNvSpPr>
              <p:nvPr/>
            </p:nvSpPr>
            <p:spPr bwMode="auto">
              <a:xfrm>
                <a:off x="7742684" y="683479"/>
                <a:ext cx="279902" cy="259229"/>
              </a:xfrm>
              <a:prstGeom prst="ellipse">
                <a:avLst/>
              </a:prstGeom>
              <a:noFill/>
              <a:ln w="28575">
                <a:solidFill>
                  <a:schemeClr val="tx1"/>
                </a:solidFill>
                <a:round/>
                <a:headEnd/>
                <a:tailEnd/>
              </a:ln>
            </p:spPr>
            <p:txBody>
              <a:bodyPr lIns="0" tIns="0" rIns="0" bIns="0"/>
              <a:lstStyle/>
              <a:p>
                <a:pPr algn="ctr"/>
                <a:r>
                  <a:rPr lang="en-US" altLang="zh-CN" sz="1400" b="1"/>
                  <a:t>K</a:t>
                </a:r>
                <a:endParaRPr lang="en-US" altLang="zh-CN" sz="1400" b="1">
                  <a:ea typeface="楷体_GB2312" pitchFamily="49" charset="-122"/>
                </a:endParaRPr>
              </a:p>
            </p:txBody>
          </p:sp>
          <p:sp>
            <p:nvSpPr>
              <p:cNvPr id="90190" name="Line 23"/>
              <p:cNvSpPr>
                <a:spLocks noChangeShapeType="1"/>
              </p:cNvSpPr>
              <p:nvPr/>
            </p:nvSpPr>
            <p:spPr bwMode="auto">
              <a:xfrm flipH="1">
                <a:off x="7462783" y="530600"/>
                <a:ext cx="279902" cy="172819"/>
              </a:xfrm>
              <a:prstGeom prst="line">
                <a:avLst/>
              </a:prstGeom>
              <a:noFill/>
              <a:ln w="28575">
                <a:solidFill>
                  <a:schemeClr val="tx1"/>
                </a:solidFill>
                <a:round/>
                <a:headEnd/>
                <a:tailEnd/>
              </a:ln>
            </p:spPr>
            <p:txBody>
              <a:bodyPr lIns="0" tIns="0" rIns="0" bIns="0"/>
              <a:lstStyle/>
              <a:p>
                <a:endParaRPr lang="zh-CN" altLang="en-US"/>
              </a:p>
            </p:txBody>
          </p:sp>
          <p:sp>
            <p:nvSpPr>
              <p:cNvPr id="90191" name="Line 24"/>
              <p:cNvSpPr>
                <a:spLocks noChangeShapeType="1"/>
              </p:cNvSpPr>
              <p:nvPr/>
            </p:nvSpPr>
            <p:spPr bwMode="auto">
              <a:xfrm>
                <a:off x="7882635" y="597069"/>
                <a:ext cx="0" cy="86410"/>
              </a:xfrm>
              <a:prstGeom prst="line">
                <a:avLst/>
              </a:prstGeom>
              <a:noFill/>
              <a:ln w="28575">
                <a:solidFill>
                  <a:schemeClr val="tx1"/>
                </a:solidFill>
                <a:round/>
                <a:headEnd/>
                <a:tailEnd/>
              </a:ln>
            </p:spPr>
            <p:txBody>
              <a:bodyPr lIns="0" tIns="0" rIns="0" bIns="0"/>
              <a:lstStyle/>
              <a:p>
                <a:endParaRPr lang="zh-CN" altLang="en-US"/>
              </a:p>
            </p:txBody>
          </p:sp>
          <p:sp>
            <p:nvSpPr>
              <p:cNvPr id="90192" name="Oval 25"/>
              <p:cNvSpPr>
                <a:spLocks noChangeArrowheads="1"/>
              </p:cNvSpPr>
              <p:nvPr/>
            </p:nvSpPr>
            <p:spPr bwMode="auto">
              <a:xfrm>
                <a:off x="7600401" y="1030779"/>
                <a:ext cx="279902" cy="257567"/>
              </a:xfrm>
              <a:prstGeom prst="ellipse">
                <a:avLst/>
              </a:prstGeom>
              <a:noFill/>
              <a:ln w="28575">
                <a:solidFill>
                  <a:schemeClr val="tx1"/>
                </a:solidFill>
                <a:round/>
                <a:headEnd/>
                <a:tailEnd/>
              </a:ln>
            </p:spPr>
            <p:txBody>
              <a:bodyPr lIns="0" tIns="0" rIns="0" bIns="0"/>
              <a:lstStyle/>
              <a:p>
                <a:pPr algn="ctr"/>
                <a:r>
                  <a:rPr lang="en-US" altLang="zh-CN" sz="1400" b="1"/>
                  <a:t>L</a:t>
                </a:r>
                <a:endParaRPr lang="en-US" altLang="zh-CN" sz="1400" b="1">
                  <a:ea typeface="楷体_GB2312" pitchFamily="49" charset="-122"/>
                </a:endParaRPr>
              </a:p>
            </p:txBody>
          </p:sp>
          <p:sp>
            <p:nvSpPr>
              <p:cNvPr id="90193" name="Oval 26"/>
              <p:cNvSpPr>
                <a:spLocks noChangeArrowheads="1"/>
              </p:cNvSpPr>
              <p:nvPr/>
            </p:nvSpPr>
            <p:spPr bwMode="auto">
              <a:xfrm>
                <a:off x="7180549" y="1374755"/>
                <a:ext cx="279902" cy="259229"/>
              </a:xfrm>
              <a:prstGeom prst="ellipse">
                <a:avLst/>
              </a:prstGeom>
              <a:noFill/>
              <a:ln w="28575">
                <a:solidFill>
                  <a:schemeClr val="tx1"/>
                </a:solidFill>
                <a:round/>
                <a:headEnd/>
                <a:tailEnd/>
              </a:ln>
            </p:spPr>
            <p:txBody>
              <a:bodyPr lIns="0" tIns="0" rIns="0" bIns="0"/>
              <a:lstStyle/>
              <a:p>
                <a:pPr algn="ctr"/>
                <a:r>
                  <a:rPr lang="en-US" altLang="zh-CN" sz="1400" b="1"/>
                  <a:t>M</a:t>
                </a:r>
                <a:endParaRPr lang="en-US" altLang="zh-CN" sz="1400" b="1">
                  <a:ea typeface="楷体_GB2312" pitchFamily="49" charset="-122"/>
                </a:endParaRPr>
              </a:p>
            </p:txBody>
          </p:sp>
          <p:sp>
            <p:nvSpPr>
              <p:cNvPr id="90194" name="Oval 27"/>
              <p:cNvSpPr>
                <a:spLocks noChangeArrowheads="1"/>
              </p:cNvSpPr>
              <p:nvPr/>
            </p:nvSpPr>
            <p:spPr bwMode="auto">
              <a:xfrm>
                <a:off x="7602734" y="1374755"/>
                <a:ext cx="279902" cy="259229"/>
              </a:xfrm>
              <a:prstGeom prst="ellipse">
                <a:avLst/>
              </a:prstGeom>
              <a:noFill/>
              <a:ln w="28575">
                <a:solidFill>
                  <a:schemeClr val="tx1"/>
                </a:solidFill>
                <a:round/>
                <a:headEnd/>
                <a:tailEnd/>
              </a:ln>
            </p:spPr>
            <p:txBody>
              <a:bodyPr lIns="0" tIns="0" rIns="0" bIns="0"/>
              <a:lstStyle/>
              <a:p>
                <a:pPr algn="ctr"/>
                <a:r>
                  <a:rPr lang="en-US" altLang="zh-CN" sz="1400" b="1"/>
                  <a:t>N</a:t>
                </a:r>
                <a:endParaRPr lang="en-US" altLang="zh-CN" sz="1400" b="1">
                  <a:ea typeface="楷体_GB2312" pitchFamily="49" charset="-122"/>
                </a:endParaRPr>
              </a:p>
            </p:txBody>
          </p:sp>
          <p:sp>
            <p:nvSpPr>
              <p:cNvPr id="90195" name="Line 28"/>
              <p:cNvSpPr>
                <a:spLocks noChangeShapeType="1"/>
              </p:cNvSpPr>
              <p:nvPr/>
            </p:nvSpPr>
            <p:spPr bwMode="auto">
              <a:xfrm flipH="1">
                <a:off x="7322832" y="1221877"/>
                <a:ext cx="279902" cy="172819"/>
              </a:xfrm>
              <a:prstGeom prst="line">
                <a:avLst/>
              </a:prstGeom>
              <a:noFill/>
              <a:ln w="28575">
                <a:solidFill>
                  <a:schemeClr val="tx1"/>
                </a:solidFill>
                <a:round/>
                <a:headEnd/>
                <a:tailEnd/>
              </a:ln>
            </p:spPr>
            <p:txBody>
              <a:bodyPr lIns="0" tIns="0" rIns="0" bIns="0"/>
              <a:lstStyle/>
              <a:p>
                <a:endParaRPr lang="zh-CN" altLang="en-US"/>
              </a:p>
            </p:txBody>
          </p:sp>
          <p:sp>
            <p:nvSpPr>
              <p:cNvPr id="90196" name="Line 29"/>
              <p:cNvSpPr>
                <a:spLocks noChangeShapeType="1"/>
              </p:cNvSpPr>
              <p:nvPr/>
            </p:nvSpPr>
            <p:spPr bwMode="auto">
              <a:xfrm>
                <a:off x="7742684" y="1288346"/>
                <a:ext cx="0" cy="86410"/>
              </a:xfrm>
              <a:prstGeom prst="line">
                <a:avLst/>
              </a:prstGeom>
              <a:noFill/>
              <a:ln w="28575">
                <a:solidFill>
                  <a:schemeClr val="tx1"/>
                </a:solidFill>
                <a:round/>
                <a:headEnd/>
                <a:tailEnd/>
              </a:ln>
            </p:spPr>
            <p:txBody>
              <a:bodyPr lIns="0" tIns="0" rIns="0" bIns="0"/>
              <a:lstStyle/>
              <a:p>
                <a:endParaRPr lang="zh-CN" altLang="en-US"/>
              </a:p>
            </p:txBody>
          </p:sp>
          <p:sp>
            <p:nvSpPr>
              <p:cNvPr id="90197" name="Line 30"/>
              <p:cNvSpPr>
                <a:spLocks noChangeShapeType="1"/>
              </p:cNvSpPr>
              <p:nvPr/>
            </p:nvSpPr>
            <p:spPr bwMode="auto">
              <a:xfrm flipH="1">
                <a:off x="7740352" y="944369"/>
                <a:ext cx="139951" cy="86410"/>
              </a:xfrm>
              <a:prstGeom prst="line">
                <a:avLst/>
              </a:prstGeom>
              <a:noFill/>
              <a:ln w="28575">
                <a:solidFill>
                  <a:schemeClr val="tx1"/>
                </a:solidFill>
                <a:round/>
                <a:headEnd/>
                <a:tailEnd/>
              </a:ln>
            </p:spPr>
            <p:txBody>
              <a:bodyPr/>
              <a:lstStyle/>
              <a:p>
                <a:endParaRPr lang="zh-CN" altLang="en-US"/>
              </a:p>
            </p:txBody>
          </p:sp>
        </p:grpSp>
        <p:sp>
          <p:nvSpPr>
            <p:cNvPr id="90186" name="Text Box 31"/>
            <p:cNvSpPr txBox="1">
              <a:spLocks noChangeArrowheads="1"/>
            </p:cNvSpPr>
            <p:nvPr/>
          </p:nvSpPr>
          <p:spPr bwMode="auto">
            <a:xfrm>
              <a:off x="4551674" y="1578040"/>
              <a:ext cx="2099261" cy="345638"/>
            </a:xfrm>
            <a:prstGeom prst="rect">
              <a:avLst/>
            </a:prstGeom>
            <a:noFill/>
            <a:ln w="28575">
              <a:noFill/>
              <a:miter lim="800000"/>
              <a:headEnd/>
              <a:tailEnd/>
            </a:ln>
          </p:spPr>
          <p:txBody>
            <a:bodyPr/>
            <a:lstStyle/>
            <a:p>
              <a:pPr algn="just"/>
              <a:r>
                <a:rPr lang="zh-CN" altLang="en-US" sz="1400" b="1"/>
                <a:t>（</a:t>
              </a:r>
              <a:r>
                <a:rPr lang="en-US" altLang="zh-CN" sz="1400" b="1"/>
                <a:t>a</a:t>
              </a:r>
              <a:r>
                <a:rPr lang="zh-CN" altLang="en-US" sz="1400" b="1"/>
                <a:t>）森林</a:t>
              </a:r>
              <a:r>
                <a:rPr lang="en-US" altLang="zh-CN" sz="1400" b="1"/>
                <a:t>F</a:t>
              </a:r>
              <a:endParaRPr lang="en-US" altLang="zh-CN" sz="1400" b="1">
                <a:ea typeface="楷体_GB2312" pitchFamily="49" charset="-122"/>
              </a:endParaRPr>
            </a:p>
          </p:txBody>
        </p:sp>
      </p:grpSp>
      <p:grpSp>
        <p:nvGrpSpPr>
          <p:cNvPr id="7" name="组合 183"/>
          <p:cNvGrpSpPr>
            <a:grpSpLocks/>
          </p:cNvGrpSpPr>
          <p:nvPr/>
        </p:nvGrpSpPr>
        <p:grpSpPr bwMode="auto">
          <a:xfrm>
            <a:off x="5508625" y="1708150"/>
            <a:ext cx="3421063" cy="2052638"/>
            <a:chOff x="5508104" y="1707654"/>
            <a:chExt cx="3421574" cy="2052399"/>
          </a:xfrm>
        </p:grpSpPr>
        <p:grpSp>
          <p:nvGrpSpPr>
            <p:cNvPr id="90151" name="组合 181"/>
            <p:cNvGrpSpPr>
              <a:grpSpLocks/>
            </p:cNvGrpSpPr>
            <p:nvPr/>
          </p:nvGrpSpPr>
          <p:grpSpPr bwMode="auto">
            <a:xfrm>
              <a:off x="6300192" y="2139702"/>
              <a:ext cx="641110" cy="605709"/>
              <a:chOff x="5366425" y="2223768"/>
              <a:chExt cx="641110" cy="605709"/>
            </a:xfrm>
          </p:grpSpPr>
          <p:sp>
            <p:nvSpPr>
              <p:cNvPr id="90179" name="Oval 42"/>
              <p:cNvSpPr>
                <a:spLocks noChangeArrowheads="1"/>
              </p:cNvSpPr>
              <p:nvPr/>
            </p:nvSpPr>
            <p:spPr bwMode="auto">
              <a:xfrm>
                <a:off x="5686980" y="2223768"/>
                <a:ext cx="320555" cy="250583"/>
              </a:xfrm>
              <a:prstGeom prst="ellipse">
                <a:avLst/>
              </a:prstGeom>
              <a:noFill/>
              <a:ln w="28575">
                <a:solidFill>
                  <a:schemeClr val="tx1"/>
                </a:solidFill>
                <a:round/>
                <a:headEnd/>
                <a:tailEnd/>
              </a:ln>
            </p:spPr>
            <p:txBody>
              <a:bodyPr lIns="0" tIns="0" rIns="0" bIns="0"/>
              <a:lstStyle/>
              <a:p>
                <a:pPr algn="ctr"/>
                <a:r>
                  <a:rPr lang="en-US" altLang="zh-CN" sz="1400" b="1"/>
                  <a:t>D</a:t>
                </a:r>
                <a:endParaRPr lang="en-US" altLang="zh-CN" sz="1400" b="1">
                  <a:ea typeface="楷体_GB2312" pitchFamily="49" charset="-122"/>
                </a:endParaRPr>
              </a:p>
            </p:txBody>
          </p:sp>
          <p:sp>
            <p:nvSpPr>
              <p:cNvPr id="90180" name="Oval 43"/>
              <p:cNvSpPr>
                <a:spLocks noChangeArrowheads="1"/>
              </p:cNvSpPr>
              <p:nvPr/>
            </p:nvSpPr>
            <p:spPr bwMode="auto">
              <a:xfrm>
                <a:off x="5366425" y="2577278"/>
                <a:ext cx="320555" cy="252199"/>
              </a:xfrm>
              <a:prstGeom prst="ellipse">
                <a:avLst/>
              </a:prstGeom>
              <a:noFill/>
              <a:ln w="28575">
                <a:solidFill>
                  <a:schemeClr val="tx1"/>
                </a:solidFill>
                <a:round/>
                <a:headEnd/>
                <a:tailEnd/>
              </a:ln>
            </p:spPr>
            <p:txBody>
              <a:bodyPr lIns="0" tIns="0" rIns="0" bIns="0"/>
              <a:lstStyle/>
              <a:p>
                <a:pPr algn="ctr"/>
                <a:r>
                  <a:rPr lang="en-US" altLang="zh-CN" sz="1400" b="1"/>
                  <a:t>E</a:t>
                </a:r>
                <a:endParaRPr lang="en-US" altLang="zh-CN" sz="1400" b="1">
                  <a:ea typeface="楷体_GB2312" pitchFamily="49" charset="-122"/>
                </a:endParaRPr>
              </a:p>
            </p:txBody>
          </p:sp>
          <p:sp>
            <p:nvSpPr>
              <p:cNvPr id="90181" name="Line 44"/>
              <p:cNvSpPr>
                <a:spLocks noChangeShapeType="1"/>
              </p:cNvSpPr>
              <p:nvPr/>
            </p:nvSpPr>
            <p:spPr bwMode="auto">
              <a:xfrm flipH="1">
                <a:off x="5620198" y="2423696"/>
                <a:ext cx="162949" cy="169749"/>
              </a:xfrm>
              <a:prstGeom prst="line">
                <a:avLst/>
              </a:prstGeom>
              <a:noFill/>
              <a:ln w="28575">
                <a:solidFill>
                  <a:schemeClr val="tx1"/>
                </a:solidFill>
                <a:round/>
                <a:headEnd/>
                <a:tailEnd/>
              </a:ln>
            </p:spPr>
            <p:txBody>
              <a:bodyPr lIns="0" tIns="0" rIns="0" bIns="0"/>
              <a:lstStyle/>
              <a:p>
                <a:endParaRPr lang="zh-CN" altLang="en-US"/>
              </a:p>
            </p:txBody>
          </p:sp>
        </p:grpSp>
        <p:sp>
          <p:nvSpPr>
            <p:cNvPr id="90152" name="Text Box 52"/>
            <p:cNvSpPr txBox="1">
              <a:spLocks noChangeArrowheads="1"/>
            </p:cNvSpPr>
            <p:nvPr/>
          </p:nvSpPr>
          <p:spPr bwMode="auto">
            <a:xfrm>
              <a:off x="5724128" y="3507854"/>
              <a:ext cx="3205550" cy="252199"/>
            </a:xfrm>
            <a:prstGeom prst="rect">
              <a:avLst/>
            </a:prstGeom>
            <a:noFill/>
            <a:ln w="28575">
              <a:noFill/>
              <a:miter lim="800000"/>
              <a:headEnd/>
              <a:tailEnd/>
            </a:ln>
          </p:spPr>
          <p:txBody>
            <a:bodyPr/>
            <a:lstStyle/>
            <a:p>
              <a:pPr algn="just"/>
              <a:r>
                <a:rPr lang="zh-CN" altLang="en-US" sz="1400" b="1"/>
                <a:t>（</a:t>
              </a:r>
              <a:r>
                <a:rPr lang="en-US" altLang="zh-CN" sz="1400" b="1"/>
                <a:t>b</a:t>
              </a:r>
              <a:r>
                <a:rPr lang="zh-CN" altLang="en-US" sz="1400" b="1"/>
                <a:t>）森林</a:t>
              </a:r>
              <a:r>
                <a:rPr lang="en-US" altLang="zh-CN" sz="1400" b="1"/>
                <a:t>F</a:t>
              </a:r>
              <a:r>
                <a:rPr lang="zh-CN" altLang="en-US" sz="1400" b="1"/>
                <a:t>中的树对应的二叉树</a:t>
              </a:r>
              <a:endParaRPr lang="zh-CN" altLang="en-US" sz="1400" b="1">
                <a:ea typeface="楷体_GB2312" pitchFamily="49" charset="-122"/>
              </a:endParaRPr>
            </a:p>
          </p:txBody>
        </p:sp>
        <p:grpSp>
          <p:nvGrpSpPr>
            <p:cNvPr id="90153" name="组合 182"/>
            <p:cNvGrpSpPr>
              <a:grpSpLocks/>
            </p:cNvGrpSpPr>
            <p:nvPr/>
          </p:nvGrpSpPr>
          <p:grpSpPr bwMode="auto">
            <a:xfrm>
              <a:off x="5508104" y="2067694"/>
              <a:ext cx="961665" cy="1278241"/>
              <a:chOff x="3923928" y="2223768"/>
              <a:chExt cx="961665" cy="1278241"/>
            </a:xfrm>
          </p:grpSpPr>
          <p:sp>
            <p:nvSpPr>
              <p:cNvPr id="90172" name="Oval 33"/>
              <p:cNvSpPr>
                <a:spLocks noChangeArrowheads="1"/>
              </p:cNvSpPr>
              <p:nvPr/>
            </p:nvSpPr>
            <p:spPr bwMode="auto">
              <a:xfrm>
                <a:off x="4404760" y="2223768"/>
                <a:ext cx="320555" cy="250583"/>
              </a:xfrm>
              <a:prstGeom prst="ellipse">
                <a:avLst/>
              </a:prstGeom>
              <a:noFill/>
              <a:ln w="28575">
                <a:solidFill>
                  <a:schemeClr val="tx1"/>
                </a:solidFill>
                <a:round/>
                <a:headEnd/>
                <a:tailEnd/>
              </a:ln>
            </p:spPr>
            <p:txBody>
              <a:bodyPr lIns="0" tIns="0" rIns="0" bIns="0"/>
              <a:lstStyle/>
              <a:p>
                <a:pPr algn="ctr"/>
                <a:r>
                  <a:rPr lang="en-US" altLang="zh-CN" sz="1400" b="1"/>
                  <a:t>A</a:t>
                </a:r>
                <a:endParaRPr lang="en-US" altLang="zh-CN" sz="1400" b="1">
                  <a:ea typeface="楷体_GB2312" pitchFamily="49" charset="-122"/>
                </a:endParaRPr>
              </a:p>
            </p:txBody>
          </p:sp>
          <p:sp>
            <p:nvSpPr>
              <p:cNvPr id="90173" name="Oval 34"/>
              <p:cNvSpPr>
                <a:spLocks noChangeArrowheads="1"/>
              </p:cNvSpPr>
              <p:nvPr/>
            </p:nvSpPr>
            <p:spPr bwMode="auto">
              <a:xfrm>
                <a:off x="3923928" y="2558417"/>
                <a:ext cx="320555" cy="252199"/>
              </a:xfrm>
              <a:prstGeom prst="ellipse">
                <a:avLst/>
              </a:prstGeom>
              <a:noFill/>
              <a:ln w="28575">
                <a:solidFill>
                  <a:schemeClr val="tx1"/>
                </a:solidFill>
                <a:round/>
                <a:headEnd/>
                <a:tailEnd/>
              </a:ln>
            </p:spPr>
            <p:txBody>
              <a:bodyPr lIns="0" tIns="0" rIns="0" bIns="0"/>
              <a:lstStyle/>
              <a:p>
                <a:pPr algn="ctr"/>
                <a:r>
                  <a:rPr lang="en-US" altLang="zh-CN" sz="1400" b="1"/>
                  <a:t>B</a:t>
                </a:r>
                <a:endParaRPr lang="en-US" altLang="zh-CN" sz="1400" b="1">
                  <a:ea typeface="楷体_GB2312" pitchFamily="49" charset="-122"/>
                </a:endParaRPr>
              </a:p>
            </p:txBody>
          </p:sp>
          <p:sp>
            <p:nvSpPr>
              <p:cNvPr id="90174" name="Oval 35"/>
              <p:cNvSpPr>
                <a:spLocks noChangeArrowheads="1"/>
              </p:cNvSpPr>
              <p:nvPr/>
            </p:nvSpPr>
            <p:spPr bwMode="auto">
              <a:xfrm>
                <a:off x="4244483" y="2829478"/>
                <a:ext cx="320555" cy="252199"/>
              </a:xfrm>
              <a:prstGeom prst="ellipse">
                <a:avLst/>
              </a:prstGeom>
              <a:noFill/>
              <a:ln w="28575">
                <a:solidFill>
                  <a:schemeClr val="tx1"/>
                </a:solidFill>
                <a:round/>
                <a:headEnd/>
                <a:tailEnd/>
              </a:ln>
            </p:spPr>
            <p:txBody>
              <a:bodyPr lIns="0" tIns="0" rIns="0" bIns="0"/>
              <a:lstStyle/>
              <a:p>
                <a:pPr algn="ctr"/>
                <a:r>
                  <a:rPr lang="en-US" altLang="zh-CN" sz="1400" b="1"/>
                  <a:t>C</a:t>
                </a:r>
                <a:endParaRPr lang="en-US" altLang="zh-CN" sz="1400" b="1">
                  <a:ea typeface="楷体_GB2312" pitchFamily="49" charset="-122"/>
                </a:endParaRPr>
              </a:p>
            </p:txBody>
          </p:sp>
          <p:sp>
            <p:nvSpPr>
              <p:cNvPr id="90175" name="Oval 36"/>
              <p:cNvSpPr>
                <a:spLocks noChangeArrowheads="1"/>
              </p:cNvSpPr>
              <p:nvPr/>
            </p:nvSpPr>
            <p:spPr bwMode="auto">
              <a:xfrm>
                <a:off x="4565038" y="3249810"/>
                <a:ext cx="320555" cy="252199"/>
              </a:xfrm>
              <a:prstGeom prst="ellipse">
                <a:avLst/>
              </a:prstGeom>
              <a:noFill/>
              <a:ln w="28575">
                <a:solidFill>
                  <a:schemeClr val="tx1"/>
                </a:solidFill>
                <a:round/>
                <a:headEnd/>
                <a:tailEnd/>
              </a:ln>
            </p:spPr>
            <p:txBody>
              <a:bodyPr lIns="0" tIns="0" rIns="0" bIns="0"/>
              <a:lstStyle/>
              <a:p>
                <a:pPr algn="ctr"/>
                <a:r>
                  <a:rPr lang="en-US" altLang="zh-CN" sz="1400" b="1"/>
                  <a:t>R</a:t>
                </a:r>
                <a:endParaRPr lang="en-US" altLang="zh-CN" sz="1400" b="1">
                  <a:ea typeface="楷体_GB2312" pitchFamily="49" charset="-122"/>
                </a:endParaRPr>
              </a:p>
            </p:txBody>
          </p:sp>
          <p:sp>
            <p:nvSpPr>
              <p:cNvPr id="90176" name="Line 37"/>
              <p:cNvSpPr>
                <a:spLocks noChangeShapeType="1"/>
              </p:cNvSpPr>
              <p:nvPr/>
            </p:nvSpPr>
            <p:spPr bwMode="auto">
              <a:xfrm flipH="1">
                <a:off x="4086877" y="2409685"/>
                <a:ext cx="320555" cy="168133"/>
              </a:xfrm>
              <a:prstGeom prst="line">
                <a:avLst/>
              </a:prstGeom>
              <a:noFill/>
              <a:ln w="28575">
                <a:solidFill>
                  <a:schemeClr val="tx1"/>
                </a:solidFill>
                <a:round/>
                <a:headEnd/>
                <a:tailEnd/>
              </a:ln>
            </p:spPr>
            <p:txBody>
              <a:bodyPr lIns="0" tIns="0" rIns="0" bIns="0"/>
              <a:lstStyle/>
              <a:p>
                <a:endParaRPr lang="zh-CN" altLang="en-US"/>
              </a:p>
            </p:txBody>
          </p:sp>
          <p:sp>
            <p:nvSpPr>
              <p:cNvPr id="90177" name="Line 53"/>
              <p:cNvSpPr>
                <a:spLocks noChangeShapeType="1"/>
              </p:cNvSpPr>
              <p:nvPr/>
            </p:nvSpPr>
            <p:spPr bwMode="auto">
              <a:xfrm>
                <a:off x="4097562" y="2737328"/>
                <a:ext cx="160277" cy="168133"/>
              </a:xfrm>
              <a:prstGeom prst="line">
                <a:avLst/>
              </a:prstGeom>
              <a:noFill/>
              <a:ln w="28575">
                <a:solidFill>
                  <a:schemeClr val="tx1"/>
                </a:solidFill>
                <a:round/>
                <a:headEnd/>
                <a:tailEnd/>
              </a:ln>
            </p:spPr>
            <p:txBody>
              <a:bodyPr/>
              <a:lstStyle/>
              <a:p>
                <a:endParaRPr lang="zh-CN" altLang="en-US"/>
              </a:p>
            </p:txBody>
          </p:sp>
          <p:sp>
            <p:nvSpPr>
              <p:cNvPr id="90178" name="Line 54"/>
              <p:cNvSpPr>
                <a:spLocks noChangeShapeType="1"/>
              </p:cNvSpPr>
              <p:nvPr/>
            </p:nvSpPr>
            <p:spPr bwMode="auto">
              <a:xfrm>
                <a:off x="4484899" y="3081677"/>
                <a:ext cx="160277" cy="168133"/>
              </a:xfrm>
              <a:prstGeom prst="line">
                <a:avLst/>
              </a:prstGeom>
              <a:noFill/>
              <a:ln w="28575">
                <a:solidFill>
                  <a:schemeClr val="tx1"/>
                </a:solidFill>
                <a:round/>
                <a:headEnd/>
                <a:tailEnd/>
              </a:ln>
            </p:spPr>
            <p:txBody>
              <a:bodyPr/>
              <a:lstStyle/>
              <a:p>
                <a:endParaRPr lang="zh-CN" altLang="en-US"/>
              </a:p>
            </p:txBody>
          </p:sp>
        </p:grpSp>
        <p:grpSp>
          <p:nvGrpSpPr>
            <p:cNvPr id="90154" name="组合 180"/>
            <p:cNvGrpSpPr>
              <a:grpSpLocks/>
            </p:cNvGrpSpPr>
            <p:nvPr/>
          </p:nvGrpSpPr>
          <p:grpSpPr bwMode="auto">
            <a:xfrm>
              <a:off x="6948264" y="2139702"/>
              <a:ext cx="801388" cy="857909"/>
              <a:chOff x="6648645" y="2223768"/>
              <a:chExt cx="801388" cy="857909"/>
            </a:xfrm>
          </p:grpSpPr>
          <p:sp>
            <p:nvSpPr>
              <p:cNvPr id="90167" name="Oval 38"/>
              <p:cNvSpPr>
                <a:spLocks noChangeArrowheads="1"/>
              </p:cNvSpPr>
              <p:nvPr/>
            </p:nvSpPr>
            <p:spPr bwMode="auto">
              <a:xfrm>
                <a:off x="7129478" y="2223768"/>
                <a:ext cx="320555" cy="250583"/>
              </a:xfrm>
              <a:prstGeom prst="ellipse">
                <a:avLst/>
              </a:prstGeom>
              <a:noFill/>
              <a:ln w="28575">
                <a:solidFill>
                  <a:schemeClr val="tx1"/>
                </a:solidFill>
                <a:round/>
                <a:headEnd/>
                <a:tailEnd/>
              </a:ln>
            </p:spPr>
            <p:txBody>
              <a:bodyPr lIns="0" tIns="0" rIns="0" bIns="0"/>
              <a:lstStyle/>
              <a:p>
                <a:pPr algn="ctr"/>
                <a:r>
                  <a:rPr lang="en-US" altLang="zh-CN" sz="1400" b="1"/>
                  <a:t>F</a:t>
                </a:r>
                <a:endParaRPr lang="en-US" altLang="zh-CN" sz="1400" b="1">
                  <a:ea typeface="楷体_GB2312" pitchFamily="49" charset="-122"/>
                </a:endParaRPr>
              </a:p>
            </p:txBody>
          </p:sp>
          <p:sp>
            <p:nvSpPr>
              <p:cNvPr id="90168" name="Oval 39"/>
              <p:cNvSpPr>
                <a:spLocks noChangeArrowheads="1"/>
              </p:cNvSpPr>
              <p:nvPr/>
            </p:nvSpPr>
            <p:spPr bwMode="auto">
              <a:xfrm>
                <a:off x="6648645" y="2558417"/>
                <a:ext cx="320555" cy="252199"/>
              </a:xfrm>
              <a:prstGeom prst="ellipse">
                <a:avLst/>
              </a:prstGeom>
              <a:noFill/>
              <a:ln w="28575">
                <a:solidFill>
                  <a:schemeClr val="tx1"/>
                </a:solidFill>
                <a:round/>
                <a:headEnd/>
                <a:tailEnd/>
              </a:ln>
            </p:spPr>
            <p:txBody>
              <a:bodyPr lIns="0" tIns="0" rIns="0" bIns="0"/>
              <a:lstStyle/>
              <a:p>
                <a:pPr algn="ctr"/>
                <a:r>
                  <a:rPr lang="en-US" altLang="zh-CN" sz="1400" b="1" dirty="0"/>
                  <a:t>G</a:t>
                </a:r>
                <a:endParaRPr lang="en-US" altLang="zh-CN" sz="1400" b="1" dirty="0">
                  <a:ea typeface="楷体_GB2312" pitchFamily="49" charset="-122"/>
                </a:endParaRPr>
              </a:p>
            </p:txBody>
          </p:sp>
          <p:sp>
            <p:nvSpPr>
              <p:cNvPr id="90169" name="Oval 40"/>
              <p:cNvSpPr>
                <a:spLocks noChangeArrowheads="1"/>
              </p:cNvSpPr>
              <p:nvPr/>
            </p:nvSpPr>
            <p:spPr bwMode="auto">
              <a:xfrm>
                <a:off x="6969200" y="2829478"/>
                <a:ext cx="320555" cy="252199"/>
              </a:xfrm>
              <a:prstGeom prst="ellipse">
                <a:avLst/>
              </a:prstGeom>
              <a:noFill/>
              <a:ln w="28575">
                <a:solidFill>
                  <a:schemeClr val="tx1"/>
                </a:solidFill>
                <a:round/>
                <a:headEnd/>
                <a:tailEnd/>
              </a:ln>
            </p:spPr>
            <p:txBody>
              <a:bodyPr lIns="0" tIns="0" rIns="0" bIns="0"/>
              <a:lstStyle/>
              <a:p>
                <a:pPr algn="ctr"/>
                <a:r>
                  <a:rPr lang="en-US" altLang="zh-CN" sz="1400" b="1"/>
                  <a:t>H</a:t>
                </a:r>
                <a:endParaRPr lang="en-US" altLang="zh-CN" sz="1400" b="1">
                  <a:ea typeface="楷体_GB2312" pitchFamily="49" charset="-122"/>
                </a:endParaRPr>
              </a:p>
            </p:txBody>
          </p:sp>
          <p:sp>
            <p:nvSpPr>
              <p:cNvPr id="90170" name="Line 41"/>
              <p:cNvSpPr>
                <a:spLocks noChangeShapeType="1"/>
              </p:cNvSpPr>
              <p:nvPr/>
            </p:nvSpPr>
            <p:spPr bwMode="auto">
              <a:xfrm flipH="1">
                <a:off x="6811594" y="2409685"/>
                <a:ext cx="320555" cy="168133"/>
              </a:xfrm>
              <a:prstGeom prst="line">
                <a:avLst/>
              </a:prstGeom>
              <a:noFill/>
              <a:ln w="28575">
                <a:solidFill>
                  <a:schemeClr val="tx1"/>
                </a:solidFill>
                <a:round/>
                <a:headEnd/>
                <a:tailEnd/>
              </a:ln>
            </p:spPr>
            <p:txBody>
              <a:bodyPr lIns="0" tIns="0" rIns="0" bIns="0"/>
              <a:lstStyle/>
              <a:p>
                <a:endParaRPr lang="zh-CN" altLang="en-US"/>
              </a:p>
            </p:txBody>
          </p:sp>
          <p:sp>
            <p:nvSpPr>
              <p:cNvPr id="90171" name="Line 55"/>
              <p:cNvSpPr>
                <a:spLocks noChangeShapeType="1"/>
              </p:cNvSpPr>
              <p:nvPr/>
            </p:nvSpPr>
            <p:spPr bwMode="auto">
              <a:xfrm>
                <a:off x="6902418" y="2693678"/>
                <a:ext cx="160277" cy="168133"/>
              </a:xfrm>
              <a:prstGeom prst="line">
                <a:avLst/>
              </a:prstGeom>
              <a:noFill/>
              <a:ln w="28575">
                <a:solidFill>
                  <a:schemeClr val="tx1"/>
                </a:solidFill>
                <a:round/>
                <a:headEnd/>
                <a:tailEnd/>
              </a:ln>
            </p:spPr>
            <p:txBody>
              <a:bodyPr/>
              <a:lstStyle/>
              <a:p>
                <a:endParaRPr lang="zh-CN" altLang="en-US"/>
              </a:p>
            </p:txBody>
          </p:sp>
        </p:grpSp>
        <p:grpSp>
          <p:nvGrpSpPr>
            <p:cNvPr id="90155" name="组合 179"/>
            <p:cNvGrpSpPr>
              <a:grpSpLocks/>
            </p:cNvGrpSpPr>
            <p:nvPr/>
          </p:nvGrpSpPr>
          <p:grpSpPr bwMode="auto">
            <a:xfrm>
              <a:off x="7740352" y="1707654"/>
              <a:ext cx="1121942" cy="1698572"/>
              <a:chOff x="7770588" y="2139702"/>
              <a:chExt cx="1121942" cy="1698572"/>
            </a:xfrm>
          </p:grpSpPr>
          <p:sp>
            <p:nvSpPr>
              <p:cNvPr id="90156" name="Oval 45"/>
              <p:cNvSpPr>
                <a:spLocks noChangeArrowheads="1"/>
              </p:cNvSpPr>
              <p:nvPr/>
            </p:nvSpPr>
            <p:spPr bwMode="auto">
              <a:xfrm>
                <a:off x="8571975" y="2139702"/>
                <a:ext cx="320555" cy="250583"/>
              </a:xfrm>
              <a:prstGeom prst="ellipse">
                <a:avLst/>
              </a:prstGeom>
              <a:noFill/>
              <a:ln w="28575">
                <a:solidFill>
                  <a:schemeClr val="tx1"/>
                </a:solidFill>
                <a:round/>
                <a:headEnd/>
                <a:tailEnd/>
              </a:ln>
            </p:spPr>
            <p:txBody>
              <a:bodyPr lIns="0" tIns="0" rIns="0" bIns="0"/>
              <a:lstStyle/>
              <a:p>
                <a:pPr algn="ctr"/>
                <a:r>
                  <a:rPr lang="en-US" altLang="zh-CN" sz="1400" b="1"/>
                  <a:t>I</a:t>
                </a:r>
                <a:endParaRPr lang="en-US" altLang="zh-CN" sz="1400" b="1">
                  <a:ea typeface="楷体_GB2312" pitchFamily="49" charset="-122"/>
                </a:endParaRPr>
              </a:p>
            </p:txBody>
          </p:sp>
          <p:sp>
            <p:nvSpPr>
              <p:cNvPr id="90157" name="Oval 46"/>
              <p:cNvSpPr>
                <a:spLocks noChangeArrowheads="1"/>
              </p:cNvSpPr>
              <p:nvPr/>
            </p:nvSpPr>
            <p:spPr bwMode="auto">
              <a:xfrm>
                <a:off x="8091143" y="2474351"/>
                <a:ext cx="320555" cy="252199"/>
              </a:xfrm>
              <a:prstGeom prst="ellipse">
                <a:avLst/>
              </a:prstGeom>
              <a:noFill/>
              <a:ln w="28575">
                <a:solidFill>
                  <a:schemeClr val="tx1"/>
                </a:solidFill>
                <a:round/>
                <a:headEnd/>
                <a:tailEnd/>
              </a:ln>
            </p:spPr>
            <p:txBody>
              <a:bodyPr lIns="0" tIns="0" rIns="0" bIns="0"/>
              <a:lstStyle/>
              <a:p>
                <a:pPr algn="ctr"/>
                <a:r>
                  <a:rPr lang="en-US" altLang="zh-CN" sz="1400" b="1"/>
                  <a:t>J</a:t>
                </a:r>
                <a:endParaRPr lang="en-US" altLang="zh-CN" sz="1400" b="1">
                  <a:ea typeface="楷体_GB2312" pitchFamily="49" charset="-122"/>
                </a:endParaRPr>
              </a:p>
            </p:txBody>
          </p:sp>
          <p:sp>
            <p:nvSpPr>
              <p:cNvPr id="90158" name="Oval 47"/>
              <p:cNvSpPr>
                <a:spLocks noChangeArrowheads="1"/>
              </p:cNvSpPr>
              <p:nvPr/>
            </p:nvSpPr>
            <p:spPr bwMode="auto">
              <a:xfrm>
                <a:off x="8571975" y="2661345"/>
                <a:ext cx="320555" cy="252199"/>
              </a:xfrm>
              <a:prstGeom prst="ellipse">
                <a:avLst/>
              </a:prstGeom>
              <a:noFill/>
              <a:ln w="28575">
                <a:solidFill>
                  <a:schemeClr val="tx1"/>
                </a:solidFill>
                <a:round/>
                <a:headEnd/>
                <a:tailEnd/>
              </a:ln>
            </p:spPr>
            <p:txBody>
              <a:bodyPr lIns="0" tIns="0" rIns="0" bIns="0"/>
              <a:lstStyle/>
              <a:p>
                <a:pPr algn="ctr"/>
                <a:r>
                  <a:rPr lang="en-US" altLang="zh-CN" sz="1400" b="1"/>
                  <a:t>K</a:t>
                </a:r>
                <a:endParaRPr lang="en-US" altLang="zh-CN" sz="1400" b="1">
                  <a:ea typeface="楷体_GB2312" pitchFamily="49" charset="-122"/>
                </a:endParaRPr>
              </a:p>
            </p:txBody>
          </p:sp>
          <p:sp>
            <p:nvSpPr>
              <p:cNvPr id="90159" name="Line 48"/>
              <p:cNvSpPr>
                <a:spLocks noChangeShapeType="1"/>
              </p:cNvSpPr>
              <p:nvPr/>
            </p:nvSpPr>
            <p:spPr bwMode="auto">
              <a:xfrm flipH="1">
                <a:off x="8254091" y="2325618"/>
                <a:ext cx="320555" cy="168133"/>
              </a:xfrm>
              <a:prstGeom prst="line">
                <a:avLst/>
              </a:prstGeom>
              <a:noFill/>
              <a:ln w="28575">
                <a:solidFill>
                  <a:schemeClr val="tx1"/>
                </a:solidFill>
                <a:round/>
                <a:headEnd/>
                <a:tailEnd/>
              </a:ln>
            </p:spPr>
            <p:txBody>
              <a:bodyPr lIns="0" tIns="0" rIns="0" bIns="0"/>
              <a:lstStyle/>
              <a:p>
                <a:endParaRPr lang="zh-CN" altLang="en-US"/>
              </a:p>
            </p:txBody>
          </p:sp>
          <p:sp>
            <p:nvSpPr>
              <p:cNvPr id="90160" name="Oval 49"/>
              <p:cNvSpPr>
                <a:spLocks noChangeArrowheads="1"/>
              </p:cNvSpPr>
              <p:nvPr/>
            </p:nvSpPr>
            <p:spPr bwMode="auto">
              <a:xfrm>
                <a:off x="8091143" y="2913544"/>
                <a:ext cx="320555" cy="250583"/>
              </a:xfrm>
              <a:prstGeom prst="ellipse">
                <a:avLst/>
              </a:prstGeom>
              <a:noFill/>
              <a:ln w="28575">
                <a:solidFill>
                  <a:schemeClr val="tx1"/>
                </a:solidFill>
                <a:round/>
                <a:headEnd/>
                <a:tailEnd/>
              </a:ln>
            </p:spPr>
            <p:txBody>
              <a:bodyPr lIns="0" tIns="0" rIns="0" bIns="0"/>
              <a:lstStyle/>
              <a:p>
                <a:pPr algn="ctr"/>
                <a:r>
                  <a:rPr lang="en-US" altLang="zh-CN" sz="1400" b="1"/>
                  <a:t>L</a:t>
                </a:r>
                <a:endParaRPr lang="en-US" altLang="zh-CN" sz="1400" b="1">
                  <a:ea typeface="楷体_GB2312" pitchFamily="49" charset="-122"/>
                </a:endParaRPr>
              </a:p>
            </p:txBody>
          </p:sp>
          <p:sp>
            <p:nvSpPr>
              <p:cNvPr id="90161" name="Oval 50"/>
              <p:cNvSpPr>
                <a:spLocks noChangeArrowheads="1"/>
              </p:cNvSpPr>
              <p:nvPr/>
            </p:nvSpPr>
            <p:spPr bwMode="auto">
              <a:xfrm>
                <a:off x="7770588" y="3249810"/>
                <a:ext cx="320555" cy="252199"/>
              </a:xfrm>
              <a:prstGeom prst="ellipse">
                <a:avLst/>
              </a:prstGeom>
              <a:noFill/>
              <a:ln w="28575">
                <a:solidFill>
                  <a:schemeClr val="tx1"/>
                </a:solidFill>
                <a:round/>
                <a:headEnd/>
                <a:tailEnd/>
              </a:ln>
            </p:spPr>
            <p:txBody>
              <a:bodyPr lIns="0" tIns="0" rIns="0" bIns="0"/>
              <a:lstStyle/>
              <a:p>
                <a:pPr algn="ctr"/>
                <a:r>
                  <a:rPr lang="en-US" altLang="zh-CN" sz="1400" b="1"/>
                  <a:t>M</a:t>
                </a:r>
                <a:endParaRPr lang="en-US" altLang="zh-CN" sz="1400" b="1">
                  <a:ea typeface="楷体_GB2312" pitchFamily="49" charset="-122"/>
                </a:endParaRPr>
              </a:p>
            </p:txBody>
          </p:sp>
          <p:sp>
            <p:nvSpPr>
              <p:cNvPr id="90162" name="Oval 51"/>
              <p:cNvSpPr>
                <a:spLocks noChangeArrowheads="1"/>
              </p:cNvSpPr>
              <p:nvPr/>
            </p:nvSpPr>
            <p:spPr bwMode="auto">
              <a:xfrm>
                <a:off x="8091143" y="3586075"/>
                <a:ext cx="320555" cy="252199"/>
              </a:xfrm>
              <a:prstGeom prst="ellipse">
                <a:avLst/>
              </a:prstGeom>
              <a:noFill/>
              <a:ln w="28575">
                <a:solidFill>
                  <a:schemeClr val="tx1"/>
                </a:solidFill>
                <a:round/>
                <a:headEnd/>
                <a:tailEnd/>
              </a:ln>
            </p:spPr>
            <p:txBody>
              <a:bodyPr lIns="0" tIns="0" rIns="0" bIns="0"/>
              <a:lstStyle/>
              <a:p>
                <a:pPr algn="ctr"/>
                <a:r>
                  <a:rPr lang="en-US" altLang="zh-CN" sz="1400" b="1"/>
                  <a:t>N</a:t>
                </a:r>
                <a:endParaRPr lang="en-US" altLang="zh-CN" sz="1400" b="1">
                  <a:ea typeface="楷体_GB2312" pitchFamily="49" charset="-122"/>
                </a:endParaRPr>
              </a:p>
            </p:txBody>
          </p:sp>
          <p:sp>
            <p:nvSpPr>
              <p:cNvPr id="90163" name="Line 56"/>
              <p:cNvSpPr>
                <a:spLocks noChangeShapeType="1"/>
              </p:cNvSpPr>
              <p:nvPr/>
            </p:nvSpPr>
            <p:spPr bwMode="auto">
              <a:xfrm>
                <a:off x="8411698" y="2577278"/>
                <a:ext cx="160277" cy="168133"/>
              </a:xfrm>
              <a:prstGeom prst="line">
                <a:avLst/>
              </a:prstGeom>
              <a:noFill/>
              <a:ln w="28575">
                <a:solidFill>
                  <a:schemeClr val="tx1"/>
                </a:solidFill>
                <a:round/>
                <a:headEnd/>
                <a:tailEnd/>
              </a:ln>
            </p:spPr>
            <p:txBody>
              <a:bodyPr/>
              <a:lstStyle/>
              <a:p>
                <a:endParaRPr lang="zh-CN" altLang="en-US"/>
              </a:p>
            </p:txBody>
          </p:sp>
          <p:sp>
            <p:nvSpPr>
              <p:cNvPr id="90164" name="Line 57"/>
              <p:cNvSpPr>
                <a:spLocks noChangeShapeType="1"/>
              </p:cNvSpPr>
              <p:nvPr/>
            </p:nvSpPr>
            <p:spPr bwMode="auto">
              <a:xfrm flipH="1">
                <a:off x="8411698" y="2829478"/>
                <a:ext cx="160277" cy="168133"/>
              </a:xfrm>
              <a:prstGeom prst="line">
                <a:avLst/>
              </a:prstGeom>
              <a:noFill/>
              <a:ln w="28575">
                <a:solidFill>
                  <a:schemeClr val="tx1"/>
                </a:solidFill>
                <a:round/>
                <a:headEnd/>
                <a:tailEnd/>
              </a:ln>
            </p:spPr>
            <p:txBody>
              <a:bodyPr/>
              <a:lstStyle/>
              <a:p>
                <a:endParaRPr lang="zh-CN" altLang="en-US"/>
              </a:p>
            </p:txBody>
          </p:sp>
          <p:sp>
            <p:nvSpPr>
              <p:cNvPr id="90165" name="Line 58"/>
              <p:cNvSpPr>
                <a:spLocks noChangeShapeType="1"/>
              </p:cNvSpPr>
              <p:nvPr/>
            </p:nvSpPr>
            <p:spPr bwMode="auto">
              <a:xfrm flipH="1">
                <a:off x="8024360" y="3109160"/>
                <a:ext cx="160277" cy="168133"/>
              </a:xfrm>
              <a:prstGeom prst="line">
                <a:avLst/>
              </a:prstGeom>
              <a:noFill/>
              <a:ln w="28575">
                <a:solidFill>
                  <a:schemeClr val="tx1"/>
                </a:solidFill>
                <a:round/>
                <a:headEnd/>
                <a:tailEnd/>
              </a:ln>
            </p:spPr>
            <p:txBody>
              <a:bodyPr/>
              <a:lstStyle/>
              <a:p>
                <a:endParaRPr lang="zh-CN" altLang="en-US"/>
              </a:p>
            </p:txBody>
          </p:sp>
          <p:sp>
            <p:nvSpPr>
              <p:cNvPr id="90166" name="Line 59"/>
              <p:cNvSpPr>
                <a:spLocks noChangeShapeType="1"/>
              </p:cNvSpPr>
              <p:nvPr/>
            </p:nvSpPr>
            <p:spPr bwMode="auto">
              <a:xfrm>
                <a:off x="8091143" y="3417943"/>
                <a:ext cx="160277" cy="168133"/>
              </a:xfrm>
              <a:prstGeom prst="line">
                <a:avLst/>
              </a:prstGeom>
              <a:noFill/>
              <a:ln w="28575">
                <a:solidFill>
                  <a:schemeClr val="tx1"/>
                </a:solidFill>
                <a:round/>
                <a:headEnd/>
                <a:tailEnd/>
              </a:ln>
            </p:spPr>
            <p:txBody>
              <a:bodyPr/>
              <a:lstStyle/>
              <a:p>
                <a:endParaRPr lang="zh-CN" altLang="en-US"/>
              </a:p>
            </p:txBody>
          </p:sp>
        </p:grpSp>
      </p:grpSp>
      <p:grpSp>
        <p:nvGrpSpPr>
          <p:cNvPr id="12" name="Group 35"/>
          <p:cNvGrpSpPr>
            <a:grpSpLocks/>
          </p:cNvGrpSpPr>
          <p:nvPr/>
        </p:nvGrpSpPr>
        <p:grpSpPr bwMode="auto">
          <a:xfrm>
            <a:off x="3419475" y="2284413"/>
            <a:ext cx="5616575" cy="2859087"/>
            <a:chOff x="930" y="709"/>
            <a:chExt cx="4263" cy="2903"/>
          </a:xfrm>
        </p:grpSpPr>
        <p:sp>
          <p:nvSpPr>
            <p:cNvPr id="90121" name="Oval 5"/>
            <p:cNvSpPr>
              <a:spLocks noChangeArrowheads="1"/>
            </p:cNvSpPr>
            <p:nvPr/>
          </p:nvSpPr>
          <p:spPr bwMode="auto">
            <a:xfrm>
              <a:off x="1276" y="709"/>
              <a:ext cx="230" cy="262"/>
            </a:xfrm>
            <a:prstGeom prst="ellipse">
              <a:avLst/>
            </a:prstGeom>
            <a:noFill/>
            <a:ln w="28575">
              <a:solidFill>
                <a:schemeClr val="tx1"/>
              </a:solidFill>
              <a:round/>
              <a:headEnd/>
              <a:tailEnd/>
            </a:ln>
          </p:spPr>
          <p:txBody>
            <a:bodyPr lIns="0" tIns="0" rIns="0" bIns="0"/>
            <a:lstStyle/>
            <a:p>
              <a:pPr algn="ctr"/>
              <a:r>
                <a:rPr lang="en-US" altLang="zh-CN" sz="1400" b="1"/>
                <a:t>A</a:t>
              </a:r>
              <a:endParaRPr lang="en-US" altLang="zh-CN" sz="1400" b="1">
                <a:ea typeface="楷体_GB2312" pitchFamily="49" charset="-122"/>
              </a:endParaRPr>
            </a:p>
          </p:txBody>
        </p:sp>
        <p:sp>
          <p:nvSpPr>
            <p:cNvPr id="90122" name="Oval 6"/>
            <p:cNvSpPr>
              <a:spLocks noChangeArrowheads="1"/>
            </p:cNvSpPr>
            <p:nvPr/>
          </p:nvSpPr>
          <p:spPr bwMode="auto">
            <a:xfrm>
              <a:off x="930" y="1059"/>
              <a:ext cx="230" cy="264"/>
            </a:xfrm>
            <a:prstGeom prst="ellipse">
              <a:avLst/>
            </a:prstGeom>
            <a:noFill/>
            <a:ln w="28575">
              <a:solidFill>
                <a:schemeClr val="tx1"/>
              </a:solidFill>
              <a:round/>
              <a:headEnd/>
              <a:tailEnd/>
            </a:ln>
          </p:spPr>
          <p:txBody>
            <a:bodyPr lIns="0" tIns="0" rIns="0" bIns="0"/>
            <a:lstStyle/>
            <a:p>
              <a:pPr algn="ctr"/>
              <a:r>
                <a:rPr lang="en-US" altLang="zh-CN" sz="1400" b="1"/>
                <a:t>B</a:t>
              </a:r>
              <a:endParaRPr lang="en-US" altLang="zh-CN" sz="1400" b="1">
                <a:ea typeface="楷体_GB2312" pitchFamily="49" charset="-122"/>
              </a:endParaRPr>
            </a:p>
          </p:txBody>
        </p:sp>
        <p:sp>
          <p:nvSpPr>
            <p:cNvPr id="90123" name="Oval 7"/>
            <p:cNvSpPr>
              <a:spLocks noChangeArrowheads="1"/>
            </p:cNvSpPr>
            <p:nvPr/>
          </p:nvSpPr>
          <p:spPr bwMode="auto">
            <a:xfrm>
              <a:off x="1160" y="1413"/>
              <a:ext cx="231" cy="264"/>
            </a:xfrm>
            <a:prstGeom prst="ellipse">
              <a:avLst/>
            </a:prstGeom>
            <a:noFill/>
            <a:ln w="28575">
              <a:solidFill>
                <a:schemeClr val="tx1"/>
              </a:solidFill>
              <a:round/>
              <a:headEnd/>
              <a:tailEnd/>
            </a:ln>
          </p:spPr>
          <p:txBody>
            <a:bodyPr lIns="0" tIns="0" rIns="0" bIns="0"/>
            <a:lstStyle/>
            <a:p>
              <a:pPr algn="ctr"/>
              <a:r>
                <a:rPr lang="en-US" altLang="zh-CN" sz="1400" b="1"/>
                <a:t>C</a:t>
              </a:r>
              <a:endParaRPr lang="en-US" altLang="zh-CN" sz="1400" b="1">
                <a:ea typeface="楷体_GB2312" pitchFamily="49" charset="-122"/>
              </a:endParaRPr>
            </a:p>
          </p:txBody>
        </p:sp>
        <p:sp>
          <p:nvSpPr>
            <p:cNvPr id="90124" name="Oval 8"/>
            <p:cNvSpPr>
              <a:spLocks noChangeArrowheads="1"/>
            </p:cNvSpPr>
            <p:nvPr/>
          </p:nvSpPr>
          <p:spPr bwMode="auto">
            <a:xfrm>
              <a:off x="1391" y="1853"/>
              <a:ext cx="230" cy="264"/>
            </a:xfrm>
            <a:prstGeom prst="ellipse">
              <a:avLst/>
            </a:prstGeom>
            <a:noFill/>
            <a:ln w="28575">
              <a:solidFill>
                <a:schemeClr val="tx1"/>
              </a:solidFill>
              <a:round/>
              <a:headEnd/>
              <a:tailEnd/>
            </a:ln>
          </p:spPr>
          <p:txBody>
            <a:bodyPr lIns="0" tIns="0" rIns="0" bIns="0"/>
            <a:lstStyle/>
            <a:p>
              <a:pPr algn="ctr"/>
              <a:r>
                <a:rPr lang="en-US" altLang="zh-CN" sz="1400" b="1"/>
                <a:t>R</a:t>
              </a:r>
              <a:endParaRPr lang="en-US" altLang="zh-CN" sz="1400" b="1">
                <a:ea typeface="楷体_GB2312" pitchFamily="49" charset="-122"/>
              </a:endParaRPr>
            </a:p>
          </p:txBody>
        </p:sp>
        <p:sp>
          <p:nvSpPr>
            <p:cNvPr id="90125" name="Line 9"/>
            <p:cNvSpPr>
              <a:spLocks noChangeShapeType="1"/>
            </p:cNvSpPr>
            <p:nvPr/>
          </p:nvSpPr>
          <p:spPr bwMode="auto">
            <a:xfrm flipH="1">
              <a:off x="1047" y="904"/>
              <a:ext cx="231" cy="175"/>
            </a:xfrm>
            <a:prstGeom prst="line">
              <a:avLst/>
            </a:prstGeom>
            <a:noFill/>
            <a:ln w="28575">
              <a:solidFill>
                <a:schemeClr val="tx1"/>
              </a:solidFill>
              <a:round/>
              <a:headEnd/>
              <a:tailEnd/>
            </a:ln>
          </p:spPr>
          <p:txBody>
            <a:bodyPr lIns="0" tIns="0" rIns="0" bIns="0"/>
            <a:lstStyle/>
            <a:p>
              <a:endParaRPr lang="zh-CN" altLang="en-US"/>
            </a:p>
          </p:txBody>
        </p:sp>
        <p:sp>
          <p:nvSpPr>
            <p:cNvPr id="90126" name="Oval 10"/>
            <p:cNvSpPr>
              <a:spLocks noChangeArrowheads="1"/>
            </p:cNvSpPr>
            <p:nvPr/>
          </p:nvSpPr>
          <p:spPr bwMode="auto">
            <a:xfrm>
              <a:off x="1967" y="1413"/>
              <a:ext cx="230" cy="262"/>
            </a:xfrm>
            <a:prstGeom prst="ellipse">
              <a:avLst/>
            </a:prstGeom>
            <a:noFill/>
            <a:ln w="28575">
              <a:solidFill>
                <a:schemeClr val="tx1"/>
              </a:solidFill>
              <a:round/>
              <a:headEnd/>
              <a:tailEnd/>
            </a:ln>
          </p:spPr>
          <p:txBody>
            <a:bodyPr lIns="0" tIns="0" rIns="0" bIns="0"/>
            <a:lstStyle/>
            <a:p>
              <a:pPr algn="ctr"/>
              <a:r>
                <a:rPr lang="en-US" altLang="zh-CN" sz="1400" b="1"/>
                <a:t>F</a:t>
              </a:r>
              <a:endParaRPr lang="en-US" altLang="zh-CN" sz="1400" b="1">
                <a:ea typeface="楷体_GB2312" pitchFamily="49" charset="-122"/>
              </a:endParaRPr>
            </a:p>
          </p:txBody>
        </p:sp>
        <p:sp>
          <p:nvSpPr>
            <p:cNvPr id="90127" name="Oval 11"/>
            <p:cNvSpPr>
              <a:spLocks noChangeArrowheads="1"/>
            </p:cNvSpPr>
            <p:nvPr/>
          </p:nvSpPr>
          <p:spPr bwMode="auto">
            <a:xfrm>
              <a:off x="1737" y="1763"/>
              <a:ext cx="230" cy="264"/>
            </a:xfrm>
            <a:prstGeom prst="ellipse">
              <a:avLst/>
            </a:prstGeom>
            <a:noFill/>
            <a:ln w="28575">
              <a:solidFill>
                <a:schemeClr val="tx1"/>
              </a:solidFill>
              <a:round/>
              <a:headEnd/>
              <a:tailEnd/>
            </a:ln>
          </p:spPr>
          <p:txBody>
            <a:bodyPr lIns="0" tIns="0" rIns="0" bIns="0"/>
            <a:lstStyle/>
            <a:p>
              <a:pPr algn="ctr"/>
              <a:r>
                <a:rPr lang="en-US" altLang="zh-CN" sz="1400" b="1"/>
                <a:t>G</a:t>
              </a:r>
              <a:endParaRPr lang="en-US" altLang="zh-CN" sz="1400" b="1">
                <a:ea typeface="楷体_GB2312" pitchFamily="49" charset="-122"/>
              </a:endParaRPr>
            </a:p>
          </p:txBody>
        </p:sp>
        <p:sp>
          <p:nvSpPr>
            <p:cNvPr id="90128" name="Oval 12"/>
            <p:cNvSpPr>
              <a:spLocks noChangeArrowheads="1"/>
            </p:cNvSpPr>
            <p:nvPr/>
          </p:nvSpPr>
          <p:spPr bwMode="auto">
            <a:xfrm>
              <a:off x="1967" y="2117"/>
              <a:ext cx="230" cy="263"/>
            </a:xfrm>
            <a:prstGeom prst="ellipse">
              <a:avLst/>
            </a:prstGeom>
            <a:noFill/>
            <a:ln w="28575">
              <a:solidFill>
                <a:schemeClr val="tx1"/>
              </a:solidFill>
              <a:round/>
              <a:headEnd/>
              <a:tailEnd/>
            </a:ln>
          </p:spPr>
          <p:txBody>
            <a:bodyPr lIns="0" tIns="0" rIns="0" bIns="0"/>
            <a:lstStyle/>
            <a:p>
              <a:pPr algn="ctr"/>
              <a:r>
                <a:rPr lang="en-US" altLang="zh-CN" sz="1400" b="1"/>
                <a:t>H</a:t>
              </a:r>
              <a:endParaRPr lang="en-US" altLang="zh-CN" sz="1400" b="1">
                <a:ea typeface="楷体_GB2312" pitchFamily="49" charset="-122"/>
              </a:endParaRPr>
            </a:p>
          </p:txBody>
        </p:sp>
        <p:sp>
          <p:nvSpPr>
            <p:cNvPr id="90129" name="Line 13"/>
            <p:cNvSpPr>
              <a:spLocks noChangeShapeType="1"/>
            </p:cNvSpPr>
            <p:nvPr/>
          </p:nvSpPr>
          <p:spPr bwMode="auto">
            <a:xfrm flipH="1">
              <a:off x="1854" y="1589"/>
              <a:ext cx="113" cy="194"/>
            </a:xfrm>
            <a:prstGeom prst="line">
              <a:avLst/>
            </a:prstGeom>
            <a:noFill/>
            <a:ln w="28575">
              <a:solidFill>
                <a:schemeClr val="tx1"/>
              </a:solidFill>
              <a:round/>
              <a:headEnd/>
              <a:tailEnd/>
            </a:ln>
          </p:spPr>
          <p:txBody>
            <a:bodyPr lIns="0" tIns="0" rIns="0" bIns="0"/>
            <a:lstStyle/>
            <a:p>
              <a:endParaRPr lang="zh-CN" altLang="en-US"/>
            </a:p>
          </p:txBody>
        </p:sp>
        <p:sp>
          <p:nvSpPr>
            <p:cNvPr id="90130" name="Oval 14"/>
            <p:cNvSpPr>
              <a:spLocks noChangeArrowheads="1"/>
            </p:cNvSpPr>
            <p:nvPr/>
          </p:nvSpPr>
          <p:spPr bwMode="auto">
            <a:xfrm>
              <a:off x="1737" y="973"/>
              <a:ext cx="230" cy="262"/>
            </a:xfrm>
            <a:prstGeom prst="ellipse">
              <a:avLst/>
            </a:prstGeom>
            <a:noFill/>
            <a:ln w="28575">
              <a:solidFill>
                <a:schemeClr val="tx1"/>
              </a:solidFill>
              <a:round/>
              <a:headEnd/>
              <a:tailEnd/>
            </a:ln>
          </p:spPr>
          <p:txBody>
            <a:bodyPr lIns="0" tIns="0" rIns="0" bIns="0"/>
            <a:lstStyle/>
            <a:p>
              <a:pPr algn="ctr"/>
              <a:r>
                <a:rPr lang="en-US" altLang="zh-CN" sz="1400" b="1"/>
                <a:t>D</a:t>
              </a:r>
              <a:endParaRPr lang="en-US" altLang="zh-CN" sz="1400" b="1">
                <a:ea typeface="楷体_GB2312" pitchFamily="49" charset="-122"/>
              </a:endParaRPr>
            </a:p>
          </p:txBody>
        </p:sp>
        <p:sp>
          <p:nvSpPr>
            <p:cNvPr id="90131" name="Oval 15"/>
            <p:cNvSpPr>
              <a:spLocks noChangeArrowheads="1"/>
            </p:cNvSpPr>
            <p:nvPr/>
          </p:nvSpPr>
          <p:spPr bwMode="auto">
            <a:xfrm>
              <a:off x="1506" y="1413"/>
              <a:ext cx="231" cy="264"/>
            </a:xfrm>
            <a:prstGeom prst="ellipse">
              <a:avLst/>
            </a:prstGeom>
            <a:noFill/>
            <a:ln w="28575">
              <a:solidFill>
                <a:schemeClr val="tx1"/>
              </a:solidFill>
              <a:round/>
              <a:headEnd/>
              <a:tailEnd/>
            </a:ln>
          </p:spPr>
          <p:txBody>
            <a:bodyPr lIns="0" tIns="0" rIns="0" bIns="0"/>
            <a:lstStyle/>
            <a:p>
              <a:pPr algn="ctr"/>
              <a:r>
                <a:rPr lang="en-US" altLang="zh-CN" sz="1400" b="1"/>
                <a:t>E</a:t>
              </a:r>
              <a:endParaRPr lang="en-US" altLang="zh-CN" sz="1400" b="1">
                <a:ea typeface="楷体_GB2312" pitchFamily="49" charset="-122"/>
              </a:endParaRPr>
            </a:p>
          </p:txBody>
        </p:sp>
        <p:sp>
          <p:nvSpPr>
            <p:cNvPr id="90132" name="Line 16"/>
            <p:cNvSpPr>
              <a:spLocks noChangeShapeType="1"/>
            </p:cNvSpPr>
            <p:nvPr/>
          </p:nvSpPr>
          <p:spPr bwMode="auto">
            <a:xfrm flipH="1">
              <a:off x="1689" y="1252"/>
              <a:ext cx="117" cy="178"/>
            </a:xfrm>
            <a:prstGeom prst="line">
              <a:avLst/>
            </a:prstGeom>
            <a:noFill/>
            <a:ln w="28575">
              <a:solidFill>
                <a:schemeClr val="tx1"/>
              </a:solidFill>
              <a:round/>
              <a:headEnd/>
              <a:tailEnd/>
            </a:ln>
          </p:spPr>
          <p:txBody>
            <a:bodyPr lIns="0" tIns="0" rIns="0" bIns="0"/>
            <a:lstStyle/>
            <a:p>
              <a:endParaRPr lang="zh-CN" altLang="en-US"/>
            </a:p>
          </p:txBody>
        </p:sp>
        <p:sp>
          <p:nvSpPr>
            <p:cNvPr id="90133" name="Oval 17"/>
            <p:cNvSpPr>
              <a:spLocks noChangeArrowheads="1"/>
            </p:cNvSpPr>
            <p:nvPr/>
          </p:nvSpPr>
          <p:spPr bwMode="auto">
            <a:xfrm>
              <a:off x="2313" y="1765"/>
              <a:ext cx="230" cy="262"/>
            </a:xfrm>
            <a:prstGeom prst="ellipse">
              <a:avLst/>
            </a:prstGeom>
            <a:noFill/>
            <a:ln w="28575">
              <a:solidFill>
                <a:schemeClr val="tx1"/>
              </a:solidFill>
              <a:round/>
              <a:headEnd/>
              <a:tailEnd/>
            </a:ln>
          </p:spPr>
          <p:txBody>
            <a:bodyPr lIns="0" tIns="0" rIns="0" bIns="0"/>
            <a:lstStyle/>
            <a:p>
              <a:pPr algn="ctr"/>
              <a:r>
                <a:rPr lang="en-US" altLang="zh-CN" sz="1400" b="1"/>
                <a:t>I</a:t>
              </a:r>
              <a:endParaRPr lang="en-US" altLang="zh-CN" sz="1400" b="1">
                <a:ea typeface="楷体_GB2312" pitchFamily="49" charset="-122"/>
              </a:endParaRPr>
            </a:p>
          </p:txBody>
        </p:sp>
        <p:sp>
          <p:nvSpPr>
            <p:cNvPr id="90134" name="Oval 18"/>
            <p:cNvSpPr>
              <a:spLocks noChangeArrowheads="1"/>
            </p:cNvSpPr>
            <p:nvPr/>
          </p:nvSpPr>
          <p:spPr bwMode="auto">
            <a:xfrm>
              <a:off x="2313" y="2115"/>
              <a:ext cx="230" cy="264"/>
            </a:xfrm>
            <a:prstGeom prst="ellipse">
              <a:avLst/>
            </a:prstGeom>
            <a:noFill/>
            <a:ln w="28575">
              <a:solidFill>
                <a:schemeClr val="tx1"/>
              </a:solidFill>
              <a:round/>
              <a:headEnd/>
              <a:tailEnd/>
            </a:ln>
          </p:spPr>
          <p:txBody>
            <a:bodyPr lIns="0" tIns="0" rIns="0" bIns="0"/>
            <a:lstStyle/>
            <a:p>
              <a:pPr algn="ctr"/>
              <a:r>
                <a:rPr lang="en-US" altLang="zh-CN" sz="1400" b="1"/>
                <a:t>J</a:t>
              </a:r>
              <a:endParaRPr lang="en-US" altLang="zh-CN" sz="1400" b="1">
                <a:ea typeface="楷体_GB2312" pitchFamily="49" charset="-122"/>
              </a:endParaRPr>
            </a:p>
          </p:txBody>
        </p:sp>
        <p:sp>
          <p:nvSpPr>
            <p:cNvPr id="90135" name="Oval 19"/>
            <p:cNvSpPr>
              <a:spLocks noChangeArrowheads="1"/>
            </p:cNvSpPr>
            <p:nvPr/>
          </p:nvSpPr>
          <p:spPr bwMode="auto">
            <a:xfrm>
              <a:off x="2658" y="2380"/>
              <a:ext cx="231" cy="264"/>
            </a:xfrm>
            <a:prstGeom prst="ellipse">
              <a:avLst/>
            </a:prstGeom>
            <a:noFill/>
            <a:ln w="28575">
              <a:solidFill>
                <a:schemeClr val="tx1"/>
              </a:solidFill>
              <a:round/>
              <a:headEnd/>
              <a:tailEnd/>
            </a:ln>
          </p:spPr>
          <p:txBody>
            <a:bodyPr lIns="0" tIns="0" rIns="0" bIns="0"/>
            <a:lstStyle/>
            <a:p>
              <a:pPr algn="ctr"/>
              <a:r>
                <a:rPr lang="en-US" altLang="zh-CN" sz="1400" b="1"/>
                <a:t>K</a:t>
              </a:r>
              <a:endParaRPr lang="en-US" altLang="zh-CN" sz="1400" b="1">
                <a:ea typeface="楷体_GB2312" pitchFamily="49" charset="-122"/>
              </a:endParaRPr>
            </a:p>
          </p:txBody>
        </p:sp>
        <p:sp>
          <p:nvSpPr>
            <p:cNvPr id="90136" name="Line 20"/>
            <p:cNvSpPr>
              <a:spLocks noChangeShapeType="1"/>
            </p:cNvSpPr>
            <p:nvPr/>
          </p:nvSpPr>
          <p:spPr bwMode="auto">
            <a:xfrm flipH="1">
              <a:off x="2322" y="2008"/>
              <a:ext cx="113" cy="195"/>
            </a:xfrm>
            <a:prstGeom prst="line">
              <a:avLst/>
            </a:prstGeom>
            <a:noFill/>
            <a:ln w="28575">
              <a:solidFill>
                <a:schemeClr val="tx1"/>
              </a:solidFill>
              <a:round/>
              <a:headEnd/>
              <a:tailEnd/>
            </a:ln>
          </p:spPr>
          <p:txBody>
            <a:bodyPr lIns="0" tIns="0" rIns="0" bIns="0"/>
            <a:lstStyle/>
            <a:p>
              <a:endParaRPr lang="zh-CN" altLang="en-US"/>
            </a:p>
          </p:txBody>
        </p:sp>
        <p:sp>
          <p:nvSpPr>
            <p:cNvPr id="90137" name="Oval 21"/>
            <p:cNvSpPr>
              <a:spLocks noChangeArrowheads="1"/>
            </p:cNvSpPr>
            <p:nvPr/>
          </p:nvSpPr>
          <p:spPr bwMode="auto">
            <a:xfrm>
              <a:off x="2313" y="2644"/>
              <a:ext cx="230" cy="263"/>
            </a:xfrm>
            <a:prstGeom prst="ellipse">
              <a:avLst/>
            </a:prstGeom>
            <a:noFill/>
            <a:ln w="28575">
              <a:solidFill>
                <a:schemeClr val="tx1"/>
              </a:solidFill>
              <a:round/>
              <a:headEnd/>
              <a:tailEnd/>
            </a:ln>
          </p:spPr>
          <p:txBody>
            <a:bodyPr lIns="0" tIns="0" rIns="0" bIns="0"/>
            <a:lstStyle/>
            <a:p>
              <a:pPr algn="ctr"/>
              <a:r>
                <a:rPr lang="en-US" altLang="zh-CN" sz="1400" b="1"/>
                <a:t>L</a:t>
              </a:r>
              <a:endParaRPr lang="en-US" altLang="zh-CN" sz="1400" b="1">
                <a:ea typeface="楷体_GB2312" pitchFamily="49" charset="-122"/>
              </a:endParaRPr>
            </a:p>
          </p:txBody>
        </p:sp>
        <p:sp>
          <p:nvSpPr>
            <p:cNvPr id="90138" name="Oval 22"/>
            <p:cNvSpPr>
              <a:spLocks noChangeArrowheads="1"/>
            </p:cNvSpPr>
            <p:nvPr/>
          </p:nvSpPr>
          <p:spPr bwMode="auto">
            <a:xfrm>
              <a:off x="2082" y="2996"/>
              <a:ext cx="231" cy="264"/>
            </a:xfrm>
            <a:prstGeom prst="ellipse">
              <a:avLst/>
            </a:prstGeom>
            <a:noFill/>
            <a:ln w="28575">
              <a:solidFill>
                <a:schemeClr val="tx1"/>
              </a:solidFill>
              <a:round/>
              <a:headEnd/>
              <a:tailEnd/>
            </a:ln>
          </p:spPr>
          <p:txBody>
            <a:bodyPr lIns="0" tIns="0" rIns="0" bIns="0"/>
            <a:lstStyle/>
            <a:p>
              <a:pPr algn="ctr"/>
              <a:r>
                <a:rPr lang="en-US" altLang="zh-CN" sz="1400" b="1"/>
                <a:t>M</a:t>
              </a:r>
              <a:endParaRPr lang="en-US" altLang="zh-CN" sz="1400" b="1">
                <a:ea typeface="楷体_GB2312" pitchFamily="49" charset="-122"/>
              </a:endParaRPr>
            </a:p>
          </p:txBody>
        </p:sp>
        <p:sp>
          <p:nvSpPr>
            <p:cNvPr id="90139" name="Oval 23"/>
            <p:cNvSpPr>
              <a:spLocks noChangeArrowheads="1"/>
            </p:cNvSpPr>
            <p:nvPr/>
          </p:nvSpPr>
          <p:spPr bwMode="auto">
            <a:xfrm>
              <a:off x="2313" y="3348"/>
              <a:ext cx="230" cy="264"/>
            </a:xfrm>
            <a:prstGeom prst="ellipse">
              <a:avLst/>
            </a:prstGeom>
            <a:noFill/>
            <a:ln w="28575">
              <a:solidFill>
                <a:schemeClr val="tx1"/>
              </a:solidFill>
              <a:round/>
              <a:headEnd/>
              <a:tailEnd/>
            </a:ln>
          </p:spPr>
          <p:txBody>
            <a:bodyPr lIns="0" tIns="0" rIns="0" bIns="0"/>
            <a:lstStyle/>
            <a:p>
              <a:pPr algn="ctr"/>
              <a:r>
                <a:rPr lang="en-US" altLang="zh-CN" sz="1400" b="1"/>
                <a:t>N</a:t>
              </a:r>
              <a:endParaRPr lang="en-US" altLang="zh-CN" sz="1400" b="1">
                <a:ea typeface="楷体_GB2312" pitchFamily="49" charset="-122"/>
              </a:endParaRPr>
            </a:p>
          </p:txBody>
        </p:sp>
        <p:sp>
          <p:nvSpPr>
            <p:cNvPr id="90140" name="Text Box 24"/>
            <p:cNvSpPr txBox="1">
              <a:spLocks noChangeArrowheads="1"/>
            </p:cNvSpPr>
            <p:nvPr/>
          </p:nvSpPr>
          <p:spPr bwMode="auto">
            <a:xfrm>
              <a:off x="2889" y="2996"/>
              <a:ext cx="2304" cy="264"/>
            </a:xfrm>
            <a:prstGeom prst="rect">
              <a:avLst/>
            </a:prstGeom>
            <a:noFill/>
            <a:ln w="28575">
              <a:noFill/>
              <a:miter lim="800000"/>
              <a:headEnd/>
              <a:tailEnd/>
            </a:ln>
          </p:spPr>
          <p:txBody>
            <a:bodyPr tIns="0" bIns="0"/>
            <a:lstStyle/>
            <a:p>
              <a:pPr algn="just"/>
              <a:r>
                <a:rPr lang="zh-CN" altLang="en-US" sz="1400" b="1"/>
                <a:t>森林</a:t>
              </a:r>
              <a:r>
                <a:rPr lang="en-US" altLang="zh-CN" sz="1400" b="1"/>
                <a:t>F</a:t>
              </a:r>
              <a:r>
                <a:rPr lang="zh-CN" altLang="en-US" sz="1400" b="1"/>
                <a:t>中的树对应的二叉树</a:t>
              </a:r>
              <a:endParaRPr lang="zh-CN" altLang="en-US" sz="1400" b="1">
                <a:ea typeface="楷体_GB2312" pitchFamily="49" charset="-122"/>
              </a:endParaRPr>
            </a:p>
          </p:txBody>
        </p:sp>
        <p:sp>
          <p:nvSpPr>
            <p:cNvPr id="90141" name="Line 25"/>
            <p:cNvSpPr>
              <a:spLocks noChangeShapeType="1"/>
            </p:cNvSpPr>
            <p:nvPr/>
          </p:nvSpPr>
          <p:spPr bwMode="auto">
            <a:xfrm>
              <a:off x="1055" y="1316"/>
              <a:ext cx="115" cy="176"/>
            </a:xfrm>
            <a:prstGeom prst="line">
              <a:avLst/>
            </a:prstGeom>
            <a:noFill/>
            <a:ln w="28575">
              <a:solidFill>
                <a:schemeClr val="tx1"/>
              </a:solidFill>
              <a:round/>
              <a:headEnd/>
              <a:tailEnd/>
            </a:ln>
          </p:spPr>
          <p:txBody>
            <a:bodyPr/>
            <a:lstStyle/>
            <a:p>
              <a:endParaRPr lang="zh-CN" altLang="en-US"/>
            </a:p>
          </p:txBody>
        </p:sp>
        <p:sp>
          <p:nvSpPr>
            <p:cNvPr id="90142" name="Line 26"/>
            <p:cNvSpPr>
              <a:spLocks noChangeShapeType="1"/>
            </p:cNvSpPr>
            <p:nvPr/>
          </p:nvSpPr>
          <p:spPr bwMode="auto">
            <a:xfrm>
              <a:off x="1333" y="1677"/>
              <a:ext cx="115" cy="176"/>
            </a:xfrm>
            <a:prstGeom prst="line">
              <a:avLst/>
            </a:prstGeom>
            <a:noFill/>
            <a:ln w="28575">
              <a:solidFill>
                <a:schemeClr val="tx1"/>
              </a:solidFill>
              <a:round/>
              <a:headEnd/>
              <a:tailEnd/>
            </a:ln>
          </p:spPr>
          <p:txBody>
            <a:bodyPr/>
            <a:lstStyle/>
            <a:p>
              <a:endParaRPr lang="zh-CN" altLang="en-US"/>
            </a:p>
          </p:txBody>
        </p:sp>
        <p:sp>
          <p:nvSpPr>
            <p:cNvPr id="90143" name="Line 27"/>
            <p:cNvSpPr>
              <a:spLocks noChangeShapeType="1"/>
            </p:cNvSpPr>
            <p:nvPr/>
          </p:nvSpPr>
          <p:spPr bwMode="auto">
            <a:xfrm>
              <a:off x="1919" y="1974"/>
              <a:ext cx="115" cy="176"/>
            </a:xfrm>
            <a:prstGeom prst="line">
              <a:avLst/>
            </a:prstGeom>
            <a:noFill/>
            <a:ln w="28575">
              <a:solidFill>
                <a:schemeClr val="tx1"/>
              </a:solidFill>
              <a:round/>
              <a:headEnd/>
              <a:tailEnd/>
            </a:ln>
          </p:spPr>
          <p:txBody>
            <a:bodyPr/>
            <a:lstStyle/>
            <a:p>
              <a:endParaRPr lang="zh-CN" altLang="en-US"/>
            </a:p>
          </p:txBody>
        </p:sp>
        <p:sp>
          <p:nvSpPr>
            <p:cNvPr id="90144" name="Line 28"/>
            <p:cNvSpPr>
              <a:spLocks noChangeShapeType="1"/>
            </p:cNvSpPr>
            <p:nvPr/>
          </p:nvSpPr>
          <p:spPr bwMode="auto">
            <a:xfrm>
              <a:off x="2543" y="2292"/>
              <a:ext cx="115" cy="176"/>
            </a:xfrm>
            <a:prstGeom prst="line">
              <a:avLst/>
            </a:prstGeom>
            <a:noFill/>
            <a:ln w="28575">
              <a:solidFill>
                <a:schemeClr val="tx1"/>
              </a:solidFill>
              <a:round/>
              <a:headEnd/>
              <a:tailEnd/>
            </a:ln>
          </p:spPr>
          <p:txBody>
            <a:bodyPr/>
            <a:lstStyle/>
            <a:p>
              <a:endParaRPr lang="zh-CN" altLang="en-US"/>
            </a:p>
          </p:txBody>
        </p:sp>
        <p:sp>
          <p:nvSpPr>
            <p:cNvPr id="90145" name="Line 29"/>
            <p:cNvSpPr>
              <a:spLocks noChangeShapeType="1"/>
            </p:cNvSpPr>
            <p:nvPr/>
          </p:nvSpPr>
          <p:spPr bwMode="auto">
            <a:xfrm flipH="1">
              <a:off x="2543" y="2556"/>
              <a:ext cx="115" cy="176"/>
            </a:xfrm>
            <a:prstGeom prst="line">
              <a:avLst/>
            </a:prstGeom>
            <a:noFill/>
            <a:ln w="28575">
              <a:solidFill>
                <a:schemeClr val="tx1"/>
              </a:solidFill>
              <a:round/>
              <a:headEnd/>
              <a:tailEnd/>
            </a:ln>
          </p:spPr>
          <p:txBody>
            <a:bodyPr/>
            <a:lstStyle/>
            <a:p>
              <a:endParaRPr lang="zh-CN" altLang="en-US"/>
            </a:p>
          </p:txBody>
        </p:sp>
        <p:sp>
          <p:nvSpPr>
            <p:cNvPr id="90146" name="Line 30"/>
            <p:cNvSpPr>
              <a:spLocks noChangeShapeType="1"/>
            </p:cNvSpPr>
            <p:nvPr/>
          </p:nvSpPr>
          <p:spPr bwMode="auto">
            <a:xfrm flipH="1">
              <a:off x="2265" y="2849"/>
              <a:ext cx="115" cy="176"/>
            </a:xfrm>
            <a:prstGeom prst="line">
              <a:avLst/>
            </a:prstGeom>
            <a:noFill/>
            <a:ln w="28575">
              <a:solidFill>
                <a:schemeClr val="tx1"/>
              </a:solidFill>
              <a:round/>
              <a:headEnd/>
              <a:tailEnd/>
            </a:ln>
          </p:spPr>
          <p:txBody>
            <a:bodyPr/>
            <a:lstStyle/>
            <a:p>
              <a:endParaRPr lang="zh-CN" altLang="en-US"/>
            </a:p>
          </p:txBody>
        </p:sp>
        <p:sp>
          <p:nvSpPr>
            <p:cNvPr id="90147" name="Line 31"/>
            <p:cNvSpPr>
              <a:spLocks noChangeShapeType="1"/>
            </p:cNvSpPr>
            <p:nvPr/>
          </p:nvSpPr>
          <p:spPr bwMode="auto">
            <a:xfrm>
              <a:off x="2313" y="3172"/>
              <a:ext cx="115" cy="176"/>
            </a:xfrm>
            <a:prstGeom prst="line">
              <a:avLst/>
            </a:prstGeom>
            <a:noFill/>
            <a:ln w="28575">
              <a:solidFill>
                <a:schemeClr val="tx1"/>
              </a:solidFill>
              <a:round/>
              <a:headEnd/>
              <a:tailEnd/>
            </a:ln>
          </p:spPr>
          <p:txBody>
            <a:bodyPr/>
            <a:lstStyle/>
            <a:p>
              <a:endParaRPr lang="zh-CN" altLang="en-US"/>
            </a:p>
          </p:txBody>
        </p:sp>
        <p:sp>
          <p:nvSpPr>
            <p:cNvPr id="90148" name="Line 32"/>
            <p:cNvSpPr>
              <a:spLocks noChangeShapeType="1"/>
            </p:cNvSpPr>
            <p:nvPr/>
          </p:nvSpPr>
          <p:spPr bwMode="auto">
            <a:xfrm>
              <a:off x="1506" y="885"/>
              <a:ext cx="231" cy="176"/>
            </a:xfrm>
            <a:prstGeom prst="line">
              <a:avLst/>
            </a:prstGeom>
            <a:noFill/>
            <a:ln w="28575">
              <a:solidFill>
                <a:schemeClr val="tx1"/>
              </a:solidFill>
              <a:round/>
              <a:headEnd/>
              <a:tailEnd/>
            </a:ln>
          </p:spPr>
          <p:txBody>
            <a:bodyPr/>
            <a:lstStyle/>
            <a:p>
              <a:endParaRPr lang="zh-CN" altLang="en-US"/>
            </a:p>
          </p:txBody>
        </p:sp>
        <p:sp>
          <p:nvSpPr>
            <p:cNvPr id="90149" name="Line 33"/>
            <p:cNvSpPr>
              <a:spLocks noChangeShapeType="1"/>
            </p:cNvSpPr>
            <p:nvPr/>
          </p:nvSpPr>
          <p:spPr bwMode="auto">
            <a:xfrm>
              <a:off x="1929" y="1228"/>
              <a:ext cx="115" cy="176"/>
            </a:xfrm>
            <a:prstGeom prst="line">
              <a:avLst/>
            </a:prstGeom>
            <a:noFill/>
            <a:ln w="28575">
              <a:solidFill>
                <a:schemeClr val="tx1"/>
              </a:solidFill>
              <a:round/>
              <a:headEnd/>
              <a:tailEnd/>
            </a:ln>
          </p:spPr>
          <p:txBody>
            <a:bodyPr/>
            <a:lstStyle/>
            <a:p>
              <a:endParaRPr lang="zh-CN" altLang="en-US"/>
            </a:p>
          </p:txBody>
        </p:sp>
        <p:sp>
          <p:nvSpPr>
            <p:cNvPr id="90150" name="Line 34"/>
            <p:cNvSpPr>
              <a:spLocks noChangeShapeType="1"/>
            </p:cNvSpPr>
            <p:nvPr/>
          </p:nvSpPr>
          <p:spPr bwMode="auto">
            <a:xfrm>
              <a:off x="2207" y="1626"/>
              <a:ext cx="115" cy="158"/>
            </a:xfrm>
            <a:prstGeom prst="line">
              <a:avLst/>
            </a:prstGeom>
            <a:noFill/>
            <a:ln w="28575">
              <a:solidFill>
                <a:schemeClr val="tx1"/>
              </a:solidFill>
              <a:round/>
              <a:headEnd/>
              <a:tailEnd/>
            </a:ln>
          </p:spPr>
          <p:txBody>
            <a:bodyP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9011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011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blinds(horizontal)">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blinds(horizontal)">
                                      <p:cBhvr>
                                        <p:cTn id="17" dur="500"/>
                                        <p:tgtEl>
                                          <p:spTgt spid="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xEl>
                                              <p:pRg st="4" end="4"/>
                                            </p:txEl>
                                          </p:spTgt>
                                        </p:tgtEl>
                                        <p:attrNameLst>
                                          <p:attrName>style.visibility</p:attrName>
                                        </p:attrNameLst>
                                      </p:cBhvr>
                                      <p:to>
                                        <p:strVal val="visible"/>
                                      </p:to>
                                    </p:set>
                                    <p:animEffect transition="in" filter="blinds(horizontal)">
                                      <p:cBhvr>
                                        <p:cTn id="22" dur="500"/>
                                        <p:tgtEl>
                                          <p:spTgt spid="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xEl>
                                              <p:pRg st="6" end="6"/>
                                            </p:txEl>
                                          </p:spTgt>
                                        </p:tgtEl>
                                        <p:attrNameLst>
                                          <p:attrName>style.visibility</p:attrName>
                                        </p:attrNameLst>
                                      </p:cBhvr>
                                      <p:to>
                                        <p:strVal val="visible"/>
                                      </p:to>
                                    </p:set>
                                    <p:animEffect transition="in" filter="blinds(horizontal)">
                                      <p:cBhvr>
                                        <p:cTn id="27" dur="500"/>
                                        <p:tgtEl>
                                          <p:spTgt spid="2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
                                            <p:txEl>
                                              <p:pRg st="7" end="7"/>
                                            </p:txEl>
                                          </p:spTgt>
                                        </p:tgtEl>
                                        <p:attrNameLst>
                                          <p:attrName>style.visibility</p:attrName>
                                        </p:attrNameLst>
                                      </p:cBhvr>
                                      <p:to>
                                        <p:strVal val="visible"/>
                                      </p:to>
                                    </p:set>
                                    <p:animEffect transition="in" filter="blinds(horizontal)">
                                      <p:cBhvr>
                                        <p:cTn id="32" dur="500"/>
                                        <p:tgtEl>
                                          <p:spTgt spid="2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
                                            <p:txEl>
                                              <p:pRg st="8" end="8"/>
                                            </p:txEl>
                                          </p:spTgt>
                                        </p:tgtEl>
                                        <p:attrNameLst>
                                          <p:attrName>style.visibility</p:attrName>
                                        </p:attrNameLst>
                                      </p:cBhvr>
                                      <p:to>
                                        <p:strVal val="visible"/>
                                      </p:to>
                                    </p:set>
                                    <p:animEffect transition="in" filter="blinds(horizontal)">
                                      <p:cBhvr>
                                        <p:cTn id="37" dur="500"/>
                                        <p:tgtEl>
                                          <p:spTgt spid="2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矩形 34"/>
          <p:cNvSpPr>
            <a:spLocks noChangeArrowheads="1"/>
          </p:cNvSpPr>
          <p:nvPr/>
        </p:nvSpPr>
        <p:spPr bwMode="auto">
          <a:xfrm>
            <a:off x="755576"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总结</a:t>
            </a:r>
          </a:p>
        </p:txBody>
      </p:sp>
      <p:sp>
        <p:nvSpPr>
          <p:cNvPr id="91141" name="矩形 25"/>
          <p:cNvSpPr>
            <a:spLocks noChangeArrowheads="1"/>
          </p:cNvSpPr>
          <p:nvPr/>
        </p:nvSpPr>
        <p:spPr bwMode="auto">
          <a:xfrm>
            <a:off x="755650" y="1203325"/>
            <a:ext cx="7920038" cy="2520950"/>
          </a:xfrm>
          <a:prstGeom prst="rect">
            <a:avLst/>
          </a:prstGeom>
          <a:noFill/>
          <a:ln w="9525">
            <a:noFill/>
            <a:miter lim="800000"/>
            <a:headEnd/>
            <a:tailEnd/>
          </a:ln>
        </p:spPr>
        <p:txBody>
          <a:bodyPr>
            <a:spAutoFit/>
          </a:bodyPr>
          <a:lstStyle/>
          <a:p>
            <a:pPr>
              <a:lnSpc>
                <a:spcPct val="150000"/>
              </a:lnSpc>
            </a:pPr>
            <a:r>
              <a:rPr lang="zh-CN" altLang="en-US" sz="1800" b="1">
                <a:latin typeface="楷体_GB2312" pitchFamily="49" charset="-122"/>
                <a:ea typeface="楷体_GB2312" pitchFamily="49" charset="-122"/>
              </a:rPr>
              <a:t>本章是数据结构的重点之一，也是本书许多后续章节的基础。</a:t>
            </a:r>
          </a:p>
          <a:p>
            <a:pPr>
              <a:lnSpc>
                <a:spcPct val="150000"/>
              </a:lnSpc>
            </a:pPr>
            <a:r>
              <a:rPr lang="zh-CN" altLang="en-US" sz="1800" b="1">
                <a:latin typeface="楷体_GB2312" pitchFamily="49" charset="-122"/>
                <a:ea typeface="楷体_GB2312" pitchFamily="49" charset="-122"/>
              </a:rPr>
              <a:t>本章主要介绍了树形结构的基本概念，详细讨论了一种重要的数据结构 </a:t>
            </a:r>
            <a:r>
              <a:rPr lang="en-US" altLang="zh-CN" sz="1800" b="1">
                <a:ea typeface="楷体_GB2312" pitchFamily="49" charset="-122"/>
              </a:rPr>
              <a:t>—</a:t>
            </a:r>
            <a:r>
              <a:rPr lang="en-US" altLang="zh-CN" sz="1800" b="1">
                <a:latin typeface="楷体_GB2312" pitchFamily="49" charset="-122"/>
                <a:ea typeface="楷体_GB2312" pitchFamily="49" charset="-122"/>
              </a:rPr>
              <a:t> </a:t>
            </a:r>
            <a:r>
              <a:rPr lang="zh-CN" altLang="en-US" sz="1800" b="1">
                <a:latin typeface="楷体_GB2312" pitchFamily="49" charset="-122"/>
                <a:ea typeface="楷体_GB2312" pitchFamily="49" charset="-122"/>
              </a:rPr>
              <a:t>二叉树的设计和实现。在此基础上介绍了二叉树的两种应用 </a:t>
            </a:r>
            <a:r>
              <a:rPr lang="en-US" altLang="zh-CN" sz="1800" b="1">
                <a:ea typeface="楷体_GB2312" pitchFamily="49" charset="-122"/>
              </a:rPr>
              <a:t>—</a:t>
            </a:r>
            <a:r>
              <a:rPr lang="en-US" altLang="zh-CN" sz="1800" b="1">
                <a:latin typeface="楷体_GB2312" pitchFamily="49" charset="-122"/>
                <a:ea typeface="楷体_GB2312" pitchFamily="49" charset="-122"/>
              </a:rPr>
              <a:t> </a:t>
            </a:r>
            <a:r>
              <a:rPr lang="zh-CN" altLang="en-US" sz="1800" b="1">
                <a:latin typeface="楷体_GB2312" pitchFamily="49" charset="-122"/>
                <a:ea typeface="楷体_GB2312" pitchFamily="49" charset="-122"/>
              </a:rPr>
              <a:t>表达式树和哈夫曼树。</a:t>
            </a:r>
          </a:p>
          <a:p>
            <a:pPr>
              <a:lnSpc>
                <a:spcPct val="150000"/>
              </a:lnSpc>
            </a:pPr>
            <a:r>
              <a:rPr lang="zh-CN" altLang="en-US" sz="1800" b="1">
                <a:latin typeface="楷体_GB2312" pitchFamily="49" charset="-122"/>
                <a:ea typeface="楷体_GB2312" pitchFamily="49" charset="-122"/>
              </a:rPr>
              <a:t>最后，本章还介绍了如何处理普通的树形结构以及森林。普通的树形结构和森林的处理方法是将它们转换成二叉树来处理 </a:t>
            </a:r>
          </a:p>
        </p:txBody>
      </p:sp>
      <mc:AlternateContent xmlns:mc="http://schemas.openxmlformats.org/markup-compatibility/2006">
        <mc:Choice xmlns:p14="http://schemas.microsoft.com/office/powerpoint/2010/main" xmlns="" Requires="p14">
          <p:contentPart p14:bwMode="auto" r:id="rId3">
            <p14:nvContentPartPr>
              <p14:cNvPr id="9113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113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2" name="组合 35"/>
          <p:cNvGrpSpPr>
            <a:grpSpLocks/>
          </p:cNvGrpSpPr>
          <p:nvPr/>
        </p:nvGrpSpPr>
        <p:grpSpPr bwMode="auto">
          <a:xfrm>
            <a:off x="179388" y="1779588"/>
            <a:ext cx="1822450" cy="2565400"/>
            <a:chOff x="807443" y="2207188"/>
            <a:chExt cx="2740029" cy="4230401"/>
          </a:xfrm>
        </p:grpSpPr>
        <p:sp>
          <p:nvSpPr>
            <p:cNvPr id="148500" name="矩形 25"/>
            <p:cNvSpPr>
              <a:spLocks noChangeArrowheads="1"/>
            </p:cNvSpPr>
            <p:nvPr/>
          </p:nvSpPr>
          <p:spPr bwMode="auto">
            <a:xfrm>
              <a:off x="807443" y="4565784"/>
              <a:ext cx="2740029" cy="187180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优先级队列概念</a:t>
              </a:r>
            </a:p>
          </p:txBody>
        </p:sp>
        <p:sp>
          <p:nvSpPr>
            <p:cNvPr id="34" name="等腰三角形 33"/>
            <p:cNvSpPr/>
            <p:nvPr/>
          </p:nvSpPr>
          <p:spPr>
            <a:xfrm>
              <a:off x="1005545" y="2207188"/>
              <a:ext cx="2160041" cy="179844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48483" name="组合 37"/>
          <p:cNvGrpSpPr>
            <a:grpSpLocks/>
          </p:cNvGrpSpPr>
          <p:nvPr/>
        </p:nvGrpSpPr>
        <p:grpSpPr bwMode="auto">
          <a:xfrm>
            <a:off x="1979613" y="1779588"/>
            <a:ext cx="1741487" cy="2082800"/>
            <a:chOff x="862444" y="2207188"/>
            <a:chExt cx="2619266" cy="3435972"/>
          </a:xfrm>
        </p:grpSpPr>
        <p:sp>
          <p:nvSpPr>
            <p:cNvPr id="148497" name="矩形 38"/>
            <p:cNvSpPr>
              <a:spLocks noChangeArrowheads="1"/>
            </p:cNvSpPr>
            <p:nvPr/>
          </p:nvSpPr>
          <p:spPr bwMode="auto">
            <a:xfrm>
              <a:off x="862444" y="4576988"/>
              <a:ext cx="2619266" cy="1066172"/>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二叉堆</a:t>
              </a:r>
            </a:p>
          </p:txBody>
        </p:sp>
        <p:sp>
          <p:nvSpPr>
            <p:cNvPr id="40" name="等腰三角形 39"/>
            <p:cNvSpPr/>
            <p:nvPr/>
          </p:nvSpPr>
          <p:spPr>
            <a:xfrm>
              <a:off x="1005704" y="2207188"/>
              <a:ext cx="2160835" cy="180179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849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48484" name="文本框 55"/>
          <p:cNvSpPr txBox="1">
            <a:spLocks noChangeArrowheads="1"/>
          </p:cNvSpPr>
          <p:nvPr/>
        </p:nvSpPr>
        <p:spPr bwMode="auto">
          <a:xfrm>
            <a:off x="2339975" y="420688"/>
            <a:ext cx="4535488"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a:t>
            </a:r>
            <a:r>
              <a:rPr lang="en-US" altLang="zh-CN" sz="3600" b="1">
                <a:latin typeface="微软雅黑" pitchFamily="34" charset="-122"/>
                <a:ea typeface="微软雅黑" pitchFamily="34" charset="-122"/>
              </a:rPr>
              <a:t>7</a:t>
            </a:r>
            <a:r>
              <a:rPr lang="zh-CN" altLang="en-US" sz="3600" b="1">
                <a:latin typeface="微软雅黑" pitchFamily="34" charset="-122"/>
                <a:ea typeface="微软雅黑" pitchFamily="34" charset="-122"/>
              </a:rPr>
              <a:t>章  优先级队列</a:t>
            </a:r>
            <a:endParaRPr lang="en-US" altLang="zh-CN" sz="3600" b="1">
              <a:latin typeface="微软雅黑" pitchFamily="34" charset="-122"/>
              <a:ea typeface="微软雅黑" pitchFamily="34" charset="-122"/>
            </a:endParaRPr>
          </a:p>
        </p:txBody>
      </p:sp>
      <p:grpSp>
        <p:nvGrpSpPr>
          <p:cNvPr id="148485" name="组合 37"/>
          <p:cNvGrpSpPr>
            <a:grpSpLocks/>
          </p:cNvGrpSpPr>
          <p:nvPr/>
        </p:nvGrpSpPr>
        <p:grpSpPr bwMode="auto">
          <a:xfrm>
            <a:off x="3635375" y="1779588"/>
            <a:ext cx="1944688" cy="2017712"/>
            <a:chOff x="862444" y="2206370"/>
            <a:chExt cx="2921826" cy="3329397"/>
          </a:xfrm>
        </p:grpSpPr>
        <p:sp>
          <p:nvSpPr>
            <p:cNvPr id="14849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其他堆</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849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48486" name="组合 37"/>
          <p:cNvGrpSpPr>
            <a:grpSpLocks/>
          </p:cNvGrpSpPr>
          <p:nvPr/>
        </p:nvGrpSpPr>
        <p:grpSpPr bwMode="auto">
          <a:xfrm>
            <a:off x="5572125" y="1779588"/>
            <a:ext cx="1663700" cy="2636837"/>
            <a:chOff x="1067856" y="2206370"/>
            <a:chExt cx="2500071" cy="4351260"/>
          </a:xfrm>
        </p:grpSpPr>
        <p:sp>
          <p:nvSpPr>
            <p:cNvPr id="148491" name="矩形 13"/>
            <p:cNvSpPr>
              <a:spLocks noChangeArrowheads="1"/>
            </p:cNvSpPr>
            <p:nvPr/>
          </p:nvSpPr>
          <p:spPr bwMode="auto">
            <a:xfrm>
              <a:off x="1079568" y="4576985"/>
              <a:ext cx="2488359" cy="1980645"/>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中的优先级队列</a:t>
              </a:r>
            </a:p>
          </p:txBody>
        </p:sp>
        <p:sp>
          <p:nvSpPr>
            <p:cNvPr id="18" name="等腰三角形 17"/>
            <p:cNvSpPr/>
            <p:nvPr/>
          </p:nvSpPr>
          <p:spPr>
            <a:xfrm>
              <a:off x="1230074" y="2206370"/>
              <a:ext cx="2158936"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849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4</a:t>
              </a:r>
            </a:p>
          </p:txBody>
        </p:sp>
      </p:grpSp>
      <p:grpSp>
        <p:nvGrpSpPr>
          <p:cNvPr id="148487" name="组合 37"/>
          <p:cNvGrpSpPr>
            <a:grpSpLocks/>
          </p:cNvGrpSpPr>
          <p:nvPr/>
        </p:nvGrpSpPr>
        <p:grpSpPr bwMode="auto">
          <a:xfrm>
            <a:off x="7372350" y="1779588"/>
            <a:ext cx="1592263" cy="2636837"/>
            <a:chOff x="1067856" y="2206370"/>
            <a:chExt cx="2391844" cy="4351260"/>
          </a:xfrm>
        </p:grpSpPr>
        <p:sp>
          <p:nvSpPr>
            <p:cNvPr id="148488" name="矩形 13"/>
            <p:cNvSpPr>
              <a:spLocks noChangeArrowheads="1"/>
            </p:cNvSpPr>
            <p:nvPr/>
          </p:nvSpPr>
          <p:spPr bwMode="auto">
            <a:xfrm>
              <a:off x="1079529" y="4576985"/>
              <a:ext cx="2380171" cy="198064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排队系统的模拟</a:t>
              </a:r>
            </a:p>
          </p:txBody>
        </p:sp>
        <p:sp>
          <p:nvSpPr>
            <p:cNvPr id="22" name="等腰三角形 21"/>
            <p:cNvSpPr/>
            <p:nvPr/>
          </p:nvSpPr>
          <p:spPr>
            <a:xfrm>
              <a:off x="1230015" y="2206370"/>
              <a:ext cx="2158144"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849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矩形 34"/>
          <p:cNvSpPr>
            <a:spLocks noChangeArrowheads="1"/>
          </p:cNvSpPr>
          <p:nvPr/>
        </p:nvSpPr>
        <p:spPr bwMode="auto">
          <a:xfrm>
            <a:off x="683568"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优先级队列</a:t>
            </a:r>
          </a:p>
        </p:txBody>
      </p:sp>
      <p:sp>
        <p:nvSpPr>
          <p:cNvPr id="92165" name="矩形 25"/>
          <p:cNvSpPr>
            <a:spLocks noChangeArrowheads="1"/>
          </p:cNvSpPr>
          <p:nvPr/>
        </p:nvSpPr>
        <p:spPr bwMode="auto">
          <a:xfrm>
            <a:off x="755650" y="1203325"/>
            <a:ext cx="7920038" cy="1998624"/>
          </a:xfrm>
          <a:prstGeom prst="rect">
            <a:avLst/>
          </a:prstGeom>
          <a:noFill/>
          <a:ln w="9525">
            <a:noFill/>
            <a:miter lim="800000"/>
            <a:headEnd/>
            <a:tailEnd/>
          </a:ln>
        </p:spPr>
        <p:txBody>
          <a:bodyPr>
            <a:spAutoFit/>
          </a:bodyPr>
          <a:lstStyle/>
          <a:p>
            <a:pPr>
              <a:lnSpc>
                <a:spcPct val="140000"/>
              </a:lnSpc>
            </a:pPr>
            <a:r>
              <a:rPr lang="zh-CN" altLang="en-US" sz="1800" b="1" dirty="0">
                <a:latin typeface="微软雅黑" pitchFamily="34" charset="-122"/>
                <a:ea typeface="微软雅黑" pitchFamily="34" charset="-122"/>
              </a:rPr>
              <a:t>优先级队列</a:t>
            </a:r>
            <a:endParaRPr lang="en-US" altLang="zh-CN" sz="1800" b="1" dirty="0">
              <a:latin typeface="微软雅黑" pitchFamily="34" charset="-122"/>
              <a:ea typeface="微软雅黑" pitchFamily="34" charset="-122"/>
            </a:endParaRPr>
          </a:p>
          <a:p>
            <a:pPr>
              <a:spcBef>
                <a:spcPts val="600"/>
              </a:spcBef>
            </a:pPr>
            <a:r>
              <a:rPr lang="zh-CN" altLang="en-US" sz="1400" b="1" dirty="0">
                <a:ea typeface="楷体_GB2312" pitchFamily="49" charset="-122"/>
              </a:rPr>
              <a:t>结点之间的关系是由结点的优先级决定的，而不是由入队的先后次序决定。优先级高的先出队，优先级低的后出队</a:t>
            </a:r>
            <a:endParaRPr lang="en-US" altLang="zh-CN" sz="1800" b="1" dirty="0">
              <a:ea typeface="楷体_GB2312" pitchFamily="49" charset="-122"/>
            </a:endParaRPr>
          </a:p>
          <a:p>
            <a:pPr>
              <a:spcBef>
                <a:spcPts val="600"/>
              </a:spcBef>
            </a:pPr>
            <a:endParaRPr lang="en-US" altLang="zh-CN" sz="1800" b="1" dirty="0">
              <a:latin typeface="楷体_GB2312" pitchFamily="49" charset="-122"/>
              <a:ea typeface="楷体_GB2312" pitchFamily="49" charset="-122"/>
            </a:endParaRPr>
          </a:p>
          <a:p>
            <a:pPr>
              <a:lnSpc>
                <a:spcPct val="140000"/>
              </a:lnSpc>
            </a:pPr>
            <a:r>
              <a:rPr lang="zh-CN" altLang="en-US" sz="1800" b="1" dirty="0">
                <a:latin typeface="楷体_GB2312" pitchFamily="49" charset="-122"/>
                <a:ea typeface="楷体_GB2312" pitchFamily="49" charset="-122"/>
              </a:rPr>
              <a:t>优先级队列的操作</a:t>
            </a:r>
            <a:endParaRPr lang="en-US" altLang="zh-CN" sz="1800" b="1" dirty="0">
              <a:latin typeface="楷体_GB2312" pitchFamily="49" charset="-122"/>
              <a:ea typeface="楷体_GB2312" pitchFamily="49" charset="-122"/>
            </a:endParaRPr>
          </a:p>
          <a:p>
            <a:pPr>
              <a:lnSpc>
                <a:spcPct val="140000"/>
              </a:lnSpc>
            </a:pPr>
            <a:r>
              <a:rPr lang="zh-CN" altLang="en-US" sz="1400" b="1" dirty="0">
                <a:latin typeface="楷体_GB2312" pitchFamily="49" charset="-122"/>
                <a:ea typeface="楷体_GB2312" pitchFamily="49" charset="-122"/>
              </a:rPr>
              <a:t>与先进先出的队列相同</a:t>
            </a:r>
          </a:p>
        </p:txBody>
      </p:sp>
      <mc:AlternateContent xmlns:mc="http://schemas.openxmlformats.org/markup-compatibility/2006">
        <mc:Choice xmlns:p14="http://schemas.microsoft.com/office/powerpoint/2010/main" xmlns="" Requires="p14">
          <p:contentPart p14:bwMode="auto" r:id="rId3">
            <p14:nvContentPartPr>
              <p14:cNvPr id="9216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216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矩形 34"/>
          <p:cNvSpPr>
            <a:spLocks noChangeArrowheads="1"/>
          </p:cNvSpPr>
          <p:nvPr/>
        </p:nvSpPr>
        <p:spPr bwMode="auto">
          <a:xfrm>
            <a:off x="323528"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基于线性结构的优先级队列的实现</a:t>
            </a:r>
          </a:p>
        </p:txBody>
      </p:sp>
      <p:sp>
        <p:nvSpPr>
          <p:cNvPr id="91141" name="矩形 25"/>
          <p:cNvSpPr>
            <a:spLocks noChangeArrowheads="1"/>
          </p:cNvSpPr>
          <p:nvPr/>
        </p:nvSpPr>
        <p:spPr bwMode="auto">
          <a:xfrm>
            <a:off x="468313" y="1203325"/>
            <a:ext cx="6480175" cy="2197100"/>
          </a:xfrm>
          <a:prstGeom prst="rect">
            <a:avLst/>
          </a:prstGeom>
          <a:noFill/>
          <a:ln w="9525">
            <a:noFill/>
            <a:miter lim="800000"/>
            <a:headEnd/>
            <a:tailEnd/>
          </a:ln>
        </p:spPr>
        <p:txBody>
          <a:bodyPr>
            <a:spAutoFit/>
          </a:bodyPr>
          <a:lstStyle/>
          <a:p>
            <a:pPr marL="0" lvl="1">
              <a:lnSpc>
                <a:spcPct val="120000"/>
              </a:lnSpc>
            </a:pPr>
            <a:r>
              <a:rPr lang="zh-CN" altLang="en-US" sz="1800" b="1" dirty="0">
                <a:latin typeface="微软雅黑" pitchFamily="34" charset="-122"/>
                <a:ea typeface="微软雅黑" pitchFamily="34" charset="-122"/>
              </a:rPr>
              <a:t>按优先级排序</a:t>
            </a:r>
            <a:endParaRPr lang="en-US" altLang="zh-CN" sz="1800" b="1" dirty="0">
              <a:latin typeface="微软雅黑" pitchFamily="34" charset="-122"/>
              <a:ea typeface="微软雅黑" pitchFamily="34" charset="-122"/>
            </a:endParaRPr>
          </a:p>
          <a:p>
            <a:pPr marL="0" lvl="1">
              <a:lnSpc>
                <a:spcPct val="120000"/>
              </a:lnSpc>
            </a:pPr>
            <a:r>
              <a:rPr lang="zh-CN" altLang="en-US" sz="1400" b="1" dirty="0">
                <a:latin typeface="楷体_GB2312" pitchFamily="49" charset="-122"/>
                <a:ea typeface="楷体_GB2312" pitchFamily="49" charset="-122"/>
              </a:rPr>
              <a:t>入队时，按照优先级在队列中寻找合适的位置，将新入队的元素插入在此位置。</a:t>
            </a:r>
            <a:endParaRPr lang="en-US" altLang="zh-CN" sz="1400" b="1" dirty="0">
              <a:latin typeface="楷体_GB2312" pitchFamily="49" charset="-122"/>
              <a:ea typeface="楷体_GB2312" pitchFamily="49" charset="-122"/>
            </a:endParaRPr>
          </a:p>
          <a:p>
            <a:pPr marL="0" lvl="1">
              <a:lnSpc>
                <a:spcPct val="120000"/>
              </a:lnSpc>
            </a:pPr>
            <a:r>
              <a:rPr lang="zh-CN" altLang="en-US" sz="1400" b="1" dirty="0">
                <a:latin typeface="楷体_GB2312" pitchFamily="49" charset="-122"/>
                <a:ea typeface="楷体_GB2312" pitchFamily="49" charset="-122"/>
              </a:rPr>
              <a:t>出队操作的实现保持不变</a:t>
            </a:r>
            <a:r>
              <a:rPr lang="zh-CN" altLang="en-US" sz="1800" b="1" dirty="0">
                <a:latin typeface="楷体_GB2312" pitchFamily="49" charset="-122"/>
                <a:ea typeface="楷体_GB2312" pitchFamily="49" charset="-122"/>
              </a:rPr>
              <a:t>。</a:t>
            </a:r>
            <a:endParaRPr lang="en-US" altLang="zh-CN" sz="1800" b="1" dirty="0">
              <a:latin typeface="楷体_GB2312" pitchFamily="49" charset="-122"/>
              <a:ea typeface="楷体_GB2312" pitchFamily="49" charset="-122"/>
            </a:endParaRPr>
          </a:p>
          <a:p>
            <a:pPr marL="0" lvl="1">
              <a:lnSpc>
                <a:spcPct val="120000"/>
              </a:lnSpc>
            </a:pPr>
            <a:endParaRPr lang="zh-CN" altLang="en-US" sz="1800" b="1" dirty="0">
              <a:latin typeface="楷体_GB2312" pitchFamily="49" charset="-122"/>
              <a:ea typeface="楷体_GB2312" pitchFamily="49" charset="-122"/>
            </a:endParaRPr>
          </a:p>
          <a:p>
            <a:pPr marL="0" lvl="1">
              <a:lnSpc>
                <a:spcPct val="120000"/>
              </a:lnSpc>
            </a:pPr>
            <a:r>
              <a:rPr lang="zh-CN" altLang="en-US" sz="1800" b="1" dirty="0">
                <a:latin typeface="微软雅黑" pitchFamily="34" charset="-122"/>
                <a:ea typeface="微软雅黑" pitchFamily="34" charset="-122"/>
              </a:rPr>
              <a:t>按到达时间排序</a:t>
            </a:r>
            <a:endParaRPr lang="en-US" altLang="zh-CN" sz="1800" b="1" dirty="0">
              <a:latin typeface="微软雅黑" pitchFamily="34" charset="-122"/>
              <a:ea typeface="微软雅黑" pitchFamily="34" charset="-122"/>
            </a:endParaRPr>
          </a:p>
          <a:p>
            <a:pPr marL="0" lvl="1">
              <a:lnSpc>
                <a:spcPct val="120000"/>
              </a:lnSpc>
            </a:pPr>
            <a:r>
              <a:rPr lang="zh-CN" altLang="en-US" sz="1400" b="1" dirty="0">
                <a:latin typeface="楷体_GB2312" pitchFamily="49" charset="-122"/>
                <a:ea typeface="楷体_GB2312" pitchFamily="49" charset="-122"/>
              </a:rPr>
              <a:t>入队操作的实现保持不变，将新入队的元素放在队列尾。</a:t>
            </a:r>
            <a:endParaRPr lang="en-US" altLang="zh-CN" sz="1400" b="1" dirty="0">
              <a:latin typeface="楷体_GB2312" pitchFamily="49" charset="-122"/>
              <a:ea typeface="楷体_GB2312" pitchFamily="49" charset="-122"/>
            </a:endParaRPr>
          </a:p>
          <a:p>
            <a:pPr marL="0" lvl="1">
              <a:lnSpc>
                <a:spcPct val="120000"/>
              </a:lnSpc>
            </a:pPr>
            <a:r>
              <a:rPr lang="zh-CN" altLang="en-US" sz="1400" b="1" dirty="0">
                <a:latin typeface="楷体_GB2312" pitchFamily="49" charset="-122"/>
                <a:ea typeface="楷体_GB2312" pitchFamily="49" charset="-122"/>
              </a:rPr>
              <a:t>出队时，在整个队列中查找优先级最高的元素，让它出队。</a:t>
            </a:r>
          </a:p>
        </p:txBody>
      </p:sp>
      <p:sp>
        <p:nvSpPr>
          <p:cNvPr id="5" name="矩形 4"/>
          <p:cNvSpPr>
            <a:spLocks noChangeArrowheads="1"/>
          </p:cNvSpPr>
          <p:nvPr/>
        </p:nvSpPr>
        <p:spPr bwMode="auto">
          <a:xfrm>
            <a:off x="6948488" y="1563688"/>
            <a:ext cx="1368425" cy="523875"/>
          </a:xfrm>
          <a:prstGeom prst="rect">
            <a:avLst/>
          </a:prstGeom>
          <a:noFill/>
          <a:ln w="9525">
            <a:noFill/>
            <a:miter lim="800000"/>
            <a:headEnd/>
            <a:tailEnd/>
          </a:ln>
        </p:spPr>
        <p:txBody>
          <a:bodyPr>
            <a:spAutoFit/>
          </a:bodyPr>
          <a:lstStyle/>
          <a:p>
            <a:r>
              <a:rPr lang="zh-CN" altLang="en-US" sz="1400" b="1" dirty="0">
                <a:latin typeface="楷体_GB2312" pitchFamily="49" charset="-122"/>
                <a:ea typeface="楷体_GB2312" pitchFamily="49" charset="-122"/>
              </a:rPr>
              <a:t>入队：</a:t>
            </a:r>
            <a:r>
              <a:rPr lang="en-US" altLang="zh-CN" sz="1400" b="1" dirty="0">
                <a:latin typeface="楷体_GB2312" pitchFamily="49" charset="-122"/>
                <a:ea typeface="楷体_GB2312" pitchFamily="49" charset="-122"/>
              </a:rPr>
              <a:t>O</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N</a:t>
            </a:r>
            <a:r>
              <a:rPr lang="zh-CN" altLang="en-US" sz="1400" b="1" dirty="0">
                <a:latin typeface="楷体_GB2312" pitchFamily="49" charset="-122"/>
                <a:ea typeface="楷体_GB2312" pitchFamily="49" charset="-122"/>
              </a:rPr>
              <a:t>）</a:t>
            </a:r>
            <a:endParaRPr lang="en-US" altLang="zh-CN" sz="1400" b="1" dirty="0">
              <a:latin typeface="楷体_GB2312" pitchFamily="49" charset="-122"/>
              <a:ea typeface="楷体_GB2312" pitchFamily="49" charset="-122"/>
            </a:endParaRPr>
          </a:p>
          <a:p>
            <a:r>
              <a:rPr lang="zh-CN" altLang="en-US" sz="1400" b="1" dirty="0">
                <a:latin typeface="楷体_GB2312" pitchFamily="49" charset="-122"/>
                <a:ea typeface="楷体_GB2312" pitchFamily="49" charset="-122"/>
              </a:rPr>
              <a:t>出队：</a:t>
            </a:r>
            <a:r>
              <a:rPr lang="en-US" altLang="zh-CN" sz="1400" b="1" dirty="0">
                <a:latin typeface="楷体_GB2312" pitchFamily="49" charset="-122"/>
                <a:ea typeface="楷体_GB2312" pitchFamily="49" charset="-122"/>
              </a:rPr>
              <a:t>O</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1</a:t>
            </a:r>
            <a:r>
              <a:rPr lang="zh-CN" altLang="en-US" sz="1400" b="1" dirty="0">
                <a:latin typeface="楷体_GB2312" pitchFamily="49" charset="-122"/>
                <a:ea typeface="楷体_GB2312" pitchFamily="49" charset="-122"/>
              </a:rPr>
              <a:t>）</a:t>
            </a:r>
            <a:endParaRPr lang="zh-CN" altLang="en-US" sz="1400" dirty="0"/>
          </a:p>
        </p:txBody>
      </p:sp>
      <p:sp>
        <p:nvSpPr>
          <p:cNvPr id="6" name="矩形 5"/>
          <p:cNvSpPr>
            <a:spLocks noChangeArrowheads="1"/>
          </p:cNvSpPr>
          <p:nvPr/>
        </p:nvSpPr>
        <p:spPr bwMode="auto">
          <a:xfrm>
            <a:off x="5508625" y="2787650"/>
            <a:ext cx="1366838" cy="523875"/>
          </a:xfrm>
          <a:prstGeom prst="rect">
            <a:avLst/>
          </a:prstGeom>
          <a:noFill/>
          <a:ln w="9525">
            <a:noFill/>
            <a:miter lim="800000"/>
            <a:headEnd/>
            <a:tailEnd/>
          </a:ln>
        </p:spPr>
        <p:txBody>
          <a:bodyPr>
            <a:spAutoFit/>
          </a:bodyPr>
          <a:lstStyle/>
          <a:p>
            <a:r>
              <a:rPr lang="zh-CN" altLang="en-US" sz="1400" b="1">
                <a:latin typeface="楷体_GB2312" pitchFamily="49" charset="-122"/>
                <a:ea typeface="楷体_GB2312" pitchFamily="49" charset="-122"/>
              </a:rPr>
              <a:t>入队：</a:t>
            </a:r>
            <a:r>
              <a:rPr lang="en-US" altLang="zh-CN" sz="1400" b="1">
                <a:latin typeface="楷体_GB2312" pitchFamily="49" charset="-122"/>
                <a:ea typeface="楷体_GB2312" pitchFamily="49" charset="-122"/>
              </a:rPr>
              <a:t>O</a:t>
            </a:r>
            <a:r>
              <a:rPr lang="zh-CN" altLang="en-US" sz="1400" b="1">
                <a:latin typeface="楷体_GB2312" pitchFamily="49" charset="-122"/>
                <a:ea typeface="楷体_GB2312" pitchFamily="49" charset="-122"/>
              </a:rPr>
              <a:t>（</a:t>
            </a:r>
            <a:r>
              <a:rPr lang="en-US" altLang="zh-CN" sz="1400" b="1">
                <a:latin typeface="楷体_GB2312" pitchFamily="49" charset="-122"/>
                <a:ea typeface="楷体_GB2312" pitchFamily="49" charset="-122"/>
              </a:rPr>
              <a:t>1</a:t>
            </a:r>
            <a:r>
              <a:rPr lang="zh-CN" altLang="en-US" sz="1400" b="1">
                <a:latin typeface="楷体_GB2312" pitchFamily="49" charset="-122"/>
                <a:ea typeface="楷体_GB2312" pitchFamily="49" charset="-122"/>
              </a:rPr>
              <a:t>）</a:t>
            </a:r>
            <a:endParaRPr lang="en-US" altLang="zh-CN" sz="1400" b="1">
              <a:latin typeface="楷体_GB2312" pitchFamily="49" charset="-122"/>
              <a:ea typeface="楷体_GB2312" pitchFamily="49" charset="-122"/>
            </a:endParaRPr>
          </a:p>
          <a:p>
            <a:r>
              <a:rPr lang="zh-CN" altLang="en-US" sz="1400" b="1">
                <a:latin typeface="楷体_GB2312" pitchFamily="49" charset="-122"/>
                <a:ea typeface="楷体_GB2312" pitchFamily="49" charset="-122"/>
              </a:rPr>
              <a:t>出队：</a:t>
            </a:r>
            <a:r>
              <a:rPr lang="en-US" altLang="zh-CN" sz="1400" b="1">
                <a:latin typeface="楷体_GB2312" pitchFamily="49" charset="-122"/>
                <a:ea typeface="楷体_GB2312" pitchFamily="49" charset="-122"/>
              </a:rPr>
              <a:t>O</a:t>
            </a:r>
            <a:r>
              <a:rPr lang="zh-CN" altLang="en-US" sz="1400" b="1">
                <a:latin typeface="楷体_GB2312" pitchFamily="49" charset="-122"/>
                <a:ea typeface="楷体_GB2312" pitchFamily="49" charset="-122"/>
              </a:rPr>
              <a:t>（</a:t>
            </a:r>
            <a:r>
              <a:rPr lang="en-US" altLang="zh-CN" sz="1400" b="1">
                <a:latin typeface="楷体_GB2312" pitchFamily="49" charset="-122"/>
                <a:ea typeface="楷体_GB2312" pitchFamily="49" charset="-122"/>
              </a:rPr>
              <a:t>N</a:t>
            </a:r>
            <a:r>
              <a:rPr lang="zh-CN" altLang="en-US" sz="1400" b="1">
                <a:latin typeface="楷体_GB2312" pitchFamily="49" charset="-122"/>
                <a:ea typeface="楷体_GB2312" pitchFamily="49" charset="-122"/>
              </a:rPr>
              <a:t>）</a:t>
            </a:r>
            <a:endParaRPr lang="zh-CN" altLang="en-US" sz="1400"/>
          </a:p>
        </p:txBody>
      </p:sp>
      <mc:AlternateContent xmlns:mc="http://schemas.openxmlformats.org/markup-compatibility/2006">
        <mc:Choice xmlns:p14="http://schemas.microsoft.com/office/powerpoint/2010/main" xmlns="" Requires="p14">
          <p:contentPart p14:bwMode="auto" r:id="rId3">
            <p14:nvContentPartPr>
              <p14:cNvPr id="9318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318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animEffect transition="in" filter="blinds(horizontal)">
                                      <p:cBhvr>
                                        <p:cTn id="7" dur="500"/>
                                        <p:tgtEl>
                                          <p:spTgt spid="9114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1141">
                                            <p:txEl>
                                              <p:pRg st="1" end="1"/>
                                            </p:txEl>
                                          </p:spTgt>
                                        </p:tgtEl>
                                        <p:attrNameLst>
                                          <p:attrName>style.visibility</p:attrName>
                                        </p:attrNameLst>
                                      </p:cBhvr>
                                      <p:to>
                                        <p:strVal val="visible"/>
                                      </p:to>
                                    </p:set>
                                    <p:animEffect transition="in" filter="blinds(horizontal)">
                                      <p:cBhvr>
                                        <p:cTn id="10" dur="500"/>
                                        <p:tgtEl>
                                          <p:spTgt spid="9114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1141">
                                            <p:txEl>
                                              <p:pRg st="2" end="2"/>
                                            </p:txEl>
                                          </p:spTgt>
                                        </p:tgtEl>
                                        <p:attrNameLst>
                                          <p:attrName>style.visibility</p:attrName>
                                        </p:attrNameLst>
                                      </p:cBhvr>
                                      <p:to>
                                        <p:strVal val="visible"/>
                                      </p:to>
                                    </p:set>
                                    <p:animEffect transition="in" filter="blinds(horizontal)">
                                      <p:cBhvr>
                                        <p:cTn id="13" dur="500"/>
                                        <p:tgtEl>
                                          <p:spTgt spid="9114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1141">
                                            <p:txEl>
                                              <p:pRg st="4" end="4"/>
                                            </p:txEl>
                                          </p:spTgt>
                                        </p:tgtEl>
                                        <p:attrNameLst>
                                          <p:attrName>style.visibility</p:attrName>
                                        </p:attrNameLst>
                                      </p:cBhvr>
                                      <p:to>
                                        <p:strVal val="visible"/>
                                      </p:to>
                                    </p:set>
                                    <p:animEffect transition="in" filter="blinds(horizontal)">
                                      <p:cBhvr>
                                        <p:cTn id="18" dur="500"/>
                                        <p:tgtEl>
                                          <p:spTgt spid="9114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1141">
                                            <p:txEl>
                                              <p:pRg st="5" end="5"/>
                                            </p:txEl>
                                          </p:spTgt>
                                        </p:tgtEl>
                                        <p:attrNameLst>
                                          <p:attrName>style.visibility</p:attrName>
                                        </p:attrNameLst>
                                      </p:cBhvr>
                                      <p:to>
                                        <p:strVal val="visible"/>
                                      </p:to>
                                    </p:set>
                                    <p:animEffect transition="in" filter="blinds(horizontal)">
                                      <p:cBhvr>
                                        <p:cTn id="21" dur="500"/>
                                        <p:tgtEl>
                                          <p:spTgt spid="9114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1141">
                                            <p:txEl>
                                              <p:pRg st="6" end="6"/>
                                            </p:txEl>
                                          </p:spTgt>
                                        </p:tgtEl>
                                        <p:attrNameLst>
                                          <p:attrName>style.visibility</p:attrName>
                                        </p:attrNameLst>
                                      </p:cBhvr>
                                      <p:to>
                                        <p:strVal val="visible"/>
                                      </p:to>
                                    </p:set>
                                    <p:animEffect transition="in" filter="blinds(horizontal)">
                                      <p:cBhvr>
                                        <p:cTn id="24" dur="500"/>
                                        <p:tgtEl>
                                          <p:spTgt spid="9114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506" name="组合 35"/>
          <p:cNvGrpSpPr>
            <a:grpSpLocks/>
          </p:cNvGrpSpPr>
          <p:nvPr/>
        </p:nvGrpSpPr>
        <p:grpSpPr bwMode="auto">
          <a:xfrm>
            <a:off x="179388" y="1779588"/>
            <a:ext cx="1822450" cy="2565400"/>
            <a:chOff x="807443" y="2207188"/>
            <a:chExt cx="2740029" cy="4230401"/>
          </a:xfrm>
        </p:grpSpPr>
        <p:sp>
          <p:nvSpPr>
            <p:cNvPr id="149524" name="矩形 25"/>
            <p:cNvSpPr>
              <a:spLocks noChangeArrowheads="1"/>
            </p:cNvSpPr>
            <p:nvPr/>
          </p:nvSpPr>
          <p:spPr bwMode="auto">
            <a:xfrm>
              <a:off x="807443" y="4565784"/>
              <a:ext cx="2740029" cy="187180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优先级队列概念</a:t>
              </a:r>
            </a:p>
          </p:txBody>
        </p:sp>
        <p:sp>
          <p:nvSpPr>
            <p:cNvPr id="34" name="等腰三角形 33"/>
            <p:cNvSpPr/>
            <p:nvPr/>
          </p:nvSpPr>
          <p:spPr>
            <a:xfrm>
              <a:off x="1005545" y="2207188"/>
              <a:ext cx="2160041" cy="179844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49507" name="组合 37"/>
          <p:cNvGrpSpPr>
            <a:grpSpLocks/>
          </p:cNvGrpSpPr>
          <p:nvPr/>
        </p:nvGrpSpPr>
        <p:grpSpPr bwMode="auto">
          <a:xfrm>
            <a:off x="1979613" y="1779588"/>
            <a:ext cx="1741487" cy="2082800"/>
            <a:chOff x="862444" y="2207188"/>
            <a:chExt cx="2619266" cy="3435972"/>
          </a:xfrm>
        </p:grpSpPr>
        <p:sp>
          <p:nvSpPr>
            <p:cNvPr id="149521" name="矩形 38"/>
            <p:cNvSpPr>
              <a:spLocks noChangeArrowheads="1"/>
            </p:cNvSpPr>
            <p:nvPr/>
          </p:nvSpPr>
          <p:spPr bwMode="auto">
            <a:xfrm>
              <a:off x="862444" y="4576988"/>
              <a:ext cx="2619266" cy="1066172"/>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二叉堆</a:t>
              </a:r>
            </a:p>
          </p:txBody>
        </p:sp>
        <p:sp>
          <p:nvSpPr>
            <p:cNvPr id="40" name="等腰三角形 39"/>
            <p:cNvSpPr/>
            <p:nvPr/>
          </p:nvSpPr>
          <p:spPr>
            <a:xfrm>
              <a:off x="1005704" y="2207188"/>
              <a:ext cx="2160835" cy="180179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9523"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2</a:t>
              </a:r>
            </a:p>
          </p:txBody>
        </p:sp>
      </p:grpSp>
      <p:sp>
        <p:nvSpPr>
          <p:cNvPr id="149508" name="文本框 55"/>
          <p:cNvSpPr txBox="1">
            <a:spLocks noChangeArrowheads="1"/>
          </p:cNvSpPr>
          <p:nvPr/>
        </p:nvSpPr>
        <p:spPr bwMode="auto">
          <a:xfrm>
            <a:off x="2339975" y="420688"/>
            <a:ext cx="4535488"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a:t>
            </a:r>
            <a:r>
              <a:rPr lang="en-US" altLang="zh-CN" sz="3600" b="1">
                <a:latin typeface="微软雅黑" pitchFamily="34" charset="-122"/>
                <a:ea typeface="微软雅黑" pitchFamily="34" charset="-122"/>
              </a:rPr>
              <a:t>7</a:t>
            </a:r>
            <a:r>
              <a:rPr lang="zh-CN" altLang="en-US" sz="3600" b="1">
                <a:latin typeface="微软雅黑" pitchFamily="34" charset="-122"/>
                <a:ea typeface="微软雅黑" pitchFamily="34" charset="-122"/>
              </a:rPr>
              <a:t>章  优先级队列</a:t>
            </a:r>
            <a:endParaRPr lang="en-US" altLang="zh-CN" sz="3600" b="1">
              <a:latin typeface="微软雅黑" pitchFamily="34" charset="-122"/>
              <a:ea typeface="微软雅黑" pitchFamily="34" charset="-122"/>
            </a:endParaRPr>
          </a:p>
        </p:txBody>
      </p:sp>
      <p:grpSp>
        <p:nvGrpSpPr>
          <p:cNvPr id="149509" name="组合 37"/>
          <p:cNvGrpSpPr>
            <a:grpSpLocks/>
          </p:cNvGrpSpPr>
          <p:nvPr/>
        </p:nvGrpSpPr>
        <p:grpSpPr bwMode="auto">
          <a:xfrm>
            <a:off x="3635375" y="1779588"/>
            <a:ext cx="1944688" cy="2017712"/>
            <a:chOff x="862444" y="2206370"/>
            <a:chExt cx="2921826" cy="3329397"/>
          </a:xfrm>
        </p:grpSpPr>
        <p:sp>
          <p:nvSpPr>
            <p:cNvPr id="149518"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其他堆</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952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49510" name="组合 37"/>
          <p:cNvGrpSpPr>
            <a:grpSpLocks/>
          </p:cNvGrpSpPr>
          <p:nvPr/>
        </p:nvGrpSpPr>
        <p:grpSpPr bwMode="auto">
          <a:xfrm>
            <a:off x="5572125" y="1779588"/>
            <a:ext cx="1663700" cy="2636837"/>
            <a:chOff x="1067856" y="2206370"/>
            <a:chExt cx="2500071" cy="4351260"/>
          </a:xfrm>
        </p:grpSpPr>
        <p:sp>
          <p:nvSpPr>
            <p:cNvPr id="149515" name="矩形 13"/>
            <p:cNvSpPr>
              <a:spLocks noChangeArrowheads="1"/>
            </p:cNvSpPr>
            <p:nvPr/>
          </p:nvSpPr>
          <p:spPr bwMode="auto">
            <a:xfrm>
              <a:off x="1079568" y="4576985"/>
              <a:ext cx="2488359" cy="1980645"/>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中的优先级队列</a:t>
              </a:r>
            </a:p>
          </p:txBody>
        </p:sp>
        <p:sp>
          <p:nvSpPr>
            <p:cNvPr id="18" name="等腰三角形 17"/>
            <p:cNvSpPr/>
            <p:nvPr/>
          </p:nvSpPr>
          <p:spPr>
            <a:xfrm>
              <a:off x="1230074" y="2206370"/>
              <a:ext cx="2158936"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9517"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4</a:t>
              </a:r>
            </a:p>
          </p:txBody>
        </p:sp>
      </p:grpSp>
      <p:grpSp>
        <p:nvGrpSpPr>
          <p:cNvPr id="149511" name="组合 37"/>
          <p:cNvGrpSpPr>
            <a:grpSpLocks/>
          </p:cNvGrpSpPr>
          <p:nvPr/>
        </p:nvGrpSpPr>
        <p:grpSpPr bwMode="auto">
          <a:xfrm>
            <a:off x="7372350" y="1779588"/>
            <a:ext cx="1592263" cy="2636837"/>
            <a:chOff x="1067856" y="2206370"/>
            <a:chExt cx="2391844" cy="4351260"/>
          </a:xfrm>
        </p:grpSpPr>
        <p:sp>
          <p:nvSpPr>
            <p:cNvPr id="149512" name="矩形 13"/>
            <p:cNvSpPr>
              <a:spLocks noChangeArrowheads="1"/>
            </p:cNvSpPr>
            <p:nvPr/>
          </p:nvSpPr>
          <p:spPr bwMode="auto">
            <a:xfrm>
              <a:off x="1079529" y="4576985"/>
              <a:ext cx="2380171" cy="198064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排队系统的模拟</a:t>
              </a:r>
            </a:p>
          </p:txBody>
        </p:sp>
        <p:sp>
          <p:nvSpPr>
            <p:cNvPr id="22" name="等腰三角形 21"/>
            <p:cNvSpPr/>
            <p:nvPr/>
          </p:nvSpPr>
          <p:spPr>
            <a:xfrm>
              <a:off x="1230015" y="2206370"/>
              <a:ext cx="2158144"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9514"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矩形 34"/>
          <p:cNvSpPr>
            <a:spLocks noChangeArrowheads="1"/>
          </p:cNvSpPr>
          <p:nvPr/>
        </p:nvSpPr>
        <p:spPr bwMode="auto">
          <a:xfrm>
            <a:off x="611560"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二叉堆</a:t>
            </a:r>
          </a:p>
        </p:txBody>
      </p:sp>
      <p:sp>
        <p:nvSpPr>
          <p:cNvPr id="94213" name="矩形 25"/>
          <p:cNvSpPr>
            <a:spLocks noChangeArrowheads="1"/>
          </p:cNvSpPr>
          <p:nvPr/>
        </p:nvSpPr>
        <p:spPr bwMode="auto">
          <a:xfrm>
            <a:off x="250825" y="1203325"/>
            <a:ext cx="6049963" cy="3582988"/>
          </a:xfrm>
          <a:prstGeom prst="rect">
            <a:avLst/>
          </a:prstGeom>
          <a:noFill/>
          <a:ln w="9525">
            <a:noFill/>
            <a:miter lim="800000"/>
            <a:headEnd/>
            <a:tailEnd/>
          </a:ln>
        </p:spPr>
        <p:txBody>
          <a:bodyPr>
            <a:spAutoFit/>
          </a:bodyPr>
          <a:lstStyle/>
          <a:p>
            <a:pPr eaLnBrk="0" hangingPunct="0">
              <a:lnSpc>
                <a:spcPct val="140000"/>
              </a:lnSpc>
            </a:pPr>
            <a:r>
              <a:rPr lang="zh-CN" altLang="en-US" sz="1800" b="1" dirty="0">
                <a:latin typeface="楷体_GB2312" pitchFamily="49" charset="-122"/>
                <a:ea typeface="楷体_GB2312" pitchFamily="49" charset="-122"/>
              </a:rPr>
              <a:t>堆是一棵完全二叉树，且满足下述关系之一</a:t>
            </a:r>
            <a:r>
              <a:rPr lang="zh-CN" altLang="en-US" sz="1800" b="1" dirty="0">
                <a:latin typeface="楷体_GB2312" pitchFamily="49" charset="-122"/>
                <a:ea typeface="楷体_GB2312" pitchFamily="49" charset="-122"/>
                <a:cs typeface="Times New Roman" pitchFamily="18" charset="0"/>
              </a:rPr>
              <a:t> </a:t>
            </a:r>
          </a:p>
          <a:p>
            <a:pPr eaLnBrk="0" hangingPunct="0">
              <a:lnSpc>
                <a:spcPct val="140000"/>
              </a:lnSpc>
            </a:pPr>
            <a:r>
              <a:rPr lang="zh-CN" altLang="en-US" sz="1800" b="1" dirty="0">
                <a:latin typeface="楷体_GB2312" pitchFamily="49" charset="-122"/>
                <a:ea typeface="楷体_GB2312" pitchFamily="49" charset="-122"/>
              </a:rPr>
              <a:t>     </a:t>
            </a:r>
            <a:r>
              <a:rPr lang="en-US" altLang="zh-CN" sz="1800" b="1" dirty="0" err="1">
                <a:latin typeface="楷体_GB2312" pitchFamily="49" charset="-122"/>
                <a:ea typeface="楷体_GB2312" pitchFamily="49" charset="-122"/>
              </a:rPr>
              <a:t>k</a:t>
            </a:r>
            <a:r>
              <a:rPr lang="en-US" altLang="zh-CN" sz="1800" b="1" baseline="-30000" dirty="0" err="1">
                <a:latin typeface="楷体_GB2312" pitchFamily="49" charset="-122"/>
                <a:ea typeface="楷体_GB2312" pitchFamily="49" charset="-122"/>
              </a:rPr>
              <a:t>i</a:t>
            </a:r>
            <a:r>
              <a:rPr lang="en-US" altLang="zh-CN" sz="1800" b="1" dirty="0">
                <a:latin typeface="楷体_GB2312" pitchFamily="49" charset="-122"/>
                <a:ea typeface="楷体_GB2312" pitchFamily="49" charset="-122"/>
              </a:rPr>
              <a:t> ≤  k</a:t>
            </a:r>
            <a:r>
              <a:rPr lang="en-US" altLang="zh-CN" sz="1800" b="1" baseline="-30000" dirty="0">
                <a:latin typeface="楷体_GB2312" pitchFamily="49" charset="-122"/>
                <a:ea typeface="楷体_GB2312" pitchFamily="49" charset="-122"/>
              </a:rPr>
              <a:t>2i  </a:t>
            </a:r>
            <a:r>
              <a:rPr lang="zh-CN" altLang="en-US" sz="1800" b="1" dirty="0">
                <a:latin typeface="楷体_GB2312" pitchFamily="49" charset="-122"/>
                <a:ea typeface="楷体_GB2312" pitchFamily="49" charset="-122"/>
              </a:rPr>
              <a:t>且 </a:t>
            </a:r>
            <a:r>
              <a:rPr lang="en-US" altLang="zh-CN" sz="1800" b="1" dirty="0" err="1">
                <a:latin typeface="楷体_GB2312" pitchFamily="49" charset="-122"/>
                <a:ea typeface="楷体_GB2312" pitchFamily="49" charset="-122"/>
              </a:rPr>
              <a:t>k</a:t>
            </a:r>
            <a:r>
              <a:rPr lang="en-US" altLang="zh-CN" sz="1800" b="1" baseline="-30000" dirty="0" err="1">
                <a:latin typeface="楷体_GB2312" pitchFamily="49" charset="-122"/>
                <a:ea typeface="楷体_GB2312" pitchFamily="49" charset="-122"/>
              </a:rPr>
              <a:t>i</a:t>
            </a:r>
            <a:r>
              <a:rPr lang="en-US" altLang="zh-CN" sz="1800" b="1" dirty="0">
                <a:latin typeface="楷体_GB2312" pitchFamily="49" charset="-122"/>
                <a:ea typeface="楷体_GB2312" pitchFamily="49" charset="-122"/>
              </a:rPr>
              <a:t> ≤  k</a:t>
            </a:r>
            <a:r>
              <a:rPr lang="en-US" altLang="zh-CN" sz="1800" b="1" baseline="-30000" dirty="0">
                <a:latin typeface="楷体_GB2312" pitchFamily="49" charset="-122"/>
                <a:ea typeface="楷体_GB2312" pitchFamily="49" charset="-122"/>
              </a:rPr>
              <a:t>2i+1 </a:t>
            </a:r>
            <a:r>
              <a:rPr lang="en-US" altLang="zh-CN" sz="1800" b="1" dirty="0">
                <a:latin typeface="楷体_GB2312" pitchFamily="49" charset="-122"/>
                <a:ea typeface="楷体_GB2312" pitchFamily="49" charset="-122"/>
              </a:rPr>
              <a:t>(</a:t>
            </a:r>
            <a:r>
              <a:rPr lang="en-US" altLang="zh-CN" sz="1800" b="1" dirty="0" err="1">
                <a:latin typeface="楷体_GB2312" pitchFamily="49" charset="-122"/>
                <a:ea typeface="楷体_GB2312" pitchFamily="49" charset="-122"/>
              </a:rPr>
              <a:t>i</a:t>
            </a:r>
            <a:r>
              <a:rPr lang="en-US" altLang="zh-CN" sz="1800" b="1" dirty="0">
                <a:latin typeface="楷体_GB2312" pitchFamily="49" charset="-122"/>
                <a:ea typeface="楷体_GB2312" pitchFamily="49" charset="-122"/>
              </a:rPr>
              <a:t>=1,2,</a:t>
            </a:r>
            <a:r>
              <a:rPr lang="en-US" altLang="zh-CN" sz="1800" b="1" dirty="0">
                <a:latin typeface="Arial" pitchFamily="34" charset="0"/>
                <a:ea typeface="楷体_GB2312" pitchFamily="49" charset="-122"/>
              </a:rPr>
              <a:t>…</a:t>
            </a:r>
            <a:r>
              <a:rPr lang="en-US" altLang="zh-CN" sz="1800" b="1" dirty="0">
                <a:latin typeface="楷体_GB2312" pitchFamily="49" charset="-122"/>
                <a:ea typeface="楷体_GB2312" pitchFamily="49" charset="-122"/>
              </a:rPr>
              <a:t> , </a:t>
            </a:r>
            <a:r>
              <a:rPr lang="en-US" altLang="zh-CN" sz="1800" b="1" dirty="0">
                <a:latin typeface="楷体_GB2312" pitchFamily="49" charset="-122"/>
                <a:ea typeface="楷体_GB2312" pitchFamily="49" charset="-122"/>
                <a:sym typeface="Symbol" pitchFamily="18" charset="2"/>
              </a:rPr>
              <a:t></a:t>
            </a:r>
            <a:r>
              <a:rPr lang="en-US" altLang="zh-CN" sz="1800" b="1" dirty="0">
                <a:latin typeface="楷体_GB2312" pitchFamily="49" charset="-122"/>
                <a:ea typeface="楷体_GB2312" pitchFamily="49" charset="-122"/>
              </a:rPr>
              <a:t>n/2</a:t>
            </a:r>
            <a:r>
              <a:rPr lang="en-US" altLang="zh-CN" sz="1800" b="1" dirty="0">
                <a:latin typeface="楷体_GB2312" pitchFamily="49" charset="-122"/>
                <a:ea typeface="楷体_GB2312" pitchFamily="49" charset="-122"/>
                <a:sym typeface="Symbol" pitchFamily="18" charset="2"/>
              </a:rPr>
              <a:t> </a:t>
            </a:r>
            <a:r>
              <a:rPr lang="en-US" altLang="zh-CN" sz="1800" b="1" dirty="0">
                <a:latin typeface="楷体_GB2312" pitchFamily="49" charset="-122"/>
                <a:ea typeface="楷体_GB2312" pitchFamily="49" charset="-122"/>
              </a:rPr>
              <a:t>)</a:t>
            </a:r>
          </a:p>
          <a:p>
            <a:pPr eaLnBrk="0" hangingPunct="0">
              <a:lnSpc>
                <a:spcPct val="140000"/>
              </a:lnSpc>
            </a:pPr>
            <a:r>
              <a:rPr lang="zh-CN" altLang="en-US" sz="1800" b="1" dirty="0">
                <a:latin typeface="楷体_GB2312" pitchFamily="49" charset="-122"/>
                <a:ea typeface="楷体_GB2312" pitchFamily="49" charset="-122"/>
              </a:rPr>
              <a:t>或者：</a:t>
            </a:r>
          </a:p>
          <a:p>
            <a:pPr eaLnBrk="0" hangingPunct="0">
              <a:lnSpc>
                <a:spcPct val="140000"/>
              </a:lnSpc>
            </a:pPr>
            <a:r>
              <a:rPr lang="en-US" altLang="zh-CN" sz="1800" b="1" dirty="0">
                <a:latin typeface="楷体_GB2312" pitchFamily="49" charset="-122"/>
                <a:ea typeface="楷体_GB2312" pitchFamily="49" charset="-122"/>
              </a:rPr>
              <a:t>     k</a:t>
            </a:r>
            <a:r>
              <a:rPr lang="en-US" altLang="zh-CN" sz="1800" b="1" baseline="-30000" dirty="0">
                <a:latin typeface="楷体_GB2312" pitchFamily="49" charset="-122"/>
                <a:ea typeface="楷体_GB2312" pitchFamily="49" charset="-122"/>
              </a:rPr>
              <a:t> </a:t>
            </a:r>
            <a:r>
              <a:rPr lang="en-US" altLang="zh-CN" sz="1800" b="1" baseline="-30000" dirty="0" err="1">
                <a:latin typeface="楷体_GB2312" pitchFamily="49" charset="-122"/>
                <a:ea typeface="楷体_GB2312" pitchFamily="49" charset="-122"/>
              </a:rPr>
              <a:t>i</a:t>
            </a:r>
            <a:r>
              <a:rPr lang="en-US" altLang="zh-CN" sz="1800" b="1" dirty="0">
                <a:latin typeface="楷体_GB2312" pitchFamily="49" charset="-122"/>
                <a:ea typeface="楷体_GB2312" pitchFamily="49" charset="-122"/>
              </a:rPr>
              <a:t> ≥ k</a:t>
            </a:r>
            <a:r>
              <a:rPr lang="en-US" altLang="zh-CN" sz="1800" b="1" baseline="-30000" dirty="0">
                <a:latin typeface="楷体_GB2312" pitchFamily="49" charset="-122"/>
                <a:ea typeface="楷体_GB2312" pitchFamily="49" charset="-122"/>
              </a:rPr>
              <a:t>2i  </a:t>
            </a:r>
            <a:r>
              <a:rPr lang="zh-CN" altLang="en-US" sz="1800" b="1" dirty="0">
                <a:latin typeface="楷体_GB2312" pitchFamily="49" charset="-122"/>
                <a:ea typeface="楷体_GB2312" pitchFamily="49" charset="-122"/>
              </a:rPr>
              <a:t>且 </a:t>
            </a:r>
            <a:r>
              <a:rPr lang="en-US" altLang="zh-CN" sz="1800" b="1" dirty="0" err="1">
                <a:latin typeface="楷体_GB2312" pitchFamily="49" charset="-122"/>
                <a:ea typeface="楷体_GB2312" pitchFamily="49" charset="-122"/>
              </a:rPr>
              <a:t>k</a:t>
            </a:r>
            <a:r>
              <a:rPr lang="en-US" altLang="zh-CN" sz="1800" b="1" baseline="-30000" dirty="0" err="1">
                <a:latin typeface="楷体_GB2312" pitchFamily="49" charset="-122"/>
                <a:ea typeface="楷体_GB2312" pitchFamily="49" charset="-122"/>
              </a:rPr>
              <a:t>i</a:t>
            </a:r>
            <a:r>
              <a:rPr lang="en-US" altLang="zh-CN" sz="1800" b="1" dirty="0">
                <a:latin typeface="楷体_GB2312" pitchFamily="49" charset="-122"/>
                <a:ea typeface="楷体_GB2312" pitchFamily="49" charset="-122"/>
              </a:rPr>
              <a:t> ≥  k</a:t>
            </a:r>
            <a:r>
              <a:rPr lang="en-US" altLang="zh-CN" sz="1800" b="1" baseline="-30000" dirty="0">
                <a:latin typeface="楷体_GB2312" pitchFamily="49" charset="-122"/>
                <a:ea typeface="楷体_GB2312" pitchFamily="49" charset="-122"/>
              </a:rPr>
              <a:t>2i+1 </a:t>
            </a:r>
            <a:r>
              <a:rPr lang="en-US" altLang="zh-CN" sz="1800" b="1" dirty="0">
                <a:latin typeface="楷体_GB2312" pitchFamily="49" charset="-122"/>
                <a:ea typeface="楷体_GB2312" pitchFamily="49" charset="-122"/>
              </a:rPr>
              <a:t>(</a:t>
            </a:r>
            <a:r>
              <a:rPr lang="en-US" altLang="zh-CN" sz="1800" b="1" dirty="0" err="1">
                <a:latin typeface="楷体_GB2312" pitchFamily="49" charset="-122"/>
                <a:ea typeface="楷体_GB2312" pitchFamily="49" charset="-122"/>
              </a:rPr>
              <a:t>i</a:t>
            </a:r>
            <a:r>
              <a:rPr lang="en-US" altLang="zh-CN" sz="1800" b="1" dirty="0">
                <a:latin typeface="楷体_GB2312" pitchFamily="49" charset="-122"/>
                <a:ea typeface="楷体_GB2312" pitchFamily="49" charset="-122"/>
              </a:rPr>
              <a:t>=1,2,</a:t>
            </a:r>
            <a:r>
              <a:rPr lang="en-US" altLang="zh-CN" sz="1800" b="1" dirty="0">
                <a:latin typeface="Arial" pitchFamily="34" charset="0"/>
                <a:ea typeface="楷体_GB2312" pitchFamily="49" charset="-122"/>
              </a:rPr>
              <a:t>…</a:t>
            </a:r>
            <a:r>
              <a:rPr lang="en-US" altLang="zh-CN" sz="1800" b="1" dirty="0">
                <a:latin typeface="楷体_GB2312" pitchFamily="49" charset="-122"/>
                <a:ea typeface="楷体_GB2312" pitchFamily="49" charset="-122"/>
              </a:rPr>
              <a:t> , </a:t>
            </a:r>
            <a:r>
              <a:rPr lang="en-US" altLang="zh-CN" sz="1800" b="1" dirty="0">
                <a:latin typeface="楷体_GB2312" pitchFamily="49" charset="-122"/>
                <a:ea typeface="楷体_GB2312" pitchFamily="49" charset="-122"/>
                <a:sym typeface="Symbol" pitchFamily="18" charset="2"/>
              </a:rPr>
              <a:t></a:t>
            </a:r>
            <a:r>
              <a:rPr lang="en-US" altLang="zh-CN" sz="1800" b="1" dirty="0">
                <a:latin typeface="楷体_GB2312" pitchFamily="49" charset="-122"/>
                <a:ea typeface="楷体_GB2312" pitchFamily="49" charset="-122"/>
              </a:rPr>
              <a:t>n/2</a:t>
            </a:r>
            <a:r>
              <a:rPr lang="en-US" altLang="zh-CN" sz="1800" b="1" dirty="0">
                <a:latin typeface="楷体_GB2312" pitchFamily="49" charset="-122"/>
                <a:ea typeface="楷体_GB2312" pitchFamily="49" charset="-122"/>
                <a:sym typeface="Symbol" pitchFamily="18" charset="2"/>
              </a:rPr>
              <a:t> </a:t>
            </a:r>
            <a:r>
              <a:rPr lang="en-US" altLang="zh-CN" sz="1800" b="1" dirty="0">
                <a:latin typeface="楷体_GB2312" pitchFamily="49" charset="-122"/>
                <a:ea typeface="楷体_GB2312" pitchFamily="49" charset="-122"/>
              </a:rPr>
              <a:t>) </a:t>
            </a:r>
          </a:p>
          <a:p>
            <a:pPr eaLnBrk="0" hangingPunct="0">
              <a:lnSpc>
                <a:spcPct val="140000"/>
              </a:lnSpc>
            </a:pPr>
            <a:r>
              <a:rPr lang="zh-CN" altLang="en-US" sz="1800" b="1" dirty="0">
                <a:latin typeface="楷体_GB2312" pitchFamily="49" charset="-122"/>
                <a:ea typeface="楷体_GB2312" pitchFamily="49" charset="-122"/>
              </a:rPr>
              <a:t>其中，下标是树按层次遍历的次序</a:t>
            </a:r>
          </a:p>
          <a:p>
            <a:pPr eaLnBrk="0" hangingPunct="0">
              <a:lnSpc>
                <a:spcPct val="140000"/>
              </a:lnSpc>
            </a:pPr>
            <a:r>
              <a:rPr lang="zh-CN" altLang="en-US" sz="1800" b="1" dirty="0">
                <a:latin typeface="楷体_GB2312" pitchFamily="49" charset="-122"/>
                <a:ea typeface="楷体_GB2312" pitchFamily="49" charset="-122"/>
              </a:rPr>
              <a:t>满足前一条件的称为最小化堆。例如</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序列 </a:t>
            </a:r>
          </a:p>
          <a:p>
            <a:pPr eaLnBrk="0" hangingPunct="0">
              <a:lnSpc>
                <a:spcPct val="140000"/>
              </a:lnSpc>
            </a:pPr>
            <a:r>
              <a:rPr lang="zh-CN" altLang="en-US" sz="1800" b="1" dirty="0">
                <a:latin typeface="楷体_GB2312" pitchFamily="49" charset="-122"/>
                <a:ea typeface="楷体_GB2312" pitchFamily="49" charset="-122"/>
              </a:rPr>
              <a:t>    </a:t>
            </a:r>
            <a:r>
              <a:rPr lang="en-US" altLang="zh-CN" sz="1800" b="1" dirty="0">
                <a:latin typeface="楷体_GB2312" pitchFamily="49" charset="-122"/>
                <a:ea typeface="楷体_GB2312" pitchFamily="49" charset="-122"/>
              </a:rPr>
              <a:t>{ 2,3,4,5,7,10,23,29,60 } </a:t>
            </a:r>
            <a:r>
              <a:rPr lang="zh-CN" altLang="en-US" sz="1800" b="1" dirty="0">
                <a:latin typeface="楷体_GB2312" pitchFamily="49" charset="-122"/>
                <a:ea typeface="楷体_GB2312" pitchFamily="49" charset="-122"/>
              </a:rPr>
              <a:t>是最小化堆 </a:t>
            </a:r>
          </a:p>
          <a:p>
            <a:pPr eaLnBrk="0" hangingPunct="0">
              <a:lnSpc>
                <a:spcPct val="140000"/>
              </a:lnSpc>
            </a:pPr>
            <a:r>
              <a:rPr lang="zh-CN" altLang="en-US" sz="1800" b="1" dirty="0">
                <a:latin typeface="楷体_GB2312" pitchFamily="49" charset="-122"/>
                <a:ea typeface="楷体_GB2312" pitchFamily="49" charset="-122"/>
              </a:rPr>
              <a:t>满足后一条件的称为最大化堆。例如</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序列 </a:t>
            </a:r>
          </a:p>
          <a:p>
            <a:pPr eaLnBrk="0" hangingPunct="0">
              <a:lnSpc>
                <a:spcPct val="140000"/>
              </a:lnSpc>
            </a:pPr>
            <a:r>
              <a:rPr lang="zh-CN" altLang="en-US" sz="1800" b="1" dirty="0">
                <a:latin typeface="楷体_GB2312" pitchFamily="49" charset="-122"/>
                <a:ea typeface="楷体_GB2312" pitchFamily="49" charset="-122"/>
              </a:rPr>
              <a:t>    </a:t>
            </a:r>
            <a:r>
              <a:rPr lang="en-US" altLang="zh-CN" sz="1800" b="1" dirty="0">
                <a:latin typeface="楷体_GB2312" pitchFamily="49" charset="-122"/>
                <a:ea typeface="楷体_GB2312" pitchFamily="49" charset="-122"/>
              </a:rPr>
              <a:t>{ 12,7,8,4,6,5,3,1} </a:t>
            </a:r>
            <a:r>
              <a:rPr lang="zh-CN" altLang="en-US" sz="1800" b="1" dirty="0">
                <a:latin typeface="楷体_GB2312" pitchFamily="49" charset="-122"/>
                <a:ea typeface="楷体_GB2312" pitchFamily="49" charset="-122"/>
              </a:rPr>
              <a:t>是最大化堆	</a:t>
            </a:r>
            <a:r>
              <a:rPr lang="zh-CN" altLang="en-US" sz="1800" b="1" baseline="-25000" dirty="0">
                <a:latin typeface="楷体_GB2312" pitchFamily="49" charset="-122"/>
                <a:ea typeface="楷体_GB2312" pitchFamily="49" charset="-122"/>
              </a:rPr>
              <a:t> </a:t>
            </a:r>
          </a:p>
        </p:txBody>
      </p:sp>
      <p:grpSp>
        <p:nvGrpSpPr>
          <p:cNvPr id="2" name="Group 3"/>
          <p:cNvGrpSpPr>
            <a:grpSpLocks/>
          </p:cNvGrpSpPr>
          <p:nvPr/>
        </p:nvGrpSpPr>
        <p:grpSpPr bwMode="auto">
          <a:xfrm>
            <a:off x="6588125" y="700088"/>
            <a:ext cx="2362200" cy="1973262"/>
            <a:chOff x="204" y="1344"/>
            <a:chExt cx="2032" cy="2384"/>
          </a:xfrm>
        </p:grpSpPr>
        <p:sp>
          <p:nvSpPr>
            <p:cNvPr id="94235" name="Oval 4"/>
            <p:cNvSpPr>
              <a:spLocks noChangeArrowheads="1"/>
            </p:cNvSpPr>
            <p:nvPr/>
          </p:nvSpPr>
          <p:spPr bwMode="auto">
            <a:xfrm>
              <a:off x="431" y="2647"/>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4</a:t>
              </a:r>
              <a:endParaRPr lang="en-US" altLang="zh-CN" sz="1400" b="1" u="sng">
                <a:latin typeface="Arial" pitchFamily="34" charset="0"/>
              </a:endParaRPr>
            </a:p>
          </p:txBody>
        </p:sp>
        <p:sp>
          <p:nvSpPr>
            <p:cNvPr id="94236" name="Oval 5"/>
            <p:cNvSpPr>
              <a:spLocks noChangeArrowheads="1"/>
            </p:cNvSpPr>
            <p:nvPr/>
          </p:nvSpPr>
          <p:spPr bwMode="auto">
            <a:xfrm>
              <a:off x="1561" y="2030"/>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8</a:t>
              </a:r>
              <a:endParaRPr lang="en-US" altLang="zh-CN" sz="1400" b="1" u="sng">
                <a:latin typeface="Arial" pitchFamily="34" charset="0"/>
              </a:endParaRPr>
            </a:p>
          </p:txBody>
        </p:sp>
        <p:sp>
          <p:nvSpPr>
            <p:cNvPr id="94237" name="Oval 6"/>
            <p:cNvSpPr>
              <a:spLocks noChangeArrowheads="1"/>
            </p:cNvSpPr>
            <p:nvPr/>
          </p:nvSpPr>
          <p:spPr bwMode="auto">
            <a:xfrm>
              <a:off x="1837" y="265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3</a:t>
              </a:r>
            </a:p>
          </p:txBody>
        </p:sp>
        <p:sp>
          <p:nvSpPr>
            <p:cNvPr id="94238" name="Oval 7"/>
            <p:cNvSpPr>
              <a:spLocks noChangeArrowheads="1"/>
            </p:cNvSpPr>
            <p:nvPr/>
          </p:nvSpPr>
          <p:spPr bwMode="auto">
            <a:xfrm>
              <a:off x="930" y="2659"/>
              <a:ext cx="398"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6</a:t>
              </a:r>
              <a:endParaRPr lang="en-US" altLang="zh-CN" sz="1400" b="1" u="sng">
                <a:latin typeface="Arial" pitchFamily="34" charset="0"/>
              </a:endParaRPr>
            </a:p>
          </p:txBody>
        </p:sp>
        <p:sp>
          <p:nvSpPr>
            <p:cNvPr id="94239" name="Oval 8"/>
            <p:cNvSpPr>
              <a:spLocks noChangeArrowheads="1"/>
            </p:cNvSpPr>
            <p:nvPr/>
          </p:nvSpPr>
          <p:spPr bwMode="auto">
            <a:xfrm>
              <a:off x="763" y="2030"/>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7</a:t>
              </a:r>
              <a:endParaRPr lang="en-US" altLang="zh-CN" sz="1400" b="1" u="sng">
                <a:latin typeface="Arial" pitchFamily="34" charset="0"/>
              </a:endParaRPr>
            </a:p>
          </p:txBody>
        </p:sp>
        <p:sp>
          <p:nvSpPr>
            <p:cNvPr id="94240" name="Line 9"/>
            <p:cNvSpPr>
              <a:spLocks noChangeShapeType="1"/>
            </p:cNvSpPr>
            <p:nvPr/>
          </p:nvSpPr>
          <p:spPr bwMode="auto">
            <a:xfrm flipH="1">
              <a:off x="1029" y="1618"/>
              <a:ext cx="266"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41" name="Line 10"/>
            <p:cNvSpPr>
              <a:spLocks noChangeShapeType="1"/>
            </p:cNvSpPr>
            <p:nvPr/>
          </p:nvSpPr>
          <p:spPr bwMode="auto">
            <a:xfrm>
              <a:off x="1494" y="1618"/>
              <a:ext cx="200"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42" name="Line 11"/>
            <p:cNvSpPr>
              <a:spLocks noChangeShapeType="1"/>
            </p:cNvSpPr>
            <p:nvPr/>
          </p:nvSpPr>
          <p:spPr bwMode="auto">
            <a:xfrm>
              <a:off x="963" y="2373"/>
              <a:ext cx="199" cy="34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43" name="Oval 12"/>
            <p:cNvSpPr>
              <a:spLocks noChangeArrowheads="1"/>
            </p:cNvSpPr>
            <p:nvPr/>
          </p:nvSpPr>
          <p:spPr bwMode="auto">
            <a:xfrm>
              <a:off x="1162" y="1344"/>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12</a:t>
              </a:r>
              <a:endParaRPr lang="en-US" altLang="zh-CN" sz="1400" b="1" u="sng">
                <a:latin typeface="Arial" pitchFamily="34" charset="0"/>
              </a:endParaRPr>
            </a:p>
          </p:txBody>
        </p:sp>
        <p:sp>
          <p:nvSpPr>
            <p:cNvPr id="94244" name="Line 13"/>
            <p:cNvSpPr>
              <a:spLocks noChangeShapeType="1"/>
            </p:cNvSpPr>
            <p:nvPr/>
          </p:nvSpPr>
          <p:spPr bwMode="auto">
            <a:xfrm flipH="1">
              <a:off x="697" y="2373"/>
              <a:ext cx="199" cy="27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45" name="Oval 14"/>
            <p:cNvSpPr>
              <a:spLocks noChangeArrowheads="1"/>
            </p:cNvSpPr>
            <p:nvPr/>
          </p:nvSpPr>
          <p:spPr bwMode="auto">
            <a:xfrm>
              <a:off x="1383" y="265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5</a:t>
              </a:r>
            </a:p>
          </p:txBody>
        </p:sp>
        <p:sp>
          <p:nvSpPr>
            <p:cNvPr id="94246" name="Oval 15"/>
            <p:cNvSpPr>
              <a:spLocks noChangeArrowheads="1"/>
            </p:cNvSpPr>
            <p:nvPr/>
          </p:nvSpPr>
          <p:spPr bwMode="auto">
            <a:xfrm>
              <a:off x="204" y="3385"/>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1</a:t>
              </a:r>
            </a:p>
          </p:txBody>
        </p:sp>
        <p:sp>
          <p:nvSpPr>
            <p:cNvPr id="94247" name="Line 16"/>
            <p:cNvSpPr>
              <a:spLocks noChangeShapeType="1"/>
            </p:cNvSpPr>
            <p:nvPr/>
          </p:nvSpPr>
          <p:spPr bwMode="auto">
            <a:xfrm flipH="1">
              <a:off x="431" y="2976"/>
              <a:ext cx="200" cy="411"/>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48" name="Line 17"/>
            <p:cNvSpPr>
              <a:spLocks noChangeShapeType="1"/>
            </p:cNvSpPr>
            <p:nvPr/>
          </p:nvSpPr>
          <p:spPr bwMode="auto">
            <a:xfrm>
              <a:off x="1882" y="2341"/>
              <a:ext cx="182" cy="363"/>
            </a:xfrm>
            <a:prstGeom prst="line">
              <a:avLst/>
            </a:prstGeom>
            <a:noFill/>
            <a:ln w="28575">
              <a:solidFill>
                <a:schemeClr val="tx1"/>
              </a:solidFill>
              <a:round/>
              <a:headEnd/>
              <a:tailEnd/>
            </a:ln>
          </p:spPr>
          <p:txBody>
            <a:bodyPr wrap="none"/>
            <a:lstStyle/>
            <a:p>
              <a:endParaRPr lang="zh-CN" altLang="en-US"/>
            </a:p>
          </p:txBody>
        </p:sp>
        <p:sp>
          <p:nvSpPr>
            <p:cNvPr id="94249" name="Line 18"/>
            <p:cNvSpPr>
              <a:spLocks noChangeShapeType="1"/>
            </p:cNvSpPr>
            <p:nvPr/>
          </p:nvSpPr>
          <p:spPr bwMode="auto">
            <a:xfrm flipH="1">
              <a:off x="1565" y="2387"/>
              <a:ext cx="136" cy="272"/>
            </a:xfrm>
            <a:prstGeom prst="line">
              <a:avLst/>
            </a:prstGeom>
            <a:noFill/>
            <a:ln w="28575">
              <a:solidFill>
                <a:schemeClr val="tx1"/>
              </a:solidFill>
              <a:round/>
              <a:headEnd/>
              <a:tailEnd/>
            </a:ln>
          </p:spPr>
          <p:txBody>
            <a:bodyPr wrap="none"/>
            <a:lstStyle/>
            <a:p>
              <a:endParaRPr lang="zh-CN" altLang="en-US"/>
            </a:p>
          </p:txBody>
        </p:sp>
      </p:grpSp>
      <p:grpSp>
        <p:nvGrpSpPr>
          <p:cNvPr id="3" name="Group 19"/>
          <p:cNvGrpSpPr>
            <a:grpSpLocks/>
          </p:cNvGrpSpPr>
          <p:nvPr/>
        </p:nvGrpSpPr>
        <p:grpSpPr bwMode="auto">
          <a:xfrm>
            <a:off x="6443663" y="3148013"/>
            <a:ext cx="2362200" cy="1830387"/>
            <a:chOff x="3288" y="1298"/>
            <a:chExt cx="2032" cy="2384"/>
          </a:xfrm>
        </p:grpSpPr>
        <p:sp>
          <p:nvSpPr>
            <p:cNvPr id="94218" name="Oval 20"/>
            <p:cNvSpPr>
              <a:spLocks noChangeArrowheads="1"/>
            </p:cNvSpPr>
            <p:nvPr/>
          </p:nvSpPr>
          <p:spPr bwMode="auto">
            <a:xfrm>
              <a:off x="3515" y="2601"/>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5</a:t>
              </a:r>
              <a:endParaRPr lang="en-US" altLang="zh-CN" sz="1400" b="1" u="sng">
                <a:latin typeface="Arial" pitchFamily="34" charset="0"/>
              </a:endParaRPr>
            </a:p>
          </p:txBody>
        </p:sp>
        <p:sp>
          <p:nvSpPr>
            <p:cNvPr id="94219" name="Oval 21"/>
            <p:cNvSpPr>
              <a:spLocks noChangeArrowheads="1"/>
            </p:cNvSpPr>
            <p:nvPr/>
          </p:nvSpPr>
          <p:spPr bwMode="auto">
            <a:xfrm>
              <a:off x="4645" y="1984"/>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4</a:t>
              </a:r>
              <a:endParaRPr lang="en-US" altLang="zh-CN" sz="1400" b="1" u="sng">
                <a:latin typeface="Arial" pitchFamily="34" charset="0"/>
              </a:endParaRPr>
            </a:p>
          </p:txBody>
        </p:sp>
        <p:sp>
          <p:nvSpPr>
            <p:cNvPr id="94220" name="Oval 22"/>
            <p:cNvSpPr>
              <a:spLocks noChangeArrowheads="1"/>
            </p:cNvSpPr>
            <p:nvPr/>
          </p:nvSpPr>
          <p:spPr bwMode="auto">
            <a:xfrm>
              <a:off x="4921" y="2613"/>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23</a:t>
              </a:r>
            </a:p>
          </p:txBody>
        </p:sp>
        <p:sp>
          <p:nvSpPr>
            <p:cNvPr id="94221" name="Oval 23"/>
            <p:cNvSpPr>
              <a:spLocks noChangeArrowheads="1"/>
            </p:cNvSpPr>
            <p:nvPr/>
          </p:nvSpPr>
          <p:spPr bwMode="auto">
            <a:xfrm>
              <a:off x="4014" y="2613"/>
              <a:ext cx="398"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7</a:t>
              </a:r>
              <a:endParaRPr lang="en-US" altLang="zh-CN" sz="1400" b="1" u="sng">
                <a:latin typeface="Arial" pitchFamily="34" charset="0"/>
              </a:endParaRPr>
            </a:p>
          </p:txBody>
        </p:sp>
        <p:sp>
          <p:nvSpPr>
            <p:cNvPr id="94222" name="Oval 24"/>
            <p:cNvSpPr>
              <a:spLocks noChangeArrowheads="1"/>
            </p:cNvSpPr>
            <p:nvPr/>
          </p:nvSpPr>
          <p:spPr bwMode="auto">
            <a:xfrm>
              <a:off x="3847" y="1984"/>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3</a:t>
              </a:r>
            </a:p>
          </p:txBody>
        </p:sp>
        <p:sp>
          <p:nvSpPr>
            <p:cNvPr id="94223" name="Line 25"/>
            <p:cNvSpPr>
              <a:spLocks noChangeShapeType="1"/>
            </p:cNvSpPr>
            <p:nvPr/>
          </p:nvSpPr>
          <p:spPr bwMode="auto">
            <a:xfrm flipH="1">
              <a:off x="4113" y="1572"/>
              <a:ext cx="266"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24" name="Line 26"/>
            <p:cNvSpPr>
              <a:spLocks noChangeShapeType="1"/>
            </p:cNvSpPr>
            <p:nvPr/>
          </p:nvSpPr>
          <p:spPr bwMode="auto">
            <a:xfrm>
              <a:off x="4578" y="1572"/>
              <a:ext cx="200"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25" name="Line 27"/>
            <p:cNvSpPr>
              <a:spLocks noChangeShapeType="1"/>
            </p:cNvSpPr>
            <p:nvPr/>
          </p:nvSpPr>
          <p:spPr bwMode="auto">
            <a:xfrm>
              <a:off x="4047" y="2327"/>
              <a:ext cx="199" cy="34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26" name="Oval 28"/>
            <p:cNvSpPr>
              <a:spLocks noChangeArrowheads="1"/>
            </p:cNvSpPr>
            <p:nvPr/>
          </p:nvSpPr>
          <p:spPr bwMode="auto">
            <a:xfrm>
              <a:off x="4246" y="1298"/>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2</a:t>
              </a:r>
              <a:endParaRPr lang="en-US" altLang="zh-CN" sz="1400" b="1" u="sng">
                <a:latin typeface="Arial" pitchFamily="34" charset="0"/>
              </a:endParaRPr>
            </a:p>
          </p:txBody>
        </p:sp>
        <p:sp>
          <p:nvSpPr>
            <p:cNvPr id="94227" name="Line 29"/>
            <p:cNvSpPr>
              <a:spLocks noChangeShapeType="1"/>
            </p:cNvSpPr>
            <p:nvPr/>
          </p:nvSpPr>
          <p:spPr bwMode="auto">
            <a:xfrm flipH="1">
              <a:off x="3781" y="2327"/>
              <a:ext cx="199" cy="27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28" name="Oval 30"/>
            <p:cNvSpPr>
              <a:spLocks noChangeArrowheads="1"/>
            </p:cNvSpPr>
            <p:nvPr/>
          </p:nvSpPr>
          <p:spPr bwMode="auto">
            <a:xfrm>
              <a:off x="4467" y="2613"/>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10</a:t>
              </a:r>
            </a:p>
          </p:txBody>
        </p:sp>
        <p:sp>
          <p:nvSpPr>
            <p:cNvPr id="94229" name="Oval 31"/>
            <p:cNvSpPr>
              <a:spLocks noChangeArrowheads="1"/>
            </p:cNvSpPr>
            <p:nvPr/>
          </p:nvSpPr>
          <p:spPr bwMode="auto">
            <a:xfrm>
              <a:off x="3288" y="333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29</a:t>
              </a:r>
            </a:p>
          </p:txBody>
        </p:sp>
        <p:sp>
          <p:nvSpPr>
            <p:cNvPr id="94230" name="Line 32"/>
            <p:cNvSpPr>
              <a:spLocks noChangeShapeType="1"/>
            </p:cNvSpPr>
            <p:nvPr/>
          </p:nvSpPr>
          <p:spPr bwMode="auto">
            <a:xfrm flipH="1">
              <a:off x="3515" y="2930"/>
              <a:ext cx="200" cy="411"/>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231" name="Line 33"/>
            <p:cNvSpPr>
              <a:spLocks noChangeShapeType="1"/>
            </p:cNvSpPr>
            <p:nvPr/>
          </p:nvSpPr>
          <p:spPr bwMode="auto">
            <a:xfrm>
              <a:off x="4966" y="2295"/>
              <a:ext cx="182" cy="363"/>
            </a:xfrm>
            <a:prstGeom prst="line">
              <a:avLst/>
            </a:prstGeom>
            <a:noFill/>
            <a:ln w="28575">
              <a:solidFill>
                <a:schemeClr val="tx1"/>
              </a:solidFill>
              <a:round/>
              <a:headEnd/>
              <a:tailEnd/>
            </a:ln>
          </p:spPr>
          <p:txBody>
            <a:bodyPr wrap="none"/>
            <a:lstStyle/>
            <a:p>
              <a:endParaRPr lang="zh-CN" altLang="en-US"/>
            </a:p>
          </p:txBody>
        </p:sp>
        <p:sp>
          <p:nvSpPr>
            <p:cNvPr id="94232" name="Line 34"/>
            <p:cNvSpPr>
              <a:spLocks noChangeShapeType="1"/>
            </p:cNvSpPr>
            <p:nvPr/>
          </p:nvSpPr>
          <p:spPr bwMode="auto">
            <a:xfrm flipH="1">
              <a:off x="4649" y="2341"/>
              <a:ext cx="136" cy="272"/>
            </a:xfrm>
            <a:prstGeom prst="line">
              <a:avLst/>
            </a:prstGeom>
            <a:noFill/>
            <a:ln w="28575">
              <a:solidFill>
                <a:schemeClr val="tx1"/>
              </a:solidFill>
              <a:round/>
              <a:headEnd/>
              <a:tailEnd/>
            </a:ln>
          </p:spPr>
          <p:txBody>
            <a:bodyPr wrap="none"/>
            <a:lstStyle/>
            <a:p>
              <a:endParaRPr lang="zh-CN" altLang="en-US"/>
            </a:p>
          </p:txBody>
        </p:sp>
        <p:sp>
          <p:nvSpPr>
            <p:cNvPr id="94233" name="Oval 35"/>
            <p:cNvSpPr>
              <a:spLocks noChangeArrowheads="1"/>
            </p:cNvSpPr>
            <p:nvPr/>
          </p:nvSpPr>
          <p:spPr bwMode="auto">
            <a:xfrm>
              <a:off x="3787" y="333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60</a:t>
              </a:r>
            </a:p>
          </p:txBody>
        </p:sp>
        <p:sp>
          <p:nvSpPr>
            <p:cNvPr id="94234" name="Line 36"/>
            <p:cNvSpPr>
              <a:spLocks noChangeShapeType="1"/>
            </p:cNvSpPr>
            <p:nvPr/>
          </p:nvSpPr>
          <p:spPr bwMode="auto">
            <a:xfrm>
              <a:off x="3742" y="2931"/>
              <a:ext cx="227" cy="408"/>
            </a:xfrm>
            <a:prstGeom prst="line">
              <a:avLst/>
            </a:prstGeom>
            <a:noFill/>
            <a:ln w="28575">
              <a:solidFill>
                <a:schemeClr val="tx1"/>
              </a:solidFill>
              <a:round/>
              <a:headEnd/>
              <a:tailEnd/>
            </a:ln>
          </p:spPr>
          <p:txBody>
            <a:bodyPr wrap="none"/>
            <a:lstStyle/>
            <a:p>
              <a:endParaRPr lang="zh-CN" altLang="en-US"/>
            </a:p>
          </p:txBody>
        </p:sp>
      </p:grpSp>
      <p:sp>
        <p:nvSpPr>
          <p:cNvPr id="40" name="Text Box 37"/>
          <p:cNvSpPr txBox="1">
            <a:spLocks noChangeArrowheads="1"/>
          </p:cNvSpPr>
          <p:nvPr/>
        </p:nvSpPr>
        <p:spPr bwMode="auto">
          <a:xfrm>
            <a:off x="7524750" y="2355850"/>
            <a:ext cx="936625" cy="307975"/>
          </a:xfrm>
          <a:prstGeom prst="rect">
            <a:avLst/>
          </a:prstGeom>
          <a:noFill/>
          <a:ln w="9525">
            <a:noFill/>
            <a:miter lim="800000"/>
            <a:headEnd/>
            <a:tailEnd/>
          </a:ln>
        </p:spPr>
        <p:txBody>
          <a:bodyPr>
            <a:spAutoFit/>
          </a:bodyPr>
          <a:lstStyle/>
          <a:p>
            <a:pPr>
              <a:spcBef>
                <a:spcPct val="50000"/>
              </a:spcBef>
            </a:pPr>
            <a:r>
              <a:rPr lang="zh-CN" altLang="en-US" sz="1400" b="1" dirty="0">
                <a:ea typeface="楷体_GB2312" pitchFamily="49" charset="-122"/>
              </a:rPr>
              <a:t>最大化堆</a:t>
            </a:r>
          </a:p>
        </p:txBody>
      </p:sp>
      <p:sp>
        <p:nvSpPr>
          <p:cNvPr id="41" name="Text Box 38"/>
          <p:cNvSpPr txBox="1">
            <a:spLocks noChangeArrowheads="1"/>
          </p:cNvSpPr>
          <p:nvPr/>
        </p:nvSpPr>
        <p:spPr bwMode="auto">
          <a:xfrm>
            <a:off x="7524750" y="4587875"/>
            <a:ext cx="1223963" cy="307975"/>
          </a:xfrm>
          <a:prstGeom prst="rect">
            <a:avLst/>
          </a:prstGeom>
          <a:noFill/>
          <a:ln w="9525">
            <a:noFill/>
            <a:miter lim="800000"/>
            <a:headEnd/>
            <a:tailEnd/>
          </a:ln>
        </p:spPr>
        <p:txBody>
          <a:bodyPr>
            <a:spAutoFit/>
          </a:bodyPr>
          <a:lstStyle/>
          <a:p>
            <a:pPr>
              <a:spcBef>
                <a:spcPct val="50000"/>
              </a:spcBef>
            </a:pPr>
            <a:r>
              <a:rPr lang="zh-CN" altLang="en-US" sz="1400" b="1" dirty="0">
                <a:ea typeface="楷体_GB2312" pitchFamily="49" charset="-122"/>
              </a:rPr>
              <a:t>最小化堆</a:t>
            </a:r>
          </a:p>
        </p:txBody>
      </p:sp>
      <mc:AlternateContent xmlns:mc="http://schemas.openxmlformats.org/markup-compatibility/2006">
        <mc:Choice xmlns:p14="http://schemas.microsoft.com/office/powerpoint/2010/main" xmlns="" Requires="p14">
          <p:contentPart p14:bwMode="auto" r:id="rId3">
            <p14:nvContentPartPr>
              <p14:cNvPr id="9421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421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linds(horizontal)">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矩形 34"/>
          <p:cNvSpPr>
            <a:spLocks noChangeArrowheads="1"/>
          </p:cNvSpPr>
          <p:nvPr/>
        </p:nvSpPr>
        <p:spPr bwMode="auto">
          <a:xfrm>
            <a:off x="755576" y="411510"/>
            <a:ext cx="62150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二叉堆特性</a:t>
            </a:r>
          </a:p>
        </p:txBody>
      </p:sp>
      <p:sp>
        <p:nvSpPr>
          <p:cNvPr id="95237" name="矩形 25"/>
          <p:cNvSpPr>
            <a:spLocks noChangeArrowheads="1"/>
          </p:cNvSpPr>
          <p:nvPr/>
        </p:nvSpPr>
        <p:spPr bwMode="auto">
          <a:xfrm>
            <a:off x="827088" y="1347788"/>
            <a:ext cx="6265862" cy="1531937"/>
          </a:xfrm>
          <a:prstGeom prst="rect">
            <a:avLst/>
          </a:prstGeom>
          <a:noFill/>
          <a:ln w="9525">
            <a:noFill/>
            <a:miter lim="800000"/>
            <a:headEnd/>
            <a:tailEnd/>
          </a:ln>
        </p:spPr>
        <p:txBody>
          <a:bodyPr>
            <a:spAutoFit/>
          </a:bodyPr>
          <a:lstStyle/>
          <a:p>
            <a:pPr marL="287338" indent="-287338">
              <a:lnSpc>
                <a:spcPct val="130000"/>
              </a:lnSpc>
              <a:buFont typeface="Wingdings" pitchFamily="2" charset="2"/>
              <a:buChar char="l"/>
            </a:pPr>
            <a:r>
              <a:rPr lang="zh-CN" altLang="en-US" sz="1800" b="1">
                <a:ea typeface="楷体_GB2312" pitchFamily="49" charset="-122"/>
              </a:rPr>
              <a:t>结构性：符合完全二叉树的结构</a:t>
            </a:r>
          </a:p>
          <a:p>
            <a:pPr marL="287338" indent="-287338">
              <a:lnSpc>
                <a:spcPct val="130000"/>
              </a:lnSpc>
              <a:buFont typeface="Wingdings" pitchFamily="2" charset="2"/>
              <a:buChar char="l"/>
            </a:pPr>
            <a:r>
              <a:rPr lang="zh-CN" altLang="en-US" sz="1800" b="1">
                <a:ea typeface="楷体_GB2312" pitchFamily="49" charset="-122"/>
              </a:rPr>
              <a:t>有序性：满足父结点小于子结点（最小化堆）或父结点大于子结点（最大化堆）</a:t>
            </a:r>
          </a:p>
          <a:p>
            <a:pPr marL="287338" indent="-287338">
              <a:lnSpc>
                <a:spcPct val="130000"/>
              </a:lnSpc>
              <a:buFont typeface="Wingdings" pitchFamily="2" charset="2"/>
              <a:buChar char="l"/>
            </a:pPr>
            <a:r>
              <a:rPr lang="zh-CN" altLang="en-US" sz="1800" b="1">
                <a:ea typeface="楷体_GB2312" pitchFamily="49" charset="-122"/>
              </a:rPr>
              <a:t>以下的讨论都以最小化堆为例</a:t>
            </a:r>
          </a:p>
        </p:txBody>
      </p:sp>
      <mc:AlternateContent xmlns:mc="http://schemas.openxmlformats.org/markup-compatibility/2006">
        <mc:Choice xmlns:p14="http://schemas.microsoft.com/office/powerpoint/2010/main" xmlns="" Requires="p14">
          <p:contentPart p14:bwMode="auto" r:id="rId3">
            <p14:nvContentPartPr>
              <p14:cNvPr id="9523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523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矩形 34"/>
          <p:cNvSpPr>
            <a:spLocks noChangeArrowheads="1"/>
          </p:cNvSpPr>
          <p:nvPr/>
        </p:nvSpPr>
        <p:spPr bwMode="auto">
          <a:xfrm>
            <a:off x="683568"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基于二叉堆的优先级队列</a:t>
            </a:r>
          </a:p>
        </p:txBody>
      </p:sp>
      <p:sp>
        <p:nvSpPr>
          <p:cNvPr id="96261" name="矩形 25"/>
          <p:cNvSpPr>
            <a:spLocks noChangeArrowheads="1"/>
          </p:cNvSpPr>
          <p:nvPr/>
        </p:nvSpPr>
        <p:spPr bwMode="auto">
          <a:xfrm>
            <a:off x="755650" y="1203325"/>
            <a:ext cx="7200900" cy="2546350"/>
          </a:xfrm>
          <a:prstGeom prst="rect">
            <a:avLst/>
          </a:prstGeom>
          <a:noFill/>
          <a:ln w="9525">
            <a:noFill/>
            <a:miter lim="800000"/>
            <a:headEnd/>
            <a:tailEnd/>
          </a:ln>
        </p:spPr>
        <p:txBody>
          <a:bodyPr>
            <a:spAutoFit/>
          </a:bodyPr>
          <a:lstStyle/>
          <a:p>
            <a:pPr>
              <a:lnSpc>
                <a:spcPct val="145000"/>
              </a:lnSpc>
            </a:pPr>
            <a:r>
              <a:rPr lang="zh-CN" altLang="en-US" sz="1800" b="1" dirty="0">
                <a:latin typeface="微软雅黑" pitchFamily="34" charset="-122"/>
                <a:ea typeface="微软雅黑" pitchFamily="34" charset="-122"/>
              </a:rPr>
              <a:t>如果数值越小，优先级越高，则可以用一个最小化堆存储</a:t>
            </a:r>
            <a:endParaRPr lang="en-US" altLang="zh-CN" sz="1800" b="1" dirty="0">
              <a:latin typeface="微软雅黑" pitchFamily="34" charset="-122"/>
              <a:ea typeface="微软雅黑" pitchFamily="34" charset="-122"/>
            </a:endParaRPr>
          </a:p>
          <a:p>
            <a:pPr>
              <a:lnSpc>
                <a:spcPct val="145000"/>
              </a:lnSpc>
            </a:pPr>
            <a:endParaRPr lang="en-US" altLang="zh-CN" sz="1800" b="1" dirty="0">
              <a:latin typeface="微软雅黑" pitchFamily="34" charset="-122"/>
              <a:ea typeface="微软雅黑" pitchFamily="34" charset="-122"/>
            </a:endParaRPr>
          </a:p>
          <a:p>
            <a:pPr>
              <a:lnSpc>
                <a:spcPct val="145000"/>
              </a:lnSpc>
            </a:pPr>
            <a:r>
              <a:rPr lang="zh-CN" altLang="en-US" sz="1800" b="1" dirty="0">
                <a:latin typeface="微软雅黑" pitchFamily="34" charset="-122"/>
                <a:ea typeface="微软雅黑" pitchFamily="34" charset="-122"/>
              </a:rPr>
              <a:t>操作的实现</a:t>
            </a:r>
            <a:endParaRPr lang="en-US" altLang="zh-CN" sz="1800" b="1" dirty="0">
              <a:latin typeface="微软雅黑" pitchFamily="34" charset="-122"/>
              <a:ea typeface="微软雅黑" pitchFamily="34" charset="-122"/>
            </a:endParaRPr>
          </a:p>
          <a:p>
            <a:pPr>
              <a:lnSpc>
                <a:spcPct val="145000"/>
              </a:lnSpc>
            </a:pPr>
            <a:r>
              <a:rPr lang="zh-CN" altLang="en-US" sz="1400" b="1" dirty="0">
                <a:latin typeface="楷体_GB2312" pitchFamily="49" charset="-122"/>
                <a:ea typeface="楷体_GB2312" pitchFamily="49" charset="-122"/>
              </a:rPr>
              <a:t>获取队头元素的操作就是返回根结点的元素值</a:t>
            </a:r>
          </a:p>
          <a:p>
            <a:pPr>
              <a:lnSpc>
                <a:spcPct val="145000"/>
              </a:lnSpc>
            </a:pPr>
            <a:r>
              <a:rPr lang="zh-CN" altLang="en-US" sz="1400" b="1" dirty="0">
                <a:latin typeface="楷体_GB2312" pitchFamily="49" charset="-122"/>
                <a:ea typeface="楷体_GB2312" pitchFamily="49" charset="-122"/>
              </a:rPr>
              <a:t>出队操作就是删除根结点</a:t>
            </a:r>
          </a:p>
          <a:p>
            <a:pPr>
              <a:lnSpc>
                <a:spcPct val="145000"/>
              </a:lnSpc>
            </a:pPr>
            <a:r>
              <a:rPr lang="zh-CN" altLang="en-US" sz="1400" b="1" dirty="0">
                <a:latin typeface="楷体_GB2312" pitchFamily="49" charset="-122"/>
                <a:ea typeface="楷体_GB2312" pitchFamily="49" charset="-122"/>
              </a:rPr>
              <a:t>入队操作就是在最后一层的第一个空位置上添加一个元素，但添加后要调整元素的位置，以保持堆的有序性</a:t>
            </a:r>
          </a:p>
        </p:txBody>
      </p:sp>
      <mc:AlternateContent xmlns:mc="http://schemas.openxmlformats.org/markup-compatibility/2006">
        <mc:Choice xmlns:p14="http://schemas.microsoft.com/office/powerpoint/2010/main" xmlns="" Requires="p14">
          <p:contentPart p14:bwMode="auto" r:id="rId3">
            <p14:nvContentPartPr>
              <p14:cNvPr id="9625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625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矩形 34"/>
          <p:cNvSpPr>
            <a:spLocks noChangeArrowheads="1"/>
          </p:cNvSpPr>
          <p:nvPr/>
        </p:nvSpPr>
        <p:spPr bwMode="auto">
          <a:xfrm>
            <a:off x="467544"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二叉树的定义</a:t>
            </a:r>
            <a:endParaRPr lang="zh-CN" altLang="en-US" dirty="0">
              <a:latin typeface="微软雅黑" pitchFamily="34" charset="-122"/>
              <a:ea typeface="微软雅黑" pitchFamily="34" charset="-122"/>
            </a:endParaRPr>
          </a:p>
        </p:txBody>
      </p:sp>
      <p:sp>
        <p:nvSpPr>
          <p:cNvPr id="5125" name="文本框 29"/>
          <p:cNvSpPr txBox="1">
            <a:spLocks noChangeArrowheads="1"/>
          </p:cNvSpPr>
          <p:nvPr/>
        </p:nvSpPr>
        <p:spPr bwMode="auto">
          <a:xfrm>
            <a:off x="395288" y="1131888"/>
            <a:ext cx="4752975" cy="1311275"/>
          </a:xfrm>
          <a:prstGeom prst="rect">
            <a:avLst/>
          </a:prstGeom>
          <a:noFill/>
          <a:ln w="9525">
            <a:noFill/>
            <a:miter lim="800000"/>
            <a:headEnd/>
            <a:tailEnd/>
          </a:ln>
        </p:spPr>
        <p:txBody>
          <a:bodyPr>
            <a:spAutoFit/>
          </a:bodyPr>
          <a:lstStyle/>
          <a:p>
            <a:pPr>
              <a:lnSpc>
                <a:spcPct val="110000"/>
              </a:lnSpc>
              <a:spcBef>
                <a:spcPct val="50000"/>
              </a:spcBef>
            </a:pPr>
            <a:r>
              <a:rPr lang="zh-CN" altLang="en-US" sz="1800" b="1">
                <a:latin typeface="楷体_GB2312" pitchFamily="49" charset="-122"/>
                <a:ea typeface="楷体_GB2312" pitchFamily="49" charset="-122"/>
              </a:rPr>
              <a:t>二叉树（</a:t>
            </a:r>
            <a:r>
              <a:rPr lang="en-US" altLang="zh-CN" sz="1800" b="1">
                <a:latin typeface="楷体_GB2312" pitchFamily="49" charset="-122"/>
                <a:ea typeface="楷体_GB2312" pitchFamily="49" charset="-122"/>
                <a:cs typeface="Times New Roman" pitchFamily="18" charset="0"/>
              </a:rPr>
              <a:t>Binary Tree</a:t>
            </a:r>
            <a:r>
              <a:rPr lang="zh-CN" altLang="en-US" sz="1800" b="1">
                <a:latin typeface="楷体_GB2312" pitchFamily="49" charset="-122"/>
                <a:ea typeface="楷体_GB2312" pitchFamily="49" charset="-122"/>
              </a:rPr>
              <a:t>）是结点的有限集合，它或者为空，或者由一个根结点及两棵互不相交的左、右子树构成，而其左、右子树又都是二叉树。</a:t>
            </a:r>
            <a:endParaRPr lang="zh-CN" altLang="en-US" sz="1800" b="1">
              <a:latin typeface="宋体" pitchFamily="2" charset="-122"/>
              <a:ea typeface="楷体_GB2312" pitchFamily="49" charset="-122"/>
            </a:endParaRPr>
          </a:p>
        </p:txBody>
      </p:sp>
      <p:sp>
        <p:nvSpPr>
          <p:cNvPr id="37" name="Text Box 4"/>
          <p:cNvSpPr txBox="1">
            <a:spLocks noChangeArrowheads="1"/>
          </p:cNvSpPr>
          <p:nvPr/>
        </p:nvSpPr>
        <p:spPr bwMode="auto">
          <a:xfrm>
            <a:off x="468313" y="2716213"/>
            <a:ext cx="4679950" cy="1200150"/>
          </a:xfrm>
          <a:prstGeom prst="rect">
            <a:avLst/>
          </a:prstGeom>
          <a:noFill/>
          <a:ln w="6350" cap="sq">
            <a:noFill/>
            <a:miter lim="800000"/>
            <a:headEnd type="none" w="sm" len="sm"/>
            <a:tailEnd type="none" w="sm" len="sm"/>
          </a:ln>
        </p:spPr>
        <p:txBody>
          <a:bodyPr>
            <a:spAutoFit/>
          </a:bodyPr>
          <a:lstStyle/>
          <a:p>
            <a:pPr>
              <a:spcBef>
                <a:spcPct val="50000"/>
              </a:spcBef>
            </a:pPr>
            <a:r>
              <a:rPr lang="zh-CN" altLang="en-US" sz="1800" b="1">
                <a:latin typeface="微软雅黑" pitchFamily="34" charset="-122"/>
                <a:ea typeface="楷体_GB2312" pitchFamily="49" charset="-122"/>
              </a:rPr>
              <a:t>注意：二叉树必须严格区分左右子树。即使只有一棵子树，也要说明它是左子树还是右子树。交换一棵二叉树的左右子树后得到的是另一棵二叉树。</a:t>
            </a:r>
          </a:p>
        </p:txBody>
      </p:sp>
      <p:grpSp>
        <p:nvGrpSpPr>
          <p:cNvPr id="2" name="Group 30"/>
          <p:cNvGrpSpPr>
            <a:grpSpLocks/>
          </p:cNvGrpSpPr>
          <p:nvPr/>
        </p:nvGrpSpPr>
        <p:grpSpPr bwMode="auto">
          <a:xfrm>
            <a:off x="7235825" y="771525"/>
            <a:ext cx="1008063" cy="1460500"/>
            <a:chOff x="2154" y="1296"/>
            <a:chExt cx="862" cy="1227"/>
          </a:xfrm>
        </p:grpSpPr>
        <p:sp>
          <p:nvSpPr>
            <p:cNvPr id="5144" name="Oval 13"/>
            <p:cNvSpPr>
              <a:spLocks noChangeArrowheads="1"/>
            </p:cNvSpPr>
            <p:nvPr/>
          </p:nvSpPr>
          <p:spPr bwMode="auto">
            <a:xfrm>
              <a:off x="2400" y="1296"/>
              <a:ext cx="384" cy="288"/>
            </a:xfrm>
            <a:prstGeom prst="ellipse">
              <a:avLst/>
            </a:prstGeom>
            <a:solidFill>
              <a:schemeClr val="hlink"/>
            </a:solidFill>
            <a:ln w="9525">
              <a:solidFill>
                <a:schemeClr val="tx1"/>
              </a:solidFill>
              <a:round/>
              <a:headEnd/>
              <a:tailEnd/>
            </a:ln>
          </p:spPr>
          <p:txBody>
            <a:bodyPr wrap="none" anchor="ctr"/>
            <a:lstStyle/>
            <a:p>
              <a:pPr algn="ctr"/>
              <a:endParaRPr lang="zh-CN" altLang="zh-CN" sz="1400" b="1"/>
            </a:p>
          </p:txBody>
        </p:sp>
        <p:sp>
          <p:nvSpPr>
            <p:cNvPr id="5145" name="Line 14"/>
            <p:cNvSpPr>
              <a:spLocks noChangeShapeType="1"/>
            </p:cNvSpPr>
            <p:nvPr/>
          </p:nvSpPr>
          <p:spPr bwMode="auto">
            <a:xfrm flipH="1">
              <a:off x="2256" y="1584"/>
              <a:ext cx="192" cy="240"/>
            </a:xfrm>
            <a:prstGeom prst="line">
              <a:avLst/>
            </a:prstGeom>
            <a:noFill/>
            <a:ln w="9525">
              <a:solidFill>
                <a:schemeClr val="tx1"/>
              </a:solidFill>
              <a:round/>
              <a:headEnd/>
              <a:tailEnd/>
            </a:ln>
          </p:spPr>
          <p:txBody>
            <a:bodyPr/>
            <a:lstStyle/>
            <a:p>
              <a:endParaRPr lang="zh-CN" altLang="en-US"/>
            </a:p>
          </p:txBody>
        </p:sp>
        <p:sp>
          <p:nvSpPr>
            <p:cNvPr id="5146" name="Line 15"/>
            <p:cNvSpPr>
              <a:spLocks noChangeShapeType="1"/>
            </p:cNvSpPr>
            <p:nvPr/>
          </p:nvSpPr>
          <p:spPr bwMode="auto">
            <a:xfrm>
              <a:off x="2736" y="1536"/>
              <a:ext cx="144" cy="288"/>
            </a:xfrm>
            <a:prstGeom prst="line">
              <a:avLst/>
            </a:prstGeom>
            <a:noFill/>
            <a:ln w="9525">
              <a:solidFill>
                <a:schemeClr val="tx1"/>
              </a:solidFill>
              <a:round/>
              <a:headEnd/>
              <a:tailEnd/>
            </a:ln>
          </p:spPr>
          <p:txBody>
            <a:bodyPr/>
            <a:lstStyle/>
            <a:p>
              <a:endParaRPr lang="zh-CN" altLang="en-US"/>
            </a:p>
          </p:txBody>
        </p:sp>
        <p:sp>
          <p:nvSpPr>
            <p:cNvPr id="5147" name="Text Box 18"/>
            <p:cNvSpPr txBox="1">
              <a:spLocks noChangeArrowheads="1"/>
            </p:cNvSpPr>
            <p:nvPr/>
          </p:nvSpPr>
          <p:spPr bwMode="auto">
            <a:xfrm>
              <a:off x="2154" y="1842"/>
              <a:ext cx="318" cy="681"/>
            </a:xfrm>
            <a:prstGeom prst="rect">
              <a:avLst/>
            </a:prstGeom>
            <a:noFill/>
            <a:ln w="9525">
              <a:solidFill>
                <a:schemeClr val="tx1"/>
              </a:solidFill>
              <a:miter lim="800000"/>
              <a:headEnd/>
              <a:tailEnd/>
            </a:ln>
          </p:spPr>
          <p:txBody>
            <a:bodyPr/>
            <a:lstStyle/>
            <a:p>
              <a:pPr algn="just" eaLnBrk="0" hangingPunct="0"/>
              <a:r>
                <a:rPr kumimoji="0" lang="zh-CN" altLang="en-US" sz="1400" b="1"/>
                <a:t>左</a:t>
              </a:r>
            </a:p>
            <a:p>
              <a:pPr algn="just" eaLnBrk="0" hangingPunct="0"/>
              <a:r>
                <a:rPr kumimoji="0" lang="zh-CN" altLang="en-US" sz="1400" b="1"/>
                <a:t>子</a:t>
              </a:r>
            </a:p>
            <a:p>
              <a:pPr algn="just" eaLnBrk="0" hangingPunct="0"/>
              <a:r>
                <a:rPr kumimoji="0" lang="zh-CN" altLang="en-US" sz="1400" b="1"/>
                <a:t>树</a:t>
              </a:r>
            </a:p>
          </p:txBody>
        </p:sp>
        <p:sp>
          <p:nvSpPr>
            <p:cNvPr id="5148" name="Text Box 19"/>
            <p:cNvSpPr txBox="1">
              <a:spLocks noChangeArrowheads="1"/>
            </p:cNvSpPr>
            <p:nvPr/>
          </p:nvSpPr>
          <p:spPr bwMode="auto">
            <a:xfrm>
              <a:off x="2736" y="1824"/>
              <a:ext cx="280" cy="699"/>
            </a:xfrm>
            <a:prstGeom prst="rect">
              <a:avLst/>
            </a:prstGeom>
            <a:noFill/>
            <a:ln w="9525">
              <a:solidFill>
                <a:schemeClr val="tx1"/>
              </a:solidFill>
              <a:miter lim="800000"/>
              <a:headEnd/>
              <a:tailEnd/>
            </a:ln>
          </p:spPr>
          <p:txBody>
            <a:bodyPr/>
            <a:lstStyle/>
            <a:p>
              <a:pPr algn="just" eaLnBrk="0" hangingPunct="0"/>
              <a:r>
                <a:rPr kumimoji="0" lang="zh-CN" altLang="en-US" sz="1400" b="1"/>
                <a:t>右</a:t>
              </a:r>
            </a:p>
            <a:p>
              <a:pPr algn="just" eaLnBrk="0" hangingPunct="0"/>
              <a:r>
                <a:rPr kumimoji="0" lang="zh-CN" altLang="en-US" sz="1400" b="1"/>
                <a:t>子</a:t>
              </a:r>
            </a:p>
            <a:p>
              <a:pPr algn="just" eaLnBrk="0" hangingPunct="0"/>
              <a:r>
                <a:rPr kumimoji="0" lang="zh-CN" altLang="en-US" sz="1400" b="1"/>
                <a:t>树</a:t>
              </a:r>
            </a:p>
          </p:txBody>
        </p:sp>
      </p:grpSp>
      <p:grpSp>
        <p:nvGrpSpPr>
          <p:cNvPr id="3" name="组合 51"/>
          <p:cNvGrpSpPr>
            <a:grpSpLocks/>
          </p:cNvGrpSpPr>
          <p:nvPr/>
        </p:nvGrpSpPr>
        <p:grpSpPr bwMode="auto">
          <a:xfrm>
            <a:off x="5580063" y="771525"/>
            <a:ext cx="1008062" cy="884238"/>
            <a:chOff x="5580112" y="1131590"/>
            <a:chExt cx="1008112" cy="883841"/>
          </a:xfrm>
        </p:grpSpPr>
        <p:grpSp>
          <p:nvGrpSpPr>
            <p:cNvPr id="5140" name="Group 4"/>
            <p:cNvGrpSpPr>
              <a:grpSpLocks/>
            </p:cNvGrpSpPr>
            <p:nvPr/>
          </p:nvGrpSpPr>
          <p:grpSpPr bwMode="auto">
            <a:xfrm>
              <a:off x="5796136" y="1131590"/>
              <a:ext cx="360040" cy="432048"/>
              <a:chOff x="432" y="1776"/>
              <a:chExt cx="384" cy="384"/>
            </a:xfrm>
          </p:grpSpPr>
          <p:sp>
            <p:nvSpPr>
              <p:cNvPr id="5142" name="Oval 5"/>
              <p:cNvSpPr>
                <a:spLocks noChangeArrowheads="1"/>
              </p:cNvSpPr>
              <p:nvPr/>
            </p:nvSpPr>
            <p:spPr bwMode="auto">
              <a:xfrm>
                <a:off x="432" y="1824"/>
                <a:ext cx="384" cy="288"/>
              </a:xfrm>
              <a:prstGeom prst="ellipse">
                <a:avLst/>
              </a:prstGeom>
              <a:solidFill>
                <a:schemeClr val="hlink"/>
              </a:solidFill>
              <a:ln w="9525">
                <a:solidFill>
                  <a:schemeClr val="tx1"/>
                </a:solidFill>
                <a:round/>
                <a:headEnd/>
                <a:tailEnd/>
              </a:ln>
            </p:spPr>
            <p:txBody>
              <a:bodyPr wrap="none" anchor="ctr"/>
              <a:lstStyle/>
              <a:p>
                <a:endParaRPr lang="zh-CN" altLang="en-US">
                  <a:ea typeface="楷体_GB2312" pitchFamily="49" charset="-122"/>
                </a:endParaRPr>
              </a:p>
            </p:txBody>
          </p:sp>
          <p:sp>
            <p:nvSpPr>
              <p:cNvPr id="5143" name="Line 6"/>
              <p:cNvSpPr>
                <a:spLocks noChangeShapeType="1"/>
              </p:cNvSpPr>
              <p:nvPr/>
            </p:nvSpPr>
            <p:spPr bwMode="auto">
              <a:xfrm flipH="1">
                <a:off x="432" y="1776"/>
                <a:ext cx="384" cy="384"/>
              </a:xfrm>
              <a:prstGeom prst="line">
                <a:avLst/>
              </a:prstGeom>
              <a:noFill/>
              <a:ln w="9525">
                <a:solidFill>
                  <a:schemeClr val="tx1"/>
                </a:solidFill>
                <a:round/>
                <a:headEnd/>
                <a:tailEnd/>
              </a:ln>
            </p:spPr>
            <p:txBody>
              <a:bodyPr/>
              <a:lstStyle/>
              <a:p>
                <a:endParaRPr lang="zh-CN" altLang="en-US"/>
              </a:p>
            </p:txBody>
          </p:sp>
        </p:grpSp>
        <p:sp>
          <p:nvSpPr>
            <p:cNvPr id="5141" name="Text Box 3"/>
            <p:cNvSpPr txBox="1">
              <a:spLocks noChangeArrowheads="1"/>
            </p:cNvSpPr>
            <p:nvPr/>
          </p:nvSpPr>
          <p:spPr bwMode="auto">
            <a:xfrm>
              <a:off x="5580112" y="1707654"/>
              <a:ext cx="1008112" cy="307777"/>
            </a:xfrm>
            <a:prstGeom prst="rect">
              <a:avLst/>
            </a:prstGeom>
            <a:noFill/>
            <a:ln w="9525">
              <a:noFill/>
              <a:miter lim="800000"/>
              <a:headEnd/>
              <a:tailEnd/>
            </a:ln>
          </p:spPr>
          <p:txBody>
            <a:bodyPr>
              <a:spAutoFit/>
            </a:bodyPr>
            <a:lstStyle/>
            <a:p>
              <a:pPr>
                <a:spcBef>
                  <a:spcPct val="50000"/>
                </a:spcBef>
              </a:pPr>
              <a:r>
                <a:rPr lang="zh-CN" altLang="en-US" sz="1400" b="1"/>
                <a:t>空二叉树</a:t>
              </a:r>
            </a:p>
          </p:txBody>
        </p:sp>
      </p:grpSp>
      <p:grpSp>
        <p:nvGrpSpPr>
          <p:cNvPr id="5" name="组合 52"/>
          <p:cNvGrpSpPr>
            <a:grpSpLocks/>
          </p:cNvGrpSpPr>
          <p:nvPr/>
        </p:nvGrpSpPr>
        <p:grpSpPr bwMode="auto">
          <a:xfrm>
            <a:off x="5580063" y="1851025"/>
            <a:ext cx="1152525" cy="977900"/>
            <a:chOff x="5580112" y="1185596"/>
            <a:chExt cx="1152128" cy="1122752"/>
          </a:xfrm>
        </p:grpSpPr>
        <p:sp>
          <p:nvSpPr>
            <p:cNvPr id="5138" name="Oval 5"/>
            <p:cNvSpPr>
              <a:spLocks noChangeArrowheads="1"/>
            </p:cNvSpPr>
            <p:nvPr/>
          </p:nvSpPr>
          <p:spPr bwMode="auto">
            <a:xfrm>
              <a:off x="5796136" y="1185596"/>
              <a:ext cx="360040" cy="324036"/>
            </a:xfrm>
            <a:prstGeom prst="ellipse">
              <a:avLst/>
            </a:prstGeom>
            <a:solidFill>
              <a:schemeClr val="hlink"/>
            </a:solidFill>
            <a:ln w="9525">
              <a:solidFill>
                <a:schemeClr val="tx1"/>
              </a:solidFill>
              <a:round/>
              <a:headEnd/>
              <a:tailEnd/>
            </a:ln>
          </p:spPr>
          <p:txBody>
            <a:bodyPr wrap="none" anchor="ctr"/>
            <a:lstStyle/>
            <a:p>
              <a:endParaRPr lang="zh-CN" altLang="en-US">
                <a:ea typeface="楷体_GB2312" pitchFamily="49" charset="-122"/>
              </a:endParaRPr>
            </a:p>
          </p:txBody>
        </p:sp>
        <p:sp>
          <p:nvSpPr>
            <p:cNvPr id="5139" name="Text Box 3"/>
            <p:cNvSpPr txBox="1">
              <a:spLocks noChangeArrowheads="1"/>
            </p:cNvSpPr>
            <p:nvPr/>
          </p:nvSpPr>
          <p:spPr bwMode="auto">
            <a:xfrm>
              <a:off x="5580112" y="1707654"/>
              <a:ext cx="1152128" cy="600694"/>
            </a:xfrm>
            <a:prstGeom prst="rect">
              <a:avLst/>
            </a:prstGeom>
            <a:noFill/>
            <a:ln w="9525">
              <a:noFill/>
              <a:miter lim="800000"/>
              <a:headEnd/>
              <a:tailEnd/>
            </a:ln>
          </p:spPr>
          <p:txBody>
            <a:bodyPr>
              <a:spAutoFit/>
            </a:bodyPr>
            <a:lstStyle/>
            <a:p>
              <a:pPr>
                <a:spcBef>
                  <a:spcPct val="50000"/>
                </a:spcBef>
              </a:pPr>
              <a:r>
                <a:rPr lang="zh-CN" altLang="en-US" sz="1400" b="1"/>
                <a:t>只有根结点的二叉树</a:t>
              </a:r>
            </a:p>
          </p:txBody>
        </p:sp>
      </p:grpSp>
      <p:grpSp>
        <p:nvGrpSpPr>
          <p:cNvPr id="6" name="Group 32"/>
          <p:cNvGrpSpPr>
            <a:grpSpLocks/>
          </p:cNvGrpSpPr>
          <p:nvPr/>
        </p:nvGrpSpPr>
        <p:grpSpPr bwMode="auto">
          <a:xfrm>
            <a:off x="5940425" y="3076575"/>
            <a:ext cx="792163" cy="1398588"/>
            <a:chOff x="3408" y="2256"/>
            <a:chExt cx="672" cy="1174"/>
          </a:xfrm>
        </p:grpSpPr>
        <p:sp>
          <p:nvSpPr>
            <p:cNvPr id="5135" name="Oval 21"/>
            <p:cNvSpPr>
              <a:spLocks noChangeArrowheads="1"/>
            </p:cNvSpPr>
            <p:nvPr/>
          </p:nvSpPr>
          <p:spPr bwMode="auto">
            <a:xfrm>
              <a:off x="3696" y="2256"/>
              <a:ext cx="384" cy="288"/>
            </a:xfrm>
            <a:prstGeom prst="ellipse">
              <a:avLst/>
            </a:prstGeom>
            <a:solidFill>
              <a:schemeClr val="hlink"/>
            </a:solidFill>
            <a:ln w="9525">
              <a:solidFill>
                <a:schemeClr val="tx1"/>
              </a:solidFill>
              <a:round/>
              <a:headEnd/>
              <a:tailEnd/>
            </a:ln>
          </p:spPr>
          <p:txBody>
            <a:bodyPr wrap="none" anchor="ctr"/>
            <a:lstStyle/>
            <a:p>
              <a:pPr algn="ctr"/>
              <a:endParaRPr lang="zh-CN" altLang="zh-CN" sz="1400" b="1"/>
            </a:p>
          </p:txBody>
        </p:sp>
        <p:sp>
          <p:nvSpPr>
            <p:cNvPr id="5136" name="Line 22"/>
            <p:cNvSpPr>
              <a:spLocks noChangeShapeType="1"/>
            </p:cNvSpPr>
            <p:nvPr/>
          </p:nvSpPr>
          <p:spPr bwMode="auto">
            <a:xfrm flipH="1">
              <a:off x="3552" y="2544"/>
              <a:ext cx="192" cy="240"/>
            </a:xfrm>
            <a:prstGeom prst="line">
              <a:avLst/>
            </a:prstGeom>
            <a:noFill/>
            <a:ln w="9525">
              <a:solidFill>
                <a:schemeClr val="tx1"/>
              </a:solidFill>
              <a:round/>
              <a:headEnd/>
              <a:tailEnd/>
            </a:ln>
          </p:spPr>
          <p:txBody>
            <a:bodyPr/>
            <a:lstStyle/>
            <a:p>
              <a:endParaRPr lang="zh-CN" altLang="en-US"/>
            </a:p>
          </p:txBody>
        </p:sp>
        <p:sp>
          <p:nvSpPr>
            <p:cNvPr id="5137" name="Text Box 24"/>
            <p:cNvSpPr txBox="1">
              <a:spLocks noChangeArrowheads="1"/>
            </p:cNvSpPr>
            <p:nvPr/>
          </p:nvSpPr>
          <p:spPr bwMode="auto">
            <a:xfrm>
              <a:off x="3408" y="2784"/>
              <a:ext cx="334" cy="646"/>
            </a:xfrm>
            <a:prstGeom prst="rect">
              <a:avLst/>
            </a:prstGeom>
            <a:noFill/>
            <a:ln w="9525">
              <a:solidFill>
                <a:schemeClr val="tx1"/>
              </a:solidFill>
              <a:miter lim="800000"/>
              <a:headEnd/>
              <a:tailEnd/>
            </a:ln>
          </p:spPr>
          <p:txBody>
            <a:bodyPr/>
            <a:lstStyle/>
            <a:p>
              <a:pPr algn="just" eaLnBrk="0" hangingPunct="0"/>
              <a:r>
                <a:rPr kumimoji="0" lang="zh-CN" altLang="en-US" sz="1400" b="1"/>
                <a:t>左</a:t>
              </a:r>
            </a:p>
            <a:p>
              <a:pPr algn="just" eaLnBrk="0" hangingPunct="0"/>
              <a:r>
                <a:rPr kumimoji="0" lang="zh-CN" altLang="en-US" sz="1400" b="1"/>
                <a:t>子</a:t>
              </a:r>
            </a:p>
            <a:p>
              <a:pPr algn="just" eaLnBrk="0" hangingPunct="0"/>
              <a:r>
                <a:rPr kumimoji="0" lang="zh-CN" altLang="en-US" sz="1400" b="1"/>
                <a:t>树</a:t>
              </a:r>
            </a:p>
          </p:txBody>
        </p:sp>
      </p:grpSp>
      <p:grpSp>
        <p:nvGrpSpPr>
          <p:cNvPr id="7" name="Group 31"/>
          <p:cNvGrpSpPr>
            <a:grpSpLocks/>
          </p:cNvGrpSpPr>
          <p:nvPr/>
        </p:nvGrpSpPr>
        <p:grpSpPr bwMode="auto">
          <a:xfrm>
            <a:off x="7740650" y="3076575"/>
            <a:ext cx="700088" cy="1403350"/>
            <a:chOff x="4752" y="1344"/>
            <a:chExt cx="623" cy="1179"/>
          </a:xfrm>
        </p:grpSpPr>
        <p:sp>
          <p:nvSpPr>
            <p:cNvPr id="5132" name="Oval 26"/>
            <p:cNvSpPr>
              <a:spLocks noChangeArrowheads="1"/>
            </p:cNvSpPr>
            <p:nvPr/>
          </p:nvSpPr>
          <p:spPr bwMode="auto">
            <a:xfrm>
              <a:off x="4752" y="1344"/>
              <a:ext cx="384" cy="288"/>
            </a:xfrm>
            <a:prstGeom prst="ellipse">
              <a:avLst/>
            </a:prstGeom>
            <a:solidFill>
              <a:schemeClr val="hlink"/>
            </a:solidFill>
            <a:ln w="9525">
              <a:solidFill>
                <a:schemeClr val="tx1"/>
              </a:solidFill>
              <a:round/>
              <a:headEnd/>
              <a:tailEnd/>
            </a:ln>
          </p:spPr>
          <p:txBody>
            <a:bodyPr wrap="none" anchor="ctr"/>
            <a:lstStyle/>
            <a:p>
              <a:pPr algn="ctr"/>
              <a:endParaRPr lang="zh-CN" altLang="zh-CN" sz="1400" b="1"/>
            </a:p>
          </p:txBody>
        </p:sp>
        <p:sp>
          <p:nvSpPr>
            <p:cNvPr id="5133" name="Line 27"/>
            <p:cNvSpPr>
              <a:spLocks noChangeShapeType="1"/>
            </p:cNvSpPr>
            <p:nvPr/>
          </p:nvSpPr>
          <p:spPr bwMode="auto">
            <a:xfrm>
              <a:off x="5088" y="1584"/>
              <a:ext cx="144" cy="288"/>
            </a:xfrm>
            <a:prstGeom prst="line">
              <a:avLst/>
            </a:prstGeom>
            <a:noFill/>
            <a:ln w="9525">
              <a:solidFill>
                <a:schemeClr val="tx1"/>
              </a:solidFill>
              <a:round/>
              <a:headEnd/>
              <a:tailEnd/>
            </a:ln>
          </p:spPr>
          <p:txBody>
            <a:bodyPr/>
            <a:lstStyle/>
            <a:p>
              <a:endParaRPr lang="zh-CN" altLang="en-US"/>
            </a:p>
          </p:txBody>
        </p:sp>
        <p:sp>
          <p:nvSpPr>
            <p:cNvPr id="5134" name="Text Box 29"/>
            <p:cNvSpPr txBox="1">
              <a:spLocks noChangeArrowheads="1"/>
            </p:cNvSpPr>
            <p:nvPr/>
          </p:nvSpPr>
          <p:spPr bwMode="auto">
            <a:xfrm>
              <a:off x="5103" y="1888"/>
              <a:ext cx="272" cy="635"/>
            </a:xfrm>
            <a:prstGeom prst="rect">
              <a:avLst/>
            </a:prstGeom>
            <a:noFill/>
            <a:ln w="9525">
              <a:solidFill>
                <a:schemeClr val="tx1"/>
              </a:solidFill>
              <a:miter lim="800000"/>
              <a:headEnd/>
              <a:tailEnd/>
            </a:ln>
          </p:spPr>
          <p:txBody>
            <a:bodyPr/>
            <a:lstStyle/>
            <a:p>
              <a:pPr algn="just" eaLnBrk="0" hangingPunct="0"/>
              <a:r>
                <a:rPr kumimoji="0" lang="zh-CN" altLang="en-US" sz="1400" b="1"/>
                <a:t>右</a:t>
              </a:r>
            </a:p>
            <a:p>
              <a:pPr algn="just" eaLnBrk="0" hangingPunct="0"/>
              <a:r>
                <a:rPr kumimoji="0" lang="zh-CN" altLang="en-US" sz="1400" b="1"/>
                <a:t>子</a:t>
              </a:r>
            </a:p>
            <a:p>
              <a:pPr algn="just" eaLnBrk="0" hangingPunct="0"/>
              <a:r>
                <a:rPr kumimoji="0" lang="zh-CN" altLang="en-US" sz="1400" b="1"/>
                <a:t>树</a:t>
              </a:r>
            </a:p>
          </p:txBody>
        </p:sp>
      </p:grpSp>
      <mc:AlternateContent xmlns:mc="http://schemas.openxmlformats.org/markup-compatibility/2006">
        <mc:Choice xmlns:p14="http://schemas.microsoft.com/office/powerpoint/2010/main" xmlns="" Requires="p14">
          <p:contentPart p14:bwMode="auto" r:id="rId3">
            <p14:nvContentPartPr>
              <p14:cNvPr id="512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12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矩形 34"/>
          <p:cNvSpPr>
            <a:spLocks noChangeArrowheads="1"/>
          </p:cNvSpPr>
          <p:nvPr/>
        </p:nvSpPr>
        <p:spPr bwMode="auto">
          <a:xfrm>
            <a:off x="755576"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优先级队列类的设计</a:t>
            </a:r>
          </a:p>
        </p:txBody>
      </p:sp>
      <p:sp>
        <p:nvSpPr>
          <p:cNvPr id="97285" name="矩形 25"/>
          <p:cNvSpPr>
            <a:spLocks noChangeArrowheads="1"/>
          </p:cNvSpPr>
          <p:nvPr/>
        </p:nvSpPr>
        <p:spPr bwMode="auto">
          <a:xfrm>
            <a:off x="755650" y="1203325"/>
            <a:ext cx="7200900" cy="1285875"/>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成员函数：实现队列类的所有操作</a:t>
            </a:r>
            <a:endParaRPr lang="en-US" altLang="zh-CN" sz="1800" b="1">
              <a:latin typeface="微软雅黑" pitchFamily="34" charset="-122"/>
              <a:ea typeface="微软雅黑" pitchFamily="34" charset="-122"/>
            </a:endParaRPr>
          </a:p>
          <a:p>
            <a:pPr>
              <a:lnSpc>
                <a:spcPct val="150000"/>
              </a:lnSpc>
            </a:pPr>
            <a:endParaRPr lang="en-US" altLang="zh-CN" sz="1800" b="1">
              <a:latin typeface="微软雅黑" pitchFamily="34" charset="-122"/>
              <a:ea typeface="微软雅黑" pitchFamily="34" charset="-122"/>
            </a:endParaRPr>
          </a:p>
          <a:p>
            <a:pPr>
              <a:lnSpc>
                <a:spcPct val="150000"/>
              </a:lnSpc>
            </a:pPr>
            <a:r>
              <a:rPr lang="zh-CN" altLang="en-US" sz="1800" b="1">
                <a:latin typeface="微软雅黑" pitchFamily="34" charset="-122"/>
                <a:ea typeface="微软雅黑" pitchFamily="34" charset="-122"/>
              </a:rPr>
              <a:t>数据成员：？？？</a:t>
            </a:r>
          </a:p>
        </p:txBody>
      </p:sp>
      <p:sp>
        <p:nvSpPr>
          <p:cNvPr id="5" name="矩形 4"/>
          <p:cNvSpPr>
            <a:spLocks noChangeArrowheads="1"/>
          </p:cNvSpPr>
          <p:nvPr/>
        </p:nvSpPr>
        <p:spPr bwMode="auto">
          <a:xfrm>
            <a:off x="755650" y="2571750"/>
            <a:ext cx="4032250" cy="523875"/>
          </a:xfrm>
          <a:prstGeom prst="rect">
            <a:avLst/>
          </a:prstGeom>
          <a:noFill/>
          <a:ln w="9525">
            <a:noFill/>
            <a:miter lim="800000"/>
            <a:headEnd/>
            <a:tailEnd/>
          </a:ln>
        </p:spPr>
        <p:txBody>
          <a:bodyPr>
            <a:spAutoFit/>
          </a:bodyPr>
          <a:lstStyle/>
          <a:p>
            <a:r>
              <a:rPr lang="zh-CN" altLang="en-US" sz="1400" b="1" dirty="0">
                <a:ea typeface="楷体_GB2312" pitchFamily="49" charset="-122"/>
              </a:rPr>
              <a:t>可以采用顺序存储</a:t>
            </a:r>
          </a:p>
          <a:p>
            <a:r>
              <a:rPr lang="zh-CN" altLang="en-US" sz="1400" b="1" dirty="0">
                <a:ea typeface="楷体_GB2312" pitchFamily="49" charset="-122"/>
              </a:rPr>
              <a:t>二叉堆的有序性可以很容易地通过下标来反映</a:t>
            </a:r>
          </a:p>
        </p:txBody>
      </p:sp>
      <p:grpSp>
        <p:nvGrpSpPr>
          <p:cNvPr id="2" name="Group 4"/>
          <p:cNvGrpSpPr>
            <a:grpSpLocks/>
          </p:cNvGrpSpPr>
          <p:nvPr/>
        </p:nvGrpSpPr>
        <p:grpSpPr bwMode="auto">
          <a:xfrm>
            <a:off x="5292725" y="1347788"/>
            <a:ext cx="2505075" cy="1974850"/>
            <a:chOff x="3288" y="1298"/>
            <a:chExt cx="2032" cy="2384"/>
          </a:xfrm>
        </p:grpSpPr>
        <p:sp>
          <p:nvSpPr>
            <p:cNvPr id="97322" name="Oval 5"/>
            <p:cNvSpPr>
              <a:spLocks noChangeArrowheads="1"/>
            </p:cNvSpPr>
            <p:nvPr/>
          </p:nvSpPr>
          <p:spPr bwMode="auto">
            <a:xfrm>
              <a:off x="3515" y="2601"/>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5</a:t>
              </a:r>
              <a:endParaRPr lang="en-US" altLang="zh-CN" sz="1400" b="1" u="sng">
                <a:latin typeface="Arial" pitchFamily="34" charset="0"/>
              </a:endParaRPr>
            </a:p>
          </p:txBody>
        </p:sp>
        <p:sp>
          <p:nvSpPr>
            <p:cNvPr id="97323" name="Oval 6"/>
            <p:cNvSpPr>
              <a:spLocks noChangeArrowheads="1"/>
            </p:cNvSpPr>
            <p:nvPr/>
          </p:nvSpPr>
          <p:spPr bwMode="auto">
            <a:xfrm>
              <a:off x="4645" y="1984"/>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4</a:t>
              </a:r>
              <a:endParaRPr lang="en-US" altLang="zh-CN" sz="1400" b="1" u="sng">
                <a:latin typeface="Arial" pitchFamily="34" charset="0"/>
              </a:endParaRPr>
            </a:p>
          </p:txBody>
        </p:sp>
        <p:sp>
          <p:nvSpPr>
            <p:cNvPr id="97324" name="Oval 7"/>
            <p:cNvSpPr>
              <a:spLocks noChangeArrowheads="1"/>
            </p:cNvSpPr>
            <p:nvPr/>
          </p:nvSpPr>
          <p:spPr bwMode="auto">
            <a:xfrm>
              <a:off x="4921" y="2613"/>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23</a:t>
              </a:r>
            </a:p>
          </p:txBody>
        </p:sp>
        <p:sp>
          <p:nvSpPr>
            <p:cNvPr id="97325" name="Oval 8"/>
            <p:cNvSpPr>
              <a:spLocks noChangeArrowheads="1"/>
            </p:cNvSpPr>
            <p:nvPr/>
          </p:nvSpPr>
          <p:spPr bwMode="auto">
            <a:xfrm>
              <a:off x="4014" y="2613"/>
              <a:ext cx="398"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7</a:t>
              </a:r>
              <a:endParaRPr lang="en-US" altLang="zh-CN" sz="1400" b="1" u="sng">
                <a:latin typeface="Arial" pitchFamily="34" charset="0"/>
              </a:endParaRPr>
            </a:p>
          </p:txBody>
        </p:sp>
        <p:sp>
          <p:nvSpPr>
            <p:cNvPr id="97326" name="Oval 9"/>
            <p:cNvSpPr>
              <a:spLocks noChangeArrowheads="1"/>
            </p:cNvSpPr>
            <p:nvPr/>
          </p:nvSpPr>
          <p:spPr bwMode="auto">
            <a:xfrm>
              <a:off x="3847" y="1984"/>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3</a:t>
              </a:r>
            </a:p>
          </p:txBody>
        </p:sp>
        <p:sp>
          <p:nvSpPr>
            <p:cNvPr id="97327" name="Line 10"/>
            <p:cNvSpPr>
              <a:spLocks noChangeShapeType="1"/>
            </p:cNvSpPr>
            <p:nvPr/>
          </p:nvSpPr>
          <p:spPr bwMode="auto">
            <a:xfrm flipH="1">
              <a:off x="4113" y="1572"/>
              <a:ext cx="266"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7328" name="Line 11"/>
            <p:cNvSpPr>
              <a:spLocks noChangeShapeType="1"/>
            </p:cNvSpPr>
            <p:nvPr/>
          </p:nvSpPr>
          <p:spPr bwMode="auto">
            <a:xfrm>
              <a:off x="4578" y="1572"/>
              <a:ext cx="200"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7329" name="Line 12"/>
            <p:cNvSpPr>
              <a:spLocks noChangeShapeType="1"/>
            </p:cNvSpPr>
            <p:nvPr/>
          </p:nvSpPr>
          <p:spPr bwMode="auto">
            <a:xfrm>
              <a:off x="4047" y="2327"/>
              <a:ext cx="199" cy="34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7330" name="Oval 13"/>
            <p:cNvSpPr>
              <a:spLocks noChangeArrowheads="1"/>
            </p:cNvSpPr>
            <p:nvPr/>
          </p:nvSpPr>
          <p:spPr bwMode="auto">
            <a:xfrm>
              <a:off x="4246" y="1298"/>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2</a:t>
              </a:r>
              <a:endParaRPr lang="en-US" altLang="zh-CN" sz="1400" b="1" u="sng">
                <a:latin typeface="Arial" pitchFamily="34" charset="0"/>
              </a:endParaRPr>
            </a:p>
          </p:txBody>
        </p:sp>
        <p:sp>
          <p:nvSpPr>
            <p:cNvPr id="97331" name="Line 14"/>
            <p:cNvSpPr>
              <a:spLocks noChangeShapeType="1"/>
            </p:cNvSpPr>
            <p:nvPr/>
          </p:nvSpPr>
          <p:spPr bwMode="auto">
            <a:xfrm flipH="1">
              <a:off x="3781" y="2327"/>
              <a:ext cx="199" cy="27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7332" name="Oval 15"/>
            <p:cNvSpPr>
              <a:spLocks noChangeArrowheads="1"/>
            </p:cNvSpPr>
            <p:nvPr/>
          </p:nvSpPr>
          <p:spPr bwMode="auto">
            <a:xfrm>
              <a:off x="4467" y="2613"/>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10</a:t>
              </a:r>
            </a:p>
          </p:txBody>
        </p:sp>
        <p:sp>
          <p:nvSpPr>
            <p:cNvPr id="97333" name="Oval 16"/>
            <p:cNvSpPr>
              <a:spLocks noChangeArrowheads="1"/>
            </p:cNvSpPr>
            <p:nvPr/>
          </p:nvSpPr>
          <p:spPr bwMode="auto">
            <a:xfrm>
              <a:off x="3288" y="333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29</a:t>
              </a:r>
            </a:p>
          </p:txBody>
        </p:sp>
        <p:sp>
          <p:nvSpPr>
            <p:cNvPr id="97334" name="Line 17"/>
            <p:cNvSpPr>
              <a:spLocks noChangeShapeType="1"/>
            </p:cNvSpPr>
            <p:nvPr/>
          </p:nvSpPr>
          <p:spPr bwMode="auto">
            <a:xfrm flipH="1">
              <a:off x="3515" y="2930"/>
              <a:ext cx="200" cy="411"/>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7335" name="Line 18"/>
            <p:cNvSpPr>
              <a:spLocks noChangeShapeType="1"/>
            </p:cNvSpPr>
            <p:nvPr/>
          </p:nvSpPr>
          <p:spPr bwMode="auto">
            <a:xfrm>
              <a:off x="4966" y="2295"/>
              <a:ext cx="182" cy="363"/>
            </a:xfrm>
            <a:prstGeom prst="line">
              <a:avLst/>
            </a:prstGeom>
            <a:noFill/>
            <a:ln w="28575">
              <a:solidFill>
                <a:schemeClr val="tx1"/>
              </a:solidFill>
              <a:round/>
              <a:headEnd/>
              <a:tailEnd/>
            </a:ln>
          </p:spPr>
          <p:txBody>
            <a:bodyPr wrap="none"/>
            <a:lstStyle/>
            <a:p>
              <a:endParaRPr lang="zh-CN" altLang="en-US"/>
            </a:p>
          </p:txBody>
        </p:sp>
        <p:sp>
          <p:nvSpPr>
            <p:cNvPr id="97336" name="Line 19"/>
            <p:cNvSpPr>
              <a:spLocks noChangeShapeType="1"/>
            </p:cNvSpPr>
            <p:nvPr/>
          </p:nvSpPr>
          <p:spPr bwMode="auto">
            <a:xfrm flipH="1">
              <a:off x="4649" y="2341"/>
              <a:ext cx="136" cy="272"/>
            </a:xfrm>
            <a:prstGeom prst="line">
              <a:avLst/>
            </a:prstGeom>
            <a:noFill/>
            <a:ln w="28575">
              <a:solidFill>
                <a:schemeClr val="tx1"/>
              </a:solidFill>
              <a:round/>
              <a:headEnd/>
              <a:tailEnd/>
            </a:ln>
          </p:spPr>
          <p:txBody>
            <a:bodyPr wrap="none"/>
            <a:lstStyle/>
            <a:p>
              <a:endParaRPr lang="zh-CN" altLang="en-US"/>
            </a:p>
          </p:txBody>
        </p:sp>
        <p:sp>
          <p:nvSpPr>
            <p:cNvPr id="97337" name="Oval 20"/>
            <p:cNvSpPr>
              <a:spLocks noChangeArrowheads="1"/>
            </p:cNvSpPr>
            <p:nvPr/>
          </p:nvSpPr>
          <p:spPr bwMode="auto">
            <a:xfrm>
              <a:off x="3787" y="333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60</a:t>
              </a:r>
            </a:p>
          </p:txBody>
        </p:sp>
        <p:sp>
          <p:nvSpPr>
            <p:cNvPr id="97338" name="Line 21"/>
            <p:cNvSpPr>
              <a:spLocks noChangeShapeType="1"/>
            </p:cNvSpPr>
            <p:nvPr/>
          </p:nvSpPr>
          <p:spPr bwMode="auto">
            <a:xfrm>
              <a:off x="3742" y="2931"/>
              <a:ext cx="227" cy="408"/>
            </a:xfrm>
            <a:prstGeom prst="line">
              <a:avLst/>
            </a:prstGeom>
            <a:noFill/>
            <a:ln w="28575">
              <a:solidFill>
                <a:schemeClr val="tx1"/>
              </a:solidFill>
              <a:round/>
              <a:headEnd/>
              <a:tailEnd/>
            </a:ln>
          </p:spPr>
          <p:txBody>
            <a:bodyPr wrap="none"/>
            <a:lstStyle/>
            <a:p>
              <a:endParaRPr lang="zh-CN" altLang="en-US"/>
            </a:p>
          </p:txBody>
        </p:sp>
      </p:grpSp>
      <p:graphicFrame>
        <p:nvGraphicFramePr>
          <p:cNvPr id="24" name="Group 168"/>
          <p:cNvGraphicFramePr>
            <a:graphicFrameLocks/>
          </p:cNvGraphicFramePr>
          <p:nvPr/>
        </p:nvGraphicFramePr>
        <p:xfrm>
          <a:off x="2771775" y="3795713"/>
          <a:ext cx="5292230" cy="593551"/>
        </p:xfrm>
        <a:graphic>
          <a:graphicData uri="http://schemas.openxmlformats.org/drawingml/2006/table">
            <a:tbl>
              <a:tblPr/>
              <a:tblGrid>
                <a:gridCol w="529223">
                  <a:extLst>
                    <a:ext uri="{9D8B030D-6E8A-4147-A177-3AD203B41FA5}">
                      <a16:colId xmlns:a16="http://schemas.microsoft.com/office/drawing/2014/main" xmlns="" val="20000"/>
                    </a:ext>
                  </a:extLst>
                </a:gridCol>
                <a:gridCol w="529223">
                  <a:extLst>
                    <a:ext uri="{9D8B030D-6E8A-4147-A177-3AD203B41FA5}">
                      <a16:colId xmlns:a16="http://schemas.microsoft.com/office/drawing/2014/main" xmlns="" val="20001"/>
                    </a:ext>
                  </a:extLst>
                </a:gridCol>
                <a:gridCol w="529223">
                  <a:extLst>
                    <a:ext uri="{9D8B030D-6E8A-4147-A177-3AD203B41FA5}">
                      <a16:colId xmlns:a16="http://schemas.microsoft.com/office/drawing/2014/main" xmlns="" val="20002"/>
                    </a:ext>
                  </a:extLst>
                </a:gridCol>
                <a:gridCol w="529223">
                  <a:extLst>
                    <a:ext uri="{9D8B030D-6E8A-4147-A177-3AD203B41FA5}">
                      <a16:colId xmlns:a16="http://schemas.microsoft.com/office/drawing/2014/main" xmlns="" val="20003"/>
                    </a:ext>
                  </a:extLst>
                </a:gridCol>
                <a:gridCol w="529223">
                  <a:extLst>
                    <a:ext uri="{9D8B030D-6E8A-4147-A177-3AD203B41FA5}">
                      <a16:colId xmlns:a16="http://schemas.microsoft.com/office/drawing/2014/main" xmlns="" val="20004"/>
                    </a:ext>
                  </a:extLst>
                </a:gridCol>
                <a:gridCol w="529223">
                  <a:extLst>
                    <a:ext uri="{9D8B030D-6E8A-4147-A177-3AD203B41FA5}">
                      <a16:colId xmlns:a16="http://schemas.microsoft.com/office/drawing/2014/main" xmlns="" val="20005"/>
                    </a:ext>
                  </a:extLst>
                </a:gridCol>
                <a:gridCol w="529223">
                  <a:extLst>
                    <a:ext uri="{9D8B030D-6E8A-4147-A177-3AD203B41FA5}">
                      <a16:colId xmlns:a16="http://schemas.microsoft.com/office/drawing/2014/main" xmlns="" val="20006"/>
                    </a:ext>
                  </a:extLst>
                </a:gridCol>
                <a:gridCol w="529223">
                  <a:extLst>
                    <a:ext uri="{9D8B030D-6E8A-4147-A177-3AD203B41FA5}">
                      <a16:colId xmlns:a16="http://schemas.microsoft.com/office/drawing/2014/main" xmlns="" val="20007"/>
                    </a:ext>
                  </a:extLst>
                </a:gridCol>
                <a:gridCol w="529223">
                  <a:extLst>
                    <a:ext uri="{9D8B030D-6E8A-4147-A177-3AD203B41FA5}">
                      <a16:colId xmlns:a16="http://schemas.microsoft.com/office/drawing/2014/main" xmlns="" val="20008"/>
                    </a:ext>
                  </a:extLst>
                </a:gridCol>
                <a:gridCol w="529223">
                  <a:extLst>
                    <a:ext uri="{9D8B030D-6E8A-4147-A177-3AD203B41FA5}">
                      <a16:colId xmlns:a16="http://schemas.microsoft.com/office/drawing/2014/main" xmlns="" val="20009"/>
                    </a:ext>
                  </a:extLst>
                </a:gridCol>
              </a:tblGrid>
              <a:tr h="3116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7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mc:AlternateContent xmlns:mc="http://schemas.openxmlformats.org/markup-compatibility/2006">
        <mc:Choice xmlns:p14="http://schemas.microsoft.com/office/powerpoint/2010/main" xmlns="" Requires="p14">
          <p:contentPart p14:bwMode="auto" r:id="rId3">
            <p14:nvContentPartPr>
              <p14:cNvPr id="9728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728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矩形 34"/>
          <p:cNvSpPr>
            <a:spLocks noChangeArrowheads="1"/>
          </p:cNvSpPr>
          <p:nvPr/>
        </p:nvSpPr>
        <p:spPr bwMode="auto">
          <a:xfrm>
            <a:off x="539552"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优先级队列类的定义</a:t>
            </a:r>
          </a:p>
        </p:txBody>
      </p:sp>
      <p:sp>
        <p:nvSpPr>
          <p:cNvPr id="91141" name="矩形 25"/>
          <p:cNvSpPr>
            <a:spLocks noChangeArrowheads="1"/>
          </p:cNvSpPr>
          <p:nvPr/>
        </p:nvSpPr>
        <p:spPr bwMode="auto">
          <a:xfrm>
            <a:off x="611560" y="1059582"/>
            <a:ext cx="4751883" cy="3970337"/>
          </a:xfrm>
          <a:prstGeom prst="rect">
            <a:avLst/>
          </a:prstGeom>
          <a:noFill/>
          <a:ln w="9525">
            <a:noFill/>
            <a:miter lim="800000"/>
            <a:headEnd/>
            <a:tailEnd/>
          </a:ln>
        </p:spPr>
        <p:txBody>
          <a:bodyPr wrap="square">
            <a:spAutoFit/>
          </a:bodyPr>
          <a:lstStyle/>
          <a:p>
            <a:pPr marL="609600" indent="-609600">
              <a:defRPr/>
            </a:pPr>
            <a:r>
              <a:rPr lang="en-US" altLang="zh-CN" sz="1400" b="1" dirty="0"/>
              <a:t>template &lt;class Type&gt;</a:t>
            </a:r>
          </a:p>
          <a:p>
            <a:pPr marL="609600" indent="-609600">
              <a:defRPr/>
            </a:pPr>
            <a:r>
              <a:rPr lang="en-US" altLang="zh-CN" sz="1400" b="1" dirty="0"/>
              <a:t>class </a:t>
            </a:r>
            <a:r>
              <a:rPr lang="en-US" altLang="zh-CN" sz="1400" b="1" dirty="0" err="1"/>
              <a:t>priorityQueue:public</a:t>
            </a:r>
            <a:r>
              <a:rPr lang="en-US" altLang="zh-CN" sz="1400" b="1" dirty="0"/>
              <a:t> queue&lt;Type&gt;</a:t>
            </a:r>
          </a:p>
          <a:p>
            <a:pPr marL="609600" indent="-609600">
              <a:defRPr/>
            </a:pPr>
            <a:r>
              <a:rPr lang="en-US" altLang="zh-CN" sz="1400" b="1" dirty="0"/>
              <a:t>{private:</a:t>
            </a:r>
          </a:p>
          <a:p>
            <a:pPr marL="609600" indent="-609600">
              <a:defRPr/>
            </a:pPr>
            <a:r>
              <a:rPr lang="en-US" altLang="zh-CN" sz="1400" b="1" dirty="0"/>
              <a:t>      </a:t>
            </a:r>
            <a:r>
              <a:rPr lang="en-US" altLang="zh-CN" sz="1400" b="1" dirty="0" err="1"/>
              <a:t>int</a:t>
            </a:r>
            <a:r>
              <a:rPr lang="en-US" altLang="zh-CN" sz="1400" b="1" dirty="0"/>
              <a:t> </a:t>
            </a:r>
            <a:r>
              <a:rPr lang="en-US" altLang="zh-CN" sz="1400" b="1" dirty="0" err="1"/>
              <a:t>currentSize</a:t>
            </a:r>
            <a:r>
              <a:rPr lang="en-US" altLang="zh-CN" sz="1400" b="1" dirty="0"/>
              <a:t>;  </a:t>
            </a:r>
          </a:p>
          <a:p>
            <a:pPr marL="609600" indent="-609600">
              <a:defRPr/>
            </a:pPr>
            <a:r>
              <a:rPr lang="en-US" altLang="zh-CN" sz="1400" b="1" dirty="0"/>
              <a:t>      Type *array;   </a:t>
            </a:r>
          </a:p>
          <a:p>
            <a:pPr marL="609600" indent="-609600">
              <a:defRPr/>
            </a:pPr>
            <a:r>
              <a:rPr lang="en-US" altLang="zh-CN" sz="1400" b="1" dirty="0"/>
              <a:t>      </a:t>
            </a:r>
            <a:r>
              <a:rPr lang="en-US" altLang="zh-CN" sz="1400" b="1" dirty="0" err="1"/>
              <a:t>int</a:t>
            </a:r>
            <a:r>
              <a:rPr lang="en-US" altLang="zh-CN" sz="1400" b="1" dirty="0"/>
              <a:t> </a:t>
            </a:r>
            <a:r>
              <a:rPr lang="en-US" altLang="zh-CN" sz="1400" b="1" dirty="0" err="1"/>
              <a:t>maxSize</a:t>
            </a:r>
            <a:r>
              <a:rPr lang="en-US" altLang="zh-CN" sz="1400" b="1" dirty="0"/>
              <a:t>;</a:t>
            </a:r>
          </a:p>
          <a:p>
            <a:pPr marL="609600" indent="-609600">
              <a:defRPr/>
            </a:pPr>
            <a:r>
              <a:rPr lang="en-US" altLang="zh-CN" sz="1400" b="1" dirty="0"/>
              <a:t>      void </a:t>
            </a:r>
            <a:r>
              <a:rPr lang="en-US" altLang="zh-CN" sz="1400" b="1" dirty="0" err="1"/>
              <a:t>doubleSpace</a:t>
            </a:r>
            <a:r>
              <a:rPr lang="en-US" altLang="zh-CN" sz="1400" b="1" dirty="0"/>
              <a:t>();</a:t>
            </a:r>
          </a:p>
          <a:p>
            <a:pPr marL="609600" indent="-609600">
              <a:defRPr/>
            </a:pPr>
            <a:r>
              <a:rPr lang="en-US" altLang="zh-CN" sz="1400" b="1" dirty="0"/>
              <a:t>      void </a:t>
            </a:r>
            <a:r>
              <a:rPr lang="en-US" altLang="zh-CN" sz="1400" b="1" dirty="0" err="1"/>
              <a:t>buildHeap</a:t>
            </a:r>
            <a:r>
              <a:rPr lang="en-US" altLang="zh-CN" sz="1400" b="1" dirty="0"/>
              <a:t>( );</a:t>
            </a:r>
          </a:p>
          <a:p>
            <a:pPr marL="609600" indent="-609600">
              <a:defRPr/>
            </a:pPr>
            <a:r>
              <a:rPr lang="en-US" altLang="zh-CN" sz="1400" b="1" dirty="0"/>
              <a:t>      void </a:t>
            </a:r>
            <a:r>
              <a:rPr lang="en-US" altLang="zh-CN" sz="1400" b="1" dirty="0" err="1"/>
              <a:t>percolateDown</a:t>
            </a:r>
            <a:r>
              <a:rPr lang="en-US" altLang="zh-CN" sz="1400" b="1" dirty="0"/>
              <a:t>( </a:t>
            </a:r>
            <a:r>
              <a:rPr lang="en-US" altLang="zh-CN" sz="1400" b="1" dirty="0" err="1"/>
              <a:t>int</a:t>
            </a:r>
            <a:r>
              <a:rPr lang="en-US" altLang="zh-CN" sz="1400" b="1" dirty="0"/>
              <a:t> hole );  </a:t>
            </a:r>
          </a:p>
          <a:p>
            <a:pPr>
              <a:defRPr/>
            </a:pPr>
            <a:r>
              <a:rPr lang="en-US" altLang="zh-CN" sz="1400" b="1" dirty="0"/>
              <a:t>public:</a:t>
            </a:r>
          </a:p>
          <a:p>
            <a:pPr>
              <a:defRPr/>
            </a:pPr>
            <a:r>
              <a:rPr lang="en-US" altLang="zh-CN" sz="1400" b="1" dirty="0"/>
              <a:t>    </a:t>
            </a:r>
            <a:r>
              <a:rPr lang="en-US" altLang="zh-CN" sz="1400" b="1" dirty="0" err="1"/>
              <a:t>priorityQueue</a:t>
            </a:r>
            <a:r>
              <a:rPr lang="en-US" altLang="zh-CN" sz="1400" b="1" dirty="0"/>
              <a:t>( </a:t>
            </a:r>
            <a:r>
              <a:rPr lang="en-US" altLang="zh-CN" sz="1400" b="1" dirty="0" err="1"/>
              <a:t>int</a:t>
            </a:r>
            <a:r>
              <a:rPr lang="en-US" altLang="zh-CN" sz="1400" b="1" dirty="0"/>
              <a:t> capacity = 100 )</a:t>
            </a:r>
            <a:r>
              <a:rPr lang="zh-CN" altLang="en-US" sz="1400" b="1" dirty="0"/>
              <a:t>；</a:t>
            </a:r>
            <a:r>
              <a:rPr lang="en-US" altLang="zh-CN" sz="1400" b="1" dirty="0"/>
              <a:t> </a:t>
            </a:r>
          </a:p>
          <a:p>
            <a:pPr>
              <a:defRPr/>
            </a:pPr>
            <a:r>
              <a:rPr lang="en-US" altLang="zh-CN" sz="1400" b="1" dirty="0"/>
              <a:t>    </a:t>
            </a:r>
            <a:r>
              <a:rPr lang="en-US" altLang="zh-CN" sz="1400" b="1" dirty="0" err="1"/>
              <a:t>priorityQueue</a:t>
            </a:r>
            <a:r>
              <a:rPr lang="en-US" altLang="zh-CN" sz="1400" b="1" dirty="0"/>
              <a:t>( const Type data[], </a:t>
            </a:r>
            <a:r>
              <a:rPr lang="en-US" altLang="zh-CN" sz="1400" b="1" dirty="0" err="1"/>
              <a:t>int</a:t>
            </a:r>
            <a:r>
              <a:rPr lang="en-US" altLang="zh-CN" sz="1400" b="1" dirty="0"/>
              <a:t> size );</a:t>
            </a:r>
          </a:p>
          <a:p>
            <a:pPr>
              <a:defRPr/>
            </a:pPr>
            <a:r>
              <a:rPr lang="en-US" altLang="zh-CN" sz="1400" b="1" dirty="0"/>
              <a:t>    ~</a:t>
            </a:r>
            <a:r>
              <a:rPr lang="en-US" altLang="zh-CN" sz="1400" b="1" dirty="0" err="1"/>
              <a:t>priorityQueue</a:t>
            </a:r>
            <a:r>
              <a:rPr lang="en-US" altLang="zh-CN" sz="1400" b="1" dirty="0"/>
              <a:t>() { delete [] array; }</a:t>
            </a:r>
          </a:p>
          <a:p>
            <a:pPr>
              <a:defRPr/>
            </a:pPr>
            <a:r>
              <a:rPr lang="en-US" altLang="zh-CN" sz="1400" b="1" dirty="0"/>
              <a:t>    </a:t>
            </a:r>
            <a:r>
              <a:rPr lang="en-US" altLang="zh-CN" sz="1400" b="1" dirty="0" err="1"/>
              <a:t>bool</a:t>
            </a:r>
            <a:r>
              <a:rPr lang="en-US" altLang="zh-CN" sz="1400" b="1" dirty="0"/>
              <a:t> </a:t>
            </a:r>
            <a:r>
              <a:rPr lang="en-US" altLang="zh-CN" sz="1400" b="1" dirty="0" err="1"/>
              <a:t>isEmpty</a:t>
            </a:r>
            <a:r>
              <a:rPr lang="en-US" altLang="zh-CN" sz="1400" b="1" dirty="0"/>
              <a:t>( ) const { return </a:t>
            </a:r>
            <a:r>
              <a:rPr lang="en-US" altLang="zh-CN" sz="1400" b="1" dirty="0" err="1"/>
              <a:t>currentSize</a:t>
            </a:r>
            <a:r>
              <a:rPr lang="en-US" altLang="zh-CN" sz="1400" b="1" dirty="0"/>
              <a:t> == 0; }</a:t>
            </a:r>
          </a:p>
          <a:p>
            <a:pPr>
              <a:defRPr/>
            </a:pPr>
            <a:r>
              <a:rPr lang="en-US" altLang="zh-CN" sz="1400" b="1" dirty="0"/>
              <a:t>    </a:t>
            </a:r>
            <a:r>
              <a:rPr lang="fr-FR" altLang="zh-CN" sz="1400" b="1" dirty="0"/>
              <a:t>void enQueue( const Type &amp; x );</a:t>
            </a:r>
          </a:p>
          <a:p>
            <a:pPr>
              <a:defRPr/>
            </a:pPr>
            <a:r>
              <a:rPr lang="fr-FR" altLang="zh-CN" sz="1400" b="1" dirty="0"/>
              <a:t>    </a:t>
            </a:r>
            <a:r>
              <a:rPr lang="en-US" altLang="zh-CN" sz="1400" b="1" dirty="0"/>
              <a:t>Type </a:t>
            </a:r>
            <a:r>
              <a:rPr lang="en-US" altLang="zh-CN" sz="1400" b="1" dirty="0" err="1"/>
              <a:t>deQueue</a:t>
            </a:r>
            <a:r>
              <a:rPr lang="en-US" altLang="zh-CN" sz="1400" b="1" dirty="0"/>
              <a:t>();</a:t>
            </a:r>
          </a:p>
          <a:p>
            <a:pPr>
              <a:defRPr/>
            </a:pPr>
            <a:r>
              <a:rPr lang="en-US" altLang="zh-CN" sz="1400" b="1" dirty="0"/>
              <a:t>    Type </a:t>
            </a:r>
            <a:r>
              <a:rPr lang="en-US" altLang="zh-CN" sz="1400" b="1" dirty="0" err="1"/>
              <a:t>getHead</a:t>
            </a:r>
            <a:r>
              <a:rPr lang="en-US" altLang="zh-CN" sz="1400" b="1" dirty="0"/>
              <a:t>() { return array[1]; }</a:t>
            </a:r>
          </a:p>
          <a:p>
            <a:pPr>
              <a:defRPr/>
            </a:pPr>
            <a:r>
              <a:rPr lang="en-US" altLang="zh-CN" sz="1400" b="1" dirty="0"/>
              <a:t>};</a:t>
            </a:r>
          </a:p>
        </p:txBody>
      </p:sp>
      <p:sp>
        <p:nvSpPr>
          <p:cNvPr id="6" name="矩形 5"/>
          <p:cNvSpPr>
            <a:spLocks noChangeArrowheads="1"/>
          </p:cNvSpPr>
          <p:nvPr/>
        </p:nvSpPr>
        <p:spPr bwMode="auto">
          <a:xfrm>
            <a:off x="5651500" y="1347788"/>
            <a:ext cx="3024188" cy="1816100"/>
          </a:xfrm>
          <a:prstGeom prst="rect">
            <a:avLst/>
          </a:prstGeom>
          <a:noFill/>
          <a:ln w="3175">
            <a:solidFill>
              <a:schemeClr val="tx1"/>
            </a:solidFill>
            <a:miter lim="800000"/>
            <a:headEnd/>
            <a:tailEnd/>
          </a:ln>
        </p:spPr>
        <p:txBody>
          <a:bodyPr>
            <a:spAutoFit/>
          </a:bodyPr>
          <a:lstStyle/>
          <a:p>
            <a:r>
              <a:rPr lang="zh-CN" altLang="en-US" sz="1400" b="1"/>
              <a:t>构造函数</a:t>
            </a:r>
            <a:endParaRPr lang="en-US" altLang="zh-CN" sz="1400" b="1"/>
          </a:p>
          <a:p>
            <a:endParaRPr lang="en-US" altLang="zh-CN" sz="1400" b="1"/>
          </a:p>
          <a:p>
            <a:r>
              <a:rPr lang="en-US" altLang="zh-CN" sz="1400" b="1"/>
              <a:t>priorityQueue( int capacity = 100 ) </a:t>
            </a:r>
          </a:p>
          <a:p>
            <a:r>
              <a:rPr lang="en-US" altLang="zh-CN" sz="1400" b="1"/>
              <a:t>{ </a:t>
            </a:r>
          </a:p>
          <a:p>
            <a:r>
              <a:rPr lang="en-US" altLang="zh-CN" sz="1400" b="1"/>
              <a:t>         array = new Type[capacity];</a:t>
            </a:r>
          </a:p>
          <a:p>
            <a:r>
              <a:rPr lang="en-US" altLang="zh-CN" sz="1400" b="1"/>
              <a:t>         maxSize = capacity;   </a:t>
            </a:r>
          </a:p>
          <a:p>
            <a:r>
              <a:rPr lang="en-US" altLang="zh-CN" sz="1400" b="1"/>
              <a:t>         currentSize = 0;</a:t>
            </a:r>
          </a:p>
          <a:p>
            <a:r>
              <a:rPr lang="en-US" altLang="zh-CN" sz="1400" b="1"/>
              <a:t>}</a:t>
            </a:r>
            <a:endParaRPr lang="zh-CN" altLang="en-US" sz="1400"/>
          </a:p>
        </p:txBody>
      </p:sp>
      <mc:AlternateContent xmlns:mc="http://schemas.openxmlformats.org/markup-compatibility/2006">
        <mc:Choice xmlns:p14="http://schemas.microsoft.com/office/powerpoint/2010/main" xmlns="" Requires="p14">
          <p:contentPart p14:bwMode="auto" r:id="rId3">
            <p14:nvContentPartPr>
              <p14:cNvPr id="9830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830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矩形 34"/>
          <p:cNvSpPr>
            <a:spLocks noChangeArrowheads="1"/>
          </p:cNvSpPr>
          <p:nvPr/>
        </p:nvSpPr>
        <p:spPr bwMode="auto">
          <a:xfrm>
            <a:off x="467544" y="339502"/>
            <a:ext cx="6215062" cy="523875"/>
          </a:xfrm>
          <a:prstGeom prst="rect">
            <a:avLst/>
          </a:prstGeom>
          <a:noFill/>
          <a:ln w="9525">
            <a:noFill/>
            <a:miter lim="800000"/>
            <a:headEnd/>
            <a:tailEnd/>
          </a:ln>
        </p:spPr>
        <p:txBody>
          <a:bodyPr>
            <a:spAutoFit/>
          </a:bodyPr>
          <a:lstStyle/>
          <a:p>
            <a:r>
              <a:rPr lang="fr-FR" altLang="zh-CN" b="1" dirty="0">
                <a:latin typeface="微软雅黑" pitchFamily="34" charset="-122"/>
                <a:ea typeface="微软雅黑" pitchFamily="34" charset="-122"/>
              </a:rPr>
              <a:t>enQueue</a:t>
            </a:r>
            <a:r>
              <a:rPr lang="zh-CN" altLang="fr-FR" b="1" dirty="0">
                <a:latin typeface="微软雅黑" pitchFamily="34" charset="-122"/>
                <a:ea typeface="微软雅黑" pitchFamily="34" charset="-122"/>
              </a:rPr>
              <a:t>（</a:t>
            </a:r>
            <a:r>
              <a:rPr lang="fr-FR" altLang="zh-CN" b="1" dirty="0">
                <a:latin typeface="微软雅黑" pitchFamily="34" charset="-122"/>
                <a:ea typeface="微软雅黑" pitchFamily="34" charset="-122"/>
              </a:rPr>
              <a:t>x</a:t>
            </a:r>
            <a:r>
              <a:rPr lang="zh-CN" altLang="fr-FR" b="1" dirty="0">
                <a:latin typeface="微软雅黑" pitchFamily="34" charset="-122"/>
                <a:ea typeface="微软雅黑" pitchFamily="34" charset="-122"/>
              </a:rPr>
              <a:t>）</a:t>
            </a:r>
            <a:r>
              <a:rPr lang="zh-CN" altLang="en-US" b="1" dirty="0">
                <a:latin typeface="微软雅黑" pitchFamily="34" charset="-122"/>
                <a:ea typeface="微软雅黑" pitchFamily="34" charset="-122"/>
              </a:rPr>
              <a:t>函数的定义</a:t>
            </a:r>
          </a:p>
        </p:txBody>
      </p:sp>
      <p:sp>
        <p:nvSpPr>
          <p:cNvPr id="91141" name="矩形 25"/>
          <p:cNvSpPr>
            <a:spLocks noChangeArrowheads="1"/>
          </p:cNvSpPr>
          <p:nvPr/>
        </p:nvSpPr>
        <p:spPr bwMode="auto">
          <a:xfrm>
            <a:off x="611188" y="1058863"/>
            <a:ext cx="4392612" cy="1670050"/>
          </a:xfrm>
          <a:prstGeom prst="rect">
            <a:avLst/>
          </a:prstGeom>
          <a:noFill/>
          <a:ln w="9525">
            <a:noFill/>
            <a:miter lim="800000"/>
            <a:headEnd/>
            <a:tailEnd/>
          </a:ln>
        </p:spPr>
        <p:txBody>
          <a:bodyPr>
            <a:spAutoFit/>
          </a:bodyPr>
          <a:lstStyle/>
          <a:p>
            <a:pPr>
              <a:lnSpc>
                <a:spcPct val="125000"/>
              </a:lnSpc>
            </a:pPr>
            <a:r>
              <a:rPr lang="fr-FR" altLang="zh-CN" sz="1800" b="1">
                <a:latin typeface="微软雅黑" pitchFamily="34" charset="-122"/>
                <a:ea typeface="微软雅黑" pitchFamily="34" charset="-122"/>
              </a:rPr>
              <a:t>enQueue</a:t>
            </a:r>
            <a:r>
              <a:rPr lang="zh-CN" altLang="fr-FR" sz="1800" b="1">
                <a:latin typeface="微软雅黑" pitchFamily="34" charset="-122"/>
                <a:ea typeface="微软雅黑" pitchFamily="34" charset="-122"/>
              </a:rPr>
              <a:t>操作是在堆中插入一个新元素</a:t>
            </a:r>
            <a:endParaRPr lang="en-US" altLang="zh-CN" sz="1800" b="1">
              <a:latin typeface="微软雅黑" pitchFamily="34" charset="-122"/>
              <a:ea typeface="微软雅黑" pitchFamily="34" charset="-122"/>
            </a:endParaRPr>
          </a:p>
          <a:p>
            <a:pPr>
              <a:lnSpc>
                <a:spcPct val="125000"/>
              </a:lnSpc>
            </a:pPr>
            <a:endParaRPr lang="en-US" altLang="zh-CN" sz="1800" b="1">
              <a:latin typeface="微软雅黑" pitchFamily="34" charset="-122"/>
              <a:ea typeface="微软雅黑" pitchFamily="34" charset="-122"/>
            </a:endParaRPr>
          </a:p>
          <a:p>
            <a:pPr>
              <a:lnSpc>
                <a:spcPct val="125000"/>
              </a:lnSpc>
            </a:pPr>
            <a:r>
              <a:rPr lang="zh-CN" altLang="en-US" sz="1800" b="1">
                <a:latin typeface="微软雅黑" pitchFamily="34" charset="-122"/>
                <a:ea typeface="微软雅黑" pitchFamily="34" charset="-122"/>
              </a:rPr>
              <a:t>要求</a:t>
            </a:r>
            <a:endParaRPr lang="en-US" altLang="zh-CN" sz="1800" b="1">
              <a:latin typeface="微软雅黑" pitchFamily="34" charset="-122"/>
              <a:ea typeface="微软雅黑" pitchFamily="34" charset="-122"/>
            </a:endParaRPr>
          </a:p>
          <a:p>
            <a:pPr>
              <a:lnSpc>
                <a:spcPct val="125000"/>
              </a:lnSpc>
            </a:pPr>
            <a:r>
              <a:rPr lang="zh-CN" altLang="en-US" sz="1400">
                <a:latin typeface="微软雅黑" pitchFamily="34" charset="-122"/>
                <a:ea typeface="微软雅黑" pitchFamily="34" charset="-122"/>
              </a:rPr>
              <a:t>保证结构性：插入在最底层的第一个空位</a:t>
            </a:r>
            <a:endParaRPr lang="en-US" altLang="zh-CN" sz="1400">
              <a:latin typeface="微软雅黑" pitchFamily="34" charset="-122"/>
              <a:ea typeface="微软雅黑" pitchFamily="34" charset="-122"/>
            </a:endParaRPr>
          </a:p>
          <a:p>
            <a:pPr>
              <a:lnSpc>
                <a:spcPct val="125000"/>
              </a:lnSpc>
            </a:pPr>
            <a:r>
              <a:rPr lang="zh-CN" altLang="en-US" sz="1400">
                <a:latin typeface="微软雅黑" pitchFamily="34" charset="-122"/>
                <a:ea typeface="微软雅黑" pitchFamily="34" charset="-122"/>
              </a:rPr>
              <a:t>保证有序性：向上移动到合适的位置（向上过滤）</a:t>
            </a:r>
            <a:endParaRPr lang="en-US" altLang="zh-CN" sz="1400">
              <a:latin typeface="微软雅黑" pitchFamily="34" charset="-122"/>
              <a:ea typeface="微软雅黑" pitchFamily="34" charset="-122"/>
            </a:endParaRPr>
          </a:p>
        </p:txBody>
      </p:sp>
      <p:sp>
        <p:nvSpPr>
          <p:cNvPr id="6" name="矩形 5"/>
          <p:cNvSpPr>
            <a:spLocks noChangeArrowheads="1"/>
          </p:cNvSpPr>
          <p:nvPr/>
        </p:nvSpPr>
        <p:spPr bwMode="auto">
          <a:xfrm>
            <a:off x="611188" y="2859088"/>
            <a:ext cx="3024187" cy="339725"/>
          </a:xfrm>
          <a:prstGeom prst="rect">
            <a:avLst/>
          </a:prstGeom>
          <a:noFill/>
          <a:ln w="9525">
            <a:noFill/>
            <a:miter lim="800000"/>
            <a:headEnd/>
            <a:tailEnd/>
          </a:ln>
        </p:spPr>
        <p:txBody>
          <a:bodyPr>
            <a:spAutoFit/>
          </a:bodyPr>
          <a:lstStyle/>
          <a:p>
            <a:r>
              <a:rPr lang="zh-CN" altLang="en-US" sz="1600" b="1">
                <a:ea typeface="楷体_GB2312" pitchFamily="49" charset="-122"/>
              </a:rPr>
              <a:t>在如下的堆中插入元素</a:t>
            </a:r>
            <a:r>
              <a:rPr lang="en-US" altLang="zh-CN" sz="1600" b="1">
                <a:ea typeface="楷体_GB2312" pitchFamily="49" charset="-122"/>
              </a:rPr>
              <a:t>1</a:t>
            </a:r>
            <a:endParaRPr lang="zh-CN" altLang="en-US" sz="1600"/>
          </a:p>
        </p:txBody>
      </p:sp>
      <p:sp>
        <p:nvSpPr>
          <p:cNvPr id="8" name="Oval 49"/>
          <p:cNvSpPr>
            <a:spLocks noChangeArrowheads="1"/>
          </p:cNvSpPr>
          <p:nvPr/>
        </p:nvSpPr>
        <p:spPr bwMode="auto">
          <a:xfrm>
            <a:off x="4749800" y="3025775"/>
            <a:ext cx="565150" cy="347663"/>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5</a:t>
            </a:r>
            <a:endParaRPr lang="en-US" altLang="zh-CN" sz="1400">
              <a:ea typeface="楷体_GB2312" pitchFamily="49" charset="-122"/>
            </a:endParaRPr>
          </a:p>
        </p:txBody>
      </p:sp>
      <p:sp>
        <p:nvSpPr>
          <p:cNvPr id="9" name="Oval 50"/>
          <p:cNvSpPr>
            <a:spLocks noChangeArrowheads="1"/>
          </p:cNvSpPr>
          <p:nvPr/>
        </p:nvSpPr>
        <p:spPr bwMode="auto">
          <a:xfrm>
            <a:off x="6840538" y="2395538"/>
            <a:ext cx="565150" cy="349250"/>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4</a:t>
            </a:r>
            <a:endParaRPr lang="en-US" altLang="zh-CN" sz="1400">
              <a:ea typeface="楷体_GB2312" pitchFamily="49" charset="-122"/>
            </a:endParaRPr>
          </a:p>
        </p:txBody>
      </p:sp>
      <p:sp>
        <p:nvSpPr>
          <p:cNvPr id="10" name="Oval 51"/>
          <p:cNvSpPr>
            <a:spLocks noChangeArrowheads="1"/>
          </p:cNvSpPr>
          <p:nvPr/>
        </p:nvSpPr>
        <p:spPr bwMode="auto">
          <a:xfrm>
            <a:off x="7232650" y="3033713"/>
            <a:ext cx="565150"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23</a:t>
            </a:r>
            <a:endParaRPr lang="en-US" altLang="zh-CN" sz="1400">
              <a:ea typeface="楷体_GB2312" pitchFamily="49" charset="-122"/>
            </a:endParaRPr>
          </a:p>
        </p:txBody>
      </p:sp>
      <p:sp>
        <p:nvSpPr>
          <p:cNvPr id="11" name="Oval 52"/>
          <p:cNvSpPr>
            <a:spLocks noChangeArrowheads="1"/>
          </p:cNvSpPr>
          <p:nvPr/>
        </p:nvSpPr>
        <p:spPr bwMode="auto">
          <a:xfrm>
            <a:off x="5940425" y="3076575"/>
            <a:ext cx="563563"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7</a:t>
            </a:r>
            <a:endParaRPr lang="en-US" altLang="zh-CN" sz="1400">
              <a:ea typeface="楷体_GB2312" pitchFamily="49" charset="-122"/>
            </a:endParaRPr>
          </a:p>
        </p:txBody>
      </p:sp>
      <p:sp>
        <p:nvSpPr>
          <p:cNvPr id="12" name="Oval 53"/>
          <p:cNvSpPr>
            <a:spLocks noChangeArrowheads="1"/>
          </p:cNvSpPr>
          <p:nvPr/>
        </p:nvSpPr>
        <p:spPr bwMode="auto">
          <a:xfrm>
            <a:off x="5219700" y="2400300"/>
            <a:ext cx="561975"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3</a:t>
            </a:r>
            <a:endParaRPr lang="en-US" altLang="zh-CN" sz="1400">
              <a:ea typeface="楷体_GB2312" pitchFamily="49" charset="-122"/>
            </a:endParaRPr>
          </a:p>
        </p:txBody>
      </p:sp>
      <p:sp>
        <p:nvSpPr>
          <p:cNvPr id="13" name="Line 54"/>
          <p:cNvSpPr>
            <a:spLocks noChangeShapeType="1"/>
          </p:cNvSpPr>
          <p:nvPr/>
        </p:nvSpPr>
        <p:spPr bwMode="auto">
          <a:xfrm flipH="1">
            <a:off x="5597525" y="1936750"/>
            <a:ext cx="685800" cy="465138"/>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14" name="Line 55"/>
          <p:cNvSpPr>
            <a:spLocks noChangeShapeType="1"/>
          </p:cNvSpPr>
          <p:nvPr/>
        </p:nvSpPr>
        <p:spPr bwMode="auto">
          <a:xfrm>
            <a:off x="6654800" y="2051050"/>
            <a:ext cx="371475" cy="344488"/>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15" name="Line 56"/>
          <p:cNvSpPr>
            <a:spLocks noChangeShapeType="1"/>
          </p:cNvSpPr>
          <p:nvPr/>
        </p:nvSpPr>
        <p:spPr bwMode="auto">
          <a:xfrm>
            <a:off x="5502275" y="2747963"/>
            <a:ext cx="596900" cy="338137"/>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16" name="Oval 57"/>
          <p:cNvSpPr>
            <a:spLocks noChangeArrowheads="1"/>
          </p:cNvSpPr>
          <p:nvPr/>
        </p:nvSpPr>
        <p:spPr bwMode="auto">
          <a:xfrm>
            <a:off x="6283325" y="1708150"/>
            <a:ext cx="568325"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2</a:t>
            </a:r>
            <a:endParaRPr lang="en-US" altLang="zh-CN" sz="1400">
              <a:ea typeface="楷体_GB2312" pitchFamily="49" charset="-122"/>
            </a:endParaRPr>
          </a:p>
        </p:txBody>
      </p:sp>
      <p:sp>
        <p:nvSpPr>
          <p:cNvPr id="17" name="Line 58"/>
          <p:cNvSpPr>
            <a:spLocks noChangeShapeType="1"/>
          </p:cNvSpPr>
          <p:nvPr/>
        </p:nvSpPr>
        <p:spPr bwMode="auto">
          <a:xfrm flipH="1">
            <a:off x="5126038" y="2747963"/>
            <a:ext cx="280987" cy="277812"/>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18" name="Oval 59"/>
          <p:cNvSpPr>
            <a:spLocks noChangeArrowheads="1"/>
          </p:cNvSpPr>
          <p:nvPr/>
        </p:nvSpPr>
        <p:spPr bwMode="auto">
          <a:xfrm>
            <a:off x="6588125" y="3033713"/>
            <a:ext cx="565150"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10</a:t>
            </a:r>
            <a:endParaRPr lang="en-US" altLang="zh-CN" sz="1400">
              <a:ea typeface="楷体_GB2312" pitchFamily="49" charset="-122"/>
            </a:endParaRPr>
          </a:p>
        </p:txBody>
      </p:sp>
      <p:sp>
        <p:nvSpPr>
          <p:cNvPr id="19" name="Oval 60"/>
          <p:cNvSpPr>
            <a:spLocks noChangeArrowheads="1"/>
          </p:cNvSpPr>
          <p:nvPr/>
        </p:nvSpPr>
        <p:spPr bwMode="auto">
          <a:xfrm>
            <a:off x="4427538" y="3773488"/>
            <a:ext cx="566737" cy="347662"/>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29</a:t>
            </a:r>
            <a:endParaRPr lang="en-US" altLang="zh-CN" sz="1400">
              <a:ea typeface="楷体_GB2312" pitchFamily="49" charset="-122"/>
            </a:endParaRPr>
          </a:p>
        </p:txBody>
      </p:sp>
      <p:sp>
        <p:nvSpPr>
          <p:cNvPr id="20" name="Line 61"/>
          <p:cNvSpPr>
            <a:spLocks noChangeShapeType="1"/>
          </p:cNvSpPr>
          <p:nvPr/>
        </p:nvSpPr>
        <p:spPr bwMode="auto">
          <a:xfrm flipH="1">
            <a:off x="4749800" y="3359150"/>
            <a:ext cx="284163" cy="414338"/>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21" name="Line 62"/>
          <p:cNvSpPr>
            <a:spLocks noChangeShapeType="1"/>
          </p:cNvSpPr>
          <p:nvPr/>
        </p:nvSpPr>
        <p:spPr bwMode="auto">
          <a:xfrm>
            <a:off x="7294563" y="2711450"/>
            <a:ext cx="258762" cy="366713"/>
          </a:xfrm>
          <a:prstGeom prst="line">
            <a:avLst/>
          </a:prstGeom>
          <a:noFill/>
          <a:ln w="28575">
            <a:solidFill>
              <a:schemeClr val="tx1"/>
            </a:solidFill>
            <a:round/>
            <a:headEnd/>
            <a:tailEnd/>
          </a:ln>
        </p:spPr>
        <p:txBody>
          <a:bodyPr/>
          <a:lstStyle/>
          <a:p>
            <a:endParaRPr lang="zh-CN" altLang="en-US"/>
          </a:p>
        </p:txBody>
      </p:sp>
      <p:sp>
        <p:nvSpPr>
          <p:cNvPr id="22" name="Line 63"/>
          <p:cNvSpPr>
            <a:spLocks noChangeShapeType="1"/>
          </p:cNvSpPr>
          <p:nvPr/>
        </p:nvSpPr>
        <p:spPr bwMode="auto">
          <a:xfrm flipH="1">
            <a:off x="6846888" y="2757488"/>
            <a:ext cx="192087" cy="276225"/>
          </a:xfrm>
          <a:prstGeom prst="line">
            <a:avLst/>
          </a:prstGeom>
          <a:noFill/>
          <a:ln w="28575">
            <a:solidFill>
              <a:schemeClr val="tx1"/>
            </a:solidFill>
            <a:round/>
            <a:headEnd/>
            <a:tailEnd/>
          </a:ln>
        </p:spPr>
        <p:txBody>
          <a:bodyPr/>
          <a:lstStyle/>
          <a:p>
            <a:endParaRPr lang="zh-CN" altLang="en-US"/>
          </a:p>
        </p:txBody>
      </p:sp>
      <p:sp>
        <p:nvSpPr>
          <p:cNvPr id="23" name="Oval 64"/>
          <p:cNvSpPr>
            <a:spLocks noChangeArrowheads="1"/>
          </p:cNvSpPr>
          <p:nvPr/>
        </p:nvSpPr>
        <p:spPr bwMode="auto">
          <a:xfrm>
            <a:off x="5133975" y="3771900"/>
            <a:ext cx="566738"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60</a:t>
            </a:r>
            <a:endParaRPr lang="en-US" altLang="zh-CN" sz="1400">
              <a:ea typeface="楷体_GB2312" pitchFamily="49" charset="-122"/>
            </a:endParaRPr>
          </a:p>
        </p:txBody>
      </p:sp>
      <p:sp>
        <p:nvSpPr>
          <p:cNvPr id="24" name="Line 65"/>
          <p:cNvSpPr>
            <a:spLocks noChangeShapeType="1"/>
          </p:cNvSpPr>
          <p:nvPr/>
        </p:nvSpPr>
        <p:spPr bwMode="auto">
          <a:xfrm>
            <a:off x="5072063" y="3359150"/>
            <a:ext cx="319087" cy="412750"/>
          </a:xfrm>
          <a:prstGeom prst="line">
            <a:avLst/>
          </a:prstGeom>
          <a:noFill/>
          <a:ln w="28575">
            <a:solidFill>
              <a:schemeClr val="tx1"/>
            </a:solidFill>
            <a:round/>
            <a:headEnd/>
            <a:tailEnd/>
          </a:ln>
        </p:spPr>
        <p:txBody>
          <a:bodyPr/>
          <a:lstStyle/>
          <a:p>
            <a:endParaRPr lang="zh-CN" altLang="en-US"/>
          </a:p>
        </p:txBody>
      </p:sp>
      <p:sp>
        <p:nvSpPr>
          <p:cNvPr id="25" name="Oval 66"/>
          <p:cNvSpPr>
            <a:spLocks noChangeArrowheads="1"/>
          </p:cNvSpPr>
          <p:nvPr/>
        </p:nvSpPr>
        <p:spPr bwMode="auto">
          <a:xfrm>
            <a:off x="5724525" y="3795713"/>
            <a:ext cx="563563"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endParaRPr lang="zh-CN" altLang="zh-CN" sz="1400">
              <a:ea typeface="楷体_GB2312" pitchFamily="49" charset="-122"/>
            </a:endParaRPr>
          </a:p>
        </p:txBody>
      </p:sp>
      <p:sp>
        <p:nvSpPr>
          <p:cNvPr id="26" name="Line 67"/>
          <p:cNvSpPr>
            <a:spLocks noChangeShapeType="1"/>
          </p:cNvSpPr>
          <p:nvPr/>
        </p:nvSpPr>
        <p:spPr bwMode="auto">
          <a:xfrm flipH="1">
            <a:off x="5981700" y="3451225"/>
            <a:ext cx="185738" cy="344488"/>
          </a:xfrm>
          <a:prstGeom prst="line">
            <a:avLst/>
          </a:prstGeom>
          <a:noFill/>
          <a:ln w="28575">
            <a:solidFill>
              <a:schemeClr val="tx1"/>
            </a:solidFill>
            <a:round/>
            <a:headEnd/>
            <a:tailEnd/>
          </a:ln>
        </p:spPr>
        <p:txBody>
          <a:bodyPr/>
          <a:lstStyle/>
          <a:p>
            <a:endParaRPr lang="zh-CN" altLang="en-US"/>
          </a:p>
        </p:txBody>
      </p:sp>
      <p:sp>
        <p:nvSpPr>
          <p:cNvPr id="27" name="Oval 52"/>
          <p:cNvSpPr>
            <a:spLocks noChangeArrowheads="1"/>
          </p:cNvSpPr>
          <p:nvPr/>
        </p:nvSpPr>
        <p:spPr bwMode="auto">
          <a:xfrm>
            <a:off x="5724525" y="3795713"/>
            <a:ext cx="563563"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7</a:t>
            </a:r>
            <a:endParaRPr lang="en-US" altLang="zh-CN" sz="1400">
              <a:ea typeface="楷体_GB2312" pitchFamily="49" charset="-122"/>
            </a:endParaRPr>
          </a:p>
        </p:txBody>
      </p:sp>
      <p:sp>
        <p:nvSpPr>
          <p:cNvPr id="28" name="Oval 66"/>
          <p:cNvSpPr>
            <a:spLocks noChangeArrowheads="1"/>
          </p:cNvSpPr>
          <p:nvPr/>
        </p:nvSpPr>
        <p:spPr bwMode="auto">
          <a:xfrm>
            <a:off x="5940425" y="3076575"/>
            <a:ext cx="563563"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endParaRPr lang="zh-CN" altLang="zh-CN" sz="1400">
              <a:ea typeface="楷体_GB2312" pitchFamily="49" charset="-122"/>
            </a:endParaRPr>
          </a:p>
        </p:txBody>
      </p:sp>
      <p:sp>
        <p:nvSpPr>
          <p:cNvPr id="29" name="Oval 53"/>
          <p:cNvSpPr>
            <a:spLocks noChangeArrowheads="1"/>
          </p:cNvSpPr>
          <p:nvPr/>
        </p:nvSpPr>
        <p:spPr bwMode="auto">
          <a:xfrm>
            <a:off x="5940425" y="3076575"/>
            <a:ext cx="561975"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3</a:t>
            </a:r>
            <a:endParaRPr lang="en-US" altLang="zh-CN" sz="1400">
              <a:ea typeface="楷体_GB2312" pitchFamily="49" charset="-122"/>
            </a:endParaRPr>
          </a:p>
        </p:txBody>
      </p:sp>
      <p:sp>
        <p:nvSpPr>
          <p:cNvPr id="30" name="Oval 66"/>
          <p:cNvSpPr>
            <a:spLocks noChangeArrowheads="1"/>
          </p:cNvSpPr>
          <p:nvPr/>
        </p:nvSpPr>
        <p:spPr bwMode="auto">
          <a:xfrm>
            <a:off x="6300788" y="1708150"/>
            <a:ext cx="563562"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endParaRPr lang="zh-CN" altLang="zh-CN" sz="1400">
              <a:ea typeface="楷体_GB2312" pitchFamily="49" charset="-122"/>
            </a:endParaRPr>
          </a:p>
        </p:txBody>
      </p:sp>
      <p:sp>
        <p:nvSpPr>
          <p:cNvPr id="31" name="Oval 66"/>
          <p:cNvSpPr>
            <a:spLocks noChangeArrowheads="1"/>
          </p:cNvSpPr>
          <p:nvPr/>
        </p:nvSpPr>
        <p:spPr bwMode="auto">
          <a:xfrm>
            <a:off x="5219700" y="2405063"/>
            <a:ext cx="563563" cy="347662"/>
          </a:xfrm>
          <a:prstGeom prst="ellipse">
            <a:avLst/>
          </a:prstGeom>
          <a:noFill/>
          <a:ln w="28575">
            <a:solidFill>
              <a:schemeClr val="tx1"/>
            </a:solidFill>
            <a:round/>
            <a:headEnd type="none" w="sm" len="sm"/>
            <a:tailEnd type="none" w="sm" len="sm"/>
          </a:ln>
        </p:spPr>
        <p:txBody>
          <a:bodyPr lIns="49810" tIns="24905" rIns="49810" bIns="24905" anchor="ctr"/>
          <a:lstStyle/>
          <a:p>
            <a:pPr algn="ctr"/>
            <a:endParaRPr lang="zh-CN" altLang="zh-CN" sz="1400">
              <a:ea typeface="楷体_GB2312" pitchFamily="49" charset="-122"/>
            </a:endParaRPr>
          </a:p>
        </p:txBody>
      </p:sp>
      <p:sp>
        <p:nvSpPr>
          <p:cNvPr id="32" name="Oval 57"/>
          <p:cNvSpPr>
            <a:spLocks noChangeArrowheads="1"/>
          </p:cNvSpPr>
          <p:nvPr/>
        </p:nvSpPr>
        <p:spPr bwMode="auto">
          <a:xfrm>
            <a:off x="5219700" y="2427288"/>
            <a:ext cx="568325"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2</a:t>
            </a:r>
            <a:endParaRPr lang="en-US" altLang="zh-CN" sz="1400">
              <a:ea typeface="楷体_GB2312" pitchFamily="49" charset="-122"/>
            </a:endParaRPr>
          </a:p>
        </p:txBody>
      </p:sp>
      <p:sp>
        <p:nvSpPr>
          <p:cNvPr id="33" name="Oval 57"/>
          <p:cNvSpPr>
            <a:spLocks noChangeArrowheads="1"/>
          </p:cNvSpPr>
          <p:nvPr/>
        </p:nvSpPr>
        <p:spPr bwMode="auto">
          <a:xfrm>
            <a:off x="6300788" y="1708150"/>
            <a:ext cx="568325" cy="34607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1</a:t>
            </a:r>
            <a:endParaRPr lang="en-US" altLang="zh-CN" sz="140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9933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933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41">
                                            <p:txEl>
                                              <p:pRg st="2" end="2"/>
                                            </p:txEl>
                                          </p:spTgt>
                                        </p:tgtEl>
                                        <p:attrNameLst>
                                          <p:attrName>style.visibility</p:attrName>
                                        </p:attrNameLst>
                                      </p:cBhvr>
                                      <p:to>
                                        <p:strVal val="visible"/>
                                      </p:to>
                                    </p:set>
                                    <p:animEffect transition="in" filter="blinds(horizontal)">
                                      <p:cBhvr>
                                        <p:cTn id="7" dur="500"/>
                                        <p:tgtEl>
                                          <p:spTgt spid="9114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1141">
                                            <p:txEl>
                                              <p:pRg st="3" end="3"/>
                                            </p:txEl>
                                          </p:spTgt>
                                        </p:tgtEl>
                                        <p:attrNameLst>
                                          <p:attrName>style.visibility</p:attrName>
                                        </p:attrNameLst>
                                      </p:cBhvr>
                                      <p:to>
                                        <p:strVal val="visible"/>
                                      </p:to>
                                    </p:set>
                                    <p:animEffect transition="in" filter="blinds(horizontal)">
                                      <p:cBhvr>
                                        <p:cTn id="10" dur="500"/>
                                        <p:tgtEl>
                                          <p:spTgt spid="9114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1141">
                                            <p:txEl>
                                              <p:pRg st="4" end="4"/>
                                            </p:txEl>
                                          </p:spTgt>
                                        </p:tgtEl>
                                        <p:attrNameLst>
                                          <p:attrName>style.visibility</p:attrName>
                                        </p:attrNameLst>
                                      </p:cBhvr>
                                      <p:to>
                                        <p:strVal val="visible"/>
                                      </p:to>
                                    </p:set>
                                    <p:animEffect transition="in" filter="blinds(horizontal)">
                                      <p:cBhvr>
                                        <p:cTn id="13" dur="500"/>
                                        <p:tgtEl>
                                          <p:spTgt spid="9114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horizontal)">
                                      <p:cBhvr>
                                        <p:cTn id="53" dur="500"/>
                                        <p:tgtEl>
                                          <p:spTgt spid="1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linds(horizontal)">
                                      <p:cBhvr>
                                        <p:cTn id="59" dur="500"/>
                                        <p:tgtEl>
                                          <p:spTgt spid="2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blinds(horizontal)">
                                      <p:cBhvr>
                                        <p:cTn id="65" dur="500"/>
                                        <p:tgtEl>
                                          <p:spTgt spid="22"/>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blinds(horizontal)">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blinds(horizontal)">
                                      <p:cBhvr>
                                        <p:cTn id="76" dur="500"/>
                                        <p:tgtEl>
                                          <p:spTgt spid="25"/>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blinds(horizontal)">
                                      <p:cBhvr>
                                        <p:cTn id="79" dur="500"/>
                                        <p:tgtEl>
                                          <p:spTgt spid="26"/>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1" nodeType="clickEffect">
                                  <p:stCondLst>
                                    <p:cond delay="0"/>
                                  </p:stCondLst>
                                  <p:childTnLst>
                                    <p:animEffect transition="out" filter="blinds(horizontal)">
                                      <p:cBhvr>
                                        <p:cTn id="83" dur="500"/>
                                        <p:tgtEl>
                                          <p:spTgt spid="11"/>
                                        </p:tgtEl>
                                      </p:cBhvr>
                                    </p:animEffect>
                                    <p:set>
                                      <p:cBhvr>
                                        <p:cTn id="84" dur="1" fill="hold">
                                          <p:stCondLst>
                                            <p:cond delay="499"/>
                                          </p:stCondLst>
                                        </p:cTn>
                                        <p:tgtEl>
                                          <p:spTgt spid="11"/>
                                        </p:tgtEl>
                                        <p:attrNameLst>
                                          <p:attrName>style.visibility</p:attrName>
                                        </p:attrNameLst>
                                      </p:cBhvr>
                                      <p:to>
                                        <p:strVal val="hidden"/>
                                      </p:to>
                                    </p:set>
                                  </p:childTnLst>
                                </p:cTn>
                              </p:par>
                            </p:childTnLst>
                          </p:cTn>
                        </p:par>
                        <p:par>
                          <p:cTn id="85" fill="hold">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blinds(horizontal)">
                                      <p:cBhvr>
                                        <p:cTn id="88" dur="500"/>
                                        <p:tgtEl>
                                          <p:spTgt spid="27"/>
                                        </p:tgtEl>
                                      </p:cBhvr>
                                    </p:animEffect>
                                  </p:childTnLst>
                                </p:cTn>
                              </p:par>
                            </p:childTnLst>
                          </p:cTn>
                        </p:par>
                        <p:par>
                          <p:cTn id="89" fill="hold">
                            <p:stCondLst>
                              <p:cond delay="1000"/>
                            </p:stCondLst>
                            <p:childTnLst>
                              <p:par>
                                <p:cTn id="90" presetID="3" presetClass="entr" presetSubtype="1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blinds(horizontal)">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12"/>
                                        </p:tgtEl>
                                      </p:cBhvr>
                                    </p:animEffect>
                                    <p:set>
                                      <p:cBhvr>
                                        <p:cTn id="97" dur="1" fill="hold">
                                          <p:stCondLst>
                                            <p:cond delay="499"/>
                                          </p:stCondLst>
                                        </p:cTn>
                                        <p:tgtEl>
                                          <p:spTgt spid="12"/>
                                        </p:tgtEl>
                                        <p:attrNameLst>
                                          <p:attrName>style.visibility</p:attrName>
                                        </p:attrNameLst>
                                      </p:cBhvr>
                                      <p:to>
                                        <p:strVal val="hidden"/>
                                      </p:to>
                                    </p:set>
                                  </p:childTnLst>
                                </p:cTn>
                              </p:par>
                            </p:childTnLst>
                          </p:cTn>
                        </p:par>
                        <p:par>
                          <p:cTn id="98" fill="hold">
                            <p:stCondLst>
                              <p:cond delay="500"/>
                            </p:stCondLst>
                            <p:childTnLst>
                              <p:par>
                                <p:cTn id="99" presetID="3" presetClass="entr" presetSubtype="10" fill="hold" grpId="0" nodeType="after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blinds(horizontal)">
                                      <p:cBhvr>
                                        <p:cTn id="101" dur="500"/>
                                        <p:tgtEl>
                                          <p:spTgt spid="29"/>
                                        </p:tgtEl>
                                      </p:cBhvr>
                                    </p:animEffect>
                                  </p:childTnLst>
                                </p:cTn>
                              </p:par>
                            </p:childTnLst>
                          </p:cTn>
                        </p:par>
                        <p:par>
                          <p:cTn id="102" fill="hold">
                            <p:stCondLst>
                              <p:cond delay="1000"/>
                            </p:stCondLst>
                            <p:childTnLst>
                              <p:par>
                                <p:cTn id="103" presetID="3" presetClass="entr" presetSubtype="10" fill="hold" grpId="0" nodeType="after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blinds(horizontal)">
                                      <p:cBhvr>
                                        <p:cTn id="105" dur="500"/>
                                        <p:tgtEl>
                                          <p:spTgt spid="31"/>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1" nodeType="clickEffect">
                                  <p:stCondLst>
                                    <p:cond delay="0"/>
                                  </p:stCondLst>
                                  <p:childTnLst>
                                    <p:animEffect transition="out" filter="blinds(horizontal)">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childTnLst>
                          </p:cTn>
                        </p:par>
                        <p:par>
                          <p:cTn id="111" fill="hold">
                            <p:stCondLst>
                              <p:cond delay="500"/>
                            </p:stCondLst>
                            <p:childTnLst>
                              <p:par>
                                <p:cTn id="112" presetID="3" presetClass="entr" presetSubtype="10" fill="hold" grpId="0" nodeType="after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blinds(horizontal)">
                                      <p:cBhvr>
                                        <p:cTn id="114" dur="500"/>
                                        <p:tgtEl>
                                          <p:spTgt spid="32"/>
                                        </p:tgtEl>
                                      </p:cBhvr>
                                    </p:animEffect>
                                  </p:childTnLst>
                                </p:cTn>
                              </p:par>
                            </p:childTnLst>
                          </p:cTn>
                        </p:par>
                        <p:par>
                          <p:cTn id="115" fill="hold">
                            <p:stCondLst>
                              <p:cond delay="1000"/>
                            </p:stCondLst>
                            <p:childTnLst>
                              <p:par>
                                <p:cTn id="116" presetID="3" presetClass="entr" presetSubtype="10" fill="hold" grpId="0" nodeType="after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blinds(horizontal)">
                                      <p:cBhvr>
                                        <p:cTn id="118" dur="500"/>
                                        <p:tgtEl>
                                          <p:spTgt spid="30"/>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blinds(horizontal)">
                                      <p:cBhvr>
                                        <p:cTn id="1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animBg="1"/>
      <p:bldP spid="11" grpId="0" animBg="1"/>
      <p:bldP spid="11" grpId="1" animBg="1"/>
      <p:bldP spid="12" grpId="0" animBg="1"/>
      <p:bldP spid="12" grpId="1" animBg="1"/>
      <p:bldP spid="13" grpId="0" animBg="1"/>
      <p:bldP spid="14" grpId="0" animBg="1"/>
      <p:bldP spid="15" grpId="0" animBg="1"/>
      <p:bldP spid="16" grpId="0" animBg="1"/>
      <p:bldP spid="16" grpId="1"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矩形 34"/>
          <p:cNvSpPr>
            <a:spLocks noChangeArrowheads="1"/>
          </p:cNvSpPr>
          <p:nvPr/>
        </p:nvSpPr>
        <p:spPr bwMode="auto">
          <a:xfrm>
            <a:off x="467544" y="411510"/>
            <a:ext cx="6215062" cy="523875"/>
          </a:xfrm>
          <a:prstGeom prst="rect">
            <a:avLst/>
          </a:prstGeom>
          <a:noFill/>
          <a:ln w="9525">
            <a:noFill/>
            <a:miter lim="800000"/>
            <a:headEnd/>
            <a:tailEnd/>
          </a:ln>
        </p:spPr>
        <p:txBody>
          <a:bodyPr>
            <a:spAutoFit/>
          </a:bodyPr>
          <a:lstStyle/>
          <a:p>
            <a:r>
              <a:rPr lang="fr-FR" altLang="zh-CN" b="1" dirty="0">
                <a:latin typeface="微软雅黑" pitchFamily="34" charset="-122"/>
                <a:ea typeface="微软雅黑" pitchFamily="34" charset="-122"/>
              </a:rPr>
              <a:t>enQueue</a:t>
            </a:r>
            <a:r>
              <a:rPr lang="zh-CN" altLang="fr-FR" b="1" dirty="0">
                <a:latin typeface="微软雅黑" pitchFamily="34" charset="-122"/>
                <a:ea typeface="微软雅黑" pitchFamily="34" charset="-122"/>
              </a:rPr>
              <a:t>（</a:t>
            </a:r>
            <a:r>
              <a:rPr lang="fr-FR" altLang="zh-CN" b="1" dirty="0">
                <a:latin typeface="微软雅黑" pitchFamily="34" charset="-122"/>
                <a:ea typeface="微软雅黑" pitchFamily="34" charset="-122"/>
              </a:rPr>
              <a:t>x</a:t>
            </a:r>
            <a:r>
              <a:rPr lang="zh-CN" altLang="fr-FR" b="1" dirty="0">
                <a:latin typeface="微软雅黑" pitchFamily="34" charset="-122"/>
                <a:ea typeface="微软雅黑" pitchFamily="34" charset="-122"/>
              </a:rPr>
              <a:t>）</a:t>
            </a:r>
            <a:r>
              <a:rPr lang="zh-CN" altLang="en-US" b="1" dirty="0">
                <a:latin typeface="微软雅黑" pitchFamily="34" charset="-122"/>
                <a:ea typeface="微软雅黑" pitchFamily="34" charset="-122"/>
              </a:rPr>
              <a:t>函数的定义</a:t>
            </a:r>
          </a:p>
        </p:txBody>
      </p:sp>
      <p:sp>
        <p:nvSpPr>
          <p:cNvPr id="100357" name="矩形 25"/>
          <p:cNvSpPr>
            <a:spLocks noChangeArrowheads="1"/>
          </p:cNvSpPr>
          <p:nvPr/>
        </p:nvSpPr>
        <p:spPr bwMode="auto">
          <a:xfrm>
            <a:off x="395288" y="1276350"/>
            <a:ext cx="5832475" cy="3138488"/>
          </a:xfrm>
          <a:prstGeom prst="rect">
            <a:avLst/>
          </a:prstGeom>
          <a:noFill/>
          <a:ln w="9525">
            <a:noFill/>
            <a:miter lim="800000"/>
            <a:headEnd/>
            <a:tailEnd/>
          </a:ln>
        </p:spPr>
        <p:txBody>
          <a:bodyPr>
            <a:spAutoFit/>
          </a:bodyPr>
          <a:lstStyle/>
          <a:p>
            <a:pPr marL="609600" indent="-609600"/>
            <a:r>
              <a:rPr lang="en-US" altLang="zh-CN" sz="1800" b="1"/>
              <a:t>template &lt;class Type&gt;</a:t>
            </a:r>
            <a:endParaRPr lang="fr-FR" altLang="zh-CN" sz="1800" b="1"/>
          </a:p>
          <a:p>
            <a:pPr marL="609600" indent="-609600"/>
            <a:r>
              <a:rPr lang="fr-FR" altLang="zh-CN" sz="1800" b="1"/>
              <a:t>void priorityQueue&lt;Type&gt;::enQueue( const Type &amp; x )</a:t>
            </a:r>
            <a:endParaRPr lang="en-US" altLang="zh-CN" sz="1800" b="1"/>
          </a:p>
          <a:p>
            <a:pPr marL="609600" indent="-609600"/>
            <a:r>
              <a:rPr lang="en-US" altLang="zh-CN" sz="1800" b="1"/>
              <a:t>{</a:t>
            </a:r>
          </a:p>
          <a:p>
            <a:pPr marL="609600" indent="-609600"/>
            <a:r>
              <a:rPr lang="en-US" altLang="zh-CN" sz="1800" b="1"/>
              <a:t>      if( currentSize == maxSize - 1 )  doubleSpace();</a:t>
            </a:r>
          </a:p>
          <a:p>
            <a:pPr marL="609600" indent="-609600"/>
            <a:r>
              <a:rPr lang="en-US" altLang="zh-CN" sz="1800" b="1"/>
              <a:t>    </a:t>
            </a:r>
          </a:p>
          <a:p>
            <a:pPr marL="609600" indent="-609600"/>
            <a:r>
              <a:rPr lang="en-US" altLang="zh-CN" sz="1800" b="1"/>
              <a:t>       // </a:t>
            </a:r>
            <a:r>
              <a:rPr lang="zh-CN" altLang="en-US" sz="1800" b="1"/>
              <a:t>向上过滤</a:t>
            </a:r>
          </a:p>
          <a:p>
            <a:pPr marL="609600" indent="-609600"/>
            <a:r>
              <a:rPr lang="zh-CN" altLang="en-US" sz="1800" b="1"/>
              <a:t>       </a:t>
            </a:r>
            <a:r>
              <a:rPr lang="en-US" altLang="zh-CN" sz="1800" b="1"/>
              <a:t>int hole = ++currentSize;</a:t>
            </a:r>
          </a:p>
          <a:p>
            <a:pPr marL="609600" indent="-609600"/>
            <a:r>
              <a:rPr lang="en-US" altLang="zh-CN" sz="1800" b="1"/>
              <a:t>       for( ; hole &gt; 1 &amp;&amp; x &lt; array[ hole / 2 ]; hole /= 2 )</a:t>
            </a:r>
          </a:p>
          <a:p>
            <a:pPr marL="609600" indent="-609600"/>
            <a:r>
              <a:rPr lang="en-US" altLang="zh-CN" sz="1800" b="1"/>
              <a:t>              array[ hole ] = array[ hole / 2 ];</a:t>
            </a:r>
          </a:p>
          <a:p>
            <a:pPr marL="609600" indent="-609600"/>
            <a:r>
              <a:rPr lang="en-US" altLang="zh-CN" sz="1800" b="1"/>
              <a:t>       array[ hole ] = x;</a:t>
            </a:r>
          </a:p>
          <a:p>
            <a:pPr marL="609600" indent="-609600"/>
            <a:r>
              <a:rPr lang="en-US" altLang="zh-CN" sz="1800" b="1"/>
              <a:t>}</a:t>
            </a:r>
            <a:r>
              <a:rPr lang="en-US" altLang="zh-CN" sz="1800"/>
              <a:t> </a:t>
            </a:r>
          </a:p>
        </p:txBody>
      </p:sp>
      <mc:AlternateContent xmlns:mc="http://schemas.openxmlformats.org/markup-compatibility/2006">
        <mc:Choice xmlns:p14="http://schemas.microsoft.com/office/powerpoint/2010/main" xmlns="" Requires="p14">
          <p:contentPart p14:bwMode="auto" r:id="rId3">
            <p14:nvContentPartPr>
              <p14:cNvPr id="10035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035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矩形 34"/>
          <p:cNvSpPr>
            <a:spLocks noChangeArrowheads="1"/>
          </p:cNvSpPr>
          <p:nvPr/>
        </p:nvSpPr>
        <p:spPr bwMode="auto">
          <a:xfrm>
            <a:off x="611560" y="339502"/>
            <a:ext cx="6215062" cy="523875"/>
          </a:xfrm>
          <a:prstGeom prst="rect">
            <a:avLst/>
          </a:prstGeom>
          <a:noFill/>
          <a:ln w="9525">
            <a:noFill/>
            <a:miter lim="800000"/>
            <a:headEnd/>
            <a:tailEnd/>
          </a:ln>
        </p:spPr>
        <p:txBody>
          <a:bodyPr>
            <a:spAutoFit/>
          </a:bodyPr>
          <a:lstStyle/>
          <a:p>
            <a:r>
              <a:rPr lang="fr-FR" altLang="zh-CN" b="1" dirty="0">
                <a:latin typeface="微软雅黑" pitchFamily="34" charset="-122"/>
                <a:ea typeface="微软雅黑" pitchFamily="34" charset="-122"/>
              </a:rPr>
              <a:t>enQueue</a:t>
            </a:r>
            <a:r>
              <a:rPr lang="zh-CN" altLang="fr-FR" b="1" dirty="0">
                <a:latin typeface="微软雅黑" pitchFamily="34" charset="-122"/>
                <a:ea typeface="微软雅黑" pitchFamily="34" charset="-122"/>
              </a:rPr>
              <a:t>（</a:t>
            </a:r>
            <a:r>
              <a:rPr lang="fr-FR" altLang="zh-CN" b="1" dirty="0">
                <a:latin typeface="微软雅黑" pitchFamily="34" charset="-122"/>
                <a:ea typeface="微软雅黑" pitchFamily="34" charset="-122"/>
              </a:rPr>
              <a:t>x</a:t>
            </a:r>
            <a:r>
              <a:rPr lang="zh-CN" altLang="fr-FR" b="1" dirty="0">
                <a:latin typeface="微软雅黑" pitchFamily="34" charset="-122"/>
                <a:ea typeface="微软雅黑" pitchFamily="34" charset="-122"/>
              </a:rPr>
              <a:t>）</a:t>
            </a:r>
            <a:r>
              <a:rPr lang="zh-CN" altLang="en-US" b="1" dirty="0">
                <a:latin typeface="微软雅黑" pitchFamily="34" charset="-122"/>
                <a:ea typeface="微软雅黑" pitchFamily="34" charset="-122"/>
              </a:rPr>
              <a:t>函数的时间复杂度</a:t>
            </a:r>
          </a:p>
        </p:txBody>
      </p:sp>
      <p:sp>
        <p:nvSpPr>
          <p:cNvPr id="101381" name="矩形 33"/>
          <p:cNvSpPr>
            <a:spLocks noChangeArrowheads="1"/>
          </p:cNvSpPr>
          <p:nvPr/>
        </p:nvSpPr>
        <p:spPr bwMode="auto">
          <a:xfrm>
            <a:off x="4284663" y="1347788"/>
            <a:ext cx="3887787" cy="1531937"/>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最坏情况是对数的</a:t>
            </a:r>
          </a:p>
          <a:p>
            <a:pPr>
              <a:lnSpc>
                <a:spcPct val="130000"/>
              </a:lnSpc>
            </a:pPr>
            <a:r>
              <a:rPr lang="zh-CN" altLang="en-US" sz="1800" b="1" dirty="0">
                <a:latin typeface="楷体_GB2312" pitchFamily="49" charset="-122"/>
                <a:ea typeface="楷体_GB2312" pitchFamily="49" charset="-122"/>
              </a:rPr>
              <a:t>平均情况，过滤会提前结束</a:t>
            </a:r>
            <a:endParaRPr lang="en-US" altLang="zh-CN" sz="1800" b="1" dirty="0">
              <a:latin typeface="楷体_GB2312" pitchFamily="49" charset="-122"/>
              <a:ea typeface="楷体_GB2312" pitchFamily="49" charset="-122"/>
            </a:endParaRPr>
          </a:p>
          <a:p>
            <a:pPr>
              <a:lnSpc>
                <a:spcPct val="130000"/>
              </a:lnSpc>
            </a:pPr>
            <a:r>
              <a:rPr lang="zh-CN" altLang="en-US" sz="1800" b="1" dirty="0">
                <a:latin typeface="楷体_GB2312" pitchFamily="49" charset="-122"/>
                <a:ea typeface="楷体_GB2312" pitchFamily="49" charset="-122"/>
              </a:rPr>
              <a:t>平均是</a:t>
            </a:r>
            <a:r>
              <a:rPr lang="en-US" altLang="zh-CN" sz="1800" b="1" dirty="0">
                <a:latin typeface="楷体_GB2312" pitchFamily="49" charset="-122"/>
                <a:ea typeface="楷体_GB2312" pitchFamily="49" charset="-122"/>
              </a:rPr>
              <a:t>2.6</a:t>
            </a:r>
            <a:r>
              <a:rPr lang="zh-CN" altLang="en-US" sz="1800" b="1" dirty="0">
                <a:latin typeface="楷体_GB2312" pitchFamily="49" charset="-122"/>
                <a:ea typeface="楷体_GB2312" pitchFamily="49" charset="-122"/>
              </a:rPr>
              <a:t>次比较</a:t>
            </a:r>
            <a:endParaRPr lang="en-US" altLang="zh-CN" sz="1800" b="1" dirty="0">
              <a:latin typeface="楷体_GB2312" pitchFamily="49" charset="-122"/>
              <a:ea typeface="楷体_GB2312" pitchFamily="49" charset="-122"/>
            </a:endParaRPr>
          </a:p>
          <a:p>
            <a:pPr>
              <a:lnSpc>
                <a:spcPct val="130000"/>
              </a:lnSpc>
            </a:pPr>
            <a:r>
              <a:rPr lang="zh-CN" altLang="en-US" sz="1800" b="1" dirty="0">
                <a:latin typeface="楷体_GB2312" pitchFamily="49" charset="-122"/>
                <a:ea typeface="楷体_GB2312" pitchFamily="49" charset="-122"/>
              </a:rPr>
              <a:t>因此元素平均上移</a:t>
            </a:r>
            <a:r>
              <a:rPr lang="en-US" altLang="zh-CN" sz="1800" b="1" dirty="0">
                <a:latin typeface="楷体_GB2312" pitchFamily="49" charset="-122"/>
                <a:ea typeface="楷体_GB2312" pitchFamily="49" charset="-122"/>
              </a:rPr>
              <a:t>1.6</a:t>
            </a:r>
            <a:r>
              <a:rPr lang="zh-CN" altLang="en-US" sz="1800" b="1" dirty="0">
                <a:latin typeface="楷体_GB2312" pitchFamily="49" charset="-122"/>
                <a:ea typeface="楷体_GB2312" pitchFamily="49" charset="-122"/>
              </a:rPr>
              <a:t>层。</a:t>
            </a:r>
          </a:p>
        </p:txBody>
      </p:sp>
      <p:grpSp>
        <p:nvGrpSpPr>
          <p:cNvPr id="101382" name="Group 4"/>
          <p:cNvGrpSpPr>
            <a:grpSpLocks/>
          </p:cNvGrpSpPr>
          <p:nvPr/>
        </p:nvGrpSpPr>
        <p:grpSpPr bwMode="auto">
          <a:xfrm>
            <a:off x="827088" y="1492250"/>
            <a:ext cx="2506662" cy="1973263"/>
            <a:chOff x="3288" y="1298"/>
            <a:chExt cx="2032" cy="2384"/>
          </a:xfrm>
        </p:grpSpPr>
        <p:sp>
          <p:nvSpPr>
            <p:cNvPr id="101383" name="Oval 5"/>
            <p:cNvSpPr>
              <a:spLocks noChangeArrowheads="1"/>
            </p:cNvSpPr>
            <p:nvPr/>
          </p:nvSpPr>
          <p:spPr bwMode="auto">
            <a:xfrm>
              <a:off x="3515" y="2601"/>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5</a:t>
              </a:r>
              <a:endParaRPr lang="en-US" altLang="zh-CN" sz="1400" b="1" u="sng">
                <a:latin typeface="Arial" pitchFamily="34" charset="0"/>
              </a:endParaRPr>
            </a:p>
          </p:txBody>
        </p:sp>
        <p:sp>
          <p:nvSpPr>
            <p:cNvPr id="101384" name="Oval 6"/>
            <p:cNvSpPr>
              <a:spLocks noChangeArrowheads="1"/>
            </p:cNvSpPr>
            <p:nvPr/>
          </p:nvSpPr>
          <p:spPr bwMode="auto">
            <a:xfrm>
              <a:off x="4645" y="1984"/>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4</a:t>
              </a:r>
              <a:endParaRPr lang="en-US" altLang="zh-CN" sz="1400" b="1" u="sng">
                <a:latin typeface="Arial" pitchFamily="34" charset="0"/>
              </a:endParaRPr>
            </a:p>
          </p:txBody>
        </p:sp>
        <p:sp>
          <p:nvSpPr>
            <p:cNvPr id="101385" name="Oval 7"/>
            <p:cNvSpPr>
              <a:spLocks noChangeArrowheads="1"/>
            </p:cNvSpPr>
            <p:nvPr/>
          </p:nvSpPr>
          <p:spPr bwMode="auto">
            <a:xfrm>
              <a:off x="4921" y="2613"/>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23</a:t>
              </a:r>
            </a:p>
          </p:txBody>
        </p:sp>
        <p:sp>
          <p:nvSpPr>
            <p:cNvPr id="101386" name="Oval 8"/>
            <p:cNvSpPr>
              <a:spLocks noChangeArrowheads="1"/>
            </p:cNvSpPr>
            <p:nvPr/>
          </p:nvSpPr>
          <p:spPr bwMode="auto">
            <a:xfrm>
              <a:off x="4014" y="2613"/>
              <a:ext cx="398"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7</a:t>
              </a:r>
              <a:endParaRPr lang="en-US" altLang="zh-CN" sz="1400" b="1" u="sng">
                <a:latin typeface="Arial" pitchFamily="34" charset="0"/>
              </a:endParaRPr>
            </a:p>
          </p:txBody>
        </p:sp>
        <p:sp>
          <p:nvSpPr>
            <p:cNvPr id="101387" name="Oval 9"/>
            <p:cNvSpPr>
              <a:spLocks noChangeArrowheads="1"/>
            </p:cNvSpPr>
            <p:nvPr/>
          </p:nvSpPr>
          <p:spPr bwMode="auto">
            <a:xfrm>
              <a:off x="3847" y="1984"/>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3</a:t>
              </a:r>
            </a:p>
          </p:txBody>
        </p:sp>
        <p:sp>
          <p:nvSpPr>
            <p:cNvPr id="101388" name="Line 10"/>
            <p:cNvSpPr>
              <a:spLocks noChangeShapeType="1"/>
            </p:cNvSpPr>
            <p:nvPr/>
          </p:nvSpPr>
          <p:spPr bwMode="auto">
            <a:xfrm flipH="1">
              <a:off x="4113" y="1572"/>
              <a:ext cx="266"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1389" name="Line 11"/>
            <p:cNvSpPr>
              <a:spLocks noChangeShapeType="1"/>
            </p:cNvSpPr>
            <p:nvPr/>
          </p:nvSpPr>
          <p:spPr bwMode="auto">
            <a:xfrm>
              <a:off x="4578" y="1572"/>
              <a:ext cx="200"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1390" name="Line 12"/>
            <p:cNvSpPr>
              <a:spLocks noChangeShapeType="1"/>
            </p:cNvSpPr>
            <p:nvPr/>
          </p:nvSpPr>
          <p:spPr bwMode="auto">
            <a:xfrm>
              <a:off x="4047" y="2327"/>
              <a:ext cx="199" cy="34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1391" name="Oval 13"/>
            <p:cNvSpPr>
              <a:spLocks noChangeArrowheads="1"/>
            </p:cNvSpPr>
            <p:nvPr/>
          </p:nvSpPr>
          <p:spPr bwMode="auto">
            <a:xfrm>
              <a:off x="4246" y="1298"/>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2</a:t>
              </a:r>
              <a:endParaRPr lang="en-US" altLang="zh-CN" sz="1400" b="1" u="sng">
                <a:latin typeface="Arial" pitchFamily="34" charset="0"/>
              </a:endParaRPr>
            </a:p>
          </p:txBody>
        </p:sp>
        <p:sp>
          <p:nvSpPr>
            <p:cNvPr id="101392" name="Line 14"/>
            <p:cNvSpPr>
              <a:spLocks noChangeShapeType="1"/>
            </p:cNvSpPr>
            <p:nvPr/>
          </p:nvSpPr>
          <p:spPr bwMode="auto">
            <a:xfrm flipH="1">
              <a:off x="3781" y="2327"/>
              <a:ext cx="199" cy="27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1393" name="Oval 15"/>
            <p:cNvSpPr>
              <a:spLocks noChangeArrowheads="1"/>
            </p:cNvSpPr>
            <p:nvPr/>
          </p:nvSpPr>
          <p:spPr bwMode="auto">
            <a:xfrm>
              <a:off x="4467" y="2613"/>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10</a:t>
              </a:r>
            </a:p>
          </p:txBody>
        </p:sp>
        <p:sp>
          <p:nvSpPr>
            <p:cNvPr id="101394" name="Oval 16"/>
            <p:cNvSpPr>
              <a:spLocks noChangeArrowheads="1"/>
            </p:cNvSpPr>
            <p:nvPr/>
          </p:nvSpPr>
          <p:spPr bwMode="auto">
            <a:xfrm>
              <a:off x="3288" y="333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29</a:t>
              </a:r>
            </a:p>
          </p:txBody>
        </p:sp>
        <p:sp>
          <p:nvSpPr>
            <p:cNvPr id="101395" name="Line 17"/>
            <p:cNvSpPr>
              <a:spLocks noChangeShapeType="1"/>
            </p:cNvSpPr>
            <p:nvPr/>
          </p:nvSpPr>
          <p:spPr bwMode="auto">
            <a:xfrm flipH="1">
              <a:off x="3515" y="2930"/>
              <a:ext cx="200" cy="411"/>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1396" name="Line 18"/>
            <p:cNvSpPr>
              <a:spLocks noChangeShapeType="1"/>
            </p:cNvSpPr>
            <p:nvPr/>
          </p:nvSpPr>
          <p:spPr bwMode="auto">
            <a:xfrm>
              <a:off x="4966" y="2295"/>
              <a:ext cx="182" cy="363"/>
            </a:xfrm>
            <a:prstGeom prst="line">
              <a:avLst/>
            </a:prstGeom>
            <a:noFill/>
            <a:ln w="28575">
              <a:solidFill>
                <a:schemeClr val="tx1"/>
              </a:solidFill>
              <a:round/>
              <a:headEnd/>
              <a:tailEnd/>
            </a:ln>
          </p:spPr>
          <p:txBody>
            <a:bodyPr wrap="none"/>
            <a:lstStyle/>
            <a:p>
              <a:endParaRPr lang="zh-CN" altLang="en-US"/>
            </a:p>
          </p:txBody>
        </p:sp>
        <p:sp>
          <p:nvSpPr>
            <p:cNvPr id="101397" name="Line 19"/>
            <p:cNvSpPr>
              <a:spLocks noChangeShapeType="1"/>
            </p:cNvSpPr>
            <p:nvPr/>
          </p:nvSpPr>
          <p:spPr bwMode="auto">
            <a:xfrm flipH="1">
              <a:off x="4649" y="2341"/>
              <a:ext cx="136" cy="272"/>
            </a:xfrm>
            <a:prstGeom prst="line">
              <a:avLst/>
            </a:prstGeom>
            <a:noFill/>
            <a:ln w="28575">
              <a:solidFill>
                <a:schemeClr val="tx1"/>
              </a:solidFill>
              <a:round/>
              <a:headEnd/>
              <a:tailEnd/>
            </a:ln>
          </p:spPr>
          <p:txBody>
            <a:bodyPr wrap="none"/>
            <a:lstStyle/>
            <a:p>
              <a:endParaRPr lang="zh-CN" altLang="en-US"/>
            </a:p>
          </p:txBody>
        </p:sp>
        <p:sp>
          <p:nvSpPr>
            <p:cNvPr id="101398" name="Oval 20"/>
            <p:cNvSpPr>
              <a:spLocks noChangeArrowheads="1"/>
            </p:cNvSpPr>
            <p:nvPr/>
          </p:nvSpPr>
          <p:spPr bwMode="auto">
            <a:xfrm>
              <a:off x="3787" y="333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60</a:t>
              </a:r>
            </a:p>
          </p:txBody>
        </p:sp>
        <p:sp>
          <p:nvSpPr>
            <p:cNvPr id="101399" name="Line 21"/>
            <p:cNvSpPr>
              <a:spLocks noChangeShapeType="1"/>
            </p:cNvSpPr>
            <p:nvPr/>
          </p:nvSpPr>
          <p:spPr bwMode="auto">
            <a:xfrm>
              <a:off x="3742" y="2931"/>
              <a:ext cx="227" cy="408"/>
            </a:xfrm>
            <a:prstGeom prst="line">
              <a:avLst/>
            </a:prstGeom>
            <a:noFill/>
            <a:ln w="28575">
              <a:solidFill>
                <a:schemeClr val="tx1"/>
              </a:solidFill>
              <a:round/>
              <a:headEnd/>
              <a:tailEnd/>
            </a:ln>
          </p:spPr>
          <p:txBody>
            <a:bodyPr wrap="none"/>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10137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137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矩形 34"/>
          <p:cNvSpPr>
            <a:spLocks noChangeArrowheads="1"/>
          </p:cNvSpPr>
          <p:nvPr/>
        </p:nvSpPr>
        <p:spPr bwMode="auto">
          <a:xfrm>
            <a:off x="467544" y="339502"/>
            <a:ext cx="6215062" cy="523875"/>
          </a:xfrm>
          <a:prstGeom prst="rect">
            <a:avLst/>
          </a:prstGeom>
          <a:noFill/>
          <a:ln w="9525">
            <a:noFill/>
            <a:miter lim="800000"/>
            <a:headEnd/>
            <a:tailEnd/>
          </a:ln>
        </p:spPr>
        <p:txBody>
          <a:bodyPr>
            <a:spAutoFit/>
          </a:bodyPr>
          <a:lstStyle/>
          <a:p>
            <a:r>
              <a:rPr lang="en-US" altLang="zh-CN" b="1">
                <a:latin typeface="微软雅黑" pitchFamily="34" charset="-122"/>
                <a:ea typeface="微软雅黑" pitchFamily="34" charset="-122"/>
              </a:rPr>
              <a:t>de</a:t>
            </a:r>
            <a:r>
              <a:rPr lang="fr-FR" altLang="zh-CN" b="1">
                <a:latin typeface="微软雅黑" pitchFamily="34" charset="-122"/>
                <a:ea typeface="微软雅黑" pitchFamily="34" charset="-122"/>
              </a:rPr>
              <a:t>Queue</a:t>
            </a:r>
            <a:r>
              <a:rPr lang="zh-CN" altLang="fr-FR" b="1">
                <a:latin typeface="微软雅黑" pitchFamily="34" charset="-122"/>
                <a:ea typeface="微软雅黑" pitchFamily="34" charset="-122"/>
              </a:rPr>
              <a:t>（</a:t>
            </a:r>
            <a:r>
              <a:rPr lang="fr-FR" altLang="zh-CN" b="1">
                <a:latin typeface="微软雅黑" pitchFamily="34" charset="-122"/>
                <a:ea typeface="微软雅黑" pitchFamily="34" charset="-122"/>
              </a:rPr>
              <a:t>x</a:t>
            </a:r>
            <a:r>
              <a:rPr lang="zh-CN" altLang="fr-FR" b="1">
                <a:latin typeface="微软雅黑" pitchFamily="34" charset="-122"/>
                <a:ea typeface="微软雅黑" pitchFamily="34" charset="-122"/>
              </a:rPr>
              <a:t>）</a:t>
            </a:r>
            <a:r>
              <a:rPr lang="zh-CN" altLang="en-US" b="1">
                <a:latin typeface="微软雅黑" pitchFamily="34" charset="-122"/>
                <a:ea typeface="微软雅黑" pitchFamily="34" charset="-122"/>
              </a:rPr>
              <a:t>函数的定义</a:t>
            </a:r>
          </a:p>
        </p:txBody>
      </p:sp>
      <p:sp>
        <p:nvSpPr>
          <p:cNvPr id="91141" name="矩形 25"/>
          <p:cNvSpPr>
            <a:spLocks noChangeArrowheads="1"/>
          </p:cNvSpPr>
          <p:nvPr/>
        </p:nvSpPr>
        <p:spPr bwMode="auto">
          <a:xfrm>
            <a:off x="611188" y="1058863"/>
            <a:ext cx="4392612" cy="1670050"/>
          </a:xfrm>
          <a:prstGeom prst="rect">
            <a:avLst/>
          </a:prstGeom>
          <a:noFill/>
          <a:ln w="9525">
            <a:noFill/>
            <a:miter lim="800000"/>
            <a:headEnd/>
            <a:tailEnd/>
          </a:ln>
        </p:spPr>
        <p:txBody>
          <a:bodyPr>
            <a:spAutoFit/>
          </a:bodyPr>
          <a:lstStyle/>
          <a:p>
            <a:pPr>
              <a:lnSpc>
                <a:spcPct val="125000"/>
              </a:lnSpc>
            </a:pPr>
            <a:r>
              <a:rPr lang="en-US" altLang="zh-CN" sz="1800" b="1">
                <a:latin typeface="微软雅黑" pitchFamily="34" charset="-122"/>
                <a:ea typeface="微软雅黑" pitchFamily="34" charset="-122"/>
              </a:rPr>
              <a:t>de</a:t>
            </a:r>
            <a:r>
              <a:rPr lang="fr-FR" altLang="zh-CN" sz="1800" b="1">
                <a:latin typeface="微软雅黑" pitchFamily="34" charset="-122"/>
                <a:ea typeface="微软雅黑" pitchFamily="34" charset="-122"/>
              </a:rPr>
              <a:t>Queue</a:t>
            </a:r>
            <a:r>
              <a:rPr lang="zh-CN" altLang="fr-FR" sz="1800" b="1">
                <a:latin typeface="微软雅黑" pitchFamily="34" charset="-122"/>
                <a:ea typeface="微软雅黑" pitchFamily="34" charset="-122"/>
              </a:rPr>
              <a:t>操作</a:t>
            </a:r>
            <a:r>
              <a:rPr lang="zh-CN" altLang="en-US" sz="1800" b="1">
                <a:latin typeface="微软雅黑" pitchFamily="34" charset="-122"/>
                <a:ea typeface="微软雅黑" pitchFamily="34" charset="-122"/>
              </a:rPr>
              <a:t>删除根结点</a:t>
            </a:r>
            <a:endParaRPr lang="en-US" altLang="zh-CN" sz="1800" b="1">
              <a:latin typeface="微软雅黑" pitchFamily="34" charset="-122"/>
              <a:ea typeface="微软雅黑" pitchFamily="34" charset="-122"/>
            </a:endParaRPr>
          </a:p>
          <a:p>
            <a:pPr>
              <a:lnSpc>
                <a:spcPct val="125000"/>
              </a:lnSpc>
            </a:pPr>
            <a:endParaRPr lang="en-US" altLang="zh-CN" sz="1800" b="1">
              <a:latin typeface="微软雅黑" pitchFamily="34" charset="-122"/>
              <a:ea typeface="微软雅黑" pitchFamily="34" charset="-122"/>
            </a:endParaRPr>
          </a:p>
          <a:p>
            <a:pPr>
              <a:lnSpc>
                <a:spcPct val="125000"/>
              </a:lnSpc>
            </a:pPr>
            <a:r>
              <a:rPr lang="zh-CN" altLang="en-US" sz="1800" b="1">
                <a:latin typeface="微软雅黑" pitchFamily="34" charset="-122"/>
                <a:ea typeface="微软雅黑" pitchFamily="34" charset="-122"/>
              </a:rPr>
              <a:t>要求</a:t>
            </a:r>
            <a:endParaRPr lang="en-US" altLang="zh-CN" sz="1800" b="1">
              <a:latin typeface="微软雅黑" pitchFamily="34" charset="-122"/>
              <a:ea typeface="微软雅黑" pitchFamily="34" charset="-122"/>
            </a:endParaRPr>
          </a:p>
          <a:p>
            <a:pPr>
              <a:lnSpc>
                <a:spcPct val="125000"/>
              </a:lnSpc>
            </a:pPr>
            <a:r>
              <a:rPr lang="zh-CN" altLang="en-US" sz="1400">
                <a:latin typeface="微软雅黑" pitchFamily="34" charset="-122"/>
                <a:ea typeface="微软雅黑" pitchFamily="34" charset="-122"/>
              </a:rPr>
              <a:t>保证结构性：将最后一个结点移到根结点</a:t>
            </a:r>
            <a:endParaRPr lang="en-US" altLang="zh-CN" sz="1400">
              <a:latin typeface="微软雅黑" pitchFamily="34" charset="-122"/>
              <a:ea typeface="微软雅黑" pitchFamily="34" charset="-122"/>
            </a:endParaRPr>
          </a:p>
          <a:p>
            <a:pPr>
              <a:lnSpc>
                <a:spcPct val="125000"/>
              </a:lnSpc>
            </a:pPr>
            <a:r>
              <a:rPr lang="zh-CN" altLang="en-US" sz="1400">
                <a:latin typeface="微软雅黑" pitchFamily="34" charset="-122"/>
                <a:ea typeface="微软雅黑" pitchFamily="34" charset="-122"/>
              </a:rPr>
              <a:t>保证有序性：向下移动到合适的位置（向下过滤）</a:t>
            </a:r>
            <a:endParaRPr lang="en-US" altLang="zh-CN" sz="1400">
              <a:latin typeface="微软雅黑" pitchFamily="34" charset="-122"/>
              <a:ea typeface="微软雅黑" pitchFamily="34" charset="-122"/>
            </a:endParaRPr>
          </a:p>
        </p:txBody>
      </p:sp>
      <p:sp>
        <p:nvSpPr>
          <p:cNvPr id="6" name="矩形 5"/>
          <p:cNvSpPr>
            <a:spLocks noChangeArrowheads="1"/>
          </p:cNvSpPr>
          <p:nvPr/>
        </p:nvSpPr>
        <p:spPr bwMode="auto">
          <a:xfrm>
            <a:off x="611188" y="3003550"/>
            <a:ext cx="3024187" cy="338138"/>
          </a:xfrm>
          <a:prstGeom prst="rect">
            <a:avLst/>
          </a:prstGeom>
          <a:noFill/>
          <a:ln w="9525">
            <a:noFill/>
            <a:miter lim="800000"/>
            <a:headEnd/>
            <a:tailEnd/>
          </a:ln>
        </p:spPr>
        <p:txBody>
          <a:bodyPr>
            <a:spAutoFit/>
          </a:bodyPr>
          <a:lstStyle/>
          <a:p>
            <a:r>
              <a:rPr lang="zh-CN" altLang="en-US" sz="1600" b="1">
                <a:ea typeface="楷体_GB2312" pitchFamily="49" charset="-122"/>
              </a:rPr>
              <a:t>在如下的堆中执行</a:t>
            </a:r>
            <a:r>
              <a:rPr lang="en-US" altLang="zh-CN" sz="1600" b="1">
                <a:ea typeface="楷体_GB2312" pitchFamily="49" charset="-122"/>
              </a:rPr>
              <a:t>deQueue</a:t>
            </a:r>
            <a:endParaRPr lang="zh-CN" altLang="en-US" sz="1600"/>
          </a:p>
        </p:txBody>
      </p:sp>
      <p:sp>
        <p:nvSpPr>
          <p:cNvPr id="35" name="Oval 5"/>
          <p:cNvSpPr>
            <a:spLocks noChangeArrowheads="1"/>
          </p:cNvSpPr>
          <p:nvPr/>
        </p:nvSpPr>
        <p:spPr bwMode="auto">
          <a:xfrm>
            <a:off x="5781675" y="2559050"/>
            <a:ext cx="492125" cy="2841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5</a:t>
            </a:r>
            <a:endParaRPr lang="en-US" altLang="zh-CN" sz="1400" b="1" u="sng">
              <a:latin typeface="Arial" pitchFamily="34" charset="0"/>
            </a:endParaRPr>
          </a:p>
        </p:txBody>
      </p:sp>
      <p:sp>
        <p:nvSpPr>
          <p:cNvPr id="36" name="Oval 6"/>
          <p:cNvSpPr>
            <a:spLocks noChangeArrowheads="1"/>
          </p:cNvSpPr>
          <p:nvPr/>
        </p:nvSpPr>
        <p:spPr bwMode="auto">
          <a:xfrm>
            <a:off x="7175500" y="2049463"/>
            <a:ext cx="492125" cy="2841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4</a:t>
            </a:r>
            <a:endParaRPr lang="en-US" altLang="zh-CN" sz="1400" b="1" u="sng">
              <a:latin typeface="Arial" pitchFamily="34" charset="0"/>
            </a:endParaRPr>
          </a:p>
        </p:txBody>
      </p:sp>
      <p:sp>
        <p:nvSpPr>
          <p:cNvPr id="37" name="Oval 7"/>
          <p:cNvSpPr>
            <a:spLocks noChangeArrowheads="1"/>
          </p:cNvSpPr>
          <p:nvPr/>
        </p:nvSpPr>
        <p:spPr bwMode="auto">
          <a:xfrm>
            <a:off x="7515225" y="2570163"/>
            <a:ext cx="492125" cy="2841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23</a:t>
            </a:r>
          </a:p>
        </p:txBody>
      </p:sp>
      <p:sp>
        <p:nvSpPr>
          <p:cNvPr id="38" name="Oval 8"/>
          <p:cNvSpPr>
            <a:spLocks noChangeArrowheads="1"/>
          </p:cNvSpPr>
          <p:nvPr/>
        </p:nvSpPr>
        <p:spPr bwMode="auto">
          <a:xfrm>
            <a:off x="6396038" y="2570163"/>
            <a:ext cx="492125" cy="2841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7</a:t>
            </a:r>
            <a:endParaRPr lang="en-US" altLang="zh-CN" sz="1400" b="1" u="sng">
              <a:latin typeface="Arial" pitchFamily="34" charset="0"/>
            </a:endParaRPr>
          </a:p>
        </p:txBody>
      </p:sp>
      <p:sp>
        <p:nvSpPr>
          <p:cNvPr id="39" name="Oval 9"/>
          <p:cNvSpPr>
            <a:spLocks noChangeArrowheads="1"/>
          </p:cNvSpPr>
          <p:nvPr/>
        </p:nvSpPr>
        <p:spPr bwMode="auto">
          <a:xfrm>
            <a:off x="6191250" y="2049463"/>
            <a:ext cx="492125" cy="2841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3</a:t>
            </a:r>
          </a:p>
        </p:txBody>
      </p:sp>
      <p:sp>
        <p:nvSpPr>
          <p:cNvPr id="40" name="Line 10"/>
          <p:cNvSpPr>
            <a:spLocks noChangeShapeType="1"/>
          </p:cNvSpPr>
          <p:nvPr/>
        </p:nvSpPr>
        <p:spPr bwMode="auto">
          <a:xfrm flipH="1">
            <a:off x="6518275" y="1708150"/>
            <a:ext cx="328613" cy="341313"/>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 name="Line 11"/>
          <p:cNvSpPr>
            <a:spLocks noChangeShapeType="1"/>
          </p:cNvSpPr>
          <p:nvPr/>
        </p:nvSpPr>
        <p:spPr bwMode="auto">
          <a:xfrm>
            <a:off x="7092950" y="1708150"/>
            <a:ext cx="246063" cy="341313"/>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 name="Line 12"/>
          <p:cNvSpPr>
            <a:spLocks noChangeShapeType="1"/>
          </p:cNvSpPr>
          <p:nvPr/>
        </p:nvSpPr>
        <p:spPr bwMode="auto">
          <a:xfrm>
            <a:off x="6437313" y="2333625"/>
            <a:ext cx="246062" cy="28257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3" name="Oval 13"/>
          <p:cNvSpPr>
            <a:spLocks noChangeArrowheads="1"/>
          </p:cNvSpPr>
          <p:nvPr/>
        </p:nvSpPr>
        <p:spPr bwMode="auto">
          <a:xfrm>
            <a:off x="6683375" y="1481138"/>
            <a:ext cx="492125" cy="2841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2</a:t>
            </a:r>
            <a:endParaRPr lang="en-US" altLang="zh-CN" sz="1400" b="1" u="sng">
              <a:latin typeface="Arial" pitchFamily="34" charset="0"/>
            </a:endParaRPr>
          </a:p>
        </p:txBody>
      </p:sp>
      <p:sp>
        <p:nvSpPr>
          <p:cNvPr id="44" name="Line 14"/>
          <p:cNvSpPr>
            <a:spLocks noChangeShapeType="1"/>
          </p:cNvSpPr>
          <p:nvPr/>
        </p:nvSpPr>
        <p:spPr bwMode="auto">
          <a:xfrm flipH="1">
            <a:off x="6108700" y="2333625"/>
            <a:ext cx="246063" cy="22542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 name="Oval 15"/>
          <p:cNvSpPr>
            <a:spLocks noChangeArrowheads="1"/>
          </p:cNvSpPr>
          <p:nvPr/>
        </p:nvSpPr>
        <p:spPr bwMode="auto">
          <a:xfrm>
            <a:off x="6954838" y="2570163"/>
            <a:ext cx="492125" cy="2841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10</a:t>
            </a:r>
          </a:p>
        </p:txBody>
      </p:sp>
      <p:sp>
        <p:nvSpPr>
          <p:cNvPr id="46" name="Oval 16"/>
          <p:cNvSpPr>
            <a:spLocks noChangeArrowheads="1"/>
          </p:cNvSpPr>
          <p:nvPr/>
        </p:nvSpPr>
        <p:spPr bwMode="auto">
          <a:xfrm>
            <a:off x="5502275" y="3170238"/>
            <a:ext cx="490538" cy="2841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29</a:t>
            </a:r>
          </a:p>
        </p:txBody>
      </p:sp>
      <p:sp>
        <p:nvSpPr>
          <p:cNvPr id="47" name="Line 17"/>
          <p:cNvSpPr>
            <a:spLocks noChangeShapeType="1"/>
          </p:cNvSpPr>
          <p:nvPr/>
        </p:nvSpPr>
        <p:spPr bwMode="auto">
          <a:xfrm flipH="1">
            <a:off x="5781675" y="2832100"/>
            <a:ext cx="246063" cy="341313"/>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8" name="Line 18"/>
          <p:cNvSpPr>
            <a:spLocks noChangeShapeType="1"/>
          </p:cNvSpPr>
          <p:nvPr/>
        </p:nvSpPr>
        <p:spPr bwMode="auto">
          <a:xfrm>
            <a:off x="7570788" y="2306638"/>
            <a:ext cx="223837" cy="300037"/>
          </a:xfrm>
          <a:prstGeom prst="line">
            <a:avLst/>
          </a:prstGeom>
          <a:noFill/>
          <a:ln w="28575">
            <a:solidFill>
              <a:schemeClr val="tx1"/>
            </a:solidFill>
            <a:round/>
            <a:headEnd/>
            <a:tailEnd/>
          </a:ln>
        </p:spPr>
        <p:txBody>
          <a:bodyPr wrap="none"/>
          <a:lstStyle/>
          <a:p>
            <a:endParaRPr lang="zh-CN" altLang="en-US"/>
          </a:p>
        </p:txBody>
      </p:sp>
      <p:sp>
        <p:nvSpPr>
          <p:cNvPr id="49" name="Line 19"/>
          <p:cNvSpPr>
            <a:spLocks noChangeShapeType="1"/>
          </p:cNvSpPr>
          <p:nvPr/>
        </p:nvSpPr>
        <p:spPr bwMode="auto">
          <a:xfrm flipH="1">
            <a:off x="7180263" y="2344738"/>
            <a:ext cx="166687" cy="225425"/>
          </a:xfrm>
          <a:prstGeom prst="line">
            <a:avLst/>
          </a:prstGeom>
          <a:noFill/>
          <a:ln w="28575">
            <a:solidFill>
              <a:schemeClr val="tx1"/>
            </a:solidFill>
            <a:round/>
            <a:headEnd/>
            <a:tailEnd/>
          </a:ln>
        </p:spPr>
        <p:txBody>
          <a:bodyPr wrap="none"/>
          <a:lstStyle/>
          <a:p>
            <a:endParaRPr lang="zh-CN" altLang="en-US"/>
          </a:p>
        </p:txBody>
      </p:sp>
      <p:sp>
        <p:nvSpPr>
          <p:cNvPr id="50" name="Oval 20"/>
          <p:cNvSpPr>
            <a:spLocks noChangeArrowheads="1"/>
          </p:cNvSpPr>
          <p:nvPr/>
        </p:nvSpPr>
        <p:spPr bwMode="auto">
          <a:xfrm>
            <a:off x="6116638" y="3170238"/>
            <a:ext cx="492125" cy="2841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60</a:t>
            </a:r>
          </a:p>
        </p:txBody>
      </p:sp>
      <p:sp>
        <p:nvSpPr>
          <p:cNvPr id="51" name="Line 21"/>
          <p:cNvSpPr>
            <a:spLocks noChangeShapeType="1"/>
          </p:cNvSpPr>
          <p:nvPr/>
        </p:nvSpPr>
        <p:spPr bwMode="auto">
          <a:xfrm>
            <a:off x="6061075" y="2833688"/>
            <a:ext cx="280988" cy="336550"/>
          </a:xfrm>
          <a:prstGeom prst="line">
            <a:avLst/>
          </a:prstGeom>
          <a:noFill/>
          <a:ln w="28575">
            <a:solidFill>
              <a:schemeClr val="tx1"/>
            </a:solidFill>
            <a:round/>
            <a:headEnd/>
            <a:tailEnd/>
          </a:ln>
        </p:spPr>
        <p:txBody>
          <a:bodyPr wrap="none"/>
          <a:lstStyle/>
          <a:p>
            <a:endParaRPr lang="zh-CN" altLang="en-US"/>
          </a:p>
        </p:txBody>
      </p:sp>
      <p:sp>
        <p:nvSpPr>
          <p:cNvPr id="52" name="Oval 20"/>
          <p:cNvSpPr>
            <a:spLocks noChangeArrowheads="1"/>
          </p:cNvSpPr>
          <p:nvPr/>
        </p:nvSpPr>
        <p:spPr bwMode="auto">
          <a:xfrm>
            <a:off x="6675438" y="1492250"/>
            <a:ext cx="492125" cy="2841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60</a:t>
            </a:r>
          </a:p>
        </p:txBody>
      </p:sp>
      <p:sp>
        <p:nvSpPr>
          <p:cNvPr id="53" name="Oval 9"/>
          <p:cNvSpPr>
            <a:spLocks noChangeArrowheads="1"/>
          </p:cNvSpPr>
          <p:nvPr/>
        </p:nvSpPr>
        <p:spPr bwMode="auto">
          <a:xfrm>
            <a:off x="6659563" y="1492250"/>
            <a:ext cx="492125" cy="2841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3</a:t>
            </a:r>
          </a:p>
        </p:txBody>
      </p:sp>
      <p:sp>
        <p:nvSpPr>
          <p:cNvPr id="54" name="Oval 20"/>
          <p:cNvSpPr>
            <a:spLocks noChangeArrowheads="1"/>
          </p:cNvSpPr>
          <p:nvPr/>
        </p:nvSpPr>
        <p:spPr bwMode="auto">
          <a:xfrm>
            <a:off x="5508625" y="3171825"/>
            <a:ext cx="492125" cy="2841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60</a:t>
            </a:r>
          </a:p>
        </p:txBody>
      </p:sp>
      <p:sp>
        <p:nvSpPr>
          <p:cNvPr id="55" name="Oval 20"/>
          <p:cNvSpPr>
            <a:spLocks noChangeArrowheads="1"/>
          </p:cNvSpPr>
          <p:nvPr/>
        </p:nvSpPr>
        <p:spPr bwMode="auto">
          <a:xfrm>
            <a:off x="6199188" y="2046288"/>
            <a:ext cx="492125" cy="28257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60</a:t>
            </a:r>
          </a:p>
        </p:txBody>
      </p:sp>
      <p:sp>
        <p:nvSpPr>
          <p:cNvPr id="56" name="Oval 5"/>
          <p:cNvSpPr>
            <a:spLocks noChangeArrowheads="1"/>
          </p:cNvSpPr>
          <p:nvPr/>
        </p:nvSpPr>
        <p:spPr bwMode="auto">
          <a:xfrm>
            <a:off x="6184900" y="2039938"/>
            <a:ext cx="492125" cy="284162"/>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5</a:t>
            </a:r>
            <a:endParaRPr lang="en-US" altLang="zh-CN" sz="1400" b="1" u="sng">
              <a:latin typeface="Arial" pitchFamily="34" charset="0"/>
            </a:endParaRPr>
          </a:p>
        </p:txBody>
      </p:sp>
      <p:sp>
        <p:nvSpPr>
          <p:cNvPr id="57" name="Oval 16"/>
          <p:cNvSpPr>
            <a:spLocks noChangeArrowheads="1"/>
          </p:cNvSpPr>
          <p:nvPr/>
        </p:nvSpPr>
        <p:spPr bwMode="auto">
          <a:xfrm>
            <a:off x="5795963" y="2571750"/>
            <a:ext cx="492125" cy="2841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29</a:t>
            </a:r>
          </a:p>
        </p:txBody>
      </p:sp>
      <p:sp>
        <p:nvSpPr>
          <p:cNvPr id="58" name="Oval 20"/>
          <p:cNvSpPr>
            <a:spLocks noChangeArrowheads="1"/>
          </p:cNvSpPr>
          <p:nvPr/>
        </p:nvSpPr>
        <p:spPr bwMode="auto">
          <a:xfrm>
            <a:off x="5795963" y="2571750"/>
            <a:ext cx="492125" cy="28416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60</a:t>
            </a:r>
          </a:p>
        </p:txBody>
      </p:sp>
      <mc:AlternateContent xmlns:mc="http://schemas.openxmlformats.org/markup-compatibility/2006">
        <mc:Choice xmlns:p14="http://schemas.microsoft.com/office/powerpoint/2010/main" xmlns="" Requires="p14">
          <p:contentPart p14:bwMode="auto" r:id="rId3">
            <p14:nvContentPartPr>
              <p14:cNvPr id="10240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240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41">
                                            <p:txEl>
                                              <p:pRg st="2" end="2"/>
                                            </p:txEl>
                                          </p:spTgt>
                                        </p:tgtEl>
                                        <p:attrNameLst>
                                          <p:attrName>style.visibility</p:attrName>
                                        </p:attrNameLst>
                                      </p:cBhvr>
                                      <p:to>
                                        <p:strVal val="visible"/>
                                      </p:to>
                                    </p:set>
                                    <p:animEffect transition="in" filter="blinds(horizontal)">
                                      <p:cBhvr>
                                        <p:cTn id="7" dur="500"/>
                                        <p:tgtEl>
                                          <p:spTgt spid="9114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1141">
                                            <p:txEl>
                                              <p:pRg st="3" end="3"/>
                                            </p:txEl>
                                          </p:spTgt>
                                        </p:tgtEl>
                                        <p:attrNameLst>
                                          <p:attrName>style.visibility</p:attrName>
                                        </p:attrNameLst>
                                      </p:cBhvr>
                                      <p:to>
                                        <p:strVal val="visible"/>
                                      </p:to>
                                    </p:set>
                                    <p:animEffect transition="in" filter="blinds(horizontal)">
                                      <p:cBhvr>
                                        <p:cTn id="10" dur="500"/>
                                        <p:tgtEl>
                                          <p:spTgt spid="9114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1141">
                                            <p:txEl>
                                              <p:pRg st="4" end="4"/>
                                            </p:txEl>
                                          </p:spTgt>
                                        </p:tgtEl>
                                        <p:attrNameLst>
                                          <p:attrName>style.visibility</p:attrName>
                                        </p:attrNameLst>
                                      </p:cBhvr>
                                      <p:to>
                                        <p:strVal val="visible"/>
                                      </p:to>
                                    </p:set>
                                    <p:animEffect transition="in" filter="blinds(horizontal)">
                                      <p:cBhvr>
                                        <p:cTn id="13" dur="500"/>
                                        <p:tgtEl>
                                          <p:spTgt spid="9114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linds(horizontal)">
                                      <p:cBhvr>
                                        <p:cTn id="23" dur="500"/>
                                        <p:tgtEl>
                                          <p:spTgt spid="3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linds(horizontal)">
                                      <p:cBhvr>
                                        <p:cTn id="26" dur="500"/>
                                        <p:tgtEl>
                                          <p:spTgt spid="3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linds(horizontal)">
                                      <p:cBhvr>
                                        <p:cTn id="29" dur="500"/>
                                        <p:tgtEl>
                                          <p:spTgt spid="3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linds(horizontal)">
                                      <p:cBhvr>
                                        <p:cTn id="32" dur="500"/>
                                        <p:tgtEl>
                                          <p:spTgt spid="3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linds(horizontal)">
                                      <p:cBhvr>
                                        <p:cTn id="35" dur="500"/>
                                        <p:tgtEl>
                                          <p:spTgt spid="3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blinds(horizontal)">
                                      <p:cBhvr>
                                        <p:cTn id="38" dur="500"/>
                                        <p:tgtEl>
                                          <p:spTgt spid="4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blinds(horizontal)">
                                      <p:cBhvr>
                                        <p:cTn id="41" dur="500"/>
                                        <p:tgtEl>
                                          <p:spTgt spid="4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linds(horizontal)">
                                      <p:cBhvr>
                                        <p:cTn id="44" dur="500"/>
                                        <p:tgtEl>
                                          <p:spTgt spid="4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blinds(horizontal)">
                                      <p:cBhvr>
                                        <p:cTn id="47" dur="500"/>
                                        <p:tgtEl>
                                          <p:spTgt spid="4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blinds(horizontal)">
                                      <p:cBhvr>
                                        <p:cTn id="50" dur="500"/>
                                        <p:tgtEl>
                                          <p:spTgt spid="4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blinds(horizontal)">
                                      <p:cBhvr>
                                        <p:cTn id="53" dur="500"/>
                                        <p:tgtEl>
                                          <p:spTgt spid="4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blinds(horizontal)">
                                      <p:cBhvr>
                                        <p:cTn id="56" dur="500"/>
                                        <p:tgtEl>
                                          <p:spTgt spid="4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blinds(horizontal)">
                                      <p:cBhvr>
                                        <p:cTn id="59" dur="500"/>
                                        <p:tgtEl>
                                          <p:spTgt spid="4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blinds(horizontal)">
                                      <p:cBhvr>
                                        <p:cTn id="62" dur="500"/>
                                        <p:tgtEl>
                                          <p:spTgt spid="4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blinds(horizontal)">
                                      <p:cBhvr>
                                        <p:cTn id="65" dur="500"/>
                                        <p:tgtEl>
                                          <p:spTgt spid="4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blinds(horizontal)">
                                      <p:cBhvr>
                                        <p:cTn id="68" dur="500"/>
                                        <p:tgtEl>
                                          <p:spTgt spid="5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blinds(horizontal)">
                                      <p:cBhvr>
                                        <p:cTn id="71" dur="50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1" nodeType="clickEffect">
                                  <p:stCondLst>
                                    <p:cond delay="0"/>
                                  </p:stCondLst>
                                  <p:childTnLst>
                                    <p:animEffect transition="out" filter="blinds(horizontal)">
                                      <p:cBhvr>
                                        <p:cTn id="75" dur="500"/>
                                        <p:tgtEl>
                                          <p:spTgt spid="43"/>
                                        </p:tgtEl>
                                      </p:cBhvr>
                                    </p:animEffect>
                                    <p:set>
                                      <p:cBhvr>
                                        <p:cTn id="76" dur="1" fill="hold">
                                          <p:stCondLst>
                                            <p:cond delay="499"/>
                                          </p:stCondLst>
                                        </p:cTn>
                                        <p:tgtEl>
                                          <p:spTgt spid="43"/>
                                        </p:tgtEl>
                                        <p:attrNameLst>
                                          <p:attrName>style.visibility</p:attrName>
                                        </p:attrNameLst>
                                      </p:cBhvr>
                                      <p:to>
                                        <p:strVal val="hidden"/>
                                      </p:to>
                                    </p:set>
                                  </p:childTnLst>
                                </p:cTn>
                              </p:par>
                            </p:childTnLst>
                          </p:cTn>
                        </p:par>
                        <p:par>
                          <p:cTn id="77" fill="hold">
                            <p:stCondLst>
                              <p:cond delay="500"/>
                            </p:stCondLst>
                            <p:childTnLst>
                              <p:par>
                                <p:cTn id="78" presetID="3" presetClass="exit" presetSubtype="10" fill="hold" grpId="1" nodeType="afterEffect">
                                  <p:stCondLst>
                                    <p:cond delay="0"/>
                                  </p:stCondLst>
                                  <p:childTnLst>
                                    <p:animEffect transition="out" filter="blinds(horizontal)">
                                      <p:cBhvr>
                                        <p:cTn id="79" dur="500"/>
                                        <p:tgtEl>
                                          <p:spTgt spid="50"/>
                                        </p:tgtEl>
                                      </p:cBhvr>
                                    </p:animEffect>
                                    <p:set>
                                      <p:cBhvr>
                                        <p:cTn id="80" dur="1" fill="hold">
                                          <p:stCondLst>
                                            <p:cond delay="499"/>
                                          </p:stCondLst>
                                        </p:cTn>
                                        <p:tgtEl>
                                          <p:spTgt spid="50"/>
                                        </p:tgtEl>
                                        <p:attrNameLst>
                                          <p:attrName>style.visibility</p:attrName>
                                        </p:attrNameLst>
                                      </p:cBhvr>
                                      <p:to>
                                        <p:strVal val="hidden"/>
                                      </p:to>
                                    </p:set>
                                  </p:childTnLst>
                                </p:cTn>
                              </p:par>
                              <p:par>
                                <p:cTn id="81" presetID="3" presetClass="exit" presetSubtype="10" fill="hold" grpId="1" nodeType="withEffect">
                                  <p:stCondLst>
                                    <p:cond delay="0"/>
                                  </p:stCondLst>
                                  <p:childTnLst>
                                    <p:animEffect transition="out" filter="blinds(horizontal)">
                                      <p:cBhvr>
                                        <p:cTn id="82" dur="500"/>
                                        <p:tgtEl>
                                          <p:spTgt spid="51"/>
                                        </p:tgtEl>
                                      </p:cBhvr>
                                    </p:animEffect>
                                    <p:set>
                                      <p:cBhvr>
                                        <p:cTn id="83" dur="1" fill="hold">
                                          <p:stCondLst>
                                            <p:cond delay="499"/>
                                          </p:stCondLst>
                                        </p:cTn>
                                        <p:tgtEl>
                                          <p:spTgt spid="51"/>
                                        </p:tgtEl>
                                        <p:attrNameLst>
                                          <p:attrName>style.visibility</p:attrName>
                                        </p:attrNameLst>
                                      </p:cBhvr>
                                      <p:to>
                                        <p:strVal val="hidden"/>
                                      </p:to>
                                    </p:set>
                                  </p:childTnLst>
                                </p:cTn>
                              </p:par>
                            </p:childTnLst>
                          </p:cTn>
                        </p:par>
                        <p:par>
                          <p:cTn id="84" fill="hold">
                            <p:stCondLst>
                              <p:cond delay="1000"/>
                            </p:stCondLst>
                            <p:childTnLst>
                              <p:par>
                                <p:cTn id="85" presetID="3" presetClass="entr" presetSubtype="10" fill="hold" grpId="0" nodeType="after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blinds(horizontal)">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52"/>
                                        </p:tgtEl>
                                      </p:cBhvr>
                                    </p:animEffect>
                                    <p:set>
                                      <p:cBhvr>
                                        <p:cTn id="92" dur="1" fill="hold">
                                          <p:stCondLst>
                                            <p:cond delay="499"/>
                                          </p:stCondLst>
                                        </p:cTn>
                                        <p:tgtEl>
                                          <p:spTgt spid="52"/>
                                        </p:tgtEl>
                                        <p:attrNameLst>
                                          <p:attrName>style.visibility</p:attrName>
                                        </p:attrNameLst>
                                      </p:cBhvr>
                                      <p:to>
                                        <p:strVal val="hidden"/>
                                      </p:to>
                                    </p:set>
                                  </p:childTnLst>
                                </p:cTn>
                              </p:par>
                            </p:childTnLst>
                          </p:cTn>
                        </p:par>
                        <p:par>
                          <p:cTn id="93" fill="hold">
                            <p:stCondLst>
                              <p:cond delay="500"/>
                            </p:stCondLst>
                            <p:childTnLst>
                              <p:par>
                                <p:cTn id="94" presetID="3" presetClass="entr" presetSubtype="10" fill="hold" grpId="0" nodeType="after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blinds(horizontal)">
                                      <p:cBhvr>
                                        <p:cTn id="96" dur="500"/>
                                        <p:tgtEl>
                                          <p:spTgt spid="53"/>
                                        </p:tgtEl>
                                      </p:cBhvr>
                                    </p:animEffect>
                                  </p:childTnLst>
                                </p:cTn>
                              </p:par>
                            </p:childTnLst>
                          </p:cTn>
                        </p:par>
                        <p:par>
                          <p:cTn id="97" fill="hold">
                            <p:stCondLst>
                              <p:cond delay="1000"/>
                            </p:stCondLst>
                            <p:childTnLst>
                              <p:par>
                                <p:cTn id="98" presetID="3" presetClass="exit" presetSubtype="10" fill="hold" grpId="1" nodeType="afterEffect">
                                  <p:stCondLst>
                                    <p:cond delay="0"/>
                                  </p:stCondLst>
                                  <p:childTnLst>
                                    <p:animEffect transition="out" filter="blinds(horizontal)">
                                      <p:cBhvr>
                                        <p:cTn id="99" dur="500"/>
                                        <p:tgtEl>
                                          <p:spTgt spid="39"/>
                                        </p:tgtEl>
                                      </p:cBhvr>
                                    </p:animEffect>
                                    <p:set>
                                      <p:cBhvr>
                                        <p:cTn id="100" dur="1" fill="hold">
                                          <p:stCondLst>
                                            <p:cond delay="499"/>
                                          </p:stCondLst>
                                        </p:cTn>
                                        <p:tgtEl>
                                          <p:spTgt spid="39"/>
                                        </p:tgtEl>
                                        <p:attrNameLst>
                                          <p:attrName>style.visibility</p:attrName>
                                        </p:attrNameLst>
                                      </p:cBhvr>
                                      <p:to>
                                        <p:strVal val="hidden"/>
                                      </p:to>
                                    </p:set>
                                  </p:childTnLst>
                                </p:cTn>
                              </p:par>
                            </p:childTnLst>
                          </p:cTn>
                        </p:par>
                        <p:par>
                          <p:cTn id="101" fill="hold">
                            <p:stCondLst>
                              <p:cond delay="1500"/>
                            </p:stCondLst>
                            <p:childTnLst>
                              <p:par>
                                <p:cTn id="102" presetID="3" presetClass="entr" presetSubtype="10" fill="hold" grpId="0" nodeType="after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linds(horizontal)">
                                      <p:cBhvr>
                                        <p:cTn id="104" dur="500"/>
                                        <p:tgtEl>
                                          <p:spTgt spid="55"/>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xit" presetSubtype="10" fill="hold" grpId="1" nodeType="clickEffect">
                                  <p:stCondLst>
                                    <p:cond delay="0"/>
                                  </p:stCondLst>
                                  <p:childTnLst>
                                    <p:animEffect transition="out" filter="blinds(horizontal)">
                                      <p:cBhvr>
                                        <p:cTn id="108" dur="500"/>
                                        <p:tgtEl>
                                          <p:spTgt spid="55"/>
                                        </p:tgtEl>
                                      </p:cBhvr>
                                    </p:animEffect>
                                    <p:set>
                                      <p:cBhvr>
                                        <p:cTn id="109" dur="1" fill="hold">
                                          <p:stCondLst>
                                            <p:cond delay="499"/>
                                          </p:stCondLst>
                                        </p:cTn>
                                        <p:tgtEl>
                                          <p:spTgt spid="55"/>
                                        </p:tgtEl>
                                        <p:attrNameLst>
                                          <p:attrName>style.visibility</p:attrName>
                                        </p:attrNameLst>
                                      </p:cBhvr>
                                      <p:to>
                                        <p:strVal val="hidden"/>
                                      </p:to>
                                    </p:set>
                                  </p:childTnLst>
                                </p:cTn>
                              </p:par>
                            </p:childTnLst>
                          </p:cTn>
                        </p:par>
                        <p:par>
                          <p:cTn id="110" fill="hold">
                            <p:stCondLst>
                              <p:cond delay="500"/>
                            </p:stCondLst>
                            <p:childTnLst>
                              <p:par>
                                <p:cTn id="111" presetID="3" presetClass="entr" presetSubtype="10"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blinds(horizontal)">
                                      <p:cBhvr>
                                        <p:cTn id="113" dur="500"/>
                                        <p:tgtEl>
                                          <p:spTgt spid="56"/>
                                        </p:tgtEl>
                                      </p:cBhvr>
                                    </p:animEffect>
                                  </p:childTnLst>
                                </p:cTn>
                              </p:par>
                            </p:childTnLst>
                          </p:cTn>
                        </p:par>
                        <p:par>
                          <p:cTn id="114" fill="hold">
                            <p:stCondLst>
                              <p:cond delay="1000"/>
                            </p:stCondLst>
                            <p:childTnLst>
                              <p:par>
                                <p:cTn id="115" presetID="3" presetClass="exit" presetSubtype="10" fill="hold" grpId="1" nodeType="afterEffect">
                                  <p:stCondLst>
                                    <p:cond delay="0"/>
                                  </p:stCondLst>
                                  <p:childTnLst>
                                    <p:animEffect transition="out" filter="blinds(horizontal)">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childTnLst>
                          </p:cTn>
                        </p:par>
                        <p:par>
                          <p:cTn id="118" fill="hold">
                            <p:stCondLst>
                              <p:cond delay="1500"/>
                            </p:stCondLst>
                            <p:childTnLst>
                              <p:par>
                                <p:cTn id="119" presetID="3" presetClass="entr" presetSubtype="10" fill="hold" grpId="0" nodeType="after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blinds(horizontal)">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grpId="1" nodeType="clickEffect">
                                  <p:stCondLst>
                                    <p:cond delay="0"/>
                                  </p:stCondLst>
                                  <p:childTnLst>
                                    <p:animEffect transition="out" filter="blinds(horizontal)">
                                      <p:cBhvr>
                                        <p:cTn id="125" dur="500"/>
                                        <p:tgtEl>
                                          <p:spTgt spid="58"/>
                                        </p:tgtEl>
                                      </p:cBhvr>
                                    </p:animEffect>
                                    <p:set>
                                      <p:cBhvr>
                                        <p:cTn id="126" dur="1" fill="hold">
                                          <p:stCondLst>
                                            <p:cond delay="499"/>
                                          </p:stCondLst>
                                        </p:cTn>
                                        <p:tgtEl>
                                          <p:spTgt spid="58"/>
                                        </p:tgtEl>
                                        <p:attrNameLst>
                                          <p:attrName>style.visibility</p:attrName>
                                        </p:attrNameLst>
                                      </p:cBhvr>
                                      <p:to>
                                        <p:strVal val="hidden"/>
                                      </p:to>
                                    </p:set>
                                  </p:childTnLst>
                                </p:cTn>
                              </p:par>
                            </p:childTnLst>
                          </p:cTn>
                        </p:par>
                        <p:par>
                          <p:cTn id="127" fill="hold">
                            <p:stCondLst>
                              <p:cond delay="500"/>
                            </p:stCondLst>
                            <p:childTnLst>
                              <p:par>
                                <p:cTn id="128" presetID="3" presetClass="entr" presetSubtype="10" fill="hold" grpId="0" nodeType="after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blinds(horizontal)">
                                      <p:cBhvr>
                                        <p:cTn id="130" dur="500"/>
                                        <p:tgtEl>
                                          <p:spTgt spid="57"/>
                                        </p:tgtEl>
                                      </p:cBhvr>
                                    </p:animEffect>
                                  </p:childTnLst>
                                </p:cTn>
                              </p:par>
                            </p:childTnLst>
                          </p:cTn>
                        </p:par>
                        <p:par>
                          <p:cTn id="131" fill="hold">
                            <p:stCondLst>
                              <p:cond delay="1000"/>
                            </p:stCondLst>
                            <p:childTnLst>
                              <p:par>
                                <p:cTn id="132" presetID="3" presetClass="exit" presetSubtype="10" fill="hold" grpId="1" nodeType="afterEffect">
                                  <p:stCondLst>
                                    <p:cond delay="0"/>
                                  </p:stCondLst>
                                  <p:childTnLst>
                                    <p:animEffect transition="out" filter="blinds(horizontal)">
                                      <p:cBhvr>
                                        <p:cTn id="133" dur="500"/>
                                        <p:tgtEl>
                                          <p:spTgt spid="46"/>
                                        </p:tgtEl>
                                      </p:cBhvr>
                                    </p:animEffect>
                                    <p:set>
                                      <p:cBhvr>
                                        <p:cTn id="134" dur="1" fill="hold">
                                          <p:stCondLst>
                                            <p:cond delay="499"/>
                                          </p:stCondLst>
                                        </p:cTn>
                                        <p:tgtEl>
                                          <p:spTgt spid="46"/>
                                        </p:tgtEl>
                                        <p:attrNameLst>
                                          <p:attrName>style.visibility</p:attrName>
                                        </p:attrNameLst>
                                      </p:cBhvr>
                                      <p:to>
                                        <p:strVal val="hidden"/>
                                      </p:to>
                                    </p:set>
                                  </p:childTnLst>
                                </p:cTn>
                              </p:par>
                            </p:childTnLst>
                          </p:cTn>
                        </p:par>
                        <p:par>
                          <p:cTn id="135" fill="hold">
                            <p:stCondLst>
                              <p:cond delay="1500"/>
                            </p:stCondLst>
                            <p:childTnLst>
                              <p:par>
                                <p:cTn id="136" presetID="3" presetClass="entr" presetSubtype="10" fill="hold" grpId="0" nodeType="afterEffect">
                                  <p:stCondLst>
                                    <p:cond delay="0"/>
                                  </p:stCondLst>
                                  <p:childTnLst>
                                    <p:set>
                                      <p:cBhvr>
                                        <p:cTn id="137" dur="1" fill="hold">
                                          <p:stCondLst>
                                            <p:cond delay="0"/>
                                          </p:stCondLst>
                                        </p:cTn>
                                        <p:tgtEl>
                                          <p:spTgt spid="54"/>
                                        </p:tgtEl>
                                        <p:attrNameLst>
                                          <p:attrName>style.visibility</p:attrName>
                                        </p:attrNameLst>
                                      </p:cBhvr>
                                      <p:to>
                                        <p:strVal val="visible"/>
                                      </p:to>
                                    </p:set>
                                    <p:animEffect transition="in" filter="blinds(horizontal)">
                                      <p:cBhvr>
                                        <p:cTn id="13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5" grpId="0" animBg="1"/>
      <p:bldP spid="35" grpId="1" animBg="1"/>
      <p:bldP spid="36" grpId="0" animBg="1"/>
      <p:bldP spid="37" grpId="0" animBg="1"/>
      <p:bldP spid="38" grpId="0" animBg="1"/>
      <p:bldP spid="39" grpId="0" animBg="1"/>
      <p:bldP spid="39" grpId="1" animBg="1"/>
      <p:bldP spid="40" grpId="0" animBg="1"/>
      <p:bldP spid="41" grpId="0" animBg="1"/>
      <p:bldP spid="42" grpId="0" animBg="1"/>
      <p:bldP spid="43" grpId="0" animBg="1"/>
      <p:bldP spid="43" grpId="1" animBg="1"/>
      <p:bldP spid="44" grpId="0" animBg="1"/>
      <p:bldP spid="45" grpId="0" animBg="1"/>
      <p:bldP spid="46" grpId="0" animBg="1"/>
      <p:bldP spid="46" grpId="1" animBg="1"/>
      <p:bldP spid="47" grpId="0" animBg="1"/>
      <p:bldP spid="48" grpId="0" animBg="1"/>
      <p:bldP spid="49" grpId="0" animBg="1"/>
      <p:bldP spid="50" grpId="0" animBg="1"/>
      <p:bldP spid="50" grpId="1" animBg="1"/>
      <p:bldP spid="51" grpId="0" animBg="1"/>
      <p:bldP spid="51" grpId="1" animBg="1"/>
      <p:bldP spid="52" grpId="0" animBg="1"/>
      <p:bldP spid="52" grpId="1" animBg="1"/>
      <p:bldP spid="53" grpId="0" animBg="1"/>
      <p:bldP spid="54" grpId="0" animBg="1"/>
      <p:bldP spid="55" grpId="0" animBg="1"/>
      <p:bldP spid="55" grpId="1" animBg="1"/>
      <p:bldP spid="56" grpId="0" animBg="1"/>
      <p:bldP spid="57" grpId="0" animBg="1"/>
      <p:bldP spid="58" grpId="0" animBg="1"/>
      <p:bldP spid="58"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矩形 34"/>
          <p:cNvSpPr>
            <a:spLocks noChangeArrowheads="1"/>
          </p:cNvSpPr>
          <p:nvPr/>
        </p:nvSpPr>
        <p:spPr bwMode="auto">
          <a:xfrm>
            <a:off x="395536" y="411510"/>
            <a:ext cx="62150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de</a:t>
            </a:r>
            <a:r>
              <a:rPr lang="fr-FR" altLang="zh-CN" b="1" dirty="0">
                <a:latin typeface="微软雅黑" pitchFamily="34" charset="-122"/>
                <a:ea typeface="微软雅黑" pitchFamily="34" charset="-122"/>
              </a:rPr>
              <a:t>Queue</a:t>
            </a:r>
            <a:r>
              <a:rPr lang="zh-CN" altLang="fr-FR" b="1" dirty="0">
                <a:latin typeface="微软雅黑" pitchFamily="34" charset="-122"/>
                <a:ea typeface="微软雅黑" pitchFamily="34" charset="-122"/>
              </a:rPr>
              <a:t>（</a:t>
            </a:r>
            <a:r>
              <a:rPr lang="fr-FR" altLang="zh-CN" b="1" dirty="0">
                <a:latin typeface="微软雅黑" pitchFamily="34" charset="-122"/>
                <a:ea typeface="微软雅黑" pitchFamily="34" charset="-122"/>
              </a:rPr>
              <a:t>x</a:t>
            </a:r>
            <a:r>
              <a:rPr lang="zh-CN" altLang="fr-FR" b="1" dirty="0">
                <a:latin typeface="微软雅黑" pitchFamily="34" charset="-122"/>
                <a:ea typeface="微软雅黑" pitchFamily="34" charset="-122"/>
              </a:rPr>
              <a:t>）</a:t>
            </a:r>
            <a:r>
              <a:rPr lang="zh-CN" altLang="en-US" b="1" dirty="0">
                <a:latin typeface="微软雅黑" pitchFamily="34" charset="-122"/>
                <a:ea typeface="微软雅黑" pitchFamily="34" charset="-122"/>
              </a:rPr>
              <a:t>函数的定义</a:t>
            </a:r>
          </a:p>
        </p:txBody>
      </p:sp>
      <p:sp>
        <p:nvSpPr>
          <p:cNvPr id="103429" name="矩形 25"/>
          <p:cNvSpPr>
            <a:spLocks noChangeArrowheads="1"/>
          </p:cNvSpPr>
          <p:nvPr/>
        </p:nvSpPr>
        <p:spPr bwMode="auto">
          <a:xfrm>
            <a:off x="250825" y="1131888"/>
            <a:ext cx="3241675" cy="3000375"/>
          </a:xfrm>
          <a:prstGeom prst="rect">
            <a:avLst/>
          </a:prstGeom>
          <a:noFill/>
          <a:ln w="3175">
            <a:solidFill>
              <a:schemeClr val="tx1"/>
            </a:solidFill>
            <a:miter lim="800000"/>
            <a:headEnd/>
            <a:tailEnd/>
          </a:ln>
        </p:spPr>
        <p:txBody>
          <a:bodyPr>
            <a:spAutoFit/>
          </a:bodyPr>
          <a:lstStyle/>
          <a:p>
            <a:pPr marL="609600" indent="-609600">
              <a:lnSpc>
                <a:spcPct val="150000"/>
              </a:lnSpc>
            </a:pPr>
            <a:r>
              <a:rPr lang="en-US" altLang="zh-CN" sz="1400" b="1"/>
              <a:t>template &lt;class Type&gt;</a:t>
            </a:r>
          </a:p>
          <a:p>
            <a:pPr marL="609600" indent="-609600">
              <a:lnSpc>
                <a:spcPct val="150000"/>
              </a:lnSpc>
            </a:pPr>
            <a:r>
              <a:rPr lang="en-US" altLang="zh-CN" sz="1400" b="1"/>
              <a:t>Type priorityQueue&lt;Type&gt;::deQueue()</a:t>
            </a:r>
          </a:p>
          <a:p>
            <a:pPr marL="609600" indent="-609600">
              <a:lnSpc>
                <a:spcPct val="150000"/>
              </a:lnSpc>
            </a:pPr>
            <a:r>
              <a:rPr lang="en-US" altLang="zh-CN" sz="1400" b="1"/>
              <a:t>{ </a:t>
            </a:r>
          </a:p>
          <a:p>
            <a:pPr marL="609600" indent="-609600">
              <a:lnSpc>
                <a:spcPct val="150000"/>
              </a:lnSpc>
            </a:pPr>
            <a:r>
              <a:rPr lang="en-US" altLang="zh-CN" sz="1400" b="1"/>
              <a:t>       Type minItem;</a:t>
            </a:r>
          </a:p>
          <a:p>
            <a:pPr marL="609600" indent="-609600">
              <a:lnSpc>
                <a:spcPct val="150000"/>
              </a:lnSpc>
            </a:pPr>
            <a:r>
              <a:rPr lang="en-US" altLang="zh-CN" sz="1400" b="1"/>
              <a:t>       minItem = array[ 1 ];</a:t>
            </a:r>
          </a:p>
          <a:p>
            <a:pPr marL="609600" indent="-609600">
              <a:lnSpc>
                <a:spcPct val="150000"/>
              </a:lnSpc>
            </a:pPr>
            <a:r>
              <a:rPr lang="en-US" altLang="zh-CN" sz="1400" b="1"/>
              <a:t>       array[ 1 ] = array[ currentSize-- ];</a:t>
            </a:r>
          </a:p>
          <a:p>
            <a:pPr marL="609600" indent="-609600">
              <a:lnSpc>
                <a:spcPct val="150000"/>
              </a:lnSpc>
            </a:pPr>
            <a:r>
              <a:rPr lang="en-US" altLang="zh-CN" sz="1400" b="1"/>
              <a:t>       percolateDown( 1 );</a:t>
            </a:r>
          </a:p>
          <a:p>
            <a:pPr marL="609600" indent="-609600">
              <a:lnSpc>
                <a:spcPct val="150000"/>
              </a:lnSpc>
            </a:pPr>
            <a:r>
              <a:rPr lang="en-US" altLang="zh-CN" sz="1400" b="1"/>
              <a:t>       return minItem;</a:t>
            </a:r>
          </a:p>
          <a:p>
            <a:pPr marL="609600" indent="-609600">
              <a:lnSpc>
                <a:spcPct val="150000"/>
              </a:lnSpc>
            </a:pPr>
            <a:r>
              <a:rPr lang="en-US" altLang="zh-CN" sz="1400" b="1"/>
              <a:t> }</a:t>
            </a:r>
            <a:r>
              <a:rPr lang="en-US" altLang="zh-CN" sz="1400"/>
              <a:t> </a:t>
            </a:r>
          </a:p>
        </p:txBody>
      </p:sp>
      <p:sp>
        <p:nvSpPr>
          <p:cNvPr id="103430" name="矩形 4"/>
          <p:cNvSpPr>
            <a:spLocks noChangeArrowheads="1"/>
          </p:cNvSpPr>
          <p:nvPr/>
        </p:nvSpPr>
        <p:spPr bwMode="auto">
          <a:xfrm>
            <a:off x="3635375" y="1203325"/>
            <a:ext cx="5437188" cy="3195638"/>
          </a:xfrm>
          <a:prstGeom prst="rect">
            <a:avLst/>
          </a:prstGeom>
          <a:noFill/>
          <a:ln w="3175">
            <a:solidFill>
              <a:schemeClr val="tx1"/>
            </a:solidFill>
            <a:miter lim="800000"/>
            <a:headEnd/>
            <a:tailEnd/>
          </a:ln>
        </p:spPr>
        <p:txBody>
          <a:bodyPr>
            <a:spAutoFit/>
          </a:bodyPr>
          <a:lstStyle/>
          <a:p>
            <a:pPr marL="609600" indent="-609600">
              <a:lnSpc>
                <a:spcPct val="90000"/>
              </a:lnSpc>
            </a:pPr>
            <a:r>
              <a:rPr lang="en-US" altLang="zh-CN" sz="1400" b="1"/>
              <a:t>template &lt;class Type&gt;</a:t>
            </a:r>
          </a:p>
          <a:p>
            <a:pPr marL="609600" indent="-609600">
              <a:lnSpc>
                <a:spcPct val="90000"/>
              </a:lnSpc>
            </a:pPr>
            <a:r>
              <a:rPr lang="en-US" altLang="zh-CN" sz="1400" b="1"/>
              <a:t>void priorityQueue&lt;Type&gt;::percolateDown( int hole )</a:t>
            </a:r>
          </a:p>
          <a:p>
            <a:pPr marL="609600" indent="-609600">
              <a:lnSpc>
                <a:spcPct val="90000"/>
              </a:lnSpc>
            </a:pPr>
            <a:r>
              <a:rPr lang="en-US" altLang="zh-CN" sz="1400" b="1"/>
              <a:t>{ </a:t>
            </a:r>
          </a:p>
          <a:p>
            <a:pPr marL="609600" indent="-609600">
              <a:lnSpc>
                <a:spcPct val="90000"/>
              </a:lnSpc>
            </a:pPr>
            <a:r>
              <a:rPr lang="en-US" altLang="zh-CN" sz="1400" b="1"/>
              <a:t>      int child;</a:t>
            </a:r>
          </a:p>
          <a:p>
            <a:pPr marL="609600" indent="-609600">
              <a:lnSpc>
                <a:spcPct val="90000"/>
              </a:lnSpc>
            </a:pPr>
            <a:r>
              <a:rPr lang="en-US" altLang="zh-CN" sz="1400" b="1"/>
              <a:t>      Type tmp = array[ hole ];</a:t>
            </a:r>
          </a:p>
          <a:p>
            <a:pPr marL="609600" indent="-609600">
              <a:lnSpc>
                <a:spcPct val="90000"/>
              </a:lnSpc>
            </a:pPr>
            <a:r>
              <a:rPr lang="en-US" altLang="zh-CN" sz="1400" b="1"/>
              <a:t>    </a:t>
            </a:r>
          </a:p>
          <a:p>
            <a:pPr marL="609600" indent="-609600">
              <a:lnSpc>
                <a:spcPct val="90000"/>
              </a:lnSpc>
            </a:pPr>
            <a:r>
              <a:rPr lang="en-US" altLang="zh-CN" sz="1400" b="1"/>
              <a:t>      for( ; hole * 2 &lt;= currentSize; hole = child )   { </a:t>
            </a:r>
          </a:p>
          <a:p>
            <a:pPr marL="609600" indent="-609600">
              <a:lnSpc>
                <a:spcPct val="90000"/>
              </a:lnSpc>
            </a:pPr>
            <a:r>
              <a:rPr lang="en-US" altLang="zh-CN" sz="1400" b="1"/>
              <a:t>             child = hole * 2;</a:t>
            </a:r>
          </a:p>
          <a:p>
            <a:pPr marL="609600" indent="-609600">
              <a:lnSpc>
                <a:spcPct val="90000"/>
              </a:lnSpc>
            </a:pPr>
            <a:r>
              <a:rPr lang="en-US" altLang="zh-CN" sz="1400" b="1"/>
              <a:t>             if( child != currentSize &amp;&amp; array[ child + 1 ] &lt; array[ child ] )</a:t>
            </a:r>
          </a:p>
          <a:p>
            <a:pPr marL="609600" indent="-609600">
              <a:lnSpc>
                <a:spcPct val="90000"/>
              </a:lnSpc>
            </a:pPr>
            <a:r>
              <a:rPr lang="en-US" altLang="zh-CN" sz="1400" b="1"/>
              <a:t>                   child++;</a:t>
            </a:r>
          </a:p>
          <a:p>
            <a:pPr marL="609600" indent="-609600">
              <a:lnSpc>
                <a:spcPct val="90000"/>
              </a:lnSpc>
            </a:pPr>
            <a:r>
              <a:rPr lang="en-US" altLang="zh-CN" sz="1400" b="1"/>
              <a:t>             if( array[ child ] &lt; tmp )   </a:t>
            </a:r>
          </a:p>
          <a:p>
            <a:pPr marL="609600" indent="-609600">
              <a:lnSpc>
                <a:spcPct val="90000"/>
              </a:lnSpc>
            </a:pPr>
            <a:r>
              <a:rPr lang="en-US" altLang="zh-CN" sz="1400" b="1"/>
              <a:t>                      array[ hole ] = array[ child ];</a:t>
            </a:r>
          </a:p>
          <a:p>
            <a:pPr marL="609600" indent="-609600">
              <a:lnSpc>
                <a:spcPct val="90000"/>
              </a:lnSpc>
            </a:pPr>
            <a:r>
              <a:rPr lang="en-US" altLang="zh-CN" sz="1400" b="1"/>
              <a:t>             else    break;</a:t>
            </a:r>
          </a:p>
          <a:p>
            <a:pPr marL="609600" indent="-609600">
              <a:lnSpc>
                <a:spcPct val="90000"/>
              </a:lnSpc>
            </a:pPr>
            <a:r>
              <a:rPr lang="en-US" altLang="zh-CN" sz="1400" b="1"/>
              <a:t>       }</a:t>
            </a:r>
          </a:p>
          <a:p>
            <a:pPr marL="609600" indent="-609600">
              <a:lnSpc>
                <a:spcPct val="90000"/>
              </a:lnSpc>
            </a:pPr>
            <a:r>
              <a:rPr lang="en-US" altLang="zh-CN" sz="1400" b="1"/>
              <a:t>       array[ hole ] = tmp;</a:t>
            </a:r>
          </a:p>
          <a:p>
            <a:pPr marL="609600" indent="-609600">
              <a:lnSpc>
                <a:spcPct val="90000"/>
              </a:lnSpc>
            </a:pPr>
            <a:r>
              <a:rPr lang="en-US" altLang="zh-CN" sz="1400" b="1"/>
              <a:t> }</a:t>
            </a:r>
          </a:p>
        </p:txBody>
      </p:sp>
      <mc:AlternateContent xmlns:mc="http://schemas.openxmlformats.org/markup-compatibility/2006">
        <mc:Choice xmlns:p14="http://schemas.microsoft.com/office/powerpoint/2010/main" xmlns="" Requires="p14">
          <p:contentPart p14:bwMode="auto" r:id="rId3">
            <p14:nvContentPartPr>
              <p14:cNvPr id="10342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342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矩形 34"/>
          <p:cNvSpPr>
            <a:spLocks noChangeArrowheads="1"/>
          </p:cNvSpPr>
          <p:nvPr/>
        </p:nvSpPr>
        <p:spPr bwMode="auto">
          <a:xfrm>
            <a:off x="539552" y="411510"/>
            <a:ext cx="62150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de</a:t>
            </a:r>
            <a:r>
              <a:rPr lang="fr-FR" altLang="zh-CN" b="1" dirty="0">
                <a:latin typeface="微软雅黑" pitchFamily="34" charset="-122"/>
                <a:ea typeface="微软雅黑" pitchFamily="34" charset="-122"/>
              </a:rPr>
              <a:t>Queue</a:t>
            </a:r>
            <a:r>
              <a:rPr lang="zh-CN" altLang="fr-FR" b="1" dirty="0">
                <a:latin typeface="微软雅黑" pitchFamily="34" charset="-122"/>
                <a:ea typeface="微软雅黑" pitchFamily="34" charset="-122"/>
              </a:rPr>
              <a:t>（</a:t>
            </a:r>
            <a:r>
              <a:rPr lang="fr-FR" altLang="zh-CN" b="1" dirty="0">
                <a:latin typeface="微软雅黑" pitchFamily="34" charset="-122"/>
                <a:ea typeface="微软雅黑" pitchFamily="34" charset="-122"/>
              </a:rPr>
              <a:t>x</a:t>
            </a:r>
            <a:r>
              <a:rPr lang="zh-CN" altLang="fr-FR" b="1" dirty="0">
                <a:latin typeface="微软雅黑" pitchFamily="34" charset="-122"/>
                <a:ea typeface="微软雅黑" pitchFamily="34" charset="-122"/>
              </a:rPr>
              <a:t>）</a:t>
            </a:r>
            <a:r>
              <a:rPr lang="zh-CN" altLang="en-US" b="1" dirty="0">
                <a:latin typeface="微软雅黑" pitchFamily="34" charset="-122"/>
                <a:ea typeface="微软雅黑" pitchFamily="34" charset="-122"/>
              </a:rPr>
              <a:t>函数的时间复杂度</a:t>
            </a:r>
          </a:p>
        </p:txBody>
      </p:sp>
      <p:sp>
        <p:nvSpPr>
          <p:cNvPr id="104453" name="矩形 33"/>
          <p:cNvSpPr>
            <a:spLocks noChangeArrowheads="1"/>
          </p:cNvSpPr>
          <p:nvPr/>
        </p:nvSpPr>
        <p:spPr bwMode="auto">
          <a:xfrm>
            <a:off x="4284663" y="1347788"/>
            <a:ext cx="3887787" cy="2252662"/>
          </a:xfrm>
          <a:prstGeom prst="rect">
            <a:avLst/>
          </a:prstGeom>
          <a:noFill/>
          <a:ln w="9525">
            <a:noFill/>
            <a:miter lim="800000"/>
            <a:headEnd/>
            <a:tailEnd/>
          </a:ln>
        </p:spPr>
        <p:txBody>
          <a:bodyPr>
            <a:spAutoFit/>
          </a:bodyPr>
          <a:lstStyle/>
          <a:p>
            <a:pPr>
              <a:lnSpc>
                <a:spcPct val="130000"/>
              </a:lnSpc>
            </a:pPr>
            <a:r>
              <a:rPr lang="zh-CN" altLang="en-US" sz="1800" b="1">
                <a:latin typeface="楷体_GB2312" pitchFamily="49" charset="-122"/>
                <a:ea typeface="楷体_GB2312" pitchFamily="49" charset="-122"/>
              </a:rPr>
              <a:t>在最坏情况下，</a:t>
            </a:r>
            <a:r>
              <a:rPr lang="en-US" altLang="zh-CN" sz="1800" b="1">
                <a:latin typeface="楷体_GB2312" pitchFamily="49" charset="-122"/>
                <a:ea typeface="楷体_GB2312" pitchFamily="49" charset="-122"/>
              </a:rPr>
              <a:t>deQueue</a:t>
            </a:r>
            <a:r>
              <a:rPr lang="zh-CN" altLang="en-US" sz="1800" b="1">
                <a:latin typeface="楷体_GB2312" pitchFamily="49" charset="-122"/>
                <a:ea typeface="楷体_GB2312" pitchFamily="49" charset="-122"/>
              </a:rPr>
              <a:t>是一个对数时间的操作。</a:t>
            </a:r>
          </a:p>
          <a:p>
            <a:pPr>
              <a:lnSpc>
                <a:spcPct val="130000"/>
              </a:lnSpc>
            </a:pPr>
            <a:r>
              <a:rPr lang="zh-CN" altLang="en-US" sz="1800" b="1">
                <a:latin typeface="楷体_GB2312" pitchFamily="49" charset="-122"/>
                <a:ea typeface="楷体_GB2312" pitchFamily="49" charset="-122"/>
              </a:rPr>
              <a:t>根据堆的有序性，堆中最后一个结点的值一般都是比较大的。因此，向下过滤很少有提前一或二层结束的，所以</a:t>
            </a:r>
            <a:r>
              <a:rPr lang="en-US" altLang="zh-CN" sz="1800" b="1">
                <a:latin typeface="楷体_GB2312" pitchFamily="49" charset="-122"/>
                <a:ea typeface="楷体_GB2312" pitchFamily="49" charset="-122"/>
              </a:rPr>
              <a:t>deQueue</a:t>
            </a:r>
            <a:r>
              <a:rPr lang="zh-CN" altLang="en-US" sz="1800" b="1">
                <a:latin typeface="楷体_GB2312" pitchFamily="49" charset="-122"/>
                <a:ea typeface="楷体_GB2312" pitchFamily="49" charset="-122"/>
              </a:rPr>
              <a:t>操作平均也是对数时间。 </a:t>
            </a:r>
          </a:p>
        </p:txBody>
      </p:sp>
      <p:grpSp>
        <p:nvGrpSpPr>
          <p:cNvPr id="104454" name="Group 4"/>
          <p:cNvGrpSpPr>
            <a:grpSpLocks/>
          </p:cNvGrpSpPr>
          <p:nvPr/>
        </p:nvGrpSpPr>
        <p:grpSpPr bwMode="auto">
          <a:xfrm>
            <a:off x="827088" y="1492250"/>
            <a:ext cx="2506662" cy="1973263"/>
            <a:chOff x="3288" y="1298"/>
            <a:chExt cx="2032" cy="2384"/>
          </a:xfrm>
        </p:grpSpPr>
        <p:sp>
          <p:nvSpPr>
            <p:cNvPr id="104455" name="Oval 5"/>
            <p:cNvSpPr>
              <a:spLocks noChangeArrowheads="1"/>
            </p:cNvSpPr>
            <p:nvPr/>
          </p:nvSpPr>
          <p:spPr bwMode="auto">
            <a:xfrm>
              <a:off x="3515" y="2601"/>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5</a:t>
              </a:r>
              <a:endParaRPr lang="en-US" altLang="zh-CN" sz="1400" b="1" u="sng">
                <a:latin typeface="Arial" pitchFamily="34" charset="0"/>
              </a:endParaRPr>
            </a:p>
          </p:txBody>
        </p:sp>
        <p:sp>
          <p:nvSpPr>
            <p:cNvPr id="104456" name="Oval 6"/>
            <p:cNvSpPr>
              <a:spLocks noChangeArrowheads="1"/>
            </p:cNvSpPr>
            <p:nvPr/>
          </p:nvSpPr>
          <p:spPr bwMode="auto">
            <a:xfrm>
              <a:off x="4645" y="1984"/>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4</a:t>
              </a:r>
              <a:endParaRPr lang="en-US" altLang="zh-CN" sz="1400" b="1" u="sng">
                <a:latin typeface="Arial" pitchFamily="34" charset="0"/>
              </a:endParaRPr>
            </a:p>
          </p:txBody>
        </p:sp>
        <p:sp>
          <p:nvSpPr>
            <p:cNvPr id="104457" name="Oval 7"/>
            <p:cNvSpPr>
              <a:spLocks noChangeArrowheads="1"/>
            </p:cNvSpPr>
            <p:nvPr/>
          </p:nvSpPr>
          <p:spPr bwMode="auto">
            <a:xfrm>
              <a:off x="4921" y="2613"/>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23</a:t>
              </a:r>
            </a:p>
          </p:txBody>
        </p:sp>
        <p:sp>
          <p:nvSpPr>
            <p:cNvPr id="104458" name="Oval 8"/>
            <p:cNvSpPr>
              <a:spLocks noChangeArrowheads="1"/>
            </p:cNvSpPr>
            <p:nvPr/>
          </p:nvSpPr>
          <p:spPr bwMode="auto">
            <a:xfrm>
              <a:off x="4014" y="2613"/>
              <a:ext cx="398"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7</a:t>
              </a:r>
              <a:endParaRPr lang="en-US" altLang="zh-CN" sz="1400" b="1" u="sng">
                <a:latin typeface="Arial" pitchFamily="34" charset="0"/>
              </a:endParaRPr>
            </a:p>
          </p:txBody>
        </p:sp>
        <p:sp>
          <p:nvSpPr>
            <p:cNvPr id="104459" name="Oval 9"/>
            <p:cNvSpPr>
              <a:spLocks noChangeArrowheads="1"/>
            </p:cNvSpPr>
            <p:nvPr/>
          </p:nvSpPr>
          <p:spPr bwMode="auto">
            <a:xfrm>
              <a:off x="3847" y="1984"/>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3</a:t>
              </a:r>
            </a:p>
          </p:txBody>
        </p:sp>
        <p:sp>
          <p:nvSpPr>
            <p:cNvPr id="104460" name="Line 10"/>
            <p:cNvSpPr>
              <a:spLocks noChangeShapeType="1"/>
            </p:cNvSpPr>
            <p:nvPr/>
          </p:nvSpPr>
          <p:spPr bwMode="auto">
            <a:xfrm flipH="1">
              <a:off x="4113" y="1572"/>
              <a:ext cx="266"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4461" name="Line 11"/>
            <p:cNvSpPr>
              <a:spLocks noChangeShapeType="1"/>
            </p:cNvSpPr>
            <p:nvPr/>
          </p:nvSpPr>
          <p:spPr bwMode="auto">
            <a:xfrm>
              <a:off x="4578" y="1572"/>
              <a:ext cx="200" cy="41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4462" name="Line 12"/>
            <p:cNvSpPr>
              <a:spLocks noChangeShapeType="1"/>
            </p:cNvSpPr>
            <p:nvPr/>
          </p:nvSpPr>
          <p:spPr bwMode="auto">
            <a:xfrm>
              <a:off x="4047" y="2327"/>
              <a:ext cx="199" cy="34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4463" name="Oval 13"/>
            <p:cNvSpPr>
              <a:spLocks noChangeArrowheads="1"/>
            </p:cNvSpPr>
            <p:nvPr/>
          </p:nvSpPr>
          <p:spPr bwMode="auto">
            <a:xfrm>
              <a:off x="4246" y="1298"/>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2</a:t>
              </a:r>
              <a:endParaRPr lang="en-US" altLang="zh-CN" sz="1400" b="1" u="sng">
                <a:latin typeface="Arial" pitchFamily="34" charset="0"/>
              </a:endParaRPr>
            </a:p>
          </p:txBody>
        </p:sp>
        <p:sp>
          <p:nvSpPr>
            <p:cNvPr id="104464" name="Line 14"/>
            <p:cNvSpPr>
              <a:spLocks noChangeShapeType="1"/>
            </p:cNvSpPr>
            <p:nvPr/>
          </p:nvSpPr>
          <p:spPr bwMode="auto">
            <a:xfrm flipH="1">
              <a:off x="3781" y="2327"/>
              <a:ext cx="199" cy="27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4465" name="Oval 15"/>
            <p:cNvSpPr>
              <a:spLocks noChangeArrowheads="1"/>
            </p:cNvSpPr>
            <p:nvPr/>
          </p:nvSpPr>
          <p:spPr bwMode="auto">
            <a:xfrm>
              <a:off x="4467" y="2613"/>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10</a:t>
              </a:r>
            </a:p>
          </p:txBody>
        </p:sp>
        <p:sp>
          <p:nvSpPr>
            <p:cNvPr id="104466" name="Oval 16"/>
            <p:cNvSpPr>
              <a:spLocks noChangeArrowheads="1"/>
            </p:cNvSpPr>
            <p:nvPr/>
          </p:nvSpPr>
          <p:spPr bwMode="auto">
            <a:xfrm>
              <a:off x="3288" y="333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29</a:t>
              </a:r>
            </a:p>
          </p:txBody>
        </p:sp>
        <p:sp>
          <p:nvSpPr>
            <p:cNvPr id="104467" name="Line 17"/>
            <p:cNvSpPr>
              <a:spLocks noChangeShapeType="1"/>
            </p:cNvSpPr>
            <p:nvPr/>
          </p:nvSpPr>
          <p:spPr bwMode="auto">
            <a:xfrm flipH="1">
              <a:off x="3515" y="2930"/>
              <a:ext cx="200" cy="411"/>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4468" name="Line 18"/>
            <p:cNvSpPr>
              <a:spLocks noChangeShapeType="1"/>
            </p:cNvSpPr>
            <p:nvPr/>
          </p:nvSpPr>
          <p:spPr bwMode="auto">
            <a:xfrm>
              <a:off x="4966" y="2295"/>
              <a:ext cx="182" cy="363"/>
            </a:xfrm>
            <a:prstGeom prst="line">
              <a:avLst/>
            </a:prstGeom>
            <a:noFill/>
            <a:ln w="28575">
              <a:solidFill>
                <a:schemeClr val="tx1"/>
              </a:solidFill>
              <a:round/>
              <a:headEnd/>
              <a:tailEnd/>
            </a:ln>
          </p:spPr>
          <p:txBody>
            <a:bodyPr wrap="none"/>
            <a:lstStyle/>
            <a:p>
              <a:endParaRPr lang="zh-CN" altLang="en-US"/>
            </a:p>
          </p:txBody>
        </p:sp>
        <p:sp>
          <p:nvSpPr>
            <p:cNvPr id="104469" name="Line 19"/>
            <p:cNvSpPr>
              <a:spLocks noChangeShapeType="1"/>
            </p:cNvSpPr>
            <p:nvPr/>
          </p:nvSpPr>
          <p:spPr bwMode="auto">
            <a:xfrm flipH="1">
              <a:off x="4649" y="2341"/>
              <a:ext cx="136" cy="272"/>
            </a:xfrm>
            <a:prstGeom prst="line">
              <a:avLst/>
            </a:prstGeom>
            <a:noFill/>
            <a:ln w="28575">
              <a:solidFill>
                <a:schemeClr val="tx1"/>
              </a:solidFill>
              <a:round/>
              <a:headEnd/>
              <a:tailEnd/>
            </a:ln>
          </p:spPr>
          <p:txBody>
            <a:bodyPr wrap="none"/>
            <a:lstStyle/>
            <a:p>
              <a:endParaRPr lang="zh-CN" altLang="en-US"/>
            </a:p>
          </p:txBody>
        </p:sp>
        <p:sp>
          <p:nvSpPr>
            <p:cNvPr id="104470" name="Oval 20"/>
            <p:cNvSpPr>
              <a:spLocks noChangeArrowheads="1"/>
            </p:cNvSpPr>
            <p:nvPr/>
          </p:nvSpPr>
          <p:spPr bwMode="auto">
            <a:xfrm>
              <a:off x="3787" y="3339"/>
              <a:ext cx="399" cy="343"/>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a:latin typeface="Arial" pitchFamily="34" charset="0"/>
                </a:rPr>
                <a:t>60</a:t>
              </a:r>
            </a:p>
          </p:txBody>
        </p:sp>
        <p:sp>
          <p:nvSpPr>
            <p:cNvPr id="104471" name="Line 21"/>
            <p:cNvSpPr>
              <a:spLocks noChangeShapeType="1"/>
            </p:cNvSpPr>
            <p:nvPr/>
          </p:nvSpPr>
          <p:spPr bwMode="auto">
            <a:xfrm>
              <a:off x="3742" y="2931"/>
              <a:ext cx="227" cy="408"/>
            </a:xfrm>
            <a:prstGeom prst="line">
              <a:avLst/>
            </a:prstGeom>
            <a:noFill/>
            <a:ln w="28575">
              <a:solidFill>
                <a:schemeClr val="tx1"/>
              </a:solidFill>
              <a:round/>
              <a:headEnd/>
              <a:tailEnd/>
            </a:ln>
          </p:spPr>
          <p:txBody>
            <a:bodyPr wrap="none"/>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10445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445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矩形 34"/>
          <p:cNvSpPr>
            <a:spLocks noChangeArrowheads="1"/>
          </p:cNvSpPr>
          <p:nvPr/>
        </p:nvSpPr>
        <p:spPr bwMode="auto">
          <a:xfrm>
            <a:off x="683568" y="483518"/>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建堆</a:t>
            </a:r>
          </a:p>
        </p:txBody>
      </p:sp>
      <p:sp>
        <p:nvSpPr>
          <p:cNvPr id="105477" name="矩形 33"/>
          <p:cNvSpPr>
            <a:spLocks noChangeArrowheads="1"/>
          </p:cNvSpPr>
          <p:nvPr/>
        </p:nvSpPr>
        <p:spPr bwMode="auto">
          <a:xfrm>
            <a:off x="900113" y="1203325"/>
            <a:ext cx="6551612" cy="2449513"/>
          </a:xfrm>
          <a:prstGeom prst="rect">
            <a:avLst/>
          </a:prstGeom>
          <a:noFill/>
          <a:ln w="9525">
            <a:noFill/>
            <a:miter lim="800000"/>
            <a:headEnd/>
            <a:tailEnd/>
          </a:ln>
        </p:spPr>
        <p:txBody>
          <a:bodyPr>
            <a:spAutoFit/>
          </a:bodyPr>
          <a:lstStyle/>
          <a:p>
            <a:pPr>
              <a:lnSpc>
                <a:spcPct val="130000"/>
              </a:lnSpc>
            </a:pPr>
            <a:r>
              <a:rPr lang="zh-CN" altLang="en-US" sz="1800" b="1">
                <a:latin typeface="微软雅黑" pitchFamily="34" charset="-122"/>
                <a:ea typeface="微软雅黑" pitchFamily="34" charset="-122"/>
              </a:rPr>
              <a:t>方法一：</a:t>
            </a:r>
            <a:r>
              <a:rPr lang="en-US" altLang="zh-CN" sz="1800" b="1">
                <a:latin typeface="微软雅黑" pitchFamily="34" charset="-122"/>
                <a:ea typeface="微软雅黑" pitchFamily="34" charset="-122"/>
              </a:rPr>
              <a:t> </a:t>
            </a:r>
            <a:r>
              <a:rPr lang="zh-CN" altLang="en-US" sz="1800" b="1">
                <a:latin typeface="微软雅黑" pitchFamily="34" charset="-122"/>
                <a:ea typeface="微软雅黑" pitchFamily="34" charset="-122"/>
              </a:rPr>
              <a:t>在空堆中，执行</a:t>
            </a:r>
            <a:r>
              <a:rPr lang="en-US" altLang="zh-CN" sz="1800" b="1">
                <a:latin typeface="微软雅黑" pitchFamily="34" charset="-122"/>
                <a:ea typeface="微软雅黑" pitchFamily="34" charset="-122"/>
              </a:rPr>
              <a:t>N</a:t>
            </a:r>
            <a:r>
              <a:rPr lang="zh-CN" altLang="en-US" sz="1800" b="1">
                <a:latin typeface="微软雅黑" pitchFamily="34" charset="-122"/>
                <a:ea typeface="微软雅黑" pitchFamily="34" charset="-122"/>
              </a:rPr>
              <a:t>次连续插入</a:t>
            </a:r>
            <a:endParaRPr lang="en-US" altLang="zh-CN" sz="1800" b="1">
              <a:latin typeface="微软雅黑" pitchFamily="34" charset="-122"/>
              <a:ea typeface="微软雅黑" pitchFamily="34" charset="-122"/>
            </a:endParaRPr>
          </a:p>
          <a:p>
            <a:pPr>
              <a:lnSpc>
                <a:spcPct val="130000"/>
              </a:lnSpc>
              <a:spcBef>
                <a:spcPts val="600"/>
              </a:spcBef>
            </a:pPr>
            <a:r>
              <a:rPr lang="zh-CN" altLang="en-US" sz="1400" b="1">
                <a:latin typeface="楷体_GB2312" pitchFamily="49" charset="-122"/>
                <a:ea typeface="楷体_GB2312" pitchFamily="49" charset="-122"/>
              </a:rPr>
              <a:t>时间性能：最坏情况是</a:t>
            </a:r>
            <a:r>
              <a:rPr lang="en-US" altLang="zh-CN" sz="1400" b="1">
                <a:latin typeface="楷体_GB2312" pitchFamily="49" charset="-122"/>
                <a:ea typeface="楷体_GB2312" pitchFamily="49" charset="-122"/>
              </a:rPr>
              <a:t>O(NlogN)</a:t>
            </a:r>
            <a:r>
              <a:rPr lang="zh-CN" altLang="en-US" sz="1400" b="1">
                <a:latin typeface="楷体_GB2312" pitchFamily="49" charset="-122"/>
                <a:ea typeface="楷体_GB2312" pitchFamily="49" charset="-122"/>
              </a:rPr>
              <a:t> </a:t>
            </a:r>
            <a:endParaRPr lang="en-US" altLang="zh-CN" sz="1400" b="1">
              <a:latin typeface="楷体_GB2312" pitchFamily="49" charset="-122"/>
              <a:ea typeface="楷体_GB2312" pitchFamily="49" charset="-122"/>
            </a:endParaRPr>
          </a:p>
          <a:p>
            <a:pPr>
              <a:lnSpc>
                <a:spcPct val="130000"/>
              </a:lnSpc>
            </a:pPr>
            <a:r>
              <a:rPr lang="zh-CN" altLang="en-US" sz="1400" b="1">
                <a:latin typeface="楷体_GB2312" pitchFamily="49" charset="-122"/>
                <a:ea typeface="楷体_GB2312" pitchFamily="49" charset="-122"/>
              </a:rPr>
              <a:t>          平均情况是</a:t>
            </a:r>
            <a:r>
              <a:rPr lang="en-US" altLang="zh-CN" sz="1400" b="1">
                <a:latin typeface="楷体_GB2312" pitchFamily="49" charset="-122"/>
                <a:ea typeface="楷体_GB2312" pitchFamily="49" charset="-122"/>
              </a:rPr>
              <a:t>O(N)</a:t>
            </a:r>
          </a:p>
          <a:p>
            <a:pPr>
              <a:lnSpc>
                <a:spcPct val="130000"/>
              </a:lnSpc>
            </a:pPr>
            <a:r>
              <a:rPr lang="zh-CN" altLang="en-US" sz="1400" b="1">
                <a:latin typeface="楷体_GB2312" pitchFamily="49" charset="-122"/>
                <a:ea typeface="楷体_GB2312" pitchFamily="49" charset="-122"/>
              </a:rPr>
              <a:t>特点：每个元素插入后都保证堆的特性</a:t>
            </a:r>
            <a:endParaRPr lang="en-US" altLang="zh-CN" sz="1400" b="1">
              <a:latin typeface="楷体_GB2312" pitchFamily="49" charset="-122"/>
              <a:ea typeface="楷体_GB2312" pitchFamily="49" charset="-122"/>
            </a:endParaRPr>
          </a:p>
          <a:p>
            <a:pPr>
              <a:lnSpc>
                <a:spcPct val="130000"/>
              </a:lnSpc>
            </a:pPr>
            <a:endParaRPr lang="zh-CN" altLang="en-US" sz="1800" b="1">
              <a:latin typeface="楷体_GB2312" pitchFamily="49" charset="-122"/>
              <a:ea typeface="楷体_GB2312" pitchFamily="49" charset="-122"/>
            </a:endParaRPr>
          </a:p>
          <a:p>
            <a:pPr>
              <a:lnSpc>
                <a:spcPct val="130000"/>
              </a:lnSpc>
            </a:pPr>
            <a:r>
              <a:rPr lang="zh-CN" altLang="en-US" sz="1800" b="1">
                <a:latin typeface="微软雅黑" pitchFamily="34" charset="-122"/>
                <a:ea typeface="微软雅黑" pitchFamily="34" charset="-122"/>
              </a:rPr>
              <a:t>方法二：不考虑中间状态，保证所有元素加入后满足堆的特性</a:t>
            </a:r>
            <a:endParaRPr lang="en-US" altLang="zh-CN" sz="1800" b="1">
              <a:latin typeface="微软雅黑" pitchFamily="34" charset="-122"/>
              <a:ea typeface="微软雅黑" pitchFamily="34" charset="-122"/>
            </a:endParaRPr>
          </a:p>
          <a:p>
            <a:pPr>
              <a:lnSpc>
                <a:spcPct val="130000"/>
              </a:lnSpc>
            </a:pPr>
            <a:r>
              <a:rPr lang="zh-CN" altLang="en-US" sz="1400" b="1">
                <a:latin typeface="楷体_GB2312" pitchFamily="49" charset="-122"/>
                <a:ea typeface="楷体_GB2312" pitchFamily="49" charset="-122"/>
              </a:rPr>
              <a:t>最坏时间复杂度：</a:t>
            </a:r>
            <a:r>
              <a:rPr lang="en-US" altLang="zh-CN" sz="1400" b="1">
                <a:latin typeface="楷体_GB2312" pitchFamily="49" charset="-122"/>
                <a:ea typeface="楷体_GB2312" pitchFamily="49" charset="-122"/>
              </a:rPr>
              <a:t>O</a:t>
            </a:r>
            <a:r>
              <a:rPr lang="zh-CN" altLang="en-US" sz="1400" b="1">
                <a:latin typeface="楷体_GB2312" pitchFamily="49" charset="-122"/>
                <a:ea typeface="楷体_GB2312" pitchFamily="49" charset="-122"/>
              </a:rPr>
              <a:t>（</a:t>
            </a:r>
            <a:r>
              <a:rPr lang="en-US" altLang="zh-CN" sz="1400" b="1">
                <a:latin typeface="楷体_GB2312" pitchFamily="49" charset="-122"/>
                <a:ea typeface="楷体_GB2312" pitchFamily="49" charset="-122"/>
              </a:rPr>
              <a:t>N</a:t>
            </a:r>
            <a:r>
              <a:rPr lang="zh-CN" altLang="en-US" sz="1400" b="1">
                <a:latin typeface="楷体_GB2312" pitchFamily="49" charset="-122"/>
                <a:ea typeface="楷体_GB2312" pitchFamily="49" charset="-122"/>
              </a:rPr>
              <a:t>） </a:t>
            </a:r>
          </a:p>
        </p:txBody>
      </p:sp>
      <mc:AlternateContent xmlns:mc="http://schemas.openxmlformats.org/markup-compatibility/2006">
        <mc:Choice xmlns:p14="http://schemas.microsoft.com/office/powerpoint/2010/main" xmlns="" Requires="p14">
          <p:contentPart p14:bwMode="auto" r:id="rId3">
            <p14:nvContentPartPr>
              <p14:cNvPr id="10547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547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矩形 34"/>
          <p:cNvSpPr>
            <a:spLocks noChangeArrowheads="1"/>
          </p:cNvSpPr>
          <p:nvPr/>
        </p:nvSpPr>
        <p:spPr bwMode="auto">
          <a:xfrm>
            <a:off x="611560"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建堆过程</a:t>
            </a:r>
          </a:p>
        </p:txBody>
      </p:sp>
      <p:sp>
        <p:nvSpPr>
          <p:cNvPr id="106501" name="矩形 33"/>
          <p:cNvSpPr>
            <a:spLocks noChangeArrowheads="1"/>
          </p:cNvSpPr>
          <p:nvPr/>
        </p:nvSpPr>
        <p:spPr bwMode="auto">
          <a:xfrm>
            <a:off x="684213" y="1203325"/>
            <a:ext cx="6551612" cy="2455863"/>
          </a:xfrm>
          <a:prstGeom prst="rect">
            <a:avLst/>
          </a:prstGeom>
          <a:noFill/>
          <a:ln w="9525">
            <a:noFill/>
            <a:miter lim="800000"/>
            <a:headEnd/>
            <a:tailEnd/>
          </a:ln>
        </p:spPr>
        <p:txBody>
          <a:bodyPr>
            <a:spAutoFit/>
          </a:bodyPr>
          <a:lstStyle/>
          <a:p>
            <a:pPr>
              <a:lnSpc>
                <a:spcPct val="120000"/>
              </a:lnSpc>
            </a:pPr>
            <a:r>
              <a:rPr lang="zh-CN" altLang="en-US" sz="1800" b="1">
                <a:latin typeface="微软雅黑" pitchFamily="34" charset="-122"/>
                <a:ea typeface="微软雅黑" pitchFamily="34" charset="-122"/>
              </a:rPr>
              <a:t>思想</a:t>
            </a:r>
            <a:endParaRPr lang="en-US" altLang="zh-CN" sz="1800" b="1">
              <a:latin typeface="微软雅黑" pitchFamily="34" charset="-122"/>
              <a:ea typeface="微软雅黑" pitchFamily="34" charset="-122"/>
            </a:endParaRPr>
          </a:p>
          <a:p>
            <a:pPr>
              <a:lnSpc>
                <a:spcPct val="120000"/>
              </a:lnSpc>
            </a:pPr>
            <a:r>
              <a:rPr lang="zh-CN" altLang="en-US" sz="1400" b="1">
                <a:latin typeface="楷体_GB2312" pitchFamily="49" charset="-122"/>
                <a:ea typeface="楷体_GB2312" pitchFamily="49" charset="-122"/>
              </a:rPr>
              <a:t>先将这组数据看成一棵完全二叉树，然后调整有序性</a:t>
            </a:r>
            <a:endParaRPr lang="en-US" altLang="zh-CN" sz="1400" b="1">
              <a:latin typeface="楷体_GB2312" pitchFamily="49" charset="-122"/>
              <a:ea typeface="楷体_GB2312" pitchFamily="49" charset="-122"/>
            </a:endParaRPr>
          </a:p>
          <a:p>
            <a:pPr>
              <a:lnSpc>
                <a:spcPct val="120000"/>
              </a:lnSpc>
            </a:pPr>
            <a:endParaRPr lang="en-US" altLang="zh-CN" sz="1800" b="1">
              <a:latin typeface="楷体_GB2312" pitchFamily="49" charset="-122"/>
              <a:ea typeface="楷体_GB2312" pitchFamily="49" charset="-122"/>
            </a:endParaRPr>
          </a:p>
          <a:p>
            <a:pPr>
              <a:lnSpc>
                <a:spcPct val="120000"/>
              </a:lnSpc>
            </a:pPr>
            <a:r>
              <a:rPr lang="zh-CN" altLang="en-US" sz="1800" b="1">
                <a:latin typeface="微软雅黑" pitchFamily="34" charset="-122"/>
                <a:ea typeface="微软雅黑" pitchFamily="34" charset="-122"/>
              </a:rPr>
              <a:t>调整方法：利用堆的递归定义</a:t>
            </a:r>
          </a:p>
          <a:p>
            <a:pPr>
              <a:lnSpc>
                <a:spcPct val="120000"/>
              </a:lnSpc>
            </a:pPr>
            <a:r>
              <a:rPr lang="zh-CN" altLang="en-US" sz="1400" b="1">
                <a:latin typeface="楷体_GB2312" pitchFamily="49" charset="-122"/>
                <a:ea typeface="楷体_GB2312" pitchFamily="49" charset="-122"/>
              </a:rPr>
              <a:t>将左子树和右子树调整成堆</a:t>
            </a:r>
            <a:endParaRPr lang="en-US" altLang="zh-CN" sz="1400" b="1">
              <a:latin typeface="楷体_GB2312" pitchFamily="49" charset="-122"/>
              <a:ea typeface="楷体_GB2312" pitchFamily="49" charset="-122"/>
            </a:endParaRPr>
          </a:p>
          <a:p>
            <a:pPr>
              <a:lnSpc>
                <a:spcPct val="120000"/>
              </a:lnSpc>
            </a:pPr>
            <a:r>
              <a:rPr lang="zh-CN" altLang="en-US" sz="1400" b="1">
                <a:latin typeface="楷体_GB2312" pitchFamily="49" charset="-122"/>
                <a:ea typeface="楷体_GB2312" pitchFamily="49" charset="-122"/>
              </a:rPr>
              <a:t>对根结点调用</a:t>
            </a:r>
            <a:r>
              <a:rPr lang="en-US" altLang="zh-CN" sz="1400" b="1">
                <a:latin typeface="楷体_GB2312" pitchFamily="49" charset="-122"/>
                <a:ea typeface="楷体_GB2312" pitchFamily="49" charset="-122"/>
              </a:rPr>
              <a:t>percolateDown</a:t>
            </a:r>
            <a:r>
              <a:rPr lang="zh-CN" altLang="en-US" sz="1400" b="1">
                <a:latin typeface="楷体_GB2312" pitchFamily="49" charset="-122"/>
                <a:ea typeface="楷体_GB2312" pitchFamily="49" charset="-122"/>
              </a:rPr>
              <a:t>，以恢复堆的有序性。</a:t>
            </a:r>
            <a:endParaRPr lang="en-US" altLang="zh-CN" sz="1400" b="1">
              <a:latin typeface="楷体_GB2312" pitchFamily="49" charset="-122"/>
              <a:ea typeface="楷体_GB2312" pitchFamily="49" charset="-122"/>
            </a:endParaRPr>
          </a:p>
          <a:p>
            <a:pPr>
              <a:lnSpc>
                <a:spcPct val="120000"/>
              </a:lnSpc>
            </a:pPr>
            <a:endParaRPr lang="en-US" altLang="zh-CN" sz="1400" b="1">
              <a:latin typeface="楷体_GB2312" pitchFamily="49" charset="-122"/>
              <a:ea typeface="楷体_GB2312" pitchFamily="49" charset="-122"/>
            </a:endParaRPr>
          </a:p>
          <a:p>
            <a:pPr>
              <a:lnSpc>
                <a:spcPct val="120000"/>
              </a:lnSpc>
            </a:pPr>
            <a:r>
              <a:rPr lang="zh-CN" altLang="en-US" sz="1800" b="1">
                <a:latin typeface="微软雅黑" pitchFamily="34" charset="-122"/>
                <a:ea typeface="微软雅黑" pitchFamily="34" charset="-122"/>
              </a:rPr>
              <a:t>递归方法等价于以逆向层次的次序对结点调用</a:t>
            </a:r>
            <a:r>
              <a:rPr lang="en-US" altLang="zh-CN" sz="1800" b="1">
                <a:latin typeface="微软雅黑" pitchFamily="34" charset="-122"/>
                <a:ea typeface="微软雅黑" pitchFamily="34" charset="-122"/>
              </a:rPr>
              <a:t>percolateDown</a:t>
            </a:r>
          </a:p>
        </p:txBody>
      </p:sp>
      <mc:AlternateContent xmlns:mc="http://schemas.openxmlformats.org/markup-compatibility/2006">
        <mc:Choice xmlns:p14="http://schemas.microsoft.com/office/powerpoint/2010/main" xmlns="" Requires="p14">
          <p:contentPart p14:bwMode="auto" r:id="rId3">
            <p14:nvContentPartPr>
              <p14:cNvPr id="10649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649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34"/>
          <p:cNvSpPr>
            <a:spLocks noChangeArrowheads="1"/>
          </p:cNvSpPr>
          <p:nvPr/>
        </p:nvSpPr>
        <p:spPr bwMode="auto">
          <a:xfrm>
            <a:off x="539552" y="365125"/>
            <a:ext cx="6791325"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结点总数为</a:t>
            </a:r>
            <a:r>
              <a:rPr lang="en-US" altLang="zh-CN" sz="1800" b="1">
                <a:latin typeface="微软雅黑" pitchFamily="34" charset="-122"/>
                <a:ea typeface="微软雅黑" pitchFamily="34" charset="-122"/>
              </a:rPr>
              <a:t>3 </a:t>
            </a:r>
            <a:r>
              <a:rPr lang="zh-CN" altLang="en-US" sz="1800" b="1">
                <a:latin typeface="微软雅黑" pitchFamily="34" charset="-122"/>
                <a:ea typeface="微软雅黑" pitchFamily="34" charset="-122"/>
              </a:rPr>
              <a:t>的所有二叉树的不同形状</a:t>
            </a:r>
            <a:endParaRPr lang="zh-CN" altLang="en-US" sz="1800">
              <a:latin typeface="微软雅黑" pitchFamily="34" charset="-122"/>
              <a:ea typeface="微软雅黑" pitchFamily="34" charset="-122"/>
            </a:endParaRPr>
          </a:p>
        </p:txBody>
      </p:sp>
      <p:grpSp>
        <p:nvGrpSpPr>
          <p:cNvPr id="6149" name="Group 2"/>
          <p:cNvGrpSpPr>
            <a:grpSpLocks/>
          </p:cNvGrpSpPr>
          <p:nvPr/>
        </p:nvGrpSpPr>
        <p:grpSpPr bwMode="auto">
          <a:xfrm>
            <a:off x="930275" y="1146175"/>
            <a:ext cx="752475" cy="1371600"/>
            <a:chOff x="1198" y="1968"/>
            <a:chExt cx="949" cy="1152"/>
          </a:xfrm>
        </p:grpSpPr>
        <p:sp>
          <p:nvSpPr>
            <p:cNvPr id="6187" name="Line 3"/>
            <p:cNvSpPr>
              <a:spLocks noChangeShapeType="1"/>
            </p:cNvSpPr>
            <p:nvPr/>
          </p:nvSpPr>
          <p:spPr bwMode="auto">
            <a:xfrm flipV="1">
              <a:off x="1747" y="2160"/>
              <a:ext cx="20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88" name="Oval 4"/>
            <p:cNvSpPr>
              <a:spLocks noChangeArrowheads="1"/>
            </p:cNvSpPr>
            <p:nvPr/>
          </p:nvSpPr>
          <p:spPr bwMode="auto">
            <a:xfrm>
              <a:off x="1847" y="1968"/>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89" name="Oval 5"/>
            <p:cNvSpPr>
              <a:spLocks noChangeArrowheads="1"/>
            </p:cNvSpPr>
            <p:nvPr/>
          </p:nvSpPr>
          <p:spPr bwMode="auto">
            <a:xfrm>
              <a:off x="1498" y="2352"/>
              <a:ext cx="299"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90" name="Oval 6"/>
            <p:cNvSpPr>
              <a:spLocks noChangeArrowheads="1"/>
            </p:cNvSpPr>
            <p:nvPr/>
          </p:nvSpPr>
          <p:spPr bwMode="auto">
            <a:xfrm>
              <a:off x="1198" y="2880"/>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91" name="Line 7"/>
            <p:cNvSpPr>
              <a:spLocks noChangeShapeType="1"/>
            </p:cNvSpPr>
            <p:nvPr/>
          </p:nvSpPr>
          <p:spPr bwMode="auto">
            <a:xfrm flipV="1">
              <a:off x="1398" y="2592"/>
              <a:ext cx="199" cy="288"/>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6150" name="Group 8"/>
          <p:cNvGrpSpPr>
            <a:grpSpLocks/>
          </p:cNvGrpSpPr>
          <p:nvPr/>
        </p:nvGrpSpPr>
        <p:grpSpPr bwMode="auto">
          <a:xfrm>
            <a:off x="2484438" y="1203325"/>
            <a:ext cx="514350" cy="1428750"/>
            <a:chOff x="2196" y="1968"/>
            <a:chExt cx="649" cy="1200"/>
          </a:xfrm>
        </p:grpSpPr>
        <p:sp>
          <p:nvSpPr>
            <p:cNvPr id="6182" name="Line 9"/>
            <p:cNvSpPr>
              <a:spLocks noChangeShapeType="1"/>
            </p:cNvSpPr>
            <p:nvPr/>
          </p:nvSpPr>
          <p:spPr bwMode="auto">
            <a:xfrm flipV="1">
              <a:off x="2446" y="2160"/>
              <a:ext cx="20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83" name="Oval 10"/>
            <p:cNvSpPr>
              <a:spLocks noChangeArrowheads="1"/>
            </p:cNvSpPr>
            <p:nvPr/>
          </p:nvSpPr>
          <p:spPr bwMode="auto">
            <a:xfrm>
              <a:off x="2546" y="1968"/>
              <a:ext cx="299"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84" name="Oval 11"/>
            <p:cNvSpPr>
              <a:spLocks noChangeArrowheads="1"/>
            </p:cNvSpPr>
            <p:nvPr/>
          </p:nvSpPr>
          <p:spPr bwMode="auto">
            <a:xfrm>
              <a:off x="2196" y="2352"/>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85" name="Oval 12"/>
            <p:cNvSpPr>
              <a:spLocks noChangeArrowheads="1"/>
            </p:cNvSpPr>
            <p:nvPr/>
          </p:nvSpPr>
          <p:spPr bwMode="auto">
            <a:xfrm>
              <a:off x="2396" y="2928"/>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86" name="Line 13"/>
            <p:cNvSpPr>
              <a:spLocks noChangeShapeType="1"/>
            </p:cNvSpPr>
            <p:nvPr/>
          </p:nvSpPr>
          <p:spPr bwMode="auto">
            <a:xfrm flipH="1" flipV="1">
              <a:off x="2346" y="2592"/>
              <a:ext cx="200" cy="336"/>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6151" name="Group 14"/>
          <p:cNvGrpSpPr>
            <a:grpSpLocks/>
          </p:cNvGrpSpPr>
          <p:nvPr/>
        </p:nvGrpSpPr>
        <p:grpSpPr bwMode="auto">
          <a:xfrm>
            <a:off x="4008438" y="1489075"/>
            <a:ext cx="633412" cy="742950"/>
            <a:chOff x="2845" y="1968"/>
            <a:chExt cx="799" cy="624"/>
          </a:xfrm>
        </p:grpSpPr>
        <p:sp>
          <p:nvSpPr>
            <p:cNvPr id="6177" name="Line 15"/>
            <p:cNvSpPr>
              <a:spLocks noChangeShapeType="1"/>
            </p:cNvSpPr>
            <p:nvPr/>
          </p:nvSpPr>
          <p:spPr bwMode="auto">
            <a:xfrm flipV="1">
              <a:off x="3045" y="2160"/>
              <a:ext cx="150"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78" name="Oval 16"/>
            <p:cNvSpPr>
              <a:spLocks noChangeArrowheads="1"/>
            </p:cNvSpPr>
            <p:nvPr/>
          </p:nvSpPr>
          <p:spPr bwMode="auto">
            <a:xfrm>
              <a:off x="3095" y="1968"/>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79" name="Oval 17"/>
            <p:cNvSpPr>
              <a:spLocks noChangeArrowheads="1"/>
            </p:cNvSpPr>
            <p:nvPr/>
          </p:nvSpPr>
          <p:spPr bwMode="auto">
            <a:xfrm>
              <a:off x="2845" y="2352"/>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80" name="Oval 18"/>
            <p:cNvSpPr>
              <a:spLocks noChangeArrowheads="1"/>
            </p:cNvSpPr>
            <p:nvPr/>
          </p:nvSpPr>
          <p:spPr bwMode="auto">
            <a:xfrm>
              <a:off x="3345" y="2352"/>
              <a:ext cx="299"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81" name="Line 19"/>
            <p:cNvSpPr>
              <a:spLocks noChangeShapeType="1"/>
            </p:cNvSpPr>
            <p:nvPr/>
          </p:nvSpPr>
          <p:spPr bwMode="auto">
            <a:xfrm flipH="1" flipV="1">
              <a:off x="3295" y="2208"/>
              <a:ext cx="149" cy="144"/>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6152" name="Group 20"/>
          <p:cNvGrpSpPr>
            <a:grpSpLocks/>
          </p:cNvGrpSpPr>
          <p:nvPr/>
        </p:nvGrpSpPr>
        <p:grpSpPr bwMode="auto">
          <a:xfrm>
            <a:off x="5970588" y="1074738"/>
            <a:ext cx="436562" cy="1371600"/>
            <a:chOff x="3694" y="1920"/>
            <a:chExt cx="549" cy="1152"/>
          </a:xfrm>
        </p:grpSpPr>
        <p:sp>
          <p:nvSpPr>
            <p:cNvPr id="6172" name="Line 21"/>
            <p:cNvSpPr>
              <a:spLocks noChangeShapeType="1"/>
            </p:cNvSpPr>
            <p:nvPr/>
          </p:nvSpPr>
          <p:spPr bwMode="auto">
            <a:xfrm>
              <a:off x="3944" y="2112"/>
              <a:ext cx="149"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73" name="Oval 22"/>
            <p:cNvSpPr>
              <a:spLocks noChangeArrowheads="1"/>
            </p:cNvSpPr>
            <p:nvPr/>
          </p:nvSpPr>
          <p:spPr bwMode="auto">
            <a:xfrm>
              <a:off x="3744" y="1920"/>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74" name="Oval 23"/>
            <p:cNvSpPr>
              <a:spLocks noChangeArrowheads="1"/>
            </p:cNvSpPr>
            <p:nvPr/>
          </p:nvSpPr>
          <p:spPr bwMode="auto">
            <a:xfrm>
              <a:off x="3944" y="2304"/>
              <a:ext cx="299"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75" name="Oval 24"/>
            <p:cNvSpPr>
              <a:spLocks noChangeArrowheads="1"/>
            </p:cNvSpPr>
            <p:nvPr/>
          </p:nvSpPr>
          <p:spPr bwMode="auto">
            <a:xfrm>
              <a:off x="3694" y="2832"/>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76" name="Line 25"/>
            <p:cNvSpPr>
              <a:spLocks noChangeShapeType="1"/>
            </p:cNvSpPr>
            <p:nvPr/>
          </p:nvSpPr>
          <p:spPr bwMode="auto">
            <a:xfrm flipV="1">
              <a:off x="3894" y="2544"/>
              <a:ext cx="150" cy="288"/>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6153" name="Group 26"/>
          <p:cNvGrpSpPr>
            <a:grpSpLocks/>
          </p:cNvGrpSpPr>
          <p:nvPr/>
        </p:nvGrpSpPr>
        <p:grpSpPr bwMode="auto">
          <a:xfrm>
            <a:off x="7361238" y="1031875"/>
            <a:ext cx="554037" cy="1428750"/>
            <a:chOff x="4293" y="1872"/>
            <a:chExt cx="699" cy="1200"/>
          </a:xfrm>
        </p:grpSpPr>
        <p:sp>
          <p:nvSpPr>
            <p:cNvPr id="6167" name="Line 27"/>
            <p:cNvSpPr>
              <a:spLocks noChangeShapeType="1"/>
            </p:cNvSpPr>
            <p:nvPr/>
          </p:nvSpPr>
          <p:spPr bwMode="auto">
            <a:xfrm>
              <a:off x="4493" y="2064"/>
              <a:ext cx="100"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68" name="Oval 28"/>
            <p:cNvSpPr>
              <a:spLocks noChangeArrowheads="1"/>
            </p:cNvSpPr>
            <p:nvPr/>
          </p:nvSpPr>
          <p:spPr bwMode="auto">
            <a:xfrm>
              <a:off x="4293" y="1872"/>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69" name="Oval 29"/>
            <p:cNvSpPr>
              <a:spLocks noChangeArrowheads="1"/>
            </p:cNvSpPr>
            <p:nvPr/>
          </p:nvSpPr>
          <p:spPr bwMode="auto">
            <a:xfrm>
              <a:off x="4493" y="2256"/>
              <a:ext cx="299"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70" name="Oval 30"/>
            <p:cNvSpPr>
              <a:spLocks noChangeArrowheads="1"/>
            </p:cNvSpPr>
            <p:nvPr/>
          </p:nvSpPr>
          <p:spPr bwMode="auto">
            <a:xfrm>
              <a:off x="4692" y="2832"/>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71" name="Line 31"/>
            <p:cNvSpPr>
              <a:spLocks noChangeShapeType="1"/>
            </p:cNvSpPr>
            <p:nvPr/>
          </p:nvSpPr>
          <p:spPr bwMode="auto">
            <a:xfrm flipH="1" flipV="1">
              <a:off x="4692" y="2496"/>
              <a:ext cx="100" cy="336"/>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75" name="TextBox 74"/>
          <p:cNvSpPr txBox="1">
            <a:spLocks noChangeArrowheads="1"/>
          </p:cNvSpPr>
          <p:nvPr/>
        </p:nvSpPr>
        <p:spPr bwMode="auto">
          <a:xfrm>
            <a:off x="611188" y="2932113"/>
            <a:ext cx="3024187" cy="368300"/>
          </a:xfrm>
          <a:prstGeom prst="rect">
            <a:avLst/>
          </a:prstGeom>
          <a:noFill/>
          <a:ln w="9525">
            <a:noFill/>
            <a:miter lim="800000"/>
            <a:headEnd/>
            <a:tailEnd/>
          </a:ln>
        </p:spPr>
        <p:txBody>
          <a:bodyPr>
            <a:spAutoFit/>
          </a:bodyPr>
          <a:lstStyle/>
          <a:p>
            <a:r>
              <a:rPr lang="zh-CN" altLang="en-US" sz="1800" b="1">
                <a:ea typeface="楷体_GB2312" pitchFamily="49" charset="-122"/>
              </a:rPr>
              <a:t>普通树就只有两种形状</a:t>
            </a:r>
          </a:p>
        </p:txBody>
      </p:sp>
      <p:grpSp>
        <p:nvGrpSpPr>
          <p:cNvPr id="7" name="Group 14"/>
          <p:cNvGrpSpPr>
            <a:grpSpLocks/>
          </p:cNvGrpSpPr>
          <p:nvPr/>
        </p:nvGrpSpPr>
        <p:grpSpPr bwMode="auto">
          <a:xfrm>
            <a:off x="1403350" y="3724275"/>
            <a:ext cx="635000" cy="742950"/>
            <a:chOff x="2845" y="1968"/>
            <a:chExt cx="799" cy="624"/>
          </a:xfrm>
        </p:grpSpPr>
        <p:sp>
          <p:nvSpPr>
            <p:cNvPr id="6162" name="Line 15"/>
            <p:cNvSpPr>
              <a:spLocks noChangeShapeType="1"/>
            </p:cNvSpPr>
            <p:nvPr/>
          </p:nvSpPr>
          <p:spPr bwMode="auto">
            <a:xfrm flipV="1">
              <a:off x="3045" y="2160"/>
              <a:ext cx="150"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63" name="Oval 16"/>
            <p:cNvSpPr>
              <a:spLocks noChangeArrowheads="1"/>
            </p:cNvSpPr>
            <p:nvPr/>
          </p:nvSpPr>
          <p:spPr bwMode="auto">
            <a:xfrm>
              <a:off x="3095" y="1968"/>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64" name="Oval 17"/>
            <p:cNvSpPr>
              <a:spLocks noChangeArrowheads="1"/>
            </p:cNvSpPr>
            <p:nvPr/>
          </p:nvSpPr>
          <p:spPr bwMode="auto">
            <a:xfrm>
              <a:off x="2845" y="2352"/>
              <a:ext cx="300"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65" name="Oval 18"/>
            <p:cNvSpPr>
              <a:spLocks noChangeArrowheads="1"/>
            </p:cNvSpPr>
            <p:nvPr/>
          </p:nvSpPr>
          <p:spPr bwMode="auto">
            <a:xfrm>
              <a:off x="3345" y="2352"/>
              <a:ext cx="299"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66" name="Line 19"/>
            <p:cNvSpPr>
              <a:spLocks noChangeShapeType="1"/>
            </p:cNvSpPr>
            <p:nvPr/>
          </p:nvSpPr>
          <p:spPr bwMode="auto">
            <a:xfrm flipH="1" flipV="1">
              <a:off x="3295" y="2208"/>
              <a:ext cx="149" cy="144"/>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8" name="组合 87"/>
          <p:cNvGrpSpPr>
            <a:grpSpLocks/>
          </p:cNvGrpSpPr>
          <p:nvPr/>
        </p:nvGrpSpPr>
        <p:grpSpPr bwMode="auto">
          <a:xfrm>
            <a:off x="3851275" y="3076575"/>
            <a:ext cx="249238" cy="1436688"/>
            <a:chOff x="3851920" y="3075806"/>
            <a:chExt cx="248942" cy="1437878"/>
          </a:xfrm>
        </p:grpSpPr>
        <p:sp>
          <p:nvSpPr>
            <p:cNvPr id="6157" name="Line 3"/>
            <p:cNvSpPr>
              <a:spLocks noChangeShapeType="1"/>
            </p:cNvSpPr>
            <p:nvPr/>
          </p:nvSpPr>
          <p:spPr bwMode="auto">
            <a:xfrm flipV="1">
              <a:off x="3981259" y="3363838"/>
              <a:ext cx="14677" cy="3600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58" name="Oval 4"/>
            <p:cNvSpPr>
              <a:spLocks noChangeArrowheads="1"/>
            </p:cNvSpPr>
            <p:nvPr/>
          </p:nvSpPr>
          <p:spPr bwMode="auto">
            <a:xfrm>
              <a:off x="3862823" y="3075806"/>
              <a:ext cx="23803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59" name="Oval 5"/>
            <p:cNvSpPr>
              <a:spLocks noChangeArrowheads="1"/>
            </p:cNvSpPr>
            <p:nvPr/>
          </p:nvSpPr>
          <p:spPr bwMode="auto">
            <a:xfrm>
              <a:off x="3851920" y="3651870"/>
              <a:ext cx="237246"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60" name="Oval 6"/>
            <p:cNvSpPr>
              <a:spLocks noChangeArrowheads="1"/>
            </p:cNvSpPr>
            <p:nvPr/>
          </p:nvSpPr>
          <p:spPr bwMode="auto">
            <a:xfrm>
              <a:off x="3851920" y="4227934"/>
              <a:ext cx="23803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zh-CN" altLang="zh-CN" sz="1600" b="1" u="sng">
                <a:latin typeface="Arial" pitchFamily="34" charset="0"/>
              </a:endParaRPr>
            </a:p>
          </p:txBody>
        </p:sp>
        <p:sp>
          <p:nvSpPr>
            <p:cNvPr id="6161" name="Line 7"/>
            <p:cNvSpPr>
              <a:spLocks noChangeShapeType="1"/>
            </p:cNvSpPr>
            <p:nvPr/>
          </p:nvSpPr>
          <p:spPr bwMode="auto">
            <a:xfrm flipV="1">
              <a:off x="3982920" y="3939902"/>
              <a:ext cx="1" cy="288032"/>
            </a:xfrm>
            <a:prstGeom prst="line">
              <a:avLst/>
            </a:prstGeom>
            <a:noFill/>
            <a:ln w="38100">
              <a:solidFill>
                <a:schemeClr val="tx1"/>
              </a:solidFill>
              <a:round/>
              <a:headEnd type="none" w="sm" len="sm"/>
              <a:tailEnd type="none" w="sm" len="sm"/>
            </a:ln>
          </p:spPr>
          <p:txBody>
            <a:bodyPr wrap="none" anchor="ct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614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14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矩形 34"/>
          <p:cNvSpPr>
            <a:spLocks noChangeArrowheads="1"/>
          </p:cNvSpPr>
          <p:nvPr/>
        </p:nvSpPr>
        <p:spPr bwMode="auto">
          <a:xfrm>
            <a:off x="611560"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建堆实例</a:t>
            </a:r>
          </a:p>
        </p:txBody>
      </p:sp>
      <p:sp>
        <p:nvSpPr>
          <p:cNvPr id="107525" name="矩形 33"/>
          <p:cNvSpPr>
            <a:spLocks noChangeArrowheads="1"/>
          </p:cNvSpPr>
          <p:nvPr/>
        </p:nvSpPr>
        <p:spPr bwMode="auto">
          <a:xfrm>
            <a:off x="611188" y="1131888"/>
            <a:ext cx="8353425" cy="423862"/>
          </a:xfrm>
          <a:prstGeom prst="rect">
            <a:avLst/>
          </a:prstGeom>
          <a:noFill/>
          <a:ln w="9525">
            <a:noFill/>
            <a:miter lim="800000"/>
            <a:headEnd/>
            <a:tailEnd/>
          </a:ln>
        </p:spPr>
        <p:txBody>
          <a:bodyPr>
            <a:spAutoFit/>
          </a:bodyPr>
          <a:lstStyle/>
          <a:p>
            <a:pPr>
              <a:lnSpc>
                <a:spcPct val="120000"/>
              </a:lnSpc>
            </a:pPr>
            <a:r>
              <a:rPr lang="zh-CN" altLang="en-US" sz="1800" b="1">
                <a:ea typeface="楷体_GB2312" pitchFamily="49" charset="-122"/>
              </a:rPr>
              <a:t>为</a:t>
            </a:r>
            <a:r>
              <a:rPr lang="en-US" altLang="zh-CN" sz="1800" b="1">
                <a:ea typeface="楷体_GB2312" pitchFamily="49" charset="-122"/>
              </a:rPr>
              <a:t>40</a:t>
            </a:r>
            <a:r>
              <a:rPr lang="zh-CN" altLang="en-US" sz="1800" b="1">
                <a:ea typeface="楷体_GB2312" pitchFamily="49" charset="-122"/>
              </a:rPr>
              <a:t>，</a:t>
            </a:r>
            <a:r>
              <a:rPr lang="en-US" altLang="zh-CN" sz="1800" b="1">
                <a:ea typeface="楷体_GB2312" pitchFamily="49" charset="-122"/>
              </a:rPr>
              <a:t>20</a:t>
            </a:r>
            <a:r>
              <a:rPr lang="zh-CN" altLang="en-US" sz="1800" b="1">
                <a:ea typeface="楷体_GB2312" pitchFamily="49" charset="-122"/>
              </a:rPr>
              <a:t>，</a:t>
            </a:r>
            <a:r>
              <a:rPr lang="en-US" altLang="zh-CN" sz="1800" b="1">
                <a:ea typeface="楷体_GB2312" pitchFamily="49" charset="-122"/>
              </a:rPr>
              <a:t>60</a:t>
            </a:r>
            <a:r>
              <a:rPr lang="zh-CN" altLang="en-US" sz="1800" b="1">
                <a:ea typeface="楷体_GB2312" pitchFamily="49" charset="-122"/>
              </a:rPr>
              <a:t>，</a:t>
            </a:r>
            <a:r>
              <a:rPr lang="en-US" altLang="zh-CN" sz="1800" b="1">
                <a:ea typeface="楷体_GB2312" pitchFamily="49" charset="-122"/>
              </a:rPr>
              <a:t>15</a:t>
            </a:r>
            <a:r>
              <a:rPr lang="zh-CN" altLang="en-US" sz="1800" b="1">
                <a:ea typeface="楷体_GB2312" pitchFamily="49" charset="-122"/>
              </a:rPr>
              <a:t>，</a:t>
            </a:r>
            <a:r>
              <a:rPr lang="en-US" altLang="zh-CN" sz="1800" b="1">
                <a:ea typeface="楷体_GB2312" pitchFamily="49" charset="-122"/>
              </a:rPr>
              <a:t>30</a:t>
            </a:r>
            <a:r>
              <a:rPr lang="zh-CN" altLang="en-US" sz="1800" b="1">
                <a:ea typeface="楷体_GB2312" pitchFamily="49" charset="-122"/>
              </a:rPr>
              <a:t>，</a:t>
            </a:r>
            <a:r>
              <a:rPr lang="en-US" altLang="zh-CN" sz="1800" b="1">
                <a:ea typeface="楷体_GB2312" pitchFamily="49" charset="-122"/>
              </a:rPr>
              <a:t>25</a:t>
            </a:r>
            <a:r>
              <a:rPr lang="zh-CN" altLang="en-US" sz="1800" b="1">
                <a:ea typeface="楷体_GB2312" pitchFamily="49" charset="-122"/>
              </a:rPr>
              <a:t>，</a:t>
            </a:r>
            <a:r>
              <a:rPr lang="en-US" altLang="zh-CN" sz="1800" b="1">
                <a:ea typeface="楷体_GB2312" pitchFamily="49" charset="-122"/>
              </a:rPr>
              <a:t>10</a:t>
            </a:r>
            <a:r>
              <a:rPr lang="zh-CN" altLang="en-US" sz="1800" b="1">
                <a:ea typeface="楷体_GB2312" pitchFamily="49" charset="-122"/>
              </a:rPr>
              <a:t>，</a:t>
            </a:r>
            <a:r>
              <a:rPr lang="en-US" altLang="zh-CN" sz="1800" b="1">
                <a:ea typeface="楷体_GB2312" pitchFamily="49" charset="-122"/>
              </a:rPr>
              <a:t>35</a:t>
            </a:r>
            <a:r>
              <a:rPr lang="zh-CN" altLang="en-US" sz="1800" b="1">
                <a:ea typeface="楷体_GB2312" pitchFamily="49" charset="-122"/>
              </a:rPr>
              <a:t>，</a:t>
            </a:r>
            <a:r>
              <a:rPr lang="en-US" altLang="zh-CN" sz="1800" b="1">
                <a:ea typeface="楷体_GB2312" pitchFamily="49" charset="-122"/>
              </a:rPr>
              <a:t>45</a:t>
            </a:r>
            <a:r>
              <a:rPr lang="zh-CN" altLang="en-US" sz="1800" b="1">
                <a:ea typeface="楷体_GB2312" pitchFamily="49" charset="-122"/>
              </a:rPr>
              <a:t>，</a:t>
            </a:r>
            <a:r>
              <a:rPr lang="en-US" altLang="zh-CN" sz="1800" b="1">
                <a:ea typeface="楷体_GB2312" pitchFamily="49" charset="-122"/>
              </a:rPr>
              <a:t>50</a:t>
            </a:r>
            <a:r>
              <a:rPr lang="zh-CN" altLang="en-US" sz="1800" b="1">
                <a:ea typeface="楷体_GB2312" pitchFamily="49" charset="-122"/>
              </a:rPr>
              <a:t>，</a:t>
            </a:r>
            <a:r>
              <a:rPr lang="en-US" altLang="zh-CN" sz="1800" b="1">
                <a:ea typeface="楷体_GB2312" pitchFamily="49" charset="-122"/>
              </a:rPr>
              <a:t>55</a:t>
            </a:r>
            <a:r>
              <a:rPr lang="zh-CN" altLang="en-US" sz="1800" b="1">
                <a:ea typeface="楷体_GB2312" pitchFamily="49" charset="-122"/>
              </a:rPr>
              <a:t>，构造一个最小化堆</a:t>
            </a:r>
            <a:endParaRPr lang="en-US" altLang="zh-CN" sz="1800" b="1">
              <a:latin typeface="微软雅黑" pitchFamily="34" charset="-122"/>
              <a:ea typeface="微软雅黑" pitchFamily="34" charset="-122"/>
            </a:endParaRPr>
          </a:p>
        </p:txBody>
      </p:sp>
      <p:sp>
        <p:nvSpPr>
          <p:cNvPr id="5" name="矩形 4"/>
          <p:cNvSpPr>
            <a:spLocks noChangeArrowheads="1"/>
          </p:cNvSpPr>
          <p:nvPr/>
        </p:nvSpPr>
        <p:spPr bwMode="auto">
          <a:xfrm>
            <a:off x="539750" y="1708150"/>
            <a:ext cx="2879725" cy="374650"/>
          </a:xfrm>
          <a:prstGeom prst="rect">
            <a:avLst/>
          </a:prstGeom>
          <a:noFill/>
          <a:ln w="9525">
            <a:noFill/>
            <a:miter lim="800000"/>
            <a:headEnd/>
            <a:tailEnd/>
          </a:ln>
        </p:spPr>
        <p:txBody>
          <a:bodyPr>
            <a:spAutoFit/>
          </a:bodyPr>
          <a:lstStyle/>
          <a:p>
            <a:pPr>
              <a:lnSpc>
                <a:spcPct val="150000"/>
              </a:lnSpc>
              <a:spcBef>
                <a:spcPct val="50000"/>
              </a:spcBef>
            </a:pPr>
            <a:r>
              <a:rPr lang="zh-CN" altLang="en-US" sz="1400" b="1">
                <a:ea typeface="楷体_GB2312" pitchFamily="49" charset="-122"/>
              </a:rPr>
              <a:t>首先，将它看成是一棵完全二叉树</a:t>
            </a:r>
          </a:p>
        </p:txBody>
      </p:sp>
      <p:sp>
        <p:nvSpPr>
          <p:cNvPr id="7" name="Oval 7"/>
          <p:cNvSpPr>
            <a:spLocks noChangeArrowheads="1"/>
          </p:cNvSpPr>
          <p:nvPr/>
        </p:nvSpPr>
        <p:spPr bwMode="auto">
          <a:xfrm>
            <a:off x="6084888" y="1779588"/>
            <a:ext cx="515937" cy="357187"/>
          </a:xfrm>
          <a:prstGeom prst="ellipse">
            <a:avLst/>
          </a:prstGeom>
          <a:noFill/>
          <a:ln w="28575">
            <a:solidFill>
              <a:schemeClr val="tx1"/>
            </a:solidFill>
            <a:round/>
            <a:headEnd type="none" w="sm" len="sm"/>
            <a:tailEnd type="none" w="sm" len="sm"/>
          </a:ln>
        </p:spPr>
        <p:txBody>
          <a:bodyPr lIns="49810" tIns="24905" rIns="49810" bIns="24905" anchor="ctr"/>
          <a:lstStyle/>
          <a:p>
            <a:pPr algn="just"/>
            <a:r>
              <a:rPr lang="en-US" altLang="zh-CN" sz="1400" b="1"/>
              <a:t>40</a:t>
            </a:r>
            <a:endParaRPr lang="en-US" altLang="zh-CN" sz="1400" b="1">
              <a:ea typeface="楷体_GB2312" pitchFamily="49" charset="-122"/>
            </a:endParaRPr>
          </a:p>
        </p:txBody>
      </p:sp>
      <p:sp>
        <p:nvSpPr>
          <p:cNvPr id="8" name="Oval 8"/>
          <p:cNvSpPr>
            <a:spLocks noChangeArrowheads="1"/>
          </p:cNvSpPr>
          <p:nvPr/>
        </p:nvSpPr>
        <p:spPr bwMode="auto">
          <a:xfrm>
            <a:off x="4427538" y="3903663"/>
            <a:ext cx="517525" cy="354012"/>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35</a:t>
            </a:r>
            <a:endParaRPr lang="en-US" altLang="zh-CN" sz="1400" b="1">
              <a:ea typeface="楷体_GB2312" pitchFamily="49" charset="-122"/>
            </a:endParaRPr>
          </a:p>
        </p:txBody>
      </p:sp>
      <p:sp>
        <p:nvSpPr>
          <p:cNvPr id="107529" name="Line 9"/>
          <p:cNvSpPr>
            <a:spLocks noChangeShapeType="1"/>
          </p:cNvSpPr>
          <p:nvPr/>
        </p:nvSpPr>
        <p:spPr bwMode="auto">
          <a:xfrm>
            <a:off x="7813675" y="2581275"/>
            <a:ext cx="0" cy="0"/>
          </a:xfrm>
          <a:prstGeom prst="line">
            <a:avLst/>
          </a:prstGeom>
          <a:noFill/>
          <a:ln w="28575">
            <a:solidFill>
              <a:schemeClr val="tx1"/>
            </a:solidFill>
            <a:round/>
            <a:headEnd/>
            <a:tailEnd type="triangle" w="med" len="med"/>
          </a:ln>
        </p:spPr>
        <p:txBody>
          <a:bodyPr/>
          <a:lstStyle/>
          <a:p>
            <a:endParaRPr lang="zh-CN" altLang="en-US"/>
          </a:p>
        </p:txBody>
      </p:sp>
      <p:sp>
        <p:nvSpPr>
          <p:cNvPr id="10" name="Oval 11"/>
          <p:cNvSpPr>
            <a:spLocks noChangeArrowheads="1"/>
          </p:cNvSpPr>
          <p:nvPr/>
        </p:nvSpPr>
        <p:spPr bwMode="auto">
          <a:xfrm>
            <a:off x="4722813" y="3135313"/>
            <a:ext cx="514350" cy="35242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15</a:t>
            </a:r>
            <a:endParaRPr lang="en-US" altLang="zh-CN" sz="1400" b="1">
              <a:ea typeface="楷体_GB2312" pitchFamily="49" charset="-122"/>
            </a:endParaRPr>
          </a:p>
        </p:txBody>
      </p:sp>
      <p:sp>
        <p:nvSpPr>
          <p:cNvPr id="11" name="Oval 12"/>
          <p:cNvSpPr>
            <a:spLocks noChangeArrowheads="1"/>
          </p:cNvSpPr>
          <p:nvPr/>
        </p:nvSpPr>
        <p:spPr bwMode="auto">
          <a:xfrm>
            <a:off x="6659563" y="2500313"/>
            <a:ext cx="515937" cy="355600"/>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60</a:t>
            </a:r>
            <a:endParaRPr lang="en-US" altLang="zh-CN" sz="1400" b="1">
              <a:ea typeface="楷体_GB2312" pitchFamily="49" charset="-122"/>
            </a:endParaRPr>
          </a:p>
        </p:txBody>
      </p:sp>
      <p:sp>
        <p:nvSpPr>
          <p:cNvPr id="12" name="Oval 13"/>
          <p:cNvSpPr>
            <a:spLocks noChangeArrowheads="1"/>
          </p:cNvSpPr>
          <p:nvPr/>
        </p:nvSpPr>
        <p:spPr bwMode="auto">
          <a:xfrm>
            <a:off x="6985000" y="3140075"/>
            <a:ext cx="515938" cy="355600"/>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10</a:t>
            </a:r>
            <a:endParaRPr lang="en-US" altLang="zh-CN" sz="1400" b="1">
              <a:ea typeface="楷体_GB2312" pitchFamily="49" charset="-122"/>
            </a:endParaRPr>
          </a:p>
        </p:txBody>
      </p:sp>
      <p:sp>
        <p:nvSpPr>
          <p:cNvPr id="13" name="Oval 14"/>
          <p:cNvSpPr>
            <a:spLocks noChangeArrowheads="1"/>
          </p:cNvSpPr>
          <p:nvPr/>
        </p:nvSpPr>
        <p:spPr bwMode="auto">
          <a:xfrm>
            <a:off x="5781675" y="3195638"/>
            <a:ext cx="514350" cy="354012"/>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30</a:t>
            </a:r>
            <a:endParaRPr lang="en-US" altLang="zh-CN" sz="1400" b="1">
              <a:ea typeface="楷体_GB2312" pitchFamily="49" charset="-122"/>
            </a:endParaRPr>
          </a:p>
        </p:txBody>
      </p:sp>
      <p:sp>
        <p:nvSpPr>
          <p:cNvPr id="14" name="Oval 15"/>
          <p:cNvSpPr>
            <a:spLocks noChangeArrowheads="1"/>
          </p:cNvSpPr>
          <p:nvPr/>
        </p:nvSpPr>
        <p:spPr bwMode="auto">
          <a:xfrm>
            <a:off x="5151438" y="2492375"/>
            <a:ext cx="514350" cy="355600"/>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20</a:t>
            </a:r>
            <a:endParaRPr lang="en-US" altLang="zh-CN" sz="1400" b="1">
              <a:ea typeface="楷体_GB2312" pitchFamily="49" charset="-122"/>
            </a:endParaRPr>
          </a:p>
        </p:txBody>
      </p:sp>
      <p:sp>
        <p:nvSpPr>
          <p:cNvPr id="15" name="Line 16"/>
          <p:cNvSpPr>
            <a:spLocks noChangeShapeType="1"/>
          </p:cNvSpPr>
          <p:nvPr/>
        </p:nvSpPr>
        <p:spPr bwMode="auto">
          <a:xfrm flipH="1">
            <a:off x="5495925" y="2016125"/>
            <a:ext cx="625475" cy="476250"/>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16" name="Line 17"/>
          <p:cNvSpPr>
            <a:spLocks noChangeShapeType="1"/>
          </p:cNvSpPr>
          <p:nvPr/>
        </p:nvSpPr>
        <p:spPr bwMode="auto">
          <a:xfrm>
            <a:off x="6459538" y="2135188"/>
            <a:ext cx="338137" cy="352425"/>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17" name="Line 18"/>
          <p:cNvSpPr>
            <a:spLocks noChangeShapeType="1"/>
          </p:cNvSpPr>
          <p:nvPr/>
        </p:nvSpPr>
        <p:spPr bwMode="auto">
          <a:xfrm>
            <a:off x="5408613" y="2847975"/>
            <a:ext cx="542925" cy="347663"/>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18" name="Line 19"/>
          <p:cNvSpPr>
            <a:spLocks noChangeShapeType="1"/>
          </p:cNvSpPr>
          <p:nvPr/>
        </p:nvSpPr>
        <p:spPr bwMode="auto">
          <a:xfrm flipH="1">
            <a:off x="5064125" y="2847975"/>
            <a:ext cx="260350" cy="287338"/>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19" name="Oval 20"/>
          <p:cNvSpPr>
            <a:spLocks noChangeArrowheads="1"/>
          </p:cNvSpPr>
          <p:nvPr/>
        </p:nvSpPr>
        <p:spPr bwMode="auto">
          <a:xfrm>
            <a:off x="6397625" y="3140075"/>
            <a:ext cx="515938" cy="355600"/>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25</a:t>
            </a:r>
            <a:endParaRPr lang="en-US" altLang="zh-CN" sz="1400" b="1">
              <a:ea typeface="楷体_GB2312" pitchFamily="49" charset="-122"/>
            </a:endParaRPr>
          </a:p>
        </p:txBody>
      </p:sp>
      <p:sp>
        <p:nvSpPr>
          <p:cNvPr id="20" name="Line 21"/>
          <p:cNvSpPr>
            <a:spLocks noChangeShapeType="1"/>
          </p:cNvSpPr>
          <p:nvPr/>
        </p:nvSpPr>
        <p:spPr bwMode="auto">
          <a:xfrm flipH="1">
            <a:off x="4722813" y="3475038"/>
            <a:ext cx="257175" cy="428625"/>
          </a:xfrm>
          <a:prstGeom prst="line">
            <a:avLst/>
          </a:prstGeom>
          <a:noFill/>
          <a:ln w="28575">
            <a:solidFill>
              <a:schemeClr val="tx1"/>
            </a:solidFill>
            <a:round/>
            <a:headEnd type="none" w="sm" len="sm"/>
            <a:tailEnd type="none" w="sm" len="sm"/>
          </a:ln>
        </p:spPr>
        <p:txBody>
          <a:bodyPr anchor="ctr"/>
          <a:lstStyle/>
          <a:p>
            <a:endParaRPr lang="zh-CN" altLang="en-US"/>
          </a:p>
        </p:txBody>
      </p:sp>
      <p:sp>
        <p:nvSpPr>
          <p:cNvPr id="21" name="Line 22"/>
          <p:cNvSpPr>
            <a:spLocks noChangeShapeType="1"/>
          </p:cNvSpPr>
          <p:nvPr/>
        </p:nvSpPr>
        <p:spPr bwMode="auto">
          <a:xfrm>
            <a:off x="7043738" y="2811463"/>
            <a:ext cx="234950" cy="376237"/>
          </a:xfrm>
          <a:prstGeom prst="line">
            <a:avLst/>
          </a:prstGeom>
          <a:noFill/>
          <a:ln w="28575">
            <a:solidFill>
              <a:schemeClr val="tx1"/>
            </a:solidFill>
            <a:round/>
            <a:headEnd/>
            <a:tailEnd/>
          </a:ln>
        </p:spPr>
        <p:txBody>
          <a:bodyPr/>
          <a:lstStyle/>
          <a:p>
            <a:endParaRPr lang="zh-CN" altLang="en-US"/>
          </a:p>
        </p:txBody>
      </p:sp>
      <p:sp>
        <p:nvSpPr>
          <p:cNvPr id="22" name="Line 23"/>
          <p:cNvSpPr>
            <a:spLocks noChangeShapeType="1"/>
          </p:cNvSpPr>
          <p:nvPr/>
        </p:nvSpPr>
        <p:spPr bwMode="auto">
          <a:xfrm flipH="1">
            <a:off x="6634163" y="2859088"/>
            <a:ext cx="174625" cy="280987"/>
          </a:xfrm>
          <a:prstGeom prst="line">
            <a:avLst/>
          </a:prstGeom>
          <a:noFill/>
          <a:ln w="28575">
            <a:solidFill>
              <a:schemeClr val="tx1"/>
            </a:solidFill>
            <a:round/>
            <a:headEnd/>
            <a:tailEnd/>
          </a:ln>
        </p:spPr>
        <p:txBody>
          <a:bodyPr/>
          <a:lstStyle/>
          <a:p>
            <a:endParaRPr lang="zh-CN" altLang="en-US"/>
          </a:p>
        </p:txBody>
      </p:sp>
      <p:sp>
        <p:nvSpPr>
          <p:cNvPr id="23" name="Oval 24"/>
          <p:cNvSpPr>
            <a:spLocks noChangeArrowheads="1"/>
          </p:cNvSpPr>
          <p:nvPr/>
        </p:nvSpPr>
        <p:spPr bwMode="auto">
          <a:xfrm>
            <a:off x="5075238" y="3900488"/>
            <a:ext cx="514350" cy="355600"/>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45</a:t>
            </a:r>
            <a:endParaRPr lang="en-US" altLang="zh-CN" sz="1400" b="1">
              <a:ea typeface="楷体_GB2312" pitchFamily="49" charset="-122"/>
            </a:endParaRPr>
          </a:p>
        </p:txBody>
      </p:sp>
      <p:sp>
        <p:nvSpPr>
          <p:cNvPr id="24" name="Line 25"/>
          <p:cNvSpPr>
            <a:spLocks noChangeShapeType="1"/>
          </p:cNvSpPr>
          <p:nvPr/>
        </p:nvSpPr>
        <p:spPr bwMode="auto">
          <a:xfrm>
            <a:off x="5016500" y="3475038"/>
            <a:ext cx="292100" cy="425450"/>
          </a:xfrm>
          <a:prstGeom prst="line">
            <a:avLst/>
          </a:prstGeom>
          <a:noFill/>
          <a:ln w="28575">
            <a:solidFill>
              <a:schemeClr val="tx1"/>
            </a:solidFill>
            <a:round/>
            <a:headEnd/>
            <a:tailEnd/>
          </a:ln>
        </p:spPr>
        <p:txBody>
          <a:bodyPr/>
          <a:lstStyle/>
          <a:p>
            <a:endParaRPr lang="zh-CN" altLang="en-US"/>
          </a:p>
        </p:txBody>
      </p:sp>
      <p:sp>
        <p:nvSpPr>
          <p:cNvPr id="25" name="Oval 26"/>
          <p:cNvSpPr>
            <a:spLocks noChangeArrowheads="1"/>
          </p:cNvSpPr>
          <p:nvPr/>
        </p:nvSpPr>
        <p:spPr bwMode="auto">
          <a:xfrm>
            <a:off x="5613400" y="3903663"/>
            <a:ext cx="514350" cy="354012"/>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50</a:t>
            </a:r>
            <a:endParaRPr lang="en-US" altLang="zh-CN" sz="1400" b="1">
              <a:ea typeface="楷体_GB2312" pitchFamily="49" charset="-122"/>
            </a:endParaRPr>
          </a:p>
        </p:txBody>
      </p:sp>
      <p:sp>
        <p:nvSpPr>
          <p:cNvPr id="26" name="Line 27"/>
          <p:cNvSpPr>
            <a:spLocks noChangeShapeType="1"/>
          </p:cNvSpPr>
          <p:nvPr/>
        </p:nvSpPr>
        <p:spPr bwMode="auto">
          <a:xfrm flipH="1">
            <a:off x="5781675" y="3548063"/>
            <a:ext cx="169863" cy="355600"/>
          </a:xfrm>
          <a:prstGeom prst="line">
            <a:avLst/>
          </a:prstGeom>
          <a:noFill/>
          <a:ln w="28575">
            <a:solidFill>
              <a:schemeClr val="tx1"/>
            </a:solidFill>
            <a:round/>
            <a:headEnd/>
            <a:tailEnd/>
          </a:ln>
        </p:spPr>
        <p:txBody>
          <a:bodyPr/>
          <a:lstStyle/>
          <a:p>
            <a:endParaRPr lang="zh-CN" altLang="en-US"/>
          </a:p>
        </p:txBody>
      </p:sp>
      <p:sp>
        <p:nvSpPr>
          <p:cNvPr id="27" name="Oval 28"/>
          <p:cNvSpPr>
            <a:spLocks noChangeArrowheads="1"/>
          </p:cNvSpPr>
          <p:nvPr/>
        </p:nvSpPr>
        <p:spPr bwMode="auto">
          <a:xfrm>
            <a:off x="6289675" y="3903663"/>
            <a:ext cx="514350" cy="354012"/>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55</a:t>
            </a:r>
            <a:endParaRPr lang="en-US" altLang="zh-CN" sz="1400" b="1">
              <a:ea typeface="楷体_GB2312" pitchFamily="49" charset="-122"/>
            </a:endParaRPr>
          </a:p>
        </p:txBody>
      </p:sp>
      <p:sp>
        <p:nvSpPr>
          <p:cNvPr id="28" name="Line 29"/>
          <p:cNvSpPr>
            <a:spLocks noChangeShapeType="1"/>
          </p:cNvSpPr>
          <p:nvPr/>
        </p:nvSpPr>
        <p:spPr bwMode="auto">
          <a:xfrm>
            <a:off x="6121400" y="3548063"/>
            <a:ext cx="338138" cy="355600"/>
          </a:xfrm>
          <a:prstGeom prst="line">
            <a:avLst/>
          </a:prstGeom>
          <a:noFill/>
          <a:ln w="28575">
            <a:solidFill>
              <a:schemeClr val="tx1"/>
            </a:solidFill>
            <a:round/>
            <a:headEnd/>
            <a:tailEnd/>
          </a:ln>
        </p:spPr>
        <p:txBody>
          <a:bodyPr/>
          <a:lstStyle/>
          <a:p>
            <a:endParaRPr lang="zh-CN" altLang="en-US"/>
          </a:p>
        </p:txBody>
      </p:sp>
      <p:sp>
        <p:nvSpPr>
          <p:cNvPr id="29" name="矩形 28"/>
          <p:cNvSpPr>
            <a:spLocks noChangeArrowheads="1"/>
          </p:cNvSpPr>
          <p:nvPr/>
        </p:nvSpPr>
        <p:spPr bwMode="auto">
          <a:xfrm>
            <a:off x="539750" y="2211388"/>
            <a:ext cx="2879725" cy="739775"/>
          </a:xfrm>
          <a:prstGeom prst="rect">
            <a:avLst/>
          </a:prstGeom>
          <a:noFill/>
          <a:ln w="9525">
            <a:noFill/>
            <a:miter lim="800000"/>
            <a:headEnd/>
            <a:tailEnd/>
          </a:ln>
        </p:spPr>
        <p:txBody>
          <a:bodyPr>
            <a:spAutoFit/>
          </a:bodyPr>
          <a:lstStyle/>
          <a:p>
            <a:pPr>
              <a:spcBef>
                <a:spcPct val="50000"/>
              </a:spcBef>
            </a:pPr>
            <a:r>
              <a:rPr lang="zh-CN" altLang="en-US" sz="1400" b="1">
                <a:ea typeface="楷体_GB2312" pitchFamily="49" charset="-122"/>
              </a:rPr>
              <a:t>只有一个结点的树肯定是堆，所以第一个被调整的结点是</a:t>
            </a:r>
            <a:r>
              <a:rPr lang="en-US" altLang="zh-CN" sz="1400" b="1">
                <a:ea typeface="楷体_GB2312" pitchFamily="49" charset="-122"/>
              </a:rPr>
              <a:t>30</a:t>
            </a:r>
            <a:r>
              <a:rPr lang="zh-CN" altLang="en-US" sz="1400" b="1">
                <a:ea typeface="楷体_GB2312" pitchFamily="49" charset="-122"/>
              </a:rPr>
              <a:t>，然后</a:t>
            </a:r>
            <a:r>
              <a:rPr lang="en-US" altLang="zh-CN" sz="1400" b="1">
                <a:ea typeface="楷体_GB2312" pitchFamily="49" charset="-122"/>
              </a:rPr>
              <a:t>15</a:t>
            </a:r>
            <a:r>
              <a:rPr lang="zh-CN" altLang="en-US" sz="1400" b="1">
                <a:ea typeface="楷体_GB2312" pitchFamily="49" charset="-122"/>
              </a:rPr>
              <a:t>，</a:t>
            </a:r>
            <a:r>
              <a:rPr lang="en-US" altLang="zh-CN" sz="1400" b="1">
                <a:ea typeface="楷体_GB2312" pitchFamily="49" charset="-122"/>
              </a:rPr>
              <a:t>……</a:t>
            </a:r>
            <a:endParaRPr lang="zh-CN" altLang="en-US" sz="1400" b="1">
              <a:ea typeface="楷体_GB2312" pitchFamily="49" charset="-122"/>
            </a:endParaRPr>
          </a:p>
        </p:txBody>
      </p:sp>
      <p:sp>
        <p:nvSpPr>
          <p:cNvPr id="30" name="矩形 29"/>
          <p:cNvSpPr>
            <a:spLocks noChangeArrowheads="1"/>
          </p:cNvSpPr>
          <p:nvPr/>
        </p:nvSpPr>
        <p:spPr bwMode="auto">
          <a:xfrm>
            <a:off x="539750" y="3003550"/>
            <a:ext cx="2879725" cy="377825"/>
          </a:xfrm>
          <a:prstGeom prst="rect">
            <a:avLst/>
          </a:prstGeom>
          <a:noFill/>
          <a:ln w="9525">
            <a:noFill/>
            <a:miter lim="800000"/>
            <a:headEnd/>
            <a:tailEnd/>
          </a:ln>
        </p:spPr>
        <p:txBody>
          <a:bodyPr>
            <a:spAutoFit/>
          </a:bodyPr>
          <a:lstStyle/>
          <a:p>
            <a:pPr>
              <a:lnSpc>
                <a:spcPct val="150000"/>
              </a:lnSpc>
              <a:spcBef>
                <a:spcPct val="50000"/>
              </a:spcBef>
            </a:pPr>
            <a:r>
              <a:rPr lang="en-US" altLang="zh-CN" sz="1400" b="1">
                <a:ea typeface="楷体_GB2312" pitchFamily="49" charset="-122"/>
              </a:rPr>
              <a:t>30</a:t>
            </a:r>
            <a:r>
              <a:rPr lang="zh-CN" altLang="en-US" sz="1400" b="1">
                <a:ea typeface="楷体_GB2312" pitchFamily="49" charset="-122"/>
              </a:rPr>
              <a:t>和</a:t>
            </a:r>
            <a:r>
              <a:rPr lang="en-US" altLang="zh-CN" sz="1400" b="1">
                <a:ea typeface="楷体_GB2312" pitchFamily="49" charset="-122"/>
              </a:rPr>
              <a:t>15</a:t>
            </a:r>
            <a:r>
              <a:rPr lang="zh-CN" altLang="en-US" sz="1400" b="1">
                <a:ea typeface="楷体_GB2312" pitchFamily="49" charset="-122"/>
              </a:rPr>
              <a:t>都满足有序性</a:t>
            </a:r>
          </a:p>
        </p:txBody>
      </p:sp>
      <p:sp>
        <p:nvSpPr>
          <p:cNvPr id="31" name="矩形 30"/>
          <p:cNvSpPr>
            <a:spLocks noChangeArrowheads="1"/>
          </p:cNvSpPr>
          <p:nvPr/>
        </p:nvSpPr>
        <p:spPr bwMode="auto">
          <a:xfrm>
            <a:off x="611188" y="3508375"/>
            <a:ext cx="2881312" cy="414338"/>
          </a:xfrm>
          <a:prstGeom prst="rect">
            <a:avLst/>
          </a:prstGeom>
          <a:noFill/>
          <a:ln w="9525">
            <a:noFill/>
            <a:miter lim="800000"/>
            <a:headEnd/>
            <a:tailEnd/>
          </a:ln>
        </p:spPr>
        <p:txBody>
          <a:bodyPr>
            <a:spAutoFit/>
          </a:bodyPr>
          <a:lstStyle/>
          <a:p>
            <a:pPr>
              <a:lnSpc>
                <a:spcPct val="150000"/>
              </a:lnSpc>
              <a:spcBef>
                <a:spcPct val="50000"/>
              </a:spcBef>
            </a:pPr>
            <a:r>
              <a:rPr lang="en-US" altLang="zh-CN" sz="1400" b="1">
                <a:ea typeface="楷体_GB2312" pitchFamily="49" charset="-122"/>
              </a:rPr>
              <a:t>60</a:t>
            </a:r>
            <a:r>
              <a:rPr lang="zh-CN" altLang="en-US" sz="1400" b="1">
                <a:ea typeface="楷体_GB2312" pitchFamily="49" charset="-122"/>
              </a:rPr>
              <a:t>、</a:t>
            </a:r>
            <a:r>
              <a:rPr lang="en-US" altLang="zh-CN" sz="1400" b="1">
                <a:ea typeface="楷体_GB2312" pitchFamily="49" charset="-122"/>
              </a:rPr>
              <a:t>20</a:t>
            </a:r>
            <a:r>
              <a:rPr lang="zh-CN" altLang="en-US" sz="1400" b="1">
                <a:ea typeface="楷体_GB2312" pitchFamily="49" charset="-122"/>
              </a:rPr>
              <a:t>、</a:t>
            </a:r>
            <a:r>
              <a:rPr lang="en-US" altLang="zh-CN" sz="1400" b="1">
                <a:ea typeface="楷体_GB2312" pitchFamily="49" charset="-122"/>
              </a:rPr>
              <a:t>40</a:t>
            </a:r>
            <a:r>
              <a:rPr lang="zh-CN" altLang="en-US" sz="1400" b="1">
                <a:ea typeface="楷体_GB2312" pitchFamily="49" charset="-122"/>
              </a:rPr>
              <a:t>都需要调整</a:t>
            </a:r>
          </a:p>
        </p:txBody>
      </p:sp>
      <p:sp>
        <p:nvSpPr>
          <p:cNvPr id="32" name="Oval 12"/>
          <p:cNvSpPr>
            <a:spLocks noChangeArrowheads="1"/>
          </p:cNvSpPr>
          <p:nvPr/>
        </p:nvSpPr>
        <p:spPr bwMode="auto">
          <a:xfrm>
            <a:off x="7019925" y="3148013"/>
            <a:ext cx="515938" cy="355600"/>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60</a:t>
            </a:r>
            <a:endParaRPr lang="en-US" altLang="zh-CN" sz="1400" b="1">
              <a:ea typeface="楷体_GB2312" pitchFamily="49" charset="-122"/>
            </a:endParaRPr>
          </a:p>
        </p:txBody>
      </p:sp>
      <p:sp>
        <p:nvSpPr>
          <p:cNvPr id="33" name="Oval 13"/>
          <p:cNvSpPr>
            <a:spLocks noChangeArrowheads="1"/>
          </p:cNvSpPr>
          <p:nvPr/>
        </p:nvSpPr>
        <p:spPr bwMode="auto">
          <a:xfrm>
            <a:off x="6659563" y="2500313"/>
            <a:ext cx="515937" cy="354012"/>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10</a:t>
            </a:r>
            <a:endParaRPr lang="en-US" altLang="zh-CN" sz="1400" b="1">
              <a:ea typeface="楷体_GB2312" pitchFamily="49" charset="-122"/>
            </a:endParaRPr>
          </a:p>
        </p:txBody>
      </p:sp>
      <p:sp>
        <p:nvSpPr>
          <p:cNvPr id="34" name="Oval 13"/>
          <p:cNvSpPr>
            <a:spLocks noChangeArrowheads="1"/>
          </p:cNvSpPr>
          <p:nvPr/>
        </p:nvSpPr>
        <p:spPr bwMode="auto">
          <a:xfrm>
            <a:off x="6084888" y="1779588"/>
            <a:ext cx="514350" cy="355600"/>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10</a:t>
            </a:r>
            <a:endParaRPr lang="en-US" altLang="zh-CN" sz="1400" b="1">
              <a:ea typeface="楷体_GB2312" pitchFamily="49" charset="-122"/>
            </a:endParaRPr>
          </a:p>
        </p:txBody>
      </p:sp>
      <p:sp>
        <p:nvSpPr>
          <p:cNvPr id="35" name="Oval 15"/>
          <p:cNvSpPr>
            <a:spLocks noChangeArrowheads="1"/>
          </p:cNvSpPr>
          <p:nvPr/>
        </p:nvSpPr>
        <p:spPr bwMode="auto">
          <a:xfrm>
            <a:off x="4716463" y="3148013"/>
            <a:ext cx="514350" cy="354012"/>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20</a:t>
            </a:r>
            <a:endParaRPr lang="en-US" altLang="zh-CN" sz="1400" b="1">
              <a:ea typeface="楷体_GB2312" pitchFamily="49" charset="-122"/>
            </a:endParaRPr>
          </a:p>
        </p:txBody>
      </p:sp>
      <p:sp>
        <p:nvSpPr>
          <p:cNvPr id="36" name="Oval 11"/>
          <p:cNvSpPr>
            <a:spLocks noChangeArrowheads="1"/>
          </p:cNvSpPr>
          <p:nvPr/>
        </p:nvSpPr>
        <p:spPr bwMode="auto">
          <a:xfrm>
            <a:off x="5148263" y="2500313"/>
            <a:ext cx="514350" cy="352425"/>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a:latin typeface="Arial" pitchFamily="34" charset="0"/>
              </a:rPr>
              <a:t>15</a:t>
            </a:r>
            <a:endParaRPr lang="en-US" altLang="zh-CN" sz="1400" b="1">
              <a:ea typeface="楷体_GB2312" pitchFamily="49" charset="-122"/>
            </a:endParaRPr>
          </a:p>
        </p:txBody>
      </p:sp>
      <p:sp>
        <p:nvSpPr>
          <p:cNvPr id="37" name="Oval 7"/>
          <p:cNvSpPr>
            <a:spLocks noChangeArrowheads="1"/>
          </p:cNvSpPr>
          <p:nvPr/>
        </p:nvSpPr>
        <p:spPr bwMode="auto">
          <a:xfrm>
            <a:off x="6659563" y="2500313"/>
            <a:ext cx="517525" cy="357187"/>
          </a:xfrm>
          <a:prstGeom prst="ellipse">
            <a:avLst/>
          </a:prstGeom>
          <a:noFill/>
          <a:ln w="28575">
            <a:solidFill>
              <a:schemeClr val="tx1"/>
            </a:solidFill>
            <a:round/>
            <a:headEnd type="none" w="sm" len="sm"/>
            <a:tailEnd type="none" w="sm" len="sm"/>
          </a:ln>
        </p:spPr>
        <p:txBody>
          <a:bodyPr lIns="49810" tIns="24905" rIns="49810" bIns="24905" anchor="ctr"/>
          <a:lstStyle/>
          <a:p>
            <a:pPr algn="just"/>
            <a:r>
              <a:rPr lang="en-US" altLang="zh-CN" sz="1400" b="1"/>
              <a:t>40</a:t>
            </a:r>
            <a:endParaRPr lang="en-US" altLang="zh-CN" sz="1400" b="1">
              <a:ea typeface="楷体_GB2312" pitchFamily="49" charset="-122"/>
            </a:endParaRPr>
          </a:p>
        </p:txBody>
      </p:sp>
      <p:sp>
        <p:nvSpPr>
          <p:cNvPr id="38" name="Oval 7"/>
          <p:cNvSpPr>
            <a:spLocks noChangeArrowheads="1"/>
          </p:cNvSpPr>
          <p:nvPr/>
        </p:nvSpPr>
        <p:spPr bwMode="auto">
          <a:xfrm>
            <a:off x="6394450" y="3148013"/>
            <a:ext cx="517525" cy="357187"/>
          </a:xfrm>
          <a:prstGeom prst="ellipse">
            <a:avLst/>
          </a:prstGeom>
          <a:noFill/>
          <a:ln w="28575">
            <a:solidFill>
              <a:schemeClr val="tx1"/>
            </a:solidFill>
            <a:round/>
            <a:headEnd type="none" w="sm" len="sm"/>
            <a:tailEnd type="none" w="sm" len="sm"/>
          </a:ln>
        </p:spPr>
        <p:txBody>
          <a:bodyPr lIns="49810" tIns="24905" rIns="49810" bIns="24905" anchor="ctr"/>
          <a:lstStyle/>
          <a:p>
            <a:pPr algn="just"/>
            <a:r>
              <a:rPr lang="en-US" altLang="zh-CN" sz="1400" b="1"/>
              <a:t>40</a:t>
            </a:r>
            <a:endParaRPr lang="en-US" altLang="zh-CN" sz="1400" b="1">
              <a:ea typeface="楷体_GB2312" pitchFamily="49" charset="-122"/>
            </a:endParaRPr>
          </a:p>
        </p:txBody>
      </p:sp>
      <p:sp>
        <p:nvSpPr>
          <p:cNvPr id="39" name="Oval 20"/>
          <p:cNvSpPr>
            <a:spLocks noChangeArrowheads="1"/>
          </p:cNvSpPr>
          <p:nvPr/>
        </p:nvSpPr>
        <p:spPr bwMode="auto">
          <a:xfrm>
            <a:off x="6659563" y="2500313"/>
            <a:ext cx="515937" cy="354012"/>
          </a:xfrm>
          <a:prstGeom prst="ellipse">
            <a:avLst/>
          </a:prstGeom>
          <a:noFill/>
          <a:ln w="28575">
            <a:solidFill>
              <a:schemeClr val="tx1"/>
            </a:solidFill>
            <a:round/>
            <a:headEnd type="none" w="sm" len="sm"/>
            <a:tailEnd type="none" w="sm" len="sm"/>
          </a:ln>
        </p:spPr>
        <p:txBody>
          <a:bodyPr lIns="49810" tIns="24905" rIns="49810" bIns="24905" anchor="ctr"/>
          <a:lstStyle/>
          <a:p>
            <a:pPr algn="ctr"/>
            <a:r>
              <a:rPr lang="en-US" altLang="zh-CN" sz="1400" b="1" u="sng">
                <a:latin typeface="Arial" pitchFamily="34" charset="0"/>
              </a:rPr>
              <a:t>25</a:t>
            </a:r>
            <a:endParaRPr lang="en-US" altLang="zh-CN" sz="1400" b="1">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10752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752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linds(horizontal)">
                                      <p:cBhvr>
                                        <p:cTn id="54" dur="500"/>
                                        <p:tgtEl>
                                          <p:spTgt spid="2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blinds(horizontal)">
                                      <p:cBhvr>
                                        <p:cTn id="60" dur="500"/>
                                        <p:tgtEl>
                                          <p:spTgt spid="2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linds(horizontal)">
                                      <p:cBhvr>
                                        <p:cTn id="63" dur="500"/>
                                        <p:tgtEl>
                                          <p:spTgt spid="2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blinds(horizontal)">
                                      <p:cBhvr>
                                        <p:cTn id="66" dur="500"/>
                                        <p:tgtEl>
                                          <p:spTgt spid="2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linds(horizontal)">
                                      <p:cBhvr>
                                        <p:cTn id="69" dur="500"/>
                                        <p:tgtEl>
                                          <p:spTgt spid="27"/>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blinds(horizontal)">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blinds(horizontal)">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linds(horizontal)">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childTnLst>
                          </p:cTn>
                        </p:par>
                        <p:par>
                          <p:cTn id="93" fill="hold">
                            <p:stCondLst>
                              <p:cond delay="500"/>
                            </p:stCondLst>
                            <p:childTnLst>
                              <p:par>
                                <p:cTn id="94" presetID="3" presetClass="exit" presetSubtype="10" fill="hold" grpId="1" nodeType="afterEffect">
                                  <p:stCondLst>
                                    <p:cond delay="0"/>
                                  </p:stCondLst>
                                  <p:childTnLst>
                                    <p:animEffect transition="out" filter="blinds(horizontal)">
                                      <p:cBhvr>
                                        <p:cTn id="95" dur="500"/>
                                        <p:tgtEl>
                                          <p:spTgt spid="12"/>
                                        </p:tgtEl>
                                      </p:cBhvr>
                                    </p:animEffect>
                                    <p:set>
                                      <p:cBhvr>
                                        <p:cTn id="96" dur="1" fill="hold">
                                          <p:stCondLst>
                                            <p:cond delay="499"/>
                                          </p:stCondLst>
                                        </p:cTn>
                                        <p:tgtEl>
                                          <p:spTgt spid="12"/>
                                        </p:tgtEl>
                                        <p:attrNameLst>
                                          <p:attrName>style.visibility</p:attrName>
                                        </p:attrNameLst>
                                      </p:cBhvr>
                                      <p:to>
                                        <p:strVal val="hidden"/>
                                      </p:to>
                                    </p:set>
                                  </p:childTnLst>
                                </p:cTn>
                              </p:par>
                            </p:childTnLst>
                          </p:cTn>
                        </p:par>
                        <p:par>
                          <p:cTn id="97" fill="hold">
                            <p:stCondLst>
                              <p:cond delay="1000"/>
                            </p:stCondLst>
                            <p:childTnLst>
                              <p:par>
                                <p:cTn id="98" presetID="3" presetClass="entr" presetSubtype="10" fill="hold" grpId="0" nodeType="after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blinds(horizontal)">
                                      <p:cBhvr>
                                        <p:cTn id="100" dur="500"/>
                                        <p:tgtEl>
                                          <p:spTgt spid="32"/>
                                        </p:tgtEl>
                                      </p:cBhvr>
                                    </p:animEffect>
                                  </p:childTnLst>
                                </p:cTn>
                              </p:par>
                            </p:childTnLst>
                          </p:cTn>
                        </p:par>
                        <p:par>
                          <p:cTn id="101" fill="hold">
                            <p:stCondLst>
                              <p:cond delay="1500"/>
                            </p:stCondLst>
                            <p:childTnLst>
                              <p:par>
                                <p:cTn id="102" presetID="3" presetClass="entr" presetSubtype="10" fill="hold" grpId="0" nodeType="after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blinds(horizontal)">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xit" presetSubtype="10" fill="hold" grpId="1" nodeType="clickEffect">
                                  <p:stCondLst>
                                    <p:cond delay="0"/>
                                  </p:stCondLst>
                                  <p:childTnLst>
                                    <p:animEffect transition="out" filter="blinds(horizontal)">
                                      <p:cBhvr>
                                        <p:cTn id="108" dur="500"/>
                                        <p:tgtEl>
                                          <p:spTgt spid="14"/>
                                        </p:tgtEl>
                                      </p:cBhvr>
                                    </p:animEffect>
                                    <p:set>
                                      <p:cBhvr>
                                        <p:cTn id="109" dur="1" fill="hold">
                                          <p:stCondLst>
                                            <p:cond delay="499"/>
                                          </p:stCondLst>
                                        </p:cTn>
                                        <p:tgtEl>
                                          <p:spTgt spid="14"/>
                                        </p:tgtEl>
                                        <p:attrNameLst>
                                          <p:attrName>style.visibility</p:attrName>
                                        </p:attrNameLst>
                                      </p:cBhvr>
                                      <p:to>
                                        <p:strVal val="hidden"/>
                                      </p:to>
                                    </p:set>
                                  </p:childTnLst>
                                </p:cTn>
                              </p:par>
                            </p:childTnLst>
                          </p:cTn>
                        </p:par>
                        <p:par>
                          <p:cTn id="110" fill="hold">
                            <p:stCondLst>
                              <p:cond delay="500"/>
                            </p:stCondLst>
                            <p:childTnLst>
                              <p:par>
                                <p:cTn id="111" presetID="3" presetClass="entr" presetSubtype="10" fill="hold" grpId="0" nodeType="after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blinds(horizontal)">
                                      <p:cBhvr>
                                        <p:cTn id="113" dur="500"/>
                                        <p:tgtEl>
                                          <p:spTgt spid="36"/>
                                        </p:tgtEl>
                                      </p:cBhvr>
                                    </p:animEffect>
                                  </p:childTnLst>
                                </p:cTn>
                              </p:par>
                            </p:childTnLst>
                          </p:cTn>
                        </p:par>
                        <p:par>
                          <p:cTn id="114" fill="hold">
                            <p:stCondLst>
                              <p:cond delay="1000"/>
                            </p:stCondLst>
                            <p:childTnLst>
                              <p:par>
                                <p:cTn id="115" presetID="3" presetClass="exit" presetSubtype="10" fill="hold" grpId="1" nodeType="afterEffect">
                                  <p:stCondLst>
                                    <p:cond delay="0"/>
                                  </p:stCondLst>
                                  <p:childTnLst>
                                    <p:animEffect transition="out" filter="blinds(horizontal)">
                                      <p:cBhvr>
                                        <p:cTn id="116" dur="500"/>
                                        <p:tgtEl>
                                          <p:spTgt spid="10"/>
                                        </p:tgtEl>
                                      </p:cBhvr>
                                    </p:animEffect>
                                    <p:set>
                                      <p:cBhvr>
                                        <p:cTn id="117" dur="1" fill="hold">
                                          <p:stCondLst>
                                            <p:cond delay="499"/>
                                          </p:stCondLst>
                                        </p:cTn>
                                        <p:tgtEl>
                                          <p:spTgt spid="10"/>
                                        </p:tgtEl>
                                        <p:attrNameLst>
                                          <p:attrName>style.visibility</p:attrName>
                                        </p:attrNameLst>
                                      </p:cBhvr>
                                      <p:to>
                                        <p:strVal val="hidden"/>
                                      </p:to>
                                    </p:set>
                                  </p:childTnLst>
                                </p:cTn>
                              </p:par>
                            </p:childTnLst>
                          </p:cTn>
                        </p:par>
                        <p:par>
                          <p:cTn id="118" fill="hold">
                            <p:stCondLst>
                              <p:cond delay="1500"/>
                            </p:stCondLst>
                            <p:childTnLst>
                              <p:par>
                                <p:cTn id="119" presetID="3" presetClass="entr" presetSubtype="10" fill="hold" grpId="0" nodeType="after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blinds(horizontal)">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grpId="1" nodeType="clickEffect">
                                  <p:stCondLst>
                                    <p:cond delay="0"/>
                                  </p:stCondLst>
                                  <p:childTnLst>
                                    <p:animEffect transition="out" filter="blinds(horizontal)">
                                      <p:cBhvr>
                                        <p:cTn id="125" dur="500"/>
                                        <p:tgtEl>
                                          <p:spTgt spid="7"/>
                                        </p:tgtEl>
                                      </p:cBhvr>
                                    </p:animEffect>
                                    <p:set>
                                      <p:cBhvr>
                                        <p:cTn id="126" dur="1" fill="hold">
                                          <p:stCondLst>
                                            <p:cond delay="499"/>
                                          </p:stCondLst>
                                        </p:cTn>
                                        <p:tgtEl>
                                          <p:spTgt spid="7"/>
                                        </p:tgtEl>
                                        <p:attrNameLst>
                                          <p:attrName>style.visibility</p:attrName>
                                        </p:attrNameLst>
                                      </p:cBhvr>
                                      <p:to>
                                        <p:strVal val="hidden"/>
                                      </p:to>
                                    </p:set>
                                  </p:childTnLst>
                                </p:cTn>
                              </p:par>
                            </p:childTnLst>
                          </p:cTn>
                        </p:par>
                        <p:par>
                          <p:cTn id="127" fill="hold">
                            <p:stCondLst>
                              <p:cond delay="500"/>
                            </p:stCondLst>
                            <p:childTnLst>
                              <p:par>
                                <p:cTn id="128" presetID="3" presetClass="entr" presetSubtype="10" fill="hold" grpId="0" nodeType="after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blinds(horizontal)">
                                      <p:cBhvr>
                                        <p:cTn id="130" dur="500"/>
                                        <p:tgtEl>
                                          <p:spTgt spid="34"/>
                                        </p:tgtEl>
                                      </p:cBhvr>
                                    </p:animEffect>
                                  </p:childTnLst>
                                </p:cTn>
                              </p:par>
                            </p:childTnLst>
                          </p:cTn>
                        </p:par>
                        <p:par>
                          <p:cTn id="131" fill="hold">
                            <p:stCondLst>
                              <p:cond delay="1000"/>
                            </p:stCondLst>
                            <p:childTnLst>
                              <p:par>
                                <p:cTn id="132" presetID="3" presetClass="exit" presetSubtype="10" fill="hold" grpId="1" nodeType="afterEffect">
                                  <p:stCondLst>
                                    <p:cond delay="0"/>
                                  </p:stCondLst>
                                  <p:childTnLst>
                                    <p:animEffect transition="out" filter="blinds(horizontal)">
                                      <p:cBhvr>
                                        <p:cTn id="133" dur="500"/>
                                        <p:tgtEl>
                                          <p:spTgt spid="33"/>
                                        </p:tgtEl>
                                      </p:cBhvr>
                                    </p:animEffect>
                                    <p:set>
                                      <p:cBhvr>
                                        <p:cTn id="134" dur="1" fill="hold">
                                          <p:stCondLst>
                                            <p:cond delay="499"/>
                                          </p:stCondLst>
                                        </p:cTn>
                                        <p:tgtEl>
                                          <p:spTgt spid="33"/>
                                        </p:tgtEl>
                                        <p:attrNameLst>
                                          <p:attrName>style.visibility</p:attrName>
                                        </p:attrNameLst>
                                      </p:cBhvr>
                                      <p:to>
                                        <p:strVal val="hidden"/>
                                      </p:to>
                                    </p:set>
                                  </p:childTnLst>
                                </p:cTn>
                              </p:par>
                            </p:childTnLst>
                          </p:cTn>
                        </p:par>
                        <p:par>
                          <p:cTn id="135" fill="hold">
                            <p:stCondLst>
                              <p:cond delay="1500"/>
                            </p:stCondLst>
                            <p:childTnLst>
                              <p:par>
                                <p:cTn id="136" presetID="3" presetClass="entr" presetSubtype="10" fill="hold" grpId="0" nodeType="after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blinds(horizontal)">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xit" presetSubtype="10" fill="hold" grpId="1" nodeType="clickEffect">
                                  <p:stCondLst>
                                    <p:cond delay="0"/>
                                  </p:stCondLst>
                                  <p:childTnLst>
                                    <p:animEffect transition="out" filter="blinds(horizontal)">
                                      <p:cBhvr>
                                        <p:cTn id="142" dur="500"/>
                                        <p:tgtEl>
                                          <p:spTgt spid="37"/>
                                        </p:tgtEl>
                                      </p:cBhvr>
                                    </p:animEffect>
                                    <p:set>
                                      <p:cBhvr>
                                        <p:cTn id="143" dur="1" fill="hold">
                                          <p:stCondLst>
                                            <p:cond delay="499"/>
                                          </p:stCondLst>
                                        </p:cTn>
                                        <p:tgtEl>
                                          <p:spTgt spid="37"/>
                                        </p:tgtEl>
                                        <p:attrNameLst>
                                          <p:attrName>style.visibility</p:attrName>
                                        </p:attrNameLst>
                                      </p:cBhvr>
                                      <p:to>
                                        <p:strVal val="hidden"/>
                                      </p:to>
                                    </p:set>
                                  </p:childTnLst>
                                </p:cTn>
                              </p:par>
                            </p:childTnLst>
                          </p:cTn>
                        </p:par>
                        <p:par>
                          <p:cTn id="144" fill="hold">
                            <p:stCondLst>
                              <p:cond delay="500"/>
                            </p:stCondLst>
                            <p:childTnLst>
                              <p:par>
                                <p:cTn id="145" presetID="3" presetClass="entr" presetSubtype="10" fill="hold" grpId="0" nodeType="after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blinds(horizontal)">
                                      <p:cBhvr>
                                        <p:cTn id="147" dur="500"/>
                                        <p:tgtEl>
                                          <p:spTgt spid="39"/>
                                        </p:tgtEl>
                                      </p:cBhvr>
                                    </p:animEffect>
                                  </p:childTnLst>
                                </p:cTn>
                              </p:par>
                            </p:childTnLst>
                          </p:cTn>
                        </p:par>
                        <p:par>
                          <p:cTn id="148" fill="hold">
                            <p:stCondLst>
                              <p:cond delay="1000"/>
                            </p:stCondLst>
                            <p:childTnLst>
                              <p:par>
                                <p:cTn id="149" presetID="3" presetClass="exit" presetSubtype="10" fill="hold" grpId="1" nodeType="afterEffect">
                                  <p:stCondLst>
                                    <p:cond delay="0"/>
                                  </p:stCondLst>
                                  <p:childTnLst>
                                    <p:animEffect transition="out" filter="blinds(horizontal)">
                                      <p:cBhvr>
                                        <p:cTn id="150" dur="500"/>
                                        <p:tgtEl>
                                          <p:spTgt spid="19"/>
                                        </p:tgtEl>
                                      </p:cBhvr>
                                    </p:animEffect>
                                    <p:set>
                                      <p:cBhvr>
                                        <p:cTn id="151" dur="1" fill="hold">
                                          <p:stCondLst>
                                            <p:cond delay="499"/>
                                          </p:stCondLst>
                                        </p:cTn>
                                        <p:tgtEl>
                                          <p:spTgt spid="19"/>
                                        </p:tgtEl>
                                        <p:attrNameLst>
                                          <p:attrName>style.visibility</p:attrName>
                                        </p:attrNameLst>
                                      </p:cBhvr>
                                      <p:to>
                                        <p:strVal val="hidden"/>
                                      </p:to>
                                    </p:set>
                                  </p:childTnLst>
                                </p:cTn>
                              </p:par>
                            </p:childTnLst>
                          </p:cTn>
                        </p:par>
                        <p:par>
                          <p:cTn id="152" fill="hold">
                            <p:stCondLst>
                              <p:cond delay="1500"/>
                            </p:stCondLst>
                            <p:childTnLst>
                              <p:par>
                                <p:cTn id="153" presetID="3" presetClass="entr" presetSubtype="10" fill="hold" grpId="0" nodeType="after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blinds(horizontal)">
                                      <p:cBhvr>
                                        <p:cTn id="15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P spid="8" grpId="0" animBg="1"/>
      <p:bldP spid="10" grpId="0" animBg="1"/>
      <p:bldP spid="10" grpId="1" animBg="1"/>
      <p:bldP spid="11" grpId="0" animBg="1"/>
      <p:bldP spid="11" grpId="1" animBg="1"/>
      <p:bldP spid="12" grpId="0" animBg="1"/>
      <p:bldP spid="12" grpId="1" animBg="1"/>
      <p:bldP spid="13" grpId="0" animBg="1"/>
      <p:bldP spid="14" grpId="0" animBg="1"/>
      <p:bldP spid="14" grpId="1" animBg="1"/>
      <p:bldP spid="15" grpId="0" animBg="1"/>
      <p:bldP spid="16" grpId="0" animBg="1"/>
      <p:bldP spid="17" grpId="0" animBg="1"/>
      <p:bldP spid="18" grpId="0" animBg="1"/>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animBg="1"/>
      <p:bldP spid="33" grpId="0" animBg="1"/>
      <p:bldP spid="33" grpId="1" animBg="1"/>
      <p:bldP spid="34" grpId="0" animBg="1"/>
      <p:bldP spid="35" grpId="0" animBg="1"/>
      <p:bldP spid="36" grpId="0" animBg="1"/>
      <p:bldP spid="37" grpId="0" animBg="1"/>
      <p:bldP spid="37" grpId="1" animBg="1"/>
      <p:bldP spid="38" grpId="0" animBg="1"/>
      <p:bldP spid="39"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矩形 34"/>
          <p:cNvSpPr>
            <a:spLocks noChangeArrowheads="1"/>
          </p:cNvSpPr>
          <p:nvPr/>
        </p:nvSpPr>
        <p:spPr bwMode="auto">
          <a:xfrm>
            <a:off x="467544"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建堆总结</a:t>
            </a:r>
          </a:p>
        </p:txBody>
      </p:sp>
      <p:sp>
        <p:nvSpPr>
          <p:cNvPr id="108549" name="矩形 33"/>
          <p:cNvSpPr>
            <a:spLocks noChangeArrowheads="1"/>
          </p:cNvSpPr>
          <p:nvPr/>
        </p:nvSpPr>
        <p:spPr bwMode="auto">
          <a:xfrm>
            <a:off x="468313" y="1347788"/>
            <a:ext cx="7991475" cy="1173162"/>
          </a:xfrm>
          <a:prstGeom prst="rect">
            <a:avLst/>
          </a:prstGeom>
          <a:noFill/>
          <a:ln w="9525">
            <a:noFill/>
            <a:miter lim="800000"/>
            <a:headEnd/>
            <a:tailEnd/>
          </a:ln>
        </p:spPr>
        <p:txBody>
          <a:bodyPr>
            <a:spAutoFit/>
          </a:bodyPr>
          <a:lstStyle/>
          <a:p>
            <a:pPr>
              <a:lnSpc>
                <a:spcPct val="130000"/>
              </a:lnSpc>
            </a:pPr>
            <a:r>
              <a:rPr lang="zh-CN" altLang="en-US" sz="1800" b="1">
                <a:ea typeface="楷体_GB2312" pitchFamily="49" charset="-122"/>
              </a:rPr>
              <a:t>自下往上调整每一个子堆</a:t>
            </a:r>
          </a:p>
          <a:p>
            <a:pPr>
              <a:lnSpc>
                <a:spcPct val="130000"/>
              </a:lnSpc>
            </a:pPr>
            <a:r>
              <a:rPr lang="zh-CN" altLang="en-US" sz="1800" b="1">
                <a:ea typeface="楷体_GB2312" pitchFamily="49" charset="-122"/>
              </a:rPr>
              <a:t>在调整每个堆时，假设除根以外，所有结点满足堆的定义</a:t>
            </a:r>
          </a:p>
          <a:p>
            <a:pPr>
              <a:lnSpc>
                <a:spcPct val="130000"/>
              </a:lnSpc>
            </a:pPr>
            <a:r>
              <a:rPr lang="zh-CN" altLang="en-US" sz="1800" b="1">
                <a:ea typeface="楷体_GB2312" pitchFamily="49" charset="-122"/>
              </a:rPr>
              <a:t>根结点的调整和删除时一样，可以通过调用</a:t>
            </a:r>
            <a:r>
              <a:rPr lang="en-US" altLang="zh-CN" sz="1800" b="1"/>
              <a:t>percolateDown</a:t>
            </a:r>
            <a:r>
              <a:rPr lang="zh-CN" altLang="en-US" sz="1800" b="1">
                <a:ea typeface="楷体_GB2312" pitchFamily="49" charset="-122"/>
              </a:rPr>
              <a:t>实现</a:t>
            </a:r>
          </a:p>
        </p:txBody>
      </p:sp>
      <p:sp>
        <p:nvSpPr>
          <p:cNvPr id="5" name="矩形 4"/>
          <p:cNvSpPr>
            <a:spLocks noChangeArrowheads="1"/>
          </p:cNvSpPr>
          <p:nvPr/>
        </p:nvSpPr>
        <p:spPr bwMode="auto">
          <a:xfrm>
            <a:off x="539750" y="2716213"/>
            <a:ext cx="4572000" cy="1643062"/>
          </a:xfrm>
          <a:prstGeom prst="rect">
            <a:avLst/>
          </a:prstGeom>
          <a:noFill/>
          <a:ln w="9525">
            <a:noFill/>
            <a:miter lim="800000"/>
            <a:headEnd/>
            <a:tailEnd/>
          </a:ln>
        </p:spPr>
        <p:txBody>
          <a:bodyPr>
            <a:spAutoFit/>
          </a:bodyPr>
          <a:lstStyle/>
          <a:p>
            <a:pPr marL="609600" indent="-609600">
              <a:lnSpc>
                <a:spcPct val="120000"/>
              </a:lnSpc>
            </a:pPr>
            <a:r>
              <a:rPr lang="en-US" altLang="zh-CN" sz="1400" b="1"/>
              <a:t>template &lt;class Type&gt;</a:t>
            </a:r>
          </a:p>
          <a:p>
            <a:pPr marL="609600" indent="-609600">
              <a:lnSpc>
                <a:spcPct val="120000"/>
              </a:lnSpc>
            </a:pPr>
            <a:r>
              <a:rPr lang="en-US" altLang="zh-CN" sz="1400" b="1"/>
              <a:t>void priorityQueue&lt;Type&gt;::buildHeap( )</a:t>
            </a:r>
          </a:p>
          <a:p>
            <a:pPr marL="609600" indent="-609600">
              <a:lnSpc>
                <a:spcPct val="120000"/>
              </a:lnSpc>
            </a:pPr>
            <a:r>
              <a:rPr lang="en-US" altLang="zh-CN" sz="1400" b="1"/>
              <a:t>{  </a:t>
            </a:r>
          </a:p>
          <a:p>
            <a:pPr marL="609600" indent="-609600">
              <a:lnSpc>
                <a:spcPct val="120000"/>
              </a:lnSpc>
            </a:pPr>
            <a:r>
              <a:rPr lang="en-US" altLang="zh-CN" sz="1400" b="1"/>
              <a:t>       for ( int i = currentSize / 2; i &gt; 0; i-- )</a:t>
            </a:r>
          </a:p>
          <a:p>
            <a:pPr marL="609600" indent="-609600">
              <a:lnSpc>
                <a:spcPct val="120000"/>
              </a:lnSpc>
            </a:pPr>
            <a:r>
              <a:rPr lang="en-US" altLang="zh-CN" sz="1400" b="1"/>
              <a:t>              percolateDown( i );</a:t>
            </a:r>
          </a:p>
          <a:p>
            <a:pPr marL="609600" indent="-609600">
              <a:lnSpc>
                <a:spcPct val="120000"/>
              </a:lnSpc>
            </a:pPr>
            <a:r>
              <a:rPr lang="en-US" altLang="zh-CN" sz="1400" b="1"/>
              <a:t>}</a:t>
            </a:r>
            <a:r>
              <a:rPr lang="en-US" altLang="zh-CN" sz="1400"/>
              <a:t> </a:t>
            </a:r>
          </a:p>
        </p:txBody>
      </p:sp>
      <mc:AlternateContent xmlns:mc="http://schemas.openxmlformats.org/markup-compatibility/2006">
        <mc:Choice xmlns:p14="http://schemas.microsoft.com/office/powerpoint/2010/main" xmlns="" Requires="p14">
          <p:contentPart p14:bwMode="auto" r:id="rId3">
            <p14:nvContentPartPr>
              <p14:cNvPr id="10854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854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矩形 34"/>
          <p:cNvSpPr>
            <a:spLocks noChangeArrowheads="1"/>
          </p:cNvSpPr>
          <p:nvPr/>
        </p:nvSpPr>
        <p:spPr bwMode="auto">
          <a:xfrm>
            <a:off x="467544" y="483518"/>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带有初始数据的构造函数的实现 </a:t>
            </a:r>
          </a:p>
        </p:txBody>
      </p:sp>
      <p:sp>
        <p:nvSpPr>
          <p:cNvPr id="109573" name="矩形 33"/>
          <p:cNvSpPr>
            <a:spLocks noChangeArrowheads="1"/>
          </p:cNvSpPr>
          <p:nvPr/>
        </p:nvSpPr>
        <p:spPr bwMode="auto">
          <a:xfrm>
            <a:off x="611560" y="1203598"/>
            <a:ext cx="2951163" cy="1171575"/>
          </a:xfrm>
          <a:prstGeom prst="rect">
            <a:avLst/>
          </a:prstGeom>
          <a:noFill/>
          <a:ln w="9525">
            <a:noFill/>
            <a:miter lim="800000"/>
            <a:headEnd/>
            <a:tailEnd/>
          </a:ln>
        </p:spPr>
        <p:txBody>
          <a:bodyPr>
            <a:spAutoFit/>
          </a:bodyPr>
          <a:lstStyle/>
          <a:p>
            <a:pPr>
              <a:lnSpc>
                <a:spcPct val="130000"/>
              </a:lnSpc>
            </a:pPr>
            <a:r>
              <a:rPr lang="zh-CN" altLang="en-US" sz="1800" b="1" dirty="0">
                <a:ea typeface="楷体_GB2312" pitchFamily="49" charset="-122"/>
              </a:rPr>
              <a:t>申请存储堆的空间</a:t>
            </a:r>
            <a:endParaRPr lang="en-US" altLang="zh-CN" sz="1800" b="1" dirty="0">
              <a:ea typeface="楷体_GB2312" pitchFamily="49" charset="-122"/>
            </a:endParaRPr>
          </a:p>
          <a:p>
            <a:pPr>
              <a:lnSpc>
                <a:spcPct val="130000"/>
              </a:lnSpc>
            </a:pPr>
            <a:r>
              <a:rPr lang="zh-CN" altLang="en-US" sz="1800" b="1" dirty="0">
                <a:ea typeface="楷体_GB2312" pitchFamily="49" charset="-122"/>
              </a:rPr>
              <a:t>将参数数组存入</a:t>
            </a:r>
            <a:endParaRPr lang="en-US" altLang="zh-CN" sz="1800" b="1" dirty="0">
              <a:ea typeface="楷体_GB2312" pitchFamily="49" charset="-122"/>
            </a:endParaRPr>
          </a:p>
          <a:p>
            <a:pPr>
              <a:lnSpc>
                <a:spcPct val="130000"/>
              </a:lnSpc>
            </a:pPr>
            <a:r>
              <a:rPr lang="zh-CN" altLang="en-US" sz="1800" b="1" dirty="0">
                <a:ea typeface="楷体_GB2312" pitchFamily="49" charset="-122"/>
              </a:rPr>
              <a:t>调用</a:t>
            </a:r>
            <a:r>
              <a:rPr lang="en-US" altLang="zh-CN" sz="1800" b="1" dirty="0" err="1">
                <a:ea typeface="楷体_GB2312" pitchFamily="49" charset="-122"/>
              </a:rPr>
              <a:t>buildHeap</a:t>
            </a:r>
            <a:r>
              <a:rPr lang="zh-CN" altLang="en-US" sz="1800" b="1" dirty="0">
                <a:ea typeface="楷体_GB2312" pitchFamily="49" charset="-122"/>
              </a:rPr>
              <a:t>构堆</a:t>
            </a:r>
          </a:p>
        </p:txBody>
      </p:sp>
      <p:sp>
        <p:nvSpPr>
          <p:cNvPr id="5" name="矩形 4"/>
          <p:cNvSpPr>
            <a:spLocks noChangeArrowheads="1"/>
          </p:cNvSpPr>
          <p:nvPr/>
        </p:nvSpPr>
        <p:spPr bwMode="auto">
          <a:xfrm>
            <a:off x="539750" y="2716213"/>
            <a:ext cx="8353425" cy="1816100"/>
          </a:xfrm>
          <a:prstGeom prst="rect">
            <a:avLst/>
          </a:prstGeom>
          <a:noFill/>
          <a:ln w="9525">
            <a:noFill/>
            <a:miter lim="800000"/>
            <a:headEnd/>
            <a:tailEnd/>
          </a:ln>
        </p:spPr>
        <p:txBody>
          <a:bodyPr>
            <a:spAutoFit/>
          </a:bodyPr>
          <a:lstStyle/>
          <a:p>
            <a:pPr marL="609600" indent="-609600"/>
            <a:r>
              <a:rPr lang="en-US" altLang="zh-CN" sz="1400" b="1"/>
              <a:t>template &lt;class Type&gt;</a:t>
            </a:r>
          </a:p>
          <a:p>
            <a:pPr marL="609600" indent="-609600"/>
            <a:r>
              <a:rPr lang="en-US" altLang="zh-CN" sz="1400" b="1"/>
              <a:t>priorityQueue&lt;Type&gt;::priorityQueue( const Type *items, int size ) : maxSize(size + 10 ),  currentSize(size)</a:t>
            </a:r>
          </a:p>
          <a:p>
            <a:pPr marL="609600" indent="-609600"/>
            <a:r>
              <a:rPr lang="en-US" altLang="zh-CN" sz="1400" b="1"/>
              <a:t>{ </a:t>
            </a:r>
          </a:p>
          <a:p>
            <a:pPr marL="609600" indent="-609600"/>
            <a:r>
              <a:rPr lang="en-US" altLang="zh-CN" sz="1400" b="1"/>
              <a:t>       array = new Type[maxSize];</a:t>
            </a:r>
          </a:p>
          <a:p>
            <a:pPr marL="609600" indent="-609600"/>
            <a:r>
              <a:rPr lang="en-US" altLang="zh-CN" sz="1400" b="1"/>
              <a:t>       for( int i = 0; i &lt; size; i++ )   </a:t>
            </a:r>
          </a:p>
          <a:p>
            <a:pPr marL="609600" indent="-609600"/>
            <a:r>
              <a:rPr lang="en-US" altLang="zh-CN" sz="1400" b="1"/>
              <a:t>              array[ i + 1 ] = items[ i ];</a:t>
            </a:r>
          </a:p>
          <a:p>
            <a:pPr marL="609600" indent="-609600"/>
            <a:r>
              <a:rPr lang="en-US" altLang="zh-CN" sz="1400" b="1"/>
              <a:t>       buildHeap();</a:t>
            </a:r>
          </a:p>
          <a:p>
            <a:pPr marL="609600" indent="-609600"/>
            <a:r>
              <a:rPr lang="en-US" altLang="zh-CN" sz="1400" b="1"/>
              <a:t>} </a:t>
            </a:r>
          </a:p>
        </p:txBody>
      </p:sp>
      <mc:AlternateContent xmlns:mc="http://schemas.openxmlformats.org/markup-compatibility/2006">
        <mc:Choice xmlns:p14="http://schemas.microsoft.com/office/powerpoint/2010/main" xmlns="" Requires="p14">
          <p:contentPart p14:bwMode="auto" r:id="rId3">
            <p14:nvContentPartPr>
              <p14:cNvPr id="10957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957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矩形 34"/>
          <p:cNvSpPr>
            <a:spLocks noChangeArrowheads="1"/>
          </p:cNvSpPr>
          <p:nvPr/>
        </p:nvSpPr>
        <p:spPr bwMode="auto">
          <a:xfrm>
            <a:off x="611560"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建堆的时间性能分析 </a:t>
            </a:r>
          </a:p>
        </p:txBody>
      </p:sp>
      <p:sp>
        <p:nvSpPr>
          <p:cNvPr id="110597" name="矩形 33"/>
          <p:cNvSpPr>
            <a:spLocks noChangeArrowheads="1"/>
          </p:cNvSpPr>
          <p:nvPr/>
        </p:nvSpPr>
        <p:spPr bwMode="auto">
          <a:xfrm>
            <a:off x="900113" y="1131888"/>
            <a:ext cx="4608512" cy="417512"/>
          </a:xfrm>
          <a:prstGeom prst="rect">
            <a:avLst/>
          </a:prstGeom>
          <a:noFill/>
          <a:ln w="9525">
            <a:noFill/>
            <a:miter lim="800000"/>
            <a:headEnd/>
            <a:tailEnd/>
          </a:ln>
        </p:spPr>
        <p:txBody>
          <a:bodyPr>
            <a:spAutoFit/>
          </a:bodyPr>
          <a:lstStyle/>
          <a:p>
            <a:pPr>
              <a:lnSpc>
                <a:spcPct val="130000"/>
              </a:lnSpc>
            </a:pPr>
            <a:r>
              <a:rPr lang="zh-CN" altLang="en-US" sz="1800" b="1">
                <a:latin typeface="微软雅黑" pitchFamily="34" charset="-122"/>
                <a:ea typeface="微软雅黑" pitchFamily="34" charset="-122"/>
              </a:rPr>
              <a:t>最坏情况的时间复杂度是</a:t>
            </a:r>
            <a:r>
              <a:rPr lang="en-US" altLang="zh-CN" sz="1800" b="1">
                <a:latin typeface="微软雅黑" pitchFamily="34" charset="-122"/>
                <a:ea typeface="微软雅黑" pitchFamily="34" charset="-122"/>
              </a:rPr>
              <a:t>O(N)</a:t>
            </a:r>
            <a:r>
              <a:rPr lang="zh-CN" altLang="en-US" sz="1800" b="1">
                <a:latin typeface="微软雅黑" pitchFamily="34" charset="-122"/>
                <a:ea typeface="微软雅黑" pitchFamily="34" charset="-122"/>
              </a:rPr>
              <a:t>的</a:t>
            </a:r>
          </a:p>
        </p:txBody>
      </p:sp>
      <p:sp>
        <p:nvSpPr>
          <p:cNvPr id="110598" name="矩形 5"/>
          <p:cNvSpPr>
            <a:spLocks noChangeArrowheads="1"/>
          </p:cNvSpPr>
          <p:nvPr/>
        </p:nvSpPr>
        <p:spPr bwMode="auto">
          <a:xfrm>
            <a:off x="900113" y="1708150"/>
            <a:ext cx="7704137" cy="1082675"/>
          </a:xfrm>
          <a:prstGeom prst="rect">
            <a:avLst/>
          </a:prstGeom>
          <a:noFill/>
          <a:ln w="9525">
            <a:noFill/>
            <a:miter lim="800000"/>
            <a:headEnd/>
            <a:tailEnd/>
          </a:ln>
        </p:spPr>
        <p:txBody>
          <a:bodyPr>
            <a:spAutoFit/>
          </a:bodyPr>
          <a:lstStyle/>
          <a:p>
            <a:pPr>
              <a:lnSpc>
                <a:spcPct val="140000"/>
              </a:lnSpc>
            </a:pPr>
            <a:r>
              <a:rPr lang="zh-CN" altLang="en-US" sz="1800" b="1">
                <a:latin typeface="微软雅黑" pitchFamily="34" charset="-122"/>
                <a:ea typeface="微软雅黑" pitchFamily="34" charset="-122"/>
              </a:rPr>
              <a:t>时间复杂度计算</a:t>
            </a:r>
            <a:endParaRPr lang="en-US" altLang="zh-CN" sz="1800" b="1">
              <a:latin typeface="微软雅黑" pitchFamily="34" charset="-122"/>
              <a:ea typeface="微软雅黑" pitchFamily="34" charset="-122"/>
            </a:endParaRPr>
          </a:p>
          <a:p>
            <a:pPr>
              <a:lnSpc>
                <a:spcPct val="140000"/>
              </a:lnSpc>
            </a:pPr>
            <a:r>
              <a:rPr lang="zh-CN" altLang="en-US" sz="1400" b="1">
                <a:latin typeface="楷体_GB2312" pitchFamily="49" charset="-122"/>
                <a:ea typeface="楷体_GB2312" pitchFamily="49" charset="-122"/>
              </a:rPr>
              <a:t>高度为</a:t>
            </a:r>
            <a:r>
              <a:rPr lang="en-US" altLang="zh-CN" sz="1400" b="1">
                <a:latin typeface="楷体_GB2312" pitchFamily="49" charset="-122"/>
                <a:ea typeface="楷体_GB2312" pitchFamily="49" charset="-122"/>
              </a:rPr>
              <a:t>h</a:t>
            </a:r>
            <a:r>
              <a:rPr lang="zh-CN" altLang="en-US" sz="1400" b="1">
                <a:latin typeface="楷体_GB2312" pitchFamily="49" charset="-122"/>
                <a:ea typeface="楷体_GB2312" pitchFamily="49" charset="-122"/>
              </a:rPr>
              <a:t>的节点，在</a:t>
            </a:r>
            <a:r>
              <a:rPr lang="en-US" altLang="zh-CN" sz="1400" b="1">
                <a:latin typeface="楷体_GB2312" pitchFamily="49" charset="-122"/>
                <a:ea typeface="楷体_GB2312" pitchFamily="49" charset="-122"/>
              </a:rPr>
              <a:t>percolateDown</a:t>
            </a:r>
            <a:r>
              <a:rPr lang="zh-CN" altLang="en-US" sz="1400" b="1">
                <a:latin typeface="楷体_GB2312" pitchFamily="49" charset="-122"/>
                <a:ea typeface="楷体_GB2312" pitchFamily="49" charset="-122"/>
              </a:rPr>
              <a:t>中交换的最大次数是</a:t>
            </a:r>
            <a:r>
              <a:rPr lang="en-US" altLang="zh-CN" sz="1400" b="1">
                <a:latin typeface="楷体_GB2312" pitchFamily="49" charset="-122"/>
                <a:ea typeface="楷体_GB2312" pitchFamily="49" charset="-122"/>
              </a:rPr>
              <a:t>h-1</a:t>
            </a:r>
            <a:r>
              <a:rPr lang="zh-CN" altLang="en-US" sz="1400" b="1">
                <a:latin typeface="楷体_GB2312" pitchFamily="49" charset="-122"/>
                <a:ea typeface="楷体_GB2312" pitchFamily="49" charset="-122"/>
              </a:rPr>
              <a:t>。</a:t>
            </a:r>
          </a:p>
          <a:p>
            <a:pPr>
              <a:lnSpc>
                <a:spcPct val="140000"/>
              </a:lnSpc>
            </a:pPr>
            <a:r>
              <a:rPr lang="zh-CN" altLang="en-US" sz="1400" b="1">
                <a:latin typeface="楷体_GB2312" pitchFamily="49" charset="-122"/>
                <a:ea typeface="楷体_GB2312" pitchFamily="49" charset="-122"/>
              </a:rPr>
              <a:t>建堆的最坏时间是所有节点的调整时所需交换次数之和，即所有节点的高度之和。</a:t>
            </a:r>
          </a:p>
        </p:txBody>
      </p:sp>
      <p:sp>
        <p:nvSpPr>
          <p:cNvPr id="110599" name="矩形 6"/>
          <p:cNvSpPr>
            <a:spLocks noChangeArrowheads="1"/>
          </p:cNvSpPr>
          <p:nvPr/>
        </p:nvSpPr>
        <p:spPr bwMode="auto">
          <a:xfrm>
            <a:off x="971550" y="3003550"/>
            <a:ext cx="7848600" cy="711200"/>
          </a:xfrm>
          <a:prstGeom prst="rect">
            <a:avLst/>
          </a:prstGeom>
          <a:noFill/>
          <a:ln w="9525">
            <a:noFill/>
            <a:miter lim="800000"/>
            <a:headEnd/>
            <a:tailEnd/>
          </a:ln>
        </p:spPr>
        <p:txBody>
          <a:bodyPr>
            <a:spAutoFit/>
          </a:bodyPr>
          <a:lstStyle/>
          <a:p>
            <a:pPr>
              <a:lnSpc>
                <a:spcPct val="110000"/>
              </a:lnSpc>
            </a:pPr>
            <a:r>
              <a:rPr lang="zh-CN" altLang="en-US" sz="1800" b="1">
                <a:latin typeface="微软雅黑" pitchFamily="34" charset="-122"/>
                <a:ea typeface="微软雅黑" pitchFamily="34" charset="-122"/>
              </a:rPr>
              <a:t>定理</a:t>
            </a:r>
            <a:endParaRPr lang="en-US" altLang="zh-CN" sz="1800" b="1">
              <a:latin typeface="微软雅黑" pitchFamily="34" charset="-122"/>
              <a:ea typeface="微软雅黑" pitchFamily="34" charset="-122"/>
            </a:endParaRPr>
          </a:p>
          <a:p>
            <a:pPr>
              <a:lnSpc>
                <a:spcPct val="110000"/>
              </a:lnSpc>
              <a:spcBef>
                <a:spcPts val="600"/>
              </a:spcBef>
            </a:pPr>
            <a:r>
              <a:rPr lang="zh-CN" altLang="zh-CN" sz="1400"/>
              <a:t>对于一棵高度为</a:t>
            </a:r>
            <a:r>
              <a:rPr lang="en-US" altLang="zh-CN" sz="1400"/>
              <a:t>h</a:t>
            </a:r>
            <a:r>
              <a:rPr lang="zh-CN" altLang="zh-CN" sz="1400"/>
              <a:t>，包含了</a:t>
            </a:r>
            <a:r>
              <a:rPr lang="en-US" altLang="zh-CN" sz="1400"/>
              <a:t>N = 2</a:t>
            </a:r>
            <a:r>
              <a:rPr lang="en-US" altLang="zh-CN" sz="1400" baseline="30000"/>
              <a:t>h</a:t>
            </a:r>
            <a:r>
              <a:rPr lang="en-US" altLang="zh-CN" sz="1400"/>
              <a:t> - 1</a:t>
            </a:r>
            <a:r>
              <a:rPr lang="zh-CN" altLang="zh-CN" sz="1400"/>
              <a:t>个结点的满二叉树，向下过滤中交换次数和的最大值为</a:t>
            </a:r>
            <a:r>
              <a:rPr lang="en-US" altLang="zh-CN" sz="1400"/>
              <a:t>N – h</a:t>
            </a:r>
            <a:endParaRPr lang="en-US" altLang="zh-CN" sz="1400" b="1">
              <a:latin typeface="楷体_GB2312" pitchFamily="49" charset="-122"/>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11059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059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矩形 34"/>
          <p:cNvSpPr>
            <a:spLocks noChangeArrowheads="1"/>
          </p:cNvSpPr>
          <p:nvPr/>
        </p:nvSpPr>
        <p:spPr bwMode="auto">
          <a:xfrm>
            <a:off x="611560"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建堆的时间性能分析 </a:t>
            </a:r>
          </a:p>
        </p:txBody>
      </p:sp>
      <p:sp>
        <p:nvSpPr>
          <p:cNvPr id="111622" name="矩形 33"/>
          <p:cNvSpPr>
            <a:spLocks noChangeArrowheads="1"/>
          </p:cNvSpPr>
          <p:nvPr/>
        </p:nvSpPr>
        <p:spPr bwMode="auto">
          <a:xfrm>
            <a:off x="684213" y="1058863"/>
            <a:ext cx="7848600" cy="647700"/>
          </a:xfrm>
          <a:prstGeom prst="rect">
            <a:avLst/>
          </a:prstGeom>
          <a:noFill/>
          <a:ln w="9525">
            <a:noFill/>
            <a:miter lim="800000"/>
            <a:headEnd/>
            <a:tailEnd/>
          </a:ln>
        </p:spPr>
        <p:txBody>
          <a:bodyPr>
            <a:spAutoFit/>
          </a:bodyPr>
          <a:lstStyle/>
          <a:p>
            <a:r>
              <a:rPr lang="zh-CN" altLang="zh-CN" sz="1800"/>
              <a:t>在这棵树中，高度为</a:t>
            </a:r>
            <a:r>
              <a:rPr lang="en-US" altLang="zh-CN" sz="1800"/>
              <a:t>h</a:t>
            </a:r>
            <a:r>
              <a:rPr lang="zh-CN" altLang="zh-CN" sz="1800"/>
              <a:t>的结点只有一个，高度为</a:t>
            </a:r>
            <a:r>
              <a:rPr lang="en-US" altLang="zh-CN" sz="1800"/>
              <a:t>h-1</a:t>
            </a:r>
            <a:r>
              <a:rPr lang="zh-CN" altLang="zh-CN" sz="1800"/>
              <a:t>的结点有</a:t>
            </a:r>
            <a:r>
              <a:rPr lang="en-US" altLang="zh-CN" sz="1800"/>
              <a:t>2</a:t>
            </a:r>
            <a:r>
              <a:rPr lang="zh-CN" altLang="zh-CN" sz="1800"/>
              <a:t>个，高度为</a:t>
            </a:r>
            <a:r>
              <a:rPr lang="en-US" altLang="zh-CN" sz="1800"/>
              <a:t>h-2</a:t>
            </a:r>
            <a:r>
              <a:rPr lang="zh-CN" altLang="zh-CN" sz="1800"/>
              <a:t>的结点有</a:t>
            </a:r>
            <a:r>
              <a:rPr lang="en-US" altLang="zh-CN" sz="1800"/>
              <a:t>2</a:t>
            </a:r>
            <a:r>
              <a:rPr lang="en-US" altLang="zh-CN" sz="1800" baseline="30000"/>
              <a:t>2</a:t>
            </a:r>
            <a:r>
              <a:rPr lang="zh-CN" altLang="zh-CN" sz="1800"/>
              <a:t>个，高度为</a:t>
            </a:r>
            <a:r>
              <a:rPr lang="en-US" altLang="zh-CN" sz="1800"/>
              <a:t>h-i</a:t>
            </a:r>
            <a:r>
              <a:rPr lang="zh-CN" altLang="zh-CN" sz="1800"/>
              <a:t>的结点有</a:t>
            </a:r>
            <a:r>
              <a:rPr lang="en-US" altLang="zh-CN" sz="1800"/>
              <a:t>2</a:t>
            </a:r>
            <a:r>
              <a:rPr lang="en-US" altLang="zh-CN" sz="1800" baseline="30000"/>
              <a:t>i</a:t>
            </a:r>
            <a:r>
              <a:rPr lang="zh-CN" altLang="zh-CN" sz="1800"/>
              <a:t>个。因此，交换次数和的最大值为</a:t>
            </a:r>
          </a:p>
        </p:txBody>
      </p:sp>
      <p:sp>
        <p:nvSpPr>
          <p:cNvPr id="8" name="矩形 7"/>
          <p:cNvSpPr>
            <a:spLocks noChangeArrowheads="1"/>
          </p:cNvSpPr>
          <p:nvPr/>
        </p:nvSpPr>
        <p:spPr bwMode="auto">
          <a:xfrm>
            <a:off x="611188" y="4084638"/>
            <a:ext cx="8064500" cy="368300"/>
          </a:xfrm>
          <a:prstGeom prst="rect">
            <a:avLst/>
          </a:prstGeom>
          <a:noFill/>
          <a:ln w="9525">
            <a:noFill/>
            <a:miter lim="800000"/>
            <a:headEnd/>
            <a:tailEnd/>
          </a:ln>
        </p:spPr>
        <p:txBody>
          <a:bodyPr>
            <a:spAutoFit/>
          </a:bodyPr>
          <a:lstStyle/>
          <a:p>
            <a:r>
              <a:rPr lang="zh-CN" altLang="zh-CN" sz="1800"/>
              <a:t>完全二叉树不一定是满二叉树，但定理给出的是完全二叉树交换次数和的上限。</a:t>
            </a:r>
          </a:p>
        </p:txBody>
      </p:sp>
      <p:graphicFrame>
        <p:nvGraphicFramePr>
          <p:cNvPr id="320516" name="Object 3"/>
          <p:cNvGraphicFramePr>
            <a:graphicFrameLocks noChangeAspect="1"/>
          </p:cNvGraphicFramePr>
          <p:nvPr/>
        </p:nvGraphicFramePr>
        <p:xfrm>
          <a:off x="971550" y="1851025"/>
          <a:ext cx="6900863" cy="2054225"/>
        </p:xfrm>
        <a:graphic>
          <a:graphicData uri="http://schemas.openxmlformats.org/presentationml/2006/ole">
            <p:oleObj spid="_x0000_s111620" name="Equation" r:id="rId4" imgW="38969280" imgH="14419440" progId="Equation.DSMT4">
              <p:embed/>
            </p:oleObj>
          </a:graphicData>
        </a:graphic>
      </p:graphicFrame>
      <mc:AlternateContent xmlns:mc="http://schemas.openxmlformats.org/markup-compatibility/2006">
        <mc:Choice xmlns:p14="http://schemas.microsoft.com/office/powerpoint/2010/main" xmlns="" Requires="p14">
          <p:contentPart p14:bwMode="auto" r:id="rId6">
            <p14:nvContentPartPr>
              <p14:cNvPr id="111619"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1619" name="Ink 4"/>
              <p:cNvPicPr>
                <a:picLocks noRot="1" noChangeAspect="1" noEditPoints="1" noChangeArrowheads="1" noChangeShapeType="1"/>
              </p:cNvPicPr>
              <p:nvPr/>
            </p:nvPicPr>
            <p:blipFill>
              <a:blip r:embed="rId7"/>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0516"/>
                                        </p:tgtEl>
                                        <p:attrNameLst>
                                          <p:attrName>style.visibility</p:attrName>
                                        </p:attrNameLst>
                                      </p:cBhvr>
                                      <p:to>
                                        <p:strVal val="visible"/>
                                      </p:to>
                                    </p:set>
                                    <p:animEffect transition="in" filter="blinds(horizontal)">
                                      <p:cBhvr>
                                        <p:cTn id="7" dur="500"/>
                                        <p:tgtEl>
                                          <p:spTgt spid="320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0" name="组合 35"/>
          <p:cNvGrpSpPr>
            <a:grpSpLocks/>
          </p:cNvGrpSpPr>
          <p:nvPr/>
        </p:nvGrpSpPr>
        <p:grpSpPr bwMode="auto">
          <a:xfrm>
            <a:off x="179388" y="1779588"/>
            <a:ext cx="1822450" cy="2565400"/>
            <a:chOff x="807443" y="2207188"/>
            <a:chExt cx="2740029" cy="4230401"/>
          </a:xfrm>
        </p:grpSpPr>
        <p:sp>
          <p:nvSpPr>
            <p:cNvPr id="150548" name="矩形 25"/>
            <p:cNvSpPr>
              <a:spLocks noChangeArrowheads="1"/>
            </p:cNvSpPr>
            <p:nvPr/>
          </p:nvSpPr>
          <p:spPr bwMode="auto">
            <a:xfrm>
              <a:off x="807443" y="4565784"/>
              <a:ext cx="2740029" cy="187180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优先级队列概念</a:t>
              </a:r>
            </a:p>
          </p:txBody>
        </p:sp>
        <p:sp>
          <p:nvSpPr>
            <p:cNvPr id="34" name="等腰三角形 33"/>
            <p:cNvSpPr/>
            <p:nvPr/>
          </p:nvSpPr>
          <p:spPr>
            <a:xfrm>
              <a:off x="1005545" y="2207188"/>
              <a:ext cx="2160041" cy="179844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50531" name="组合 37"/>
          <p:cNvGrpSpPr>
            <a:grpSpLocks/>
          </p:cNvGrpSpPr>
          <p:nvPr/>
        </p:nvGrpSpPr>
        <p:grpSpPr bwMode="auto">
          <a:xfrm>
            <a:off x="1979613" y="1779588"/>
            <a:ext cx="1741487" cy="2082800"/>
            <a:chOff x="862444" y="2207188"/>
            <a:chExt cx="2619266" cy="3435972"/>
          </a:xfrm>
        </p:grpSpPr>
        <p:sp>
          <p:nvSpPr>
            <p:cNvPr id="150545" name="矩形 38"/>
            <p:cNvSpPr>
              <a:spLocks noChangeArrowheads="1"/>
            </p:cNvSpPr>
            <p:nvPr/>
          </p:nvSpPr>
          <p:spPr bwMode="auto">
            <a:xfrm>
              <a:off x="862444" y="4576988"/>
              <a:ext cx="2619266" cy="1066172"/>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二叉堆</a:t>
              </a:r>
            </a:p>
          </p:txBody>
        </p:sp>
        <p:sp>
          <p:nvSpPr>
            <p:cNvPr id="40" name="等腰三角形 39"/>
            <p:cNvSpPr/>
            <p:nvPr/>
          </p:nvSpPr>
          <p:spPr>
            <a:xfrm>
              <a:off x="1005704" y="2207188"/>
              <a:ext cx="2160835" cy="180179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0547"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50532" name="文本框 55"/>
          <p:cNvSpPr txBox="1">
            <a:spLocks noChangeArrowheads="1"/>
          </p:cNvSpPr>
          <p:nvPr/>
        </p:nvSpPr>
        <p:spPr bwMode="auto">
          <a:xfrm>
            <a:off x="2339975" y="420688"/>
            <a:ext cx="4535488"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a:t>
            </a:r>
            <a:r>
              <a:rPr lang="en-US" altLang="zh-CN" sz="3600" b="1">
                <a:latin typeface="微软雅黑" pitchFamily="34" charset="-122"/>
                <a:ea typeface="微软雅黑" pitchFamily="34" charset="-122"/>
              </a:rPr>
              <a:t>7</a:t>
            </a:r>
            <a:r>
              <a:rPr lang="zh-CN" altLang="en-US" sz="3600" b="1">
                <a:latin typeface="微软雅黑" pitchFamily="34" charset="-122"/>
                <a:ea typeface="微软雅黑" pitchFamily="34" charset="-122"/>
              </a:rPr>
              <a:t>章  优先级队列</a:t>
            </a:r>
            <a:endParaRPr lang="en-US" altLang="zh-CN" sz="3600" b="1">
              <a:latin typeface="微软雅黑" pitchFamily="34" charset="-122"/>
              <a:ea typeface="微软雅黑" pitchFamily="34" charset="-122"/>
            </a:endParaRPr>
          </a:p>
        </p:txBody>
      </p:sp>
      <p:grpSp>
        <p:nvGrpSpPr>
          <p:cNvPr id="150533" name="组合 37"/>
          <p:cNvGrpSpPr>
            <a:grpSpLocks/>
          </p:cNvGrpSpPr>
          <p:nvPr/>
        </p:nvGrpSpPr>
        <p:grpSpPr bwMode="auto">
          <a:xfrm>
            <a:off x="3635375" y="1779588"/>
            <a:ext cx="1944688" cy="2017712"/>
            <a:chOff x="862444" y="2206370"/>
            <a:chExt cx="2921826" cy="3329397"/>
          </a:xfrm>
        </p:grpSpPr>
        <p:sp>
          <p:nvSpPr>
            <p:cNvPr id="150542"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其他堆</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0544"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3</a:t>
              </a:r>
            </a:p>
          </p:txBody>
        </p:sp>
      </p:grpSp>
      <p:grpSp>
        <p:nvGrpSpPr>
          <p:cNvPr id="150534" name="组合 37"/>
          <p:cNvGrpSpPr>
            <a:grpSpLocks/>
          </p:cNvGrpSpPr>
          <p:nvPr/>
        </p:nvGrpSpPr>
        <p:grpSpPr bwMode="auto">
          <a:xfrm>
            <a:off x="5572125" y="1779588"/>
            <a:ext cx="1663700" cy="2636837"/>
            <a:chOff x="1067856" y="2206370"/>
            <a:chExt cx="2500071" cy="4351260"/>
          </a:xfrm>
        </p:grpSpPr>
        <p:sp>
          <p:nvSpPr>
            <p:cNvPr id="150539" name="矩形 13"/>
            <p:cNvSpPr>
              <a:spLocks noChangeArrowheads="1"/>
            </p:cNvSpPr>
            <p:nvPr/>
          </p:nvSpPr>
          <p:spPr bwMode="auto">
            <a:xfrm>
              <a:off x="1079568" y="4576985"/>
              <a:ext cx="2488359" cy="1980645"/>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中的优先级队列</a:t>
              </a:r>
            </a:p>
          </p:txBody>
        </p:sp>
        <p:sp>
          <p:nvSpPr>
            <p:cNvPr id="18" name="等腰三角形 17"/>
            <p:cNvSpPr/>
            <p:nvPr/>
          </p:nvSpPr>
          <p:spPr>
            <a:xfrm>
              <a:off x="1230074" y="2206370"/>
              <a:ext cx="2158936"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0541"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4</a:t>
              </a:r>
            </a:p>
          </p:txBody>
        </p:sp>
      </p:grpSp>
      <p:grpSp>
        <p:nvGrpSpPr>
          <p:cNvPr id="150535" name="组合 37"/>
          <p:cNvGrpSpPr>
            <a:grpSpLocks/>
          </p:cNvGrpSpPr>
          <p:nvPr/>
        </p:nvGrpSpPr>
        <p:grpSpPr bwMode="auto">
          <a:xfrm>
            <a:off x="7372350" y="1779588"/>
            <a:ext cx="1592263" cy="2636837"/>
            <a:chOff x="1067856" y="2206370"/>
            <a:chExt cx="2391844" cy="4351260"/>
          </a:xfrm>
        </p:grpSpPr>
        <p:sp>
          <p:nvSpPr>
            <p:cNvPr id="150536" name="矩形 13"/>
            <p:cNvSpPr>
              <a:spLocks noChangeArrowheads="1"/>
            </p:cNvSpPr>
            <p:nvPr/>
          </p:nvSpPr>
          <p:spPr bwMode="auto">
            <a:xfrm>
              <a:off x="1079529" y="4576985"/>
              <a:ext cx="2380171" cy="198064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排队系统的模拟</a:t>
              </a:r>
            </a:p>
          </p:txBody>
        </p:sp>
        <p:sp>
          <p:nvSpPr>
            <p:cNvPr id="22" name="等腰三角形 21"/>
            <p:cNvSpPr/>
            <p:nvPr/>
          </p:nvSpPr>
          <p:spPr>
            <a:xfrm>
              <a:off x="1230015" y="2206370"/>
              <a:ext cx="2158144"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0538"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矩形 34"/>
          <p:cNvSpPr>
            <a:spLocks noChangeArrowheads="1"/>
          </p:cNvSpPr>
          <p:nvPr/>
        </p:nvSpPr>
        <p:spPr bwMode="auto">
          <a:xfrm>
            <a:off x="611560" y="483518"/>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其他堆 </a:t>
            </a:r>
          </a:p>
        </p:txBody>
      </p:sp>
      <p:sp>
        <p:nvSpPr>
          <p:cNvPr id="104453" name="矩形 33"/>
          <p:cNvSpPr>
            <a:spLocks noChangeArrowheads="1"/>
          </p:cNvSpPr>
          <p:nvPr/>
        </p:nvSpPr>
        <p:spPr bwMode="auto">
          <a:xfrm>
            <a:off x="1116013" y="1347788"/>
            <a:ext cx="1223962" cy="1704975"/>
          </a:xfrm>
          <a:prstGeom prst="rect">
            <a:avLst/>
          </a:prstGeom>
          <a:noFill/>
          <a:ln w="9525">
            <a:noFill/>
            <a:miter lim="800000"/>
            <a:headEnd/>
            <a:tailEnd/>
          </a:ln>
        </p:spPr>
        <p:txBody>
          <a:bodyPr>
            <a:spAutoFit/>
          </a:bodyPr>
          <a:lstStyle/>
          <a:p>
            <a:pPr>
              <a:lnSpc>
                <a:spcPct val="150000"/>
              </a:lnSpc>
            </a:pPr>
            <a:r>
              <a:rPr lang="en-US" altLang="zh-CN" sz="1800" b="1">
                <a:latin typeface="微软雅黑" pitchFamily="34" charset="-122"/>
                <a:ea typeface="微软雅黑" pitchFamily="34" charset="-122"/>
              </a:rPr>
              <a:t>D-</a:t>
            </a:r>
            <a:r>
              <a:rPr lang="zh-CN" altLang="en-US" sz="1800" b="1">
                <a:latin typeface="微软雅黑" pitchFamily="34" charset="-122"/>
                <a:ea typeface="微软雅黑" pitchFamily="34" charset="-122"/>
              </a:rPr>
              <a:t>堆</a:t>
            </a:r>
            <a:endParaRPr lang="en-US" altLang="zh-CN" sz="1800" b="1">
              <a:latin typeface="微软雅黑" pitchFamily="34" charset="-122"/>
              <a:ea typeface="微软雅黑" pitchFamily="34" charset="-122"/>
            </a:endParaRPr>
          </a:p>
          <a:p>
            <a:pPr>
              <a:lnSpc>
                <a:spcPct val="150000"/>
              </a:lnSpc>
            </a:pPr>
            <a:r>
              <a:rPr lang="zh-CN" altLang="en-US" sz="1800" b="1">
                <a:latin typeface="微软雅黑" pitchFamily="34" charset="-122"/>
                <a:ea typeface="微软雅黑" pitchFamily="34" charset="-122"/>
              </a:rPr>
              <a:t>左堆</a:t>
            </a:r>
          </a:p>
          <a:p>
            <a:pPr>
              <a:lnSpc>
                <a:spcPct val="150000"/>
              </a:lnSpc>
            </a:pPr>
            <a:r>
              <a:rPr lang="zh-CN" altLang="en-US" sz="1800" b="1">
                <a:latin typeface="微软雅黑" pitchFamily="34" charset="-122"/>
                <a:ea typeface="微软雅黑" pitchFamily="34" charset="-122"/>
              </a:rPr>
              <a:t>斜堆</a:t>
            </a:r>
          </a:p>
          <a:p>
            <a:pPr>
              <a:lnSpc>
                <a:spcPct val="150000"/>
              </a:lnSpc>
            </a:pPr>
            <a:r>
              <a:rPr lang="zh-CN" altLang="en-US" sz="1800" b="1">
                <a:latin typeface="微软雅黑" pitchFamily="34" charset="-122"/>
                <a:ea typeface="微软雅黑" pitchFamily="34" charset="-122"/>
              </a:rPr>
              <a:t>二项堆</a:t>
            </a:r>
            <a:endParaRPr lang="zh-CN" altLang="zh-CN" sz="1800" b="1">
              <a:latin typeface="微软雅黑" pitchFamily="34" charset="-122"/>
              <a:ea typeface="微软雅黑" pitchFamily="34" charset="-122"/>
            </a:endParaRPr>
          </a:p>
        </p:txBody>
      </p:sp>
      <p:sp>
        <p:nvSpPr>
          <p:cNvPr id="7" name="矩形 6"/>
          <p:cNvSpPr>
            <a:spLocks noChangeArrowheads="1"/>
          </p:cNvSpPr>
          <p:nvPr/>
        </p:nvSpPr>
        <p:spPr bwMode="auto">
          <a:xfrm>
            <a:off x="3563938" y="1203325"/>
            <a:ext cx="5111750" cy="2678113"/>
          </a:xfrm>
          <a:prstGeom prst="rect">
            <a:avLst/>
          </a:prstGeom>
          <a:noFill/>
          <a:ln w="9525">
            <a:noFill/>
            <a:miter lim="800000"/>
            <a:headEnd/>
            <a:tailEnd/>
          </a:ln>
        </p:spPr>
        <p:txBody>
          <a:bodyPr>
            <a:spAutoFit/>
          </a:bodyPr>
          <a:lstStyle/>
          <a:p>
            <a:pPr>
              <a:lnSpc>
                <a:spcPct val="150000"/>
              </a:lnSpc>
            </a:pPr>
            <a:r>
              <a:rPr lang="zh-CN" altLang="en-US" sz="1400" b="1">
                <a:latin typeface="楷体_GB2312" pitchFamily="49" charset="-122"/>
                <a:ea typeface="楷体_GB2312" pitchFamily="49" charset="-122"/>
              </a:rPr>
              <a:t>每个结点有</a:t>
            </a:r>
            <a:r>
              <a:rPr lang="en-US" altLang="zh-CN" sz="1400" b="1">
                <a:latin typeface="楷体_GB2312" pitchFamily="49" charset="-122"/>
                <a:ea typeface="楷体_GB2312" pitchFamily="49" charset="-122"/>
              </a:rPr>
              <a:t>d</a:t>
            </a:r>
            <a:r>
              <a:rPr lang="zh-CN" altLang="en-US" sz="1400" b="1">
                <a:latin typeface="楷体_GB2312" pitchFamily="49" charset="-122"/>
                <a:ea typeface="楷体_GB2312" pitchFamily="49" charset="-122"/>
              </a:rPr>
              <a:t>个儿子，这样生成的堆比较矮。</a:t>
            </a:r>
          </a:p>
          <a:p>
            <a:pPr>
              <a:lnSpc>
                <a:spcPct val="150000"/>
              </a:lnSpc>
            </a:pPr>
            <a:r>
              <a:rPr lang="zh-CN" altLang="en-US" sz="1400" b="1">
                <a:latin typeface="楷体_GB2312" pitchFamily="49" charset="-122"/>
                <a:ea typeface="楷体_GB2312" pitchFamily="49" charset="-122"/>
              </a:rPr>
              <a:t>插入：</a:t>
            </a:r>
            <a:r>
              <a:rPr lang="en-US" altLang="zh-CN" sz="1400" b="1">
                <a:latin typeface="楷体_GB2312" pitchFamily="49" charset="-122"/>
                <a:ea typeface="楷体_GB2312" pitchFamily="49" charset="-122"/>
              </a:rPr>
              <a:t>O(log</a:t>
            </a:r>
            <a:r>
              <a:rPr lang="en-US" altLang="zh-CN" sz="1400" b="1" baseline="-25000">
                <a:latin typeface="楷体_GB2312" pitchFamily="49" charset="-122"/>
                <a:ea typeface="楷体_GB2312" pitchFamily="49" charset="-122"/>
              </a:rPr>
              <a:t>d</a:t>
            </a:r>
            <a:r>
              <a:rPr lang="en-US" altLang="zh-CN" sz="1400" b="1">
                <a:latin typeface="楷体_GB2312" pitchFamily="49" charset="-122"/>
                <a:ea typeface="楷体_GB2312" pitchFamily="49" charset="-122"/>
              </a:rPr>
              <a:t>N)</a:t>
            </a:r>
          </a:p>
          <a:p>
            <a:pPr>
              <a:lnSpc>
                <a:spcPct val="150000"/>
              </a:lnSpc>
            </a:pPr>
            <a:r>
              <a:rPr lang="zh-CN" altLang="en-US" sz="1400" b="1">
                <a:latin typeface="楷体_GB2312" pitchFamily="49" charset="-122"/>
                <a:ea typeface="楷体_GB2312" pitchFamily="49" charset="-122"/>
              </a:rPr>
              <a:t>删除：需要在</a:t>
            </a:r>
            <a:r>
              <a:rPr lang="en-US" altLang="zh-CN" sz="1400" b="1">
                <a:latin typeface="楷体_GB2312" pitchFamily="49" charset="-122"/>
                <a:ea typeface="楷体_GB2312" pitchFamily="49" charset="-122"/>
              </a:rPr>
              <a:t>d</a:t>
            </a:r>
            <a:r>
              <a:rPr lang="zh-CN" altLang="en-US" sz="1400" b="1">
                <a:latin typeface="楷体_GB2312" pitchFamily="49" charset="-122"/>
                <a:ea typeface="楷体_GB2312" pitchFamily="49" charset="-122"/>
              </a:rPr>
              <a:t>个元素中找出最小的，时间复杂度为：</a:t>
            </a:r>
            <a:r>
              <a:rPr lang="en-US" altLang="zh-CN" sz="1400" b="1">
                <a:latin typeface="楷体_GB2312" pitchFamily="49" charset="-122"/>
                <a:ea typeface="楷体_GB2312" pitchFamily="49" charset="-122"/>
              </a:rPr>
              <a:t>O(dlog</a:t>
            </a:r>
            <a:r>
              <a:rPr lang="en-US" altLang="zh-CN" sz="1400" b="1" baseline="-25000">
                <a:latin typeface="楷体_GB2312" pitchFamily="49" charset="-122"/>
                <a:ea typeface="楷体_GB2312" pitchFamily="49" charset="-122"/>
              </a:rPr>
              <a:t>d</a:t>
            </a:r>
            <a:r>
              <a:rPr lang="en-US" altLang="zh-CN" sz="1400" b="1">
                <a:latin typeface="楷体_GB2312" pitchFamily="49" charset="-122"/>
                <a:ea typeface="楷体_GB2312" pitchFamily="49" charset="-122"/>
              </a:rPr>
              <a:t>N)</a:t>
            </a:r>
          </a:p>
          <a:p>
            <a:pPr>
              <a:lnSpc>
                <a:spcPct val="150000"/>
              </a:lnSpc>
            </a:pPr>
            <a:r>
              <a:rPr lang="zh-CN" altLang="en-US" sz="1400" b="1">
                <a:latin typeface="楷体_GB2312" pitchFamily="49" charset="-122"/>
                <a:ea typeface="楷体_GB2312" pitchFamily="49" charset="-122"/>
              </a:rPr>
              <a:t>优点：插入快</a:t>
            </a:r>
          </a:p>
          <a:p>
            <a:pPr>
              <a:lnSpc>
                <a:spcPct val="150000"/>
              </a:lnSpc>
            </a:pPr>
            <a:r>
              <a:rPr lang="zh-CN" altLang="en-US" sz="1400" b="1">
                <a:latin typeface="楷体_GB2312" pitchFamily="49" charset="-122"/>
                <a:ea typeface="楷体_GB2312" pitchFamily="49" charset="-122"/>
              </a:rPr>
              <a:t>缺点：删除慢</a:t>
            </a:r>
          </a:p>
          <a:p>
            <a:pPr>
              <a:lnSpc>
                <a:spcPct val="150000"/>
              </a:lnSpc>
            </a:pPr>
            <a:r>
              <a:rPr kumimoji="0" lang="zh-CN" altLang="en-US" sz="1400" b="1">
                <a:latin typeface="楷体_GB2312" pitchFamily="49" charset="-122"/>
                <a:ea typeface="楷体_GB2312" pitchFamily="49" charset="-122"/>
              </a:rPr>
              <a:t>用途：</a:t>
            </a:r>
          </a:p>
          <a:p>
            <a:pPr lvl="1">
              <a:lnSpc>
                <a:spcPct val="150000"/>
              </a:lnSpc>
            </a:pPr>
            <a:r>
              <a:rPr kumimoji="0" lang="zh-CN" altLang="en-US" sz="1400" b="1">
                <a:latin typeface="楷体_GB2312" pitchFamily="49" charset="-122"/>
                <a:ea typeface="楷体_GB2312" pitchFamily="49" charset="-122"/>
              </a:rPr>
              <a:t>插入比删除多的队列</a:t>
            </a:r>
          </a:p>
          <a:p>
            <a:pPr lvl="1">
              <a:lnSpc>
                <a:spcPct val="150000"/>
              </a:lnSpc>
            </a:pPr>
            <a:r>
              <a:rPr kumimoji="0" lang="zh-CN" altLang="en-US" sz="1400" b="1">
                <a:latin typeface="楷体_GB2312" pitchFamily="49" charset="-122"/>
                <a:ea typeface="楷体_GB2312" pitchFamily="49" charset="-122"/>
              </a:rPr>
              <a:t>队列太大，内存放不下，要放在外存的时候</a:t>
            </a:r>
          </a:p>
        </p:txBody>
      </p:sp>
      <p:sp>
        <p:nvSpPr>
          <p:cNvPr id="9" name="右大括号 8"/>
          <p:cNvSpPr>
            <a:spLocks/>
          </p:cNvSpPr>
          <p:nvPr/>
        </p:nvSpPr>
        <p:spPr bwMode="auto">
          <a:xfrm>
            <a:off x="2124075" y="2066925"/>
            <a:ext cx="144463" cy="792163"/>
          </a:xfrm>
          <a:prstGeom prst="rightBrace">
            <a:avLst>
              <a:gd name="adj1" fmla="val 8301"/>
              <a:gd name="adj2" fmla="val 50000"/>
            </a:avLst>
          </a:prstGeom>
          <a:noFill/>
          <a:ln w="19050" algn="ctr">
            <a:solidFill>
              <a:schemeClr val="tx1"/>
            </a:solidFill>
            <a:round/>
            <a:headEnd/>
            <a:tailEnd/>
          </a:ln>
        </p:spPr>
        <p:txBody>
          <a:bodyPr/>
          <a:lstStyle/>
          <a:p>
            <a:endParaRPr lang="zh-CN" altLang="en-US">
              <a:ea typeface="楷体_GB2312" pitchFamily="49" charset="-122"/>
            </a:endParaRPr>
          </a:p>
        </p:txBody>
      </p:sp>
      <p:sp>
        <p:nvSpPr>
          <p:cNvPr id="10" name="TextBox 9"/>
          <p:cNvSpPr txBox="1">
            <a:spLocks noChangeArrowheads="1"/>
          </p:cNvSpPr>
          <p:nvPr/>
        </p:nvSpPr>
        <p:spPr bwMode="auto">
          <a:xfrm>
            <a:off x="2484438" y="1995488"/>
            <a:ext cx="431800" cy="954087"/>
          </a:xfrm>
          <a:prstGeom prst="rect">
            <a:avLst/>
          </a:prstGeom>
          <a:noFill/>
          <a:ln w="9525">
            <a:noFill/>
            <a:miter lim="800000"/>
            <a:headEnd/>
            <a:tailEnd/>
          </a:ln>
        </p:spPr>
        <p:txBody>
          <a:bodyPr>
            <a:spAutoFit/>
          </a:bodyPr>
          <a:lstStyle/>
          <a:p>
            <a:r>
              <a:rPr lang="zh-CN" altLang="en-US" sz="1400" b="1"/>
              <a:t>支持归并</a:t>
            </a:r>
          </a:p>
        </p:txBody>
      </p:sp>
      <mc:AlternateContent xmlns:mc="http://schemas.openxmlformats.org/markup-compatibility/2006">
        <mc:Choice xmlns:p14="http://schemas.microsoft.com/office/powerpoint/2010/main" xmlns="" Requires="p14">
          <p:contentPart p14:bwMode="auto" r:id="rId3">
            <p14:nvContentPartPr>
              <p14:cNvPr id="11264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264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104453">
                                            <p:txEl>
                                              <p:pRg st="0" end="0"/>
                                            </p:txEl>
                                          </p:spTgt>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10445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矩形 34"/>
          <p:cNvSpPr>
            <a:spLocks noChangeArrowheads="1"/>
          </p:cNvSpPr>
          <p:nvPr/>
        </p:nvSpPr>
        <p:spPr bwMode="auto">
          <a:xfrm>
            <a:off x="539552"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左堆</a:t>
            </a:r>
          </a:p>
        </p:txBody>
      </p:sp>
      <p:sp>
        <p:nvSpPr>
          <p:cNvPr id="104453" name="矩形 33"/>
          <p:cNvSpPr>
            <a:spLocks noChangeArrowheads="1"/>
          </p:cNvSpPr>
          <p:nvPr/>
        </p:nvSpPr>
        <p:spPr bwMode="auto">
          <a:xfrm>
            <a:off x="684213" y="1058863"/>
            <a:ext cx="6624637" cy="3081337"/>
          </a:xfrm>
          <a:prstGeom prst="rect">
            <a:avLst/>
          </a:prstGeom>
          <a:noFill/>
          <a:ln w="9525">
            <a:noFill/>
            <a:miter lim="800000"/>
            <a:headEnd/>
            <a:tailEnd/>
          </a:ln>
        </p:spPr>
        <p:txBody>
          <a:bodyPr>
            <a:spAutoFit/>
          </a:bodyPr>
          <a:lstStyle/>
          <a:p>
            <a:pPr>
              <a:lnSpc>
                <a:spcPct val="110000"/>
              </a:lnSpc>
            </a:pPr>
            <a:r>
              <a:rPr lang="zh-CN" altLang="en-US" sz="1800" b="1">
                <a:latin typeface="微软雅黑" pitchFamily="34" charset="-122"/>
                <a:ea typeface="微软雅黑" pitchFamily="34" charset="-122"/>
              </a:rPr>
              <a:t>满足堆的有序性，但平衡稍弱一些的堆，不要求是完全二叉树</a:t>
            </a:r>
            <a:endParaRPr lang="en-US" altLang="zh-CN" sz="1800" b="1">
              <a:latin typeface="微软雅黑" pitchFamily="34" charset="-122"/>
              <a:ea typeface="微软雅黑" pitchFamily="34" charset="-122"/>
            </a:endParaRPr>
          </a:p>
          <a:p>
            <a:pPr>
              <a:lnSpc>
                <a:spcPct val="110000"/>
              </a:lnSpc>
            </a:pPr>
            <a:endParaRPr lang="zh-CN" altLang="en-US" sz="1800" b="1">
              <a:latin typeface="微软雅黑" pitchFamily="34" charset="-122"/>
              <a:ea typeface="微软雅黑" pitchFamily="34" charset="-122"/>
            </a:endParaRPr>
          </a:p>
          <a:p>
            <a:pPr>
              <a:lnSpc>
                <a:spcPct val="110000"/>
              </a:lnSpc>
            </a:pPr>
            <a:r>
              <a:rPr lang="zh-CN" altLang="en-US" sz="1800" b="1">
                <a:latin typeface="微软雅黑" pitchFamily="34" charset="-122"/>
                <a:ea typeface="微软雅黑" pitchFamily="34" charset="-122"/>
              </a:rPr>
              <a:t>空路径长度</a:t>
            </a:r>
            <a:r>
              <a:rPr lang="en-US" altLang="zh-CN" sz="1800" b="1">
                <a:latin typeface="微软雅黑" pitchFamily="34" charset="-122"/>
                <a:ea typeface="微软雅黑" pitchFamily="34" charset="-122"/>
              </a:rPr>
              <a:t>(npl)</a:t>
            </a:r>
          </a:p>
          <a:p>
            <a:pPr>
              <a:lnSpc>
                <a:spcPct val="110000"/>
              </a:lnSpc>
              <a:spcBef>
                <a:spcPts val="600"/>
              </a:spcBef>
            </a:pPr>
            <a:r>
              <a:rPr lang="en-US" altLang="zh-CN" sz="1400">
                <a:latin typeface="微软雅黑" pitchFamily="34" charset="-122"/>
                <a:ea typeface="微软雅黑" pitchFamily="34" charset="-122"/>
              </a:rPr>
              <a:t>npl(x)</a:t>
            </a:r>
            <a:r>
              <a:rPr lang="zh-CN" altLang="en-US" sz="1400">
                <a:latin typeface="微软雅黑" pitchFamily="34" charset="-122"/>
                <a:ea typeface="微软雅黑" pitchFamily="34" charset="-122"/>
              </a:rPr>
              <a:t>为</a:t>
            </a:r>
            <a:r>
              <a:rPr lang="en-US" altLang="zh-CN" sz="1400">
                <a:latin typeface="微软雅黑" pitchFamily="34" charset="-122"/>
                <a:ea typeface="微软雅黑" pitchFamily="34" charset="-122"/>
              </a:rPr>
              <a:t>x</a:t>
            </a:r>
            <a:r>
              <a:rPr lang="zh-CN" altLang="en-US" sz="1400">
                <a:latin typeface="微软雅黑" pitchFamily="34" charset="-122"/>
                <a:ea typeface="微软雅黑" pitchFamily="34" charset="-122"/>
              </a:rPr>
              <a:t>到不满两个孩子的节点的最短路径</a:t>
            </a:r>
            <a:endParaRPr lang="en-US" altLang="zh-CN" sz="1400">
              <a:latin typeface="微软雅黑" pitchFamily="34" charset="-122"/>
              <a:ea typeface="微软雅黑" pitchFamily="34" charset="-122"/>
            </a:endParaRPr>
          </a:p>
          <a:p>
            <a:pPr>
              <a:lnSpc>
                <a:spcPct val="110000"/>
              </a:lnSpc>
            </a:pPr>
            <a:r>
              <a:rPr lang="zh-CN" altLang="en-US" sz="1400">
                <a:latin typeface="微软雅黑" pitchFamily="34" charset="-122"/>
                <a:ea typeface="微软雅黑" pitchFamily="34" charset="-122"/>
              </a:rPr>
              <a:t>即具有</a:t>
            </a:r>
            <a:r>
              <a:rPr lang="en-US" altLang="zh-CN" sz="1400">
                <a:latin typeface="微软雅黑" pitchFamily="34" charset="-122"/>
                <a:ea typeface="微软雅黑" pitchFamily="34" charset="-122"/>
              </a:rPr>
              <a:t>0</a:t>
            </a:r>
            <a:r>
              <a:rPr lang="zh-CN" altLang="en-US" sz="1400">
                <a:latin typeface="微软雅黑" pitchFamily="34" charset="-122"/>
                <a:ea typeface="微软雅黑" pitchFamily="34" charset="-122"/>
              </a:rPr>
              <a:t>个或一个孩子的结点的</a:t>
            </a:r>
            <a:r>
              <a:rPr lang="en-US" altLang="zh-CN" sz="1400">
                <a:latin typeface="微软雅黑" pitchFamily="34" charset="-122"/>
                <a:ea typeface="微软雅黑" pitchFamily="34" charset="-122"/>
              </a:rPr>
              <a:t>npl</a:t>
            </a:r>
            <a:r>
              <a:rPr lang="zh-CN" altLang="en-US" sz="1400">
                <a:latin typeface="微软雅黑" pitchFamily="34" charset="-122"/>
                <a:ea typeface="微软雅黑" pitchFamily="34" charset="-122"/>
              </a:rPr>
              <a:t>为</a:t>
            </a:r>
            <a:r>
              <a:rPr lang="en-US" altLang="zh-CN" sz="1400">
                <a:latin typeface="微软雅黑" pitchFamily="34" charset="-122"/>
                <a:ea typeface="微软雅黑" pitchFamily="34" charset="-122"/>
              </a:rPr>
              <a:t>0</a:t>
            </a:r>
            <a:r>
              <a:rPr lang="zh-CN" altLang="en-US" sz="1400">
                <a:latin typeface="微软雅黑" pitchFamily="34" charset="-122"/>
                <a:ea typeface="微软雅黑" pitchFamily="34" charset="-122"/>
              </a:rPr>
              <a:t>，</a:t>
            </a:r>
            <a:r>
              <a:rPr lang="en-US" altLang="zh-CN" sz="1400">
                <a:latin typeface="微软雅黑" pitchFamily="34" charset="-122"/>
                <a:ea typeface="微软雅黑" pitchFamily="34" charset="-122"/>
              </a:rPr>
              <a:t>npl(NULL) = -1</a:t>
            </a:r>
          </a:p>
          <a:p>
            <a:pPr>
              <a:lnSpc>
                <a:spcPct val="110000"/>
              </a:lnSpc>
            </a:pPr>
            <a:endParaRPr lang="en-US" altLang="zh-CN" sz="1800" b="1">
              <a:latin typeface="微软雅黑" pitchFamily="34" charset="-122"/>
              <a:ea typeface="微软雅黑" pitchFamily="34" charset="-122"/>
            </a:endParaRPr>
          </a:p>
          <a:p>
            <a:pPr>
              <a:lnSpc>
                <a:spcPct val="110000"/>
              </a:lnSpc>
            </a:pPr>
            <a:r>
              <a:rPr lang="zh-CN" altLang="en-US" sz="1800" b="1">
                <a:latin typeface="微软雅黑" pitchFamily="34" charset="-122"/>
                <a:ea typeface="微软雅黑" pitchFamily="34" charset="-122"/>
              </a:rPr>
              <a:t>左堆</a:t>
            </a:r>
            <a:endParaRPr lang="en-US" altLang="zh-CN" sz="1800" b="1">
              <a:latin typeface="微软雅黑" pitchFamily="34" charset="-122"/>
              <a:ea typeface="微软雅黑" pitchFamily="34" charset="-122"/>
            </a:endParaRPr>
          </a:p>
          <a:p>
            <a:pPr>
              <a:lnSpc>
                <a:spcPct val="110000"/>
              </a:lnSpc>
            </a:pPr>
            <a:r>
              <a:rPr lang="zh-CN" altLang="en-US" sz="1400">
                <a:latin typeface="微软雅黑" pitchFamily="34" charset="-122"/>
                <a:ea typeface="微软雅黑" pitchFamily="34" charset="-122"/>
              </a:rPr>
              <a:t>对每个节点</a:t>
            </a:r>
            <a:r>
              <a:rPr lang="en-US" altLang="zh-CN" sz="1400">
                <a:latin typeface="微软雅黑" pitchFamily="34" charset="-122"/>
                <a:ea typeface="微软雅黑" pitchFamily="34" charset="-122"/>
              </a:rPr>
              <a:t>x</a:t>
            </a:r>
            <a:r>
              <a:rPr lang="zh-CN" altLang="en-US" sz="1400">
                <a:latin typeface="微软雅黑" pitchFamily="34" charset="-122"/>
                <a:ea typeface="微软雅黑" pitchFamily="34" charset="-122"/>
              </a:rPr>
              <a:t>，左孩子的</a:t>
            </a:r>
            <a:r>
              <a:rPr lang="en-US" altLang="zh-CN" sz="1400">
                <a:latin typeface="微软雅黑" pitchFamily="34" charset="-122"/>
                <a:ea typeface="微软雅黑" pitchFamily="34" charset="-122"/>
              </a:rPr>
              <a:t>npl</a:t>
            </a:r>
            <a:r>
              <a:rPr lang="zh-CN" altLang="en-US" sz="1400">
                <a:latin typeface="微软雅黑" pitchFamily="34" charset="-122"/>
                <a:ea typeface="微软雅黑" pitchFamily="34" charset="-122"/>
              </a:rPr>
              <a:t>不小于右孩子的</a:t>
            </a:r>
            <a:r>
              <a:rPr lang="en-US" altLang="zh-CN" sz="1400">
                <a:latin typeface="微软雅黑" pitchFamily="34" charset="-122"/>
                <a:ea typeface="微软雅黑" pitchFamily="34" charset="-122"/>
              </a:rPr>
              <a:t>npl</a:t>
            </a:r>
          </a:p>
          <a:p>
            <a:pPr>
              <a:lnSpc>
                <a:spcPct val="110000"/>
              </a:lnSpc>
            </a:pPr>
            <a:endParaRPr lang="en-US" altLang="zh-CN" sz="1800" b="1">
              <a:latin typeface="微软雅黑" pitchFamily="34" charset="-122"/>
              <a:ea typeface="微软雅黑" pitchFamily="34" charset="-122"/>
            </a:endParaRPr>
          </a:p>
          <a:p>
            <a:pPr>
              <a:lnSpc>
                <a:spcPct val="110000"/>
              </a:lnSpc>
            </a:pPr>
            <a:r>
              <a:rPr lang="zh-CN" altLang="en-US" sz="1800" b="1">
                <a:latin typeface="微软雅黑" pitchFamily="34" charset="-122"/>
                <a:ea typeface="微软雅黑" pitchFamily="34" charset="-122"/>
              </a:rPr>
              <a:t>显然，左堆是向左倾斜的堆</a:t>
            </a:r>
          </a:p>
        </p:txBody>
      </p:sp>
      <p:grpSp>
        <p:nvGrpSpPr>
          <p:cNvPr id="2" name="Group 2"/>
          <p:cNvGrpSpPr>
            <a:grpSpLocks/>
          </p:cNvGrpSpPr>
          <p:nvPr/>
        </p:nvGrpSpPr>
        <p:grpSpPr bwMode="auto">
          <a:xfrm>
            <a:off x="4572000" y="2571750"/>
            <a:ext cx="1584325" cy="1963738"/>
            <a:chOff x="521" y="482"/>
            <a:chExt cx="1225" cy="1678"/>
          </a:xfrm>
        </p:grpSpPr>
        <p:sp>
          <p:nvSpPr>
            <p:cNvPr id="113699" name="Oval 3"/>
            <p:cNvSpPr>
              <a:spLocks noChangeArrowheads="1"/>
            </p:cNvSpPr>
            <p:nvPr/>
          </p:nvSpPr>
          <p:spPr bwMode="auto">
            <a:xfrm>
              <a:off x="1202" y="482"/>
              <a:ext cx="272" cy="227"/>
            </a:xfrm>
            <a:prstGeom prst="ellipse">
              <a:avLst/>
            </a:prstGeom>
            <a:noFill/>
            <a:ln w="12700">
              <a:solidFill>
                <a:schemeClr val="tx1"/>
              </a:solidFill>
              <a:round/>
              <a:headEnd/>
              <a:tailEnd/>
            </a:ln>
          </p:spPr>
          <p:txBody>
            <a:bodyPr wrap="none" anchor="ctr"/>
            <a:lstStyle/>
            <a:p>
              <a:pPr algn="ctr"/>
              <a:endParaRPr lang="en-US" altLang="zh-CN" sz="1400" b="1"/>
            </a:p>
          </p:txBody>
        </p:sp>
        <p:sp>
          <p:nvSpPr>
            <p:cNvPr id="113700" name="Oval 4"/>
            <p:cNvSpPr>
              <a:spLocks noChangeArrowheads="1"/>
            </p:cNvSpPr>
            <p:nvPr/>
          </p:nvSpPr>
          <p:spPr bwMode="auto">
            <a:xfrm>
              <a:off x="1474" y="935"/>
              <a:ext cx="272" cy="227"/>
            </a:xfrm>
            <a:prstGeom prst="ellipse">
              <a:avLst/>
            </a:prstGeom>
            <a:noFill/>
            <a:ln w="12700">
              <a:solidFill>
                <a:schemeClr val="tx1"/>
              </a:solidFill>
              <a:round/>
              <a:headEnd/>
              <a:tailEnd/>
            </a:ln>
          </p:spPr>
          <p:txBody>
            <a:bodyPr wrap="none" anchor="ctr"/>
            <a:lstStyle/>
            <a:p>
              <a:pPr algn="ctr"/>
              <a:endParaRPr lang="en-US" altLang="zh-CN" sz="1400" b="1"/>
            </a:p>
          </p:txBody>
        </p:sp>
        <p:sp>
          <p:nvSpPr>
            <p:cNvPr id="113701" name="Oval 5"/>
            <p:cNvSpPr>
              <a:spLocks noChangeArrowheads="1"/>
            </p:cNvSpPr>
            <p:nvPr/>
          </p:nvSpPr>
          <p:spPr bwMode="auto">
            <a:xfrm>
              <a:off x="884" y="935"/>
              <a:ext cx="272" cy="227"/>
            </a:xfrm>
            <a:prstGeom prst="ellipse">
              <a:avLst/>
            </a:prstGeom>
            <a:noFill/>
            <a:ln w="12700">
              <a:solidFill>
                <a:schemeClr val="tx1"/>
              </a:solidFill>
              <a:round/>
              <a:headEnd/>
              <a:tailEnd/>
            </a:ln>
          </p:spPr>
          <p:txBody>
            <a:bodyPr wrap="none" anchor="ctr"/>
            <a:lstStyle/>
            <a:p>
              <a:pPr algn="ctr"/>
              <a:endParaRPr lang="en-US" altLang="zh-CN" sz="1400" b="1"/>
            </a:p>
          </p:txBody>
        </p:sp>
        <p:sp>
          <p:nvSpPr>
            <p:cNvPr id="113702" name="Oval 6"/>
            <p:cNvSpPr>
              <a:spLocks noChangeArrowheads="1"/>
            </p:cNvSpPr>
            <p:nvPr/>
          </p:nvSpPr>
          <p:spPr bwMode="auto">
            <a:xfrm>
              <a:off x="521" y="1525"/>
              <a:ext cx="272" cy="227"/>
            </a:xfrm>
            <a:prstGeom prst="ellipse">
              <a:avLst/>
            </a:prstGeom>
            <a:noFill/>
            <a:ln w="12700">
              <a:solidFill>
                <a:schemeClr val="tx1"/>
              </a:solidFill>
              <a:round/>
              <a:headEnd/>
              <a:tailEnd/>
            </a:ln>
          </p:spPr>
          <p:txBody>
            <a:bodyPr wrap="none" anchor="ctr"/>
            <a:lstStyle/>
            <a:p>
              <a:pPr algn="ctr"/>
              <a:endParaRPr lang="en-US" altLang="zh-CN" sz="1400" b="1"/>
            </a:p>
          </p:txBody>
        </p:sp>
        <p:sp>
          <p:nvSpPr>
            <p:cNvPr id="113703" name="Oval 7"/>
            <p:cNvSpPr>
              <a:spLocks noChangeArrowheads="1"/>
            </p:cNvSpPr>
            <p:nvPr/>
          </p:nvSpPr>
          <p:spPr bwMode="auto">
            <a:xfrm>
              <a:off x="1111" y="1525"/>
              <a:ext cx="272" cy="227"/>
            </a:xfrm>
            <a:prstGeom prst="ellipse">
              <a:avLst/>
            </a:prstGeom>
            <a:noFill/>
            <a:ln w="12700">
              <a:solidFill>
                <a:schemeClr val="tx1"/>
              </a:solidFill>
              <a:round/>
              <a:headEnd/>
              <a:tailEnd/>
            </a:ln>
          </p:spPr>
          <p:txBody>
            <a:bodyPr wrap="none" anchor="ctr"/>
            <a:lstStyle/>
            <a:p>
              <a:pPr algn="ctr"/>
              <a:endParaRPr lang="en-US" altLang="zh-CN" sz="1400" b="1"/>
            </a:p>
          </p:txBody>
        </p:sp>
        <p:sp>
          <p:nvSpPr>
            <p:cNvPr id="113704" name="Line 8"/>
            <p:cNvSpPr>
              <a:spLocks noChangeShapeType="1"/>
            </p:cNvSpPr>
            <p:nvPr/>
          </p:nvSpPr>
          <p:spPr bwMode="auto">
            <a:xfrm flipH="1">
              <a:off x="1066" y="709"/>
              <a:ext cx="181" cy="226"/>
            </a:xfrm>
            <a:prstGeom prst="line">
              <a:avLst/>
            </a:prstGeom>
            <a:noFill/>
            <a:ln w="12700">
              <a:solidFill>
                <a:schemeClr val="tx1"/>
              </a:solidFill>
              <a:round/>
              <a:headEnd/>
              <a:tailEnd/>
            </a:ln>
          </p:spPr>
          <p:txBody>
            <a:bodyPr wrap="none"/>
            <a:lstStyle/>
            <a:p>
              <a:endParaRPr lang="zh-CN" altLang="en-US"/>
            </a:p>
          </p:txBody>
        </p:sp>
        <p:sp>
          <p:nvSpPr>
            <p:cNvPr id="113705" name="Line 9"/>
            <p:cNvSpPr>
              <a:spLocks noChangeShapeType="1"/>
            </p:cNvSpPr>
            <p:nvPr/>
          </p:nvSpPr>
          <p:spPr bwMode="auto">
            <a:xfrm>
              <a:off x="1429" y="709"/>
              <a:ext cx="136" cy="226"/>
            </a:xfrm>
            <a:prstGeom prst="line">
              <a:avLst/>
            </a:prstGeom>
            <a:noFill/>
            <a:ln w="12700">
              <a:solidFill>
                <a:schemeClr val="tx1"/>
              </a:solidFill>
              <a:round/>
              <a:headEnd/>
              <a:tailEnd/>
            </a:ln>
          </p:spPr>
          <p:txBody>
            <a:bodyPr wrap="none"/>
            <a:lstStyle/>
            <a:p>
              <a:endParaRPr lang="zh-CN" altLang="en-US"/>
            </a:p>
          </p:txBody>
        </p:sp>
        <p:sp>
          <p:nvSpPr>
            <p:cNvPr id="113706" name="Line 10"/>
            <p:cNvSpPr>
              <a:spLocks noChangeShapeType="1"/>
            </p:cNvSpPr>
            <p:nvPr/>
          </p:nvSpPr>
          <p:spPr bwMode="auto">
            <a:xfrm flipH="1">
              <a:off x="703" y="1162"/>
              <a:ext cx="227" cy="363"/>
            </a:xfrm>
            <a:prstGeom prst="line">
              <a:avLst/>
            </a:prstGeom>
            <a:noFill/>
            <a:ln w="12700">
              <a:solidFill>
                <a:schemeClr val="tx1"/>
              </a:solidFill>
              <a:round/>
              <a:headEnd/>
              <a:tailEnd/>
            </a:ln>
          </p:spPr>
          <p:txBody>
            <a:bodyPr wrap="none"/>
            <a:lstStyle/>
            <a:p>
              <a:endParaRPr lang="zh-CN" altLang="en-US"/>
            </a:p>
          </p:txBody>
        </p:sp>
        <p:sp>
          <p:nvSpPr>
            <p:cNvPr id="113707" name="Line 11"/>
            <p:cNvSpPr>
              <a:spLocks noChangeShapeType="1"/>
            </p:cNvSpPr>
            <p:nvPr/>
          </p:nvSpPr>
          <p:spPr bwMode="auto">
            <a:xfrm>
              <a:off x="1066" y="1162"/>
              <a:ext cx="136" cy="363"/>
            </a:xfrm>
            <a:prstGeom prst="line">
              <a:avLst/>
            </a:prstGeom>
            <a:noFill/>
            <a:ln w="12700">
              <a:solidFill>
                <a:schemeClr val="tx1"/>
              </a:solidFill>
              <a:round/>
              <a:headEnd/>
              <a:tailEnd/>
            </a:ln>
          </p:spPr>
          <p:txBody>
            <a:bodyPr wrap="none"/>
            <a:lstStyle/>
            <a:p>
              <a:endParaRPr lang="zh-CN" altLang="en-US"/>
            </a:p>
          </p:txBody>
        </p:sp>
        <p:sp>
          <p:nvSpPr>
            <p:cNvPr id="113708" name="Line 12"/>
            <p:cNvSpPr>
              <a:spLocks noChangeShapeType="1"/>
            </p:cNvSpPr>
            <p:nvPr/>
          </p:nvSpPr>
          <p:spPr bwMode="auto">
            <a:xfrm flipH="1">
              <a:off x="1090" y="1752"/>
              <a:ext cx="88" cy="171"/>
            </a:xfrm>
            <a:prstGeom prst="line">
              <a:avLst/>
            </a:prstGeom>
            <a:noFill/>
            <a:ln w="12700">
              <a:solidFill>
                <a:schemeClr val="tx1"/>
              </a:solidFill>
              <a:round/>
              <a:headEnd/>
              <a:tailEnd/>
            </a:ln>
          </p:spPr>
          <p:txBody>
            <a:bodyPr wrap="none"/>
            <a:lstStyle/>
            <a:p>
              <a:endParaRPr lang="zh-CN" altLang="en-US"/>
            </a:p>
          </p:txBody>
        </p:sp>
        <p:sp>
          <p:nvSpPr>
            <p:cNvPr id="113709" name="Oval 13"/>
            <p:cNvSpPr>
              <a:spLocks noChangeArrowheads="1"/>
            </p:cNvSpPr>
            <p:nvPr/>
          </p:nvSpPr>
          <p:spPr bwMode="auto">
            <a:xfrm>
              <a:off x="929" y="1933"/>
              <a:ext cx="272" cy="227"/>
            </a:xfrm>
            <a:prstGeom prst="ellipse">
              <a:avLst/>
            </a:prstGeom>
            <a:noFill/>
            <a:ln w="12700">
              <a:solidFill>
                <a:schemeClr val="tx1"/>
              </a:solidFill>
              <a:round/>
              <a:headEnd/>
              <a:tailEnd/>
            </a:ln>
          </p:spPr>
          <p:txBody>
            <a:bodyPr wrap="none" anchor="ctr"/>
            <a:lstStyle/>
            <a:p>
              <a:pPr algn="ctr"/>
              <a:endParaRPr lang="en-US" altLang="zh-CN" sz="1400" b="1"/>
            </a:p>
          </p:txBody>
        </p:sp>
      </p:grpSp>
      <p:grpSp>
        <p:nvGrpSpPr>
          <p:cNvPr id="3" name="Group 2"/>
          <p:cNvGrpSpPr>
            <a:grpSpLocks/>
          </p:cNvGrpSpPr>
          <p:nvPr/>
        </p:nvGrpSpPr>
        <p:grpSpPr bwMode="auto">
          <a:xfrm>
            <a:off x="4572000" y="2571750"/>
            <a:ext cx="1584325" cy="1963738"/>
            <a:chOff x="521" y="482"/>
            <a:chExt cx="1225" cy="1678"/>
          </a:xfrm>
        </p:grpSpPr>
        <p:sp>
          <p:nvSpPr>
            <p:cNvPr id="113688" name="Oval 3"/>
            <p:cNvSpPr>
              <a:spLocks noChangeArrowheads="1"/>
            </p:cNvSpPr>
            <p:nvPr/>
          </p:nvSpPr>
          <p:spPr bwMode="auto">
            <a:xfrm>
              <a:off x="1202" y="482"/>
              <a:ext cx="272" cy="227"/>
            </a:xfrm>
            <a:prstGeom prst="ellipse">
              <a:avLst/>
            </a:prstGeom>
            <a:noFill/>
            <a:ln w="12700">
              <a:solidFill>
                <a:schemeClr val="tx1"/>
              </a:solidFill>
              <a:round/>
              <a:headEnd/>
              <a:tailEnd/>
            </a:ln>
          </p:spPr>
          <p:txBody>
            <a:bodyPr wrap="none" anchor="ctr"/>
            <a:lstStyle/>
            <a:p>
              <a:pPr algn="ctr"/>
              <a:r>
                <a:rPr lang="en-US" altLang="zh-CN" sz="1400" b="1"/>
                <a:t>1</a:t>
              </a:r>
            </a:p>
          </p:txBody>
        </p:sp>
        <p:sp>
          <p:nvSpPr>
            <p:cNvPr id="113689" name="Oval 4"/>
            <p:cNvSpPr>
              <a:spLocks noChangeArrowheads="1"/>
            </p:cNvSpPr>
            <p:nvPr/>
          </p:nvSpPr>
          <p:spPr bwMode="auto">
            <a:xfrm>
              <a:off x="1474" y="935"/>
              <a:ext cx="272" cy="227"/>
            </a:xfrm>
            <a:prstGeom prst="ellipse">
              <a:avLst/>
            </a:prstGeom>
            <a:noFill/>
            <a:ln w="12700">
              <a:solidFill>
                <a:schemeClr val="tx1"/>
              </a:solidFill>
              <a:round/>
              <a:headEnd/>
              <a:tailEnd/>
            </a:ln>
          </p:spPr>
          <p:txBody>
            <a:bodyPr wrap="none" anchor="ctr"/>
            <a:lstStyle/>
            <a:p>
              <a:pPr algn="ctr"/>
              <a:r>
                <a:rPr lang="en-US" altLang="zh-CN" sz="1400" b="1"/>
                <a:t>0</a:t>
              </a:r>
            </a:p>
          </p:txBody>
        </p:sp>
        <p:sp>
          <p:nvSpPr>
            <p:cNvPr id="113690" name="Oval 5"/>
            <p:cNvSpPr>
              <a:spLocks noChangeArrowheads="1"/>
            </p:cNvSpPr>
            <p:nvPr/>
          </p:nvSpPr>
          <p:spPr bwMode="auto">
            <a:xfrm>
              <a:off x="884" y="935"/>
              <a:ext cx="272" cy="227"/>
            </a:xfrm>
            <a:prstGeom prst="ellipse">
              <a:avLst/>
            </a:prstGeom>
            <a:noFill/>
            <a:ln w="12700">
              <a:solidFill>
                <a:schemeClr val="tx1"/>
              </a:solidFill>
              <a:round/>
              <a:headEnd/>
              <a:tailEnd/>
            </a:ln>
          </p:spPr>
          <p:txBody>
            <a:bodyPr wrap="none" anchor="ctr"/>
            <a:lstStyle/>
            <a:p>
              <a:pPr algn="ctr"/>
              <a:r>
                <a:rPr lang="en-US" altLang="zh-CN" sz="1400" b="1"/>
                <a:t>1</a:t>
              </a:r>
            </a:p>
          </p:txBody>
        </p:sp>
        <p:sp>
          <p:nvSpPr>
            <p:cNvPr id="113691" name="Oval 6"/>
            <p:cNvSpPr>
              <a:spLocks noChangeArrowheads="1"/>
            </p:cNvSpPr>
            <p:nvPr/>
          </p:nvSpPr>
          <p:spPr bwMode="auto">
            <a:xfrm>
              <a:off x="521" y="1525"/>
              <a:ext cx="272" cy="227"/>
            </a:xfrm>
            <a:prstGeom prst="ellipse">
              <a:avLst/>
            </a:prstGeom>
            <a:noFill/>
            <a:ln w="12700">
              <a:solidFill>
                <a:schemeClr val="tx1"/>
              </a:solidFill>
              <a:round/>
              <a:headEnd/>
              <a:tailEnd/>
            </a:ln>
          </p:spPr>
          <p:txBody>
            <a:bodyPr wrap="none" anchor="ctr"/>
            <a:lstStyle/>
            <a:p>
              <a:pPr algn="ctr"/>
              <a:r>
                <a:rPr lang="en-US" altLang="zh-CN" sz="1400" b="1"/>
                <a:t>0</a:t>
              </a:r>
            </a:p>
          </p:txBody>
        </p:sp>
        <p:sp>
          <p:nvSpPr>
            <p:cNvPr id="113692" name="Oval 7"/>
            <p:cNvSpPr>
              <a:spLocks noChangeArrowheads="1"/>
            </p:cNvSpPr>
            <p:nvPr/>
          </p:nvSpPr>
          <p:spPr bwMode="auto">
            <a:xfrm>
              <a:off x="1111" y="1525"/>
              <a:ext cx="272" cy="227"/>
            </a:xfrm>
            <a:prstGeom prst="ellipse">
              <a:avLst/>
            </a:prstGeom>
            <a:noFill/>
            <a:ln w="12700">
              <a:solidFill>
                <a:schemeClr val="tx1"/>
              </a:solidFill>
              <a:round/>
              <a:headEnd/>
              <a:tailEnd/>
            </a:ln>
          </p:spPr>
          <p:txBody>
            <a:bodyPr wrap="none" anchor="ctr"/>
            <a:lstStyle/>
            <a:p>
              <a:pPr algn="ctr"/>
              <a:r>
                <a:rPr lang="en-US" altLang="zh-CN" sz="1400" b="1"/>
                <a:t>0</a:t>
              </a:r>
            </a:p>
          </p:txBody>
        </p:sp>
        <p:sp>
          <p:nvSpPr>
            <p:cNvPr id="113693" name="Line 8"/>
            <p:cNvSpPr>
              <a:spLocks noChangeShapeType="1"/>
            </p:cNvSpPr>
            <p:nvPr/>
          </p:nvSpPr>
          <p:spPr bwMode="auto">
            <a:xfrm flipH="1">
              <a:off x="1066" y="709"/>
              <a:ext cx="181" cy="226"/>
            </a:xfrm>
            <a:prstGeom prst="line">
              <a:avLst/>
            </a:prstGeom>
            <a:noFill/>
            <a:ln w="12700">
              <a:solidFill>
                <a:schemeClr val="tx1"/>
              </a:solidFill>
              <a:round/>
              <a:headEnd/>
              <a:tailEnd/>
            </a:ln>
          </p:spPr>
          <p:txBody>
            <a:bodyPr wrap="none"/>
            <a:lstStyle/>
            <a:p>
              <a:endParaRPr lang="zh-CN" altLang="en-US"/>
            </a:p>
          </p:txBody>
        </p:sp>
        <p:sp>
          <p:nvSpPr>
            <p:cNvPr id="113694" name="Line 9"/>
            <p:cNvSpPr>
              <a:spLocks noChangeShapeType="1"/>
            </p:cNvSpPr>
            <p:nvPr/>
          </p:nvSpPr>
          <p:spPr bwMode="auto">
            <a:xfrm>
              <a:off x="1429" y="709"/>
              <a:ext cx="136" cy="226"/>
            </a:xfrm>
            <a:prstGeom prst="line">
              <a:avLst/>
            </a:prstGeom>
            <a:noFill/>
            <a:ln w="12700">
              <a:solidFill>
                <a:schemeClr val="tx1"/>
              </a:solidFill>
              <a:round/>
              <a:headEnd/>
              <a:tailEnd/>
            </a:ln>
          </p:spPr>
          <p:txBody>
            <a:bodyPr wrap="none"/>
            <a:lstStyle/>
            <a:p>
              <a:endParaRPr lang="zh-CN" altLang="en-US"/>
            </a:p>
          </p:txBody>
        </p:sp>
        <p:sp>
          <p:nvSpPr>
            <p:cNvPr id="113695" name="Line 10"/>
            <p:cNvSpPr>
              <a:spLocks noChangeShapeType="1"/>
            </p:cNvSpPr>
            <p:nvPr/>
          </p:nvSpPr>
          <p:spPr bwMode="auto">
            <a:xfrm flipH="1">
              <a:off x="703" y="1162"/>
              <a:ext cx="227" cy="363"/>
            </a:xfrm>
            <a:prstGeom prst="line">
              <a:avLst/>
            </a:prstGeom>
            <a:noFill/>
            <a:ln w="12700">
              <a:solidFill>
                <a:schemeClr val="tx1"/>
              </a:solidFill>
              <a:round/>
              <a:headEnd/>
              <a:tailEnd/>
            </a:ln>
          </p:spPr>
          <p:txBody>
            <a:bodyPr wrap="none"/>
            <a:lstStyle/>
            <a:p>
              <a:endParaRPr lang="zh-CN" altLang="en-US"/>
            </a:p>
          </p:txBody>
        </p:sp>
        <p:sp>
          <p:nvSpPr>
            <p:cNvPr id="113696" name="Line 11"/>
            <p:cNvSpPr>
              <a:spLocks noChangeShapeType="1"/>
            </p:cNvSpPr>
            <p:nvPr/>
          </p:nvSpPr>
          <p:spPr bwMode="auto">
            <a:xfrm>
              <a:off x="1066" y="1162"/>
              <a:ext cx="136" cy="363"/>
            </a:xfrm>
            <a:prstGeom prst="line">
              <a:avLst/>
            </a:prstGeom>
            <a:noFill/>
            <a:ln w="12700">
              <a:solidFill>
                <a:schemeClr val="tx1"/>
              </a:solidFill>
              <a:round/>
              <a:headEnd/>
              <a:tailEnd/>
            </a:ln>
          </p:spPr>
          <p:txBody>
            <a:bodyPr wrap="none"/>
            <a:lstStyle/>
            <a:p>
              <a:endParaRPr lang="zh-CN" altLang="en-US"/>
            </a:p>
          </p:txBody>
        </p:sp>
        <p:sp>
          <p:nvSpPr>
            <p:cNvPr id="113697" name="Line 12"/>
            <p:cNvSpPr>
              <a:spLocks noChangeShapeType="1"/>
            </p:cNvSpPr>
            <p:nvPr/>
          </p:nvSpPr>
          <p:spPr bwMode="auto">
            <a:xfrm flipH="1">
              <a:off x="1090" y="1752"/>
              <a:ext cx="88" cy="171"/>
            </a:xfrm>
            <a:prstGeom prst="line">
              <a:avLst/>
            </a:prstGeom>
            <a:noFill/>
            <a:ln w="12700">
              <a:solidFill>
                <a:schemeClr val="tx1"/>
              </a:solidFill>
              <a:round/>
              <a:headEnd/>
              <a:tailEnd/>
            </a:ln>
          </p:spPr>
          <p:txBody>
            <a:bodyPr wrap="none"/>
            <a:lstStyle/>
            <a:p>
              <a:endParaRPr lang="zh-CN" altLang="en-US"/>
            </a:p>
          </p:txBody>
        </p:sp>
        <p:sp>
          <p:nvSpPr>
            <p:cNvPr id="113698" name="Oval 13"/>
            <p:cNvSpPr>
              <a:spLocks noChangeArrowheads="1"/>
            </p:cNvSpPr>
            <p:nvPr/>
          </p:nvSpPr>
          <p:spPr bwMode="auto">
            <a:xfrm>
              <a:off x="929" y="1933"/>
              <a:ext cx="272" cy="227"/>
            </a:xfrm>
            <a:prstGeom prst="ellipse">
              <a:avLst/>
            </a:prstGeom>
            <a:noFill/>
            <a:ln w="12700">
              <a:solidFill>
                <a:schemeClr val="tx1"/>
              </a:solidFill>
              <a:round/>
              <a:headEnd/>
              <a:tailEnd/>
            </a:ln>
          </p:spPr>
          <p:txBody>
            <a:bodyPr wrap="none" anchor="ctr"/>
            <a:lstStyle/>
            <a:p>
              <a:pPr algn="ctr"/>
              <a:r>
                <a:rPr lang="en-US" altLang="zh-CN" sz="1400" b="1"/>
                <a:t>0</a:t>
              </a:r>
            </a:p>
          </p:txBody>
        </p:sp>
      </p:grpSp>
      <p:sp>
        <p:nvSpPr>
          <p:cNvPr id="44" name="TextBox 43"/>
          <p:cNvSpPr txBox="1">
            <a:spLocks noChangeArrowheads="1"/>
          </p:cNvSpPr>
          <p:nvPr/>
        </p:nvSpPr>
        <p:spPr bwMode="auto">
          <a:xfrm>
            <a:off x="4859338" y="4619625"/>
            <a:ext cx="792162" cy="307975"/>
          </a:xfrm>
          <a:prstGeom prst="rect">
            <a:avLst/>
          </a:prstGeom>
          <a:noFill/>
          <a:ln w="9525">
            <a:noFill/>
            <a:miter lim="800000"/>
            <a:headEnd/>
            <a:tailEnd/>
          </a:ln>
        </p:spPr>
        <p:txBody>
          <a:bodyPr>
            <a:spAutoFit/>
          </a:bodyPr>
          <a:lstStyle/>
          <a:p>
            <a:r>
              <a:rPr lang="zh-CN" altLang="en-US" sz="1400"/>
              <a:t>左堆</a:t>
            </a:r>
          </a:p>
        </p:txBody>
      </p:sp>
      <p:grpSp>
        <p:nvGrpSpPr>
          <p:cNvPr id="4" name="Group 14"/>
          <p:cNvGrpSpPr>
            <a:grpSpLocks/>
          </p:cNvGrpSpPr>
          <p:nvPr/>
        </p:nvGrpSpPr>
        <p:grpSpPr bwMode="auto">
          <a:xfrm>
            <a:off x="7019925" y="1779588"/>
            <a:ext cx="1585913" cy="2249487"/>
            <a:chOff x="2835" y="527"/>
            <a:chExt cx="1406" cy="1951"/>
          </a:xfrm>
        </p:grpSpPr>
        <p:sp>
          <p:nvSpPr>
            <p:cNvPr id="113675" name="Oval 15"/>
            <p:cNvSpPr>
              <a:spLocks noChangeArrowheads="1"/>
            </p:cNvSpPr>
            <p:nvPr/>
          </p:nvSpPr>
          <p:spPr bwMode="auto">
            <a:xfrm>
              <a:off x="3243" y="981"/>
              <a:ext cx="272" cy="227"/>
            </a:xfrm>
            <a:prstGeom prst="ellipse">
              <a:avLst/>
            </a:prstGeom>
            <a:noFill/>
            <a:ln w="12700">
              <a:solidFill>
                <a:schemeClr val="tx1"/>
              </a:solidFill>
              <a:round/>
              <a:headEnd/>
              <a:tailEnd/>
            </a:ln>
          </p:spPr>
          <p:txBody>
            <a:bodyPr wrap="none" anchor="ctr"/>
            <a:lstStyle/>
            <a:p>
              <a:pPr algn="ctr"/>
              <a:r>
                <a:rPr lang="en-US" altLang="zh-CN" sz="1400" b="1"/>
                <a:t>1</a:t>
              </a:r>
            </a:p>
          </p:txBody>
        </p:sp>
        <p:sp>
          <p:nvSpPr>
            <p:cNvPr id="113676" name="Oval 16"/>
            <p:cNvSpPr>
              <a:spLocks noChangeArrowheads="1"/>
            </p:cNvSpPr>
            <p:nvPr/>
          </p:nvSpPr>
          <p:spPr bwMode="auto">
            <a:xfrm>
              <a:off x="3560" y="1570"/>
              <a:ext cx="272" cy="227"/>
            </a:xfrm>
            <a:prstGeom prst="ellipse">
              <a:avLst/>
            </a:prstGeom>
            <a:noFill/>
            <a:ln w="12700">
              <a:solidFill>
                <a:schemeClr val="tx1"/>
              </a:solidFill>
              <a:round/>
              <a:headEnd/>
              <a:tailEnd/>
            </a:ln>
          </p:spPr>
          <p:txBody>
            <a:bodyPr wrap="none" anchor="ctr"/>
            <a:lstStyle/>
            <a:p>
              <a:pPr algn="ctr"/>
              <a:r>
                <a:rPr lang="en-US" altLang="zh-CN" sz="1400" b="1"/>
                <a:t>1</a:t>
              </a:r>
            </a:p>
          </p:txBody>
        </p:sp>
        <p:sp>
          <p:nvSpPr>
            <p:cNvPr id="113677" name="Oval 17"/>
            <p:cNvSpPr>
              <a:spLocks noChangeArrowheads="1"/>
            </p:cNvSpPr>
            <p:nvPr/>
          </p:nvSpPr>
          <p:spPr bwMode="auto">
            <a:xfrm>
              <a:off x="3651" y="527"/>
              <a:ext cx="272" cy="227"/>
            </a:xfrm>
            <a:prstGeom prst="ellipse">
              <a:avLst/>
            </a:prstGeom>
            <a:noFill/>
            <a:ln w="12700">
              <a:solidFill>
                <a:schemeClr val="tx1"/>
              </a:solidFill>
              <a:round/>
              <a:headEnd/>
              <a:tailEnd/>
            </a:ln>
          </p:spPr>
          <p:txBody>
            <a:bodyPr wrap="none" anchor="ctr"/>
            <a:lstStyle/>
            <a:p>
              <a:pPr algn="ctr"/>
              <a:r>
                <a:rPr lang="en-US" altLang="zh-CN" sz="1400" b="1"/>
                <a:t>1</a:t>
              </a:r>
            </a:p>
          </p:txBody>
        </p:sp>
        <p:sp>
          <p:nvSpPr>
            <p:cNvPr id="113678" name="Oval 18"/>
            <p:cNvSpPr>
              <a:spLocks noChangeArrowheads="1"/>
            </p:cNvSpPr>
            <p:nvPr/>
          </p:nvSpPr>
          <p:spPr bwMode="auto">
            <a:xfrm>
              <a:off x="2835" y="1570"/>
              <a:ext cx="272" cy="227"/>
            </a:xfrm>
            <a:prstGeom prst="ellipse">
              <a:avLst/>
            </a:prstGeom>
            <a:noFill/>
            <a:ln w="12700">
              <a:solidFill>
                <a:schemeClr val="tx1"/>
              </a:solidFill>
              <a:round/>
              <a:headEnd/>
              <a:tailEnd/>
            </a:ln>
          </p:spPr>
          <p:txBody>
            <a:bodyPr wrap="none" anchor="ctr"/>
            <a:lstStyle/>
            <a:p>
              <a:pPr algn="ctr"/>
              <a:r>
                <a:rPr lang="en-US" altLang="zh-CN" sz="1400" b="1"/>
                <a:t>0</a:t>
              </a:r>
            </a:p>
          </p:txBody>
        </p:sp>
        <p:sp>
          <p:nvSpPr>
            <p:cNvPr id="113679" name="Oval 19"/>
            <p:cNvSpPr>
              <a:spLocks noChangeArrowheads="1"/>
            </p:cNvSpPr>
            <p:nvPr/>
          </p:nvSpPr>
          <p:spPr bwMode="auto">
            <a:xfrm>
              <a:off x="3923" y="2205"/>
              <a:ext cx="272" cy="227"/>
            </a:xfrm>
            <a:prstGeom prst="ellipse">
              <a:avLst/>
            </a:prstGeom>
            <a:noFill/>
            <a:ln w="12700">
              <a:solidFill>
                <a:schemeClr val="tx1"/>
              </a:solidFill>
              <a:round/>
              <a:headEnd/>
              <a:tailEnd/>
            </a:ln>
          </p:spPr>
          <p:txBody>
            <a:bodyPr wrap="none" anchor="ctr"/>
            <a:lstStyle/>
            <a:p>
              <a:pPr algn="ctr"/>
              <a:r>
                <a:rPr lang="en-US" altLang="zh-CN" sz="1400" b="1"/>
                <a:t>0</a:t>
              </a:r>
            </a:p>
          </p:txBody>
        </p:sp>
        <p:sp>
          <p:nvSpPr>
            <p:cNvPr id="113680" name="Oval 20"/>
            <p:cNvSpPr>
              <a:spLocks noChangeArrowheads="1"/>
            </p:cNvSpPr>
            <p:nvPr/>
          </p:nvSpPr>
          <p:spPr bwMode="auto">
            <a:xfrm>
              <a:off x="3152" y="2251"/>
              <a:ext cx="272" cy="227"/>
            </a:xfrm>
            <a:prstGeom prst="ellipse">
              <a:avLst/>
            </a:prstGeom>
            <a:noFill/>
            <a:ln w="12700">
              <a:solidFill>
                <a:schemeClr val="tx1"/>
              </a:solidFill>
              <a:round/>
              <a:headEnd/>
              <a:tailEnd/>
            </a:ln>
          </p:spPr>
          <p:txBody>
            <a:bodyPr wrap="none" anchor="ctr"/>
            <a:lstStyle/>
            <a:p>
              <a:pPr algn="ctr"/>
              <a:r>
                <a:rPr lang="en-US" altLang="zh-CN" sz="1400" b="1"/>
                <a:t>0</a:t>
              </a:r>
            </a:p>
          </p:txBody>
        </p:sp>
        <p:sp>
          <p:nvSpPr>
            <p:cNvPr id="113681" name="Oval 21"/>
            <p:cNvSpPr>
              <a:spLocks noChangeArrowheads="1"/>
            </p:cNvSpPr>
            <p:nvPr/>
          </p:nvSpPr>
          <p:spPr bwMode="auto">
            <a:xfrm>
              <a:off x="3969" y="981"/>
              <a:ext cx="272" cy="227"/>
            </a:xfrm>
            <a:prstGeom prst="ellipse">
              <a:avLst/>
            </a:prstGeom>
            <a:noFill/>
            <a:ln w="12700">
              <a:solidFill>
                <a:schemeClr val="tx1"/>
              </a:solidFill>
              <a:round/>
              <a:headEnd/>
              <a:tailEnd/>
            </a:ln>
          </p:spPr>
          <p:txBody>
            <a:bodyPr wrap="none" anchor="ctr"/>
            <a:lstStyle/>
            <a:p>
              <a:pPr algn="ctr"/>
              <a:r>
                <a:rPr lang="en-US" altLang="zh-CN" sz="1400" b="1"/>
                <a:t>0</a:t>
              </a:r>
            </a:p>
          </p:txBody>
        </p:sp>
        <p:sp>
          <p:nvSpPr>
            <p:cNvPr id="113682" name="Line 22"/>
            <p:cNvSpPr>
              <a:spLocks noChangeShapeType="1"/>
            </p:cNvSpPr>
            <p:nvPr/>
          </p:nvSpPr>
          <p:spPr bwMode="auto">
            <a:xfrm flipH="1">
              <a:off x="3470" y="754"/>
              <a:ext cx="226" cy="227"/>
            </a:xfrm>
            <a:prstGeom prst="line">
              <a:avLst/>
            </a:prstGeom>
            <a:noFill/>
            <a:ln w="12700">
              <a:solidFill>
                <a:schemeClr val="tx1"/>
              </a:solidFill>
              <a:round/>
              <a:headEnd/>
              <a:tailEnd/>
            </a:ln>
          </p:spPr>
          <p:txBody>
            <a:bodyPr wrap="none"/>
            <a:lstStyle/>
            <a:p>
              <a:endParaRPr lang="zh-CN" altLang="en-US"/>
            </a:p>
          </p:txBody>
        </p:sp>
        <p:sp>
          <p:nvSpPr>
            <p:cNvPr id="113683" name="Line 23"/>
            <p:cNvSpPr>
              <a:spLocks noChangeShapeType="1"/>
            </p:cNvSpPr>
            <p:nvPr/>
          </p:nvSpPr>
          <p:spPr bwMode="auto">
            <a:xfrm flipH="1">
              <a:off x="2971" y="1207"/>
              <a:ext cx="317" cy="363"/>
            </a:xfrm>
            <a:prstGeom prst="line">
              <a:avLst/>
            </a:prstGeom>
            <a:noFill/>
            <a:ln w="12700">
              <a:solidFill>
                <a:schemeClr val="tx1"/>
              </a:solidFill>
              <a:round/>
              <a:headEnd/>
              <a:tailEnd/>
            </a:ln>
          </p:spPr>
          <p:txBody>
            <a:bodyPr wrap="none"/>
            <a:lstStyle/>
            <a:p>
              <a:endParaRPr lang="zh-CN" altLang="en-US"/>
            </a:p>
          </p:txBody>
        </p:sp>
        <p:sp>
          <p:nvSpPr>
            <p:cNvPr id="113684" name="Line 24"/>
            <p:cNvSpPr>
              <a:spLocks noChangeShapeType="1"/>
            </p:cNvSpPr>
            <p:nvPr/>
          </p:nvSpPr>
          <p:spPr bwMode="auto">
            <a:xfrm>
              <a:off x="3878" y="709"/>
              <a:ext cx="181" cy="272"/>
            </a:xfrm>
            <a:prstGeom prst="line">
              <a:avLst/>
            </a:prstGeom>
            <a:noFill/>
            <a:ln w="12700">
              <a:solidFill>
                <a:schemeClr val="tx1"/>
              </a:solidFill>
              <a:round/>
              <a:headEnd/>
              <a:tailEnd/>
            </a:ln>
          </p:spPr>
          <p:txBody>
            <a:bodyPr wrap="none"/>
            <a:lstStyle/>
            <a:p>
              <a:endParaRPr lang="zh-CN" altLang="en-US"/>
            </a:p>
          </p:txBody>
        </p:sp>
        <p:sp>
          <p:nvSpPr>
            <p:cNvPr id="113685" name="Line 25"/>
            <p:cNvSpPr>
              <a:spLocks noChangeShapeType="1"/>
            </p:cNvSpPr>
            <p:nvPr/>
          </p:nvSpPr>
          <p:spPr bwMode="auto">
            <a:xfrm>
              <a:off x="3470" y="1162"/>
              <a:ext cx="226" cy="408"/>
            </a:xfrm>
            <a:prstGeom prst="line">
              <a:avLst/>
            </a:prstGeom>
            <a:noFill/>
            <a:ln w="12700">
              <a:solidFill>
                <a:schemeClr val="tx1"/>
              </a:solidFill>
              <a:round/>
              <a:headEnd/>
              <a:tailEnd/>
            </a:ln>
          </p:spPr>
          <p:txBody>
            <a:bodyPr wrap="none"/>
            <a:lstStyle/>
            <a:p>
              <a:endParaRPr lang="zh-CN" altLang="en-US"/>
            </a:p>
          </p:txBody>
        </p:sp>
        <p:sp>
          <p:nvSpPr>
            <p:cNvPr id="113686" name="Line 26"/>
            <p:cNvSpPr>
              <a:spLocks noChangeShapeType="1"/>
            </p:cNvSpPr>
            <p:nvPr/>
          </p:nvSpPr>
          <p:spPr bwMode="auto">
            <a:xfrm flipH="1">
              <a:off x="3334" y="1797"/>
              <a:ext cx="317" cy="454"/>
            </a:xfrm>
            <a:prstGeom prst="line">
              <a:avLst/>
            </a:prstGeom>
            <a:noFill/>
            <a:ln w="12700">
              <a:solidFill>
                <a:schemeClr val="tx1"/>
              </a:solidFill>
              <a:round/>
              <a:headEnd/>
              <a:tailEnd/>
            </a:ln>
          </p:spPr>
          <p:txBody>
            <a:bodyPr wrap="none"/>
            <a:lstStyle/>
            <a:p>
              <a:endParaRPr lang="zh-CN" altLang="en-US"/>
            </a:p>
          </p:txBody>
        </p:sp>
        <p:sp>
          <p:nvSpPr>
            <p:cNvPr id="113687" name="Line 27"/>
            <p:cNvSpPr>
              <a:spLocks noChangeShapeType="1"/>
            </p:cNvSpPr>
            <p:nvPr/>
          </p:nvSpPr>
          <p:spPr bwMode="auto">
            <a:xfrm>
              <a:off x="3787" y="1752"/>
              <a:ext cx="272" cy="453"/>
            </a:xfrm>
            <a:prstGeom prst="line">
              <a:avLst/>
            </a:prstGeom>
            <a:noFill/>
            <a:ln w="12700">
              <a:solidFill>
                <a:schemeClr val="tx1"/>
              </a:solidFill>
              <a:round/>
              <a:headEnd/>
              <a:tailEnd/>
            </a:ln>
          </p:spPr>
          <p:txBody>
            <a:bodyPr wrap="none"/>
            <a:lstStyle/>
            <a:p>
              <a:endParaRPr lang="zh-CN" altLang="en-US"/>
            </a:p>
          </p:txBody>
        </p:sp>
      </p:grpSp>
      <p:sp>
        <p:nvSpPr>
          <p:cNvPr id="59" name="Text Box 29"/>
          <p:cNvSpPr txBox="1">
            <a:spLocks noChangeArrowheads="1"/>
          </p:cNvSpPr>
          <p:nvPr/>
        </p:nvSpPr>
        <p:spPr bwMode="auto">
          <a:xfrm>
            <a:off x="7451725" y="4300538"/>
            <a:ext cx="1081088" cy="307975"/>
          </a:xfrm>
          <a:prstGeom prst="rect">
            <a:avLst/>
          </a:prstGeom>
          <a:noFill/>
          <a:ln w="9525">
            <a:noFill/>
            <a:miter lim="800000"/>
            <a:headEnd/>
            <a:tailEnd/>
          </a:ln>
        </p:spPr>
        <p:txBody>
          <a:bodyPr>
            <a:spAutoFit/>
          </a:bodyPr>
          <a:lstStyle/>
          <a:p>
            <a:pPr>
              <a:spcBef>
                <a:spcPct val="50000"/>
              </a:spcBef>
            </a:pPr>
            <a:r>
              <a:rPr lang="zh-CN" altLang="en-US" sz="1400" b="1">
                <a:ea typeface="楷体_GB2312" pitchFamily="49" charset="-122"/>
              </a:rPr>
              <a:t>非左堆</a:t>
            </a:r>
          </a:p>
        </p:txBody>
      </p:sp>
      <mc:AlternateContent xmlns:mc="http://schemas.openxmlformats.org/markup-compatibility/2006">
        <mc:Choice xmlns:p14="http://schemas.microsoft.com/office/powerpoint/2010/main" xmlns="" Requires="p14">
          <p:contentPart p14:bwMode="auto" r:id="rId3">
            <p14:nvContentPartPr>
              <p14:cNvPr id="11366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366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53">
                                            <p:txEl>
                                              <p:pRg st="2" end="2"/>
                                            </p:txEl>
                                          </p:spTgt>
                                        </p:tgtEl>
                                        <p:attrNameLst>
                                          <p:attrName>style.visibility</p:attrName>
                                        </p:attrNameLst>
                                      </p:cBhvr>
                                      <p:to>
                                        <p:strVal val="visible"/>
                                      </p:to>
                                    </p:set>
                                    <p:animEffect transition="in" filter="blinds(horizontal)">
                                      <p:cBhvr>
                                        <p:cTn id="7" dur="500"/>
                                        <p:tgtEl>
                                          <p:spTgt spid="10445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4453">
                                            <p:txEl>
                                              <p:pRg st="3" end="3"/>
                                            </p:txEl>
                                          </p:spTgt>
                                        </p:tgtEl>
                                        <p:attrNameLst>
                                          <p:attrName>style.visibility</p:attrName>
                                        </p:attrNameLst>
                                      </p:cBhvr>
                                      <p:to>
                                        <p:strVal val="visible"/>
                                      </p:to>
                                    </p:set>
                                    <p:animEffect transition="in" filter="blinds(horizontal)">
                                      <p:cBhvr>
                                        <p:cTn id="10" dur="500"/>
                                        <p:tgtEl>
                                          <p:spTgt spid="10445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4453">
                                            <p:txEl>
                                              <p:pRg st="4" end="4"/>
                                            </p:txEl>
                                          </p:spTgt>
                                        </p:tgtEl>
                                        <p:attrNameLst>
                                          <p:attrName>style.visibility</p:attrName>
                                        </p:attrNameLst>
                                      </p:cBhvr>
                                      <p:to>
                                        <p:strVal val="visible"/>
                                      </p:to>
                                    </p:set>
                                    <p:animEffect transition="in" filter="blinds(horizontal)">
                                      <p:cBhvr>
                                        <p:cTn id="13" dur="500"/>
                                        <p:tgtEl>
                                          <p:spTgt spid="10445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4453">
                                            <p:txEl>
                                              <p:pRg st="6" end="6"/>
                                            </p:txEl>
                                          </p:spTgt>
                                        </p:tgtEl>
                                        <p:attrNameLst>
                                          <p:attrName>style.visibility</p:attrName>
                                        </p:attrNameLst>
                                      </p:cBhvr>
                                      <p:to>
                                        <p:strVal val="visible"/>
                                      </p:to>
                                    </p:set>
                                    <p:animEffect transition="in" filter="blinds(horizontal)">
                                      <p:cBhvr>
                                        <p:cTn id="28" dur="500"/>
                                        <p:tgtEl>
                                          <p:spTgt spid="10445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04453">
                                            <p:txEl>
                                              <p:pRg st="7" end="7"/>
                                            </p:txEl>
                                          </p:spTgt>
                                        </p:tgtEl>
                                        <p:attrNameLst>
                                          <p:attrName>style.visibility</p:attrName>
                                        </p:attrNameLst>
                                      </p:cBhvr>
                                      <p:to>
                                        <p:strVal val="visible"/>
                                      </p:to>
                                    </p:set>
                                    <p:animEffect transition="in" filter="blinds(horizontal)">
                                      <p:cBhvr>
                                        <p:cTn id="31" dur="500"/>
                                        <p:tgtEl>
                                          <p:spTgt spid="10445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linds(horizontal)">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blinds(horizontal)">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04453">
                                            <p:txEl>
                                              <p:pRg st="9" end="9"/>
                                            </p:txEl>
                                          </p:spTgt>
                                        </p:tgtEl>
                                        <p:attrNameLst>
                                          <p:attrName>style.visibility</p:attrName>
                                        </p:attrNameLst>
                                      </p:cBhvr>
                                      <p:to>
                                        <p:strVal val="visible"/>
                                      </p:to>
                                    </p:set>
                                    <p:animEffect transition="in" filter="blinds(horizontal)">
                                      <p:cBhvr>
                                        <p:cTn id="51" dur="500"/>
                                        <p:tgtEl>
                                          <p:spTgt spid="10445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矩形 34"/>
          <p:cNvSpPr>
            <a:spLocks noChangeArrowheads="1"/>
          </p:cNvSpPr>
          <p:nvPr/>
        </p:nvSpPr>
        <p:spPr bwMode="auto">
          <a:xfrm>
            <a:off x="539552"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左堆的归并操作</a:t>
            </a:r>
          </a:p>
        </p:txBody>
      </p:sp>
      <p:sp>
        <p:nvSpPr>
          <p:cNvPr id="104453" name="矩形 33"/>
          <p:cNvSpPr>
            <a:spLocks noChangeArrowheads="1"/>
          </p:cNvSpPr>
          <p:nvPr/>
        </p:nvSpPr>
        <p:spPr bwMode="auto">
          <a:xfrm>
            <a:off x="395288" y="1058863"/>
            <a:ext cx="5040312" cy="1370012"/>
          </a:xfrm>
          <a:prstGeom prst="rect">
            <a:avLst/>
          </a:prstGeom>
          <a:noFill/>
          <a:ln w="9525">
            <a:noFill/>
            <a:miter lim="800000"/>
            <a:headEnd/>
            <a:tailEnd/>
          </a:ln>
        </p:spPr>
        <p:txBody>
          <a:bodyPr>
            <a:spAutoFit/>
          </a:bodyPr>
          <a:lstStyle/>
          <a:p>
            <a:pPr>
              <a:lnSpc>
                <a:spcPct val="130000"/>
              </a:lnSpc>
            </a:pPr>
            <a:r>
              <a:rPr lang="zh-CN" altLang="en-US" sz="1800" b="1">
                <a:latin typeface="微软雅黑" pitchFamily="34" charset="-122"/>
                <a:ea typeface="微软雅黑" pitchFamily="34" charset="-122"/>
              </a:rPr>
              <a:t>采用递归的方法</a:t>
            </a:r>
          </a:p>
          <a:p>
            <a:pPr>
              <a:lnSpc>
                <a:spcPct val="130000"/>
              </a:lnSpc>
              <a:spcBef>
                <a:spcPts val="600"/>
              </a:spcBef>
            </a:pPr>
            <a:r>
              <a:rPr lang="zh-CN" altLang="en-US" sz="1400" b="1">
                <a:ea typeface="楷体_GB2312" pitchFamily="49" charset="-122"/>
              </a:rPr>
              <a:t>将根结点稍大的堆与另一个堆的右子树归并</a:t>
            </a:r>
          </a:p>
          <a:p>
            <a:pPr>
              <a:lnSpc>
                <a:spcPct val="130000"/>
              </a:lnSpc>
            </a:pPr>
            <a:r>
              <a:rPr lang="zh-CN" altLang="en-US" sz="1400" b="1">
                <a:ea typeface="楷体_GB2312" pitchFamily="49" charset="-122"/>
              </a:rPr>
              <a:t>如归并后的堆违反了左堆的定义，则交换左右子树</a:t>
            </a:r>
          </a:p>
          <a:p>
            <a:pPr>
              <a:lnSpc>
                <a:spcPct val="130000"/>
              </a:lnSpc>
            </a:pPr>
            <a:r>
              <a:rPr lang="zh-CN" altLang="en-US" sz="1400" b="1">
                <a:ea typeface="楷体_GB2312" pitchFamily="49" charset="-122"/>
              </a:rPr>
              <a:t>递归的终止条件：当某个堆为空时，另一个堆就是归并的结果</a:t>
            </a:r>
          </a:p>
        </p:txBody>
      </p:sp>
      <p:grpSp>
        <p:nvGrpSpPr>
          <p:cNvPr id="2" name="Group 2"/>
          <p:cNvGrpSpPr>
            <a:grpSpLocks/>
          </p:cNvGrpSpPr>
          <p:nvPr/>
        </p:nvGrpSpPr>
        <p:grpSpPr bwMode="auto">
          <a:xfrm>
            <a:off x="5508625" y="1203325"/>
            <a:ext cx="1385888" cy="1116013"/>
            <a:chOff x="385" y="164"/>
            <a:chExt cx="1734" cy="1724"/>
          </a:xfrm>
        </p:grpSpPr>
        <p:sp>
          <p:nvSpPr>
            <p:cNvPr id="114815" name="Oval 3"/>
            <p:cNvSpPr>
              <a:spLocks noChangeArrowheads="1"/>
            </p:cNvSpPr>
            <p:nvPr/>
          </p:nvSpPr>
          <p:spPr bwMode="auto">
            <a:xfrm>
              <a:off x="1318" y="164"/>
              <a:ext cx="372" cy="236"/>
            </a:xfrm>
            <a:prstGeom prst="ellipse">
              <a:avLst/>
            </a:prstGeom>
            <a:noFill/>
            <a:ln w="12700">
              <a:solidFill>
                <a:schemeClr val="tx1"/>
              </a:solidFill>
              <a:round/>
              <a:headEnd/>
              <a:tailEnd/>
            </a:ln>
          </p:spPr>
          <p:txBody>
            <a:bodyPr wrap="none" anchor="ctr"/>
            <a:lstStyle/>
            <a:p>
              <a:pPr algn="ctr"/>
              <a:r>
                <a:rPr lang="en-US" altLang="zh-CN" sz="1400" b="1"/>
                <a:t>3</a:t>
              </a:r>
            </a:p>
          </p:txBody>
        </p:sp>
        <p:sp>
          <p:nvSpPr>
            <p:cNvPr id="114816" name="Oval 4"/>
            <p:cNvSpPr>
              <a:spLocks noChangeArrowheads="1"/>
            </p:cNvSpPr>
            <p:nvPr/>
          </p:nvSpPr>
          <p:spPr bwMode="auto">
            <a:xfrm>
              <a:off x="1746" y="648"/>
              <a:ext cx="373" cy="236"/>
            </a:xfrm>
            <a:prstGeom prst="ellipse">
              <a:avLst/>
            </a:prstGeom>
            <a:noFill/>
            <a:ln w="12700">
              <a:solidFill>
                <a:schemeClr val="tx1"/>
              </a:solidFill>
              <a:round/>
              <a:headEnd/>
              <a:tailEnd/>
            </a:ln>
          </p:spPr>
          <p:txBody>
            <a:bodyPr wrap="none" anchor="ctr"/>
            <a:lstStyle/>
            <a:p>
              <a:pPr algn="ctr"/>
              <a:r>
                <a:rPr lang="en-US" altLang="zh-CN" sz="1400" b="1"/>
                <a:t>8</a:t>
              </a:r>
            </a:p>
          </p:txBody>
        </p:sp>
        <p:sp>
          <p:nvSpPr>
            <p:cNvPr id="114817" name="Oval 5"/>
            <p:cNvSpPr>
              <a:spLocks noChangeArrowheads="1"/>
            </p:cNvSpPr>
            <p:nvPr/>
          </p:nvSpPr>
          <p:spPr bwMode="auto">
            <a:xfrm>
              <a:off x="882" y="636"/>
              <a:ext cx="373" cy="236"/>
            </a:xfrm>
            <a:prstGeom prst="ellipse">
              <a:avLst/>
            </a:prstGeom>
            <a:noFill/>
            <a:ln w="12700">
              <a:solidFill>
                <a:schemeClr val="tx1"/>
              </a:solidFill>
              <a:round/>
              <a:headEnd/>
              <a:tailEnd/>
            </a:ln>
          </p:spPr>
          <p:txBody>
            <a:bodyPr wrap="none" anchor="ctr"/>
            <a:lstStyle/>
            <a:p>
              <a:pPr algn="ctr"/>
              <a:r>
                <a:rPr lang="en-US" altLang="zh-CN" sz="1400" b="1"/>
                <a:t>10</a:t>
              </a:r>
            </a:p>
          </p:txBody>
        </p:sp>
        <p:sp>
          <p:nvSpPr>
            <p:cNvPr id="114818" name="Oval 6"/>
            <p:cNvSpPr>
              <a:spLocks noChangeArrowheads="1"/>
            </p:cNvSpPr>
            <p:nvPr/>
          </p:nvSpPr>
          <p:spPr bwMode="auto">
            <a:xfrm>
              <a:off x="385" y="1176"/>
              <a:ext cx="373" cy="237"/>
            </a:xfrm>
            <a:prstGeom prst="ellipse">
              <a:avLst/>
            </a:prstGeom>
            <a:noFill/>
            <a:ln w="12700">
              <a:solidFill>
                <a:schemeClr val="tx1"/>
              </a:solidFill>
              <a:round/>
              <a:headEnd/>
              <a:tailEnd/>
            </a:ln>
          </p:spPr>
          <p:txBody>
            <a:bodyPr wrap="none" anchor="ctr"/>
            <a:lstStyle/>
            <a:p>
              <a:pPr algn="ctr"/>
              <a:r>
                <a:rPr lang="en-US" altLang="zh-CN" sz="1400" b="1"/>
                <a:t>21</a:t>
              </a:r>
            </a:p>
          </p:txBody>
        </p:sp>
        <p:sp>
          <p:nvSpPr>
            <p:cNvPr id="114819" name="Oval 7"/>
            <p:cNvSpPr>
              <a:spLocks noChangeArrowheads="1"/>
            </p:cNvSpPr>
            <p:nvPr/>
          </p:nvSpPr>
          <p:spPr bwMode="auto">
            <a:xfrm>
              <a:off x="1193" y="1176"/>
              <a:ext cx="373" cy="237"/>
            </a:xfrm>
            <a:prstGeom prst="ellipse">
              <a:avLst/>
            </a:prstGeom>
            <a:noFill/>
            <a:ln w="12700">
              <a:solidFill>
                <a:schemeClr val="tx1"/>
              </a:solidFill>
              <a:round/>
              <a:headEnd/>
              <a:tailEnd/>
            </a:ln>
          </p:spPr>
          <p:txBody>
            <a:bodyPr wrap="none" anchor="ctr"/>
            <a:lstStyle/>
            <a:p>
              <a:pPr algn="ctr"/>
              <a:r>
                <a:rPr lang="en-US" altLang="zh-CN" sz="1400" b="1"/>
                <a:t>14</a:t>
              </a:r>
            </a:p>
          </p:txBody>
        </p:sp>
        <p:sp>
          <p:nvSpPr>
            <p:cNvPr id="114820" name="Line 8"/>
            <p:cNvSpPr>
              <a:spLocks noChangeShapeType="1"/>
            </p:cNvSpPr>
            <p:nvPr/>
          </p:nvSpPr>
          <p:spPr bwMode="auto">
            <a:xfrm flipH="1">
              <a:off x="1132" y="400"/>
              <a:ext cx="247" cy="236"/>
            </a:xfrm>
            <a:prstGeom prst="line">
              <a:avLst/>
            </a:prstGeom>
            <a:noFill/>
            <a:ln w="12700">
              <a:solidFill>
                <a:schemeClr val="tx1"/>
              </a:solidFill>
              <a:round/>
              <a:headEnd/>
              <a:tailEnd/>
            </a:ln>
          </p:spPr>
          <p:txBody>
            <a:bodyPr wrap="none"/>
            <a:lstStyle/>
            <a:p>
              <a:endParaRPr lang="zh-CN" altLang="en-US"/>
            </a:p>
          </p:txBody>
        </p:sp>
        <p:sp>
          <p:nvSpPr>
            <p:cNvPr id="114821" name="Line 9"/>
            <p:cNvSpPr>
              <a:spLocks noChangeShapeType="1"/>
            </p:cNvSpPr>
            <p:nvPr/>
          </p:nvSpPr>
          <p:spPr bwMode="auto">
            <a:xfrm>
              <a:off x="1629" y="400"/>
              <a:ext cx="186" cy="236"/>
            </a:xfrm>
            <a:prstGeom prst="line">
              <a:avLst/>
            </a:prstGeom>
            <a:noFill/>
            <a:ln w="12700">
              <a:solidFill>
                <a:schemeClr val="tx1"/>
              </a:solidFill>
              <a:round/>
              <a:headEnd/>
              <a:tailEnd/>
            </a:ln>
          </p:spPr>
          <p:txBody>
            <a:bodyPr wrap="none"/>
            <a:lstStyle/>
            <a:p>
              <a:endParaRPr lang="zh-CN" altLang="en-US"/>
            </a:p>
          </p:txBody>
        </p:sp>
        <p:sp>
          <p:nvSpPr>
            <p:cNvPr id="114822" name="Line 10"/>
            <p:cNvSpPr>
              <a:spLocks noChangeShapeType="1"/>
            </p:cNvSpPr>
            <p:nvPr/>
          </p:nvSpPr>
          <p:spPr bwMode="auto">
            <a:xfrm flipH="1">
              <a:off x="612" y="872"/>
              <a:ext cx="333" cy="296"/>
            </a:xfrm>
            <a:prstGeom prst="line">
              <a:avLst/>
            </a:prstGeom>
            <a:noFill/>
            <a:ln w="12700">
              <a:solidFill>
                <a:schemeClr val="tx1"/>
              </a:solidFill>
              <a:round/>
              <a:headEnd/>
              <a:tailEnd/>
            </a:ln>
          </p:spPr>
          <p:txBody>
            <a:bodyPr wrap="none"/>
            <a:lstStyle/>
            <a:p>
              <a:endParaRPr lang="zh-CN" altLang="en-US"/>
            </a:p>
          </p:txBody>
        </p:sp>
        <p:sp>
          <p:nvSpPr>
            <p:cNvPr id="114823" name="Line 11"/>
            <p:cNvSpPr>
              <a:spLocks noChangeShapeType="1"/>
            </p:cNvSpPr>
            <p:nvPr/>
          </p:nvSpPr>
          <p:spPr bwMode="auto">
            <a:xfrm>
              <a:off x="1132" y="872"/>
              <a:ext cx="160" cy="296"/>
            </a:xfrm>
            <a:prstGeom prst="line">
              <a:avLst/>
            </a:prstGeom>
            <a:noFill/>
            <a:ln w="12700">
              <a:solidFill>
                <a:schemeClr val="tx1"/>
              </a:solidFill>
              <a:round/>
              <a:headEnd/>
              <a:tailEnd/>
            </a:ln>
          </p:spPr>
          <p:txBody>
            <a:bodyPr wrap="none"/>
            <a:lstStyle/>
            <a:p>
              <a:endParaRPr lang="zh-CN" altLang="en-US"/>
            </a:p>
          </p:txBody>
        </p:sp>
        <p:sp>
          <p:nvSpPr>
            <p:cNvPr id="114824" name="Line 12"/>
            <p:cNvSpPr>
              <a:spLocks noChangeShapeType="1"/>
            </p:cNvSpPr>
            <p:nvPr/>
          </p:nvSpPr>
          <p:spPr bwMode="auto">
            <a:xfrm flipH="1">
              <a:off x="1069" y="1413"/>
              <a:ext cx="186" cy="283"/>
            </a:xfrm>
            <a:prstGeom prst="line">
              <a:avLst/>
            </a:prstGeom>
            <a:noFill/>
            <a:ln w="12700">
              <a:solidFill>
                <a:schemeClr val="tx1"/>
              </a:solidFill>
              <a:round/>
              <a:headEnd/>
              <a:tailEnd/>
            </a:ln>
          </p:spPr>
          <p:txBody>
            <a:bodyPr wrap="none"/>
            <a:lstStyle/>
            <a:p>
              <a:endParaRPr lang="zh-CN" altLang="en-US"/>
            </a:p>
          </p:txBody>
        </p:sp>
        <p:sp>
          <p:nvSpPr>
            <p:cNvPr id="114825" name="Oval 13"/>
            <p:cNvSpPr>
              <a:spLocks noChangeArrowheads="1"/>
            </p:cNvSpPr>
            <p:nvPr/>
          </p:nvSpPr>
          <p:spPr bwMode="auto">
            <a:xfrm>
              <a:off x="793" y="1652"/>
              <a:ext cx="372" cy="236"/>
            </a:xfrm>
            <a:prstGeom prst="ellipse">
              <a:avLst/>
            </a:prstGeom>
            <a:noFill/>
            <a:ln w="12700">
              <a:solidFill>
                <a:schemeClr val="tx1"/>
              </a:solidFill>
              <a:round/>
              <a:headEnd/>
              <a:tailEnd/>
            </a:ln>
          </p:spPr>
          <p:txBody>
            <a:bodyPr wrap="none" anchor="ctr"/>
            <a:lstStyle/>
            <a:p>
              <a:pPr algn="ctr"/>
              <a:r>
                <a:rPr lang="en-US" altLang="zh-CN" sz="1400" b="1"/>
                <a:t>23</a:t>
              </a:r>
            </a:p>
          </p:txBody>
        </p:sp>
        <p:sp>
          <p:nvSpPr>
            <p:cNvPr id="114826" name="Oval 14"/>
            <p:cNvSpPr>
              <a:spLocks noChangeArrowheads="1"/>
            </p:cNvSpPr>
            <p:nvPr/>
          </p:nvSpPr>
          <p:spPr bwMode="auto">
            <a:xfrm>
              <a:off x="1292" y="1652"/>
              <a:ext cx="373" cy="236"/>
            </a:xfrm>
            <a:prstGeom prst="ellipse">
              <a:avLst/>
            </a:prstGeom>
            <a:noFill/>
            <a:ln w="12700">
              <a:solidFill>
                <a:schemeClr val="tx1"/>
              </a:solidFill>
              <a:round/>
              <a:headEnd/>
              <a:tailEnd/>
            </a:ln>
          </p:spPr>
          <p:txBody>
            <a:bodyPr wrap="none" anchor="ctr"/>
            <a:lstStyle/>
            <a:p>
              <a:pPr algn="ctr"/>
              <a:r>
                <a:rPr lang="en-US" altLang="zh-CN" sz="1400" b="1"/>
                <a:t>26</a:t>
              </a:r>
            </a:p>
          </p:txBody>
        </p:sp>
        <p:sp>
          <p:nvSpPr>
            <p:cNvPr id="114827" name="Oval 15"/>
            <p:cNvSpPr>
              <a:spLocks noChangeArrowheads="1"/>
            </p:cNvSpPr>
            <p:nvPr/>
          </p:nvSpPr>
          <p:spPr bwMode="auto">
            <a:xfrm>
              <a:off x="1610" y="1168"/>
              <a:ext cx="373" cy="236"/>
            </a:xfrm>
            <a:prstGeom prst="ellipse">
              <a:avLst/>
            </a:prstGeom>
            <a:noFill/>
            <a:ln w="12700">
              <a:solidFill>
                <a:schemeClr val="tx1"/>
              </a:solidFill>
              <a:round/>
              <a:headEnd/>
              <a:tailEnd/>
            </a:ln>
          </p:spPr>
          <p:txBody>
            <a:bodyPr wrap="none" anchor="ctr"/>
            <a:lstStyle/>
            <a:p>
              <a:pPr algn="ctr"/>
              <a:r>
                <a:rPr lang="en-US" altLang="zh-CN" sz="1400" b="1"/>
                <a:t>17</a:t>
              </a:r>
            </a:p>
          </p:txBody>
        </p:sp>
        <p:sp>
          <p:nvSpPr>
            <p:cNvPr id="114828" name="Line 16"/>
            <p:cNvSpPr>
              <a:spLocks noChangeShapeType="1"/>
            </p:cNvSpPr>
            <p:nvPr/>
          </p:nvSpPr>
          <p:spPr bwMode="auto">
            <a:xfrm flipH="1">
              <a:off x="1837" y="908"/>
              <a:ext cx="90" cy="260"/>
            </a:xfrm>
            <a:prstGeom prst="line">
              <a:avLst/>
            </a:prstGeom>
            <a:noFill/>
            <a:ln w="12700">
              <a:solidFill>
                <a:schemeClr val="tx1"/>
              </a:solidFill>
              <a:round/>
              <a:headEnd/>
              <a:tailEnd/>
            </a:ln>
          </p:spPr>
          <p:txBody>
            <a:bodyPr wrap="none"/>
            <a:lstStyle/>
            <a:p>
              <a:endParaRPr lang="zh-CN" altLang="en-US"/>
            </a:p>
          </p:txBody>
        </p:sp>
        <p:sp>
          <p:nvSpPr>
            <p:cNvPr id="114829" name="Line 17"/>
            <p:cNvSpPr>
              <a:spLocks noChangeShapeType="1"/>
            </p:cNvSpPr>
            <p:nvPr/>
          </p:nvSpPr>
          <p:spPr bwMode="auto">
            <a:xfrm flipH="1">
              <a:off x="1565" y="1391"/>
              <a:ext cx="181" cy="260"/>
            </a:xfrm>
            <a:prstGeom prst="line">
              <a:avLst/>
            </a:prstGeom>
            <a:noFill/>
            <a:ln w="12700">
              <a:solidFill>
                <a:schemeClr val="tx1"/>
              </a:solidFill>
              <a:round/>
              <a:headEnd/>
              <a:tailEnd/>
            </a:ln>
          </p:spPr>
          <p:txBody>
            <a:bodyPr wrap="none"/>
            <a:lstStyle/>
            <a:p>
              <a:endParaRPr lang="zh-CN" altLang="en-US"/>
            </a:p>
          </p:txBody>
        </p:sp>
      </p:grpSp>
      <p:grpSp>
        <p:nvGrpSpPr>
          <p:cNvPr id="3" name="Group 19"/>
          <p:cNvGrpSpPr>
            <a:grpSpLocks/>
          </p:cNvGrpSpPr>
          <p:nvPr/>
        </p:nvGrpSpPr>
        <p:grpSpPr bwMode="auto">
          <a:xfrm>
            <a:off x="7164388" y="1203325"/>
            <a:ext cx="1784350" cy="1116013"/>
            <a:chOff x="2835" y="210"/>
            <a:chExt cx="2232" cy="1724"/>
          </a:xfrm>
        </p:grpSpPr>
        <p:sp>
          <p:nvSpPr>
            <p:cNvPr id="114800" name="Oval 20"/>
            <p:cNvSpPr>
              <a:spLocks noChangeArrowheads="1"/>
            </p:cNvSpPr>
            <p:nvPr/>
          </p:nvSpPr>
          <p:spPr bwMode="auto">
            <a:xfrm>
              <a:off x="3768" y="210"/>
              <a:ext cx="372" cy="236"/>
            </a:xfrm>
            <a:prstGeom prst="ellipse">
              <a:avLst/>
            </a:prstGeom>
            <a:noFill/>
            <a:ln w="12700">
              <a:solidFill>
                <a:schemeClr val="tx1"/>
              </a:solidFill>
              <a:round/>
              <a:headEnd/>
              <a:tailEnd/>
            </a:ln>
          </p:spPr>
          <p:txBody>
            <a:bodyPr wrap="none" anchor="ctr"/>
            <a:lstStyle/>
            <a:p>
              <a:pPr algn="ctr"/>
              <a:r>
                <a:rPr lang="en-US" altLang="zh-CN" sz="1400" b="1"/>
                <a:t>6</a:t>
              </a:r>
            </a:p>
          </p:txBody>
        </p:sp>
        <p:sp>
          <p:nvSpPr>
            <p:cNvPr id="114801" name="Oval 21"/>
            <p:cNvSpPr>
              <a:spLocks noChangeArrowheads="1"/>
            </p:cNvSpPr>
            <p:nvPr/>
          </p:nvSpPr>
          <p:spPr bwMode="auto">
            <a:xfrm>
              <a:off x="4196" y="694"/>
              <a:ext cx="373" cy="236"/>
            </a:xfrm>
            <a:prstGeom prst="ellipse">
              <a:avLst/>
            </a:prstGeom>
            <a:noFill/>
            <a:ln w="12700">
              <a:solidFill>
                <a:schemeClr val="tx1"/>
              </a:solidFill>
              <a:round/>
              <a:headEnd/>
              <a:tailEnd/>
            </a:ln>
          </p:spPr>
          <p:txBody>
            <a:bodyPr wrap="none" anchor="ctr"/>
            <a:lstStyle/>
            <a:p>
              <a:pPr algn="ctr"/>
              <a:r>
                <a:rPr lang="en-US" altLang="zh-CN" sz="1400" b="1"/>
                <a:t>7</a:t>
              </a:r>
            </a:p>
          </p:txBody>
        </p:sp>
        <p:sp>
          <p:nvSpPr>
            <p:cNvPr id="114802" name="Oval 22"/>
            <p:cNvSpPr>
              <a:spLocks noChangeArrowheads="1"/>
            </p:cNvSpPr>
            <p:nvPr/>
          </p:nvSpPr>
          <p:spPr bwMode="auto">
            <a:xfrm>
              <a:off x="3332" y="682"/>
              <a:ext cx="373" cy="236"/>
            </a:xfrm>
            <a:prstGeom prst="ellipse">
              <a:avLst/>
            </a:prstGeom>
            <a:noFill/>
            <a:ln w="12700">
              <a:solidFill>
                <a:schemeClr val="tx1"/>
              </a:solidFill>
              <a:round/>
              <a:headEnd/>
              <a:tailEnd/>
            </a:ln>
          </p:spPr>
          <p:txBody>
            <a:bodyPr wrap="none" anchor="ctr"/>
            <a:lstStyle/>
            <a:p>
              <a:pPr algn="ctr"/>
              <a:r>
                <a:rPr lang="en-US" altLang="zh-CN" sz="1400" b="1"/>
                <a:t>12</a:t>
              </a:r>
            </a:p>
          </p:txBody>
        </p:sp>
        <p:sp>
          <p:nvSpPr>
            <p:cNvPr id="114803" name="Oval 23"/>
            <p:cNvSpPr>
              <a:spLocks noChangeArrowheads="1"/>
            </p:cNvSpPr>
            <p:nvPr/>
          </p:nvSpPr>
          <p:spPr bwMode="auto">
            <a:xfrm>
              <a:off x="2835" y="1222"/>
              <a:ext cx="373" cy="237"/>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4804" name="Oval 24"/>
            <p:cNvSpPr>
              <a:spLocks noChangeArrowheads="1"/>
            </p:cNvSpPr>
            <p:nvPr/>
          </p:nvSpPr>
          <p:spPr bwMode="auto">
            <a:xfrm>
              <a:off x="3643" y="1222"/>
              <a:ext cx="373" cy="237"/>
            </a:xfrm>
            <a:prstGeom prst="ellipse">
              <a:avLst/>
            </a:prstGeom>
            <a:noFill/>
            <a:ln w="12700">
              <a:solidFill>
                <a:schemeClr val="tx1"/>
              </a:solidFill>
              <a:round/>
              <a:headEnd/>
              <a:tailEnd/>
            </a:ln>
          </p:spPr>
          <p:txBody>
            <a:bodyPr wrap="none" anchor="ctr"/>
            <a:lstStyle/>
            <a:p>
              <a:pPr algn="ctr"/>
              <a:r>
                <a:rPr lang="en-US" altLang="zh-CN" sz="1400" b="1"/>
                <a:t>24</a:t>
              </a:r>
            </a:p>
          </p:txBody>
        </p:sp>
        <p:sp>
          <p:nvSpPr>
            <p:cNvPr id="114805" name="Line 25"/>
            <p:cNvSpPr>
              <a:spLocks noChangeShapeType="1"/>
            </p:cNvSpPr>
            <p:nvPr/>
          </p:nvSpPr>
          <p:spPr bwMode="auto">
            <a:xfrm flipH="1">
              <a:off x="3582" y="446"/>
              <a:ext cx="247" cy="236"/>
            </a:xfrm>
            <a:prstGeom prst="line">
              <a:avLst/>
            </a:prstGeom>
            <a:noFill/>
            <a:ln w="12700">
              <a:solidFill>
                <a:schemeClr val="tx1"/>
              </a:solidFill>
              <a:round/>
              <a:headEnd/>
              <a:tailEnd/>
            </a:ln>
          </p:spPr>
          <p:txBody>
            <a:bodyPr wrap="none"/>
            <a:lstStyle/>
            <a:p>
              <a:endParaRPr lang="zh-CN" altLang="en-US"/>
            </a:p>
          </p:txBody>
        </p:sp>
        <p:sp>
          <p:nvSpPr>
            <p:cNvPr id="114806" name="Line 26"/>
            <p:cNvSpPr>
              <a:spLocks noChangeShapeType="1"/>
            </p:cNvSpPr>
            <p:nvPr/>
          </p:nvSpPr>
          <p:spPr bwMode="auto">
            <a:xfrm>
              <a:off x="4079" y="446"/>
              <a:ext cx="186" cy="236"/>
            </a:xfrm>
            <a:prstGeom prst="line">
              <a:avLst/>
            </a:prstGeom>
            <a:noFill/>
            <a:ln w="12700">
              <a:solidFill>
                <a:schemeClr val="tx1"/>
              </a:solidFill>
              <a:round/>
              <a:headEnd/>
              <a:tailEnd/>
            </a:ln>
          </p:spPr>
          <p:txBody>
            <a:bodyPr wrap="none"/>
            <a:lstStyle/>
            <a:p>
              <a:endParaRPr lang="zh-CN" altLang="en-US"/>
            </a:p>
          </p:txBody>
        </p:sp>
        <p:sp>
          <p:nvSpPr>
            <p:cNvPr id="114807" name="Line 27"/>
            <p:cNvSpPr>
              <a:spLocks noChangeShapeType="1"/>
            </p:cNvSpPr>
            <p:nvPr/>
          </p:nvSpPr>
          <p:spPr bwMode="auto">
            <a:xfrm flipH="1">
              <a:off x="3062" y="918"/>
              <a:ext cx="333" cy="296"/>
            </a:xfrm>
            <a:prstGeom prst="line">
              <a:avLst/>
            </a:prstGeom>
            <a:noFill/>
            <a:ln w="12700">
              <a:solidFill>
                <a:schemeClr val="tx1"/>
              </a:solidFill>
              <a:round/>
              <a:headEnd/>
              <a:tailEnd/>
            </a:ln>
          </p:spPr>
          <p:txBody>
            <a:bodyPr wrap="none"/>
            <a:lstStyle/>
            <a:p>
              <a:endParaRPr lang="zh-CN" altLang="en-US"/>
            </a:p>
          </p:txBody>
        </p:sp>
        <p:sp>
          <p:nvSpPr>
            <p:cNvPr id="114808" name="Line 28"/>
            <p:cNvSpPr>
              <a:spLocks noChangeShapeType="1"/>
            </p:cNvSpPr>
            <p:nvPr/>
          </p:nvSpPr>
          <p:spPr bwMode="auto">
            <a:xfrm>
              <a:off x="3582" y="918"/>
              <a:ext cx="160" cy="296"/>
            </a:xfrm>
            <a:prstGeom prst="line">
              <a:avLst/>
            </a:prstGeom>
            <a:noFill/>
            <a:ln w="12700">
              <a:solidFill>
                <a:schemeClr val="tx1"/>
              </a:solidFill>
              <a:round/>
              <a:headEnd/>
              <a:tailEnd/>
            </a:ln>
          </p:spPr>
          <p:txBody>
            <a:bodyPr wrap="none"/>
            <a:lstStyle/>
            <a:p>
              <a:endParaRPr lang="zh-CN" altLang="en-US"/>
            </a:p>
          </p:txBody>
        </p:sp>
        <p:sp>
          <p:nvSpPr>
            <p:cNvPr id="114809" name="Line 29"/>
            <p:cNvSpPr>
              <a:spLocks noChangeShapeType="1"/>
            </p:cNvSpPr>
            <p:nvPr/>
          </p:nvSpPr>
          <p:spPr bwMode="auto">
            <a:xfrm flipH="1">
              <a:off x="3519" y="1459"/>
              <a:ext cx="186" cy="283"/>
            </a:xfrm>
            <a:prstGeom prst="line">
              <a:avLst/>
            </a:prstGeom>
            <a:noFill/>
            <a:ln w="12700">
              <a:solidFill>
                <a:schemeClr val="tx1"/>
              </a:solidFill>
              <a:round/>
              <a:headEnd/>
              <a:tailEnd/>
            </a:ln>
          </p:spPr>
          <p:txBody>
            <a:bodyPr wrap="none"/>
            <a:lstStyle/>
            <a:p>
              <a:endParaRPr lang="zh-CN" altLang="en-US"/>
            </a:p>
          </p:txBody>
        </p:sp>
        <p:sp>
          <p:nvSpPr>
            <p:cNvPr id="114810" name="Oval 30"/>
            <p:cNvSpPr>
              <a:spLocks noChangeArrowheads="1"/>
            </p:cNvSpPr>
            <p:nvPr/>
          </p:nvSpPr>
          <p:spPr bwMode="auto">
            <a:xfrm>
              <a:off x="3243" y="1698"/>
              <a:ext cx="372" cy="236"/>
            </a:xfrm>
            <a:prstGeom prst="ellipse">
              <a:avLst/>
            </a:prstGeom>
            <a:noFill/>
            <a:ln w="12700">
              <a:solidFill>
                <a:schemeClr val="tx1"/>
              </a:solidFill>
              <a:round/>
              <a:headEnd/>
              <a:tailEnd/>
            </a:ln>
          </p:spPr>
          <p:txBody>
            <a:bodyPr wrap="none" anchor="ctr"/>
            <a:lstStyle/>
            <a:p>
              <a:pPr algn="ctr"/>
              <a:r>
                <a:rPr lang="en-US" altLang="zh-CN" sz="1400" b="1"/>
                <a:t>33</a:t>
              </a:r>
            </a:p>
          </p:txBody>
        </p:sp>
        <p:sp>
          <p:nvSpPr>
            <p:cNvPr id="114811" name="Oval 31"/>
            <p:cNvSpPr>
              <a:spLocks noChangeArrowheads="1"/>
            </p:cNvSpPr>
            <p:nvPr/>
          </p:nvSpPr>
          <p:spPr bwMode="auto">
            <a:xfrm>
              <a:off x="4694" y="1207"/>
              <a:ext cx="373" cy="236"/>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4812" name="Oval 32"/>
            <p:cNvSpPr>
              <a:spLocks noChangeArrowheads="1"/>
            </p:cNvSpPr>
            <p:nvPr/>
          </p:nvSpPr>
          <p:spPr bwMode="auto">
            <a:xfrm>
              <a:off x="4060" y="1214"/>
              <a:ext cx="373" cy="236"/>
            </a:xfrm>
            <a:prstGeom prst="ellipse">
              <a:avLst/>
            </a:prstGeom>
            <a:noFill/>
            <a:ln w="12700">
              <a:solidFill>
                <a:schemeClr val="tx1"/>
              </a:solidFill>
              <a:round/>
              <a:headEnd/>
              <a:tailEnd/>
            </a:ln>
          </p:spPr>
          <p:txBody>
            <a:bodyPr wrap="none" anchor="ctr"/>
            <a:lstStyle/>
            <a:p>
              <a:pPr algn="ctr"/>
              <a:r>
                <a:rPr lang="en-US" altLang="zh-CN" sz="1400" b="1"/>
                <a:t>37</a:t>
              </a:r>
            </a:p>
          </p:txBody>
        </p:sp>
        <p:sp>
          <p:nvSpPr>
            <p:cNvPr id="114813" name="Line 33"/>
            <p:cNvSpPr>
              <a:spLocks noChangeShapeType="1"/>
            </p:cNvSpPr>
            <p:nvPr/>
          </p:nvSpPr>
          <p:spPr bwMode="auto">
            <a:xfrm flipH="1">
              <a:off x="4287" y="954"/>
              <a:ext cx="90" cy="260"/>
            </a:xfrm>
            <a:prstGeom prst="line">
              <a:avLst/>
            </a:prstGeom>
            <a:noFill/>
            <a:ln w="12700">
              <a:solidFill>
                <a:schemeClr val="tx1"/>
              </a:solidFill>
              <a:round/>
              <a:headEnd/>
              <a:tailEnd/>
            </a:ln>
          </p:spPr>
          <p:txBody>
            <a:bodyPr wrap="none"/>
            <a:lstStyle/>
            <a:p>
              <a:endParaRPr lang="zh-CN" altLang="en-US"/>
            </a:p>
          </p:txBody>
        </p:sp>
        <p:sp>
          <p:nvSpPr>
            <p:cNvPr id="114814" name="Line 34"/>
            <p:cNvSpPr>
              <a:spLocks noChangeShapeType="1"/>
            </p:cNvSpPr>
            <p:nvPr/>
          </p:nvSpPr>
          <p:spPr bwMode="auto">
            <a:xfrm>
              <a:off x="4558" y="890"/>
              <a:ext cx="272" cy="317"/>
            </a:xfrm>
            <a:prstGeom prst="line">
              <a:avLst/>
            </a:prstGeom>
            <a:noFill/>
            <a:ln w="12700">
              <a:solidFill>
                <a:schemeClr val="tx1"/>
              </a:solidFill>
              <a:round/>
              <a:headEnd/>
              <a:tailEnd/>
            </a:ln>
          </p:spPr>
          <p:txBody>
            <a:bodyPr wrap="none"/>
            <a:lstStyle/>
            <a:p>
              <a:endParaRPr lang="zh-CN" altLang="en-US"/>
            </a:p>
          </p:txBody>
        </p:sp>
      </p:grpSp>
      <p:grpSp>
        <p:nvGrpSpPr>
          <p:cNvPr id="4" name="组合 157"/>
          <p:cNvGrpSpPr>
            <a:grpSpLocks/>
          </p:cNvGrpSpPr>
          <p:nvPr/>
        </p:nvGrpSpPr>
        <p:grpSpPr bwMode="auto">
          <a:xfrm>
            <a:off x="1547813" y="2643188"/>
            <a:ext cx="1931987" cy="1512887"/>
            <a:chOff x="6991254" y="3147814"/>
            <a:chExt cx="1931825" cy="1512168"/>
          </a:xfrm>
        </p:grpSpPr>
        <p:sp>
          <p:nvSpPr>
            <p:cNvPr id="114779" name="Oval 37"/>
            <p:cNvSpPr>
              <a:spLocks noChangeArrowheads="1"/>
            </p:cNvSpPr>
            <p:nvPr/>
          </p:nvSpPr>
          <p:spPr bwMode="auto">
            <a:xfrm>
              <a:off x="8421656" y="3547134"/>
              <a:ext cx="232871" cy="152693"/>
            </a:xfrm>
            <a:prstGeom prst="ellipse">
              <a:avLst/>
            </a:prstGeom>
            <a:noFill/>
            <a:ln w="12700">
              <a:solidFill>
                <a:schemeClr val="tx1"/>
              </a:solidFill>
              <a:round/>
              <a:headEnd/>
              <a:tailEnd/>
            </a:ln>
          </p:spPr>
          <p:txBody>
            <a:bodyPr wrap="none" anchor="ctr"/>
            <a:lstStyle/>
            <a:p>
              <a:pPr algn="ctr"/>
              <a:r>
                <a:rPr lang="en-US" altLang="zh-CN" sz="1400" b="1"/>
                <a:t>7</a:t>
              </a:r>
            </a:p>
          </p:txBody>
        </p:sp>
        <p:sp>
          <p:nvSpPr>
            <p:cNvPr id="114780" name="Oval 38"/>
            <p:cNvSpPr>
              <a:spLocks noChangeArrowheads="1"/>
            </p:cNvSpPr>
            <p:nvPr/>
          </p:nvSpPr>
          <p:spPr bwMode="auto">
            <a:xfrm>
              <a:off x="8689582" y="3860284"/>
              <a:ext cx="233497" cy="152693"/>
            </a:xfrm>
            <a:prstGeom prst="ellipse">
              <a:avLst/>
            </a:prstGeom>
            <a:noFill/>
            <a:ln w="12700">
              <a:solidFill>
                <a:schemeClr val="tx1"/>
              </a:solidFill>
              <a:round/>
              <a:headEnd/>
              <a:tailEnd/>
            </a:ln>
          </p:spPr>
          <p:txBody>
            <a:bodyPr wrap="none" anchor="ctr"/>
            <a:lstStyle/>
            <a:p>
              <a:pPr algn="ctr"/>
              <a:r>
                <a:rPr lang="en-US" altLang="zh-CN" sz="1400" b="1"/>
                <a:t>37</a:t>
              </a:r>
            </a:p>
          </p:txBody>
        </p:sp>
        <p:sp>
          <p:nvSpPr>
            <p:cNvPr id="114781" name="Oval 39"/>
            <p:cNvSpPr>
              <a:spLocks noChangeArrowheads="1"/>
            </p:cNvSpPr>
            <p:nvPr/>
          </p:nvSpPr>
          <p:spPr bwMode="auto">
            <a:xfrm>
              <a:off x="8148721" y="3852520"/>
              <a:ext cx="233497" cy="152693"/>
            </a:xfrm>
            <a:prstGeom prst="ellipse">
              <a:avLst/>
            </a:prstGeom>
            <a:noFill/>
            <a:ln w="12700">
              <a:solidFill>
                <a:schemeClr val="tx1"/>
              </a:solidFill>
              <a:round/>
              <a:headEnd/>
              <a:tailEnd/>
            </a:ln>
          </p:spPr>
          <p:txBody>
            <a:bodyPr wrap="none" anchor="ctr"/>
            <a:lstStyle/>
            <a:p>
              <a:pPr algn="ctr"/>
              <a:r>
                <a:rPr lang="en-US" altLang="zh-CN" sz="1400" b="1"/>
                <a:t>8</a:t>
              </a:r>
            </a:p>
          </p:txBody>
        </p:sp>
        <p:sp>
          <p:nvSpPr>
            <p:cNvPr id="114782" name="Oval 40"/>
            <p:cNvSpPr>
              <a:spLocks noChangeArrowheads="1"/>
            </p:cNvSpPr>
            <p:nvPr/>
          </p:nvSpPr>
          <p:spPr bwMode="auto">
            <a:xfrm>
              <a:off x="7837601" y="4201903"/>
              <a:ext cx="233497" cy="153340"/>
            </a:xfrm>
            <a:prstGeom prst="ellipse">
              <a:avLst/>
            </a:prstGeom>
            <a:noFill/>
            <a:ln w="12700">
              <a:solidFill>
                <a:schemeClr val="tx1"/>
              </a:solidFill>
              <a:round/>
              <a:headEnd/>
              <a:tailEnd/>
            </a:ln>
          </p:spPr>
          <p:txBody>
            <a:bodyPr wrap="none" anchor="ctr"/>
            <a:lstStyle/>
            <a:p>
              <a:pPr algn="ctr"/>
              <a:r>
                <a:rPr lang="en-US" altLang="zh-CN" sz="1400" b="1"/>
                <a:t>17</a:t>
              </a:r>
            </a:p>
          </p:txBody>
        </p:sp>
        <p:sp>
          <p:nvSpPr>
            <p:cNvPr id="114783" name="Oval 41"/>
            <p:cNvSpPr>
              <a:spLocks noChangeArrowheads="1"/>
            </p:cNvSpPr>
            <p:nvPr/>
          </p:nvSpPr>
          <p:spPr bwMode="auto">
            <a:xfrm>
              <a:off x="8343406" y="4201903"/>
              <a:ext cx="233497" cy="153340"/>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4784" name="Line 42"/>
            <p:cNvSpPr>
              <a:spLocks noChangeShapeType="1"/>
            </p:cNvSpPr>
            <p:nvPr/>
          </p:nvSpPr>
          <p:spPr bwMode="auto">
            <a:xfrm flipH="1">
              <a:off x="8305221" y="3699827"/>
              <a:ext cx="154621" cy="152693"/>
            </a:xfrm>
            <a:prstGeom prst="line">
              <a:avLst/>
            </a:prstGeom>
            <a:noFill/>
            <a:ln w="12700">
              <a:solidFill>
                <a:schemeClr val="tx1"/>
              </a:solidFill>
              <a:round/>
              <a:headEnd/>
              <a:tailEnd/>
            </a:ln>
          </p:spPr>
          <p:txBody>
            <a:bodyPr wrap="none"/>
            <a:lstStyle/>
            <a:p>
              <a:endParaRPr lang="zh-CN" altLang="en-US"/>
            </a:p>
          </p:txBody>
        </p:sp>
        <p:sp>
          <p:nvSpPr>
            <p:cNvPr id="114785" name="Line 43"/>
            <p:cNvSpPr>
              <a:spLocks noChangeShapeType="1"/>
            </p:cNvSpPr>
            <p:nvPr/>
          </p:nvSpPr>
          <p:spPr bwMode="auto">
            <a:xfrm>
              <a:off x="8616341" y="3699827"/>
              <a:ext cx="116435" cy="152693"/>
            </a:xfrm>
            <a:prstGeom prst="line">
              <a:avLst/>
            </a:prstGeom>
            <a:noFill/>
            <a:ln w="12700">
              <a:solidFill>
                <a:schemeClr val="tx1"/>
              </a:solidFill>
              <a:round/>
              <a:headEnd/>
              <a:tailEnd/>
            </a:ln>
          </p:spPr>
          <p:txBody>
            <a:bodyPr wrap="none"/>
            <a:lstStyle/>
            <a:p>
              <a:endParaRPr lang="zh-CN" altLang="en-US"/>
            </a:p>
          </p:txBody>
        </p:sp>
        <p:sp>
          <p:nvSpPr>
            <p:cNvPr id="114786" name="Line 44"/>
            <p:cNvSpPr>
              <a:spLocks noChangeShapeType="1"/>
            </p:cNvSpPr>
            <p:nvPr/>
          </p:nvSpPr>
          <p:spPr bwMode="auto">
            <a:xfrm flipH="1">
              <a:off x="7979702" y="4005213"/>
              <a:ext cx="208457" cy="191513"/>
            </a:xfrm>
            <a:prstGeom prst="line">
              <a:avLst/>
            </a:prstGeom>
            <a:noFill/>
            <a:ln w="12700">
              <a:solidFill>
                <a:schemeClr val="tx1"/>
              </a:solidFill>
              <a:round/>
              <a:headEnd/>
              <a:tailEnd/>
            </a:ln>
          </p:spPr>
          <p:txBody>
            <a:bodyPr wrap="none"/>
            <a:lstStyle/>
            <a:p>
              <a:endParaRPr lang="zh-CN" altLang="en-US"/>
            </a:p>
          </p:txBody>
        </p:sp>
        <p:sp>
          <p:nvSpPr>
            <p:cNvPr id="114787" name="Line 45"/>
            <p:cNvSpPr>
              <a:spLocks noChangeShapeType="1"/>
            </p:cNvSpPr>
            <p:nvPr/>
          </p:nvSpPr>
          <p:spPr bwMode="auto">
            <a:xfrm>
              <a:off x="8305221" y="4005213"/>
              <a:ext cx="100159" cy="191513"/>
            </a:xfrm>
            <a:prstGeom prst="line">
              <a:avLst/>
            </a:prstGeom>
            <a:noFill/>
            <a:ln w="12700">
              <a:solidFill>
                <a:schemeClr val="tx1"/>
              </a:solidFill>
              <a:round/>
              <a:headEnd/>
              <a:tailEnd/>
            </a:ln>
          </p:spPr>
          <p:txBody>
            <a:bodyPr wrap="none"/>
            <a:lstStyle/>
            <a:p>
              <a:endParaRPr lang="zh-CN" altLang="en-US"/>
            </a:p>
          </p:txBody>
        </p:sp>
        <p:sp>
          <p:nvSpPr>
            <p:cNvPr id="114788" name="Line 46"/>
            <p:cNvSpPr>
              <a:spLocks noChangeShapeType="1"/>
            </p:cNvSpPr>
            <p:nvPr/>
          </p:nvSpPr>
          <p:spPr bwMode="auto">
            <a:xfrm flipH="1">
              <a:off x="7667330" y="4331304"/>
              <a:ext cx="201571" cy="175985"/>
            </a:xfrm>
            <a:prstGeom prst="line">
              <a:avLst/>
            </a:prstGeom>
            <a:noFill/>
            <a:ln w="12700">
              <a:solidFill>
                <a:schemeClr val="tx1"/>
              </a:solidFill>
              <a:round/>
              <a:headEnd/>
              <a:tailEnd/>
            </a:ln>
          </p:spPr>
          <p:txBody>
            <a:bodyPr wrap="none"/>
            <a:lstStyle/>
            <a:p>
              <a:endParaRPr lang="zh-CN" altLang="en-US"/>
            </a:p>
          </p:txBody>
        </p:sp>
        <p:sp>
          <p:nvSpPr>
            <p:cNvPr id="114789" name="Oval 47"/>
            <p:cNvSpPr>
              <a:spLocks noChangeArrowheads="1"/>
            </p:cNvSpPr>
            <p:nvPr/>
          </p:nvSpPr>
          <p:spPr bwMode="auto">
            <a:xfrm>
              <a:off x="7497059" y="4507289"/>
              <a:ext cx="232871" cy="152693"/>
            </a:xfrm>
            <a:prstGeom prst="ellipse">
              <a:avLst/>
            </a:prstGeom>
            <a:noFill/>
            <a:ln w="12700">
              <a:solidFill>
                <a:schemeClr val="tx1"/>
              </a:solidFill>
              <a:round/>
              <a:headEnd/>
              <a:tailEnd/>
            </a:ln>
          </p:spPr>
          <p:txBody>
            <a:bodyPr wrap="none" anchor="ctr"/>
            <a:lstStyle/>
            <a:p>
              <a:pPr algn="ctr"/>
              <a:r>
                <a:rPr lang="en-US" altLang="zh-CN" sz="1400" b="1"/>
                <a:t>26</a:t>
              </a:r>
            </a:p>
          </p:txBody>
        </p:sp>
        <p:sp>
          <p:nvSpPr>
            <p:cNvPr id="114790" name="Oval 49"/>
            <p:cNvSpPr>
              <a:spLocks noChangeArrowheads="1"/>
            </p:cNvSpPr>
            <p:nvPr/>
          </p:nvSpPr>
          <p:spPr bwMode="auto">
            <a:xfrm>
              <a:off x="7302374" y="3518511"/>
              <a:ext cx="233497" cy="152693"/>
            </a:xfrm>
            <a:prstGeom prst="ellipse">
              <a:avLst/>
            </a:prstGeom>
            <a:noFill/>
            <a:ln w="12700">
              <a:solidFill>
                <a:schemeClr val="tx1"/>
              </a:solidFill>
              <a:round/>
              <a:headEnd/>
              <a:tailEnd/>
            </a:ln>
          </p:spPr>
          <p:txBody>
            <a:bodyPr wrap="none" anchor="ctr"/>
            <a:lstStyle/>
            <a:p>
              <a:pPr algn="ctr"/>
              <a:r>
                <a:rPr lang="en-US" altLang="zh-CN" sz="1400" b="1"/>
                <a:t>12</a:t>
              </a:r>
            </a:p>
          </p:txBody>
        </p:sp>
        <p:sp>
          <p:nvSpPr>
            <p:cNvPr id="114791" name="Oval 50"/>
            <p:cNvSpPr>
              <a:spLocks noChangeArrowheads="1"/>
            </p:cNvSpPr>
            <p:nvPr/>
          </p:nvSpPr>
          <p:spPr bwMode="auto">
            <a:xfrm>
              <a:off x="6991254" y="3867894"/>
              <a:ext cx="233497" cy="153340"/>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4792" name="Oval 51"/>
            <p:cNvSpPr>
              <a:spLocks noChangeArrowheads="1"/>
            </p:cNvSpPr>
            <p:nvPr/>
          </p:nvSpPr>
          <p:spPr bwMode="auto">
            <a:xfrm>
              <a:off x="7497059" y="3867894"/>
              <a:ext cx="233497" cy="153340"/>
            </a:xfrm>
            <a:prstGeom prst="ellipse">
              <a:avLst/>
            </a:prstGeom>
            <a:noFill/>
            <a:ln w="12700">
              <a:solidFill>
                <a:schemeClr val="tx1"/>
              </a:solidFill>
              <a:round/>
              <a:headEnd/>
              <a:tailEnd/>
            </a:ln>
          </p:spPr>
          <p:txBody>
            <a:bodyPr wrap="none" anchor="ctr"/>
            <a:lstStyle/>
            <a:p>
              <a:pPr algn="ctr"/>
              <a:r>
                <a:rPr lang="en-US" altLang="zh-CN" sz="1400" b="1"/>
                <a:t>24</a:t>
              </a:r>
            </a:p>
          </p:txBody>
        </p:sp>
        <p:sp>
          <p:nvSpPr>
            <p:cNvPr id="114793" name="Line 52"/>
            <p:cNvSpPr>
              <a:spLocks noChangeShapeType="1"/>
            </p:cNvSpPr>
            <p:nvPr/>
          </p:nvSpPr>
          <p:spPr bwMode="auto">
            <a:xfrm flipH="1">
              <a:off x="7133355" y="3671204"/>
              <a:ext cx="208457" cy="191513"/>
            </a:xfrm>
            <a:prstGeom prst="line">
              <a:avLst/>
            </a:prstGeom>
            <a:noFill/>
            <a:ln w="12700">
              <a:solidFill>
                <a:schemeClr val="tx1"/>
              </a:solidFill>
              <a:round/>
              <a:headEnd/>
              <a:tailEnd/>
            </a:ln>
          </p:spPr>
          <p:txBody>
            <a:bodyPr wrap="none"/>
            <a:lstStyle/>
            <a:p>
              <a:endParaRPr lang="zh-CN" altLang="en-US"/>
            </a:p>
          </p:txBody>
        </p:sp>
        <p:sp>
          <p:nvSpPr>
            <p:cNvPr id="114794" name="Line 53"/>
            <p:cNvSpPr>
              <a:spLocks noChangeShapeType="1"/>
            </p:cNvSpPr>
            <p:nvPr/>
          </p:nvSpPr>
          <p:spPr bwMode="auto">
            <a:xfrm>
              <a:off x="7458873" y="3671204"/>
              <a:ext cx="100159" cy="191513"/>
            </a:xfrm>
            <a:prstGeom prst="line">
              <a:avLst/>
            </a:prstGeom>
            <a:noFill/>
            <a:ln w="12700">
              <a:solidFill>
                <a:schemeClr val="tx1"/>
              </a:solidFill>
              <a:round/>
              <a:headEnd/>
              <a:tailEnd/>
            </a:ln>
          </p:spPr>
          <p:txBody>
            <a:bodyPr wrap="none"/>
            <a:lstStyle/>
            <a:p>
              <a:endParaRPr lang="zh-CN" altLang="en-US"/>
            </a:p>
          </p:txBody>
        </p:sp>
        <p:sp>
          <p:nvSpPr>
            <p:cNvPr id="114795" name="Line 54"/>
            <p:cNvSpPr>
              <a:spLocks noChangeShapeType="1"/>
            </p:cNvSpPr>
            <p:nvPr/>
          </p:nvSpPr>
          <p:spPr bwMode="auto">
            <a:xfrm flipH="1">
              <a:off x="7419436" y="4021234"/>
              <a:ext cx="116435" cy="183102"/>
            </a:xfrm>
            <a:prstGeom prst="line">
              <a:avLst/>
            </a:prstGeom>
            <a:noFill/>
            <a:ln w="12700">
              <a:solidFill>
                <a:schemeClr val="tx1"/>
              </a:solidFill>
              <a:round/>
              <a:headEnd/>
              <a:tailEnd/>
            </a:ln>
          </p:spPr>
          <p:txBody>
            <a:bodyPr wrap="none"/>
            <a:lstStyle/>
            <a:p>
              <a:endParaRPr lang="zh-CN" altLang="en-US"/>
            </a:p>
          </p:txBody>
        </p:sp>
        <p:sp>
          <p:nvSpPr>
            <p:cNvPr id="114796" name="Oval 55"/>
            <p:cNvSpPr>
              <a:spLocks noChangeArrowheads="1"/>
            </p:cNvSpPr>
            <p:nvPr/>
          </p:nvSpPr>
          <p:spPr bwMode="auto">
            <a:xfrm>
              <a:off x="7246661" y="4175868"/>
              <a:ext cx="232871" cy="152693"/>
            </a:xfrm>
            <a:prstGeom prst="ellipse">
              <a:avLst/>
            </a:prstGeom>
            <a:noFill/>
            <a:ln w="12700">
              <a:solidFill>
                <a:schemeClr val="tx1"/>
              </a:solidFill>
              <a:round/>
              <a:headEnd/>
              <a:tailEnd/>
            </a:ln>
          </p:spPr>
          <p:txBody>
            <a:bodyPr wrap="none" anchor="ctr"/>
            <a:lstStyle/>
            <a:p>
              <a:pPr algn="ctr"/>
              <a:r>
                <a:rPr lang="en-US" altLang="zh-CN" sz="1400" b="1"/>
                <a:t>33</a:t>
              </a:r>
            </a:p>
          </p:txBody>
        </p:sp>
        <p:sp>
          <p:nvSpPr>
            <p:cNvPr id="114797" name="Oval 56"/>
            <p:cNvSpPr>
              <a:spLocks noChangeArrowheads="1"/>
            </p:cNvSpPr>
            <p:nvPr/>
          </p:nvSpPr>
          <p:spPr bwMode="auto">
            <a:xfrm>
              <a:off x="7812360" y="3147814"/>
              <a:ext cx="233497" cy="152693"/>
            </a:xfrm>
            <a:prstGeom prst="ellipse">
              <a:avLst/>
            </a:prstGeom>
            <a:noFill/>
            <a:ln w="12700">
              <a:solidFill>
                <a:schemeClr val="tx1"/>
              </a:solidFill>
              <a:round/>
              <a:headEnd/>
              <a:tailEnd/>
            </a:ln>
          </p:spPr>
          <p:txBody>
            <a:bodyPr wrap="none" anchor="ctr"/>
            <a:lstStyle/>
            <a:p>
              <a:pPr algn="ctr"/>
              <a:r>
                <a:rPr lang="en-US" altLang="zh-CN" sz="1400" b="1"/>
                <a:t>6</a:t>
              </a:r>
            </a:p>
          </p:txBody>
        </p:sp>
        <p:sp>
          <p:nvSpPr>
            <p:cNvPr id="114798" name="Line 57"/>
            <p:cNvSpPr>
              <a:spLocks noChangeShapeType="1"/>
            </p:cNvSpPr>
            <p:nvPr/>
          </p:nvSpPr>
          <p:spPr bwMode="auto">
            <a:xfrm flipH="1">
              <a:off x="7497058" y="3264922"/>
              <a:ext cx="315300" cy="242932"/>
            </a:xfrm>
            <a:prstGeom prst="line">
              <a:avLst/>
            </a:prstGeom>
            <a:noFill/>
            <a:ln w="12700">
              <a:solidFill>
                <a:schemeClr val="tx1"/>
              </a:solidFill>
              <a:round/>
              <a:headEnd/>
              <a:tailEnd/>
            </a:ln>
          </p:spPr>
          <p:txBody>
            <a:bodyPr wrap="none"/>
            <a:lstStyle/>
            <a:p>
              <a:endParaRPr lang="zh-CN" altLang="en-US"/>
            </a:p>
          </p:txBody>
        </p:sp>
        <p:sp>
          <p:nvSpPr>
            <p:cNvPr id="114799" name="Line 58"/>
            <p:cNvSpPr>
              <a:spLocks noChangeShapeType="1"/>
            </p:cNvSpPr>
            <p:nvPr/>
          </p:nvSpPr>
          <p:spPr bwMode="auto">
            <a:xfrm>
              <a:off x="8039596" y="3235807"/>
              <a:ext cx="393567" cy="344055"/>
            </a:xfrm>
            <a:prstGeom prst="line">
              <a:avLst/>
            </a:prstGeom>
            <a:noFill/>
            <a:ln w="12700">
              <a:solidFill>
                <a:schemeClr val="tx1"/>
              </a:solidFill>
              <a:round/>
              <a:headEnd/>
              <a:tailEnd/>
            </a:ln>
          </p:spPr>
          <p:txBody>
            <a:bodyPr wrap="none"/>
            <a:lstStyle/>
            <a:p>
              <a:endParaRPr lang="zh-CN" altLang="en-US"/>
            </a:p>
          </p:txBody>
        </p:sp>
      </p:grpSp>
      <p:grpSp>
        <p:nvGrpSpPr>
          <p:cNvPr id="5" name="组合 140"/>
          <p:cNvGrpSpPr>
            <a:grpSpLocks/>
          </p:cNvGrpSpPr>
          <p:nvPr/>
        </p:nvGrpSpPr>
        <p:grpSpPr bwMode="auto">
          <a:xfrm>
            <a:off x="179388" y="2859088"/>
            <a:ext cx="1079500" cy="1112837"/>
            <a:chOff x="3441285" y="3265799"/>
            <a:chExt cx="1079844" cy="1112848"/>
          </a:xfrm>
        </p:grpSpPr>
        <p:sp>
          <p:nvSpPr>
            <p:cNvPr id="114768" name="Oval 37"/>
            <p:cNvSpPr>
              <a:spLocks noChangeArrowheads="1"/>
            </p:cNvSpPr>
            <p:nvPr/>
          </p:nvSpPr>
          <p:spPr bwMode="auto">
            <a:xfrm>
              <a:off x="3861826" y="3265799"/>
              <a:ext cx="232871" cy="152693"/>
            </a:xfrm>
            <a:prstGeom prst="ellipse">
              <a:avLst/>
            </a:prstGeom>
            <a:noFill/>
            <a:ln w="12700">
              <a:solidFill>
                <a:schemeClr val="tx1"/>
              </a:solidFill>
              <a:round/>
              <a:headEnd/>
              <a:tailEnd/>
            </a:ln>
          </p:spPr>
          <p:txBody>
            <a:bodyPr wrap="none" anchor="ctr"/>
            <a:lstStyle/>
            <a:p>
              <a:pPr algn="ctr"/>
              <a:r>
                <a:rPr lang="en-US" altLang="zh-CN" sz="1400" b="1"/>
                <a:t>7</a:t>
              </a:r>
            </a:p>
          </p:txBody>
        </p:sp>
        <p:sp>
          <p:nvSpPr>
            <p:cNvPr id="114769" name="Oval 38"/>
            <p:cNvSpPr>
              <a:spLocks noChangeArrowheads="1"/>
            </p:cNvSpPr>
            <p:nvPr/>
          </p:nvSpPr>
          <p:spPr bwMode="auto">
            <a:xfrm>
              <a:off x="3563888" y="3579862"/>
              <a:ext cx="233497" cy="152693"/>
            </a:xfrm>
            <a:prstGeom prst="ellipse">
              <a:avLst/>
            </a:prstGeom>
            <a:noFill/>
            <a:ln w="12700">
              <a:solidFill>
                <a:schemeClr val="tx1"/>
              </a:solidFill>
              <a:round/>
              <a:headEnd/>
              <a:tailEnd/>
            </a:ln>
          </p:spPr>
          <p:txBody>
            <a:bodyPr wrap="none" anchor="ctr"/>
            <a:lstStyle/>
            <a:p>
              <a:pPr algn="ctr"/>
              <a:r>
                <a:rPr lang="en-US" altLang="zh-CN" sz="1400" b="1"/>
                <a:t>37</a:t>
              </a:r>
            </a:p>
          </p:txBody>
        </p:sp>
        <p:sp>
          <p:nvSpPr>
            <p:cNvPr id="114770" name="Oval 39"/>
            <p:cNvSpPr>
              <a:spLocks noChangeArrowheads="1"/>
            </p:cNvSpPr>
            <p:nvPr/>
          </p:nvSpPr>
          <p:spPr bwMode="auto">
            <a:xfrm>
              <a:off x="4092947" y="3571185"/>
              <a:ext cx="233497" cy="152693"/>
            </a:xfrm>
            <a:prstGeom prst="ellipse">
              <a:avLst/>
            </a:prstGeom>
            <a:noFill/>
            <a:ln w="12700">
              <a:solidFill>
                <a:schemeClr val="tx1"/>
              </a:solidFill>
              <a:round/>
              <a:headEnd/>
              <a:tailEnd/>
            </a:ln>
          </p:spPr>
          <p:txBody>
            <a:bodyPr wrap="none" anchor="ctr"/>
            <a:lstStyle/>
            <a:p>
              <a:pPr algn="ctr"/>
              <a:r>
                <a:rPr lang="en-US" altLang="zh-CN" sz="1400" b="1"/>
                <a:t>8</a:t>
              </a:r>
            </a:p>
          </p:txBody>
        </p:sp>
        <p:sp>
          <p:nvSpPr>
            <p:cNvPr id="114771" name="Oval 40"/>
            <p:cNvSpPr>
              <a:spLocks noChangeArrowheads="1"/>
            </p:cNvSpPr>
            <p:nvPr/>
          </p:nvSpPr>
          <p:spPr bwMode="auto">
            <a:xfrm>
              <a:off x="3781827" y="3920568"/>
              <a:ext cx="233497" cy="153340"/>
            </a:xfrm>
            <a:prstGeom prst="ellipse">
              <a:avLst/>
            </a:prstGeom>
            <a:noFill/>
            <a:ln w="12700">
              <a:solidFill>
                <a:schemeClr val="tx1"/>
              </a:solidFill>
              <a:round/>
              <a:headEnd/>
              <a:tailEnd/>
            </a:ln>
          </p:spPr>
          <p:txBody>
            <a:bodyPr wrap="none" anchor="ctr"/>
            <a:lstStyle/>
            <a:p>
              <a:pPr algn="ctr"/>
              <a:r>
                <a:rPr lang="en-US" altLang="zh-CN" sz="1400" b="1"/>
                <a:t>17</a:t>
              </a:r>
            </a:p>
          </p:txBody>
        </p:sp>
        <p:sp>
          <p:nvSpPr>
            <p:cNvPr id="114772" name="Oval 41"/>
            <p:cNvSpPr>
              <a:spLocks noChangeArrowheads="1"/>
            </p:cNvSpPr>
            <p:nvPr/>
          </p:nvSpPr>
          <p:spPr bwMode="auto">
            <a:xfrm>
              <a:off x="4287632" y="3920568"/>
              <a:ext cx="233497" cy="153340"/>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4773" name="Line 42"/>
            <p:cNvSpPr>
              <a:spLocks noChangeShapeType="1"/>
            </p:cNvSpPr>
            <p:nvPr/>
          </p:nvSpPr>
          <p:spPr bwMode="auto">
            <a:xfrm flipH="1">
              <a:off x="3745391" y="3418492"/>
              <a:ext cx="154621" cy="152693"/>
            </a:xfrm>
            <a:prstGeom prst="line">
              <a:avLst/>
            </a:prstGeom>
            <a:noFill/>
            <a:ln w="12700">
              <a:solidFill>
                <a:schemeClr val="tx1"/>
              </a:solidFill>
              <a:round/>
              <a:headEnd/>
              <a:tailEnd/>
            </a:ln>
          </p:spPr>
          <p:txBody>
            <a:bodyPr wrap="none"/>
            <a:lstStyle/>
            <a:p>
              <a:endParaRPr lang="zh-CN" altLang="en-US"/>
            </a:p>
          </p:txBody>
        </p:sp>
        <p:sp>
          <p:nvSpPr>
            <p:cNvPr id="114774" name="Line 43"/>
            <p:cNvSpPr>
              <a:spLocks noChangeShapeType="1"/>
            </p:cNvSpPr>
            <p:nvPr/>
          </p:nvSpPr>
          <p:spPr bwMode="auto">
            <a:xfrm>
              <a:off x="4056511" y="3418492"/>
              <a:ext cx="116435" cy="152693"/>
            </a:xfrm>
            <a:prstGeom prst="line">
              <a:avLst/>
            </a:prstGeom>
            <a:noFill/>
            <a:ln w="12700">
              <a:solidFill>
                <a:schemeClr val="tx1"/>
              </a:solidFill>
              <a:round/>
              <a:headEnd/>
              <a:tailEnd/>
            </a:ln>
          </p:spPr>
          <p:txBody>
            <a:bodyPr wrap="none"/>
            <a:lstStyle/>
            <a:p>
              <a:endParaRPr lang="zh-CN" altLang="en-US"/>
            </a:p>
          </p:txBody>
        </p:sp>
        <p:sp>
          <p:nvSpPr>
            <p:cNvPr id="114775" name="Line 44"/>
            <p:cNvSpPr>
              <a:spLocks noChangeShapeType="1"/>
            </p:cNvSpPr>
            <p:nvPr/>
          </p:nvSpPr>
          <p:spPr bwMode="auto">
            <a:xfrm flipH="1">
              <a:off x="3923928" y="3723878"/>
              <a:ext cx="208457" cy="191513"/>
            </a:xfrm>
            <a:prstGeom prst="line">
              <a:avLst/>
            </a:prstGeom>
            <a:noFill/>
            <a:ln w="12700">
              <a:solidFill>
                <a:schemeClr val="tx1"/>
              </a:solidFill>
              <a:round/>
              <a:headEnd/>
              <a:tailEnd/>
            </a:ln>
          </p:spPr>
          <p:txBody>
            <a:bodyPr wrap="none"/>
            <a:lstStyle/>
            <a:p>
              <a:endParaRPr lang="zh-CN" altLang="en-US"/>
            </a:p>
          </p:txBody>
        </p:sp>
        <p:sp>
          <p:nvSpPr>
            <p:cNvPr id="114776" name="Line 45"/>
            <p:cNvSpPr>
              <a:spLocks noChangeShapeType="1"/>
            </p:cNvSpPr>
            <p:nvPr/>
          </p:nvSpPr>
          <p:spPr bwMode="auto">
            <a:xfrm>
              <a:off x="4249447" y="3723878"/>
              <a:ext cx="100159" cy="191513"/>
            </a:xfrm>
            <a:prstGeom prst="line">
              <a:avLst/>
            </a:prstGeom>
            <a:noFill/>
            <a:ln w="12700">
              <a:solidFill>
                <a:schemeClr val="tx1"/>
              </a:solidFill>
              <a:round/>
              <a:headEnd/>
              <a:tailEnd/>
            </a:ln>
          </p:spPr>
          <p:txBody>
            <a:bodyPr wrap="none"/>
            <a:lstStyle/>
            <a:p>
              <a:endParaRPr lang="zh-CN" altLang="en-US"/>
            </a:p>
          </p:txBody>
        </p:sp>
        <p:sp>
          <p:nvSpPr>
            <p:cNvPr id="114777" name="Line 46"/>
            <p:cNvSpPr>
              <a:spLocks noChangeShapeType="1"/>
            </p:cNvSpPr>
            <p:nvPr/>
          </p:nvSpPr>
          <p:spPr bwMode="auto">
            <a:xfrm flipH="1">
              <a:off x="3611556" y="4049969"/>
              <a:ext cx="201571" cy="175985"/>
            </a:xfrm>
            <a:prstGeom prst="line">
              <a:avLst/>
            </a:prstGeom>
            <a:noFill/>
            <a:ln w="12700">
              <a:solidFill>
                <a:schemeClr val="tx1"/>
              </a:solidFill>
              <a:round/>
              <a:headEnd/>
              <a:tailEnd/>
            </a:ln>
          </p:spPr>
          <p:txBody>
            <a:bodyPr wrap="none"/>
            <a:lstStyle/>
            <a:p>
              <a:endParaRPr lang="zh-CN" altLang="en-US"/>
            </a:p>
          </p:txBody>
        </p:sp>
        <p:sp>
          <p:nvSpPr>
            <p:cNvPr id="114778" name="Oval 47"/>
            <p:cNvSpPr>
              <a:spLocks noChangeArrowheads="1"/>
            </p:cNvSpPr>
            <p:nvPr/>
          </p:nvSpPr>
          <p:spPr bwMode="auto">
            <a:xfrm>
              <a:off x="3441285" y="4225954"/>
              <a:ext cx="232871" cy="152693"/>
            </a:xfrm>
            <a:prstGeom prst="ellipse">
              <a:avLst/>
            </a:prstGeom>
            <a:noFill/>
            <a:ln w="12700">
              <a:solidFill>
                <a:schemeClr val="tx1"/>
              </a:solidFill>
              <a:round/>
              <a:headEnd/>
              <a:tailEnd/>
            </a:ln>
          </p:spPr>
          <p:txBody>
            <a:bodyPr wrap="none" anchor="ctr"/>
            <a:lstStyle/>
            <a:p>
              <a:pPr algn="ctr"/>
              <a:r>
                <a:rPr lang="en-US" altLang="zh-CN" sz="1400" b="1"/>
                <a:t>26</a:t>
              </a:r>
            </a:p>
          </p:txBody>
        </p:sp>
      </p:grpSp>
      <p:sp>
        <p:nvSpPr>
          <p:cNvPr id="142" name="TextBox 141"/>
          <p:cNvSpPr txBox="1">
            <a:spLocks noChangeArrowheads="1"/>
          </p:cNvSpPr>
          <p:nvPr/>
        </p:nvSpPr>
        <p:spPr bwMode="auto">
          <a:xfrm>
            <a:off x="250825" y="4084638"/>
            <a:ext cx="649288" cy="522287"/>
          </a:xfrm>
          <a:prstGeom prst="rect">
            <a:avLst/>
          </a:prstGeom>
          <a:noFill/>
          <a:ln w="9525">
            <a:noFill/>
            <a:miter lim="800000"/>
            <a:headEnd/>
            <a:tailEnd/>
          </a:ln>
        </p:spPr>
        <p:txBody>
          <a:bodyPr>
            <a:spAutoFit/>
          </a:bodyPr>
          <a:lstStyle/>
          <a:p>
            <a:r>
              <a:rPr lang="zh-CN" altLang="en-US" sz="1400"/>
              <a:t>归并</a:t>
            </a:r>
            <a:r>
              <a:rPr lang="en-US" altLang="zh-CN" sz="1400"/>
              <a:t>8</a:t>
            </a:r>
            <a:r>
              <a:rPr lang="zh-CN" altLang="en-US" sz="1400"/>
              <a:t>和</a:t>
            </a:r>
            <a:r>
              <a:rPr lang="en-US" altLang="zh-CN" sz="1400"/>
              <a:t>18</a:t>
            </a:r>
            <a:endParaRPr lang="zh-CN" altLang="en-US" sz="1400"/>
          </a:p>
        </p:txBody>
      </p:sp>
      <p:sp>
        <p:nvSpPr>
          <p:cNvPr id="143" name="TextBox 142"/>
          <p:cNvSpPr txBox="1">
            <a:spLocks noChangeArrowheads="1"/>
          </p:cNvSpPr>
          <p:nvPr/>
        </p:nvSpPr>
        <p:spPr bwMode="auto">
          <a:xfrm>
            <a:off x="1619250" y="4300538"/>
            <a:ext cx="1584325" cy="522287"/>
          </a:xfrm>
          <a:prstGeom prst="rect">
            <a:avLst/>
          </a:prstGeom>
          <a:noFill/>
          <a:ln w="9525">
            <a:noFill/>
            <a:miter lim="800000"/>
            <a:headEnd/>
            <a:tailEnd/>
          </a:ln>
        </p:spPr>
        <p:txBody>
          <a:bodyPr>
            <a:spAutoFit/>
          </a:bodyPr>
          <a:lstStyle/>
          <a:p>
            <a:r>
              <a:rPr lang="en-US" altLang="zh-CN" sz="1400"/>
              <a:t>7</a:t>
            </a:r>
            <a:r>
              <a:rPr lang="zh-CN" altLang="en-US" sz="1400"/>
              <a:t>违反定义，交换左右子树</a:t>
            </a:r>
          </a:p>
        </p:txBody>
      </p:sp>
      <p:grpSp>
        <p:nvGrpSpPr>
          <p:cNvPr id="6" name="组合 234"/>
          <p:cNvGrpSpPr>
            <a:grpSpLocks/>
          </p:cNvGrpSpPr>
          <p:nvPr/>
        </p:nvGrpSpPr>
        <p:grpSpPr bwMode="auto">
          <a:xfrm>
            <a:off x="3635375" y="2643188"/>
            <a:ext cx="2508250" cy="1728787"/>
            <a:chOff x="3635896" y="2643758"/>
            <a:chExt cx="2507889" cy="1728192"/>
          </a:xfrm>
        </p:grpSpPr>
        <p:grpSp>
          <p:nvGrpSpPr>
            <p:cNvPr id="114735" name="组合 196"/>
            <p:cNvGrpSpPr>
              <a:grpSpLocks/>
            </p:cNvGrpSpPr>
            <p:nvPr/>
          </p:nvGrpSpPr>
          <p:grpSpPr bwMode="auto">
            <a:xfrm>
              <a:off x="3635896" y="2643758"/>
              <a:ext cx="1368152" cy="1082178"/>
              <a:chOff x="6588230" y="2571750"/>
              <a:chExt cx="1584177" cy="1082178"/>
            </a:xfrm>
          </p:grpSpPr>
          <p:sp>
            <p:nvSpPr>
              <p:cNvPr id="114758" name="Oval 3"/>
              <p:cNvSpPr>
                <a:spLocks noChangeArrowheads="1"/>
              </p:cNvSpPr>
              <p:nvPr/>
            </p:nvSpPr>
            <p:spPr bwMode="auto">
              <a:xfrm>
                <a:off x="7477909" y="2571750"/>
                <a:ext cx="297307" cy="152669"/>
              </a:xfrm>
              <a:prstGeom prst="ellipse">
                <a:avLst/>
              </a:prstGeom>
              <a:noFill/>
              <a:ln w="12700">
                <a:solidFill>
                  <a:schemeClr val="tx1"/>
                </a:solidFill>
                <a:round/>
                <a:headEnd/>
                <a:tailEnd/>
              </a:ln>
            </p:spPr>
            <p:txBody>
              <a:bodyPr wrap="none" anchor="ctr"/>
              <a:lstStyle/>
              <a:p>
                <a:pPr algn="ctr"/>
                <a:r>
                  <a:rPr lang="en-US" altLang="zh-CN" sz="1400" b="1"/>
                  <a:t>3</a:t>
                </a:r>
              </a:p>
            </p:txBody>
          </p:sp>
          <p:sp>
            <p:nvSpPr>
              <p:cNvPr id="114759" name="Oval 5"/>
              <p:cNvSpPr>
                <a:spLocks noChangeArrowheads="1"/>
              </p:cNvSpPr>
              <p:nvPr/>
            </p:nvSpPr>
            <p:spPr bwMode="auto">
              <a:xfrm>
                <a:off x="6985437" y="2870494"/>
                <a:ext cx="298106" cy="152669"/>
              </a:xfrm>
              <a:prstGeom prst="ellipse">
                <a:avLst/>
              </a:prstGeom>
              <a:noFill/>
              <a:ln w="12700">
                <a:solidFill>
                  <a:schemeClr val="tx1"/>
                </a:solidFill>
                <a:round/>
                <a:headEnd/>
                <a:tailEnd/>
              </a:ln>
            </p:spPr>
            <p:txBody>
              <a:bodyPr wrap="none" anchor="ctr"/>
              <a:lstStyle/>
              <a:p>
                <a:pPr algn="ctr"/>
                <a:r>
                  <a:rPr lang="en-US" altLang="zh-CN" sz="1400" b="1"/>
                  <a:t>10</a:t>
                </a:r>
              </a:p>
            </p:txBody>
          </p:sp>
          <p:sp>
            <p:nvSpPr>
              <p:cNvPr id="114760" name="Oval 6"/>
              <p:cNvSpPr>
                <a:spLocks noChangeArrowheads="1"/>
              </p:cNvSpPr>
              <p:nvPr/>
            </p:nvSpPr>
            <p:spPr bwMode="auto">
              <a:xfrm>
                <a:off x="6588230" y="3219822"/>
                <a:ext cx="298106" cy="153316"/>
              </a:xfrm>
              <a:prstGeom prst="ellipse">
                <a:avLst/>
              </a:prstGeom>
              <a:noFill/>
              <a:ln w="12700">
                <a:solidFill>
                  <a:schemeClr val="tx1"/>
                </a:solidFill>
                <a:round/>
                <a:headEnd/>
                <a:tailEnd/>
              </a:ln>
            </p:spPr>
            <p:txBody>
              <a:bodyPr wrap="none" anchor="ctr"/>
              <a:lstStyle/>
              <a:p>
                <a:pPr algn="ctr"/>
                <a:r>
                  <a:rPr lang="en-US" altLang="zh-CN" sz="1400" b="1"/>
                  <a:t>21</a:t>
                </a:r>
              </a:p>
            </p:txBody>
          </p:sp>
          <p:sp>
            <p:nvSpPr>
              <p:cNvPr id="114761" name="Oval 7"/>
              <p:cNvSpPr>
                <a:spLocks noChangeArrowheads="1"/>
              </p:cNvSpPr>
              <p:nvPr/>
            </p:nvSpPr>
            <p:spPr bwMode="auto">
              <a:xfrm>
                <a:off x="7233993" y="3219822"/>
                <a:ext cx="298106" cy="153316"/>
              </a:xfrm>
              <a:prstGeom prst="ellipse">
                <a:avLst/>
              </a:prstGeom>
              <a:noFill/>
              <a:ln w="12700">
                <a:solidFill>
                  <a:schemeClr val="tx1"/>
                </a:solidFill>
                <a:round/>
                <a:headEnd/>
                <a:tailEnd/>
              </a:ln>
            </p:spPr>
            <p:txBody>
              <a:bodyPr wrap="none" anchor="ctr"/>
              <a:lstStyle/>
              <a:p>
                <a:pPr algn="ctr"/>
                <a:r>
                  <a:rPr lang="en-US" altLang="zh-CN" sz="1400" b="1"/>
                  <a:t>14</a:t>
                </a:r>
              </a:p>
            </p:txBody>
          </p:sp>
          <p:sp>
            <p:nvSpPr>
              <p:cNvPr id="114762" name="Line 8"/>
              <p:cNvSpPr>
                <a:spLocks noChangeShapeType="1"/>
              </p:cNvSpPr>
              <p:nvPr/>
            </p:nvSpPr>
            <p:spPr bwMode="auto">
              <a:xfrm flipH="1">
                <a:off x="7256691" y="2715766"/>
                <a:ext cx="216023" cy="154727"/>
              </a:xfrm>
              <a:prstGeom prst="line">
                <a:avLst/>
              </a:prstGeom>
              <a:noFill/>
              <a:ln w="12700">
                <a:solidFill>
                  <a:schemeClr val="tx1"/>
                </a:solidFill>
                <a:round/>
                <a:headEnd/>
                <a:tailEnd/>
              </a:ln>
            </p:spPr>
            <p:txBody>
              <a:bodyPr wrap="none"/>
              <a:lstStyle/>
              <a:p>
                <a:endParaRPr lang="zh-CN" altLang="en-US"/>
              </a:p>
            </p:txBody>
          </p:sp>
          <p:sp>
            <p:nvSpPr>
              <p:cNvPr id="114763" name="Line 9"/>
              <p:cNvSpPr>
                <a:spLocks noChangeShapeType="1"/>
              </p:cNvSpPr>
              <p:nvPr/>
            </p:nvSpPr>
            <p:spPr bwMode="auto">
              <a:xfrm>
                <a:off x="7740359" y="2715766"/>
                <a:ext cx="432048" cy="216024"/>
              </a:xfrm>
              <a:prstGeom prst="line">
                <a:avLst/>
              </a:prstGeom>
              <a:noFill/>
              <a:ln w="12700">
                <a:solidFill>
                  <a:schemeClr val="tx1"/>
                </a:solidFill>
                <a:round/>
                <a:headEnd/>
                <a:tailEnd/>
              </a:ln>
            </p:spPr>
            <p:txBody>
              <a:bodyPr wrap="none"/>
              <a:lstStyle/>
              <a:p>
                <a:endParaRPr lang="zh-CN" altLang="en-US"/>
              </a:p>
            </p:txBody>
          </p:sp>
          <p:sp>
            <p:nvSpPr>
              <p:cNvPr id="114764" name="Line 10"/>
              <p:cNvSpPr>
                <a:spLocks noChangeShapeType="1"/>
              </p:cNvSpPr>
              <p:nvPr/>
            </p:nvSpPr>
            <p:spPr bwMode="auto">
              <a:xfrm flipH="1">
                <a:off x="6769650" y="3023163"/>
                <a:ext cx="266138" cy="191484"/>
              </a:xfrm>
              <a:prstGeom prst="line">
                <a:avLst/>
              </a:prstGeom>
              <a:noFill/>
              <a:ln w="12700">
                <a:solidFill>
                  <a:schemeClr val="tx1"/>
                </a:solidFill>
                <a:round/>
                <a:headEnd/>
                <a:tailEnd/>
              </a:ln>
            </p:spPr>
            <p:txBody>
              <a:bodyPr wrap="none"/>
              <a:lstStyle/>
              <a:p>
                <a:endParaRPr lang="zh-CN" altLang="en-US"/>
              </a:p>
            </p:txBody>
          </p:sp>
          <p:sp>
            <p:nvSpPr>
              <p:cNvPr id="114765" name="Line 11"/>
              <p:cNvSpPr>
                <a:spLocks noChangeShapeType="1"/>
              </p:cNvSpPr>
              <p:nvPr/>
            </p:nvSpPr>
            <p:spPr bwMode="auto">
              <a:xfrm>
                <a:off x="7185232" y="3023163"/>
                <a:ext cx="127874" cy="191484"/>
              </a:xfrm>
              <a:prstGeom prst="line">
                <a:avLst/>
              </a:prstGeom>
              <a:noFill/>
              <a:ln w="12700">
                <a:solidFill>
                  <a:schemeClr val="tx1"/>
                </a:solidFill>
                <a:round/>
                <a:headEnd/>
                <a:tailEnd/>
              </a:ln>
            </p:spPr>
            <p:txBody>
              <a:bodyPr wrap="none"/>
              <a:lstStyle/>
              <a:p>
                <a:endParaRPr lang="zh-CN" altLang="en-US"/>
              </a:p>
            </p:txBody>
          </p:sp>
          <p:sp>
            <p:nvSpPr>
              <p:cNvPr id="114766" name="Line 12"/>
              <p:cNvSpPr>
                <a:spLocks noChangeShapeType="1"/>
              </p:cNvSpPr>
              <p:nvPr/>
            </p:nvSpPr>
            <p:spPr bwMode="auto">
              <a:xfrm flipH="1">
                <a:off x="7020275" y="3373137"/>
                <a:ext cx="263266" cy="200129"/>
              </a:xfrm>
              <a:prstGeom prst="line">
                <a:avLst/>
              </a:prstGeom>
              <a:noFill/>
              <a:ln w="12700">
                <a:solidFill>
                  <a:schemeClr val="tx1"/>
                </a:solidFill>
                <a:round/>
                <a:headEnd/>
                <a:tailEnd/>
              </a:ln>
            </p:spPr>
            <p:txBody>
              <a:bodyPr wrap="none"/>
              <a:lstStyle/>
              <a:p>
                <a:endParaRPr lang="zh-CN" altLang="en-US"/>
              </a:p>
            </p:txBody>
          </p:sp>
          <p:sp>
            <p:nvSpPr>
              <p:cNvPr id="114767" name="Oval 13"/>
              <p:cNvSpPr>
                <a:spLocks noChangeArrowheads="1"/>
              </p:cNvSpPr>
              <p:nvPr/>
            </p:nvSpPr>
            <p:spPr bwMode="auto">
              <a:xfrm>
                <a:off x="6804248" y="3501259"/>
                <a:ext cx="297307" cy="152669"/>
              </a:xfrm>
              <a:prstGeom prst="ellipse">
                <a:avLst/>
              </a:prstGeom>
              <a:noFill/>
              <a:ln w="12700">
                <a:solidFill>
                  <a:schemeClr val="tx1"/>
                </a:solidFill>
                <a:round/>
                <a:headEnd/>
                <a:tailEnd/>
              </a:ln>
            </p:spPr>
            <p:txBody>
              <a:bodyPr wrap="none" anchor="ctr"/>
              <a:lstStyle/>
              <a:p>
                <a:pPr algn="ctr"/>
                <a:r>
                  <a:rPr lang="en-US" altLang="zh-CN" sz="1400" b="1"/>
                  <a:t>23</a:t>
                </a:r>
              </a:p>
            </p:txBody>
          </p:sp>
        </p:grpSp>
        <p:grpSp>
          <p:nvGrpSpPr>
            <p:cNvPr id="114736" name="组合 174"/>
            <p:cNvGrpSpPr>
              <a:grpSpLocks/>
            </p:cNvGrpSpPr>
            <p:nvPr/>
          </p:nvGrpSpPr>
          <p:grpSpPr bwMode="auto">
            <a:xfrm>
              <a:off x="4211960" y="3003798"/>
              <a:ext cx="1931825" cy="1368152"/>
              <a:chOff x="6991254" y="3147814"/>
              <a:chExt cx="1931825" cy="1512168"/>
            </a:xfrm>
          </p:grpSpPr>
          <p:sp>
            <p:nvSpPr>
              <p:cNvPr id="114737" name="Oval 37"/>
              <p:cNvSpPr>
                <a:spLocks noChangeArrowheads="1"/>
              </p:cNvSpPr>
              <p:nvPr/>
            </p:nvSpPr>
            <p:spPr bwMode="auto">
              <a:xfrm>
                <a:off x="8421656" y="3547134"/>
                <a:ext cx="232871" cy="152693"/>
              </a:xfrm>
              <a:prstGeom prst="ellipse">
                <a:avLst/>
              </a:prstGeom>
              <a:noFill/>
              <a:ln w="12700">
                <a:solidFill>
                  <a:schemeClr val="tx1"/>
                </a:solidFill>
                <a:round/>
                <a:headEnd/>
                <a:tailEnd/>
              </a:ln>
            </p:spPr>
            <p:txBody>
              <a:bodyPr wrap="none" anchor="ctr"/>
              <a:lstStyle/>
              <a:p>
                <a:pPr algn="ctr"/>
                <a:r>
                  <a:rPr lang="en-US" altLang="zh-CN" sz="1400" b="1"/>
                  <a:t>7</a:t>
                </a:r>
              </a:p>
            </p:txBody>
          </p:sp>
          <p:sp>
            <p:nvSpPr>
              <p:cNvPr id="114738" name="Oval 38"/>
              <p:cNvSpPr>
                <a:spLocks noChangeArrowheads="1"/>
              </p:cNvSpPr>
              <p:nvPr/>
            </p:nvSpPr>
            <p:spPr bwMode="auto">
              <a:xfrm>
                <a:off x="8689582" y="3860284"/>
                <a:ext cx="233497" cy="152693"/>
              </a:xfrm>
              <a:prstGeom prst="ellipse">
                <a:avLst/>
              </a:prstGeom>
              <a:noFill/>
              <a:ln w="12700">
                <a:solidFill>
                  <a:schemeClr val="tx1"/>
                </a:solidFill>
                <a:round/>
                <a:headEnd/>
                <a:tailEnd/>
              </a:ln>
            </p:spPr>
            <p:txBody>
              <a:bodyPr wrap="none" anchor="ctr"/>
              <a:lstStyle/>
              <a:p>
                <a:pPr algn="ctr"/>
                <a:r>
                  <a:rPr lang="en-US" altLang="zh-CN" sz="1400" b="1"/>
                  <a:t>37</a:t>
                </a:r>
              </a:p>
            </p:txBody>
          </p:sp>
          <p:sp>
            <p:nvSpPr>
              <p:cNvPr id="114739" name="Oval 39"/>
              <p:cNvSpPr>
                <a:spLocks noChangeArrowheads="1"/>
              </p:cNvSpPr>
              <p:nvPr/>
            </p:nvSpPr>
            <p:spPr bwMode="auto">
              <a:xfrm>
                <a:off x="8148721" y="3852520"/>
                <a:ext cx="233497" cy="152693"/>
              </a:xfrm>
              <a:prstGeom prst="ellipse">
                <a:avLst/>
              </a:prstGeom>
              <a:noFill/>
              <a:ln w="12700">
                <a:solidFill>
                  <a:schemeClr val="tx1"/>
                </a:solidFill>
                <a:round/>
                <a:headEnd/>
                <a:tailEnd/>
              </a:ln>
            </p:spPr>
            <p:txBody>
              <a:bodyPr wrap="none" anchor="ctr"/>
              <a:lstStyle/>
              <a:p>
                <a:pPr algn="ctr"/>
                <a:r>
                  <a:rPr lang="en-US" altLang="zh-CN" sz="1400" b="1"/>
                  <a:t>8</a:t>
                </a:r>
              </a:p>
            </p:txBody>
          </p:sp>
          <p:sp>
            <p:nvSpPr>
              <p:cNvPr id="114740" name="Oval 40"/>
              <p:cNvSpPr>
                <a:spLocks noChangeArrowheads="1"/>
              </p:cNvSpPr>
              <p:nvPr/>
            </p:nvSpPr>
            <p:spPr bwMode="auto">
              <a:xfrm>
                <a:off x="7837601" y="4201903"/>
                <a:ext cx="233497" cy="153340"/>
              </a:xfrm>
              <a:prstGeom prst="ellipse">
                <a:avLst/>
              </a:prstGeom>
              <a:noFill/>
              <a:ln w="12700">
                <a:solidFill>
                  <a:schemeClr val="tx1"/>
                </a:solidFill>
                <a:round/>
                <a:headEnd/>
                <a:tailEnd/>
              </a:ln>
            </p:spPr>
            <p:txBody>
              <a:bodyPr wrap="none" anchor="ctr"/>
              <a:lstStyle/>
              <a:p>
                <a:pPr algn="ctr"/>
                <a:r>
                  <a:rPr lang="en-US" altLang="zh-CN" sz="1400" b="1"/>
                  <a:t>17</a:t>
                </a:r>
              </a:p>
            </p:txBody>
          </p:sp>
          <p:sp>
            <p:nvSpPr>
              <p:cNvPr id="114741" name="Oval 41"/>
              <p:cNvSpPr>
                <a:spLocks noChangeArrowheads="1"/>
              </p:cNvSpPr>
              <p:nvPr/>
            </p:nvSpPr>
            <p:spPr bwMode="auto">
              <a:xfrm>
                <a:off x="8343406" y="4201903"/>
                <a:ext cx="233497" cy="153340"/>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4742" name="Line 42"/>
              <p:cNvSpPr>
                <a:spLocks noChangeShapeType="1"/>
              </p:cNvSpPr>
              <p:nvPr/>
            </p:nvSpPr>
            <p:spPr bwMode="auto">
              <a:xfrm flipH="1">
                <a:off x="8305221" y="3699827"/>
                <a:ext cx="154621" cy="152693"/>
              </a:xfrm>
              <a:prstGeom prst="line">
                <a:avLst/>
              </a:prstGeom>
              <a:noFill/>
              <a:ln w="12700">
                <a:solidFill>
                  <a:schemeClr val="tx1"/>
                </a:solidFill>
                <a:round/>
                <a:headEnd/>
                <a:tailEnd/>
              </a:ln>
            </p:spPr>
            <p:txBody>
              <a:bodyPr wrap="none"/>
              <a:lstStyle/>
              <a:p>
                <a:endParaRPr lang="zh-CN" altLang="en-US"/>
              </a:p>
            </p:txBody>
          </p:sp>
          <p:sp>
            <p:nvSpPr>
              <p:cNvPr id="114743" name="Line 43"/>
              <p:cNvSpPr>
                <a:spLocks noChangeShapeType="1"/>
              </p:cNvSpPr>
              <p:nvPr/>
            </p:nvSpPr>
            <p:spPr bwMode="auto">
              <a:xfrm>
                <a:off x="8616341" y="3699827"/>
                <a:ext cx="116435" cy="152693"/>
              </a:xfrm>
              <a:prstGeom prst="line">
                <a:avLst/>
              </a:prstGeom>
              <a:noFill/>
              <a:ln w="12700">
                <a:solidFill>
                  <a:schemeClr val="tx1"/>
                </a:solidFill>
                <a:round/>
                <a:headEnd/>
                <a:tailEnd/>
              </a:ln>
            </p:spPr>
            <p:txBody>
              <a:bodyPr wrap="none"/>
              <a:lstStyle/>
              <a:p>
                <a:endParaRPr lang="zh-CN" altLang="en-US"/>
              </a:p>
            </p:txBody>
          </p:sp>
          <p:sp>
            <p:nvSpPr>
              <p:cNvPr id="114744" name="Line 44"/>
              <p:cNvSpPr>
                <a:spLocks noChangeShapeType="1"/>
              </p:cNvSpPr>
              <p:nvPr/>
            </p:nvSpPr>
            <p:spPr bwMode="auto">
              <a:xfrm flipH="1">
                <a:off x="7979702" y="4005213"/>
                <a:ext cx="208457" cy="191513"/>
              </a:xfrm>
              <a:prstGeom prst="line">
                <a:avLst/>
              </a:prstGeom>
              <a:noFill/>
              <a:ln w="12700">
                <a:solidFill>
                  <a:schemeClr val="tx1"/>
                </a:solidFill>
                <a:round/>
                <a:headEnd/>
                <a:tailEnd/>
              </a:ln>
            </p:spPr>
            <p:txBody>
              <a:bodyPr wrap="none"/>
              <a:lstStyle/>
              <a:p>
                <a:endParaRPr lang="zh-CN" altLang="en-US"/>
              </a:p>
            </p:txBody>
          </p:sp>
          <p:sp>
            <p:nvSpPr>
              <p:cNvPr id="114745" name="Line 45"/>
              <p:cNvSpPr>
                <a:spLocks noChangeShapeType="1"/>
              </p:cNvSpPr>
              <p:nvPr/>
            </p:nvSpPr>
            <p:spPr bwMode="auto">
              <a:xfrm>
                <a:off x="8305221" y="4005213"/>
                <a:ext cx="100159" cy="191513"/>
              </a:xfrm>
              <a:prstGeom prst="line">
                <a:avLst/>
              </a:prstGeom>
              <a:noFill/>
              <a:ln w="12700">
                <a:solidFill>
                  <a:schemeClr val="tx1"/>
                </a:solidFill>
                <a:round/>
                <a:headEnd/>
                <a:tailEnd/>
              </a:ln>
            </p:spPr>
            <p:txBody>
              <a:bodyPr wrap="none"/>
              <a:lstStyle/>
              <a:p>
                <a:endParaRPr lang="zh-CN" altLang="en-US"/>
              </a:p>
            </p:txBody>
          </p:sp>
          <p:sp>
            <p:nvSpPr>
              <p:cNvPr id="114746" name="Line 46"/>
              <p:cNvSpPr>
                <a:spLocks noChangeShapeType="1"/>
              </p:cNvSpPr>
              <p:nvPr/>
            </p:nvSpPr>
            <p:spPr bwMode="auto">
              <a:xfrm flipH="1">
                <a:off x="7667330" y="4331304"/>
                <a:ext cx="201571" cy="175985"/>
              </a:xfrm>
              <a:prstGeom prst="line">
                <a:avLst/>
              </a:prstGeom>
              <a:noFill/>
              <a:ln w="12700">
                <a:solidFill>
                  <a:schemeClr val="tx1"/>
                </a:solidFill>
                <a:round/>
                <a:headEnd/>
                <a:tailEnd/>
              </a:ln>
            </p:spPr>
            <p:txBody>
              <a:bodyPr wrap="none"/>
              <a:lstStyle/>
              <a:p>
                <a:endParaRPr lang="zh-CN" altLang="en-US"/>
              </a:p>
            </p:txBody>
          </p:sp>
          <p:sp>
            <p:nvSpPr>
              <p:cNvPr id="114747" name="Oval 47"/>
              <p:cNvSpPr>
                <a:spLocks noChangeArrowheads="1"/>
              </p:cNvSpPr>
              <p:nvPr/>
            </p:nvSpPr>
            <p:spPr bwMode="auto">
              <a:xfrm>
                <a:off x="7497059" y="4507289"/>
                <a:ext cx="232871" cy="152693"/>
              </a:xfrm>
              <a:prstGeom prst="ellipse">
                <a:avLst/>
              </a:prstGeom>
              <a:noFill/>
              <a:ln w="12700">
                <a:solidFill>
                  <a:schemeClr val="tx1"/>
                </a:solidFill>
                <a:round/>
                <a:headEnd/>
                <a:tailEnd/>
              </a:ln>
            </p:spPr>
            <p:txBody>
              <a:bodyPr wrap="none" anchor="ctr"/>
              <a:lstStyle/>
              <a:p>
                <a:pPr algn="ctr"/>
                <a:r>
                  <a:rPr lang="en-US" altLang="zh-CN" sz="1400" b="1"/>
                  <a:t>26</a:t>
                </a:r>
              </a:p>
            </p:txBody>
          </p:sp>
          <p:sp>
            <p:nvSpPr>
              <p:cNvPr id="114748" name="Oval 49"/>
              <p:cNvSpPr>
                <a:spLocks noChangeArrowheads="1"/>
              </p:cNvSpPr>
              <p:nvPr/>
            </p:nvSpPr>
            <p:spPr bwMode="auto">
              <a:xfrm>
                <a:off x="7302374" y="3518511"/>
                <a:ext cx="233497" cy="152693"/>
              </a:xfrm>
              <a:prstGeom prst="ellipse">
                <a:avLst/>
              </a:prstGeom>
              <a:noFill/>
              <a:ln w="12700">
                <a:solidFill>
                  <a:schemeClr val="tx1"/>
                </a:solidFill>
                <a:round/>
                <a:headEnd/>
                <a:tailEnd/>
              </a:ln>
            </p:spPr>
            <p:txBody>
              <a:bodyPr wrap="none" anchor="ctr"/>
              <a:lstStyle/>
              <a:p>
                <a:pPr algn="ctr"/>
                <a:r>
                  <a:rPr lang="en-US" altLang="zh-CN" sz="1400" b="1"/>
                  <a:t>12</a:t>
                </a:r>
              </a:p>
            </p:txBody>
          </p:sp>
          <p:sp>
            <p:nvSpPr>
              <p:cNvPr id="114749" name="Oval 50"/>
              <p:cNvSpPr>
                <a:spLocks noChangeArrowheads="1"/>
              </p:cNvSpPr>
              <p:nvPr/>
            </p:nvSpPr>
            <p:spPr bwMode="auto">
              <a:xfrm>
                <a:off x="6991254" y="3867894"/>
                <a:ext cx="233497" cy="153340"/>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4750" name="Oval 51"/>
              <p:cNvSpPr>
                <a:spLocks noChangeArrowheads="1"/>
              </p:cNvSpPr>
              <p:nvPr/>
            </p:nvSpPr>
            <p:spPr bwMode="auto">
              <a:xfrm>
                <a:off x="7497059" y="3867894"/>
                <a:ext cx="233497" cy="153340"/>
              </a:xfrm>
              <a:prstGeom prst="ellipse">
                <a:avLst/>
              </a:prstGeom>
              <a:noFill/>
              <a:ln w="12700">
                <a:solidFill>
                  <a:schemeClr val="tx1"/>
                </a:solidFill>
                <a:round/>
                <a:headEnd/>
                <a:tailEnd/>
              </a:ln>
            </p:spPr>
            <p:txBody>
              <a:bodyPr wrap="none" anchor="ctr"/>
              <a:lstStyle/>
              <a:p>
                <a:pPr algn="ctr"/>
                <a:r>
                  <a:rPr lang="en-US" altLang="zh-CN" sz="1400" b="1"/>
                  <a:t>24</a:t>
                </a:r>
              </a:p>
            </p:txBody>
          </p:sp>
          <p:sp>
            <p:nvSpPr>
              <p:cNvPr id="114751" name="Line 52"/>
              <p:cNvSpPr>
                <a:spLocks noChangeShapeType="1"/>
              </p:cNvSpPr>
              <p:nvPr/>
            </p:nvSpPr>
            <p:spPr bwMode="auto">
              <a:xfrm flipH="1">
                <a:off x="7133355" y="3671204"/>
                <a:ext cx="208457" cy="191513"/>
              </a:xfrm>
              <a:prstGeom prst="line">
                <a:avLst/>
              </a:prstGeom>
              <a:noFill/>
              <a:ln w="12700">
                <a:solidFill>
                  <a:schemeClr val="tx1"/>
                </a:solidFill>
                <a:round/>
                <a:headEnd/>
                <a:tailEnd/>
              </a:ln>
            </p:spPr>
            <p:txBody>
              <a:bodyPr wrap="none"/>
              <a:lstStyle/>
              <a:p>
                <a:endParaRPr lang="zh-CN" altLang="en-US"/>
              </a:p>
            </p:txBody>
          </p:sp>
          <p:sp>
            <p:nvSpPr>
              <p:cNvPr id="114752" name="Line 53"/>
              <p:cNvSpPr>
                <a:spLocks noChangeShapeType="1"/>
              </p:cNvSpPr>
              <p:nvPr/>
            </p:nvSpPr>
            <p:spPr bwMode="auto">
              <a:xfrm>
                <a:off x="7458873" y="3671204"/>
                <a:ext cx="100159" cy="191513"/>
              </a:xfrm>
              <a:prstGeom prst="line">
                <a:avLst/>
              </a:prstGeom>
              <a:noFill/>
              <a:ln w="12700">
                <a:solidFill>
                  <a:schemeClr val="tx1"/>
                </a:solidFill>
                <a:round/>
                <a:headEnd/>
                <a:tailEnd/>
              </a:ln>
            </p:spPr>
            <p:txBody>
              <a:bodyPr wrap="none"/>
              <a:lstStyle/>
              <a:p>
                <a:endParaRPr lang="zh-CN" altLang="en-US"/>
              </a:p>
            </p:txBody>
          </p:sp>
          <p:sp>
            <p:nvSpPr>
              <p:cNvPr id="114753" name="Line 54"/>
              <p:cNvSpPr>
                <a:spLocks noChangeShapeType="1"/>
              </p:cNvSpPr>
              <p:nvPr/>
            </p:nvSpPr>
            <p:spPr bwMode="auto">
              <a:xfrm flipH="1">
                <a:off x="7419436" y="4021234"/>
                <a:ext cx="116435" cy="183102"/>
              </a:xfrm>
              <a:prstGeom prst="line">
                <a:avLst/>
              </a:prstGeom>
              <a:noFill/>
              <a:ln w="12700">
                <a:solidFill>
                  <a:schemeClr val="tx1"/>
                </a:solidFill>
                <a:round/>
                <a:headEnd/>
                <a:tailEnd/>
              </a:ln>
            </p:spPr>
            <p:txBody>
              <a:bodyPr wrap="none"/>
              <a:lstStyle/>
              <a:p>
                <a:endParaRPr lang="zh-CN" altLang="en-US"/>
              </a:p>
            </p:txBody>
          </p:sp>
          <p:sp>
            <p:nvSpPr>
              <p:cNvPr id="114754" name="Oval 55"/>
              <p:cNvSpPr>
                <a:spLocks noChangeArrowheads="1"/>
              </p:cNvSpPr>
              <p:nvPr/>
            </p:nvSpPr>
            <p:spPr bwMode="auto">
              <a:xfrm>
                <a:off x="7246661" y="4175868"/>
                <a:ext cx="232871" cy="152693"/>
              </a:xfrm>
              <a:prstGeom prst="ellipse">
                <a:avLst/>
              </a:prstGeom>
              <a:noFill/>
              <a:ln w="12700">
                <a:solidFill>
                  <a:schemeClr val="tx1"/>
                </a:solidFill>
                <a:round/>
                <a:headEnd/>
                <a:tailEnd/>
              </a:ln>
            </p:spPr>
            <p:txBody>
              <a:bodyPr wrap="none" anchor="ctr"/>
              <a:lstStyle/>
              <a:p>
                <a:pPr algn="ctr"/>
                <a:r>
                  <a:rPr lang="en-US" altLang="zh-CN" sz="1400" b="1"/>
                  <a:t>33</a:t>
                </a:r>
              </a:p>
            </p:txBody>
          </p:sp>
          <p:sp>
            <p:nvSpPr>
              <p:cNvPr id="114755" name="Oval 56"/>
              <p:cNvSpPr>
                <a:spLocks noChangeArrowheads="1"/>
              </p:cNvSpPr>
              <p:nvPr/>
            </p:nvSpPr>
            <p:spPr bwMode="auto">
              <a:xfrm>
                <a:off x="7812360" y="3147814"/>
                <a:ext cx="233497" cy="152693"/>
              </a:xfrm>
              <a:prstGeom prst="ellipse">
                <a:avLst/>
              </a:prstGeom>
              <a:noFill/>
              <a:ln w="12700">
                <a:solidFill>
                  <a:schemeClr val="tx1"/>
                </a:solidFill>
                <a:round/>
                <a:headEnd/>
                <a:tailEnd/>
              </a:ln>
            </p:spPr>
            <p:txBody>
              <a:bodyPr wrap="none" anchor="ctr"/>
              <a:lstStyle/>
              <a:p>
                <a:pPr algn="ctr"/>
                <a:r>
                  <a:rPr lang="en-US" altLang="zh-CN" sz="1400" b="1"/>
                  <a:t>6</a:t>
                </a:r>
              </a:p>
            </p:txBody>
          </p:sp>
          <p:sp>
            <p:nvSpPr>
              <p:cNvPr id="114756" name="Line 57"/>
              <p:cNvSpPr>
                <a:spLocks noChangeShapeType="1"/>
              </p:cNvSpPr>
              <p:nvPr/>
            </p:nvSpPr>
            <p:spPr bwMode="auto">
              <a:xfrm flipH="1">
                <a:off x="7497058" y="3264922"/>
                <a:ext cx="315300" cy="242932"/>
              </a:xfrm>
              <a:prstGeom prst="line">
                <a:avLst/>
              </a:prstGeom>
              <a:noFill/>
              <a:ln w="12700">
                <a:solidFill>
                  <a:schemeClr val="tx1"/>
                </a:solidFill>
                <a:round/>
                <a:headEnd/>
                <a:tailEnd/>
              </a:ln>
            </p:spPr>
            <p:txBody>
              <a:bodyPr wrap="none"/>
              <a:lstStyle/>
              <a:p>
                <a:endParaRPr lang="zh-CN" altLang="en-US"/>
              </a:p>
            </p:txBody>
          </p:sp>
          <p:sp>
            <p:nvSpPr>
              <p:cNvPr id="114757" name="Line 58"/>
              <p:cNvSpPr>
                <a:spLocks noChangeShapeType="1"/>
              </p:cNvSpPr>
              <p:nvPr/>
            </p:nvSpPr>
            <p:spPr bwMode="auto">
              <a:xfrm>
                <a:off x="8039596" y="3235807"/>
                <a:ext cx="393567" cy="344055"/>
              </a:xfrm>
              <a:prstGeom prst="line">
                <a:avLst/>
              </a:prstGeom>
              <a:noFill/>
              <a:ln w="12700">
                <a:solidFill>
                  <a:schemeClr val="tx1"/>
                </a:solidFill>
                <a:round/>
                <a:headEnd/>
                <a:tailEnd/>
              </a:ln>
            </p:spPr>
            <p:txBody>
              <a:bodyPr wrap="none"/>
              <a:lstStyle/>
              <a:p>
                <a:endParaRPr lang="zh-CN" altLang="en-US"/>
              </a:p>
            </p:txBody>
          </p:sp>
        </p:grpSp>
      </p:grpSp>
      <p:sp>
        <p:nvSpPr>
          <p:cNvPr id="199" name="TextBox 198"/>
          <p:cNvSpPr txBox="1">
            <a:spLocks noChangeArrowheads="1"/>
          </p:cNvSpPr>
          <p:nvPr/>
        </p:nvSpPr>
        <p:spPr bwMode="auto">
          <a:xfrm>
            <a:off x="3851275" y="4443413"/>
            <a:ext cx="1800225" cy="523875"/>
          </a:xfrm>
          <a:prstGeom prst="rect">
            <a:avLst/>
          </a:prstGeom>
          <a:noFill/>
          <a:ln w="9525">
            <a:noFill/>
            <a:miter lim="800000"/>
            <a:headEnd/>
            <a:tailEnd/>
          </a:ln>
        </p:spPr>
        <p:txBody>
          <a:bodyPr>
            <a:spAutoFit/>
          </a:bodyPr>
          <a:lstStyle/>
          <a:p>
            <a:r>
              <a:rPr lang="en-US" altLang="zh-CN" sz="1400"/>
              <a:t>3</a:t>
            </a:r>
            <a:r>
              <a:rPr lang="zh-CN" altLang="en-US" sz="1400"/>
              <a:t>违反定义，交换左右子树</a:t>
            </a:r>
          </a:p>
        </p:txBody>
      </p:sp>
      <p:grpSp>
        <p:nvGrpSpPr>
          <p:cNvPr id="9" name="组合 232"/>
          <p:cNvGrpSpPr>
            <a:grpSpLocks/>
          </p:cNvGrpSpPr>
          <p:nvPr/>
        </p:nvGrpSpPr>
        <p:grpSpPr bwMode="auto">
          <a:xfrm>
            <a:off x="6372225" y="2643188"/>
            <a:ext cx="2644775" cy="1657350"/>
            <a:chOff x="6372200" y="2643758"/>
            <a:chExt cx="2644822" cy="1656184"/>
          </a:xfrm>
        </p:grpSpPr>
        <p:sp>
          <p:nvSpPr>
            <p:cNvPr id="114703" name="Oval 3"/>
            <p:cNvSpPr>
              <a:spLocks noChangeArrowheads="1"/>
            </p:cNvSpPr>
            <p:nvPr/>
          </p:nvSpPr>
          <p:spPr bwMode="auto">
            <a:xfrm>
              <a:off x="7572607" y="2643758"/>
              <a:ext cx="256765" cy="152669"/>
            </a:xfrm>
            <a:prstGeom prst="ellipse">
              <a:avLst/>
            </a:prstGeom>
            <a:noFill/>
            <a:ln w="12700">
              <a:solidFill>
                <a:schemeClr val="tx1"/>
              </a:solidFill>
              <a:round/>
              <a:headEnd/>
              <a:tailEnd/>
            </a:ln>
          </p:spPr>
          <p:txBody>
            <a:bodyPr wrap="none" anchor="ctr"/>
            <a:lstStyle/>
            <a:p>
              <a:pPr algn="ctr"/>
              <a:r>
                <a:rPr lang="en-US" altLang="zh-CN" sz="1400" b="1"/>
                <a:t>3</a:t>
              </a:r>
            </a:p>
          </p:txBody>
        </p:sp>
        <p:sp>
          <p:nvSpPr>
            <p:cNvPr id="114704" name="Oval 5"/>
            <p:cNvSpPr>
              <a:spLocks noChangeArrowheads="1"/>
            </p:cNvSpPr>
            <p:nvPr/>
          </p:nvSpPr>
          <p:spPr bwMode="auto">
            <a:xfrm>
              <a:off x="8544905" y="2949097"/>
              <a:ext cx="257455" cy="152669"/>
            </a:xfrm>
            <a:prstGeom prst="ellipse">
              <a:avLst/>
            </a:prstGeom>
            <a:noFill/>
            <a:ln w="12700">
              <a:solidFill>
                <a:schemeClr val="tx1"/>
              </a:solidFill>
              <a:round/>
              <a:headEnd/>
              <a:tailEnd/>
            </a:ln>
          </p:spPr>
          <p:txBody>
            <a:bodyPr wrap="none" anchor="ctr"/>
            <a:lstStyle/>
            <a:p>
              <a:pPr algn="ctr"/>
              <a:r>
                <a:rPr lang="en-US" altLang="zh-CN" sz="1400" b="1"/>
                <a:t>10</a:t>
              </a:r>
            </a:p>
          </p:txBody>
        </p:sp>
        <p:sp>
          <p:nvSpPr>
            <p:cNvPr id="114705" name="Oval 6"/>
            <p:cNvSpPr>
              <a:spLocks noChangeArrowheads="1"/>
            </p:cNvSpPr>
            <p:nvPr/>
          </p:nvSpPr>
          <p:spPr bwMode="auto">
            <a:xfrm>
              <a:off x="8201863" y="3298425"/>
              <a:ext cx="257455" cy="153316"/>
            </a:xfrm>
            <a:prstGeom prst="ellipse">
              <a:avLst/>
            </a:prstGeom>
            <a:noFill/>
            <a:ln w="12700">
              <a:solidFill>
                <a:schemeClr val="tx1"/>
              </a:solidFill>
              <a:round/>
              <a:headEnd/>
              <a:tailEnd/>
            </a:ln>
          </p:spPr>
          <p:txBody>
            <a:bodyPr wrap="none" anchor="ctr"/>
            <a:lstStyle/>
            <a:p>
              <a:pPr algn="ctr"/>
              <a:r>
                <a:rPr lang="en-US" altLang="zh-CN" sz="1400" b="1"/>
                <a:t>21</a:t>
              </a:r>
            </a:p>
          </p:txBody>
        </p:sp>
        <p:sp>
          <p:nvSpPr>
            <p:cNvPr id="114706" name="Oval 7"/>
            <p:cNvSpPr>
              <a:spLocks noChangeArrowheads="1"/>
            </p:cNvSpPr>
            <p:nvPr/>
          </p:nvSpPr>
          <p:spPr bwMode="auto">
            <a:xfrm>
              <a:off x="8759567" y="3298425"/>
              <a:ext cx="257455" cy="153316"/>
            </a:xfrm>
            <a:prstGeom prst="ellipse">
              <a:avLst/>
            </a:prstGeom>
            <a:noFill/>
            <a:ln w="12700">
              <a:solidFill>
                <a:schemeClr val="tx1"/>
              </a:solidFill>
              <a:round/>
              <a:headEnd/>
              <a:tailEnd/>
            </a:ln>
          </p:spPr>
          <p:txBody>
            <a:bodyPr wrap="none" anchor="ctr"/>
            <a:lstStyle/>
            <a:p>
              <a:pPr algn="ctr"/>
              <a:r>
                <a:rPr lang="en-US" altLang="zh-CN" sz="1400" b="1"/>
                <a:t>14</a:t>
              </a:r>
            </a:p>
          </p:txBody>
        </p:sp>
        <p:sp>
          <p:nvSpPr>
            <p:cNvPr id="114707" name="Line 8"/>
            <p:cNvSpPr>
              <a:spLocks noChangeShapeType="1"/>
            </p:cNvSpPr>
            <p:nvPr/>
          </p:nvSpPr>
          <p:spPr bwMode="auto">
            <a:xfrm flipH="1">
              <a:off x="7381555" y="2787774"/>
              <a:ext cx="186565" cy="154727"/>
            </a:xfrm>
            <a:prstGeom prst="line">
              <a:avLst/>
            </a:prstGeom>
            <a:noFill/>
            <a:ln w="12700">
              <a:solidFill>
                <a:schemeClr val="tx1"/>
              </a:solidFill>
              <a:round/>
              <a:headEnd/>
              <a:tailEnd/>
            </a:ln>
          </p:spPr>
          <p:txBody>
            <a:bodyPr wrap="none"/>
            <a:lstStyle/>
            <a:p>
              <a:endParaRPr lang="zh-CN" altLang="en-US"/>
            </a:p>
          </p:txBody>
        </p:sp>
        <p:sp>
          <p:nvSpPr>
            <p:cNvPr id="114708" name="Line 9"/>
            <p:cNvSpPr>
              <a:spLocks noChangeShapeType="1"/>
            </p:cNvSpPr>
            <p:nvPr/>
          </p:nvSpPr>
          <p:spPr bwMode="auto">
            <a:xfrm>
              <a:off x="7799268" y="2787774"/>
              <a:ext cx="733172" cy="216024"/>
            </a:xfrm>
            <a:prstGeom prst="line">
              <a:avLst/>
            </a:prstGeom>
            <a:noFill/>
            <a:ln w="12700">
              <a:solidFill>
                <a:schemeClr val="tx1"/>
              </a:solidFill>
              <a:round/>
              <a:headEnd/>
              <a:tailEnd/>
            </a:ln>
          </p:spPr>
          <p:txBody>
            <a:bodyPr wrap="none"/>
            <a:lstStyle/>
            <a:p>
              <a:endParaRPr lang="zh-CN" altLang="en-US"/>
            </a:p>
          </p:txBody>
        </p:sp>
        <p:sp>
          <p:nvSpPr>
            <p:cNvPr id="114709" name="Line 10"/>
            <p:cNvSpPr>
              <a:spLocks noChangeShapeType="1"/>
            </p:cNvSpPr>
            <p:nvPr/>
          </p:nvSpPr>
          <p:spPr bwMode="auto">
            <a:xfrm flipH="1">
              <a:off x="8358544" y="3101766"/>
              <a:ext cx="229846" cy="191484"/>
            </a:xfrm>
            <a:prstGeom prst="line">
              <a:avLst/>
            </a:prstGeom>
            <a:noFill/>
            <a:ln w="12700">
              <a:solidFill>
                <a:schemeClr val="tx1"/>
              </a:solidFill>
              <a:round/>
              <a:headEnd/>
              <a:tailEnd/>
            </a:ln>
          </p:spPr>
          <p:txBody>
            <a:bodyPr wrap="none"/>
            <a:lstStyle/>
            <a:p>
              <a:endParaRPr lang="zh-CN" altLang="en-US"/>
            </a:p>
          </p:txBody>
        </p:sp>
        <p:sp>
          <p:nvSpPr>
            <p:cNvPr id="114710" name="Line 11"/>
            <p:cNvSpPr>
              <a:spLocks noChangeShapeType="1"/>
            </p:cNvSpPr>
            <p:nvPr/>
          </p:nvSpPr>
          <p:spPr bwMode="auto">
            <a:xfrm>
              <a:off x="8717455" y="3101766"/>
              <a:ext cx="110437" cy="191484"/>
            </a:xfrm>
            <a:prstGeom prst="line">
              <a:avLst/>
            </a:prstGeom>
            <a:noFill/>
            <a:ln w="12700">
              <a:solidFill>
                <a:schemeClr val="tx1"/>
              </a:solidFill>
              <a:round/>
              <a:headEnd/>
              <a:tailEnd/>
            </a:ln>
          </p:spPr>
          <p:txBody>
            <a:bodyPr wrap="none"/>
            <a:lstStyle/>
            <a:p>
              <a:endParaRPr lang="zh-CN" altLang="en-US"/>
            </a:p>
          </p:txBody>
        </p:sp>
        <p:sp>
          <p:nvSpPr>
            <p:cNvPr id="114711" name="Line 12"/>
            <p:cNvSpPr>
              <a:spLocks noChangeShapeType="1"/>
            </p:cNvSpPr>
            <p:nvPr/>
          </p:nvSpPr>
          <p:spPr bwMode="auto">
            <a:xfrm flipH="1">
              <a:off x="8574993" y="3451740"/>
              <a:ext cx="227366" cy="200129"/>
            </a:xfrm>
            <a:prstGeom prst="line">
              <a:avLst/>
            </a:prstGeom>
            <a:noFill/>
            <a:ln w="12700">
              <a:solidFill>
                <a:schemeClr val="tx1"/>
              </a:solidFill>
              <a:round/>
              <a:headEnd/>
              <a:tailEnd/>
            </a:ln>
          </p:spPr>
          <p:txBody>
            <a:bodyPr wrap="none"/>
            <a:lstStyle/>
            <a:p>
              <a:endParaRPr lang="zh-CN" altLang="en-US"/>
            </a:p>
          </p:txBody>
        </p:sp>
        <p:sp>
          <p:nvSpPr>
            <p:cNvPr id="114712" name="Oval 13"/>
            <p:cNvSpPr>
              <a:spLocks noChangeArrowheads="1"/>
            </p:cNvSpPr>
            <p:nvPr/>
          </p:nvSpPr>
          <p:spPr bwMode="auto">
            <a:xfrm>
              <a:off x="8388424" y="3579862"/>
              <a:ext cx="256765" cy="152669"/>
            </a:xfrm>
            <a:prstGeom prst="ellipse">
              <a:avLst/>
            </a:prstGeom>
            <a:noFill/>
            <a:ln w="12700">
              <a:solidFill>
                <a:schemeClr val="tx1"/>
              </a:solidFill>
              <a:round/>
              <a:headEnd/>
              <a:tailEnd/>
            </a:ln>
          </p:spPr>
          <p:txBody>
            <a:bodyPr wrap="none" anchor="ctr"/>
            <a:lstStyle/>
            <a:p>
              <a:pPr algn="ctr"/>
              <a:r>
                <a:rPr lang="en-US" altLang="zh-CN" sz="1400" b="1"/>
                <a:t>23</a:t>
              </a:r>
            </a:p>
          </p:txBody>
        </p:sp>
        <p:grpSp>
          <p:nvGrpSpPr>
            <p:cNvPr id="114713" name="组合 210"/>
            <p:cNvGrpSpPr>
              <a:grpSpLocks/>
            </p:cNvGrpSpPr>
            <p:nvPr/>
          </p:nvGrpSpPr>
          <p:grpSpPr bwMode="auto">
            <a:xfrm>
              <a:off x="6372200" y="2931790"/>
              <a:ext cx="1931825" cy="1368152"/>
              <a:chOff x="6991254" y="3147814"/>
              <a:chExt cx="1931825" cy="1512168"/>
            </a:xfrm>
          </p:grpSpPr>
          <p:sp>
            <p:nvSpPr>
              <p:cNvPr id="114714" name="Oval 37"/>
              <p:cNvSpPr>
                <a:spLocks noChangeArrowheads="1"/>
              </p:cNvSpPr>
              <p:nvPr/>
            </p:nvSpPr>
            <p:spPr bwMode="auto">
              <a:xfrm>
                <a:off x="8421656" y="3547134"/>
                <a:ext cx="232871" cy="152693"/>
              </a:xfrm>
              <a:prstGeom prst="ellipse">
                <a:avLst/>
              </a:prstGeom>
              <a:noFill/>
              <a:ln w="12700">
                <a:solidFill>
                  <a:schemeClr val="tx1"/>
                </a:solidFill>
                <a:round/>
                <a:headEnd/>
                <a:tailEnd/>
              </a:ln>
            </p:spPr>
            <p:txBody>
              <a:bodyPr wrap="none" anchor="ctr"/>
              <a:lstStyle/>
              <a:p>
                <a:pPr algn="ctr"/>
                <a:r>
                  <a:rPr lang="en-US" altLang="zh-CN" sz="1400" b="1"/>
                  <a:t>7</a:t>
                </a:r>
              </a:p>
            </p:txBody>
          </p:sp>
          <p:sp>
            <p:nvSpPr>
              <p:cNvPr id="114715" name="Oval 38"/>
              <p:cNvSpPr>
                <a:spLocks noChangeArrowheads="1"/>
              </p:cNvSpPr>
              <p:nvPr/>
            </p:nvSpPr>
            <p:spPr bwMode="auto">
              <a:xfrm>
                <a:off x="8689582" y="3860284"/>
                <a:ext cx="233497" cy="152693"/>
              </a:xfrm>
              <a:prstGeom prst="ellipse">
                <a:avLst/>
              </a:prstGeom>
              <a:noFill/>
              <a:ln w="12700">
                <a:solidFill>
                  <a:schemeClr val="tx1"/>
                </a:solidFill>
                <a:round/>
                <a:headEnd/>
                <a:tailEnd/>
              </a:ln>
            </p:spPr>
            <p:txBody>
              <a:bodyPr wrap="none" anchor="ctr"/>
              <a:lstStyle/>
              <a:p>
                <a:pPr algn="ctr"/>
                <a:r>
                  <a:rPr lang="en-US" altLang="zh-CN" sz="1400" b="1"/>
                  <a:t>37</a:t>
                </a:r>
              </a:p>
            </p:txBody>
          </p:sp>
          <p:sp>
            <p:nvSpPr>
              <p:cNvPr id="114716" name="Oval 39"/>
              <p:cNvSpPr>
                <a:spLocks noChangeArrowheads="1"/>
              </p:cNvSpPr>
              <p:nvPr/>
            </p:nvSpPr>
            <p:spPr bwMode="auto">
              <a:xfrm>
                <a:off x="8148721" y="3852520"/>
                <a:ext cx="233497" cy="152693"/>
              </a:xfrm>
              <a:prstGeom prst="ellipse">
                <a:avLst/>
              </a:prstGeom>
              <a:noFill/>
              <a:ln w="12700">
                <a:solidFill>
                  <a:schemeClr val="tx1"/>
                </a:solidFill>
                <a:round/>
                <a:headEnd/>
                <a:tailEnd/>
              </a:ln>
            </p:spPr>
            <p:txBody>
              <a:bodyPr wrap="none" anchor="ctr"/>
              <a:lstStyle/>
              <a:p>
                <a:pPr algn="ctr"/>
                <a:r>
                  <a:rPr lang="en-US" altLang="zh-CN" sz="1400" b="1"/>
                  <a:t>8</a:t>
                </a:r>
              </a:p>
            </p:txBody>
          </p:sp>
          <p:sp>
            <p:nvSpPr>
              <p:cNvPr id="114717" name="Oval 40"/>
              <p:cNvSpPr>
                <a:spLocks noChangeArrowheads="1"/>
              </p:cNvSpPr>
              <p:nvPr/>
            </p:nvSpPr>
            <p:spPr bwMode="auto">
              <a:xfrm>
                <a:off x="7837601" y="4201903"/>
                <a:ext cx="233497" cy="153340"/>
              </a:xfrm>
              <a:prstGeom prst="ellipse">
                <a:avLst/>
              </a:prstGeom>
              <a:noFill/>
              <a:ln w="12700">
                <a:solidFill>
                  <a:schemeClr val="tx1"/>
                </a:solidFill>
                <a:round/>
                <a:headEnd/>
                <a:tailEnd/>
              </a:ln>
            </p:spPr>
            <p:txBody>
              <a:bodyPr wrap="none" anchor="ctr"/>
              <a:lstStyle/>
              <a:p>
                <a:pPr algn="ctr"/>
                <a:r>
                  <a:rPr lang="en-US" altLang="zh-CN" sz="1400" b="1"/>
                  <a:t>17</a:t>
                </a:r>
              </a:p>
            </p:txBody>
          </p:sp>
          <p:sp>
            <p:nvSpPr>
              <p:cNvPr id="114718" name="Oval 41"/>
              <p:cNvSpPr>
                <a:spLocks noChangeArrowheads="1"/>
              </p:cNvSpPr>
              <p:nvPr/>
            </p:nvSpPr>
            <p:spPr bwMode="auto">
              <a:xfrm>
                <a:off x="8343406" y="4201903"/>
                <a:ext cx="233497" cy="153340"/>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4719" name="Line 42"/>
              <p:cNvSpPr>
                <a:spLocks noChangeShapeType="1"/>
              </p:cNvSpPr>
              <p:nvPr/>
            </p:nvSpPr>
            <p:spPr bwMode="auto">
              <a:xfrm flipH="1">
                <a:off x="8305221" y="3699827"/>
                <a:ext cx="154621" cy="152693"/>
              </a:xfrm>
              <a:prstGeom prst="line">
                <a:avLst/>
              </a:prstGeom>
              <a:noFill/>
              <a:ln w="12700">
                <a:solidFill>
                  <a:schemeClr val="tx1"/>
                </a:solidFill>
                <a:round/>
                <a:headEnd/>
                <a:tailEnd/>
              </a:ln>
            </p:spPr>
            <p:txBody>
              <a:bodyPr wrap="none"/>
              <a:lstStyle/>
              <a:p>
                <a:endParaRPr lang="zh-CN" altLang="en-US"/>
              </a:p>
            </p:txBody>
          </p:sp>
          <p:sp>
            <p:nvSpPr>
              <p:cNvPr id="114720" name="Line 43"/>
              <p:cNvSpPr>
                <a:spLocks noChangeShapeType="1"/>
              </p:cNvSpPr>
              <p:nvPr/>
            </p:nvSpPr>
            <p:spPr bwMode="auto">
              <a:xfrm>
                <a:off x="8616341" y="3699827"/>
                <a:ext cx="116435" cy="152693"/>
              </a:xfrm>
              <a:prstGeom prst="line">
                <a:avLst/>
              </a:prstGeom>
              <a:noFill/>
              <a:ln w="12700">
                <a:solidFill>
                  <a:schemeClr val="tx1"/>
                </a:solidFill>
                <a:round/>
                <a:headEnd/>
                <a:tailEnd/>
              </a:ln>
            </p:spPr>
            <p:txBody>
              <a:bodyPr wrap="none"/>
              <a:lstStyle/>
              <a:p>
                <a:endParaRPr lang="zh-CN" altLang="en-US"/>
              </a:p>
            </p:txBody>
          </p:sp>
          <p:sp>
            <p:nvSpPr>
              <p:cNvPr id="114721" name="Line 44"/>
              <p:cNvSpPr>
                <a:spLocks noChangeShapeType="1"/>
              </p:cNvSpPr>
              <p:nvPr/>
            </p:nvSpPr>
            <p:spPr bwMode="auto">
              <a:xfrm flipH="1">
                <a:off x="7979702" y="4005213"/>
                <a:ext cx="208457" cy="191513"/>
              </a:xfrm>
              <a:prstGeom prst="line">
                <a:avLst/>
              </a:prstGeom>
              <a:noFill/>
              <a:ln w="12700">
                <a:solidFill>
                  <a:schemeClr val="tx1"/>
                </a:solidFill>
                <a:round/>
                <a:headEnd/>
                <a:tailEnd/>
              </a:ln>
            </p:spPr>
            <p:txBody>
              <a:bodyPr wrap="none"/>
              <a:lstStyle/>
              <a:p>
                <a:endParaRPr lang="zh-CN" altLang="en-US"/>
              </a:p>
            </p:txBody>
          </p:sp>
          <p:sp>
            <p:nvSpPr>
              <p:cNvPr id="114722" name="Line 45"/>
              <p:cNvSpPr>
                <a:spLocks noChangeShapeType="1"/>
              </p:cNvSpPr>
              <p:nvPr/>
            </p:nvSpPr>
            <p:spPr bwMode="auto">
              <a:xfrm>
                <a:off x="8305221" y="4005213"/>
                <a:ext cx="100159" cy="191513"/>
              </a:xfrm>
              <a:prstGeom prst="line">
                <a:avLst/>
              </a:prstGeom>
              <a:noFill/>
              <a:ln w="12700">
                <a:solidFill>
                  <a:schemeClr val="tx1"/>
                </a:solidFill>
                <a:round/>
                <a:headEnd/>
                <a:tailEnd/>
              </a:ln>
            </p:spPr>
            <p:txBody>
              <a:bodyPr wrap="none"/>
              <a:lstStyle/>
              <a:p>
                <a:endParaRPr lang="zh-CN" altLang="en-US"/>
              </a:p>
            </p:txBody>
          </p:sp>
          <p:sp>
            <p:nvSpPr>
              <p:cNvPr id="114723" name="Line 46"/>
              <p:cNvSpPr>
                <a:spLocks noChangeShapeType="1"/>
              </p:cNvSpPr>
              <p:nvPr/>
            </p:nvSpPr>
            <p:spPr bwMode="auto">
              <a:xfrm flipH="1">
                <a:off x="7667330" y="4331304"/>
                <a:ext cx="201571" cy="175985"/>
              </a:xfrm>
              <a:prstGeom prst="line">
                <a:avLst/>
              </a:prstGeom>
              <a:noFill/>
              <a:ln w="12700">
                <a:solidFill>
                  <a:schemeClr val="tx1"/>
                </a:solidFill>
                <a:round/>
                <a:headEnd/>
                <a:tailEnd/>
              </a:ln>
            </p:spPr>
            <p:txBody>
              <a:bodyPr wrap="none"/>
              <a:lstStyle/>
              <a:p>
                <a:endParaRPr lang="zh-CN" altLang="en-US"/>
              </a:p>
            </p:txBody>
          </p:sp>
          <p:sp>
            <p:nvSpPr>
              <p:cNvPr id="114724" name="Oval 47"/>
              <p:cNvSpPr>
                <a:spLocks noChangeArrowheads="1"/>
              </p:cNvSpPr>
              <p:nvPr/>
            </p:nvSpPr>
            <p:spPr bwMode="auto">
              <a:xfrm>
                <a:off x="7497059" y="4507289"/>
                <a:ext cx="232871" cy="152693"/>
              </a:xfrm>
              <a:prstGeom prst="ellipse">
                <a:avLst/>
              </a:prstGeom>
              <a:noFill/>
              <a:ln w="12700">
                <a:solidFill>
                  <a:schemeClr val="tx1"/>
                </a:solidFill>
                <a:round/>
                <a:headEnd/>
                <a:tailEnd/>
              </a:ln>
            </p:spPr>
            <p:txBody>
              <a:bodyPr wrap="none" anchor="ctr"/>
              <a:lstStyle/>
              <a:p>
                <a:pPr algn="ctr"/>
                <a:r>
                  <a:rPr lang="en-US" altLang="zh-CN" sz="1400" b="1"/>
                  <a:t>26</a:t>
                </a:r>
              </a:p>
            </p:txBody>
          </p:sp>
          <p:sp>
            <p:nvSpPr>
              <p:cNvPr id="114725" name="Oval 49"/>
              <p:cNvSpPr>
                <a:spLocks noChangeArrowheads="1"/>
              </p:cNvSpPr>
              <p:nvPr/>
            </p:nvSpPr>
            <p:spPr bwMode="auto">
              <a:xfrm>
                <a:off x="7302374" y="3518511"/>
                <a:ext cx="233497" cy="152693"/>
              </a:xfrm>
              <a:prstGeom prst="ellipse">
                <a:avLst/>
              </a:prstGeom>
              <a:noFill/>
              <a:ln w="12700">
                <a:solidFill>
                  <a:schemeClr val="tx1"/>
                </a:solidFill>
                <a:round/>
                <a:headEnd/>
                <a:tailEnd/>
              </a:ln>
            </p:spPr>
            <p:txBody>
              <a:bodyPr wrap="none" anchor="ctr"/>
              <a:lstStyle/>
              <a:p>
                <a:pPr algn="ctr"/>
                <a:r>
                  <a:rPr lang="en-US" altLang="zh-CN" sz="1400" b="1"/>
                  <a:t>12</a:t>
                </a:r>
              </a:p>
            </p:txBody>
          </p:sp>
          <p:sp>
            <p:nvSpPr>
              <p:cNvPr id="114726" name="Oval 50"/>
              <p:cNvSpPr>
                <a:spLocks noChangeArrowheads="1"/>
              </p:cNvSpPr>
              <p:nvPr/>
            </p:nvSpPr>
            <p:spPr bwMode="auto">
              <a:xfrm>
                <a:off x="6991254" y="3867894"/>
                <a:ext cx="233497" cy="153340"/>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4727" name="Oval 51"/>
              <p:cNvSpPr>
                <a:spLocks noChangeArrowheads="1"/>
              </p:cNvSpPr>
              <p:nvPr/>
            </p:nvSpPr>
            <p:spPr bwMode="auto">
              <a:xfrm>
                <a:off x="7497059" y="3867894"/>
                <a:ext cx="233497" cy="153340"/>
              </a:xfrm>
              <a:prstGeom prst="ellipse">
                <a:avLst/>
              </a:prstGeom>
              <a:noFill/>
              <a:ln w="12700">
                <a:solidFill>
                  <a:schemeClr val="tx1"/>
                </a:solidFill>
                <a:round/>
                <a:headEnd/>
                <a:tailEnd/>
              </a:ln>
            </p:spPr>
            <p:txBody>
              <a:bodyPr wrap="none" anchor="ctr"/>
              <a:lstStyle/>
              <a:p>
                <a:pPr algn="ctr"/>
                <a:r>
                  <a:rPr lang="en-US" altLang="zh-CN" sz="1400" b="1"/>
                  <a:t>24</a:t>
                </a:r>
              </a:p>
            </p:txBody>
          </p:sp>
          <p:sp>
            <p:nvSpPr>
              <p:cNvPr id="114728" name="Line 52"/>
              <p:cNvSpPr>
                <a:spLocks noChangeShapeType="1"/>
              </p:cNvSpPr>
              <p:nvPr/>
            </p:nvSpPr>
            <p:spPr bwMode="auto">
              <a:xfrm flipH="1">
                <a:off x="7133355" y="3671204"/>
                <a:ext cx="208457" cy="191513"/>
              </a:xfrm>
              <a:prstGeom prst="line">
                <a:avLst/>
              </a:prstGeom>
              <a:noFill/>
              <a:ln w="12700">
                <a:solidFill>
                  <a:schemeClr val="tx1"/>
                </a:solidFill>
                <a:round/>
                <a:headEnd/>
                <a:tailEnd/>
              </a:ln>
            </p:spPr>
            <p:txBody>
              <a:bodyPr wrap="none"/>
              <a:lstStyle/>
              <a:p>
                <a:endParaRPr lang="zh-CN" altLang="en-US"/>
              </a:p>
            </p:txBody>
          </p:sp>
          <p:sp>
            <p:nvSpPr>
              <p:cNvPr id="114729" name="Line 53"/>
              <p:cNvSpPr>
                <a:spLocks noChangeShapeType="1"/>
              </p:cNvSpPr>
              <p:nvPr/>
            </p:nvSpPr>
            <p:spPr bwMode="auto">
              <a:xfrm>
                <a:off x="7458873" y="3671204"/>
                <a:ext cx="100159" cy="191513"/>
              </a:xfrm>
              <a:prstGeom prst="line">
                <a:avLst/>
              </a:prstGeom>
              <a:noFill/>
              <a:ln w="12700">
                <a:solidFill>
                  <a:schemeClr val="tx1"/>
                </a:solidFill>
                <a:round/>
                <a:headEnd/>
                <a:tailEnd/>
              </a:ln>
            </p:spPr>
            <p:txBody>
              <a:bodyPr wrap="none"/>
              <a:lstStyle/>
              <a:p>
                <a:endParaRPr lang="zh-CN" altLang="en-US"/>
              </a:p>
            </p:txBody>
          </p:sp>
          <p:sp>
            <p:nvSpPr>
              <p:cNvPr id="114730" name="Line 54"/>
              <p:cNvSpPr>
                <a:spLocks noChangeShapeType="1"/>
              </p:cNvSpPr>
              <p:nvPr/>
            </p:nvSpPr>
            <p:spPr bwMode="auto">
              <a:xfrm flipH="1">
                <a:off x="7419436" y="4021234"/>
                <a:ext cx="116435" cy="183102"/>
              </a:xfrm>
              <a:prstGeom prst="line">
                <a:avLst/>
              </a:prstGeom>
              <a:noFill/>
              <a:ln w="12700">
                <a:solidFill>
                  <a:schemeClr val="tx1"/>
                </a:solidFill>
                <a:round/>
                <a:headEnd/>
                <a:tailEnd/>
              </a:ln>
            </p:spPr>
            <p:txBody>
              <a:bodyPr wrap="none"/>
              <a:lstStyle/>
              <a:p>
                <a:endParaRPr lang="zh-CN" altLang="en-US"/>
              </a:p>
            </p:txBody>
          </p:sp>
          <p:sp>
            <p:nvSpPr>
              <p:cNvPr id="114731" name="Oval 55"/>
              <p:cNvSpPr>
                <a:spLocks noChangeArrowheads="1"/>
              </p:cNvSpPr>
              <p:nvPr/>
            </p:nvSpPr>
            <p:spPr bwMode="auto">
              <a:xfrm>
                <a:off x="7246661" y="4175868"/>
                <a:ext cx="232871" cy="152693"/>
              </a:xfrm>
              <a:prstGeom prst="ellipse">
                <a:avLst/>
              </a:prstGeom>
              <a:noFill/>
              <a:ln w="12700">
                <a:solidFill>
                  <a:schemeClr val="tx1"/>
                </a:solidFill>
                <a:round/>
                <a:headEnd/>
                <a:tailEnd/>
              </a:ln>
            </p:spPr>
            <p:txBody>
              <a:bodyPr wrap="none" anchor="ctr"/>
              <a:lstStyle/>
              <a:p>
                <a:pPr algn="ctr"/>
                <a:r>
                  <a:rPr lang="en-US" altLang="zh-CN" sz="1400" b="1"/>
                  <a:t>33</a:t>
                </a:r>
              </a:p>
            </p:txBody>
          </p:sp>
          <p:sp>
            <p:nvSpPr>
              <p:cNvPr id="114732" name="Oval 56"/>
              <p:cNvSpPr>
                <a:spLocks noChangeArrowheads="1"/>
              </p:cNvSpPr>
              <p:nvPr/>
            </p:nvSpPr>
            <p:spPr bwMode="auto">
              <a:xfrm>
                <a:off x="7812360" y="3147814"/>
                <a:ext cx="233497" cy="152693"/>
              </a:xfrm>
              <a:prstGeom prst="ellipse">
                <a:avLst/>
              </a:prstGeom>
              <a:noFill/>
              <a:ln w="12700">
                <a:solidFill>
                  <a:schemeClr val="tx1"/>
                </a:solidFill>
                <a:round/>
                <a:headEnd/>
                <a:tailEnd/>
              </a:ln>
            </p:spPr>
            <p:txBody>
              <a:bodyPr wrap="none" anchor="ctr"/>
              <a:lstStyle/>
              <a:p>
                <a:pPr algn="ctr"/>
                <a:r>
                  <a:rPr lang="en-US" altLang="zh-CN" sz="1400" b="1"/>
                  <a:t>6</a:t>
                </a:r>
              </a:p>
            </p:txBody>
          </p:sp>
          <p:sp>
            <p:nvSpPr>
              <p:cNvPr id="114733" name="Line 57"/>
              <p:cNvSpPr>
                <a:spLocks noChangeShapeType="1"/>
              </p:cNvSpPr>
              <p:nvPr/>
            </p:nvSpPr>
            <p:spPr bwMode="auto">
              <a:xfrm flipH="1">
                <a:off x="7497058" y="3264922"/>
                <a:ext cx="315300" cy="242932"/>
              </a:xfrm>
              <a:prstGeom prst="line">
                <a:avLst/>
              </a:prstGeom>
              <a:noFill/>
              <a:ln w="12700">
                <a:solidFill>
                  <a:schemeClr val="tx1"/>
                </a:solidFill>
                <a:round/>
                <a:headEnd/>
                <a:tailEnd/>
              </a:ln>
            </p:spPr>
            <p:txBody>
              <a:bodyPr wrap="none"/>
              <a:lstStyle/>
              <a:p>
                <a:endParaRPr lang="zh-CN" altLang="en-US"/>
              </a:p>
            </p:txBody>
          </p:sp>
          <p:sp>
            <p:nvSpPr>
              <p:cNvPr id="114734" name="Line 58"/>
              <p:cNvSpPr>
                <a:spLocks noChangeShapeType="1"/>
              </p:cNvSpPr>
              <p:nvPr/>
            </p:nvSpPr>
            <p:spPr bwMode="auto">
              <a:xfrm>
                <a:off x="8039596" y="3235807"/>
                <a:ext cx="393567" cy="344055"/>
              </a:xfrm>
              <a:prstGeom prst="line">
                <a:avLst/>
              </a:prstGeom>
              <a:noFill/>
              <a:ln w="12700">
                <a:solidFill>
                  <a:schemeClr val="tx1"/>
                </a:solidFill>
                <a:round/>
                <a:headEnd/>
                <a:tailEnd/>
              </a:ln>
            </p:spPr>
            <p:txBody>
              <a:bodyPr wrap="none"/>
              <a:lstStyle/>
              <a:p>
                <a:endParaRPr lang="zh-CN" altLang="en-US"/>
              </a:p>
            </p:txBody>
          </p:sp>
        </p:grpSp>
      </p:grpSp>
      <mc:AlternateContent xmlns:mc="http://schemas.openxmlformats.org/markup-compatibility/2006">
        <mc:Choice xmlns:p14="http://schemas.microsoft.com/office/powerpoint/2010/main" xmlns="" Requires="p14">
          <p:contentPart p14:bwMode="auto" r:id="rId3">
            <p14:nvContentPartPr>
              <p14:cNvPr id="11469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469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3"/>
                                        </p:tgtEl>
                                        <p:attrNameLst>
                                          <p:attrName>style.visibility</p:attrName>
                                        </p:attrNameLst>
                                      </p:cBhvr>
                                      <p:to>
                                        <p:strVal val="visible"/>
                                      </p:to>
                                    </p:set>
                                    <p:animEffect transition="in" filter="blinds(horizontal)">
                                      <p:cBhvr>
                                        <p:cTn id="7" dur="500"/>
                                        <p:tgtEl>
                                          <p:spTgt spid="1044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animEffect transition="in" filter="blinds(horizontal)">
                                      <p:cBhvr>
                                        <p:cTn id="23" dur="500"/>
                                        <p:tgtEl>
                                          <p:spTgt spid="14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3"/>
                                        </p:tgtEl>
                                        <p:attrNameLst>
                                          <p:attrName>style.visibility</p:attrName>
                                        </p:attrNameLst>
                                      </p:cBhvr>
                                      <p:to>
                                        <p:strVal val="visible"/>
                                      </p:to>
                                    </p:set>
                                    <p:animEffect transition="in" filter="blinds(horizontal)">
                                      <p:cBhvr>
                                        <p:cTn id="28" dur="500"/>
                                        <p:tgtEl>
                                          <p:spTgt spid="14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9"/>
                                        </p:tgtEl>
                                        <p:attrNameLst>
                                          <p:attrName>style.visibility</p:attrName>
                                        </p:attrNameLst>
                                      </p:cBhvr>
                                      <p:to>
                                        <p:strVal val="visible"/>
                                      </p:to>
                                    </p:set>
                                    <p:animEffect transition="in" filter="blinds(horizontal)">
                                      <p:cBhvr>
                                        <p:cTn id="43" dur="500"/>
                                        <p:tgtEl>
                                          <p:spTgt spid="19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P spid="142" grpId="0"/>
      <p:bldP spid="143" grpId="0"/>
      <p:bldP spid="199"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矩形 34"/>
          <p:cNvSpPr>
            <a:spLocks noChangeArrowheads="1"/>
          </p:cNvSpPr>
          <p:nvPr/>
        </p:nvSpPr>
        <p:spPr bwMode="auto">
          <a:xfrm>
            <a:off x="539552"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左堆的入队和出队操作</a:t>
            </a:r>
          </a:p>
        </p:txBody>
      </p:sp>
      <p:sp>
        <p:nvSpPr>
          <p:cNvPr id="104453" name="矩形 33"/>
          <p:cNvSpPr>
            <a:spLocks noChangeArrowheads="1"/>
          </p:cNvSpPr>
          <p:nvPr/>
        </p:nvSpPr>
        <p:spPr bwMode="auto">
          <a:xfrm>
            <a:off x="684213" y="1058863"/>
            <a:ext cx="8135937" cy="1533525"/>
          </a:xfrm>
          <a:prstGeom prst="rect">
            <a:avLst/>
          </a:prstGeom>
          <a:noFill/>
          <a:ln w="9525">
            <a:noFill/>
            <a:miter lim="800000"/>
            <a:headEnd/>
            <a:tailEnd/>
          </a:ln>
        </p:spPr>
        <p:txBody>
          <a:bodyPr>
            <a:spAutoFit/>
          </a:bodyPr>
          <a:lstStyle/>
          <a:p>
            <a:pPr>
              <a:lnSpc>
                <a:spcPct val="120000"/>
              </a:lnSpc>
            </a:pPr>
            <a:r>
              <a:rPr lang="zh-CN" altLang="en-US" sz="1800" b="1" dirty="0">
                <a:latin typeface="微软雅黑" pitchFamily="34" charset="-122"/>
                <a:ea typeface="微软雅黑" pitchFamily="34" charset="-122"/>
              </a:rPr>
              <a:t>入队</a:t>
            </a:r>
            <a:endParaRPr lang="en-US" altLang="zh-CN" sz="1800" b="1" dirty="0">
              <a:latin typeface="微软雅黑" pitchFamily="34" charset="-122"/>
              <a:ea typeface="微软雅黑" pitchFamily="34" charset="-122"/>
            </a:endParaRPr>
          </a:p>
          <a:p>
            <a:pPr>
              <a:lnSpc>
                <a:spcPct val="120000"/>
              </a:lnSpc>
            </a:pPr>
            <a:r>
              <a:rPr lang="zh-CN" altLang="en-US" sz="1400" dirty="0">
                <a:latin typeface="微软雅黑" pitchFamily="34" charset="-122"/>
                <a:ea typeface="微软雅黑" pitchFamily="34" charset="-122"/>
              </a:rPr>
              <a:t>将入队元素看成是只有一个元素的左堆，归并两个左堆就形成了最终的结果</a:t>
            </a:r>
            <a:endParaRPr lang="en-US" altLang="zh-CN" sz="1400" dirty="0">
              <a:latin typeface="微软雅黑" pitchFamily="34" charset="-122"/>
              <a:ea typeface="微软雅黑" pitchFamily="34" charset="-122"/>
            </a:endParaRPr>
          </a:p>
          <a:p>
            <a:pPr>
              <a:lnSpc>
                <a:spcPct val="120000"/>
              </a:lnSpc>
            </a:pPr>
            <a:endParaRPr lang="zh-CN" altLang="en-US" sz="1400" dirty="0">
              <a:latin typeface="微软雅黑" pitchFamily="34" charset="-122"/>
              <a:ea typeface="微软雅黑" pitchFamily="34" charset="-122"/>
            </a:endParaRPr>
          </a:p>
          <a:p>
            <a:pPr>
              <a:lnSpc>
                <a:spcPct val="120000"/>
              </a:lnSpc>
            </a:pPr>
            <a:r>
              <a:rPr lang="zh-CN" altLang="en-US" sz="1800" b="1" dirty="0">
                <a:latin typeface="微软雅黑" pitchFamily="34" charset="-122"/>
                <a:ea typeface="微软雅黑" pitchFamily="34" charset="-122"/>
              </a:rPr>
              <a:t>出队</a:t>
            </a:r>
            <a:endParaRPr lang="en-US" altLang="zh-CN" sz="1800" b="1" dirty="0">
              <a:latin typeface="微软雅黑" pitchFamily="34" charset="-122"/>
              <a:ea typeface="微软雅黑" pitchFamily="34" charset="-122"/>
            </a:endParaRPr>
          </a:p>
          <a:p>
            <a:pPr>
              <a:lnSpc>
                <a:spcPct val="120000"/>
              </a:lnSpc>
            </a:pPr>
            <a:r>
              <a:rPr lang="zh-CN" altLang="en-US" sz="1400" dirty="0">
                <a:latin typeface="微软雅黑" pitchFamily="34" charset="-122"/>
                <a:ea typeface="微软雅黑" pitchFamily="34" charset="-122"/>
              </a:rPr>
              <a:t>删除了根结点后，这个堆就分裂成两个堆。重新归并两个堆</a:t>
            </a:r>
          </a:p>
        </p:txBody>
      </p:sp>
      <p:sp>
        <p:nvSpPr>
          <p:cNvPr id="45" name="矩形 33"/>
          <p:cNvSpPr>
            <a:spLocks noChangeArrowheads="1"/>
          </p:cNvSpPr>
          <p:nvPr/>
        </p:nvSpPr>
        <p:spPr bwMode="auto">
          <a:xfrm>
            <a:off x="684213" y="2932113"/>
            <a:ext cx="6264275" cy="682625"/>
          </a:xfrm>
          <a:prstGeom prst="rect">
            <a:avLst/>
          </a:prstGeom>
          <a:noFill/>
          <a:ln w="9525">
            <a:noFill/>
            <a:miter lim="800000"/>
            <a:headEnd/>
            <a:tailEnd/>
          </a:ln>
        </p:spPr>
        <p:txBody>
          <a:bodyPr>
            <a:spAutoFit/>
          </a:bodyPr>
          <a:lstStyle/>
          <a:p>
            <a:pPr>
              <a:lnSpc>
                <a:spcPct val="120000"/>
              </a:lnSpc>
            </a:pPr>
            <a:r>
              <a:rPr lang="zh-CN" altLang="en-US" sz="1800" b="1">
                <a:latin typeface="微软雅黑" pitchFamily="34" charset="-122"/>
                <a:ea typeface="微软雅黑" pitchFamily="34" charset="-122"/>
              </a:rPr>
              <a:t>左堆的时间性能</a:t>
            </a:r>
            <a:endParaRPr lang="en-US" altLang="zh-CN" sz="1800" b="1">
              <a:latin typeface="微软雅黑" pitchFamily="34" charset="-122"/>
              <a:ea typeface="微软雅黑" pitchFamily="34" charset="-122"/>
            </a:endParaRPr>
          </a:p>
          <a:p>
            <a:pPr>
              <a:lnSpc>
                <a:spcPct val="120000"/>
              </a:lnSpc>
            </a:pPr>
            <a:r>
              <a:rPr lang="en-US" altLang="zh-CN" sz="1400">
                <a:latin typeface="微软雅黑" pitchFamily="34" charset="-122"/>
                <a:ea typeface="微软雅黑" pitchFamily="34" charset="-122"/>
              </a:rPr>
              <a:t>O(logN)</a:t>
            </a:r>
          </a:p>
        </p:txBody>
      </p:sp>
      <mc:AlternateContent xmlns:mc="http://schemas.openxmlformats.org/markup-compatibility/2006">
        <mc:Choice xmlns:p14="http://schemas.microsoft.com/office/powerpoint/2010/main" xmlns="" Requires="p14">
          <p:contentPart p14:bwMode="auto" r:id="rId3">
            <p14:nvContentPartPr>
              <p14:cNvPr id="11571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571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53">
                                            <p:txEl>
                                              <p:pRg st="3" end="3"/>
                                            </p:txEl>
                                          </p:spTgt>
                                        </p:tgtEl>
                                        <p:attrNameLst>
                                          <p:attrName>style.visibility</p:attrName>
                                        </p:attrNameLst>
                                      </p:cBhvr>
                                      <p:to>
                                        <p:strVal val="visible"/>
                                      </p:to>
                                    </p:set>
                                    <p:animEffect transition="in" filter="blinds(horizontal)">
                                      <p:cBhvr>
                                        <p:cTn id="7" dur="500"/>
                                        <p:tgtEl>
                                          <p:spTgt spid="10445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4453">
                                            <p:txEl>
                                              <p:pRg st="4" end="4"/>
                                            </p:txEl>
                                          </p:spTgt>
                                        </p:tgtEl>
                                        <p:attrNameLst>
                                          <p:attrName>style.visibility</p:attrName>
                                        </p:attrNameLst>
                                      </p:cBhvr>
                                      <p:to>
                                        <p:strVal val="visible"/>
                                      </p:to>
                                    </p:set>
                                    <p:animEffect transition="in" filter="blinds(horizontal)">
                                      <p:cBhvr>
                                        <p:cTn id="10" dur="500"/>
                                        <p:tgtEl>
                                          <p:spTgt spid="10445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animEffect transition="in" filter="blinds(horizontal)">
                                      <p:cBhvr>
                                        <p:cTn id="15" dur="500"/>
                                        <p:tgtEl>
                                          <p:spTgt spid="45">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
                                            <p:txEl>
                                              <p:pRg st="1" end="1"/>
                                            </p:txEl>
                                          </p:spTgt>
                                        </p:tgtEl>
                                        <p:attrNameLst>
                                          <p:attrName>style.visibility</p:attrName>
                                        </p:attrNameLst>
                                      </p:cBhvr>
                                      <p:to>
                                        <p:strVal val="visible"/>
                                      </p:to>
                                    </p:set>
                                    <p:animEffect transition="in" filter="blinds(horizontal)">
                                      <p:cBhvr>
                                        <p:cTn id="18"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矩形 34"/>
          <p:cNvSpPr>
            <a:spLocks noChangeArrowheads="1"/>
          </p:cNvSpPr>
          <p:nvPr/>
        </p:nvSpPr>
        <p:spPr bwMode="auto">
          <a:xfrm>
            <a:off x="467544"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二叉树实例</a:t>
            </a:r>
            <a:endParaRPr lang="zh-CN" altLang="en-US" dirty="0">
              <a:latin typeface="微软雅黑" pitchFamily="34" charset="-122"/>
              <a:ea typeface="微软雅黑" pitchFamily="34" charset="-122"/>
            </a:endParaRPr>
          </a:p>
        </p:txBody>
      </p:sp>
      <p:sp>
        <p:nvSpPr>
          <p:cNvPr id="5125" name="文本框 29"/>
          <p:cNvSpPr txBox="1">
            <a:spLocks noChangeArrowheads="1"/>
          </p:cNvSpPr>
          <p:nvPr/>
        </p:nvSpPr>
        <p:spPr bwMode="auto">
          <a:xfrm>
            <a:off x="395289" y="1131888"/>
            <a:ext cx="2880567" cy="397032"/>
          </a:xfrm>
          <a:prstGeom prst="rect">
            <a:avLst/>
          </a:prstGeom>
          <a:noFill/>
          <a:ln w="9525">
            <a:noFill/>
            <a:miter lim="800000"/>
            <a:headEnd/>
            <a:tailEnd/>
          </a:ln>
        </p:spPr>
        <p:txBody>
          <a:bodyPr wrap="square">
            <a:spAutoFit/>
          </a:bodyPr>
          <a:lstStyle/>
          <a:p>
            <a:pPr>
              <a:lnSpc>
                <a:spcPct val="110000"/>
              </a:lnSpc>
              <a:spcBef>
                <a:spcPct val="50000"/>
              </a:spcBef>
            </a:pPr>
            <a:r>
              <a:rPr lang="zh-CN" altLang="en-US" sz="1800" b="1" dirty="0">
                <a:latin typeface="微软雅黑" pitchFamily="34" charset="-122"/>
                <a:ea typeface="微软雅黑" pitchFamily="34" charset="-122"/>
              </a:rPr>
              <a:t>二孩政策下的家庭结构</a:t>
            </a:r>
          </a:p>
        </p:txBody>
      </p:sp>
      <p:grpSp>
        <p:nvGrpSpPr>
          <p:cNvPr id="52" name="组合 51"/>
          <p:cNvGrpSpPr/>
          <p:nvPr/>
        </p:nvGrpSpPr>
        <p:grpSpPr>
          <a:xfrm>
            <a:off x="543258" y="1923678"/>
            <a:ext cx="2779455" cy="2874963"/>
            <a:chOff x="543258" y="1923678"/>
            <a:chExt cx="2779455" cy="2874963"/>
          </a:xfrm>
        </p:grpSpPr>
        <p:sp>
          <p:nvSpPr>
            <p:cNvPr id="28" name="Oval 5"/>
            <p:cNvSpPr>
              <a:spLocks noChangeArrowheads="1"/>
            </p:cNvSpPr>
            <p:nvPr/>
          </p:nvSpPr>
          <p:spPr bwMode="auto">
            <a:xfrm>
              <a:off x="881853" y="3530275"/>
              <a:ext cx="407430" cy="42278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29" name="Oval 6"/>
            <p:cNvSpPr>
              <a:spLocks noChangeArrowheads="1"/>
            </p:cNvSpPr>
            <p:nvPr/>
          </p:nvSpPr>
          <p:spPr bwMode="auto">
            <a:xfrm>
              <a:off x="2373903" y="2684698"/>
              <a:ext cx="406500" cy="42278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30" name="Oval 7"/>
            <p:cNvSpPr>
              <a:spLocks noChangeArrowheads="1"/>
            </p:cNvSpPr>
            <p:nvPr/>
          </p:nvSpPr>
          <p:spPr bwMode="auto">
            <a:xfrm>
              <a:off x="2916213" y="3530275"/>
              <a:ext cx="406500" cy="42278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32" name="Oval 9"/>
            <p:cNvSpPr>
              <a:spLocks noChangeArrowheads="1"/>
            </p:cNvSpPr>
            <p:nvPr/>
          </p:nvSpPr>
          <p:spPr bwMode="auto">
            <a:xfrm>
              <a:off x="1967403" y="3530275"/>
              <a:ext cx="406500" cy="42278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33" name="Oval 10"/>
            <p:cNvSpPr>
              <a:spLocks noChangeArrowheads="1"/>
            </p:cNvSpPr>
            <p:nvPr/>
          </p:nvSpPr>
          <p:spPr bwMode="auto">
            <a:xfrm>
              <a:off x="1357188" y="2769255"/>
              <a:ext cx="406500" cy="42278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34" name="Line 11"/>
            <p:cNvSpPr>
              <a:spLocks noChangeShapeType="1"/>
            </p:cNvSpPr>
            <p:nvPr/>
          </p:nvSpPr>
          <p:spPr bwMode="auto">
            <a:xfrm flipH="1">
              <a:off x="1619671" y="2261909"/>
              <a:ext cx="326682" cy="52586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5" name="Line 12"/>
            <p:cNvSpPr>
              <a:spLocks noChangeShapeType="1"/>
            </p:cNvSpPr>
            <p:nvPr/>
          </p:nvSpPr>
          <p:spPr bwMode="auto">
            <a:xfrm>
              <a:off x="2150070" y="2261908"/>
              <a:ext cx="333698" cy="52586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6" name="Line 13"/>
            <p:cNvSpPr>
              <a:spLocks noChangeShapeType="1"/>
            </p:cNvSpPr>
            <p:nvPr/>
          </p:nvSpPr>
          <p:spPr bwMode="auto">
            <a:xfrm>
              <a:off x="2712498" y="3022929"/>
              <a:ext cx="339525" cy="50734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8" name="Line 14"/>
            <p:cNvSpPr>
              <a:spLocks noChangeShapeType="1"/>
            </p:cNvSpPr>
            <p:nvPr/>
          </p:nvSpPr>
          <p:spPr bwMode="auto">
            <a:xfrm flipH="1">
              <a:off x="2238093" y="3022929"/>
              <a:ext cx="271620" cy="59190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0" name="Oval 16"/>
            <p:cNvSpPr>
              <a:spLocks noChangeArrowheads="1"/>
            </p:cNvSpPr>
            <p:nvPr/>
          </p:nvSpPr>
          <p:spPr bwMode="auto">
            <a:xfrm>
              <a:off x="1878450" y="1923678"/>
              <a:ext cx="407430" cy="42278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41" name="Line 17"/>
            <p:cNvSpPr>
              <a:spLocks noChangeShapeType="1"/>
            </p:cNvSpPr>
            <p:nvPr/>
          </p:nvSpPr>
          <p:spPr bwMode="auto">
            <a:xfrm flipH="1">
              <a:off x="1221378" y="3192044"/>
              <a:ext cx="270690" cy="422789"/>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 name="Oval 18"/>
            <p:cNvSpPr>
              <a:spLocks noChangeArrowheads="1"/>
            </p:cNvSpPr>
            <p:nvPr/>
          </p:nvSpPr>
          <p:spPr bwMode="auto">
            <a:xfrm>
              <a:off x="543258" y="4375852"/>
              <a:ext cx="406500" cy="42278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P</a:t>
              </a:r>
              <a:endParaRPr lang="en-US" altLang="zh-CN" sz="1400" b="1" u="sng">
                <a:latin typeface="Arial" pitchFamily="34" charset="0"/>
              </a:endParaRPr>
            </a:p>
          </p:txBody>
        </p:sp>
        <p:sp>
          <p:nvSpPr>
            <p:cNvPr id="44" name="Oval 20"/>
            <p:cNvSpPr>
              <a:spLocks noChangeArrowheads="1"/>
            </p:cNvSpPr>
            <p:nvPr/>
          </p:nvSpPr>
          <p:spPr bwMode="auto">
            <a:xfrm>
              <a:off x="1017663" y="4375852"/>
              <a:ext cx="407430" cy="42278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Q</a:t>
              </a:r>
              <a:endParaRPr lang="en-US" altLang="zh-CN" sz="1400" b="1" u="sng">
                <a:latin typeface="Arial" pitchFamily="34" charset="0"/>
              </a:endParaRPr>
            </a:p>
          </p:txBody>
        </p:sp>
        <p:sp>
          <p:nvSpPr>
            <p:cNvPr id="46" name="Oval 22"/>
            <p:cNvSpPr>
              <a:spLocks noChangeArrowheads="1"/>
            </p:cNvSpPr>
            <p:nvPr/>
          </p:nvSpPr>
          <p:spPr bwMode="auto">
            <a:xfrm>
              <a:off x="1763688" y="4375852"/>
              <a:ext cx="406500" cy="42278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U</a:t>
              </a:r>
              <a:endParaRPr lang="en-US" altLang="zh-CN" sz="1400" b="1" u="sng">
                <a:latin typeface="Arial" pitchFamily="34" charset="0"/>
              </a:endParaRPr>
            </a:p>
          </p:txBody>
        </p:sp>
        <p:sp>
          <p:nvSpPr>
            <p:cNvPr id="48" name="Line 24"/>
            <p:cNvSpPr>
              <a:spLocks noChangeShapeType="1"/>
            </p:cNvSpPr>
            <p:nvPr/>
          </p:nvSpPr>
          <p:spPr bwMode="auto">
            <a:xfrm>
              <a:off x="1085568" y="3953064"/>
              <a:ext cx="135810" cy="422789"/>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 name="Line 25"/>
            <p:cNvSpPr>
              <a:spLocks noChangeShapeType="1"/>
            </p:cNvSpPr>
            <p:nvPr/>
          </p:nvSpPr>
          <p:spPr bwMode="auto">
            <a:xfrm flipH="1">
              <a:off x="746973" y="3953064"/>
              <a:ext cx="270690" cy="422789"/>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1" name="Line 27"/>
            <p:cNvSpPr>
              <a:spLocks noChangeShapeType="1"/>
            </p:cNvSpPr>
            <p:nvPr/>
          </p:nvSpPr>
          <p:spPr bwMode="auto">
            <a:xfrm flipH="1">
              <a:off x="1967403" y="3953064"/>
              <a:ext cx="134880" cy="422789"/>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53" name="文本框 29"/>
          <p:cNvSpPr txBox="1">
            <a:spLocks noChangeArrowheads="1"/>
          </p:cNvSpPr>
          <p:nvPr/>
        </p:nvSpPr>
        <p:spPr bwMode="auto">
          <a:xfrm>
            <a:off x="4932040" y="1131590"/>
            <a:ext cx="2880567" cy="397032"/>
          </a:xfrm>
          <a:prstGeom prst="rect">
            <a:avLst/>
          </a:prstGeom>
          <a:noFill/>
          <a:ln w="9525">
            <a:noFill/>
            <a:miter lim="800000"/>
            <a:headEnd/>
            <a:tailEnd/>
          </a:ln>
        </p:spPr>
        <p:txBody>
          <a:bodyPr wrap="square">
            <a:spAutoFit/>
          </a:bodyPr>
          <a:lstStyle/>
          <a:p>
            <a:pPr>
              <a:lnSpc>
                <a:spcPct val="110000"/>
              </a:lnSpc>
              <a:spcBef>
                <a:spcPct val="50000"/>
              </a:spcBef>
            </a:pPr>
            <a:r>
              <a:rPr lang="zh-CN" altLang="en-US" sz="1800" b="1" dirty="0">
                <a:latin typeface="微软雅黑" pitchFamily="34" charset="-122"/>
                <a:ea typeface="微软雅黑" pitchFamily="34" charset="-122"/>
              </a:rPr>
              <a:t>斐波那契求解过程</a:t>
            </a:r>
          </a:p>
        </p:txBody>
      </p:sp>
      <p:grpSp>
        <p:nvGrpSpPr>
          <p:cNvPr id="101" name="组合 100"/>
          <p:cNvGrpSpPr/>
          <p:nvPr/>
        </p:nvGrpSpPr>
        <p:grpSpPr>
          <a:xfrm>
            <a:off x="4716016" y="1851670"/>
            <a:ext cx="3202229" cy="2301974"/>
            <a:chOff x="4716016" y="1995686"/>
            <a:chExt cx="3202229" cy="2301974"/>
          </a:xfrm>
        </p:grpSpPr>
        <p:sp>
          <p:nvSpPr>
            <p:cNvPr id="73" name="Oval 36"/>
            <p:cNvSpPr>
              <a:spLocks noChangeArrowheads="1"/>
            </p:cNvSpPr>
            <p:nvPr/>
          </p:nvSpPr>
          <p:spPr bwMode="auto">
            <a:xfrm>
              <a:off x="5084513"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n-2</a:t>
              </a:r>
            </a:p>
          </p:txBody>
        </p:sp>
        <p:sp>
          <p:nvSpPr>
            <p:cNvPr id="74" name="Oval 37"/>
            <p:cNvSpPr>
              <a:spLocks noChangeArrowheads="1"/>
            </p:cNvSpPr>
            <p:nvPr/>
          </p:nvSpPr>
          <p:spPr bwMode="auto">
            <a:xfrm>
              <a:off x="6982043" y="25100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n-2</a:t>
              </a:r>
            </a:p>
          </p:txBody>
        </p:sp>
        <p:sp>
          <p:nvSpPr>
            <p:cNvPr id="75" name="Oval 38"/>
            <p:cNvSpPr>
              <a:spLocks noChangeArrowheads="1"/>
            </p:cNvSpPr>
            <p:nvPr/>
          </p:nvSpPr>
          <p:spPr bwMode="auto">
            <a:xfrm>
              <a:off x="7456425"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dirty="0">
                  <a:latin typeface="Arial" pitchFamily="34" charset="0"/>
                </a:rPr>
                <a:t>n-4</a:t>
              </a:r>
              <a:endParaRPr lang="en-US" altLang="zh-CN" sz="1400" b="1" u="sng" dirty="0">
                <a:latin typeface="Arial" pitchFamily="34" charset="0"/>
              </a:endParaRPr>
            </a:p>
          </p:txBody>
        </p:sp>
        <p:sp>
          <p:nvSpPr>
            <p:cNvPr id="76" name="Oval 39"/>
            <p:cNvSpPr>
              <a:spLocks noChangeArrowheads="1"/>
            </p:cNvSpPr>
            <p:nvPr/>
          </p:nvSpPr>
          <p:spPr bwMode="auto">
            <a:xfrm>
              <a:off x="5796087"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n-3</a:t>
              </a:r>
            </a:p>
          </p:txBody>
        </p:sp>
        <p:sp>
          <p:nvSpPr>
            <p:cNvPr id="77" name="Oval 40"/>
            <p:cNvSpPr>
              <a:spLocks noChangeArrowheads="1"/>
            </p:cNvSpPr>
            <p:nvPr/>
          </p:nvSpPr>
          <p:spPr bwMode="auto">
            <a:xfrm>
              <a:off x="6626256"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dirty="0">
                  <a:latin typeface="Arial" pitchFamily="34" charset="0"/>
                </a:rPr>
                <a:t>n-3</a:t>
              </a:r>
              <a:endParaRPr lang="en-US" altLang="zh-CN" sz="1400" b="1" u="sng" dirty="0">
                <a:latin typeface="Arial" pitchFamily="34" charset="0"/>
              </a:endParaRPr>
            </a:p>
          </p:txBody>
        </p:sp>
        <p:sp>
          <p:nvSpPr>
            <p:cNvPr id="78" name="Oval 41"/>
            <p:cNvSpPr>
              <a:spLocks noChangeArrowheads="1"/>
            </p:cNvSpPr>
            <p:nvPr/>
          </p:nvSpPr>
          <p:spPr bwMode="auto">
            <a:xfrm>
              <a:off x="5499598" y="256718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dirty="0">
                  <a:latin typeface="Arial" pitchFamily="34" charset="0"/>
                </a:rPr>
                <a:t>n-1</a:t>
              </a:r>
            </a:p>
          </p:txBody>
        </p:sp>
        <p:sp>
          <p:nvSpPr>
            <p:cNvPr id="79" name="Line 42"/>
            <p:cNvSpPr>
              <a:spLocks noChangeShapeType="1"/>
            </p:cNvSpPr>
            <p:nvPr/>
          </p:nvSpPr>
          <p:spPr bwMode="auto">
            <a:xfrm flipH="1">
              <a:off x="5796087" y="2224286"/>
              <a:ext cx="474382" cy="4000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0" name="Line 43"/>
            <p:cNvSpPr>
              <a:spLocks noChangeShapeType="1"/>
            </p:cNvSpPr>
            <p:nvPr/>
          </p:nvSpPr>
          <p:spPr bwMode="auto">
            <a:xfrm>
              <a:off x="6448363" y="2224286"/>
              <a:ext cx="592978" cy="3429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 name="Line 44"/>
            <p:cNvSpPr>
              <a:spLocks noChangeShapeType="1"/>
            </p:cNvSpPr>
            <p:nvPr/>
          </p:nvSpPr>
          <p:spPr bwMode="auto">
            <a:xfrm>
              <a:off x="7278532" y="2738636"/>
              <a:ext cx="296489" cy="3429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 name="Line 45"/>
            <p:cNvSpPr>
              <a:spLocks noChangeShapeType="1"/>
            </p:cNvSpPr>
            <p:nvPr/>
          </p:nvSpPr>
          <p:spPr bwMode="auto">
            <a:xfrm flipH="1">
              <a:off x="6863447" y="2795786"/>
              <a:ext cx="237191"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3" name="Line 46"/>
            <p:cNvSpPr>
              <a:spLocks noChangeShapeType="1"/>
            </p:cNvSpPr>
            <p:nvPr/>
          </p:nvSpPr>
          <p:spPr bwMode="auto">
            <a:xfrm>
              <a:off x="5736789" y="2852936"/>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4" name="Oval 47"/>
            <p:cNvSpPr>
              <a:spLocks noChangeArrowheads="1"/>
            </p:cNvSpPr>
            <p:nvPr/>
          </p:nvSpPr>
          <p:spPr bwMode="auto">
            <a:xfrm>
              <a:off x="6211171" y="199568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a:t>
              </a:r>
            </a:p>
          </p:txBody>
        </p:sp>
        <p:sp>
          <p:nvSpPr>
            <p:cNvPr id="85" name="Line 48"/>
            <p:cNvSpPr>
              <a:spLocks noChangeShapeType="1"/>
            </p:cNvSpPr>
            <p:nvPr/>
          </p:nvSpPr>
          <p:spPr bwMode="auto">
            <a:xfrm flipH="1">
              <a:off x="5381002" y="2852936"/>
              <a:ext cx="237191"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 name="Oval 49"/>
            <p:cNvSpPr>
              <a:spLocks noChangeArrowheads="1"/>
            </p:cNvSpPr>
            <p:nvPr/>
          </p:nvSpPr>
          <p:spPr bwMode="auto">
            <a:xfrm>
              <a:off x="4788024" y="36530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n-3</a:t>
              </a:r>
            </a:p>
          </p:txBody>
        </p:sp>
        <p:sp>
          <p:nvSpPr>
            <p:cNvPr id="87" name="Oval 50"/>
            <p:cNvSpPr>
              <a:spLocks noChangeArrowheads="1"/>
            </p:cNvSpPr>
            <p:nvPr/>
          </p:nvSpPr>
          <p:spPr bwMode="auto">
            <a:xfrm>
              <a:off x="5203109" y="36530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n-4</a:t>
              </a:r>
            </a:p>
          </p:txBody>
        </p:sp>
        <p:sp>
          <p:nvSpPr>
            <p:cNvPr id="89" name="Line 52"/>
            <p:cNvSpPr>
              <a:spLocks noChangeShapeType="1"/>
            </p:cNvSpPr>
            <p:nvPr/>
          </p:nvSpPr>
          <p:spPr bwMode="auto">
            <a:xfrm>
              <a:off x="5262406" y="3367286"/>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0" name="Line 53"/>
            <p:cNvSpPr>
              <a:spLocks noChangeShapeType="1"/>
            </p:cNvSpPr>
            <p:nvPr/>
          </p:nvSpPr>
          <p:spPr bwMode="auto">
            <a:xfrm flipH="1">
              <a:off x="4965917" y="3367286"/>
              <a:ext cx="237191"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1" name="Line 54"/>
            <p:cNvSpPr>
              <a:spLocks noChangeShapeType="1"/>
            </p:cNvSpPr>
            <p:nvPr/>
          </p:nvSpPr>
          <p:spPr bwMode="auto">
            <a:xfrm flipH="1">
              <a:off x="5796087" y="3367286"/>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 name="Line 54"/>
            <p:cNvSpPr>
              <a:spLocks noChangeShapeType="1"/>
            </p:cNvSpPr>
            <p:nvPr/>
          </p:nvSpPr>
          <p:spPr bwMode="auto">
            <a:xfrm flipH="1">
              <a:off x="6516216" y="3363838"/>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3" name="Line 46"/>
            <p:cNvSpPr>
              <a:spLocks noChangeShapeType="1"/>
            </p:cNvSpPr>
            <p:nvPr/>
          </p:nvSpPr>
          <p:spPr bwMode="auto">
            <a:xfrm>
              <a:off x="6084168" y="3363838"/>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4" name="Line 46"/>
            <p:cNvSpPr>
              <a:spLocks noChangeShapeType="1"/>
            </p:cNvSpPr>
            <p:nvPr/>
          </p:nvSpPr>
          <p:spPr bwMode="auto">
            <a:xfrm>
              <a:off x="6948264" y="3363838"/>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5" name="Line 46"/>
            <p:cNvSpPr>
              <a:spLocks noChangeShapeType="1"/>
            </p:cNvSpPr>
            <p:nvPr/>
          </p:nvSpPr>
          <p:spPr bwMode="auto">
            <a:xfrm>
              <a:off x="7740352" y="3435846"/>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6" name="Line 46"/>
            <p:cNvSpPr>
              <a:spLocks noChangeShapeType="1"/>
            </p:cNvSpPr>
            <p:nvPr/>
          </p:nvSpPr>
          <p:spPr bwMode="auto">
            <a:xfrm>
              <a:off x="5508104" y="3867894"/>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7" name="Line 46"/>
            <p:cNvSpPr>
              <a:spLocks noChangeShapeType="1"/>
            </p:cNvSpPr>
            <p:nvPr/>
          </p:nvSpPr>
          <p:spPr bwMode="auto">
            <a:xfrm>
              <a:off x="5004048" y="3939902"/>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8" name="Line 54"/>
            <p:cNvSpPr>
              <a:spLocks noChangeShapeType="1"/>
            </p:cNvSpPr>
            <p:nvPr/>
          </p:nvSpPr>
          <p:spPr bwMode="auto">
            <a:xfrm flipH="1">
              <a:off x="4716016" y="3939902"/>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9" name="Line 54"/>
            <p:cNvSpPr>
              <a:spLocks noChangeShapeType="1"/>
            </p:cNvSpPr>
            <p:nvPr/>
          </p:nvSpPr>
          <p:spPr bwMode="auto">
            <a:xfrm flipH="1">
              <a:off x="5292080" y="4011910"/>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0" name="Line 54"/>
            <p:cNvSpPr>
              <a:spLocks noChangeShapeType="1"/>
            </p:cNvSpPr>
            <p:nvPr/>
          </p:nvSpPr>
          <p:spPr bwMode="auto">
            <a:xfrm flipH="1">
              <a:off x="7380312" y="3435846"/>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49049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9049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linds(horizontal)">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blinds(horizontal)">
                                      <p:cBhvr>
                                        <p:cTn id="2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矩形 34"/>
          <p:cNvSpPr>
            <a:spLocks noChangeArrowheads="1"/>
          </p:cNvSpPr>
          <p:nvPr/>
        </p:nvSpPr>
        <p:spPr bwMode="auto">
          <a:xfrm>
            <a:off x="1042988" y="411163"/>
            <a:ext cx="62150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其他堆 </a:t>
            </a:r>
          </a:p>
        </p:txBody>
      </p:sp>
      <p:sp>
        <p:nvSpPr>
          <p:cNvPr id="104453" name="矩形 33"/>
          <p:cNvSpPr>
            <a:spLocks noChangeArrowheads="1"/>
          </p:cNvSpPr>
          <p:nvPr/>
        </p:nvSpPr>
        <p:spPr bwMode="auto">
          <a:xfrm>
            <a:off x="1116013" y="1347788"/>
            <a:ext cx="1223962" cy="1704975"/>
          </a:xfrm>
          <a:prstGeom prst="rect">
            <a:avLst/>
          </a:prstGeom>
          <a:noFill/>
          <a:ln w="9525">
            <a:noFill/>
            <a:miter lim="800000"/>
            <a:headEnd/>
            <a:tailEnd/>
          </a:ln>
        </p:spPr>
        <p:txBody>
          <a:bodyPr>
            <a:spAutoFit/>
          </a:bodyPr>
          <a:lstStyle/>
          <a:p>
            <a:pPr>
              <a:lnSpc>
                <a:spcPct val="150000"/>
              </a:lnSpc>
            </a:pPr>
            <a:r>
              <a:rPr lang="en-US" altLang="zh-CN" sz="1800" b="1" dirty="0">
                <a:latin typeface="微软雅黑" pitchFamily="34" charset="-122"/>
                <a:ea typeface="微软雅黑" pitchFamily="34" charset="-122"/>
              </a:rPr>
              <a:t>D-</a:t>
            </a:r>
            <a:r>
              <a:rPr lang="zh-CN" altLang="en-US" sz="1800" b="1" dirty="0">
                <a:latin typeface="微软雅黑" pitchFamily="34" charset="-122"/>
                <a:ea typeface="微软雅黑" pitchFamily="34" charset="-122"/>
              </a:rPr>
              <a:t>堆</a:t>
            </a:r>
            <a:endParaRPr lang="en-US" altLang="zh-CN" sz="1800" b="1" dirty="0">
              <a:latin typeface="微软雅黑" pitchFamily="34" charset="-122"/>
              <a:ea typeface="微软雅黑" pitchFamily="34" charset="-122"/>
            </a:endParaRPr>
          </a:p>
          <a:p>
            <a:pPr>
              <a:lnSpc>
                <a:spcPct val="150000"/>
              </a:lnSpc>
            </a:pPr>
            <a:r>
              <a:rPr lang="zh-CN" altLang="en-US" sz="1800" b="1" dirty="0">
                <a:latin typeface="微软雅黑" pitchFamily="34" charset="-122"/>
                <a:ea typeface="微软雅黑" pitchFamily="34" charset="-122"/>
              </a:rPr>
              <a:t>左堆</a:t>
            </a:r>
          </a:p>
          <a:p>
            <a:pPr>
              <a:lnSpc>
                <a:spcPct val="150000"/>
              </a:lnSpc>
            </a:pPr>
            <a:r>
              <a:rPr lang="zh-CN" altLang="en-US" sz="1800" b="1" dirty="0">
                <a:latin typeface="微软雅黑" pitchFamily="34" charset="-122"/>
                <a:ea typeface="微软雅黑" pitchFamily="34" charset="-122"/>
              </a:rPr>
              <a:t>斜堆</a:t>
            </a:r>
          </a:p>
          <a:p>
            <a:pPr>
              <a:lnSpc>
                <a:spcPct val="150000"/>
              </a:lnSpc>
            </a:pPr>
            <a:r>
              <a:rPr lang="zh-CN" altLang="en-US" sz="1800" b="1" dirty="0">
                <a:latin typeface="微软雅黑" pitchFamily="34" charset="-122"/>
                <a:ea typeface="微软雅黑" pitchFamily="34" charset="-122"/>
              </a:rPr>
              <a:t>二项堆</a:t>
            </a:r>
            <a:endParaRPr lang="zh-CN" altLang="zh-CN" sz="1800" b="1" dirty="0">
              <a:latin typeface="微软雅黑" pitchFamily="34" charset="-122"/>
              <a:ea typeface="微软雅黑" pitchFamily="34" charset="-122"/>
            </a:endParaRPr>
          </a:p>
        </p:txBody>
      </p:sp>
      <mc:AlternateContent xmlns:mc="http://schemas.openxmlformats.org/markup-compatibility/2006">
        <mc:Choice xmlns:p14="http://schemas.microsoft.com/office/powerpoint/2010/main" xmlns="" Requires="p14">
          <p:contentPart p14:bwMode="auto" r:id="rId3">
            <p14:nvContentPartPr>
              <p14:cNvPr id="11673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673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445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矩形 34"/>
          <p:cNvSpPr>
            <a:spLocks noChangeArrowheads="1"/>
          </p:cNvSpPr>
          <p:nvPr/>
        </p:nvSpPr>
        <p:spPr bwMode="auto">
          <a:xfrm>
            <a:off x="611560"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斜堆</a:t>
            </a:r>
          </a:p>
        </p:txBody>
      </p:sp>
      <p:sp>
        <p:nvSpPr>
          <p:cNvPr id="104453" name="矩形 33"/>
          <p:cNvSpPr>
            <a:spLocks noChangeArrowheads="1"/>
          </p:cNvSpPr>
          <p:nvPr/>
        </p:nvSpPr>
        <p:spPr bwMode="auto">
          <a:xfrm>
            <a:off x="827088" y="987425"/>
            <a:ext cx="7416800" cy="1533525"/>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斜堆是自调整的左堆</a:t>
            </a:r>
            <a:endParaRPr lang="en-US" altLang="zh-CN" sz="1800" b="1" dirty="0">
              <a:latin typeface="楷体_GB2312" pitchFamily="49" charset="-122"/>
              <a:ea typeface="楷体_GB2312" pitchFamily="49" charset="-122"/>
            </a:endParaRPr>
          </a:p>
          <a:p>
            <a:pPr>
              <a:lnSpc>
                <a:spcPct val="130000"/>
              </a:lnSpc>
            </a:pPr>
            <a:r>
              <a:rPr lang="zh-CN" altLang="en-US" sz="1800" b="1" dirty="0">
                <a:ea typeface="楷体_GB2312" pitchFamily="49" charset="-122"/>
              </a:rPr>
              <a:t>归并也采用递归，将根结点稍大的堆与另一个堆的右子树归并，归并后必须交换左右子树</a:t>
            </a:r>
            <a:endParaRPr lang="zh-CN" altLang="en-US" sz="1800" b="1" dirty="0">
              <a:latin typeface="楷体_GB2312" pitchFamily="49" charset="-122"/>
              <a:ea typeface="楷体_GB2312" pitchFamily="49" charset="-122"/>
            </a:endParaRPr>
          </a:p>
          <a:p>
            <a:pPr>
              <a:lnSpc>
                <a:spcPct val="130000"/>
              </a:lnSpc>
            </a:pPr>
            <a:r>
              <a:rPr lang="zh-CN" altLang="en-US" sz="1800" b="1" dirty="0">
                <a:latin typeface="楷体_GB2312" pitchFamily="49" charset="-122"/>
                <a:ea typeface="楷体_GB2312" pitchFamily="49" charset="-122"/>
              </a:rPr>
              <a:t>均摊的</a:t>
            </a:r>
            <a:r>
              <a:rPr lang="en-US" altLang="zh-CN" sz="1800" b="1" dirty="0">
                <a:latin typeface="楷体_GB2312" pitchFamily="49" charset="-122"/>
                <a:ea typeface="楷体_GB2312" pitchFamily="49" charset="-122"/>
              </a:rPr>
              <a:t>O(</a:t>
            </a:r>
            <a:r>
              <a:rPr lang="en-US" altLang="zh-CN" sz="1800" b="1" dirty="0" err="1">
                <a:latin typeface="楷体_GB2312" pitchFamily="49" charset="-122"/>
                <a:ea typeface="楷体_GB2312" pitchFamily="49" charset="-122"/>
              </a:rPr>
              <a:t>logN</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的时间复杂度。</a:t>
            </a:r>
            <a:endParaRPr lang="zh-CN" altLang="en-US" sz="1800" b="1" dirty="0">
              <a:latin typeface="微软雅黑" pitchFamily="34" charset="-122"/>
              <a:ea typeface="微软雅黑" pitchFamily="34" charset="-122"/>
            </a:endParaRPr>
          </a:p>
        </p:txBody>
      </p:sp>
      <p:grpSp>
        <p:nvGrpSpPr>
          <p:cNvPr id="2" name="Group 2"/>
          <p:cNvGrpSpPr>
            <a:grpSpLocks/>
          </p:cNvGrpSpPr>
          <p:nvPr/>
        </p:nvGrpSpPr>
        <p:grpSpPr bwMode="auto">
          <a:xfrm>
            <a:off x="611188" y="3148013"/>
            <a:ext cx="1385887" cy="1114425"/>
            <a:chOff x="385" y="164"/>
            <a:chExt cx="1734" cy="1724"/>
          </a:xfrm>
        </p:grpSpPr>
        <p:sp>
          <p:nvSpPr>
            <p:cNvPr id="117815" name="Oval 3"/>
            <p:cNvSpPr>
              <a:spLocks noChangeArrowheads="1"/>
            </p:cNvSpPr>
            <p:nvPr/>
          </p:nvSpPr>
          <p:spPr bwMode="auto">
            <a:xfrm>
              <a:off x="1318" y="164"/>
              <a:ext cx="372" cy="236"/>
            </a:xfrm>
            <a:prstGeom prst="ellipse">
              <a:avLst/>
            </a:prstGeom>
            <a:noFill/>
            <a:ln w="12700">
              <a:solidFill>
                <a:schemeClr val="tx1"/>
              </a:solidFill>
              <a:round/>
              <a:headEnd/>
              <a:tailEnd/>
            </a:ln>
          </p:spPr>
          <p:txBody>
            <a:bodyPr wrap="none" anchor="ctr"/>
            <a:lstStyle/>
            <a:p>
              <a:pPr algn="ctr"/>
              <a:r>
                <a:rPr lang="en-US" altLang="zh-CN" sz="1400" b="1"/>
                <a:t>3</a:t>
              </a:r>
            </a:p>
          </p:txBody>
        </p:sp>
        <p:sp>
          <p:nvSpPr>
            <p:cNvPr id="117816" name="Oval 4"/>
            <p:cNvSpPr>
              <a:spLocks noChangeArrowheads="1"/>
            </p:cNvSpPr>
            <p:nvPr/>
          </p:nvSpPr>
          <p:spPr bwMode="auto">
            <a:xfrm>
              <a:off x="1746" y="648"/>
              <a:ext cx="373" cy="236"/>
            </a:xfrm>
            <a:prstGeom prst="ellipse">
              <a:avLst/>
            </a:prstGeom>
            <a:noFill/>
            <a:ln w="12700">
              <a:solidFill>
                <a:schemeClr val="tx1"/>
              </a:solidFill>
              <a:round/>
              <a:headEnd/>
              <a:tailEnd/>
            </a:ln>
          </p:spPr>
          <p:txBody>
            <a:bodyPr wrap="none" anchor="ctr"/>
            <a:lstStyle/>
            <a:p>
              <a:pPr algn="ctr"/>
              <a:r>
                <a:rPr lang="en-US" altLang="zh-CN" sz="1400" b="1"/>
                <a:t>8</a:t>
              </a:r>
            </a:p>
          </p:txBody>
        </p:sp>
        <p:sp>
          <p:nvSpPr>
            <p:cNvPr id="117817" name="Oval 5"/>
            <p:cNvSpPr>
              <a:spLocks noChangeArrowheads="1"/>
            </p:cNvSpPr>
            <p:nvPr/>
          </p:nvSpPr>
          <p:spPr bwMode="auto">
            <a:xfrm>
              <a:off x="882" y="636"/>
              <a:ext cx="373" cy="236"/>
            </a:xfrm>
            <a:prstGeom prst="ellipse">
              <a:avLst/>
            </a:prstGeom>
            <a:noFill/>
            <a:ln w="12700">
              <a:solidFill>
                <a:schemeClr val="tx1"/>
              </a:solidFill>
              <a:round/>
              <a:headEnd/>
              <a:tailEnd/>
            </a:ln>
          </p:spPr>
          <p:txBody>
            <a:bodyPr wrap="none" anchor="ctr"/>
            <a:lstStyle/>
            <a:p>
              <a:pPr algn="ctr"/>
              <a:r>
                <a:rPr lang="en-US" altLang="zh-CN" sz="1400" b="1"/>
                <a:t>10</a:t>
              </a:r>
            </a:p>
          </p:txBody>
        </p:sp>
        <p:sp>
          <p:nvSpPr>
            <p:cNvPr id="117818" name="Oval 6"/>
            <p:cNvSpPr>
              <a:spLocks noChangeArrowheads="1"/>
            </p:cNvSpPr>
            <p:nvPr/>
          </p:nvSpPr>
          <p:spPr bwMode="auto">
            <a:xfrm>
              <a:off x="385" y="1176"/>
              <a:ext cx="373" cy="237"/>
            </a:xfrm>
            <a:prstGeom prst="ellipse">
              <a:avLst/>
            </a:prstGeom>
            <a:noFill/>
            <a:ln w="12700">
              <a:solidFill>
                <a:schemeClr val="tx1"/>
              </a:solidFill>
              <a:round/>
              <a:headEnd/>
              <a:tailEnd/>
            </a:ln>
          </p:spPr>
          <p:txBody>
            <a:bodyPr wrap="none" anchor="ctr"/>
            <a:lstStyle/>
            <a:p>
              <a:pPr algn="ctr"/>
              <a:r>
                <a:rPr lang="en-US" altLang="zh-CN" sz="1400" b="1"/>
                <a:t>21</a:t>
              </a:r>
            </a:p>
          </p:txBody>
        </p:sp>
        <p:sp>
          <p:nvSpPr>
            <p:cNvPr id="117819" name="Oval 7"/>
            <p:cNvSpPr>
              <a:spLocks noChangeArrowheads="1"/>
            </p:cNvSpPr>
            <p:nvPr/>
          </p:nvSpPr>
          <p:spPr bwMode="auto">
            <a:xfrm>
              <a:off x="1193" y="1176"/>
              <a:ext cx="373" cy="237"/>
            </a:xfrm>
            <a:prstGeom prst="ellipse">
              <a:avLst/>
            </a:prstGeom>
            <a:noFill/>
            <a:ln w="12700">
              <a:solidFill>
                <a:schemeClr val="tx1"/>
              </a:solidFill>
              <a:round/>
              <a:headEnd/>
              <a:tailEnd/>
            </a:ln>
          </p:spPr>
          <p:txBody>
            <a:bodyPr wrap="none" anchor="ctr"/>
            <a:lstStyle/>
            <a:p>
              <a:pPr algn="ctr"/>
              <a:r>
                <a:rPr lang="en-US" altLang="zh-CN" sz="1400" b="1"/>
                <a:t>14</a:t>
              </a:r>
            </a:p>
          </p:txBody>
        </p:sp>
        <p:sp>
          <p:nvSpPr>
            <p:cNvPr id="117820" name="Line 8"/>
            <p:cNvSpPr>
              <a:spLocks noChangeShapeType="1"/>
            </p:cNvSpPr>
            <p:nvPr/>
          </p:nvSpPr>
          <p:spPr bwMode="auto">
            <a:xfrm flipH="1">
              <a:off x="1132" y="400"/>
              <a:ext cx="247" cy="236"/>
            </a:xfrm>
            <a:prstGeom prst="line">
              <a:avLst/>
            </a:prstGeom>
            <a:noFill/>
            <a:ln w="12700">
              <a:solidFill>
                <a:schemeClr val="tx1"/>
              </a:solidFill>
              <a:round/>
              <a:headEnd/>
              <a:tailEnd/>
            </a:ln>
          </p:spPr>
          <p:txBody>
            <a:bodyPr wrap="none"/>
            <a:lstStyle/>
            <a:p>
              <a:endParaRPr lang="zh-CN" altLang="en-US"/>
            </a:p>
          </p:txBody>
        </p:sp>
        <p:sp>
          <p:nvSpPr>
            <p:cNvPr id="117821" name="Line 9"/>
            <p:cNvSpPr>
              <a:spLocks noChangeShapeType="1"/>
            </p:cNvSpPr>
            <p:nvPr/>
          </p:nvSpPr>
          <p:spPr bwMode="auto">
            <a:xfrm>
              <a:off x="1629" y="400"/>
              <a:ext cx="186" cy="236"/>
            </a:xfrm>
            <a:prstGeom prst="line">
              <a:avLst/>
            </a:prstGeom>
            <a:noFill/>
            <a:ln w="12700">
              <a:solidFill>
                <a:schemeClr val="tx1"/>
              </a:solidFill>
              <a:round/>
              <a:headEnd/>
              <a:tailEnd/>
            </a:ln>
          </p:spPr>
          <p:txBody>
            <a:bodyPr wrap="none"/>
            <a:lstStyle/>
            <a:p>
              <a:endParaRPr lang="zh-CN" altLang="en-US"/>
            </a:p>
          </p:txBody>
        </p:sp>
        <p:sp>
          <p:nvSpPr>
            <p:cNvPr id="117822" name="Line 10"/>
            <p:cNvSpPr>
              <a:spLocks noChangeShapeType="1"/>
            </p:cNvSpPr>
            <p:nvPr/>
          </p:nvSpPr>
          <p:spPr bwMode="auto">
            <a:xfrm flipH="1">
              <a:off x="612" y="872"/>
              <a:ext cx="333" cy="296"/>
            </a:xfrm>
            <a:prstGeom prst="line">
              <a:avLst/>
            </a:prstGeom>
            <a:noFill/>
            <a:ln w="12700">
              <a:solidFill>
                <a:schemeClr val="tx1"/>
              </a:solidFill>
              <a:round/>
              <a:headEnd/>
              <a:tailEnd/>
            </a:ln>
          </p:spPr>
          <p:txBody>
            <a:bodyPr wrap="none"/>
            <a:lstStyle/>
            <a:p>
              <a:endParaRPr lang="zh-CN" altLang="en-US"/>
            </a:p>
          </p:txBody>
        </p:sp>
        <p:sp>
          <p:nvSpPr>
            <p:cNvPr id="117823" name="Line 11"/>
            <p:cNvSpPr>
              <a:spLocks noChangeShapeType="1"/>
            </p:cNvSpPr>
            <p:nvPr/>
          </p:nvSpPr>
          <p:spPr bwMode="auto">
            <a:xfrm>
              <a:off x="1132" y="872"/>
              <a:ext cx="160" cy="296"/>
            </a:xfrm>
            <a:prstGeom prst="line">
              <a:avLst/>
            </a:prstGeom>
            <a:noFill/>
            <a:ln w="12700">
              <a:solidFill>
                <a:schemeClr val="tx1"/>
              </a:solidFill>
              <a:round/>
              <a:headEnd/>
              <a:tailEnd/>
            </a:ln>
          </p:spPr>
          <p:txBody>
            <a:bodyPr wrap="none"/>
            <a:lstStyle/>
            <a:p>
              <a:endParaRPr lang="zh-CN" altLang="en-US"/>
            </a:p>
          </p:txBody>
        </p:sp>
        <p:sp>
          <p:nvSpPr>
            <p:cNvPr id="117824" name="Line 12"/>
            <p:cNvSpPr>
              <a:spLocks noChangeShapeType="1"/>
            </p:cNvSpPr>
            <p:nvPr/>
          </p:nvSpPr>
          <p:spPr bwMode="auto">
            <a:xfrm flipH="1">
              <a:off x="1069" y="1413"/>
              <a:ext cx="186" cy="283"/>
            </a:xfrm>
            <a:prstGeom prst="line">
              <a:avLst/>
            </a:prstGeom>
            <a:noFill/>
            <a:ln w="12700">
              <a:solidFill>
                <a:schemeClr val="tx1"/>
              </a:solidFill>
              <a:round/>
              <a:headEnd/>
              <a:tailEnd/>
            </a:ln>
          </p:spPr>
          <p:txBody>
            <a:bodyPr wrap="none"/>
            <a:lstStyle/>
            <a:p>
              <a:endParaRPr lang="zh-CN" altLang="en-US"/>
            </a:p>
          </p:txBody>
        </p:sp>
        <p:sp>
          <p:nvSpPr>
            <p:cNvPr id="117825" name="Oval 13"/>
            <p:cNvSpPr>
              <a:spLocks noChangeArrowheads="1"/>
            </p:cNvSpPr>
            <p:nvPr/>
          </p:nvSpPr>
          <p:spPr bwMode="auto">
            <a:xfrm>
              <a:off x="793" y="1652"/>
              <a:ext cx="372" cy="236"/>
            </a:xfrm>
            <a:prstGeom prst="ellipse">
              <a:avLst/>
            </a:prstGeom>
            <a:noFill/>
            <a:ln w="12700">
              <a:solidFill>
                <a:schemeClr val="tx1"/>
              </a:solidFill>
              <a:round/>
              <a:headEnd/>
              <a:tailEnd/>
            </a:ln>
          </p:spPr>
          <p:txBody>
            <a:bodyPr wrap="none" anchor="ctr"/>
            <a:lstStyle/>
            <a:p>
              <a:pPr algn="ctr"/>
              <a:r>
                <a:rPr lang="en-US" altLang="zh-CN" sz="1400" b="1"/>
                <a:t>23</a:t>
              </a:r>
            </a:p>
          </p:txBody>
        </p:sp>
        <p:sp>
          <p:nvSpPr>
            <p:cNvPr id="117826" name="Oval 14"/>
            <p:cNvSpPr>
              <a:spLocks noChangeArrowheads="1"/>
            </p:cNvSpPr>
            <p:nvPr/>
          </p:nvSpPr>
          <p:spPr bwMode="auto">
            <a:xfrm>
              <a:off x="1292" y="1652"/>
              <a:ext cx="373" cy="236"/>
            </a:xfrm>
            <a:prstGeom prst="ellipse">
              <a:avLst/>
            </a:prstGeom>
            <a:noFill/>
            <a:ln w="12700">
              <a:solidFill>
                <a:schemeClr val="tx1"/>
              </a:solidFill>
              <a:round/>
              <a:headEnd/>
              <a:tailEnd/>
            </a:ln>
          </p:spPr>
          <p:txBody>
            <a:bodyPr wrap="none" anchor="ctr"/>
            <a:lstStyle/>
            <a:p>
              <a:pPr algn="ctr"/>
              <a:r>
                <a:rPr lang="en-US" altLang="zh-CN" sz="1400" b="1"/>
                <a:t>26</a:t>
              </a:r>
            </a:p>
          </p:txBody>
        </p:sp>
        <p:sp>
          <p:nvSpPr>
            <p:cNvPr id="117827" name="Oval 15"/>
            <p:cNvSpPr>
              <a:spLocks noChangeArrowheads="1"/>
            </p:cNvSpPr>
            <p:nvPr/>
          </p:nvSpPr>
          <p:spPr bwMode="auto">
            <a:xfrm>
              <a:off x="1610" y="1168"/>
              <a:ext cx="373" cy="236"/>
            </a:xfrm>
            <a:prstGeom prst="ellipse">
              <a:avLst/>
            </a:prstGeom>
            <a:noFill/>
            <a:ln w="12700">
              <a:solidFill>
                <a:schemeClr val="tx1"/>
              </a:solidFill>
              <a:round/>
              <a:headEnd/>
              <a:tailEnd/>
            </a:ln>
          </p:spPr>
          <p:txBody>
            <a:bodyPr wrap="none" anchor="ctr"/>
            <a:lstStyle/>
            <a:p>
              <a:pPr algn="ctr"/>
              <a:r>
                <a:rPr lang="en-US" altLang="zh-CN" sz="1400" b="1"/>
                <a:t>17</a:t>
              </a:r>
            </a:p>
          </p:txBody>
        </p:sp>
        <p:sp>
          <p:nvSpPr>
            <p:cNvPr id="117828" name="Line 16"/>
            <p:cNvSpPr>
              <a:spLocks noChangeShapeType="1"/>
            </p:cNvSpPr>
            <p:nvPr/>
          </p:nvSpPr>
          <p:spPr bwMode="auto">
            <a:xfrm flipH="1">
              <a:off x="1837" y="908"/>
              <a:ext cx="90" cy="260"/>
            </a:xfrm>
            <a:prstGeom prst="line">
              <a:avLst/>
            </a:prstGeom>
            <a:noFill/>
            <a:ln w="12700">
              <a:solidFill>
                <a:schemeClr val="tx1"/>
              </a:solidFill>
              <a:round/>
              <a:headEnd/>
              <a:tailEnd/>
            </a:ln>
          </p:spPr>
          <p:txBody>
            <a:bodyPr wrap="none"/>
            <a:lstStyle/>
            <a:p>
              <a:endParaRPr lang="zh-CN" altLang="en-US"/>
            </a:p>
          </p:txBody>
        </p:sp>
        <p:sp>
          <p:nvSpPr>
            <p:cNvPr id="117829" name="Line 17"/>
            <p:cNvSpPr>
              <a:spLocks noChangeShapeType="1"/>
            </p:cNvSpPr>
            <p:nvPr/>
          </p:nvSpPr>
          <p:spPr bwMode="auto">
            <a:xfrm flipH="1">
              <a:off x="1565" y="1391"/>
              <a:ext cx="181" cy="260"/>
            </a:xfrm>
            <a:prstGeom prst="line">
              <a:avLst/>
            </a:prstGeom>
            <a:noFill/>
            <a:ln w="12700">
              <a:solidFill>
                <a:schemeClr val="tx1"/>
              </a:solidFill>
              <a:round/>
              <a:headEnd/>
              <a:tailEnd/>
            </a:ln>
          </p:spPr>
          <p:txBody>
            <a:bodyPr wrap="none"/>
            <a:lstStyle/>
            <a:p>
              <a:endParaRPr lang="zh-CN" altLang="en-US"/>
            </a:p>
          </p:txBody>
        </p:sp>
      </p:grpSp>
      <p:grpSp>
        <p:nvGrpSpPr>
          <p:cNvPr id="3" name="Group 19"/>
          <p:cNvGrpSpPr>
            <a:grpSpLocks/>
          </p:cNvGrpSpPr>
          <p:nvPr/>
        </p:nvGrpSpPr>
        <p:grpSpPr bwMode="auto">
          <a:xfrm>
            <a:off x="2339975" y="3148013"/>
            <a:ext cx="1784350" cy="1116012"/>
            <a:chOff x="2835" y="210"/>
            <a:chExt cx="2232" cy="1724"/>
          </a:xfrm>
        </p:grpSpPr>
        <p:sp>
          <p:nvSpPr>
            <p:cNvPr id="117800" name="Oval 20"/>
            <p:cNvSpPr>
              <a:spLocks noChangeArrowheads="1"/>
            </p:cNvSpPr>
            <p:nvPr/>
          </p:nvSpPr>
          <p:spPr bwMode="auto">
            <a:xfrm>
              <a:off x="3768" y="210"/>
              <a:ext cx="372" cy="236"/>
            </a:xfrm>
            <a:prstGeom prst="ellipse">
              <a:avLst/>
            </a:prstGeom>
            <a:noFill/>
            <a:ln w="12700">
              <a:solidFill>
                <a:schemeClr val="tx1"/>
              </a:solidFill>
              <a:round/>
              <a:headEnd/>
              <a:tailEnd/>
            </a:ln>
          </p:spPr>
          <p:txBody>
            <a:bodyPr wrap="none" anchor="ctr"/>
            <a:lstStyle/>
            <a:p>
              <a:pPr algn="ctr"/>
              <a:r>
                <a:rPr lang="en-US" altLang="zh-CN" sz="1400" b="1"/>
                <a:t>6</a:t>
              </a:r>
            </a:p>
          </p:txBody>
        </p:sp>
        <p:sp>
          <p:nvSpPr>
            <p:cNvPr id="117801" name="Oval 21"/>
            <p:cNvSpPr>
              <a:spLocks noChangeArrowheads="1"/>
            </p:cNvSpPr>
            <p:nvPr/>
          </p:nvSpPr>
          <p:spPr bwMode="auto">
            <a:xfrm>
              <a:off x="4196" y="694"/>
              <a:ext cx="373" cy="236"/>
            </a:xfrm>
            <a:prstGeom prst="ellipse">
              <a:avLst/>
            </a:prstGeom>
            <a:noFill/>
            <a:ln w="12700">
              <a:solidFill>
                <a:schemeClr val="tx1"/>
              </a:solidFill>
              <a:round/>
              <a:headEnd/>
              <a:tailEnd/>
            </a:ln>
          </p:spPr>
          <p:txBody>
            <a:bodyPr wrap="none" anchor="ctr"/>
            <a:lstStyle/>
            <a:p>
              <a:pPr algn="ctr"/>
              <a:r>
                <a:rPr lang="en-US" altLang="zh-CN" sz="1400" b="1"/>
                <a:t>7</a:t>
              </a:r>
            </a:p>
          </p:txBody>
        </p:sp>
        <p:sp>
          <p:nvSpPr>
            <p:cNvPr id="117802" name="Oval 22"/>
            <p:cNvSpPr>
              <a:spLocks noChangeArrowheads="1"/>
            </p:cNvSpPr>
            <p:nvPr/>
          </p:nvSpPr>
          <p:spPr bwMode="auto">
            <a:xfrm>
              <a:off x="3332" y="682"/>
              <a:ext cx="373" cy="236"/>
            </a:xfrm>
            <a:prstGeom prst="ellipse">
              <a:avLst/>
            </a:prstGeom>
            <a:noFill/>
            <a:ln w="12700">
              <a:solidFill>
                <a:schemeClr val="tx1"/>
              </a:solidFill>
              <a:round/>
              <a:headEnd/>
              <a:tailEnd/>
            </a:ln>
          </p:spPr>
          <p:txBody>
            <a:bodyPr wrap="none" anchor="ctr"/>
            <a:lstStyle/>
            <a:p>
              <a:pPr algn="ctr"/>
              <a:r>
                <a:rPr lang="en-US" altLang="zh-CN" sz="1400" b="1"/>
                <a:t>12</a:t>
              </a:r>
            </a:p>
          </p:txBody>
        </p:sp>
        <p:sp>
          <p:nvSpPr>
            <p:cNvPr id="117803" name="Oval 23"/>
            <p:cNvSpPr>
              <a:spLocks noChangeArrowheads="1"/>
            </p:cNvSpPr>
            <p:nvPr/>
          </p:nvSpPr>
          <p:spPr bwMode="auto">
            <a:xfrm>
              <a:off x="2835" y="1222"/>
              <a:ext cx="373" cy="237"/>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7804" name="Oval 24"/>
            <p:cNvSpPr>
              <a:spLocks noChangeArrowheads="1"/>
            </p:cNvSpPr>
            <p:nvPr/>
          </p:nvSpPr>
          <p:spPr bwMode="auto">
            <a:xfrm>
              <a:off x="3643" y="1222"/>
              <a:ext cx="373" cy="237"/>
            </a:xfrm>
            <a:prstGeom prst="ellipse">
              <a:avLst/>
            </a:prstGeom>
            <a:noFill/>
            <a:ln w="12700">
              <a:solidFill>
                <a:schemeClr val="tx1"/>
              </a:solidFill>
              <a:round/>
              <a:headEnd/>
              <a:tailEnd/>
            </a:ln>
          </p:spPr>
          <p:txBody>
            <a:bodyPr wrap="none" anchor="ctr"/>
            <a:lstStyle/>
            <a:p>
              <a:pPr algn="ctr"/>
              <a:r>
                <a:rPr lang="en-US" altLang="zh-CN" sz="1400" b="1"/>
                <a:t>24</a:t>
              </a:r>
            </a:p>
          </p:txBody>
        </p:sp>
        <p:sp>
          <p:nvSpPr>
            <p:cNvPr id="117805" name="Line 25"/>
            <p:cNvSpPr>
              <a:spLocks noChangeShapeType="1"/>
            </p:cNvSpPr>
            <p:nvPr/>
          </p:nvSpPr>
          <p:spPr bwMode="auto">
            <a:xfrm flipH="1">
              <a:off x="3582" y="446"/>
              <a:ext cx="247" cy="236"/>
            </a:xfrm>
            <a:prstGeom prst="line">
              <a:avLst/>
            </a:prstGeom>
            <a:noFill/>
            <a:ln w="12700">
              <a:solidFill>
                <a:schemeClr val="tx1"/>
              </a:solidFill>
              <a:round/>
              <a:headEnd/>
              <a:tailEnd/>
            </a:ln>
          </p:spPr>
          <p:txBody>
            <a:bodyPr wrap="none"/>
            <a:lstStyle/>
            <a:p>
              <a:endParaRPr lang="zh-CN" altLang="en-US"/>
            </a:p>
          </p:txBody>
        </p:sp>
        <p:sp>
          <p:nvSpPr>
            <p:cNvPr id="117806" name="Line 26"/>
            <p:cNvSpPr>
              <a:spLocks noChangeShapeType="1"/>
            </p:cNvSpPr>
            <p:nvPr/>
          </p:nvSpPr>
          <p:spPr bwMode="auto">
            <a:xfrm>
              <a:off x="4079" y="446"/>
              <a:ext cx="186" cy="236"/>
            </a:xfrm>
            <a:prstGeom prst="line">
              <a:avLst/>
            </a:prstGeom>
            <a:noFill/>
            <a:ln w="12700">
              <a:solidFill>
                <a:schemeClr val="tx1"/>
              </a:solidFill>
              <a:round/>
              <a:headEnd/>
              <a:tailEnd/>
            </a:ln>
          </p:spPr>
          <p:txBody>
            <a:bodyPr wrap="none"/>
            <a:lstStyle/>
            <a:p>
              <a:endParaRPr lang="zh-CN" altLang="en-US"/>
            </a:p>
          </p:txBody>
        </p:sp>
        <p:sp>
          <p:nvSpPr>
            <p:cNvPr id="117807" name="Line 27"/>
            <p:cNvSpPr>
              <a:spLocks noChangeShapeType="1"/>
            </p:cNvSpPr>
            <p:nvPr/>
          </p:nvSpPr>
          <p:spPr bwMode="auto">
            <a:xfrm flipH="1">
              <a:off x="3062" y="918"/>
              <a:ext cx="333" cy="296"/>
            </a:xfrm>
            <a:prstGeom prst="line">
              <a:avLst/>
            </a:prstGeom>
            <a:noFill/>
            <a:ln w="12700">
              <a:solidFill>
                <a:schemeClr val="tx1"/>
              </a:solidFill>
              <a:round/>
              <a:headEnd/>
              <a:tailEnd/>
            </a:ln>
          </p:spPr>
          <p:txBody>
            <a:bodyPr wrap="none"/>
            <a:lstStyle/>
            <a:p>
              <a:endParaRPr lang="zh-CN" altLang="en-US"/>
            </a:p>
          </p:txBody>
        </p:sp>
        <p:sp>
          <p:nvSpPr>
            <p:cNvPr id="117808" name="Line 28"/>
            <p:cNvSpPr>
              <a:spLocks noChangeShapeType="1"/>
            </p:cNvSpPr>
            <p:nvPr/>
          </p:nvSpPr>
          <p:spPr bwMode="auto">
            <a:xfrm>
              <a:off x="3582" y="918"/>
              <a:ext cx="160" cy="296"/>
            </a:xfrm>
            <a:prstGeom prst="line">
              <a:avLst/>
            </a:prstGeom>
            <a:noFill/>
            <a:ln w="12700">
              <a:solidFill>
                <a:schemeClr val="tx1"/>
              </a:solidFill>
              <a:round/>
              <a:headEnd/>
              <a:tailEnd/>
            </a:ln>
          </p:spPr>
          <p:txBody>
            <a:bodyPr wrap="none"/>
            <a:lstStyle/>
            <a:p>
              <a:endParaRPr lang="zh-CN" altLang="en-US"/>
            </a:p>
          </p:txBody>
        </p:sp>
        <p:sp>
          <p:nvSpPr>
            <p:cNvPr id="117809" name="Line 29"/>
            <p:cNvSpPr>
              <a:spLocks noChangeShapeType="1"/>
            </p:cNvSpPr>
            <p:nvPr/>
          </p:nvSpPr>
          <p:spPr bwMode="auto">
            <a:xfrm flipH="1">
              <a:off x="3519" y="1459"/>
              <a:ext cx="186" cy="283"/>
            </a:xfrm>
            <a:prstGeom prst="line">
              <a:avLst/>
            </a:prstGeom>
            <a:noFill/>
            <a:ln w="12700">
              <a:solidFill>
                <a:schemeClr val="tx1"/>
              </a:solidFill>
              <a:round/>
              <a:headEnd/>
              <a:tailEnd/>
            </a:ln>
          </p:spPr>
          <p:txBody>
            <a:bodyPr wrap="none"/>
            <a:lstStyle/>
            <a:p>
              <a:endParaRPr lang="zh-CN" altLang="en-US"/>
            </a:p>
          </p:txBody>
        </p:sp>
        <p:sp>
          <p:nvSpPr>
            <p:cNvPr id="117810" name="Oval 30"/>
            <p:cNvSpPr>
              <a:spLocks noChangeArrowheads="1"/>
            </p:cNvSpPr>
            <p:nvPr/>
          </p:nvSpPr>
          <p:spPr bwMode="auto">
            <a:xfrm>
              <a:off x="3243" y="1698"/>
              <a:ext cx="372" cy="236"/>
            </a:xfrm>
            <a:prstGeom prst="ellipse">
              <a:avLst/>
            </a:prstGeom>
            <a:noFill/>
            <a:ln w="12700">
              <a:solidFill>
                <a:schemeClr val="tx1"/>
              </a:solidFill>
              <a:round/>
              <a:headEnd/>
              <a:tailEnd/>
            </a:ln>
          </p:spPr>
          <p:txBody>
            <a:bodyPr wrap="none" anchor="ctr"/>
            <a:lstStyle/>
            <a:p>
              <a:pPr algn="ctr"/>
              <a:r>
                <a:rPr lang="en-US" altLang="zh-CN" sz="1400" b="1"/>
                <a:t>33</a:t>
              </a:r>
            </a:p>
          </p:txBody>
        </p:sp>
        <p:sp>
          <p:nvSpPr>
            <p:cNvPr id="117811" name="Oval 31"/>
            <p:cNvSpPr>
              <a:spLocks noChangeArrowheads="1"/>
            </p:cNvSpPr>
            <p:nvPr/>
          </p:nvSpPr>
          <p:spPr bwMode="auto">
            <a:xfrm>
              <a:off x="4694" y="1207"/>
              <a:ext cx="373" cy="236"/>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7812" name="Oval 32"/>
            <p:cNvSpPr>
              <a:spLocks noChangeArrowheads="1"/>
            </p:cNvSpPr>
            <p:nvPr/>
          </p:nvSpPr>
          <p:spPr bwMode="auto">
            <a:xfrm>
              <a:off x="4060" y="1214"/>
              <a:ext cx="373" cy="236"/>
            </a:xfrm>
            <a:prstGeom prst="ellipse">
              <a:avLst/>
            </a:prstGeom>
            <a:noFill/>
            <a:ln w="12700">
              <a:solidFill>
                <a:schemeClr val="tx1"/>
              </a:solidFill>
              <a:round/>
              <a:headEnd/>
              <a:tailEnd/>
            </a:ln>
          </p:spPr>
          <p:txBody>
            <a:bodyPr wrap="none" anchor="ctr"/>
            <a:lstStyle/>
            <a:p>
              <a:pPr algn="ctr"/>
              <a:r>
                <a:rPr lang="en-US" altLang="zh-CN" sz="1400" b="1"/>
                <a:t>37</a:t>
              </a:r>
            </a:p>
          </p:txBody>
        </p:sp>
        <p:sp>
          <p:nvSpPr>
            <p:cNvPr id="117813" name="Line 33"/>
            <p:cNvSpPr>
              <a:spLocks noChangeShapeType="1"/>
            </p:cNvSpPr>
            <p:nvPr/>
          </p:nvSpPr>
          <p:spPr bwMode="auto">
            <a:xfrm flipH="1">
              <a:off x="4287" y="954"/>
              <a:ext cx="90" cy="260"/>
            </a:xfrm>
            <a:prstGeom prst="line">
              <a:avLst/>
            </a:prstGeom>
            <a:noFill/>
            <a:ln w="12700">
              <a:solidFill>
                <a:schemeClr val="tx1"/>
              </a:solidFill>
              <a:round/>
              <a:headEnd/>
              <a:tailEnd/>
            </a:ln>
          </p:spPr>
          <p:txBody>
            <a:bodyPr wrap="none"/>
            <a:lstStyle/>
            <a:p>
              <a:endParaRPr lang="zh-CN" altLang="en-US"/>
            </a:p>
          </p:txBody>
        </p:sp>
        <p:sp>
          <p:nvSpPr>
            <p:cNvPr id="117814" name="Line 34"/>
            <p:cNvSpPr>
              <a:spLocks noChangeShapeType="1"/>
            </p:cNvSpPr>
            <p:nvPr/>
          </p:nvSpPr>
          <p:spPr bwMode="auto">
            <a:xfrm>
              <a:off x="4558" y="890"/>
              <a:ext cx="272" cy="317"/>
            </a:xfrm>
            <a:prstGeom prst="line">
              <a:avLst/>
            </a:prstGeom>
            <a:noFill/>
            <a:ln w="12700">
              <a:solidFill>
                <a:schemeClr val="tx1"/>
              </a:solidFill>
              <a:round/>
              <a:headEnd/>
              <a:tailEnd/>
            </a:ln>
          </p:spPr>
          <p:txBody>
            <a:bodyPr wrap="none"/>
            <a:lstStyle/>
            <a:p>
              <a:endParaRPr lang="zh-CN" altLang="en-US"/>
            </a:p>
          </p:txBody>
        </p:sp>
      </p:grpSp>
      <p:grpSp>
        <p:nvGrpSpPr>
          <p:cNvPr id="4" name="组合 69"/>
          <p:cNvGrpSpPr>
            <a:grpSpLocks/>
          </p:cNvGrpSpPr>
          <p:nvPr/>
        </p:nvGrpSpPr>
        <p:grpSpPr bwMode="auto">
          <a:xfrm>
            <a:off x="4770438" y="2859088"/>
            <a:ext cx="2846387" cy="1566862"/>
            <a:chOff x="4770550" y="2859088"/>
            <a:chExt cx="2846275" cy="1567654"/>
          </a:xfrm>
        </p:grpSpPr>
        <p:sp>
          <p:nvSpPr>
            <p:cNvPr id="117769" name="Oval 3"/>
            <p:cNvSpPr>
              <a:spLocks noChangeArrowheads="1"/>
            </p:cNvSpPr>
            <p:nvPr/>
          </p:nvSpPr>
          <p:spPr bwMode="auto">
            <a:xfrm>
              <a:off x="6172404" y="2859088"/>
              <a:ext cx="256766" cy="152809"/>
            </a:xfrm>
            <a:prstGeom prst="ellipse">
              <a:avLst/>
            </a:prstGeom>
            <a:noFill/>
            <a:ln w="12700">
              <a:solidFill>
                <a:schemeClr val="tx1"/>
              </a:solidFill>
              <a:round/>
              <a:headEnd/>
              <a:tailEnd/>
            </a:ln>
          </p:spPr>
          <p:txBody>
            <a:bodyPr wrap="none" anchor="ctr"/>
            <a:lstStyle/>
            <a:p>
              <a:pPr algn="ctr"/>
              <a:r>
                <a:rPr lang="en-US" altLang="zh-CN" sz="1400" b="1"/>
                <a:t>3</a:t>
              </a:r>
            </a:p>
          </p:txBody>
        </p:sp>
        <p:sp>
          <p:nvSpPr>
            <p:cNvPr id="117770" name="Oval 5"/>
            <p:cNvSpPr>
              <a:spLocks noChangeArrowheads="1"/>
            </p:cNvSpPr>
            <p:nvPr/>
          </p:nvSpPr>
          <p:spPr bwMode="auto">
            <a:xfrm>
              <a:off x="7132241" y="3210797"/>
              <a:ext cx="257456" cy="152809"/>
            </a:xfrm>
            <a:prstGeom prst="ellipse">
              <a:avLst/>
            </a:prstGeom>
            <a:noFill/>
            <a:ln w="12700">
              <a:solidFill>
                <a:schemeClr val="tx1"/>
              </a:solidFill>
              <a:round/>
              <a:headEnd/>
              <a:tailEnd/>
            </a:ln>
          </p:spPr>
          <p:txBody>
            <a:bodyPr wrap="none" anchor="ctr"/>
            <a:lstStyle/>
            <a:p>
              <a:pPr algn="ctr"/>
              <a:r>
                <a:rPr lang="en-US" altLang="zh-CN" sz="1400" b="1"/>
                <a:t>10</a:t>
              </a:r>
            </a:p>
          </p:txBody>
        </p:sp>
        <p:sp>
          <p:nvSpPr>
            <p:cNvPr id="117771" name="Oval 6"/>
            <p:cNvSpPr>
              <a:spLocks noChangeArrowheads="1"/>
            </p:cNvSpPr>
            <p:nvPr/>
          </p:nvSpPr>
          <p:spPr bwMode="auto">
            <a:xfrm>
              <a:off x="6801662" y="3514355"/>
              <a:ext cx="257456" cy="153457"/>
            </a:xfrm>
            <a:prstGeom prst="ellipse">
              <a:avLst/>
            </a:prstGeom>
            <a:noFill/>
            <a:ln w="12700">
              <a:solidFill>
                <a:schemeClr val="tx1"/>
              </a:solidFill>
              <a:round/>
              <a:headEnd/>
              <a:tailEnd/>
            </a:ln>
          </p:spPr>
          <p:txBody>
            <a:bodyPr wrap="none" anchor="ctr"/>
            <a:lstStyle/>
            <a:p>
              <a:pPr algn="ctr"/>
              <a:r>
                <a:rPr lang="en-US" altLang="zh-CN" sz="1400" b="1"/>
                <a:t>21</a:t>
              </a:r>
            </a:p>
          </p:txBody>
        </p:sp>
        <p:sp>
          <p:nvSpPr>
            <p:cNvPr id="117772" name="Oval 7"/>
            <p:cNvSpPr>
              <a:spLocks noChangeArrowheads="1"/>
            </p:cNvSpPr>
            <p:nvPr/>
          </p:nvSpPr>
          <p:spPr bwMode="auto">
            <a:xfrm>
              <a:off x="7359369" y="3514355"/>
              <a:ext cx="257456" cy="153457"/>
            </a:xfrm>
            <a:prstGeom prst="ellipse">
              <a:avLst/>
            </a:prstGeom>
            <a:noFill/>
            <a:ln w="12700">
              <a:solidFill>
                <a:schemeClr val="tx1"/>
              </a:solidFill>
              <a:round/>
              <a:headEnd/>
              <a:tailEnd/>
            </a:ln>
          </p:spPr>
          <p:txBody>
            <a:bodyPr wrap="none" anchor="ctr"/>
            <a:lstStyle/>
            <a:p>
              <a:pPr algn="ctr"/>
              <a:r>
                <a:rPr lang="en-US" altLang="zh-CN" sz="1400" b="1"/>
                <a:t>14</a:t>
              </a:r>
            </a:p>
          </p:txBody>
        </p:sp>
        <p:sp>
          <p:nvSpPr>
            <p:cNvPr id="117773" name="Line 8"/>
            <p:cNvSpPr>
              <a:spLocks noChangeShapeType="1"/>
            </p:cNvSpPr>
            <p:nvPr/>
          </p:nvSpPr>
          <p:spPr bwMode="auto">
            <a:xfrm flipH="1">
              <a:off x="5981351" y="3003236"/>
              <a:ext cx="186566" cy="154869"/>
            </a:xfrm>
            <a:prstGeom prst="line">
              <a:avLst/>
            </a:prstGeom>
            <a:noFill/>
            <a:ln w="12700">
              <a:solidFill>
                <a:schemeClr val="tx1"/>
              </a:solidFill>
              <a:round/>
              <a:headEnd/>
              <a:tailEnd/>
            </a:ln>
          </p:spPr>
          <p:txBody>
            <a:bodyPr wrap="none"/>
            <a:lstStyle/>
            <a:p>
              <a:endParaRPr lang="zh-CN" altLang="en-US"/>
            </a:p>
          </p:txBody>
        </p:sp>
        <p:sp>
          <p:nvSpPr>
            <p:cNvPr id="117774" name="Line 9"/>
            <p:cNvSpPr>
              <a:spLocks noChangeShapeType="1"/>
            </p:cNvSpPr>
            <p:nvPr/>
          </p:nvSpPr>
          <p:spPr bwMode="auto">
            <a:xfrm>
              <a:off x="6399066" y="3003236"/>
              <a:ext cx="733175" cy="216222"/>
            </a:xfrm>
            <a:prstGeom prst="line">
              <a:avLst/>
            </a:prstGeom>
            <a:noFill/>
            <a:ln w="12700">
              <a:solidFill>
                <a:schemeClr val="tx1"/>
              </a:solidFill>
              <a:round/>
              <a:headEnd/>
              <a:tailEnd/>
            </a:ln>
          </p:spPr>
          <p:txBody>
            <a:bodyPr wrap="none"/>
            <a:lstStyle/>
            <a:p>
              <a:endParaRPr lang="zh-CN" altLang="en-US"/>
            </a:p>
          </p:txBody>
        </p:sp>
        <p:sp>
          <p:nvSpPr>
            <p:cNvPr id="117775" name="Line 10"/>
            <p:cNvSpPr>
              <a:spLocks noChangeShapeType="1"/>
            </p:cNvSpPr>
            <p:nvPr/>
          </p:nvSpPr>
          <p:spPr bwMode="auto">
            <a:xfrm flipH="1">
              <a:off x="6958344" y="3317516"/>
              <a:ext cx="229847" cy="191659"/>
            </a:xfrm>
            <a:prstGeom prst="line">
              <a:avLst/>
            </a:prstGeom>
            <a:noFill/>
            <a:ln w="12700">
              <a:solidFill>
                <a:schemeClr val="tx1"/>
              </a:solidFill>
              <a:round/>
              <a:headEnd/>
              <a:tailEnd/>
            </a:ln>
          </p:spPr>
          <p:txBody>
            <a:bodyPr wrap="none"/>
            <a:lstStyle/>
            <a:p>
              <a:endParaRPr lang="zh-CN" altLang="en-US"/>
            </a:p>
          </p:txBody>
        </p:sp>
        <p:sp>
          <p:nvSpPr>
            <p:cNvPr id="117776" name="Line 11"/>
            <p:cNvSpPr>
              <a:spLocks noChangeShapeType="1"/>
            </p:cNvSpPr>
            <p:nvPr/>
          </p:nvSpPr>
          <p:spPr bwMode="auto">
            <a:xfrm>
              <a:off x="7317257" y="3317516"/>
              <a:ext cx="110437" cy="191659"/>
            </a:xfrm>
            <a:prstGeom prst="line">
              <a:avLst/>
            </a:prstGeom>
            <a:noFill/>
            <a:ln w="12700">
              <a:solidFill>
                <a:schemeClr val="tx1"/>
              </a:solidFill>
              <a:round/>
              <a:headEnd/>
              <a:tailEnd/>
            </a:ln>
          </p:spPr>
          <p:txBody>
            <a:bodyPr wrap="none"/>
            <a:lstStyle/>
            <a:p>
              <a:endParaRPr lang="zh-CN" altLang="en-US"/>
            </a:p>
          </p:txBody>
        </p:sp>
        <p:sp>
          <p:nvSpPr>
            <p:cNvPr id="117777" name="Line 12"/>
            <p:cNvSpPr>
              <a:spLocks noChangeShapeType="1"/>
            </p:cNvSpPr>
            <p:nvPr/>
          </p:nvSpPr>
          <p:spPr bwMode="auto">
            <a:xfrm flipH="1">
              <a:off x="7174794" y="3667810"/>
              <a:ext cx="227367" cy="200312"/>
            </a:xfrm>
            <a:prstGeom prst="line">
              <a:avLst/>
            </a:prstGeom>
            <a:noFill/>
            <a:ln w="12700">
              <a:solidFill>
                <a:schemeClr val="tx1"/>
              </a:solidFill>
              <a:round/>
              <a:headEnd/>
              <a:tailEnd/>
            </a:ln>
          </p:spPr>
          <p:txBody>
            <a:bodyPr wrap="none"/>
            <a:lstStyle/>
            <a:p>
              <a:endParaRPr lang="zh-CN" altLang="en-US"/>
            </a:p>
          </p:txBody>
        </p:sp>
        <p:sp>
          <p:nvSpPr>
            <p:cNvPr id="117778" name="Oval 13"/>
            <p:cNvSpPr>
              <a:spLocks noChangeArrowheads="1"/>
            </p:cNvSpPr>
            <p:nvPr/>
          </p:nvSpPr>
          <p:spPr bwMode="auto">
            <a:xfrm>
              <a:off x="6988224" y="3796050"/>
              <a:ext cx="256766" cy="152809"/>
            </a:xfrm>
            <a:prstGeom prst="ellipse">
              <a:avLst/>
            </a:prstGeom>
            <a:noFill/>
            <a:ln w="12700">
              <a:solidFill>
                <a:schemeClr val="tx1"/>
              </a:solidFill>
              <a:round/>
              <a:headEnd/>
              <a:tailEnd/>
            </a:ln>
          </p:spPr>
          <p:txBody>
            <a:bodyPr wrap="none" anchor="ctr"/>
            <a:lstStyle/>
            <a:p>
              <a:pPr algn="ctr"/>
              <a:r>
                <a:rPr lang="en-US" altLang="zh-CN" sz="1400" b="1"/>
                <a:t>23</a:t>
              </a:r>
            </a:p>
          </p:txBody>
        </p:sp>
        <p:sp>
          <p:nvSpPr>
            <p:cNvPr id="117779" name="Oval 49"/>
            <p:cNvSpPr>
              <a:spLocks noChangeArrowheads="1"/>
            </p:cNvSpPr>
            <p:nvPr/>
          </p:nvSpPr>
          <p:spPr bwMode="auto">
            <a:xfrm>
              <a:off x="6399675" y="3513625"/>
              <a:ext cx="233498" cy="138278"/>
            </a:xfrm>
            <a:prstGeom prst="ellipse">
              <a:avLst/>
            </a:prstGeom>
            <a:noFill/>
            <a:ln w="12700">
              <a:solidFill>
                <a:schemeClr val="tx1"/>
              </a:solidFill>
              <a:round/>
              <a:headEnd/>
              <a:tailEnd/>
            </a:ln>
          </p:spPr>
          <p:txBody>
            <a:bodyPr wrap="none" anchor="ctr"/>
            <a:lstStyle/>
            <a:p>
              <a:pPr algn="ctr"/>
              <a:r>
                <a:rPr lang="en-US" altLang="zh-CN" sz="1400" b="1"/>
                <a:t>12</a:t>
              </a:r>
            </a:p>
          </p:txBody>
        </p:sp>
        <p:sp>
          <p:nvSpPr>
            <p:cNvPr id="117780" name="Oval 50"/>
            <p:cNvSpPr>
              <a:spLocks noChangeArrowheads="1"/>
            </p:cNvSpPr>
            <p:nvPr/>
          </p:nvSpPr>
          <p:spPr bwMode="auto">
            <a:xfrm>
              <a:off x="6088553" y="3830023"/>
              <a:ext cx="233498" cy="138863"/>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7781" name="Oval 51"/>
            <p:cNvSpPr>
              <a:spLocks noChangeArrowheads="1"/>
            </p:cNvSpPr>
            <p:nvPr/>
          </p:nvSpPr>
          <p:spPr bwMode="auto">
            <a:xfrm>
              <a:off x="6594361" y="3830023"/>
              <a:ext cx="233498" cy="138863"/>
            </a:xfrm>
            <a:prstGeom prst="ellipse">
              <a:avLst/>
            </a:prstGeom>
            <a:noFill/>
            <a:ln w="12700">
              <a:solidFill>
                <a:schemeClr val="tx1"/>
              </a:solidFill>
              <a:round/>
              <a:headEnd/>
              <a:tailEnd/>
            </a:ln>
          </p:spPr>
          <p:txBody>
            <a:bodyPr wrap="none" anchor="ctr"/>
            <a:lstStyle/>
            <a:p>
              <a:pPr algn="ctr"/>
              <a:r>
                <a:rPr lang="en-US" altLang="zh-CN" sz="1400" b="1"/>
                <a:t>24</a:t>
              </a:r>
            </a:p>
          </p:txBody>
        </p:sp>
        <p:sp>
          <p:nvSpPr>
            <p:cNvPr id="117782" name="Line 52"/>
            <p:cNvSpPr>
              <a:spLocks noChangeShapeType="1"/>
            </p:cNvSpPr>
            <p:nvPr/>
          </p:nvSpPr>
          <p:spPr bwMode="auto">
            <a:xfrm flipH="1">
              <a:off x="6230655" y="3651902"/>
              <a:ext cx="208458" cy="173433"/>
            </a:xfrm>
            <a:prstGeom prst="line">
              <a:avLst/>
            </a:prstGeom>
            <a:noFill/>
            <a:ln w="12700">
              <a:solidFill>
                <a:schemeClr val="tx1"/>
              </a:solidFill>
              <a:round/>
              <a:headEnd/>
              <a:tailEnd/>
            </a:ln>
          </p:spPr>
          <p:txBody>
            <a:bodyPr wrap="none"/>
            <a:lstStyle/>
            <a:p>
              <a:endParaRPr lang="zh-CN" altLang="en-US"/>
            </a:p>
          </p:txBody>
        </p:sp>
        <p:sp>
          <p:nvSpPr>
            <p:cNvPr id="117783" name="Line 53"/>
            <p:cNvSpPr>
              <a:spLocks noChangeShapeType="1"/>
            </p:cNvSpPr>
            <p:nvPr/>
          </p:nvSpPr>
          <p:spPr bwMode="auto">
            <a:xfrm>
              <a:off x="6556174" y="3651902"/>
              <a:ext cx="100159" cy="173433"/>
            </a:xfrm>
            <a:prstGeom prst="line">
              <a:avLst/>
            </a:prstGeom>
            <a:noFill/>
            <a:ln w="12700">
              <a:solidFill>
                <a:schemeClr val="tx1"/>
              </a:solidFill>
              <a:round/>
              <a:headEnd/>
              <a:tailEnd/>
            </a:ln>
          </p:spPr>
          <p:txBody>
            <a:bodyPr wrap="none"/>
            <a:lstStyle/>
            <a:p>
              <a:endParaRPr lang="zh-CN" altLang="en-US"/>
            </a:p>
          </p:txBody>
        </p:sp>
        <p:sp>
          <p:nvSpPr>
            <p:cNvPr id="117784" name="Line 54"/>
            <p:cNvSpPr>
              <a:spLocks noChangeShapeType="1"/>
            </p:cNvSpPr>
            <p:nvPr/>
          </p:nvSpPr>
          <p:spPr bwMode="auto">
            <a:xfrm flipH="1">
              <a:off x="6516737" y="3968886"/>
              <a:ext cx="116436" cy="165816"/>
            </a:xfrm>
            <a:prstGeom prst="line">
              <a:avLst/>
            </a:prstGeom>
            <a:noFill/>
            <a:ln w="12700">
              <a:solidFill>
                <a:schemeClr val="tx1"/>
              </a:solidFill>
              <a:round/>
              <a:headEnd/>
              <a:tailEnd/>
            </a:ln>
          </p:spPr>
          <p:txBody>
            <a:bodyPr wrap="none"/>
            <a:lstStyle/>
            <a:p>
              <a:endParaRPr lang="zh-CN" altLang="en-US"/>
            </a:p>
          </p:txBody>
        </p:sp>
        <p:sp>
          <p:nvSpPr>
            <p:cNvPr id="117785" name="Oval 55"/>
            <p:cNvSpPr>
              <a:spLocks noChangeArrowheads="1"/>
            </p:cNvSpPr>
            <p:nvPr/>
          </p:nvSpPr>
          <p:spPr bwMode="auto">
            <a:xfrm>
              <a:off x="6343961" y="4108921"/>
              <a:ext cx="232872" cy="138278"/>
            </a:xfrm>
            <a:prstGeom prst="ellipse">
              <a:avLst/>
            </a:prstGeom>
            <a:noFill/>
            <a:ln w="12700">
              <a:solidFill>
                <a:schemeClr val="tx1"/>
              </a:solidFill>
              <a:round/>
              <a:headEnd/>
              <a:tailEnd/>
            </a:ln>
          </p:spPr>
          <p:txBody>
            <a:bodyPr wrap="none" anchor="ctr"/>
            <a:lstStyle/>
            <a:p>
              <a:pPr algn="ctr"/>
              <a:r>
                <a:rPr lang="en-US" altLang="zh-CN" sz="1400" b="1"/>
                <a:t>33</a:t>
              </a:r>
            </a:p>
          </p:txBody>
        </p:sp>
        <p:sp>
          <p:nvSpPr>
            <p:cNvPr id="117786" name="Oval 56"/>
            <p:cNvSpPr>
              <a:spLocks noChangeArrowheads="1"/>
            </p:cNvSpPr>
            <p:nvPr/>
          </p:nvSpPr>
          <p:spPr bwMode="auto">
            <a:xfrm>
              <a:off x="5793101" y="3147384"/>
              <a:ext cx="233498" cy="138278"/>
            </a:xfrm>
            <a:prstGeom prst="ellipse">
              <a:avLst/>
            </a:prstGeom>
            <a:noFill/>
            <a:ln w="12700">
              <a:solidFill>
                <a:schemeClr val="tx1"/>
              </a:solidFill>
              <a:round/>
              <a:headEnd/>
              <a:tailEnd/>
            </a:ln>
          </p:spPr>
          <p:txBody>
            <a:bodyPr wrap="none" anchor="ctr"/>
            <a:lstStyle/>
            <a:p>
              <a:pPr algn="ctr"/>
              <a:r>
                <a:rPr lang="en-US" altLang="zh-CN" sz="1400" b="1"/>
                <a:t>6</a:t>
              </a:r>
            </a:p>
          </p:txBody>
        </p:sp>
        <p:sp>
          <p:nvSpPr>
            <p:cNvPr id="117787" name="Line 57"/>
            <p:cNvSpPr>
              <a:spLocks noChangeShapeType="1"/>
            </p:cNvSpPr>
            <p:nvPr/>
          </p:nvSpPr>
          <p:spPr bwMode="auto">
            <a:xfrm flipH="1">
              <a:off x="5477798" y="3253436"/>
              <a:ext cx="315301" cy="219997"/>
            </a:xfrm>
            <a:prstGeom prst="line">
              <a:avLst/>
            </a:prstGeom>
            <a:noFill/>
            <a:ln w="12700">
              <a:solidFill>
                <a:schemeClr val="tx1"/>
              </a:solidFill>
              <a:round/>
              <a:headEnd/>
              <a:tailEnd/>
            </a:ln>
          </p:spPr>
          <p:txBody>
            <a:bodyPr wrap="none"/>
            <a:lstStyle/>
            <a:p>
              <a:endParaRPr lang="zh-CN" altLang="en-US"/>
            </a:p>
          </p:txBody>
        </p:sp>
        <p:sp>
          <p:nvSpPr>
            <p:cNvPr id="117788" name="Line 58"/>
            <p:cNvSpPr>
              <a:spLocks noChangeShapeType="1"/>
            </p:cNvSpPr>
            <p:nvPr/>
          </p:nvSpPr>
          <p:spPr bwMode="auto">
            <a:xfrm>
              <a:off x="6020338" y="3227070"/>
              <a:ext cx="393569" cy="311573"/>
            </a:xfrm>
            <a:prstGeom prst="line">
              <a:avLst/>
            </a:prstGeom>
            <a:noFill/>
            <a:ln w="12700">
              <a:solidFill>
                <a:schemeClr val="tx1"/>
              </a:solidFill>
              <a:round/>
              <a:headEnd/>
              <a:tailEnd/>
            </a:ln>
          </p:spPr>
          <p:txBody>
            <a:bodyPr wrap="none"/>
            <a:lstStyle/>
            <a:p>
              <a:endParaRPr lang="zh-CN" altLang="en-US"/>
            </a:p>
          </p:txBody>
        </p:sp>
        <p:sp>
          <p:nvSpPr>
            <p:cNvPr id="117789" name="Oval 37"/>
            <p:cNvSpPr>
              <a:spLocks noChangeArrowheads="1"/>
            </p:cNvSpPr>
            <p:nvPr/>
          </p:nvSpPr>
          <p:spPr bwMode="auto">
            <a:xfrm>
              <a:off x="5352139" y="3440390"/>
              <a:ext cx="232872" cy="138278"/>
            </a:xfrm>
            <a:prstGeom prst="ellipse">
              <a:avLst/>
            </a:prstGeom>
            <a:noFill/>
            <a:ln w="12700">
              <a:solidFill>
                <a:schemeClr val="tx1"/>
              </a:solidFill>
              <a:round/>
              <a:headEnd/>
              <a:tailEnd/>
            </a:ln>
          </p:spPr>
          <p:txBody>
            <a:bodyPr wrap="none" anchor="ctr"/>
            <a:lstStyle/>
            <a:p>
              <a:pPr algn="ctr"/>
              <a:r>
                <a:rPr lang="en-US" altLang="zh-CN" sz="1400" b="1"/>
                <a:t>7</a:t>
              </a:r>
            </a:p>
          </p:txBody>
        </p:sp>
        <p:sp>
          <p:nvSpPr>
            <p:cNvPr id="117790" name="Oval 38"/>
            <p:cNvSpPr>
              <a:spLocks noChangeArrowheads="1"/>
            </p:cNvSpPr>
            <p:nvPr/>
          </p:nvSpPr>
          <p:spPr bwMode="auto">
            <a:xfrm>
              <a:off x="5620066" y="3723976"/>
              <a:ext cx="233498" cy="138278"/>
            </a:xfrm>
            <a:prstGeom prst="ellipse">
              <a:avLst/>
            </a:prstGeom>
            <a:noFill/>
            <a:ln w="12700">
              <a:solidFill>
                <a:schemeClr val="tx1"/>
              </a:solidFill>
              <a:round/>
              <a:headEnd/>
              <a:tailEnd/>
            </a:ln>
          </p:spPr>
          <p:txBody>
            <a:bodyPr wrap="none" anchor="ctr"/>
            <a:lstStyle/>
            <a:p>
              <a:pPr algn="ctr"/>
              <a:r>
                <a:rPr lang="en-US" altLang="zh-CN" sz="1400" b="1"/>
                <a:t>37</a:t>
              </a:r>
            </a:p>
          </p:txBody>
        </p:sp>
        <p:sp>
          <p:nvSpPr>
            <p:cNvPr id="117791" name="Oval 39"/>
            <p:cNvSpPr>
              <a:spLocks noChangeArrowheads="1"/>
            </p:cNvSpPr>
            <p:nvPr/>
          </p:nvSpPr>
          <p:spPr bwMode="auto">
            <a:xfrm>
              <a:off x="5079203" y="3716944"/>
              <a:ext cx="233498" cy="138278"/>
            </a:xfrm>
            <a:prstGeom prst="ellipse">
              <a:avLst/>
            </a:prstGeom>
            <a:noFill/>
            <a:ln w="12700">
              <a:solidFill>
                <a:schemeClr val="tx1"/>
              </a:solidFill>
              <a:round/>
              <a:headEnd/>
              <a:tailEnd/>
            </a:ln>
          </p:spPr>
          <p:txBody>
            <a:bodyPr wrap="none" anchor="ctr"/>
            <a:lstStyle/>
            <a:p>
              <a:pPr algn="ctr"/>
              <a:r>
                <a:rPr lang="en-US" altLang="zh-CN" sz="1400" b="1"/>
                <a:t>8</a:t>
              </a:r>
            </a:p>
          </p:txBody>
        </p:sp>
        <p:sp>
          <p:nvSpPr>
            <p:cNvPr id="117792" name="Oval 40"/>
            <p:cNvSpPr>
              <a:spLocks noChangeArrowheads="1"/>
            </p:cNvSpPr>
            <p:nvPr/>
          </p:nvSpPr>
          <p:spPr bwMode="auto">
            <a:xfrm>
              <a:off x="5202598" y="4011910"/>
              <a:ext cx="233498" cy="138863"/>
            </a:xfrm>
            <a:prstGeom prst="ellipse">
              <a:avLst/>
            </a:prstGeom>
            <a:noFill/>
            <a:ln w="12700">
              <a:solidFill>
                <a:schemeClr val="tx1"/>
              </a:solidFill>
              <a:round/>
              <a:headEnd/>
              <a:tailEnd/>
            </a:ln>
          </p:spPr>
          <p:txBody>
            <a:bodyPr wrap="none" anchor="ctr"/>
            <a:lstStyle/>
            <a:p>
              <a:pPr algn="ctr"/>
              <a:r>
                <a:rPr lang="en-US" altLang="zh-CN" sz="1400" b="1"/>
                <a:t>17</a:t>
              </a:r>
            </a:p>
          </p:txBody>
        </p:sp>
        <p:sp>
          <p:nvSpPr>
            <p:cNvPr id="117793" name="Oval 41"/>
            <p:cNvSpPr>
              <a:spLocks noChangeArrowheads="1"/>
            </p:cNvSpPr>
            <p:nvPr/>
          </p:nvSpPr>
          <p:spPr bwMode="auto">
            <a:xfrm>
              <a:off x="4770550" y="4011910"/>
              <a:ext cx="233498" cy="138863"/>
            </a:xfrm>
            <a:prstGeom prst="ellipse">
              <a:avLst/>
            </a:prstGeom>
            <a:noFill/>
            <a:ln w="12700">
              <a:solidFill>
                <a:schemeClr val="tx1"/>
              </a:solidFill>
              <a:round/>
              <a:headEnd/>
              <a:tailEnd/>
            </a:ln>
          </p:spPr>
          <p:txBody>
            <a:bodyPr wrap="none" anchor="ctr"/>
            <a:lstStyle/>
            <a:p>
              <a:pPr algn="ctr"/>
              <a:r>
                <a:rPr lang="en-US" altLang="zh-CN" sz="1400" b="1"/>
                <a:t>18</a:t>
              </a:r>
            </a:p>
          </p:txBody>
        </p:sp>
        <p:sp>
          <p:nvSpPr>
            <p:cNvPr id="117794" name="Line 42"/>
            <p:cNvSpPr>
              <a:spLocks noChangeShapeType="1"/>
            </p:cNvSpPr>
            <p:nvPr/>
          </p:nvSpPr>
          <p:spPr bwMode="auto">
            <a:xfrm flipH="1">
              <a:off x="5235704" y="3578667"/>
              <a:ext cx="154622" cy="138278"/>
            </a:xfrm>
            <a:prstGeom prst="line">
              <a:avLst/>
            </a:prstGeom>
            <a:noFill/>
            <a:ln w="12700">
              <a:solidFill>
                <a:schemeClr val="tx1"/>
              </a:solidFill>
              <a:round/>
              <a:headEnd/>
              <a:tailEnd/>
            </a:ln>
          </p:spPr>
          <p:txBody>
            <a:bodyPr wrap="none"/>
            <a:lstStyle/>
            <a:p>
              <a:endParaRPr lang="zh-CN" altLang="en-US"/>
            </a:p>
          </p:txBody>
        </p:sp>
        <p:sp>
          <p:nvSpPr>
            <p:cNvPr id="117795" name="Line 43"/>
            <p:cNvSpPr>
              <a:spLocks noChangeShapeType="1"/>
            </p:cNvSpPr>
            <p:nvPr/>
          </p:nvSpPr>
          <p:spPr bwMode="auto">
            <a:xfrm>
              <a:off x="5546825" y="3578667"/>
              <a:ext cx="116436" cy="138278"/>
            </a:xfrm>
            <a:prstGeom prst="line">
              <a:avLst/>
            </a:prstGeom>
            <a:noFill/>
            <a:ln w="12700">
              <a:solidFill>
                <a:schemeClr val="tx1"/>
              </a:solidFill>
              <a:round/>
              <a:headEnd/>
              <a:tailEnd/>
            </a:ln>
          </p:spPr>
          <p:txBody>
            <a:bodyPr wrap="none"/>
            <a:lstStyle/>
            <a:p>
              <a:endParaRPr lang="zh-CN" altLang="en-US"/>
            </a:p>
          </p:txBody>
        </p:sp>
        <p:sp>
          <p:nvSpPr>
            <p:cNvPr id="117796" name="Line 44"/>
            <p:cNvSpPr>
              <a:spLocks noChangeShapeType="1"/>
            </p:cNvSpPr>
            <p:nvPr/>
          </p:nvSpPr>
          <p:spPr bwMode="auto">
            <a:xfrm flipH="1">
              <a:off x="4910183" y="3855222"/>
              <a:ext cx="208458" cy="173433"/>
            </a:xfrm>
            <a:prstGeom prst="line">
              <a:avLst/>
            </a:prstGeom>
            <a:noFill/>
            <a:ln w="12700">
              <a:solidFill>
                <a:schemeClr val="tx1"/>
              </a:solidFill>
              <a:round/>
              <a:headEnd/>
              <a:tailEnd/>
            </a:ln>
          </p:spPr>
          <p:txBody>
            <a:bodyPr wrap="none"/>
            <a:lstStyle/>
            <a:p>
              <a:endParaRPr lang="zh-CN" altLang="en-US"/>
            </a:p>
          </p:txBody>
        </p:sp>
        <p:sp>
          <p:nvSpPr>
            <p:cNvPr id="117797" name="Line 45"/>
            <p:cNvSpPr>
              <a:spLocks noChangeShapeType="1"/>
            </p:cNvSpPr>
            <p:nvPr/>
          </p:nvSpPr>
          <p:spPr bwMode="auto">
            <a:xfrm>
              <a:off x="5235704" y="3855222"/>
              <a:ext cx="100159" cy="173433"/>
            </a:xfrm>
            <a:prstGeom prst="line">
              <a:avLst/>
            </a:prstGeom>
            <a:noFill/>
            <a:ln w="12700">
              <a:solidFill>
                <a:schemeClr val="tx1"/>
              </a:solidFill>
              <a:round/>
              <a:headEnd/>
              <a:tailEnd/>
            </a:ln>
          </p:spPr>
          <p:txBody>
            <a:bodyPr wrap="none"/>
            <a:lstStyle/>
            <a:p>
              <a:endParaRPr lang="zh-CN" altLang="en-US"/>
            </a:p>
          </p:txBody>
        </p:sp>
        <p:sp>
          <p:nvSpPr>
            <p:cNvPr id="117798" name="Line 46"/>
            <p:cNvSpPr>
              <a:spLocks noChangeShapeType="1"/>
            </p:cNvSpPr>
            <p:nvPr/>
          </p:nvSpPr>
          <p:spPr bwMode="auto">
            <a:xfrm flipH="1">
              <a:off x="5032327" y="4129094"/>
              <a:ext cx="201572" cy="159371"/>
            </a:xfrm>
            <a:prstGeom prst="line">
              <a:avLst/>
            </a:prstGeom>
            <a:noFill/>
            <a:ln w="12700">
              <a:solidFill>
                <a:schemeClr val="tx1"/>
              </a:solidFill>
              <a:round/>
              <a:headEnd/>
              <a:tailEnd/>
            </a:ln>
          </p:spPr>
          <p:txBody>
            <a:bodyPr wrap="none"/>
            <a:lstStyle/>
            <a:p>
              <a:endParaRPr lang="zh-CN" altLang="en-US"/>
            </a:p>
          </p:txBody>
        </p:sp>
        <p:sp>
          <p:nvSpPr>
            <p:cNvPr id="117799" name="Oval 47"/>
            <p:cNvSpPr>
              <a:spLocks noChangeArrowheads="1"/>
            </p:cNvSpPr>
            <p:nvPr/>
          </p:nvSpPr>
          <p:spPr bwMode="auto">
            <a:xfrm>
              <a:off x="4862055" y="4288464"/>
              <a:ext cx="232872" cy="138278"/>
            </a:xfrm>
            <a:prstGeom prst="ellipse">
              <a:avLst/>
            </a:prstGeom>
            <a:noFill/>
            <a:ln w="12700">
              <a:solidFill>
                <a:schemeClr val="tx1"/>
              </a:solidFill>
              <a:round/>
              <a:headEnd/>
              <a:tailEnd/>
            </a:ln>
          </p:spPr>
          <p:txBody>
            <a:bodyPr wrap="none" anchor="ctr"/>
            <a:lstStyle/>
            <a:p>
              <a:pPr algn="ctr"/>
              <a:r>
                <a:rPr lang="en-US" altLang="zh-CN" sz="1400" b="1"/>
                <a:t>26</a:t>
              </a:r>
            </a:p>
          </p:txBody>
        </p:sp>
      </p:grpSp>
      <mc:AlternateContent xmlns:mc="http://schemas.openxmlformats.org/markup-compatibility/2006">
        <mc:Choice xmlns:p14="http://schemas.microsoft.com/office/powerpoint/2010/main" xmlns="" Requires="p14">
          <p:contentPart p14:bwMode="auto" r:id="rId3">
            <p14:nvContentPartPr>
              <p14:cNvPr id="11776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776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animEffect transition="in" filter="blinds(horizontal)">
                                      <p:cBhvr>
                                        <p:cTn id="7" dur="500"/>
                                        <p:tgtEl>
                                          <p:spTgt spid="1044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3">
                                            <p:txEl>
                                              <p:pRg st="1" end="1"/>
                                            </p:txEl>
                                          </p:spTgt>
                                        </p:tgtEl>
                                        <p:attrNameLst>
                                          <p:attrName>style.visibility</p:attrName>
                                        </p:attrNameLst>
                                      </p:cBhvr>
                                      <p:to>
                                        <p:strVal val="visible"/>
                                      </p:to>
                                    </p:set>
                                    <p:animEffect transition="in" filter="blinds(horizontal)">
                                      <p:cBhvr>
                                        <p:cTn id="12" dur="500"/>
                                        <p:tgtEl>
                                          <p:spTgt spid="1044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3">
                                            <p:txEl>
                                              <p:pRg st="2" end="2"/>
                                            </p:txEl>
                                          </p:spTgt>
                                        </p:tgtEl>
                                        <p:attrNameLst>
                                          <p:attrName>style.visibility</p:attrName>
                                        </p:attrNameLst>
                                      </p:cBhvr>
                                      <p:to>
                                        <p:strVal val="visible"/>
                                      </p:to>
                                    </p:set>
                                    <p:animEffect transition="in" filter="blinds(horizontal)">
                                      <p:cBhvr>
                                        <p:cTn id="17" dur="500"/>
                                        <p:tgtEl>
                                          <p:spTgt spid="1044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par>
                                <p:cTn id="23" presetID="3" presetClass="entr" presetSubtype="1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矩形 34"/>
          <p:cNvSpPr>
            <a:spLocks noChangeArrowheads="1"/>
          </p:cNvSpPr>
          <p:nvPr/>
        </p:nvSpPr>
        <p:spPr bwMode="auto">
          <a:xfrm>
            <a:off x="683568"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其他堆 </a:t>
            </a:r>
          </a:p>
        </p:txBody>
      </p:sp>
      <p:sp>
        <p:nvSpPr>
          <p:cNvPr id="104453" name="矩形 33"/>
          <p:cNvSpPr>
            <a:spLocks noChangeArrowheads="1"/>
          </p:cNvSpPr>
          <p:nvPr/>
        </p:nvSpPr>
        <p:spPr bwMode="auto">
          <a:xfrm>
            <a:off x="1116013" y="1347788"/>
            <a:ext cx="1223962" cy="1704975"/>
          </a:xfrm>
          <a:prstGeom prst="rect">
            <a:avLst/>
          </a:prstGeom>
          <a:noFill/>
          <a:ln w="9525">
            <a:noFill/>
            <a:miter lim="800000"/>
            <a:headEnd/>
            <a:tailEnd/>
          </a:ln>
        </p:spPr>
        <p:txBody>
          <a:bodyPr>
            <a:spAutoFit/>
          </a:bodyPr>
          <a:lstStyle/>
          <a:p>
            <a:pPr>
              <a:lnSpc>
                <a:spcPct val="150000"/>
              </a:lnSpc>
            </a:pPr>
            <a:r>
              <a:rPr lang="en-US" altLang="zh-CN" sz="1800" b="1">
                <a:latin typeface="微软雅黑" pitchFamily="34" charset="-122"/>
                <a:ea typeface="微软雅黑" pitchFamily="34" charset="-122"/>
              </a:rPr>
              <a:t>D-</a:t>
            </a:r>
            <a:r>
              <a:rPr lang="zh-CN" altLang="en-US" sz="1800" b="1">
                <a:latin typeface="微软雅黑" pitchFamily="34" charset="-122"/>
                <a:ea typeface="微软雅黑" pitchFamily="34" charset="-122"/>
              </a:rPr>
              <a:t>堆</a:t>
            </a:r>
            <a:endParaRPr lang="en-US" altLang="zh-CN" sz="1800" b="1">
              <a:latin typeface="微软雅黑" pitchFamily="34" charset="-122"/>
              <a:ea typeface="微软雅黑" pitchFamily="34" charset="-122"/>
            </a:endParaRPr>
          </a:p>
          <a:p>
            <a:pPr>
              <a:lnSpc>
                <a:spcPct val="150000"/>
              </a:lnSpc>
            </a:pPr>
            <a:r>
              <a:rPr lang="zh-CN" altLang="en-US" sz="1800" b="1">
                <a:latin typeface="微软雅黑" pitchFamily="34" charset="-122"/>
                <a:ea typeface="微软雅黑" pitchFamily="34" charset="-122"/>
              </a:rPr>
              <a:t>左堆</a:t>
            </a:r>
          </a:p>
          <a:p>
            <a:pPr>
              <a:lnSpc>
                <a:spcPct val="150000"/>
              </a:lnSpc>
            </a:pPr>
            <a:r>
              <a:rPr lang="zh-CN" altLang="en-US" sz="1800" b="1">
                <a:latin typeface="微软雅黑" pitchFamily="34" charset="-122"/>
                <a:ea typeface="微软雅黑" pitchFamily="34" charset="-122"/>
              </a:rPr>
              <a:t>斜堆</a:t>
            </a:r>
          </a:p>
          <a:p>
            <a:pPr>
              <a:lnSpc>
                <a:spcPct val="150000"/>
              </a:lnSpc>
            </a:pPr>
            <a:r>
              <a:rPr lang="zh-CN" altLang="en-US" sz="1800" b="1">
                <a:latin typeface="微软雅黑" pitchFamily="34" charset="-122"/>
                <a:ea typeface="微软雅黑" pitchFamily="34" charset="-122"/>
              </a:rPr>
              <a:t>二项堆</a:t>
            </a:r>
            <a:endParaRPr lang="zh-CN" altLang="zh-CN" sz="1800" b="1">
              <a:latin typeface="微软雅黑" pitchFamily="34" charset="-122"/>
              <a:ea typeface="微软雅黑" pitchFamily="34" charset="-122"/>
            </a:endParaRPr>
          </a:p>
        </p:txBody>
      </p:sp>
      <mc:AlternateContent xmlns:mc="http://schemas.openxmlformats.org/markup-compatibility/2006">
        <mc:Choice xmlns:p14="http://schemas.microsoft.com/office/powerpoint/2010/main" xmlns="" Requires="p14">
          <p:contentPart p14:bwMode="auto" r:id="rId3">
            <p14:nvContentPartPr>
              <p14:cNvPr id="11878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878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4453">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矩形 34"/>
          <p:cNvSpPr>
            <a:spLocks noChangeArrowheads="1"/>
          </p:cNvSpPr>
          <p:nvPr/>
        </p:nvSpPr>
        <p:spPr bwMode="auto">
          <a:xfrm>
            <a:off x="467544" y="483518"/>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二项堆</a:t>
            </a:r>
          </a:p>
        </p:txBody>
      </p:sp>
      <p:sp>
        <p:nvSpPr>
          <p:cNvPr id="104453" name="矩形 33"/>
          <p:cNvSpPr>
            <a:spLocks noChangeArrowheads="1"/>
          </p:cNvSpPr>
          <p:nvPr/>
        </p:nvSpPr>
        <p:spPr bwMode="auto">
          <a:xfrm>
            <a:off x="468313" y="1131888"/>
            <a:ext cx="8207375" cy="1803400"/>
          </a:xfrm>
          <a:prstGeom prst="rect">
            <a:avLst/>
          </a:prstGeom>
          <a:noFill/>
          <a:ln w="9525">
            <a:noFill/>
            <a:miter lim="800000"/>
            <a:headEnd/>
            <a:tailEnd/>
          </a:ln>
        </p:spPr>
        <p:txBody>
          <a:bodyPr>
            <a:spAutoFit/>
          </a:bodyPr>
          <a:lstStyle/>
          <a:p>
            <a:pPr>
              <a:lnSpc>
                <a:spcPct val="130000"/>
              </a:lnSpc>
            </a:pPr>
            <a:r>
              <a:rPr lang="zh-CN" altLang="en-US" sz="1800" b="1" dirty="0">
                <a:latin typeface="微软雅黑" pitchFamily="34" charset="-122"/>
                <a:ea typeface="微软雅黑" pitchFamily="34" charset="-122"/>
              </a:rPr>
              <a:t>二项堆是一个二项树的集合，每个高度的二项树至多出现一次</a:t>
            </a:r>
            <a:endParaRPr lang="en-US" altLang="zh-CN" sz="1800" b="1" dirty="0">
              <a:latin typeface="微软雅黑" pitchFamily="34" charset="-122"/>
              <a:ea typeface="微软雅黑" pitchFamily="34" charset="-122"/>
            </a:endParaRPr>
          </a:p>
          <a:p>
            <a:pPr>
              <a:lnSpc>
                <a:spcPct val="130000"/>
              </a:lnSpc>
            </a:pPr>
            <a:endParaRPr lang="en-US" altLang="zh-CN" sz="1800" b="1" dirty="0">
              <a:latin typeface="微软雅黑" pitchFamily="34" charset="-122"/>
              <a:ea typeface="微软雅黑" pitchFamily="34" charset="-122"/>
            </a:endParaRPr>
          </a:p>
          <a:p>
            <a:pPr>
              <a:lnSpc>
                <a:spcPct val="140000"/>
              </a:lnSpc>
            </a:pPr>
            <a:r>
              <a:rPr lang="zh-CN" altLang="en-US" sz="1800" b="1" dirty="0">
                <a:latin typeface="微软雅黑" pitchFamily="34" charset="-122"/>
                <a:ea typeface="微软雅黑" pitchFamily="34" charset="-122"/>
              </a:rPr>
              <a:t>二项树</a:t>
            </a:r>
          </a:p>
          <a:p>
            <a:pPr>
              <a:lnSpc>
                <a:spcPct val="140000"/>
              </a:lnSpc>
            </a:pPr>
            <a:r>
              <a:rPr lang="zh-CN" altLang="en-US" sz="1400" b="1" dirty="0">
                <a:latin typeface="楷体_GB2312" pitchFamily="49" charset="-122"/>
                <a:ea typeface="楷体_GB2312" pitchFamily="49" charset="-122"/>
              </a:rPr>
              <a:t>有序性：满足堆的有序性</a:t>
            </a:r>
            <a:endParaRPr lang="en-US" altLang="zh-CN" sz="1400" b="1" dirty="0">
              <a:latin typeface="楷体_GB2312" pitchFamily="49" charset="-122"/>
              <a:ea typeface="楷体_GB2312" pitchFamily="49" charset="-122"/>
            </a:endParaRPr>
          </a:p>
          <a:p>
            <a:pPr>
              <a:lnSpc>
                <a:spcPct val="140000"/>
              </a:lnSpc>
            </a:pPr>
            <a:r>
              <a:rPr lang="zh-CN" altLang="en-US" sz="1400" b="1" dirty="0">
                <a:latin typeface="楷体_GB2312" pitchFamily="49" charset="-122"/>
                <a:ea typeface="楷体_GB2312" pitchFamily="49" charset="-122"/>
              </a:rPr>
              <a:t>结构性：高度为</a:t>
            </a:r>
            <a:r>
              <a:rPr lang="en-US" altLang="zh-CN" sz="1400" b="1" dirty="0">
                <a:latin typeface="楷体_GB2312" pitchFamily="49" charset="-122"/>
                <a:ea typeface="楷体_GB2312" pitchFamily="49" charset="-122"/>
              </a:rPr>
              <a:t>0</a:t>
            </a:r>
            <a:r>
              <a:rPr lang="zh-CN" altLang="en-US" sz="1400" b="1" dirty="0">
                <a:latin typeface="楷体_GB2312" pitchFamily="49" charset="-122"/>
                <a:ea typeface="楷体_GB2312" pitchFamily="49" charset="-122"/>
              </a:rPr>
              <a:t>的</a:t>
            </a:r>
            <a:r>
              <a:rPr lang="zh-CN" altLang="en-US" sz="1400" b="1" dirty="0"/>
              <a:t>二项</a:t>
            </a:r>
            <a:r>
              <a:rPr lang="zh-CN" altLang="en-US" sz="1400" b="1" dirty="0">
                <a:latin typeface="楷体_GB2312" pitchFamily="49" charset="-122"/>
                <a:ea typeface="楷体_GB2312" pitchFamily="49" charset="-122"/>
              </a:rPr>
              <a:t>树是单个节点，高度为</a:t>
            </a:r>
            <a:r>
              <a:rPr lang="en-US" altLang="zh-CN" sz="1400" b="1" dirty="0">
                <a:latin typeface="楷体_GB2312" pitchFamily="49" charset="-122"/>
                <a:ea typeface="楷体_GB2312" pitchFamily="49" charset="-122"/>
              </a:rPr>
              <a:t>k</a:t>
            </a:r>
            <a:r>
              <a:rPr lang="zh-CN" altLang="en-US" sz="1400" b="1" dirty="0">
                <a:latin typeface="楷体_GB2312" pitchFamily="49" charset="-122"/>
                <a:ea typeface="楷体_GB2312" pitchFamily="49" charset="-122"/>
              </a:rPr>
              <a:t>的</a:t>
            </a:r>
            <a:r>
              <a:rPr lang="zh-CN" altLang="en-US" sz="1400" b="1" dirty="0"/>
              <a:t>二项</a:t>
            </a:r>
            <a:r>
              <a:rPr lang="zh-CN" altLang="en-US" sz="1400" b="1" dirty="0">
                <a:latin typeface="楷体_GB2312" pitchFamily="49" charset="-122"/>
                <a:ea typeface="楷体_GB2312" pitchFamily="49" charset="-122"/>
              </a:rPr>
              <a:t>树</a:t>
            </a:r>
            <a:r>
              <a:rPr lang="en-US" altLang="zh-CN" sz="1400" b="1" dirty="0" err="1">
                <a:latin typeface="楷体_GB2312" pitchFamily="49" charset="-122"/>
                <a:ea typeface="楷体_GB2312" pitchFamily="49" charset="-122"/>
              </a:rPr>
              <a:t>B</a:t>
            </a:r>
            <a:r>
              <a:rPr lang="en-US" altLang="zh-CN" sz="1400" b="1" baseline="-25000" dirty="0" err="1">
                <a:latin typeface="楷体_GB2312" pitchFamily="49" charset="-122"/>
                <a:ea typeface="楷体_GB2312" pitchFamily="49" charset="-122"/>
              </a:rPr>
              <a:t>k</a:t>
            </a:r>
            <a:r>
              <a:rPr lang="zh-CN" altLang="en-US" sz="1400" b="1" dirty="0">
                <a:latin typeface="楷体_GB2312" pitchFamily="49" charset="-122"/>
                <a:ea typeface="楷体_GB2312" pitchFamily="49" charset="-122"/>
              </a:rPr>
              <a:t>是将一棵</a:t>
            </a:r>
            <a:r>
              <a:rPr lang="en-US" altLang="zh-CN" sz="1400" b="1" dirty="0">
                <a:latin typeface="楷体_GB2312" pitchFamily="49" charset="-122"/>
                <a:ea typeface="楷体_GB2312" pitchFamily="49" charset="-122"/>
              </a:rPr>
              <a:t>B</a:t>
            </a:r>
            <a:r>
              <a:rPr lang="en-US" altLang="zh-CN" sz="1400" b="1" baseline="-25000" dirty="0">
                <a:latin typeface="楷体_GB2312" pitchFamily="49" charset="-122"/>
                <a:ea typeface="楷体_GB2312" pitchFamily="49" charset="-122"/>
              </a:rPr>
              <a:t>k-1</a:t>
            </a:r>
            <a:r>
              <a:rPr lang="zh-CN" altLang="en-US" sz="1400" b="1" dirty="0">
                <a:latin typeface="楷体_GB2312" pitchFamily="49" charset="-122"/>
                <a:ea typeface="楷体_GB2312" pitchFamily="49" charset="-122"/>
              </a:rPr>
              <a:t>加到另一棵</a:t>
            </a:r>
            <a:r>
              <a:rPr lang="en-US" altLang="zh-CN" sz="1400" b="1" dirty="0">
                <a:latin typeface="楷体_GB2312" pitchFamily="49" charset="-122"/>
                <a:ea typeface="楷体_GB2312" pitchFamily="49" charset="-122"/>
              </a:rPr>
              <a:t>B</a:t>
            </a:r>
            <a:r>
              <a:rPr lang="en-US" altLang="zh-CN" sz="1400" b="1" baseline="-25000" dirty="0">
                <a:latin typeface="楷体_GB2312" pitchFamily="49" charset="-122"/>
                <a:ea typeface="楷体_GB2312" pitchFamily="49" charset="-122"/>
              </a:rPr>
              <a:t>k-1</a:t>
            </a:r>
            <a:r>
              <a:rPr lang="zh-CN" altLang="en-US" sz="1400" b="1" dirty="0">
                <a:latin typeface="楷体_GB2312" pitchFamily="49" charset="-122"/>
                <a:ea typeface="楷体_GB2312" pitchFamily="49" charset="-122"/>
              </a:rPr>
              <a:t>的根上</a:t>
            </a:r>
          </a:p>
        </p:txBody>
      </p:sp>
      <p:sp>
        <p:nvSpPr>
          <p:cNvPr id="102" name="Oval 2"/>
          <p:cNvSpPr>
            <a:spLocks noChangeArrowheads="1"/>
          </p:cNvSpPr>
          <p:nvPr/>
        </p:nvSpPr>
        <p:spPr bwMode="auto">
          <a:xfrm>
            <a:off x="684213" y="3867150"/>
            <a:ext cx="358775" cy="306388"/>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03" name="Text Box 3"/>
          <p:cNvSpPr txBox="1">
            <a:spLocks noChangeArrowheads="1"/>
          </p:cNvSpPr>
          <p:nvPr/>
        </p:nvSpPr>
        <p:spPr bwMode="auto">
          <a:xfrm>
            <a:off x="684213" y="3435350"/>
            <a:ext cx="720725" cy="307975"/>
          </a:xfrm>
          <a:prstGeom prst="rect">
            <a:avLst/>
          </a:prstGeom>
          <a:noFill/>
          <a:ln w="9525">
            <a:noFill/>
            <a:miter lim="800000"/>
            <a:headEnd/>
            <a:tailEnd/>
          </a:ln>
        </p:spPr>
        <p:txBody>
          <a:bodyPr>
            <a:spAutoFit/>
          </a:bodyPr>
          <a:lstStyle/>
          <a:p>
            <a:pPr>
              <a:spcBef>
                <a:spcPct val="50000"/>
              </a:spcBef>
            </a:pPr>
            <a:r>
              <a:rPr lang="en-US" altLang="zh-CN" sz="1400" b="1"/>
              <a:t>B</a:t>
            </a:r>
            <a:r>
              <a:rPr lang="en-US" altLang="zh-CN" sz="1400" b="1" baseline="-25000"/>
              <a:t>0</a:t>
            </a:r>
          </a:p>
        </p:txBody>
      </p:sp>
      <p:sp>
        <p:nvSpPr>
          <p:cNvPr id="104" name="Text Box 4"/>
          <p:cNvSpPr txBox="1">
            <a:spLocks noChangeArrowheads="1"/>
          </p:cNvSpPr>
          <p:nvPr/>
        </p:nvSpPr>
        <p:spPr bwMode="auto">
          <a:xfrm>
            <a:off x="1692275" y="3292475"/>
            <a:ext cx="720725" cy="306388"/>
          </a:xfrm>
          <a:prstGeom prst="rect">
            <a:avLst/>
          </a:prstGeom>
          <a:noFill/>
          <a:ln w="9525">
            <a:noFill/>
            <a:miter lim="800000"/>
            <a:headEnd/>
            <a:tailEnd/>
          </a:ln>
        </p:spPr>
        <p:txBody>
          <a:bodyPr>
            <a:spAutoFit/>
          </a:bodyPr>
          <a:lstStyle/>
          <a:p>
            <a:pPr>
              <a:spcBef>
                <a:spcPct val="50000"/>
              </a:spcBef>
            </a:pPr>
            <a:r>
              <a:rPr lang="en-US" altLang="zh-CN" sz="1400" b="1"/>
              <a:t>B</a:t>
            </a:r>
            <a:r>
              <a:rPr lang="en-US" altLang="zh-CN" sz="1400" b="1" baseline="-25000"/>
              <a:t>1</a:t>
            </a:r>
          </a:p>
        </p:txBody>
      </p:sp>
      <p:grpSp>
        <p:nvGrpSpPr>
          <p:cNvPr id="2" name="Group 5"/>
          <p:cNvGrpSpPr>
            <a:grpSpLocks/>
          </p:cNvGrpSpPr>
          <p:nvPr/>
        </p:nvGrpSpPr>
        <p:grpSpPr bwMode="auto">
          <a:xfrm>
            <a:off x="1619250" y="3867150"/>
            <a:ext cx="717550" cy="647700"/>
            <a:chOff x="1565" y="754"/>
            <a:chExt cx="679" cy="725"/>
          </a:xfrm>
        </p:grpSpPr>
        <p:sp>
          <p:nvSpPr>
            <p:cNvPr id="119850" name="Oval 6"/>
            <p:cNvSpPr>
              <a:spLocks noChangeArrowheads="1"/>
            </p:cNvSpPr>
            <p:nvPr/>
          </p:nvSpPr>
          <p:spPr bwMode="auto">
            <a:xfrm>
              <a:off x="1565" y="754"/>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19851" name="Oval 7"/>
            <p:cNvSpPr>
              <a:spLocks noChangeArrowheads="1"/>
            </p:cNvSpPr>
            <p:nvPr/>
          </p:nvSpPr>
          <p:spPr bwMode="auto">
            <a:xfrm>
              <a:off x="1927" y="1162"/>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19852" name="Line 8"/>
            <p:cNvSpPr>
              <a:spLocks noChangeShapeType="1"/>
            </p:cNvSpPr>
            <p:nvPr/>
          </p:nvSpPr>
          <p:spPr bwMode="auto">
            <a:xfrm>
              <a:off x="1837" y="1026"/>
              <a:ext cx="136" cy="181"/>
            </a:xfrm>
            <a:prstGeom prst="line">
              <a:avLst/>
            </a:prstGeom>
            <a:noFill/>
            <a:ln w="12700">
              <a:solidFill>
                <a:schemeClr val="tx1"/>
              </a:solidFill>
              <a:round/>
              <a:headEnd/>
              <a:tailEnd/>
            </a:ln>
          </p:spPr>
          <p:txBody>
            <a:bodyPr wrap="none"/>
            <a:lstStyle/>
            <a:p>
              <a:endParaRPr lang="zh-CN" altLang="en-US"/>
            </a:p>
          </p:txBody>
        </p:sp>
      </p:grpSp>
      <p:sp>
        <p:nvSpPr>
          <p:cNvPr id="109" name="Text Box 9"/>
          <p:cNvSpPr txBox="1">
            <a:spLocks noChangeArrowheads="1"/>
          </p:cNvSpPr>
          <p:nvPr/>
        </p:nvSpPr>
        <p:spPr bwMode="auto">
          <a:xfrm>
            <a:off x="2987675" y="3292475"/>
            <a:ext cx="720725" cy="306388"/>
          </a:xfrm>
          <a:prstGeom prst="rect">
            <a:avLst/>
          </a:prstGeom>
          <a:noFill/>
          <a:ln w="9525">
            <a:noFill/>
            <a:miter lim="800000"/>
            <a:headEnd/>
            <a:tailEnd/>
          </a:ln>
        </p:spPr>
        <p:txBody>
          <a:bodyPr>
            <a:spAutoFit/>
          </a:bodyPr>
          <a:lstStyle/>
          <a:p>
            <a:pPr>
              <a:spcBef>
                <a:spcPct val="50000"/>
              </a:spcBef>
            </a:pPr>
            <a:r>
              <a:rPr lang="en-US" altLang="zh-CN" sz="1400" b="1"/>
              <a:t>B</a:t>
            </a:r>
            <a:r>
              <a:rPr lang="en-US" altLang="zh-CN" sz="1400" b="1" baseline="-25000"/>
              <a:t>2</a:t>
            </a:r>
          </a:p>
        </p:txBody>
      </p:sp>
      <p:grpSp>
        <p:nvGrpSpPr>
          <p:cNvPr id="3" name="Group 10"/>
          <p:cNvGrpSpPr>
            <a:grpSpLocks/>
          </p:cNvGrpSpPr>
          <p:nvPr/>
        </p:nvGrpSpPr>
        <p:grpSpPr bwMode="auto">
          <a:xfrm>
            <a:off x="2700338" y="3795713"/>
            <a:ext cx="1508125" cy="665162"/>
            <a:chOff x="2790" y="663"/>
            <a:chExt cx="1495" cy="861"/>
          </a:xfrm>
        </p:grpSpPr>
        <p:sp>
          <p:nvSpPr>
            <p:cNvPr id="119842" name="Oval 11"/>
            <p:cNvSpPr>
              <a:spLocks noChangeArrowheads="1"/>
            </p:cNvSpPr>
            <p:nvPr/>
          </p:nvSpPr>
          <p:spPr bwMode="auto">
            <a:xfrm>
              <a:off x="2790" y="663"/>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19843" name="Oval 12"/>
            <p:cNvSpPr>
              <a:spLocks noChangeArrowheads="1"/>
            </p:cNvSpPr>
            <p:nvPr/>
          </p:nvSpPr>
          <p:spPr bwMode="auto">
            <a:xfrm>
              <a:off x="3152" y="1071"/>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19844" name="Line 13"/>
            <p:cNvSpPr>
              <a:spLocks noChangeShapeType="1"/>
            </p:cNvSpPr>
            <p:nvPr/>
          </p:nvSpPr>
          <p:spPr bwMode="auto">
            <a:xfrm>
              <a:off x="3062" y="935"/>
              <a:ext cx="136" cy="181"/>
            </a:xfrm>
            <a:prstGeom prst="line">
              <a:avLst/>
            </a:prstGeom>
            <a:noFill/>
            <a:ln w="12700">
              <a:solidFill>
                <a:schemeClr val="tx1"/>
              </a:solidFill>
              <a:round/>
              <a:headEnd/>
              <a:tailEnd/>
            </a:ln>
          </p:spPr>
          <p:txBody>
            <a:bodyPr wrap="none"/>
            <a:lstStyle/>
            <a:p>
              <a:endParaRPr lang="zh-CN" altLang="en-US"/>
            </a:p>
          </p:txBody>
        </p:sp>
        <p:grpSp>
          <p:nvGrpSpPr>
            <p:cNvPr id="119845" name="Group 14"/>
            <p:cNvGrpSpPr>
              <a:grpSpLocks/>
            </p:cNvGrpSpPr>
            <p:nvPr/>
          </p:nvGrpSpPr>
          <p:grpSpPr bwMode="auto">
            <a:xfrm>
              <a:off x="3606" y="799"/>
              <a:ext cx="679" cy="725"/>
              <a:chOff x="1565" y="754"/>
              <a:chExt cx="679" cy="725"/>
            </a:xfrm>
          </p:grpSpPr>
          <p:sp>
            <p:nvSpPr>
              <p:cNvPr id="119847" name="Oval 15"/>
              <p:cNvSpPr>
                <a:spLocks noChangeArrowheads="1"/>
              </p:cNvSpPr>
              <p:nvPr/>
            </p:nvSpPr>
            <p:spPr bwMode="auto">
              <a:xfrm>
                <a:off x="1565" y="754"/>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19848" name="Oval 16"/>
              <p:cNvSpPr>
                <a:spLocks noChangeArrowheads="1"/>
              </p:cNvSpPr>
              <p:nvPr/>
            </p:nvSpPr>
            <p:spPr bwMode="auto">
              <a:xfrm>
                <a:off x="1927" y="1162"/>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19849" name="Line 17"/>
              <p:cNvSpPr>
                <a:spLocks noChangeShapeType="1"/>
              </p:cNvSpPr>
              <p:nvPr/>
            </p:nvSpPr>
            <p:spPr bwMode="auto">
              <a:xfrm>
                <a:off x="1837" y="1026"/>
                <a:ext cx="136" cy="181"/>
              </a:xfrm>
              <a:prstGeom prst="line">
                <a:avLst/>
              </a:prstGeom>
              <a:noFill/>
              <a:ln w="12700">
                <a:solidFill>
                  <a:schemeClr val="tx1"/>
                </a:solidFill>
                <a:round/>
                <a:headEnd/>
                <a:tailEnd/>
              </a:ln>
            </p:spPr>
            <p:txBody>
              <a:bodyPr wrap="none"/>
              <a:lstStyle/>
              <a:p>
                <a:endParaRPr lang="zh-CN" altLang="en-US"/>
              </a:p>
            </p:txBody>
          </p:sp>
        </p:grpSp>
        <p:sp>
          <p:nvSpPr>
            <p:cNvPr id="119846" name="Line 18"/>
            <p:cNvSpPr>
              <a:spLocks noChangeShapeType="1"/>
            </p:cNvSpPr>
            <p:nvPr/>
          </p:nvSpPr>
          <p:spPr bwMode="auto">
            <a:xfrm>
              <a:off x="3107" y="799"/>
              <a:ext cx="499" cy="91"/>
            </a:xfrm>
            <a:prstGeom prst="line">
              <a:avLst/>
            </a:prstGeom>
            <a:noFill/>
            <a:ln w="12700">
              <a:solidFill>
                <a:schemeClr val="tx1"/>
              </a:solidFill>
              <a:round/>
              <a:headEnd/>
              <a:tailEnd/>
            </a:ln>
          </p:spPr>
          <p:txBody>
            <a:bodyPr wrap="none"/>
            <a:lstStyle/>
            <a:p>
              <a:endParaRPr lang="zh-CN" altLang="en-US"/>
            </a:p>
          </p:txBody>
        </p:sp>
      </p:grpSp>
      <p:grpSp>
        <p:nvGrpSpPr>
          <p:cNvPr id="5" name="Group 19"/>
          <p:cNvGrpSpPr>
            <a:grpSpLocks/>
          </p:cNvGrpSpPr>
          <p:nvPr/>
        </p:nvGrpSpPr>
        <p:grpSpPr bwMode="auto">
          <a:xfrm>
            <a:off x="4572000" y="3435350"/>
            <a:ext cx="2589213" cy="1169988"/>
            <a:chOff x="522" y="2024"/>
            <a:chExt cx="3082" cy="1405"/>
          </a:xfrm>
        </p:grpSpPr>
        <p:sp>
          <p:nvSpPr>
            <p:cNvPr id="119822" name="Text Box 20"/>
            <p:cNvSpPr txBox="1">
              <a:spLocks noChangeArrowheads="1"/>
            </p:cNvSpPr>
            <p:nvPr/>
          </p:nvSpPr>
          <p:spPr bwMode="auto">
            <a:xfrm>
              <a:off x="930" y="2024"/>
              <a:ext cx="454" cy="258"/>
            </a:xfrm>
            <a:prstGeom prst="rect">
              <a:avLst/>
            </a:prstGeom>
            <a:noFill/>
            <a:ln w="12700">
              <a:noFill/>
              <a:miter lim="800000"/>
              <a:headEnd/>
              <a:tailEnd/>
            </a:ln>
          </p:spPr>
          <p:txBody>
            <a:bodyPr>
              <a:spAutoFit/>
            </a:bodyPr>
            <a:lstStyle/>
            <a:p>
              <a:pPr>
                <a:spcBef>
                  <a:spcPct val="50000"/>
                </a:spcBef>
              </a:pPr>
              <a:r>
                <a:rPr lang="en-US" altLang="zh-CN" sz="1400" b="1"/>
                <a:t>B</a:t>
              </a:r>
              <a:r>
                <a:rPr lang="en-US" altLang="zh-CN" sz="1400" b="1" baseline="-25000"/>
                <a:t>3</a:t>
              </a:r>
            </a:p>
          </p:txBody>
        </p:sp>
        <p:grpSp>
          <p:nvGrpSpPr>
            <p:cNvPr id="119823" name="Group 21"/>
            <p:cNvGrpSpPr>
              <a:grpSpLocks/>
            </p:cNvGrpSpPr>
            <p:nvPr/>
          </p:nvGrpSpPr>
          <p:grpSpPr bwMode="auto">
            <a:xfrm>
              <a:off x="522" y="2432"/>
              <a:ext cx="1495" cy="861"/>
              <a:chOff x="2790" y="663"/>
              <a:chExt cx="1495" cy="861"/>
            </a:xfrm>
          </p:grpSpPr>
          <p:sp>
            <p:nvSpPr>
              <p:cNvPr id="119834" name="Oval 22"/>
              <p:cNvSpPr>
                <a:spLocks noChangeArrowheads="1"/>
              </p:cNvSpPr>
              <p:nvPr/>
            </p:nvSpPr>
            <p:spPr bwMode="auto">
              <a:xfrm>
                <a:off x="2790" y="663"/>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19835" name="Oval 23"/>
              <p:cNvSpPr>
                <a:spLocks noChangeArrowheads="1"/>
              </p:cNvSpPr>
              <p:nvPr/>
            </p:nvSpPr>
            <p:spPr bwMode="auto">
              <a:xfrm>
                <a:off x="3152" y="1071"/>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19836" name="Line 24"/>
              <p:cNvSpPr>
                <a:spLocks noChangeShapeType="1"/>
              </p:cNvSpPr>
              <p:nvPr/>
            </p:nvSpPr>
            <p:spPr bwMode="auto">
              <a:xfrm>
                <a:off x="3062" y="935"/>
                <a:ext cx="136" cy="181"/>
              </a:xfrm>
              <a:prstGeom prst="line">
                <a:avLst/>
              </a:prstGeom>
              <a:noFill/>
              <a:ln w="12700">
                <a:solidFill>
                  <a:schemeClr val="tx1"/>
                </a:solidFill>
                <a:round/>
                <a:headEnd/>
                <a:tailEnd/>
              </a:ln>
            </p:spPr>
            <p:txBody>
              <a:bodyPr wrap="none"/>
              <a:lstStyle/>
              <a:p>
                <a:endParaRPr lang="zh-CN" altLang="en-US"/>
              </a:p>
            </p:txBody>
          </p:sp>
          <p:grpSp>
            <p:nvGrpSpPr>
              <p:cNvPr id="119837" name="Group 25"/>
              <p:cNvGrpSpPr>
                <a:grpSpLocks/>
              </p:cNvGrpSpPr>
              <p:nvPr/>
            </p:nvGrpSpPr>
            <p:grpSpPr bwMode="auto">
              <a:xfrm>
                <a:off x="3606" y="799"/>
                <a:ext cx="679" cy="725"/>
                <a:chOff x="1565" y="754"/>
                <a:chExt cx="679" cy="725"/>
              </a:xfrm>
            </p:grpSpPr>
            <p:sp>
              <p:nvSpPr>
                <p:cNvPr id="119839" name="Oval 26"/>
                <p:cNvSpPr>
                  <a:spLocks noChangeArrowheads="1"/>
                </p:cNvSpPr>
                <p:nvPr/>
              </p:nvSpPr>
              <p:spPr bwMode="auto">
                <a:xfrm>
                  <a:off x="1565" y="754"/>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19840" name="Oval 27"/>
                <p:cNvSpPr>
                  <a:spLocks noChangeArrowheads="1"/>
                </p:cNvSpPr>
                <p:nvPr/>
              </p:nvSpPr>
              <p:spPr bwMode="auto">
                <a:xfrm>
                  <a:off x="1927" y="1162"/>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19841" name="Line 28"/>
                <p:cNvSpPr>
                  <a:spLocks noChangeShapeType="1"/>
                </p:cNvSpPr>
                <p:nvPr/>
              </p:nvSpPr>
              <p:spPr bwMode="auto">
                <a:xfrm>
                  <a:off x="1837" y="1026"/>
                  <a:ext cx="136" cy="181"/>
                </a:xfrm>
                <a:prstGeom prst="line">
                  <a:avLst/>
                </a:prstGeom>
                <a:noFill/>
                <a:ln w="12700">
                  <a:solidFill>
                    <a:schemeClr val="tx1"/>
                  </a:solidFill>
                  <a:round/>
                  <a:headEnd/>
                  <a:tailEnd/>
                </a:ln>
              </p:spPr>
              <p:txBody>
                <a:bodyPr wrap="none"/>
                <a:lstStyle/>
                <a:p>
                  <a:endParaRPr lang="zh-CN" altLang="en-US"/>
                </a:p>
              </p:txBody>
            </p:sp>
          </p:grpSp>
          <p:sp>
            <p:nvSpPr>
              <p:cNvPr id="119838" name="Line 29"/>
              <p:cNvSpPr>
                <a:spLocks noChangeShapeType="1"/>
              </p:cNvSpPr>
              <p:nvPr/>
            </p:nvSpPr>
            <p:spPr bwMode="auto">
              <a:xfrm>
                <a:off x="3107" y="799"/>
                <a:ext cx="499" cy="91"/>
              </a:xfrm>
              <a:prstGeom prst="line">
                <a:avLst/>
              </a:prstGeom>
              <a:noFill/>
              <a:ln w="12700">
                <a:solidFill>
                  <a:schemeClr val="tx1"/>
                </a:solidFill>
                <a:round/>
                <a:headEnd/>
                <a:tailEnd/>
              </a:ln>
            </p:spPr>
            <p:txBody>
              <a:bodyPr wrap="none"/>
              <a:lstStyle/>
              <a:p>
                <a:endParaRPr lang="zh-CN" altLang="en-US"/>
              </a:p>
            </p:txBody>
          </p:sp>
        </p:grpSp>
        <p:grpSp>
          <p:nvGrpSpPr>
            <p:cNvPr id="119824" name="Group 30"/>
            <p:cNvGrpSpPr>
              <a:grpSpLocks/>
            </p:cNvGrpSpPr>
            <p:nvPr/>
          </p:nvGrpSpPr>
          <p:grpSpPr bwMode="auto">
            <a:xfrm>
              <a:off x="2109" y="2568"/>
              <a:ext cx="1495" cy="861"/>
              <a:chOff x="2790" y="663"/>
              <a:chExt cx="1495" cy="861"/>
            </a:xfrm>
          </p:grpSpPr>
          <p:sp>
            <p:nvSpPr>
              <p:cNvPr id="119826" name="Oval 31"/>
              <p:cNvSpPr>
                <a:spLocks noChangeArrowheads="1"/>
              </p:cNvSpPr>
              <p:nvPr/>
            </p:nvSpPr>
            <p:spPr bwMode="auto">
              <a:xfrm>
                <a:off x="2790" y="663"/>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19827" name="Oval 32"/>
              <p:cNvSpPr>
                <a:spLocks noChangeArrowheads="1"/>
              </p:cNvSpPr>
              <p:nvPr/>
            </p:nvSpPr>
            <p:spPr bwMode="auto">
              <a:xfrm>
                <a:off x="3152" y="1071"/>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19828" name="Line 33"/>
              <p:cNvSpPr>
                <a:spLocks noChangeShapeType="1"/>
              </p:cNvSpPr>
              <p:nvPr/>
            </p:nvSpPr>
            <p:spPr bwMode="auto">
              <a:xfrm>
                <a:off x="3062" y="935"/>
                <a:ext cx="136" cy="181"/>
              </a:xfrm>
              <a:prstGeom prst="line">
                <a:avLst/>
              </a:prstGeom>
              <a:noFill/>
              <a:ln w="12700">
                <a:solidFill>
                  <a:schemeClr val="tx1"/>
                </a:solidFill>
                <a:round/>
                <a:headEnd/>
                <a:tailEnd/>
              </a:ln>
            </p:spPr>
            <p:txBody>
              <a:bodyPr wrap="none"/>
              <a:lstStyle/>
              <a:p>
                <a:endParaRPr lang="zh-CN" altLang="en-US"/>
              </a:p>
            </p:txBody>
          </p:sp>
          <p:grpSp>
            <p:nvGrpSpPr>
              <p:cNvPr id="119829" name="Group 34"/>
              <p:cNvGrpSpPr>
                <a:grpSpLocks/>
              </p:cNvGrpSpPr>
              <p:nvPr/>
            </p:nvGrpSpPr>
            <p:grpSpPr bwMode="auto">
              <a:xfrm>
                <a:off x="3606" y="799"/>
                <a:ext cx="679" cy="725"/>
                <a:chOff x="1565" y="754"/>
                <a:chExt cx="679" cy="725"/>
              </a:xfrm>
            </p:grpSpPr>
            <p:sp>
              <p:nvSpPr>
                <p:cNvPr id="119831" name="Oval 35"/>
                <p:cNvSpPr>
                  <a:spLocks noChangeArrowheads="1"/>
                </p:cNvSpPr>
                <p:nvPr/>
              </p:nvSpPr>
              <p:spPr bwMode="auto">
                <a:xfrm>
                  <a:off x="1565" y="754"/>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19832" name="Oval 36"/>
                <p:cNvSpPr>
                  <a:spLocks noChangeArrowheads="1"/>
                </p:cNvSpPr>
                <p:nvPr/>
              </p:nvSpPr>
              <p:spPr bwMode="auto">
                <a:xfrm>
                  <a:off x="1927" y="1162"/>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19833" name="Line 37"/>
                <p:cNvSpPr>
                  <a:spLocks noChangeShapeType="1"/>
                </p:cNvSpPr>
                <p:nvPr/>
              </p:nvSpPr>
              <p:spPr bwMode="auto">
                <a:xfrm>
                  <a:off x="1837" y="1026"/>
                  <a:ext cx="136" cy="181"/>
                </a:xfrm>
                <a:prstGeom prst="line">
                  <a:avLst/>
                </a:prstGeom>
                <a:noFill/>
                <a:ln w="12700">
                  <a:solidFill>
                    <a:schemeClr val="tx1"/>
                  </a:solidFill>
                  <a:round/>
                  <a:headEnd/>
                  <a:tailEnd/>
                </a:ln>
              </p:spPr>
              <p:txBody>
                <a:bodyPr wrap="none"/>
                <a:lstStyle/>
                <a:p>
                  <a:endParaRPr lang="zh-CN" altLang="en-US"/>
                </a:p>
              </p:txBody>
            </p:sp>
          </p:grpSp>
          <p:sp>
            <p:nvSpPr>
              <p:cNvPr id="119830" name="Line 38"/>
              <p:cNvSpPr>
                <a:spLocks noChangeShapeType="1"/>
              </p:cNvSpPr>
              <p:nvPr/>
            </p:nvSpPr>
            <p:spPr bwMode="auto">
              <a:xfrm>
                <a:off x="3107" y="799"/>
                <a:ext cx="499" cy="91"/>
              </a:xfrm>
              <a:prstGeom prst="line">
                <a:avLst/>
              </a:prstGeom>
              <a:noFill/>
              <a:ln w="12700">
                <a:solidFill>
                  <a:schemeClr val="tx1"/>
                </a:solidFill>
                <a:round/>
                <a:headEnd/>
                <a:tailEnd/>
              </a:ln>
            </p:spPr>
            <p:txBody>
              <a:bodyPr wrap="none"/>
              <a:lstStyle/>
              <a:p>
                <a:endParaRPr lang="zh-CN" altLang="en-US"/>
              </a:p>
            </p:txBody>
          </p:sp>
        </p:grpSp>
        <p:sp>
          <p:nvSpPr>
            <p:cNvPr id="119825" name="Line 39"/>
            <p:cNvSpPr>
              <a:spLocks noChangeShapeType="1"/>
            </p:cNvSpPr>
            <p:nvPr/>
          </p:nvSpPr>
          <p:spPr bwMode="auto">
            <a:xfrm>
              <a:off x="793" y="2478"/>
              <a:ext cx="1361" cy="90"/>
            </a:xfrm>
            <a:prstGeom prst="line">
              <a:avLst/>
            </a:prstGeom>
            <a:noFill/>
            <a:ln w="12700">
              <a:solidFill>
                <a:schemeClr val="tx1"/>
              </a:solidFill>
              <a:round/>
              <a:headEnd/>
              <a:tailEnd/>
            </a:ln>
          </p:spPr>
          <p:txBody>
            <a:bodyPr wrap="none"/>
            <a:lstStyle/>
            <a:p>
              <a:endParaRPr lang="zh-CN" altLang="en-US"/>
            </a:p>
          </p:txBody>
        </p:sp>
      </p:grpSp>
      <p:sp>
        <p:nvSpPr>
          <p:cNvPr id="161" name="矩形 160"/>
          <p:cNvSpPr>
            <a:spLocks noChangeArrowheads="1"/>
          </p:cNvSpPr>
          <p:nvPr/>
        </p:nvSpPr>
        <p:spPr bwMode="auto">
          <a:xfrm>
            <a:off x="7235825" y="3148013"/>
            <a:ext cx="1204913" cy="479425"/>
          </a:xfrm>
          <a:prstGeom prst="rect">
            <a:avLst/>
          </a:prstGeom>
          <a:noFill/>
          <a:ln w="9525">
            <a:noFill/>
            <a:miter lim="800000"/>
            <a:headEnd/>
            <a:tailEnd/>
          </a:ln>
        </p:spPr>
        <p:txBody>
          <a:bodyPr wrap="none">
            <a:spAutoFit/>
          </a:bodyPr>
          <a:lstStyle/>
          <a:p>
            <a:pPr>
              <a:lnSpc>
                <a:spcPct val="180000"/>
              </a:lnSpc>
            </a:pPr>
            <a:r>
              <a:rPr lang="en-US" altLang="zh-CN" sz="1400" b="1">
                <a:latin typeface="楷体_GB2312" pitchFamily="49" charset="-122"/>
                <a:ea typeface="楷体_GB2312" pitchFamily="49" charset="-122"/>
              </a:rPr>
              <a:t>B</a:t>
            </a:r>
            <a:r>
              <a:rPr lang="en-US" altLang="zh-CN" sz="1400" b="1" baseline="-25000">
                <a:latin typeface="楷体_GB2312" pitchFamily="49" charset="-122"/>
                <a:ea typeface="楷体_GB2312" pitchFamily="49" charset="-122"/>
              </a:rPr>
              <a:t>k</a:t>
            </a:r>
            <a:r>
              <a:rPr lang="zh-CN" altLang="en-US" sz="1400" b="1">
                <a:latin typeface="楷体_GB2312" pitchFamily="49" charset="-122"/>
                <a:ea typeface="楷体_GB2312" pitchFamily="49" charset="-122"/>
              </a:rPr>
              <a:t>有</a:t>
            </a:r>
            <a:r>
              <a:rPr lang="en-US" altLang="zh-CN" sz="1400" b="1">
                <a:latin typeface="楷体_GB2312" pitchFamily="49" charset="-122"/>
                <a:ea typeface="楷体_GB2312" pitchFamily="49" charset="-122"/>
              </a:rPr>
              <a:t>2</a:t>
            </a:r>
            <a:r>
              <a:rPr lang="en-US" altLang="zh-CN" sz="1400" b="1" baseline="30000">
                <a:latin typeface="楷体_GB2312" pitchFamily="49" charset="-122"/>
                <a:ea typeface="楷体_GB2312" pitchFamily="49" charset="-122"/>
              </a:rPr>
              <a:t>k</a:t>
            </a:r>
            <a:r>
              <a:rPr lang="zh-CN" altLang="en-US" sz="1400" b="1">
                <a:latin typeface="楷体_GB2312" pitchFamily="49" charset="-122"/>
                <a:ea typeface="楷体_GB2312" pitchFamily="49" charset="-122"/>
              </a:rPr>
              <a:t>个结点</a:t>
            </a:r>
          </a:p>
        </p:txBody>
      </p:sp>
      <mc:AlternateContent xmlns:mc="http://schemas.openxmlformats.org/markup-compatibility/2006">
        <mc:Choice xmlns:p14="http://schemas.microsoft.com/office/powerpoint/2010/main" xmlns="" Requires="p14">
          <p:contentPart p14:bwMode="auto" r:id="rId3">
            <p14:nvContentPartPr>
              <p14:cNvPr id="11981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981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animEffect transition="in" filter="blinds(horizontal)">
                                      <p:cBhvr>
                                        <p:cTn id="7" dur="500"/>
                                        <p:tgtEl>
                                          <p:spTgt spid="1044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3">
                                            <p:txEl>
                                              <p:pRg st="2" end="2"/>
                                            </p:txEl>
                                          </p:spTgt>
                                        </p:tgtEl>
                                        <p:attrNameLst>
                                          <p:attrName>style.visibility</p:attrName>
                                        </p:attrNameLst>
                                      </p:cBhvr>
                                      <p:to>
                                        <p:strVal val="visible"/>
                                      </p:to>
                                    </p:set>
                                    <p:animEffect transition="in" filter="blinds(horizontal)">
                                      <p:cBhvr>
                                        <p:cTn id="12" dur="500"/>
                                        <p:tgtEl>
                                          <p:spTgt spid="10445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4453">
                                            <p:txEl>
                                              <p:pRg st="3" end="3"/>
                                            </p:txEl>
                                          </p:spTgt>
                                        </p:tgtEl>
                                        <p:attrNameLst>
                                          <p:attrName>style.visibility</p:attrName>
                                        </p:attrNameLst>
                                      </p:cBhvr>
                                      <p:to>
                                        <p:strVal val="visible"/>
                                      </p:to>
                                    </p:set>
                                    <p:animEffect transition="in" filter="blinds(horizontal)">
                                      <p:cBhvr>
                                        <p:cTn id="15" dur="500"/>
                                        <p:tgtEl>
                                          <p:spTgt spid="10445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4453">
                                            <p:txEl>
                                              <p:pRg st="4" end="4"/>
                                            </p:txEl>
                                          </p:spTgt>
                                        </p:tgtEl>
                                        <p:attrNameLst>
                                          <p:attrName>style.visibility</p:attrName>
                                        </p:attrNameLst>
                                      </p:cBhvr>
                                      <p:to>
                                        <p:strVal val="visible"/>
                                      </p:to>
                                    </p:set>
                                    <p:animEffect transition="in" filter="blinds(horizontal)">
                                      <p:cBhvr>
                                        <p:cTn id="18" dur="500"/>
                                        <p:tgtEl>
                                          <p:spTgt spid="10445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blinds(horizontal)">
                                      <p:cBhvr>
                                        <p:cTn id="23" dur="500"/>
                                        <p:tgtEl>
                                          <p:spTgt spid="10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blinds(horizontal)">
                                      <p:cBhvr>
                                        <p:cTn id="26" dur="500"/>
                                        <p:tgtEl>
                                          <p:spTgt spid="10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animEffect transition="in" filter="blinds(horizontal)">
                                      <p:cBhvr>
                                        <p:cTn id="29" dur="500"/>
                                        <p:tgtEl>
                                          <p:spTgt spid="104"/>
                                        </p:tgtEl>
                                      </p:cBhvr>
                                    </p:animEffect>
                                  </p:childTnLst>
                                </p:cTn>
                              </p:par>
                              <p:par>
                                <p:cTn id="30" presetID="3" presetClass="entr" presetSubtype="1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blinds(horizontal)">
                                      <p:cBhvr>
                                        <p:cTn id="35" dur="500"/>
                                        <p:tgtEl>
                                          <p:spTgt spid="109"/>
                                        </p:tgtEl>
                                      </p:cBhvr>
                                    </p:animEffect>
                                  </p:childTnLst>
                                </p:cTn>
                              </p:par>
                              <p:par>
                                <p:cTn id="36" presetID="3" presetClass="entr" presetSubtype="1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linds(horizontal)">
                                      <p:cBhvr>
                                        <p:cTn id="38" dur="500"/>
                                        <p:tgtEl>
                                          <p:spTgt spid="3"/>
                                        </p:tgtEl>
                                      </p:cBhvr>
                                    </p:animEffect>
                                  </p:childTnLst>
                                </p:cTn>
                              </p:par>
                              <p:par>
                                <p:cTn id="39" presetID="3" presetClass="entr" presetSubtype="1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horizont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61"/>
                                        </p:tgtEl>
                                        <p:attrNameLst>
                                          <p:attrName>style.visibility</p:attrName>
                                        </p:attrNameLst>
                                      </p:cBhvr>
                                      <p:to>
                                        <p:strVal val="visible"/>
                                      </p:to>
                                    </p:set>
                                    <p:animEffect transition="in" filter="blinds(horizontal)">
                                      <p:cBhvr>
                                        <p:cTn id="46" dur="500"/>
                                        <p:tgtEl>
                                          <p:spTgt spid="161"/>
                                        </p:tgtEl>
                                      </p:cBhvr>
                                    </p:animEffect>
                                  </p:childTnLst>
                                </p:cTn>
                              </p:par>
                            </p:childTnLst>
                          </p:cTn>
                        </p:par>
                        <p:par>
                          <p:cTn id="47" fill="hold">
                            <p:stCondLst>
                              <p:cond delay="500"/>
                            </p:stCondLst>
                            <p:childTnLst>
                              <p:par>
                                <p:cTn id="48" presetID="6" presetClass="emph" presetSubtype="0" fill="hold" grpId="1" nodeType="afterEffect">
                                  <p:stCondLst>
                                    <p:cond delay="0"/>
                                  </p:stCondLst>
                                  <p:childTnLst>
                                    <p:animScale>
                                      <p:cBhvr>
                                        <p:cTn id="49" dur="2000" fill="hold"/>
                                        <p:tgtEl>
                                          <p:spTgt spid="16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9" grpId="0"/>
      <p:bldP spid="161" grpId="0"/>
      <p:bldP spid="161" grpId="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矩形 34"/>
          <p:cNvSpPr>
            <a:spLocks noChangeArrowheads="1"/>
          </p:cNvSpPr>
          <p:nvPr/>
        </p:nvSpPr>
        <p:spPr bwMode="auto">
          <a:xfrm>
            <a:off x="395536"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优先级队列的表示</a:t>
            </a:r>
          </a:p>
        </p:txBody>
      </p:sp>
      <p:sp>
        <p:nvSpPr>
          <p:cNvPr id="104453" name="矩形 33"/>
          <p:cNvSpPr>
            <a:spLocks noChangeArrowheads="1"/>
          </p:cNvSpPr>
          <p:nvPr/>
        </p:nvSpPr>
        <p:spPr bwMode="auto">
          <a:xfrm>
            <a:off x="468313" y="1131888"/>
            <a:ext cx="8207375" cy="1501775"/>
          </a:xfrm>
          <a:prstGeom prst="rect">
            <a:avLst/>
          </a:prstGeom>
          <a:noFill/>
          <a:ln w="9525">
            <a:noFill/>
            <a:miter lim="800000"/>
            <a:headEnd/>
            <a:tailEnd/>
          </a:ln>
        </p:spPr>
        <p:txBody>
          <a:bodyPr>
            <a:spAutoFit/>
          </a:bodyPr>
          <a:lstStyle/>
          <a:p>
            <a:pPr>
              <a:lnSpc>
                <a:spcPct val="130000"/>
              </a:lnSpc>
            </a:pPr>
            <a:r>
              <a:rPr lang="zh-CN" altLang="en-US" sz="1800" b="1" dirty="0">
                <a:latin typeface="微软雅黑" pitchFamily="34" charset="-122"/>
                <a:ea typeface="微软雅黑" pitchFamily="34" charset="-122"/>
              </a:rPr>
              <a:t>用一个二项堆存储</a:t>
            </a:r>
            <a:endParaRPr lang="en-US" altLang="zh-CN" sz="1800" b="1" dirty="0">
              <a:latin typeface="微软雅黑" pitchFamily="34" charset="-122"/>
              <a:ea typeface="微软雅黑" pitchFamily="34" charset="-122"/>
            </a:endParaRPr>
          </a:p>
          <a:p>
            <a:pPr>
              <a:lnSpc>
                <a:spcPct val="130000"/>
              </a:lnSpc>
            </a:pPr>
            <a:endParaRPr lang="en-US" altLang="zh-CN" sz="1800" b="1" dirty="0">
              <a:latin typeface="微软雅黑" pitchFamily="34" charset="-122"/>
              <a:ea typeface="微软雅黑" pitchFamily="34" charset="-122"/>
            </a:endParaRPr>
          </a:p>
          <a:p>
            <a:pPr>
              <a:lnSpc>
                <a:spcPct val="140000"/>
              </a:lnSpc>
            </a:pPr>
            <a:r>
              <a:rPr lang="zh-CN" altLang="en-US" sz="1800" b="1" dirty="0">
                <a:latin typeface="微软雅黑" pitchFamily="34" charset="-122"/>
                <a:ea typeface="微软雅黑" pitchFamily="34" charset="-122"/>
              </a:rPr>
              <a:t>因为</a:t>
            </a:r>
            <a:r>
              <a:rPr lang="en-US" altLang="zh-CN" sz="1800" b="1" dirty="0" err="1">
                <a:latin typeface="微软雅黑" pitchFamily="34" charset="-122"/>
                <a:ea typeface="微软雅黑" pitchFamily="34" charset="-122"/>
              </a:rPr>
              <a:t>B</a:t>
            </a:r>
            <a:r>
              <a:rPr lang="en-US" altLang="zh-CN" sz="1800" b="1" baseline="-25000" dirty="0" err="1">
                <a:latin typeface="微软雅黑" pitchFamily="34" charset="-122"/>
                <a:ea typeface="微软雅黑" pitchFamily="34" charset="-122"/>
              </a:rPr>
              <a:t>k</a:t>
            </a:r>
            <a:r>
              <a:rPr lang="zh-CN" altLang="en-US" sz="1800" b="1" dirty="0">
                <a:latin typeface="微软雅黑" pitchFamily="34" charset="-122"/>
                <a:ea typeface="微软雅黑" pitchFamily="34" charset="-122"/>
              </a:rPr>
              <a:t>有</a:t>
            </a:r>
            <a:r>
              <a:rPr lang="en-US" altLang="zh-CN" sz="1800" b="1" dirty="0">
                <a:latin typeface="微软雅黑" pitchFamily="34" charset="-122"/>
                <a:ea typeface="微软雅黑" pitchFamily="34" charset="-122"/>
              </a:rPr>
              <a:t>2</a:t>
            </a:r>
            <a:r>
              <a:rPr lang="en-US" altLang="zh-CN" sz="1800" b="1" baseline="30000" dirty="0">
                <a:latin typeface="微软雅黑" pitchFamily="34" charset="-122"/>
                <a:ea typeface="微软雅黑" pitchFamily="34" charset="-122"/>
              </a:rPr>
              <a:t>k</a:t>
            </a:r>
            <a:r>
              <a:rPr lang="zh-CN" altLang="en-US" sz="1800" b="1" dirty="0">
                <a:latin typeface="微软雅黑" pitchFamily="34" charset="-122"/>
                <a:ea typeface="微软雅黑" pitchFamily="34" charset="-122"/>
              </a:rPr>
              <a:t>个结点，所以堆的结构是唯一的，正好对应元素数的二进制表示</a:t>
            </a:r>
            <a:endParaRPr lang="en-US" altLang="zh-CN" sz="1800" b="1" dirty="0">
              <a:latin typeface="微软雅黑" pitchFamily="34" charset="-122"/>
              <a:ea typeface="微软雅黑" pitchFamily="34" charset="-122"/>
            </a:endParaRPr>
          </a:p>
          <a:p>
            <a:pPr>
              <a:lnSpc>
                <a:spcPct val="140000"/>
              </a:lnSpc>
            </a:pPr>
            <a:r>
              <a:rPr lang="zh-CN" altLang="en-US" sz="1400" b="1" dirty="0">
                <a:latin typeface="楷体_GB2312" pitchFamily="49" charset="-122"/>
                <a:ea typeface="楷体_GB2312" pitchFamily="49" charset="-122"/>
              </a:rPr>
              <a:t>如</a:t>
            </a:r>
            <a:r>
              <a:rPr lang="en-US" altLang="zh-CN" sz="1400" b="1" dirty="0">
                <a:latin typeface="楷体_GB2312" pitchFamily="49" charset="-122"/>
                <a:ea typeface="楷体_GB2312" pitchFamily="49" charset="-122"/>
              </a:rPr>
              <a:t>13</a:t>
            </a:r>
            <a:r>
              <a:rPr lang="zh-CN" altLang="en-US" sz="1400" b="1" dirty="0">
                <a:latin typeface="楷体_GB2312" pitchFamily="49" charset="-122"/>
                <a:ea typeface="楷体_GB2312" pitchFamily="49" charset="-122"/>
              </a:rPr>
              <a:t>可表示为</a:t>
            </a:r>
            <a:r>
              <a:rPr lang="en-US" altLang="zh-CN" sz="1400" b="1" dirty="0">
                <a:latin typeface="楷体_GB2312" pitchFamily="49" charset="-122"/>
                <a:ea typeface="楷体_GB2312" pitchFamily="49" charset="-122"/>
              </a:rPr>
              <a:t>1101</a:t>
            </a:r>
            <a:r>
              <a:rPr lang="zh-CN" altLang="en-US" sz="1400" b="1" dirty="0">
                <a:latin typeface="楷体_GB2312" pitchFamily="49" charset="-122"/>
                <a:ea typeface="楷体_GB2312" pitchFamily="49" charset="-122"/>
              </a:rPr>
              <a:t>，则</a:t>
            </a:r>
            <a:r>
              <a:rPr lang="en-US" altLang="zh-CN" sz="1400" b="1" dirty="0">
                <a:latin typeface="楷体_GB2312" pitchFamily="49" charset="-122"/>
                <a:ea typeface="楷体_GB2312" pitchFamily="49" charset="-122"/>
              </a:rPr>
              <a:t>13</a:t>
            </a:r>
            <a:r>
              <a:rPr lang="zh-CN" altLang="en-US" sz="1400" b="1" dirty="0">
                <a:latin typeface="楷体_GB2312" pitchFamily="49" charset="-122"/>
                <a:ea typeface="楷体_GB2312" pitchFamily="49" charset="-122"/>
              </a:rPr>
              <a:t>个元素的优先级队列由</a:t>
            </a:r>
            <a:r>
              <a:rPr lang="en-US" altLang="zh-CN" sz="1400" b="1" dirty="0">
                <a:latin typeface="楷体_GB2312" pitchFamily="49" charset="-122"/>
                <a:ea typeface="楷体_GB2312" pitchFamily="49" charset="-122"/>
              </a:rPr>
              <a:t>B</a:t>
            </a:r>
            <a:r>
              <a:rPr lang="en-US" altLang="zh-CN" sz="1400" b="1" baseline="-25000" dirty="0">
                <a:latin typeface="楷体_GB2312" pitchFamily="49" charset="-122"/>
                <a:ea typeface="楷体_GB2312" pitchFamily="49" charset="-122"/>
              </a:rPr>
              <a:t>3</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B</a:t>
            </a:r>
            <a:r>
              <a:rPr lang="en-US" altLang="zh-CN" sz="1400" b="1" baseline="-25000" dirty="0">
                <a:latin typeface="楷体_GB2312" pitchFamily="49" charset="-122"/>
                <a:ea typeface="楷体_GB2312" pitchFamily="49" charset="-122"/>
              </a:rPr>
              <a:t>2</a:t>
            </a:r>
            <a:r>
              <a:rPr lang="zh-CN" altLang="en-US" sz="1400" b="1" dirty="0">
                <a:latin typeface="楷体_GB2312" pitchFamily="49" charset="-122"/>
                <a:ea typeface="楷体_GB2312" pitchFamily="49" charset="-122"/>
              </a:rPr>
              <a:t>和 </a:t>
            </a:r>
            <a:r>
              <a:rPr lang="en-US" altLang="zh-CN" sz="1400" b="1" dirty="0">
                <a:latin typeface="楷体_GB2312" pitchFamily="49" charset="-122"/>
                <a:ea typeface="楷体_GB2312" pitchFamily="49" charset="-122"/>
              </a:rPr>
              <a:t>B</a:t>
            </a:r>
            <a:r>
              <a:rPr lang="en-US" altLang="zh-CN" sz="1400" b="1" baseline="-25000" dirty="0">
                <a:latin typeface="楷体_GB2312" pitchFamily="49" charset="-122"/>
                <a:ea typeface="楷体_GB2312" pitchFamily="49" charset="-122"/>
              </a:rPr>
              <a:t>0 </a:t>
            </a:r>
            <a:r>
              <a:rPr lang="zh-CN" altLang="en-US" sz="1400" b="1" dirty="0">
                <a:latin typeface="楷体_GB2312" pitchFamily="49" charset="-122"/>
                <a:ea typeface="楷体_GB2312" pitchFamily="49" charset="-122"/>
              </a:rPr>
              <a:t>组成</a:t>
            </a:r>
          </a:p>
        </p:txBody>
      </p:sp>
      <p:sp>
        <p:nvSpPr>
          <p:cNvPr id="102" name="Oval 2"/>
          <p:cNvSpPr>
            <a:spLocks noChangeArrowheads="1"/>
          </p:cNvSpPr>
          <p:nvPr/>
        </p:nvSpPr>
        <p:spPr bwMode="auto">
          <a:xfrm>
            <a:off x="1042988" y="3651250"/>
            <a:ext cx="360362" cy="306388"/>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03" name="Text Box 3"/>
          <p:cNvSpPr txBox="1">
            <a:spLocks noChangeArrowheads="1"/>
          </p:cNvSpPr>
          <p:nvPr/>
        </p:nvSpPr>
        <p:spPr bwMode="auto">
          <a:xfrm>
            <a:off x="1042988" y="3219450"/>
            <a:ext cx="720725" cy="307975"/>
          </a:xfrm>
          <a:prstGeom prst="rect">
            <a:avLst/>
          </a:prstGeom>
          <a:noFill/>
          <a:ln w="9525">
            <a:noFill/>
            <a:miter lim="800000"/>
            <a:headEnd/>
            <a:tailEnd/>
          </a:ln>
        </p:spPr>
        <p:txBody>
          <a:bodyPr>
            <a:spAutoFit/>
          </a:bodyPr>
          <a:lstStyle/>
          <a:p>
            <a:pPr>
              <a:spcBef>
                <a:spcPct val="50000"/>
              </a:spcBef>
            </a:pPr>
            <a:r>
              <a:rPr lang="en-US" altLang="zh-CN" sz="1400" b="1"/>
              <a:t>B</a:t>
            </a:r>
            <a:r>
              <a:rPr lang="en-US" altLang="zh-CN" sz="1400" b="1" baseline="-25000"/>
              <a:t>0</a:t>
            </a:r>
          </a:p>
        </p:txBody>
      </p:sp>
      <p:sp>
        <p:nvSpPr>
          <p:cNvPr id="109" name="Text Box 9"/>
          <p:cNvSpPr txBox="1">
            <a:spLocks noChangeArrowheads="1"/>
          </p:cNvSpPr>
          <p:nvPr/>
        </p:nvSpPr>
        <p:spPr bwMode="auto">
          <a:xfrm>
            <a:off x="2916238" y="3003550"/>
            <a:ext cx="720725" cy="307975"/>
          </a:xfrm>
          <a:prstGeom prst="rect">
            <a:avLst/>
          </a:prstGeom>
          <a:noFill/>
          <a:ln w="9525">
            <a:noFill/>
            <a:miter lim="800000"/>
            <a:headEnd/>
            <a:tailEnd/>
          </a:ln>
        </p:spPr>
        <p:txBody>
          <a:bodyPr>
            <a:spAutoFit/>
          </a:bodyPr>
          <a:lstStyle/>
          <a:p>
            <a:pPr>
              <a:spcBef>
                <a:spcPct val="50000"/>
              </a:spcBef>
            </a:pPr>
            <a:r>
              <a:rPr lang="en-US" altLang="zh-CN" sz="1400" b="1"/>
              <a:t>B</a:t>
            </a:r>
            <a:r>
              <a:rPr lang="en-US" altLang="zh-CN" sz="1400" b="1" baseline="-25000"/>
              <a:t>2</a:t>
            </a:r>
          </a:p>
        </p:txBody>
      </p:sp>
      <p:grpSp>
        <p:nvGrpSpPr>
          <p:cNvPr id="2" name="Group 10"/>
          <p:cNvGrpSpPr>
            <a:grpSpLocks/>
          </p:cNvGrpSpPr>
          <p:nvPr/>
        </p:nvGrpSpPr>
        <p:grpSpPr bwMode="auto">
          <a:xfrm>
            <a:off x="2627313" y="3508375"/>
            <a:ext cx="1509712" cy="665163"/>
            <a:chOff x="2790" y="663"/>
            <a:chExt cx="1495" cy="861"/>
          </a:xfrm>
        </p:grpSpPr>
        <p:sp>
          <p:nvSpPr>
            <p:cNvPr id="120863" name="Oval 11"/>
            <p:cNvSpPr>
              <a:spLocks noChangeArrowheads="1"/>
            </p:cNvSpPr>
            <p:nvPr/>
          </p:nvSpPr>
          <p:spPr bwMode="auto">
            <a:xfrm>
              <a:off x="2790" y="663"/>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20864" name="Oval 12"/>
            <p:cNvSpPr>
              <a:spLocks noChangeArrowheads="1"/>
            </p:cNvSpPr>
            <p:nvPr/>
          </p:nvSpPr>
          <p:spPr bwMode="auto">
            <a:xfrm>
              <a:off x="3152" y="1071"/>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20865" name="Line 13"/>
            <p:cNvSpPr>
              <a:spLocks noChangeShapeType="1"/>
            </p:cNvSpPr>
            <p:nvPr/>
          </p:nvSpPr>
          <p:spPr bwMode="auto">
            <a:xfrm>
              <a:off x="3062" y="935"/>
              <a:ext cx="136" cy="181"/>
            </a:xfrm>
            <a:prstGeom prst="line">
              <a:avLst/>
            </a:prstGeom>
            <a:noFill/>
            <a:ln w="12700">
              <a:solidFill>
                <a:schemeClr val="tx1"/>
              </a:solidFill>
              <a:round/>
              <a:headEnd/>
              <a:tailEnd/>
            </a:ln>
          </p:spPr>
          <p:txBody>
            <a:bodyPr wrap="none"/>
            <a:lstStyle/>
            <a:p>
              <a:endParaRPr lang="zh-CN" altLang="en-US"/>
            </a:p>
          </p:txBody>
        </p:sp>
        <p:grpSp>
          <p:nvGrpSpPr>
            <p:cNvPr id="120866" name="Group 14"/>
            <p:cNvGrpSpPr>
              <a:grpSpLocks/>
            </p:cNvGrpSpPr>
            <p:nvPr/>
          </p:nvGrpSpPr>
          <p:grpSpPr bwMode="auto">
            <a:xfrm>
              <a:off x="3606" y="799"/>
              <a:ext cx="679" cy="725"/>
              <a:chOff x="1565" y="754"/>
              <a:chExt cx="679" cy="725"/>
            </a:xfrm>
          </p:grpSpPr>
          <p:sp>
            <p:nvSpPr>
              <p:cNvPr id="120868" name="Oval 15"/>
              <p:cNvSpPr>
                <a:spLocks noChangeArrowheads="1"/>
              </p:cNvSpPr>
              <p:nvPr/>
            </p:nvSpPr>
            <p:spPr bwMode="auto">
              <a:xfrm>
                <a:off x="1565" y="754"/>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20869" name="Oval 16"/>
              <p:cNvSpPr>
                <a:spLocks noChangeArrowheads="1"/>
              </p:cNvSpPr>
              <p:nvPr/>
            </p:nvSpPr>
            <p:spPr bwMode="auto">
              <a:xfrm>
                <a:off x="1927" y="1162"/>
                <a:ext cx="317" cy="317"/>
              </a:xfrm>
              <a:prstGeom prst="ellipse">
                <a:avLst/>
              </a:prstGeom>
              <a:noFill/>
              <a:ln w="12700">
                <a:solidFill>
                  <a:schemeClr val="tx1"/>
                </a:solidFill>
                <a:round/>
                <a:headEnd/>
                <a:tailEnd/>
              </a:ln>
            </p:spPr>
            <p:txBody>
              <a:bodyPr wrap="none" anchor="ctr"/>
              <a:lstStyle/>
              <a:p>
                <a:endParaRPr lang="zh-CN" altLang="en-US">
                  <a:ea typeface="楷体_GB2312" pitchFamily="49" charset="-122"/>
                </a:endParaRPr>
              </a:p>
            </p:txBody>
          </p:sp>
          <p:sp>
            <p:nvSpPr>
              <p:cNvPr id="120870" name="Line 17"/>
              <p:cNvSpPr>
                <a:spLocks noChangeShapeType="1"/>
              </p:cNvSpPr>
              <p:nvPr/>
            </p:nvSpPr>
            <p:spPr bwMode="auto">
              <a:xfrm>
                <a:off x="1837" y="1026"/>
                <a:ext cx="136" cy="181"/>
              </a:xfrm>
              <a:prstGeom prst="line">
                <a:avLst/>
              </a:prstGeom>
              <a:noFill/>
              <a:ln w="12700">
                <a:solidFill>
                  <a:schemeClr val="tx1"/>
                </a:solidFill>
                <a:round/>
                <a:headEnd/>
                <a:tailEnd/>
              </a:ln>
            </p:spPr>
            <p:txBody>
              <a:bodyPr wrap="none"/>
              <a:lstStyle/>
              <a:p>
                <a:endParaRPr lang="zh-CN" altLang="en-US"/>
              </a:p>
            </p:txBody>
          </p:sp>
        </p:grpSp>
        <p:sp>
          <p:nvSpPr>
            <p:cNvPr id="120867" name="Line 18"/>
            <p:cNvSpPr>
              <a:spLocks noChangeShapeType="1"/>
            </p:cNvSpPr>
            <p:nvPr/>
          </p:nvSpPr>
          <p:spPr bwMode="auto">
            <a:xfrm>
              <a:off x="3107" y="799"/>
              <a:ext cx="499" cy="91"/>
            </a:xfrm>
            <a:prstGeom prst="line">
              <a:avLst/>
            </a:prstGeom>
            <a:noFill/>
            <a:ln w="12700">
              <a:solidFill>
                <a:schemeClr val="tx1"/>
              </a:solidFill>
              <a:round/>
              <a:headEnd/>
              <a:tailEnd/>
            </a:ln>
          </p:spPr>
          <p:txBody>
            <a:bodyPr wrap="none"/>
            <a:lstStyle/>
            <a:p>
              <a:endParaRPr lang="zh-CN" altLang="en-US"/>
            </a:p>
          </p:txBody>
        </p:sp>
      </p:grpSp>
      <p:grpSp>
        <p:nvGrpSpPr>
          <p:cNvPr id="4" name="Group 19"/>
          <p:cNvGrpSpPr>
            <a:grpSpLocks/>
          </p:cNvGrpSpPr>
          <p:nvPr/>
        </p:nvGrpSpPr>
        <p:grpSpPr bwMode="auto">
          <a:xfrm>
            <a:off x="4500563" y="3148013"/>
            <a:ext cx="2587625" cy="1168400"/>
            <a:chOff x="522" y="2024"/>
            <a:chExt cx="3082" cy="1405"/>
          </a:xfrm>
        </p:grpSpPr>
        <p:sp>
          <p:nvSpPr>
            <p:cNvPr id="120843" name="Text Box 20"/>
            <p:cNvSpPr txBox="1">
              <a:spLocks noChangeArrowheads="1"/>
            </p:cNvSpPr>
            <p:nvPr/>
          </p:nvSpPr>
          <p:spPr bwMode="auto">
            <a:xfrm>
              <a:off x="930" y="2024"/>
              <a:ext cx="454" cy="258"/>
            </a:xfrm>
            <a:prstGeom prst="rect">
              <a:avLst/>
            </a:prstGeom>
            <a:noFill/>
            <a:ln w="12700">
              <a:noFill/>
              <a:miter lim="800000"/>
              <a:headEnd/>
              <a:tailEnd/>
            </a:ln>
          </p:spPr>
          <p:txBody>
            <a:bodyPr>
              <a:spAutoFit/>
            </a:bodyPr>
            <a:lstStyle/>
            <a:p>
              <a:pPr>
                <a:spcBef>
                  <a:spcPct val="50000"/>
                </a:spcBef>
              </a:pPr>
              <a:r>
                <a:rPr lang="en-US" altLang="zh-CN" sz="1400" b="1"/>
                <a:t>B</a:t>
              </a:r>
              <a:r>
                <a:rPr lang="en-US" altLang="zh-CN" sz="1400" b="1" baseline="-25000"/>
                <a:t>3</a:t>
              </a:r>
            </a:p>
          </p:txBody>
        </p:sp>
        <p:grpSp>
          <p:nvGrpSpPr>
            <p:cNvPr id="120844" name="Group 21"/>
            <p:cNvGrpSpPr>
              <a:grpSpLocks/>
            </p:cNvGrpSpPr>
            <p:nvPr/>
          </p:nvGrpSpPr>
          <p:grpSpPr bwMode="auto">
            <a:xfrm>
              <a:off x="522" y="2432"/>
              <a:ext cx="1495" cy="861"/>
              <a:chOff x="2790" y="663"/>
              <a:chExt cx="1495" cy="861"/>
            </a:xfrm>
          </p:grpSpPr>
          <p:sp>
            <p:nvSpPr>
              <p:cNvPr id="120855" name="Oval 22"/>
              <p:cNvSpPr>
                <a:spLocks noChangeArrowheads="1"/>
              </p:cNvSpPr>
              <p:nvPr/>
            </p:nvSpPr>
            <p:spPr bwMode="auto">
              <a:xfrm>
                <a:off x="2790" y="663"/>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20856" name="Oval 23"/>
              <p:cNvSpPr>
                <a:spLocks noChangeArrowheads="1"/>
              </p:cNvSpPr>
              <p:nvPr/>
            </p:nvSpPr>
            <p:spPr bwMode="auto">
              <a:xfrm>
                <a:off x="3152" y="1071"/>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20857" name="Line 24"/>
              <p:cNvSpPr>
                <a:spLocks noChangeShapeType="1"/>
              </p:cNvSpPr>
              <p:nvPr/>
            </p:nvSpPr>
            <p:spPr bwMode="auto">
              <a:xfrm>
                <a:off x="3062" y="935"/>
                <a:ext cx="136" cy="181"/>
              </a:xfrm>
              <a:prstGeom prst="line">
                <a:avLst/>
              </a:prstGeom>
              <a:noFill/>
              <a:ln w="12700">
                <a:solidFill>
                  <a:schemeClr val="tx1"/>
                </a:solidFill>
                <a:round/>
                <a:headEnd/>
                <a:tailEnd/>
              </a:ln>
            </p:spPr>
            <p:txBody>
              <a:bodyPr wrap="none"/>
              <a:lstStyle/>
              <a:p>
                <a:endParaRPr lang="zh-CN" altLang="en-US"/>
              </a:p>
            </p:txBody>
          </p:sp>
          <p:grpSp>
            <p:nvGrpSpPr>
              <p:cNvPr id="120858" name="Group 25"/>
              <p:cNvGrpSpPr>
                <a:grpSpLocks/>
              </p:cNvGrpSpPr>
              <p:nvPr/>
            </p:nvGrpSpPr>
            <p:grpSpPr bwMode="auto">
              <a:xfrm>
                <a:off x="3606" y="799"/>
                <a:ext cx="679" cy="725"/>
                <a:chOff x="1565" y="754"/>
                <a:chExt cx="679" cy="725"/>
              </a:xfrm>
            </p:grpSpPr>
            <p:sp>
              <p:nvSpPr>
                <p:cNvPr id="120860" name="Oval 26"/>
                <p:cNvSpPr>
                  <a:spLocks noChangeArrowheads="1"/>
                </p:cNvSpPr>
                <p:nvPr/>
              </p:nvSpPr>
              <p:spPr bwMode="auto">
                <a:xfrm>
                  <a:off x="1565" y="754"/>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20861" name="Oval 27"/>
                <p:cNvSpPr>
                  <a:spLocks noChangeArrowheads="1"/>
                </p:cNvSpPr>
                <p:nvPr/>
              </p:nvSpPr>
              <p:spPr bwMode="auto">
                <a:xfrm>
                  <a:off x="1927" y="1162"/>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20862" name="Line 28"/>
                <p:cNvSpPr>
                  <a:spLocks noChangeShapeType="1"/>
                </p:cNvSpPr>
                <p:nvPr/>
              </p:nvSpPr>
              <p:spPr bwMode="auto">
                <a:xfrm>
                  <a:off x="1837" y="1026"/>
                  <a:ext cx="136" cy="181"/>
                </a:xfrm>
                <a:prstGeom prst="line">
                  <a:avLst/>
                </a:prstGeom>
                <a:noFill/>
                <a:ln w="12700">
                  <a:solidFill>
                    <a:schemeClr val="tx1"/>
                  </a:solidFill>
                  <a:round/>
                  <a:headEnd/>
                  <a:tailEnd/>
                </a:ln>
              </p:spPr>
              <p:txBody>
                <a:bodyPr wrap="none"/>
                <a:lstStyle/>
                <a:p>
                  <a:endParaRPr lang="zh-CN" altLang="en-US"/>
                </a:p>
              </p:txBody>
            </p:sp>
          </p:grpSp>
          <p:sp>
            <p:nvSpPr>
              <p:cNvPr id="120859" name="Line 29"/>
              <p:cNvSpPr>
                <a:spLocks noChangeShapeType="1"/>
              </p:cNvSpPr>
              <p:nvPr/>
            </p:nvSpPr>
            <p:spPr bwMode="auto">
              <a:xfrm>
                <a:off x="3107" y="799"/>
                <a:ext cx="499" cy="91"/>
              </a:xfrm>
              <a:prstGeom prst="line">
                <a:avLst/>
              </a:prstGeom>
              <a:noFill/>
              <a:ln w="12700">
                <a:solidFill>
                  <a:schemeClr val="tx1"/>
                </a:solidFill>
                <a:round/>
                <a:headEnd/>
                <a:tailEnd/>
              </a:ln>
            </p:spPr>
            <p:txBody>
              <a:bodyPr wrap="none"/>
              <a:lstStyle/>
              <a:p>
                <a:endParaRPr lang="zh-CN" altLang="en-US"/>
              </a:p>
            </p:txBody>
          </p:sp>
        </p:grpSp>
        <p:grpSp>
          <p:nvGrpSpPr>
            <p:cNvPr id="120845" name="Group 30"/>
            <p:cNvGrpSpPr>
              <a:grpSpLocks/>
            </p:cNvGrpSpPr>
            <p:nvPr/>
          </p:nvGrpSpPr>
          <p:grpSpPr bwMode="auto">
            <a:xfrm>
              <a:off x="2109" y="2568"/>
              <a:ext cx="1495" cy="861"/>
              <a:chOff x="2790" y="663"/>
              <a:chExt cx="1495" cy="861"/>
            </a:xfrm>
          </p:grpSpPr>
          <p:sp>
            <p:nvSpPr>
              <p:cNvPr id="120847" name="Oval 31"/>
              <p:cNvSpPr>
                <a:spLocks noChangeArrowheads="1"/>
              </p:cNvSpPr>
              <p:nvPr/>
            </p:nvSpPr>
            <p:spPr bwMode="auto">
              <a:xfrm>
                <a:off x="2790" y="663"/>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20848" name="Oval 32"/>
              <p:cNvSpPr>
                <a:spLocks noChangeArrowheads="1"/>
              </p:cNvSpPr>
              <p:nvPr/>
            </p:nvSpPr>
            <p:spPr bwMode="auto">
              <a:xfrm>
                <a:off x="3152" y="1071"/>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20849" name="Line 33"/>
              <p:cNvSpPr>
                <a:spLocks noChangeShapeType="1"/>
              </p:cNvSpPr>
              <p:nvPr/>
            </p:nvSpPr>
            <p:spPr bwMode="auto">
              <a:xfrm>
                <a:off x="3062" y="935"/>
                <a:ext cx="136" cy="181"/>
              </a:xfrm>
              <a:prstGeom prst="line">
                <a:avLst/>
              </a:prstGeom>
              <a:noFill/>
              <a:ln w="12700">
                <a:solidFill>
                  <a:schemeClr val="tx1"/>
                </a:solidFill>
                <a:round/>
                <a:headEnd/>
                <a:tailEnd/>
              </a:ln>
            </p:spPr>
            <p:txBody>
              <a:bodyPr wrap="none"/>
              <a:lstStyle/>
              <a:p>
                <a:endParaRPr lang="zh-CN" altLang="en-US"/>
              </a:p>
            </p:txBody>
          </p:sp>
          <p:grpSp>
            <p:nvGrpSpPr>
              <p:cNvPr id="120850" name="Group 34"/>
              <p:cNvGrpSpPr>
                <a:grpSpLocks/>
              </p:cNvGrpSpPr>
              <p:nvPr/>
            </p:nvGrpSpPr>
            <p:grpSpPr bwMode="auto">
              <a:xfrm>
                <a:off x="3606" y="799"/>
                <a:ext cx="679" cy="725"/>
                <a:chOff x="1565" y="754"/>
                <a:chExt cx="679" cy="725"/>
              </a:xfrm>
            </p:grpSpPr>
            <p:sp>
              <p:nvSpPr>
                <p:cNvPr id="120852" name="Oval 35"/>
                <p:cNvSpPr>
                  <a:spLocks noChangeArrowheads="1"/>
                </p:cNvSpPr>
                <p:nvPr/>
              </p:nvSpPr>
              <p:spPr bwMode="auto">
                <a:xfrm>
                  <a:off x="1565" y="754"/>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20853" name="Oval 36"/>
                <p:cNvSpPr>
                  <a:spLocks noChangeArrowheads="1"/>
                </p:cNvSpPr>
                <p:nvPr/>
              </p:nvSpPr>
              <p:spPr bwMode="auto">
                <a:xfrm>
                  <a:off x="1927" y="1162"/>
                  <a:ext cx="317" cy="317"/>
                </a:xfrm>
                <a:prstGeom prst="ellipse">
                  <a:avLst/>
                </a:prstGeom>
                <a:noFill/>
                <a:ln w="12700">
                  <a:solidFill>
                    <a:schemeClr val="tx1"/>
                  </a:solidFill>
                  <a:round/>
                  <a:headEnd/>
                  <a:tailEnd/>
                </a:ln>
              </p:spPr>
              <p:txBody>
                <a:bodyPr wrap="none" anchor="ctr"/>
                <a:lstStyle/>
                <a:p>
                  <a:endParaRPr lang="zh-CN" altLang="en-US" sz="1400">
                    <a:ea typeface="楷体_GB2312" pitchFamily="49" charset="-122"/>
                  </a:endParaRPr>
                </a:p>
              </p:txBody>
            </p:sp>
            <p:sp>
              <p:nvSpPr>
                <p:cNvPr id="120854" name="Line 37"/>
                <p:cNvSpPr>
                  <a:spLocks noChangeShapeType="1"/>
                </p:cNvSpPr>
                <p:nvPr/>
              </p:nvSpPr>
              <p:spPr bwMode="auto">
                <a:xfrm>
                  <a:off x="1837" y="1026"/>
                  <a:ext cx="136" cy="181"/>
                </a:xfrm>
                <a:prstGeom prst="line">
                  <a:avLst/>
                </a:prstGeom>
                <a:noFill/>
                <a:ln w="12700">
                  <a:solidFill>
                    <a:schemeClr val="tx1"/>
                  </a:solidFill>
                  <a:round/>
                  <a:headEnd/>
                  <a:tailEnd/>
                </a:ln>
              </p:spPr>
              <p:txBody>
                <a:bodyPr wrap="none"/>
                <a:lstStyle/>
                <a:p>
                  <a:endParaRPr lang="zh-CN" altLang="en-US"/>
                </a:p>
              </p:txBody>
            </p:sp>
          </p:grpSp>
          <p:sp>
            <p:nvSpPr>
              <p:cNvPr id="120851" name="Line 38"/>
              <p:cNvSpPr>
                <a:spLocks noChangeShapeType="1"/>
              </p:cNvSpPr>
              <p:nvPr/>
            </p:nvSpPr>
            <p:spPr bwMode="auto">
              <a:xfrm>
                <a:off x="3107" y="799"/>
                <a:ext cx="499" cy="91"/>
              </a:xfrm>
              <a:prstGeom prst="line">
                <a:avLst/>
              </a:prstGeom>
              <a:noFill/>
              <a:ln w="12700">
                <a:solidFill>
                  <a:schemeClr val="tx1"/>
                </a:solidFill>
                <a:round/>
                <a:headEnd/>
                <a:tailEnd/>
              </a:ln>
            </p:spPr>
            <p:txBody>
              <a:bodyPr wrap="none"/>
              <a:lstStyle/>
              <a:p>
                <a:endParaRPr lang="zh-CN" altLang="en-US"/>
              </a:p>
            </p:txBody>
          </p:sp>
        </p:grpSp>
        <p:sp>
          <p:nvSpPr>
            <p:cNvPr id="120846" name="Line 39"/>
            <p:cNvSpPr>
              <a:spLocks noChangeShapeType="1"/>
            </p:cNvSpPr>
            <p:nvPr/>
          </p:nvSpPr>
          <p:spPr bwMode="auto">
            <a:xfrm>
              <a:off x="793" y="2478"/>
              <a:ext cx="1361" cy="90"/>
            </a:xfrm>
            <a:prstGeom prst="line">
              <a:avLst/>
            </a:prstGeom>
            <a:noFill/>
            <a:ln w="12700">
              <a:solidFill>
                <a:schemeClr val="tx1"/>
              </a:solidFill>
              <a:round/>
              <a:headEnd/>
              <a:tailEnd/>
            </a:ln>
          </p:spPr>
          <p:txBody>
            <a:bodyPr wrap="none"/>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12083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083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animEffect transition="in" filter="blinds(horizontal)">
                                      <p:cBhvr>
                                        <p:cTn id="7" dur="500"/>
                                        <p:tgtEl>
                                          <p:spTgt spid="1044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3">
                                            <p:txEl>
                                              <p:pRg st="2" end="2"/>
                                            </p:txEl>
                                          </p:spTgt>
                                        </p:tgtEl>
                                        <p:attrNameLst>
                                          <p:attrName>style.visibility</p:attrName>
                                        </p:attrNameLst>
                                      </p:cBhvr>
                                      <p:to>
                                        <p:strVal val="visible"/>
                                      </p:to>
                                    </p:set>
                                    <p:animEffect transition="in" filter="blinds(horizontal)">
                                      <p:cBhvr>
                                        <p:cTn id="12" dur="500"/>
                                        <p:tgtEl>
                                          <p:spTgt spid="10445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3">
                                            <p:txEl>
                                              <p:pRg st="3" end="3"/>
                                            </p:txEl>
                                          </p:spTgt>
                                        </p:tgtEl>
                                        <p:attrNameLst>
                                          <p:attrName>style.visibility</p:attrName>
                                        </p:attrNameLst>
                                      </p:cBhvr>
                                      <p:to>
                                        <p:strVal val="visible"/>
                                      </p:to>
                                    </p:set>
                                    <p:animEffect transition="in" filter="blinds(horizontal)">
                                      <p:cBhvr>
                                        <p:cTn id="17" dur="500"/>
                                        <p:tgtEl>
                                          <p:spTgt spid="10445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linds(horizontal)">
                                      <p:cBhvr>
                                        <p:cTn id="25" dur="500"/>
                                        <p:tgtEl>
                                          <p:spTgt spid="10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blinds(horizontal)">
                                      <p:cBhvr>
                                        <p:cTn id="28" dur="500"/>
                                        <p:tgtEl>
                                          <p:spTgt spid="109"/>
                                        </p:tgtEl>
                                      </p:cBhvr>
                                    </p:animEffect>
                                  </p:childTnLst>
                                </p:cTn>
                              </p:par>
                              <p:par>
                                <p:cTn id="29" presetID="3" presetClass="entr" presetSubtype="1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par>
                                <p:cTn id="32" presetID="3" presetClass="entr" presetSubtype="1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矩形 34"/>
          <p:cNvSpPr>
            <a:spLocks noChangeArrowheads="1"/>
          </p:cNvSpPr>
          <p:nvPr/>
        </p:nvSpPr>
        <p:spPr bwMode="auto">
          <a:xfrm>
            <a:off x="539552" y="483518"/>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优先级队列的表示</a:t>
            </a:r>
          </a:p>
        </p:txBody>
      </p:sp>
      <p:sp>
        <p:nvSpPr>
          <p:cNvPr id="121861" name="Text Box 2"/>
          <p:cNvSpPr txBox="1">
            <a:spLocks noChangeArrowheads="1"/>
          </p:cNvSpPr>
          <p:nvPr/>
        </p:nvSpPr>
        <p:spPr bwMode="auto">
          <a:xfrm>
            <a:off x="684213" y="1419225"/>
            <a:ext cx="4824412" cy="307975"/>
          </a:xfrm>
          <a:prstGeom prst="rect">
            <a:avLst/>
          </a:prstGeom>
          <a:noFill/>
          <a:ln w="9525">
            <a:noFill/>
            <a:miter lim="800000"/>
            <a:headEnd/>
            <a:tailEnd/>
          </a:ln>
        </p:spPr>
        <p:txBody>
          <a:bodyPr>
            <a:spAutoFit/>
          </a:bodyPr>
          <a:lstStyle/>
          <a:p>
            <a:pPr>
              <a:spcBef>
                <a:spcPct val="50000"/>
              </a:spcBef>
            </a:pPr>
            <a:r>
              <a:rPr lang="zh-CN" altLang="en-US" sz="1400" b="1"/>
              <a:t>六个元素的</a:t>
            </a:r>
            <a:r>
              <a:rPr lang="zh-CN" altLang="en-US" sz="1400" b="1">
                <a:ea typeface="楷体_GB2312" pitchFamily="49" charset="-122"/>
              </a:rPr>
              <a:t>二项堆</a:t>
            </a:r>
            <a:r>
              <a:rPr lang="zh-CN" altLang="en-US" sz="1400" b="1"/>
              <a:t>：</a:t>
            </a:r>
          </a:p>
        </p:txBody>
      </p:sp>
      <p:grpSp>
        <p:nvGrpSpPr>
          <p:cNvPr id="121862" name="Group 3"/>
          <p:cNvGrpSpPr>
            <a:grpSpLocks/>
          </p:cNvGrpSpPr>
          <p:nvPr/>
        </p:nvGrpSpPr>
        <p:grpSpPr bwMode="auto">
          <a:xfrm>
            <a:off x="1908175" y="1995488"/>
            <a:ext cx="4244975" cy="665162"/>
            <a:chOff x="839" y="844"/>
            <a:chExt cx="3173" cy="861"/>
          </a:xfrm>
        </p:grpSpPr>
        <p:sp>
          <p:nvSpPr>
            <p:cNvPr id="121876" name="Oval 4"/>
            <p:cNvSpPr>
              <a:spLocks noChangeArrowheads="1"/>
            </p:cNvSpPr>
            <p:nvPr/>
          </p:nvSpPr>
          <p:spPr bwMode="auto">
            <a:xfrm>
              <a:off x="839" y="935"/>
              <a:ext cx="317" cy="317"/>
            </a:xfrm>
            <a:prstGeom prst="ellipse">
              <a:avLst/>
            </a:prstGeom>
            <a:noFill/>
            <a:ln w="9525">
              <a:solidFill>
                <a:schemeClr val="tx1"/>
              </a:solidFill>
              <a:round/>
              <a:headEnd/>
              <a:tailEnd/>
            </a:ln>
          </p:spPr>
          <p:txBody>
            <a:bodyPr wrap="none" anchor="ctr"/>
            <a:lstStyle/>
            <a:p>
              <a:pPr algn="ctr"/>
              <a:r>
                <a:rPr lang="en-US" altLang="zh-CN" sz="1400" b="1"/>
                <a:t>16</a:t>
              </a:r>
            </a:p>
          </p:txBody>
        </p:sp>
        <p:sp>
          <p:nvSpPr>
            <p:cNvPr id="121877" name="Oval 5"/>
            <p:cNvSpPr>
              <a:spLocks noChangeArrowheads="1"/>
            </p:cNvSpPr>
            <p:nvPr/>
          </p:nvSpPr>
          <p:spPr bwMode="auto">
            <a:xfrm>
              <a:off x="1201" y="1343"/>
              <a:ext cx="317" cy="317"/>
            </a:xfrm>
            <a:prstGeom prst="ellipse">
              <a:avLst/>
            </a:prstGeom>
            <a:noFill/>
            <a:ln w="9525">
              <a:solidFill>
                <a:schemeClr val="tx1"/>
              </a:solidFill>
              <a:round/>
              <a:headEnd/>
              <a:tailEnd/>
            </a:ln>
          </p:spPr>
          <p:txBody>
            <a:bodyPr wrap="none" anchor="ctr"/>
            <a:lstStyle/>
            <a:p>
              <a:pPr algn="ctr"/>
              <a:r>
                <a:rPr lang="en-US" altLang="zh-CN" sz="1400" b="1"/>
                <a:t>18</a:t>
              </a:r>
            </a:p>
          </p:txBody>
        </p:sp>
        <p:sp>
          <p:nvSpPr>
            <p:cNvPr id="121878" name="Line 6"/>
            <p:cNvSpPr>
              <a:spLocks noChangeShapeType="1"/>
            </p:cNvSpPr>
            <p:nvPr/>
          </p:nvSpPr>
          <p:spPr bwMode="auto">
            <a:xfrm>
              <a:off x="1111" y="1207"/>
              <a:ext cx="136" cy="181"/>
            </a:xfrm>
            <a:prstGeom prst="line">
              <a:avLst/>
            </a:prstGeom>
            <a:noFill/>
            <a:ln w="9525">
              <a:solidFill>
                <a:schemeClr val="tx1"/>
              </a:solidFill>
              <a:round/>
              <a:headEnd/>
              <a:tailEnd/>
            </a:ln>
          </p:spPr>
          <p:txBody>
            <a:bodyPr wrap="none"/>
            <a:lstStyle/>
            <a:p>
              <a:endParaRPr lang="zh-CN" altLang="en-US"/>
            </a:p>
          </p:txBody>
        </p:sp>
        <p:sp>
          <p:nvSpPr>
            <p:cNvPr id="121879" name="Oval 7"/>
            <p:cNvSpPr>
              <a:spLocks noChangeArrowheads="1"/>
            </p:cNvSpPr>
            <p:nvPr/>
          </p:nvSpPr>
          <p:spPr bwMode="auto">
            <a:xfrm>
              <a:off x="2517" y="844"/>
              <a:ext cx="317" cy="317"/>
            </a:xfrm>
            <a:prstGeom prst="ellipse">
              <a:avLst/>
            </a:prstGeom>
            <a:noFill/>
            <a:ln w="9525">
              <a:solidFill>
                <a:schemeClr val="tx1"/>
              </a:solidFill>
              <a:round/>
              <a:headEnd/>
              <a:tailEnd/>
            </a:ln>
          </p:spPr>
          <p:txBody>
            <a:bodyPr wrap="none" anchor="ctr"/>
            <a:lstStyle/>
            <a:p>
              <a:pPr algn="ctr"/>
              <a:r>
                <a:rPr lang="en-US" altLang="zh-CN" sz="1400" b="1"/>
                <a:t>12</a:t>
              </a:r>
            </a:p>
          </p:txBody>
        </p:sp>
        <p:sp>
          <p:nvSpPr>
            <p:cNvPr id="121880" name="Oval 8"/>
            <p:cNvSpPr>
              <a:spLocks noChangeArrowheads="1"/>
            </p:cNvSpPr>
            <p:nvPr/>
          </p:nvSpPr>
          <p:spPr bwMode="auto">
            <a:xfrm>
              <a:off x="2879" y="1252"/>
              <a:ext cx="317" cy="317"/>
            </a:xfrm>
            <a:prstGeom prst="ellipse">
              <a:avLst/>
            </a:prstGeom>
            <a:noFill/>
            <a:ln w="9525">
              <a:solidFill>
                <a:schemeClr val="tx1"/>
              </a:solidFill>
              <a:round/>
              <a:headEnd/>
              <a:tailEnd/>
            </a:ln>
          </p:spPr>
          <p:txBody>
            <a:bodyPr wrap="none" anchor="ctr"/>
            <a:lstStyle/>
            <a:p>
              <a:pPr algn="ctr"/>
              <a:r>
                <a:rPr lang="en-US" altLang="zh-CN" sz="1400" b="1"/>
                <a:t>21</a:t>
              </a:r>
            </a:p>
          </p:txBody>
        </p:sp>
        <p:sp>
          <p:nvSpPr>
            <p:cNvPr id="121881" name="Line 9"/>
            <p:cNvSpPr>
              <a:spLocks noChangeShapeType="1"/>
            </p:cNvSpPr>
            <p:nvPr/>
          </p:nvSpPr>
          <p:spPr bwMode="auto">
            <a:xfrm>
              <a:off x="2789" y="1116"/>
              <a:ext cx="136" cy="181"/>
            </a:xfrm>
            <a:prstGeom prst="line">
              <a:avLst/>
            </a:prstGeom>
            <a:noFill/>
            <a:ln w="9525">
              <a:solidFill>
                <a:schemeClr val="tx1"/>
              </a:solidFill>
              <a:round/>
              <a:headEnd/>
              <a:tailEnd/>
            </a:ln>
          </p:spPr>
          <p:txBody>
            <a:bodyPr wrap="none"/>
            <a:lstStyle/>
            <a:p>
              <a:endParaRPr lang="zh-CN" altLang="en-US"/>
            </a:p>
          </p:txBody>
        </p:sp>
        <p:sp>
          <p:nvSpPr>
            <p:cNvPr id="121882" name="Oval 10"/>
            <p:cNvSpPr>
              <a:spLocks noChangeArrowheads="1"/>
            </p:cNvSpPr>
            <p:nvPr/>
          </p:nvSpPr>
          <p:spPr bwMode="auto">
            <a:xfrm>
              <a:off x="3333" y="980"/>
              <a:ext cx="317" cy="317"/>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1883" name="Oval 11"/>
            <p:cNvSpPr>
              <a:spLocks noChangeArrowheads="1"/>
            </p:cNvSpPr>
            <p:nvPr/>
          </p:nvSpPr>
          <p:spPr bwMode="auto">
            <a:xfrm>
              <a:off x="3695" y="1388"/>
              <a:ext cx="317" cy="317"/>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1884" name="Line 12"/>
            <p:cNvSpPr>
              <a:spLocks noChangeShapeType="1"/>
            </p:cNvSpPr>
            <p:nvPr/>
          </p:nvSpPr>
          <p:spPr bwMode="auto">
            <a:xfrm>
              <a:off x="3605" y="1252"/>
              <a:ext cx="136" cy="181"/>
            </a:xfrm>
            <a:prstGeom prst="line">
              <a:avLst/>
            </a:prstGeom>
            <a:noFill/>
            <a:ln w="9525">
              <a:solidFill>
                <a:schemeClr val="tx1"/>
              </a:solidFill>
              <a:round/>
              <a:headEnd/>
              <a:tailEnd/>
            </a:ln>
          </p:spPr>
          <p:txBody>
            <a:bodyPr wrap="none"/>
            <a:lstStyle/>
            <a:p>
              <a:endParaRPr lang="zh-CN" altLang="en-US"/>
            </a:p>
          </p:txBody>
        </p:sp>
        <p:sp>
          <p:nvSpPr>
            <p:cNvPr id="121885" name="Line 13"/>
            <p:cNvSpPr>
              <a:spLocks noChangeShapeType="1"/>
            </p:cNvSpPr>
            <p:nvPr/>
          </p:nvSpPr>
          <p:spPr bwMode="auto">
            <a:xfrm>
              <a:off x="2834" y="980"/>
              <a:ext cx="499" cy="91"/>
            </a:xfrm>
            <a:prstGeom prst="line">
              <a:avLst/>
            </a:prstGeom>
            <a:noFill/>
            <a:ln w="9525">
              <a:solidFill>
                <a:schemeClr val="tx1"/>
              </a:solidFill>
              <a:round/>
              <a:headEnd/>
              <a:tailEnd/>
            </a:ln>
          </p:spPr>
          <p:txBody>
            <a:bodyPr wrap="none"/>
            <a:lstStyle/>
            <a:p>
              <a:endParaRPr lang="zh-CN" altLang="en-US"/>
            </a:p>
          </p:txBody>
        </p:sp>
      </p:grpSp>
      <p:grpSp>
        <p:nvGrpSpPr>
          <p:cNvPr id="121863" name="Group 14"/>
          <p:cNvGrpSpPr>
            <a:grpSpLocks/>
          </p:cNvGrpSpPr>
          <p:nvPr/>
        </p:nvGrpSpPr>
        <p:grpSpPr bwMode="auto">
          <a:xfrm>
            <a:off x="1908175" y="3579813"/>
            <a:ext cx="4751388" cy="935037"/>
            <a:chOff x="930" y="2931"/>
            <a:chExt cx="4352" cy="861"/>
          </a:xfrm>
        </p:grpSpPr>
        <p:sp>
          <p:nvSpPr>
            <p:cNvPr id="121865" name="Oval 15"/>
            <p:cNvSpPr>
              <a:spLocks noChangeArrowheads="1"/>
            </p:cNvSpPr>
            <p:nvPr/>
          </p:nvSpPr>
          <p:spPr bwMode="auto">
            <a:xfrm>
              <a:off x="2109" y="3022"/>
              <a:ext cx="317" cy="317"/>
            </a:xfrm>
            <a:prstGeom prst="ellipse">
              <a:avLst/>
            </a:prstGeom>
            <a:noFill/>
            <a:ln w="9525">
              <a:solidFill>
                <a:schemeClr val="tx1"/>
              </a:solidFill>
              <a:round/>
              <a:headEnd/>
              <a:tailEnd/>
            </a:ln>
          </p:spPr>
          <p:txBody>
            <a:bodyPr wrap="none" anchor="ctr"/>
            <a:lstStyle/>
            <a:p>
              <a:pPr algn="ctr"/>
              <a:r>
                <a:rPr lang="en-US" altLang="zh-CN" sz="1400" b="1"/>
                <a:t>14</a:t>
              </a:r>
            </a:p>
          </p:txBody>
        </p:sp>
        <p:sp>
          <p:nvSpPr>
            <p:cNvPr id="121866" name="Oval 16"/>
            <p:cNvSpPr>
              <a:spLocks noChangeArrowheads="1"/>
            </p:cNvSpPr>
            <p:nvPr/>
          </p:nvSpPr>
          <p:spPr bwMode="auto">
            <a:xfrm>
              <a:off x="2471" y="3430"/>
              <a:ext cx="317" cy="317"/>
            </a:xfrm>
            <a:prstGeom prst="ellipse">
              <a:avLst/>
            </a:prstGeom>
            <a:noFill/>
            <a:ln w="9525">
              <a:solidFill>
                <a:schemeClr val="tx1"/>
              </a:solidFill>
              <a:round/>
              <a:headEnd/>
              <a:tailEnd/>
            </a:ln>
          </p:spPr>
          <p:txBody>
            <a:bodyPr wrap="none" anchor="ctr"/>
            <a:lstStyle/>
            <a:p>
              <a:pPr algn="ctr"/>
              <a:r>
                <a:rPr lang="en-US" altLang="zh-CN" sz="1400" b="1"/>
                <a:t>26</a:t>
              </a:r>
            </a:p>
          </p:txBody>
        </p:sp>
        <p:sp>
          <p:nvSpPr>
            <p:cNvPr id="121867" name="Line 17"/>
            <p:cNvSpPr>
              <a:spLocks noChangeShapeType="1"/>
            </p:cNvSpPr>
            <p:nvPr/>
          </p:nvSpPr>
          <p:spPr bwMode="auto">
            <a:xfrm>
              <a:off x="2381" y="3294"/>
              <a:ext cx="136" cy="181"/>
            </a:xfrm>
            <a:prstGeom prst="line">
              <a:avLst/>
            </a:prstGeom>
            <a:noFill/>
            <a:ln w="9525">
              <a:solidFill>
                <a:schemeClr val="tx1"/>
              </a:solidFill>
              <a:round/>
              <a:headEnd/>
              <a:tailEnd/>
            </a:ln>
          </p:spPr>
          <p:txBody>
            <a:bodyPr wrap="none"/>
            <a:lstStyle/>
            <a:p>
              <a:endParaRPr lang="zh-CN" altLang="en-US"/>
            </a:p>
          </p:txBody>
        </p:sp>
        <p:sp>
          <p:nvSpPr>
            <p:cNvPr id="121868" name="Oval 18"/>
            <p:cNvSpPr>
              <a:spLocks noChangeArrowheads="1"/>
            </p:cNvSpPr>
            <p:nvPr/>
          </p:nvSpPr>
          <p:spPr bwMode="auto">
            <a:xfrm>
              <a:off x="3787" y="2931"/>
              <a:ext cx="317" cy="317"/>
            </a:xfrm>
            <a:prstGeom prst="ellipse">
              <a:avLst/>
            </a:prstGeom>
            <a:noFill/>
            <a:ln w="9525">
              <a:solidFill>
                <a:schemeClr val="tx1"/>
              </a:solidFill>
              <a:round/>
              <a:headEnd/>
              <a:tailEnd/>
            </a:ln>
          </p:spPr>
          <p:txBody>
            <a:bodyPr wrap="none" anchor="ctr"/>
            <a:lstStyle/>
            <a:p>
              <a:pPr algn="ctr"/>
              <a:r>
                <a:rPr lang="en-US" altLang="zh-CN" sz="1400" b="1"/>
                <a:t>23</a:t>
              </a:r>
            </a:p>
          </p:txBody>
        </p:sp>
        <p:sp>
          <p:nvSpPr>
            <p:cNvPr id="121869" name="Oval 19"/>
            <p:cNvSpPr>
              <a:spLocks noChangeArrowheads="1"/>
            </p:cNvSpPr>
            <p:nvPr/>
          </p:nvSpPr>
          <p:spPr bwMode="auto">
            <a:xfrm>
              <a:off x="4149" y="3339"/>
              <a:ext cx="317" cy="317"/>
            </a:xfrm>
            <a:prstGeom prst="ellipse">
              <a:avLst/>
            </a:prstGeom>
            <a:noFill/>
            <a:ln w="9525">
              <a:solidFill>
                <a:schemeClr val="tx1"/>
              </a:solidFill>
              <a:round/>
              <a:headEnd/>
              <a:tailEnd/>
            </a:ln>
          </p:spPr>
          <p:txBody>
            <a:bodyPr wrap="none" anchor="ctr"/>
            <a:lstStyle/>
            <a:p>
              <a:pPr algn="ctr"/>
              <a:r>
                <a:rPr lang="en-US" altLang="zh-CN" sz="1400" b="1"/>
                <a:t>51</a:t>
              </a:r>
            </a:p>
          </p:txBody>
        </p:sp>
        <p:sp>
          <p:nvSpPr>
            <p:cNvPr id="121870" name="Line 20"/>
            <p:cNvSpPr>
              <a:spLocks noChangeShapeType="1"/>
            </p:cNvSpPr>
            <p:nvPr/>
          </p:nvSpPr>
          <p:spPr bwMode="auto">
            <a:xfrm>
              <a:off x="4059" y="3203"/>
              <a:ext cx="136" cy="181"/>
            </a:xfrm>
            <a:prstGeom prst="line">
              <a:avLst/>
            </a:prstGeom>
            <a:noFill/>
            <a:ln w="9525">
              <a:solidFill>
                <a:schemeClr val="tx1"/>
              </a:solidFill>
              <a:round/>
              <a:headEnd/>
              <a:tailEnd/>
            </a:ln>
          </p:spPr>
          <p:txBody>
            <a:bodyPr wrap="none"/>
            <a:lstStyle/>
            <a:p>
              <a:endParaRPr lang="zh-CN" altLang="en-US"/>
            </a:p>
          </p:txBody>
        </p:sp>
        <p:sp>
          <p:nvSpPr>
            <p:cNvPr id="121871" name="Oval 21"/>
            <p:cNvSpPr>
              <a:spLocks noChangeArrowheads="1"/>
            </p:cNvSpPr>
            <p:nvPr/>
          </p:nvSpPr>
          <p:spPr bwMode="auto">
            <a:xfrm>
              <a:off x="4603" y="3067"/>
              <a:ext cx="317" cy="317"/>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1872" name="Oval 22"/>
            <p:cNvSpPr>
              <a:spLocks noChangeArrowheads="1"/>
            </p:cNvSpPr>
            <p:nvPr/>
          </p:nvSpPr>
          <p:spPr bwMode="auto">
            <a:xfrm>
              <a:off x="4965" y="3475"/>
              <a:ext cx="317" cy="317"/>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1873" name="Line 23"/>
            <p:cNvSpPr>
              <a:spLocks noChangeShapeType="1"/>
            </p:cNvSpPr>
            <p:nvPr/>
          </p:nvSpPr>
          <p:spPr bwMode="auto">
            <a:xfrm>
              <a:off x="4875" y="3339"/>
              <a:ext cx="136" cy="181"/>
            </a:xfrm>
            <a:prstGeom prst="line">
              <a:avLst/>
            </a:prstGeom>
            <a:noFill/>
            <a:ln w="9525">
              <a:solidFill>
                <a:schemeClr val="tx1"/>
              </a:solidFill>
              <a:round/>
              <a:headEnd/>
              <a:tailEnd/>
            </a:ln>
          </p:spPr>
          <p:txBody>
            <a:bodyPr wrap="none"/>
            <a:lstStyle/>
            <a:p>
              <a:endParaRPr lang="zh-CN" altLang="en-US"/>
            </a:p>
          </p:txBody>
        </p:sp>
        <p:sp>
          <p:nvSpPr>
            <p:cNvPr id="121874" name="Line 24"/>
            <p:cNvSpPr>
              <a:spLocks noChangeShapeType="1"/>
            </p:cNvSpPr>
            <p:nvPr/>
          </p:nvSpPr>
          <p:spPr bwMode="auto">
            <a:xfrm>
              <a:off x="4104" y="3067"/>
              <a:ext cx="499" cy="91"/>
            </a:xfrm>
            <a:prstGeom prst="line">
              <a:avLst/>
            </a:prstGeom>
            <a:noFill/>
            <a:ln w="9525">
              <a:solidFill>
                <a:schemeClr val="tx1"/>
              </a:solidFill>
              <a:round/>
              <a:headEnd/>
              <a:tailEnd/>
            </a:ln>
          </p:spPr>
          <p:txBody>
            <a:bodyPr wrap="none"/>
            <a:lstStyle/>
            <a:p>
              <a:endParaRPr lang="zh-CN" altLang="en-US"/>
            </a:p>
          </p:txBody>
        </p:sp>
        <p:sp>
          <p:nvSpPr>
            <p:cNvPr id="121875" name="Oval 25"/>
            <p:cNvSpPr>
              <a:spLocks noChangeArrowheads="1"/>
            </p:cNvSpPr>
            <p:nvPr/>
          </p:nvSpPr>
          <p:spPr bwMode="auto">
            <a:xfrm>
              <a:off x="930" y="3022"/>
              <a:ext cx="317" cy="317"/>
            </a:xfrm>
            <a:prstGeom prst="ellipse">
              <a:avLst/>
            </a:prstGeom>
            <a:noFill/>
            <a:ln w="9525">
              <a:solidFill>
                <a:schemeClr val="tx1"/>
              </a:solidFill>
              <a:round/>
              <a:headEnd/>
              <a:tailEnd/>
            </a:ln>
          </p:spPr>
          <p:txBody>
            <a:bodyPr wrap="none" anchor="ctr"/>
            <a:lstStyle/>
            <a:p>
              <a:pPr algn="ctr"/>
              <a:r>
                <a:rPr lang="en-US" altLang="zh-CN" sz="1400" b="1"/>
                <a:t>13</a:t>
              </a:r>
            </a:p>
          </p:txBody>
        </p:sp>
      </p:grpSp>
      <p:sp>
        <p:nvSpPr>
          <p:cNvPr id="121864" name="Text Box 26"/>
          <p:cNvSpPr txBox="1">
            <a:spLocks noChangeArrowheads="1"/>
          </p:cNvSpPr>
          <p:nvPr/>
        </p:nvSpPr>
        <p:spPr bwMode="auto">
          <a:xfrm>
            <a:off x="611188" y="3003550"/>
            <a:ext cx="4824412" cy="307975"/>
          </a:xfrm>
          <a:prstGeom prst="rect">
            <a:avLst/>
          </a:prstGeom>
          <a:noFill/>
          <a:ln w="9525">
            <a:noFill/>
            <a:miter lim="800000"/>
            <a:headEnd/>
            <a:tailEnd/>
          </a:ln>
        </p:spPr>
        <p:txBody>
          <a:bodyPr>
            <a:spAutoFit/>
          </a:bodyPr>
          <a:lstStyle/>
          <a:p>
            <a:pPr>
              <a:spcBef>
                <a:spcPct val="50000"/>
              </a:spcBef>
            </a:pPr>
            <a:r>
              <a:rPr lang="zh-CN" altLang="en-US" sz="1400" b="1"/>
              <a:t>七个元素的</a:t>
            </a:r>
            <a:r>
              <a:rPr lang="zh-CN" altLang="en-US" sz="1400" b="1">
                <a:ea typeface="楷体_GB2312" pitchFamily="49" charset="-122"/>
              </a:rPr>
              <a:t>二项堆</a:t>
            </a:r>
            <a:r>
              <a:rPr lang="zh-CN" altLang="en-US" sz="1400" b="1"/>
              <a:t>：</a:t>
            </a:r>
          </a:p>
        </p:txBody>
      </p:sp>
      <mc:AlternateContent xmlns:mc="http://schemas.openxmlformats.org/markup-compatibility/2006">
        <mc:Choice xmlns:p14="http://schemas.microsoft.com/office/powerpoint/2010/main" xmlns="" Requires="p14">
          <p:contentPart p14:bwMode="auto" r:id="rId3">
            <p14:nvContentPartPr>
              <p14:cNvPr id="12185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185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矩形 34"/>
          <p:cNvSpPr>
            <a:spLocks noChangeArrowheads="1"/>
          </p:cNvSpPr>
          <p:nvPr/>
        </p:nvSpPr>
        <p:spPr bwMode="auto">
          <a:xfrm>
            <a:off x="467544"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归并操作</a:t>
            </a:r>
          </a:p>
        </p:txBody>
      </p:sp>
      <p:grpSp>
        <p:nvGrpSpPr>
          <p:cNvPr id="2" name="组合 78"/>
          <p:cNvGrpSpPr>
            <a:grpSpLocks/>
          </p:cNvGrpSpPr>
          <p:nvPr/>
        </p:nvGrpSpPr>
        <p:grpSpPr bwMode="auto">
          <a:xfrm>
            <a:off x="684213" y="2427288"/>
            <a:ext cx="908050" cy="560387"/>
            <a:chOff x="611560" y="2427734"/>
            <a:chExt cx="908412" cy="560368"/>
          </a:xfrm>
        </p:grpSpPr>
        <p:sp>
          <p:nvSpPr>
            <p:cNvPr id="122934" name="Oval 4"/>
            <p:cNvSpPr>
              <a:spLocks noChangeArrowheads="1"/>
            </p:cNvSpPr>
            <p:nvPr/>
          </p:nvSpPr>
          <p:spPr bwMode="auto">
            <a:xfrm>
              <a:off x="611560" y="2427734"/>
              <a:ext cx="424104" cy="245016"/>
            </a:xfrm>
            <a:prstGeom prst="ellipse">
              <a:avLst/>
            </a:prstGeom>
            <a:noFill/>
            <a:ln w="9525">
              <a:solidFill>
                <a:schemeClr val="tx1"/>
              </a:solidFill>
              <a:round/>
              <a:headEnd/>
              <a:tailEnd/>
            </a:ln>
          </p:spPr>
          <p:txBody>
            <a:bodyPr wrap="none" anchor="ctr"/>
            <a:lstStyle/>
            <a:p>
              <a:pPr algn="ctr"/>
              <a:r>
                <a:rPr lang="en-US" altLang="zh-CN" sz="1400" b="1"/>
                <a:t>16</a:t>
              </a:r>
            </a:p>
          </p:txBody>
        </p:sp>
        <p:sp>
          <p:nvSpPr>
            <p:cNvPr id="122935" name="Oval 5"/>
            <p:cNvSpPr>
              <a:spLocks noChangeArrowheads="1"/>
            </p:cNvSpPr>
            <p:nvPr/>
          </p:nvSpPr>
          <p:spPr bwMode="auto">
            <a:xfrm>
              <a:off x="1095868" y="2743086"/>
              <a:ext cx="424104" cy="245016"/>
            </a:xfrm>
            <a:prstGeom prst="ellipse">
              <a:avLst/>
            </a:prstGeom>
            <a:noFill/>
            <a:ln w="9525">
              <a:solidFill>
                <a:schemeClr val="tx1"/>
              </a:solidFill>
              <a:round/>
              <a:headEnd/>
              <a:tailEnd/>
            </a:ln>
          </p:spPr>
          <p:txBody>
            <a:bodyPr wrap="none" anchor="ctr"/>
            <a:lstStyle/>
            <a:p>
              <a:pPr algn="ctr"/>
              <a:r>
                <a:rPr lang="en-US" altLang="zh-CN" sz="1400" b="1"/>
                <a:t>18</a:t>
              </a:r>
            </a:p>
          </p:txBody>
        </p:sp>
        <p:sp>
          <p:nvSpPr>
            <p:cNvPr id="122936" name="Line 6"/>
            <p:cNvSpPr>
              <a:spLocks noChangeShapeType="1"/>
            </p:cNvSpPr>
            <p:nvPr/>
          </p:nvSpPr>
          <p:spPr bwMode="auto">
            <a:xfrm>
              <a:off x="975460" y="2637968"/>
              <a:ext cx="181950" cy="139899"/>
            </a:xfrm>
            <a:prstGeom prst="line">
              <a:avLst/>
            </a:prstGeom>
            <a:noFill/>
            <a:ln w="9525">
              <a:solidFill>
                <a:schemeClr val="tx1"/>
              </a:solidFill>
              <a:round/>
              <a:headEnd/>
              <a:tailEnd/>
            </a:ln>
          </p:spPr>
          <p:txBody>
            <a:bodyPr wrap="none"/>
            <a:lstStyle/>
            <a:p>
              <a:endParaRPr lang="zh-CN" altLang="en-US"/>
            </a:p>
          </p:txBody>
        </p:sp>
      </p:grpSp>
      <p:grpSp>
        <p:nvGrpSpPr>
          <p:cNvPr id="3" name="组合 79"/>
          <p:cNvGrpSpPr>
            <a:grpSpLocks/>
          </p:cNvGrpSpPr>
          <p:nvPr/>
        </p:nvGrpSpPr>
        <p:grpSpPr bwMode="auto">
          <a:xfrm>
            <a:off x="1539875" y="2382838"/>
            <a:ext cx="2000250" cy="665162"/>
            <a:chOff x="1540607" y="2383046"/>
            <a:chExt cx="2000110" cy="665485"/>
          </a:xfrm>
        </p:grpSpPr>
        <p:sp>
          <p:nvSpPr>
            <p:cNvPr id="122927" name="Oval 7"/>
            <p:cNvSpPr>
              <a:spLocks noChangeArrowheads="1"/>
            </p:cNvSpPr>
            <p:nvPr/>
          </p:nvSpPr>
          <p:spPr bwMode="auto">
            <a:xfrm>
              <a:off x="1540607" y="2383046"/>
              <a:ext cx="424104" cy="245016"/>
            </a:xfrm>
            <a:prstGeom prst="ellipse">
              <a:avLst/>
            </a:prstGeom>
            <a:noFill/>
            <a:ln w="9525">
              <a:solidFill>
                <a:schemeClr val="tx1"/>
              </a:solidFill>
              <a:round/>
              <a:headEnd/>
              <a:tailEnd/>
            </a:ln>
          </p:spPr>
          <p:txBody>
            <a:bodyPr wrap="none" anchor="ctr"/>
            <a:lstStyle/>
            <a:p>
              <a:pPr algn="ctr"/>
              <a:r>
                <a:rPr lang="en-US" altLang="zh-CN" sz="1400" b="1"/>
                <a:t>12</a:t>
              </a:r>
            </a:p>
          </p:txBody>
        </p:sp>
        <p:sp>
          <p:nvSpPr>
            <p:cNvPr id="122928" name="Oval 8"/>
            <p:cNvSpPr>
              <a:spLocks noChangeArrowheads="1"/>
            </p:cNvSpPr>
            <p:nvPr/>
          </p:nvSpPr>
          <p:spPr bwMode="auto">
            <a:xfrm>
              <a:off x="2024915" y="2698398"/>
              <a:ext cx="424104" cy="245016"/>
            </a:xfrm>
            <a:prstGeom prst="ellipse">
              <a:avLst/>
            </a:prstGeom>
            <a:noFill/>
            <a:ln w="9525">
              <a:solidFill>
                <a:schemeClr val="tx1"/>
              </a:solidFill>
              <a:round/>
              <a:headEnd/>
              <a:tailEnd/>
            </a:ln>
          </p:spPr>
          <p:txBody>
            <a:bodyPr wrap="none" anchor="ctr"/>
            <a:lstStyle/>
            <a:p>
              <a:pPr algn="ctr"/>
              <a:r>
                <a:rPr lang="en-US" altLang="zh-CN" sz="1400" b="1"/>
                <a:t>21</a:t>
              </a:r>
            </a:p>
          </p:txBody>
        </p:sp>
        <p:sp>
          <p:nvSpPr>
            <p:cNvPr id="122929" name="Line 9"/>
            <p:cNvSpPr>
              <a:spLocks noChangeShapeType="1"/>
            </p:cNvSpPr>
            <p:nvPr/>
          </p:nvSpPr>
          <p:spPr bwMode="auto">
            <a:xfrm>
              <a:off x="1904507" y="2593281"/>
              <a:ext cx="181950" cy="139899"/>
            </a:xfrm>
            <a:prstGeom prst="line">
              <a:avLst/>
            </a:prstGeom>
            <a:noFill/>
            <a:ln w="9525">
              <a:solidFill>
                <a:schemeClr val="tx1"/>
              </a:solidFill>
              <a:round/>
              <a:headEnd/>
              <a:tailEnd/>
            </a:ln>
          </p:spPr>
          <p:txBody>
            <a:bodyPr wrap="none"/>
            <a:lstStyle/>
            <a:p>
              <a:endParaRPr lang="zh-CN" altLang="en-US"/>
            </a:p>
          </p:txBody>
        </p:sp>
        <p:sp>
          <p:nvSpPr>
            <p:cNvPr id="122930" name="Oval 10"/>
            <p:cNvSpPr>
              <a:spLocks noChangeArrowheads="1"/>
            </p:cNvSpPr>
            <p:nvPr/>
          </p:nvSpPr>
          <p:spPr bwMode="auto">
            <a:xfrm>
              <a:off x="2632306" y="2488163"/>
              <a:ext cx="424104" cy="245016"/>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2931" name="Oval 11"/>
            <p:cNvSpPr>
              <a:spLocks noChangeArrowheads="1"/>
            </p:cNvSpPr>
            <p:nvPr/>
          </p:nvSpPr>
          <p:spPr bwMode="auto">
            <a:xfrm>
              <a:off x="3116613" y="2803515"/>
              <a:ext cx="424104" cy="245016"/>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2932" name="Line 12"/>
            <p:cNvSpPr>
              <a:spLocks noChangeShapeType="1"/>
            </p:cNvSpPr>
            <p:nvPr/>
          </p:nvSpPr>
          <p:spPr bwMode="auto">
            <a:xfrm>
              <a:off x="2996206" y="2698398"/>
              <a:ext cx="181950" cy="139899"/>
            </a:xfrm>
            <a:prstGeom prst="line">
              <a:avLst/>
            </a:prstGeom>
            <a:noFill/>
            <a:ln w="9525">
              <a:solidFill>
                <a:schemeClr val="tx1"/>
              </a:solidFill>
              <a:round/>
              <a:headEnd/>
              <a:tailEnd/>
            </a:ln>
          </p:spPr>
          <p:txBody>
            <a:bodyPr wrap="none"/>
            <a:lstStyle/>
            <a:p>
              <a:endParaRPr lang="zh-CN" altLang="en-US"/>
            </a:p>
          </p:txBody>
        </p:sp>
        <p:sp>
          <p:nvSpPr>
            <p:cNvPr id="122933" name="Line 13"/>
            <p:cNvSpPr>
              <a:spLocks noChangeShapeType="1"/>
            </p:cNvSpPr>
            <p:nvPr/>
          </p:nvSpPr>
          <p:spPr bwMode="auto">
            <a:xfrm>
              <a:off x="1964711" y="2488163"/>
              <a:ext cx="667595" cy="70336"/>
            </a:xfrm>
            <a:prstGeom prst="line">
              <a:avLst/>
            </a:prstGeom>
            <a:noFill/>
            <a:ln w="9525">
              <a:solidFill>
                <a:schemeClr val="tx1"/>
              </a:solidFill>
              <a:round/>
              <a:headEnd/>
              <a:tailEnd/>
            </a:ln>
          </p:spPr>
          <p:txBody>
            <a:bodyPr wrap="none"/>
            <a:lstStyle/>
            <a:p>
              <a:endParaRPr lang="zh-CN" altLang="en-US"/>
            </a:p>
          </p:txBody>
        </p:sp>
      </p:grpSp>
      <p:grpSp>
        <p:nvGrpSpPr>
          <p:cNvPr id="4" name="组合 80"/>
          <p:cNvGrpSpPr>
            <a:grpSpLocks/>
          </p:cNvGrpSpPr>
          <p:nvPr/>
        </p:nvGrpSpPr>
        <p:grpSpPr bwMode="auto">
          <a:xfrm>
            <a:off x="1223963" y="3424238"/>
            <a:ext cx="741362" cy="787400"/>
            <a:chOff x="1224356" y="3424834"/>
            <a:chExt cx="741490" cy="787301"/>
          </a:xfrm>
        </p:grpSpPr>
        <p:sp>
          <p:nvSpPr>
            <p:cNvPr id="122924" name="Oval 15"/>
            <p:cNvSpPr>
              <a:spLocks noChangeArrowheads="1"/>
            </p:cNvSpPr>
            <p:nvPr/>
          </p:nvSpPr>
          <p:spPr bwMode="auto">
            <a:xfrm>
              <a:off x="1224356" y="3424834"/>
              <a:ext cx="346174" cy="344241"/>
            </a:xfrm>
            <a:prstGeom prst="ellipse">
              <a:avLst/>
            </a:prstGeom>
            <a:noFill/>
            <a:ln w="9525">
              <a:solidFill>
                <a:schemeClr val="tx1"/>
              </a:solidFill>
              <a:round/>
              <a:headEnd/>
              <a:tailEnd/>
            </a:ln>
          </p:spPr>
          <p:txBody>
            <a:bodyPr wrap="none" anchor="ctr"/>
            <a:lstStyle/>
            <a:p>
              <a:pPr algn="ctr"/>
              <a:r>
                <a:rPr lang="en-US" altLang="zh-CN" sz="1400" b="1"/>
                <a:t>14</a:t>
              </a:r>
            </a:p>
          </p:txBody>
        </p:sp>
        <p:sp>
          <p:nvSpPr>
            <p:cNvPr id="122925" name="Oval 16"/>
            <p:cNvSpPr>
              <a:spLocks noChangeArrowheads="1"/>
            </p:cNvSpPr>
            <p:nvPr/>
          </p:nvSpPr>
          <p:spPr bwMode="auto">
            <a:xfrm>
              <a:off x="1619672" y="3867894"/>
              <a:ext cx="346174" cy="344241"/>
            </a:xfrm>
            <a:prstGeom prst="ellipse">
              <a:avLst/>
            </a:prstGeom>
            <a:noFill/>
            <a:ln w="9525">
              <a:solidFill>
                <a:schemeClr val="tx1"/>
              </a:solidFill>
              <a:round/>
              <a:headEnd/>
              <a:tailEnd/>
            </a:ln>
          </p:spPr>
          <p:txBody>
            <a:bodyPr wrap="none" anchor="ctr"/>
            <a:lstStyle/>
            <a:p>
              <a:pPr algn="ctr"/>
              <a:r>
                <a:rPr lang="en-US" altLang="zh-CN" sz="1400" b="1"/>
                <a:t>26</a:t>
              </a:r>
            </a:p>
          </p:txBody>
        </p:sp>
        <p:sp>
          <p:nvSpPr>
            <p:cNvPr id="122926" name="Line 17"/>
            <p:cNvSpPr>
              <a:spLocks noChangeShapeType="1"/>
            </p:cNvSpPr>
            <p:nvPr/>
          </p:nvSpPr>
          <p:spPr bwMode="auto">
            <a:xfrm>
              <a:off x="1521389" y="3720208"/>
              <a:ext cx="148517" cy="196554"/>
            </a:xfrm>
            <a:prstGeom prst="line">
              <a:avLst/>
            </a:prstGeom>
            <a:noFill/>
            <a:ln w="9525">
              <a:solidFill>
                <a:schemeClr val="tx1"/>
              </a:solidFill>
              <a:round/>
              <a:headEnd/>
              <a:tailEnd/>
            </a:ln>
          </p:spPr>
          <p:txBody>
            <a:bodyPr wrap="none"/>
            <a:lstStyle/>
            <a:p>
              <a:endParaRPr lang="zh-CN" altLang="en-US"/>
            </a:p>
          </p:txBody>
        </p:sp>
      </p:grpSp>
      <p:grpSp>
        <p:nvGrpSpPr>
          <p:cNvPr id="5" name="组合 81"/>
          <p:cNvGrpSpPr>
            <a:grpSpLocks/>
          </p:cNvGrpSpPr>
          <p:nvPr/>
        </p:nvGrpSpPr>
        <p:grpSpPr bwMode="auto">
          <a:xfrm>
            <a:off x="2074863" y="3363913"/>
            <a:ext cx="1633537" cy="935037"/>
            <a:chOff x="2075315" y="3363838"/>
            <a:chExt cx="1632589" cy="934988"/>
          </a:xfrm>
        </p:grpSpPr>
        <p:sp>
          <p:nvSpPr>
            <p:cNvPr id="122917" name="Oval 18"/>
            <p:cNvSpPr>
              <a:spLocks noChangeArrowheads="1"/>
            </p:cNvSpPr>
            <p:nvPr/>
          </p:nvSpPr>
          <p:spPr bwMode="auto">
            <a:xfrm>
              <a:off x="2075315" y="3363838"/>
              <a:ext cx="346174" cy="344241"/>
            </a:xfrm>
            <a:prstGeom prst="ellipse">
              <a:avLst/>
            </a:prstGeom>
            <a:noFill/>
            <a:ln w="9525">
              <a:solidFill>
                <a:schemeClr val="tx1"/>
              </a:solidFill>
              <a:round/>
              <a:headEnd/>
              <a:tailEnd/>
            </a:ln>
          </p:spPr>
          <p:txBody>
            <a:bodyPr wrap="none" anchor="ctr"/>
            <a:lstStyle/>
            <a:p>
              <a:pPr algn="ctr"/>
              <a:r>
                <a:rPr lang="en-US" altLang="zh-CN" sz="1400" b="1"/>
                <a:t>23</a:t>
              </a:r>
            </a:p>
          </p:txBody>
        </p:sp>
        <p:sp>
          <p:nvSpPr>
            <p:cNvPr id="122918" name="Oval 19"/>
            <p:cNvSpPr>
              <a:spLocks noChangeArrowheads="1"/>
            </p:cNvSpPr>
            <p:nvPr/>
          </p:nvSpPr>
          <p:spPr bwMode="auto">
            <a:xfrm>
              <a:off x="2470631" y="3806899"/>
              <a:ext cx="346174" cy="344241"/>
            </a:xfrm>
            <a:prstGeom prst="ellipse">
              <a:avLst/>
            </a:prstGeom>
            <a:noFill/>
            <a:ln w="9525">
              <a:solidFill>
                <a:schemeClr val="tx1"/>
              </a:solidFill>
              <a:round/>
              <a:headEnd/>
              <a:tailEnd/>
            </a:ln>
          </p:spPr>
          <p:txBody>
            <a:bodyPr wrap="none" anchor="ctr"/>
            <a:lstStyle/>
            <a:p>
              <a:pPr algn="ctr"/>
              <a:r>
                <a:rPr lang="en-US" altLang="zh-CN" sz="1400" b="1"/>
                <a:t>51</a:t>
              </a:r>
            </a:p>
          </p:txBody>
        </p:sp>
        <p:sp>
          <p:nvSpPr>
            <p:cNvPr id="122919" name="Line 20"/>
            <p:cNvSpPr>
              <a:spLocks noChangeShapeType="1"/>
            </p:cNvSpPr>
            <p:nvPr/>
          </p:nvSpPr>
          <p:spPr bwMode="auto">
            <a:xfrm>
              <a:off x="2372348" y="3659212"/>
              <a:ext cx="148517" cy="196554"/>
            </a:xfrm>
            <a:prstGeom prst="line">
              <a:avLst/>
            </a:prstGeom>
            <a:noFill/>
            <a:ln w="9525">
              <a:solidFill>
                <a:schemeClr val="tx1"/>
              </a:solidFill>
              <a:round/>
              <a:headEnd/>
              <a:tailEnd/>
            </a:ln>
          </p:spPr>
          <p:txBody>
            <a:bodyPr wrap="none"/>
            <a:lstStyle/>
            <a:p>
              <a:endParaRPr lang="zh-CN" altLang="en-US"/>
            </a:p>
          </p:txBody>
        </p:sp>
        <p:sp>
          <p:nvSpPr>
            <p:cNvPr id="122920" name="Oval 21"/>
            <p:cNvSpPr>
              <a:spLocks noChangeArrowheads="1"/>
            </p:cNvSpPr>
            <p:nvPr/>
          </p:nvSpPr>
          <p:spPr bwMode="auto">
            <a:xfrm>
              <a:off x="2966414" y="3511525"/>
              <a:ext cx="346174" cy="344241"/>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2921" name="Oval 22"/>
            <p:cNvSpPr>
              <a:spLocks noChangeArrowheads="1"/>
            </p:cNvSpPr>
            <p:nvPr/>
          </p:nvSpPr>
          <p:spPr bwMode="auto">
            <a:xfrm>
              <a:off x="3361730" y="3954585"/>
              <a:ext cx="346174" cy="344241"/>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2922" name="Line 23"/>
            <p:cNvSpPr>
              <a:spLocks noChangeShapeType="1"/>
            </p:cNvSpPr>
            <p:nvPr/>
          </p:nvSpPr>
          <p:spPr bwMode="auto">
            <a:xfrm>
              <a:off x="3263447" y="3806899"/>
              <a:ext cx="148517" cy="196554"/>
            </a:xfrm>
            <a:prstGeom prst="line">
              <a:avLst/>
            </a:prstGeom>
            <a:noFill/>
            <a:ln w="9525">
              <a:solidFill>
                <a:schemeClr val="tx1"/>
              </a:solidFill>
              <a:round/>
              <a:headEnd/>
              <a:tailEnd/>
            </a:ln>
          </p:spPr>
          <p:txBody>
            <a:bodyPr wrap="none"/>
            <a:lstStyle/>
            <a:p>
              <a:endParaRPr lang="zh-CN" altLang="en-US"/>
            </a:p>
          </p:txBody>
        </p:sp>
        <p:sp>
          <p:nvSpPr>
            <p:cNvPr id="122923" name="Line 24"/>
            <p:cNvSpPr>
              <a:spLocks noChangeShapeType="1"/>
            </p:cNvSpPr>
            <p:nvPr/>
          </p:nvSpPr>
          <p:spPr bwMode="auto">
            <a:xfrm>
              <a:off x="2421489" y="3511525"/>
              <a:ext cx="544925" cy="98820"/>
            </a:xfrm>
            <a:prstGeom prst="line">
              <a:avLst/>
            </a:prstGeom>
            <a:noFill/>
            <a:ln w="9525">
              <a:solidFill>
                <a:schemeClr val="tx1"/>
              </a:solidFill>
              <a:round/>
              <a:headEnd/>
              <a:tailEnd/>
            </a:ln>
          </p:spPr>
          <p:txBody>
            <a:bodyPr wrap="none"/>
            <a:lstStyle/>
            <a:p>
              <a:endParaRPr lang="zh-CN" altLang="en-US"/>
            </a:p>
          </p:txBody>
        </p:sp>
      </p:grpSp>
      <p:sp>
        <p:nvSpPr>
          <p:cNvPr id="62" name="Oval 25"/>
          <p:cNvSpPr>
            <a:spLocks noChangeArrowheads="1"/>
          </p:cNvSpPr>
          <p:nvPr/>
        </p:nvSpPr>
        <p:spPr bwMode="auto">
          <a:xfrm>
            <a:off x="468313" y="3508375"/>
            <a:ext cx="346075" cy="344488"/>
          </a:xfrm>
          <a:prstGeom prst="ellipse">
            <a:avLst/>
          </a:prstGeom>
          <a:noFill/>
          <a:ln w="9525">
            <a:solidFill>
              <a:schemeClr val="tx1"/>
            </a:solidFill>
            <a:round/>
            <a:headEnd/>
            <a:tailEnd/>
          </a:ln>
        </p:spPr>
        <p:txBody>
          <a:bodyPr wrap="none" anchor="ctr"/>
          <a:lstStyle/>
          <a:p>
            <a:pPr algn="ctr"/>
            <a:r>
              <a:rPr lang="en-US" altLang="zh-CN" sz="1400" b="1"/>
              <a:t>13</a:t>
            </a:r>
          </a:p>
        </p:txBody>
      </p:sp>
      <p:sp>
        <p:nvSpPr>
          <p:cNvPr id="29" name="矩形 28"/>
          <p:cNvSpPr>
            <a:spLocks noChangeArrowheads="1"/>
          </p:cNvSpPr>
          <p:nvPr/>
        </p:nvSpPr>
        <p:spPr bwMode="auto">
          <a:xfrm>
            <a:off x="395288" y="987425"/>
            <a:ext cx="8280400" cy="1089529"/>
          </a:xfrm>
          <a:prstGeom prst="rect">
            <a:avLst/>
          </a:prstGeom>
          <a:noFill/>
          <a:ln w="9525">
            <a:noFill/>
            <a:miter lim="800000"/>
            <a:headEnd/>
            <a:tailEnd/>
          </a:ln>
        </p:spPr>
        <p:txBody>
          <a:bodyPr>
            <a:spAutoFit/>
          </a:bodyPr>
          <a:lstStyle/>
          <a:p>
            <a:pPr>
              <a:lnSpc>
                <a:spcPct val="120000"/>
              </a:lnSpc>
            </a:pPr>
            <a:r>
              <a:rPr lang="zh-CN" altLang="en-US" sz="1800" b="1" dirty="0">
                <a:latin typeface="楷体_GB2312" pitchFamily="49" charset="-122"/>
                <a:ea typeface="楷体_GB2312" pitchFamily="49" charset="-122"/>
              </a:rPr>
              <a:t>由低到高依次归并两个优先级队列中高度相同的树。</a:t>
            </a:r>
            <a:endParaRPr lang="en-US" altLang="zh-CN" sz="1800" b="1" dirty="0">
              <a:latin typeface="楷体_GB2312" pitchFamily="49" charset="-122"/>
              <a:ea typeface="楷体_GB2312" pitchFamily="49" charset="-122"/>
            </a:endParaRPr>
          </a:p>
          <a:p>
            <a:pPr>
              <a:lnSpc>
                <a:spcPct val="120000"/>
              </a:lnSpc>
            </a:pPr>
            <a:r>
              <a:rPr lang="zh-CN" altLang="en-US" sz="1800" b="1" dirty="0">
                <a:latin typeface="楷体_GB2312" pitchFamily="49" charset="-122"/>
                <a:ea typeface="楷体_GB2312" pitchFamily="49" charset="-122"/>
              </a:rPr>
              <a:t>高度相同的树的归并：将根结点大的作为根结点小的树的子树。</a:t>
            </a:r>
            <a:endParaRPr lang="en-US" altLang="zh-CN" sz="1800" b="1" dirty="0">
              <a:latin typeface="楷体_GB2312" pitchFamily="49" charset="-122"/>
              <a:ea typeface="楷体_GB2312" pitchFamily="49" charset="-122"/>
            </a:endParaRPr>
          </a:p>
          <a:p>
            <a:pPr>
              <a:lnSpc>
                <a:spcPct val="120000"/>
              </a:lnSpc>
            </a:pPr>
            <a:r>
              <a:rPr lang="zh-CN" altLang="en-US" sz="1800" b="1" dirty="0">
                <a:latin typeface="楷体_GB2312" pitchFamily="49" charset="-122"/>
                <a:ea typeface="楷体_GB2312" pitchFamily="49" charset="-122"/>
              </a:rPr>
              <a:t>如果由于前一次归并而出现三棵高度相同的树时，留下一棵，归并其余两棵。</a:t>
            </a:r>
          </a:p>
        </p:txBody>
      </p:sp>
      <p:sp>
        <p:nvSpPr>
          <p:cNvPr id="30" name="矩形 29"/>
          <p:cNvSpPr>
            <a:spLocks noChangeArrowheads="1"/>
          </p:cNvSpPr>
          <p:nvPr/>
        </p:nvSpPr>
        <p:spPr bwMode="auto">
          <a:xfrm>
            <a:off x="468313" y="2571750"/>
            <a:ext cx="3743325" cy="1089025"/>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归并的时间效益：</a:t>
            </a:r>
            <a:r>
              <a:rPr lang="en-US" altLang="zh-CN" sz="1800" b="1">
                <a:latin typeface="楷体_GB2312" pitchFamily="49" charset="-122"/>
                <a:ea typeface="楷体_GB2312" pitchFamily="49" charset="-122"/>
              </a:rPr>
              <a:t>N</a:t>
            </a:r>
            <a:r>
              <a:rPr lang="zh-CN" altLang="en-US" sz="1800" b="1">
                <a:latin typeface="楷体_GB2312" pitchFamily="49" charset="-122"/>
                <a:ea typeface="楷体_GB2312" pitchFamily="49" charset="-122"/>
              </a:rPr>
              <a:t>个元素的队列有</a:t>
            </a:r>
            <a:r>
              <a:rPr lang="en-US" altLang="zh-CN" sz="1800" b="1">
                <a:latin typeface="楷体_GB2312" pitchFamily="49" charset="-122"/>
                <a:ea typeface="楷体_GB2312" pitchFamily="49" charset="-122"/>
              </a:rPr>
              <a:t>logN</a:t>
            </a:r>
            <a:r>
              <a:rPr lang="zh-CN" altLang="en-US" sz="1800" b="1">
                <a:latin typeface="楷体_GB2312" pitchFamily="49" charset="-122"/>
                <a:ea typeface="楷体_GB2312" pitchFamily="49" charset="-122"/>
              </a:rPr>
              <a:t>棵树，因此最坏情况时间复杂度为</a:t>
            </a:r>
            <a:r>
              <a:rPr lang="en-US" altLang="zh-CN" sz="1800" b="1">
                <a:latin typeface="楷体_GB2312" pitchFamily="49" charset="-122"/>
                <a:ea typeface="楷体_GB2312" pitchFamily="49" charset="-122"/>
              </a:rPr>
              <a:t>O(logN)</a:t>
            </a:r>
            <a:r>
              <a:rPr lang="zh-CN" altLang="en-US" sz="1800" b="1">
                <a:latin typeface="楷体_GB2312" pitchFamily="49" charset="-122"/>
                <a:ea typeface="楷体_GB2312" pitchFamily="49" charset="-122"/>
              </a:rPr>
              <a:t>。</a:t>
            </a:r>
          </a:p>
        </p:txBody>
      </p:sp>
      <p:sp>
        <p:nvSpPr>
          <p:cNvPr id="31" name="Oval 25"/>
          <p:cNvSpPr>
            <a:spLocks noChangeArrowheads="1"/>
          </p:cNvSpPr>
          <p:nvPr/>
        </p:nvSpPr>
        <p:spPr bwMode="auto">
          <a:xfrm>
            <a:off x="5148263" y="2355850"/>
            <a:ext cx="346075" cy="344488"/>
          </a:xfrm>
          <a:prstGeom prst="ellipse">
            <a:avLst/>
          </a:prstGeom>
          <a:noFill/>
          <a:ln w="9525">
            <a:solidFill>
              <a:schemeClr val="tx1"/>
            </a:solidFill>
            <a:round/>
            <a:headEnd/>
            <a:tailEnd/>
          </a:ln>
        </p:spPr>
        <p:txBody>
          <a:bodyPr wrap="none" anchor="ctr"/>
          <a:lstStyle/>
          <a:p>
            <a:pPr algn="ctr"/>
            <a:r>
              <a:rPr lang="en-US" altLang="zh-CN" sz="1400" b="1"/>
              <a:t>13</a:t>
            </a:r>
          </a:p>
        </p:txBody>
      </p:sp>
      <p:grpSp>
        <p:nvGrpSpPr>
          <p:cNvPr id="6" name="组合 39"/>
          <p:cNvGrpSpPr>
            <a:grpSpLocks/>
          </p:cNvGrpSpPr>
          <p:nvPr/>
        </p:nvGrpSpPr>
        <p:grpSpPr bwMode="auto">
          <a:xfrm>
            <a:off x="6227763" y="2427288"/>
            <a:ext cx="1900237" cy="976312"/>
            <a:chOff x="5184796" y="3136802"/>
            <a:chExt cx="1899540" cy="976108"/>
          </a:xfrm>
        </p:grpSpPr>
        <p:sp>
          <p:nvSpPr>
            <p:cNvPr id="122910" name="Oval 15"/>
            <p:cNvSpPr>
              <a:spLocks noChangeArrowheads="1"/>
            </p:cNvSpPr>
            <p:nvPr/>
          </p:nvSpPr>
          <p:spPr bwMode="auto">
            <a:xfrm>
              <a:off x="5184796" y="3136802"/>
              <a:ext cx="346174" cy="344241"/>
            </a:xfrm>
            <a:prstGeom prst="ellipse">
              <a:avLst/>
            </a:prstGeom>
            <a:noFill/>
            <a:ln w="9525">
              <a:solidFill>
                <a:schemeClr val="tx1"/>
              </a:solidFill>
              <a:round/>
              <a:headEnd/>
              <a:tailEnd/>
            </a:ln>
          </p:spPr>
          <p:txBody>
            <a:bodyPr wrap="none" anchor="ctr"/>
            <a:lstStyle/>
            <a:p>
              <a:pPr algn="ctr"/>
              <a:r>
                <a:rPr lang="en-US" altLang="zh-CN" sz="1400" b="1"/>
                <a:t>14</a:t>
              </a:r>
            </a:p>
          </p:txBody>
        </p:sp>
        <p:sp>
          <p:nvSpPr>
            <p:cNvPr id="122911" name="Oval 16"/>
            <p:cNvSpPr>
              <a:spLocks noChangeArrowheads="1"/>
            </p:cNvSpPr>
            <p:nvPr/>
          </p:nvSpPr>
          <p:spPr bwMode="auto">
            <a:xfrm>
              <a:off x="5580112" y="3579862"/>
              <a:ext cx="346174" cy="344241"/>
            </a:xfrm>
            <a:prstGeom prst="ellipse">
              <a:avLst/>
            </a:prstGeom>
            <a:noFill/>
            <a:ln w="9525">
              <a:solidFill>
                <a:schemeClr val="tx1"/>
              </a:solidFill>
              <a:round/>
              <a:headEnd/>
              <a:tailEnd/>
            </a:ln>
          </p:spPr>
          <p:txBody>
            <a:bodyPr wrap="none" anchor="ctr"/>
            <a:lstStyle/>
            <a:p>
              <a:pPr algn="ctr"/>
              <a:r>
                <a:rPr lang="en-US" altLang="zh-CN" sz="1400" b="1"/>
                <a:t>26</a:t>
              </a:r>
            </a:p>
          </p:txBody>
        </p:sp>
        <p:sp>
          <p:nvSpPr>
            <p:cNvPr id="122912" name="Line 17"/>
            <p:cNvSpPr>
              <a:spLocks noChangeShapeType="1"/>
            </p:cNvSpPr>
            <p:nvPr/>
          </p:nvSpPr>
          <p:spPr bwMode="auto">
            <a:xfrm>
              <a:off x="5481829" y="3432176"/>
              <a:ext cx="148517" cy="196554"/>
            </a:xfrm>
            <a:prstGeom prst="line">
              <a:avLst/>
            </a:prstGeom>
            <a:noFill/>
            <a:ln w="9525">
              <a:solidFill>
                <a:schemeClr val="tx1"/>
              </a:solidFill>
              <a:round/>
              <a:headEnd/>
              <a:tailEnd/>
            </a:ln>
          </p:spPr>
          <p:txBody>
            <a:bodyPr wrap="none"/>
            <a:lstStyle/>
            <a:p>
              <a:endParaRPr lang="zh-CN" altLang="en-US"/>
            </a:p>
          </p:txBody>
        </p:sp>
        <p:sp>
          <p:nvSpPr>
            <p:cNvPr id="122913" name="Oval 4"/>
            <p:cNvSpPr>
              <a:spLocks noChangeArrowheads="1"/>
            </p:cNvSpPr>
            <p:nvPr/>
          </p:nvSpPr>
          <p:spPr bwMode="auto">
            <a:xfrm>
              <a:off x="6175924" y="3552542"/>
              <a:ext cx="424104" cy="245016"/>
            </a:xfrm>
            <a:prstGeom prst="ellipse">
              <a:avLst/>
            </a:prstGeom>
            <a:noFill/>
            <a:ln w="9525">
              <a:solidFill>
                <a:schemeClr val="tx1"/>
              </a:solidFill>
              <a:round/>
              <a:headEnd/>
              <a:tailEnd/>
            </a:ln>
          </p:spPr>
          <p:txBody>
            <a:bodyPr wrap="none" anchor="ctr"/>
            <a:lstStyle/>
            <a:p>
              <a:pPr algn="ctr"/>
              <a:r>
                <a:rPr lang="en-US" altLang="zh-CN" sz="1400" b="1"/>
                <a:t>16</a:t>
              </a:r>
            </a:p>
          </p:txBody>
        </p:sp>
        <p:sp>
          <p:nvSpPr>
            <p:cNvPr id="122914" name="Oval 5"/>
            <p:cNvSpPr>
              <a:spLocks noChangeArrowheads="1"/>
            </p:cNvSpPr>
            <p:nvPr/>
          </p:nvSpPr>
          <p:spPr bwMode="auto">
            <a:xfrm>
              <a:off x="6660232" y="3867894"/>
              <a:ext cx="424104" cy="245016"/>
            </a:xfrm>
            <a:prstGeom prst="ellipse">
              <a:avLst/>
            </a:prstGeom>
            <a:noFill/>
            <a:ln w="9525">
              <a:solidFill>
                <a:schemeClr val="tx1"/>
              </a:solidFill>
              <a:round/>
              <a:headEnd/>
              <a:tailEnd/>
            </a:ln>
          </p:spPr>
          <p:txBody>
            <a:bodyPr wrap="none" anchor="ctr"/>
            <a:lstStyle/>
            <a:p>
              <a:pPr algn="ctr"/>
              <a:r>
                <a:rPr lang="en-US" altLang="zh-CN" sz="1400" b="1"/>
                <a:t>18</a:t>
              </a:r>
            </a:p>
          </p:txBody>
        </p:sp>
        <p:sp>
          <p:nvSpPr>
            <p:cNvPr id="122915" name="Line 6"/>
            <p:cNvSpPr>
              <a:spLocks noChangeShapeType="1"/>
            </p:cNvSpPr>
            <p:nvPr/>
          </p:nvSpPr>
          <p:spPr bwMode="auto">
            <a:xfrm>
              <a:off x="6539824" y="3762776"/>
              <a:ext cx="181950" cy="139899"/>
            </a:xfrm>
            <a:prstGeom prst="line">
              <a:avLst/>
            </a:prstGeom>
            <a:noFill/>
            <a:ln w="9525">
              <a:solidFill>
                <a:schemeClr val="tx1"/>
              </a:solidFill>
              <a:round/>
              <a:headEnd/>
              <a:tailEnd/>
            </a:ln>
          </p:spPr>
          <p:txBody>
            <a:bodyPr wrap="none"/>
            <a:lstStyle/>
            <a:p>
              <a:endParaRPr lang="zh-CN" altLang="en-US"/>
            </a:p>
          </p:txBody>
        </p:sp>
        <p:sp>
          <p:nvSpPr>
            <p:cNvPr id="122916" name="Line 17"/>
            <p:cNvSpPr>
              <a:spLocks noChangeShapeType="1"/>
            </p:cNvSpPr>
            <p:nvPr/>
          </p:nvSpPr>
          <p:spPr bwMode="auto">
            <a:xfrm>
              <a:off x="5508104" y="3363838"/>
              <a:ext cx="792088" cy="216024"/>
            </a:xfrm>
            <a:prstGeom prst="line">
              <a:avLst/>
            </a:prstGeom>
            <a:noFill/>
            <a:ln w="9525">
              <a:solidFill>
                <a:schemeClr val="tx1"/>
              </a:solidFill>
              <a:round/>
              <a:headEnd/>
              <a:tailEnd/>
            </a:ln>
          </p:spPr>
          <p:txBody>
            <a:bodyPr wrap="none"/>
            <a:lstStyle/>
            <a:p>
              <a:endParaRPr lang="zh-CN" altLang="en-US"/>
            </a:p>
          </p:txBody>
        </p:sp>
      </p:grpSp>
      <p:grpSp>
        <p:nvGrpSpPr>
          <p:cNvPr id="7" name="组合 77"/>
          <p:cNvGrpSpPr>
            <a:grpSpLocks/>
          </p:cNvGrpSpPr>
          <p:nvPr/>
        </p:nvGrpSpPr>
        <p:grpSpPr bwMode="auto">
          <a:xfrm>
            <a:off x="5148263" y="3435350"/>
            <a:ext cx="3441700" cy="1352550"/>
            <a:chOff x="5148064" y="3507854"/>
            <a:chExt cx="3442518" cy="1352353"/>
          </a:xfrm>
        </p:grpSpPr>
        <p:sp>
          <p:nvSpPr>
            <p:cNvPr id="122895" name="Oval 7"/>
            <p:cNvSpPr>
              <a:spLocks noChangeArrowheads="1"/>
            </p:cNvSpPr>
            <p:nvPr/>
          </p:nvSpPr>
          <p:spPr bwMode="auto">
            <a:xfrm>
              <a:off x="5292080" y="3507854"/>
              <a:ext cx="424104" cy="245016"/>
            </a:xfrm>
            <a:prstGeom prst="ellipse">
              <a:avLst/>
            </a:prstGeom>
            <a:noFill/>
            <a:ln w="9525">
              <a:solidFill>
                <a:schemeClr val="tx1"/>
              </a:solidFill>
              <a:round/>
              <a:headEnd/>
              <a:tailEnd/>
            </a:ln>
          </p:spPr>
          <p:txBody>
            <a:bodyPr wrap="none" anchor="ctr"/>
            <a:lstStyle/>
            <a:p>
              <a:pPr algn="ctr"/>
              <a:r>
                <a:rPr lang="en-US" altLang="zh-CN" sz="1400" b="1"/>
                <a:t>12</a:t>
              </a:r>
            </a:p>
          </p:txBody>
        </p:sp>
        <p:sp>
          <p:nvSpPr>
            <p:cNvPr id="122896" name="Oval 8"/>
            <p:cNvSpPr>
              <a:spLocks noChangeArrowheads="1"/>
            </p:cNvSpPr>
            <p:nvPr/>
          </p:nvSpPr>
          <p:spPr bwMode="auto">
            <a:xfrm>
              <a:off x="5148064" y="4083918"/>
              <a:ext cx="424104" cy="245016"/>
            </a:xfrm>
            <a:prstGeom prst="ellipse">
              <a:avLst/>
            </a:prstGeom>
            <a:noFill/>
            <a:ln w="9525">
              <a:solidFill>
                <a:schemeClr val="tx1"/>
              </a:solidFill>
              <a:round/>
              <a:headEnd/>
              <a:tailEnd/>
            </a:ln>
          </p:spPr>
          <p:txBody>
            <a:bodyPr wrap="none" anchor="ctr"/>
            <a:lstStyle/>
            <a:p>
              <a:pPr algn="ctr"/>
              <a:r>
                <a:rPr lang="en-US" altLang="zh-CN" sz="1400" b="1"/>
                <a:t>21</a:t>
              </a:r>
            </a:p>
          </p:txBody>
        </p:sp>
        <p:sp>
          <p:nvSpPr>
            <p:cNvPr id="122897" name="Line 9"/>
            <p:cNvSpPr>
              <a:spLocks noChangeShapeType="1"/>
            </p:cNvSpPr>
            <p:nvPr/>
          </p:nvSpPr>
          <p:spPr bwMode="auto">
            <a:xfrm flipH="1">
              <a:off x="5436096" y="3795886"/>
              <a:ext cx="72008" cy="288032"/>
            </a:xfrm>
            <a:prstGeom prst="line">
              <a:avLst/>
            </a:prstGeom>
            <a:noFill/>
            <a:ln w="9525">
              <a:solidFill>
                <a:schemeClr val="tx1"/>
              </a:solidFill>
              <a:round/>
              <a:headEnd/>
              <a:tailEnd/>
            </a:ln>
          </p:spPr>
          <p:txBody>
            <a:bodyPr wrap="none"/>
            <a:lstStyle/>
            <a:p>
              <a:endParaRPr lang="zh-CN" altLang="en-US"/>
            </a:p>
          </p:txBody>
        </p:sp>
        <p:sp>
          <p:nvSpPr>
            <p:cNvPr id="122898" name="Oval 10"/>
            <p:cNvSpPr>
              <a:spLocks noChangeArrowheads="1"/>
            </p:cNvSpPr>
            <p:nvPr/>
          </p:nvSpPr>
          <p:spPr bwMode="auto">
            <a:xfrm>
              <a:off x="5887893" y="4056598"/>
              <a:ext cx="424104" cy="245016"/>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2899" name="Oval 11"/>
            <p:cNvSpPr>
              <a:spLocks noChangeArrowheads="1"/>
            </p:cNvSpPr>
            <p:nvPr/>
          </p:nvSpPr>
          <p:spPr bwMode="auto">
            <a:xfrm>
              <a:off x="6372200" y="4371950"/>
              <a:ext cx="424104" cy="245016"/>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2900" name="Line 12"/>
            <p:cNvSpPr>
              <a:spLocks noChangeShapeType="1"/>
            </p:cNvSpPr>
            <p:nvPr/>
          </p:nvSpPr>
          <p:spPr bwMode="auto">
            <a:xfrm>
              <a:off x="6251793" y="4266833"/>
              <a:ext cx="181950" cy="139899"/>
            </a:xfrm>
            <a:prstGeom prst="line">
              <a:avLst/>
            </a:prstGeom>
            <a:noFill/>
            <a:ln w="9525">
              <a:solidFill>
                <a:schemeClr val="tx1"/>
              </a:solidFill>
              <a:round/>
              <a:headEnd/>
              <a:tailEnd/>
            </a:ln>
          </p:spPr>
          <p:txBody>
            <a:bodyPr wrap="none"/>
            <a:lstStyle/>
            <a:p>
              <a:endParaRPr lang="zh-CN" altLang="en-US"/>
            </a:p>
          </p:txBody>
        </p:sp>
        <p:sp>
          <p:nvSpPr>
            <p:cNvPr id="122901" name="Line 13"/>
            <p:cNvSpPr>
              <a:spLocks noChangeShapeType="1"/>
            </p:cNvSpPr>
            <p:nvPr/>
          </p:nvSpPr>
          <p:spPr bwMode="auto">
            <a:xfrm>
              <a:off x="5652120" y="3795886"/>
              <a:ext cx="288032" cy="288032"/>
            </a:xfrm>
            <a:prstGeom prst="line">
              <a:avLst/>
            </a:prstGeom>
            <a:noFill/>
            <a:ln w="9525">
              <a:solidFill>
                <a:schemeClr val="tx1"/>
              </a:solidFill>
              <a:round/>
              <a:headEnd/>
              <a:tailEnd/>
            </a:ln>
          </p:spPr>
          <p:txBody>
            <a:bodyPr wrap="none"/>
            <a:lstStyle/>
            <a:p>
              <a:endParaRPr lang="zh-CN" altLang="en-US"/>
            </a:p>
          </p:txBody>
        </p:sp>
        <p:sp>
          <p:nvSpPr>
            <p:cNvPr id="122902" name="Oval 18"/>
            <p:cNvSpPr>
              <a:spLocks noChangeArrowheads="1"/>
            </p:cNvSpPr>
            <p:nvPr/>
          </p:nvSpPr>
          <p:spPr bwMode="auto">
            <a:xfrm>
              <a:off x="6957993" y="3925219"/>
              <a:ext cx="346174" cy="344241"/>
            </a:xfrm>
            <a:prstGeom prst="ellipse">
              <a:avLst/>
            </a:prstGeom>
            <a:noFill/>
            <a:ln w="9525">
              <a:solidFill>
                <a:schemeClr val="tx1"/>
              </a:solidFill>
              <a:round/>
              <a:headEnd/>
              <a:tailEnd/>
            </a:ln>
          </p:spPr>
          <p:txBody>
            <a:bodyPr wrap="none" anchor="ctr"/>
            <a:lstStyle/>
            <a:p>
              <a:pPr algn="ctr"/>
              <a:r>
                <a:rPr lang="en-US" altLang="zh-CN" sz="1400" b="1"/>
                <a:t>23</a:t>
              </a:r>
            </a:p>
          </p:txBody>
        </p:sp>
        <p:sp>
          <p:nvSpPr>
            <p:cNvPr id="122903" name="Oval 19"/>
            <p:cNvSpPr>
              <a:spLocks noChangeArrowheads="1"/>
            </p:cNvSpPr>
            <p:nvPr/>
          </p:nvSpPr>
          <p:spPr bwMode="auto">
            <a:xfrm>
              <a:off x="7353309" y="4368280"/>
              <a:ext cx="346174" cy="344241"/>
            </a:xfrm>
            <a:prstGeom prst="ellipse">
              <a:avLst/>
            </a:prstGeom>
            <a:noFill/>
            <a:ln w="9525">
              <a:solidFill>
                <a:schemeClr val="tx1"/>
              </a:solidFill>
              <a:round/>
              <a:headEnd/>
              <a:tailEnd/>
            </a:ln>
          </p:spPr>
          <p:txBody>
            <a:bodyPr wrap="none" anchor="ctr"/>
            <a:lstStyle/>
            <a:p>
              <a:pPr algn="ctr"/>
              <a:r>
                <a:rPr lang="en-US" altLang="zh-CN" sz="1400" b="1"/>
                <a:t>51</a:t>
              </a:r>
            </a:p>
          </p:txBody>
        </p:sp>
        <p:sp>
          <p:nvSpPr>
            <p:cNvPr id="122904" name="Line 20"/>
            <p:cNvSpPr>
              <a:spLocks noChangeShapeType="1"/>
            </p:cNvSpPr>
            <p:nvPr/>
          </p:nvSpPr>
          <p:spPr bwMode="auto">
            <a:xfrm>
              <a:off x="7255026" y="4220593"/>
              <a:ext cx="148517" cy="196554"/>
            </a:xfrm>
            <a:prstGeom prst="line">
              <a:avLst/>
            </a:prstGeom>
            <a:noFill/>
            <a:ln w="9525">
              <a:solidFill>
                <a:schemeClr val="tx1"/>
              </a:solidFill>
              <a:round/>
              <a:headEnd/>
              <a:tailEnd/>
            </a:ln>
          </p:spPr>
          <p:txBody>
            <a:bodyPr wrap="none"/>
            <a:lstStyle/>
            <a:p>
              <a:endParaRPr lang="zh-CN" altLang="en-US"/>
            </a:p>
          </p:txBody>
        </p:sp>
        <p:sp>
          <p:nvSpPr>
            <p:cNvPr id="122905" name="Oval 21"/>
            <p:cNvSpPr>
              <a:spLocks noChangeArrowheads="1"/>
            </p:cNvSpPr>
            <p:nvPr/>
          </p:nvSpPr>
          <p:spPr bwMode="auto">
            <a:xfrm>
              <a:off x="7849092" y="4072906"/>
              <a:ext cx="346174" cy="344241"/>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2906" name="Oval 22"/>
            <p:cNvSpPr>
              <a:spLocks noChangeArrowheads="1"/>
            </p:cNvSpPr>
            <p:nvPr/>
          </p:nvSpPr>
          <p:spPr bwMode="auto">
            <a:xfrm>
              <a:off x="8244408" y="4515966"/>
              <a:ext cx="346174" cy="344241"/>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2907" name="Line 23"/>
            <p:cNvSpPr>
              <a:spLocks noChangeShapeType="1"/>
            </p:cNvSpPr>
            <p:nvPr/>
          </p:nvSpPr>
          <p:spPr bwMode="auto">
            <a:xfrm>
              <a:off x="8146125" y="4368280"/>
              <a:ext cx="148517" cy="196554"/>
            </a:xfrm>
            <a:prstGeom prst="line">
              <a:avLst/>
            </a:prstGeom>
            <a:noFill/>
            <a:ln w="9525">
              <a:solidFill>
                <a:schemeClr val="tx1"/>
              </a:solidFill>
              <a:round/>
              <a:headEnd/>
              <a:tailEnd/>
            </a:ln>
          </p:spPr>
          <p:txBody>
            <a:bodyPr wrap="none"/>
            <a:lstStyle/>
            <a:p>
              <a:endParaRPr lang="zh-CN" altLang="en-US"/>
            </a:p>
          </p:txBody>
        </p:sp>
        <p:sp>
          <p:nvSpPr>
            <p:cNvPr id="122908" name="Line 24"/>
            <p:cNvSpPr>
              <a:spLocks noChangeShapeType="1"/>
            </p:cNvSpPr>
            <p:nvPr/>
          </p:nvSpPr>
          <p:spPr bwMode="auto">
            <a:xfrm>
              <a:off x="7304167" y="4072906"/>
              <a:ext cx="544925" cy="98820"/>
            </a:xfrm>
            <a:prstGeom prst="line">
              <a:avLst/>
            </a:prstGeom>
            <a:noFill/>
            <a:ln w="9525">
              <a:solidFill>
                <a:schemeClr val="tx1"/>
              </a:solidFill>
              <a:round/>
              <a:headEnd/>
              <a:tailEnd/>
            </a:ln>
          </p:spPr>
          <p:txBody>
            <a:bodyPr wrap="none"/>
            <a:lstStyle/>
            <a:p>
              <a:endParaRPr lang="zh-CN" altLang="en-US"/>
            </a:p>
          </p:txBody>
        </p:sp>
        <p:sp>
          <p:nvSpPr>
            <p:cNvPr id="122909" name="Line 13"/>
            <p:cNvSpPr>
              <a:spLocks noChangeShapeType="1"/>
            </p:cNvSpPr>
            <p:nvPr/>
          </p:nvSpPr>
          <p:spPr bwMode="auto">
            <a:xfrm>
              <a:off x="5724128" y="3651870"/>
              <a:ext cx="1243659" cy="358368"/>
            </a:xfrm>
            <a:prstGeom prst="line">
              <a:avLst/>
            </a:prstGeom>
            <a:noFill/>
            <a:ln w="9525">
              <a:solidFill>
                <a:schemeClr val="tx1"/>
              </a:solidFill>
              <a:round/>
              <a:headEnd/>
              <a:tailEnd/>
            </a:ln>
          </p:spPr>
          <p:txBody>
            <a:bodyPr wrap="none"/>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12288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288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blinds(horizontal)">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blinds(horizontal)">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childTnLst>
                          </p:cTn>
                        </p:par>
                        <p:par>
                          <p:cTn id="41" fill="hold">
                            <p:stCondLst>
                              <p:cond delay="500"/>
                            </p:stCondLst>
                            <p:childTnLst>
                              <p:par>
                                <p:cTn id="42" presetID="3" presetClass="exit" presetSubtype="10" fill="hold" nodeType="afterEffect">
                                  <p:stCondLst>
                                    <p:cond delay="0"/>
                                  </p:stCondLst>
                                  <p:childTnLst>
                                    <p:animEffect transition="out" filter="blinds(horizontal)">
                                      <p:cBhvr>
                                        <p:cTn id="43" dur="500"/>
                                        <p:tgtEl>
                                          <p:spTgt spid="2"/>
                                        </p:tgtEl>
                                      </p:cBhvr>
                                    </p:animEffect>
                                    <p:set>
                                      <p:cBhvr>
                                        <p:cTn id="44" dur="1" fill="hold">
                                          <p:stCondLst>
                                            <p:cond delay="499"/>
                                          </p:stCondLst>
                                        </p:cTn>
                                        <p:tgtEl>
                                          <p:spTgt spid="2"/>
                                        </p:tgtEl>
                                        <p:attrNameLst>
                                          <p:attrName>style.visibility</p:attrName>
                                        </p:attrNameLst>
                                      </p:cBhvr>
                                      <p:to>
                                        <p:strVal val="hidden"/>
                                      </p:to>
                                    </p:set>
                                  </p:childTnLst>
                                </p:cTn>
                              </p:par>
                            </p:childTnLst>
                          </p:cTn>
                        </p:par>
                        <p:par>
                          <p:cTn id="45" fill="hold">
                            <p:stCondLst>
                              <p:cond delay="1000"/>
                            </p:stCondLst>
                            <p:childTnLst>
                              <p:par>
                                <p:cTn id="46" presetID="3" presetClass="exit" presetSubtype="10" fill="hold" nodeType="afterEffect">
                                  <p:stCondLst>
                                    <p:cond delay="0"/>
                                  </p:stCondLst>
                                  <p:childTnLst>
                                    <p:animEffect transition="out" filter="blinds(horizontal)">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par>
                          <p:cTn id="54" fill="hold">
                            <p:stCondLst>
                              <p:cond delay="500"/>
                            </p:stCondLst>
                            <p:childTnLst>
                              <p:par>
                                <p:cTn id="55" presetID="3" presetClass="exit" presetSubtype="10" fill="hold" nodeType="afterEffect">
                                  <p:stCondLst>
                                    <p:cond delay="0"/>
                                  </p:stCondLst>
                                  <p:childTnLst>
                                    <p:animEffect transition="out" filter="blinds(horizontal)">
                                      <p:cBhvr>
                                        <p:cTn id="56" dur="500"/>
                                        <p:tgtEl>
                                          <p:spTgt spid="3"/>
                                        </p:tgtEl>
                                      </p:cBhvr>
                                    </p:animEffect>
                                    <p:set>
                                      <p:cBhvr>
                                        <p:cTn id="57" dur="1" fill="hold">
                                          <p:stCondLst>
                                            <p:cond delay="499"/>
                                          </p:stCondLst>
                                        </p:cTn>
                                        <p:tgtEl>
                                          <p:spTgt spid="3"/>
                                        </p:tgtEl>
                                        <p:attrNameLst>
                                          <p:attrName>style.visibility</p:attrName>
                                        </p:attrNameLst>
                                      </p:cBhvr>
                                      <p:to>
                                        <p:strVal val="hidden"/>
                                      </p:to>
                                    </p:set>
                                  </p:childTnLst>
                                </p:cTn>
                              </p:par>
                            </p:childTnLst>
                          </p:cTn>
                        </p:par>
                        <p:par>
                          <p:cTn id="58" fill="hold">
                            <p:stCondLst>
                              <p:cond delay="1000"/>
                            </p:stCondLst>
                            <p:childTnLst>
                              <p:par>
                                <p:cTn id="59" presetID="3" presetClass="exit" presetSubtype="10" fill="hold" nodeType="afterEffect">
                                  <p:stCondLst>
                                    <p:cond delay="0"/>
                                  </p:stCondLst>
                                  <p:childTnLst>
                                    <p:animEffect transition="out" filter="blinds(horizontal)">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linds(horizontal)">
                                      <p:cBhvr>
                                        <p:cTn id="6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29" grpId="0"/>
      <p:bldP spid="30" grpId="0"/>
      <p:bldP spid="31"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矩形 34"/>
          <p:cNvSpPr>
            <a:spLocks noChangeArrowheads="1"/>
          </p:cNvSpPr>
          <p:nvPr/>
        </p:nvSpPr>
        <p:spPr bwMode="auto">
          <a:xfrm>
            <a:off x="539552"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入队操作</a:t>
            </a:r>
          </a:p>
        </p:txBody>
      </p:sp>
      <p:sp>
        <p:nvSpPr>
          <p:cNvPr id="29" name="矩形 28"/>
          <p:cNvSpPr>
            <a:spLocks noChangeArrowheads="1"/>
          </p:cNvSpPr>
          <p:nvPr/>
        </p:nvSpPr>
        <p:spPr bwMode="auto">
          <a:xfrm>
            <a:off x="323850" y="1058863"/>
            <a:ext cx="8280400" cy="812800"/>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入队是归并的特例</a:t>
            </a:r>
          </a:p>
          <a:p>
            <a:pPr>
              <a:lnSpc>
                <a:spcPct val="130000"/>
              </a:lnSpc>
            </a:pPr>
            <a:r>
              <a:rPr lang="zh-CN" altLang="en-US" sz="1800" b="1" dirty="0">
                <a:latin typeface="楷体_GB2312" pitchFamily="49" charset="-122"/>
                <a:ea typeface="楷体_GB2312" pitchFamily="49" charset="-122"/>
              </a:rPr>
              <a:t>将入队结点形成一棵单结点的树组成的集合，归并两个集合</a:t>
            </a:r>
          </a:p>
        </p:txBody>
      </p:sp>
      <p:sp>
        <p:nvSpPr>
          <p:cNvPr id="30" name="矩形 29"/>
          <p:cNvSpPr>
            <a:spLocks noChangeArrowheads="1"/>
          </p:cNvSpPr>
          <p:nvPr/>
        </p:nvSpPr>
        <p:spPr bwMode="auto">
          <a:xfrm>
            <a:off x="5076825" y="2932113"/>
            <a:ext cx="3743325" cy="1725612"/>
          </a:xfrm>
          <a:prstGeom prst="rect">
            <a:avLst/>
          </a:prstGeom>
          <a:noFill/>
          <a:ln w="9525">
            <a:noFill/>
            <a:miter lim="800000"/>
            <a:headEnd/>
            <a:tailEnd/>
          </a:ln>
        </p:spPr>
        <p:txBody>
          <a:bodyPr>
            <a:spAutoFit/>
          </a:bodyPr>
          <a:lstStyle/>
          <a:p>
            <a:pPr>
              <a:lnSpc>
                <a:spcPct val="130000"/>
              </a:lnSpc>
            </a:pPr>
            <a:r>
              <a:rPr lang="zh-CN" altLang="en-US" sz="1800" b="1" dirty="0">
                <a:latin typeface="微软雅黑" pitchFamily="34" charset="-122"/>
                <a:ea typeface="微软雅黑" pitchFamily="34" charset="-122"/>
              </a:rPr>
              <a:t>时间效益</a:t>
            </a:r>
            <a:endParaRPr lang="en-US" altLang="zh-CN" sz="1800" b="1" dirty="0">
              <a:latin typeface="微软雅黑" pitchFamily="34" charset="-122"/>
              <a:ea typeface="微软雅黑" pitchFamily="34" charset="-122"/>
            </a:endParaRPr>
          </a:p>
          <a:p>
            <a:pPr>
              <a:lnSpc>
                <a:spcPct val="130000"/>
              </a:lnSpc>
              <a:spcBef>
                <a:spcPts val="600"/>
              </a:spcBef>
            </a:pPr>
            <a:r>
              <a:rPr lang="zh-CN" altLang="en-US" sz="1400" b="1" dirty="0">
                <a:latin typeface="楷体_GB2312" pitchFamily="49" charset="-122"/>
                <a:ea typeface="楷体_GB2312" pitchFamily="49" charset="-122"/>
              </a:rPr>
              <a:t>最坏情况：原队列中，每种高度的树都出现，为</a:t>
            </a:r>
            <a:r>
              <a:rPr lang="en-US" altLang="zh-CN" sz="1400" b="1" dirty="0">
                <a:latin typeface="楷体_GB2312" pitchFamily="49" charset="-122"/>
                <a:ea typeface="楷体_GB2312" pitchFamily="49" charset="-122"/>
              </a:rPr>
              <a:t>O(</a:t>
            </a:r>
            <a:r>
              <a:rPr lang="en-US" altLang="zh-CN" sz="1400" b="1" dirty="0" err="1">
                <a:latin typeface="楷体_GB2312" pitchFamily="49" charset="-122"/>
                <a:ea typeface="楷体_GB2312" pitchFamily="49" charset="-122"/>
              </a:rPr>
              <a:t>logN</a:t>
            </a:r>
            <a:r>
              <a:rPr lang="en-US" altLang="zh-CN" sz="1400" b="1" dirty="0">
                <a:latin typeface="楷体_GB2312" pitchFamily="49" charset="-122"/>
                <a:ea typeface="楷体_GB2312" pitchFamily="49" charset="-122"/>
              </a:rPr>
              <a:t>)</a:t>
            </a:r>
            <a:r>
              <a:rPr lang="zh-CN" altLang="en-US" sz="1400" b="1" dirty="0">
                <a:latin typeface="楷体_GB2312" pitchFamily="49" charset="-122"/>
                <a:ea typeface="楷体_GB2312" pitchFamily="49" charset="-122"/>
              </a:rPr>
              <a:t>，</a:t>
            </a:r>
            <a:endParaRPr lang="en-US" altLang="zh-CN" sz="1400" b="1" dirty="0">
              <a:latin typeface="楷体_GB2312" pitchFamily="49" charset="-122"/>
              <a:ea typeface="楷体_GB2312" pitchFamily="49" charset="-122"/>
            </a:endParaRPr>
          </a:p>
          <a:p>
            <a:pPr>
              <a:lnSpc>
                <a:spcPct val="130000"/>
              </a:lnSpc>
              <a:spcBef>
                <a:spcPts val="600"/>
              </a:spcBef>
            </a:pPr>
            <a:r>
              <a:rPr lang="zh-CN" altLang="en-US" sz="1400" b="1" dirty="0">
                <a:latin typeface="楷体_GB2312" pitchFamily="49" charset="-122"/>
                <a:ea typeface="楷体_GB2312" pitchFamily="49" charset="-122"/>
              </a:rPr>
              <a:t>平均情况：每棵树出现和不出现的概率相等，都为</a:t>
            </a:r>
            <a:r>
              <a:rPr lang="en-US" altLang="zh-CN" sz="1400" b="1" dirty="0">
                <a:latin typeface="楷体_GB2312" pitchFamily="49" charset="-122"/>
                <a:ea typeface="楷体_GB2312" pitchFamily="49" charset="-122"/>
              </a:rPr>
              <a:t>0.5</a:t>
            </a:r>
            <a:r>
              <a:rPr lang="zh-CN" altLang="en-US" sz="1400" b="1" dirty="0">
                <a:latin typeface="楷体_GB2312" pitchFamily="49" charset="-122"/>
                <a:ea typeface="楷体_GB2312" pitchFamily="49" charset="-122"/>
              </a:rPr>
              <a:t>，因此平均归并两次就能结束。</a:t>
            </a:r>
          </a:p>
        </p:txBody>
      </p:sp>
      <p:grpSp>
        <p:nvGrpSpPr>
          <p:cNvPr id="2" name="组合 78"/>
          <p:cNvGrpSpPr>
            <a:grpSpLocks/>
          </p:cNvGrpSpPr>
          <p:nvPr/>
        </p:nvGrpSpPr>
        <p:grpSpPr bwMode="auto">
          <a:xfrm>
            <a:off x="1554163" y="2616200"/>
            <a:ext cx="909637" cy="560388"/>
            <a:chOff x="611560" y="2427734"/>
            <a:chExt cx="908412" cy="560368"/>
          </a:xfrm>
        </p:grpSpPr>
        <p:sp>
          <p:nvSpPr>
            <p:cNvPr id="123968" name="Oval 4"/>
            <p:cNvSpPr>
              <a:spLocks noChangeArrowheads="1"/>
            </p:cNvSpPr>
            <p:nvPr/>
          </p:nvSpPr>
          <p:spPr bwMode="auto">
            <a:xfrm>
              <a:off x="611560" y="2427734"/>
              <a:ext cx="424104" cy="245016"/>
            </a:xfrm>
            <a:prstGeom prst="ellipse">
              <a:avLst/>
            </a:prstGeom>
            <a:noFill/>
            <a:ln w="9525">
              <a:solidFill>
                <a:schemeClr val="tx1"/>
              </a:solidFill>
              <a:round/>
              <a:headEnd/>
              <a:tailEnd/>
            </a:ln>
          </p:spPr>
          <p:txBody>
            <a:bodyPr wrap="none" anchor="ctr"/>
            <a:lstStyle/>
            <a:p>
              <a:pPr algn="ctr"/>
              <a:r>
                <a:rPr lang="en-US" altLang="zh-CN" sz="1400" b="1"/>
                <a:t>16</a:t>
              </a:r>
            </a:p>
          </p:txBody>
        </p:sp>
        <p:sp>
          <p:nvSpPr>
            <p:cNvPr id="123969" name="Oval 5"/>
            <p:cNvSpPr>
              <a:spLocks noChangeArrowheads="1"/>
            </p:cNvSpPr>
            <p:nvPr/>
          </p:nvSpPr>
          <p:spPr bwMode="auto">
            <a:xfrm>
              <a:off x="1095868" y="2743086"/>
              <a:ext cx="424104" cy="245016"/>
            </a:xfrm>
            <a:prstGeom prst="ellipse">
              <a:avLst/>
            </a:prstGeom>
            <a:noFill/>
            <a:ln w="9525">
              <a:solidFill>
                <a:schemeClr val="tx1"/>
              </a:solidFill>
              <a:round/>
              <a:headEnd/>
              <a:tailEnd/>
            </a:ln>
          </p:spPr>
          <p:txBody>
            <a:bodyPr wrap="none" anchor="ctr"/>
            <a:lstStyle/>
            <a:p>
              <a:pPr algn="ctr"/>
              <a:r>
                <a:rPr lang="en-US" altLang="zh-CN" sz="1400" b="1"/>
                <a:t>18</a:t>
              </a:r>
            </a:p>
          </p:txBody>
        </p:sp>
        <p:sp>
          <p:nvSpPr>
            <p:cNvPr id="123970" name="Line 6"/>
            <p:cNvSpPr>
              <a:spLocks noChangeShapeType="1"/>
            </p:cNvSpPr>
            <p:nvPr/>
          </p:nvSpPr>
          <p:spPr bwMode="auto">
            <a:xfrm>
              <a:off x="975460" y="2637968"/>
              <a:ext cx="181950" cy="139899"/>
            </a:xfrm>
            <a:prstGeom prst="line">
              <a:avLst/>
            </a:prstGeom>
            <a:noFill/>
            <a:ln w="9525">
              <a:solidFill>
                <a:schemeClr val="tx1"/>
              </a:solidFill>
              <a:round/>
              <a:headEnd/>
              <a:tailEnd/>
            </a:ln>
          </p:spPr>
          <p:txBody>
            <a:bodyPr wrap="none"/>
            <a:lstStyle/>
            <a:p>
              <a:endParaRPr lang="zh-CN" altLang="en-US"/>
            </a:p>
          </p:txBody>
        </p:sp>
      </p:grpSp>
      <p:grpSp>
        <p:nvGrpSpPr>
          <p:cNvPr id="3" name="组合 79"/>
          <p:cNvGrpSpPr>
            <a:grpSpLocks/>
          </p:cNvGrpSpPr>
          <p:nvPr/>
        </p:nvGrpSpPr>
        <p:grpSpPr bwMode="auto">
          <a:xfrm>
            <a:off x="2411413" y="2571750"/>
            <a:ext cx="2000250" cy="665163"/>
            <a:chOff x="1540607" y="2383046"/>
            <a:chExt cx="2000110" cy="665485"/>
          </a:xfrm>
        </p:grpSpPr>
        <p:sp>
          <p:nvSpPr>
            <p:cNvPr id="123961" name="Oval 7"/>
            <p:cNvSpPr>
              <a:spLocks noChangeArrowheads="1"/>
            </p:cNvSpPr>
            <p:nvPr/>
          </p:nvSpPr>
          <p:spPr bwMode="auto">
            <a:xfrm>
              <a:off x="1540607" y="2383046"/>
              <a:ext cx="424104" cy="245016"/>
            </a:xfrm>
            <a:prstGeom prst="ellipse">
              <a:avLst/>
            </a:prstGeom>
            <a:noFill/>
            <a:ln w="9525">
              <a:solidFill>
                <a:schemeClr val="tx1"/>
              </a:solidFill>
              <a:round/>
              <a:headEnd/>
              <a:tailEnd/>
            </a:ln>
          </p:spPr>
          <p:txBody>
            <a:bodyPr wrap="none" anchor="ctr"/>
            <a:lstStyle/>
            <a:p>
              <a:pPr algn="ctr"/>
              <a:r>
                <a:rPr lang="en-US" altLang="zh-CN" sz="1400" b="1"/>
                <a:t>12</a:t>
              </a:r>
            </a:p>
          </p:txBody>
        </p:sp>
        <p:sp>
          <p:nvSpPr>
            <p:cNvPr id="123962" name="Oval 8"/>
            <p:cNvSpPr>
              <a:spLocks noChangeArrowheads="1"/>
            </p:cNvSpPr>
            <p:nvPr/>
          </p:nvSpPr>
          <p:spPr bwMode="auto">
            <a:xfrm>
              <a:off x="2024915" y="2698398"/>
              <a:ext cx="424104" cy="245016"/>
            </a:xfrm>
            <a:prstGeom prst="ellipse">
              <a:avLst/>
            </a:prstGeom>
            <a:noFill/>
            <a:ln w="9525">
              <a:solidFill>
                <a:schemeClr val="tx1"/>
              </a:solidFill>
              <a:round/>
              <a:headEnd/>
              <a:tailEnd/>
            </a:ln>
          </p:spPr>
          <p:txBody>
            <a:bodyPr wrap="none" anchor="ctr"/>
            <a:lstStyle/>
            <a:p>
              <a:pPr algn="ctr"/>
              <a:r>
                <a:rPr lang="en-US" altLang="zh-CN" sz="1400" b="1"/>
                <a:t>21</a:t>
              </a:r>
            </a:p>
          </p:txBody>
        </p:sp>
        <p:sp>
          <p:nvSpPr>
            <p:cNvPr id="123963" name="Line 9"/>
            <p:cNvSpPr>
              <a:spLocks noChangeShapeType="1"/>
            </p:cNvSpPr>
            <p:nvPr/>
          </p:nvSpPr>
          <p:spPr bwMode="auto">
            <a:xfrm>
              <a:off x="1904507" y="2593281"/>
              <a:ext cx="181950" cy="139899"/>
            </a:xfrm>
            <a:prstGeom prst="line">
              <a:avLst/>
            </a:prstGeom>
            <a:noFill/>
            <a:ln w="9525">
              <a:solidFill>
                <a:schemeClr val="tx1"/>
              </a:solidFill>
              <a:round/>
              <a:headEnd/>
              <a:tailEnd/>
            </a:ln>
          </p:spPr>
          <p:txBody>
            <a:bodyPr wrap="none"/>
            <a:lstStyle/>
            <a:p>
              <a:endParaRPr lang="zh-CN" altLang="en-US"/>
            </a:p>
          </p:txBody>
        </p:sp>
        <p:sp>
          <p:nvSpPr>
            <p:cNvPr id="123964" name="Oval 10"/>
            <p:cNvSpPr>
              <a:spLocks noChangeArrowheads="1"/>
            </p:cNvSpPr>
            <p:nvPr/>
          </p:nvSpPr>
          <p:spPr bwMode="auto">
            <a:xfrm>
              <a:off x="2632306" y="2488163"/>
              <a:ext cx="424104" cy="245016"/>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3965" name="Oval 11"/>
            <p:cNvSpPr>
              <a:spLocks noChangeArrowheads="1"/>
            </p:cNvSpPr>
            <p:nvPr/>
          </p:nvSpPr>
          <p:spPr bwMode="auto">
            <a:xfrm>
              <a:off x="3116613" y="2803515"/>
              <a:ext cx="424104" cy="245016"/>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3966" name="Line 12"/>
            <p:cNvSpPr>
              <a:spLocks noChangeShapeType="1"/>
            </p:cNvSpPr>
            <p:nvPr/>
          </p:nvSpPr>
          <p:spPr bwMode="auto">
            <a:xfrm>
              <a:off x="2996206" y="2698398"/>
              <a:ext cx="181950" cy="139899"/>
            </a:xfrm>
            <a:prstGeom prst="line">
              <a:avLst/>
            </a:prstGeom>
            <a:noFill/>
            <a:ln w="9525">
              <a:solidFill>
                <a:schemeClr val="tx1"/>
              </a:solidFill>
              <a:round/>
              <a:headEnd/>
              <a:tailEnd/>
            </a:ln>
          </p:spPr>
          <p:txBody>
            <a:bodyPr wrap="none"/>
            <a:lstStyle/>
            <a:p>
              <a:endParaRPr lang="zh-CN" altLang="en-US"/>
            </a:p>
          </p:txBody>
        </p:sp>
        <p:sp>
          <p:nvSpPr>
            <p:cNvPr id="123967" name="Line 13"/>
            <p:cNvSpPr>
              <a:spLocks noChangeShapeType="1"/>
            </p:cNvSpPr>
            <p:nvPr/>
          </p:nvSpPr>
          <p:spPr bwMode="auto">
            <a:xfrm>
              <a:off x="1964711" y="2488163"/>
              <a:ext cx="667595" cy="70336"/>
            </a:xfrm>
            <a:prstGeom prst="line">
              <a:avLst/>
            </a:prstGeom>
            <a:noFill/>
            <a:ln w="9525">
              <a:solidFill>
                <a:schemeClr val="tx1"/>
              </a:solidFill>
              <a:round/>
              <a:headEnd/>
              <a:tailEnd/>
            </a:ln>
          </p:spPr>
          <p:txBody>
            <a:bodyPr wrap="none"/>
            <a:lstStyle/>
            <a:p>
              <a:endParaRPr lang="zh-CN" altLang="en-US"/>
            </a:p>
          </p:txBody>
        </p:sp>
      </p:grpSp>
      <p:sp>
        <p:nvSpPr>
          <p:cNvPr id="78" name="矩形 77"/>
          <p:cNvSpPr>
            <a:spLocks noChangeArrowheads="1"/>
          </p:cNvSpPr>
          <p:nvPr/>
        </p:nvSpPr>
        <p:spPr bwMode="auto">
          <a:xfrm>
            <a:off x="323850" y="1924050"/>
            <a:ext cx="3024014" cy="452438"/>
          </a:xfrm>
          <a:prstGeom prst="rect">
            <a:avLst/>
          </a:prstGeom>
          <a:noFill/>
          <a:ln w="9525">
            <a:noFill/>
            <a:miter lim="800000"/>
            <a:headEnd/>
            <a:tailEnd/>
          </a:ln>
        </p:spPr>
        <p:txBody>
          <a:bodyPr wrap="square">
            <a:spAutoFit/>
          </a:bodyPr>
          <a:lstStyle/>
          <a:p>
            <a:pPr>
              <a:lnSpc>
                <a:spcPct val="130000"/>
              </a:lnSpc>
            </a:pPr>
            <a:r>
              <a:rPr lang="zh-CN" altLang="en-US" sz="1800" b="1" dirty="0">
                <a:latin typeface="楷体_GB2312" pitchFamily="49" charset="-122"/>
                <a:ea typeface="楷体_GB2312" pitchFamily="49" charset="-122"/>
              </a:rPr>
              <a:t>如在下列两个队列中插入</a:t>
            </a:r>
            <a:r>
              <a:rPr lang="en-US" altLang="zh-CN" sz="1800" b="1" dirty="0">
                <a:latin typeface="楷体_GB2312" pitchFamily="49" charset="-122"/>
                <a:ea typeface="楷体_GB2312" pitchFamily="49" charset="-122"/>
              </a:rPr>
              <a:t>10</a:t>
            </a:r>
            <a:endParaRPr lang="zh-CN" altLang="en-US" sz="1800" b="1" dirty="0">
              <a:latin typeface="楷体_GB2312" pitchFamily="49" charset="-122"/>
              <a:ea typeface="楷体_GB2312" pitchFamily="49" charset="-122"/>
            </a:endParaRPr>
          </a:p>
        </p:txBody>
      </p:sp>
      <p:sp>
        <p:nvSpPr>
          <p:cNvPr id="80" name="Oval 25"/>
          <p:cNvSpPr>
            <a:spLocks noChangeArrowheads="1"/>
          </p:cNvSpPr>
          <p:nvPr/>
        </p:nvSpPr>
        <p:spPr bwMode="auto">
          <a:xfrm>
            <a:off x="755650" y="2571750"/>
            <a:ext cx="346075" cy="344488"/>
          </a:xfrm>
          <a:prstGeom prst="ellipse">
            <a:avLst/>
          </a:prstGeom>
          <a:noFill/>
          <a:ln w="9525">
            <a:solidFill>
              <a:schemeClr val="tx1"/>
            </a:solidFill>
            <a:round/>
            <a:headEnd/>
            <a:tailEnd/>
          </a:ln>
        </p:spPr>
        <p:txBody>
          <a:bodyPr wrap="none" anchor="ctr"/>
          <a:lstStyle/>
          <a:p>
            <a:pPr algn="ctr"/>
            <a:r>
              <a:rPr lang="en-US" altLang="zh-CN" sz="1400" b="1"/>
              <a:t>10</a:t>
            </a:r>
          </a:p>
        </p:txBody>
      </p:sp>
      <p:grpSp>
        <p:nvGrpSpPr>
          <p:cNvPr id="4" name="组合 80"/>
          <p:cNvGrpSpPr>
            <a:grpSpLocks/>
          </p:cNvGrpSpPr>
          <p:nvPr/>
        </p:nvGrpSpPr>
        <p:grpSpPr bwMode="auto">
          <a:xfrm>
            <a:off x="1331838" y="4011662"/>
            <a:ext cx="741363" cy="787400"/>
            <a:chOff x="1224356" y="3424834"/>
            <a:chExt cx="741490" cy="787301"/>
          </a:xfrm>
        </p:grpSpPr>
        <p:sp>
          <p:nvSpPr>
            <p:cNvPr id="123958" name="Oval 15"/>
            <p:cNvSpPr>
              <a:spLocks noChangeArrowheads="1"/>
            </p:cNvSpPr>
            <p:nvPr/>
          </p:nvSpPr>
          <p:spPr bwMode="auto">
            <a:xfrm>
              <a:off x="1224356" y="3424834"/>
              <a:ext cx="346174" cy="344241"/>
            </a:xfrm>
            <a:prstGeom prst="ellipse">
              <a:avLst/>
            </a:prstGeom>
            <a:noFill/>
            <a:ln w="9525">
              <a:solidFill>
                <a:schemeClr val="tx1"/>
              </a:solidFill>
              <a:round/>
              <a:headEnd/>
              <a:tailEnd/>
            </a:ln>
          </p:spPr>
          <p:txBody>
            <a:bodyPr wrap="none" anchor="ctr"/>
            <a:lstStyle/>
            <a:p>
              <a:pPr algn="ctr"/>
              <a:r>
                <a:rPr lang="en-US" altLang="zh-CN" sz="1400" b="1"/>
                <a:t>14</a:t>
              </a:r>
            </a:p>
          </p:txBody>
        </p:sp>
        <p:sp>
          <p:nvSpPr>
            <p:cNvPr id="123959" name="Oval 16"/>
            <p:cNvSpPr>
              <a:spLocks noChangeArrowheads="1"/>
            </p:cNvSpPr>
            <p:nvPr/>
          </p:nvSpPr>
          <p:spPr bwMode="auto">
            <a:xfrm>
              <a:off x="1619672" y="3867894"/>
              <a:ext cx="346174" cy="344241"/>
            </a:xfrm>
            <a:prstGeom prst="ellipse">
              <a:avLst/>
            </a:prstGeom>
            <a:noFill/>
            <a:ln w="9525">
              <a:solidFill>
                <a:schemeClr val="tx1"/>
              </a:solidFill>
              <a:round/>
              <a:headEnd/>
              <a:tailEnd/>
            </a:ln>
          </p:spPr>
          <p:txBody>
            <a:bodyPr wrap="none" anchor="ctr"/>
            <a:lstStyle/>
            <a:p>
              <a:pPr algn="ctr"/>
              <a:r>
                <a:rPr lang="en-US" altLang="zh-CN" sz="1400" b="1"/>
                <a:t>26</a:t>
              </a:r>
            </a:p>
          </p:txBody>
        </p:sp>
        <p:sp>
          <p:nvSpPr>
            <p:cNvPr id="123960" name="Line 17"/>
            <p:cNvSpPr>
              <a:spLocks noChangeShapeType="1"/>
            </p:cNvSpPr>
            <p:nvPr/>
          </p:nvSpPr>
          <p:spPr bwMode="auto">
            <a:xfrm>
              <a:off x="1521389" y="3720208"/>
              <a:ext cx="148517" cy="196554"/>
            </a:xfrm>
            <a:prstGeom prst="line">
              <a:avLst/>
            </a:prstGeom>
            <a:noFill/>
            <a:ln w="9525">
              <a:solidFill>
                <a:schemeClr val="tx1"/>
              </a:solidFill>
              <a:round/>
              <a:headEnd/>
              <a:tailEnd/>
            </a:ln>
          </p:spPr>
          <p:txBody>
            <a:bodyPr wrap="none"/>
            <a:lstStyle/>
            <a:p>
              <a:endParaRPr lang="zh-CN" altLang="en-US"/>
            </a:p>
          </p:txBody>
        </p:sp>
      </p:grpSp>
      <p:grpSp>
        <p:nvGrpSpPr>
          <p:cNvPr id="5" name="组合 81"/>
          <p:cNvGrpSpPr>
            <a:grpSpLocks/>
          </p:cNvGrpSpPr>
          <p:nvPr/>
        </p:nvGrpSpPr>
        <p:grpSpPr bwMode="auto">
          <a:xfrm>
            <a:off x="2182738" y="3949750"/>
            <a:ext cx="1633538" cy="935037"/>
            <a:chOff x="2075315" y="3363838"/>
            <a:chExt cx="1632589" cy="934988"/>
          </a:xfrm>
        </p:grpSpPr>
        <p:sp>
          <p:nvSpPr>
            <p:cNvPr id="123951" name="Oval 18"/>
            <p:cNvSpPr>
              <a:spLocks noChangeArrowheads="1"/>
            </p:cNvSpPr>
            <p:nvPr/>
          </p:nvSpPr>
          <p:spPr bwMode="auto">
            <a:xfrm>
              <a:off x="2075315" y="3363838"/>
              <a:ext cx="346174" cy="344241"/>
            </a:xfrm>
            <a:prstGeom prst="ellipse">
              <a:avLst/>
            </a:prstGeom>
            <a:noFill/>
            <a:ln w="9525">
              <a:solidFill>
                <a:schemeClr val="tx1"/>
              </a:solidFill>
              <a:round/>
              <a:headEnd/>
              <a:tailEnd/>
            </a:ln>
          </p:spPr>
          <p:txBody>
            <a:bodyPr wrap="none" anchor="ctr"/>
            <a:lstStyle/>
            <a:p>
              <a:pPr algn="ctr"/>
              <a:r>
                <a:rPr lang="en-US" altLang="zh-CN" sz="1400" b="1"/>
                <a:t>23</a:t>
              </a:r>
            </a:p>
          </p:txBody>
        </p:sp>
        <p:sp>
          <p:nvSpPr>
            <p:cNvPr id="123952" name="Oval 19"/>
            <p:cNvSpPr>
              <a:spLocks noChangeArrowheads="1"/>
            </p:cNvSpPr>
            <p:nvPr/>
          </p:nvSpPr>
          <p:spPr bwMode="auto">
            <a:xfrm>
              <a:off x="2470631" y="3806899"/>
              <a:ext cx="346174" cy="344241"/>
            </a:xfrm>
            <a:prstGeom prst="ellipse">
              <a:avLst/>
            </a:prstGeom>
            <a:noFill/>
            <a:ln w="9525">
              <a:solidFill>
                <a:schemeClr val="tx1"/>
              </a:solidFill>
              <a:round/>
              <a:headEnd/>
              <a:tailEnd/>
            </a:ln>
          </p:spPr>
          <p:txBody>
            <a:bodyPr wrap="none" anchor="ctr"/>
            <a:lstStyle/>
            <a:p>
              <a:pPr algn="ctr"/>
              <a:r>
                <a:rPr lang="en-US" altLang="zh-CN" sz="1400" b="1"/>
                <a:t>51</a:t>
              </a:r>
            </a:p>
          </p:txBody>
        </p:sp>
        <p:sp>
          <p:nvSpPr>
            <p:cNvPr id="123953" name="Line 20"/>
            <p:cNvSpPr>
              <a:spLocks noChangeShapeType="1"/>
            </p:cNvSpPr>
            <p:nvPr/>
          </p:nvSpPr>
          <p:spPr bwMode="auto">
            <a:xfrm>
              <a:off x="2372348" y="3659212"/>
              <a:ext cx="148517" cy="196554"/>
            </a:xfrm>
            <a:prstGeom prst="line">
              <a:avLst/>
            </a:prstGeom>
            <a:noFill/>
            <a:ln w="9525">
              <a:solidFill>
                <a:schemeClr val="tx1"/>
              </a:solidFill>
              <a:round/>
              <a:headEnd/>
              <a:tailEnd/>
            </a:ln>
          </p:spPr>
          <p:txBody>
            <a:bodyPr wrap="none"/>
            <a:lstStyle/>
            <a:p>
              <a:endParaRPr lang="zh-CN" altLang="en-US"/>
            </a:p>
          </p:txBody>
        </p:sp>
        <p:sp>
          <p:nvSpPr>
            <p:cNvPr id="123954" name="Oval 21"/>
            <p:cNvSpPr>
              <a:spLocks noChangeArrowheads="1"/>
            </p:cNvSpPr>
            <p:nvPr/>
          </p:nvSpPr>
          <p:spPr bwMode="auto">
            <a:xfrm>
              <a:off x="2966414" y="3511525"/>
              <a:ext cx="346174" cy="344241"/>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3955" name="Oval 22"/>
            <p:cNvSpPr>
              <a:spLocks noChangeArrowheads="1"/>
            </p:cNvSpPr>
            <p:nvPr/>
          </p:nvSpPr>
          <p:spPr bwMode="auto">
            <a:xfrm>
              <a:off x="3361730" y="3954585"/>
              <a:ext cx="346174" cy="344241"/>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3956" name="Line 23"/>
            <p:cNvSpPr>
              <a:spLocks noChangeShapeType="1"/>
            </p:cNvSpPr>
            <p:nvPr/>
          </p:nvSpPr>
          <p:spPr bwMode="auto">
            <a:xfrm>
              <a:off x="3263447" y="3806899"/>
              <a:ext cx="148517" cy="196554"/>
            </a:xfrm>
            <a:prstGeom prst="line">
              <a:avLst/>
            </a:prstGeom>
            <a:noFill/>
            <a:ln w="9525">
              <a:solidFill>
                <a:schemeClr val="tx1"/>
              </a:solidFill>
              <a:round/>
              <a:headEnd/>
              <a:tailEnd/>
            </a:ln>
          </p:spPr>
          <p:txBody>
            <a:bodyPr wrap="none"/>
            <a:lstStyle/>
            <a:p>
              <a:endParaRPr lang="zh-CN" altLang="en-US"/>
            </a:p>
          </p:txBody>
        </p:sp>
        <p:sp>
          <p:nvSpPr>
            <p:cNvPr id="123957" name="Line 24"/>
            <p:cNvSpPr>
              <a:spLocks noChangeShapeType="1"/>
            </p:cNvSpPr>
            <p:nvPr/>
          </p:nvSpPr>
          <p:spPr bwMode="auto">
            <a:xfrm>
              <a:off x="2421489" y="3511525"/>
              <a:ext cx="544925" cy="98820"/>
            </a:xfrm>
            <a:prstGeom prst="line">
              <a:avLst/>
            </a:prstGeom>
            <a:noFill/>
            <a:ln w="9525">
              <a:solidFill>
                <a:schemeClr val="tx1"/>
              </a:solidFill>
              <a:round/>
              <a:headEnd/>
              <a:tailEnd/>
            </a:ln>
          </p:spPr>
          <p:txBody>
            <a:bodyPr wrap="none"/>
            <a:lstStyle/>
            <a:p>
              <a:endParaRPr lang="zh-CN" altLang="en-US"/>
            </a:p>
          </p:txBody>
        </p:sp>
      </p:grpSp>
      <p:sp>
        <p:nvSpPr>
          <p:cNvPr id="62" name="Oval 25"/>
          <p:cNvSpPr>
            <a:spLocks noChangeArrowheads="1"/>
          </p:cNvSpPr>
          <p:nvPr/>
        </p:nvSpPr>
        <p:spPr bwMode="auto">
          <a:xfrm>
            <a:off x="574601" y="4094212"/>
            <a:ext cx="346075" cy="344488"/>
          </a:xfrm>
          <a:prstGeom prst="ellipse">
            <a:avLst/>
          </a:prstGeom>
          <a:noFill/>
          <a:ln w="9525">
            <a:solidFill>
              <a:schemeClr val="tx1"/>
            </a:solidFill>
            <a:round/>
            <a:headEnd/>
            <a:tailEnd/>
          </a:ln>
        </p:spPr>
        <p:txBody>
          <a:bodyPr wrap="none" anchor="ctr"/>
          <a:lstStyle/>
          <a:p>
            <a:pPr algn="ctr"/>
            <a:r>
              <a:rPr lang="en-US" altLang="zh-CN" sz="1400" b="1"/>
              <a:t>13</a:t>
            </a:r>
          </a:p>
        </p:txBody>
      </p:sp>
      <p:grpSp>
        <p:nvGrpSpPr>
          <p:cNvPr id="6" name="组合 82"/>
          <p:cNvGrpSpPr>
            <a:grpSpLocks/>
          </p:cNvGrpSpPr>
          <p:nvPr/>
        </p:nvGrpSpPr>
        <p:grpSpPr bwMode="auto">
          <a:xfrm>
            <a:off x="539676" y="4083100"/>
            <a:ext cx="706437" cy="776287"/>
            <a:chOff x="5004048" y="3867894"/>
            <a:chExt cx="706214" cy="776289"/>
          </a:xfrm>
        </p:grpSpPr>
        <p:sp>
          <p:nvSpPr>
            <p:cNvPr id="123948" name="Oval 25"/>
            <p:cNvSpPr>
              <a:spLocks noChangeArrowheads="1"/>
            </p:cNvSpPr>
            <p:nvPr/>
          </p:nvSpPr>
          <p:spPr bwMode="auto">
            <a:xfrm>
              <a:off x="5004048" y="3867894"/>
              <a:ext cx="346174" cy="344241"/>
            </a:xfrm>
            <a:prstGeom prst="ellipse">
              <a:avLst/>
            </a:prstGeom>
            <a:noFill/>
            <a:ln w="9525">
              <a:solidFill>
                <a:schemeClr val="tx1"/>
              </a:solidFill>
              <a:round/>
              <a:headEnd/>
              <a:tailEnd/>
            </a:ln>
          </p:spPr>
          <p:txBody>
            <a:bodyPr wrap="none" anchor="ctr"/>
            <a:lstStyle/>
            <a:p>
              <a:pPr algn="ctr"/>
              <a:r>
                <a:rPr lang="en-US" altLang="zh-CN" sz="1400" b="1"/>
                <a:t>10</a:t>
              </a:r>
            </a:p>
          </p:txBody>
        </p:sp>
        <p:sp>
          <p:nvSpPr>
            <p:cNvPr id="123949" name="Oval 25"/>
            <p:cNvSpPr>
              <a:spLocks noChangeArrowheads="1"/>
            </p:cNvSpPr>
            <p:nvPr/>
          </p:nvSpPr>
          <p:spPr bwMode="auto">
            <a:xfrm>
              <a:off x="5364088" y="4299942"/>
              <a:ext cx="346174" cy="344241"/>
            </a:xfrm>
            <a:prstGeom prst="ellipse">
              <a:avLst/>
            </a:prstGeom>
            <a:noFill/>
            <a:ln w="9525">
              <a:solidFill>
                <a:schemeClr val="tx1"/>
              </a:solidFill>
              <a:round/>
              <a:headEnd/>
              <a:tailEnd/>
            </a:ln>
          </p:spPr>
          <p:txBody>
            <a:bodyPr wrap="none" anchor="ctr"/>
            <a:lstStyle/>
            <a:p>
              <a:pPr algn="ctr"/>
              <a:r>
                <a:rPr lang="en-US" altLang="zh-CN" sz="1400" b="1"/>
                <a:t>13</a:t>
              </a:r>
            </a:p>
          </p:txBody>
        </p:sp>
        <p:sp>
          <p:nvSpPr>
            <p:cNvPr id="123950" name="Line 17"/>
            <p:cNvSpPr>
              <a:spLocks noChangeShapeType="1"/>
            </p:cNvSpPr>
            <p:nvPr/>
          </p:nvSpPr>
          <p:spPr bwMode="auto">
            <a:xfrm>
              <a:off x="5292080" y="4155926"/>
              <a:ext cx="148517" cy="196554"/>
            </a:xfrm>
            <a:prstGeom prst="line">
              <a:avLst/>
            </a:prstGeom>
            <a:noFill/>
            <a:ln w="9525">
              <a:solidFill>
                <a:schemeClr val="tx1"/>
              </a:solidFill>
              <a:round/>
              <a:headEnd/>
              <a:tailEnd/>
            </a:ln>
          </p:spPr>
          <p:txBody>
            <a:bodyPr wrap="none"/>
            <a:lstStyle/>
            <a:p>
              <a:endParaRPr lang="zh-CN" altLang="en-US"/>
            </a:p>
          </p:txBody>
        </p:sp>
      </p:grpSp>
      <p:grpSp>
        <p:nvGrpSpPr>
          <p:cNvPr id="7" name="组合 92"/>
          <p:cNvGrpSpPr>
            <a:grpSpLocks/>
          </p:cNvGrpSpPr>
          <p:nvPr/>
        </p:nvGrpSpPr>
        <p:grpSpPr bwMode="auto">
          <a:xfrm>
            <a:off x="612701" y="4011662"/>
            <a:ext cx="1460500" cy="787400"/>
            <a:chOff x="5004048" y="3723878"/>
            <a:chExt cx="1461570" cy="787301"/>
          </a:xfrm>
        </p:grpSpPr>
        <p:grpSp>
          <p:nvGrpSpPr>
            <p:cNvPr id="123939" name="组合 83"/>
            <p:cNvGrpSpPr>
              <a:grpSpLocks/>
            </p:cNvGrpSpPr>
            <p:nvPr/>
          </p:nvGrpSpPr>
          <p:grpSpPr bwMode="auto">
            <a:xfrm>
              <a:off x="5004048" y="3723878"/>
              <a:ext cx="706214" cy="776289"/>
              <a:chOff x="5004048" y="3867894"/>
              <a:chExt cx="706214" cy="776289"/>
            </a:xfrm>
          </p:grpSpPr>
          <p:sp>
            <p:nvSpPr>
              <p:cNvPr id="123945" name="Oval 25"/>
              <p:cNvSpPr>
                <a:spLocks noChangeArrowheads="1"/>
              </p:cNvSpPr>
              <p:nvPr/>
            </p:nvSpPr>
            <p:spPr bwMode="auto">
              <a:xfrm>
                <a:off x="5004048" y="3867894"/>
                <a:ext cx="346174" cy="344241"/>
              </a:xfrm>
              <a:prstGeom prst="ellipse">
                <a:avLst/>
              </a:prstGeom>
              <a:noFill/>
              <a:ln w="9525">
                <a:solidFill>
                  <a:schemeClr val="tx1"/>
                </a:solidFill>
                <a:round/>
                <a:headEnd/>
                <a:tailEnd/>
              </a:ln>
            </p:spPr>
            <p:txBody>
              <a:bodyPr wrap="none" anchor="ctr"/>
              <a:lstStyle/>
              <a:p>
                <a:pPr algn="ctr"/>
                <a:r>
                  <a:rPr lang="en-US" altLang="zh-CN" sz="1400" b="1"/>
                  <a:t>10</a:t>
                </a:r>
              </a:p>
            </p:txBody>
          </p:sp>
          <p:sp>
            <p:nvSpPr>
              <p:cNvPr id="123946" name="Oval 25"/>
              <p:cNvSpPr>
                <a:spLocks noChangeArrowheads="1"/>
              </p:cNvSpPr>
              <p:nvPr/>
            </p:nvSpPr>
            <p:spPr bwMode="auto">
              <a:xfrm>
                <a:off x="5364088" y="4299942"/>
                <a:ext cx="346174" cy="344241"/>
              </a:xfrm>
              <a:prstGeom prst="ellipse">
                <a:avLst/>
              </a:prstGeom>
              <a:noFill/>
              <a:ln w="9525">
                <a:solidFill>
                  <a:schemeClr val="tx1"/>
                </a:solidFill>
                <a:round/>
                <a:headEnd/>
                <a:tailEnd/>
              </a:ln>
            </p:spPr>
            <p:txBody>
              <a:bodyPr wrap="none" anchor="ctr"/>
              <a:lstStyle/>
              <a:p>
                <a:pPr algn="ctr"/>
                <a:r>
                  <a:rPr lang="en-US" altLang="zh-CN" sz="1400" b="1"/>
                  <a:t>13</a:t>
                </a:r>
              </a:p>
            </p:txBody>
          </p:sp>
          <p:sp>
            <p:nvSpPr>
              <p:cNvPr id="123947" name="Line 17"/>
              <p:cNvSpPr>
                <a:spLocks noChangeShapeType="1"/>
              </p:cNvSpPr>
              <p:nvPr/>
            </p:nvSpPr>
            <p:spPr bwMode="auto">
              <a:xfrm>
                <a:off x="5292080" y="4155926"/>
                <a:ext cx="148517" cy="196554"/>
              </a:xfrm>
              <a:prstGeom prst="line">
                <a:avLst/>
              </a:prstGeom>
              <a:noFill/>
              <a:ln w="9525">
                <a:solidFill>
                  <a:schemeClr val="tx1"/>
                </a:solidFill>
                <a:round/>
                <a:headEnd/>
                <a:tailEnd/>
              </a:ln>
            </p:spPr>
            <p:txBody>
              <a:bodyPr wrap="none"/>
              <a:lstStyle/>
              <a:p>
                <a:endParaRPr lang="zh-CN" altLang="en-US"/>
              </a:p>
            </p:txBody>
          </p:sp>
        </p:grpSp>
        <p:grpSp>
          <p:nvGrpSpPr>
            <p:cNvPr id="123940" name="组合 80"/>
            <p:cNvGrpSpPr>
              <a:grpSpLocks/>
            </p:cNvGrpSpPr>
            <p:nvPr/>
          </p:nvGrpSpPr>
          <p:grpSpPr bwMode="auto">
            <a:xfrm>
              <a:off x="5724128" y="3723878"/>
              <a:ext cx="741490" cy="787301"/>
              <a:chOff x="1224356" y="3424834"/>
              <a:chExt cx="741490" cy="787301"/>
            </a:xfrm>
          </p:grpSpPr>
          <p:sp>
            <p:nvSpPr>
              <p:cNvPr id="123942" name="Oval 15"/>
              <p:cNvSpPr>
                <a:spLocks noChangeArrowheads="1"/>
              </p:cNvSpPr>
              <p:nvPr/>
            </p:nvSpPr>
            <p:spPr bwMode="auto">
              <a:xfrm>
                <a:off x="1224356" y="3424834"/>
                <a:ext cx="346174" cy="344241"/>
              </a:xfrm>
              <a:prstGeom prst="ellipse">
                <a:avLst/>
              </a:prstGeom>
              <a:noFill/>
              <a:ln w="9525">
                <a:solidFill>
                  <a:schemeClr val="tx1"/>
                </a:solidFill>
                <a:round/>
                <a:headEnd/>
                <a:tailEnd/>
              </a:ln>
            </p:spPr>
            <p:txBody>
              <a:bodyPr wrap="none" anchor="ctr"/>
              <a:lstStyle/>
              <a:p>
                <a:pPr algn="ctr"/>
                <a:r>
                  <a:rPr lang="en-US" altLang="zh-CN" sz="1400" b="1"/>
                  <a:t>14</a:t>
                </a:r>
              </a:p>
            </p:txBody>
          </p:sp>
          <p:sp>
            <p:nvSpPr>
              <p:cNvPr id="123943" name="Oval 16"/>
              <p:cNvSpPr>
                <a:spLocks noChangeArrowheads="1"/>
              </p:cNvSpPr>
              <p:nvPr/>
            </p:nvSpPr>
            <p:spPr bwMode="auto">
              <a:xfrm>
                <a:off x="1619672" y="3867894"/>
                <a:ext cx="346174" cy="344241"/>
              </a:xfrm>
              <a:prstGeom prst="ellipse">
                <a:avLst/>
              </a:prstGeom>
              <a:noFill/>
              <a:ln w="9525">
                <a:solidFill>
                  <a:schemeClr val="tx1"/>
                </a:solidFill>
                <a:round/>
                <a:headEnd/>
                <a:tailEnd/>
              </a:ln>
            </p:spPr>
            <p:txBody>
              <a:bodyPr wrap="none" anchor="ctr"/>
              <a:lstStyle/>
              <a:p>
                <a:pPr algn="ctr"/>
                <a:r>
                  <a:rPr lang="en-US" altLang="zh-CN" sz="1400" b="1"/>
                  <a:t>26</a:t>
                </a:r>
              </a:p>
            </p:txBody>
          </p:sp>
          <p:sp>
            <p:nvSpPr>
              <p:cNvPr id="123944" name="Line 17"/>
              <p:cNvSpPr>
                <a:spLocks noChangeShapeType="1"/>
              </p:cNvSpPr>
              <p:nvPr/>
            </p:nvSpPr>
            <p:spPr bwMode="auto">
              <a:xfrm>
                <a:off x="1521389" y="3720208"/>
                <a:ext cx="148517" cy="196554"/>
              </a:xfrm>
              <a:prstGeom prst="line">
                <a:avLst/>
              </a:prstGeom>
              <a:noFill/>
              <a:ln w="9525">
                <a:solidFill>
                  <a:schemeClr val="tx1"/>
                </a:solidFill>
                <a:round/>
                <a:headEnd/>
                <a:tailEnd/>
              </a:ln>
            </p:spPr>
            <p:txBody>
              <a:bodyPr wrap="none"/>
              <a:lstStyle/>
              <a:p>
                <a:endParaRPr lang="zh-CN" altLang="en-US"/>
              </a:p>
            </p:txBody>
          </p:sp>
        </p:grpSp>
        <p:sp>
          <p:nvSpPr>
            <p:cNvPr id="123941" name="Line 17"/>
            <p:cNvSpPr>
              <a:spLocks noChangeShapeType="1"/>
            </p:cNvSpPr>
            <p:nvPr/>
          </p:nvSpPr>
          <p:spPr bwMode="auto">
            <a:xfrm>
              <a:off x="5364088" y="3939902"/>
              <a:ext cx="360040" cy="0"/>
            </a:xfrm>
            <a:prstGeom prst="line">
              <a:avLst/>
            </a:prstGeom>
            <a:noFill/>
            <a:ln w="9525">
              <a:solidFill>
                <a:schemeClr val="tx1"/>
              </a:solidFill>
              <a:round/>
              <a:headEnd/>
              <a:tailEnd/>
            </a:ln>
          </p:spPr>
          <p:txBody>
            <a:bodyPr wrap="none"/>
            <a:lstStyle/>
            <a:p>
              <a:endParaRPr lang="zh-CN" altLang="en-US"/>
            </a:p>
          </p:txBody>
        </p:sp>
      </p:grpSp>
      <p:grpSp>
        <p:nvGrpSpPr>
          <p:cNvPr id="10" name="组合 112"/>
          <p:cNvGrpSpPr>
            <a:grpSpLocks/>
          </p:cNvGrpSpPr>
          <p:nvPr/>
        </p:nvGrpSpPr>
        <p:grpSpPr bwMode="auto">
          <a:xfrm>
            <a:off x="755576" y="3579862"/>
            <a:ext cx="3289300" cy="1366838"/>
            <a:chOff x="5652120" y="3219822"/>
            <a:chExt cx="3288773" cy="1367036"/>
          </a:xfrm>
        </p:grpSpPr>
        <p:grpSp>
          <p:nvGrpSpPr>
            <p:cNvPr id="123921" name="组合 83"/>
            <p:cNvGrpSpPr>
              <a:grpSpLocks/>
            </p:cNvGrpSpPr>
            <p:nvPr/>
          </p:nvGrpSpPr>
          <p:grpSpPr bwMode="auto">
            <a:xfrm>
              <a:off x="5652120" y="3219822"/>
              <a:ext cx="706214" cy="776289"/>
              <a:chOff x="5004048" y="3867894"/>
              <a:chExt cx="706214" cy="776289"/>
            </a:xfrm>
          </p:grpSpPr>
          <p:sp>
            <p:nvSpPr>
              <p:cNvPr id="123936" name="Oval 25"/>
              <p:cNvSpPr>
                <a:spLocks noChangeArrowheads="1"/>
              </p:cNvSpPr>
              <p:nvPr/>
            </p:nvSpPr>
            <p:spPr bwMode="auto">
              <a:xfrm>
                <a:off x="5004048" y="3867894"/>
                <a:ext cx="346174" cy="344241"/>
              </a:xfrm>
              <a:prstGeom prst="ellipse">
                <a:avLst/>
              </a:prstGeom>
              <a:noFill/>
              <a:ln w="9525">
                <a:solidFill>
                  <a:schemeClr val="tx1"/>
                </a:solidFill>
                <a:round/>
                <a:headEnd/>
                <a:tailEnd/>
              </a:ln>
            </p:spPr>
            <p:txBody>
              <a:bodyPr wrap="none" anchor="ctr"/>
              <a:lstStyle/>
              <a:p>
                <a:pPr algn="ctr"/>
                <a:r>
                  <a:rPr lang="en-US" altLang="zh-CN" sz="1400" b="1"/>
                  <a:t>10</a:t>
                </a:r>
              </a:p>
            </p:txBody>
          </p:sp>
          <p:sp>
            <p:nvSpPr>
              <p:cNvPr id="123937" name="Oval 25"/>
              <p:cNvSpPr>
                <a:spLocks noChangeArrowheads="1"/>
              </p:cNvSpPr>
              <p:nvPr/>
            </p:nvSpPr>
            <p:spPr bwMode="auto">
              <a:xfrm>
                <a:off x="5364088" y="4299942"/>
                <a:ext cx="346174" cy="344241"/>
              </a:xfrm>
              <a:prstGeom prst="ellipse">
                <a:avLst/>
              </a:prstGeom>
              <a:noFill/>
              <a:ln w="9525">
                <a:solidFill>
                  <a:schemeClr val="tx1"/>
                </a:solidFill>
                <a:round/>
                <a:headEnd/>
                <a:tailEnd/>
              </a:ln>
            </p:spPr>
            <p:txBody>
              <a:bodyPr wrap="none" anchor="ctr"/>
              <a:lstStyle/>
              <a:p>
                <a:pPr algn="ctr"/>
                <a:r>
                  <a:rPr lang="en-US" altLang="zh-CN" sz="1400" b="1"/>
                  <a:t>13</a:t>
                </a:r>
              </a:p>
            </p:txBody>
          </p:sp>
          <p:sp>
            <p:nvSpPr>
              <p:cNvPr id="123938" name="Line 17"/>
              <p:cNvSpPr>
                <a:spLocks noChangeShapeType="1"/>
              </p:cNvSpPr>
              <p:nvPr/>
            </p:nvSpPr>
            <p:spPr bwMode="auto">
              <a:xfrm>
                <a:off x="5292080" y="4155926"/>
                <a:ext cx="148517" cy="196554"/>
              </a:xfrm>
              <a:prstGeom prst="line">
                <a:avLst/>
              </a:prstGeom>
              <a:noFill/>
              <a:ln w="9525">
                <a:solidFill>
                  <a:schemeClr val="tx1"/>
                </a:solidFill>
                <a:round/>
                <a:headEnd/>
                <a:tailEnd/>
              </a:ln>
            </p:spPr>
            <p:txBody>
              <a:bodyPr wrap="none"/>
              <a:lstStyle/>
              <a:p>
                <a:endParaRPr lang="zh-CN" altLang="en-US"/>
              </a:p>
            </p:txBody>
          </p:sp>
        </p:grpSp>
        <p:grpSp>
          <p:nvGrpSpPr>
            <p:cNvPr id="123922" name="组合 80"/>
            <p:cNvGrpSpPr>
              <a:grpSpLocks/>
            </p:cNvGrpSpPr>
            <p:nvPr/>
          </p:nvGrpSpPr>
          <p:grpSpPr bwMode="auto">
            <a:xfrm>
              <a:off x="6516216" y="3651870"/>
              <a:ext cx="741490" cy="787301"/>
              <a:chOff x="1224356" y="3424834"/>
              <a:chExt cx="741490" cy="787301"/>
            </a:xfrm>
          </p:grpSpPr>
          <p:sp>
            <p:nvSpPr>
              <p:cNvPr id="123933" name="Oval 15"/>
              <p:cNvSpPr>
                <a:spLocks noChangeArrowheads="1"/>
              </p:cNvSpPr>
              <p:nvPr/>
            </p:nvSpPr>
            <p:spPr bwMode="auto">
              <a:xfrm>
                <a:off x="1224356" y="3424834"/>
                <a:ext cx="346174" cy="344241"/>
              </a:xfrm>
              <a:prstGeom prst="ellipse">
                <a:avLst/>
              </a:prstGeom>
              <a:noFill/>
              <a:ln w="9525">
                <a:solidFill>
                  <a:schemeClr val="tx1"/>
                </a:solidFill>
                <a:round/>
                <a:headEnd/>
                <a:tailEnd/>
              </a:ln>
            </p:spPr>
            <p:txBody>
              <a:bodyPr wrap="none" anchor="ctr"/>
              <a:lstStyle/>
              <a:p>
                <a:pPr algn="ctr"/>
                <a:r>
                  <a:rPr lang="en-US" altLang="zh-CN" sz="1400" b="1"/>
                  <a:t>14</a:t>
                </a:r>
              </a:p>
            </p:txBody>
          </p:sp>
          <p:sp>
            <p:nvSpPr>
              <p:cNvPr id="123934" name="Oval 16"/>
              <p:cNvSpPr>
                <a:spLocks noChangeArrowheads="1"/>
              </p:cNvSpPr>
              <p:nvPr/>
            </p:nvSpPr>
            <p:spPr bwMode="auto">
              <a:xfrm>
                <a:off x="1619672" y="3867894"/>
                <a:ext cx="346174" cy="344241"/>
              </a:xfrm>
              <a:prstGeom prst="ellipse">
                <a:avLst/>
              </a:prstGeom>
              <a:noFill/>
              <a:ln w="9525">
                <a:solidFill>
                  <a:schemeClr val="tx1"/>
                </a:solidFill>
                <a:round/>
                <a:headEnd/>
                <a:tailEnd/>
              </a:ln>
            </p:spPr>
            <p:txBody>
              <a:bodyPr wrap="none" anchor="ctr"/>
              <a:lstStyle/>
              <a:p>
                <a:pPr algn="ctr"/>
                <a:r>
                  <a:rPr lang="en-US" altLang="zh-CN" sz="1400" b="1"/>
                  <a:t>26</a:t>
                </a:r>
              </a:p>
            </p:txBody>
          </p:sp>
          <p:sp>
            <p:nvSpPr>
              <p:cNvPr id="123935" name="Line 17"/>
              <p:cNvSpPr>
                <a:spLocks noChangeShapeType="1"/>
              </p:cNvSpPr>
              <p:nvPr/>
            </p:nvSpPr>
            <p:spPr bwMode="auto">
              <a:xfrm>
                <a:off x="1521389" y="3720208"/>
                <a:ext cx="148517" cy="196554"/>
              </a:xfrm>
              <a:prstGeom prst="line">
                <a:avLst/>
              </a:prstGeom>
              <a:noFill/>
              <a:ln w="9525">
                <a:solidFill>
                  <a:schemeClr val="tx1"/>
                </a:solidFill>
                <a:round/>
                <a:headEnd/>
                <a:tailEnd/>
              </a:ln>
            </p:spPr>
            <p:txBody>
              <a:bodyPr wrap="none"/>
              <a:lstStyle/>
              <a:p>
                <a:endParaRPr lang="zh-CN" altLang="en-US"/>
              </a:p>
            </p:txBody>
          </p:sp>
        </p:grpSp>
        <p:sp>
          <p:nvSpPr>
            <p:cNvPr id="123923" name="Line 17"/>
            <p:cNvSpPr>
              <a:spLocks noChangeShapeType="1"/>
            </p:cNvSpPr>
            <p:nvPr/>
          </p:nvSpPr>
          <p:spPr bwMode="auto">
            <a:xfrm>
              <a:off x="6012160" y="3435846"/>
              <a:ext cx="576064" cy="288032"/>
            </a:xfrm>
            <a:prstGeom prst="line">
              <a:avLst/>
            </a:prstGeom>
            <a:noFill/>
            <a:ln w="9525">
              <a:solidFill>
                <a:schemeClr val="tx1"/>
              </a:solidFill>
              <a:round/>
              <a:headEnd/>
              <a:tailEnd/>
            </a:ln>
          </p:spPr>
          <p:txBody>
            <a:bodyPr wrap="none"/>
            <a:lstStyle/>
            <a:p>
              <a:endParaRPr lang="zh-CN" altLang="en-US"/>
            </a:p>
          </p:txBody>
        </p:sp>
        <p:grpSp>
          <p:nvGrpSpPr>
            <p:cNvPr id="123924" name="组合 81"/>
            <p:cNvGrpSpPr>
              <a:grpSpLocks/>
            </p:cNvGrpSpPr>
            <p:nvPr/>
          </p:nvGrpSpPr>
          <p:grpSpPr bwMode="auto">
            <a:xfrm>
              <a:off x="7308304" y="3651870"/>
              <a:ext cx="1632589" cy="934988"/>
              <a:chOff x="2075315" y="3363838"/>
              <a:chExt cx="1632589" cy="934988"/>
            </a:xfrm>
          </p:grpSpPr>
          <p:sp>
            <p:nvSpPr>
              <p:cNvPr id="123926" name="Oval 18"/>
              <p:cNvSpPr>
                <a:spLocks noChangeArrowheads="1"/>
              </p:cNvSpPr>
              <p:nvPr/>
            </p:nvSpPr>
            <p:spPr bwMode="auto">
              <a:xfrm>
                <a:off x="2075315" y="3363838"/>
                <a:ext cx="346174" cy="344241"/>
              </a:xfrm>
              <a:prstGeom prst="ellipse">
                <a:avLst/>
              </a:prstGeom>
              <a:noFill/>
              <a:ln w="9525">
                <a:solidFill>
                  <a:schemeClr val="tx1"/>
                </a:solidFill>
                <a:round/>
                <a:headEnd/>
                <a:tailEnd/>
              </a:ln>
            </p:spPr>
            <p:txBody>
              <a:bodyPr wrap="none" anchor="ctr"/>
              <a:lstStyle/>
              <a:p>
                <a:pPr algn="ctr"/>
                <a:r>
                  <a:rPr lang="en-US" altLang="zh-CN" sz="1400" b="1"/>
                  <a:t>23</a:t>
                </a:r>
              </a:p>
            </p:txBody>
          </p:sp>
          <p:sp>
            <p:nvSpPr>
              <p:cNvPr id="123927" name="Oval 19"/>
              <p:cNvSpPr>
                <a:spLocks noChangeArrowheads="1"/>
              </p:cNvSpPr>
              <p:nvPr/>
            </p:nvSpPr>
            <p:spPr bwMode="auto">
              <a:xfrm>
                <a:off x="2470631" y="3806899"/>
                <a:ext cx="346174" cy="344241"/>
              </a:xfrm>
              <a:prstGeom prst="ellipse">
                <a:avLst/>
              </a:prstGeom>
              <a:noFill/>
              <a:ln w="9525">
                <a:solidFill>
                  <a:schemeClr val="tx1"/>
                </a:solidFill>
                <a:round/>
                <a:headEnd/>
                <a:tailEnd/>
              </a:ln>
            </p:spPr>
            <p:txBody>
              <a:bodyPr wrap="none" anchor="ctr"/>
              <a:lstStyle/>
              <a:p>
                <a:pPr algn="ctr"/>
                <a:r>
                  <a:rPr lang="en-US" altLang="zh-CN" sz="1400" b="1"/>
                  <a:t>51</a:t>
                </a:r>
              </a:p>
            </p:txBody>
          </p:sp>
          <p:sp>
            <p:nvSpPr>
              <p:cNvPr id="123928" name="Line 20"/>
              <p:cNvSpPr>
                <a:spLocks noChangeShapeType="1"/>
              </p:cNvSpPr>
              <p:nvPr/>
            </p:nvSpPr>
            <p:spPr bwMode="auto">
              <a:xfrm>
                <a:off x="2372348" y="3659212"/>
                <a:ext cx="148517" cy="196554"/>
              </a:xfrm>
              <a:prstGeom prst="line">
                <a:avLst/>
              </a:prstGeom>
              <a:noFill/>
              <a:ln w="9525">
                <a:solidFill>
                  <a:schemeClr val="tx1"/>
                </a:solidFill>
                <a:round/>
                <a:headEnd/>
                <a:tailEnd/>
              </a:ln>
            </p:spPr>
            <p:txBody>
              <a:bodyPr wrap="none"/>
              <a:lstStyle/>
              <a:p>
                <a:endParaRPr lang="zh-CN" altLang="en-US"/>
              </a:p>
            </p:txBody>
          </p:sp>
          <p:sp>
            <p:nvSpPr>
              <p:cNvPr id="123929" name="Oval 21"/>
              <p:cNvSpPr>
                <a:spLocks noChangeArrowheads="1"/>
              </p:cNvSpPr>
              <p:nvPr/>
            </p:nvSpPr>
            <p:spPr bwMode="auto">
              <a:xfrm>
                <a:off x="2966414" y="3511525"/>
                <a:ext cx="346174" cy="344241"/>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3930" name="Oval 22"/>
              <p:cNvSpPr>
                <a:spLocks noChangeArrowheads="1"/>
              </p:cNvSpPr>
              <p:nvPr/>
            </p:nvSpPr>
            <p:spPr bwMode="auto">
              <a:xfrm>
                <a:off x="3361730" y="3954585"/>
                <a:ext cx="346174" cy="344241"/>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3931" name="Line 23"/>
              <p:cNvSpPr>
                <a:spLocks noChangeShapeType="1"/>
              </p:cNvSpPr>
              <p:nvPr/>
            </p:nvSpPr>
            <p:spPr bwMode="auto">
              <a:xfrm>
                <a:off x="3263447" y="3806899"/>
                <a:ext cx="148517" cy="196554"/>
              </a:xfrm>
              <a:prstGeom prst="line">
                <a:avLst/>
              </a:prstGeom>
              <a:noFill/>
              <a:ln w="9525">
                <a:solidFill>
                  <a:schemeClr val="tx1"/>
                </a:solidFill>
                <a:round/>
                <a:headEnd/>
                <a:tailEnd/>
              </a:ln>
            </p:spPr>
            <p:txBody>
              <a:bodyPr wrap="none"/>
              <a:lstStyle/>
              <a:p>
                <a:endParaRPr lang="zh-CN" altLang="en-US"/>
              </a:p>
            </p:txBody>
          </p:sp>
          <p:sp>
            <p:nvSpPr>
              <p:cNvPr id="123932" name="Line 24"/>
              <p:cNvSpPr>
                <a:spLocks noChangeShapeType="1"/>
              </p:cNvSpPr>
              <p:nvPr/>
            </p:nvSpPr>
            <p:spPr bwMode="auto">
              <a:xfrm>
                <a:off x="2421489" y="3511525"/>
                <a:ext cx="544925" cy="98820"/>
              </a:xfrm>
              <a:prstGeom prst="line">
                <a:avLst/>
              </a:prstGeom>
              <a:noFill/>
              <a:ln w="9525">
                <a:solidFill>
                  <a:schemeClr val="tx1"/>
                </a:solidFill>
                <a:round/>
                <a:headEnd/>
                <a:tailEnd/>
              </a:ln>
            </p:spPr>
            <p:txBody>
              <a:bodyPr wrap="none"/>
              <a:lstStyle/>
              <a:p>
                <a:endParaRPr lang="zh-CN" altLang="en-US"/>
              </a:p>
            </p:txBody>
          </p:sp>
        </p:grpSp>
        <p:sp>
          <p:nvSpPr>
            <p:cNvPr id="123925" name="Line 17"/>
            <p:cNvSpPr>
              <a:spLocks noChangeShapeType="1"/>
            </p:cNvSpPr>
            <p:nvPr/>
          </p:nvSpPr>
          <p:spPr bwMode="auto">
            <a:xfrm>
              <a:off x="6012160" y="3363838"/>
              <a:ext cx="1296144" cy="288032"/>
            </a:xfrm>
            <a:prstGeom prst="line">
              <a:avLst/>
            </a:prstGeom>
            <a:noFill/>
            <a:ln w="9525">
              <a:solidFill>
                <a:schemeClr val="tx1"/>
              </a:solidFill>
              <a:round/>
              <a:headEnd/>
              <a:tailEnd/>
            </a:ln>
          </p:spPr>
          <p:txBody>
            <a:bodyPr wrap="none"/>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12390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390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blinds(horizontal)">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blinds(horizontal)">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par>
                                <p:cTn id="31" presetID="3" presetClass="entr" presetSubtype="1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blinds(horizontal)">
                                      <p:cBhvr>
                                        <p:cTn id="36" dur="500"/>
                                        <p:tgtEl>
                                          <p:spTgt spid="6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par>
                          <p:cTn id="42" fill="hold">
                            <p:stCondLst>
                              <p:cond delay="500"/>
                            </p:stCondLst>
                            <p:childTnLst>
                              <p:par>
                                <p:cTn id="43" presetID="3" presetClass="exit" presetSubtype="10" fill="hold" grpId="1" nodeType="afterEffect">
                                  <p:stCondLst>
                                    <p:cond delay="0"/>
                                  </p:stCondLst>
                                  <p:childTnLst>
                                    <p:animEffect transition="out" filter="blinds(horizontal)">
                                      <p:cBhvr>
                                        <p:cTn id="44" dur="500"/>
                                        <p:tgtEl>
                                          <p:spTgt spid="62"/>
                                        </p:tgtEl>
                                      </p:cBhvr>
                                    </p:animEffect>
                                    <p:set>
                                      <p:cBhvr>
                                        <p:cTn id="45" dur="1" fill="hold">
                                          <p:stCondLst>
                                            <p:cond delay="499"/>
                                          </p:stCondLst>
                                        </p:cTn>
                                        <p:tgtEl>
                                          <p:spTgt spid="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par>
                          <p:cTn id="51" fill="hold">
                            <p:stCondLst>
                              <p:cond delay="500"/>
                            </p:stCondLst>
                            <p:childTnLst>
                              <p:par>
                                <p:cTn id="52" presetID="3" presetClass="exit" presetSubtype="10" fill="hold" nodeType="afterEffect">
                                  <p:stCondLst>
                                    <p:cond delay="0"/>
                                  </p:stCondLst>
                                  <p:childTnLst>
                                    <p:animEffect transition="out" filter="blinds(horizontal)">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childTnLst>
                          </p:cTn>
                        </p:par>
                        <p:par>
                          <p:cTn id="55" fill="hold">
                            <p:stCondLst>
                              <p:cond delay="1000"/>
                            </p:stCondLst>
                            <p:childTnLst>
                              <p:par>
                                <p:cTn id="56" presetID="3" presetClass="exit" presetSubtype="10" fill="hold" nodeType="afterEffect">
                                  <p:stCondLst>
                                    <p:cond delay="0"/>
                                  </p:stCondLst>
                                  <p:childTnLst>
                                    <p:animEffect transition="out" filter="blinds(horizontal)">
                                      <p:cBhvr>
                                        <p:cTn id="57" dur="500"/>
                                        <p:tgtEl>
                                          <p:spTgt spid="4"/>
                                        </p:tgtEl>
                                      </p:cBhvr>
                                    </p:animEffect>
                                    <p:set>
                                      <p:cBhvr>
                                        <p:cTn id="58" dur="1" fill="hold">
                                          <p:stCondLst>
                                            <p:cond delay="499"/>
                                          </p:stCondLst>
                                        </p:cTn>
                                        <p:tgtEl>
                                          <p:spTgt spid="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linds(horizontal)">
                                      <p:cBhvr>
                                        <p:cTn id="63" dur="500"/>
                                        <p:tgtEl>
                                          <p:spTgt spid="10"/>
                                        </p:tgtEl>
                                      </p:cBhvr>
                                    </p:animEffect>
                                  </p:childTnLst>
                                </p:cTn>
                              </p:par>
                            </p:childTnLst>
                          </p:cTn>
                        </p:par>
                        <p:par>
                          <p:cTn id="64" fill="hold">
                            <p:stCondLst>
                              <p:cond delay="500"/>
                            </p:stCondLst>
                            <p:childTnLst>
                              <p:par>
                                <p:cTn id="65" presetID="3" presetClass="exit" presetSubtype="10" fill="hold" nodeType="afterEffect">
                                  <p:stCondLst>
                                    <p:cond delay="0"/>
                                  </p:stCondLst>
                                  <p:childTnLst>
                                    <p:animEffect transition="out" filter="blinds(horizontal)">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childTnLst>
                          </p:cTn>
                        </p:par>
                        <p:par>
                          <p:cTn id="68" fill="hold">
                            <p:stCondLst>
                              <p:cond delay="1000"/>
                            </p:stCondLst>
                            <p:childTnLst>
                              <p:par>
                                <p:cTn id="69" presetID="3" presetClass="exit" presetSubtype="10" fill="hold" nodeType="afterEffect">
                                  <p:stCondLst>
                                    <p:cond delay="0"/>
                                  </p:stCondLst>
                                  <p:childTnLst>
                                    <p:animEffect transition="out" filter="blinds(horizontal)">
                                      <p:cBhvr>
                                        <p:cTn id="70" dur="500"/>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blinds(horizontal)">
                                      <p:cBhvr>
                                        <p:cTn id="7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78" grpId="0"/>
      <p:bldP spid="80" grpId="0" animBg="1"/>
      <p:bldP spid="62" grpId="0" animBg="1"/>
      <p:bldP spid="62" grpId="1"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矩形 34"/>
          <p:cNvSpPr>
            <a:spLocks noChangeArrowheads="1"/>
          </p:cNvSpPr>
          <p:nvPr/>
        </p:nvSpPr>
        <p:spPr bwMode="auto">
          <a:xfrm>
            <a:off x="611560"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删除操作</a:t>
            </a:r>
          </a:p>
        </p:txBody>
      </p:sp>
      <p:sp>
        <p:nvSpPr>
          <p:cNvPr id="124933" name="矩形 28"/>
          <p:cNvSpPr>
            <a:spLocks noChangeArrowheads="1"/>
          </p:cNvSpPr>
          <p:nvPr/>
        </p:nvSpPr>
        <p:spPr bwMode="auto">
          <a:xfrm>
            <a:off x="684213" y="1131888"/>
            <a:ext cx="3455987" cy="1420812"/>
          </a:xfrm>
          <a:prstGeom prst="rect">
            <a:avLst/>
          </a:prstGeom>
          <a:noFill/>
          <a:ln w="9525">
            <a:noFill/>
            <a:miter lim="800000"/>
            <a:headEnd/>
            <a:tailEnd/>
          </a:ln>
        </p:spPr>
        <p:txBody>
          <a:bodyPr>
            <a:spAutoFit/>
          </a:bodyPr>
          <a:lstStyle/>
          <a:p>
            <a:pPr>
              <a:lnSpc>
                <a:spcPct val="120000"/>
              </a:lnSpc>
            </a:pPr>
            <a:r>
              <a:rPr lang="zh-CN" altLang="en-US" sz="1800" b="1" dirty="0">
                <a:latin typeface="楷体_GB2312" pitchFamily="49" charset="-122"/>
                <a:ea typeface="楷体_GB2312" pitchFamily="49" charset="-122"/>
              </a:rPr>
              <a:t>找出具有最小根值的树</a:t>
            </a:r>
            <a:r>
              <a:rPr lang="en-US" altLang="zh-CN" sz="1800" b="1" dirty="0">
                <a:latin typeface="楷体_GB2312" pitchFamily="49" charset="-122"/>
                <a:ea typeface="楷体_GB2312" pitchFamily="49" charset="-122"/>
              </a:rPr>
              <a:t>T</a:t>
            </a:r>
          </a:p>
          <a:p>
            <a:pPr>
              <a:lnSpc>
                <a:spcPct val="120000"/>
              </a:lnSpc>
            </a:pPr>
            <a:r>
              <a:rPr lang="zh-CN" altLang="en-US" sz="1800" b="1" dirty="0">
                <a:latin typeface="楷体_GB2312" pitchFamily="49" charset="-122"/>
                <a:ea typeface="楷体_GB2312" pitchFamily="49" charset="-122"/>
              </a:rPr>
              <a:t>将</a:t>
            </a:r>
            <a:r>
              <a:rPr lang="en-US" altLang="zh-CN" sz="1800" b="1" dirty="0">
                <a:latin typeface="楷体_GB2312" pitchFamily="49" charset="-122"/>
                <a:ea typeface="楷体_GB2312" pitchFamily="49" charset="-122"/>
              </a:rPr>
              <a:t>T</a:t>
            </a:r>
            <a:r>
              <a:rPr lang="zh-CN" altLang="en-US" sz="1800" b="1" dirty="0">
                <a:latin typeface="楷体_GB2312" pitchFamily="49" charset="-122"/>
                <a:ea typeface="楷体_GB2312" pitchFamily="49" charset="-122"/>
              </a:rPr>
              <a:t>从原先的集合中删掉</a:t>
            </a:r>
          </a:p>
          <a:p>
            <a:pPr>
              <a:lnSpc>
                <a:spcPct val="120000"/>
              </a:lnSpc>
            </a:pPr>
            <a:r>
              <a:rPr kumimoji="0" lang="zh-CN" altLang="en-US" sz="1800" b="1" dirty="0">
                <a:latin typeface="楷体_GB2312" pitchFamily="49" charset="-122"/>
                <a:ea typeface="楷体_GB2312" pitchFamily="49" charset="-122"/>
              </a:rPr>
              <a:t>在</a:t>
            </a:r>
            <a:r>
              <a:rPr kumimoji="0" lang="en-US" altLang="zh-CN" sz="1800" b="1" dirty="0">
                <a:latin typeface="楷体_GB2312" pitchFamily="49" charset="-122"/>
                <a:ea typeface="楷体_GB2312" pitchFamily="49" charset="-122"/>
              </a:rPr>
              <a:t>T</a:t>
            </a:r>
            <a:r>
              <a:rPr kumimoji="0" lang="zh-CN" altLang="en-US" sz="1800" b="1" dirty="0">
                <a:latin typeface="楷体_GB2312" pitchFamily="49" charset="-122"/>
                <a:ea typeface="楷体_GB2312" pitchFamily="49" charset="-122"/>
              </a:rPr>
              <a:t>中删除根结点</a:t>
            </a:r>
          </a:p>
          <a:p>
            <a:pPr>
              <a:lnSpc>
                <a:spcPct val="120000"/>
              </a:lnSpc>
            </a:pPr>
            <a:r>
              <a:rPr kumimoji="0" lang="zh-CN" altLang="en-US" sz="1800" b="1" dirty="0">
                <a:latin typeface="楷体_GB2312" pitchFamily="49" charset="-122"/>
                <a:ea typeface="楷体_GB2312" pitchFamily="49" charset="-122"/>
              </a:rPr>
              <a:t>归并</a:t>
            </a:r>
            <a:r>
              <a:rPr kumimoji="0" lang="en-US" altLang="zh-CN" sz="1800" b="1" dirty="0">
                <a:latin typeface="楷体_GB2312" pitchFamily="49" charset="-122"/>
                <a:ea typeface="楷体_GB2312" pitchFamily="49" charset="-122"/>
              </a:rPr>
              <a:t>T</a:t>
            </a:r>
            <a:r>
              <a:rPr kumimoji="0" lang="zh-CN" altLang="en-US" sz="1800" b="1" dirty="0">
                <a:latin typeface="楷体_GB2312" pitchFamily="49" charset="-122"/>
                <a:ea typeface="楷体_GB2312" pitchFamily="49" charset="-122"/>
              </a:rPr>
              <a:t>与原先的集合</a:t>
            </a:r>
          </a:p>
        </p:txBody>
      </p:sp>
      <p:sp>
        <p:nvSpPr>
          <p:cNvPr id="30" name="矩形 29"/>
          <p:cNvSpPr>
            <a:spLocks noChangeArrowheads="1"/>
          </p:cNvSpPr>
          <p:nvPr/>
        </p:nvSpPr>
        <p:spPr bwMode="auto">
          <a:xfrm>
            <a:off x="4859338" y="1708150"/>
            <a:ext cx="3744912" cy="809625"/>
          </a:xfrm>
          <a:prstGeom prst="rect">
            <a:avLst/>
          </a:prstGeom>
          <a:noFill/>
          <a:ln w="9525">
            <a:noFill/>
            <a:miter lim="800000"/>
            <a:headEnd/>
            <a:tailEnd/>
          </a:ln>
        </p:spPr>
        <p:txBody>
          <a:bodyPr>
            <a:spAutoFit/>
          </a:bodyPr>
          <a:lstStyle/>
          <a:p>
            <a:pPr>
              <a:lnSpc>
                <a:spcPct val="130000"/>
              </a:lnSpc>
            </a:pPr>
            <a:r>
              <a:rPr lang="zh-CN" altLang="en-US" sz="1800" b="1">
                <a:latin typeface="微软雅黑" pitchFamily="34" charset="-122"/>
                <a:ea typeface="微软雅黑" pitchFamily="34" charset="-122"/>
              </a:rPr>
              <a:t>时间效益</a:t>
            </a:r>
            <a:endParaRPr lang="en-US" altLang="zh-CN" sz="1800" b="1">
              <a:latin typeface="微软雅黑" pitchFamily="34" charset="-122"/>
              <a:ea typeface="微软雅黑" pitchFamily="34" charset="-122"/>
            </a:endParaRPr>
          </a:p>
          <a:p>
            <a:pPr>
              <a:lnSpc>
                <a:spcPct val="130000"/>
              </a:lnSpc>
              <a:spcBef>
                <a:spcPts val="600"/>
              </a:spcBef>
            </a:pPr>
            <a:r>
              <a:rPr lang="zh-CN" altLang="en-US" sz="1400" b="1">
                <a:latin typeface="楷体_GB2312" pitchFamily="49" charset="-122"/>
                <a:ea typeface="楷体_GB2312" pitchFamily="49" charset="-122"/>
              </a:rPr>
              <a:t>最坏情况：</a:t>
            </a:r>
            <a:r>
              <a:rPr lang="en-US" altLang="zh-CN" sz="1400" b="1">
                <a:latin typeface="楷体_GB2312" pitchFamily="49" charset="-122"/>
                <a:ea typeface="楷体_GB2312" pitchFamily="49" charset="-122"/>
              </a:rPr>
              <a:t>O(logN)</a:t>
            </a:r>
            <a:r>
              <a:rPr lang="zh-CN" altLang="en-US" sz="1400" b="1">
                <a:latin typeface="楷体_GB2312" pitchFamily="49" charset="-122"/>
                <a:ea typeface="楷体_GB2312" pitchFamily="49" charset="-122"/>
              </a:rPr>
              <a:t>，</a:t>
            </a:r>
            <a:endParaRPr lang="en-US" altLang="zh-CN" sz="1400" b="1">
              <a:latin typeface="楷体_GB2312" pitchFamily="49" charset="-122"/>
              <a:ea typeface="楷体_GB2312" pitchFamily="49" charset="-122"/>
            </a:endParaRPr>
          </a:p>
        </p:txBody>
      </p:sp>
      <p:grpSp>
        <p:nvGrpSpPr>
          <p:cNvPr id="2" name="组合 78"/>
          <p:cNvGrpSpPr>
            <a:grpSpLocks/>
          </p:cNvGrpSpPr>
          <p:nvPr/>
        </p:nvGrpSpPr>
        <p:grpSpPr bwMode="auto">
          <a:xfrm>
            <a:off x="1554163" y="3768725"/>
            <a:ext cx="909637" cy="560388"/>
            <a:chOff x="611560" y="2427734"/>
            <a:chExt cx="908412" cy="560368"/>
          </a:xfrm>
        </p:grpSpPr>
        <p:sp>
          <p:nvSpPr>
            <p:cNvPr id="124973" name="Oval 4"/>
            <p:cNvSpPr>
              <a:spLocks noChangeArrowheads="1"/>
            </p:cNvSpPr>
            <p:nvPr/>
          </p:nvSpPr>
          <p:spPr bwMode="auto">
            <a:xfrm>
              <a:off x="611560" y="2427734"/>
              <a:ext cx="424104" cy="245016"/>
            </a:xfrm>
            <a:prstGeom prst="ellipse">
              <a:avLst/>
            </a:prstGeom>
            <a:noFill/>
            <a:ln w="9525">
              <a:solidFill>
                <a:schemeClr val="tx1"/>
              </a:solidFill>
              <a:round/>
              <a:headEnd/>
              <a:tailEnd/>
            </a:ln>
          </p:spPr>
          <p:txBody>
            <a:bodyPr wrap="none" anchor="ctr"/>
            <a:lstStyle/>
            <a:p>
              <a:pPr algn="ctr"/>
              <a:r>
                <a:rPr lang="en-US" altLang="zh-CN" sz="1400" b="1"/>
                <a:t>16</a:t>
              </a:r>
            </a:p>
          </p:txBody>
        </p:sp>
        <p:sp>
          <p:nvSpPr>
            <p:cNvPr id="124974" name="Oval 5"/>
            <p:cNvSpPr>
              <a:spLocks noChangeArrowheads="1"/>
            </p:cNvSpPr>
            <p:nvPr/>
          </p:nvSpPr>
          <p:spPr bwMode="auto">
            <a:xfrm>
              <a:off x="1095868" y="2743086"/>
              <a:ext cx="424104" cy="245016"/>
            </a:xfrm>
            <a:prstGeom prst="ellipse">
              <a:avLst/>
            </a:prstGeom>
            <a:noFill/>
            <a:ln w="9525">
              <a:solidFill>
                <a:schemeClr val="tx1"/>
              </a:solidFill>
              <a:round/>
              <a:headEnd/>
              <a:tailEnd/>
            </a:ln>
          </p:spPr>
          <p:txBody>
            <a:bodyPr wrap="none" anchor="ctr"/>
            <a:lstStyle/>
            <a:p>
              <a:pPr algn="ctr"/>
              <a:r>
                <a:rPr lang="en-US" altLang="zh-CN" sz="1400" b="1"/>
                <a:t>18</a:t>
              </a:r>
            </a:p>
          </p:txBody>
        </p:sp>
        <p:sp>
          <p:nvSpPr>
            <p:cNvPr id="124975" name="Line 6"/>
            <p:cNvSpPr>
              <a:spLocks noChangeShapeType="1"/>
            </p:cNvSpPr>
            <p:nvPr/>
          </p:nvSpPr>
          <p:spPr bwMode="auto">
            <a:xfrm>
              <a:off x="975460" y="2637968"/>
              <a:ext cx="181950" cy="139899"/>
            </a:xfrm>
            <a:prstGeom prst="line">
              <a:avLst/>
            </a:prstGeom>
            <a:noFill/>
            <a:ln w="9525">
              <a:solidFill>
                <a:schemeClr val="tx1"/>
              </a:solidFill>
              <a:round/>
              <a:headEnd/>
              <a:tailEnd/>
            </a:ln>
          </p:spPr>
          <p:txBody>
            <a:bodyPr wrap="none"/>
            <a:lstStyle/>
            <a:p>
              <a:endParaRPr lang="zh-CN" altLang="en-US"/>
            </a:p>
          </p:txBody>
        </p:sp>
      </p:grpSp>
      <p:grpSp>
        <p:nvGrpSpPr>
          <p:cNvPr id="3" name="组合 79"/>
          <p:cNvGrpSpPr>
            <a:grpSpLocks/>
          </p:cNvGrpSpPr>
          <p:nvPr/>
        </p:nvGrpSpPr>
        <p:grpSpPr bwMode="auto">
          <a:xfrm>
            <a:off x="2411413" y="3724275"/>
            <a:ext cx="2000250" cy="665163"/>
            <a:chOff x="1540607" y="2383046"/>
            <a:chExt cx="2000110" cy="665485"/>
          </a:xfrm>
        </p:grpSpPr>
        <p:sp>
          <p:nvSpPr>
            <p:cNvPr id="124966" name="Oval 7"/>
            <p:cNvSpPr>
              <a:spLocks noChangeArrowheads="1"/>
            </p:cNvSpPr>
            <p:nvPr/>
          </p:nvSpPr>
          <p:spPr bwMode="auto">
            <a:xfrm>
              <a:off x="1540607" y="2383046"/>
              <a:ext cx="424104" cy="245016"/>
            </a:xfrm>
            <a:prstGeom prst="ellipse">
              <a:avLst/>
            </a:prstGeom>
            <a:noFill/>
            <a:ln w="9525">
              <a:solidFill>
                <a:schemeClr val="tx1"/>
              </a:solidFill>
              <a:round/>
              <a:headEnd/>
              <a:tailEnd/>
            </a:ln>
          </p:spPr>
          <p:txBody>
            <a:bodyPr wrap="none" anchor="ctr"/>
            <a:lstStyle/>
            <a:p>
              <a:pPr algn="ctr"/>
              <a:r>
                <a:rPr lang="en-US" altLang="zh-CN" sz="1400" b="1"/>
                <a:t>12</a:t>
              </a:r>
            </a:p>
          </p:txBody>
        </p:sp>
        <p:sp>
          <p:nvSpPr>
            <p:cNvPr id="124967" name="Oval 8"/>
            <p:cNvSpPr>
              <a:spLocks noChangeArrowheads="1"/>
            </p:cNvSpPr>
            <p:nvPr/>
          </p:nvSpPr>
          <p:spPr bwMode="auto">
            <a:xfrm>
              <a:off x="2024915" y="2698398"/>
              <a:ext cx="424104" cy="245016"/>
            </a:xfrm>
            <a:prstGeom prst="ellipse">
              <a:avLst/>
            </a:prstGeom>
            <a:noFill/>
            <a:ln w="9525">
              <a:solidFill>
                <a:schemeClr val="tx1"/>
              </a:solidFill>
              <a:round/>
              <a:headEnd/>
              <a:tailEnd/>
            </a:ln>
          </p:spPr>
          <p:txBody>
            <a:bodyPr wrap="none" anchor="ctr"/>
            <a:lstStyle/>
            <a:p>
              <a:pPr algn="ctr"/>
              <a:r>
                <a:rPr lang="en-US" altLang="zh-CN" sz="1400" b="1"/>
                <a:t>21</a:t>
              </a:r>
            </a:p>
          </p:txBody>
        </p:sp>
        <p:sp>
          <p:nvSpPr>
            <p:cNvPr id="124968" name="Line 9"/>
            <p:cNvSpPr>
              <a:spLocks noChangeShapeType="1"/>
            </p:cNvSpPr>
            <p:nvPr/>
          </p:nvSpPr>
          <p:spPr bwMode="auto">
            <a:xfrm>
              <a:off x="1904507" y="2593281"/>
              <a:ext cx="181950" cy="139899"/>
            </a:xfrm>
            <a:prstGeom prst="line">
              <a:avLst/>
            </a:prstGeom>
            <a:noFill/>
            <a:ln w="9525">
              <a:solidFill>
                <a:schemeClr val="tx1"/>
              </a:solidFill>
              <a:round/>
              <a:headEnd/>
              <a:tailEnd/>
            </a:ln>
          </p:spPr>
          <p:txBody>
            <a:bodyPr wrap="none"/>
            <a:lstStyle/>
            <a:p>
              <a:endParaRPr lang="zh-CN" altLang="en-US"/>
            </a:p>
          </p:txBody>
        </p:sp>
        <p:sp>
          <p:nvSpPr>
            <p:cNvPr id="124969" name="Oval 10"/>
            <p:cNvSpPr>
              <a:spLocks noChangeArrowheads="1"/>
            </p:cNvSpPr>
            <p:nvPr/>
          </p:nvSpPr>
          <p:spPr bwMode="auto">
            <a:xfrm>
              <a:off x="2632306" y="2488163"/>
              <a:ext cx="424104" cy="245016"/>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4970" name="Oval 11"/>
            <p:cNvSpPr>
              <a:spLocks noChangeArrowheads="1"/>
            </p:cNvSpPr>
            <p:nvPr/>
          </p:nvSpPr>
          <p:spPr bwMode="auto">
            <a:xfrm>
              <a:off x="3116613" y="2803515"/>
              <a:ext cx="424104" cy="245016"/>
            </a:xfrm>
            <a:prstGeom prst="ellipse">
              <a:avLst/>
            </a:prstGeom>
            <a:noFill/>
            <a:ln w="9525">
              <a:solidFill>
                <a:schemeClr val="tx1"/>
              </a:solidFill>
              <a:round/>
              <a:headEnd/>
              <a:tailEnd/>
            </a:ln>
          </p:spPr>
          <p:txBody>
            <a:bodyPr wrap="none" anchor="ctr"/>
            <a:lstStyle/>
            <a:p>
              <a:pPr algn="ctr"/>
              <a:r>
                <a:rPr lang="en-US" altLang="zh-CN" sz="1400" b="1"/>
                <a:t>65</a:t>
              </a:r>
            </a:p>
          </p:txBody>
        </p:sp>
        <p:sp>
          <p:nvSpPr>
            <p:cNvPr id="124971" name="Line 12"/>
            <p:cNvSpPr>
              <a:spLocks noChangeShapeType="1"/>
            </p:cNvSpPr>
            <p:nvPr/>
          </p:nvSpPr>
          <p:spPr bwMode="auto">
            <a:xfrm>
              <a:off x="2996206" y="2698398"/>
              <a:ext cx="181950" cy="139899"/>
            </a:xfrm>
            <a:prstGeom prst="line">
              <a:avLst/>
            </a:prstGeom>
            <a:noFill/>
            <a:ln w="9525">
              <a:solidFill>
                <a:schemeClr val="tx1"/>
              </a:solidFill>
              <a:round/>
              <a:headEnd/>
              <a:tailEnd/>
            </a:ln>
          </p:spPr>
          <p:txBody>
            <a:bodyPr wrap="none"/>
            <a:lstStyle/>
            <a:p>
              <a:endParaRPr lang="zh-CN" altLang="en-US"/>
            </a:p>
          </p:txBody>
        </p:sp>
        <p:sp>
          <p:nvSpPr>
            <p:cNvPr id="124972" name="Line 13"/>
            <p:cNvSpPr>
              <a:spLocks noChangeShapeType="1"/>
            </p:cNvSpPr>
            <p:nvPr/>
          </p:nvSpPr>
          <p:spPr bwMode="auto">
            <a:xfrm>
              <a:off x="1964711" y="2488163"/>
              <a:ext cx="667595" cy="70336"/>
            </a:xfrm>
            <a:prstGeom prst="line">
              <a:avLst/>
            </a:prstGeom>
            <a:noFill/>
            <a:ln w="9525">
              <a:solidFill>
                <a:schemeClr val="tx1"/>
              </a:solidFill>
              <a:round/>
              <a:headEnd/>
              <a:tailEnd/>
            </a:ln>
          </p:spPr>
          <p:txBody>
            <a:bodyPr wrap="none"/>
            <a:lstStyle/>
            <a:p>
              <a:endParaRPr lang="zh-CN" altLang="en-US"/>
            </a:p>
          </p:txBody>
        </p:sp>
      </p:grpSp>
      <p:sp>
        <p:nvSpPr>
          <p:cNvPr id="78" name="矩形 77"/>
          <p:cNvSpPr>
            <a:spLocks noChangeArrowheads="1"/>
          </p:cNvSpPr>
          <p:nvPr/>
        </p:nvSpPr>
        <p:spPr bwMode="auto">
          <a:xfrm>
            <a:off x="684213" y="2787650"/>
            <a:ext cx="3382962" cy="452438"/>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如在下列队列中执行</a:t>
            </a:r>
            <a:r>
              <a:rPr lang="en-US" altLang="zh-CN" sz="1800" b="1" dirty="0" err="1">
                <a:latin typeface="楷体_GB2312" pitchFamily="49" charset="-122"/>
                <a:ea typeface="楷体_GB2312" pitchFamily="49" charset="-122"/>
              </a:rPr>
              <a:t>deQueue</a:t>
            </a:r>
            <a:endParaRPr lang="zh-CN" altLang="en-US" sz="1800" b="1" dirty="0">
              <a:latin typeface="楷体_GB2312" pitchFamily="49" charset="-122"/>
              <a:ea typeface="楷体_GB2312" pitchFamily="49" charset="-122"/>
            </a:endParaRPr>
          </a:p>
        </p:txBody>
      </p:sp>
      <p:sp>
        <p:nvSpPr>
          <p:cNvPr id="80" name="Oval 25"/>
          <p:cNvSpPr>
            <a:spLocks noChangeArrowheads="1"/>
          </p:cNvSpPr>
          <p:nvPr/>
        </p:nvSpPr>
        <p:spPr bwMode="auto">
          <a:xfrm>
            <a:off x="755650" y="3724275"/>
            <a:ext cx="346075" cy="344488"/>
          </a:xfrm>
          <a:prstGeom prst="ellipse">
            <a:avLst/>
          </a:prstGeom>
          <a:noFill/>
          <a:ln w="9525">
            <a:solidFill>
              <a:schemeClr val="tx1"/>
            </a:solidFill>
            <a:round/>
            <a:headEnd/>
            <a:tailEnd/>
          </a:ln>
        </p:spPr>
        <p:txBody>
          <a:bodyPr wrap="none" anchor="ctr"/>
          <a:lstStyle/>
          <a:p>
            <a:pPr algn="ctr"/>
            <a:r>
              <a:rPr lang="en-US" altLang="zh-CN" sz="1400" b="1" dirty="0"/>
              <a:t>15</a:t>
            </a:r>
          </a:p>
        </p:txBody>
      </p:sp>
      <p:sp>
        <p:nvSpPr>
          <p:cNvPr id="124960" name="Oval 8"/>
          <p:cNvSpPr>
            <a:spLocks noChangeArrowheads="1"/>
          </p:cNvSpPr>
          <p:nvPr/>
        </p:nvSpPr>
        <p:spPr bwMode="auto">
          <a:xfrm>
            <a:off x="5724128" y="4006019"/>
            <a:ext cx="424134" cy="244897"/>
          </a:xfrm>
          <a:prstGeom prst="ellipse">
            <a:avLst/>
          </a:prstGeom>
          <a:noFill/>
          <a:ln w="9525">
            <a:solidFill>
              <a:schemeClr val="tx1"/>
            </a:solidFill>
            <a:round/>
            <a:headEnd/>
            <a:tailEnd/>
          </a:ln>
        </p:spPr>
        <p:txBody>
          <a:bodyPr wrap="none" anchor="ctr"/>
          <a:lstStyle/>
          <a:p>
            <a:pPr algn="ctr"/>
            <a:r>
              <a:rPr lang="en-US" altLang="zh-CN" sz="1400" b="1"/>
              <a:t>21</a:t>
            </a:r>
          </a:p>
        </p:txBody>
      </p:sp>
      <p:grpSp>
        <p:nvGrpSpPr>
          <p:cNvPr id="50" name="组合 49"/>
          <p:cNvGrpSpPr/>
          <p:nvPr/>
        </p:nvGrpSpPr>
        <p:grpSpPr>
          <a:xfrm>
            <a:off x="6331561" y="3795886"/>
            <a:ext cx="908475" cy="560097"/>
            <a:chOff x="6331561" y="3795886"/>
            <a:chExt cx="908475" cy="560097"/>
          </a:xfrm>
        </p:grpSpPr>
        <p:sp>
          <p:nvSpPr>
            <p:cNvPr id="124962" name="Oval 10"/>
            <p:cNvSpPr>
              <a:spLocks noChangeArrowheads="1"/>
            </p:cNvSpPr>
            <p:nvPr/>
          </p:nvSpPr>
          <p:spPr bwMode="auto">
            <a:xfrm>
              <a:off x="6331561" y="3795886"/>
              <a:ext cx="424134" cy="244897"/>
            </a:xfrm>
            <a:prstGeom prst="ellipse">
              <a:avLst/>
            </a:prstGeom>
            <a:noFill/>
            <a:ln w="9525">
              <a:solidFill>
                <a:schemeClr val="tx1"/>
              </a:solidFill>
              <a:round/>
              <a:headEnd/>
              <a:tailEnd/>
            </a:ln>
          </p:spPr>
          <p:txBody>
            <a:bodyPr wrap="none" anchor="ctr"/>
            <a:lstStyle/>
            <a:p>
              <a:pPr algn="ctr"/>
              <a:r>
                <a:rPr lang="en-US" altLang="zh-CN" sz="1400" b="1"/>
                <a:t>24</a:t>
              </a:r>
            </a:p>
          </p:txBody>
        </p:sp>
        <p:sp>
          <p:nvSpPr>
            <p:cNvPr id="124963" name="Oval 11"/>
            <p:cNvSpPr>
              <a:spLocks noChangeArrowheads="1"/>
            </p:cNvSpPr>
            <p:nvPr/>
          </p:nvSpPr>
          <p:spPr bwMode="auto">
            <a:xfrm>
              <a:off x="6815902" y="4111086"/>
              <a:ext cx="424134" cy="244897"/>
            </a:xfrm>
            <a:prstGeom prst="ellipse">
              <a:avLst/>
            </a:prstGeom>
            <a:noFill/>
            <a:ln w="9525">
              <a:solidFill>
                <a:schemeClr val="tx1"/>
              </a:solidFill>
              <a:round/>
              <a:headEnd/>
              <a:tailEnd/>
            </a:ln>
          </p:spPr>
          <p:txBody>
            <a:bodyPr wrap="none" anchor="ctr"/>
            <a:lstStyle/>
            <a:p>
              <a:pPr algn="ctr"/>
              <a:r>
                <a:rPr lang="en-US" altLang="zh-CN" sz="1400" b="1" dirty="0"/>
                <a:t>65</a:t>
              </a:r>
            </a:p>
          </p:txBody>
        </p:sp>
        <p:sp>
          <p:nvSpPr>
            <p:cNvPr id="124964" name="Line 12"/>
            <p:cNvSpPr>
              <a:spLocks noChangeShapeType="1"/>
            </p:cNvSpPr>
            <p:nvPr/>
          </p:nvSpPr>
          <p:spPr bwMode="auto">
            <a:xfrm>
              <a:off x="6695487" y="4006019"/>
              <a:ext cx="181963" cy="139831"/>
            </a:xfrm>
            <a:prstGeom prst="line">
              <a:avLst/>
            </a:prstGeom>
            <a:noFill/>
            <a:ln w="9525">
              <a:solidFill>
                <a:schemeClr val="tx1"/>
              </a:solidFill>
              <a:round/>
              <a:headEnd/>
              <a:tailEnd/>
            </a:ln>
          </p:spPr>
          <p:txBody>
            <a:bodyPr wrap="none"/>
            <a:lstStyle/>
            <a:p>
              <a:endParaRPr lang="zh-CN" altLang="en-US"/>
            </a:p>
          </p:txBody>
        </p:sp>
      </p:grpSp>
      <p:grpSp>
        <p:nvGrpSpPr>
          <p:cNvPr id="49" name="组合 48"/>
          <p:cNvGrpSpPr/>
          <p:nvPr/>
        </p:nvGrpSpPr>
        <p:grpSpPr>
          <a:xfrm>
            <a:off x="5364088" y="3651870"/>
            <a:ext cx="1091776" cy="349964"/>
            <a:chOff x="5292080" y="3579862"/>
            <a:chExt cx="1091776" cy="349964"/>
          </a:xfrm>
        </p:grpSpPr>
        <p:sp>
          <p:nvSpPr>
            <p:cNvPr id="124959" name="Oval 7"/>
            <p:cNvSpPr>
              <a:spLocks noChangeArrowheads="1"/>
            </p:cNvSpPr>
            <p:nvPr/>
          </p:nvSpPr>
          <p:spPr bwMode="auto">
            <a:xfrm>
              <a:off x="5292080" y="3579862"/>
              <a:ext cx="424134" cy="244897"/>
            </a:xfrm>
            <a:prstGeom prst="ellipse">
              <a:avLst/>
            </a:prstGeom>
            <a:noFill/>
            <a:ln w="9525">
              <a:solidFill>
                <a:schemeClr val="tx1"/>
              </a:solidFill>
              <a:round/>
              <a:headEnd/>
              <a:tailEnd/>
            </a:ln>
          </p:spPr>
          <p:txBody>
            <a:bodyPr wrap="none" anchor="ctr"/>
            <a:lstStyle/>
            <a:p>
              <a:pPr algn="ctr"/>
              <a:r>
                <a:rPr lang="en-US" altLang="zh-CN" sz="1400" b="1" dirty="0"/>
                <a:t>12</a:t>
              </a:r>
            </a:p>
          </p:txBody>
        </p:sp>
        <p:sp>
          <p:nvSpPr>
            <p:cNvPr id="124961" name="Line 9"/>
            <p:cNvSpPr>
              <a:spLocks noChangeShapeType="1"/>
            </p:cNvSpPr>
            <p:nvPr/>
          </p:nvSpPr>
          <p:spPr bwMode="auto">
            <a:xfrm>
              <a:off x="5656005" y="3789995"/>
              <a:ext cx="181963" cy="139831"/>
            </a:xfrm>
            <a:prstGeom prst="line">
              <a:avLst/>
            </a:prstGeom>
            <a:noFill/>
            <a:ln w="9525">
              <a:solidFill>
                <a:schemeClr val="tx1"/>
              </a:solidFill>
              <a:round/>
              <a:headEnd/>
              <a:tailEnd/>
            </a:ln>
          </p:spPr>
          <p:txBody>
            <a:bodyPr wrap="none"/>
            <a:lstStyle/>
            <a:p>
              <a:endParaRPr lang="zh-CN" altLang="en-US"/>
            </a:p>
          </p:txBody>
        </p:sp>
        <p:sp>
          <p:nvSpPr>
            <p:cNvPr id="124965" name="Line 13"/>
            <p:cNvSpPr>
              <a:spLocks noChangeShapeType="1"/>
            </p:cNvSpPr>
            <p:nvPr/>
          </p:nvSpPr>
          <p:spPr bwMode="auto">
            <a:xfrm>
              <a:off x="5716214" y="3684928"/>
              <a:ext cx="667642" cy="70302"/>
            </a:xfrm>
            <a:prstGeom prst="line">
              <a:avLst/>
            </a:prstGeom>
            <a:noFill/>
            <a:ln w="9525">
              <a:solidFill>
                <a:schemeClr val="tx1"/>
              </a:solidFill>
              <a:round/>
              <a:headEnd/>
              <a:tailEnd/>
            </a:ln>
          </p:spPr>
          <p:txBody>
            <a:bodyPr wrap="none"/>
            <a:lstStyle/>
            <a:p>
              <a:endParaRPr lang="zh-CN" altLang="en-US"/>
            </a:p>
          </p:txBody>
        </p:sp>
      </p:grpSp>
      <p:grpSp>
        <p:nvGrpSpPr>
          <p:cNvPr id="6" name="组合 64"/>
          <p:cNvGrpSpPr>
            <a:grpSpLocks/>
          </p:cNvGrpSpPr>
          <p:nvPr/>
        </p:nvGrpSpPr>
        <p:grpSpPr bwMode="auto">
          <a:xfrm>
            <a:off x="755576" y="3723878"/>
            <a:ext cx="720725" cy="719138"/>
            <a:chOff x="4572000" y="3363838"/>
            <a:chExt cx="720080" cy="720079"/>
          </a:xfrm>
        </p:grpSpPr>
        <p:sp>
          <p:nvSpPr>
            <p:cNvPr id="124953" name="Oval 25"/>
            <p:cNvSpPr>
              <a:spLocks noChangeArrowheads="1"/>
            </p:cNvSpPr>
            <p:nvPr/>
          </p:nvSpPr>
          <p:spPr bwMode="auto">
            <a:xfrm>
              <a:off x="4572000" y="3363838"/>
              <a:ext cx="346075" cy="344488"/>
            </a:xfrm>
            <a:prstGeom prst="ellipse">
              <a:avLst/>
            </a:prstGeom>
            <a:noFill/>
            <a:ln w="9525">
              <a:solidFill>
                <a:schemeClr val="tx1"/>
              </a:solidFill>
              <a:round/>
              <a:headEnd/>
              <a:tailEnd/>
            </a:ln>
          </p:spPr>
          <p:txBody>
            <a:bodyPr wrap="none" anchor="ctr"/>
            <a:lstStyle/>
            <a:p>
              <a:pPr algn="ctr"/>
              <a:r>
                <a:rPr lang="en-US" altLang="zh-CN" sz="1400" b="1" dirty="0"/>
                <a:t>15</a:t>
              </a:r>
            </a:p>
          </p:txBody>
        </p:sp>
        <p:sp>
          <p:nvSpPr>
            <p:cNvPr id="124954" name="Oval 8"/>
            <p:cNvSpPr>
              <a:spLocks noChangeArrowheads="1"/>
            </p:cNvSpPr>
            <p:nvPr/>
          </p:nvSpPr>
          <p:spPr bwMode="auto">
            <a:xfrm>
              <a:off x="4932040" y="3795886"/>
              <a:ext cx="360040" cy="288031"/>
            </a:xfrm>
            <a:prstGeom prst="ellipse">
              <a:avLst/>
            </a:prstGeom>
            <a:noFill/>
            <a:ln w="9525">
              <a:solidFill>
                <a:schemeClr val="tx1"/>
              </a:solidFill>
              <a:round/>
              <a:headEnd/>
              <a:tailEnd/>
            </a:ln>
          </p:spPr>
          <p:txBody>
            <a:bodyPr wrap="none" anchor="ctr"/>
            <a:lstStyle/>
            <a:p>
              <a:pPr algn="ctr"/>
              <a:r>
                <a:rPr lang="en-US" altLang="zh-CN" sz="1400" b="1"/>
                <a:t>21</a:t>
              </a:r>
            </a:p>
          </p:txBody>
        </p:sp>
        <p:sp>
          <p:nvSpPr>
            <p:cNvPr id="124955" name="Line 12"/>
            <p:cNvSpPr>
              <a:spLocks noChangeShapeType="1"/>
            </p:cNvSpPr>
            <p:nvPr/>
          </p:nvSpPr>
          <p:spPr bwMode="auto">
            <a:xfrm>
              <a:off x="4860032" y="3651870"/>
              <a:ext cx="181963" cy="139831"/>
            </a:xfrm>
            <a:prstGeom prst="line">
              <a:avLst/>
            </a:prstGeom>
            <a:noFill/>
            <a:ln w="9525">
              <a:solidFill>
                <a:schemeClr val="tx1"/>
              </a:solidFill>
              <a:round/>
              <a:headEnd/>
              <a:tailEnd/>
            </a:ln>
          </p:spPr>
          <p:txBody>
            <a:bodyPr wrap="none"/>
            <a:lstStyle/>
            <a:p>
              <a:endParaRPr lang="zh-CN" altLang="en-US"/>
            </a:p>
          </p:txBody>
        </p:sp>
      </p:grpSp>
      <p:cxnSp>
        <p:nvCxnSpPr>
          <p:cNvPr id="52" name="直接连接符 51"/>
          <p:cNvCxnSpPr>
            <a:stCxn id="124953" idx="6"/>
            <a:endCxn id="124973" idx="2"/>
          </p:cNvCxnSpPr>
          <p:nvPr/>
        </p:nvCxnSpPr>
        <p:spPr>
          <a:xfrm flipV="1">
            <a:off x="1101961" y="3891238"/>
            <a:ext cx="452202" cy="4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xmlns="" Requires="p14">
          <p:contentPart p14:bwMode="auto" r:id="rId3">
            <p14:nvContentPartPr>
              <p14:cNvPr id="12493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493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blinds(horizontal)">
                                      <p:cBhvr>
                                        <p:cTn id="18" dur="500"/>
                                        <p:tgtEl>
                                          <p:spTgt spid="8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linds(horizontal)">
                                      <p:cBhvr>
                                        <p:cTn id="27" dur="500"/>
                                        <p:tgtEl>
                                          <p:spTgt spid="49"/>
                                        </p:tgtEl>
                                      </p:cBhvr>
                                    </p:animEffect>
                                  </p:childTnLst>
                                </p:cTn>
                              </p:par>
                            </p:childTnLst>
                          </p:cTn>
                        </p:par>
                        <p:par>
                          <p:cTn id="28" fill="hold">
                            <p:stCondLst>
                              <p:cond delay="1000"/>
                            </p:stCondLst>
                            <p:childTnLst>
                              <p:par>
                                <p:cTn id="29" presetID="3" presetClass="entr" presetSubtype="10" fill="hold" grpId="0" nodeType="afterEffect">
                                  <p:stCondLst>
                                    <p:cond delay="0"/>
                                  </p:stCondLst>
                                  <p:childTnLst>
                                    <p:set>
                                      <p:cBhvr>
                                        <p:cTn id="30" dur="1" fill="hold">
                                          <p:stCondLst>
                                            <p:cond delay="0"/>
                                          </p:stCondLst>
                                        </p:cTn>
                                        <p:tgtEl>
                                          <p:spTgt spid="124960"/>
                                        </p:tgtEl>
                                        <p:attrNameLst>
                                          <p:attrName>style.visibility</p:attrName>
                                        </p:attrNameLst>
                                      </p:cBhvr>
                                      <p:to>
                                        <p:strVal val="visible"/>
                                      </p:to>
                                    </p:set>
                                    <p:animEffect transition="in" filter="blinds(horizontal)">
                                      <p:cBhvr>
                                        <p:cTn id="31" dur="500"/>
                                        <p:tgtEl>
                                          <p:spTgt spid="124960"/>
                                        </p:tgtEl>
                                      </p:cBhvr>
                                    </p:animEffect>
                                  </p:childTnLst>
                                </p:cTn>
                              </p:par>
                            </p:childTnLst>
                          </p:cTn>
                        </p:par>
                        <p:par>
                          <p:cTn id="32" fill="hold">
                            <p:stCondLst>
                              <p:cond delay="1500"/>
                            </p:stCondLst>
                            <p:childTnLst>
                              <p:par>
                                <p:cTn id="33" presetID="3" presetClass="entr" presetSubtype="10"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blinds(horizontal)">
                                      <p:cBhvr>
                                        <p:cTn id="35" dur="5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nodeType="clickEffect">
                                  <p:stCondLst>
                                    <p:cond delay="0"/>
                                  </p:stCondLst>
                                  <p:childTnLst>
                                    <p:animEffect transition="out" filter="blinds(horizontal)">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par>
                          <p:cTn id="46" fill="hold">
                            <p:stCondLst>
                              <p:cond delay="500"/>
                            </p:stCondLst>
                            <p:childTnLst>
                              <p:par>
                                <p:cTn id="47" presetID="3" presetClass="exit" presetSubtype="10" fill="hold" grpId="1" nodeType="afterEffect">
                                  <p:stCondLst>
                                    <p:cond delay="0"/>
                                  </p:stCondLst>
                                  <p:childTnLst>
                                    <p:animEffect transition="out" filter="blinds(horizontal)">
                                      <p:cBhvr>
                                        <p:cTn id="48" dur="500"/>
                                        <p:tgtEl>
                                          <p:spTgt spid="80"/>
                                        </p:tgtEl>
                                      </p:cBhvr>
                                    </p:animEffect>
                                    <p:set>
                                      <p:cBhvr>
                                        <p:cTn id="49" dur="1" fill="hold">
                                          <p:stCondLst>
                                            <p:cond delay="499"/>
                                          </p:stCondLst>
                                        </p:cTn>
                                        <p:tgtEl>
                                          <p:spTgt spid="80"/>
                                        </p:tgtEl>
                                        <p:attrNameLst>
                                          <p:attrName>style.visibility</p:attrName>
                                        </p:attrNameLst>
                                      </p:cBhvr>
                                      <p:to>
                                        <p:strVal val="hidden"/>
                                      </p:to>
                                    </p:set>
                                  </p:childTnLst>
                                </p:cTn>
                              </p:par>
                            </p:childTnLst>
                          </p:cTn>
                        </p:par>
                        <p:par>
                          <p:cTn id="50" fill="hold">
                            <p:stCondLst>
                              <p:cond delay="1000"/>
                            </p:stCondLst>
                            <p:childTnLst>
                              <p:par>
                                <p:cTn id="51" presetID="3" presetClass="exit" presetSubtype="10" fill="hold" grpId="1" nodeType="afterEffect">
                                  <p:stCondLst>
                                    <p:cond delay="0"/>
                                  </p:stCondLst>
                                  <p:childTnLst>
                                    <p:animEffect transition="out" filter="blinds(horizontal)">
                                      <p:cBhvr>
                                        <p:cTn id="52" dur="500"/>
                                        <p:tgtEl>
                                          <p:spTgt spid="124960"/>
                                        </p:tgtEl>
                                      </p:cBhvr>
                                    </p:animEffect>
                                    <p:set>
                                      <p:cBhvr>
                                        <p:cTn id="53" dur="1" fill="hold">
                                          <p:stCondLst>
                                            <p:cond delay="499"/>
                                          </p:stCondLst>
                                        </p:cTn>
                                        <p:tgtEl>
                                          <p:spTgt spid="12496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blinds(horizontal)">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0" grpId="0" animBg="1"/>
      <p:bldP spid="80" grpId="1" animBg="1"/>
      <p:bldP spid="124960" grpId="0" animBg="1"/>
      <p:bldP spid="124960" grpId="1"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554" name="组合 35"/>
          <p:cNvGrpSpPr>
            <a:grpSpLocks/>
          </p:cNvGrpSpPr>
          <p:nvPr/>
        </p:nvGrpSpPr>
        <p:grpSpPr bwMode="auto">
          <a:xfrm>
            <a:off x="179388" y="1779588"/>
            <a:ext cx="1822450" cy="2565400"/>
            <a:chOff x="807443" y="2207188"/>
            <a:chExt cx="2740029" cy="4230401"/>
          </a:xfrm>
        </p:grpSpPr>
        <p:sp>
          <p:nvSpPr>
            <p:cNvPr id="151572" name="矩形 25"/>
            <p:cNvSpPr>
              <a:spLocks noChangeArrowheads="1"/>
            </p:cNvSpPr>
            <p:nvPr/>
          </p:nvSpPr>
          <p:spPr bwMode="auto">
            <a:xfrm>
              <a:off x="807443" y="4565784"/>
              <a:ext cx="2740029" cy="187180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优先级队列概念</a:t>
              </a:r>
            </a:p>
          </p:txBody>
        </p:sp>
        <p:sp>
          <p:nvSpPr>
            <p:cNvPr id="34" name="等腰三角形 33"/>
            <p:cNvSpPr/>
            <p:nvPr/>
          </p:nvSpPr>
          <p:spPr>
            <a:xfrm>
              <a:off x="1005545" y="2207188"/>
              <a:ext cx="2160041" cy="179844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51555" name="组合 37"/>
          <p:cNvGrpSpPr>
            <a:grpSpLocks/>
          </p:cNvGrpSpPr>
          <p:nvPr/>
        </p:nvGrpSpPr>
        <p:grpSpPr bwMode="auto">
          <a:xfrm>
            <a:off x="1979613" y="1779588"/>
            <a:ext cx="1741487" cy="2082800"/>
            <a:chOff x="862444" y="2207188"/>
            <a:chExt cx="2619266" cy="3435972"/>
          </a:xfrm>
        </p:grpSpPr>
        <p:sp>
          <p:nvSpPr>
            <p:cNvPr id="151569" name="矩形 38"/>
            <p:cNvSpPr>
              <a:spLocks noChangeArrowheads="1"/>
            </p:cNvSpPr>
            <p:nvPr/>
          </p:nvSpPr>
          <p:spPr bwMode="auto">
            <a:xfrm>
              <a:off x="862444" y="4576988"/>
              <a:ext cx="2619266" cy="1066172"/>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二叉堆</a:t>
              </a:r>
            </a:p>
          </p:txBody>
        </p:sp>
        <p:sp>
          <p:nvSpPr>
            <p:cNvPr id="40" name="等腰三角形 39"/>
            <p:cNvSpPr/>
            <p:nvPr/>
          </p:nvSpPr>
          <p:spPr>
            <a:xfrm>
              <a:off x="1005704" y="2207188"/>
              <a:ext cx="2160835" cy="180179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1571"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51556" name="文本框 55"/>
          <p:cNvSpPr txBox="1">
            <a:spLocks noChangeArrowheads="1"/>
          </p:cNvSpPr>
          <p:nvPr/>
        </p:nvSpPr>
        <p:spPr bwMode="auto">
          <a:xfrm>
            <a:off x="2339975" y="420688"/>
            <a:ext cx="4535488"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a:t>
            </a:r>
            <a:r>
              <a:rPr lang="en-US" altLang="zh-CN" sz="3600" b="1">
                <a:latin typeface="微软雅黑" pitchFamily="34" charset="-122"/>
                <a:ea typeface="微软雅黑" pitchFamily="34" charset="-122"/>
              </a:rPr>
              <a:t>7</a:t>
            </a:r>
            <a:r>
              <a:rPr lang="zh-CN" altLang="en-US" sz="3600" b="1">
                <a:latin typeface="微软雅黑" pitchFamily="34" charset="-122"/>
                <a:ea typeface="微软雅黑" pitchFamily="34" charset="-122"/>
              </a:rPr>
              <a:t>章  优先级队列</a:t>
            </a:r>
            <a:endParaRPr lang="en-US" altLang="zh-CN" sz="3600" b="1">
              <a:latin typeface="微软雅黑" pitchFamily="34" charset="-122"/>
              <a:ea typeface="微软雅黑" pitchFamily="34" charset="-122"/>
            </a:endParaRPr>
          </a:p>
        </p:txBody>
      </p:sp>
      <p:grpSp>
        <p:nvGrpSpPr>
          <p:cNvPr id="151557" name="组合 37"/>
          <p:cNvGrpSpPr>
            <a:grpSpLocks/>
          </p:cNvGrpSpPr>
          <p:nvPr/>
        </p:nvGrpSpPr>
        <p:grpSpPr bwMode="auto">
          <a:xfrm>
            <a:off x="3635375" y="1779588"/>
            <a:ext cx="1944688" cy="2017712"/>
            <a:chOff x="862444" y="2206370"/>
            <a:chExt cx="2921826" cy="3329397"/>
          </a:xfrm>
        </p:grpSpPr>
        <p:sp>
          <p:nvSpPr>
            <p:cNvPr id="151566"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其他堆</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1568"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51558" name="组合 37"/>
          <p:cNvGrpSpPr>
            <a:grpSpLocks/>
          </p:cNvGrpSpPr>
          <p:nvPr/>
        </p:nvGrpSpPr>
        <p:grpSpPr bwMode="auto">
          <a:xfrm>
            <a:off x="5572125" y="1779588"/>
            <a:ext cx="1663700" cy="2636837"/>
            <a:chOff x="1067856" y="2206370"/>
            <a:chExt cx="2500071" cy="4351260"/>
          </a:xfrm>
        </p:grpSpPr>
        <p:sp>
          <p:nvSpPr>
            <p:cNvPr id="151563" name="矩形 13"/>
            <p:cNvSpPr>
              <a:spLocks noChangeArrowheads="1"/>
            </p:cNvSpPr>
            <p:nvPr/>
          </p:nvSpPr>
          <p:spPr bwMode="auto">
            <a:xfrm>
              <a:off x="1079568" y="4576985"/>
              <a:ext cx="2488359" cy="1980645"/>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中的优先级队列</a:t>
              </a:r>
            </a:p>
          </p:txBody>
        </p:sp>
        <p:sp>
          <p:nvSpPr>
            <p:cNvPr id="18" name="等腰三角形 17"/>
            <p:cNvSpPr/>
            <p:nvPr/>
          </p:nvSpPr>
          <p:spPr>
            <a:xfrm>
              <a:off x="1230074" y="2206370"/>
              <a:ext cx="2158936"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1565"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4</a:t>
              </a:r>
            </a:p>
          </p:txBody>
        </p:sp>
      </p:grpSp>
      <p:grpSp>
        <p:nvGrpSpPr>
          <p:cNvPr id="151559" name="组合 37"/>
          <p:cNvGrpSpPr>
            <a:grpSpLocks/>
          </p:cNvGrpSpPr>
          <p:nvPr/>
        </p:nvGrpSpPr>
        <p:grpSpPr bwMode="auto">
          <a:xfrm>
            <a:off x="7372350" y="1779588"/>
            <a:ext cx="1592263" cy="2636837"/>
            <a:chOff x="1067856" y="2206370"/>
            <a:chExt cx="2391844" cy="4351260"/>
          </a:xfrm>
        </p:grpSpPr>
        <p:sp>
          <p:nvSpPr>
            <p:cNvPr id="151560" name="矩形 13"/>
            <p:cNvSpPr>
              <a:spLocks noChangeArrowheads="1"/>
            </p:cNvSpPr>
            <p:nvPr/>
          </p:nvSpPr>
          <p:spPr bwMode="auto">
            <a:xfrm>
              <a:off x="1079529" y="4576985"/>
              <a:ext cx="2380171" cy="198064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排队系统的模拟</a:t>
              </a:r>
            </a:p>
          </p:txBody>
        </p:sp>
        <p:sp>
          <p:nvSpPr>
            <p:cNvPr id="22" name="等腰三角形 21"/>
            <p:cNvSpPr/>
            <p:nvPr/>
          </p:nvSpPr>
          <p:spPr>
            <a:xfrm>
              <a:off x="1230015" y="2206370"/>
              <a:ext cx="2158144"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1562"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5</a:t>
              </a:r>
            </a:p>
          </p:txBody>
        </p:sp>
      </p:grpSp>
    </p:spTree>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矩形 34"/>
          <p:cNvSpPr>
            <a:spLocks noChangeArrowheads="1"/>
          </p:cNvSpPr>
          <p:nvPr/>
        </p:nvSpPr>
        <p:spPr bwMode="auto">
          <a:xfrm>
            <a:off x="611560" y="267494"/>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满二叉树</a:t>
            </a:r>
            <a:endParaRPr lang="zh-CN" altLang="en-US" dirty="0">
              <a:latin typeface="微软雅黑" pitchFamily="34" charset="-122"/>
              <a:ea typeface="微软雅黑" pitchFamily="34" charset="-122"/>
            </a:endParaRPr>
          </a:p>
        </p:txBody>
      </p:sp>
      <p:sp>
        <p:nvSpPr>
          <p:cNvPr id="7173" name="文本框 29"/>
          <p:cNvSpPr txBox="1">
            <a:spLocks noChangeArrowheads="1"/>
          </p:cNvSpPr>
          <p:nvPr/>
        </p:nvSpPr>
        <p:spPr bwMode="auto">
          <a:xfrm>
            <a:off x="395288" y="1131888"/>
            <a:ext cx="6337300" cy="923925"/>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zh-CN" altLang="en-US" sz="1800" b="1">
                <a:latin typeface="楷体_GB2312" pitchFamily="49" charset="-122"/>
                <a:ea typeface="楷体_GB2312" pitchFamily="49" charset="-122"/>
              </a:rPr>
              <a:t>一棵高度为</a:t>
            </a:r>
            <a:r>
              <a:rPr lang="en-US" altLang="zh-CN" sz="1800" b="1">
                <a:latin typeface="楷体_GB2312" pitchFamily="49" charset="-122"/>
                <a:ea typeface="楷体_GB2312" pitchFamily="49" charset="-122"/>
              </a:rPr>
              <a:t>k</a:t>
            </a:r>
            <a:r>
              <a:rPr lang="zh-CN" altLang="en-US" sz="1800" b="1">
                <a:latin typeface="楷体_GB2312" pitchFamily="49" charset="-122"/>
                <a:ea typeface="楷体_GB2312" pitchFamily="49" charset="-122"/>
              </a:rPr>
              <a:t>并具有</a:t>
            </a:r>
            <a:r>
              <a:rPr lang="en-US" altLang="zh-CN" sz="1800" b="1">
                <a:latin typeface="楷体_GB2312" pitchFamily="49" charset="-122"/>
                <a:ea typeface="楷体_GB2312" pitchFamily="49" charset="-122"/>
              </a:rPr>
              <a:t>2</a:t>
            </a:r>
            <a:r>
              <a:rPr lang="en-US" altLang="zh-CN" sz="1800" b="1" baseline="30000">
                <a:latin typeface="楷体_GB2312" pitchFamily="49" charset="-122"/>
                <a:ea typeface="楷体_GB2312" pitchFamily="49" charset="-122"/>
              </a:rPr>
              <a:t>k</a:t>
            </a:r>
            <a:r>
              <a:rPr lang="zh-CN" altLang="en-US" sz="1800" b="1">
                <a:latin typeface="楷体_GB2312" pitchFamily="49" charset="-122"/>
                <a:ea typeface="楷体_GB2312" pitchFamily="49" charset="-122"/>
              </a:rPr>
              <a:t>－</a:t>
            </a:r>
            <a:r>
              <a:rPr lang="en-US" altLang="zh-CN" sz="1800" b="1">
                <a:latin typeface="楷体_GB2312" pitchFamily="49" charset="-122"/>
                <a:ea typeface="楷体_GB2312" pitchFamily="49" charset="-122"/>
              </a:rPr>
              <a:t>1</a:t>
            </a:r>
            <a:r>
              <a:rPr lang="zh-CN" altLang="en-US" sz="1800" b="1">
                <a:latin typeface="楷体_GB2312" pitchFamily="49" charset="-122"/>
                <a:ea typeface="楷体_GB2312" pitchFamily="49" charset="-122"/>
              </a:rPr>
              <a:t>个结点的二叉树称为满二叉树。</a:t>
            </a:r>
          </a:p>
          <a:p>
            <a:pPr marL="358775" indent="-358775">
              <a:lnSpc>
                <a:spcPct val="150000"/>
              </a:lnSpc>
              <a:buFont typeface="Wingdings" pitchFamily="2" charset="2"/>
              <a:buChar char="l"/>
            </a:pPr>
            <a:r>
              <a:rPr lang="zh-CN" altLang="en-US" sz="1800" b="1">
                <a:latin typeface="楷体_GB2312" pitchFamily="49" charset="-122"/>
                <a:ea typeface="楷体_GB2312" pitchFamily="49" charset="-122"/>
              </a:rPr>
              <a:t>除最底层，任意一层的结点个数都达到了最大值</a:t>
            </a:r>
          </a:p>
        </p:txBody>
      </p:sp>
      <p:grpSp>
        <p:nvGrpSpPr>
          <p:cNvPr id="7174" name="Group 2"/>
          <p:cNvGrpSpPr>
            <a:grpSpLocks/>
          </p:cNvGrpSpPr>
          <p:nvPr/>
        </p:nvGrpSpPr>
        <p:grpSpPr bwMode="auto">
          <a:xfrm>
            <a:off x="539750" y="2066925"/>
            <a:ext cx="3816350" cy="2228850"/>
            <a:chOff x="384" y="672"/>
            <a:chExt cx="2736" cy="1872"/>
          </a:xfrm>
        </p:grpSpPr>
        <p:sp>
          <p:nvSpPr>
            <p:cNvPr id="7197" name="Oval 3"/>
            <p:cNvSpPr>
              <a:spLocks noChangeArrowheads="1"/>
            </p:cNvSpPr>
            <p:nvPr/>
          </p:nvSpPr>
          <p:spPr bwMode="auto">
            <a:xfrm>
              <a:off x="720"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7198" name="Oval 4"/>
            <p:cNvSpPr>
              <a:spLocks noChangeArrowheads="1"/>
            </p:cNvSpPr>
            <p:nvPr/>
          </p:nvSpPr>
          <p:spPr bwMode="auto">
            <a:xfrm>
              <a:off x="2256" y="134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7199" name="Oval 5"/>
            <p:cNvSpPr>
              <a:spLocks noChangeArrowheads="1"/>
            </p:cNvSpPr>
            <p:nvPr/>
          </p:nvSpPr>
          <p:spPr bwMode="auto">
            <a:xfrm>
              <a:off x="2640"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7200" name="Oval 6"/>
            <p:cNvSpPr>
              <a:spLocks noChangeArrowheads="1"/>
            </p:cNvSpPr>
            <p:nvPr/>
          </p:nvSpPr>
          <p:spPr bwMode="auto">
            <a:xfrm>
              <a:off x="1296"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7201" name="Oval 7"/>
            <p:cNvSpPr>
              <a:spLocks noChangeArrowheads="1"/>
            </p:cNvSpPr>
            <p:nvPr/>
          </p:nvSpPr>
          <p:spPr bwMode="auto">
            <a:xfrm>
              <a:off x="1968"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7202" name="Oval 8"/>
            <p:cNvSpPr>
              <a:spLocks noChangeArrowheads="1"/>
            </p:cNvSpPr>
            <p:nvPr/>
          </p:nvSpPr>
          <p:spPr bwMode="auto">
            <a:xfrm>
              <a:off x="1056" y="139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p>
          </p:txBody>
        </p:sp>
        <p:sp>
          <p:nvSpPr>
            <p:cNvPr id="7203" name="Line 9"/>
            <p:cNvSpPr>
              <a:spLocks noChangeShapeType="1"/>
            </p:cNvSpPr>
            <p:nvPr/>
          </p:nvSpPr>
          <p:spPr bwMode="auto">
            <a:xfrm flipH="1">
              <a:off x="1296" y="1104"/>
              <a:ext cx="384"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04" name="Line 10"/>
            <p:cNvSpPr>
              <a:spLocks noChangeShapeType="1"/>
            </p:cNvSpPr>
            <p:nvPr/>
          </p:nvSpPr>
          <p:spPr bwMode="auto">
            <a:xfrm>
              <a:off x="1824" y="1104"/>
              <a:ext cx="48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05" name="Line 11"/>
            <p:cNvSpPr>
              <a:spLocks noChangeShapeType="1"/>
            </p:cNvSpPr>
            <p:nvPr/>
          </p:nvSpPr>
          <p:spPr bwMode="auto">
            <a:xfrm>
              <a:off x="2496" y="1536"/>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06" name="Line 12"/>
            <p:cNvSpPr>
              <a:spLocks noChangeShapeType="1"/>
            </p:cNvSpPr>
            <p:nvPr/>
          </p:nvSpPr>
          <p:spPr bwMode="auto">
            <a:xfrm flipH="1">
              <a:off x="2160" y="158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07" name="Line 13"/>
            <p:cNvSpPr>
              <a:spLocks noChangeShapeType="1"/>
            </p:cNvSpPr>
            <p:nvPr/>
          </p:nvSpPr>
          <p:spPr bwMode="auto">
            <a:xfrm>
              <a:off x="1248" y="163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08" name="Oval 14"/>
            <p:cNvSpPr>
              <a:spLocks noChangeArrowheads="1"/>
            </p:cNvSpPr>
            <p:nvPr/>
          </p:nvSpPr>
          <p:spPr bwMode="auto">
            <a:xfrm>
              <a:off x="1632" y="91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7209" name="Line 15"/>
            <p:cNvSpPr>
              <a:spLocks noChangeShapeType="1"/>
            </p:cNvSpPr>
            <p:nvPr/>
          </p:nvSpPr>
          <p:spPr bwMode="auto">
            <a:xfrm flipH="1">
              <a:off x="960" y="1632"/>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10" name="Oval 16"/>
            <p:cNvSpPr>
              <a:spLocks noChangeArrowheads="1"/>
            </p:cNvSpPr>
            <p:nvPr/>
          </p:nvSpPr>
          <p:spPr bwMode="auto">
            <a:xfrm>
              <a:off x="480"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b="1" u="sng">
                <a:latin typeface="Arial" pitchFamily="34" charset="0"/>
              </a:endParaRPr>
            </a:p>
          </p:txBody>
        </p:sp>
        <p:sp>
          <p:nvSpPr>
            <p:cNvPr id="7211" name="Oval 17"/>
            <p:cNvSpPr>
              <a:spLocks noChangeArrowheads="1"/>
            </p:cNvSpPr>
            <p:nvPr/>
          </p:nvSpPr>
          <p:spPr bwMode="auto">
            <a:xfrm>
              <a:off x="1488"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K</a:t>
              </a:r>
              <a:endParaRPr lang="en-US" altLang="zh-CN" sz="1400" b="1" u="sng">
                <a:latin typeface="Arial" pitchFamily="34" charset="0"/>
              </a:endParaRPr>
            </a:p>
          </p:txBody>
        </p:sp>
        <p:sp>
          <p:nvSpPr>
            <p:cNvPr id="7212" name="Oval 18"/>
            <p:cNvSpPr>
              <a:spLocks noChangeArrowheads="1"/>
            </p:cNvSpPr>
            <p:nvPr/>
          </p:nvSpPr>
          <p:spPr bwMode="auto">
            <a:xfrm>
              <a:off x="816"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7213" name="Oval 19"/>
            <p:cNvSpPr>
              <a:spLocks noChangeArrowheads="1"/>
            </p:cNvSpPr>
            <p:nvPr/>
          </p:nvSpPr>
          <p:spPr bwMode="auto">
            <a:xfrm>
              <a:off x="1152"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J</a:t>
              </a:r>
              <a:endParaRPr lang="en-US" altLang="zh-CN" sz="1400" b="1" u="sng">
                <a:latin typeface="Arial" pitchFamily="34" charset="0"/>
              </a:endParaRPr>
            </a:p>
          </p:txBody>
        </p:sp>
        <p:sp>
          <p:nvSpPr>
            <p:cNvPr id="7214" name="Oval 20"/>
            <p:cNvSpPr>
              <a:spLocks noChangeArrowheads="1"/>
            </p:cNvSpPr>
            <p:nvPr/>
          </p:nvSpPr>
          <p:spPr bwMode="auto">
            <a:xfrm>
              <a:off x="2832"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O</a:t>
              </a:r>
              <a:endParaRPr lang="en-US" altLang="zh-CN" sz="1400" b="1" u="sng">
                <a:latin typeface="Arial" pitchFamily="34" charset="0"/>
              </a:endParaRPr>
            </a:p>
          </p:txBody>
        </p:sp>
        <p:sp>
          <p:nvSpPr>
            <p:cNvPr id="7215" name="Oval 21"/>
            <p:cNvSpPr>
              <a:spLocks noChangeArrowheads="1"/>
            </p:cNvSpPr>
            <p:nvPr/>
          </p:nvSpPr>
          <p:spPr bwMode="auto">
            <a:xfrm>
              <a:off x="1824"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7216" name="Oval 22"/>
            <p:cNvSpPr>
              <a:spLocks noChangeArrowheads="1"/>
            </p:cNvSpPr>
            <p:nvPr/>
          </p:nvSpPr>
          <p:spPr bwMode="auto">
            <a:xfrm>
              <a:off x="2496"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N</a:t>
              </a:r>
              <a:endParaRPr lang="en-US" altLang="zh-CN" sz="1400" b="1" u="sng">
                <a:latin typeface="Arial" pitchFamily="34" charset="0"/>
              </a:endParaRPr>
            </a:p>
          </p:txBody>
        </p:sp>
        <p:sp>
          <p:nvSpPr>
            <p:cNvPr id="7217" name="Oval 23"/>
            <p:cNvSpPr>
              <a:spLocks noChangeArrowheads="1"/>
            </p:cNvSpPr>
            <p:nvPr/>
          </p:nvSpPr>
          <p:spPr bwMode="auto">
            <a:xfrm>
              <a:off x="2160"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M</a:t>
              </a:r>
              <a:endParaRPr lang="en-US" altLang="zh-CN" sz="1400" b="1" u="sng">
                <a:latin typeface="Arial" pitchFamily="34" charset="0"/>
              </a:endParaRPr>
            </a:p>
          </p:txBody>
        </p:sp>
        <p:sp>
          <p:nvSpPr>
            <p:cNvPr id="7218" name="Line 24"/>
            <p:cNvSpPr>
              <a:spLocks noChangeShapeType="1"/>
            </p:cNvSpPr>
            <p:nvPr/>
          </p:nvSpPr>
          <p:spPr bwMode="auto">
            <a:xfrm>
              <a:off x="2832"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19" name="Line 25"/>
            <p:cNvSpPr>
              <a:spLocks noChangeShapeType="1"/>
            </p:cNvSpPr>
            <p:nvPr/>
          </p:nvSpPr>
          <p:spPr bwMode="auto">
            <a:xfrm>
              <a:off x="2160"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20" name="Line 26"/>
            <p:cNvSpPr>
              <a:spLocks noChangeShapeType="1"/>
            </p:cNvSpPr>
            <p:nvPr/>
          </p:nvSpPr>
          <p:spPr bwMode="auto">
            <a:xfrm>
              <a:off x="1488"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21" name="Line 27"/>
            <p:cNvSpPr>
              <a:spLocks noChangeShapeType="1"/>
            </p:cNvSpPr>
            <p:nvPr/>
          </p:nvSpPr>
          <p:spPr bwMode="auto">
            <a:xfrm>
              <a:off x="864"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22" name="Line 28"/>
            <p:cNvSpPr>
              <a:spLocks noChangeShapeType="1"/>
            </p:cNvSpPr>
            <p:nvPr/>
          </p:nvSpPr>
          <p:spPr bwMode="auto">
            <a:xfrm flipH="1">
              <a:off x="624" y="206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23" name="Line 29"/>
            <p:cNvSpPr>
              <a:spLocks noChangeShapeType="1"/>
            </p:cNvSpPr>
            <p:nvPr/>
          </p:nvSpPr>
          <p:spPr bwMode="auto">
            <a:xfrm flipH="1">
              <a:off x="1296"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24" name="Line 30"/>
            <p:cNvSpPr>
              <a:spLocks noChangeShapeType="1"/>
            </p:cNvSpPr>
            <p:nvPr/>
          </p:nvSpPr>
          <p:spPr bwMode="auto">
            <a:xfrm flipH="1">
              <a:off x="1968"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25" name="Line 31"/>
            <p:cNvSpPr>
              <a:spLocks noChangeShapeType="1"/>
            </p:cNvSpPr>
            <p:nvPr/>
          </p:nvSpPr>
          <p:spPr bwMode="auto">
            <a:xfrm flipH="1">
              <a:off x="2640"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226" name="Text Box 32"/>
            <p:cNvSpPr txBox="1">
              <a:spLocks noChangeArrowheads="1"/>
            </p:cNvSpPr>
            <p:nvPr/>
          </p:nvSpPr>
          <p:spPr bwMode="auto">
            <a:xfrm>
              <a:off x="384" y="672"/>
              <a:ext cx="1104" cy="259"/>
            </a:xfrm>
            <a:prstGeom prst="rect">
              <a:avLst/>
            </a:prstGeom>
            <a:noFill/>
            <a:ln w="9525">
              <a:noFill/>
              <a:miter lim="800000"/>
              <a:headEnd type="none" w="sm" len="sm"/>
              <a:tailEnd type="none" w="sm" len="sm"/>
            </a:ln>
          </p:spPr>
          <p:txBody>
            <a:bodyPr>
              <a:spAutoFit/>
            </a:bodyPr>
            <a:lstStyle/>
            <a:p>
              <a:pPr eaLnBrk="0" hangingPunct="0">
                <a:spcBef>
                  <a:spcPct val="50000"/>
                </a:spcBef>
                <a:buFontTx/>
                <a:buChar char="•"/>
              </a:pPr>
              <a:endParaRPr lang="zh-CN" altLang="zh-CN" sz="1400" b="1">
                <a:latin typeface="Arial" pitchFamily="34" charset="0"/>
              </a:endParaRPr>
            </a:p>
          </p:txBody>
        </p:sp>
      </p:grpSp>
      <p:sp>
        <p:nvSpPr>
          <p:cNvPr id="7175" name="Rectangle 33"/>
          <p:cNvSpPr>
            <a:spLocks noChangeArrowheads="1"/>
          </p:cNvSpPr>
          <p:nvPr/>
        </p:nvSpPr>
        <p:spPr bwMode="auto">
          <a:xfrm>
            <a:off x="1403350" y="4443413"/>
            <a:ext cx="1579563" cy="369887"/>
          </a:xfrm>
          <a:prstGeom prst="rect">
            <a:avLst/>
          </a:prstGeom>
          <a:noFill/>
          <a:ln w="6350" cap="sq">
            <a:noFill/>
            <a:miter lim="800000"/>
            <a:headEnd type="none" w="sm" len="sm"/>
            <a:tailEnd type="none" w="sm" len="sm"/>
          </a:ln>
        </p:spPr>
        <p:txBody>
          <a:bodyPr wrap="none">
            <a:spAutoFit/>
          </a:bodyPr>
          <a:lstStyle/>
          <a:p>
            <a:r>
              <a:rPr lang="zh-CN" altLang="en-US" sz="1800" b="1">
                <a:latin typeface="宋体" pitchFamily="2" charset="-122"/>
              </a:rPr>
              <a:t>满二叉树实例</a:t>
            </a:r>
          </a:p>
        </p:txBody>
      </p:sp>
      <p:grpSp>
        <p:nvGrpSpPr>
          <p:cNvPr id="7176" name="Group 35"/>
          <p:cNvGrpSpPr>
            <a:grpSpLocks/>
          </p:cNvGrpSpPr>
          <p:nvPr/>
        </p:nvGrpSpPr>
        <p:grpSpPr bwMode="auto">
          <a:xfrm>
            <a:off x="5148263" y="2284413"/>
            <a:ext cx="3024187" cy="1943100"/>
            <a:chOff x="2976" y="1221"/>
            <a:chExt cx="2448" cy="1632"/>
          </a:xfrm>
        </p:grpSpPr>
        <p:sp>
          <p:nvSpPr>
            <p:cNvPr id="7178" name="Oval 36"/>
            <p:cNvSpPr>
              <a:spLocks noChangeArrowheads="1"/>
            </p:cNvSpPr>
            <p:nvPr/>
          </p:nvSpPr>
          <p:spPr bwMode="auto">
            <a:xfrm>
              <a:off x="3216"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7179" name="Oval 37"/>
            <p:cNvSpPr>
              <a:spLocks noChangeArrowheads="1"/>
            </p:cNvSpPr>
            <p:nvPr/>
          </p:nvSpPr>
          <p:spPr bwMode="auto">
            <a:xfrm>
              <a:off x="4752" y="165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7180" name="Oval 38"/>
            <p:cNvSpPr>
              <a:spLocks noChangeArrowheads="1"/>
            </p:cNvSpPr>
            <p:nvPr/>
          </p:nvSpPr>
          <p:spPr bwMode="auto">
            <a:xfrm>
              <a:off x="5136"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7181" name="Oval 39"/>
            <p:cNvSpPr>
              <a:spLocks noChangeArrowheads="1"/>
            </p:cNvSpPr>
            <p:nvPr/>
          </p:nvSpPr>
          <p:spPr bwMode="auto">
            <a:xfrm>
              <a:off x="3792"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7182" name="Oval 40"/>
            <p:cNvSpPr>
              <a:spLocks noChangeArrowheads="1"/>
            </p:cNvSpPr>
            <p:nvPr/>
          </p:nvSpPr>
          <p:spPr bwMode="auto">
            <a:xfrm>
              <a:off x="4464"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7183" name="Oval 41"/>
            <p:cNvSpPr>
              <a:spLocks noChangeArrowheads="1"/>
            </p:cNvSpPr>
            <p:nvPr/>
          </p:nvSpPr>
          <p:spPr bwMode="auto">
            <a:xfrm>
              <a:off x="3552" y="170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p>
          </p:txBody>
        </p:sp>
        <p:sp>
          <p:nvSpPr>
            <p:cNvPr id="7184" name="Line 42"/>
            <p:cNvSpPr>
              <a:spLocks noChangeShapeType="1"/>
            </p:cNvSpPr>
            <p:nvPr/>
          </p:nvSpPr>
          <p:spPr bwMode="auto">
            <a:xfrm flipH="1">
              <a:off x="3792" y="1413"/>
              <a:ext cx="384"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185" name="Line 43"/>
            <p:cNvSpPr>
              <a:spLocks noChangeShapeType="1"/>
            </p:cNvSpPr>
            <p:nvPr/>
          </p:nvSpPr>
          <p:spPr bwMode="auto">
            <a:xfrm>
              <a:off x="4320" y="1413"/>
              <a:ext cx="48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186" name="Line 44"/>
            <p:cNvSpPr>
              <a:spLocks noChangeShapeType="1"/>
            </p:cNvSpPr>
            <p:nvPr/>
          </p:nvSpPr>
          <p:spPr bwMode="auto">
            <a:xfrm>
              <a:off x="4992" y="1845"/>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187" name="Line 45"/>
            <p:cNvSpPr>
              <a:spLocks noChangeShapeType="1"/>
            </p:cNvSpPr>
            <p:nvPr/>
          </p:nvSpPr>
          <p:spPr bwMode="auto">
            <a:xfrm flipH="1">
              <a:off x="4656" y="1893"/>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188" name="Line 46"/>
            <p:cNvSpPr>
              <a:spLocks noChangeShapeType="1"/>
            </p:cNvSpPr>
            <p:nvPr/>
          </p:nvSpPr>
          <p:spPr bwMode="auto">
            <a:xfrm>
              <a:off x="3744" y="1941"/>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189" name="Oval 47"/>
            <p:cNvSpPr>
              <a:spLocks noChangeArrowheads="1"/>
            </p:cNvSpPr>
            <p:nvPr/>
          </p:nvSpPr>
          <p:spPr bwMode="auto">
            <a:xfrm>
              <a:off x="4128" y="122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7190" name="Line 48"/>
            <p:cNvSpPr>
              <a:spLocks noChangeShapeType="1"/>
            </p:cNvSpPr>
            <p:nvPr/>
          </p:nvSpPr>
          <p:spPr bwMode="auto">
            <a:xfrm flipH="1">
              <a:off x="3456" y="1941"/>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191" name="Oval 49"/>
            <p:cNvSpPr>
              <a:spLocks noChangeArrowheads="1"/>
            </p:cNvSpPr>
            <p:nvPr/>
          </p:nvSpPr>
          <p:spPr bwMode="auto">
            <a:xfrm>
              <a:off x="2976"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b="1" u="sng">
                <a:latin typeface="Arial" pitchFamily="34" charset="0"/>
              </a:endParaRPr>
            </a:p>
          </p:txBody>
        </p:sp>
        <p:sp>
          <p:nvSpPr>
            <p:cNvPr id="7192" name="Oval 50"/>
            <p:cNvSpPr>
              <a:spLocks noChangeArrowheads="1"/>
            </p:cNvSpPr>
            <p:nvPr/>
          </p:nvSpPr>
          <p:spPr bwMode="auto">
            <a:xfrm>
              <a:off x="3312"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7193" name="Oval 51"/>
            <p:cNvSpPr>
              <a:spLocks noChangeArrowheads="1"/>
            </p:cNvSpPr>
            <p:nvPr/>
          </p:nvSpPr>
          <p:spPr bwMode="auto">
            <a:xfrm>
              <a:off x="3648"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J</a:t>
              </a:r>
              <a:endParaRPr lang="en-US" altLang="zh-CN" sz="1400" b="1" u="sng">
                <a:latin typeface="Arial" pitchFamily="34" charset="0"/>
              </a:endParaRPr>
            </a:p>
          </p:txBody>
        </p:sp>
        <p:sp>
          <p:nvSpPr>
            <p:cNvPr id="7194" name="Line 52"/>
            <p:cNvSpPr>
              <a:spLocks noChangeShapeType="1"/>
            </p:cNvSpPr>
            <p:nvPr/>
          </p:nvSpPr>
          <p:spPr bwMode="auto">
            <a:xfrm>
              <a:off x="3360" y="2373"/>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195" name="Line 53"/>
            <p:cNvSpPr>
              <a:spLocks noChangeShapeType="1"/>
            </p:cNvSpPr>
            <p:nvPr/>
          </p:nvSpPr>
          <p:spPr bwMode="auto">
            <a:xfrm flipH="1">
              <a:off x="3120" y="2373"/>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7196" name="Line 54"/>
            <p:cNvSpPr>
              <a:spLocks noChangeShapeType="1"/>
            </p:cNvSpPr>
            <p:nvPr/>
          </p:nvSpPr>
          <p:spPr bwMode="auto">
            <a:xfrm flipH="1">
              <a:off x="3792" y="2373"/>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7177" name="Rectangle 34"/>
          <p:cNvSpPr>
            <a:spLocks noChangeArrowheads="1"/>
          </p:cNvSpPr>
          <p:nvPr/>
        </p:nvSpPr>
        <p:spPr bwMode="auto">
          <a:xfrm>
            <a:off x="5724525" y="4371975"/>
            <a:ext cx="1579563" cy="369888"/>
          </a:xfrm>
          <a:prstGeom prst="rect">
            <a:avLst/>
          </a:prstGeom>
          <a:noFill/>
          <a:ln w="6350" cap="sq">
            <a:noFill/>
            <a:miter lim="800000"/>
            <a:headEnd type="none" w="sm" len="sm"/>
            <a:tailEnd type="none" w="sm" len="sm"/>
          </a:ln>
        </p:spPr>
        <p:txBody>
          <a:bodyPr wrap="none">
            <a:spAutoFit/>
          </a:bodyPr>
          <a:lstStyle/>
          <a:p>
            <a:r>
              <a:rPr lang="zh-CN" altLang="en-US" sz="1800" b="1">
                <a:latin typeface="宋体" pitchFamily="2" charset="-122"/>
              </a:rPr>
              <a:t>不是满二叉树</a:t>
            </a:r>
          </a:p>
        </p:txBody>
      </p:sp>
      <mc:AlternateContent xmlns:mc="http://schemas.openxmlformats.org/markup-compatibility/2006">
        <mc:Choice xmlns:p14="http://schemas.microsoft.com/office/powerpoint/2010/main" xmlns="" Requires="p14">
          <p:contentPart p14:bwMode="auto" r:id="rId3">
            <p14:nvContentPartPr>
              <p14:cNvPr id="717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17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矩形 34"/>
          <p:cNvSpPr>
            <a:spLocks noChangeArrowheads="1"/>
          </p:cNvSpPr>
          <p:nvPr/>
        </p:nvSpPr>
        <p:spPr bwMode="auto">
          <a:xfrm>
            <a:off x="755576" y="411510"/>
            <a:ext cx="62150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STL</a:t>
            </a:r>
            <a:r>
              <a:rPr lang="zh-CN" altLang="en-US" b="1" dirty="0">
                <a:latin typeface="微软雅黑" pitchFamily="34" charset="-122"/>
                <a:ea typeface="微软雅黑" pitchFamily="34" charset="-122"/>
              </a:rPr>
              <a:t>中的优先级队列</a:t>
            </a:r>
          </a:p>
        </p:txBody>
      </p:sp>
      <p:sp>
        <p:nvSpPr>
          <p:cNvPr id="125957" name="矩形 28"/>
          <p:cNvSpPr>
            <a:spLocks noChangeArrowheads="1"/>
          </p:cNvSpPr>
          <p:nvPr/>
        </p:nvSpPr>
        <p:spPr bwMode="auto">
          <a:xfrm>
            <a:off x="755650" y="1276350"/>
            <a:ext cx="5545138" cy="3200400"/>
          </a:xfrm>
          <a:prstGeom prst="rect">
            <a:avLst/>
          </a:prstGeom>
          <a:noFill/>
          <a:ln w="9525">
            <a:noFill/>
            <a:miter lim="800000"/>
            <a:headEnd/>
            <a:tailEnd/>
          </a:ln>
        </p:spPr>
        <p:txBody>
          <a:bodyPr>
            <a:spAutoFit/>
          </a:bodyPr>
          <a:lstStyle/>
          <a:p>
            <a:pPr>
              <a:spcBef>
                <a:spcPts val="600"/>
              </a:spcBef>
            </a:pPr>
            <a:r>
              <a:rPr lang="zh-CN" altLang="en-US" sz="1800" b="1">
                <a:latin typeface="楷体_GB2312" pitchFamily="49" charset="-122"/>
                <a:ea typeface="楷体_GB2312" pitchFamily="49" charset="-122"/>
              </a:rPr>
              <a:t>头文件：</a:t>
            </a:r>
            <a:r>
              <a:rPr lang="en-US" altLang="zh-CN" sz="1800" b="1">
                <a:latin typeface="楷体_GB2312" pitchFamily="49" charset="-122"/>
                <a:ea typeface="楷体_GB2312" pitchFamily="49" charset="-122"/>
              </a:rPr>
              <a:t>queue</a:t>
            </a:r>
          </a:p>
          <a:p>
            <a:pPr>
              <a:spcBef>
                <a:spcPts val="600"/>
              </a:spcBef>
            </a:pPr>
            <a:r>
              <a:rPr lang="zh-CN" altLang="en-US" sz="1800" b="1">
                <a:latin typeface="楷体_GB2312" pitchFamily="49" charset="-122"/>
                <a:ea typeface="楷体_GB2312" pitchFamily="49" charset="-122"/>
              </a:rPr>
              <a:t>类模版：</a:t>
            </a:r>
            <a:r>
              <a:rPr lang="en-US" altLang="zh-CN" sz="1800" b="1">
                <a:latin typeface="楷体_GB2312" pitchFamily="49" charset="-122"/>
                <a:ea typeface="楷体_GB2312" pitchFamily="49" charset="-122"/>
              </a:rPr>
              <a:t>priority_queue</a:t>
            </a:r>
          </a:p>
          <a:p>
            <a:pPr>
              <a:spcBef>
                <a:spcPts val="600"/>
              </a:spcBef>
            </a:pPr>
            <a:r>
              <a:rPr lang="zh-CN" altLang="en-US" sz="1800" b="1">
                <a:latin typeface="楷体_GB2312" pitchFamily="49" charset="-122"/>
                <a:ea typeface="楷体_GB2312" pitchFamily="49" charset="-122"/>
              </a:rPr>
              <a:t>实现方式：二叉堆</a:t>
            </a:r>
          </a:p>
          <a:p>
            <a:pPr>
              <a:spcBef>
                <a:spcPts val="600"/>
              </a:spcBef>
            </a:pPr>
            <a:r>
              <a:rPr lang="zh-CN" altLang="en-US" sz="1800" b="1">
                <a:latin typeface="楷体_GB2312" pitchFamily="49" charset="-122"/>
                <a:ea typeface="楷体_GB2312" pitchFamily="49" charset="-122"/>
              </a:rPr>
              <a:t>主要成员：</a:t>
            </a:r>
          </a:p>
          <a:p>
            <a:pPr lvl="1">
              <a:spcBef>
                <a:spcPts val="600"/>
              </a:spcBef>
            </a:pPr>
            <a:r>
              <a:rPr lang="en-US" altLang="zh-CN" sz="1800" b="1">
                <a:latin typeface="楷体_GB2312" pitchFamily="49" charset="-122"/>
                <a:ea typeface="楷体_GB2312" pitchFamily="49" charset="-122"/>
              </a:rPr>
              <a:t>void push( const Object &amp;x)</a:t>
            </a:r>
          </a:p>
          <a:p>
            <a:pPr lvl="1">
              <a:spcBef>
                <a:spcPts val="600"/>
              </a:spcBef>
            </a:pPr>
            <a:r>
              <a:rPr lang="en-US" altLang="zh-CN" sz="1800" b="1">
                <a:latin typeface="楷体_GB2312" pitchFamily="49" charset="-122"/>
                <a:ea typeface="楷体_GB2312" pitchFamily="49" charset="-122"/>
              </a:rPr>
              <a:t>const Object &amp;top() const</a:t>
            </a:r>
          </a:p>
          <a:p>
            <a:pPr lvl="1">
              <a:spcBef>
                <a:spcPts val="600"/>
              </a:spcBef>
            </a:pPr>
            <a:r>
              <a:rPr lang="en-US" altLang="zh-CN" sz="1800" b="1">
                <a:latin typeface="楷体_GB2312" pitchFamily="49" charset="-122"/>
                <a:ea typeface="楷体_GB2312" pitchFamily="49" charset="-122"/>
              </a:rPr>
              <a:t>void pop()</a:t>
            </a:r>
          </a:p>
          <a:p>
            <a:pPr lvl="1">
              <a:spcBef>
                <a:spcPts val="600"/>
              </a:spcBef>
            </a:pPr>
            <a:r>
              <a:rPr lang="en-US" altLang="zh-CN" sz="1800" b="1">
                <a:latin typeface="楷体_GB2312" pitchFamily="49" charset="-122"/>
                <a:ea typeface="楷体_GB2312" pitchFamily="49" charset="-122"/>
              </a:rPr>
              <a:t>bool empty()</a:t>
            </a:r>
          </a:p>
          <a:p>
            <a:pPr lvl="1">
              <a:spcBef>
                <a:spcPts val="600"/>
              </a:spcBef>
            </a:pPr>
            <a:r>
              <a:rPr lang="en-US" altLang="zh-CN" sz="1800" b="1">
                <a:latin typeface="楷体_GB2312" pitchFamily="49" charset="-122"/>
                <a:ea typeface="楷体_GB2312" pitchFamily="49" charset="-122"/>
              </a:rPr>
              <a:t>void clear()</a:t>
            </a:r>
          </a:p>
        </p:txBody>
      </p:sp>
      <mc:AlternateContent xmlns:mc="http://schemas.openxmlformats.org/markup-compatibility/2006">
        <mc:Choice xmlns:p14="http://schemas.microsoft.com/office/powerpoint/2010/main" xmlns="" Requires="p14">
          <p:contentPart p14:bwMode="auto" r:id="rId3">
            <p14:nvContentPartPr>
              <p14:cNvPr id="12595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595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矩形 34"/>
          <p:cNvSpPr>
            <a:spLocks noChangeArrowheads="1"/>
          </p:cNvSpPr>
          <p:nvPr/>
        </p:nvSpPr>
        <p:spPr bwMode="auto">
          <a:xfrm>
            <a:off x="827584"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使用实例</a:t>
            </a:r>
          </a:p>
        </p:txBody>
      </p:sp>
      <p:sp>
        <p:nvSpPr>
          <p:cNvPr id="126981" name="矩形 28"/>
          <p:cNvSpPr>
            <a:spLocks noChangeArrowheads="1"/>
          </p:cNvSpPr>
          <p:nvPr/>
        </p:nvSpPr>
        <p:spPr bwMode="auto">
          <a:xfrm>
            <a:off x="900113" y="1131888"/>
            <a:ext cx="3887787" cy="3582987"/>
          </a:xfrm>
          <a:prstGeom prst="rect">
            <a:avLst/>
          </a:prstGeom>
          <a:noFill/>
          <a:ln w="9525">
            <a:noFill/>
            <a:miter lim="800000"/>
            <a:headEnd/>
            <a:tailEnd/>
          </a:ln>
        </p:spPr>
        <p:txBody>
          <a:bodyPr>
            <a:spAutoFit/>
          </a:bodyPr>
          <a:lstStyle/>
          <a:p>
            <a:pPr marL="609600" indent="-609600">
              <a:lnSpc>
                <a:spcPct val="90000"/>
              </a:lnSpc>
            </a:pPr>
            <a:r>
              <a:rPr lang="en-US" altLang="zh-CN" sz="1400" b="1"/>
              <a:t>#include &lt;iostream&gt;</a:t>
            </a:r>
          </a:p>
          <a:p>
            <a:pPr marL="609600" indent="-609600">
              <a:lnSpc>
                <a:spcPct val="90000"/>
              </a:lnSpc>
            </a:pPr>
            <a:r>
              <a:rPr lang="en-US" altLang="zh-CN" sz="1400" b="1"/>
              <a:t>#include &lt;queue&gt;</a:t>
            </a:r>
          </a:p>
          <a:p>
            <a:pPr marL="609600" indent="-609600">
              <a:lnSpc>
                <a:spcPct val="90000"/>
              </a:lnSpc>
            </a:pPr>
            <a:r>
              <a:rPr lang="en-US" altLang="zh-CN" sz="1400" b="1"/>
              <a:t>using namespace std;</a:t>
            </a:r>
          </a:p>
          <a:p>
            <a:pPr marL="609600" indent="-609600">
              <a:lnSpc>
                <a:spcPct val="90000"/>
              </a:lnSpc>
            </a:pPr>
            <a:r>
              <a:rPr lang="en-US" altLang="zh-CN" sz="1400" b="1"/>
              <a:t>int main()</a:t>
            </a:r>
          </a:p>
          <a:p>
            <a:pPr marL="609600" indent="-609600">
              <a:lnSpc>
                <a:spcPct val="90000"/>
              </a:lnSpc>
            </a:pPr>
            <a:r>
              <a:rPr lang="en-US" altLang="zh-CN" sz="1400" b="1"/>
              <a:t>{ </a:t>
            </a:r>
          </a:p>
          <a:p>
            <a:pPr marL="609600" indent="-609600">
              <a:lnSpc>
                <a:spcPct val="90000"/>
              </a:lnSpc>
            </a:pPr>
            <a:r>
              <a:rPr lang="en-US" altLang="zh-CN" sz="1400" b="1"/>
              <a:t>       priority_queue&lt;int&gt; q;</a:t>
            </a:r>
          </a:p>
          <a:p>
            <a:pPr marL="609600" indent="-609600">
              <a:lnSpc>
                <a:spcPct val="90000"/>
              </a:lnSpc>
            </a:pPr>
            <a:r>
              <a:rPr lang="en-US" altLang="zh-CN" sz="1400" b="1"/>
              <a:t>       q.push(10); q.push(1);</a:t>
            </a:r>
          </a:p>
          <a:p>
            <a:pPr marL="609600" indent="-609600">
              <a:lnSpc>
                <a:spcPct val="90000"/>
              </a:lnSpc>
            </a:pPr>
            <a:r>
              <a:rPr lang="en-US" altLang="zh-CN" sz="1400" b="1"/>
              <a:t>       q.push(5); q.push(8); </a:t>
            </a:r>
          </a:p>
          <a:p>
            <a:pPr marL="609600" indent="-609600">
              <a:lnSpc>
                <a:spcPct val="90000"/>
              </a:lnSpc>
            </a:pPr>
            <a:r>
              <a:rPr lang="en-US" altLang="zh-CN" sz="1400" b="1"/>
              <a:t>       q.push(0); q.push(4); </a:t>
            </a:r>
          </a:p>
          <a:p>
            <a:pPr marL="609600" indent="-609600">
              <a:lnSpc>
                <a:spcPct val="90000"/>
              </a:lnSpc>
            </a:pPr>
            <a:r>
              <a:rPr lang="en-US" altLang="zh-CN" sz="1400" b="1"/>
              <a:t>       q.push(9); q.push(7); </a:t>
            </a:r>
          </a:p>
          <a:p>
            <a:pPr marL="609600" indent="-609600">
              <a:lnSpc>
                <a:spcPct val="90000"/>
              </a:lnSpc>
            </a:pPr>
            <a:r>
              <a:rPr lang="en-US" altLang="zh-CN" sz="1400" b="1"/>
              <a:t>       q.push(3); q.push(6); </a:t>
            </a:r>
          </a:p>
          <a:p>
            <a:pPr marL="609600" indent="-609600">
              <a:lnSpc>
                <a:spcPct val="90000"/>
              </a:lnSpc>
            </a:pPr>
            <a:r>
              <a:rPr lang="en-US" altLang="zh-CN" sz="1400" b="1"/>
              <a:t>       q.push(2);</a:t>
            </a:r>
          </a:p>
          <a:p>
            <a:pPr marL="609600" indent="-609600">
              <a:lnSpc>
                <a:spcPct val="90000"/>
              </a:lnSpc>
            </a:pPr>
            <a:r>
              <a:rPr lang="en-US" altLang="zh-CN" sz="1400" b="1"/>
              <a:t>       while (!q.empty()) {</a:t>
            </a:r>
          </a:p>
          <a:p>
            <a:pPr marL="609600" indent="-609600">
              <a:lnSpc>
                <a:spcPct val="90000"/>
              </a:lnSpc>
            </a:pPr>
            <a:r>
              <a:rPr lang="en-US" altLang="zh-CN" sz="1400" b="1"/>
              <a:t>            cout &lt;&lt; q.top() &lt;&lt; "  "; </a:t>
            </a:r>
          </a:p>
          <a:p>
            <a:pPr marL="609600" indent="-609600">
              <a:lnSpc>
                <a:spcPct val="90000"/>
              </a:lnSpc>
            </a:pPr>
            <a:r>
              <a:rPr lang="en-US" altLang="zh-CN" sz="1400" b="1"/>
              <a:t>            q.pop();</a:t>
            </a:r>
          </a:p>
          <a:p>
            <a:pPr marL="609600" indent="-609600">
              <a:lnSpc>
                <a:spcPct val="90000"/>
              </a:lnSpc>
            </a:pPr>
            <a:r>
              <a:rPr lang="en-US" altLang="zh-CN" sz="1400" b="1"/>
              <a:t>       }</a:t>
            </a:r>
          </a:p>
          <a:p>
            <a:pPr marL="609600" indent="-609600">
              <a:lnSpc>
                <a:spcPct val="90000"/>
              </a:lnSpc>
            </a:pPr>
            <a:r>
              <a:rPr lang="en-US" altLang="zh-CN" sz="1400" b="1"/>
              <a:t>      return 0;</a:t>
            </a:r>
          </a:p>
          <a:p>
            <a:pPr marL="609600" indent="-609600">
              <a:lnSpc>
                <a:spcPct val="90000"/>
              </a:lnSpc>
            </a:pPr>
            <a:r>
              <a:rPr lang="en-US" altLang="zh-CN" sz="1400" b="1"/>
              <a:t>}</a:t>
            </a:r>
          </a:p>
        </p:txBody>
      </p:sp>
      <p:sp>
        <p:nvSpPr>
          <p:cNvPr id="5" name="TextBox 4"/>
          <p:cNvSpPr txBox="1">
            <a:spLocks noChangeArrowheads="1"/>
          </p:cNvSpPr>
          <p:nvPr/>
        </p:nvSpPr>
        <p:spPr bwMode="auto">
          <a:xfrm>
            <a:off x="4140200" y="1058863"/>
            <a:ext cx="2016125" cy="523875"/>
          </a:xfrm>
          <a:prstGeom prst="rect">
            <a:avLst/>
          </a:prstGeom>
          <a:noFill/>
          <a:ln w="9525">
            <a:noFill/>
            <a:miter lim="800000"/>
            <a:headEnd/>
            <a:tailEnd/>
          </a:ln>
        </p:spPr>
        <p:txBody>
          <a:bodyPr>
            <a:spAutoFit/>
          </a:bodyPr>
          <a:lstStyle/>
          <a:p>
            <a:r>
              <a:rPr lang="zh-CN" altLang="en-US" sz="1400" b="1"/>
              <a:t>输出：</a:t>
            </a:r>
            <a:endParaRPr lang="en-US" altLang="zh-CN" sz="1400" b="1"/>
          </a:p>
          <a:p>
            <a:r>
              <a:rPr lang="en-US" altLang="zh-CN" sz="1400" b="1"/>
              <a:t>0 1 2 3 4 5 6 7 8 9 10</a:t>
            </a:r>
            <a:endParaRPr lang="zh-CN" altLang="en-US" sz="1400" b="1"/>
          </a:p>
        </p:txBody>
      </p:sp>
      <mc:AlternateContent xmlns:mc="http://schemas.openxmlformats.org/markup-compatibility/2006">
        <mc:Choice xmlns:p14="http://schemas.microsoft.com/office/powerpoint/2010/main" xmlns="" Requires="p14">
          <p:contentPart p14:bwMode="auto" r:id="rId3">
            <p14:nvContentPartPr>
              <p14:cNvPr id="12697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697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78" name="组合 35"/>
          <p:cNvGrpSpPr>
            <a:grpSpLocks/>
          </p:cNvGrpSpPr>
          <p:nvPr/>
        </p:nvGrpSpPr>
        <p:grpSpPr bwMode="auto">
          <a:xfrm>
            <a:off x="179388" y="1779588"/>
            <a:ext cx="1822450" cy="2565400"/>
            <a:chOff x="807443" y="2207188"/>
            <a:chExt cx="2740029" cy="4230401"/>
          </a:xfrm>
        </p:grpSpPr>
        <p:sp>
          <p:nvSpPr>
            <p:cNvPr id="152596" name="矩形 25"/>
            <p:cNvSpPr>
              <a:spLocks noChangeArrowheads="1"/>
            </p:cNvSpPr>
            <p:nvPr/>
          </p:nvSpPr>
          <p:spPr bwMode="auto">
            <a:xfrm>
              <a:off x="807443" y="4565784"/>
              <a:ext cx="2740029" cy="187180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优先级队列概念</a:t>
              </a:r>
            </a:p>
          </p:txBody>
        </p:sp>
        <p:sp>
          <p:nvSpPr>
            <p:cNvPr id="34" name="等腰三角形 33"/>
            <p:cNvSpPr/>
            <p:nvPr/>
          </p:nvSpPr>
          <p:spPr>
            <a:xfrm>
              <a:off x="1005545" y="2207188"/>
              <a:ext cx="2160041" cy="179844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52579" name="组合 37"/>
          <p:cNvGrpSpPr>
            <a:grpSpLocks/>
          </p:cNvGrpSpPr>
          <p:nvPr/>
        </p:nvGrpSpPr>
        <p:grpSpPr bwMode="auto">
          <a:xfrm>
            <a:off x="1979613" y="1779588"/>
            <a:ext cx="1741487" cy="2082800"/>
            <a:chOff x="862444" y="2207188"/>
            <a:chExt cx="2619266" cy="3435972"/>
          </a:xfrm>
        </p:grpSpPr>
        <p:sp>
          <p:nvSpPr>
            <p:cNvPr id="152593" name="矩形 38"/>
            <p:cNvSpPr>
              <a:spLocks noChangeArrowheads="1"/>
            </p:cNvSpPr>
            <p:nvPr/>
          </p:nvSpPr>
          <p:spPr bwMode="auto">
            <a:xfrm>
              <a:off x="862444" y="4576988"/>
              <a:ext cx="2619266" cy="1066172"/>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二叉堆</a:t>
              </a:r>
            </a:p>
          </p:txBody>
        </p:sp>
        <p:sp>
          <p:nvSpPr>
            <p:cNvPr id="40" name="等腰三角形 39"/>
            <p:cNvSpPr/>
            <p:nvPr/>
          </p:nvSpPr>
          <p:spPr>
            <a:xfrm>
              <a:off x="1005704" y="2207188"/>
              <a:ext cx="2160835" cy="180179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2595"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52580" name="文本框 55"/>
          <p:cNvSpPr txBox="1">
            <a:spLocks noChangeArrowheads="1"/>
          </p:cNvSpPr>
          <p:nvPr/>
        </p:nvSpPr>
        <p:spPr bwMode="auto">
          <a:xfrm>
            <a:off x="2339975" y="420688"/>
            <a:ext cx="4535488"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a:t>
            </a:r>
            <a:r>
              <a:rPr lang="en-US" altLang="zh-CN" sz="3600" b="1">
                <a:latin typeface="微软雅黑" pitchFamily="34" charset="-122"/>
                <a:ea typeface="微软雅黑" pitchFamily="34" charset="-122"/>
              </a:rPr>
              <a:t>7</a:t>
            </a:r>
            <a:r>
              <a:rPr lang="zh-CN" altLang="en-US" sz="3600" b="1">
                <a:latin typeface="微软雅黑" pitchFamily="34" charset="-122"/>
                <a:ea typeface="微软雅黑" pitchFamily="34" charset="-122"/>
              </a:rPr>
              <a:t>章  优先级队列</a:t>
            </a:r>
            <a:endParaRPr lang="en-US" altLang="zh-CN" sz="3600" b="1">
              <a:latin typeface="微软雅黑" pitchFamily="34" charset="-122"/>
              <a:ea typeface="微软雅黑" pitchFamily="34" charset="-122"/>
            </a:endParaRPr>
          </a:p>
        </p:txBody>
      </p:sp>
      <p:grpSp>
        <p:nvGrpSpPr>
          <p:cNvPr id="152581" name="组合 37"/>
          <p:cNvGrpSpPr>
            <a:grpSpLocks/>
          </p:cNvGrpSpPr>
          <p:nvPr/>
        </p:nvGrpSpPr>
        <p:grpSpPr bwMode="auto">
          <a:xfrm>
            <a:off x="3635375" y="1779588"/>
            <a:ext cx="1944688" cy="2017712"/>
            <a:chOff x="862444" y="2206370"/>
            <a:chExt cx="2921826" cy="3329397"/>
          </a:xfrm>
        </p:grpSpPr>
        <p:sp>
          <p:nvSpPr>
            <p:cNvPr id="152590"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其他堆</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2592"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52582" name="组合 37"/>
          <p:cNvGrpSpPr>
            <a:grpSpLocks/>
          </p:cNvGrpSpPr>
          <p:nvPr/>
        </p:nvGrpSpPr>
        <p:grpSpPr bwMode="auto">
          <a:xfrm>
            <a:off x="5572125" y="1779588"/>
            <a:ext cx="1663700" cy="2636837"/>
            <a:chOff x="1067856" y="2206370"/>
            <a:chExt cx="2500071" cy="4351260"/>
          </a:xfrm>
        </p:grpSpPr>
        <p:sp>
          <p:nvSpPr>
            <p:cNvPr id="152587" name="矩形 13"/>
            <p:cNvSpPr>
              <a:spLocks noChangeArrowheads="1"/>
            </p:cNvSpPr>
            <p:nvPr/>
          </p:nvSpPr>
          <p:spPr bwMode="auto">
            <a:xfrm>
              <a:off x="1079568" y="4576985"/>
              <a:ext cx="2488359" cy="1980645"/>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中的优先级队列</a:t>
              </a:r>
            </a:p>
          </p:txBody>
        </p:sp>
        <p:sp>
          <p:nvSpPr>
            <p:cNvPr id="18" name="等腰三角形 17"/>
            <p:cNvSpPr/>
            <p:nvPr/>
          </p:nvSpPr>
          <p:spPr>
            <a:xfrm>
              <a:off x="1230074" y="2206370"/>
              <a:ext cx="2158936"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2589"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4</a:t>
              </a:r>
            </a:p>
          </p:txBody>
        </p:sp>
      </p:grpSp>
      <p:grpSp>
        <p:nvGrpSpPr>
          <p:cNvPr id="152583" name="组合 37"/>
          <p:cNvGrpSpPr>
            <a:grpSpLocks/>
          </p:cNvGrpSpPr>
          <p:nvPr/>
        </p:nvGrpSpPr>
        <p:grpSpPr bwMode="auto">
          <a:xfrm>
            <a:off x="7372350" y="1779588"/>
            <a:ext cx="1592263" cy="2636837"/>
            <a:chOff x="1067856" y="2206370"/>
            <a:chExt cx="2391844" cy="4351260"/>
          </a:xfrm>
        </p:grpSpPr>
        <p:sp>
          <p:nvSpPr>
            <p:cNvPr id="152584" name="矩形 13"/>
            <p:cNvSpPr>
              <a:spLocks noChangeArrowheads="1"/>
            </p:cNvSpPr>
            <p:nvPr/>
          </p:nvSpPr>
          <p:spPr bwMode="auto">
            <a:xfrm>
              <a:off x="1079529" y="4576985"/>
              <a:ext cx="2380171" cy="1980645"/>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排队系统的模拟</a:t>
              </a:r>
            </a:p>
          </p:txBody>
        </p:sp>
        <p:sp>
          <p:nvSpPr>
            <p:cNvPr id="22" name="等腰三角形 21"/>
            <p:cNvSpPr/>
            <p:nvPr/>
          </p:nvSpPr>
          <p:spPr>
            <a:xfrm>
              <a:off x="1230015" y="2206370"/>
              <a:ext cx="2158144" cy="180232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5258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5</a:t>
              </a:r>
            </a:p>
          </p:txBody>
        </p:sp>
      </p:grpSp>
    </p:spTree>
  </p:cSld>
  <p:clrMapOvr>
    <a:masterClrMapping/>
  </p:clrMapOvr>
  <p:transition spd="slow" advTm="0"/>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矩形 34"/>
          <p:cNvSpPr>
            <a:spLocks noChangeArrowheads="1"/>
          </p:cNvSpPr>
          <p:nvPr/>
        </p:nvSpPr>
        <p:spPr bwMode="auto">
          <a:xfrm>
            <a:off x="755576"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排队系统的模拟</a:t>
            </a:r>
          </a:p>
        </p:txBody>
      </p:sp>
      <p:sp>
        <p:nvSpPr>
          <p:cNvPr id="128005" name="矩形 28"/>
          <p:cNvSpPr>
            <a:spLocks noChangeArrowheads="1"/>
          </p:cNvSpPr>
          <p:nvPr/>
        </p:nvSpPr>
        <p:spPr bwMode="auto">
          <a:xfrm>
            <a:off x="1116013" y="1563688"/>
            <a:ext cx="2087562" cy="2333625"/>
          </a:xfrm>
          <a:prstGeom prst="rect">
            <a:avLst/>
          </a:prstGeom>
          <a:noFill/>
          <a:ln w="9525">
            <a:noFill/>
            <a:miter lim="800000"/>
            <a:headEnd/>
            <a:tailEnd/>
          </a:ln>
        </p:spPr>
        <p:txBody>
          <a:bodyPr>
            <a:spAutoFit/>
          </a:bodyPr>
          <a:lstStyle/>
          <a:p>
            <a:pPr>
              <a:lnSpc>
                <a:spcPct val="130000"/>
              </a:lnSpc>
            </a:pPr>
            <a:r>
              <a:rPr lang="zh-CN" altLang="en-US" sz="1400" b="1">
                <a:ea typeface="楷体_GB2312" pitchFamily="49" charset="-122"/>
              </a:rPr>
              <a:t>事件处理的次序是</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1</a:t>
            </a:r>
            <a:r>
              <a:rPr lang="zh-CN" altLang="en-US" sz="1400" b="1">
                <a:ea typeface="楷体_GB2312" pitchFamily="49" charset="-122"/>
              </a:rPr>
              <a:t>到达</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1</a:t>
            </a:r>
            <a:r>
              <a:rPr lang="zh-CN" altLang="en-US" sz="1400" b="1">
                <a:ea typeface="楷体_GB2312" pitchFamily="49" charset="-122"/>
              </a:rPr>
              <a:t>离开</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2</a:t>
            </a:r>
            <a:r>
              <a:rPr lang="zh-CN" altLang="en-US" sz="1400" b="1">
                <a:ea typeface="楷体_GB2312" pitchFamily="49" charset="-122"/>
              </a:rPr>
              <a:t>到达</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2</a:t>
            </a:r>
            <a:r>
              <a:rPr lang="zh-CN" altLang="en-US" sz="1400" b="1">
                <a:ea typeface="楷体_GB2312" pitchFamily="49" charset="-122"/>
              </a:rPr>
              <a:t>离开</a:t>
            </a:r>
            <a:endParaRPr lang="en-US" altLang="zh-CN" sz="1400" b="1">
              <a:ea typeface="楷体_GB2312" pitchFamily="49" charset="-122"/>
            </a:endParaRPr>
          </a:p>
          <a:p>
            <a:pPr>
              <a:lnSpc>
                <a:spcPct val="130000"/>
              </a:lnSpc>
            </a:pPr>
            <a:r>
              <a:rPr lang="en-US" altLang="zh-CN" sz="1400" b="1">
                <a:ea typeface="楷体_GB2312" pitchFamily="49" charset="-122"/>
              </a:rPr>
              <a:t>……</a:t>
            </a:r>
          </a:p>
          <a:p>
            <a:pPr>
              <a:lnSpc>
                <a:spcPct val="130000"/>
              </a:lnSpc>
            </a:pPr>
            <a:r>
              <a:rPr lang="zh-CN" altLang="en-US" sz="1400" b="1">
                <a:ea typeface="楷体_GB2312" pitchFamily="49" charset="-122"/>
              </a:rPr>
              <a:t>顾客</a:t>
            </a:r>
            <a:r>
              <a:rPr lang="en-US" altLang="zh-CN" sz="1400" b="1">
                <a:ea typeface="楷体_GB2312" pitchFamily="49" charset="-122"/>
              </a:rPr>
              <a:t>n</a:t>
            </a:r>
            <a:r>
              <a:rPr lang="zh-CN" altLang="en-US" sz="1400" b="1">
                <a:ea typeface="楷体_GB2312" pitchFamily="49" charset="-122"/>
              </a:rPr>
              <a:t>到达</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n</a:t>
            </a:r>
            <a:r>
              <a:rPr lang="zh-CN" altLang="en-US" sz="1400" b="1">
                <a:ea typeface="楷体_GB2312" pitchFamily="49" charset="-122"/>
              </a:rPr>
              <a:t>离开</a:t>
            </a:r>
          </a:p>
        </p:txBody>
      </p:sp>
      <p:sp>
        <p:nvSpPr>
          <p:cNvPr id="128006" name="矩形 4"/>
          <p:cNvSpPr>
            <a:spLocks noChangeArrowheads="1"/>
          </p:cNvSpPr>
          <p:nvPr/>
        </p:nvSpPr>
        <p:spPr bwMode="auto">
          <a:xfrm>
            <a:off x="1116013" y="1131888"/>
            <a:ext cx="1570037" cy="368300"/>
          </a:xfrm>
          <a:prstGeom prst="rect">
            <a:avLst/>
          </a:prstGeom>
          <a:noFill/>
          <a:ln w="9525">
            <a:noFill/>
            <a:miter lim="800000"/>
            <a:headEnd/>
            <a:tailEnd/>
          </a:ln>
        </p:spPr>
        <p:txBody>
          <a:bodyPr wrap="none">
            <a:spAutoFit/>
          </a:bodyPr>
          <a:lstStyle/>
          <a:p>
            <a:r>
              <a:rPr lang="zh-CN" altLang="en-US" sz="1800" b="1">
                <a:latin typeface="微软雅黑" pitchFamily="34" charset="-122"/>
                <a:ea typeface="微软雅黑" pitchFamily="34" charset="-122"/>
              </a:rPr>
              <a:t>单服务台系统</a:t>
            </a:r>
            <a:endParaRPr lang="zh-CN" altLang="en-US" sz="1800">
              <a:latin typeface="微软雅黑" pitchFamily="34" charset="-122"/>
              <a:ea typeface="微软雅黑" pitchFamily="34" charset="-122"/>
            </a:endParaRPr>
          </a:p>
        </p:txBody>
      </p:sp>
      <p:sp>
        <p:nvSpPr>
          <p:cNvPr id="6" name="矩形 5"/>
          <p:cNvSpPr>
            <a:spLocks noChangeArrowheads="1"/>
          </p:cNvSpPr>
          <p:nvPr/>
        </p:nvSpPr>
        <p:spPr bwMode="auto">
          <a:xfrm>
            <a:off x="827088" y="4011613"/>
            <a:ext cx="2520950" cy="812800"/>
          </a:xfrm>
          <a:prstGeom prst="rect">
            <a:avLst/>
          </a:prstGeom>
          <a:noFill/>
          <a:ln w="9525">
            <a:noFill/>
            <a:miter lim="800000"/>
            <a:headEnd/>
            <a:tailEnd/>
          </a:ln>
        </p:spPr>
        <p:txBody>
          <a:bodyPr>
            <a:spAutoFit/>
          </a:bodyPr>
          <a:lstStyle/>
          <a:p>
            <a:pPr>
              <a:lnSpc>
                <a:spcPct val="130000"/>
              </a:lnSpc>
            </a:pPr>
            <a:r>
              <a:rPr lang="zh-CN" altLang="en-US" sz="1800" b="1">
                <a:ea typeface="楷体_GB2312" pitchFamily="49" charset="-122"/>
              </a:rPr>
              <a:t>需要一个</a:t>
            </a:r>
            <a:r>
              <a:rPr lang="en-US" altLang="zh-CN" sz="1800" b="1">
                <a:ea typeface="楷体_GB2312" pitchFamily="49" charset="-122"/>
              </a:rPr>
              <a:t>FIFO</a:t>
            </a:r>
            <a:r>
              <a:rPr lang="zh-CN" altLang="en-US" sz="1800" b="1">
                <a:ea typeface="楷体_GB2312" pitchFamily="49" charset="-122"/>
              </a:rPr>
              <a:t>队列</a:t>
            </a:r>
            <a:endParaRPr lang="en-US" altLang="zh-CN" sz="1800" b="1">
              <a:ea typeface="楷体_GB2312" pitchFamily="49" charset="-122"/>
            </a:endParaRPr>
          </a:p>
          <a:p>
            <a:pPr>
              <a:lnSpc>
                <a:spcPct val="130000"/>
              </a:lnSpc>
            </a:pPr>
            <a:r>
              <a:rPr lang="zh-CN" altLang="en-US" sz="1800" b="1">
                <a:ea typeface="楷体_GB2312" pitchFamily="49" charset="-122"/>
              </a:rPr>
              <a:t>保存顾客到达信息</a:t>
            </a:r>
          </a:p>
        </p:txBody>
      </p:sp>
      <p:sp>
        <p:nvSpPr>
          <p:cNvPr id="7" name="矩形 6"/>
          <p:cNvSpPr>
            <a:spLocks noChangeArrowheads="1"/>
          </p:cNvSpPr>
          <p:nvPr/>
        </p:nvSpPr>
        <p:spPr bwMode="auto">
          <a:xfrm>
            <a:off x="3635375" y="1492250"/>
            <a:ext cx="5184775" cy="3171825"/>
          </a:xfrm>
          <a:prstGeom prst="rect">
            <a:avLst/>
          </a:prstGeom>
          <a:noFill/>
          <a:ln w="9525">
            <a:noFill/>
            <a:miter lim="800000"/>
            <a:headEnd/>
            <a:tailEnd/>
          </a:ln>
        </p:spPr>
        <p:txBody>
          <a:bodyPr>
            <a:spAutoFit/>
          </a:bodyPr>
          <a:lstStyle/>
          <a:p>
            <a:pPr>
              <a:lnSpc>
                <a:spcPct val="130000"/>
              </a:lnSpc>
            </a:pPr>
            <a:r>
              <a:rPr lang="zh-CN" altLang="en-US" sz="1400" b="1">
                <a:ea typeface="楷体_GB2312" pitchFamily="49" charset="-122"/>
              </a:rPr>
              <a:t>先到达的顾客先获得服务，但后获得服务的顾客可能先离开；</a:t>
            </a:r>
          </a:p>
          <a:p>
            <a:pPr>
              <a:lnSpc>
                <a:spcPct val="130000"/>
              </a:lnSpc>
            </a:pPr>
            <a:r>
              <a:rPr lang="zh-CN" altLang="en-US" sz="1400" b="1">
                <a:ea typeface="楷体_GB2312" pitchFamily="49" charset="-122"/>
              </a:rPr>
              <a:t>事件处理的次序可能是</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1</a:t>
            </a:r>
            <a:r>
              <a:rPr lang="zh-CN" altLang="en-US" sz="1400" b="1">
                <a:ea typeface="楷体_GB2312" pitchFamily="49" charset="-122"/>
              </a:rPr>
              <a:t>到达</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2</a:t>
            </a:r>
            <a:r>
              <a:rPr lang="zh-CN" altLang="en-US" sz="1400" b="1">
                <a:ea typeface="楷体_GB2312" pitchFamily="49" charset="-122"/>
              </a:rPr>
              <a:t>到达</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2</a:t>
            </a:r>
            <a:r>
              <a:rPr lang="zh-CN" altLang="en-US" sz="1400" b="1">
                <a:ea typeface="楷体_GB2312" pitchFamily="49" charset="-122"/>
              </a:rPr>
              <a:t>离开</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3</a:t>
            </a:r>
            <a:r>
              <a:rPr lang="zh-CN" altLang="en-US" sz="1400" b="1">
                <a:ea typeface="楷体_GB2312" pitchFamily="49" charset="-122"/>
              </a:rPr>
              <a:t>到达</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1</a:t>
            </a:r>
            <a:r>
              <a:rPr lang="zh-CN" altLang="en-US" sz="1400" b="1">
                <a:ea typeface="楷体_GB2312" pitchFamily="49" charset="-122"/>
              </a:rPr>
              <a:t>离开</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3</a:t>
            </a:r>
            <a:r>
              <a:rPr lang="zh-CN" altLang="en-US" sz="1400" b="1">
                <a:ea typeface="楷体_GB2312" pitchFamily="49" charset="-122"/>
              </a:rPr>
              <a:t>离开</a:t>
            </a:r>
            <a:endParaRPr lang="en-US" altLang="zh-CN" sz="1400" b="1">
              <a:ea typeface="楷体_GB2312" pitchFamily="49" charset="-122"/>
            </a:endParaRPr>
          </a:p>
          <a:p>
            <a:pPr>
              <a:lnSpc>
                <a:spcPct val="130000"/>
              </a:lnSpc>
            </a:pPr>
            <a:r>
              <a:rPr lang="en-US" altLang="zh-CN" sz="1400" b="1">
                <a:ea typeface="楷体_GB2312" pitchFamily="49" charset="-122"/>
              </a:rPr>
              <a:t>……</a:t>
            </a:r>
          </a:p>
          <a:p>
            <a:pPr>
              <a:lnSpc>
                <a:spcPct val="130000"/>
              </a:lnSpc>
            </a:pPr>
            <a:r>
              <a:rPr lang="zh-CN" altLang="en-US" sz="1400" b="1">
                <a:ea typeface="楷体_GB2312" pitchFamily="49" charset="-122"/>
              </a:rPr>
              <a:t>顾客</a:t>
            </a:r>
            <a:r>
              <a:rPr lang="en-US" altLang="zh-CN" sz="1400" b="1">
                <a:ea typeface="楷体_GB2312" pitchFamily="49" charset="-122"/>
              </a:rPr>
              <a:t>n</a:t>
            </a:r>
            <a:r>
              <a:rPr lang="zh-CN" altLang="en-US" sz="1400" b="1">
                <a:ea typeface="楷体_GB2312" pitchFamily="49" charset="-122"/>
              </a:rPr>
              <a:t>到达</a:t>
            </a:r>
            <a:endParaRPr lang="en-US" altLang="zh-CN" sz="1400" b="1">
              <a:ea typeface="楷体_GB2312" pitchFamily="49" charset="-122"/>
            </a:endParaRPr>
          </a:p>
          <a:p>
            <a:pPr>
              <a:lnSpc>
                <a:spcPct val="130000"/>
              </a:lnSpc>
            </a:pPr>
            <a:r>
              <a:rPr lang="zh-CN" altLang="en-US" sz="1400" b="1">
                <a:ea typeface="楷体_GB2312" pitchFamily="49" charset="-122"/>
              </a:rPr>
              <a:t>顾客</a:t>
            </a:r>
            <a:r>
              <a:rPr lang="en-US" altLang="zh-CN" sz="1400" b="1">
                <a:ea typeface="楷体_GB2312" pitchFamily="49" charset="-122"/>
              </a:rPr>
              <a:t>n</a:t>
            </a:r>
            <a:r>
              <a:rPr lang="zh-CN" altLang="en-US" sz="1400" b="1">
                <a:ea typeface="楷体_GB2312" pitchFamily="49" charset="-122"/>
              </a:rPr>
              <a:t>离开</a:t>
            </a:r>
            <a:endParaRPr lang="en-US" altLang="zh-CN" sz="1400" b="1">
              <a:ea typeface="楷体_GB2312" pitchFamily="49" charset="-122"/>
            </a:endParaRPr>
          </a:p>
        </p:txBody>
      </p:sp>
      <p:sp>
        <p:nvSpPr>
          <p:cNvPr id="8" name="矩形 7"/>
          <p:cNvSpPr>
            <a:spLocks noChangeArrowheads="1"/>
          </p:cNvSpPr>
          <p:nvPr/>
        </p:nvSpPr>
        <p:spPr bwMode="auto">
          <a:xfrm>
            <a:off x="4427538" y="1131888"/>
            <a:ext cx="1579562" cy="368300"/>
          </a:xfrm>
          <a:prstGeom prst="rect">
            <a:avLst/>
          </a:prstGeom>
          <a:noFill/>
          <a:ln w="9525">
            <a:noFill/>
            <a:miter lim="800000"/>
            <a:headEnd/>
            <a:tailEnd/>
          </a:ln>
        </p:spPr>
        <p:txBody>
          <a:bodyPr wrap="none">
            <a:spAutoFit/>
          </a:bodyPr>
          <a:lstStyle/>
          <a:p>
            <a:r>
              <a:rPr lang="zh-CN" altLang="en-US" sz="1800" b="1">
                <a:latin typeface="微软雅黑" pitchFamily="34" charset="-122"/>
                <a:ea typeface="微软雅黑" pitchFamily="34" charset="-122"/>
              </a:rPr>
              <a:t>多服务台系统</a:t>
            </a:r>
            <a:endParaRPr lang="zh-CN" altLang="en-US" sz="1800">
              <a:latin typeface="微软雅黑" pitchFamily="34" charset="-122"/>
              <a:ea typeface="微软雅黑" pitchFamily="34" charset="-122"/>
            </a:endParaRPr>
          </a:p>
        </p:txBody>
      </p:sp>
      <p:sp>
        <p:nvSpPr>
          <p:cNvPr id="9" name="矩形 8"/>
          <p:cNvSpPr>
            <a:spLocks noChangeArrowheads="1"/>
          </p:cNvSpPr>
          <p:nvPr/>
        </p:nvSpPr>
        <p:spPr bwMode="auto">
          <a:xfrm>
            <a:off x="5652120" y="2355726"/>
            <a:ext cx="3168650" cy="1693862"/>
          </a:xfrm>
          <a:prstGeom prst="rect">
            <a:avLst/>
          </a:prstGeom>
          <a:noFill/>
          <a:ln w="9525">
            <a:noFill/>
            <a:miter lim="800000"/>
            <a:headEnd/>
            <a:tailEnd/>
          </a:ln>
        </p:spPr>
        <p:txBody>
          <a:bodyPr>
            <a:spAutoFit/>
          </a:bodyPr>
          <a:lstStyle/>
          <a:p>
            <a:pPr>
              <a:spcBef>
                <a:spcPts val="1200"/>
              </a:spcBef>
            </a:pPr>
            <a:r>
              <a:rPr lang="zh-CN" altLang="en-US" sz="1400" b="1" dirty="0">
                <a:ea typeface="楷体_GB2312" pitchFamily="49" charset="-122"/>
              </a:rPr>
              <a:t>不能只保存到达事件，而必须保存所有事件。按事件的发生时间处理。</a:t>
            </a:r>
            <a:endParaRPr lang="en-US" altLang="zh-CN" sz="1400" b="1" dirty="0">
              <a:ea typeface="楷体_GB2312" pitchFamily="49" charset="-122"/>
            </a:endParaRPr>
          </a:p>
          <a:p>
            <a:pPr>
              <a:spcBef>
                <a:spcPts val="1200"/>
              </a:spcBef>
            </a:pPr>
            <a:r>
              <a:rPr lang="zh-CN" altLang="en-US" sz="1400" b="1" dirty="0">
                <a:ea typeface="楷体_GB2312" pitchFamily="49" charset="-122"/>
              </a:rPr>
              <a:t>开始时，生成所有的到达事件。处理到达事件时，会生成一个离开事件</a:t>
            </a:r>
            <a:endParaRPr lang="en-US" altLang="zh-CN" sz="1400" b="1" dirty="0">
              <a:ea typeface="楷体_GB2312" pitchFamily="49" charset="-122"/>
            </a:endParaRPr>
          </a:p>
          <a:p>
            <a:pPr>
              <a:spcBef>
                <a:spcPts val="1200"/>
              </a:spcBef>
            </a:pPr>
            <a:r>
              <a:rPr lang="zh-CN" altLang="en-US" sz="1400" b="1" dirty="0">
                <a:ea typeface="楷体_GB2312" pitchFamily="49" charset="-122"/>
              </a:rPr>
              <a:t>存放事件需要一个优先级队列。事件的优先级就是发生时间</a:t>
            </a:r>
            <a:endParaRPr lang="zh-CN" altLang="en-US" sz="1400" dirty="0"/>
          </a:p>
        </p:txBody>
      </p:sp>
      <p:sp>
        <p:nvSpPr>
          <p:cNvPr id="10" name="矩形 9"/>
          <p:cNvSpPr>
            <a:spLocks noChangeArrowheads="1"/>
          </p:cNvSpPr>
          <p:nvPr/>
        </p:nvSpPr>
        <p:spPr bwMode="auto">
          <a:xfrm>
            <a:off x="5652120" y="4083918"/>
            <a:ext cx="3168650" cy="523220"/>
          </a:xfrm>
          <a:prstGeom prst="rect">
            <a:avLst/>
          </a:prstGeom>
          <a:noFill/>
          <a:ln w="9525">
            <a:noFill/>
            <a:miter lim="800000"/>
            <a:headEnd/>
            <a:tailEnd/>
          </a:ln>
        </p:spPr>
        <p:txBody>
          <a:bodyPr>
            <a:spAutoFit/>
          </a:bodyPr>
          <a:lstStyle/>
          <a:p>
            <a:pPr>
              <a:spcBef>
                <a:spcPts val="1200"/>
              </a:spcBef>
            </a:pPr>
            <a:r>
              <a:rPr lang="zh-CN" altLang="en-US" sz="1400" b="1" dirty="0"/>
              <a:t>还需要一个排队队列，保存到达但尚未处理的到达事件，是一个</a:t>
            </a:r>
            <a:r>
              <a:rPr lang="en-US" altLang="zh-CN" sz="1400" b="1" dirty="0"/>
              <a:t>FIFO</a:t>
            </a:r>
            <a:r>
              <a:rPr lang="zh-CN" altLang="en-US" sz="1400" b="1" dirty="0"/>
              <a:t>队列</a:t>
            </a:r>
          </a:p>
        </p:txBody>
      </p:sp>
      <mc:AlternateContent xmlns:mc="http://schemas.openxmlformats.org/markup-compatibility/2006">
        <mc:Choice xmlns:p14="http://schemas.microsoft.com/office/powerpoint/2010/main" xmlns="" Requires="p14">
          <p:contentPart p14:bwMode="auto" r:id="rId3">
            <p14:nvContentPartPr>
              <p14:cNvPr id="12800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800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矩形 34"/>
          <p:cNvSpPr>
            <a:spLocks noChangeArrowheads="1"/>
          </p:cNvSpPr>
          <p:nvPr/>
        </p:nvSpPr>
        <p:spPr bwMode="auto">
          <a:xfrm>
            <a:off x="467544" y="195486"/>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模拟过程</a:t>
            </a:r>
          </a:p>
        </p:txBody>
      </p:sp>
      <p:sp>
        <p:nvSpPr>
          <p:cNvPr id="129029" name="矩形 28"/>
          <p:cNvSpPr>
            <a:spLocks noChangeArrowheads="1"/>
          </p:cNvSpPr>
          <p:nvPr/>
        </p:nvSpPr>
        <p:spPr bwMode="auto">
          <a:xfrm>
            <a:off x="250825" y="955675"/>
            <a:ext cx="6913563" cy="4187825"/>
          </a:xfrm>
          <a:prstGeom prst="rect">
            <a:avLst/>
          </a:prstGeom>
          <a:noFill/>
          <a:ln w="9525">
            <a:noFill/>
            <a:miter lim="800000"/>
            <a:headEnd/>
            <a:tailEnd/>
          </a:ln>
        </p:spPr>
        <p:txBody>
          <a:bodyPr>
            <a:spAutoFit/>
          </a:bodyPr>
          <a:lstStyle/>
          <a:p>
            <a:pPr>
              <a:spcBef>
                <a:spcPts val="100"/>
              </a:spcBef>
            </a:pPr>
            <a:r>
              <a:rPr lang="zh-CN" altLang="en-US" sz="1400" b="1">
                <a:latin typeface="楷体_GB2312" pitchFamily="49" charset="-122"/>
                <a:ea typeface="楷体_GB2312" pitchFamily="49" charset="-122"/>
              </a:rPr>
              <a:t>产生所有的到达事件，存入优先级队列</a:t>
            </a:r>
            <a:endParaRPr lang="en-US" altLang="zh-CN" sz="1400" b="1">
              <a:latin typeface="楷体_GB2312" pitchFamily="49" charset="-122"/>
              <a:ea typeface="楷体_GB2312" pitchFamily="49" charset="-122"/>
            </a:endParaRPr>
          </a:p>
          <a:p>
            <a:pPr>
              <a:spcBef>
                <a:spcPts val="100"/>
              </a:spcBef>
            </a:pPr>
            <a:r>
              <a:rPr lang="zh-CN" altLang="en-US" sz="1400" b="1">
                <a:latin typeface="楷体_GB2312" pitchFamily="49" charset="-122"/>
                <a:ea typeface="楷体_GB2312" pitchFamily="49" charset="-122"/>
              </a:rPr>
              <a:t>当优先级队列非空 ｛</a:t>
            </a:r>
            <a:endParaRPr lang="en-US" altLang="zh-CN" sz="1400" b="1">
              <a:latin typeface="楷体_GB2312" pitchFamily="49" charset="-122"/>
              <a:ea typeface="楷体_GB2312" pitchFamily="49" charset="-122"/>
            </a:endParaRPr>
          </a:p>
          <a:p>
            <a:pPr lvl="1">
              <a:spcBef>
                <a:spcPts val="100"/>
              </a:spcBef>
            </a:pPr>
            <a:r>
              <a:rPr lang="zh-CN" altLang="en-US" sz="1400" b="1">
                <a:latin typeface="楷体_GB2312" pitchFamily="49" charset="-122"/>
                <a:ea typeface="楷体_GB2312" pitchFamily="49" charset="-122"/>
              </a:rPr>
              <a:t>从队列中取出一个事件</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switch </a:t>
            </a:r>
            <a:r>
              <a:rPr lang="zh-CN" altLang="en-US" sz="1400" b="1">
                <a:latin typeface="楷体_GB2312" pitchFamily="49" charset="-122"/>
                <a:ea typeface="楷体_GB2312" pitchFamily="49" charset="-122"/>
              </a:rPr>
              <a:t>（事件类型） ｛</a:t>
            </a:r>
            <a:endParaRPr lang="en-US" altLang="zh-CN" sz="1400" b="1">
              <a:latin typeface="楷体_GB2312" pitchFamily="49" charset="-122"/>
              <a:ea typeface="楷体_GB2312" pitchFamily="49" charset="-122"/>
            </a:endParaRPr>
          </a:p>
          <a:p>
            <a:pPr lvl="1">
              <a:spcBef>
                <a:spcPts val="100"/>
              </a:spcBef>
            </a:pPr>
            <a:r>
              <a:rPr lang="zh-CN" altLang="en-US" sz="1400" b="1">
                <a:latin typeface="楷体_GB2312" pitchFamily="49" charset="-122"/>
                <a:ea typeface="楷体_GB2312" pitchFamily="49" charset="-122"/>
              </a:rPr>
              <a:t>    </a:t>
            </a:r>
            <a:r>
              <a:rPr lang="en-US" altLang="zh-CN" sz="1400" b="1">
                <a:latin typeface="楷体_GB2312" pitchFamily="49" charset="-122"/>
                <a:ea typeface="楷体_GB2312" pitchFamily="49" charset="-122"/>
              </a:rPr>
              <a:t>case  </a:t>
            </a:r>
            <a:r>
              <a:rPr lang="zh-CN" altLang="en-US" sz="1400" b="1">
                <a:latin typeface="楷体_GB2312" pitchFamily="49" charset="-122"/>
                <a:ea typeface="楷体_GB2312" pitchFamily="49" charset="-122"/>
              </a:rPr>
              <a:t>到达：</a:t>
            </a:r>
            <a:r>
              <a:rPr lang="en-US" altLang="zh-CN" sz="1400" b="1">
                <a:latin typeface="楷体_GB2312" pitchFamily="49" charset="-122"/>
                <a:ea typeface="楷体_GB2312" pitchFamily="49" charset="-122"/>
              </a:rPr>
              <a:t>  if </a:t>
            </a:r>
            <a:r>
              <a:rPr lang="zh-CN" altLang="en-US" sz="1400" b="1">
                <a:latin typeface="楷体_GB2312" pitchFamily="49" charset="-122"/>
                <a:ea typeface="楷体_GB2312" pitchFamily="49" charset="-122"/>
              </a:rPr>
              <a:t>（有空闲服务台） ｛</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生成所需的服务时间</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生成一个在这个时候离开的事件，插入到事件队列</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else </a:t>
            </a:r>
            <a:r>
              <a:rPr lang="zh-CN" altLang="en-US" sz="1400" b="1">
                <a:latin typeface="楷体_GB2312" pitchFamily="49" charset="-122"/>
                <a:ea typeface="楷体_GB2312" pitchFamily="49" charset="-122"/>
              </a:rPr>
              <a:t>将该事件插入排队队列</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case </a:t>
            </a:r>
            <a:r>
              <a:rPr lang="zh-CN" altLang="en-US" sz="1400" b="1">
                <a:latin typeface="楷体_GB2312" pitchFamily="49" charset="-122"/>
                <a:ea typeface="楷体_GB2312" pitchFamily="49" charset="-122"/>
              </a:rPr>
              <a:t>离开： </a:t>
            </a:r>
            <a:r>
              <a:rPr lang="en-US" altLang="zh-CN" sz="1400" b="1">
                <a:latin typeface="楷体_GB2312" pitchFamily="49" charset="-122"/>
                <a:ea typeface="楷体_GB2312" pitchFamily="49" charset="-122"/>
              </a:rPr>
              <a:t> if </a:t>
            </a:r>
            <a:r>
              <a:rPr lang="zh-CN" altLang="en-US" sz="1400" b="1">
                <a:latin typeface="楷体_GB2312" pitchFamily="49" charset="-122"/>
                <a:ea typeface="楷体_GB2312" pitchFamily="49" charset="-122"/>
              </a:rPr>
              <a:t>（有人排队） ｛</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队头出队</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计算该顾客排队时间，加入总和</a:t>
            </a:r>
            <a:endParaRPr lang="en-US" altLang="zh-CN" sz="1400" b="1">
              <a:latin typeface="楷体_GB2312" pitchFamily="49" charset="-122"/>
              <a:ea typeface="楷体_GB2312" pitchFamily="49" charset="-122"/>
            </a:endParaRPr>
          </a:p>
          <a:p>
            <a:pPr lvl="1">
              <a:spcBef>
                <a:spcPts val="100"/>
              </a:spcBef>
            </a:pPr>
            <a:r>
              <a:rPr lang="zh-CN" altLang="en-US" sz="1400" b="1">
                <a:latin typeface="楷体_GB2312" pitchFamily="49" charset="-122"/>
                <a:ea typeface="楷体_GB2312" pitchFamily="49" charset="-122"/>
              </a:rPr>
              <a:t>                     生成所需的服务时间</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生成一个在这个时候离开的事件，插入到事件队列</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 </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else </a:t>
            </a:r>
            <a:r>
              <a:rPr lang="zh-CN" altLang="en-US" sz="1400" b="1">
                <a:latin typeface="楷体_GB2312" pitchFamily="49" charset="-122"/>
                <a:ea typeface="楷体_GB2312" pitchFamily="49" charset="-122"/>
              </a:rPr>
              <a:t>服务台休息</a:t>
            </a:r>
            <a:endParaRPr lang="en-US" altLang="zh-CN" sz="1400" b="1">
              <a:latin typeface="楷体_GB2312" pitchFamily="49" charset="-122"/>
              <a:ea typeface="楷体_GB2312" pitchFamily="49" charset="-122"/>
            </a:endParaRPr>
          </a:p>
          <a:p>
            <a:pPr lvl="1">
              <a:spcBef>
                <a:spcPts val="100"/>
              </a:spcBef>
            </a:pP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a:t>
            </a:r>
            <a:endParaRPr lang="en-US" altLang="zh-CN" sz="1400" b="1">
              <a:latin typeface="楷体_GB2312" pitchFamily="49" charset="-122"/>
              <a:ea typeface="楷体_GB2312" pitchFamily="49" charset="-122"/>
            </a:endParaRPr>
          </a:p>
          <a:p>
            <a:pPr>
              <a:spcBef>
                <a:spcPts val="100"/>
              </a:spcBef>
            </a:pPr>
            <a:r>
              <a:rPr lang="zh-CN" altLang="en-US" sz="1400" b="1">
                <a:latin typeface="楷体_GB2312" pitchFamily="49" charset="-122"/>
                <a:ea typeface="楷体_GB2312" pitchFamily="49" charset="-122"/>
              </a:rPr>
              <a:t>｝</a:t>
            </a:r>
          </a:p>
        </p:txBody>
      </p:sp>
      <mc:AlternateContent xmlns:mc="http://schemas.openxmlformats.org/markup-compatibility/2006">
        <mc:Choice xmlns:p14="http://schemas.microsoft.com/office/powerpoint/2010/main" xmlns="" Requires="p14">
          <p:contentPart p14:bwMode="auto" r:id="rId3">
            <p14:nvContentPartPr>
              <p14:cNvPr id="12902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902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矩形 34"/>
          <p:cNvSpPr>
            <a:spLocks noChangeArrowheads="1"/>
          </p:cNvSpPr>
          <p:nvPr/>
        </p:nvSpPr>
        <p:spPr bwMode="auto">
          <a:xfrm>
            <a:off x="827584"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多服务台排队系统模拟类</a:t>
            </a:r>
          </a:p>
        </p:txBody>
      </p:sp>
      <p:sp>
        <p:nvSpPr>
          <p:cNvPr id="130053" name="矩形 28"/>
          <p:cNvSpPr>
            <a:spLocks noChangeArrowheads="1"/>
          </p:cNvSpPr>
          <p:nvPr/>
        </p:nvSpPr>
        <p:spPr bwMode="auto">
          <a:xfrm>
            <a:off x="684213" y="1347788"/>
            <a:ext cx="6911975" cy="2393950"/>
          </a:xfrm>
          <a:prstGeom prst="rect">
            <a:avLst/>
          </a:prstGeom>
          <a:noFill/>
          <a:ln w="9525">
            <a:noFill/>
            <a:miter lim="800000"/>
            <a:headEnd/>
            <a:tailEnd/>
          </a:ln>
        </p:spPr>
        <p:txBody>
          <a:bodyPr>
            <a:spAutoFit/>
          </a:bodyPr>
          <a:lstStyle/>
          <a:p>
            <a:pPr>
              <a:lnSpc>
                <a:spcPct val="110000"/>
              </a:lnSpc>
            </a:pPr>
            <a:r>
              <a:rPr lang="zh-CN" altLang="en-US" sz="1800" b="1">
                <a:latin typeface="楷体_GB2312" pitchFamily="49" charset="-122"/>
                <a:ea typeface="楷体_GB2312" pitchFamily="49" charset="-122"/>
              </a:rPr>
              <a:t>模拟</a:t>
            </a:r>
            <a:r>
              <a:rPr lang="en-US" altLang="zh-CN" sz="1800" b="1">
                <a:latin typeface="楷体_GB2312" pitchFamily="49" charset="-122"/>
                <a:ea typeface="楷体_GB2312" pitchFamily="49" charset="-122"/>
              </a:rPr>
              <a:t>n</a:t>
            </a:r>
            <a:r>
              <a:rPr lang="zh-CN" altLang="en-US" sz="1800" b="1">
                <a:latin typeface="楷体_GB2312" pitchFamily="49" charset="-122"/>
                <a:ea typeface="楷体_GB2312" pitchFamily="49" charset="-122"/>
              </a:rPr>
              <a:t>个顾客的平均等待时间</a:t>
            </a:r>
            <a:endParaRPr lang="en-US" altLang="zh-CN" sz="1800" b="1">
              <a:latin typeface="楷体_GB2312" pitchFamily="49" charset="-122"/>
              <a:ea typeface="楷体_GB2312" pitchFamily="49" charset="-122"/>
            </a:endParaRPr>
          </a:p>
          <a:p>
            <a:pPr>
              <a:lnSpc>
                <a:spcPct val="110000"/>
              </a:lnSpc>
            </a:pPr>
            <a:endParaRPr lang="zh-CN" altLang="en-US" sz="1800" b="1">
              <a:latin typeface="楷体_GB2312" pitchFamily="49" charset="-122"/>
              <a:ea typeface="楷体_GB2312" pitchFamily="49" charset="-122"/>
            </a:endParaRPr>
          </a:p>
          <a:p>
            <a:pPr>
              <a:lnSpc>
                <a:spcPct val="110000"/>
              </a:lnSpc>
            </a:pPr>
            <a:r>
              <a:rPr lang="zh-CN" altLang="en-US" sz="1800" b="1">
                <a:latin typeface="楷体_GB2312" pitchFamily="49" charset="-122"/>
                <a:ea typeface="楷体_GB2312" pitchFamily="49" charset="-122"/>
              </a:rPr>
              <a:t>公有函数</a:t>
            </a:r>
            <a:endParaRPr lang="en-US" altLang="zh-CN" sz="1800" b="1">
              <a:latin typeface="楷体_GB2312" pitchFamily="49" charset="-122"/>
              <a:ea typeface="楷体_GB2312" pitchFamily="49" charset="-122"/>
            </a:endParaRPr>
          </a:p>
          <a:p>
            <a:pPr>
              <a:lnSpc>
                <a:spcPct val="110000"/>
              </a:lnSpc>
            </a:pPr>
            <a:r>
              <a:rPr lang="zh-CN" altLang="en-US" sz="1400" b="1">
                <a:latin typeface="楷体_GB2312" pitchFamily="49" charset="-122"/>
                <a:ea typeface="楷体_GB2312" pitchFamily="49" charset="-122"/>
              </a:rPr>
              <a:t>构造函数：接收模拟参数</a:t>
            </a:r>
            <a:endParaRPr lang="en-US" altLang="zh-CN" sz="1400" b="1">
              <a:latin typeface="楷体_GB2312" pitchFamily="49" charset="-122"/>
              <a:ea typeface="楷体_GB2312" pitchFamily="49" charset="-122"/>
            </a:endParaRPr>
          </a:p>
          <a:p>
            <a:pPr>
              <a:lnSpc>
                <a:spcPct val="110000"/>
              </a:lnSpc>
            </a:pPr>
            <a:r>
              <a:rPr lang="en-US" altLang="zh-CN" sz="1400" b="1">
                <a:latin typeface="楷体_GB2312" pitchFamily="49" charset="-122"/>
                <a:ea typeface="楷体_GB2312" pitchFamily="49" charset="-122"/>
              </a:rPr>
              <a:t>avgWaitTime</a:t>
            </a:r>
            <a:r>
              <a:rPr lang="zh-CN" altLang="en-US" sz="1400" b="1">
                <a:latin typeface="楷体_GB2312" pitchFamily="49" charset="-122"/>
                <a:ea typeface="楷体_GB2312" pitchFamily="49" charset="-122"/>
              </a:rPr>
              <a:t>：执行模拟并最终给出平均等待时间</a:t>
            </a:r>
            <a:endParaRPr lang="en-US" altLang="zh-CN" sz="1400" b="1">
              <a:latin typeface="楷体_GB2312" pitchFamily="49" charset="-122"/>
              <a:ea typeface="楷体_GB2312" pitchFamily="49" charset="-122"/>
            </a:endParaRPr>
          </a:p>
          <a:p>
            <a:pPr>
              <a:lnSpc>
                <a:spcPct val="110000"/>
              </a:lnSpc>
            </a:pPr>
            <a:endParaRPr lang="en-US" altLang="zh-CN" sz="1800" b="1">
              <a:latin typeface="楷体_GB2312" pitchFamily="49" charset="-122"/>
              <a:ea typeface="楷体_GB2312" pitchFamily="49" charset="-122"/>
            </a:endParaRPr>
          </a:p>
          <a:p>
            <a:pPr>
              <a:lnSpc>
                <a:spcPct val="110000"/>
              </a:lnSpc>
            </a:pPr>
            <a:r>
              <a:rPr lang="zh-CN" altLang="en-US" sz="1800" b="1">
                <a:latin typeface="楷体_GB2312" pitchFamily="49" charset="-122"/>
                <a:ea typeface="楷体_GB2312" pitchFamily="49" charset="-122"/>
              </a:rPr>
              <a:t>数据成员</a:t>
            </a:r>
            <a:endParaRPr lang="en-US" altLang="zh-CN" sz="1800" b="1">
              <a:latin typeface="楷体_GB2312" pitchFamily="49" charset="-122"/>
              <a:ea typeface="楷体_GB2312" pitchFamily="49" charset="-122"/>
            </a:endParaRPr>
          </a:p>
          <a:p>
            <a:pPr>
              <a:lnSpc>
                <a:spcPct val="110000"/>
              </a:lnSpc>
            </a:pPr>
            <a:r>
              <a:rPr lang="zh-CN" altLang="en-US" sz="1400" b="1">
                <a:latin typeface="楷体_GB2312" pitchFamily="49" charset="-122"/>
                <a:ea typeface="楷体_GB2312" pitchFamily="49" charset="-122"/>
              </a:rPr>
              <a:t>模拟参数：假设到达和服务时间都服从均匀分布</a:t>
            </a:r>
          </a:p>
        </p:txBody>
      </p:sp>
      <mc:AlternateContent xmlns:mc="http://schemas.openxmlformats.org/markup-compatibility/2006">
        <mc:Choice xmlns:p14="http://schemas.microsoft.com/office/powerpoint/2010/main" xmlns="" Requires="p14">
          <p:contentPart p14:bwMode="auto" r:id="rId3">
            <p14:nvContentPartPr>
              <p14:cNvPr id="13005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3005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矩形 34"/>
          <p:cNvSpPr>
            <a:spLocks noChangeArrowheads="1"/>
          </p:cNvSpPr>
          <p:nvPr/>
        </p:nvSpPr>
        <p:spPr bwMode="auto">
          <a:xfrm>
            <a:off x="755576"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模拟类定义</a:t>
            </a:r>
          </a:p>
        </p:txBody>
      </p:sp>
      <p:sp>
        <p:nvSpPr>
          <p:cNvPr id="131077" name="矩形 28"/>
          <p:cNvSpPr>
            <a:spLocks noChangeArrowheads="1"/>
          </p:cNvSpPr>
          <p:nvPr/>
        </p:nvSpPr>
        <p:spPr bwMode="auto">
          <a:xfrm>
            <a:off x="684213" y="1058863"/>
            <a:ext cx="6911975" cy="3756025"/>
          </a:xfrm>
          <a:prstGeom prst="rect">
            <a:avLst/>
          </a:prstGeom>
          <a:noFill/>
          <a:ln w="9525">
            <a:noFill/>
            <a:miter lim="800000"/>
            <a:headEnd/>
            <a:tailEnd/>
          </a:ln>
        </p:spPr>
        <p:txBody>
          <a:bodyPr>
            <a:spAutoFit/>
          </a:bodyPr>
          <a:lstStyle/>
          <a:p>
            <a:pPr marL="609600" indent="-609600"/>
            <a:r>
              <a:rPr lang="en-US" altLang="zh-CN" sz="1400" b="1"/>
              <a:t>class simulator{</a:t>
            </a:r>
          </a:p>
          <a:p>
            <a:pPr marL="609600" indent="-609600"/>
            <a:r>
              <a:rPr lang="en-US" altLang="zh-CN" sz="1400" b="1"/>
              <a:t>	int noOfServer;             //</a:t>
            </a:r>
            <a:r>
              <a:rPr lang="zh-CN" altLang="en-US" sz="1400" b="1"/>
              <a:t>服务台个数</a:t>
            </a:r>
          </a:p>
          <a:p>
            <a:pPr marL="609600" indent="-609600"/>
            <a:r>
              <a:rPr lang="zh-CN" altLang="en-US" sz="1400" b="1"/>
              <a:t>	</a:t>
            </a:r>
            <a:r>
              <a:rPr lang="en-US" altLang="zh-CN" sz="1400" b="1"/>
              <a:t>int arrivalLow;              //</a:t>
            </a:r>
            <a:r>
              <a:rPr lang="zh-CN" altLang="en-US" sz="1400" b="1"/>
              <a:t>到达间隔时间的下界</a:t>
            </a:r>
          </a:p>
          <a:p>
            <a:pPr marL="609600" indent="-609600"/>
            <a:r>
              <a:rPr lang="zh-CN" altLang="en-US" sz="1400" b="1"/>
              <a:t>	</a:t>
            </a:r>
            <a:r>
              <a:rPr lang="en-US" altLang="zh-CN" sz="1400" b="1"/>
              <a:t>int arrivalHigh;             //</a:t>
            </a:r>
            <a:r>
              <a:rPr lang="zh-CN" altLang="en-US" sz="1400" b="1"/>
              <a:t>到达间隔时间的上界</a:t>
            </a:r>
          </a:p>
          <a:p>
            <a:pPr marL="609600" indent="-609600"/>
            <a:r>
              <a:rPr lang="zh-CN" altLang="en-US" sz="1400" b="1"/>
              <a:t>	</a:t>
            </a:r>
            <a:r>
              <a:rPr lang="en-US" altLang="zh-CN" sz="1400" b="1"/>
              <a:t>int serviceTimeLow;     //</a:t>
            </a:r>
            <a:r>
              <a:rPr lang="zh-CN" altLang="en-US" sz="1400" b="1"/>
              <a:t>服务间隔时间的下界</a:t>
            </a:r>
          </a:p>
          <a:p>
            <a:pPr marL="609600" indent="-609600"/>
            <a:r>
              <a:rPr lang="zh-CN" altLang="en-US" sz="1400" b="1"/>
              <a:t>	</a:t>
            </a:r>
            <a:r>
              <a:rPr lang="en-US" altLang="zh-CN" sz="1400" b="1"/>
              <a:t>int serviceTimeHigh;     //</a:t>
            </a:r>
            <a:r>
              <a:rPr lang="zh-CN" altLang="en-US" sz="1400" b="1"/>
              <a:t>服务间隔时间的上界</a:t>
            </a:r>
          </a:p>
          <a:p>
            <a:pPr marL="609600" indent="-609600"/>
            <a:r>
              <a:rPr lang="zh-CN" altLang="en-US" sz="1400" b="1"/>
              <a:t>	</a:t>
            </a:r>
            <a:r>
              <a:rPr lang="en-US" altLang="zh-CN" sz="1400" b="1"/>
              <a:t>int customNum;             //</a:t>
            </a:r>
            <a:r>
              <a:rPr lang="zh-CN" altLang="en-US" sz="1400" b="1"/>
              <a:t>模拟的顾客数</a:t>
            </a:r>
          </a:p>
          <a:p>
            <a:pPr marL="609600" indent="-609600"/>
            <a:r>
              <a:rPr lang="zh-CN" altLang="en-US" sz="1400" b="1"/>
              <a:t>	</a:t>
            </a:r>
            <a:r>
              <a:rPr lang="en-US" altLang="zh-CN" sz="1400" b="1"/>
              <a:t>struct eventT</a:t>
            </a:r>
          </a:p>
          <a:p>
            <a:pPr marL="609600" indent="-609600"/>
            <a:r>
              <a:rPr lang="en-US" altLang="zh-CN" sz="1400" b="1"/>
              <a:t>	 { </a:t>
            </a:r>
          </a:p>
          <a:p>
            <a:pPr marL="609600" indent="-609600"/>
            <a:r>
              <a:rPr lang="en-US" altLang="zh-CN" sz="1400" b="1"/>
              <a:t>                     int  time;                //</a:t>
            </a:r>
            <a:r>
              <a:rPr lang="zh-CN" altLang="en-US" sz="1400" b="1"/>
              <a:t>事件发生时间</a:t>
            </a:r>
          </a:p>
          <a:p>
            <a:pPr marL="609600" indent="-609600"/>
            <a:r>
              <a:rPr lang="zh-CN" altLang="en-US" sz="1400" b="1"/>
              <a:t>	       </a:t>
            </a:r>
            <a:r>
              <a:rPr lang="en-US" altLang="zh-CN" sz="1400" b="1"/>
              <a:t>int type;                 //</a:t>
            </a:r>
            <a:r>
              <a:rPr lang="zh-CN" altLang="en-US" sz="1400" b="1"/>
              <a:t>事件类型。</a:t>
            </a:r>
            <a:r>
              <a:rPr lang="en-US" altLang="zh-CN" sz="1400" b="1"/>
              <a:t>0</a:t>
            </a:r>
            <a:r>
              <a:rPr lang="zh-CN" altLang="en-US" sz="1400" b="1"/>
              <a:t>为到达，</a:t>
            </a:r>
            <a:r>
              <a:rPr lang="en-US" altLang="zh-CN" sz="1400" b="1"/>
              <a:t>1</a:t>
            </a:r>
            <a:r>
              <a:rPr lang="zh-CN" altLang="en-US" sz="1400" b="1"/>
              <a:t>为离开</a:t>
            </a:r>
          </a:p>
          <a:p>
            <a:pPr marL="609600" indent="-609600"/>
            <a:r>
              <a:rPr lang="zh-CN" altLang="en-US" sz="1400" b="1"/>
              <a:t>	       </a:t>
            </a:r>
            <a:r>
              <a:rPr lang="en-US" altLang="zh-CN" sz="1400" b="1"/>
              <a:t>bool operator&lt;(const eventT &amp;e) const  {  return time &lt; e.time;  }	</a:t>
            </a:r>
          </a:p>
          <a:p>
            <a:pPr marL="609600" indent="-609600"/>
            <a:r>
              <a:rPr lang="en-US" altLang="zh-CN" sz="1400" b="1"/>
              <a:t>              }  ;</a:t>
            </a:r>
          </a:p>
          <a:p>
            <a:pPr marL="609600" indent="-609600"/>
            <a:r>
              <a:rPr lang="en-US" altLang="zh-CN" sz="1400" b="1"/>
              <a:t>public:</a:t>
            </a:r>
          </a:p>
          <a:p>
            <a:pPr marL="609600" indent="-609600"/>
            <a:r>
              <a:rPr lang="en-US" altLang="zh-CN" sz="1400" b="1"/>
              <a:t>	simulator();</a:t>
            </a:r>
          </a:p>
          <a:p>
            <a:pPr marL="609600" indent="-609600"/>
            <a:r>
              <a:rPr lang="en-US" altLang="zh-CN" sz="1400" b="1"/>
              <a:t>	int avgWaitTime();</a:t>
            </a:r>
          </a:p>
          <a:p>
            <a:pPr marL="609600" indent="-609600"/>
            <a:r>
              <a:rPr lang="en-US" altLang="zh-CN" sz="1400" b="1"/>
              <a:t>}; </a:t>
            </a:r>
          </a:p>
        </p:txBody>
      </p:sp>
      <mc:AlternateContent xmlns:mc="http://schemas.openxmlformats.org/markup-compatibility/2006">
        <mc:Choice xmlns:p14="http://schemas.microsoft.com/office/powerpoint/2010/main" xmlns="" Requires="p14">
          <p:contentPart p14:bwMode="auto" r:id="rId3">
            <p14:nvContentPartPr>
              <p14:cNvPr id="13107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3107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矩形 34"/>
          <p:cNvSpPr>
            <a:spLocks noChangeArrowheads="1"/>
          </p:cNvSpPr>
          <p:nvPr/>
        </p:nvSpPr>
        <p:spPr bwMode="auto">
          <a:xfrm>
            <a:off x="683568"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构造函数的实现 </a:t>
            </a:r>
          </a:p>
        </p:txBody>
      </p:sp>
      <p:sp>
        <p:nvSpPr>
          <p:cNvPr id="132101" name="矩形 28"/>
          <p:cNvSpPr>
            <a:spLocks noChangeArrowheads="1"/>
          </p:cNvSpPr>
          <p:nvPr/>
        </p:nvSpPr>
        <p:spPr bwMode="auto">
          <a:xfrm>
            <a:off x="684213" y="1131888"/>
            <a:ext cx="6911975" cy="3524250"/>
          </a:xfrm>
          <a:prstGeom prst="rect">
            <a:avLst/>
          </a:prstGeom>
          <a:noFill/>
          <a:ln w="9525">
            <a:noFill/>
            <a:miter lim="800000"/>
            <a:headEnd/>
            <a:tailEnd/>
          </a:ln>
        </p:spPr>
        <p:txBody>
          <a:bodyPr>
            <a:spAutoFit/>
          </a:bodyPr>
          <a:lstStyle/>
          <a:p>
            <a:pPr marL="609600" indent="-609600">
              <a:spcBef>
                <a:spcPts val="600"/>
              </a:spcBef>
            </a:pPr>
            <a:r>
              <a:rPr lang="en-US" altLang="zh-CN" sz="1400" b="1"/>
              <a:t>simulator::simulator()</a:t>
            </a:r>
          </a:p>
          <a:p>
            <a:pPr marL="609600" indent="-609600">
              <a:spcBef>
                <a:spcPts val="600"/>
              </a:spcBef>
            </a:pPr>
            <a:r>
              <a:rPr lang="en-US" altLang="zh-CN" sz="1400" b="1"/>
              <a:t>{ </a:t>
            </a:r>
          </a:p>
          <a:p>
            <a:pPr marL="609600" indent="-609600">
              <a:spcBef>
                <a:spcPts val="600"/>
              </a:spcBef>
            </a:pPr>
            <a:r>
              <a:rPr lang="en-US" altLang="zh-CN" sz="1400" b="1"/>
              <a:t>       cout &lt;&lt; "</a:t>
            </a:r>
            <a:r>
              <a:rPr lang="zh-CN" altLang="en-US" sz="1400" b="1"/>
              <a:t>请输入柜台数：</a:t>
            </a:r>
            <a:r>
              <a:rPr lang="en-US" altLang="zh-CN" sz="1400" b="1"/>
              <a:t>";	</a:t>
            </a:r>
          </a:p>
          <a:p>
            <a:pPr marL="609600" indent="-609600">
              <a:spcBef>
                <a:spcPts val="600"/>
              </a:spcBef>
            </a:pPr>
            <a:r>
              <a:rPr lang="en-US" altLang="zh-CN" sz="1400" b="1"/>
              <a:t>       cin &gt;&gt; noOfServer;</a:t>
            </a:r>
          </a:p>
          <a:p>
            <a:pPr marL="609600" indent="-609600">
              <a:spcBef>
                <a:spcPts val="600"/>
              </a:spcBef>
            </a:pPr>
            <a:r>
              <a:rPr lang="en-US" altLang="zh-CN" sz="1400" b="1"/>
              <a:t>       cout &lt;&lt; “</a:t>
            </a:r>
            <a:r>
              <a:rPr lang="zh-CN" altLang="en-US" sz="1400" b="1"/>
              <a:t>请输入到达时间间隔的上下界（最小间隔时间  最大间隔时间）：</a:t>
            </a:r>
            <a:r>
              <a:rPr lang="en-US" altLang="zh-CN" sz="1400" b="1"/>
              <a:t>";</a:t>
            </a:r>
          </a:p>
          <a:p>
            <a:pPr marL="609600" indent="-609600">
              <a:spcBef>
                <a:spcPts val="600"/>
              </a:spcBef>
            </a:pPr>
            <a:r>
              <a:rPr lang="en-US" altLang="zh-CN" sz="1400" b="1"/>
              <a:t>       cin &gt;&gt; arrivalLow &gt;&gt; arrivalHigh;</a:t>
            </a:r>
          </a:p>
          <a:p>
            <a:pPr marL="609600" indent="-609600">
              <a:spcBef>
                <a:spcPts val="600"/>
              </a:spcBef>
            </a:pPr>
            <a:r>
              <a:rPr lang="en-US" altLang="zh-CN" sz="1400" b="1"/>
              <a:t>       cout &lt;&lt; “</a:t>
            </a:r>
            <a:r>
              <a:rPr lang="zh-CN" altLang="en-US" sz="1400" b="1"/>
              <a:t>请输入服务时间的上下界 （服务时间下界  服务时间上界）：</a:t>
            </a:r>
            <a:r>
              <a:rPr lang="en-US" altLang="zh-CN" sz="1400" b="1"/>
              <a:t>";</a:t>
            </a:r>
          </a:p>
          <a:p>
            <a:pPr marL="609600" indent="-609600">
              <a:spcBef>
                <a:spcPts val="600"/>
              </a:spcBef>
            </a:pPr>
            <a:r>
              <a:rPr lang="en-US" altLang="zh-CN" sz="1400" b="1"/>
              <a:t>       cin &gt;&gt; serviceTimeLow &gt;&gt; serviceTimeHigh;</a:t>
            </a:r>
          </a:p>
          <a:p>
            <a:pPr marL="609600" indent="-609600">
              <a:spcBef>
                <a:spcPts val="600"/>
              </a:spcBef>
            </a:pPr>
            <a:r>
              <a:rPr lang="en-US" altLang="zh-CN" sz="1400" b="1"/>
              <a:t>       cout &lt;&lt; "</a:t>
            </a:r>
            <a:r>
              <a:rPr lang="zh-CN" altLang="en-US" sz="1400" b="1"/>
              <a:t>请输入模拟的顾客数：</a:t>
            </a:r>
            <a:r>
              <a:rPr lang="en-US" altLang="zh-CN" sz="1400" b="1"/>
              <a:t>";</a:t>
            </a:r>
          </a:p>
          <a:p>
            <a:pPr marL="609600" indent="-609600">
              <a:spcBef>
                <a:spcPts val="600"/>
              </a:spcBef>
            </a:pPr>
            <a:r>
              <a:rPr lang="en-US" altLang="zh-CN" sz="1400" b="1"/>
              <a:t>       cin &gt;&gt; customNum;</a:t>
            </a:r>
          </a:p>
          <a:p>
            <a:pPr marL="609600" indent="-609600">
              <a:spcBef>
                <a:spcPts val="600"/>
              </a:spcBef>
            </a:pPr>
            <a:r>
              <a:rPr lang="en-US" altLang="zh-CN" sz="1400" b="1"/>
              <a:t>       srand(time(NULL));</a:t>
            </a:r>
          </a:p>
          <a:p>
            <a:pPr marL="609600" indent="-609600">
              <a:spcBef>
                <a:spcPts val="600"/>
              </a:spcBef>
            </a:pPr>
            <a:r>
              <a:rPr lang="en-US" altLang="zh-CN" sz="1400" b="1"/>
              <a:t>} </a:t>
            </a:r>
          </a:p>
        </p:txBody>
      </p:sp>
      <mc:AlternateContent xmlns:mc="http://schemas.openxmlformats.org/markup-compatibility/2006">
        <mc:Choice xmlns:p14="http://schemas.microsoft.com/office/powerpoint/2010/main" xmlns="" Requires="p14">
          <p:contentPart p14:bwMode="auto" r:id="rId3">
            <p14:nvContentPartPr>
              <p14:cNvPr id="13209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3209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矩形 34"/>
          <p:cNvSpPr>
            <a:spLocks noChangeArrowheads="1"/>
          </p:cNvSpPr>
          <p:nvPr/>
        </p:nvSpPr>
        <p:spPr bwMode="auto">
          <a:xfrm>
            <a:off x="611560" y="339502"/>
            <a:ext cx="621506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avgWaitTime</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函数的实现 </a:t>
            </a:r>
          </a:p>
        </p:txBody>
      </p:sp>
      <p:sp>
        <p:nvSpPr>
          <p:cNvPr id="29" name="矩形 28"/>
          <p:cNvSpPr>
            <a:spLocks noChangeArrowheads="1"/>
          </p:cNvSpPr>
          <p:nvPr/>
        </p:nvSpPr>
        <p:spPr bwMode="auto">
          <a:xfrm>
            <a:off x="611188" y="1131888"/>
            <a:ext cx="8281987" cy="3503612"/>
          </a:xfrm>
          <a:prstGeom prst="rect">
            <a:avLst/>
          </a:prstGeom>
          <a:noFill/>
          <a:ln w="9525">
            <a:noFill/>
            <a:miter lim="800000"/>
            <a:headEnd/>
            <a:tailEnd/>
          </a:ln>
        </p:spPr>
        <p:txBody>
          <a:bodyPr>
            <a:spAutoFit/>
          </a:bodyPr>
          <a:lstStyle/>
          <a:p>
            <a:pPr marL="609600" indent="-609600">
              <a:spcBef>
                <a:spcPts val="100"/>
              </a:spcBef>
              <a:defRPr/>
            </a:pPr>
            <a:r>
              <a:rPr lang="en-US" altLang="zh-CN" sz="1400" b="1" dirty="0" err="1"/>
              <a:t>int</a:t>
            </a:r>
            <a:r>
              <a:rPr lang="en-US" altLang="zh-CN" sz="1400" b="1" dirty="0"/>
              <a:t> simulator::</a:t>
            </a:r>
            <a:r>
              <a:rPr lang="en-US" altLang="zh-CN" sz="1400" b="1" dirty="0" err="1"/>
              <a:t>avgWaitTime</a:t>
            </a:r>
            <a:r>
              <a:rPr lang="en-US" altLang="zh-CN" sz="1400" b="1" dirty="0"/>
              <a:t>()</a:t>
            </a:r>
          </a:p>
          <a:p>
            <a:pPr marL="609600" indent="-609600">
              <a:spcBef>
                <a:spcPts val="100"/>
              </a:spcBef>
              <a:defRPr/>
            </a:pPr>
            <a:r>
              <a:rPr lang="en-US" altLang="zh-CN" sz="1400" b="1" dirty="0"/>
              <a:t>{ </a:t>
            </a:r>
          </a:p>
          <a:p>
            <a:pPr marL="609600" indent="-609600">
              <a:spcBef>
                <a:spcPts val="100"/>
              </a:spcBef>
              <a:defRPr/>
            </a:pPr>
            <a:r>
              <a:rPr lang="en-US" altLang="zh-CN" sz="1400" b="1" dirty="0"/>
              <a:t>       </a:t>
            </a:r>
            <a:r>
              <a:rPr lang="en-US" altLang="zh-CN" sz="1400" b="1" dirty="0" err="1"/>
              <a:t>int</a:t>
            </a:r>
            <a:r>
              <a:rPr lang="en-US" altLang="zh-CN" sz="1400" b="1" dirty="0"/>
              <a:t> </a:t>
            </a:r>
            <a:r>
              <a:rPr lang="en-US" altLang="zh-CN" sz="1400" b="1" dirty="0" err="1"/>
              <a:t>serverBusy</a:t>
            </a:r>
            <a:r>
              <a:rPr lang="en-US" altLang="zh-CN" sz="1400" b="1" dirty="0"/>
              <a:t> = 0;                 // </a:t>
            </a:r>
            <a:r>
              <a:rPr lang="zh-CN" altLang="en-US" sz="1400" b="1" dirty="0"/>
              <a:t>正在工作的服务台数</a:t>
            </a:r>
          </a:p>
          <a:p>
            <a:pPr marL="609600" indent="-609600">
              <a:spcBef>
                <a:spcPts val="100"/>
              </a:spcBef>
              <a:defRPr/>
            </a:pPr>
            <a:r>
              <a:rPr lang="zh-CN" altLang="en-US" sz="1400" b="1" dirty="0"/>
              <a:t>       </a:t>
            </a:r>
            <a:r>
              <a:rPr lang="en-US" altLang="zh-CN" sz="1400" b="1" dirty="0" err="1"/>
              <a:t>int</a:t>
            </a:r>
            <a:r>
              <a:rPr lang="en-US" altLang="zh-CN" sz="1400" b="1" dirty="0"/>
              <a:t> </a:t>
            </a:r>
            <a:r>
              <a:rPr lang="en-US" altLang="zh-CN" sz="1400" b="1" dirty="0" err="1"/>
              <a:t>currentTime</a:t>
            </a:r>
            <a:r>
              <a:rPr lang="en-US" altLang="zh-CN" sz="1400" b="1" dirty="0"/>
              <a:t> ;                   </a:t>
            </a:r>
            <a:endParaRPr lang="zh-CN" altLang="en-US" sz="1400" b="1" dirty="0"/>
          </a:p>
          <a:p>
            <a:pPr marL="609600" indent="-609600">
              <a:spcBef>
                <a:spcPts val="100"/>
              </a:spcBef>
              <a:defRPr/>
            </a:pPr>
            <a:r>
              <a:rPr lang="zh-CN" altLang="en-US" sz="1400" b="1" dirty="0"/>
              <a:t>       </a:t>
            </a:r>
            <a:r>
              <a:rPr lang="en-US" altLang="zh-CN" sz="1400" b="1" dirty="0" err="1"/>
              <a:t>int</a:t>
            </a:r>
            <a:r>
              <a:rPr lang="en-US" altLang="zh-CN" sz="1400" b="1" dirty="0"/>
              <a:t> </a:t>
            </a:r>
            <a:r>
              <a:rPr lang="en-US" altLang="zh-CN" sz="1400" b="1" dirty="0" err="1"/>
              <a:t>totalWaitTime</a:t>
            </a:r>
            <a:r>
              <a:rPr lang="en-US" altLang="zh-CN" sz="1400" b="1" dirty="0"/>
              <a:t> = 0; </a:t>
            </a:r>
          </a:p>
          <a:p>
            <a:pPr marL="609600" indent="-609600">
              <a:spcBef>
                <a:spcPts val="100"/>
              </a:spcBef>
              <a:defRPr/>
            </a:pPr>
            <a:r>
              <a:rPr lang="en-US" altLang="zh-CN" sz="1400" b="1" dirty="0"/>
              <a:t>       </a:t>
            </a:r>
            <a:r>
              <a:rPr lang="en-US" altLang="zh-CN" sz="1400" b="1" dirty="0" err="1"/>
              <a:t>linkQueue</a:t>
            </a:r>
            <a:r>
              <a:rPr lang="en-US" altLang="zh-CN" sz="1400" b="1" dirty="0"/>
              <a:t>&lt;</a:t>
            </a:r>
            <a:r>
              <a:rPr lang="en-US" altLang="zh-CN" sz="1400" b="1" dirty="0" err="1"/>
              <a:t>eventT</a:t>
            </a:r>
            <a:r>
              <a:rPr lang="en-US" altLang="zh-CN" sz="1400" b="1" dirty="0"/>
              <a:t>&gt; </a:t>
            </a:r>
            <a:r>
              <a:rPr lang="en-US" altLang="zh-CN" sz="1400" b="1" dirty="0" err="1"/>
              <a:t>waitQueue</a:t>
            </a:r>
            <a:r>
              <a:rPr lang="en-US" altLang="zh-CN" sz="1400" b="1" dirty="0"/>
              <a:t>;            //</a:t>
            </a:r>
            <a:r>
              <a:rPr lang="zh-CN" altLang="en-US" sz="1400" b="1" dirty="0"/>
              <a:t>顾客等待队列</a:t>
            </a:r>
          </a:p>
          <a:p>
            <a:pPr marL="609600" indent="-609600">
              <a:spcBef>
                <a:spcPts val="100"/>
              </a:spcBef>
              <a:defRPr/>
            </a:pPr>
            <a:r>
              <a:rPr lang="zh-CN" altLang="en-US" sz="1400" b="1" dirty="0"/>
              <a:t>       </a:t>
            </a:r>
            <a:r>
              <a:rPr lang="en-US" altLang="zh-CN" sz="1400" b="1" dirty="0" err="1"/>
              <a:t>priorityQueue</a:t>
            </a:r>
            <a:r>
              <a:rPr lang="en-US" altLang="zh-CN" sz="1400" b="1" dirty="0"/>
              <a:t>&lt;</a:t>
            </a:r>
            <a:r>
              <a:rPr lang="en-US" altLang="zh-CN" sz="1400" b="1" dirty="0" err="1"/>
              <a:t>eventT</a:t>
            </a:r>
            <a:r>
              <a:rPr lang="en-US" altLang="zh-CN" sz="1400" b="1" dirty="0"/>
              <a:t>&gt; </a:t>
            </a:r>
            <a:r>
              <a:rPr lang="en-US" altLang="zh-CN" sz="1400" b="1" dirty="0" err="1"/>
              <a:t>eventQueue</a:t>
            </a:r>
            <a:r>
              <a:rPr lang="en-US" altLang="zh-CN" sz="1400" b="1" dirty="0"/>
              <a:t>;           //</a:t>
            </a:r>
            <a:r>
              <a:rPr lang="zh-CN" altLang="en-US" sz="1400" b="1" dirty="0"/>
              <a:t>事件队列</a:t>
            </a:r>
          </a:p>
          <a:p>
            <a:pPr marL="609600" indent="-609600">
              <a:spcBef>
                <a:spcPts val="100"/>
              </a:spcBef>
              <a:defRPr/>
            </a:pPr>
            <a:r>
              <a:rPr lang="zh-CN" altLang="en-US" sz="1400" b="1" dirty="0"/>
              <a:t>       </a:t>
            </a:r>
            <a:r>
              <a:rPr lang="en-US" altLang="zh-CN" sz="1400" b="1" dirty="0" err="1"/>
              <a:t>eventT</a:t>
            </a:r>
            <a:r>
              <a:rPr lang="en-US" altLang="zh-CN" sz="1400" b="1" dirty="0"/>
              <a:t> </a:t>
            </a:r>
            <a:r>
              <a:rPr lang="en-US" altLang="zh-CN" sz="1400" b="1" dirty="0" err="1"/>
              <a:t>currentEvent</a:t>
            </a:r>
            <a:r>
              <a:rPr lang="en-US" altLang="zh-CN" sz="1400" b="1" dirty="0"/>
              <a:t>;</a:t>
            </a:r>
          </a:p>
          <a:p>
            <a:pPr>
              <a:spcBef>
                <a:spcPts val="100"/>
              </a:spcBef>
              <a:defRPr/>
            </a:pPr>
            <a:r>
              <a:rPr lang="en-US" altLang="zh-CN" sz="1400" b="1" dirty="0"/>
              <a:t> </a:t>
            </a:r>
          </a:p>
          <a:p>
            <a:pPr>
              <a:spcBef>
                <a:spcPts val="100"/>
              </a:spcBef>
              <a:defRPr/>
            </a:pPr>
            <a:r>
              <a:rPr lang="en-US" altLang="zh-CN" sz="1400" b="1" dirty="0"/>
              <a:t>      </a:t>
            </a:r>
            <a:r>
              <a:rPr lang="en-US" altLang="zh-CN" sz="1400" b="1" dirty="0" err="1"/>
              <a:t>currentEvent.time</a:t>
            </a:r>
            <a:r>
              <a:rPr lang="en-US" altLang="zh-CN" sz="1400" b="1" dirty="0"/>
              <a:t> = 0;</a:t>
            </a:r>
          </a:p>
          <a:p>
            <a:pPr>
              <a:spcBef>
                <a:spcPts val="100"/>
              </a:spcBef>
              <a:defRPr/>
            </a:pPr>
            <a:r>
              <a:rPr lang="en-US" altLang="zh-CN" sz="1400" b="1" dirty="0"/>
              <a:t>      </a:t>
            </a:r>
            <a:r>
              <a:rPr lang="en-US" altLang="zh-CN" sz="1400" b="1" dirty="0" err="1"/>
              <a:t>currentEvent.type</a:t>
            </a:r>
            <a:r>
              <a:rPr lang="en-US" altLang="zh-CN" sz="1400" b="1" dirty="0"/>
              <a:t> = 0;</a:t>
            </a:r>
          </a:p>
          <a:p>
            <a:pPr>
              <a:spcBef>
                <a:spcPts val="100"/>
              </a:spcBef>
              <a:defRPr/>
            </a:pPr>
            <a:r>
              <a:rPr lang="en-US" altLang="zh-CN" sz="1400" b="1" dirty="0"/>
              <a:t>      for (</a:t>
            </a:r>
            <a:r>
              <a:rPr lang="en-US" altLang="zh-CN" sz="1400" b="1" dirty="0" err="1"/>
              <a:t>i</a:t>
            </a:r>
            <a:r>
              <a:rPr lang="en-US" altLang="zh-CN" sz="1400" b="1" dirty="0"/>
              <a:t>=0; </a:t>
            </a:r>
            <a:r>
              <a:rPr lang="en-US" altLang="zh-CN" sz="1400" b="1" dirty="0" err="1"/>
              <a:t>i</a:t>
            </a:r>
            <a:r>
              <a:rPr lang="en-US" altLang="zh-CN" sz="1400" b="1" dirty="0"/>
              <a:t>&lt;</a:t>
            </a:r>
            <a:r>
              <a:rPr lang="en-US" altLang="zh-CN" sz="1400" b="1" dirty="0" err="1"/>
              <a:t>customNum</a:t>
            </a:r>
            <a:r>
              <a:rPr lang="en-US" altLang="zh-CN" sz="1400" b="1" dirty="0"/>
              <a:t>; ++</a:t>
            </a:r>
            <a:r>
              <a:rPr lang="en-US" altLang="zh-CN" sz="1400" b="1" dirty="0" err="1"/>
              <a:t>i</a:t>
            </a:r>
            <a:r>
              <a:rPr lang="en-US" altLang="zh-CN" sz="1400" b="1" dirty="0"/>
              <a:t>)    { </a:t>
            </a:r>
          </a:p>
          <a:p>
            <a:pPr>
              <a:spcBef>
                <a:spcPts val="100"/>
              </a:spcBef>
              <a:defRPr/>
            </a:pPr>
            <a:r>
              <a:rPr lang="en-US" altLang="zh-CN" sz="1400" b="1" dirty="0"/>
              <a:t>           </a:t>
            </a:r>
            <a:r>
              <a:rPr lang="en-US" altLang="zh-CN" sz="1400" b="1" dirty="0" err="1"/>
              <a:t>currentEvent.time</a:t>
            </a:r>
            <a:r>
              <a:rPr lang="en-US" altLang="zh-CN" sz="1400" b="1" dirty="0"/>
              <a:t> += </a:t>
            </a:r>
            <a:r>
              <a:rPr lang="en-US" altLang="zh-CN" sz="1400" b="1" dirty="0" err="1"/>
              <a:t>arrivalLow</a:t>
            </a:r>
            <a:r>
              <a:rPr lang="en-US" altLang="zh-CN" sz="1400" b="1" dirty="0"/>
              <a:t>  + (</a:t>
            </a:r>
            <a:r>
              <a:rPr lang="en-US" altLang="zh-CN" sz="1400" b="1" dirty="0" err="1"/>
              <a:t>arrivalHigh</a:t>
            </a:r>
            <a:r>
              <a:rPr lang="en-US" altLang="zh-CN" sz="1400" b="1" dirty="0"/>
              <a:t> -</a:t>
            </a:r>
            <a:r>
              <a:rPr lang="en-US" altLang="zh-CN" sz="1400" b="1" dirty="0" err="1"/>
              <a:t>arrivalLow</a:t>
            </a:r>
            <a:r>
              <a:rPr lang="en-US" altLang="zh-CN" sz="1400" b="1" dirty="0"/>
              <a:t> +1) *  rand() / (RAND_MAX + 1);</a:t>
            </a:r>
          </a:p>
          <a:p>
            <a:pPr>
              <a:spcBef>
                <a:spcPts val="100"/>
              </a:spcBef>
              <a:defRPr/>
            </a:pPr>
            <a:r>
              <a:rPr lang="en-US" altLang="zh-CN" sz="1400" b="1" dirty="0"/>
              <a:t>           </a:t>
            </a:r>
            <a:r>
              <a:rPr lang="en-US" altLang="zh-CN" sz="1400" b="1" dirty="0" err="1"/>
              <a:t>eventQueue.enQueue</a:t>
            </a:r>
            <a:r>
              <a:rPr lang="en-US" altLang="zh-CN" sz="1400" b="1" dirty="0"/>
              <a:t>(</a:t>
            </a:r>
            <a:r>
              <a:rPr lang="en-US" altLang="zh-CN" sz="1400" b="1" dirty="0" err="1"/>
              <a:t>currentEvent</a:t>
            </a:r>
            <a:r>
              <a:rPr lang="en-US" altLang="zh-CN" sz="1400" b="1" dirty="0"/>
              <a:t>);</a:t>
            </a:r>
          </a:p>
          <a:p>
            <a:pPr>
              <a:spcBef>
                <a:spcPts val="100"/>
              </a:spcBef>
              <a:defRPr/>
            </a:pPr>
            <a:r>
              <a:rPr lang="en-US" altLang="zh-CN" sz="1400" b="1" dirty="0"/>
              <a:t>      }</a:t>
            </a:r>
          </a:p>
        </p:txBody>
      </p:sp>
      <mc:AlternateContent xmlns:mc="http://schemas.openxmlformats.org/markup-compatibility/2006">
        <mc:Choice xmlns:p14="http://schemas.microsoft.com/office/powerpoint/2010/main" xmlns="" Requires="p14">
          <p:contentPart p14:bwMode="auto" r:id="rId3">
            <p14:nvContentPartPr>
              <p14:cNvPr id="13312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3312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矩形 34"/>
          <p:cNvSpPr>
            <a:spLocks noChangeArrowheads="1"/>
          </p:cNvSpPr>
          <p:nvPr/>
        </p:nvSpPr>
        <p:spPr bwMode="auto">
          <a:xfrm>
            <a:off x="467544" y="195486"/>
            <a:ext cx="621506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avgWaitTime</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函数的实现 </a:t>
            </a:r>
          </a:p>
        </p:txBody>
      </p:sp>
      <p:sp>
        <p:nvSpPr>
          <p:cNvPr id="134149" name="矩形 28"/>
          <p:cNvSpPr>
            <a:spLocks noChangeArrowheads="1"/>
          </p:cNvSpPr>
          <p:nvPr/>
        </p:nvSpPr>
        <p:spPr bwMode="auto">
          <a:xfrm>
            <a:off x="0" y="906269"/>
            <a:ext cx="8928992" cy="4185761"/>
          </a:xfrm>
          <a:prstGeom prst="rect">
            <a:avLst/>
          </a:prstGeom>
          <a:noFill/>
          <a:ln w="9525">
            <a:noFill/>
            <a:miter lim="800000"/>
            <a:headEnd/>
            <a:tailEnd/>
          </a:ln>
        </p:spPr>
        <p:txBody>
          <a:bodyPr wrap="square">
            <a:spAutoFit/>
          </a:bodyPr>
          <a:lstStyle/>
          <a:p>
            <a:r>
              <a:rPr lang="en-US" altLang="zh-CN" sz="1400" b="1" dirty="0"/>
              <a:t>      while (!</a:t>
            </a:r>
            <a:r>
              <a:rPr lang="en-US" altLang="zh-CN" sz="1400" b="1" dirty="0" err="1"/>
              <a:t>eventQueue.isEmpty</a:t>
            </a:r>
            <a:r>
              <a:rPr lang="en-US" altLang="zh-CN" sz="1400" b="1" dirty="0"/>
              <a:t>())    {</a:t>
            </a:r>
          </a:p>
          <a:p>
            <a:r>
              <a:rPr lang="en-US" altLang="zh-CN" sz="1400" b="1" dirty="0"/>
              <a:t>             </a:t>
            </a:r>
            <a:r>
              <a:rPr lang="en-US" altLang="zh-CN" sz="1400" b="1" dirty="0" err="1"/>
              <a:t>currentEvent</a:t>
            </a:r>
            <a:r>
              <a:rPr lang="en-US" altLang="zh-CN" sz="1400" b="1" dirty="0"/>
              <a:t> = </a:t>
            </a:r>
            <a:r>
              <a:rPr lang="en-US" altLang="zh-CN" sz="1400" b="1" dirty="0" err="1"/>
              <a:t>eventQueue.deQueue</a:t>
            </a:r>
            <a:r>
              <a:rPr lang="en-US" altLang="zh-CN" sz="1400" b="1" dirty="0"/>
              <a:t>();      </a:t>
            </a:r>
            <a:r>
              <a:rPr lang="en-US" altLang="zh-CN" sz="1400" b="1" dirty="0" err="1"/>
              <a:t>currentTime</a:t>
            </a:r>
            <a:r>
              <a:rPr lang="en-US" altLang="zh-CN" sz="1400" b="1" dirty="0"/>
              <a:t> = </a:t>
            </a:r>
            <a:r>
              <a:rPr lang="en-US" altLang="zh-CN" sz="1400" b="1" dirty="0" err="1"/>
              <a:t>currentEvent.time</a:t>
            </a:r>
            <a:r>
              <a:rPr lang="en-US" altLang="zh-CN" sz="1400" b="1" dirty="0"/>
              <a:t>;</a:t>
            </a:r>
          </a:p>
          <a:p>
            <a:r>
              <a:rPr lang="en-US" altLang="zh-CN" sz="1400" b="1" dirty="0"/>
              <a:t>             switch(</a:t>
            </a:r>
            <a:r>
              <a:rPr lang="en-US" altLang="zh-CN" sz="1400" b="1" dirty="0" err="1"/>
              <a:t>currentEvent.type</a:t>
            </a:r>
            <a:r>
              <a:rPr lang="en-US" altLang="zh-CN" sz="1400" b="1" dirty="0"/>
              <a:t>)	   {</a:t>
            </a:r>
          </a:p>
          <a:p>
            <a:r>
              <a:rPr lang="en-US" altLang="zh-CN" sz="1400" b="1" dirty="0"/>
              <a:t>                   case  0:  if  (</a:t>
            </a:r>
            <a:r>
              <a:rPr lang="en-US" altLang="zh-CN" sz="1400" b="1" dirty="0" err="1"/>
              <a:t>serverBusy</a:t>
            </a:r>
            <a:r>
              <a:rPr lang="en-US" altLang="zh-CN" sz="1400" b="1" dirty="0"/>
              <a:t> != </a:t>
            </a:r>
            <a:r>
              <a:rPr lang="en-US" altLang="zh-CN" sz="1400" b="1" dirty="0" err="1"/>
              <a:t>noOfServer</a:t>
            </a:r>
            <a:r>
              <a:rPr lang="en-US" altLang="zh-CN" sz="1400" b="1" dirty="0"/>
              <a:t>)     {    </a:t>
            </a:r>
          </a:p>
          <a:p>
            <a:r>
              <a:rPr lang="en-US" altLang="zh-CN" sz="1400" b="1" dirty="0"/>
              <a:t>                                       ++</a:t>
            </a:r>
            <a:r>
              <a:rPr lang="en-US" altLang="zh-CN" sz="1400" b="1" dirty="0" err="1"/>
              <a:t>serverBusy</a:t>
            </a:r>
            <a:r>
              <a:rPr lang="en-US" altLang="zh-CN" sz="1400" b="1" dirty="0"/>
              <a:t>;</a:t>
            </a:r>
          </a:p>
          <a:p>
            <a:r>
              <a:rPr lang="en-US" altLang="zh-CN" sz="1400" b="1" dirty="0"/>
              <a:t>                                       </a:t>
            </a:r>
            <a:r>
              <a:rPr lang="en-US" altLang="zh-CN" sz="1400" b="1" dirty="0" err="1"/>
              <a:t>currentEvent.time</a:t>
            </a:r>
            <a:r>
              <a:rPr lang="en-US" altLang="zh-CN" sz="1400" b="1" dirty="0"/>
              <a:t> += </a:t>
            </a:r>
            <a:r>
              <a:rPr lang="en-US" altLang="zh-CN" sz="1400" b="1" dirty="0" err="1"/>
              <a:t>serviceTimeLow</a:t>
            </a:r>
            <a:r>
              <a:rPr lang="en-US" altLang="zh-CN" sz="1400" b="1" dirty="0"/>
              <a:t> +  (</a:t>
            </a:r>
            <a:r>
              <a:rPr lang="en-US" altLang="zh-CN" sz="1400" b="1" dirty="0" err="1"/>
              <a:t>serviceTimeHigh</a:t>
            </a:r>
            <a:r>
              <a:rPr lang="en-US" altLang="zh-CN" sz="1400" b="1" dirty="0"/>
              <a:t> - </a:t>
            </a:r>
            <a:r>
              <a:rPr lang="en-US" altLang="zh-CN" sz="1400" b="1" dirty="0" err="1"/>
              <a:t>serviceTimeLow</a:t>
            </a:r>
            <a:r>
              <a:rPr lang="en-US" altLang="zh-CN" sz="1400" b="1" dirty="0"/>
              <a:t> +1)</a:t>
            </a:r>
          </a:p>
          <a:p>
            <a:r>
              <a:rPr lang="en-US" altLang="zh-CN" sz="1400" b="1" dirty="0"/>
              <a:t>                                                                             * rand() / (RAND_MAX + 1);</a:t>
            </a:r>
          </a:p>
          <a:p>
            <a:r>
              <a:rPr lang="en-US" altLang="zh-CN" sz="1400" b="1" dirty="0"/>
              <a:t>                                        </a:t>
            </a:r>
            <a:r>
              <a:rPr lang="en-US" altLang="zh-CN" sz="1400" b="1" dirty="0" err="1"/>
              <a:t>currentEvent.type</a:t>
            </a:r>
            <a:r>
              <a:rPr lang="en-US" altLang="zh-CN" sz="1400" b="1" dirty="0"/>
              <a:t> = 1;       </a:t>
            </a:r>
            <a:r>
              <a:rPr lang="en-US" altLang="zh-CN" sz="1400" b="1" dirty="0" err="1"/>
              <a:t>eventQueue.enQueue</a:t>
            </a:r>
            <a:r>
              <a:rPr lang="en-US" altLang="zh-CN" sz="1400" b="1" dirty="0"/>
              <a:t>(</a:t>
            </a:r>
            <a:r>
              <a:rPr lang="en-US" altLang="zh-CN" sz="1400" b="1" dirty="0" err="1"/>
              <a:t>currentEvent</a:t>
            </a:r>
            <a:r>
              <a:rPr lang="en-US" altLang="zh-CN" sz="1400" b="1" dirty="0"/>
              <a:t>);        }</a:t>
            </a:r>
          </a:p>
          <a:p>
            <a:r>
              <a:rPr lang="en-US" altLang="zh-CN" sz="1400" b="1" dirty="0"/>
              <a:t>                                 else </a:t>
            </a:r>
            <a:r>
              <a:rPr lang="en-US" altLang="zh-CN" sz="1400" b="1" dirty="0" err="1"/>
              <a:t>waitQueue.enQueue</a:t>
            </a:r>
            <a:r>
              <a:rPr lang="en-US" altLang="zh-CN" sz="1400" b="1" dirty="0"/>
              <a:t>(</a:t>
            </a:r>
            <a:r>
              <a:rPr lang="en-US" altLang="zh-CN" sz="1400" b="1" dirty="0" err="1"/>
              <a:t>currentEvent</a:t>
            </a:r>
            <a:r>
              <a:rPr lang="en-US" altLang="zh-CN" sz="1400" b="1" dirty="0"/>
              <a:t>);</a:t>
            </a:r>
            <a:endParaRPr lang="zh-CN" altLang="en-US" sz="1400" b="1" dirty="0"/>
          </a:p>
          <a:p>
            <a:r>
              <a:rPr lang="zh-CN" altLang="en-US" sz="1400" b="1" dirty="0"/>
              <a:t>                                 </a:t>
            </a:r>
            <a:r>
              <a:rPr lang="en-US" altLang="zh-CN" sz="1400" b="1" dirty="0"/>
              <a:t>break;        </a:t>
            </a:r>
          </a:p>
          <a:p>
            <a:r>
              <a:rPr lang="en-US" altLang="zh-CN" sz="1400" b="1" dirty="0"/>
              <a:t>                    case  1:   if ( !</a:t>
            </a:r>
            <a:r>
              <a:rPr lang="en-US" altLang="zh-CN" sz="1400" b="1" dirty="0" err="1"/>
              <a:t>waitQueue.isEmpty</a:t>
            </a:r>
            <a:r>
              <a:rPr lang="en-US" altLang="zh-CN" sz="1400" b="1" dirty="0"/>
              <a:t>() )	  {</a:t>
            </a:r>
          </a:p>
          <a:p>
            <a:r>
              <a:rPr lang="en-US" altLang="zh-CN" sz="1400" b="1" dirty="0"/>
              <a:t>                                        </a:t>
            </a:r>
            <a:r>
              <a:rPr lang="en-US" altLang="zh-CN" sz="1400" b="1" dirty="0" err="1"/>
              <a:t>currentEvent</a:t>
            </a:r>
            <a:r>
              <a:rPr lang="en-US" altLang="zh-CN" sz="1400" b="1" dirty="0"/>
              <a:t> = </a:t>
            </a:r>
            <a:r>
              <a:rPr lang="en-US" altLang="zh-CN" sz="1400" b="1" dirty="0" err="1"/>
              <a:t>waitQueue.deQueue</a:t>
            </a:r>
            <a:r>
              <a:rPr lang="en-US" altLang="zh-CN" sz="1400" b="1" dirty="0"/>
              <a:t>();</a:t>
            </a:r>
          </a:p>
          <a:p>
            <a:r>
              <a:rPr lang="en-US" altLang="zh-CN" sz="1400" b="1" dirty="0"/>
              <a:t>                                        </a:t>
            </a:r>
            <a:r>
              <a:rPr lang="en-US" altLang="zh-CN" sz="1400" b="1" dirty="0" err="1"/>
              <a:t>totalWaitTime</a:t>
            </a:r>
            <a:r>
              <a:rPr lang="en-US" altLang="zh-CN" sz="1400" b="1" dirty="0"/>
              <a:t> += </a:t>
            </a:r>
            <a:r>
              <a:rPr lang="en-US" altLang="zh-CN" sz="1400" b="1" dirty="0" err="1"/>
              <a:t>currentTime</a:t>
            </a:r>
            <a:r>
              <a:rPr lang="en-US" altLang="zh-CN" sz="1400" b="1" dirty="0"/>
              <a:t> - </a:t>
            </a:r>
            <a:r>
              <a:rPr lang="en-US" altLang="zh-CN" sz="1400" b="1" dirty="0" err="1"/>
              <a:t>currentEvent.time</a:t>
            </a:r>
            <a:r>
              <a:rPr lang="en-US" altLang="zh-CN" sz="1400" b="1" dirty="0"/>
              <a:t>;</a:t>
            </a:r>
          </a:p>
          <a:p>
            <a:r>
              <a:rPr lang="en-US" altLang="zh-CN" sz="1400" b="1" dirty="0"/>
              <a:t>                                        </a:t>
            </a:r>
            <a:r>
              <a:rPr lang="en-US" altLang="zh-CN" sz="1400" b="1" dirty="0" err="1"/>
              <a:t>currentEvent.time</a:t>
            </a:r>
            <a:r>
              <a:rPr lang="en-US" altLang="zh-CN" sz="1400" b="1" dirty="0"/>
              <a:t> = </a:t>
            </a:r>
            <a:r>
              <a:rPr lang="en-US" altLang="zh-CN" sz="1400" b="1" dirty="0" err="1"/>
              <a:t>currentTime</a:t>
            </a:r>
            <a:r>
              <a:rPr lang="en-US" altLang="zh-CN" sz="1400" b="1" dirty="0"/>
              <a:t> + </a:t>
            </a:r>
            <a:r>
              <a:rPr lang="en-US" altLang="zh-CN" sz="1400" b="1" dirty="0" err="1"/>
              <a:t>serviceTimeLow</a:t>
            </a:r>
            <a:endParaRPr lang="en-US" altLang="zh-CN" sz="1400" b="1" dirty="0"/>
          </a:p>
          <a:p>
            <a:r>
              <a:rPr lang="en-US" altLang="zh-CN" sz="1400" b="1" dirty="0"/>
              <a:t>                                                                         + (</a:t>
            </a:r>
            <a:r>
              <a:rPr lang="en-US" altLang="zh-CN" sz="1400" b="1" dirty="0" err="1"/>
              <a:t>serviceTimeHigh</a:t>
            </a:r>
            <a:r>
              <a:rPr lang="en-US" altLang="zh-CN" sz="1400" b="1" dirty="0"/>
              <a:t> - </a:t>
            </a:r>
            <a:r>
              <a:rPr lang="en-US" altLang="zh-CN" sz="1400" b="1" dirty="0" err="1"/>
              <a:t>serviceTimeLow</a:t>
            </a:r>
            <a:r>
              <a:rPr lang="en-US" altLang="zh-CN" sz="1400" b="1" dirty="0"/>
              <a:t> +1) * rand() / (RAND_MAX + 1);</a:t>
            </a:r>
          </a:p>
          <a:p>
            <a:r>
              <a:rPr lang="en-US" altLang="zh-CN" sz="1400" b="1" dirty="0"/>
              <a:t>                                        </a:t>
            </a:r>
            <a:r>
              <a:rPr lang="en-US" altLang="zh-CN" sz="1400" b="1" dirty="0" err="1"/>
              <a:t>currentEvent.type</a:t>
            </a:r>
            <a:r>
              <a:rPr lang="en-US" altLang="zh-CN" sz="1400" b="1" dirty="0"/>
              <a:t> = 1;       </a:t>
            </a:r>
            <a:r>
              <a:rPr lang="en-US" altLang="zh-CN" sz="1400" b="1" dirty="0" err="1"/>
              <a:t>eventQueue.enQueue</a:t>
            </a:r>
            <a:r>
              <a:rPr lang="en-US" altLang="zh-CN" sz="1400" b="1" dirty="0"/>
              <a:t>(</a:t>
            </a:r>
            <a:r>
              <a:rPr lang="en-US" altLang="zh-CN" sz="1400" b="1" dirty="0" err="1"/>
              <a:t>currentEvent</a:t>
            </a:r>
            <a:r>
              <a:rPr lang="en-US" altLang="zh-CN" sz="1400" b="1" dirty="0"/>
              <a:t>);       }</a:t>
            </a:r>
          </a:p>
          <a:p>
            <a:r>
              <a:rPr lang="en-US" altLang="zh-CN" sz="1400" b="1" dirty="0"/>
              <a:t>                                  else --</a:t>
            </a:r>
            <a:r>
              <a:rPr lang="en-US" altLang="zh-CN" sz="1400" b="1" dirty="0" err="1"/>
              <a:t>serverBusy</a:t>
            </a:r>
            <a:r>
              <a:rPr lang="en-US" altLang="zh-CN" sz="1400" b="1" dirty="0"/>
              <a:t>;</a:t>
            </a:r>
          </a:p>
          <a:p>
            <a:r>
              <a:rPr lang="zh-CN" altLang="en-US" sz="1400" b="1" dirty="0"/>
              <a:t>        </a:t>
            </a:r>
            <a:r>
              <a:rPr lang="en-US" altLang="zh-CN" sz="1400" b="1" dirty="0"/>
              <a:t>}  </a:t>
            </a:r>
            <a:r>
              <a:rPr lang="zh-CN" altLang="en-US" sz="1400" b="1" dirty="0"/>
              <a:t>     </a:t>
            </a:r>
            <a:r>
              <a:rPr lang="en-US" altLang="zh-CN" sz="1400" b="1" dirty="0"/>
              <a:t>}  </a:t>
            </a:r>
            <a:r>
              <a:rPr lang="zh-CN" altLang="en-US" sz="1400" b="1" dirty="0"/>
              <a:t>  </a:t>
            </a:r>
          </a:p>
          <a:p>
            <a:r>
              <a:rPr lang="zh-CN" altLang="en-US" sz="1400" b="1" dirty="0"/>
              <a:t>       </a:t>
            </a:r>
            <a:r>
              <a:rPr lang="en-US" altLang="zh-CN" sz="1400" b="1" dirty="0"/>
              <a:t>return </a:t>
            </a:r>
            <a:r>
              <a:rPr lang="en-US" altLang="zh-CN" sz="1400" b="1" dirty="0" err="1"/>
              <a:t>totalWaitTime</a:t>
            </a:r>
            <a:r>
              <a:rPr lang="en-US" altLang="zh-CN" sz="1400" b="1" dirty="0"/>
              <a:t> / </a:t>
            </a:r>
            <a:r>
              <a:rPr lang="en-US" altLang="zh-CN" sz="1400" b="1" dirty="0" err="1"/>
              <a:t>customNum</a:t>
            </a:r>
            <a:r>
              <a:rPr lang="en-US" altLang="zh-CN" sz="1400" b="1" dirty="0"/>
              <a:t>;     } </a:t>
            </a:r>
          </a:p>
        </p:txBody>
      </p:sp>
      <mc:AlternateContent xmlns:mc="http://schemas.openxmlformats.org/markup-compatibility/2006">
        <mc:Choice xmlns:p14="http://schemas.microsoft.com/office/powerpoint/2010/main" xmlns="" Requires="p14">
          <p:contentPart p14:bwMode="auto" r:id="rId3">
            <p14:nvContentPartPr>
              <p14:cNvPr id="13414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3414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34"/>
          <p:cNvSpPr>
            <a:spLocks noChangeArrowheads="1"/>
          </p:cNvSpPr>
          <p:nvPr/>
        </p:nvSpPr>
        <p:spPr bwMode="auto">
          <a:xfrm>
            <a:off x="467544" y="267494"/>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完全二叉树</a:t>
            </a:r>
            <a:endParaRPr lang="zh-CN" altLang="en-US" dirty="0">
              <a:latin typeface="微软雅黑" pitchFamily="34" charset="-122"/>
              <a:ea typeface="微软雅黑" pitchFamily="34" charset="-122"/>
            </a:endParaRPr>
          </a:p>
        </p:txBody>
      </p:sp>
      <p:sp>
        <p:nvSpPr>
          <p:cNvPr id="1029" name="文本框 29"/>
          <p:cNvSpPr txBox="1">
            <a:spLocks noChangeArrowheads="1"/>
          </p:cNvSpPr>
          <p:nvPr/>
        </p:nvSpPr>
        <p:spPr bwMode="auto">
          <a:xfrm>
            <a:off x="250825" y="1058863"/>
            <a:ext cx="5113338" cy="2752725"/>
          </a:xfrm>
          <a:prstGeom prst="rect">
            <a:avLst/>
          </a:prstGeom>
          <a:noFill/>
          <a:ln w="9525">
            <a:noFill/>
            <a:miter lim="800000"/>
            <a:headEnd/>
            <a:tailEnd/>
          </a:ln>
        </p:spPr>
        <p:txBody>
          <a:bodyPr>
            <a:spAutoFit/>
          </a:bodyPr>
          <a:lstStyle/>
          <a:p>
            <a:pPr algn="just">
              <a:lnSpc>
                <a:spcPct val="120000"/>
              </a:lnSpc>
            </a:pPr>
            <a:r>
              <a:rPr lang="zh-CN" altLang="en-US" sz="1800" b="1">
                <a:latin typeface="楷体_GB2312" pitchFamily="49" charset="-122"/>
                <a:ea typeface="楷体_GB2312" pitchFamily="49" charset="-122"/>
              </a:rPr>
              <a:t>在满二叉树的最底层自右至左依次</a:t>
            </a:r>
            <a:r>
              <a:rPr lang="en-US" altLang="zh-CN" sz="1800" b="1">
                <a:latin typeface="楷体_GB2312" pitchFamily="49" charset="-122"/>
                <a:ea typeface="楷体_GB2312" pitchFamily="49" charset="-122"/>
              </a:rPr>
              <a:t>(</a:t>
            </a:r>
            <a:r>
              <a:rPr lang="zh-CN" altLang="en-US" sz="1800" b="1">
                <a:latin typeface="楷体_GB2312" pitchFamily="49" charset="-122"/>
                <a:ea typeface="楷体_GB2312" pitchFamily="49" charset="-122"/>
              </a:rPr>
              <a:t>注意：不能跳过任何一个结点</a:t>
            </a:r>
            <a:r>
              <a:rPr lang="en-US" altLang="zh-CN" sz="1800" b="1">
                <a:latin typeface="楷体_GB2312" pitchFamily="49" charset="-122"/>
                <a:ea typeface="楷体_GB2312" pitchFamily="49" charset="-122"/>
              </a:rPr>
              <a:t>)</a:t>
            </a:r>
            <a:r>
              <a:rPr lang="zh-CN" altLang="en-US" sz="1800" b="1">
                <a:latin typeface="楷体_GB2312" pitchFamily="49" charset="-122"/>
                <a:ea typeface="楷体_GB2312" pitchFamily="49" charset="-122"/>
              </a:rPr>
              <a:t>去掉若干个结点得到的二叉树也被称之为完全二叉树。满二叉树一定是完全二叉树，但完全二叉树不一定是满二叉树。</a:t>
            </a:r>
          </a:p>
          <a:p>
            <a:pPr algn="just">
              <a:lnSpc>
                <a:spcPct val="120000"/>
              </a:lnSpc>
            </a:pPr>
            <a:r>
              <a:rPr lang="zh-CN" altLang="en-US" sz="1800" b="1">
                <a:latin typeface="楷体_GB2312" pitchFamily="49" charset="-122"/>
                <a:ea typeface="楷体_GB2312" pitchFamily="49" charset="-122"/>
              </a:rPr>
              <a:t>特点：</a:t>
            </a:r>
          </a:p>
          <a:p>
            <a:pPr algn="just">
              <a:lnSpc>
                <a:spcPct val="120000"/>
              </a:lnSpc>
            </a:pPr>
            <a:r>
              <a:rPr lang="zh-CN" altLang="en-US" sz="1800" b="1">
                <a:latin typeface="楷体_GB2312" pitchFamily="49" charset="-122"/>
                <a:ea typeface="楷体_GB2312" pitchFamily="49" charset="-122"/>
              </a:rPr>
              <a:t> （</a:t>
            </a:r>
            <a:r>
              <a:rPr lang="en-US" altLang="zh-CN" sz="1800" b="1">
                <a:latin typeface="楷体_GB2312" pitchFamily="49" charset="-122"/>
                <a:ea typeface="楷体_GB2312" pitchFamily="49" charset="-122"/>
              </a:rPr>
              <a:t>1</a:t>
            </a:r>
            <a:r>
              <a:rPr lang="zh-CN" altLang="en-US" sz="1800" b="1">
                <a:latin typeface="楷体_GB2312" pitchFamily="49" charset="-122"/>
                <a:ea typeface="楷体_GB2312" pitchFamily="49" charset="-122"/>
              </a:rPr>
              <a:t>）所有的叶结点都出现在最低的两层上。</a:t>
            </a:r>
          </a:p>
          <a:p>
            <a:pPr>
              <a:lnSpc>
                <a:spcPct val="120000"/>
              </a:lnSpc>
            </a:pPr>
            <a:r>
              <a:rPr lang="zh-CN" altLang="en-US" sz="1800" b="1">
                <a:latin typeface="楷体_GB2312" pitchFamily="49" charset="-122"/>
                <a:ea typeface="楷体_GB2312" pitchFamily="49" charset="-122"/>
              </a:rPr>
              <a:t> （</a:t>
            </a:r>
            <a:r>
              <a:rPr lang="en-US" altLang="zh-CN" sz="1800" b="1">
                <a:latin typeface="楷体_GB2312" pitchFamily="49" charset="-122"/>
                <a:ea typeface="楷体_GB2312" pitchFamily="49" charset="-122"/>
              </a:rPr>
              <a:t>2</a:t>
            </a:r>
            <a:r>
              <a:rPr lang="zh-CN" altLang="en-US" sz="1800" b="1">
                <a:latin typeface="楷体_GB2312" pitchFamily="49" charset="-122"/>
                <a:ea typeface="楷体_GB2312" pitchFamily="49" charset="-122"/>
              </a:rPr>
              <a:t>）对任一结点，如果其右子树的高度为</a:t>
            </a:r>
            <a:r>
              <a:rPr lang="en-US" altLang="zh-CN" sz="1800" b="1">
                <a:latin typeface="楷体_GB2312" pitchFamily="49" charset="-122"/>
                <a:ea typeface="楷体_GB2312" pitchFamily="49" charset="-122"/>
              </a:rPr>
              <a:t>k</a:t>
            </a:r>
            <a:r>
              <a:rPr lang="zh-CN" altLang="en-US" sz="1800" b="1">
                <a:latin typeface="楷体_GB2312" pitchFamily="49" charset="-122"/>
                <a:ea typeface="楷体_GB2312" pitchFamily="49" charset="-122"/>
              </a:rPr>
              <a:t>，</a:t>
            </a:r>
            <a:endParaRPr lang="en-US" altLang="zh-CN" sz="1800" b="1">
              <a:latin typeface="楷体_GB2312" pitchFamily="49" charset="-122"/>
              <a:ea typeface="楷体_GB2312" pitchFamily="49" charset="-122"/>
            </a:endParaRPr>
          </a:p>
          <a:p>
            <a:pPr>
              <a:lnSpc>
                <a:spcPct val="120000"/>
              </a:lnSpc>
            </a:pPr>
            <a:r>
              <a:rPr lang="en-US" altLang="zh-CN" sz="1800" b="1">
                <a:latin typeface="楷体_GB2312" pitchFamily="49" charset="-122"/>
                <a:ea typeface="楷体_GB2312" pitchFamily="49" charset="-122"/>
              </a:rPr>
              <a:t>       </a:t>
            </a:r>
            <a:r>
              <a:rPr lang="zh-CN" altLang="en-US" sz="1800" b="1">
                <a:latin typeface="楷体_GB2312" pitchFamily="49" charset="-122"/>
                <a:ea typeface="楷体_GB2312" pitchFamily="49" charset="-122"/>
              </a:rPr>
              <a:t>则其左子树的高度为</a:t>
            </a:r>
            <a:r>
              <a:rPr lang="en-US" altLang="zh-CN" sz="1800" b="1">
                <a:latin typeface="楷体_GB2312" pitchFamily="49" charset="-122"/>
                <a:ea typeface="楷体_GB2312" pitchFamily="49" charset="-122"/>
              </a:rPr>
              <a:t>k</a:t>
            </a:r>
            <a:r>
              <a:rPr lang="zh-CN" altLang="en-US" sz="1800" b="1">
                <a:latin typeface="楷体_GB2312" pitchFamily="49" charset="-122"/>
                <a:ea typeface="楷体_GB2312" pitchFamily="49" charset="-122"/>
              </a:rPr>
              <a:t>或</a:t>
            </a:r>
            <a:r>
              <a:rPr lang="en-US" altLang="zh-CN" sz="1800" b="1">
                <a:latin typeface="楷体_GB2312" pitchFamily="49" charset="-122"/>
                <a:ea typeface="楷体_GB2312" pitchFamily="49" charset="-122"/>
              </a:rPr>
              <a:t>k</a:t>
            </a:r>
            <a:r>
              <a:rPr lang="zh-CN" altLang="en-US" sz="1800" b="1">
                <a:latin typeface="楷体_GB2312" pitchFamily="49" charset="-122"/>
                <a:ea typeface="楷体_GB2312" pitchFamily="49" charset="-122"/>
              </a:rPr>
              <a:t>＋</a:t>
            </a:r>
            <a:r>
              <a:rPr lang="en-US" altLang="zh-CN" sz="1800" b="1">
                <a:latin typeface="楷体_GB2312" pitchFamily="49" charset="-122"/>
                <a:ea typeface="楷体_GB2312" pitchFamily="49" charset="-122"/>
              </a:rPr>
              <a:t>1</a:t>
            </a:r>
            <a:r>
              <a:rPr lang="zh-CN" altLang="en-US" sz="1800" b="1">
                <a:latin typeface="楷体_GB2312" pitchFamily="49" charset="-122"/>
                <a:ea typeface="楷体_GB2312" pitchFamily="49" charset="-122"/>
              </a:rPr>
              <a:t>。 </a:t>
            </a:r>
          </a:p>
        </p:txBody>
      </p:sp>
      <p:grpSp>
        <p:nvGrpSpPr>
          <p:cNvPr id="2" name="Group 2"/>
          <p:cNvGrpSpPr>
            <a:grpSpLocks/>
          </p:cNvGrpSpPr>
          <p:nvPr/>
        </p:nvGrpSpPr>
        <p:grpSpPr bwMode="auto">
          <a:xfrm>
            <a:off x="5327650" y="2355850"/>
            <a:ext cx="3816350" cy="2228850"/>
            <a:chOff x="384" y="672"/>
            <a:chExt cx="2736" cy="1872"/>
          </a:xfrm>
        </p:grpSpPr>
        <p:sp>
          <p:nvSpPr>
            <p:cNvPr id="8222" name="Oval 3"/>
            <p:cNvSpPr>
              <a:spLocks noChangeArrowheads="1"/>
            </p:cNvSpPr>
            <p:nvPr/>
          </p:nvSpPr>
          <p:spPr bwMode="auto">
            <a:xfrm>
              <a:off x="720"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8223" name="Oval 4"/>
            <p:cNvSpPr>
              <a:spLocks noChangeArrowheads="1"/>
            </p:cNvSpPr>
            <p:nvPr/>
          </p:nvSpPr>
          <p:spPr bwMode="auto">
            <a:xfrm>
              <a:off x="2256" y="134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8224" name="Oval 5"/>
            <p:cNvSpPr>
              <a:spLocks noChangeArrowheads="1"/>
            </p:cNvSpPr>
            <p:nvPr/>
          </p:nvSpPr>
          <p:spPr bwMode="auto">
            <a:xfrm>
              <a:off x="2640"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8225" name="Oval 6"/>
            <p:cNvSpPr>
              <a:spLocks noChangeArrowheads="1"/>
            </p:cNvSpPr>
            <p:nvPr/>
          </p:nvSpPr>
          <p:spPr bwMode="auto">
            <a:xfrm>
              <a:off x="1296"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8226" name="Oval 7"/>
            <p:cNvSpPr>
              <a:spLocks noChangeArrowheads="1"/>
            </p:cNvSpPr>
            <p:nvPr/>
          </p:nvSpPr>
          <p:spPr bwMode="auto">
            <a:xfrm>
              <a:off x="1968"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8227" name="Oval 8"/>
            <p:cNvSpPr>
              <a:spLocks noChangeArrowheads="1"/>
            </p:cNvSpPr>
            <p:nvPr/>
          </p:nvSpPr>
          <p:spPr bwMode="auto">
            <a:xfrm>
              <a:off x="1056" y="139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p>
          </p:txBody>
        </p:sp>
        <p:sp>
          <p:nvSpPr>
            <p:cNvPr id="8228" name="Line 9"/>
            <p:cNvSpPr>
              <a:spLocks noChangeShapeType="1"/>
            </p:cNvSpPr>
            <p:nvPr/>
          </p:nvSpPr>
          <p:spPr bwMode="auto">
            <a:xfrm flipH="1">
              <a:off x="1296" y="1104"/>
              <a:ext cx="384"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29" name="Line 10"/>
            <p:cNvSpPr>
              <a:spLocks noChangeShapeType="1"/>
            </p:cNvSpPr>
            <p:nvPr/>
          </p:nvSpPr>
          <p:spPr bwMode="auto">
            <a:xfrm>
              <a:off x="1824" y="1104"/>
              <a:ext cx="48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30" name="Line 11"/>
            <p:cNvSpPr>
              <a:spLocks noChangeShapeType="1"/>
            </p:cNvSpPr>
            <p:nvPr/>
          </p:nvSpPr>
          <p:spPr bwMode="auto">
            <a:xfrm>
              <a:off x="2496" y="1536"/>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31" name="Line 12"/>
            <p:cNvSpPr>
              <a:spLocks noChangeShapeType="1"/>
            </p:cNvSpPr>
            <p:nvPr/>
          </p:nvSpPr>
          <p:spPr bwMode="auto">
            <a:xfrm flipH="1">
              <a:off x="2160" y="158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32" name="Line 13"/>
            <p:cNvSpPr>
              <a:spLocks noChangeShapeType="1"/>
            </p:cNvSpPr>
            <p:nvPr/>
          </p:nvSpPr>
          <p:spPr bwMode="auto">
            <a:xfrm>
              <a:off x="1248" y="163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33" name="Oval 14"/>
            <p:cNvSpPr>
              <a:spLocks noChangeArrowheads="1"/>
            </p:cNvSpPr>
            <p:nvPr/>
          </p:nvSpPr>
          <p:spPr bwMode="auto">
            <a:xfrm>
              <a:off x="1632" y="91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8234" name="Line 15"/>
            <p:cNvSpPr>
              <a:spLocks noChangeShapeType="1"/>
            </p:cNvSpPr>
            <p:nvPr/>
          </p:nvSpPr>
          <p:spPr bwMode="auto">
            <a:xfrm flipH="1">
              <a:off x="960" y="1632"/>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35" name="Oval 17"/>
            <p:cNvSpPr>
              <a:spLocks noChangeArrowheads="1"/>
            </p:cNvSpPr>
            <p:nvPr/>
          </p:nvSpPr>
          <p:spPr bwMode="auto">
            <a:xfrm>
              <a:off x="1488"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K</a:t>
              </a:r>
              <a:endParaRPr lang="en-US" altLang="zh-CN" sz="1400" b="1" u="sng">
                <a:latin typeface="Arial" pitchFamily="34" charset="0"/>
              </a:endParaRPr>
            </a:p>
          </p:txBody>
        </p:sp>
        <p:sp>
          <p:nvSpPr>
            <p:cNvPr id="8236" name="Oval 20"/>
            <p:cNvSpPr>
              <a:spLocks noChangeArrowheads="1"/>
            </p:cNvSpPr>
            <p:nvPr/>
          </p:nvSpPr>
          <p:spPr bwMode="auto">
            <a:xfrm>
              <a:off x="2832"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O</a:t>
              </a:r>
              <a:endParaRPr lang="en-US" altLang="zh-CN" sz="1400" b="1" u="sng">
                <a:latin typeface="Arial" pitchFamily="34" charset="0"/>
              </a:endParaRPr>
            </a:p>
          </p:txBody>
        </p:sp>
        <p:sp>
          <p:nvSpPr>
            <p:cNvPr id="8237" name="Oval 21"/>
            <p:cNvSpPr>
              <a:spLocks noChangeArrowheads="1"/>
            </p:cNvSpPr>
            <p:nvPr/>
          </p:nvSpPr>
          <p:spPr bwMode="auto">
            <a:xfrm>
              <a:off x="1824"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8238" name="Oval 22"/>
            <p:cNvSpPr>
              <a:spLocks noChangeArrowheads="1"/>
            </p:cNvSpPr>
            <p:nvPr/>
          </p:nvSpPr>
          <p:spPr bwMode="auto">
            <a:xfrm>
              <a:off x="2496"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N</a:t>
              </a:r>
              <a:endParaRPr lang="en-US" altLang="zh-CN" sz="1400" b="1" u="sng">
                <a:latin typeface="Arial" pitchFamily="34" charset="0"/>
              </a:endParaRPr>
            </a:p>
          </p:txBody>
        </p:sp>
        <p:sp>
          <p:nvSpPr>
            <p:cNvPr id="8239" name="Oval 23"/>
            <p:cNvSpPr>
              <a:spLocks noChangeArrowheads="1"/>
            </p:cNvSpPr>
            <p:nvPr/>
          </p:nvSpPr>
          <p:spPr bwMode="auto">
            <a:xfrm>
              <a:off x="2160"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M</a:t>
              </a:r>
              <a:endParaRPr lang="en-US" altLang="zh-CN" sz="1400" b="1" u="sng">
                <a:latin typeface="Arial" pitchFamily="34" charset="0"/>
              </a:endParaRPr>
            </a:p>
          </p:txBody>
        </p:sp>
        <p:sp>
          <p:nvSpPr>
            <p:cNvPr id="8240" name="Line 24"/>
            <p:cNvSpPr>
              <a:spLocks noChangeShapeType="1"/>
            </p:cNvSpPr>
            <p:nvPr/>
          </p:nvSpPr>
          <p:spPr bwMode="auto">
            <a:xfrm>
              <a:off x="2832"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41" name="Line 25"/>
            <p:cNvSpPr>
              <a:spLocks noChangeShapeType="1"/>
            </p:cNvSpPr>
            <p:nvPr/>
          </p:nvSpPr>
          <p:spPr bwMode="auto">
            <a:xfrm>
              <a:off x="2160"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42" name="Line 26"/>
            <p:cNvSpPr>
              <a:spLocks noChangeShapeType="1"/>
            </p:cNvSpPr>
            <p:nvPr/>
          </p:nvSpPr>
          <p:spPr bwMode="auto">
            <a:xfrm>
              <a:off x="1488"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43" name="Line 30"/>
            <p:cNvSpPr>
              <a:spLocks noChangeShapeType="1"/>
            </p:cNvSpPr>
            <p:nvPr/>
          </p:nvSpPr>
          <p:spPr bwMode="auto">
            <a:xfrm flipH="1">
              <a:off x="1968"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44" name="Line 31"/>
            <p:cNvSpPr>
              <a:spLocks noChangeShapeType="1"/>
            </p:cNvSpPr>
            <p:nvPr/>
          </p:nvSpPr>
          <p:spPr bwMode="auto">
            <a:xfrm flipH="1">
              <a:off x="2640"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45" name="Text Box 32"/>
            <p:cNvSpPr txBox="1">
              <a:spLocks noChangeArrowheads="1"/>
            </p:cNvSpPr>
            <p:nvPr/>
          </p:nvSpPr>
          <p:spPr bwMode="auto">
            <a:xfrm>
              <a:off x="384" y="672"/>
              <a:ext cx="1104" cy="259"/>
            </a:xfrm>
            <a:prstGeom prst="rect">
              <a:avLst/>
            </a:prstGeom>
            <a:noFill/>
            <a:ln w="9525">
              <a:noFill/>
              <a:miter lim="800000"/>
              <a:headEnd type="none" w="sm" len="sm"/>
              <a:tailEnd type="none" w="sm" len="sm"/>
            </a:ln>
          </p:spPr>
          <p:txBody>
            <a:bodyPr>
              <a:spAutoFit/>
            </a:bodyPr>
            <a:lstStyle/>
            <a:p>
              <a:pPr eaLnBrk="0" hangingPunct="0">
                <a:spcBef>
                  <a:spcPct val="50000"/>
                </a:spcBef>
                <a:buFontTx/>
                <a:buChar char="•"/>
              </a:pPr>
              <a:endParaRPr lang="zh-CN" altLang="zh-CN" sz="1400" b="1">
                <a:latin typeface="Arial" pitchFamily="34" charset="0"/>
              </a:endParaRPr>
            </a:p>
          </p:txBody>
        </p:sp>
      </p:grpSp>
      <p:sp>
        <p:nvSpPr>
          <p:cNvPr id="76" name="Rectangle 33"/>
          <p:cNvSpPr>
            <a:spLocks noChangeArrowheads="1"/>
          </p:cNvSpPr>
          <p:nvPr/>
        </p:nvSpPr>
        <p:spPr bwMode="auto">
          <a:xfrm>
            <a:off x="323850" y="4156075"/>
            <a:ext cx="3960813" cy="369888"/>
          </a:xfrm>
          <a:prstGeom prst="rect">
            <a:avLst/>
          </a:prstGeom>
          <a:noFill/>
          <a:ln w="6350" cap="sq">
            <a:noFill/>
            <a:miter lim="800000"/>
            <a:headEnd type="none" w="sm" len="sm"/>
            <a:tailEnd type="none" w="sm" len="sm"/>
          </a:ln>
        </p:spPr>
        <p:txBody>
          <a:bodyPr>
            <a:spAutoFit/>
          </a:bodyPr>
          <a:lstStyle/>
          <a:p>
            <a:r>
              <a:rPr lang="zh-CN" altLang="en-US" sz="1800" b="1">
                <a:latin typeface="宋体" pitchFamily="2" charset="-122"/>
              </a:rPr>
              <a:t>注意：与离散数学中定义略有不同</a:t>
            </a:r>
          </a:p>
        </p:txBody>
      </p:sp>
      <p:grpSp>
        <p:nvGrpSpPr>
          <p:cNvPr id="3" name="Group 35"/>
          <p:cNvGrpSpPr>
            <a:grpSpLocks/>
          </p:cNvGrpSpPr>
          <p:nvPr/>
        </p:nvGrpSpPr>
        <p:grpSpPr bwMode="auto">
          <a:xfrm>
            <a:off x="5724525" y="339725"/>
            <a:ext cx="3024188" cy="1943100"/>
            <a:chOff x="2976" y="1221"/>
            <a:chExt cx="2448" cy="1632"/>
          </a:xfrm>
        </p:grpSpPr>
        <p:sp>
          <p:nvSpPr>
            <p:cNvPr id="8203" name="Oval 36"/>
            <p:cNvSpPr>
              <a:spLocks noChangeArrowheads="1"/>
            </p:cNvSpPr>
            <p:nvPr/>
          </p:nvSpPr>
          <p:spPr bwMode="auto">
            <a:xfrm>
              <a:off x="3216"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8204" name="Oval 37"/>
            <p:cNvSpPr>
              <a:spLocks noChangeArrowheads="1"/>
            </p:cNvSpPr>
            <p:nvPr/>
          </p:nvSpPr>
          <p:spPr bwMode="auto">
            <a:xfrm>
              <a:off x="4752" y="165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8205" name="Oval 38"/>
            <p:cNvSpPr>
              <a:spLocks noChangeArrowheads="1"/>
            </p:cNvSpPr>
            <p:nvPr/>
          </p:nvSpPr>
          <p:spPr bwMode="auto">
            <a:xfrm>
              <a:off x="5136"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8206" name="Oval 39"/>
            <p:cNvSpPr>
              <a:spLocks noChangeArrowheads="1"/>
            </p:cNvSpPr>
            <p:nvPr/>
          </p:nvSpPr>
          <p:spPr bwMode="auto">
            <a:xfrm>
              <a:off x="3792"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8207" name="Oval 40"/>
            <p:cNvSpPr>
              <a:spLocks noChangeArrowheads="1"/>
            </p:cNvSpPr>
            <p:nvPr/>
          </p:nvSpPr>
          <p:spPr bwMode="auto">
            <a:xfrm>
              <a:off x="4464"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8208" name="Oval 41"/>
            <p:cNvSpPr>
              <a:spLocks noChangeArrowheads="1"/>
            </p:cNvSpPr>
            <p:nvPr/>
          </p:nvSpPr>
          <p:spPr bwMode="auto">
            <a:xfrm>
              <a:off x="3552" y="170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p>
          </p:txBody>
        </p:sp>
        <p:sp>
          <p:nvSpPr>
            <p:cNvPr id="8209" name="Line 42"/>
            <p:cNvSpPr>
              <a:spLocks noChangeShapeType="1"/>
            </p:cNvSpPr>
            <p:nvPr/>
          </p:nvSpPr>
          <p:spPr bwMode="auto">
            <a:xfrm flipH="1">
              <a:off x="3792" y="1413"/>
              <a:ext cx="384"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10" name="Line 43"/>
            <p:cNvSpPr>
              <a:spLocks noChangeShapeType="1"/>
            </p:cNvSpPr>
            <p:nvPr/>
          </p:nvSpPr>
          <p:spPr bwMode="auto">
            <a:xfrm>
              <a:off x="4320" y="1413"/>
              <a:ext cx="48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11" name="Line 44"/>
            <p:cNvSpPr>
              <a:spLocks noChangeShapeType="1"/>
            </p:cNvSpPr>
            <p:nvPr/>
          </p:nvSpPr>
          <p:spPr bwMode="auto">
            <a:xfrm>
              <a:off x="4992" y="1845"/>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12" name="Line 45"/>
            <p:cNvSpPr>
              <a:spLocks noChangeShapeType="1"/>
            </p:cNvSpPr>
            <p:nvPr/>
          </p:nvSpPr>
          <p:spPr bwMode="auto">
            <a:xfrm flipH="1">
              <a:off x="4656" y="1893"/>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13" name="Line 46"/>
            <p:cNvSpPr>
              <a:spLocks noChangeShapeType="1"/>
            </p:cNvSpPr>
            <p:nvPr/>
          </p:nvSpPr>
          <p:spPr bwMode="auto">
            <a:xfrm>
              <a:off x="3744" y="1941"/>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14" name="Oval 47"/>
            <p:cNvSpPr>
              <a:spLocks noChangeArrowheads="1"/>
            </p:cNvSpPr>
            <p:nvPr/>
          </p:nvSpPr>
          <p:spPr bwMode="auto">
            <a:xfrm>
              <a:off x="4128" y="122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8215" name="Line 48"/>
            <p:cNvSpPr>
              <a:spLocks noChangeShapeType="1"/>
            </p:cNvSpPr>
            <p:nvPr/>
          </p:nvSpPr>
          <p:spPr bwMode="auto">
            <a:xfrm flipH="1">
              <a:off x="3456" y="1941"/>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16" name="Oval 49"/>
            <p:cNvSpPr>
              <a:spLocks noChangeArrowheads="1"/>
            </p:cNvSpPr>
            <p:nvPr/>
          </p:nvSpPr>
          <p:spPr bwMode="auto">
            <a:xfrm>
              <a:off x="2976"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b="1" u="sng">
                <a:latin typeface="Arial" pitchFamily="34" charset="0"/>
              </a:endParaRPr>
            </a:p>
          </p:txBody>
        </p:sp>
        <p:sp>
          <p:nvSpPr>
            <p:cNvPr id="8217" name="Oval 50"/>
            <p:cNvSpPr>
              <a:spLocks noChangeArrowheads="1"/>
            </p:cNvSpPr>
            <p:nvPr/>
          </p:nvSpPr>
          <p:spPr bwMode="auto">
            <a:xfrm>
              <a:off x="3312"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8218" name="Oval 51"/>
            <p:cNvSpPr>
              <a:spLocks noChangeArrowheads="1"/>
            </p:cNvSpPr>
            <p:nvPr/>
          </p:nvSpPr>
          <p:spPr bwMode="auto">
            <a:xfrm>
              <a:off x="3648"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J</a:t>
              </a:r>
              <a:endParaRPr lang="en-US" altLang="zh-CN" sz="1400" b="1" u="sng">
                <a:latin typeface="Arial" pitchFamily="34" charset="0"/>
              </a:endParaRPr>
            </a:p>
          </p:txBody>
        </p:sp>
        <p:sp>
          <p:nvSpPr>
            <p:cNvPr id="8219" name="Line 52"/>
            <p:cNvSpPr>
              <a:spLocks noChangeShapeType="1"/>
            </p:cNvSpPr>
            <p:nvPr/>
          </p:nvSpPr>
          <p:spPr bwMode="auto">
            <a:xfrm>
              <a:off x="3360" y="2373"/>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20" name="Line 53"/>
            <p:cNvSpPr>
              <a:spLocks noChangeShapeType="1"/>
            </p:cNvSpPr>
            <p:nvPr/>
          </p:nvSpPr>
          <p:spPr bwMode="auto">
            <a:xfrm flipH="1">
              <a:off x="3120" y="2373"/>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21" name="Line 54"/>
            <p:cNvSpPr>
              <a:spLocks noChangeShapeType="1"/>
            </p:cNvSpPr>
            <p:nvPr/>
          </p:nvSpPr>
          <p:spPr bwMode="auto">
            <a:xfrm flipH="1">
              <a:off x="3792" y="2373"/>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97" name="Rectangle 34"/>
          <p:cNvSpPr>
            <a:spLocks noChangeArrowheads="1"/>
          </p:cNvSpPr>
          <p:nvPr/>
        </p:nvSpPr>
        <p:spPr bwMode="auto">
          <a:xfrm>
            <a:off x="7235825" y="1924050"/>
            <a:ext cx="1347788" cy="368300"/>
          </a:xfrm>
          <a:prstGeom prst="rect">
            <a:avLst/>
          </a:prstGeom>
          <a:noFill/>
          <a:ln w="6350" cap="sq">
            <a:noFill/>
            <a:miter lim="800000"/>
            <a:headEnd type="none" w="sm" len="sm"/>
            <a:tailEnd type="none" w="sm" len="sm"/>
          </a:ln>
        </p:spPr>
        <p:txBody>
          <a:bodyPr wrap="none">
            <a:spAutoFit/>
          </a:bodyPr>
          <a:lstStyle/>
          <a:p>
            <a:r>
              <a:rPr lang="zh-CN" altLang="en-US" sz="1800" b="1">
                <a:latin typeface="宋体" pitchFamily="2" charset="-122"/>
              </a:rPr>
              <a:t>完全二叉树</a:t>
            </a:r>
          </a:p>
        </p:txBody>
      </p:sp>
      <p:sp>
        <p:nvSpPr>
          <p:cNvPr id="59" name="Rectangle 34"/>
          <p:cNvSpPr>
            <a:spLocks noChangeArrowheads="1"/>
          </p:cNvSpPr>
          <p:nvPr/>
        </p:nvSpPr>
        <p:spPr bwMode="auto">
          <a:xfrm>
            <a:off x="4932363" y="4300538"/>
            <a:ext cx="1811337" cy="368300"/>
          </a:xfrm>
          <a:prstGeom prst="rect">
            <a:avLst/>
          </a:prstGeom>
          <a:noFill/>
          <a:ln w="6350" cap="sq">
            <a:noFill/>
            <a:miter lim="800000"/>
            <a:headEnd type="none" w="sm" len="sm"/>
            <a:tailEnd type="none" w="sm" len="sm"/>
          </a:ln>
        </p:spPr>
        <p:txBody>
          <a:bodyPr wrap="none">
            <a:spAutoFit/>
          </a:bodyPr>
          <a:lstStyle/>
          <a:p>
            <a:r>
              <a:rPr lang="zh-CN" altLang="en-US" sz="1800" b="1">
                <a:latin typeface="宋体" pitchFamily="2" charset="-122"/>
              </a:rPr>
              <a:t>不是完全二叉树</a:t>
            </a:r>
          </a:p>
        </p:txBody>
      </p:sp>
      <mc:AlternateContent xmlns:mc="http://schemas.openxmlformats.org/markup-compatibility/2006">
        <mc:Choice xmlns:p14="http://schemas.microsoft.com/office/powerpoint/2010/main" xmlns="" Requires="p14">
          <p:contentPart p14:bwMode="auto" r:id="rId3">
            <p14:nvContentPartPr>
              <p14:cNvPr id="819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19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9">
                                            <p:txEl>
                                              <p:pRg st="1" end="1"/>
                                            </p:txEl>
                                          </p:spTgt>
                                        </p:tgtEl>
                                        <p:attrNameLst>
                                          <p:attrName>style.visibility</p:attrName>
                                        </p:attrNameLst>
                                      </p:cBhvr>
                                      <p:to>
                                        <p:strVal val="visible"/>
                                      </p:to>
                                    </p:set>
                                    <p:animEffect transition="in" filter="blinds(horizontal)">
                                      <p:cBhvr>
                                        <p:cTn id="7" dur="500"/>
                                        <p:tgtEl>
                                          <p:spTgt spid="102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9">
                                            <p:txEl>
                                              <p:pRg st="2" end="2"/>
                                            </p:txEl>
                                          </p:spTgt>
                                        </p:tgtEl>
                                        <p:attrNameLst>
                                          <p:attrName>style.visibility</p:attrName>
                                        </p:attrNameLst>
                                      </p:cBhvr>
                                      <p:to>
                                        <p:strVal val="visible"/>
                                      </p:to>
                                    </p:set>
                                    <p:animEffect transition="in" filter="blinds(horizontal)">
                                      <p:cBhvr>
                                        <p:cTn id="10" dur="500"/>
                                        <p:tgtEl>
                                          <p:spTgt spid="102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9">
                                            <p:txEl>
                                              <p:pRg st="3" end="3"/>
                                            </p:txEl>
                                          </p:spTgt>
                                        </p:tgtEl>
                                        <p:attrNameLst>
                                          <p:attrName>style.visibility</p:attrName>
                                        </p:attrNameLst>
                                      </p:cBhvr>
                                      <p:to>
                                        <p:strVal val="visible"/>
                                      </p:to>
                                    </p:set>
                                    <p:animEffect transition="in" filter="blinds(horizontal)">
                                      <p:cBhvr>
                                        <p:cTn id="13" dur="500"/>
                                        <p:tgtEl>
                                          <p:spTgt spid="102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29">
                                            <p:txEl>
                                              <p:pRg st="4" end="4"/>
                                            </p:txEl>
                                          </p:spTgt>
                                        </p:tgtEl>
                                        <p:attrNameLst>
                                          <p:attrName>style.visibility</p:attrName>
                                        </p:attrNameLst>
                                      </p:cBhvr>
                                      <p:to>
                                        <p:strVal val="visible"/>
                                      </p:to>
                                    </p:set>
                                    <p:animEffect transition="in" filter="blinds(horizontal)">
                                      <p:cBhvr>
                                        <p:cTn id="16" dur="500"/>
                                        <p:tgtEl>
                                          <p:spTgt spid="102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blinds(horizontal)">
                                      <p:cBhvr>
                                        <p:cTn id="24" dur="500"/>
                                        <p:tgtEl>
                                          <p:spTgt spid="9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blinds(horizontal)">
                                      <p:cBhvr>
                                        <p:cTn id="3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97" grpId="0"/>
      <p:bldP spid="59"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矩形 34"/>
          <p:cNvSpPr>
            <a:spLocks noChangeArrowheads="1"/>
          </p:cNvSpPr>
          <p:nvPr/>
        </p:nvSpPr>
        <p:spPr bwMode="auto">
          <a:xfrm>
            <a:off x="611560" y="411510"/>
            <a:ext cx="62150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simulator</a:t>
            </a:r>
            <a:r>
              <a:rPr lang="zh-CN" altLang="en-US" b="1" dirty="0">
                <a:latin typeface="微软雅黑" pitchFamily="34" charset="-122"/>
                <a:ea typeface="微软雅黑" pitchFamily="34" charset="-122"/>
              </a:rPr>
              <a:t>类的使用 </a:t>
            </a:r>
          </a:p>
        </p:txBody>
      </p:sp>
      <p:sp>
        <p:nvSpPr>
          <p:cNvPr id="135173" name="矩形 28"/>
          <p:cNvSpPr>
            <a:spLocks noChangeArrowheads="1"/>
          </p:cNvSpPr>
          <p:nvPr/>
        </p:nvSpPr>
        <p:spPr bwMode="auto">
          <a:xfrm>
            <a:off x="611188" y="1131888"/>
            <a:ext cx="5616575" cy="1384300"/>
          </a:xfrm>
          <a:prstGeom prst="rect">
            <a:avLst/>
          </a:prstGeom>
          <a:noFill/>
          <a:ln w="9525">
            <a:noFill/>
            <a:miter lim="800000"/>
            <a:headEnd/>
            <a:tailEnd/>
          </a:ln>
        </p:spPr>
        <p:txBody>
          <a:bodyPr>
            <a:spAutoFit/>
          </a:bodyPr>
          <a:lstStyle/>
          <a:p>
            <a:pPr marL="609600" indent="-609600"/>
            <a:r>
              <a:rPr lang="en-US" altLang="zh-CN" sz="1400" b="1"/>
              <a:t>int main()</a:t>
            </a:r>
          </a:p>
          <a:p>
            <a:pPr marL="609600" indent="-609600"/>
            <a:r>
              <a:rPr lang="en-US" altLang="zh-CN" sz="1400" b="1"/>
              <a:t>{ </a:t>
            </a:r>
          </a:p>
          <a:p>
            <a:pPr marL="609600" indent="-609600"/>
            <a:r>
              <a:rPr lang="en-US" altLang="zh-CN" sz="1400" b="1"/>
              <a:t>      simulator sim;</a:t>
            </a:r>
          </a:p>
          <a:p>
            <a:pPr marL="609600" indent="-609600"/>
            <a:r>
              <a:rPr lang="en-US" altLang="zh-CN" sz="1400" b="1"/>
              <a:t>      cout &lt;&lt; "</a:t>
            </a:r>
            <a:r>
              <a:rPr lang="zh-CN" altLang="en-US" sz="1400" b="1"/>
              <a:t>平均等待时间：</a:t>
            </a:r>
            <a:r>
              <a:rPr lang="en-US" altLang="zh-CN" sz="1400" b="1"/>
              <a:t>“     &lt;&lt; sim.avgWaitTime() &lt;&lt; endl;</a:t>
            </a:r>
          </a:p>
          <a:p>
            <a:pPr marL="609600" indent="-609600"/>
            <a:r>
              <a:rPr lang="en-US" altLang="zh-CN" sz="1400" b="1"/>
              <a:t>      return 0;</a:t>
            </a:r>
          </a:p>
          <a:p>
            <a:pPr marL="609600" indent="-609600"/>
            <a:r>
              <a:rPr lang="en-US" altLang="zh-CN" sz="1400" b="1"/>
              <a:t>}</a:t>
            </a:r>
          </a:p>
        </p:txBody>
      </p:sp>
      <p:sp>
        <p:nvSpPr>
          <p:cNvPr id="5" name="矩形 4"/>
          <p:cNvSpPr>
            <a:spLocks noChangeArrowheads="1"/>
          </p:cNvSpPr>
          <p:nvPr/>
        </p:nvSpPr>
        <p:spPr bwMode="auto">
          <a:xfrm>
            <a:off x="684213" y="3219450"/>
            <a:ext cx="6119812" cy="1169988"/>
          </a:xfrm>
          <a:prstGeom prst="rect">
            <a:avLst/>
          </a:prstGeom>
          <a:noFill/>
          <a:ln w="9525">
            <a:noFill/>
            <a:miter lim="800000"/>
            <a:headEnd/>
            <a:tailEnd/>
          </a:ln>
        </p:spPr>
        <p:txBody>
          <a:bodyPr>
            <a:spAutoFit/>
          </a:bodyPr>
          <a:lstStyle/>
          <a:p>
            <a:r>
              <a:rPr lang="zh-CN" altLang="en-US" sz="1400" b="1"/>
              <a:t>请输入柜台数：</a:t>
            </a:r>
            <a:r>
              <a:rPr lang="en-US" altLang="zh-CN" sz="1400" b="1"/>
              <a:t>4</a:t>
            </a:r>
          </a:p>
          <a:p>
            <a:r>
              <a:rPr lang="zh-CN" altLang="en-US" sz="1400" b="1"/>
              <a:t>请输入到达时间间隔的上下界（最小间隔时间  最大间隔时间）：</a:t>
            </a:r>
            <a:r>
              <a:rPr lang="en-US" altLang="zh-CN" sz="1400" b="1"/>
              <a:t>0     2</a:t>
            </a:r>
          </a:p>
          <a:p>
            <a:r>
              <a:rPr lang="zh-CN" altLang="en-US" sz="1400" b="1"/>
              <a:t>请输入服务时间的上下界（服务时间下界  服务时间上界）：</a:t>
            </a:r>
            <a:r>
              <a:rPr lang="en-US" altLang="zh-CN" sz="1400" b="1"/>
              <a:t>2     7</a:t>
            </a:r>
          </a:p>
          <a:p>
            <a:r>
              <a:rPr lang="zh-CN" altLang="en-US" sz="1400" b="1"/>
              <a:t>请输入模拟的顾客数：</a:t>
            </a:r>
            <a:r>
              <a:rPr lang="en-US" altLang="zh-CN" sz="1400" b="1"/>
              <a:t>1000</a:t>
            </a:r>
          </a:p>
          <a:p>
            <a:r>
              <a:rPr lang="zh-CN" altLang="en-US" sz="1400" b="1"/>
              <a:t>平均等待时间：</a:t>
            </a:r>
            <a:r>
              <a:rPr lang="en-US" altLang="zh-CN" sz="1400" b="1"/>
              <a:t>61</a:t>
            </a:r>
          </a:p>
        </p:txBody>
      </p:sp>
      <p:sp>
        <p:nvSpPr>
          <p:cNvPr id="6" name="矩形 5"/>
          <p:cNvSpPr>
            <a:spLocks noChangeArrowheads="1"/>
          </p:cNvSpPr>
          <p:nvPr/>
        </p:nvSpPr>
        <p:spPr bwMode="auto">
          <a:xfrm>
            <a:off x="827088" y="2859088"/>
            <a:ext cx="1636712" cy="369887"/>
          </a:xfrm>
          <a:prstGeom prst="rect">
            <a:avLst/>
          </a:prstGeom>
          <a:noFill/>
          <a:ln w="9525">
            <a:noFill/>
            <a:miter lim="800000"/>
            <a:headEnd/>
            <a:tailEnd/>
          </a:ln>
        </p:spPr>
        <p:txBody>
          <a:bodyPr wrap="none">
            <a:spAutoFit/>
          </a:bodyPr>
          <a:lstStyle/>
          <a:p>
            <a:r>
              <a:rPr lang="zh-CN" altLang="en-US" sz="1800" b="1"/>
              <a:t>某次执行结果 </a:t>
            </a:r>
            <a:endParaRPr lang="zh-CN" altLang="en-US" sz="1800"/>
          </a:p>
        </p:txBody>
      </p:sp>
      <mc:AlternateContent xmlns:mc="http://schemas.openxmlformats.org/markup-compatibility/2006">
        <mc:Choice xmlns:p14="http://schemas.microsoft.com/office/powerpoint/2010/main" xmlns="" Requires="p14">
          <p:contentPart p14:bwMode="auto" r:id="rId3">
            <p14:nvContentPartPr>
              <p14:cNvPr id="13517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3517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矩形 34"/>
          <p:cNvSpPr>
            <a:spLocks noChangeArrowheads="1"/>
          </p:cNvSpPr>
          <p:nvPr/>
        </p:nvSpPr>
        <p:spPr bwMode="auto">
          <a:xfrm>
            <a:off x="827584"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总结</a:t>
            </a:r>
          </a:p>
        </p:txBody>
      </p:sp>
      <p:sp>
        <p:nvSpPr>
          <p:cNvPr id="136197" name="矩形 28"/>
          <p:cNvSpPr>
            <a:spLocks noChangeArrowheads="1"/>
          </p:cNvSpPr>
          <p:nvPr/>
        </p:nvSpPr>
        <p:spPr bwMode="auto">
          <a:xfrm>
            <a:off x="611188" y="1131888"/>
            <a:ext cx="7921625" cy="1689100"/>
          </a:xfrm>
          <a:prstGeom prst="rect">
            <a:avLst/>
          </a:prstGeom>
          <a:noFill/>
          <a:ln w="9525">
            <a:noFill/>
            <a:miter lim="800000"/>
            <a:headEnd/>
            <a:tailEnd/>
          </a:ln>
        </p:spPr>
        <p:txBody>
          <a:bodyPr>
            <a:spAutoFit/>
          </a:bodyPr>
          <a:lstStyle/>
          <a:p>
            <a:pPr>
              <a:lnSpc>
                <a:spcPct val="150000"/>
              </a:lnSpc>
            </a:pPr>
            <a:r>
              <a:rPr lang="zh-CN" altLang="en-US" sz="1800" b="1">
                <a:latin typeface="楷体_GB2312" pitchFamily="49" charset="-122"/>
                <a:ea typeface="楷体_GB2312" pitchFamily="49" charset="-122"/>
              </a:rPr>
              <a:t>优先级队列是程序设计中常用的一个工具。</a:t>
            </a:r>
          </a:p>
          <a:p>
            <a:pPr>
              <a:lnSpc>
                <a:spcPct val="150000"/>
              </a:lnSpc>
            </a:pPr>
            <a:r>
              <a:rPr lang="zh-CN" altLang="en-US" sz="1800" b="1">
                <a:latin typeface="楷体_GB2312" pitchFamily="49" charset="-122"/>
                <a:ea typeface="楷体_GB2312" pitchFamily="49" charset="-122"/>
              </a:rPr>
              <a:t>本章介绍了一种优先级队列的优秀的实现方法 </a:t>
            </a:r>
            <a:r>
              <a:rPr lang="en-US" altLang="zh-CN" sz="1800" b="1">
                <a:ea typeface="楷体_GB2312" pitchFamily="49" charset="-122"/>
              </a:rPr>
              <a:t>——</a:t>
            </a:r>
            <a:r>
              <a:rPr lang="en-US" altLang="zh-CN" sz="1800" b="1">
                <a:latin typeface="楷体_GB2312" pitchFamily="49" charset="-122"/>
                <a:ea typeface="楷体_GB2312" pitchFamily="49" charset="-122"/>
              </a:rPr>
              <a:t> </a:t>
            </a:r>
            <a:r>
              <a:rPr lang="zh-CN" altLang="en-US" sz="1800" b="1">
                <a:latin typeface="楷体_GB2312" pitchFamily="49" charset="-122"/>
                <a:ea typeface="楷体_GB2312" pitchFamily="49" charset="-122"/>
              </a:rPr>
              <a:t>二叉堆。</a:t>
            </a:r>
          </a:p>
          <a:p>
            <a:pPr>
              <a:lnSpc>
                <a:spcPct val="150000"/>
              </a:lnSpc>
            </a:pPr>
            <a:r>
              <a:rPr lang="zh-CN" altLang="en-US" sz="1800" b="1">
                <a:latin typeface="楷体_GB2312" pitchFamily="49" charset="-122"/>
                <a:ea typeface="楷体_GB2312" pitchFamily="49" charset="-122"/>
              </a:rPr>
              <a:t>还介绍了一些能够实现优先级队列归并的堆的概念，</a:t>
            </a:r>
          </a:p>
          <a:p>
            <a:pPr>
              <a:lnSpc>
                <a:spcPct val="150000"/>
              </a:lnSpc>
            </a:pPr>
            <a:r>
              <a:rPr lang="zh-CN" altLang="en-US" sz="1800" b="1">
                <a:latin typeface="楷体_GB2312" pitchFamily="49" charset="-122"/>
                <a:ea typeface="楷体_GB2312" pitchFamily="49" charset="-122"/>
              </a:rPr>
              <a:t>最后。介绍了优先级队列的一个重要应用，即多服务台的排队系统的模拟。</a:t>
            </a:r>
          </a:p>
        </p:txBody>
      </p:sp>
      <mc:AlternateContent xmlns:mc="http://schemas.openxmlformats.org/markup-compatibility/2006">
        <mc:Choice xmlns:p14="http://schemas.microsoft.com/office/powerpoint/2010/main" xmlns="" Requires="p14">
          <p:contentPart p14:bwMode="auto" r:id="rId3">
            <p14:nvContentPartPr>
              <p14:cNvPr id="13619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3619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矩形 34"/>
          <p:cNvSpPr>
            <a:spLocks noChangeArrowheads="1"/>
          </p:cNvSpPr>
          <p:nvPr/>
        </p:nvSpPr>
        <p:spPr bwMode="auto">
          <a:xfrm>
            <a:off x="539552" y="267494"/>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二叉树的性质</a:t>
            </a:r>
            <a:r>
              <a:rPr lang="en-US" altLang="zh-CN" b="1" dirty="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9221" name="文本框 29"/>
          <p:cNvSpPr txBox="1">
            <a:spLocks noChangeArrowheads="1"/>
          </p:cNvSpPr>
          <p:nvPr/>
        </p:nvSpPr>
        <p:spPr bwMode="auto">
          <a:xfrm>
            <a:off x="250825" y="1058863"/>
            <a:ext cx="5833343" cy="425450"/>
          </a:xfrm>
          <a:prstGeom prst="rect">
            <a:avLst/>
          </a:prstGeom>
          <a:noFill/>
          <a:ln w="9525">
            <a:noFill/>
            <a:miter lim="800000"/>
            <a:headEnd/>
            <a:tailEnd/>
          </a:ln>
        </p:spPr>
        <p:txBody>
          <a:bodyPr wrap="square">
            <a:spAutoFit/>
          </a:bodyPr>
          <a:lstStyle/>
          <a:p>
            <a:pPr algn="just">
              <a:lnSpc>
                <a:spcPct val="120000"/>
              </a:lnSpc>
            </a:pPr>
            <a:r>
              <a:rPr lang="zh-CN" altLang="en-US" sz="1800" b="1" dirty="0">
                <a:latin typeface="宋体" pitchFamily="2" charset="-122"/>
              </a:rPr>
              <a:t>一棵非空二叉树的第 </a:t>
            </a:r>
            <a:r>
              <a:rPr lang="en-US" altLang="zh-CN" sz="1800" b="1" dirty="0" err="1">
                <a:cs typeface="Times New Roman" pitchFamily="18" charset="0"/>
              </a:rPr>
              <a:t>i</a:t>
            </a:r>
            <a:r>
              <a:rPr lang="en-US" altLang="zh-CN" sz="1800" b="1" dirty="0">
                <a:cs typeface="Times New Roman" pitchFamily="18" charset="0"/>
              </a:rPr>
              <a:t> </a:t>
            </a:r>
            <a:r>
              <a:rPr lang="zh-CN" altLang="en-US" sz="1800" b="1" dirty="0">
                <a:latin typeface="宋体" pitchFamily="2" charset="-122"/>
              </a:rPr>
              <a:t>层上最多有</a:t>
            </a:r>
            <a:r>
              <a:rPr lang="en-US" altLang="zh-CN" sz="1800" b="1" dirty="0"/>
              <a:t>2</a:t>
            </a:r>
            <a:r>
              <a:rPr lang="en-US" altLang="zh-CN" sz="1800" b="1" baseline="30000" dirty="0"/>
              <a:t>i-1</a:t>
            </a:r>
            <a:r>
              <a:rPr lang="zh-CN" altLang="en-US" sz="1800" b="1" dirty="0">
                <a:latin typeface="宋体" pitchFamily="2" charset="-122"/>
              </a:rPr>
              <a:t>个结点（</a:t>
            </a:r>
            <a:r>
              <a:rPr lang="en-US" altLang="zh-CN" sz="1800" b="1" dirty="0"/>
              <a:t>i</a:t>
            </a:r>
            <a:r>
              <a:rPr lang="en-US" altLang="zh-CN" sz="1800" b="1" dirty="0">
                <a:latin typeface="宋体" pitchFamily="2" charset="-122"/>
              </a:rPr>
              <a:t>≥</a:t>
            </a:r>
            <a:r>
              <a:rPr lang="en-US" altLang="zh-CN" sz="1800" b="1" dirty="0"/>
              <a:t>1</a:t>
            </a:r>
            <a:r>
              <a:rPr lang="zh-CN" altLang="en-US" sz="1800" b="1" dirty="0">
                <a:latin typeface="宋体" pitchFamily="2" charset="-122"/>
              </a:rPr>
              <a:t>）</a:t>
            </a:r>
            <a:endParaRPr lang="zh-CN" altLang="en-US" sz="1800" b="1" dirty="0">
              <a:latin typeface="楷体_GB2312" pitchFamily="49" charset="-122"/>
              <a:ea typeface="楷体_GB2312" pitchFamily="49" charset="-122"/>
            </a:endParaRPr>
          </a:p>
        </p:txBody>
      </p:sp>
      <p:grpSp>
        <p:nvGrpSpPr>
          <p:cNvPr id="2" name="Group 2"/>
          <p:cNvGrpSpPr>
            <a:grpSpLocks/>
          </p:cNvGrpSpPr>
          <p:nvPr/>
        </p:nvGrpSpPr>
        <p:grpSpPr bwMode="auto">
          <a:xfrm>
            <a:off x="5292725" y="1779588"/>
            <a:ext cx="3681413" cy="1943100"/>
            <a:chOff x="480" y="912"/>
            <a:chExt cx="2640" cy="1632"/>
          </a:xfrm>
        </p:grpSpPr>
        <p:sp>
          <p:nvSpPr>
            <p:cNvPr id="9225" name="Oval 3"/>
            <p:cNvSpPr>
              <a:spLocks noChangeArrowheads="1"/>
            </p:cNvSpPr>
            <p:nvPr/>
          </p:nvSpPr>
          <p:spPr bwMode="auto">
            <a:xfrm>
              <a:off x="720"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9226" name="Oval 4"/>
            <p:cNvSpPr>
              <a:spLocks noChangeArrowheads="1"/>
            </p:cNvSpPr>
            <p:nvPr/>
          </p:nvSpPr>
          <p:spPr bwMode="auto">
            <a:xfrm>
              <a:off x="2256" y="134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9227" name="Oval 5"/>
            <p:cNvSpPr>
              <a:spLocks noChangeArrowheads="1"/>
            </p:cNvSpPr>
            <p:nvPr/>
          </p:nvSpPr>
          <p:spPr bwMode="auto">
            <a:xfrm>
              <a:off x="2640"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9228" name="Oval 6"/>
            <p:cNvSpPr>
              <a:spLocks noChangeArrowheads="1"/>
            </p:cNvSpPr>
            <p:nvPr/>
          </p:nvSpPr>
          <p:spPr bwMode="auto">
            <a:xfrm>
              <a:off x="1296"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9229" name="Oval 7"/>
            <p:cNvSpPr>
              <a:spLocks noChangeArrowheads="1"/>
            </p:cNvSpPr>
            <p:nvPr/>
          </p:nvSpPr>
          <p:spPr bwMode="auto">
            <a:xfrm>
              <a:off x="1968"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9230" name="Oval 8"/>
            <p:cNvSpPr>
              <a:spLocks noChangeArrowheads="1"/>
            </p:cNvSpPr>
            <p:nvPr/>
          </p:nvSpPr>
          <p:spPr bwMode="auto">
            <a:xfrm>
              <a:off x="1056" y="139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p>
          </p:txBody>
        </p:sp>
        <p:sp>
          <p:nvSpPr>
            <p:cNvPr id="9231" name="Line 9"/>
            <p:cNvSpPr>
              <a:spLocks noChangeShapeType="1"/>
            </p:cNvSpPr>
            <p:nvPr/>
          </p:nvSpPr>
          <p:spPr bwMode="auto">
            <a:xfrm flipH="1">
              <a:off x="1296" y="1104"/>
              <a:ext cx="384"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32" name="Line 10"/>
            <p:cNvSpPr>
              <a:spLocks noChangeShapeType="1"/>
            </p:cNvSpPr>
            <p:nvPr/>
          </p:nvSpPr>
          <p:spPr bwMode="auto">
            <a:xfrm>
              <a:off x="1824" y="1104"/>
              <a:ext cx="48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33" name="Line 11"/>
            <p:cNvSpPr>
              <a:spLocks noChangeShapeType="1"/>
            </p:cNvSpPr>
            <p:nvPr/>
          </p:nvSpPr>
          <p:spPr bwMode="auto">
            <a:xfrm>
              <a:off x="2496" y="1536"/>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34" name="Line 12"/>
            <p:cNvSpPr>
              <a:spLocks noChangeShapeType="1"/>
            </p:cNvSpPr>
            <p:nvPr/>
          </p:nvSpPr>
          <p:spPr bwMode="auto">
            <a:xfrm flipH="1">
              <a:off x="2160" y="158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35" name="Line 13"/>
            <p:cNvSpPr>
              <a:spLocks noChangeShapeType="1"/>
            </p:cNvSpPr>
            <p:nvPr/>
          </p:nvSpPr>
          <p:spPr bwMode="auto">
            <a:xfrm>
              <a:off x="1248" y="163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36" name="Oval 14"/>
            <p:cNvSpPr>
              <a:spLocks noChangeArrowheads="1"/>
            </p:cNvSpPr>
            <p:nvPr/>
          </p:nvSpPr>
          <p:spPr bwMode="auto">
            <a:xfrm>
              <a:off x="1632" y="91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9237" name="Line 15"/>
            <p:cNvSpPr>
              <a:spLocks noChangeShapeType="1"/>
            </p:cNvSpPr>
            <p:nvPr/>
          </p:nvSpPr>
          <p:spPr bwMode="auto">
            <a:xfrm flipH="1">
              <a:off x="960" y="1632"/>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38" name="Oval 16"/>
            <p:cNvSpPr>
              <a:spLocks noChangeArrowheads="1"/>
            </p:cNvSpPr>
            <p:nvPr/>
          </p:nvSpPr>
          <p:spPr bwMode="auto">
            <a:xfrm>
              <a:off x="480"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b="1" u="sng">
                <a:latin typeface="Arial" pitchFamily="34" charset="0"/>
              </a:endParaRPr>
            </a:p>
          </p:txBody>
        </p:sp>
        <p:sp>
          <p:nvSpPr>
            <p:cNvPr id="9239" name="Oval 17"/>
            <p:cNvSpPr>
              <a:spLocks noChangeArrowheads="1"/>
            </p:cNvSpPr>
            <p:nvPr/>
          </p:nvSpPr>
          <p:spPr bwMode="auto">
            <a:xfrm>
              <a:off x="1488"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K</a:t>
              </a:r>
              <a:endParaRPr lang="en-US" altLang="zh-CN" sz="1400" b="1" u="sng">
                <a:latin typeface="Arial" pitchFamily="34" charset="0"/>
              </a:endParaRPr>
            </a:p>
          </p:txBody>
        </p:sp>
        <p:sp>
          <p:nvSpPr>
            <p:cNvPr id="9240" name="Oval 18"/>
            <p:cNvSpPr>
              <a:spLocks noChangeArrowheads="1"/>
            </p:cNvSpPr>
            <p:nvPr/>
          </p:nvSpPr>
          <p:spPr bwMode="auto">
            <a:xfrm>
              <a:off x="816"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9241" name="Oval 19"/>
            <p:cNvSpPr>
              <a:spLocks noChangeArrowheads="1"/>
            </p:cNvSpPr>
            <p:nvPr/>
          </p:nvSpPr>
          <p:spPr bwMode="auto">
            <a:xfrm>
              <a:off x="1152"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J</a:t>
              </a:r>
              <a:endParaRPr lang="en-US" altLang="zh-CN" sz="1400" b="1" u="sng">
                <a:latin typeface="Arial" pitchFamily="34" charset="0"/>
              </a:endParaRPr>
            </a:p>
          </p:txBody>
        </p:sp>
        <p:sp>
          <p:nvSpPr>
            <p:cNvPr id="9242" name="Oval 20"/>
            <p:cNvSpPr>
              <a:spLocks noChangeArrowheads="1"/>
            </p:cNvSpPr>
            <p:nvPr/>
          </p:nvSpPr>
          <p:spPr bwMode="auto">
            <a:xfrm>
              <a:off x="2832"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O</a:t>
              </a:r>
              <a:endParaRPr lang="en-US" altLang="zh-CN" sz="1400" b="1" u="sng">
                <a:latin typeface="Arial" pitchFamily="34" charset="0"/>
              </a:endParaRPr>
            </a:p>
          </p:txBody>
        </p:sp>
        <p:sp>
          <p:nvSpPr>
            <p:cNvPr id="9243" name="Oval 21"/>
            <p:cNvSpPr>
              <a:spLocks noChangeArrowheads="1"/>
            </p:cNvSpPr>
            <p:nvPr/>
          </p:nvSpPr>
          <p:spPr bwMode="auto">
            <a:xfrm>
              <a:off x="1824"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9244" name="Oval 22"/>
            <p:cNvSpPr>
              <a:spLocks noChangeArrowheads="1"/>
            </p:cNvSpPr>
            <p:nvPr/>
          </p:nvSpPr>
          <p:spPr bwMode="auto">
            <a:xfrm>
              <a:off x="2496"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N</a:t>
              </a:r>
              <a:endParaRPr lang="en-US" altLang="zh-CN" sz="1400" b="1" u="sng">
                <a:latin typeface="Arial" pitchFamily="34" charset="0"/>
              </a:endParaRPr>
            </a:p>
          </p:txBody>
        </p:sp>
        <p:sp>
          <p:nvSpPr>
            <p:cNvPr id="9245" name="Oval 23"/>
            <p:cNvSpPr>
              <a:spLocks noChangeArrowheads="1"/>
            </p:cNvSpPr>
            <p:nvPr/>
          </p:nvSpPr>
          <p:spPr bwMode="auto">
            <a:xfrm>
              <a:off x="2160"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M</a:t>
              </a:r>
              <a:endParaRPr lang="en-US" altLang="zh-CN" sz="1400" b="1" u="sng">
                <a:latin typeface="Arial" pitchFamily="34" charset="0"/>
              </a:endParaRPr>
            </a:p>
          </p:txBody>
        </p:sp>
        <p:sp>
          <p:nvSpPr>
            <p:cNvPr id="9246" name="Line 24"/>
            <p:cNvSpPr>
              <a:spLocks noChangeShapeType="1"/>
            </p:cNvSpPr>
            <p:nvPr/>
          </p:nvSpPr>
          <p:spPr bwMode="auto">
            <a:xfrm>
              <a:off x="2832"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47" name="Line 25"/>
            <p:cNvSpPr>
              <a:spLocks noChangeShapeType="1"/>
            </p:cNvSpPr>
            <p:nvPr/>
          </p:nvSpPr>
          <p:spPr bwMode="auto">
            <a:xfrm>
              <a:off x="2160"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48" name="Line 26"/>
            <p:cNvSpPr>
              <a:spLocks noChangeShapeType="1"/>
            </p:cNvSpPr>
            <p:nvPr/>
          </p:nvSpPr>
          <p:spPr bwMode="auto">
            <a:xfrm>
              <a:off x="1488"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49" name="Line 27"/>
            <p:cNvSpPr>
              <a:spLocks noChangeShapeType="1"/>
            </p:cNvSpPr>
            <p:nvPr/>
          </p:nvSpPr>
          <p:spPr bwMode="auto">
            <a:xfrm>
              <a:off x="864"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50" name="Line 28"/>
            <p:cNvSpPr>
              <a:spLocks noChangeShapeType="1"/>
            </p:cNvSpPr>
            <p:nvPr/>
          </p:nvSpPr>
          <p:spPr bwMode="auto">
            <a:xfrm flipH="1">
              <a:off x="624" y="206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51" name="Line 29"/>
            <p:cNvSpPr>
              <a:spLocks noChangeShapeType="1"/>
            </p:cNvSpPr>
            <p:nvPr/>
          </p:nvSpPr>
          <p:spPr bwMode="auto">
            <a:xfrm flipH="1">
              <a:off x="1296"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52" name="Line 30"/>
            <p:cNvSpPr>
              <a:spLocks noChangeShapeType="1"/>
            </p:cNvSpPr>
            <p:nvPr/>
          </p:nvSpPr>
          <p:spPr bwMode="auto">
            <a:xfrm flipH="1">
              <a:off x="1968"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9253" name="Line 31"/>
            <p:cNvSpPr>
              <a:spLocks noChangeShapeType="1"/>
            </p:cNvSpPr>
            <p:nvPr/>
          </p:nvSpPr>
          <p:spPr bwMode="auto">
            <a:xfrm flipH="1">
              <a:off x="2640"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116" name="矩形 115"/>
          <p:cNvSpPr>
            <a:spLocks noChangeArrowheads="1"/>
          </p:cNvSpPr>
          <p:nvPr/>
        </p:nvSpPr>
        <p:spPr bwMode="auto">
          <a:xfrm>
            <a:off x="684213" y="1995488"/>
            <a:ext cx="4392612" cy="2894012"/>
          </a:xfrm>
          <a:prstGeom prst="rect">
            <a:avLst/>
          </a:prstGeom>
          <a:noFill/>
          <a:ln w="9525">
            <a:noFill/>
            <a:miter lim="800000"/>
            <a:headEnd/>
            <a:tailEnd/>
          </a:ln>
        </p:spPr>
        <p:txBody>
          <a:bodyPr>
            <a:spAutoFit/>
          </a:bodyPr>
          <a:lstStyle/>
          <a:p>
            <a:pPr eaLnBrk="0" hangingPunct="0">
              <a:spcBef>
                <a:spcPct val="50000"/>
              </a:spcBef>
            </a:pPr>
            <a:r>
              <a:rPr lang="zh-CN" altLang="en-US" sz="1400" b="1" dirty="0">
                <a:latin typeface="楷体_GB2312" pitchFamily="49" charset="-122"/>
                <a:ea typeface="楷体_GB2312" pitchFamily="49" charset="-122"/>
              </a:rPr>
              <a:t>当</a:t>
            </a:r>
            <a:r>
              <a:rPr lang="en-US" altLang="zh-CN" sz="1400" b="1" dirty="0" err="1">
                <a:latin typeface="楷体_GB2312" pitchFamily="49" charset="-122"/>
                <a:ea typeface="楷体_GB2312" pitchFamily="49" charset="-122"/>
              </a:rPr>
              <a:t>i</a:t>
            </a:r>
            <a:r>
              <a:rPr lang="en-US" altLang="zh-CN" sz="1400" b="1" dirty="0">
                <a:latin typeface="楷体_GB2312" pitchFamily="49" charset="-122"/>
                <a:ea typeface="楷体_GB2312" pitchFamily="49" charset="-122"/>
              </a:rPr>
              <a:t>=1</a:t>
            </a:r>
            <a:r>
              <a:rPr lang="zh-CN" altLang="en-US" sz="1400" b="1" dirty="0">
                <a:latin typeface="楷体_GB2312" pitchFamily="49" charset="-122"/>
                <a:ea typeface="楷体_GB2312" pitchFamily="49" charset="-122"/>
              </a:rPr>
              <a:t>时，只有一个根结点，</a:t>
            </a:r>
            <a:r>
              <a:rPr lang="en-US" altLang="zh-CN" sz="1400" b="1" dirty="0">
                <a:latin typeface="楷体_GB2312" pitchFamily="49" charset="-122"/>
                <a:ea typeface="楷体_GB2312" pitchFamily="49" charset="-122"/>
              </a:rPr>
              <a:t>2</a:t>
            </a:r>
            <a:r>
              <a:rPr lang="en-US" altLang="zh-CN" sz="1400" b="1" baseline="30000" dirty="0">
                <a:latin typeface="楷体_GB2312" pitchFamily="49" charset="-122"/>
                <a:ea typeface="楷体_GB2312" pitchFamily="49" charset="-122"/>
              </a:rPr>
              <a:t>i-1</a:t>
            </a:r>
            <a:r>
              <a:rPr lang="en-US" altLang="zh-CN" sz="1400" b="1" dirty="0">
                <a:latin typeface="楷体_GB2312" pitchFamily="49" charset="-122"/>
                <a:ea typeface="楷体_GB2312" pitchFamily="49" charset="-122"/>
              </a:rPr>
              <a:t>=2</a:t>
            </a:r>
            <a:r>
              <a:rPr lang="en-US" altLang="zh-CN" sz="1400" b="1" baseline="30000" dirty="0">
                <a:latin typeface="楷体_GB2312" pitchFamily="49" charset="-122"/>
                <a:ea typeface="楷体_GB2312" pitchFamily="49" charset="-122"/>
              </a:rPr>
              <a:t>0</a:t>
            </a:r>
            <a:r>
              <a:rPr lang="en-US" altLang="zh-CN" sz="1400" b="1" dirty="0">
                <a:latin typeface="楷体_GB2312" pitchFamily="49" charset="-122"/>
                <a:ea typeface="楷体_GB2312" pitchFamily="49" charset="-122"/>
              </a:rPr>
              <a:t> =1,</a:t>
            </a:r>
            <a:r>
              <a:rPr lang="zh-CN" altLang="en-US" sz="1400" b="1" dirty="0">
                <a:latin typeface="楷体_GB2312" pitchFamily="49" charset="-122"/>
                <a:ea typeface="楷体_GB2312" pitchFamily="49" charset="-122"/>
              </a:rPr>
              <a:t>命题成立。</a:t>
            </a:r>
          </a:p>
          <a:p>
            <a:pPr eaLnBrk="0" hangingPunct="0">
              <a:spcBef>
                <a:spcPct val="50000"/>
              </a:spcBef>
            </a:pPr>
            <a:r>
              <a:rPr lang="zh-CN" altLang="en-US" sz="1400" b="1" dirty="0">
                <a:latin typeface="楷体_GB2312" pitchFamily="49" charset="-122"/>
                <a:ea typeface="楷体_GB2312" pitchFamily="49" charset="-122"/>
              </a:rPr>
              <a:t>假定对于所有的</a:t>
            </a:r>
            <a:r>
              <a:rPr lang="en-US" altLang="zh-CN" sz="1400" b="1" dirty="0">
                <a:latin typeface="楷体_GB2312" pitchFamily="49" charset="-122"/>
                <a:ea typeface="楷体_GB2312" pitchFamily="49" charset="-122"/>
              </a:rPr>
              <a:t>j</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1≤j≤k,</a:t>
            </a:r>
            <a:r>
              <a:rPr lang="zh-CN" altLang="en-US" sz="1400" b="1" dirty="0">
                <a:latin typeface="楷体_GB2312" pitchFamily="49" charset="-122"/>
                <a:ea typeface="楷体_GB2312" pitchFamily="49" charset="-122"/>
              </a:rPr>
              <a:t>命题成立。</a:t>
            </a:r>
          </a:p>
          <a:p>
            <a:pPr eaLnBrk="0" hangingPunct="0">
              <a:spcBef>
                <a:spcPct val="50000"/>
              </a:spcBef>
            </a:pPr>
            <a:r>
              <a:rPr lang="zh-CN" altLang="en-US" sz="1400" b="1" dirty="0">
                <a:latin typeface="楷体_GB2312" pitchFamily="49" charset="-122"/>
                <a:ea typeface="楷体_GB2312" pitchFamily="49" charset="-122"/>
              </a:rPr>
              <a:t>即第</a:t>
            </a:r>
            <a:r>
              <a:rPr lang="en-US" altLang="zh-CN" sz="1400" b="1" dirty="0">
                <a:latin typeface="楷体_GB2312" pitchFamily="49" charset="-122"/>
                <a:ea typeface="楷体_GB2312" pitchFamily="49" charset="-122"/>
              </a:rPr>
              <a:t>j</a:t>
            </a:r>
            <a:r>
              <a:rPr lang="zh-CN" altLang="en-US" sz="1400" b="1" dirty="0">
                <a:latin typeface="楷体_GB2312" pitchFamily="49" charset="-122"/>
                <a:ea typeface="楷体_GB2312" pitchFamily="49" charset="-122"/>
              </a:rPr>
              <a:t>层上至多有</a:t>
            </a:r>
            <a:r>
              <a:rPr lang="en-US" altLang="zh-CN" sz="1400" b="1" dirty="0">
                <a:latin typeface="楷体_GB2312" pitchFamily="49" charset="-122"/>
                <a:ea typeface="楷体_GB2312" pitchFamily="49" charset="-122"/>
              </a:rPr>
              <a:t>2</a:t>
            </a:r>
            <a:r>
              <a:rPr lang="en-US" altLang="zh-CN" sz="1400" b="1" baseline="30000" dirty="0">
                <a:latin typeface="楷体_GB2312" pitchFamily="49" charset="-122"/>
                <a:ea typeface="楷体_GB2312" pitchFamily="49" charset="-122"/>
              </a:rPr>
              <a:t>j-1</a:t>
            </a:r>
            <a:r>
              <a:rPr lang="zh-CN" altLang="en-US" sz="1400" b="1" dirty="0">
                <a:latin typeface="楷体_GB2312" pitchFamily="49" charset="-122"/>
                <a:ea typeface="楷体_GB2312" pitchFamily="49" charset="-122"/>
              </a:rPr>
              <a:t>个结点。</a:t>
            </a:r>
          </a:p>
          <a:p>
            <a:pPr eaLnBrk="0" hangingPunct="0">
              <a:spcBef>
                <a:spcPct val="50000"/>
              </a:spcBef>
            </a:pPr>
            <a:r>
              <a:rPr lang="zh-CN" altLang="en-US" sz="1400" b="1" dirty="0">
                <a:latin typeface="楷体_GB2312" pitchFamily="49" charset="-122"/>
                <a:ea typeface="楷体_GB2312" pitchFamily="49" charset="-122"/>
              </a:rPr>
              <a:t>由纳假设可知，第</a:t>
            </a:r>
            <a:r>
              <a:rPr lang="en-US" altLang="zh-CN" sz="1400" b="1" dirty="0">
                <a:latin typeface="楷体_GB2312" pitchFamily="49" charset="-122"/>
                <a:ea typeface="楷体_GB2312" pitchFamily="49" charset="-122"/>
              </a:rPr>
              <a:t>j = k</a:t>
            </a:r>
            <a:r>
              <a:rPr lang="zh-CN" altLang="en-US" sz="1400" b="1" dirty="0">
                <a:latin typeface="楷体_GB2312" pitchFamily="49" charset="-122"/>
                <a:ea typeface="楷体_GB2312" pitchFamily="49" charset="-122"/>
              </a:rPr>
              <a:t>层上至多有</a:t>
            </a:r>
            <a:r>
              <a:rPr lang="en-US" altLang="zh-CN" sz="1400" b="1" dirty="0">
                <a:latin typeface="楷体_GB2312" pitchFamily="49" charset="-122"/>
                <a:ea typeface="楷体_GB2312" pitchFamily="49" charset="-122"/>
              </a:rPr>
              <a:t>2</a:t>
            </a:r>
            <a:r>
              <a:rPr lang="en-US" altLang="zh-CN" sz="1400" b="1" baseline="30000" dirty="0">
                <a:latin typeface="楷体_GB2312" pitchFamily="49" charset="-122"/>
                <a:ea typeface="楷体_GB2312" pitchFamily="49" charset="-122"/>
              </a:rPr>
              <a:t>k-1</a:t>
            </a:r>
            <a:r>
              <a:rPr lang="zh-CN" altLang="en-US" sz="1400" b="1" dirty="0">
                <a:latin typeface="楷体_GB2312" pitchFamily="49" charset="-122"/>
                <a:ea typeface="楷体_GB2312" pitchFamily="49" charset="-122"/>
              </a:rPr>
              <a:t>个结点。</a:t>
            </a:r>
          </a:p>
          <a:p>
            <a:pPr eaLnBrk="0" hangingPunct="0">
              <a:spcBef>
                <a:spcPct val="50000"/>
              </a:spcBef>
            </a:pPr>
            <a:r>
              <a:rPr lang="zh-CN" altLang="en-US" sz="1400" b="1" dirty="0">
                <a:latin typeface="楷体_GB2312" pitchFamily="49" charset="-122"/>
                <a:ea typeface="楷体_GB2312" pitchFamily="49" charset="-122"/>
              </a:rPr>
              <a:t>若要使得第</a:t>
            </a:r>
            <a:r>
              <a:rPr lang="en-US" altLang="zh-CN" sz="1400" b="1" dirty="0">
                <a:latin typeface="楷体_GB2312" pitchFamily="49" charset="-122"/>
                <a:ea typeface="楷体_GB2312" pitchFamily="49" charset="-122"/>
              </a:rPr>
              <a:t>k+1</a:t>
            </a:r>
            <a:r>
              <a:rPr lang="zh-CN" altLang="en-US" sz="1400" b="1" dirty="0">
                <a:latin typeface="楷体_GB2312" pitchFamily="49" charset="-122"/>
                <a:ea typeface="楷体_GB2312" pitchFamily="49" charset="-122"/>
              </a:rPr>
              <a:t>层上结点数为最多，那么，第</a:t>
            </a:r>
            <a:r>
              <a:rPr lang="en-US" altLang="zh-CN" sz="1400" b="1" dirty="0">
                <a:latin typeface="楷体_GB2312" pitchFamily="49" charset="-122"/>
                <a:ea typeface="楷体_GB2312" pitchFamily="49" charset="-122"/>
              </a:rPr>
              <a:t>k</a:t>
            </a:r>
            <a:r>
              <a:rPr lang="zh-CN" altLang="en-US" sz="1400" b="1" dirty="0">
                <a:latin typeface="楷体_GB2312" pitchFamily="49" charset="-122"/>
                <a:ea typeface="楷体_GB2312" pitchFamily="49" charset="-122"/>
              </a:rPr>
              <a:t>层上</a:t>
            </a:r>
          </a:p>
          <a:p>
            <a:pPr eaLnBrk="0" hangingPunct="0">
              <a:spcBef>
                <a:spcPct val="50000"/>
              </a:spcBef>
            </a:pPr>
            <a:r>
              <a:rPr lang="zh-CN" altLang="en-US" sz="1400" b="1" dirty="0">
                <a:latin typeface="楷体_GB2312" pitchFamily="49" charset="-122"/>
                <a:ea typeface="楷体_GB2312" pitchFamily="49" charset="-122"/>
              </a:rPr>
              <a:t>的每个结点都必须有二个儿子结点。</a:t>
            </a:r>
          </a:p>
          <a:p>
            <a:pPr eaLnBrk="0" hangingPunct="0">
              <a:spcBef>
                <a:spcPct val="50000"/>
              </a:spcBef>
            </a:pPr>
            <a:r>
              <a:rPr lang="zh-CN" altLang="en-US" sz="1400" b="1" dirty="0">
                <a:latin typeface="楷体_GB2312" pitchFamily="49" charset="-122"/>
                <a:ea typeface="楷体_GB2312" pitchFamily="49" charset="-122"/>
              </a:rPr>
              <a:t>因此，第</a:t>
            </a:r>
            <a:r>
              <a:rPr lang="en-US" altLang="zh-CN" sz="1400" b="1" dirty="0">
                <a:latin typeface="楷体_GB2312" pitchFamily="49" charset="-122"/>
                <a:ea typeface="楷体_GB2312" pitchFamily="49" charset="-122"/>
              </a:rPr>
              <a:t>k+1</a:t>
            </a:r>
            <a:r>
              <a:rPr lang="zh-CN" altLang="en-US" sz="1400" b="1" dirty="0">
                <a:latin typeface="楷体_GB2312" pitchFamily="49" charset="-122"/>
                <a:ea typeface="楷体_GB2312" pitchFamily="49" charset="-122"/>
              </a:rPr>
              <a:t>层上结点数最多为为第</a:t>
            </a:r>
            <a:r>
              <a:rPr lang="en-US" altLang="zh-CN" sz="1400" b="1" dirty="0">
                <a:latin typeface="楷体_GB2312" pitchFamily="49" charset="-122"/>
                <a:ea typeface="楷体_GB2312" pitchFamily="49" charset="-122"/>
              </a:rPr>
              <a:t>k</a:t>
            </a:r>
            <a:r>
              <a:rPr lang="zh-CN" altLang="en-US" sz="1400" b="1" dirty="0">
                <a:latin typeface="楷体_GB2312" pitchFamily="49" charset="-122"/>
                <a:ea typeface="楷体_GB2312" pitchFamily="49" charset="-122"/>
              </a:rPr>
              <a:t>层上最多结点数</a:t>
            </a:r>
          </a:p>
          <a:p>
            <a:pPr eaLnBrk="0" hangingPunct="0">
              <a:spcBef>
                <a:spcPct val="50000"/>
              </a:spcBef>
            </a:pPr>
            <a:r>
              <a:rPr lang="zh-CN" altLang="en-US" sz="1400" b="1" dirty="0">
                <a:latin typeface="楷体_GB2312" pitchFamily="49" charset="-122"/>
                <a:ea typeface="楷体_GB2312" pitchFamily="49" charset="-122"/>
              </a:rPr>
              <a:t>的二倍，即：</a:t>
            </a:r>
            <a:r>
              <a:rPr lang="en-US" altLang="zh-CN" sz="1400" b="1" dirty="0">
                <a:latin typeface="楷体_GB2312" pitchFamily="49" charset="-122"/>
                <a:ea typeface="楷体_GB2312" pitchFamily="49" charset="-122"/>
              </a:rPr>
              <a:t>2×2</a:t>
            </a:r>
            <a:r>
              <a:rPr lang="en-US" altLang="zh-CN" sz="1400" b="1" baseline="30000" dirty="0">
                <a:latin typeface="楷体_GB2312" pitchFamily="49" charset="-122"/>
                <a:ea typeface="楷体_GB2312" pitchFamily="49" charset="-122"/>
              </a:rPr>
              <a:t>k-1</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2</a:t>
            </a:r>
            <a:r>
              <a:rPr lang="en-US" altLang="zh-CN" sz="1400" b="1" baseline="30000" dirty="0">
                <a:latin typeface="楷体_GB2312" pitchFamily="49" charset="-122"/>
                <a:ea typeface="楷体_GB2312" pitchFamily="49" charset="-122"/>
              </a:rPr>
              <a:t>k+1-1</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2</a:t>
            </a:r>
            <a:r>
              <a:rPr lang="en-US" altLang="zh-CN" sz="1400" b="1" baseline="30000" dirty="0">
                <a:latin typeface="楷体_GB2312" pitchFamily="49" charset="-122"/>
                <a:ea typeface="楷体_GB2312" pitchFamily="49" charset="-122"/>
              </a:rPr>
              <a:t>k</a:t>
            </a:r>
            <a:r>
              <a:rPr lang="zh-CN" altLang="en-US" sz="1400" b="1" dirty="0">
                <a:latin typeface="楷体_GB2312" pitchFamily="49" charset="-122"/>
                <a:ea typeface="楷体_GB2312" pitchFamily="49" charset="-122"/>
              </a:rPr>
              <a:t>。</a:t>
            </a:r>
          </a:p>
          <a:p>
            <a:pPr eaLnBrk="0" hangingPunct="0">
              <a:spcBef>
                <a:spcPct val="50000"/>
              </a:spcBef>
            </a:pPr>
            <a:r>
              <a:rPr lang="zh-CN" altLang="en-US" sz="1400" b="1" dirty="0">
                <a:latin typeface="楷体_GB2312" pitchFamily="49" charset="-122"/>
                <a:ea typeface="楷体_GB2312" pitchFamily="49" charset="-122"/>
              </a:rPr>
              <a:t>所以，命题成立。 </a:t>
            </a:r>
          </a:p>
        </p:txBody>
      </p:sp>
      <p:sp>
        <p:nvSpPr>
          <p:cNvPr id="117" name="TextBox 116"/>
          <p:cNvSpPr txBox="1">
            <a:spLocks noChangeArrowheads="1"/>
          </p:cNvSpPr>
          <p:nvPr/>
        </p:nvSpPr>
        <p:spPr bwMode="auto">
          <a:xfrm>
            <a:off x="323850" y="1563688"/>
            <a:ext cx="863600" cy="369887"/>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证明</a:t>
            </a:r>
          </a:p>
        </p:txBody>
      </p:sp>
      <mc:AlternateContent xmlns:mc="http://schemas.openxmlformats.org/markup-compatibility/2006">
        <mc:Choice xmlns:p14="http://schemas.microsoft.com/office/powerpoint/2010/main" xmlns="" Requires="p14">
          <p:contentPart p14:bwMode="auto" r:id="rId3">
            <p14:nvContentPartPr>
              <p14:cNvPr id="921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921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blinds(horizontal)">
                                      <p:cBhvr>
                                        <p:cTn id="12" dur="5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6">
                                            <p:txEl>
                                              <p:pRg st="0" end="0"/>
                                            </p:txEl>
                                          </p:spTgt>
                                        </p:tgtEl>
                                        <p:attrNameLst>
                                          <p:attrName>style.visibility</p:attrName>
                                        </p:attrNameLst>
                                      </p:cBhvr>
                                      <p:to>
                                        <p:strVal val="visible"/>
                                      </p:to>
                                    </p:set>
                                    <p:animEffect transition="in" filter="blinds(horizontal)">
                                      <p:cBhvr>
                                        <p:cTn id="17" dur="500"/>
                                        <p:tgtEl>
                                          <p:spTgt spid="1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6">
                                            <p:txEl>
                                              <p:pRg st="1" end="1"/>
                                            </p:txEl>
                                          </p:spTgt>
                                        </p:tgtEl>
                                        <p:attrNameLst>
                                          <p:attrName>style.visibility</p:attrName>
                                        </p:attrNameLst>
                                      </p:cBhvr>
                                      <p:to>
                                        <p:strVal val="visible"/>
                                      </p:to>
                                    </p:set>
                                    <p:animEffect transition="in" filter="blinds(horizontal)">
                                      <p:cBhvr>
                                        <p:cTn id="22" dur="500"/>
                                        <p:tgtEl>
                                          <p:spTgt spid="116">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16">
                                            <p:txEl>
                                              <p:pRg st="2" end="2"/>
                                            </p:txEl>
                                          </p:spTgt>
                                        </p:tgtEl>
                                        <p:attrNameLst>
                                          <p:attrName>style.visibility</p:attrName>
                                        </p:attrNameLst>
                                      </p:cBhvr>
                                      <p:to>
                                        <p:strVal val="visible"/>
                                      </p:to>
                                    </p:set>
                                    <p:animEffect transition="in" filter="blinds(horizontal)">
                                      <p:cBhvr>
                                        <p:cTn id="25" dur="500"/>
                                        <p:tgtEl>
                                          <p:spTgt spid="11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6">
                                            <p:txEl>
                                              <p:pRg st="3" end="3"/>
                                            </p:txEl>
                                          </p:spTgt>
                                        </p:tgtEl>
                                        <p:attrNameLst>
                                          <p:attrName>style.visibility</p:attrName>
                                        </p:attrNameLst>
                                      </p:cBhvr>
                                      <p:to>
                                        <p:strVal val="visible"/>
                                      </p:to>
                                    </p:set>
                                    <p:animEffect transition="in" filter="blinds(horizontal)">
                                      <p:cBhvr>
                                        <p:cTn id="30" dur="500"/>
                                        <p:tgtEl>
                                          <p:spTgt spid="116">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16">
                                            <p:txEl>
                                              <p:pRg st="4" end="4"/>
                                            </p:txEl>
                                          </p:spTgt>
                                        </p:tgtEl>
                                        <p:attrNameLst>
                                          <p:attrName>style.visibility</p:attrName>
                                        </p:attrNameLst>
                                      </p:cBhvr>
                                      <p:to>
                                        <p:strVal val="visible"/>
                                      </p:to>
                                    </p:set>
                                    <p:animEffect transition="in" filter="blinds(horizontal)">
                                      <p:cBhvr>
                                        <p:cTn id="33" dur="500"/>
                                        <p:tgtEl>
                                          <p:spTgt spid="116">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16">
                                            <p:txEl>
                                              <p:pRg st="5" end="5"/>
                                            </p:txEl>
                                          </p:spTgt>
                                        </p:tgtEl>
                                        <p:attrNameLst>
                                          <p:attrName>style.visibility</p:attrName>
                                        </p:attrNameLst>
                                      </p:cBhvr>
                                      <p:to>
                                        <p:strVal val="visible"/>
                                      </p:to>
                                    </p:set>
                                    <p:animEffect transition="in" filter="blinds(horizontal)">
                                      <p:cBhvr>
                                        <p:cTn id="36" dur="500"/>
                                        <p:tgtEl>
                                          <p:spTgt spid="116">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16">
                                            <p:txEl>
                                              <p:pRg st="6" end="6"/>
                                            </p:txEl>
                                          </p:spTgt>
                                        </p:tgtEl>
                                        <p:attrNameLst>
                                          <p:attrName>style.visibility</p:attrName>
                                        </p:attrNameLst>
                                      </p:cBhvr>
                                      <p:to>
                                        <p:strVal val="visible"/>
                                      </p:to>
                                    </p:set>
                                    <p:animEffect transition="in" filter="blinds(horizontal)">
                                      <p:cBhvr>
                                        <p:cTn id="39" dur="500"/>
                                        <p:tgtEl>
                                          <p:spTgt spid="116">
                                            <p:txEl>
                                              <p:pRg st="6" end="6"/>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16">
                                            <p:txEl>
                                              <p:pRg st="7" end="7"/>
                                            </p:txEl>
                                          </p:spTgt>
                                        </p:tgtEl>
                                        <p:attrNameLst>
                                          <p:attrName>style.visibility</p:attrName>
                                        </p:attrNameLst>
                                      </p:cBhvr>
                                      <p:to>
                                        <p:strVal val="visible"/>
                                      </p:to>
                                    </p:set>
                                    <p:animEffect transition="in" filter="blinds(horizontal)">
                                      <p:cBhvr>
                                        <p:cTn id="42" dur="500"/>
                                        <p:tgtEl>
                                          <p:spTgt spid="11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6">
                                            <p:txEl>
                                              <p:pRg st="8" end="8"/>
                                            </p:txEl>
                                          </p:spTgt>
                                        </p:tgtEl>
                                        <p:attrNameLst>
                                          <p:attrName>style.visibility</p:attrName>
                                        </p:attrNameLst>
                                      </p:cBhvr>
                                      <p:to>
                                        <p:strVal val="visible"/>
                                      </p:to>
                                    </p:set>
                                    <p:animEffect transition="in" filter="blinds(horizontal)">
                                      <p:cBhvr>
                                        <p:cTn id="47" dur="500"/>
                                        <p:tgtEl>
                                          <p:spTgt spid="1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矩形 34"/>
          <p:cNvSpPr>
            <a:spLocks noChangeArrowheads="1"/>
          </p:cNvSpPr>
          <p:nvPr/>
        </p:nvSpPr>
        <p:spPr bwMode="auto">
          <a:xfrm>
            <a:off x="611560"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二叉树的性质</a:t>
            </a:r>
            <a:r>
              <a:rPr lang="en-US" altLang="zh-CN" b="1" dirty="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10246" name="文本框 29"/>
          <p:cNvSpPr txBox="1">
            <a:spLocks noChangeArrowheads="1"/>
          </p:cNvSpPr>
          <p:nvPr/>
        </p:nvSpPr>
        <p:spPr bwMode="auto">
          <a:xfrm>
            <a:off x="250825" y="1058863"/>
            <a:ext cx="8353425" cy="434975"/>
          </a:xfrm>
          <a:prstGeom prst="rect">
            <a:avLst/>
          </a:prstGeom>
          <a:noFill/>
          <a:ln w="9525">
            <a:noFill/>
            <a:miter lim="800000"/>
            <a:headEnd/>
            <a:tailEnd/>
          </a:ln>
        </p:spPr>
        <p:txBody>
          <a:bodyPr>
            <a:spAutoFit/>
          </a:bodyPr>
          <a:lstStyle/>
          <a:p>
            <a:pPr algn="just" eaLnBrk="0" hangingPunct="0">
              <a:lnSpc>
                <a:spcPct val="140000"/>
              </a:lnSpc>
              <a:spcBef>
                <a:spcPct val="50000"/>
              </a:spcBef>
              <a:spcAft>
                <a:spcPct val="30000"/>
              </a:spcAft>
            </a:pPr>
            <a:r>
              <a:rPr lang="zh-CN" altLang="en-US" sz="1800" b="1" dirty="0">
                <a:latin typeface="幼圆" pitchFamily="49" charset="-122"/>
                <a:ea typeface="幼圆" pitchFamily="49" charset="-122"/>
              </a:rPr>
              <a:t>一棵高度为</a:t>
            </a:r>
            <a:r>
              <a:rPr lang="en-US" altLang="zh-CN" sz="1800" b="1" dirty="0">
                <a:latin typeface="幼圆" pitchFamily="49" charset="-122"/>
                <a:ea typeface="幼圆" pitchFamily="49" charset="-122"/>
              </a:rPr>
              <a:t>k</a:t>
            </a:r>
            <a:r>
              <a:rPr lang="zh-CN" altLang="en-US" sz="1800" b="1" dirty="0">
                <a:latin typeface="幼圆" pitchFamily="49" charset="-122"/>
                <a:ea typeface="幼圆" pitchFamily="49" charset="-122"/>
              </a:rPr>
              <a:t>的二叉树，最多具有</a:t>
            </a:r>
            <a:r>
              <a:rPr lang="en-US" altLang="zh-CN" sz="1800" b="1" dirty="0">
                <a:latin typeface="幼圆" pitchFamily="49" charset="-122"/>
                <a:ea typeface="幼圆" pitchFamily="49" charset="-122"/>
              </a:rPr>
              <a:t>2</a:t>
            </a:r>
            <a:r>
              <a:rPr lang="en-US" altLang="zh-CN" sz="1800" b="1" baseline="30000" dirty="0">
                <a:latin typeface="幼圆" pitchFamily="49" charset="-122"/>
                <a:ea typeface="幼圆" pitchFamily="49" charset="-122"/>
              </a:rPr>
              <a:t>k</a:t>
            </a:r>
            <a:r>
              <a:rPr lang="zh-CN" altLang="en-US" sz="1800" b="1" dirty="0">
                <a:latin typeface="幼圆" pitchFamily="49" charset="-122"/>
                <a:ea typeface="幼圆" pitchFamily="49" charset="-122"/>
              </a:rPr>
              <a:t>－</a:t>
            </a:r>
            <a:r>
              <a:rPr lang="en-US" altLang="zh-CN" sz="1800" b="1" dirty="0">
                <a:latin typeface="幼圆" pitchFamily="49" charset="-122"/>
                <a:ea typeface="幼圆" pitchFamily="49" charset="-122"/>
              </a:rPr>
              <a:t>1</a:t>
            </a:r>
            <a:r>
              <a:rPr lang="zh-CN" altLang="en-US" sz="1800" b="1" dirty="0">
                <a:latin typeface="幼圆" pitchFamily="49" charset="-122"/>
                <a:ea typeface="幼圆" pitchFamily="49" charset="-122"/>
              </a:rPr>
              <a:t>个结点。</a:t>
            </a:r>
            <a:r>
              <a:rPr lang="zh-CN" altLang="en-US" sz="1800" b="1" dirty="0">
                <a:ea typeface="幼圆" pitchFamily="49" charset="-122"/>
              </a:rPr>
              <a:t> </a:t>
            </a:r>
            <a:endParaRPr lang="zh-CN" altLang="en-US" sz="1800" b="1" dirty="0">
              <a:latin typeface="幼圆" pitchFamily="49" charset="-122"/>
              <a:ea typeface="幼圆" pitchFamily="49" charset="-122"/>
            </a:endParaRPr>
          </a:p>
        </p:txBody>
      </p:sp>
      <p:grpSp>
        <p:nvGrpSpPr>
          <p:cNvPr id="2" name="Group 2"/>
          <p:cNvGrpSpPr>
            <a:grpSpLocks/>
          </p:cNvGrpSpPr>
          <p:nvPr/>
        </p:nvGrpSpPr>
        <p:grpSpPr bwMode="auto">
          <a:xfrm>
            <a:off x="5292725" y="1779588"/>
            <a:ext cx="3681413" cy="1943100"/>
            <a:chOff x="480" y="912"/>
            <a:chExt cx="2640" cy="1632"/>
          </a:xfrm>
        </p:grpSpPr>
        <p:sp>
          <p:nvSpPr>
            <p:cNvPr id="10250" name="Oval 3"/>
            <p:cNvSpPr>
              <a:spLocks noChangeArrowheads="1"/>
            </p:cNvSpPr>
            <p:nvPr/>
          </p:nvSpPr>
          <p:spPr bwMode="auto">
            <a:xfrm>
              <a:off x="720"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10251" name="Oval 4"/>
            <p:cNvSpPr>
              <a:spLocks noChangeArrowheads="1"/>
            </p:cNvSpPr>
            <p:nvPr/>
          </p:nvSpPr>
          <p:spPr bwMode="auto">
            <a:xfrm>
              <a:off x="2256" y="134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10252" name="Oval 5"/>
            <p:cNvSpPr>
              <a:spLocks noChangeArrowheads="1"/>
            </p:cNvSpPr>
            <p:nvPr/>
          </p:nvSpPr>
          <p:spPr bwMode="auto">
            <a:xfrm>
              <a:off x="2640"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10253" name="Oval 6"/>
            <p:cNvSpPr>
              <a:spLocks noChangeArrowheads="1"/>
            </p:cNvSpPr>
            <p:nvPr/>
          </p:nvSpPr>
          <p:spPr bwMode="auto">
            <a:xfrm>
              <a:off x="1296"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10254" name="Oval 7"/>
            <p:cNvSpPr>
              <a:spLocks noChangeArrowheads="1"/>
            </p:cNvSpPr>
            <p:nvPr/>
          </p:nvSpPr>
          <p:spPr bwMode="auto">
            <a:xfrm>
              <a:off x="1968" y="182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10255" name="Oval 8"/>
            <p:cNvSpPr>
              <a:spLocks noChangeArrowheads="1"/>
            </p:cNvSpPr>
            <p:nvPr/>
          </p:nvSpPr>
          <p:spPr bwMode="auto">
            <a:xfrm>
              <a:off x="1056" y="139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p>
          </p:txBody>
        </p:sp>
        <p:sp>
          <p:nvSpPr>
            <p:cNvPr id="10256" name="Line 9"/>
            <p:cNvSpPr>
              <a:spLocks noChangeShapeType="1"/>
            </p:cNvSpPr>
            <p:nvPr/>
          </p:nvSpPr>
          <p:spPr bwMode="auto">
            <a:xfrm flipH="1">
              <a:off x="1296" y="1104"/>
              <a:ext cx="384"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57" name="Line 10"/>
            <p:cNvSpPr>
              <a:spLocks noChangeShapeType="1"/>
            </p:cNvSpPr>
            <p:nvPr/>
          </p:nvSpPr>
          <p:spPr bwMode="auto">
            <a:xfrm>
              <a:off x="1824" y="1104"/>
              <a:ext cx="48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58" name="Line 11"/>
            <p:cNvSpPr>
              <a:spLocks noChangeShapeType="1"/>
            </p:cNvSpPr>
            <p:nvPr/>
          </p:nvSpPr>
          <p:spPr bwMode="auto">
            <a:xfrm>
              <a:off x="2496" y="1536"/>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59" name="Line 12"/>
            <p:cNvSpPr>
              <a:spLocks noChangeShapeType="1"/>
            </p:cNvSpPr>
            <p:nvPr/>
          </p:nvSpPr>
          <p:spPr bwMode="auto">
            <a:xfrm flipH="1">
              <a:off x="2160" y="158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60" name="Line 13"/>
            <p:cNvSpPr>
              <a:spLocks noChangeShapeType="1"/>
            </p:cNvSpPr>
            <p:nvPr/>
          </p:nvSpPr>
          <p:spPr bwMode="auto">
            <a:xfrm>
              <a:off x="1248" y="1632"/>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61" name="Oval 14"/>
            <p:cNvSpPr>
              <a:spLocks noChangeArrowheads="1"/>
            </p:cNvSpPr>
            <p:nvPr/>
          </p:nvSpPr>
          <p:spPr bwMode="auto">
            <a:xfrm>
              <a:off x="1632" y="91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10262" name="Line 15"/>
            <p:cNvSpPr>
              <a:spLocks noChangeShapeType="1"/>
            </p:cNvSpPr>
            <p:nvPr/>
          </p:nvSpPr>
          <p:spPr bwMode="auto">
            <a:xfrm flipH="1">
              <a:off x="960" y="1632"/>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63" name="Oval 16"/>
            <p:cNvSpPr>
              <a:spLocks noChangeArrowheads="1"/>
            </p:cNvSpPr>
            <p:nvPr/>
          </p:nvSpPr>
          <p:spPr bwMode="auto">
            <a:xfrm>
              <a:off x="480"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b="1" u="sng">
                <a:latin typeface="Arial" pitchFamily="34" charset="0"/>
              </a:endParaRPr>
            </a:p>
          </p:txBody>
        </p:sp>
        <p:sp>
          <p:nvSpPr>
            <p:cNvPr id="10264" name="Oval 17"/>
            <p:cNvSpPr>
              <a:spLocks noChangeArrowheads="1"/>
            </p:cNvSpPr>
            <p:nvPr/>
          </p:nvSpPr>
          <p:spPr bwMode="auto">
            <a:xfrm>
              <a:off x="1488"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K</a:t>
              </a:r>
              <a:endParaRPr lang="en-US" altLang="zh-CN" sz="1400" b="1" u="sng">
                <a:latin typeface="Arial" pitchFamily="34" charset="0"/>
              </a:endParaRPr>
            </a:p>
          </p:txBody>
        </p:sp>
        <p:sp>
          <p:nvSpPr>
            <p:cNvPr id="10265" name="Oval 18"/>
            <p:cNvSpPr>
              <a:spLocks noChangeArrowheads="1"/>
            </p:cNvSpPr>
            <p:nvPr/>
          </p:nvSpPr>
          <p:spPr bwMode="auto">
            <a:xfrm>
              <a:off x="816"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10266" name="Oval 19"/>
            <p:cNvSpPr>
              <a:spLocks noChangeArrowheads="1"/>
            </p:cNvSpPr>
            <p:nvPr/>
          </p:nvSpPr>
          <p:spPr bwMode="auto">
            <a:xfrm>
              <a:off x="1152"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J</a:t>
              </a:r>
              <a:endParaRPr lang="en-US" altLang="zh-CN" sz="1400" b="1" u="sng">
                <a:latin typeface="Arial" pitchFamily="34" charset="0"/>
              </a:endParaRPr>
            </a:p>
          </p:txBody>
        </p:sp>
        <p:sp>
          <p:nvSpPr>
            <p:cNvPr id="10267" name="Oval 20"/>
            <p:cNvSpPr>
              <a:spLocks noChangeArrowheads="1"/>
            </p:cNvSpPr>
            <p:nvPr/>
          </p:nvSpPr>
          <p:spPr bwMode="auto">
            <a:xfrm>
              <a:off x="2832"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O</a:t>
              </a:r>
              <a:endParaRPr lang="en-US" altLang="zh-CN" sz="1400" b="1" u="sng">
                <a:latin typeface="Arial" pitchFamily="34" charset="0"/>
              </a:endParaRPr>
            </a:p>
          </p:txBody>
        </p:sp>
        <p:sp>
          <p:nvSpPr>
            <p:cNvPr id="10268" name="Oval 21"/>
            <p:cNvSpPr>
              <a:spLocks noChangeArrowheads="1"/>
            </p:cNvSpPr>
            <p:nvPr/>
          </p:nvSpPr>
          <p:spPr bwMode="auto">
            <a:xfrm>
              <a:off x="1824"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10269" name="Oval 22"/>
            <p:cNvSpPr>
              <a:spLocks noChangeArrowheads="1"/>
            </p:cNvSpPr>
            <p:nvPr/>
          </p:nvSpPr>
          <p:spPr bwMode="auto">
            <a:xfrm>
              <a:off x="2496"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N</a:t>
              </a:r>
              <a:endParaRPr lang="en-US" altLang="zh-CN" sz="1400" b="1" u="sng">
                <a:latin typeface="Arial" pitchFamily="34" charset="0"/>
              </a:endParaRPr>
            </a:p>
          </p:txBody>
        </p:sp>
        <p:sp>
          <p:nvSpPr>
            <p:cNvPr id="10270" name="Oval 23"/>
            <p:cNvSpPr>
              <a:spLocks noChangeArrowheads="1"/>
            </p:cNvSpPr>
            <p:nvPr/>
          </p:nvSpPr>
          <p:spPr bwMode="auto">
            <a:xfrm>
              <a:off x="2160"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M</a:t>
              </a:r>
              <a:endParaRPr lang="en-US" altLang="zh-CN" sz="1400" b="1" u="sng">
                <a:latin typeface="Arial" pitchFamily="34" charset="0"/>
              </a:endParaRPr>
            </a:p>
          </p:txBody>
        </p:sp>
        <p:sp>
          <p:nvSpPr>
            <p:cNvPr id="10271" name="Line 24"/>
            <p:cNvSpPr>
              <a:spLocks noChangeShapeType="1"/>
            </p:cNvSpPr>
            <p:nvPr/>
          </p:nvSpPr>
          <p:spPr bwMode="auto">
            <a:xfrm>
              <a:off x="2832"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72" name="Line 25"/>
            <p:cNvSpPr>
              <a:spLocks noChangeShapeType="1"/>
            </p:cNvSpPr>
            <p:nvPr/>
          </p:nvSpPr>
          <p:spPr bwMode="auto">
            <a:xfrm>
              <a:off x="2160"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73" name="Line 26"/>
            <p:cNvSpPr>
              <a:spLocks noChangeShapeType="1"/>
            </p:cNvSpPr>
            <p:nvPr/>
          </p:nvSpPr>
          <p:spPr bwMode="auto">
            <a:xfrm>
              <a:off x="1488"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74" name="Line 27"/>
            <p:cNvSpPr>
              <a:spLocks noChangeShapeType="1"/>
            </p:cNvSpPr>
            <p:nvPr/>
          </p:nvSpPr>
          <p:spPr bwMode="auto">
            <a:xfrm>
              <a:off x="864"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75" name="Line 28"/>
            <p:cNvSpPr>
              <a:spLocks noChangeShapeType="1"/>
            </p:cNvSpPr>
            <p:nvPr/>
          </p:nvSpPr>
          <p:spPr bwMode="auto">
            <a:xfrm flipH="1">
              <a:off x="624" y="206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76" name="Line 29"/>
            <p:cNvSpPr>
              <a:spLocks noChangeShapeType="1"/>
            </p:cNvSpPr>
            <p:nvPr/>
          </p:nvSpPr>
          <p:spPr bwMode="auto">
            <a:xfrm flipH="1">
              <a:off x="1296"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77" name="Line 30"/>
            <p:cNvSpPr>
              <a:spLocks noChangeShapeType="1"/>
            </p:cNvSpPr>
            <p:nvPr/>
          </p:nvSpPr>
          <p:spPr bwMode="auto">
            <a:xfrm flipH="1">
              <a:off x="1968"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0278" name="Line 31"/>
            <p:cNvSpPr>
              <a:spLocks noChangeShapeType="1"/>
            </p:cNvSpPr>
            <p:nvPr/>
          </p:nvSpPr>
          <p:spPr bwMode="auto">
            <a:xfrm flipH="1">
              <a:off x="2640" y="206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116" name="矩形 115"/>
          <p:cNvSpPr>
            <a:spLocks noChangeArrowheads="1"/>
          </p:cNvSpPr>
          <p:nvPr/>
        </p:nvSpPr>
        <p:spPr bwMode="auto">
          <a:xfrm>
            <a:off x="468313" y="2211388"/>
            <a:ext cx="4824412" cy="1284287"/>
          </a:xfrm>
          <a:prstGeom prst="rect">
            <a:avLst/>
          </a:prstGeom>
          <a:noFill/>
          <a:ln w="9525">
            <a:noFill/>
            <a:miter lim="800000"/>
            <a:headEnd/>
            <a:tailEnd/>
          </a:ln>
        </p:spPr>
        <p:txBody>
          <a:bodyPr>
            <a:spAutoFit/>
          </a:bodyPr>
          <a:lstStyle/>
          <a:p>
            <a:pPr eaLnBrk="0" hangingPunct="0">
              <a:lnSpc>
                <a:spcPct val="110000"/>
              </a:lnSpc>
              <a:spcBef>
                <a:spcPct val="50000"/>
              </a:spcBef>
            </a:pPr>
            <a:r>
              <a:rPr lang="zh-CN" altLang="en-US" sz="1800" b="1" dirty="0"/>
              <a:t>这棵二叉树中的每一层的结点个数必须最多</a:t>
            </a:r>
          </a:p>
          <a:p>
            <a:pPr eaLnBrk="0" hangingPunct="0">
              <a:lnSpc>
                <a:spcPct val="110000"/>
              </a:lnSpc>
              <a:spcBef>
                <a:spcPct val="50000"/>
              </a:spcBef>
            </a:pPr>
            <a:r>
              <a:rPr lang="zh-CN" altLang="en-US" sz="1800" b="1" dirty="0"/>
              <a:t>根据性质</a:t>
            </a:r>
            <a:r>
              <a:rPr lang="en-US" altLang="zh-CN" sz="1800" b="1" dirty="0">
                <a:latin typeface="宋体" pitchFamily="2" charset="-122"/>
              </a:rPr>
              <a:t>1</a:t>
            </a:r>
            <a:r>
              <a:rPr lang="zh-CN" altLang="en-US" sz="1800" b="1" dirty="0"/>
              <a:t>，第</a:t>
            </a:r>
            <a:r>
              <a:rPr lang="en-US" altLang="zh-CN" sz="1800" b="1" dirty="0" err="1">
                <a:latin typeface="宋体" pitchFamily="2" charset="-122"/>
              </a:rPr>
              <a:t>i</a:t>
            </a:r>
            <a:r>
              <a:rPr lang="zh-CN" altLang="en-US" sz="1800" b="1" dirty="0"/>
              <a:t>层的结点数最多为等于</a:t>
            </a:r>
            <a:r>
              <a:rPr lang="en-US" altLang="zh-CN" sz="1800" b="1" dirty="0">
                <a:latin typeface="宋体" pitchFamily="2" charset="-122"/>
              </a:rPr>
              <a:t>2</a:t>
            </a:r>
            <a:r>
              <a:rPr lang="en-US" altLang="zh-CN" sz="1800" b="1" baseline="30000" dirty="0">
                <a:latin typeface="宋体" pitchFamily="2" charset="-122"/>
              </a:rPr>
              <a:t>i-1</a:t>
            </a:r>
            <a:endParaRPr lang="zh-CN" altLang="en-US" sz="1800" b="1" dirty="0"/>
          </a:p>
          <a:p>
            <a:pPr eaLnBrk="0" hangingPunct="0">
              <a:lnSpc>
                <a:spcPct val="110000"/>
              </a:lnSpc>
              <a:spcBef>
                <a:spcPct val="50000"/>
              </a:spcBef>
            </a:pPr>
            <a:r>
              <a:rPr lang="zh-CN" altLang="en-US" sz="1800" b="1" dirty="0"/>
              <a:t>因此结点个数 </a:t>
            </a:r>
            <a:r>
              <a:rPr lang="en-US" altLang="zh-CN" sz="1800" b="1" dirty="0">
                <a:latin typeface="宋体" pitchFamily="2" charset="-122"/>
              </a:rPr>
              <a:t>N </a:t>
            </a:r>
            <a:r>
              <a:rPr lang="zh-CN" altLang="en-US" sz="1800" b="1" dirty="0"/>
              <a:t>最多为：</a:t>
            </a:r>
            <a:r>
              <a:rPr lang="zh-CN" altLang="en-US" sz="1800" b="1" dirty="0">
                <a:solidFill>
                  <a:srgbClr val="000000"/>
                </a:solidFill>
                <a:cs typeface="Times New Roman" pitchFamily="18" charset="0"/>
              </a:rPr>
              <a:t> </a:t>
            </a:r>
            <a:endParaRPr lang="zh-CN" altLang="en-US" sz="1800" b="1" dirty="0">
              <a:solidFill>
                <a:srgbClr val="000000"/>
              </a:solidFill>
              <a:latin typeface="宋体" pitchFamily="2" charset="-122"/>
              <a:cs typeface="Times New Roman" pitchFamily="18" charset="0"/>
            </a:endParaRPr>
          </a:p>
        </p:txBody>
      </p:sp>
      <p:graphicFrame>
        <p:nvGraphicFramePr>
          <p:cNvPr id="319491" name="Object 4"/>
          <p:cNvGraphicFramePr>
            <a:graphicFrameLocks noChangeAspect="1"/>
          </p:cNvGraphicFramePr>
          <p:nvPr/>
        </p:nvGraphicFramePr>
        <p:xfrm>
          <a:off x="971550" y="3651250"/>
          <a:ext cx="1827213" cy="504825"/>
        </p:xfrm>
        <a:graphic>
          <a:graphicData uri="http://schemas.openxmlformats.org/presentationml/2006/ole">
            <p:oleObj spid="_x0000_s10244" name="Equation" r:id="rId4" imgW="8863920" imgH="2509560" progId="Equation.DSMT4">
              <p:embed/>
            </p:oleObj>
          </a:graphicData>
        </a:graphic>
      </p:graphicFrame>
      <p:sp>
        <p:nvSpPr>
          <p:cNvPr id="37" name="矩形 36"/>
          <p:cNvSpPr>
            <a:spLocks noChangeArrowheads="1"/>
          </p:cNvSpPr>
          <p:nvPr/>
        </p:nvSpPr>
        <p:spPr bwMode="auto">
          <a:xfrm>
            <a:off x="684213" y="1708150"/>
            <a:ext cx="646112" cy="368300"/>
          </a:xfrm>
          <a:prstGeom prst="rect">
            <a:avLst/>
          </a:prstGeom>
          <a:noFill/>
          <a:ln w="9525">
            <a:noFill/>
            <a:miter lim="800000"/>
            <a:headEnd/>
            <a:tailEnd/>
          </a:ln>
        </p:spPr>
        <p:txBody>
          <a:bodyPr wrap="none">
            <a:spAutoFit/>
          </a:bodyPr>
          <a:lstStyle/>
          <a:p>
            <a:r>
              <a:rPr lang="zh-CN" altLang="en-US" sz="1800" b="1">
                <a:latin typeface="微软雅黑" pitchFamily="34" charset="-122"/>
                <a:ea typeface="微软雅黑" pitchFamily="34" charset="-122"/>
              </a:rPr>
              <a:t>证明</a:t>
            </a:r>
            <a:endParaRPr lang="zh-CN" altLang="en-US" sz="1800">
              <a:latin typeface="微软雅黑" pitchFamily="34" charset="-122"/>
              <a:ea typeface="微软雅黑" pitchFamily="34" charset="-122"/>
            </a:endParaRPr>
          </a:p>
        </p:txBody>
      </p:sp>
      <mc:AlternateContent xmlns:mc="http://schemas.openxmlformats.org/markup-compatibility/2006">
        <mc:Choice xmlns:p14="http://schemas.microsoft.com/office/powerpoint/2010/main" xmlns="" Requires="p14">
          <p:contentPart p14:bwMode="auto" r:id="rId6">
            <p14:nvContentPartPr>
              <p14:cNvPr id="10243"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243" name="Ink 4"/>
              <p:cNvPicPr>
                <a:picLocks noRot="1" noChangeAspect="1" noEditPoints="1" noChangeArrowheads="1" noChangeShapeType="1"/>
              </p:cNvPicPr>
              <p:nvPr/>
            </p:nvPicPr>
            <p:blipFill>
              <a:blip r:embed="rId7"/>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blinds(horizontal)">
                                      <p:cBhvr>
                                        <p:cTn id="17" dur="5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9491"/>
                                        </p:tgtEl>
                                        <p:attrNameLst>
                                          <p:attrName>style.visibility</p:attrName>
                                        </p:attrNameLst>
                                      </p:cBhvr>
                                      <p:to>
                                        <p:strVal val="visible"/>
                                      </p:to>
                                    </p:set>
                                    <p:animEffect transition="in" filter="blinds(horizontal)">
                                      <p:cBhvr>
                                        <p:cTn id="22" dur="500"/>
                                        <p:tgtEl>
                                          <p:spTgt spid="3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矩形 34"/>
          <p:cNvSpPr>
            <a:spLocks noChangeArrowheads="1"/>
          </p:cNvSpPr>
          <p:nvPr/>
        </p:nvSpPr>
        <p:spPr bwMode="auto">
          <a:xfrm>
            <a:off x="539552"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二叉树的性质</a:t>
            </a:r>
            <a:r>
              <a:rPr lang="en-US" altLang="zh-CN" b="1" dirty="0">
                <a:latin typeface="微软雅黑" pitchFamily="34" charset="-122"/>
                <a:ea typeface="微软雅黑" pitchFamily="34" charset="-122"/>
              </a:rPr>
              <a:t>3</a:t>
            </a:r>
            <a:endParaRPr lang="zh-CN" altLang="en-US" dirty="0">
              <a:latin typeface="微软雅黑" pitchFamily="34" charset="-122"/>
              <a:ea typeface="微软雅黑" pitchFamily="34" charset="-122"/>
            </a:endParaRPr>
          </a:p>
        </p:txBody>
      </p:sp>
      <p:sp>
        <p:nvSpPr>
          <p:cNvPr id="11269" name="文本框 29"/>
          <p:cNvSpPr txBox="1">
            <a:spLocks noChangeArrowheads="1"/>
          </p:cNvSpPr>
          <p:nvPr/>
        </p:nvSpPr>
        <p:spPr bwMode="auto">
          <a:xfrm>
            <a:off x="250825" y="1058863"/>
            <a:ext cx="6553200" cy="757237"/>
          </a:xfrm>
          <a:prstGeom prst="rect">
            <a:avLst/>
          </a:prstGeom>
          <a:noFill/>
          <a:ln w="9525">
            <a:noFill/>
            <a:miter lim="800000"/>
            <a:headEnd/>
            <a:tailEnd/>
          </a:ln>
        </p:spPr>
        <p:txBody>
          <a:bodyPr>
            <a:spAutoFit/>
          </a:bodyPr>
          <a:lstStyle/>
          <a:p>
            <a:pPr algn="just">
              <a:lnSpc>
                <a:spcPct val="120000"/>
              </a:lnSpc>
            </a:pPr>
            <a:r>
              <a:rPr lang="zh-CN" altLang="en-US" sz="1800" b="1" dirty="0">
                <a:latin typeface="楷体_GB2312" pitchFamily="49" charset="-122"/>
                <a:ea typeface="楷体_GB2312" pitchFamily="49" charset="-122"/>
              </a:rPr>
              <a:t>对于一棵非空二叉树，如果叶子结点数为</a:t>
            </a:r>
            <a:r>
              <a:rPr lang="en-US" altLang="zh-CN" sz="1800" b="1" dirty="0">
                <a:latin typeface="楷体_GB2312" pitchFamily="49" charset="-122"/>
                <a:ea typeface="楷体_GB2312" pitchFamily="49" charset="-122"/>
              </a:rPr>
              <a:t>n</a:t>
            </a:r>
            <a:r>
              <a:rPr lang="en-US" altLang="zh-CN" sz="1800" b="1" baseline="-30000" dirty="0">
                <a:latin typeface="楷体_GB2312" pitchFamily="49" charset="-122"/>
                <a:ea typeface="楷体_GB2312" pitchFamily="49" charset="-122"/>
              </a:rPr>
              <a:t>0</a:t>
            </a:r>
            <a:r>
              <a:rPr lang="zh-CN" altLang="en-US" sz="1800" b="1" dirty="0">
                <a:latin typeface="楷体_GB2312" pitchFamily="49" charset="-122"/>
                <a:ea typeface="楷体_GB2312" pitchFamily="49" charset="-122"/>
              </a:rPr>
              <a:t>，度数为</a:t>
            </a:r>
            <a:r>
              <a:rPr lang="en-US" altLang="zh-CN" sz="1800" b="1" dirty="0">
                <a:latin typeface="楷体_GB2312" pitchFamily="49" charset="-122"/>
                <a:ea typeface="楷体_GB2312" pitchFamily="49" charset="-122"/>
              </a:rPr>
              <a:t>2</a:t>
            </a:r>
            <a:r>
              <a:rPr lang="zh-CN" altLang="en-US" sz="1800" b="1" dirty="0">
                <a:latin typeface="楷体_GB2312" pitchFamily="49" charset="-122"/>
                <a:ea typeface="楷体_GB2312" pitchFamily="49" charset="-122"/>
              </a:rPr>
              <a:t>的结点数为</a:t>
            </a:r>
            <a:r>
              <a:rPr lang="en-US" altLang="zh-CN" sz="1800" b="1" dirty="0">
                <a:latin typeface="楷体_GB2312" pitchFamily="49" charset="-122"/>
                <a:ea typeface="楷体_GB2312" pitchFamily="49" charset="-122"/>
              </a:rPr>
              <a:t>n</a:t>
            </a:r>
            <a:r>
              <a:rPr lang="en-US" altLang="zh-CN" sz="1800" b="1" baseline="-30000" dirty="0">
                <a:latin typeface="楷体_GB2312" pitchFamily="49" charset="-122"/>
                <a:ea typeface="楷体_GB2312" pitchFamily="49" charset="-122"/>
              </a:rPr>
              <a:t>2</a:t>
            </a:r>
            <a:r>
              <a:rPr lang="zh-CN" altLang="en-US" sz="1800" b="1" dirty="0">
                <a:latin typeface="楷体_GB2312" pitchFamily="49" charset="-122"/>
                <a:ea typeface="楷体_GB2312" pitchFamily="49" charset="-122"/>
              </a:rPr>
              <a:t>，则有</a:t>
            </a:r>
            <a:r>
              <a:rPr lang="en-US" altLang="zh-CN" sz="1800" b="1" dirty="0">
                <a:latin typeface="楷体_GB2312" pitchFamily="49" charset="-122"/>
                <a:ea typeface="楷体_GB2312" pitchFamily="49" charset="-122"/>
              </a:rPr>
              <a:t>:  n</a:t>
            </a:r>
            <a:r>
              <a:rPr lang="en-US" altLang="zh-CN" sz="1800" b="1" baseline="-30000" dirty="0">
                <a:latin typeface="楷体_GB2312" pitchFamily="49" charset="-122"/>
                <a:ea typeface="楷体_GB2312" pitchFamily="49" charset="-122"/>
              </a:rPr>
              <a:t>0</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n</a:t>
            </a:r>
            <a:r>
              <a:rPr lang="en-US" altLang="zh-CN" sz="1800" b="1" baseline="-30000" dirty="0">
                <a:latin typeface="楷体_GB2312" pitchFamily="49" charset="-122"/>
                <a:ea typeface="楷体_GB2312" pitchFamily="49" charset="-122"/>
              </a:rPr>
              <a:t>2</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1 </a:t>
            </a:r>
            <a:r>
              <a:rPr lang="zh-CN" altLang="en-US" sz="1800" b="1" dirty="0">
                <a:latin typeface="楷体_GB2312" pitchFamily="49" charset="-122"/>
                <a:ea typeface="楷体_GB2312" pitchFamily="49" charset="-122"/>
              </a:rPr>
              <a:t>成立。    </a:t>
            </a:r>
          </a:p>
        </p:txBody>
      </p:sp>
      <p:grpSp>
        <p:nvGrpSpPr>
          <p:cNvPr id="11270" name="组合 37"/>
          <p:cNvGrpSpPr>
            <a:grpSpLocks/>
          </p:cNvGrpSpPr>
          <p:nvPr/>
        </p:nvGrpSpPr>
        <p:grpSpPr bwMode="auto">
          <a:xfrm>
            <a:off x="6516688" y="987425"/>
            <a:ext cx="2555875" cy="1949450"/>
            <a:chOff x="6149859" y="1779662"/>
            <a:chExt cx="2556916" cy="1949946"/>
          </a:xfrm>
        </p:grpSpPr>
        <p:sp>
          <p:nvSpPr>
            <p:cNvPr id="11273" name="Oval 3"/>
            <p:cNvSpPr>
              <a:spLocks noChangeArrowheads="1"/>
            </p:cNvSpPr>
            <p:nvPr/>
          </p:nvSpPr>
          <p:spPr bwMode="auto">
            <a:xfrm>
              <a:off x="6484633" y="2872358"/>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11274" name="Oval 4"/>
            <p:cNvSpPr>
              <a:spLocks noChangeArrowheads="1"/>
            </p:cNvSpPr>
            <p:nvPr/>
          </p:nvSpPr>
          <p:spPr bwMode="auto">
            <a:xfrm>
              <a:off x="7769408" y="2294012"/>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11275" name="Oval 5"/>
            <p:cNvSpPr>
              <a:spLocks noChangeArrowheads="1"/>
            </p:cNvSpPr>
            <p:nvPr/>
          </p:nvSpPr>
          <p:spPr bwMode="auto">
            <a:xfrm>
              <a:off x="8305046" y="2865512"/>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11276" name="Oval 7"/>
            <p:cNvSpPr>
              <a:spLocks noChangeArrowheads="1"/>
            </p:cNvSpPr>
            <p:nvPr/>
          </p:nvSpPr>
          <p:spPr bwMode="auto">
            <a:xfrm>
              <a:off x="7367679" y="2865512"/>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11277" name="Oval 8"/>
            <p:cNvSpPr>
              <a:spLocks noChangeArrowheads="1"/>
            </p:cNvSpPr>
            <p:nvPr/>
          </p:nvSpPr>
          <p:spPr bwMode="auto">
            <a:xfrm>
              <a:off x="6762559" y="2358008"/>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p>
          </p:txBody>
        </p:sp>
        <p:sp>
          <p:nvSpPr>
            <p:cNvPr id="11278" name="Line 9"/>
            <p:cNvSpPr>
              <a:spLocks noChangeShapeType="1"/>
            </p:cNvSpPr>
            <p:nvPr/>
          </p:nvSpPr>
          <p:spPr bwMode="auto">
            <a:xfrm flipH="1">
              <a:off x="7020272" y="1995686"/>
              <a:ext cx="319614" cy="43204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279" name="Line 10"/>
            <p:cNvSpPr>
              <a:spLocks noChangeShapeType="1"/>
            </p:cNvSpPr>
            <p:nvPr/>
          </p:nvSpPr>
          <p:spPr bwMode="auto">
            <a:xfrm>
              <a:off x="7524328" y="2067694"/>
              <a:ext cx="312034" cy="28346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280" name="Line 11"/>
            <p:cNvSpPr>
              <a:spLocks noChangeShapeType="1"/>
            </p:cNvSpPr>
            <p:nvPr/>
          </p:nvSpPr>
          <p:spPr bwMode="auto">
            <a:xfrm>
              <a:off x="8104182" y="2522612"/>
              <a:ext cx="334774" cy="3429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281" name="Line 12"/>
            <p:cNvSpPr>
              <a:spLocks noChangeShapeType="1"/>
            </p:cNvSpPr>
            <p:nvPr/>
          </p:nvSpPr>
          <p:spPr bwMode="auto">
            <a:xfrm flipH="1">
              <a:off x="7635498" y="2579762"/>
              <a:ext cx="267819"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282" name="Oval 14"/>
            <p:cNvSpPr>
              <a:spLocks noChangeArrowheads="1"/>
            </p:cNvSpPr>
            <p:nvPr/>
          </p:nvSpPr>
          <p:spPr bwMode="auto">
            <a:xfrm>
              <a:off x="7236296" y="1779662"/>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11283" name="Line 15"/>
            <p:cNvSpPr>
              <a:spLocks noChangeShapeType="1"/>
            </p:cNvSpPr>
            <p:nvPr/>
          </p:nvSpPr>
          <p:spPr bwMode="auto">
            <a:xfrm flipH="1">
              <a:off x="6732239" y="2643758"/>
              <a:ext cx="164228" cy="21602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284" name="Oval 16"/>
            <p:cNvSpPr>
              <a:spLocks noChangeArrowheads="1"/>
            </p:cNvSpPr>
            <p:nvPr/>
          </p:nvSpPr>
          <p:spPr bwMode="auto">
            <a:xfrm>
              <a:off x="6149859" y="3443858"/>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b="1" u="sng">
                <a:latin typeface="Arial" pitchFamily="34" charset="0"/>
              </a:endParaRPr>
            </a:p>
          </p:txBody>
        </p:sp>
        <p:sp>
          <p:nvSpPr>
            <p:cNvPr id="11285" name="Oval 18"/>
            <p:cNvSpPr>
              <a:spLocks noChangeArrowheads="1"/>
            </p:cNvSpPr>
            <p:nvPr/>
          </p:nvSpPr>
          <p:spPr bwMode="auto">
            <a:xfrm>
              <a:off x="6618543" y="3443858"/>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11286" name="Oval 22"/>
            <p:cNvSpPr>
              <a:spLocks noChangeArrowheads="1"/>
            </p:cNvSpPr>
            <p:nvPr/>
          </p:nvSpPr>
          <p:spPr bwMode="auto">
            <a:xfrm>
              <a:off x="8104182" y="3437012"/>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N</a:t>
              </a:r>
              <a:endParaRPr lang="en-US" altLang="zh-CN" sz="1400" b="1" u="sng">
                <a:latin typeface="Arial" pitchFamily="34" charset="0"/>
              </a:endParaRPr>
            </a:p>
          </p:txBody>
        </p:sp>
        <p:sp>
          <p:nvSpPr>
            <p:cNvPr id="11287" name="Oval 23"/>
            <p:cNvSpPr>
              <a:spLocks noChangeArrowheads="1"/>
            </p:cNvSpPr>
            <p:nvPr/>
          </p:nvSpPr>
          <p:spPr bwMode="auto">
            <a:xfrm>
              <a:off x="7635498" y="3437012"/>
              <a:ext cx="401729"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M</a:t>
              </a:r>
              <a:endParaRPr lang="en-US" altLang="zh-CN" sz="1400" b="1" u="sng">
                <a:latin typeface="Arial" pitchFamily="34" charset="0"/>
              </a:endParaRPr>
            </a:p>
          </p:txBody>
        </p:sp>
        <p:sp>
          <p:nvSpPr>
            <p:cNvPr id="11288" name="Line 25"/>
            <p:cNvSpPr>
              <a:spLocks noChangeShapeType="1"/>
            </p:cNvSpPr>
            <p:nvPr/>
          </p:nvSpPr>
          <p:spPr bwMode="auto">
            <a:xfrm>
              <a:off x="7635498" y="3151262"/>
              <a:ext cx="133910"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289" name="Line 27"/>
            <p:cNvSpPr>
              <a:spLocks noChangeShapeType="1"/>
            </p:cNvSpPr>
            <p:nvPr/>
          </p:nvSpPr>
          <p:spPr bwMode="auto">
            <a:xfrm>
              <a:off x="6685497" y="3158108"/>
              <a:ext cx="133910"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290" name="Line 28"/>
            <p:cNvSpPr>
              <a:spLocks noChangeShapeType="1"/>
            </p:cNvSpPr>
            <p:nvPr/>
          </p:nvSpPr>
          <p:spPr bwMode="auto">
            <a:xfrm flipH="1">
              <a:off x="6350723" y="3158108"/>
              <a:ext cx="267819"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291" name="Line 31"/>
            <p:cNvSpPr>
              <a:spLocks noChangeShapeType="1"/>
            </p:cNvSpPr>
            <p:nvPr/>
          </p:nvSpPr>
          <p:spPr bwMode="auto">
            <a:xfrm flipH="1">
              <a:off x="8305046" y="3151262"/>
              <a:ext cx="133910"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116" name="矩形 115"/>
          <p:cNvSpPr>
            <a:spLocks noChangeArrowheads="1"/>
          </p:cNvSpPr>
          <p:nvPr/>
        </p:nvSpPr>
        <p:spPr bwMode="auto">
          <a:xfrm>
            <a:off x="395288" y="2427288"/>
            <a:ext cx="7561262" cy="2462212"/>
          </a:xfrm>
          <a:prstGeom prst="rect">
            <a:avLst/>
          </a:prstGeom>
          <a:noFill/>
          <a:ln w="9525">
            <a:noFill/>
            <a:miter lim="800000"/>
            <a:headEnd/>
            <a:tailEnd/>
          </a:ln>
        </p:spPr>
        <p:txBody>
          <a:bodyPr>
            <a:spAutoFit/>
          </a:bodyPr>
          <a:lstStyle/>
          <a:p>
            <a:pPr>
              <a:spcBef>
                <a:spcPct val="50000"/>
              </a:spcBef>
              <a:buClr>
                <a:schemeClr val="tx1"/>
              </a:buClr>
              <a:buSzPct val="80000"/>
              <a:buFont typeface="Wingdings" pitchFamily="2" charset="2"/>
              <a:buNone/>
            </a:pPr>
            <a:r>
              <a:rPr lang="zh-CN" altLang="en-US" sz="1400" b="1" dirty="0">
                <a:latin typeface="宋体" pitchFamily="2" charset="-122"/>
                <a:ea typeface="楷体_GB2312" pitchFamily="49" charset="-122"/>
              </a:rPr>
              <a:t>设</a:t>
            </a:r>
            <a:r>
              <a:rPr lang="en-US" altLang="zh-CN" sz="1400" b="1" dirty="0">
                <a:latin typeface="宋体" pitchFamily="2" charset="-122"/>
                <a:ea typeface="楷体_GB2312" pitchFamily="49" charset="-122"/>
              </a:rPr>
              <a:t>n</a:t>
            </a:r>
            <a:r>
              <a:rPr lang="zh-CN" altLang="en-US" sz="1400" b="1" dirty="0">
                <a:latin typeface="宋体" pitchFamily="2" charset="-122"/>
                <a:ea typeface="楷体_GB2312" pitchFamily="49" charset="-122"/>
              </a:rPr>
              <a:t>为二叉树的结点总数，</a:t>
            </a:r>
            <a:r>
              <a:rPr lang="en-US" altLang="zh-CN" sz="1400" b="1" dirty="0">
                <a:latin typeface="宋体" pitchFamily="2" charset="-122"/>
                <a:ea typeface="楷体_GB2312" pitchFamily="49" charset="-122"/>
              </a:rPr>
              <a:t>n</a:t>
            </a:r>
            <a:r>
              <a:rPr lang="en-US" altLang="zh-CN" sz="1400" b="1" baseline="-30000" dirty="0">
                <a:latin typeface="宋体" pitchFamily="2" charset="-122"/>
                <a:ea typeface="楷体_GB2312" pitchFamily="49" charset="-122"/>
              </a:rPr>
              <a:t>1</a:t>
            </a:r>
            <a:r>
              <a:rPr lang="zh-CN" altLang="en-US" sz="1400" b="1" dirty="0">
                <a:latin typeface="宋体" pitchFamily="2" charset="-122"/>
                <a:ea typeface="楷体_GB2312" pitchFamily="49" charset="-122"/>
              </a:rPr>
              <a:t>为二叉树中度数为 </a:t>
            </a:r>
            <a:r>
              <a:rPr lang="en-US" altLang="zh-CN" sz="1400" b="1" dirty="0">
                <a:latin typeface="宋体" pitchFamily="2" charset="-122"/>
                <a:ea typeface="楷体_GB2312" pitchFamily="49" charset="-122"/>
              </a:rPr>
              <a:t>1 </a:t>
            </a:r>
            <a:r>
              <a:rPr lang="zh-CN" altLang="en-US" sz="1400" b="1" dirty="0">
                <a:latin typeface="宋体" pitchFamily="2" charset="-122"/>
                <a:ea typeface="楷体_GB2312" pitchFamily="49" charset="-122"/>
              </a:rPr>
              <a:t>的结点数</a:t>
            </a:r>
          </a:p>
          <a:p>
            <a:pPr>
              <a:spcBef>
                <a:spcPct val="50000"/>
              </a:spcBef>
              <a:buClr>
                <a:schemeClr val="tx1"/>
              </a:buClr>
              <a:buSzPct val="80000"/>
              <a:buFont typeface="Wingdings" pitchFamily="2" charset="2"/>
              <a:buNone/>
            </a:pPr>
            <a:r>
              <a:rPr lang="zh-CN" altLang="en-US" sz="1400" b="1" dirty="0">
                <a:latin typeface="宋体" pitchFamily="2" charset="-122"/>
                <a:ea typeface="楷体_GB2312" pitchFamily="49" charset="-122"/>
              </a:rPr>
              <a:t>二叉树中所有结点均小于或等于</a:t>
            </a:r>
            <a:r>
              <a:rPr lang="en-US" altLang="zh-CN" sz="1400" b="1" dirty="0">
                <a:latin typeface="宋体" pitchFamily="2" charset="-122"/>
                <a:ea typeface="楷体_GB2312" pitchFamily="49" charset="-122"/>
              </a:rPr>
              <a:t>2</a:t>
            </a:r>
            <a:r>
              <a:rPr lang="zh-CN" altLang="en-US" sz="1400" b="1" dirty="0">
                <a:latin typeface="宋体" pitchFamily="2" charset="-122"/>
                <a:ea typeface="楷体_GB2312" pitchFamily="49" charset="-122"/>
              </a:rPr>
              <a:t>，所以有  </a:t>
            </a:r>
            <a:r>
              <a:rPr lang="en-US" altLang="zh-CN" sz="1400" b="1" dirty="0">
                <a:latin typeface="宋体" pitchFamily="2" charset="-122"/>
                <a:ea typeface="楷体_GB2312" pitchFamily="49" charset="-122"/>
              </a:rPr>
              <a:t>n </a:t>
            </a:r>
            <a:r>
              <a:rPr lang="zh-CN" altLang="en-US" sz="1400" b="1" dirty="0">
                <a:latin typeface="宋体" pitchFamily="2" charset="-122"/>
                <a:ea typeface="楷体_GB2312" pitchFamily="49" charset="-122"/>
              </a:rPr>
              <a:t>＝ </a:t>
            </a:r>
            <a:r>
              <a:rPr lang="en-US" altLang="zh-CN" sz="1400" b="1" dirty="0">
                <a:latin typeface="宋体" pitchFamily="2" charset="-122"/>
                <a:ea typeface="楷体_GB2312" pitchFamily="49" charset="-122"/>
              </a:rPr>
              <a:t>n</a:t>
            </a:r>
            <a:r>
              <a:rPr lang="en-US" altLang="zh-CN" sz="1400" b="1" baseline="-30000" dirty="0">
                <a:latin typeface="宋体" pitchFamily="2" charset="-122"/>
                <a:ea typeface="楷体_GB2312" pitchFamily="49" charset="-122"/>
              </a:rPr>
              <a:t>0 </a:t>
            </a:r>
            <a:r>
              <a:rPr lang="zh-CN" altLang="en-US" sz="1400" b="1" dirty="0">
                <a:latin typeface="宋体" pitchFamily="2" charset="-122"/>
                <a:ea typeface="楷体_GB2312" pitchFamily="49" charset="-122"/>
              </a:rPr>
              <a:t>＋ </a:t>
            </a:r>
            <a:r>
              <a:rPr lang="en-US" altLang="zh-CN" sz="1400" b="1" dirty="0">
                <a:latin typeface="宋体" pitchFamily="2" charset="-122"/>
                <a:ea typeface="楷体_GB2312" pitchFamily="49" charset="-122"/>
              </a:rPr>
              <a:t>n</a:t>
            </a:r>
            <a:r>
              <a:rPr lang="en-US" altLang="zh-CN" sz="1400" b="1" baseline="-30000" dirty="0">
                <a:latin typeface="宋体" pitchFamily="2" charset="-122"/>
                <a:ea typeface="楷体_GB2312" pitchFamily="49" charset="-122"/>
              </a:rPr>
              <a:t>1 </a:t>
            </a:r>
            <a:r>
              <a:rPr lang="zh-CN" altLang="en-US" sz="1400" b="1" dirty="0">
                <a:latin typeface="宋体" pitchFamily="2" charset="-122"/>
                <a:ea typeface="楷体_GB2312" pitchFamily="49" charset="-122"/>
              </a:rPr>
              <a:t>＋ </a:t>
            </a:r>
            <a:r>
              <a:rPr lang="en-US" altLang="zh-CN" sz="1400" b="1" dirty="0">
                <a:latin typeface="宋体" pitchFamily="2" charset="-122"/>
                <a:ea typeface="楷体_GB2312" pitchFamily="49" charset="-122"/>
              </a:rPr>
              <a:t>n</a:t>
            </a:r>
            <a:r>
              <a:rPr lang="en-US" altLang="zh-CN" sz="1400" b="1" baseline="-30000" dirty="0">
                <a:latin typeface="宋体" pitchFamily="2" charset="-122"/>
                <a:ea typeface="楷体_GB2312" pitchFamily="49" charset="-122"/>
              </a:rPr>
              <a:t>2</a:t>
            </a:r>
            <a:r>
              <a:rPr lang="en-US" altLang="zh-CN" sz="1400" b="1" dirty="0">
                <a:latin typeface="宋体" pitchFamily="2" charset="-122"/>
                <a:ea typeface="楷体_GB2312" pitchFamily="49" charset="-122"/>
              </a:rPr>
              <a:t>                       </a:t>
            </a:r>
          </a:p>
          <a:p>
            <a:pPr>
              <a:spcBef>
                <a:spcPct val="50000"/>
              </a:spcBef>
              <a:buClr>
                <a:schemeClr val="tx1"/>
              </a:buClr>
              <a:buSzPct val="80000"/>
              <a:buFont typeface="Wingdings" pitchFamily="2" charset="2"/>
              <a:buNone/>
            </a:pPr>
            <a:r>
              <a:rPr lang="zh-CN" altLang="en-US" sz="1400" b="1" dirty="0">
                <a:latin typeface="宋体" pitchFamily="2" charset="-122"/>
                <a:ea typeface="楷体_GB2312" pitchFamily="49" charset="-122"/>
              </a:rPr>
              <a:t>再看二叉树中的树枝</a:t>
            </a:r>
            <a:r>
              <a:rPr lang="en-US" altLang="zh-CN" sz="1400" b="1" dirty="0">
                <a:latin typeface="宋体" pitchFamily="2" charset="-122"/>
                <a:ea typeface="楷体_GB2312" pitchFamily="49" charset="-122"/>
              </a:rPr>
              <a:t>(</a:t>
            </a:r>
            <a:r>
              <a:rPr lang="zh-CN" altLang="en-US" sz="1400" b="1" dirty="0">
                <a:latin typeface="宋体" pitchFamily="2" charset="-122"/>
                <a:ea typeface="楷体_GB2312" pitchFamily="49" charset="-122"/>
              </a:rPr>
              <a:t>父结点和儿子结点之间的线段</a:t>
            </a:r>
            <a:r>
              <a:rPr lang="en-US" altLang="zh-CN" sz="1400" b="1" dirty="0">
                <a:latin typeface="宋体" pitchFamily="2" charset="-122"/>
                <a:ea typeface="楷体_GB2312" pitchFamily="49" charset="-122"/>
              </a:rPr>
              <a:t>)</a:t>
            </a:r>
            <a:r>
              <a:rPr lang="zh-CN" altLang="en-US" sz="1400" b="1" dirty="0">
                <a:latin typeface="宋体" pitchFamily="2" charset="-122"/>
                <a:ea typeface="楷体_GB2312" pitchFamily="49" charset="-122"/>
              </a:rPr>
              <a:t>总数</a:t>
            </a:r>
          </a:p>
          <a:p>
            <a:pPr>
              <a:lnSpc>
                <a:spcPct val="140000"/>
              </a:lnSpc>
            </a:pPr>
            <a:r>
              <a:rPr lang="zh-CN" altLang="en-US" sz="1400" b="1" dirty="0">
                <a:latin typeface="宋体" pitchFamily="2" charset="-122"/>
                <a:ea typeface="楷体_GB2312" pitchFamily="49" charset="-122"/>
              </a:rPr>
              <a:t>除根结点外，其余结点都有唯一的一个树枝进入本结点。</a:t>
            </a:r>
            <a:r>
              <a:rPr lang="zh-CN" altLang="en-US" sz="1400" b="1" dirty="0">
                <a:latin typeface="楷体_GB2312" pitchFamily="49" charset="-122"/>
                <a:ea typeface="楷体_GB2312" pitchFamily="49" charset="-122"/>
              </a:rPr>
              <a:t>设</a:t>
            </a:r>
            <a:r>
              <a:rPr lang="en-US" altLang="zh-CN" sz="1400" b="1" dirty="0">
                <a:latin typeface="楷体_GB2312" pitchFamily="49" charset="-122"/>
                <a:ea typeface="楷体_GB2312" pitchFamily="49" charset="-122"/>
              </a:rPr>
              <a:t>B</a:t>
            </a:r>
            <a:r>
              <a:rPr lang="zh-CN" altLang="en-US" sz="1400" b="1" dirty="0">
                <a:latin typeface="楷体_GB2312" pitchFamily="49" charset="-122"/>
                <a:ea typeface="楷体_GB2312" pitchFamily="49" charset="-122"/>
              </a:rPr>
              <a:t>为二叉树中的树枝数，</a:t>
            </a:r>
            <a:endParaRPr lang="en-US" altLang="zh-CN" sz="1400" b="1" dirty="0">
              <a:latin typeface="楷体_GB2312" pitchFamily="49" charset="-122"/>
              <a:ea typeface="楷体_GB2312" pitchFamily="49" charset="-122"/>
            </a:endParaRPr>
          </a:p>
          <a:p>
            <a:pPr>
              <a:lnSpc>
                <a:spcPct val="140000"/>
              </a:lnSpc>
            </a:pPr>
            <a:r>
              <a:rPr lang="zh-CN" altLang="en-US" sz="1400" b="1" dirty="0">
                <a:latin typeface="楷体_GB2312" pitchFamily="49" charset="-122"/>
                <a:ea typeface="楷体_GB2312" pitchFamily="49" charset="-122"/>
              </a:rPr>
              <a:t>那么有下式成立   </a:t>
            </a:r>
            <a:r>
              <a:rPr lang="en-US" altLang="zh-CN" sz="1400" b="1" dirty="0">
                <a:latin typeface="楷体_GB2312" pitchFamily="49" charset="-122"/>
                <a:ea typeface="楷体_GB2312" pitchFamily="49" charset="-122"/>
              </a:rPr>
              <a:t>B </a:t>
            </a:r>
            <a:r>
              <a:rPr lang="zh-CN" altLang="en-US" sz="1400" b="1" dirty="0">
                <a:latin typeface="楷体_GB2312" pitchFamily="49" charset="-122"/>
                <a:ea typeface="楷体_GB2312" pitchFamily="49" charset="-122"/>
              </a:rPr>
              <a:t>＝ </a:t>
            </a:r>
            <a:r>
              <a:rPr lang="en-US" altLang="zh-CN" sz="1400" b="1" dirty="0">
                <a:latin typeface="楷体_GB2312" pitchFamily="49" charset="-122"/>
                <a:ea typeface="楷体_GB2312" pitchFamily="49" charset="-122"/>
              </a:rPr>
              <a:t>n</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1                         </a:t>
            </a:r>
          </a:p>
          <a:p>
            <a:pPr>
              <a:lnSpc>
                <a:spcPct val="140000"/>
              </a:lnSpc>
            </a:pPr>
            <a:r>
              <a:rPr lang="zh-CN" altLang="en-US" sz="1400" b="1" dirty="0">
                <a:latin typeface="楷体_GB2312" pitchFamily="49" charset="-122"/>
                <a:ea typeface="楷体_GB2312" pitchFamily="49" charset="-122"/>
              </a:rPr>
              <a:t>这些树枝都是由度为</a:t>
            </a:r>
            <a:r>
              <a:rPr lang="en-US" altLang="zh-CN" sz="1400" b="1" dirty="0">
                <a:latin typeface="楷体_GB2312" pitchFamily="49" charset="-122"/>
                <a:ea typeface="楷体_GB2312" pitchFamily="49" charset="-122"/>
              </a:rPr>
              <a:t>1</a:t>
            </a:r>
            <a:r>
              <a:rPr lang="zh-CN" altLang="en-US" sz="1400" b="1" dirty="0">
                <a:latin typeface="楷体_GB2312" pitchFamily="49" charset="-122"/>
                <a:ea typeface="楷体_GB2312" pitchFamily="49" charset="-122"/>
              </a:rPr>
              <a:t>和度为</a:t>
            </a:r>
            <a:r>
              <a:rPr lang="en-US" altLang="zh-CN" sz="1400" b="1" dirty="0">
                <a:latin typeface="楷体_GB2312" pitchFamily="49" charset="-122"/>
                <a:ea typeface="楷体_GB2312" pitchFamily="49" charset="-122"/>
              </a:rPr>
              <a:t>2</a:t>
            </a:r>
            <a:r>
              <a:rPr lang="zh-CN" altLang="en-US" sz="1400" b="1" dirty="0">
                <a:latin typeface="楷体_GB2312" pitchFamily="49" charset="-122"/>
                <a:ea typeface="楷体_GB2312" pitchFamily="49" charset="-122"/>
              </a:rPr>
              <a:t>的结点发出的，</a:t>
            </a:r>
          </a:p>
          <a:p>
            <a:pPr>
              <a:lnSpc>
                <a:spcPct val="140000"/>
              </a:lnSpc>
            </a:pPr>
            <a:r>
              <a:rPr lang="zh-CN" altLang="en-US" sz="1400" b="1" dirty="0">
                <a:latin typeface="楷体_GB2312" pitchFamily="49" charset="-122"/>
                <a:ea typeface="楷体_GB2312" pitchFamily="49" charset="-122"/>
              </a:rPr>
              <a:t>一个度为</a:t>
            </a:r>
            <a:r>
              <a:rPr lang="en-US" altLang="zh-CN" sz="1400" b="1" dirty="0">
                <a:latin typeface="楷体_GB2312" pitchFamily="49" charset="-122"/>
                <a:ea typeface="楷体_GB2312" pitchFamily="49" charset="-122"/>
              </a:rPr>
              <a:t>1</a:t>
            </a:r>
            <a:r>
              <a:rPr lang="zh-CN" altLang="en-US" sz="1400" b="1" dirty="0">
                <a:latin typeface="楷体_GB2312" pitchFamily="49" charset="-122"/>
                <a:ea typeface="楷体_GB2312" pitchFamily="49" charset="-122"/>
              </a:rPr>
              <a:t>的结点发出一个树枝，一个度为</a:t>
            </a:r>
            <a:r>
              <a:rPr lang="en-US" altLang="zh-CN" sz="1400" b="1" dirty="0">
                <a:latin typeface="楷体_GB2312" pitchFamily="49" charset="-122"/>
                <a:ea typeface="楷体_GB2312" pitchFamily="49" charset="-122"/>
              </a:rPr>
              <a:t>2</a:t>
            </a:r>
            <a:r>
              <a:rPr lang="zh-CN" altLang="en-US" sz="1400" b="1" dirty="0">
                <a:latin typeface="楷体_GB2312" pitchFamily="49" charset="-122"/>
                <a:ea typeface="楷体_GB2312" pitchFamily="49" charset="-122"/>
              </a:rPr>
              <a:t>的结点发出两个树枝，所以有</a:t>
            </a:r>
            <a:r>
              <a:rPr lang="en-US" altLang="zh-CN" sz="1400" b="1" dirty="0">
                <a:latin typeface="楷体_GB2312" pitchFamily="49" charset="-122"/>
                <a:ea typeface="楷体_GB2312" pitchFamily="49" charset="-122"/>
              </a:rPr>
              <a:t>  B </a:t>
            </a:r>
            <a:r>
              <a:rPr lang="zh-CN" altLang="en-US" sz="1400" b="1" dirty="0">
                <a:latin typeface="楷体_GB2312" pitchFamily="49" charset="-122"/>
                <a:ea typeface="楷体_GB2312" pitchFamily="49" charset="-122"/>
              </a:rPr>
              <a:t>＝ </a:t>
            </a:r>
            <a:r>
              <a:rPr lang="en-US" altLang="zh-CN" sz="1400" b="1" dirty="0">
                <a:latin typeface="楷体_GB2312" pitchFamily="49" charset="-122"/>
                <a:ea typeface="楷体_GB2312" pitchFamily="49" charset="-122"/>
              </a:rPr>
              <a:t>n</a:t>
            </a:r>
            <a:r>
              <a:rPr lang="en-US" altLang="zh-CN" sz="1400" b="1" baseline="-25000" dirty="0">
                <a:latin typeface="楷体_GB2312" pitchFamily="49" charset="-122"/>
                <a:ea typeface="楷体_GB2312" pitchFamily="49" charset="-122"/>
              </a:rPr>
              <a:t>1</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2n</a:t>
            </a:r>
            <a:r>
              <a:rPr lang="en-US" altLang="zh-CN" sz="1400" b="1" baseline="-25000" dirty="0">
                <a:latin typeface="楷体_GB2312" pitchFamily="49" charset="-122"/>
                <a:ea typeface="楷体_GB2312" pitchFamily="49" charset="-122"/>
              </a:rPr>
              <a:t>2</a:t>
            </a:r>
            <a:r>
              <a:rPr lang="en-US" altLang="zh-CN" sz="1400" b="1" dirty="0">
                <a:latin typeface="楷体_GB2312" pitchFamily="49" charset="-122"/>
                <a:ea typeface="楷体_GB2312" pitchFamily="49" charset="-122"/>
              </a:rPr>
              <a:t>                             </a:t>
            </a:r>
          </a:p>
          <a:p>
            <a:pPr>
              <a:lnSpc>
                <a:spcPct val="140000"/>
              </a:lnSpc>
            </a:pPr>
            <a:r>
              <a:rPr lang="zh-CN" altLang="en-US" sz="1400" b="1" dirty="0">
                <a:latin typeface="楷体_GB2312" pitchFamily="49" charset="-122"/>
                <a:ea typeface="楷体_GB2312" pitchFamily="49" charset="-122"/>
              </a:rPr>
              <a:t>因此，  </a:t>
            </a:r>
            <a:r>
              <a:rPr lang="en-US" altLang="zh-CN" sz="1400" b="1" dirty="0">
                <a:latin typeface="楷体_GB2312" pitchFamily="49" charset="-122"/>
                <a:ea typeface="楷体_GB2312" pitchFamily="49" charset="-122"/>
              </a:rPr>
              <a:t>n</a:t>
            </a:r>
            <a:r>
              <a:rPr lang="en-US" altLang="zh-CN" sz="1400" b="1" baseline="-25000" dirty="0">
                <a:latin typeface="楷体_GB2312" pitchFamily="49" charset="-122"/>
                <a:ea typeface="楷体_GB2312" pitchFamily="49" charset="-122"/>
              </a:rPr>
              <a:t>0</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n</a:t>
            </a:r>
            <a:r>
              <a:rPr lang="en-US" altLang="zh-CN" sz="1400" b="1" baseline="-25000" dirty="0">
                <a:latin typeface="楷体_GB2312" pitchFamily="49" charset="-122"/>
                <a:ea typeface="楷体_GB2312" pitchFamily="49" charset="-122"/>
              </a:rPr>
              <a:t>2</a:t>
            </a:r>
            <a:r>
              <a:rPr lang="zh-CN" altLang="en-US" sz="1400" b="1" dirty="0">
                <a:latin typeface="楷体_GB2312" pitchFamily="49" charset="-122"/>
                <a:ea typeface="楷体_GB2312" pitchFamily="49" charset="-122"/>
              </a:rPr>
              <a:t>＋</a:t>
            </a:r>
            <a:r>
              <a:rPr lang="en-US" altLang="zh-CN" sz="1400" b="1" dirty="0">
                <a:latin typeface="楷体_GB2312" pitchFamily="49" charset="-122"/>
                <a:ea typeface="楷体_GB2312" pitchFamily="49" charset="-122"/>
              </a:rPr>
              <a:t>1</a:t>
            </a:r>
            <a:endParaRPr lang="zh-CN" altLang="en-US" sz="1400" b="1" dirty="0">
              <a:latin typeface="宋体" pitchFamily="2" charset="-122"/>
              <a:ea typeface="楷体_GB2312" pitchFamily="49" charset="-122"/>
            </a:endParaRPr>
          </a:p>
        </p:txBody>
      </p:sp>
      <p:sp>
        <p:nvSpPr>
          <p:cNvPr id="37" name="矩形 36"/>
          <p:cNvSpPr>
            <a:spLocks noChangeArrowheads="1"/>
          </p:cNvSpPr>
          <p:nvPr/>
        </p:nvSpPr>
        <p:spPr bwMode="auto">
          <a:xfrm>
            <a:off x="323850" y="1995488"/>
            <a:ext cx="646113" cy="369887"/>
          </a:xfrm>
          <a:prstGeom prst="rect">
            <a:avLst/>
          </a:prstGeom>
          <a:noFill/>
          <a:ln w="9525">
            <a:noFill/>
            <a:miter lim="800000"/>
            <a:headEnd/>
            <a:tailEnd/>
          </a:ln>
        </p:spPr>
        <p:txBody>
          <a:bodyPr wrap="none">
            <a:spAutoFit/>
          </a:bodyPr>
          <a:lstStyle/>
          <a:p>
            <a:r>
              <a:rPr lang="zh-CN" altLang="en-US" sz="1800" b="1">
                <a:latin typeface="微软雅黑" pitchFamily="34" charset="-122"/>
                <a:ea typeface="微软雅黑" pitchFamily="34" charset="-122"/>
              </a:rPr>
              <a:t>证明</a:t>
            </a:r>
            <a:endParaRPr lang="zh-CN" altLang="en-US" sz="1800">
              <a:latin typeface="微软雅黑" pitchFamily="34" charset="-122"/>
              <a:ea typeface="微软雅黑" pitchFamily="34" charset="-122"/>
            </a:endParaRPr>
          </a:p>
        </p:txBody>
      </p:sp>
      <mc:AlternateContent xmlns:mc="http://schemas.openxmlformats.org/markup-compatibility/2006">
        <mc:Choice xmlns:p14="http://schemas.microsoft.com/office/powerpoint/2010/main" xmlns="" Requires="p14">
          <p:contentPart p14:bwMode="auto" r:id="rId3">
            <p14:nvContentPartPr>
              <p14:cNvPr id="1126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126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6">
                                            <p:txEl>
                                              <p:pRg st="0" end="0"/>
                                            </p:txEl>
                                          </p:spTgt>
                                        </p:tgtEl>
                                        <p:attrNameLst>
                                          <p:attrName>style.visibility</p:attrName>
                                        </p:attrNameLst>
                                      </p:cBhvr>
                                      <p:to>
                                        <p:strVal val="visible"/>
                                      </p:to>
                                    </p:set>
                                    <p:animEffect transition="in" filter="blinds(horizontal)">
                                      <p:cBhvr>
                                        <p:cTn id="12" dur="500"/>
                                        <p:tgtEl>
                                          <p:spTgt spid="116">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16">
                                            <p:txEl>
                                              <p:pRg st="1" end="1"/>
                                            </p:txEl>
                                          </p:spTgt>
                                        </p:tgtEl>
                                        <p:attrNameLst>
                                          <p:attrName>style.visibility</p:attrName>
                                        </p:attrNameLst>
                                      </p:cBhvr>
                                      <p:to>
                                        <p:strVal val="visible"/>
                                      </p:to>
                                    </p:set>
                                    <p:animEffect transition="in" filter="blinds(horizontal)">
                                      <p:cBhvr>
                                        <p:cTn id="15" dur="500"/>
                                        <p:tgtEl>
                                          <p:spTgt spid="11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6">
                                            <p:txEl>
                                              <p:pRg st="2" end="2"/>
                                            </p:txEl>
                                          </p:spTgt>
                                        </p:tgtEl>
                                        <p:attrNameLst>
                                          <p:attrName>style.visibility</p:attrName>
                                        </p:attrNameLst>
                                      </p:cBhvr>
                                      <p:to>
                                        <p:strVal val="visible"/>
                                      </p:to>
                                    </p:set>
                                    <p:animEffect transition="in" filter="blinds(horizontal)">
                                      <p:cBhvr>
                                        <p:cTn id="20" dur="500"/>
                                        <p:tgtEl>
                                          <p:spTgt spid="116">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16">
                                            <p:txEl>
                                              <p:pRg st="3" end="3"/>
                                            </p:txEl>
                                          </p:spTgt>
                                        </p:tgtEl>
                                        <p:attrNameLst>
                                          <p:attrName>style.visibility</p:attrName>
                                        </p:attrNameLst>
                                      </p:cBhvr>
                                      <p:to>
                                        <p:strVal val="visible"/>
                                      </p:to>
                                    </p:set>
                                    <p:animEffect transition="in" filter="blinds(horizontal)">
                                      <p:cBhvr>
                                        <p:cTn id="23" dur="500"/>
                                        <p:tgtEl>
                                          <p:spTgt spid="116">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6">
                                            <p:txEl>
                                              <p:pRg st="4" end="4"/>
                                            </p:txEl>
                                          </p:spTgt>
                                        </p:tgtEl>
                                        <p:attrNameLst>
                                          <p:attrName>style.visibility</p:attrName>
                                        </p:attrNameLst>
                                      </p:cBhvr>
                                      <p:to>
                                        <p:strVal val="visible"/>
                                      </p:to>
                                    </p:set>
                                    <p:animEffect transition="in" filter="blinds(horizontal)">
                                      <p:cBhvr>
                                        <p:cTn id="26" dur="500"/>
                                        <p:tgtEl>
                                          <p:spTgt spid="11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6">
                                            <p:txEl>
                                              <p:pRg st="5" end="5"/>
                                            </p:txEl>
                                          </p:spTgt>
                                        </p:tgtEl>
                                        <p:attrNameLst>
                                          <p:attrName>style.visibility</p:attrName>
                                        </p:attrNameLst>
                                      </p:cBhvr>
                                      <p:to>
                                        <p:strVal val="visible"/>
                                      </p:to>
                                    </p:set>
                                    <p:animEffect transition="in" filter="blinds(horizontal)">
                                      <p:cBhvr>
                                        <p:cTn id="31" dur="500"/>
                                        <p:tgtEl>
                                          <p:spTgt spid="116">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16">
                                            <p:txEl>
                                              <p:pRg st="6" end="6"/>
                                            </p:txEl>
                                          </p:spTgt>
                                        </p:tgtEl>
                                        <p:attrNameLst>
                                          <p:attrName>style.visibility</p:attrName>
                                        </p:attrNameLst>
                                      </p:cBhvr>
                                      <p:to>
                                        <p:strVal val="visible"/>
                                      </p:to>
                                    </p:set>
                                    <p:animEffect transition="in" filter="blinds(horizontal)">
                                      <p:cBhvr>
                                        <p:cTn id="34" dur="500"/>
                                        <p:tgtEl>
                                          <p:spTgt spid="11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6">
                                            <p:txEl>
                                              <p:pRg st="7" end="7"/>
                                            </p:txEl>
                                          </p:spTgt>
                                        </p:tgtEl>
                                        <p:attrNameLst>
                                          <p:attrName>style.visibility</p:attrName>
                                        </p:attrNameLst>
                                      </p:cBhvr>
                                      <p:to>
                                        <p:strVal val="visible"/>
                                      </p:to>
                                    </p:set>
                                    <p:animEffect transition="in" filter="blinds(horizontal)">
                                      <p:cBhvr>
                                        <p:cTn id="39" dur="500"/>
                                        <p:tgtEl>
                                          <p:spTgt spid="1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矩形 34"/>
          <p:cNvSpPr>
            <a:spLocks noChangeArrowheads="1"/>
          </p:cNvSpPr>
          <p:nvPr/>
        </p:nvSpPr>
        <p:spPr bwMode="auto">
          <a:xfrm>
            <a:off x="467544"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二叉树的性质</a:t>
            </a:r>
            <a:r>
              <a:rPr lang="en-US" altLang="zh-CN" b="1" dirty="0">
                <a:latin typeface="微软雅黑" pitchFamily="34" charset="-122"/>
                <a:ea typeface="微软雅黑" pitchFamily="34" charset="-122"/>
              </a:rPr>
              <a:t>4</a:t>
            </a:r>
            <a:endParaRPr lang="zh-CN" altLang="en-US" dirty="0">
              <a:latin typeface="微软雅黑" pitchFamily="34" charset="-122"/>
              <a:ea typeface="微软雅黑" pitchFamily="34" charset="-122"/>
            </a:endParaRPr>
          </a:p>
        </p:txBody>
      </p:sp>
      <p:sp>
        <p:nvSpPr>
          <p:cNvPr id="12293" name="文本框 29"/>
          <p:cNvSpPr txBox="1">
            <a:spLocks noChangeArrowheads="1"/>
          </p:cNvSpPr>
          <p:nvPr/>
        </p:nvSpPr>
        <p:spPr bwMode="auto">
          <a:xfrm>
            <a:off x="827088" y="1058863"/>
            <a:ext cx="5832475" cy="369887"/>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具有</a:t>
            </a:r>
            <a:r>
              <a:rPr lang="en-US" altLang="zh-CN" sz="1800" b="1" dirty="0">
                <a:latin typeface="微软雅黑" pitchFamily="34" charset="-122"/>
                <a:ea typeface="微软雅黑" pitchFamily="34" charset="-122"/>
              </a:rPr>
              <a:t>n</a:t>
            </a:r>
            <a:r>
              <a:rPr lang="zh-CN" altLang="en-US" sz="1800" b="1" dirty="0">
                <a:latin typeface="微软雅黑" pitchFamily="34" charset="-122"/>
                <a:ea typeface="微软雅黑" pitchFamily="34" charset="-122"/>
              </a:rPr>
              <a:t>个结点的完全二叉树的高度 </a:t>
            </a:r>
            <a:r>
              <a:rPr lang="en-US" altLang="zh-CN" sz="1800" b="1" dirty="0">
                <a:latin typeface="微软雅黑" pitchFamily="34" charset="-122"/>
                <a:ea typeface="微软雅黑" pitchFamily="34" charset="-122"/>
              </a:rPr>
              <a:t>k = </a:t>
            </a:r>
            <a:r>
              <a:rPr lang="en-US" altLang="zh-CN" sz="1800" b="1" dirty="0">
                <a:latin typeface="微软雅黑" pitchFamily="34" charset="-122"/>
                <a:ea typeface="微软雅黑" pitchFamily="34" charset="-122"/>
                <a:sym typeface="Symbol" pitchFamily="18" charset="2"/>
              </a:rPr>
              <a:t></a:t>
            </a:r>
            <a:r>
              <a:rPr lang="en-US" altLang="zh-CN" sz="1800" b="1" dirty="0">
                <a:latin typeface="微软雅黑" pitchFamily="34" charset="-122"/>
                <a:ea typeface="微软雅黑" pitchFamily="34" charset="-122"/>
              </a:rPr>
              <a:t>log</a:t>
            </a:r>
            <a:r>
              <a:rPr lang="en-US" altLang="zh-CN" sz="1800" b="1" baseline="-25000" dirty="0">
                <a:latin typeface="微软雅黑" pitchFamily="34" charset="-122"/>
                <a:ea typeface="微软雅黑" pitchFamily="34" charset="-122"/>
              </a:rPr>
              <a:t>2</a:t>
            </a:r>
            <a:r>
              <a:rPr lang="en-US" altLang="zh-CN" sz="1800" b="1" dirty="0">
                <a:latin typeface="微软雅黑" pitchFamily="34" charset="-122"/>
                <a:ea typeface="微软雅黑" pitchFamily="34" charset="-122"/>
              </a:rPr>
              <a:t>n</a:t>
            </a:r>
            <a:r>
              <a:rPr lang="en-US" altLang="zh-CN" sz="1800" b="1" dirty="0">
                <a:latin typeface="微软雅黑" pitchFamily="34" charset="-122"/>
                <a:ea typeface="微软雅黑" pitchFamily="34" charset="-122"/>
                <a:sym typeface="Symbol" pitchFamily="18" charset="2"/>
              </a:rPr>
              <a:t></a:t>
            </a:r>
            <a:r>
              <a:rPr lang="en-US" altLang="zh-CN" sz="1800" b="1" dirty="0">
                <a:latin typeface="微软雅黑" pitchFamily="34" charset="-122"/>
                <a:ea typeface="微软雅黑" pitchFamily="34" charset="-122"/>
              </a:rPr>
              <a:t> + 1</a:t>
            </a:r>
          </a:p>
        </p:txBody>
      </p:sp>
      <p:sp>
        <p:nvSpPr>
          <p:cNvPr id="37" name="矩形 36"/>
          <p:cNvSpPr>
            <a:spLocks noChangeArrowheads="1"/>
          </p:cNvSpPr>
          <p:nvPr/>
        </p:nvSpPr>
        <p:spPr bwMode="auto">
          <a:xfrm>
            <a:off x="468313" y="1635125"/>
            <a:ext cx="646112" cy="369888"/>
          </a:xfrm>
          <a:prstGeom prst="rect">
            <a:avLst/>
          </a:prstGeom>
          <a:noFill/>
          <a:ln w="9525">
            <a:noFill/>
            <a:miter lim="800000"/>
            <a:headEnd/>
            <a:tailEnd/>
          </a:ln>
        </p:spPr>
        <p:txBody>
          <a:bodyPr wrap="none">
            <a:spAutoFit/>
          </a:bodyPr>
          <a:lstStyle/>
          <a:p>
            <a:r>
              <a:rPr lang="zh-CN" altLang="en-US" sz="1800" b="1">
                <a:latin typeface="微软雅黑" pitchFamily="34" charset="-122"/>
                <a:ea typeface="微软雅黑" pitchFamily="34" charset="-122"/>
              </a:rPr>
              <a:t>证明</a:t>
            </a:r>
            <a:endParaRPr lang="zh-CN" altLang="en-US" sz="1800">
              <a:latin typeface="微软雅黑" pitchFamily="34" charset="-122"/>
              <a:ea typeface="微软雅黑" pitchFamily="34" charset="-122"/>
            </a:endParaRPr>
          </a:p>
        </p:txBody>
      </p:sp>
      <p:grpSp>
        <p:nvGrpSpPr>
          <p:cNvPr id="2" name="Group 35"/>
          <p:cNvGrpSpPr>
            <a:grpSpLocks/>
          </p:cNvGrpSpPr>
          <p:nvPr/>
        </p:nvGrpSpPr>
        <p:grpSpPr bwMode="auto">
          <a:xfrm>
            <a:off x="5940425" y="1708150"/>
            <a:ext cx="3024188" cy="1943100"/>
            <a:chOff x="2976" y="1221"/>
            <a:chExt cx="2448" cy="1632"/>
          </a:xfrm>
        </p:grpSpPr>
        <p:sp>
          <p:nvSpPr>
            <p:cNvPr id="12297" name="Oval 36"/>
            <p:cNvSpPr>
              <a:spLocks noChangeArrowheads="1"/>
            </p:cNvSpPr>
            <p:nvPr/>
          </p:nvSpPr>
          <p:spPr bwMode="auto">
            <a:xfrm>
              <a:off x="3216"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12298" name="Oval 37"/>
            <p:cNvSpPr>
              <a:spLocks noChangeArrowheads="1"/>
            </p:cNvSpPr>
            <p:nvPr/>
          </p:nvSpPr>
          <p:spPr bwMode="auto">
            <a:xfrm>
              <a:off x="4752" y="165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12299" name="Oval 38"/>
            <p:cNvSpPr>
              <a:spLocks noChangeArrowheads="1"/>
            </p:cNvSpPr>
            <p:nvPr/>
          </p:nvSpPr>
          <p:spPr bwMode="auto">
            <a:xfrm>
              <a:off x="5136"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12300" name="Oval 39"/>
            <p:cNvSpPr>
              <a:spLocks noChangeArrowheads="1"/>
            </p:cNvSpPr>
            <p:nvPr/>
          </p:nvSpPr>
          <p:spPr bwMode="auto">
            <a:xfrm>
              <a:off x="3792"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12301" name="Oval 40"/>
            <p:cNvSpPr>
              <a:spLocks noChangeArrowheads="1"/>
            </p:cNvSpPr>
            <p:nvPr/>
          </p:nvSpPr>
          <p:spPr bwMode="auto">
            <a:xfrm>
              <a:off x="4464"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12302" name="Oval 41"/>
            <p:cNvSpPr>
              <a:spLocks noChangeArrowheads="1"/>
            </p:cNvSpPr>
            <p:nvPr/>
          </p:nvSpPr>
          <p:spPr bwMode="auto">
            <a:xfrm>
              <a:off x="3552" y="170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p>
          </p:txBody>
        </p:sp>
        <p:sp>
          <p:nvSpPr>
            <p:cNvPr id="12303" name="Line 42"/>
            <p:cNvSpPr>
              <a:spLocks noChangeShapeType="1"/>
            </p:cNvSpPr>
            <p:nvPr/>
          </p:nvSpPr>
          <p:spPr bwMode="auto">
            <a:xfrm flipH="1">
              <a:off x="3792" y="1413"/>
              <a:ext cx="384"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304" name="Line 43"/>
            <p:cNvSpPr>
              <a:spLocks noChangeShapeType="1"/>
            </p:cNvSpPr>
            <p:nvPr/>
          </p:nvSpPr>
          <p:spPr bwMode="auto">
            <a:xfrm>
              <a:off x="4320" y="1413"/>
              <a:ext cx="48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305" name="Line 44"/>
            <p:cNvSpPr>
              <a:spLocks noChangeShapeType="1"/>
            </p:cNvSpPr>
            <p:nvPr/>
          </p:nvSpPr>
          <p:spPr bwMode="auto">
            <a:xfrm>
              <a:off x="4992" y="1845"/>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306" name="Line 45"/>
            <p:cNvSpPr>
              <a:spLocks noChangeShapeType="1"/>
            </p:cNvSpPr>
            <p:nvPr/>
          </p:nvSpPr>
          <p:spPr bwMode="auto">
            <a:xfrm flipH="1">
              <a:off x="4656" y="1893"/>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307" name="Line 46"/>
            <p:cNvSpPr>
              <a:spLocks noChangeShapeType="1"/>
            </p:cNvSpPr>
            <p:nvPr/>
          </p:nvSpPr>
          <p:spPr bwMode="auto">
            <a:xfrm>
              <a:off x="3744" y="1941"/>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308" name="Oval 47"/>
            <p:cNvSpPr>
              <a:spLocks noChangeArrowheads="1"/>
            </p:cNvSpPr>
            <p:nvPr/>
          </p:nvSpPr>
          <p:spPr bwMode="auto">
            <a:xfrm>
              <a:off x="4128" y="122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12309" name="Line 48"/>
            <p:cNvSpPr>
              <a:spLocks noChangeShapeType="1"/>
            </p:cNvSpPr>
            <p:nvPr/>
          </p:nvSpPr>
          <p:spPr bwMode="auto">
            <a:xfrm flipH="1">
              <a:off x="3456" y="1941"/>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310" name="Oval 49"/>
            <p:cNvSpPr>
              <a:spLocks noChangeArrowheads="1"/>
            </p:cNvSpPr>
            <p:nvPr/>
          </p:nvSpPr>
          <p:spPr bwMode="auto">
            <a:xfrm>
              <a:off x="2976"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b="1" u="sng">
                <a:latin typeface="Arial" pitchFamily="34" charset="0"/>
              </a:endParaRPr>
            </a:p>
          </p:txBody>
        </p:sp>
        <p:sp>
          <p:nvSpPr>
            <p:cNvPr id="12311" name="Oval 50"/>
            <p:cNvSpPr>
              <a:spLocks noChangeArrowheads="1"/>
            </p:cNvSpPr>
            <p:nvPr/>
          </p:nvSpPr>
          <p:spPr bwMode="auto">
            <a:xfrm>
              <a:off x="3312"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12312" name="Oval 51"/>
            <p:cNvSpPr>
              <a:spLocks noChangeArrowheads="1"/>
            </p:cNvSpPr>
            <p:nvPr/>
          </p:nvSpPr>
          <p:spPr bwMode="auto">
            <a:xfrm>
              <a:off x="3648"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J</a:t>
              </a:r>
              <a:endParaRPr lang="en-US" altLang="zh-CN" sz="1400" b="1" u="sng">
                <a:latin typeface="Arial" pitchFamily="34" charset="0"/>
              </a:endParaRPr>
            </a:p>
          </p:txBody>
        </p:sp>
        <p:sp>
          <p:nvSpPr>
            <p:cNvPr id="12313" name="Line 52"/>
            <p:cNvSpPr>
              <a:spLocks noChangeShapeType="1"/>
            </p:cNvSpPr>
            <p:nvPr/>
          </p:nvSpPr>
          <p:spPr bwMode="auto">
            <a:xfrm>
              <a:off x="3360" y="2373"/>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314" name="Line 53"/>
            <p:cNvSpPr>
              <a:spLocks noChangeShapeType="1"/>
            </p:cNvSpPr>
            <p:nvPr/>
          </p:nvSpPr>
          <p:spPr bwMode="auto">
            <a:xfrm flipH="1">
              <a:off x="3120" y="2373"/>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315" name="Line 54"/>
            <p:cNvSpPr>
              <a:spLocks noChangeShapeType="1"/>
            </p:cNvSpPr>
            <p:nvPr/>
          </p:nvSpPr>
          <p:spPr bwMode="auto">
            <a:xfrm flipH="1">
              <a:off x="3792" y="2373"/>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48" name="矩形 47"/>
          <p:cNvSpPr>
            <a:spLocks noChangeArrowheads="1"/>
          </p:cNvSpPr>
          <p:nvPr/>
        </p:nvSpPr>
        <p:spPr bwMode="auto">
          <a:xfrm>
            <a:off x="395288" y="2139950"/>
            <a:ext cx="4968875" cy="2468563"/>
          </a:xfrm>
          <a:prstGeom prst="rect">
            <a:avLst/>
          </a:prstGeom>
          <a:noFill/>
          <a:ln w="9525">
            <a:noFill/>
            <a:miter lim="800000"/>
            <a:headEnd/>
            <a:tailEnd/>
          </a:ln>
        </p:spPr>
        <p:txBody>
          <a:bodyPr>
            <a:spAutoFit/>
          </a:bodyPr>
          <a:lstStyle/>
          <a:p>
            <a:pPr>
              <a:lnSpc>
                <a:spcPct val="120000"/>
              </a:lnSpc>
            </a:pPr>
            <a:r>
              <a:rPr lang="zh-CN" altLang="en-US" sz="1400">
                <a:ea typeface="楷体_GB2312" pitchFamily="49" charset="-122"/>
              </a:rPr>
              <a:t>根据完全二叉树的定义和性质</a:t>
            </a:r>
            <a:r>
              <a:rPr lang="en-US" altLang="zh-CN" sz="1400">
                <a:ea typeface="楷体_GB2312" pitchFamily="49" charset="-122"/>
              </a:rPr>
              <a:t>2</a:t>
            </a:r>
            <a:r>
              <a:rPr lang="zh-CN" altLang="en-US" sz="1400">
                <a:ea typeface="楷体_GB2312" pitchFamily="49" charset="-122"/>
              </a:rPr>
              <a:t>可知，高度为</a:t>
            </a:r>
            <a:r>
              <a:rPr lang="en-US" altLang="zh-CN" sz="1400">
                <a:ea typeface="楷体_GB2312" pitchFamily="49" charset="-122"/>
              </a:rPr>
              <a:t>k</a:t>
            </a:r>
            <a:r>
              <a:rPr lang="zh-CN" altLang="en-US" sz="1400">
                <a:ea typeface="楷体_GB2312" pitchFamily="49" charset="-122"/>
              </a:rPr>
              <a:t>的 完全二叉树的第一层到第</a:t>
            </a:r>
            <a:r>
              <a:rPr lang="en-US" altLang="zh-CN" sz="1400">
                <a:ea typeface="楷体_GB2312" pitchFamily="49" charset="-122"/>
              </a:rPr>
              <a:t>k-1</a:t>
            </a:r>
            <a:r>
              <a:rPr lang="zh-CN" altLang="en-US" sz="1400">
                <a:ea typeface="楷体_GB2312" pitchFamily="49" charset="-122"/>
              </a:rPr>
              <a:t>层具有最多的结点个数，总数为 </a:t>
            </a:r>
            <a:r>
              <a:rPr lang="en-US" altLang="zh-CN" sz="1400">
                <a:ea typeface="楷体_GB2312" pitchFamily="49" charset="-122"/>
              </a:rPr>
              <a:t>2</a:t>
            </a:r>
            <a:r>
              <a:rPr lang="en-US" altLang="zh-CN" sz="1400" baseline="30000">
                <a:ea typeface="楷体_GB2312" pitchFamily="49" charset="-122"/>
              </a:rPr>
              <a:t>k-1</a:t>
            </a:r>
            <a:r>
              <a:rPr lang="en-US" altLang="zh-CN" sz="1400">
                <a:ea typeface="楷体_GB2312" pitchFamily="49" charset="-122"/>
              </a:rPr>
              <a:t>- 1</a:t>
            </a:r>
            <a:r>
              <a:rPr lang="zh-CN" altLang="en-US" sz="1400">
                <a:ea typeface="楷体_GB2312" pitchFamily="49" charset="-122"/>
              </a:rPr>
              <a:t>个，第</a:t>
            </a:r>
            <a:r>
              <a:rPr lang="en-US" altLang="zh-CN" sz="1400">
                <a:ea typeface="楷体_GB2312" pitchFamily="49" charset="-122"/>
              </a:rPr>
              <a:t>k</a:t>
            </a:r>
            <a:r>
              <a:rPr lang="zh-CN" altLang="en-US" sz="1400">
                <a:ea typeface="楷体_GB2312" pitchFamily="49" charset="-122"/>
              </a:rPr>
              <a:t>层至少具有一个结点，至多有</a:t>
            </a:r>
            <a:r>
              <a:rPr lang="en-US" altLang="zh-CN" sz="1400">
                <a:ea typeface="楷体_GB2312" pitchFamily="49" charset="-122"/>
              </a:rPr>
              <a:t>2</a:t>
            </a:r>
            <a:r>
              <a:rPr lang="en-US" altLang="zh-CN" sz="1400" baseline="30000">
                <a:ea typeface="楷体_GB2312" pitchFamily="49" charset="-122"/>
              </a:rPr>
              <a:t>k-1</a:t>
            </a:r>
            <a:r>
              <a:rPr lang="zh-CN" altLang="en-US" sz="1400">
                <a:ea typeface="楷体_GB2312" pitchFamily="49" charset="-122"/>
              </a:rPr>
              <a:t>个结点。</a:t>
            </a:r>
            <a:endParaRPr lang="en-US" altLang="zh-CN" sz="1400">
              <a:ea typeface="楷体_GB2312" pitchFamily="49" charset="-122"/>
            </a:endParaRPr>
          </a:p>
          <a:p>
            <a:pPr>
              <a:lnSpc>
                <a:spcPct val="120000"/>
              </a:lnSpc>
              <a:spcBef>
                <a:spcPts val="600"/>
              </a:spcBef>
            </a:pPr>
            <a:r>
              <a:rPr lang="zh-CN" altLang="en-US" sz="1400">
                <a:ea typeface="楷体_GB2312" pitchFamily="49" charset="-122"/>
              </a:rPr>
              <a:t>因此，</a:t>
            </a:r>
            <a:r>
              <a:rPr lang="zh-CN" altLang="pt-BR" sz="1400">
                <a:ea typeface="楷体_GB2312" pitchFamily="49" charset="-122"/>
              </a:rPr>
              <a:t>       </a:t>
            </a:r>
            <a:r>
              <a:rPr lang="pt-BR" altLang="zh-CN" sz="1400">
                <a:ea typeface="楷体_GB2312" pitchFamily="49" charset="-122"/>
              </a:rPr>
              <a:t>2</a:t>
            </a:r>
            <a:r>
              <a:rPr lang="pt-BR" altLang="zh-CN" sz="1400" baseline="30000">
                <a:ea typeface="楷体_GB2312" pitchFamily="49" charset="-122"/>
              </a:rPr>
              <a:t>k-1</a:t>
            </a:r>
            <a:r>
              <a:rPr lang="pt-BR" altLang="zh-CN" sz="1400">
                <a:ea typeface="楷体_GB2312" pitchFamily="49" charset="-122"/>
              </a:rPr>
              <a:t> – 1 &lt;  n ≤ 2</a:t>
            </a:r>
            <a:r>
              <a:rPr lang="pt-BR" altLang="zh-CN" sz="1400" baseline="30000">
                <a:ea typeface="楷体_GB2312" pitchFamily="49" charset="-122"/>
              </a:rPr>
              <a:t>k</a:t>
            </a:r>
            <a:r>
              <a:rPr lang="pt-BR" altLang="zh-CN" sz="1400">
                <a:ea typeface="楷体_GB2312" pitchFamily="49" charset="-122"/>
              </a:rPr>
              <a:t> - 1</a:t>
            </a:r>
          </a:p>
          <a:p>
            <a:pPr>
              <a:lnSpc>
                <a:spcPct val="120000"/>
              </a:lnSpc>
              <a:spcBef>
                <a:spcPts val="600"/>
              </a:spcBef>
            </a:pPr>
            <a:r>
              <a:rPr lang="zh-CN" altLang="pt-BR" sz="1400">
                <a:ea typeface="楷体_GB2312" pitchFamily="49" charset="-122"/>
              </a:rPr>
              <a:t> 即       </a:t>
            </a:r>
            <a:r>
              <a:rPr lang="pt-BR" altLang="zh-CN" sz="1400">
                <a:ea typeface="楷体_GB2312" pitchFamily="49" charset="-122"/>
              </a:rPr>
              <a:t>2</a:t>
            </a:r>
            <a:r>
              <a:rPr lang="pt-BR" altLang="zh-CN" sz="1400" baseline="30000">
                <a:ea typeface="楷体_GB2312" pitchFamily="49" charset="-122"/>
              </a:rPr>
              <a:t>k-1 </a:t>
            </a:r>
            <a:r>
              <a:rPr lang="pt-BR" altLang="zh-CN" sz="1400">
                <a:ea typeface="楷体_GB2312" pitchFamily="49" charset="-122"/>
              </a:rPr>
              <a:t>≤ n &lt;2</a:t>
            </a:r>
            <a:r>
              <a:rPr lang="pt-BR" altLang="zh-CN" sz="1400" baseline="30000">
                <a:ea typeface="楷体_GB2312" pitchFamily="49" charset="-122"/>
              </a:rPr>
              <a:t>k</a:t>
            </a:r>
          </a:p>
          <a:p>
            <a:pPr>
              <a:lnSpc>
                <a:spcPct val="120000"/>
              </a:lnSpc>
              <a:spcBef>
                <a:spcPts val="600"/>
              </a:spcBef>
            </a:pPr>
            <a:r>
              <a:rPr lang="zh-CN" altLang="pt-BR" sz="1400">
                <a:ea typeface="楷体_GB2312" pitchFamily="49" charset="-122"/>
              </a:rPr>
              <a:t> 对不等式取对数，有</a:t>
            </a:r>
          </a:p>
          <a:p>
            <a:pPr>
              <a:lnSpc>
                <a:spcPct val="120000"/>
              </a:lnSpc>
            </a:pPr>
            <a:r>
              <a:rPr lang="zh-CN" altLang="en-US" sz="1400">
                <a:ea typeface="楷体_GB2312" pitchFamily="49" charset="-122"/>
              </a:rPr>
              <a:t>             </a:t>
            </a:r>
            <a:r>
              <a:rPr lang="en-US" altLang="zh-CN" sz="1400">
                <a:ea typeface="楷体_GB2312" pitchFamily="49" charset="-122"/>
              </a:rPr>
              <a:t>k -1 ≤ log</a:t>
            </a:r>
            <a:r>
              <a:rPr lang="en-US" altLang="zh-CN" sz="1400" baseline="-25000">
                <a:ea typeface="楷体_GB2312" pitchFamily="49" charset="-122"/>
              </a:rPr>
              <a:t>2</a:t>
            </a:r>
            <a:r>
              <a:rPr lang="en-US" altLang="zh-CN" sz="1400">
                <a:ea typeface="楷体_GB2312" pitchFamily="49" charset="-122"/>
              </a:rPr>
              <a:t>n &lt; k</a:t>
            </a:r>
          </a:p>
          <a:p>
            <a:pPr>
              <a:lnSpc>
                <a:spcPct val="120000"/>
              </a:lnSpc>
              <a:spcBef>
                <a:spcPts val="600"/>
              </a:spcBef>
            </a:pPr>
            <a:r>
              <a:rPr lang="zh-CN" altLang="en-US" sz="1400">
                <a:ea typeface="楷体_GB2312" pitchFamily="49" charset="-122"/>
              </a:rPr>
              <a:t>由于</a:t>
            </a:r>
            <a:r>
              <a:rPr lang="en-US" altLang="zh-CN" sz="1400">
                <a:ea typeface="楷体_GB2312" pitchFamily="49" charset="-122"/>
              </a:rPr>
              <a:t>k</a:t>
            </a:r>
            <a:r>
              <a:rPr lang="zh-CN" altLang="en-US" sz="1400">
                <a:ea typeface="楷体_GB2312" pitchFamily="49" charset="-122"/>
              </a:rPr>
              <a:t>是整数，所以有：</a:t>
            </a:r>
            <a:r>
              <a:rPr lang="en-US" altLang="zh-CN" sz="1400">
                <a:ea typeface="楷体_GB2312" pitchFamily="49" charset="-122"/>
              </a:rPr>
              <a:t>k =  </a:t>
            </a:r>
            <a:r>
              <a:rPr lang="en-US" altLang="zh-CN" sz="1400">
                <a:ea typeface="楷体_GB2312" pitchFamily="49" charset="-122"/>
                <a:sym typeface="Symbol" pitchFamily="18" charset="2"/>
              </a:rPr>
              <a:t></a:t>
            </a:r>
            <a:r>
              <a:rPr lang="en-US" altLang="zh-CN" sz="1400">
                <a:ea typeface="楷体_GB2312" pitchFamily="49" charset="-122"/>
              </a:rPr>
              <a:t> log</a:t>
            </a:r>
            <a:r>
              <a:rPr lang="en-US" altLang="zh-CN" sz="1400" baseline="-25000">
                <a:ea typeface="楷体_GB2312" pitchFamily="49" charset="-122"/>
                <a:sym typeface="Symbol" pitchFamily="18" charset="2"/>
              </a:rPr>
              <a:t>2</a:t>
            </a:r>
            <a:r>
              <a:rPr lang="en-US" altLang="zh-CN" sz="1400">
                <a:ea typeface="楷体_GB2312" pitchFamily="49" charset="-122"/>
                <a:sym typeface="Symbol" pitchFamily="18" charset="2"/>
              </a:rPr>
              <a:t>n </a:t>
            </a:r>
            <a:r>
              <a:rPr lang="en-US" altLang="zh-CN" sz="1400">
                <a:ea typeface="楷体_GB2312" pitchFamily="49" charset="-122"/>
              </a:rPr>
              <a:t> </a:t>
            </a:r>
            <a:r>
              <a:rPr lang="zh-CN" altLang="en-US" sz="1400">
                <a:ea typeface="楷体_GB2312" pitchFamily="49" charset="-122"/>
                <a:sym typeface="Symbol" pitchFamily="18" charset="2"/>
              </a:rPr>
              <a:t>＋ </a:t>
            </a:r>
            <a:r>
              <a:rPr lang="en-US" altLang="zh-CN" sz="1400">
                <a:ea typeface="楷体_GB2312" pitchFamily="49" charset="-122"/>
                <a:sym typeface="Symbol" pitchFamily="18" charset="2"/>
              </a:rPr>
              <a:t>1 </a:t>
            </a:r>
          </a:p>
        </p:txBody>
      </p:sp>
      <mc:AlternateContent xmlns:mc="http://schemas.openxmlformats.org/markup-compatibility/2006">
        <mc:Choice xmlns:p14="http://schemas.microsoft.com/office/powerpoint/2010/main" xmlns="" Requires="p14">
          <p:contentPart p14:bwMode="auto" r:id="rId3">
            <p14:nvContentPartPr>
              <p14:cNvPr id="1229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229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animEffect transition="in" filter="blinds(horizontal)">
                                      <p:cBhvr>
                                        <p:cTn id="17" dur="500"/>
                                        <p:tgtEl>
                                          <p:spTgt spid="4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
                                            <p:txEl>
                                              <p:pRg st="1" end="1"/>
                                            </p:txEl>
                                          </p:spTgt>
                                        </p:tgtEl>
                                        <p:attrNameLst>
                                          <p:attrName>style.visibility</p:attrName>
                                        </p:attrNameLst>
                                      </p:cBhvr>
                                      <p:to>
                                        <p:strVal val="visible"/>
                                      </p:to>
                                    </p:set>
                                    <p:animEffect transition="in" filter="blinds(horizontal)">
                                      <p:cBhvr>
                                        <p:cTn id="22" dur="500"/>
                                        <p:tgtEl>
                                          <p:spTgt spid="4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
                                            <p:txEl>
                                              <p:pRg st="2" end="2"/>
                                            </p:txEl>
                                          </p:spTgt>
                                        </p:tgtEl>
                                        <p:attrNameLst>
                                          <p:attrName>style.visibility</p:attrName>
                                        </p:attrNameLst>
                                      </p:cBhvr>
                                      <p:to>
                                        <p:strVal val="visible"/>
                                      </p:to>
                                    </p:set>
                                    <p:animEffect transition="in" filter="blinds(horizontal)">
                                      <p:cBhvr>
                                        <p:cTn id="27" dur="500"/>
                                        <p:tgtEl>
                                          <p:spTgt spid="4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
                                            <p:txEl>
                                              <p:pRg st="3" end="3"/>
                                            </p:txEl>
                                          </p:spTgt>
                                        </p:tgtEl>
                                        <p:attrNameLst>
                                          <p:attrName>style.visibility</p:attrName>
                                        </p:attrNameLst>
                                      </p:cBhvr>
                                      <p:to>
                                        <p:strVal val="visible"/>
                                      </p:to>
                                    </p:set>
                                    <p:animEffect transition="in" filter="blinds(horizontal)">
                                      <p:cBhvr>
                                        <p:cTn id="32" dur="500"/>
                                        <p:tgtEl>
                                          <p:spTgt spid="48">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8">
                                            <p:txEl>
                                              <p:pRg st="4" end="4"/>
                                            </p:txEl>
                                          </p:spTgt>
                                        </p:tgtEl>
                                        <p:attrNameLst>
                                          <p:attrName>style.visibility</p:attrName>
                                        </p:attrNameLst>
                                      </p:cBhvr>
                                      <p:to>
                                        <p:strVal val="visible"/>
                                      </p:to>
                                    </p:set>
                                    <p:animEffect transition="in" filter="blinds(horizontal)">
                                      <p:cBhvr>
                                        <p:cTn id="35" dur="500"/>
                                        <p:tgtEl>
                                          <p:spTgt spid="48">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8">
                                            <p:txEl>
                                              <p:pRg st="5" end="5"/>
                                            </p:txEl>
                                          </p:spTgt>
                                        </p:tgtEl>
                                        <p:attrNameLst>
                                          <p:attrName>style.visibility</p:attrName>
                                        </p:attrNameLst>
                                      </p:cBhvr>
                                      <p:to>
                                        <p:strVal val="visible"/>
                                      </p:to>
                                    </p:set>
                                    <p:animEffect transition="in" filter="blinds(horizontal)">
                                      <p:cBhvr>
                                        <p:cTn id="40" dur="500"/>
                                        <p:tgtEl>
                                          <p:spTgt spid="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矩形 34"/>
          <p:cNvSpPr>
            <a:spLocks noChangeArrowheads="1"/>
          </p:cNvSpPr>
          <p:nvPr/>
        </p:nvSpPr>
        <p:spPr bwMode="auto">
          <a:xfrm>
            <a:off x="683568" y="339502"/>
            <a:ext cx="4127500"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a:t>
            </a:r>
            <a:endParaRPr lang="zh-CN" altLang="en-US" dirty="0">
              <a:latin typeface="微软雅黑" pitchFamily="34" charset="-122"/>
              <a:ea typeface="微软雅黑" pitchFamily="34" charset="-122"/>
            </a:endParaRPr>
          </a:p>
        </p:txBody>
      </p:sp>
      <p:grpSp>
        <p:nvGrpSpPr>
          <p:cNvPr id="2" name="组合 5"/>
          <p:cNvGrpSpPr>
            <a:grpSpLocks/>
          </p:cNvGrpSpPr>
          <p:nvPr/>
        </p:nvGrpSpPr>
        <p:grpSpPr bwMode="auto">
          <a:xfrm>
            <a:off x="1042988" y="1708150"/>
            <a:ext cx="3024187" cy="1489075"/>
            <a:chOff x="1346951" y="4448006"/>
            <a:chExt cx="8954135" cy="1668411"/>
          </a:xfrm>
        </p:grpSpPr>
        <p:sp>
          <p:nvSpPr>
            <p:cNvPr id="142342" name="文本框 28"/>
            <p:cNvSpPr txBox="1">
              <a:spLocks noChangeArrowheads="1"/>
            </p:cNvSpPr>
            <p:nvPr/>
          </p:nvSpPr>
          <p:spPr bwMode="auto">
            <a:xfrm>
              <a:off x="1346951" y="4972066"/>
              <a:ext cx="8954135" cy="1144351"/>
            </a:xfrm>
            <a:prstGeom prst="rect">
              <a:avLst/>
            </a:prstGeom>
            <a:noFill/>
            <a:ln w="9525">
              <a:noFill/>
              <a:miter lim="800000"/>
              <a:headEnd/>
              <a:tailEnd/>
            </a:ln>
          </p:spPr>
          <p:txBody>
            <a:bodyPr>
              <a:spAutoFit/>
            </a:bodyPr>
            <a:lstStyle/>
            <a:p>
              <a:pPr lvl="1">
                <a:lnSpc>
                  <a:spcPct val="150000"/>
                </a:lnSpc>
                <a:buFont typeface="Wingdings" pitchFamily="2" charset="2"/>
                <a:buChar char="Ø"/>
              </a:pPr>
              <a:r>
                <a:rPr lang="zh-CN" altLang="en-US" sz="1400" b="1">
                  <a:ea typeface="楷体_GB2312" pitchFamily="49" charset="-122"/>
                </a:rPr>
                <a:t>  树</a:t>
              </a:r>
            </a:p>
            <a:p>
              <a:pPr lvl="1">
                <a:lnSpc>
                  <a:spcPct val="150000"/>
                </a:lnSpc>
                <a:buFont typeface="Wingdings" pitchFamily="2" charset="2"/>
                <a:buChar char="Ø"/>
              </a:pPr>
              <a:r>
                <a:rPr lang="zh-CN" altLang="en-US" sz="1400" b="1">
                  <a:latin typeface="微软雅黑" pitchFamily="34" charset="-122"/>
                  <a:ea typeface="微软雅黑" pitchFamily="34" charset="-122"/>
                </a:rPr>
                <a:t>  二叉树</a:t>
              </a:r>
            </a:p>
            <a:p>
              <a:pPr lvl="1">
                <a:lnSpc>
                  <a:spcPct val="150000"/>
                </a:lnSpc>
                <a:buFont typeface="Wingdings" pitchFamily="2" charset="2"/>
                <a:buChar char="Ø"/>
              </a:pPr>
              <a:r>
                <a:rPr lang="zh-CN" altLang="en-US" sz="1400" b="1">
                  <a:ea typeface="楷体_GB2312" pitchFamily="49" charset="-122"/>
                </a:rPr>
                <a:t>  堆</a:t>
              </a:r>
            </a:p>
          </p:txBody>
        </p:sp>
        <p:sp>
          <p:nvSpPr>
            <p:cNvPr id="142343" name="文本框 29"/>
            <p:cNvSpPr txBox="1">
              <a:spLocks noChangeArrowheads="1"/>
            </p:cNvSpPr>
            <p:nvPr/>
          </p:nvSpPr>
          <p:spPr bwMode="auto">
            <a:xfrm>
              <a:off x="1346951" y="4448006"/>
              <a:ext cx="8803262" cy="569192"/>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包括三部分内容</a:t>
              </a:r>
            </a:p>
          </p:txBody>
        </p:sp>
      </p:grpSp>
      <p:sp>
        <p:nvSpPr>
          <p:cNvPr id="142341" name="文本框 29"/>
          <p:cNvSpPr txBox="1">
            <a:spLocks noChangeArrowheads="1"/>
          </p:cNvSpPr>
          <p:nvPr/>
        </p:nvSpPr>
        <p:spPr bwMode="auto">
          <a:xfrm>
            <a:off x="971550" y="1058863"/>
            <a:ext cx="4968875" cy="646331"/>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处理层次关系的数据关系</a:t>
            </a:r>
            <a:endParaRPr lang="en-US" altLang="zh-CN" sz="1800" b="1">
              <a:latin typeface="微软雅黑" pitchFamily="34" charset="-122"/>
              <a:ea typeface="微软雅黑" pitchFamily="34" charset="-122"/>
            </a:endParaRPr>
          </a:p>
          <a:p>
            <a:endParaRPr lang="zh-CN" altLang="en-US" sz="1800" b="1" dirty="0">
              <a:latin typeface="微软雅黑" pitchFamily="34" charset="-122"/>
              <a:ea typeface="微软雅黑" pitchFamily="34"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矩形 34"/>
          <p:cNvSpPr>
            <a:spLocks noChangeArrowheads="1"/>
          </p:cNvSpPr>
          <p:nvPr/>
        </p:nvSpPr>
        <p:spPr bwMode="auto">
          <a:xfrm>
            <a:off x="611560"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二叉树的性质</a:t>
            </a:r>
            <a:r>
              <a:rPr lang="en-US" altLang="zh-CN" b="1" dirty="0">
                <a:latin typeface="微软雅黑" pitchFamily="34" charset="-122"/>
                <a:ea typeface="微软雅黑" pitchFamily="34" charset="-122"/>
              </a:rPr>
              <a:t>5</a:t>
            </a:r>
            <a:endParaRPr lang="zh-CN" altLang="en-US" dirty="0">
              <a:latin typeface="微软雅黑" pitchFamily="34" charset="-122"/>
              <a:ea typeface="微软雅黑" pitchFamily="34" charset="-122"/>
            </a:endParaRPr>
          </a:p>
        </p:txBody>
      </p:sp>
      <p:sp>
        <p:nvSpPr>
          <p:cNvPr id="13317" name="文本框 29"/>
          <p:cNvSpPr txBox="1">
            <a:spLocks noChangeArrowheads="1"/>
          </p:cNvSpPr>
          <p:nvPr/>
        </p:nvSpPr>
        <p:spPr bwMode="auto">
          <a:xfrm>
            <a:off x="250825" y="2067694"/>
            <a:ext cx="5689600" cy="2085975"/>
          </a:xfrm>
          <a:prstGeom prst="rect">
            <a:avLst/>
          </a:prstGeom>
          <a:noFill/>
          <a:ln w="9525">
            <a:noFill/>
            <a:miter lim="800000"/>
            <a:headEnd/>
            <a:tailEnd/>
          </a:ln>
        </p:spPr>
        <p:txBody>
          <a:bodyPr>
            <a:spAutoFit/>
          </a:bodyPr>
          <a:lstStyle/>
          <a:p>
            <a:pPr>
              <a:lnSpc>
                <a:spcPct val="120000"/>
              </a:lnSpc>
            </a:pP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1</a:t>
            </a:r>
            <a:r>
              <a:rPr lang="zh-CN" altLang="en-US" sz="1800" b="1" dirty="0">
                <a:latin typeface="楷体_GB2312" pitchFamily="49" charset="-122"/>
                <a:ea typeface="楷体_GB2312" pitchFamily="49" charset="-122"/>
              </a:rPr>
              <a:t>）如果</a:t>
            </a:r>
            <a:r>
              <a:rPr lang="en-US" altLang="zh-CN" sz="1800" b="1" dirty="0" err="1">
                <a:latin typeface="楷体_GB2312" pitchFamily="49" charset="-122"/>
                <a:ea typeface="楷体_GB2312" pitchFamily="49" charset="-122"/>
              </a:rPr>
              <a:t>i</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1</a:t>
            </a:r>
            <a:r>
              <a:rPr lang="zh-CN" altLang="en-US" sz="1800" b="1" dirty="0">
                <a:latin typeface="楷体_GB2312" pitchFamily="49" charset="-122"/>
                <a:ea typeface="楷体_GB2312" pitchFamily="49" charset="-122"/>
              </a:rPr>
              <a:t>，则该结点是二叉树的根结点；</a:t>
            </a:r>
            <a:endParaRPr lang="en-US" altLang="zh-CN" sz="1800" b="1" dirty="0">
              <a:latin typeface="楷体_GB2312" pitchFamily="49" charset="-122"/>
              <a:ea typeface="楷体_GB2312" pitchFamily="49" charset="-122"/>
            </a:endParaRPr>
          </a:p>
          <a:p>
            <a:pPr>
              <a:lnSpc>
                <a:spcPct val="120000"/>
              </a:lnSpc>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如果</a:t>
            </a:r>
            <a:r>
              <a:rPr lang="en-US" altLang="zh-CN" sz="1800" b="1" dirty="0" err="1">
                <a:latin typeface="楷体_GB2312" pitchFamily="49" charset="-122"/>
                <a:ea typeface="楷体_GB2312" pitchFamily="49" charset="-122"/>
              </a:rPr>
              <a:t>i</a:t>
            </a:r>
            <a:r>
              <a:rPr lang="en-US" altLang="zh-CN" sz="1800" b="1" dirty="0">
                <a:latin typeface="楷体_GB2312" pitchFamily="49" charset="-122"/>
                <a:ea typeface="楷体_GB2312" pitchFamily="49" charset="-122"/>
              </a:rPr>
              <a:t>&gt;1</a:t>
            </a:r>
            <a:r>
              <a:rPr lang="zh-CN" altLang="en-US" sz="1800" b="1" dirty="0">
                <a:latin typeface="楷体_GB2312" pitchFamily="49" charset="-122"/>
                <a:ea typeface="楷体_GB2312" pitchFamily="49" charset="-122"/>
              </a:rPr>
              <a:t>，则其父亲结点的编号为</a:t>
            </a:r>
            <a:r>
              <a:rPr lang="zh-CN" altLang="en-US" sz="1800" b="1" dirty="0">
                <a:latin typeface="楷体_GB2312" pitchFamily="49" charset="-122"/>
                <a:ea typeface="楷体_GB2312" pitchFamily="49" charset="-122"/>
                <a:sym typeface="Symbol" pitchFamily="18" charset="2"/>
              </a:rPr>
              <a:t></a:t>
            </a:r>
            <a:r>
              <a:rPr lang="en-US" altLang="zh-CN" sz="1800" b="1" dirty="0" err="1">
                <a:latin typeface="楷体_GB2312" pitchFamily="49" charset="-122"/>
                <a:ea typeface="楷体_GB2312" pitchFamily="49" charset="-122"/>
              </a:rPr>
              <a:t>i</a:t>
            </a:r>
            <a:r>
              <a:rPr lang="en-US" altLang="zh-CN" sz="1800" b="1" dirty="0">
                <a:latin typeface="楷体_GB2312" pitchFamily="49" charset="-122"/>
                <a:ea typeface="楷体_GB2312" pitchFamily="49" charset="-122"/>
              </a:rPr>
              <a:t>/2</a:t>
            </a:r>
            <a:r>
              <a:rPr lang="en-US" altLang="zh-CN" sz="1800" b="1" dirty="0">
                <a:latin typeface="楷体_GB2312" pitchFamily="49" charset="-122"/>
                <a:ea typeface="楷体_GB2312" pitchFamily="49" charset="-122"/>
                <a:sym typeface="Symbol" pitchFamily="18" charset="2"/>
              </a:rPr>
              <a:t></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a:t>
            </a:r>
          </a:p>
          <a:p>
            <a:pPr>
              <a:lnSpc>
                <a:spcPct val="120000"/>
              </a:lnSpc>
            </a:pP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2</a:t>
            </a:r>
            <a:r>
              <a:rPr lang="zh-CN" altLang="en-US" sz="1800" b="1" dirty="0">
                <a:latin typeface="楷体_GB2312" pitchFamily="49" charset="-122"/>
                <a:ea typeface="楷体_GB2312" pitchFamily="49" charset="-122"/>
              </a:rPr>
              <a:t>）如果</a:t>
            </a:r>
            <a:r>
              <a:rPr lang="en-US" altLang="zh-CN" sz="1800" b="1" dirty="0">
                <a:latin typeface="楷体_GB2312" pitchFamily="49" charset="-122"/>
                <a:ea typeface="楷体_GB2312" pitchFamily="49" charset="-122"/>
              </a:rPr>
              <a:t>2i  &gt;  n</a:t>
            </a:r>
            <a:r>
              <a:rPr lang="zh-CN" altLang="en-US" sz="1800" b="1" dirty="0">
                <a:latin typeface="楷体_GB2312" pitchFamily="49" charset="-122"/>
                <a:ea typeface="楷体_GB2312" pitchFamily="49" charset="-122"/>
              </a:rPr>
              <a:t>，则编号为</a:t>
            </a:r>
            <a:r>
              <a:rPr lang="en-US" altLang="zh-CN" sz="1800" b="1" dirty="0" err="1">
                <a:latin typeface="楷体_GB2312" pitchFamily="49" charset="-122"/>
                <a:ea typeface="楷体_GB2312" pitchFamily="49" charset="-122"/>
              </a:rPr>
              <a:t>i</a:t>
            </a:r>
            <a:r>
              <a:rPr lang="zh-CN" altLang="en-US" sz="1800" b="1" dirty="0">
                <a:latin typeface="楷体_GB2312" pitchFamily="49" charset="-122"/>
                <a:ea typeface="楷体_GB2312" pitchFamily="49" charset="-122"/>
              </a:rPr>
              <a:t>的结点为叶子结点，</a:t>
            </a:r>
            <a:endParaRPr lang="en-US" altLang="zh-CN" sz="1800" b="1" dirty="0">
              <a:latin typeface="楷体_GB2312" pitchFamily="49" charset="-122"/>
              <a:ea typeface="楷体_GB2312" pitchFamily="49" charset="-122"/>
            </a:endParaRPr>
          </a:p>
          <a:p>
            <a:pPr>
              <a:lnSpc>
                <a:spcPct val="120000"/>
              </a:lnSpc>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没有儿子；否则，其左儿子的编号为</a:t>
            </a:r>
            <a:r>
              <a:rPr lang="en-US" altLang="zh-CN" sz="1800" b="1" dirty="0">
                <a:latin typeface="楷体_GB2312" pitchFamily="49" charset="-122"/>
                <a:ea typeface="楷体_GB2312" pitchFamily="49" charset="-122"/>
              </a:rPr>
              <a:t>2i</a:t>
            </a:r>
            <a:r>
              <a:rPr lang="zh-CN" altLang="en-US" sz="1800" b="1" dirty="0">
                <a:latin typeface="楷体_GB2312" pitchFamily="49" charset="-122"/>
                <a:ea typeface="楷体_GB2312" pitchFamily="49" charset="-122"/>
              </a:rPr>
              <a:t>。</a:t>
            </a:r>
          </a:p>
          <a:p>
            <a:pPr>
              <a:lnSpc>
                <a:spcPct val="120000"/>
              </a:lnSpc>
            </a:pP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3</a:t>
            </a:r>
            <a:r>
              <a:rPr lang="zh-CN" altLang="en-US" sz="1800" b="1" dirty="0">
                <a:latin typeface="楷体_GB2312" pitchFamily="49" charset="-122"/>
                <a:ea typeface="楷体_GB2312" pitchFamily="49" charset="-122"/>
              </a:rPr>
              <a:t>）如果</a:t>
            </a:r>
            <a:r>
              <a:rPr lang="en-US" altLang="zh-CN" sz="1800" b="1" dirty="0">
                <a:latin typeface="楷体_GB2312" pitchFamily="49" charset="-122"/>
                <a:ea typeface="楷体_GB2312" pitchFamily="49" charset="-122"/>
              </a:rPr>
              <a:t>2i + 1 &gt; n</a:t>
            </a:r>
            <a:r>
              <a:rPr lang="zh-CN" altLang="en-US" sz="1800" b="1" dirty="0">
                <a:latin typeface="楷体_GB2312" pitchFamily="49" charset="-122"/>
                <a:ea typeface="楷体_GB2312" pitchFamily="49" charset="-122"/>
              </a:rPr>
              <a:t>，则编号为</a:t>
            </a:r>
            <a:r>
              <a:rPr lang="en-US" altLang="zh-CN" sz="1800" b="1" dirty="0" err="1">
                <a:latin typeface="楷体_GB2312" pitchFamily="49" charset="-122"/>
                <a:ea typeface="楷体_GB2312" pitchFamily="49" charset="-122"/>
              </a:rPr>
              <a:t>i</a:t>
            </a:r>
            <a:r>
              <a:rPr lang="zh-CN" altLang="en-US" sz="1800" b="1" dirty="0">
                <a:latin typeface="楷体_GB2312" pitchFamily="49" charset="-122"/>
                <a:ea typeface="楷体_GB2312" pitchFamily="49" charset="-122"/>
              </a:rPr>
              <a:t>的结点无右儿子；</a:t>
            </a:r>
            <a:endParaRPr lang="en-US" altLang="zh-CN" sz="1800" b="1" dirty="0">
              <a:latin typeface="楷体_GB2312" pitchFamily="49" charset="-122"/>
              <a:ea typeface="楷体_GB2312" pitchFamily="49" charset="-122"/>
            </a:endParaRPr>
          </a:p>
          <a:p>
            <a:pPr>
              <a:lnSpc>
                <a:spcPct val="120000"/>
              </a:lnSpc>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否则，其右儿子的编号为</a:t>
            </a:r>
            <a:r>
              <a:rPr lang="en-US" altLang="zh-CN" sz="1800" b="1" dirty="0">
                <a:latin typeface="楷体_GB2312" pitchFamily="49" charset="-122"/>
                <a:ea typeface="楷体_GB2312" pitchFamily="49" charset="-122"/>
              </a:rPr>
              <a:t>2i+1</a:t>
            </a:r>
            <a:r>
              <a:rPr lang="zh-CN" altLang="en-US" sz="1800" b="1" dirty="0">
                <a:latin typeface="楷体_GB2312" pitchFamily="49" charset="-122"/>
                <a:ea typeface="楷体_GB2312" pitchFamily="49" charset="-122"/>
              </a:rPr>
              <a:t>。 </a:t>
            </a:r>
          </a:p>
        </p:txBody>
      </p:sp>
      <p:sp>
        <p:nvSpPr>
          <p:cNvPr id="13318" name="矩形 26"/>
          <p:cNvSpPr>
            <a:spLocks noChangeArrowheads="1"/>
          </p:cNvSpPr>
          <p:nvPr/>
        </p:nvSpPr>
        <p:spPr bwMode="auto">
          <a:xfrm>
            <a:off x="527898" y="918624"/>
            <a:ext cx="7920037" cy="1089025"/>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如果对一棵有</a:t>
            </a:r>
            <a:r>
              <a:rPr lang="en-US" altLang="zh-CN" sz="1800" b="1">
                <a:latin typeface="楷体_GB2312" pitchFamily="49" charset="-122"/>
                <a:ea typeface="楷体_GB2312" pitchFamily="49" charset="-122"/>
              </a:rPr>
              <a:t>n</a:t>
            </a:r>
            <a:r>
              <a:rPr lang="zh-CN" altLang="en-US" sz="1800" b="1">
                <a:latin typeface="楷体_GB2312" pitchFamily="49" charset="-122"/>
                <a:ea typeface="楷体_GB2312" pitchFamily="49" charset="-122"/>
              </a:rPr>
              <a:t>个结点的完全二叉树中的结点按层自上而下（从第</a:t>
            </a:r>
            <a:r>
              <a:rPr lang="en-US" altLang="zh-CN" sz="1800" b="1">
                <a:latin typeface="楷体_GB2312" pitchFamily="49" charset="-122"/>
                <a:ea typeface="楷体_GB2312" pitchFamily="49" charset="-122"/>
              </a:rPr>
              <a:t>1</a:t>
            </a:r>
            <a:r>
              <a:rPr lang="zh-CN" altLang="en-US" sz="1800" b="1">
                <a:latin typeface="楷体_GB2312" pitchFamily="49" charset="-122"/>
                <a:ea typeface="楷体_GB2312" pitchFamily="49" charset="-122"/>
              </a:rPr>
              <a:t>层到第 </a:t>
            </a:r>
            <a:r>
              <a:rPr lang="zh-CN" altLang="en-US" sz="1800" b="1">
                <a:latin typeface="楷体_GB2312" pitchFamily="49" charset="-122"/>
                <a:ea typeface="楷体_GB2312" pitchFamily="49" charset="-122"/>
                <a:sym typeface="Symbol" pitchFamily="18" charset="2"/>
              </a:rPr>
              <a:t></a:t>
            </a:r>
            <a:r>
              <a:rPr lang="en-US" altLang="zh-CN" sz="1800" b="1">
                <a:latin typeface="楷体_GB2312" pitchFamily="49" charset="-122"/>
                <a:ea typeface="楷体_GB2312" pitchFamily="49" charset="-122"/>
              </a:rPr>
              <a:t>log2n</a:t>
            </a:r>
            <a:r>
              <a:rPr lang="en-US" altLang="zh-CN" sz="1800" b="1">
                <a:latin typeface="楷体_GB2312" pitchFamily="49" charset="-122"/>
                <a:ea typeface="楷体_GB2312" pitchFamily="49" charset="-122"/>
                <a:sym typeface="Symbol" pitchFamily="18" charset="2"/>
              </a:rPr>
              <a:t></a:t>
            </a:r>
            <a:r>
              <a:rPr lang="en-US" altLang="zh-CN" sz="1800" b="1">
                <a:latin typeface="楷体_GB2312" pitchFamily="49" charset="-122"/>
                <a:ea typeface="楷体_GB2312" pitchFamily="49" charset="-122"/>
              </a:rPr>
              <a:t> +1</a:t>
            </a:r>
            <a:r>
              <a:rPr lang="zh-CN" altLang="en-US" sz="1800" b="1">
                <a:latin typeface="楷体_GB2312" pitchFamily="49" charset="-122"/>
                <a:ea typeface="楷体_GB2312" pitchFamily="49" charset="-122"/>
              </a:rPr>
              <a:t>层），每一层按自左至右依次编号。若设根结点的编号为</a:t>
            </a:r>
            <a:r>
              <a:rPr lang="en-US" altLang="zh-CN" sz="1800" b="1">
                <a:latin typeface="楷体_GB2312" pitchFamily="49" charset="-122"/>
                <a:ea typeface="楷体_GB2312" pitchFamily="49" charset="-122"/>
              </a:rPr>
              <a:t>1</a:t>
            </a:r>
            <a:r>
              <a:rPr lang="zh-CN" altLang="en-US" sz="1800" b="1">
                <a:latin typeface="楷体_GB2312" pitchFamily="49" charset="-122"/>
                <a:ea typeface="楷体_GB2312" pitchFamily="49" charset="-122"/>
              </a:rPr>
              <a:t>。则对任一编号为</a:t>
            </a:r>
            <a:r>
              <a:rPr lang="en-US" altLang="zh-CN" sz="1800" b="1">
                <a:latin typeface="楷体_GB2312" pitchFamily="49" charset="-122"/>
                <a:ea typeface="楷体_GB2312" pitchFamily="49" charset="-122"/>
              </a:rPr>
              <a:t>i</a:t>
            </a:r>
            <a:r>
              <a:rPr lang="zh-CN" altLang="en-US" sz="1800" b="1">
                <a:latin typeface="楷体_GB2312" pitchFamily="49" charset="-122"/>
                <a:ea typeface="楷体_GB2312" pitchFamily="49" charset="-122"/>
              </a:rPr>
              <a:t>的结点（</a:t>
            </a:r>
            <a:r>
              <a:rPr lang="en-US" altLang="zh-CN" sz="1800" b="1">
                <a:latin typeface="楷体_GB2312" pitchFamily="49" charset="-122"/>
                <a:ea typeface="楷体_GB2312" pitchFamily="49" charset="-122"/>
              </a:rPr>
              <a:t>1≤i≤n),</a:t>
            </a:r>
            <a:r>
              <a:rPr lang="zh-CN" altLang="en-US" sz="1800" b="1">
                <a:latin typeface="楷体_GB2312" pitchFamily="49" charset="-122"/>
                <a:ea typeface="楷体_GB2312" pitchFamily="49" charset="-122"/>
              </a:rPr>
              <a:t>有：</a:t>
            </a:r>
          </a:p>
        </p:txBody>
      </p:sp>
      <p:grpSp>
        <p:nvGrpSpPr>
          <p:cNvPr id="7" name="组合 6">
            <a:extLst>
              <a:ext uri="{FF2B5EF4-FFF2-40B4-BE49-F238E27FC236}">
                <a16:creationId xmlns:a16="http://schemas.microsoft.com/office/drawing/2014/main" xmlns="" id="{B97387F0-EC5D-4D75-8EC7-4563311BFFA9}"/>
              </a:ext>
            </a:extLst>
          </p:cNvPr>
          <p:cNvGrpSpPr/>
          <p:nvPr/>
        </p:nvGrpSpPr>
        <p:grpSpPr>
          <a:xfrm>
            <a:off x="8315756" y="3036934"/>
            <a:ext cx="720294" cy="921249"/>
            <a:chOff x="8315756" y="3036934"/>
            <a:chExt cx="720294" cy="921249"/>
          </a:xfrm>
        </p:grpSpPr>
        <p:sp>
          <p:nvSpPr>
            <p:cNvPr id="13322" name="Oval 6"/>
            <p:cNvSpPr>
              <a:spLocks noChangeArrowheads="1"/>
            </p:cNvSpPr>
            <p:nvPr/>
          </p:nvSpPr>
          <p:spPr bwMode="auto">
            <a:xfrm>
              <a:off x="8496036" y="3417956"/>
              <a:ext cx="359735"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13328" name="Line 12"/>
            <p:cNvSpPr>
              <a:spLocks noChangeShapeType="1"/>
            </p:cNvSpPr>
            <p:nvPr/>
          </p:nvSpPr>
          <p:spPr bwMode="auto">
            <a:xfrm>
              <a:off x="8315756" y="3036934"/>
              <a:ext cx="300465" cy="381021"/>
            </a:xfrm>
            <a:prstGeom prst="line">
              <a:avLst/>
            </a:prstGeom>
            <a:noFill/>
            <a:ln w="38100">
              <a:solidFill>
                <a:schemeClr val="tx1"/>
              </a:solidFill>
              <a:round/>
              <a:headEnd type="none" w="sm" len="sm"/>
              <a:tailEnd type="none" w="sm" len="sm"/>
            </a:ln>
          </p:spPr>
          <p:txBody>
            <a:bodyPr wrap="none" anchor="ctr"/>
            <a:lstStyle/>
            <a:p>
              <a:endParaRPr lang="zh-CN" altLang="en-US" dirty="0"/>
            </a:p>
          </p:txBody>
        </p:sp>
        <p:sp>
          <p:nvSpPr>
            <p:cNvPr id="13349" name="Text Box 33"/>
            <p:cNvSpPr txBox="1">
              <a:spLocks noChangeArrowheads="1"/>
            </p:cNvSpPr>
            <p:nvPr/>
          </p:nvSpPr>
          <p:spPr bwMode="auto">
            <a:xfrm>
              <a:off x="8556129" y="3726529"/>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7</a:t>
              </a:r>
            </a:p>
          </p:txBody>
        </p:sp>
      </p:grpSp>
      <p:grpSp>
        <p:nvGrpSpPr>
          <p:cNvPr id="6" name="组合 5">
            <a:extLst>
              <a:ext uri="{FF2B5EF4-FFF2-40B4-BE49-F238E27FC236}">
                <a16:creationId xmlns:a16="http://schemas.microsoft.com/office/drawing/2014/main" xmlns="" id="{78D461DA-BBD2-43F1-BE0C-405F8595E3EB}"/>
              </a:ext>
            </a:extLst>
          </p:cNvPr>
          <p:cNvGrpSpPr/>
          <p:nvPr/>
        </p:nvGrpSpPr>
        <p:grpSpPr>
          <a:xfrm>
            <a:off x="5795963" y="2211388"/>
            <a:ext cx="2579886" cy="2390775"/>
            <a:chOff x="5795963" y="2211388"/>
            <a:chExt cx="2579886" cy="2390775"/>
          </a:xfrm>
        </p:grpSpPr>
        <p:sp>
          <p:nvSpPr>
            <p:cNvPr id="13353" name="Text Box 37"/>
            <p:cNvSpPr txBox="1">
              <a:spLocks noChangeArrowheads="1"/>
            </p:cNvSpPr>
            <p:nvPr/>
          </p:nvSpPr>
          <p:spPr bwMode="auto">
            <a:xfrm>
              <a:off x="7596336" y="3003798"/>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dirty="0">
                  <a:latin typeface="Arial" pitchFamily="34" charset="0"/>
                </a:rPr>
                <a:t>3</a:t>
              </a:r>
            </a:p>
          </p:txBody>
        </p:sp>
        <p:sp>
          <p:nvSpPr>
            <p:cNvPr id="13320" name="Oval 4"/>
            <p:cNvSpPr>
              <a:spLocks noChangeArrowheads="1"/>
            </p:cNvSpPr>
            <p:nvPr/>
          </p:nvSpPr>
          <p:spPr bwMode="auto">
            <a:xfrm>
              <a:off x="6095605" y="3417956"/>
              <a:ext cx="360558"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13321" name="Oval 5"/>
            <p:cNvSpPr>
              <a:spLocks noChangeArrowheads="1"/>
            </p:cNvSpPr>
            <p:nvPr/>
          </p:nvSpPr>
          <p:spPr bwMode="auto">
            <a:xfrm>
              <a:off x="8016114" y="2782920"/>
              <a:ext cx="359735"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13323" name="Oval 7"/>
            <p:cNvSpPr>
              <a:spLocks noChangeArrowheads="1"/>
            </p:cNvSpPr>
            <p:nvPr/>
          </p:nvSpPr>
          <p:spPr bwMode="auto">
            <a:xfrm>
              <a:off x="6815899" y="3417956"/>
              <a:ext cx="359735"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13324" name="Oval 8"/>
            <p:cNvSpPr>
              <a:spLocks noChangeArrowheads="1"/>
            </p:cNvSpPr>
            <p:nvPr/>
          </p:nvSpPr>
          <p:spPr bwMode="auto">
            <a:xfrm>
              <a:off x="7656379" y="3417956"/>
              <a:ext cx="359735"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13325" name="Oval 9"/>
            <p:cNvSpPr>
              <a:spLocks noChangeArrowheads="1"/>
            </p:cNvSpPr>
            <p:nvPr/>
          </p:nvSpPr>
          <p:spPr bwMode="auto">
            <a:xfrm>
              <a:off x="6516257" y="2846424"/>
              <a:ext cx="359735"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13326" name="Line 10"/>
            <p:cNvSpPr>
              <a:spLocks noChangeShapeType="1"/>
            </p:cNvSpPr>
            <p:nvPr/>
          </p:nvSpPr>
          <p:spPr bwMode="auto">
            <a:xfrm flipH="1">
              <a:off x="6815899" y="2465402"/>
              <a:ext cx="479921" cy="44452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27" name="Line 11"/>
            <p:cNvSpPr>
              <a:spLocks noChangeShapeType="1"/>
            </p:cNvSpPr>
            <p:nvPr/>
          </p:nvSpPr>
          <p:spPr bwMode="auto">
            <a:xfrm>
              <a:off x="7476100" y="2465402"/>
              <a:ext cx="600108" cy="381021"/>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29" name="Line 13"/>
            <p:cNvSpPr>
              <a:spLocks noChangeShapeType="1"/>
            </p:cNvSpPr>
            <p:nvPr/>
          </p:nvSpPr>
          <p:spPr bwMode="auto">
            <a:xfrm flipH="1">
              <a:off x="7895928" y="3036934"/>
              <a:ext cx="240372" cy="44452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30" name="Line 14"/>
            <p:cNvSpPr>
              <a:spLocks noChangeShapeType="1"/>
            </p:cNvSpPr>
            <p:nvPr/>
          </p:nvSpPr>
          <p:spPr bwMode="auto">
            <a:xfrm>
              <a:off x="6755806" y="3163941"/>
              <a:ext cx="180279" cy="25401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31" name="Oval 15"/>
            <p:cNvSpPr>
              <a:spLocks noChangeArrowheads="1"/>
            </p:cNvSpPr>
            <p:nvPr/>
          </p:nvSpPr>
          <p:spPr bwMode="auto">
            <a:xfrm>
              <a:off x="7235727" y="2211388"/>
              <a:ext cx="360558"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13332" name="Line 16"/>
            <p:cNvSpPr>
              <a:spLocks noChangeShapeType="1"/>
            </p:cNvSpPr>
            <p:nvPr/>
          </p:nvSpPr>
          <p:spPr bwMode="auto">
            <a:xfrm flipH="1">
              <a:off x="6396071" y="3163941"/>
              <a:ext cx="239549" cy="31751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33" name="Oval 17"/>
            <p:cNvSpPr>
              <a:spLocks noChangeArrowheads="1"/>
            </p:cNvSpPr>
            <p:nvPr/>
          </p:nvSpPr>
          <p:spPr bwMode="auto">
            <a:xfrm>
              <a:off x="5795963" y="4052991"/>
              <a:ext cx="359735"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P</a:t>
              </a:r>
              <a:endParaRPr lang="en-US" altLang="zh-CN" sz="1400" b="1" u="sng">
                <a:latin typeface="Arial" pitchFamily="34" charset="0"/>
              </a:endParaRPr>
            </a:p>
          </p:txBody>
        </p:sp>
        <p:sp>
          <p:nvSpPr>
            <p:cNvPr id="13334" name="Oval 18"/>
            <p:cNvSpPr>
              <a:spLocks noChangeArrowheads="1"/>
            </p:cNvSpPr>
            <p:nvPr/>
          </p:nvSpPr>
          <p:spPr bwMode="auto">
            <a:xfrm>
              <a:off x="7056271" y="4052991"/>
              <a:ext cx="359735"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S</a:t>
              </a:r>
              <a:endParaRPr lang="en-US" altLang="zh-CN" sz="1400" b="1" u="sng">
                <a:latin typeface="Arial" pitchFamily="34" charset="0"/>
              </a:endParaRPr>
            </a:p>
          </p:txBody>
        </p:sp>
        <p:sp>
          <p:nvSpPr>
            <p:cNvPr id="13335" name="Oval 19"/>
            <p:cNvSpPr>
              <a:spLocks noChangeArrowheads="1"/>
            </p:cNvSpPr>
            <p:nvPr/>
          </p:nvSpPr>
          <p:spPr bwMode="auto">
            <a:xfrm>
              <a:off x="6215791" y="4052991"/>
              <a:ext cx="360558"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Q</a:t>
              </a:r>
              <a:endParaRPr lang="en-US" altLang="zh-CN" sz="1400" b="1" u="sng">
                <a:latin typeface="Arial" pitchFamily="34" charset="0"/>
              </a:endParaRPr>
            </a:p>
          </p:txBody>
        </p:sp>
        <p:sp>
          <p:nvSpPr>
            <p:cNvPr id="13336" name="Oval 20"/>
            <p:cNvSpPr>
              <a:spLocks noChangeArrowheads="1"/>
            </p:cNvSpPr>
            <p:nvPr/>
          </p:nvSpPr>
          <p:spPr bwMode="auto">
            <a:xfrm>
              <a:off x="6635620" y="4052991"/>
              <a:ext cx="360558"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R</a:t>
              </a:r>
              <a:endParaRPr lang="en-US" altLang="zh-CN" sz="1400" b="1" u="sng">
                <a:latin typeface="Arial" pitchFamily="34" charset="0"/>
              </a:endParaRPr>
            </a:p>
          </p:txBody>
        </p:sp>
        <p:sp>
          <p:nvSpPr>
            <p:cNvPr id="13337" name="Oval 21"/>
            <p:cNvSpPr>
              <a:spLocks noChangeArrowheads="1"/>
            </p:cNvSpPr>
            <p:nvPr/>
          </p:nvSpPr>
          <p:spPr bwMode="auto">
            <a:xfrm>
              <a:off x="7476100" y="4052991"/>
              <a:ext cx="359735" cy="31751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U</a:t>
              </a:r>
              <a:endParaRPr lang="en-US" altLang="zh-CN" sz="1400" b="1" u="sng">
                <a:latin typeface="Arial" pitchFamily="34" charset="0"/>
              </a:endParaRPr>
            </a:p>
          </p:txBody>
        </p:sp>
        <p:sp>
          <p:nvSpPr>
            <p:cNvPr id="13338" name="Line 22"/>
            <p:cNvSpPr>
              <a:spLocks noChangeShapeType="1"/>
            </p:cNvSpPr>
            <p:nvPr/>
          </p:nvSpPr>
          <p:spPr bwMode="auto">
            <a:xfrm>
              <a:off x="7056271" y="3735474"/>
              <a:ext cx="119363" cy="31751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39" name="Line 23"/>
            <p:cNvSpPr>
              <a:spLocks noChangeShapeType="1"/>
            </p:cNvSpPr>
            <p:nvPr/>
          </p:nvSpPr>
          <p:spPr bwMode="auto">
            <a:xfrm>
              <a:off x="6275884" y="3735474"/>
              <a:ext cx="120186" cy="31751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40" name="Line 24"/>
            <p:cNvSpPr>
              <a:spLocks noChangeShapeType="1"/>
            </p:cNvSpPr>
            <p:nvPr/>
          </p:nvSpPr>
          <p:spPr bwMode="auto">
            <a:xfrm flipH="1">
              <a:off x="5976242" y="3735474"/>
              <a:ext cx="239549" cy="31751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41" name="Line 25"/>
            <p:cNvSpPr>
              <a:spLocks noChangeShapeType="1"/>
            </p:cNvSpPr>
            <p:nvPr/>
          </p:nvSpPr>
          <p:spPr bwMode="auto">
            <a:xfrm flipH="1">
              <a:off x="6815899" y="3735474"/>
              <a:ext cx="120186" cy="31751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42" name="Line 26"/>
            <p:cNvSpPr>
              <a:spLocks noChangeShapeType="1"/>
            </p:cNvSpPr>
            <p:nvPr/>
          </p:nvSpPr>
          <p:spPr bwMode="auto">
            <a:xfrm flipH="1">
              <a:off x="7656379" y="3735474"/>
              <a:ext cx="119363" cy="31751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3343" name="Text Box 27"/>
            <p:cNvSpPr txBox="1">
              <a:spLocks noChangeArrowheads="1"/>
            </p:cNvSpPr>
            <p:nvPr/>
          </p:nvSpPr>
          <p:spPr bwMode="auto">
            <a:xfrm>
              <a:off x="6576350" y="3146948"/>
              <a:ext cx="299642"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2</a:t>
              </a:r>
            </a:p>
          </p:txBody>
        </p:sp>
        <p:sp>
          <p:nvSpPr>
            <p:cNvPr id="13344" name="Text Box 28"/>
            <p:cNvSpPr txBox="1">
              <a:spLocks noChangeArrowheads="1"/>
            </p:cNvSpPr>
            <p:nvPr/>
          </p:nvSpPr>
          <p:spPr bwMode="auto">
            <a:xfrm>
              <a:off x="7476100" y="4357093"/>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12</a:t>
              </a:r>
            </a:p>
          </p:txBody>
        </p:sp>
        <p:sp>
          <p:nvSpPr>
            <p:cNvPr id="13345" name="Text Box 29"/>
            <p:cNvSpPr txBox="1">
              <a:spLocks noChangeArrowheads="1"/>
            </p:cNvSpPr>
            <p:nvPr/>
          </p:nvSpPr>
          <p:spPr bwMode="auto">
            <a:xfrm>
              <a:off x="7056271" y="4357093"/>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11</a:t>
              </a:r>
            </a:p>
          </p:txBody>
        </p:sp>
        <p:sp>
          <p:nvSpPr>
            <p:cNvPr id="13346" name="Text Box 30"/>
            <p:cNvSpPr txBox="1">
              <a:spLocks noChangeArrowheads="1"/>
            </p:cNvSpPr>
            <p:nvPr/>
          </p:nvSpPr>
          <p:spPr bwMode="auto">
            <a:xfrm>
              <a:off x="6695713" y="4357093"/>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10</a:t>
              </a:r>
            </a:p>
          </p:txBody>
        </p:sp>
        <p:sp>
          <p:nvSpPr>
            <p:cNvPr id="13347" name="Text Box 31"/>
            <p:cNvSpPr txBox="1">
              <a:spLocks noChangeArrowheads="1"/>
            </p:cNvSpPr>
            <p:nvPr/>
          </p:nvSpPr>
          <p:spPr bwMode="auto">
            <a:xfrm>
              <a:off x="6275884" y="4370509"/>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9</a:t>
              </a:r>
            </a:p>
          </p:txBody>
        </p:sp>
        <p:sp>
          <p:nvSpPr>
            <p:cNvPr id="13348" name="Text Box 32"/>
            <p:cNvSpPr txBox="1">
              <a:spLocks noChangeArrowheads="1"/>
            </p:cNvSpPr>
            <p:nvPr/>
          </p:nvSpPr>
          <p:spPr bwMode="auto">
            <a:xfrm>
              <a:off x="5856056" y="4370509"/>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8</a:t>
              </a:r>
            </a:p>
          </p:txBody>
        </p:sp>
        <p:sp>
          <p:nvSpPr>
            <p:cNvPr id="13350" name="Text Box 34"/>
            <p:cNvSpPr txBox="1">
              <a:spLocks noChangeArrowheads="1"/>
            </p:cNvSpPr>
            <p:nvPr/>
          </p:nvSpPr>
          <p:spPr bwMode="auto">
            <a:xfrm>
              <a:off x="7861354" y="3726529"/>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6</a:t>
              </a:r>
            </a:p>
          </p:txBody>
        </p:sp>
        <p:sp>
          <p:nvSpPr>
            <p:cNvPr id="13351" name="Text Box 35"/>
            <p:cNvSpPr txBox="1">
              <a:spLocks noChangeArrowheads="1"/>
            </p:cNvSpPr>
            <p:nvPr/>
          </p:nvSpPr>
          <p:spPr bwMode="auto">
            <a:xfrm>
              <a:off x="6875992" y="3722057"/>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5</a:t>
              </a:r>
            </a:p>
          </p:txBody>
        </p:sp>
        <p:sp>
          <p:nvSpPr>
            <p:cNvPr id="13352" name="Text Box 36"/>
            <p:cNvSpPr txBox="1">
              <a:spLocks noChangeArrowheads="1"/>
            </p:cNvSpPr>
            <p:nvPr/>
          </p:nvSpPr>
          <p:spPr bwMode="auto">
            <a:xfrm>
              <a:off x="5954839" y="3671970"/>
              <a:ext cx="480745"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4</a:t>
              </a:r>
            </a:p>
          </p:txBody>
        </p:sp>
        <p:sp>
          <p:nvSpPr>
            <p:cNvPr id="13354" name="Text Box 38"/>
            <p:cNvSpPr txBox="1">
              <a:spLocks noChangeArrowheads="1"/>
            </p:cNvSpPr>
            <p:nvPr/>
          </p:nvSpPr>
          <p:spPr bwMode="auto">
            <a:xfrm>
              <a:off x="7289235" y="2536061"/>
              <a:ext cx="479921" cy="231654"/>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a:t>
              </a:r>
            </a:p>
          </p:txBody>
        </p:sp>
      </p:grpSp>
      <mc:AlternateContent xmlns:mc="http://schemas.openxmlformats.org/markup-compatibility/2006">
        <mc:Choice xmlns:p14="http://schemas.microsoft.com/office/powerpoint/2010/main" xmlns="" Requires="p14">
          <p:contentPart p14:bwMode="auto" r:id="rId3">
            <p14:nvContentPartPr>
              <p14:cNvPr id="1331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331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
        <p:nvSpPr>
          <p:cNvPr id="44" name="矩形 26">
            <a:extLst>
              <a:ext uri="{FF2B5EF4-FFF2-40B4-BE49-F238E27FC236}">
                <a16:creationId xmlns:a16="http://schemas.microsoft.com/office/drawing/2014/main" xmlns="" id="{9DF76E21-2482-4706-ABA8-C00A715862BC}"/>
              </a:ext>
            </a:extLst>
          </p:cNvPr>
          <p:cNvSpPr>
            <a:spLocks noChangeArrowheads="1"/>
          </p:cNvSpPr>
          <p:nvPr/>
        </p:nvSpPr>
        <p:spPr bwMode="auto">
          <a:xfrm>
            <a:off x="515336" y="4255901"/>
            <a:ext cx="7920037" cy="396583"/>
          </a:xfrm>
          <a:prstGeom prst="rect">
            <a:avLst/>
          </a:prstGeom>
          <a:noFill/>
          <a:ln w="9525">
            <a:noFill/>
            <a:miter lim="800000"/>
            <a:headEnd/>
            <a:tailEnd/>
          </a:ln>
        </p:spPr>
        <p:txBody>
          <a:bodyPr>
            <a:spAutoFit/>
          </a:bodyPr>
          <a:lstStyle/>
          <a:p>
            <a:pPr>
              <a:lnSpc>
                <a:spcPct val="120000"/>
              </a:lnSpc>
            </a:pPr>
            <a:r>
              <a:rPr lang="zh-CN" altLang="en-US" sz="1800" b="1" dirty="0">
                <a:latin typeface="楷体_GB2312" pitchFamily="49" charset="-122"/>
                <a:ea typeface="楷体_GB2312" pitchFamily="49" charset="-122"/>
              </a:rPr>
              <a:t>非完全二叉树不具备这个特性</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矩形 34"/>
          <p:cNvSpPr>
            <a:spLocks noChangeArrowheads="1"/>
          </p:cNvSpPr>
          <p:nvPr/>
        </p:nvSpPr>
        <p:spPr bwMode="auto">
          <a:xfrm>
            <a:off x="539552"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二叉树的运算</a:t>
            </a:r>
            <a:endParaRPr lang="zh-CN" altLang="en-US" dirty="0">
              <a:latin typeface="微软雅黑" pitchFamily="34" charset="-122"/>
              <a:ea typeface="微软雅黑" pitchFamily="34" charset="-122"/>
            </a:endParaRPr>
          </a:p>
        </p:txBody>
      </p:sp>
      <p:sp>
        <p:nvSpPr>
          <p:cNvPr id="14341" name="文本框 29"/>
          <p:cNvSpPr txBox="1">
            <a:spLocks noChangeArrowheads="1"/>
          </p:cNvSpPr>
          <p:nvPr/>
        </p:nvSpPr>
        <p:spPr bwMode="auto">
          <a:xfrm>
            <a:off x="179388" y="1419225"/>
            <a:ext cx="4464050" cy="3508375"/>
          </a:xfrm>
          <a:prstGeom prst="rect">
            <a:avLst/>
          </a:prstGeom>
          <a:noFill/>
          <a:ln w="9525">
            <a:noFill/>
            <a:miter lim="800000"/>
            <a:headEnd/>
            <a:tailEnd/>
          </a:ln>
        </p:spPr>
        <p:txBody>
          <a:bodyPr>
            <a:spAutoFit/>
          </a:bodyPr>
          <a:lstStyle/>
          <a:p>
            <a:pPr marL="358775" indent="-358775">
              <a:spcBef>
                <a:spcPts val="600"/>
              </a:spcBef>
              <a:buFont typeface="Wingdings" pitchFamily="2" charset="2"/>
              <a:buChar char="l"/>
            </a:pPr>
            <a:r>
              <a:rPr lang="zh-CN" altLang="zh-CN" sz="1400" b="1">
                <a:ea typeface="楷体_GB2312" pitchFamily="49" charset="-122"/>
              </a:rPr>
              <a:t>建树</a:t>
            </a:r>
            <a:r>
              <a:rPr lang="en-US" altLang="zh-CN" sz="1400" b="1">
                <a:ea typeface="楷体_GB2312" pitchFamily="49" charset="-122"/>
              </a:rPr>
              <a:t>create()</a:t>
            </a:r>
            <a:r>
              <a:rPr lang="zh-CN" altLang="zh-CN" sz="1400" b="1">
                <a:ea typeface="楷体_GB2312" pitchFamily="49" charset="-122"/>
              </a:rPr>
              <a:t>：创建一棵空树</a:t>
            </a:r>
          </a:p>
          <a:p>
            <a:pPr marL="358775" indent="-358775">
              <a:spcBef>
                <a:spcPts val="600"/>
              </a:spcBef>
              <a:buFont typeface="Wingdings" pitchFamily="2" charset="2"/>
              <a:buChar char="l"/>
            </a:pPr>
            <a:r>
              <a:rPr lang="zh-CN" altLang="zh-CN" sz="1400" b="1">
                <a:ea typeface="楷体_GB2312" pitchFamily="49" charset="-122"/>
              </a:rPr>
              <a:t>清空</a:t>
            </a:r>
            <a:r>
              <a:rPr lang="en-US" altLang="zh-CN" sz="1400" b="1">
                <a:ea typeface="楷体_GB2312" pitchFamily="49" charset="-122"/>
              </a:rPr>
              <a:t>clear()</a:t>
            </a:r>
            <a:r>
              <a:rPr lang="zh-CN" altLang="zh-CN" sz="1400" b="1">
                <a:ea typeface="楷体_GB2312" pitchFamily="49" charset="-122"/>
              </a:rPr>
              <a:t>：删除树中的所有结点</a:t>
            </a:r>
          </a:p>
          <a:p>
            <a:pPr marL="358775" indent="-358775">
              <a:spcBef>
                <a:spcPts val="600"/>
              </a:spcBef>
              <a:buFont typeface="Wingdings" pitchFamily="2" charset="2"/>
              <a:buChar char="l"/>
            </a:pPr>
            <a:r>
              <a:rPr lang="zh-CN" altLang="zh-CN" sz="1400" b="1">
                <a:ea typeface="楷体_GB2312" pitchFamily="49" charset="-122"/>
              </a:rPr>
              <a:t>判空</a:t>
            </a:r>
            <a:r>
              <a:rPr lang="en-US" altLang="zh-CN" sz="1400" b="1">
                <a:ea typeface="楷体_GB2312" pitchFamily="49" charset="-122"/>
              </a:rPr>
              <a:t>IsEmpty()</a:t>
            </a:r>
            <a:r>
              <a:rPr lang="zh-CN" altLang="zh-CN" sz="1400" b="1">
                <a:ea typeface="楷体_GB2312" pitchFamily="49" charset="-122"/>
              </a:rPr>
              <a:t>：判别是否为空树</a:t>
            </a:r>
            <a:endParaRPr lang="en-US" altLang="zh-CN" sz="1400" b="1">
              <a:ea typeface="楷体_GB2312" pitchFamily="49" charset="-122"/>
            </a:endParaRPr>
          </a:p>
          <a:p>
            <a:pPr marL="358775" indent="-358775">
              <a:spcBef>
                <a:spcPts val="600"/>
              </a:spcBef>
              <a:buFont typeface="Wingdings" pitchFamily="2" charset="2"/>
              <a:buChar char="l"/>
            </a:pPr>
            <a:r>
              <a:rPr lang="zh-CN" altLang="en-US" sz="1400" b="1">
                <a:ea typeface="楷体_GB2312" pitchFamily="49" charset="-122"/>
              </a:rPr>
              <a:t>求树的规模</a:t>
            </a:r>
            <a:r>
              <a:rPr lang="en-US" altLang="zh-CN" sz="1400" b="1">
                <a:ea typeface="楷体_GB2312" pitchFamily="49" charset="-122"/>
              </a:rPr>
              <a:t>size()</a:t>
            </a:r>
            <a:r>
              <a:rPr lang="zh-CN" altLang="en-US" sz="1400" b="1">
                <a:ea typeface="楷体_GB2312" pitchFamily="49" charset="-122"/>
              </a:rPr>
              <a:t>：统计树上的结点数</a:t>
            </a:r>
            <a:endParaRPr lang="en-US" altLang="zh-CN" sz="1400" b="1">
              <a:ea typeface="楷体_GB2312" pitchFamily="49" charset="-122"/>
            </a:endParaRPr>
          </a:p>
          <a:p>
            <a:pPr marL="358775" indent="-358775">
              <a:spcBef>
                <a:spcPts val="600"/>
              </a:spcBef>
              <a:buFont typeface="Wingdings" pitchFamily="2" charset="2"/>
              <a:buChar char="l"/>
            </a:pPr>
            <a:r>
              <a:rPr lang="zh-CN" altLang="zh-CN" sz="1400" b="1">
                <a:ea typeface="楷体_GB2312" pitchFamily="49" charset="-122"/>
              </a:rPr>
              <a:t>找根结点</a:t>
            </a:r>
            <a:r>
              <a:rPr lang="en-US" altLang="zh-CN" sz="1400" b="1">
                <a:ea typeface="楷体_GB2312" pitchFamily="49" charset="-122"/>
              </a:rPr>
              <a:t>root()</a:t>
            </a:r>
            <a:r>
              <a:rPr lang="zh-CN" altLang="zh-CN" sz="1400" b="1">
                <a:ea typeface="楷体_GB2312" pitchFamily="49" charset="-122"/>
              </a:rPr>
              <a:t>：找出树的根结点值；如果树是空树，则返回一个特殊值</a:t>
            </a:r>
          </a:p>
          <a:p>
            <a:pPr marL="358775" indent="-358775">
              <a:spcBef>
                <a:spcPts val="600"/>
              </a:spcBef>
              <a:buFont typeface="Wingdings" pitchFamily="2" charset="2"/>
              <a:buChar char="l"/>
            </a:pPr>
            <a:r>
              <a:rPr lang="zh-CN" altLang="zh-CN" sz="1400" b="1">
                <a:ea typeface="楷体_GB2312" pitchFamily="49" charset="-122"/>
              </a:rPr>
              <a:t>找父结点</a:t>
            </a:r>
            <a:r>
              <a:rPr lang="en-US" altLang="zh-CN" sz="1400" b="1">
                <a:ea typeface="楷体_GB2312" pitchFamily="49" charset="-122"/>
              </a:rPr>
              <a:t>parent(x)</a:t>
            </a:r>
            <a:r>
              <a:rPr lang="zh-CN" altLang="zh-CN" sz="1400" b="1">
                <a:ea typeface="楷体_GB2312" pitchFamily="49" charset="-122"/>
              </a:rPr>
              <a:t>：找出结点</a:t>
            </a:r>
            <a:r>
              <a:rPr lang="en-US" altLang="zh-CN" sz="1400" b="1">
                <a:ea typeface="楷体_GB2312" pitchFamily="49" charset="-122"/>
              </a:rPr>
              <a:t>x</a:t>
            </a:r>
            <a:r>
              <a:rPr lang="zh-CN" altLang="zh-CN" sz="1400" b="1">
                <a:ea typeface="楷体_GB2312" pitchFamily="49" charset="-122"/>
              </a:rPr>
              <a:t>的父结点值；如果</a:t>
            </a:r>
            <a:r>
              <a:rPr lang="en-US" altLang="zh-CN" sz="1400" b="1">
                <a:ea typeface="楷体_GB2312" pitchFamily="49" charset="-122"/>
              </a:rPr>
              <a:t>x</a:t>
            </a:r>
            <a:r>
              <a:rPr lang="zh-CN" altLang="zh-CN" sz="1400" b="1">
                <a:ea typeface="楷体_GB2312" pitchFamily="49" charset="-122"/>
              </a:rPr>
              <a:t>不存在或</a:t>
            </a:r>
            <a:r>
              <a:rPr lang="en-US" altLang="zh-CN" sz="1400" b="1">
                <a:ea typeface="楷体_GB2312" pitchFamily="49" charset="-122"/>
              </a:rPr>
              <a:t>x</a:t>
            </a:r>
            <a:r>
              <a:rPr lang="zh-CN" altLang="zh-CN" sz="1400" b="1">
                <a:ea typeface="楷体_GB2312" pitchFamily="49" charset="-122"/>
              </a:rPr>
              <a:t>是根结点，则返回一个特殊值</a:t>
            </a:r>
          </a:p>
          <a:p>
            <a:pPr marL="358775" indent="-358775">
              <a:spcBef>
                <a:spcPts val="600"/>
              </a:spcBef>
              <a:buFont typeface="Wingdings" pitchFamily="2" charset="2"/>
              <a:buChar char="l"/>
            </a:pPr>
            <a:r>
              <a:rPr lang="zh-CN" altLang="zh-CN" sz="1400" b="1">
                <a:ea typeface="楷体_GB2312" pitchFamily="49" charset="-122"/>
              </a:rPr>
              <a:t>找子结点</a:t>
            </a:r>
            <a:r>
              <a:rPr lang="en-US" altLang="zh-CN" sz="1400" b="1">
                <a:ea typeface="楷体_GB2312" pitchFamily="49" charset="-122"/>
              </a:rPr>
              <a:t>child(x,i)</a:t>
            </a:r>
            <a:r>
              <a:rPr lang="zh-CN" altLang="zh-CN" sz="1400" b="1">
                <a:ea typeface="楷体_GB2312" pitchFamily="49" charset="-122"/>
              </a:rPr>
              <a:t>：找结点</a:t>
            </a:r>
            <a:r>
              <a:rPr lang="en-US" altLang="zh-CN" sz="1400" b="1">
                <a:ea typeface="楷体_GB2312" pitchFamily="49" charset="-122"/>
              </a:rPr>
              <a:t>x</a:t>
            </a:r>
            <a:r>
              <a:rPr lang="zh-CN" altLang="zh-CN" sz="1400" b="1">
                <a:ea typeface="楷体_GB2312" pitchFamily="49" charset="-122"/>
              </a:rPr>
              <a:t>的第</a:t>
            </a:r>
            <a:r>
              <a:rPr lang="en-US" altLang="zh-CN" sz="1400" b="1">
                <a:ea typeface="楷体_GB2312" pitchFamily="49" charset="-122"/>
              </a:rPr>
              <a:t>i</a:t>
            </a:r>
            <a:r>
              <a:rPr lang="zh-CN" altLang="zh-CN" sz="1400" b="1">
                <a:ea typeface="楷体_GB2312" pitchFamily="49" charset="-122"/>
              </a:rPr>
              <a:t>个子结点值</a:t>
            </a:r>
            <a:r>
              <a:rPr lang="en-US" altLang="zh-CN" sz="1400" b="1">
                <a:ea typeface="楷体_GB2312" pitchFamily="49" charset="-122"/>
              </a:rPr>
              <a:t>; </a:t>
            </a:r>
            <a:r>
              <a:rPr lang="zh-CN" altLang="zh-CN" sz="1400" b="1">
                <a:ea typeface="楷体_GB2312" pitchFamily="49" charset="-122"/>
              </a:rPr>
              <a:t>如果</a:t>
            </a:r>
            <a:r>
              <a:rPr lang="en-US" altLang="zh-CN" sz="1400" b="1">
                <a:ea typeface="楷体_GB2312" pitchFamily="49" charset="-122"/>
              </a:rPr>
              <a:t>x</a:t>
            </a:r>
            <a:r>
              <a:rPr lang="zh-CN" altLang="zh-CN" sz="1400" b="1">
                <a:ea typeface="楷体_GB2312" pitchFamily="49" charset="-122"/>
              </a:rPr>
              <a:t>不存在或</a:t>
            </a:r>
            <a:r>
              <a:rPr lang="en-US" altLang="zh-CN" sz="1400" b="1">
                <a:ea typeface="楷体_GB2312" pitchFamily="49" charset="-122"/>
              </a:rPr>
              <a:t>x</a:t>
            </a:r>
            <a:r>
              <a:rPr lang="zh-CN" altLang="zh-CN" sz="1400" b="1">
                <a:ea typeface="楷体_GB2312" pitchFamily="49" charset="-122"/>
              </a:rPr>
              <a:t>的第</a:t>
            </a:r>
            <a:r>
              <a:rPr lang="en-US" altLang="zh-CN" sz="1400" b="1">
                <a:ea typeface="楷体_GB2312" pitchFamily="49" charset="-122"/>
              </a:rPr>
              <a:t>i</a:t>
            </a:r>
            <a:r>
              <a:rPr lang="zh-CN" altLang="zh-CN" sz="1400" b="1">
                <a:ea typeface="楷体_GB2312" pitchFamily="49" charset="-122"/>
              </a:rPr>
              <a:t>个儿子不存在，则返回一个特殊值</a:t>
            </a:r>
          </a:p>
          <a:p>
            <a:pPr marL="358775" indent="-358775">
              <a:spcBef>
                <a:spcPts val="600"/>
              </a:spcBef>
              <a:buFont typeface="Wingdings" pitchFamily="2" charset="2"/>
              <a:buChar char="l"/>
            </a:pPr>
            <a:r>
              <a:rPr lang="zh-CN" altLang="zh-CN" sz="1400" b="1">
                <a:ea typeface="楷体_GB2312" pitchFamily="49" charset="-122"/>
              </a:rPr>
              <a:t>剪枝</a:t>
            </a:r>
            <a:r>
              <a:rPr lang="en-US" altLang="zh-CN" sz="1400" b="1">
                <a:ea typeface="楷体_GB2312" pitchFamily="49" charset="-122"/>
              </a:rPr>
              <a:t>remove</a:t>
            </a:r>
            <a:r>
              <a:rPr lang="nb-NO" altLang="zh-CN" sz="1400" b="1">
                <a:ea typeface="楷体_GB2312" pitchFamily="49" charset="-122"/>
              </a:rPr>
              <a:t>(x,i)</a:t>
            </a:r>
            <a:r>
              <a:rPr lang="zh-CN" altLang="zh-CN" sz="1400" b="1">
                <a:ea typeface="楷体_GB2312" pitchFamily="49" charset="-122"/>
              </a:rPr>
              <a:t>：删除结点</a:t>
            </a:r>
            <a:r>
              <a:rPr lang="en-US" altLang="zh-CN" sz="1400" b="1">
                <a:ea typeface="楷体_GB2312" pitchFamily="49" charset="-122"/>
              </a:rPr>
              <a:t>x</a:t>
            </a:r>
            <a:r>
              <a:rPr lang="zh-CN" altLang="zh-CN" sz="1400" b="1">
                <a:ea typeface="楷体_GB2312" pitchFamily="49" charset="-122"/>
              </a:rPr>
              <a:t>的第</a:t>
            </a:r>
            <a:r>
              <a:rPr lang="en-US" altLang="zh-CN" sz="1400" b="1">
                <a:ea typeface="楷体_GB2312" pitchFamily="49" charset="-122"/>
              </a:rPr>
              <a:t>i</a:t>
            </a:r>
            <a:r>
              <a:rPr lang="zh-CN" altLang="zh-CN" sz="1400" b="1">
                <a:ea typeface="楷体_GB2312" pitchFamily="49" charset="-122"/>
              </a:rPr>
              <a:t>棵子树</a:t>
            </a:r>
          </a:p>
          <a:p>
            <a:pPr marL="358775" indent="-358775">
              <a:spcBef>
                <a:spcPts val="600"/>
              </a:spcBef>
              <a:buFont typeface="Wingdings" pitchFamily="2" charset="2"/>
              <a:buChar char="l"/>
            </a:pPr>
            <a:r>
              <a:rPr lang="zh-CN" altLang="zh-CN" sz="1400" b="1">
                <a:ea typeface="楷体_GB2312" pitchFamily="49" charset="-122"/>
              </a:rPr>
              <a:t>遍历</a:t>
            </a:r>
            <a:r>
              <a:rPr lang="en-US" altLang="zh-CN" sz="1400" b="1">
                <a:ea typeface="楷体_GB2312" pitchFamily="49" charset="-122"/>
              </a:rPr>
              <a:t>traverse()</a:t>
            </a:r>
            <a:r>
              <a:rPr lang="zh-CN" altLang="zh-CN" sz="1400" b="1">
                <a:ea typeface="楷体_GB2312" pitchFamily="49" charset="-122"/>
              </a:rPr>
              <a:t>：访问树上的每一个结点</a:t>
            </a:r>
          </a:p>
        </p:txBody>
      </p:sp>
      <p:sp>
        <p:nvSpPr>
          <p:cNvPr id="14342" name="TextBox 5"/>
          <p:cNvSpPr txBox="1">
            <a:spLocks noChangeArrowheads="1"/>
          </p:cNvSpPr>
          <p:nvPr/>
        </p:nvSpPr>
        <p:spPr bwMode="auto">
          <a:xfrm>
            <a:off x="468313" y="987425"/>
            <a:ext cx="1655762"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树的运算</a:t>
            </a:r>
          </a:p>
        </p:txBody>
      </p:sp>
      <p:sp>
        <p:nvSpPr>
          <p:cNvPr id="7" name="圆角矩形标注 6"/>
          <p:cNvSpPr/>
          <p:nvPr/>
        </p:nvSpPr>
        <p:spPr bwMode="auto">
          <a:xfrm>
            <a:off x="5148263" y="1419225"/>
            <a:ext cx="3600450" cy="1512888"/>
          </a:xfrm>
          <a:prstGeom prst="wedgeRoundRectCallout">
            <a:avLst>
              <a:gd name="adj1" fmla="val -68554"/>
              <a:gd name="adj2" fmla="val 97605"/>
              <a:gd name="adj3" fmla="val 16667"/>
            </a:avLst>
          </a:prstGeom>
          <a:noFill/>
          <a:ln w="9525" cap="flat" cmpd="sng" algn="ctr">
            <a:solidFill>
              <a:schemeClr val="tx1"/>
            </a:solidFill>
            <a:prstDash val="solid"/>
            <a:round/>
            <a:headEnd type="none" w="med" len="med"/>
            <a:tailEnd type="none" w="med" len="med"/>
          </a:ln>
          <a:effectLst/>
        </p:spPr>
        <p:txBody>
          <a:bodyPr/>
          <a:lstStyle/>
          <a:p>
            <a:pPr marL="360000" indent="-360000">
              <a:buFont typeface="Wingdings" pitchFamily="2" charset="2"/>
              <a:buChar char="l"/>
              <a:defRPr/>
            </a:pPr>
            <a:r>
              <a:rPr lang="zh-CN" altLang="zh-CN" sz="1400" b="1" dirty="0">
                <a:ea typeface="楷体_GB2312" pitchFamily="49" charset="-122"/>
              </a:rPr>
              <a:t>找左孩子</a:t>
            </a:r>
            <a:r>
              <a:rPr lang="en-US" altLang="zh-CN" sz="1400" b="1" dirty="0" err="1">
                <a:ea typeface="楷体_GB2312" pitchFamily="49" charset="-122"/>
              </a:rPr>
              <a:t>lchild</a:t>
            </a:r>
            <a:r>
              <a:rPr lang="en-US" altLang="zh-CN" sz="1400" b="1" dirty="0">
                <a:ea typeface="楷体_GB2312" pitchFamily="49" charset="-122"/>
              </a:rPr>
              <a:t>(x)</a:t>
            </a:r>
            <a:r>
              <a:rPr lang="zh-CN" altLang="zh-CN" sz="1400" b="1" dirty="0">
                <a:ea typeface="楷体_GB2312" pitchFamily="49" charset="-122"/>
              </a:rPr>
              <a:t>：找结点</a:t>
            </a:r>
            <a:r>
              <a:rPr lang="en-US" altLang="zh-CN" sz="1400" b="1" dirty="0">
                <a:ea typeface="楷体_GB2312" pitchFamily="49" charset="-122"/>
              </a:rPr>
              <a:t>x</a:t>
            </a:r>
            <a:r>
              <a:rPr lang="zh-CN" altLang="zh-CN" sz="1400" b="1" dirty="0">
                <a:ea typeface="楷体_GB2312" pitchFamily="49" charset="-122"/>
              </a:rPr>
              <a:t>的左孩子结点值；如果</a:t>
            </a:r>
            <a:r>
              <a:rPr lang="en-US" altLang="zh-CN" sz="1400" b="1" dirty="0">
                <a:ea typeface="楷体_GB2312" pitchFamily="49" charset="-122"/>
              </a:rPr>
              <a:t>x</a:t>
            </a:r>
            <a:r>
              <a:rPr lang="zh-CN" altLang="zh-CN" sz="1400" b="1" dirty="0">
                <a:ea typeface="楷体_GB2312" pitchFamily="49" charset="-122"/>
              </a:rPr>
              <a:t>不存在或</a:t>
            </a:r>
            <a:r>
              <a:rPr lang="en-US" altLang="zh-CN" sz="1400" b="1" dirty="0">
                <a:ea typeface="楷体_GB2312" pitchFamily="49" charset="-122"/>
              </a:rPr>
              <a:t>x</a:t>
            </a:r>
            <a:r>
              <a:rPr lang="zh-CN" altLang="zh-CN" sz="1400" b="1" dirty="0">
                <a:ea typeface="楷体_GB2312" pitchFamily="49" charset="-122"/>
              </a:rPr>
              <a:t>的左儿子不存在，则返回一个特殊值</a:t>
            </a:r>
          </a:p>
          <a:p>
            <a:pPr marL="360000" indent="-360000">
              <a:buFont typeface="Wingdings" pitchFamily="2" charset="2"/>
              <a:buChar char="l"/>
              <a:defRPr/>
            </a:pPr>
            <a:r>
              <a:rPr lang="zh-CN" altLang="zh-CN" sz="1400" b="1" dirty="0">
                <a:ea typeface="楷体_GB2312" pitchFamily="49" charset="-122"/>
              </a:rPr>
              <a:t>找右孩子</a:t>
            </a:r>
            <a:r>
              <a:rPr lang="en-US" altLang="zh-CN" sz="1400" b="1" dirty="0" err="1">
                <a:ea typeface="楷体_GB2312" pitchFamily="49" charset="-122"/>
              </a:rPr>
              <a:t>rchild</a:t>
            </a:r>
            <a:r>
              <a:rPr lang="en-US" altLang="zh-CN" sz="1400" b="1" dirty="0">
                <a:ea typeface="楷体_GB2312" pitchFamily="49" charset="-122"/>
              </a:rPr>
              <a:t>(x)</a:t>
            </a:r>
            <a:r>
              <a:rPr lang="zh-CN" altLang="zh-CN" sz="1400" b="1" dirty="0">
                <a:ea typeface="楷体_GB2312" pitchFamily="49" charset="-122"/>
              </a:rPr>
              <a:t>：找结点</a:t>
            </a:r>
            <a:r>
              <a:rPr lang="en-US" altLang="zh-CN" sz="1400" b="1" dirty="0">
                <a:ea typeface="楷体_GB2312" pitchFamily="49" charset="-122"/>
              </a:rPr>
              <a:t>x</a:t>
            </a:r>
            <a:r>
              <a:rPr lang="zh-CN" altLang="zh-CN" sz="1400" b="1" dirty="0">
                <a:ea typeface="楷体_GB2312" pitchFamily="49" charset="-122"/>
              </a:rPr>
              <a:t>的右孩子结点值；如果</a:t>
            </a:r>
            <a:r>
              <a:rPr lang="en-US" altLang="zh-CN" sz="1400" b="1" dirty="0">
                <a:ea typeface="楷体_GB2312" pitchFamily="49" charset="-122"/>
              </a:rPr>
              <a:t>x</a:t>
            </a:r>
            <a:r>
              <a:rPr lang="zh-CN" altLang="zh-CN" sz="1400" b="1" dirty="0">
                <a:ea typeface="楷体_GB2312" pitchFamily="49" charset="-122"/>
              </a:rPr>
              <a:t>不存在或</a:t>
            </a:r>
            <a:r>
              <a:rPr lang="en-US" altLang="zh-CN" sz="1400" b="1" dirty="0">
                <a:ea typeface="楷体_GB2312" pitchFamily="49" charset="-122"/>
              </a:rPr>
              <a:t>x</a:t>
            </a:r>
            <a:r>
              <a:rPr lang="zh-CN" altLang="zh-CN" sz="1400" b="1" dirty="0">
                <a:ea typeface="楷体_GB2312" pitchFamily="49" charset="-122"/>
              </a:rPr>
              <a:t>的右儿子不存在，则返回一个特殊值</a:t>
            </a:r>
          </a:p>
          <a:p>
            <a:pPr>
              <a:defRPr/>
            </a:pPr>
            <a:endParaRPr lang="zh-CN" altLang="en-US" sz="1400" dirty="0">
              <a:ea typeface="楷体_GB2312" pitchFamily="49" charset="-122"/>
            </a:endParaRPr>
          </a:p>
        </p:txBody>
      </p:sp>
      <p:sp>
        <p:nvSpPr>
          <p:cNvPr id="8" name="圆角矩形标注 7"/>
          <p:cNvSpPr>
            <a:spLocks noChangeArrowheads="1"/>
          </p:cNvSpPr>
          <p:nvPr/>
        </p:nvSpPr>
        <p:spPr bwMode="auto">
          <a:xfrm>
            <a:off x="5364163" y="3651250"/>
            <a:ext cx="3455987" cy="987425"/>
          </a:xfrm>
          <a:prstGeom prst="wedgeRoundRectCallout">
            <a:avLst>
              <a:gd name="adj1" fmla="val -92949"/>
              <a:gd name="adj2" fmla="val 36370"/>
              <a:gd name="adj3" fmla="val 16667"/>
            </a:avLst>
          </a:prstGeom>
          <a:noFill/>
          <a:ln w="9525" algn="ctr">
            <a:solidFill>
              <a:schemeClr val="tx1"/>
            </a:solidFill>
            <a:round/>
            <a:headEnd/>
            <a:tailEnd/>
          </a:ln>
        </p:spPr>
        <p:txBody>
          <a:bodyPr/>
          <a:lstStyle/>
          <a:p>
            <a:pPr marL="358775" indent="-358775">
              <a:buFont typeface="Wingdings" pitchFamily="2" charset="2"/>
              <a:buChar char="l"/>
            </a:pPr>
            <a:r>
              <a:rPr lang="zh-CN" altLang="zh-CN" sz="1400" b="1">
                <a:ea typeface="楷体_GB2312" pitchFamily="49" charset="-122"/>
              </a:rPr>
              <a:t>删除左子树</a:t>
            </a:r>
            <a:r>
              <a:rPr lang="nb-NO" altLang="zh-CN" sz="1400" b="1">
                <a:ea typeface="楷体_GB2312" pitchFamily="49" charset="-122"/>
              </a:rPr>
              <a:t>delLeft(x)</a:t>
            </a:r>
            <a:r>
              <a:rPr lang="zh-CN" altLang="zh-CN" sz="1400" b="1">
                <a:ea typeface="楷体_GB2312" pitchFamily="49" charset="-122"/>
              </a:rPr>
              <a:t>：删除结点</a:t>
            </a:r>
            <a:r>
              <a:rPr lang="en-US" altLang="zh-CN" sz="1400" b="1">
                <a:ea typeface="楷体_GB2312" pitchFamily="49" charset="-122"/>
              </a:rPr>
              <a:t>x</a:t>
            </a:r>
            <a:r>
              <a:rPr lang="zh-CN" altLang="zh-CN" sz="1400" b="1">
                <a:ea typeface="楷体_GB2312" pitchFamily="49" charset="-122"/>
              </a:rPr>
              <a:t>的左子树</a:t>
            </a:r>
          </a:p>
          <a:p>
            <a:pPr marL="358775" indent="-358775">
              <a:buFont typeface="Wingdings" pitchFamily="2" charset="2"/>
              <a:buChar char="l"/>
            </a:pPr>
            <a:r>
              <a:rPr lang="zh-CN" altLang="zh-CN" sz="1400" b="1">
                <a:ea typeface="楷体_GB2312" pitchFamily="49" charset="-122"/>
              </a:rPr>
              <a:t>删除右子树</a:t>
            </a:r>
            <a:r>
              <a:rPr lang="nb-NO" altLang="zh-CN" sz="1400" b="1">
                <a:ea typeface="楷体_GB2312" pitchFamily="49" charset="-122"/>
              </a:rPr>
              <a:t>delRight(x)</a:t>
            </a:r>
            <a:r>
              <a:rPr lang="zh-CN" altLang="zh-CN" sz="1400" b="1">
                <a:ea typeface="楷体_GB2312" pitchFamily="49" charset="-122"/>
              </a:rPr>
              <a:t>：删除结点</a:t>
            </a:r>
            <a:r>
              <a:rPr lang="en-US" altLang="zh-CN" sz="1400" b="1">
                <a:ea typeface="楷体_GB2312" pitchFamily="49" charset="-122"/>
              </a:rPr>
              <a:t>x</a:t>
            </a:r>
            <a:r>
              <a:rPr lang="zh-CN" altLang="zh-CN" sz="1400" b="1">
                <a:ea typeface="楷体_GB2312" pitchFamily="49" charset="-122"/>
              </a:rPr>
              <a:t>的右子树</a:t>
            </a:r>
            <a:endParaRPr lang="zh-CN" altLang="en-US" sz="140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1433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433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34"/>
          <p:cNvSpPr>
            <a:spLocks noChangeArrowheads="1"/>
          </p:cNvSpPr>
          <p:nvPr/>
        </p:nvSpPr>
        <p:spPr bwMode="auto">
          <a:xfrm>
            <a:off x="395536" y="267494"/>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二叉树的遍历</a:t>
            </a:r>
            <a:endParaRPr lang="zh-CN" altLang="en-US" dirty="0">
              <a:latin typeface="微软雅黑" pitchFamily="34" charset="-122"/>
              <a:ea typeface="微软雅黑" pitchFamily="34" charset="-122"/>
            </a:endParaRPr>
          </a:p>
        </p:txBody>
      </p:sp>
      <p:grpSp>
        <p:nvGrpSpPr>
          <p:cNvPr id="2" name="Group 35"/>
          <p:cNvGrpSpPr>
            <a:grpSpLocks/>
          </p:cNvGrpSpPr>
          <p:nvPr/>
        </p:nvGrpSpPr>
        <p:grpSpPr bwMode="auto">
          <a:xfrm>
            <a:off x="6011863" y="1131888"/>
            <a:ext cx="3024187" cy="1943100"/>
            <a:chOff x="2976" y="1221"/>
            <a:chExt cx="2448" cy="1632"/>
          </a:xfrm>
        </p:grpSpPr>
        <p:sp>
          <p:nvSpPr>
            <p:cNvPr id="15375" name="Oval 36"/>
            <p:cNvSpPr>
              <a:spLocks noChangeArrowheads="1"/>
            </p:cNvSpPr>
            <p:nvPr/>
          </p:nvSpPr>
          <p:spPr bwMode="auto">
            <a:xfrm>
              <a:off x="3216"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15376" name="Oval 37"/>
            <p:cNvSpPr>
              <a:spLocks noChangeArrowheads="1"/>
            </p:cNvSpPr>
            <p:nvPr/>
          </p:nvSpPr>
          <p:spPr bwMode="auto">
            <a:xfrm>
              <a:off x="4752" y="165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15377" name="Oval 38"/>
            <p:cNvSpPr>
              <a:spLocks noChangeArrowheads="1"/>
            </p:cNvSpPr>
            <p:nvPr/>
          </p:nvSpPr>
          <p:spPr bwMode="auto">
            <a:xfrm>
              <a:off x="5136"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15378" name="Oval 39"/>
            <p:cNvSpPr>
              <a:spLocks noChangeArrowheads="1"/>
            </p:cNvSpPr>
            <p:nvPr/>
          </p:nvSpPr>
          <p:spPr bwMode="auto">
            <a:xfrm>
              <a:off x="3792"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15379" name="Oval 40"/>
            <p:cNvSpPr>
              <a:spLocks noChangeArrowheads="1"/>
            </p:cNvSpPr>
            <p:nvPr/>
          </p:nvSpPr>
          <p:spPr bwMode="auto">
            <a:xfrm>
              <a:off x="4464" y="213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15380" name="Oval 41"/>
            <p:cNvSpPr>
              <a:spLocks noChangeArrowheads="1"/>
            </p:cNvSpPr>
            <p:nvPr/>
          </p:nvSpPr>
          <p:spPr bwMode="auto">
            <a:xfrm>
              <a:off x="3552" y="170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p>
          </p:txBody>
        </p:sp>
        <p:sp>
          <p:nvSpPr>
            <p:cNvPr id="15381" name="Line 42"/>
            <p:cNvSpPr>
              <a:spLocks noChangeShapeType="1"/>
            </p:cNvSpPr>
            <p:nvPr/>
          </p:nvSpPr>
          <p:spPr bwMode="auto">
            <a:xfrm flipH="1">
              <a:off x="3792" y="1413"/>
              <a:ext cx="384"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5382" name="Line 43"/>
            <p:cNvSpPr>
              <a:spLocks noChangeShapeType="1"/>
            </p:cNvSpPr>
            <p:nvPr/>
          </p:nvSpPr>
          <p:spPr bwMode="auto">
            <a:xfrm>
              <a:off x="4320" y="1413"/>
              <a:ext cx="48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5383" name="Line 44"/>
            <p:cNvSpPr>
              <a:spLocks noChangeShapeType="1"/>
            </p:cNvSpPr>
            <p:nvPr/>
          </p:nvSpPr>
          <p:spPr bwMode="auto">
            <a:xfrm>
              <a:off x="4992" y="1845"/>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5384" name="Line 45"/>
            <p:cNvSpPr>
              <a:spLocks noChangeShapeType="1"/>
            </p:cNvSpPr>
            <p:nvPr/>
          </p:nvSpPr>
          <p:spPr bwMode="auto">
            <a:xfrm flipH="1">
              <a:off x="4656" y="1893"/>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5385" name="Line 46"/>
            <p:cNvSpPr>
              <a:spLocks noChangeShapeType="1"/>
            </p:cNvSpPr>
            <p:nvPr/>
          </p:nvSpPr>
          <p:spPr bwMode="auto">
            <a:xfrm>
              <a:off x="3744" y="1941"/>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5386" name="Oval 47"/>
            <p:cNvSpPr>
              <a:spLocks noChangeArrowheads="1"/>
            </p:cNvSpPr>
            <p:nvPr/>
          </p:nvSpPr>
          <p:spPr bwMode="auto">
            <a:xfrm>
              <a:off x="4128" y="122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15387" name="Line 48"/>
            <p:cNvSpPr>
              <a:spLocks noChangeShapeType="1"/>
            </p:cNvSpPr>
            <p:nvPr/>
          </p:nvSpPr>
          <p:spPr bwMode="auto">
            <a:xfrm flipH="1">
              <a:off x="3456" y="1941"/>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5388" name="Oval 49"/>
            <p:cNvSpPr>
              <a:spLocks noChangeArrowheads="1"/>
            </p:cNvSpPr>
            <p:nvPr/>
          </p:nvSpPr>
          <p:spPr bwMode="auto">
            <a:xfrm>
              <a:off x="2976"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b="1" u="sng">
                <a:latin typeface="Arial" pitchFamily="34" charset="0"/>
              </a:endParaRPr>
            </a:p>
          </p:txBody>
        </p:sp>
        <p:sp>
          <p:nvSpPr>
            <p:cNvPr id="15389" name="Oval 50"/>
            <p:cNvSpPr>
              <a:spLocks noChangeArrowheads="1"/>
            </p:cNvSpPr>
            <p:nvPr/>
          </p:nvSpPr>
          <p:spPr bwMode="auto">
            <a:xfrm>
              <a:off x="3312"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15390" name="Oval 51"/>
            <p:cNvSpPr>
              <a:spLocks noChangeArrowheads="1"/>
            </p:cNvSpPr>
            <p:nvPr/>
          </p:nvSpPr>
          <p:spPr bwMode="auto">
            <a:xfrm>
              <a:off x="3648"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J</a:t>
              </a:r>
              <a:endParaRPr lang="en-US" altLang="zh-CN" sz="1400" b="1" u="sng">
                <a:latin typeface="Arial" pitchFamily="34" charset="0"/>
              </a:endParaRPr>
            </a:p>
          </p:txBody>
        </p:sp>
        <p:sp>
          <p:nvSpPr>
            <p:cNvPr id="15391" name="Line 52"/>
            <p:cNvSpPr>
              <a:spLocks noChangeShapeType="1"/>
            </p:cNvSpPr>
            <p:nvPr/>
          </p:nvSpPr>
          <p:spPr bwMode="auto">
            <a:xfrm>
              <a:off x="3360" y="2373"/>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5392" name="Line 53"/>
            <p:cNvSpPr>
              <a:spLocks noChangeShapeType="1"/>
            </p:cNvSpPr>
            <p:nvPr/>
          </p:nvSpPr>
          <p:spPr bwMode="auto">
            <a:xfrm flipH="1">
              <a:off x="3120" y="2373"/>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5393" name="Line 54"/>
            <p:cNvSpPr>
              <a:spLocks noChangeShapeType="1"/>
            </p:cNvSpPr>
            <p:nvPr/>
          </p:nvSpPr>
          <p:spPr bwMode="auto">
            <a:xfrm flipH="1">
              <a:off x="3792" y="2373"/>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27" name="矩形 26"/>
          <p:cNvSpPr>
            <a:spLocks noChangeArrowheads="1"/>
          </p:cNvSpPr>
          <p:nvPr/>
        </p:nvSpPr>
        <p:spPr bwMode="auto">
          <a:xfrm>
            <a:off x="179388" y="915988"/>
            <a:ext cx="5976937" cy="3579812"/>
          </a:xfrm>
          <a:prstGeom prst="rect">
            <a:avLst/>
          </a:prstGeom>
          <a:noFill/>
          <a:ln w="9525">
            <a:noFill/>
            <a:miter lim="800000"/>
            <a:headEnd/>
            <a:tailEnd/>
          </a:ln>
        </p:spPr>
        <p:txBody>
          <a:bodyPr>
            <a:spAutoFit/>
          </a:bodyPr>
          <a:lstStyle/>
          <a:p>
            <a:pPr>
              <a:spcBef>
                <a:spcPts val="1000"/>
              </a:spcBef>
            </a:pPr>
            <a:r>
              <a:rPr lang="zh-CN" altLang="en-US" sz="1400" b="1" dirty="0">
                <a:ea typeface="楷体_GB2312" pitchFamily="49" charset="-122"/>
              </a:rPr>
              <a:t>如何访问到树上的每一个结点？？？</a:t>
            </a:r>
          </a:p>
          <a:p>
            <a:pPr>
              <a:spcBef>
                <a:spcPts val="1000"/>
              </a:spcBef>
            </a:pPr>
            <a:r>
              <a:rPr lang="zh-CN" altLang="en-US" sz="1400" b="1" dirty="0">
                <a:ea typeface="楷体_GB2312" pitchFamily="49" charset="-122"/>
              </a:rPr>
              <a:t>在线性表中，可以沿着后继关系访问到所有结点</a:t>
            </a:r>
            <a:endParaRPr lang="en-US" altLang="zh-CN" sz="1400" b="1" dirty="0">
              <a:ea typeface="楷体_GB2312" pitchFamily="49" charset="-122"/>
            </a:endParaRPr>
          </a:p>
          <a:p>
            <a:pPr>
              <a:spcBef>
                <a:spcPts val="1000"/>
              </a:spcBef>
            </a:pPr>
            <a:r>
              <a:rPr lang="zh-CN" altLang="en-US" sz="1400" b="1" dirty="0">
                <a:ea typeface="楷体_GB2312" pitchFamily="49" charset="-122"/>
              </a:rPr>
              <a:t>而二叉树是有分叉的，因此在分叉处必须确定下一个要访问的节点：是根结点、左结点还是右结点？？？</a:t>
            </a:r>
            <a:endParaRPr lang="en-US" altLang="zh-CN" sz="1400" b="1" dirty="0">
              <a:ea typeface="楷体_GB2312" pitchFamily="49" charset="-122"/>
            </a:endParaRPr>
          </a:p>
          <a:p>
            <a:pPr>
              <a:spcBef>
                <a:spcPts val="1000"/>
              </a:spcBef>
            </a:pPr>
            <a:r>
              <a:rPr lang="zh-CN" altLang="en-US" sz="1400" b="1" dirty="0">
                <a:ea typeface="楷体_GB2312" pitchFamily="49" charset="-122"/>
              </a:rPr>
              <a:t>按递归的观点，二叉树有左子树、右子树和根结点，按需遍历这三个部分</a:t>
            </a:r>
          </a:p>
          <a:p>
            <a:pPr>
              <a:spcBef>
                <a:spcPts val="1000"/>
              </a:spcBef>
            </a:pPr>
            <a:r>
              <a:rPr lang="zh-CN" altLang="en-US" sz="1800" b="1" dirty="0">
                <a:ea typeface="楷体_GB2312" pitchFamily="49" charset="-122"/>
              </a:rPr>
              <a:t>遍历的方法：</a:t>
            </a:r>
            <a:endParaRPr lang="en-US" altLang="zh-CN" sz="1800" b="1" dirty="0">
              <a:ea typeface="楷体_GB2312" pitchFamily="49" charset="-122"/>
            </a:endParaRPr>
          </a:p>
          <a:p>
            <a:pPr lvl="1">
              <a:spcBef>
                <a:spcPts val="1000"/>
              </a:spcBef>
            </a:pPr>
            <a:r>
              <a:rPr lang="zh-CN" altLang="en-US" sz="1800" b="1" dirty="0">
                <a:ea typeface="楷体_GB2312" pitchFamily="49" charset="-122"/>
              </a:rPr>
              <a:t>前序</a:t>
            </a:r>
            <a:endParaRPr lang="en-US" altLang="zh-CN" sz="1800" b="1" dirty="0">
              <a:ea typeface="楷体_GB2312" pitchFamily="49" charset="-122"/>
            </a:endParaRPr>
          </a:p>
          <a:p>
            <a:pPr lvl="1">
              <a:spcBef>
                <a:spcPts val="1000"/>
              </a:spcBef>
            </a:pPr>
            <a:r>
              <a:rPr lang="zh-CN" altLang="en-US" sz="1800" b="1" dirty="0">
                <a:ea typeface="楷体_GB2312" pitchFamily="49" charset="-122"/>
              </a:rPr>
              <a:t>中序</a:t>
            </a:r>
            <a:endParaRPr lang="en-US" altLang="zh-CN" sz="1800" b="1" dirty="0">
              <a:ea typeface="楷体_GB2312" pitchFamily="49" charset="-122"/>
            </a:endParaRPr>
          </a:p>
          <a:p>
            <a:pPr lvl="1">
              <a:spcBef>
                <a:spcPts val="1000"/>
              </a:spcBef>
            </a:pPr>
            <a:r>
              <a:rPr lang="zh-CN" altLang="en-US" sz="1800" b="1" dirty="0">
                <a:ea typeface="楷体_GB2312" pitchFamily="49" charset="-122"/>
              </a:rPr>
              <a:t>后序</a:t>
            </a:r>
            <a:endParaRPr lang="en-US" altLang="zh-CN" sz="1800" b="1" dirty="0">
              <a:ea typeface="楷体_GB2312" pitchFamily="49" charset="-122"/>
            </a:endParaRPr>
          </a:p>
          <a:p>
            <a:pPr lvl="1">
              <a:spcBef>
                <a:spcPts val="1000"/>
              </a:spcBef>
            </a:pPr>
            <a:r>
              <a:rPr lang="zh-CN" altLang="en-US" sz="1800" b="1" dirty="0">
                <a:ea typeface="楷体_GB2312" pitchFamily="49" charset="-122"/>
              </a:rPr>
              <a:t>层次遍历</a:t>
            </a:r>
          </a:p>
        </p:txBody>
      </p:sp>
      <p:sp>
        <p:nvSpPr>
          <p:cNvPr id="26" name="矩形 25"/>
          <p:cNvSpPr>
            <a:spLocks noChangeArrowheads="1"/>
          </p:cNvSpPr>
          <p:nvPr/>
        </p:nvSpPr>
        <p:spPr bwMode="auto">
          <a:xfrm>
            <a:off x="2195513" y="3275013"/>
            <a:ext cx="2808287" cy="1492250"/>
          </a:xfrm>
          <a:prstGeom prst="rect">
            <a:avLst/>
          </a:prstGeom>
          <a:noFill/>
          <a:ln w="9525">
            <a:noFill/>
            <a:miter lim="800000"/>
            <a:headEnd/>
            <a:tailEnd/>
          </a:ln>
        </p:spPr>
        <p:txBody>
          <a:bodyPr>
            <a:spAutoFit/>
          </a:bodyPr>
          <a:lstStyle/>
          <a:p>
            <a:pPr>
              <a:lnSpc>
                <a:spcPct val="130000"/>
              </a:lnSpc>
            </a:pPr>
            <a:r>
              <a:rPr lang="zh-CN" altLang="zh-CN" sz="1400" b="1">
                <a:ea typeface="楷体_GB2312" pitchFamily="49" charset="-122"/>
              </a:rPr>
              <a:t>如果二叉树为空，则操作为空</a:t>
            </a:r>
            <a:endParaRPr lang="zh-CN" altLang="en-US" sz="1400" b="1">
              <a:ea typeface="楷体_GB2312" pitchFamily="49" charset="-122"/>
            </a:endParaRPr>
          </a:p>
          <a:p>
            <a:pPr>
              <a:lnSpc>
                <a:spcPct val="130000"/>
              </a:lnSpc>
            </a:pPr>
            <a:r>
              <a:rPr lang="zh-CN" altLang="zh-CN" sz="1400" b="1">
                <a:ea typeface="楷体_GB2312" pitchFamily="49" charset="-122"/>
              </a:rPr>
              <a:t>否则</a:t>
            </a:r>
            <a:endParaRPr lang="zh-CN" altLang="en-US" sz="1400" b="1">
              <a:ea typeface="楷体_GB2312" pitchFamily="49" charset="-122"/>
            </a:endParaRPr>
          </a:p>
          <a:p>
            <a:pPr lvl="1">
              <a:lnSpc>
                <a:spcPct val="130000"/>
              </a:lnSpc>
            </a:pPr>
            <a:r>
              <a:rPr lang="zh-CN" altLang="zh-CN" sz="1400" b="1">
                <a:ea typeface="楷体_GB2312" pitchFamily="49" charset="-122"/>
              </a:rPr>
              <a:t>访问根结点</a:t>
            </a:r>
            <a:endParaRPr lang="zh-CN" altLang="en-US" sz="1400" b="1">
              <a:ea typeface="楷体_GB2312" pitchFamily="49" charset="-122"/>
            </a:endParaRPr>
          </a:p>
          <a:p>
            <a:pPr lvl="1">
              <a:lnSpc>
                <a:spcPct val="130000"/>
              </a:lnSpc>
            </a:pPr>
            <a:r>
              <a:rPr lang="zh-CN" altLang="zh-CN" sz="1400" b="1">
                <a:ea typeface="楷体_GB2312" pitchFamily="49" charset="-122"/>
              </a:rPr>
              <a:t>前序遍历左子树</a:t>
            </a:r>
            <a:endParaRPr lang="zh-CN" altLang="en-US" sz="1400" b="1">
              <a:ea typeface="楷体_GB2312" pitchFamily="49" charset="-122"/>
            </a:endParaRPr>
          </a:p>
          <a:p>
            <a:pPr lvl="1">
              <a:lnSpc>
                <a:spcPct val="130000"/>
              </a:lnSpc>
            </a:pPr>
            <a:r>
              <a:rPr lang="zh-CN" altLang="zh-CN" sz="1400" b="1">
                <a:ea typeface="楷体_GB2312" pitchFamily="49" charset="-122"/>
              </a:rPr>
              <a:t>前序遍历右子树</a:t>
            </a:r>
            <a:endParaRPr lang="zh-CN" altLang="en-US" sz="1400" b="1">
              <a:ea typeface="楷体_GB2312" pitchFamily="49" charset="-122"/>
            </a:endParaRPr>
          </a:p>
        </p:txBody>
      </p:sp>
      <p:sp>
        <p:nvSpPr>
          <p:cNvPr id="37" name="TextBox 36"/>
          <p:cNvSpPr txBox="1">
            <a:spLocks noChangeArrowheads="1"/>
          </p:cNvSpPr>
          <p:nvPr/>
        </p:nvSpPr>
        <p:spPr bwMode="auto">
          <a:xfrm>
            <a:off x="6443663" y="3292475"/>
            <a:ext cx="2305050" cy="306388"/>
          </a:xfrm>
          <a:prstGeom prst="rect">
            <a:avLst/>
          </a:prstGeom>
          <a:noFill/>
          <a:ln w="9525">
            <a:noFill/>
            <a:miter lim="800000"/>
            <a:headEnd/>
            <a:tailEnd/>
          </a:ln>
        </p:spPr>
        <p:txBody>
          <a:bodyPr>
            <a:spAutoFit/>
          </a:bodyPr>
          <a:lstStyle/>
          <a:p>
            <a:r>
              <a:rPr lang="zh-CN" altLang="en-US" sz="1400" dirty="0">
                <a:ea typeface="楷体_GB2312" pitchFamily="49" charset="-122"/>
              </a:rPr>
              <a:t>前序：</a:t>
            </a:r>
            <a:r>
              <a:rPr lang="en-US" altLang="zh-CN" sz="1400" dirty="0">
                <a:ea typeface="楷体_GB2312" pitchFamily="49" charset="-122"/>
              </a:rPr>
              <a:t>A B D H I E J C F G</a:t>
            </a:r>
            <a:endParaRPr lang="zh-CN" altLang="en-US" sz="1400" dirty="0">
              <a:ea typeface="楷体_GB2312" pitchFamily="49" charset="-122"/>
            </a:endParaRPr>
          </a:p>
        </p:txBody>
      </p:sp>
      <p:sp>
        <p:nvSpPr>
          <p:cNvPr id="48" name="矩形 47"/>
          <p:cNvSpPr>
            <a:spLocks noChangeArrowheads="1"/>
          </p:cNvSpPr>
          <p:nvPr/>
        </p:nvSpPr>
        <p:spPr bwMode="auto">
          <a:xfrm>
            <a:off x="2051050" y="3275013"/>
            <a:ext cx="3438525" cy="1492250"/>
          </a:xfrm>
          <a:prstGeom prst="rect">
            <a:avLst/>
          </a:prstGeom>
          <a:noFill/>
          <a:ln w="9525">
            <a:noFill/>
            <a:miter lim="800000"/>
            <a:headEnd/>
            <a:tailEnd/>
          </a:ln>
        </p:spPr>
        <p:txBody>
          <a:bodyPr>
            <a:spAutoFit/>
          </a:bodyPr>
          <a:lstStyle/>
          <a:p>
            <a:pPr>
              <a:lnSpc>
                <a:spcPct val="130000"/>
              </a:lnSpc>
            </a:pPr>
            <a:r>
              <a:rPr lang="zh-CN" altLang="zh-CN" sz="1400" b="1">
                <a:ea typeface="楷体_GB2312" pitchFamily="49" charset="-122"/>
              </a:rPr>
              <a:t>如果二叉树为空，则操作为空</a:t>
            </a:r>
            <a:endParaRPr lang="zh-CN" altLang="en-US" sz="1400" b="1">
              <a:ea typeface="楷体_GB2312" pitchFamily="49" charset="-122"/>
            </a:endParaRPr>
          </a:p>
          <a:p>
            <a:pPr>
              <a:lnSpc>
                <a:spcPct val="130000"/>
              </a:lnSpc>
            </a:pPr>
            <a:r>
              <a:rPr lang="zh-CN" altLang="zh-CN" sz="1400" b="1">
                <a:ea typeface="楷体_GB2312" pitchFamily="49" charset="-122"/>
              </a:rPr>
              <a:t>否则</a:t>
            </a:r>
            <a:endParaRPr lang="zh-CN" altLang="en-US" sz="1400" b="1">
              <a:ea typeface="楷体_GB2312" pitchFamily="49" charset="-122"/>
            </a:endParaRPr>
          </a:p>
          <a:p>
            <a:pPr lvl="1">
              <a:lnSpc>
                <a:spcPct val="130000"/>
              </a:lnSpc>
            </a:pPr>
            <a:r>
              <a:rPr lang="zh-CN" altLang="zh-CN" sz="1400" b="1">
                <a:ea typeface="楷体_GB2312" pitchFamily="49" charset="-122"/>
              </a:rPr>
              <a:t>中序遍历左子树</a:t>
            </a:r>
            <a:endParaRPr lang="zh-CN" altLang="en-US" sz="1400" b="1">
              <a:ea typeface="楷体_GB2312" pitchFamily="49" charset="-122"/>
            </a:endParaRPr>
          </a:p>
          <a:p>
            <a:pPr lvl="1">
              <a:lnSpc>
                <a:spcPct val="130000"/>
              </a:lnSpc>
            </a:pPr>
            <a:r>
              <a:rPr lang="zh-CN" altLang="zh-CN" sz="1400" b="1">
                <a:ea typeface="楷体_GB2312" pitchFamily="49" charset="-122"/>
              </a:rPr>
              <a:t>访问根结点</a:t>
            </a:r>
            <a:endParaRPr lang="zh-CN" altLang="en-US" sz="1400" b="1">
              <a:ea typeface="楷体_GB2312" pitchFamily="49" charset="-122"/>
            </a:endParaRPr>
          </a:p>
          <a:p>
            <a:pPr lvl="1">
              <a:lnSpc>
                <a:spcPct val="130000"/>
              </a:lnSpc>
            </a:pPr>
            <a:r>
              <a:rPr lang="zh-CN" altLang="zh-CN" sz="1400" b="1">
                <a:ea typeface="楷体_GB2312" pitchFamily="49" charset="-122"/>
              </a:rPr>
              <a:t>中序遍历右子树</a:t>
            </a:r>
            <a:endParaRPr lang="zh-CN" altLang="en-US" sz="1400" b="1">
              <a:ea typeface="楷体_GB2312" pitchFamily="49" charset="-122"/>
            </a:endParaRPr>
          </a:p>
        </p:txBody>
      </p:sp>
      <p:sp>
        <p:nvSpPr>
          <p:cNvPr id="49" name="TextBox 48"/>
          <p:cNvSpPr txBox="1">
            <a:spLocks noChangeArrowheads="1"/>
          </p:cNvSpPr>
          <p:nvPr/>
        </p:nvSpPr>
        <p:spPr bwMode="auto">
          <a:xfrm>
            <a:off x="6443663" y="3651250"/>
            <a:ext cx="2305050" cy="307975"/>
          </a:xfrm>
          <a:prstGeom prst="rect">
            <a:avLst/>
          </a:prstGeom>
          <a:noFill/>
          <a:ln w="9525">
            <a:noFill/>
            <a:miter lim="800000"/>
            <a:headEnd/>
            <a:tailEnd/>
          </a:ln>
        </p:spPr>
        <p:txBody>
          <a:bodyPr>
            <a:spAutoFit/>
          </a:bodyPr>
          <a:lstStyle/>
          <a:p>
            <a:r>
              <a:rPr lang="zh-CN" altLang="en-US" sz="1400">
                <a:ea typeface="楷体_GB2312" pitchFamily="49" charset="-122"/>
              </a:rPr>
              <a:t>中序：</a:t>
            </a:r>
            <a:r>
              <a:rPr lang="en-US" altLang="zh-CN" sz="1400">
                <a:ea typeface="楷体_GB2312" pitchFamily="49" charset="-122"/>
              </a:rPr>
              <a:t>H D I B J E A F C G</a:t>
            </a:r>
            <a:endParaRPr lang="zh-CN" altLang="en-US" sz="1400">
              <a:ea typeface="楷体_GB2312" pitchFamily="49" charset="-122"/>
            </a:endParaRPr>
          </a:p>
        </p:txBody>
      </p:sp>
      <p:sp>
        <p:nvSpPr>
          <p:cNvPr id="50" name="矩形 49"/>
          <p:cNvSpPr>
            <a:spLocks noChangeArrowheads="1"/>
          </p:cNvSpPr>
          <p:nvPr/>
        </p:nvSpPr>
        <p:spPr bwMode="auto">
          <a:xfrm>
            <a:off x="1979613" y="3275013"/>
            <a:ext cx="3024187" cy="1600200"/>
          </a:xfrm>
          <a:prstGeom prst="rect">
            <a:avLst/>
          </a:prstGeom>
          <a:noFill/>
          <a:ln w="9525">
            <a:noFill/>
            <a:miter lim="800000"/>
            <a:headEnd/>
            <a:tailEnd/>
          </a:ln>
        </p:spPr>
        <p:txBody>
          <a:bodyPr>
            <a:spAutoFit/>
          </a:bodyPr>
          <a:lstStyle/>
          <a:p>
            <a:pPr>
              <a:lnSpc>
                <a:spcPct val="140000"/>
              </a:lnSpc>
            </a:pPr>
            <a:r>
              <a:rPr lang="zh-CN" altLang="zh-CN" sz="1400" b="1">
                <a:latin typeface="楷体_GB2312" pitchFamily="49" charset="-122"/>
                <a:ea typeface="楷体_GB2312" pitchFamily="49" charset="-122"/>
              </a:rPr>
              <a:t>如果二叉树为空，则操作为空</a:t>
            </a:r>
            <a:endParaRPr lang="zh-CN" altLang="en-US" sz="1400" b="1">
              <a:latin typeface="楷体_GB2312" pitchFamily="49" charset="-122"/>
              <a:ea typeface="楷体_GB2312" pitchFamily="49" charset="-122"/>
            </a:endParaRPr>
          </a:p>
          <a:p>
            <a:pPr>
              <a:lnSpc>
                <a:spcPct val="140000"/>
              </a:lnSpc>
            </a:pPr>
            <a:r>
              <a:rPr lang="zh-CN" altLang="zh-CN" sz="1400" b="1">
                <a:latin typeface="楷体_GB2312" pitchFamily="49" charset="-122"/>
                <a:ea typeface="楷体_GB2312" pitchFamily="49" charset="-122"/>
              </a:rPr>
              <a:t>否则</a:t>
            </a:r>
            <a:endParaRPr lang="zh-CN" altLang="en-US" sz="1400" b="1">
              <a:latin typeface="楷体_GB2312" pitchFamily="49" charset="-122"/>
              <a:ea typeface="楷体_GB2312" pitchFamily="49" charset="-122"/>
            </a:endParaRPr>
          </a:p>
          <a:p>
            <a:pPr lvl="1">
              <a:lnSpc>
                <a:spcPct val="140000"/>
              </a:lnSpc>
            </a:pPr>
            <a:r>
              <a:rPr lang="zh-CN" altLang="zh-CN" sz="1400" b="1">
                <a:latin typeface="楷体_GB2312" pitchFamily="49" charset="-122"/>
                <a:ea typeface="楷体_GB2312" pitchFamily="49" charset="-122"/>
              </a:rPr>
              <a:t>后序遍历左子树</a:t>
            </a:r>
            <a:endParaRPr lang="zh-CN" altLang="en-US" sz="1400" b="1">
              <a:latin typeface="楷体_GB2312" pitchFamily="49" charset="-122"/>
              <a:ea typeface="楷体_GB2312" pitchFamily="49" charset="-122"/>
            </a:endParaRPr>
          </a:p>
          <a:p>
            <a:pPr lvl="1">
              <a:lnSpc>
                <a:spcPct val="140000"/>
              </a:lnSpc>
            </a:pPr>
            <a:r>
              <a:rPr lang="zh-CN" altLang="zh-CN" sz="1400" b="1">
                <a:latin typeface="楷体_GB2312" pitchFamily="49" charset="-122"/>
                <a:ea typeface="楷体_GB2312" pitchFamily="49" charset="-122"/>
              </a:rPr>
              <a:t>后序遍历右子树</a:t>
            </a:r>
            <a:endParaRPr lang="zh-CN" altLang="en-US" sz="1400" b="1">
              <a:latin typeface="楷体_GB2312" pitchFamily="49" charset="-122"/>
              <a:ea typeface="楷体_GB2312" pitchFamily="49" charset="-122"/>
            </a:endParaRPr>
          </a:p>
          <a:p>
            <a:pPr lvl="1">
              <a:lnSpc>
                <a:spcPct val="140000"/>
              </a:lnSpc>
            </a:pPr>
            <a:r>
              <a:rPr lang="zh-CN" altLang="zh-CN" sz="1400" b="1">
                <a:latin typeface="楷体_GB2312" pitchFamily="49" charset="-122"/>
                <a:ea typeface="楷体_GB2312" pitchFamily="49" charset="-122"/>
              </a:rPr>
              <a:t>访问根结点</a:t>
            </a:r>
            <a:endParaRPr lang="zh-CN" altLang="en-US" sz="1400" b="1">
              <a:latin typeface="楷体_GB2312" pitchFamily="49" charset="-122"/>
              <a:ea typeface="楷体_GB2312" pitchFamily="49" charset="-122"/>
            </a:endParaRPr>
          </a:p>
        </p:txBody>
      </p:sp>
      <p:sp>
        <p:nvSpPr>
          <p:cNvPr id="51" name="TextBox 50"/>
          <p:cNvSpPr txBox="1">
            <a:spLocks noChangeArrowheads="1"/>
          </p:cNvSpPr>
          <p:nvPr/>
        </p:nvSpPr>
        <p:spPr bwMode="auto">
          <a:xfrm>
            <a:off x="6443663" y="4084638"/>
            <a:ext cx="2305050" cy="306387"/>
          </a:xfrm>
          <a:prstGeom prst="rect">
            <a:avLst/>
          </a:prstGeom>
          <a:noFill/>
          <a:ln w="9525">
            <a:noFill/>
            <a:miter lim="800000"/>
            <a:headEnd/>
            <a:tailEnd/>
          </a:ln>
        </p:spPr>
        <p:txBody>
          <a:bodyPr>
            <a:spAutoFit/>
          </a:bodyPr>
          <a:lstStyle/>
          <a:p>
            <a:r>
              <a:rPr lang="zh-CN" altLang="en-US" sz="1400">
                <a:ea typeface="楷体_GB2312" pitchFamily="49" charset="-122"/>
              </a:rPr>
              <a:t>后序：</a:t>
            </a:r>
            <a:r>
              <a:rPr lang="en-US" altLang="zh-CN" sz="1400">
                <a:ea typeface="楷体_GB2312" pitchFamily="49" charset="-122"/>
              </a:rPr>
              <a:t>H I D J E B F G C A</a:t>
            </a:r>
            <a:endParaRPr lang="zh-CN" altLang="en-US" sz="1400">
              <a:ea typeface="楷体_GB2312" pitchFamily="49" charset="-122"/>
            </a:endParaRPr>
          </a:p>
        </p:txBody>
      </p:sp>
      <p:sp>
        <p:nvSpPr>
          <p:cNvPr id="52" name="矩形 51"/>
          <p:cNvSpPr>
            <a:spLocks noChangeArrowheads="1"/>
          </p:cNvSpPr>
          <p:nvPr/>
        </p:nvSpPr>
        <p:spPr bwMode="auto">
          <a:xfrm>
            <a:off x="1979613" y="3292475"/>
            <a:ext cx="3384550" cy="954088"/>
          </a:xfrm>
          <a:prstGeom prst="rect">
            <a:avLst/>
          </a:prstGeom>
          <a:noFill/>
          <a:ln w="9525">
            <a:noFill/>
            <a:miter lim="800000"/>
            <a:headEnd/>
            <a:tailEnd/>
          </a:ln>
        </p:spPr>
        <p:txBody>
          <a:bodyPr>
            <a:spAutoFit/>
          </a:bodyPr>
          <a:lstStyle/>
          <a:p>
            <a:r>
              <a:rPr lang="zh-CN" altLang="zh-CN" sz="1400">
                <a:ea typeface="楷体_GB2312" pitchFamily="49" charset="-122"/>
              </a:rPr>
              <a:t>先访问根结点，然后按从左到右的次序访问第二层的结点。在访问了第</a:t>
            </a:r>
            <a:r>
              <a:rPr lang="en-US" altLang="zh-CN" sz="1400">
                <a:ea typeface="楷体_GB2312" pitchFamily="49" charset="-122"/>
              </a:rPr>
              <a:t>k</a:t>
            </a:r>
            <a:r>
              <a:rPr lang="zh-CN" altLang="zh-CN" sz="1400">
                <a:ea typeface="楷体_GB2312" pitchFamily="49" charset="-122"/>
              </a:rPr>
              <a:t>层的所有结点后，再按从左到右的次序访问第</a:t>
            </a:r>
            <a:r>
              <a:rPr lang="en-US" altLang="zh-CN" sz="1400">
                <a:ea typeface="楷体_GB2312" pitchFamily="49" charset="-122"/>
              </a:rPr>
              <a:t>k+1</a:t>
            </a:r>
            <a:r>
              <a:rPr lang="zh-CN" altLang="zh-CN" sz="1400">
                <a:ea typeface="楷体_GB2312" pitchFamily="49" charset="-122"/>
              </a:rPr>
              <a:t>层。以此类推，直到最后一层。</a:t>
            </a:r>
            <a:endParaRPr lang="zh-CN" altLang="en-US" sz="1400">
              <a:ea typeface="楷体_GB2312" pitchFamily="49" charset="-122"/>
            </a:endParaRPr>
          </a:p>
        </p:txBody>
      </p:sp>
      <p:sp>
        <p:nvSpPr>
          <p:cNvPr id="53" name="TextBox 52"/>
          <p:cNvSpPr txBox="1">
            <a:spLocks noChangeArrowheads="1"/>
          </p:cNvSpPr>
          <p:nvPr/>
        </p:nvSpPr>
        <p:spPr bwMode="auto">
          <a:xfrm>
            <a:off x="6443663" y="4443413"/>
            <a:ext cx="2305050" cy="307975"/>
          </a:xfrm>
          <a:prstGeom prst="rect">
            <a:avLst/>
          </a:prstGeom>
          <a:noFill/>
          <a:ln w="9525">
            <a:noFill/>
            <a:miter lim="800000"/>
            <a:headEnd/>
            <a:tailEnd/>
          </a:ln>
        </p:spPr>
        <p:txBody>
          <a:bodyPr>
            <a:spAutoFit/>
          </a:bodyPr>
          <a:lstStyle/>
          <a:p>
            <a:r>
              <a:rPr lang="zh-CN" altLang="en-US" sz="1400">
                <a:ea typeface="楷体_GB2312" pitchFamily="49" charset="-122"/>
              </a:rPr>
              <a:t>层次：</a:t>
            </a:r>
            <a:r>
              <a:rPr lang="en-US" altLang="zh-CN" sz="1400">
                <a:ea typeface="楷体_GB2312" pitchFamily="49" charset="-122"/>
              </a:rPr>
              <a:t>A B C D E F G H I J</a:t>
            </a:r>
            <a:endParaRPr lang="zh-CN" altLang="en-US" sz="140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1536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536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
        <p:nvSpPr>
          <p:cNvPr id="33" name="TextBox 36">
            <a:extLst>
              <a:ext uri="{FF2B5EF4-FFF2-40B4-BE49-F238E27FC236}">
                <a16:creationId xmlns:a16="http://schemas.microsoft.com/office/drawing/2014/main" xmlns="" id="{72E094C1-72FF-4ADF-AC1E-8A98E7622CE4}"/>
              </a:ext>
            </a:extLst>
          </p:cNvPr>
          <p:cNvSpPr txBox="1">
            <a:spLocks noChangeArrowheads="1"/>
          </p:cNvSpPr>
          <p:nvPr/>
        </p:nvSpPr>
        <p:spPr bwMode="auto">
          <a:xfrm>
            <a:off x="3779912" y="897210"/>
            <a:ext cx="2305050" cy="523220"/>
          </a:xfrm>
          <a:prstGeom prst="rect">
            <a:avLst/>
          </a:prstGeom>
          <a:noFill/>
          <a:ln w="9525">
            <a:noFill/>
            <a:miter lim="800000"/>
            <a:headEnd/>
            <a:tailEnd/>
          </a:ln>
        </p:spPr>
        <p:txBody>
          <a:bodyPr>
            <a:spAutoFit/>
          </a:bodyPr>
          <a:lstStyle/>
          <a:p>
            <a:r>
              <a:rPr lang="zh-CN" altLang="en-US" sz="1400" dirty="0">
                <a:ea typeface="楷体_GB2312" pitchFamily="49" charset="-122"/>
              </a:rPr>
              <a:t>如：输出所有元素值</a:t>
            </a:r>
            <a:endParaRPr lang="en-US" altLang="zh-CN" sz="1400" dirty="0">
              <a:ea typeface="楷体_GB2312" pitchFamily="49" charset="-122"/>
            </a:endParaRPr>
          </a:p>
          <a:p>
            <a:r>
              <a:rPr lang="en-US" altLang="zh-CN" sz="1400" dirty="0">
                <a:ea typeface="楷体_GB2312" pitchFamily="49" charset="-122"/>
              </a:rPr>
              <a:t>        </a:t>
            </a:r>
            <a:r>
              <a:rPr lang="zh-CN" altLang="en-US" sz="1400" dirty="0">
                <a:ea typeface="楷体_GB2312" pitchFamily="49" charset="-122"/>
              </a:rPr>
              <a:t>求所有元素的和</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blinds(horizontal)">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blinds(horizontal)">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blinds(horizontal)">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
                                            <p:txEl>
                                              <p:pRg st="3" end="3"/>
                                            </p:txEl>
                                          </p:spTgt>
                                        </p:tgtEl>
                                        <p:attrNameLst>
                                          <p:attrName>style.visibility</p:attrName>
                                        </p:attrNameLst>
                                      </p:cBhvr>
                                      <p:to>
                                        <p:strVal val="visible"/>
                                      </p:to>
                                    </p:set>
                                    <p:animEffect transition="in" filter="blinds(horizontal)">
                                      <p:cBhvr>
                                        <p:cTn id="32" dur="500"/>
                                        <p:tgtEl>
                                          <p:spTgt spid="2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xEl>
                                              <p:pRg st="4" end="4"/>
                                            </p:txEl>
                                          </p:spTgt>
                                        </p:tgtEl>
                                        <p:attrNameLst>
                                          <p:attrName>style.visibility</p:attrName>
                                        </p:attrNameLst>
                                      </p:cBhvr>
                                      <p:to>
                                        <p:strVal val="visible"/>
                                      </p:to>
                                    </p:set>
                                    <p:animEffect transition="in" filter="blinds(horizontal)">
                                      <p:cBhvr>
                                        <p:cTn id="37" dur="500"/>
                                        <p:tgtEl>
                                          <p:spTgt spid="27">
                                            <p:txEl>
                                              <p:pRg st="4" end="4"/>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7">
                                            <p:txEl>
                                              <p:pRg st="5" end="5"/>
                                            </p:txEl>
                                          </p:spTgt>
                                        </p:tgtEl>
                                        <p:attrNameLst>
                                          <p:attrName>style.visibility</p:attrName>
                                        </p:attrNameLst>
                                      </p:cBhvr>
                                      <p:to>
                                        <p:strVal val="visible"/>
                                      </p:to>
                                    </p:set>
                                    <p:animEffect transition="in" filter="blinds(horizontal)">
                                      <p:cBhvr>
                                        <p:cTn id="40" dur="500"/>
                                        <p:tgtEl>
                                          <p:spTgt spid="27">
                                            <p:txEl>
                                              <p:pRg st="5" end="5"/>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7">
                                            <p:txEl>
                                              <p:pRg st="6" end="6"/>
                                            </p:txEl>
                                          </p:spTgt>
                                        </p:tgtEl>
                                        <p:attrNameLst>
                                          <p:attrName>style.visibility</p:attrName>
                                        </p:attrNameLst>
                                      </p:cBhvr>
                                      <p:to>
                                        <p:strVal val="visible"/>
                                      </p:to>
                                    </p:set>
                                    <p:animEffect transition="in" filter="blinds(horizontal)">
                                      <p:cBhvr>
                                        <p:cTn id="43" dur="500"/>
                                        <p:tgtEl>
                                          <p:spTgt spid="2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27">
                                            <p:txEl>
                                              <p:pRg st="7" end="7"/>
                                            </p:txEl>
                                          </p:spTgt>
                                        </p:tgtEl>
                                        <p:attrNameLst>
                                          <p:attrName>style.visibility</p:attrName>
                                        </p:attrNameLst>
                                      </p:cBhvr>
                                      <p:to>
                                        <p:strVal val="visible"/>
                                      </p:to>
                                    </p:set>
                                    <p:animEffect transition="in" filter="blinds(horizontal)">
                                      <p:cBhvr>
                                        <p:cTn id="46" dur="500"/>
                                        <p:tgtEl>
                                          <p:spTgt spid="27">
                                            <p:txEl>
                                              <p:pRg st="7" end="7"/>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27">
                                            <p:txEl>
                                              <p:pRg st="8" end="8"/>
                                            </p:txEl>
                                          </p:spTgt>
                                        </p:tgtEl>
                                        <p:attrNameLst>
                                          <p:attrName>style.visibility</p:attrName>
                                        </p:attrNameLst>
                                      </p:cBhvr>
                                      <p:to>
                                        <p:strVal val="visible"/>
                                      </p:to>
                                    </p:set>
                                    <p:animEffect transition="in" filter="blinds(horizontal)">
                                      <p:cBhvr>
                                        <p:cTn id="49" dur="500"/>
                                        <p:tgtEl>
                                          <p:spTgt spid="27">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mph" presetSubtype="0" fill="hold" nodeType="clickEffect">
                                  <p:stCondLst>
                                    <p:cond delay="0"/>
                                  </p:stCondLst>
                                  <p:childTnLst>
                                    <p:animScale>
                                      <p:cBhvr>
                                        <p:cTn id="53" dur="2000" fill="hold"/>
                                        <p:tgtEl>
                                          <p:spTgt spid="27">
                                            <p:txEl>
                                              <p:pRg st="5" end="5"/>
                                            </p:txEl>
                                          </p:spTgt>
                                        </p:tgtEl>
                                      </p:cBhvr>
                                      <p:by x="150000" y="150000"/>
                                    </p:animScale>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blinds(horizontal)">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mph" presetSubtype="0" fill="hold" nodeType="clickEffect">
                                  <p:stCondLst>
                                    <p:cond delay="0"/>
                                  </p:stCondLst>
                                  <p:childTnLst>
                                    <p:animScale>
                                      <p:cBhvr>
                                        <p:cTn id="67" dur="2000" fill="hold"/>
                                        <p:tgtEl>
                                          <p:spTgt spid="27">
                                            <p:txEl>
                                              <p:pRg st="6" end="6"/>
                                            </p:txEl>
                                          </p:spTgt>
                                        </p:tgtEl>
                                      </p:cBhvr>
                                      <p:by x="150000" y="150000"/>
                                    </p:animScale>
                                  </p:childTnLst>
                                </p:cTn>
                              </p:par>
                            </p:childTnLst>
                          </p:cTn>
                        </p:par>
                        <p:par>
                          <p:cTn id="68" fill="hold">
                            <p:stCondLst>
                              <p:cond delay="2000"/>
                            </p:stCondLst>
                            <p:childTnLst>
                              <p:par>
                                <p:cTn id="69" presetID="3" presetClass="exit" presetSubtype="10" fill="hold" grpId="1" nodeType="afterEffect">
                                  <p:stCondLst>
                                    <p:cond delay="0"/>
                                  </p:stCondLst>
                                  <p:childTnLst>
                                    <p:animEffect transition="out" filter="blinds(horizontal)">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blinds(horizontal)">
                                      <p:cBhvr>
                                        <p:cTn id="76" dur="500"/>
                                        <p:tgtEl>
                                          <p:spTgt spid="4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blinds(horizontal)">
                                      <p:cBhvr>
                                        <p:cTn id="81" dur="500"/>
                                        <p:tgtEl>
                                          <p:spTgt spid="49"/>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mph" presetSubtype="0" fill="hold" nodeType="clickEffect">
                                  <p:stCondLst>
                                    <p:cond delay="0"/>
                                  </p:stCondLst>
                                  <p:childTnLst>
                                    <p:animScale>
                                      <p:cBhvr>
                                        <p:cTn id="85" dur="2000" fill="hold"/>
                                        <p:tgtEl>
                                          <p:spTgt spid="27">
                                            <p:txEl>
                                              <p:pRg st="7" end="7"/>
                                            </p:txEl>
                                          </p:spTgt>
                                        </p:tgtEl>
                                      </p:cBhvr>
                                      <p:by x="150000" y="150000"/>
                                    </p:animScale>
                                  </p:childTnLst>
                                </p:cTn>
                              </p:par>
                            </p:childTnLst>
                          </p:cTn>
                        </p:par>
                        <p:par>
                          <p:cTn id="86" fill="hold">
                            <p:stCondLst>
                              <p:cond delay="2000"/>
                            </p:stCondLst>
                            <p:childTnLst>
                              <p:par>
                                <p:cTn id="87" presetID="3" presetClass="exit" presetSubtype="10" fill="hold" grpId="1" nodeType="afterEffect">
                                  <p:stCondLst>
                                    <p:cond delay="0"/>
                                  </p:stCondLst>
                                  <p:childTnLst>
                                    <p:animEffect transition="out" filter="blinds(horizontal)">
                                      <p:cBhvr>
                                        <p:cTn id="88" dur="500"/>
                                        <p:tgtEl>
                                          <p:spTgt spid="48"/>
                                        </p:tgtEl>
                                      </p:cBhvr>
                                    </p:animEffect>
                                    <p:set>
                                      <p:cBhvr>
                                        <p:cTn id="89" dur="1" fill="hold">
                                          <p:stCondLst>
                                            <p:cond delay="499"/>
                                          </p:stCondLst>
                                        </p:cTn>
                                        <p:tgtEl>
                                          <p:spTgt spid="4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linds(horizontal)">
                                      <p:cBhvr>
                                        <p:cTn id="94" dur="500"/>
                                        <p:tgtEl>
                                          <p:spTgt spid="50"/>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blinds(horizontal)">
                                      <p:cBhvr>
                                        <p:cTn id="99" dur="500"/>
                                        <p:tgtEl>
                                          <p:spTgt spid="51"/>
                                        </p:tgtEl>
                                      </p:cBhvr>
                                    </p:animEffect>
                                  </p:childTnLst>
                                </p:cTn>
                              </p:par>
                            </p:childTnLst>
                          </p:cTn>
                        </p:par>
                      </p:childTnLst>
                    </p:cTn>
                  </p:par>
                  <p:par>
                    <p:cTn id="100" fill="hold">
                      <p:stCondLst>
                        <p:cond delay="indefinite"/>
                      </p:stCondLst>
                      <p:childTnLst>
                        <p:par>
                          <p:cTn id="101" fill="hold">
                            <p:stCondLst>
                              <p:cond delay="0"/>
                            </p:stCondLst>
                            <p:childTnLst>
                              <p:par>
                                <p:cTn id="102" presetID="6" presetClass="emph" presetSubtype="0" fill="hold" nodeType="clickEffect">
                                  <p:stCondLst>
                                    <p:cond delay="0"/>
                                  </p:stCondLst>
                                  <p:childTnLst>
                                    <p:animScale>
                                      <p:cBhvr>
                                        <p:cTn id="103" dur="2000" fill="hold"/>
                                        <p:tgtEl>
                                          <p:spTgt spid="27">
                                            <p:txEl>
                                              <p:pRg st="8" end="8"/>
                                            </p:txEl>
                                          </p:spTgt>
                                        </p:tgtEl>
                                      </p:cBhvr>
                                      <p:by x="150000" y="150000"/>
                                    </p:animScale>
                                  </p:childTnLst>
                                </p:cTn>
                              </p:par>
                            </p:childTnLst>
                          </p:cTn>
                        </p:par>
                        <p:par>
                          <p:cTn id="104" fill="hold">
                            <p:stCondLst>
                              <p:cond delay="2000"/>
                            </p:stCondLst>
                            <p:childTnLst>
                              <p:par>
                                <p:cTn id="105" presetID="3" presetClass="exit" presetSubtype="10" fill="hold" grpId="1" nodeType="afterEffect">
                                  <p:stCondLst>
                                    <p:cond delay="0"/>
                                  </p:stCondLst>
                                  <p:childTnLst>
                                    <p:animEffect transition="out" filter="blinds(horizontal)">
                                      <p:cBhvr>
                                        <p:cTn id="106" dur="500"/>
                                        <p:tgtEl>
                                          <p:spTgt spid="50"/>
                                        </p:tgtEl>
                                      </p:cBhvr>
                                    </p:animEffect>
                                    <p:set>
                                      <p:cBhvr>
                                        <p:cTn id="107" dur="1" fill="hold">
                                          <p:stCondLst>
                                            <p:cond delay="499"/>
                                          </p:stCondLst>
                                        </p:cTn>
                                        <p:tgtEl>
                                          <p:spTgt spid="50"/>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blinds(horizontal)">
                                      <p:cBhvr>
                                        <p:cTn id="112" dur="500"/>
                                        <p:tgtEl>
                                          <p:spTgt spid="5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blinds(horizontal)">
                                      <p:cBhvr>
                                        <p:cTn id="1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37" grpId="0"/>
      <p:bldP spid="48" grpId="0"/>
      <p:bldP spid="48" grpId="1"/>
      <p:bldP spid="49" grpId="0"/>
      <p:bldP spid="50" grpId="0"/>
      <p:bldP spid="50" grpId="1"/>
      <p:bldP spid="51" grpId="0"/>
      <p:bldP spid="52" grpId="0"/>
      <p:bldP spid="53"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34"/>
          <p:cNvSpPr>
            <a:spLocks noChangeArrowheads="1"/>
          </p:cNvSpPr>
          <p:nvPr/>
        </p:nvSpPr>
        <p:spPr bwMode="auto">
          <a:xfrm>
            <a:off x="395536" y="267494"/>
            <a:ext cx="3335337" cy="523220"/>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二叉树遍历的应用</a:t>
            </a:r>
            <a:endParaRPr lang="zh-CN" altLang="en-US" dirty="0">
              <a:latin typeface="微软雅黑" pitchFamily="34" charset="-122"/>
              <a:ea typeface="微软雅黑" pitchFamily="34" charset="-122"/>
            </a:endParaRPr>
          </a:p>
        </p:txBody>
      </p:sp>
      <p:sp>
        <p:nvSpPr>
          <p:cNvPr id="32" name="文本框 29"/>
          <p:cNvSpPr txBox="1">
            <a:spLocks noChangeArrowheads="1"/>
          </p:cNvSpPr>
          <p:nvPr/>
        </p:nvSpPr>
        <p:spPr bwMode="auto">
          <a:xfrm>
            <a:off x="899592" y="1275606"/>
            <a:ext cx="2880567" cy="397032"/>
          </a:xfrm>
          <a:prstGeom prst="rect">
            <a:avLst/>
          </a:prstGeom>
          <a:noFill/>
          <a:ln w="9525">
            <a:noFill/>
            <a:miter lim="800000"/>
            <a:headEnd/>
            <a:tailEnd/>
          </a:ln>
        </p:spPr>
        <p:txBody>
          <a:bodyPr wrap="square">
            <a:spAutoFit/>
          </a:bodyPr>
          <a:lstStyle/>
          <a:p>
            <a:pPr>
              <a:lnSpc>
                <a:spcPct val="110000"/>
              </a:lnSpc>
              <a:spcBef>
                <a:spcPct val="50000"/>
              </a:spcBef>
            </a:pPr>
            <a:r>
              <a:rPr lang="zh-CN" altLang="en-US" sz="1800" b="1" dirty="0">
                <a:latin typeface="微软雅黑" pitchFamily="34" charset="-122"/>
                <a:ea typeface="微软雅黑" pitchFamily="34" charset="-122"/>
              </a:rPr>
              <a:t>斐波那契求解过程</a:t>
            </a:r>
          </a:p>
        </p:txBody>
      </p:sp>
      <p:grpSp>
        <p:nvGrpSpPr>
          <p:cNvPr id="33" name="组合 32"/>
          <p:cNvGrpSpPr/>
          <p:nvPr/>
        </p:nvGrpSpPr>
        <p:grpSpPr>
          <a:xfrm>
            <a:off x="683568" y="1995686"/>
            <a:ext cx="3202229" cy="2301974"/>
            <a:chOff x="4716016" y="1995686"/>
            <a:chExt cx="3202229" cy="2301974"/>
          </a:xfrm>
        </p:grpSpPr>
        <p:sp>
          <p:nvSpPr>
            <p:cNvPr id="34" name="Oval 36"/>
            <p:cNvSpPr>
              <a:spLocks noChangeArrowheads="1"/>
            </p:cNvSpPr>
            <p:nvPr/>
          </p:nvSpPr>
          <p:spPr bwMode="auto">
            <a:xfrm>
              <a:off x="5084513"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n-2</a:t>
              </a:r>
            </a:p>
          </p:txBody>
        </p:sp>
        <p:sp>
          <p:nvSpPr>
            <p:cNvPr id="35" name="Oval 37"/>
            <p:cNvSpPr>
              <a:spLocks noChangeArrowheads="1"/>
            </p:cNvSpPr>
            <p:nvPr/>
          </p:nvSpPr>
          <p:spPr bwMode="auto">
            <a:xfrm>
              <a:off x="6982043" y="25100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n-2</a:t>
              </a:r>
            </a:p>
          </p:txBody>
        </p:sp>
        <p:sp>
          <p:nvSpPr>
            <p:cNvPr id="36" name="Oval 38"/>
            <p:cNvSpPr>
              <a:spLocks noChangeArrowheads="1"/>
            </p:cNvSpPr>
            <p:nvPr/>
          </p:nvSpPr>
          <p:spPr bwMode="auto">
            <a:xfrm>
              <a:off x="7456425"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dirty="0">
                  <a:latin typeface="Arial" pitchFamily="34" charset="0"/>
                </a:rPr>
                <a:t>n-4</a:t>
              </a:r>
              <a:endParaRPr lang="en-US" altLang="zh-CN" sz="1400" b="1" u="sng" dirty="0">
                <a:latin typeface="Arial" pitchFamily="34" charset="0"/>
              </a:endParaRPr>
            </a:p>
          </p:txBody>
        </p:sp>
        <p:sp>
          <p:nvSpPr>
            <p:cNvPr id="38" name="Oval 39"/>
            <p:cNvSpPr>
              <a:spLocks noChangeArrowheads="1"/>
            </p:cNvSpPr>
            <p:nvPr/>
          </p:nvSpPr>
          <p:spPr bwMode="auto">
            <a:xfrm>
              <a:off x="5796087"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n-3</a:t>
              </a:r>
            </a:p>
          </p:txBody>
        </p:sp>
        <p:sp>
          <p:nvSpPr>
            <p:cNvPr id="39" name="Oval 40"/>
            <p:cNvSpPr>
              <a:spLocks noChangeArrowheads="1"/>
            </p:cNvSpPr>
            <p:nvPr/>
          </p:nvSpPr>
          <p:spPr bwMode="auto">
            <a:xfrm>
              <a:off x="6626256"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dirty="0">
                  <a:latin typeface="Arial" pitchFamily="34" charset="0"/>
                </a:rPr>
                <a:t>n-3</a:t>
              </a:r>
              <a:endParaRPr lang="en-US" altLang="zh-CN" sz="1400" b="1" u="sng" dirty="0">
                <a:latin typeface="Arial" pitchFamily="34" charset="0"/>
              </a:endParaRPr>
            </a:p>
          </p:txBody>
        </p:sp>
        <p:sp>
          <p:nvSpPr>
            <p:cNvPr id="40" name="Oval 41"/>
            <p:cNvSpPr>
              <a:spLocks noChangeArrowheads="1"/>
            </p:cNvSpPr>
            <p:nvPr/>
          </p:nvSpPr>
          <p:spPr bwMode="auto">
            <a:xfrm>
              <a:off x="5499598" y="256718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dirty="0">
                  <a:latin typeface="Arial" pitchFamily="34" charset="0"/>
                </a:rPr>
                <a:t>n-1</a:t>
              </a:r>
            </a:p>
          </p:txBody>
        </p:sp>
        <p:sp>
          <p:nvSpPr>
            <p:cNvPr id="41" name="Line 42"/>
            <p:cNvSpPr>
              <a:spLocks noChangeShapeType="1"/>
            </p:cNvSpPr>
            <p:nvPr/>
          </p:nvSpPr>
          <p:spPr bwMode="auto">
            <a:xfrm flipH="1">
              <a:off x="5796087" y="2224286"/>
              <a:ext cx="474382" cy="4000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 name="Line 43"/>
            <p:cNvSpPr>
              <a:spLocks noChangeShapeType="1"/>
            </p:cNvSpPr>
            <p:nvPr/>
          </p:nvSpPr>
          <p:spPr bwMode="auto">
            <a:xfrm>
              <a:off x="6448363" y="2224286"/>
              <a:ext cx="592978" cy="3429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3" name="Line 44"/>
            <p:cNvSpPr>
              <a:spLocks noChangeShapeType="1"/>
            </p:cNvSpPr>
            <p:nvPr/>
          </p:nvSpPr>
          <p:spPr bwMode="auto">
            <a:xfrm>
              <a:off x="7278532" y="2738636"/>
              <a:ext cx="296489" cy="3429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4" name="Line 45"/>
            <p:cNvSpPr>
              <a:spLocks noChangeShapeType="1"/>
            </p:cNvSpPr>
            <p:nvPr/>
          </p:nvSpPr>
          <p:spPr bwMode="auto">
            <a:xfrm flipH="1">
              <a:off x="6863447" y="2795786"/>
              <a:ext cx="237191"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 name="Line 46"/>
            <p:cNvSpPr>
              <a:spLocks noChangeShapeType="1"/>
            </p:cNvSpPr>
            <p:nvPr/>
          </p:nvSpPr>
          <p:spPr bwMode="auto">
            <a:xfrm>
              <a:off x="5736789" y="2852936"/>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6" name="Oval 47"/>
            <p:cNvSpPr>
              <a:spLocks noChangeArrowheads="1"/>
            </p:cNvSpPr>
            <p:nvPr/>
          </p:nvSpPr>
          <p:spPr bwMode="auto">
            <a:xfrm>
              <a:off x="6211171" y="199568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a:t>
              </a:r>
            </a:p>
          </p:txBody>
        </p:sp>
        <p:sp>
          <p:nvSpPr>
            <p:cNvPr id="47" name="Line 48"/>
            <p:cNvSpPr>
              <a:spLocks noChangeShapeType="1"/>
            </p:cNvSpPr>
            <p:nvPr/>
          </p:nvSpPr>
          <p:spPr bwMode="auto">
            <a:xfrm flipH="1">
              <a:off x="5381002" y="2852936"/>
              <a:ext cx="237191"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 name="Oval 49"/>
            <p:cNvSpPr>
              <a:spLocks noChangeArrowheads="1"/>
            </p:cNvSpPr>
            <p:nvPr/>
          </p:nvSpPr>
          <p:spPr bwMode="auto">
            <a:xfrm>
              <a:off x="4788024" y="36530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n-3</a:t>
              </a:r>
            </a:p>
          </p:txBody>
        </p:sp>
        <p:sp>
          <p:nvSpPr>
            <p:cNvPr id="55" name="Oval 50"/>
            <p:cNvSpPr>
              <a:spLocks noChangeArrowheads="1"/>
            </p:cNvSpPr>
            <p:nvPr/>
          </p:nvSpPr>
          <p:spPr bwMode="auto">
            <a:xfrm>
              <a:off x="5203109" y="36530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n-4</a:t>
              </a:r>
            </a:p>
          </p:txBody>
        </p:sp>
        <p:sp>
          <p:nvSpPr>
            <p:cNvPr id="56" name="Line 52"/>
            <p:cNvSpPr>
              <a:spLocks noChangeShapeType="1"/>
            </p:cNvSpPr>
            <p:nvPr/>
          </p:nvSpPr>
          <p:spPr bwMode="auto">
            <a:xfrm>
              <a:off x="5262406" y="3367286"/>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7" name="Line 53"/>
            <p:cNvSpPr>
              <a:spLocks noChangeShapeType="1"/>
            </p:cNvSpPr>
            <p:nvPr/>
          </p:nvSpPr>
          <p:spPr bwMode="auto">
            <a:xfrm flipH="1">
              <a:off x="4965917" y="3367286"/>
              <a:ext cx="237191"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8" name="Line 54"/>
            <p:cNvSpPr>
              <a:spLocks noChangeShapeType="1"/>
            </p:cNvSpPr>
            <p:nvPr/>
          </p:nvSpPr>
          <p:spPr bwMode="auto">
            <a:xfrm flipH="1">
              <a:off x="5796087" y="3367286"/>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9" name="Line 54"/>
            <p:cNvSpPr>
              <a:spLocks noChangeShapeType="1"/>
            </p:cNvSpPr>
            <p:nvPr/>
          </p:nvSpPr>
          <p:spPr bwMode="auto">
            <a:xfrm flipH="1">
              <a:off x="6516216" y="3363838"/>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0" name="Line 46"/>
            <p:cNvSpPr>
              <a:spLocks noChangeShapeType="1"/>
            </p:cNvSpPr>
            <p:nvPr/>
          </p:nvSpPr>
          <p:spPr bwMode="auto">
            <a:xfrm>
              <a:off x="6084168" y="3363838"/>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 name="Line 46"/>
            <p:cNvSpPr>
              <a:spLocks noChangeShapeType="1"/>
            </p:cNvSpPr>
            <p:nvPr/>
          </p:nvSpPr>
          <p:spPr bwMode="auto">
            <a:xfrm>
              <a:off x="6948264" y="3363838"/>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2" name="Line 46"/>
            <p:cNvSpPr>
              <a:spLocks noChangeShapeType="1"/>
            </p:cNvSpPr>
            <p:nvPr/>
          </p:nvSpPr>
          <p:spPr bwMode="auto">
            <a:xfrm>
              <a:off x="7740352" y="3435846"/>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3" name="Line 46"/>
            <p:cNvSpPr>
              <a:spLocks noChangeShapeType="1"/>
            </p:cNvSpPr>
            <p:nvPr/>
          </p:nvSpPr>
          <p:spPr bwMode="auto">
            <a:xfrm>
              <a:off x="5508104" y="3867894"/>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4" name="Line 46"/>
            <p:cNvSpPr>
              <a:spLocks noChangeShapeType="1"/>
            </p:cNvSpPr>
            <p:nvPr/>
          </p:nvSpPr>
          <p:spPr bwMode="auto">
            <a:xfrm>
              <a:off x="5004048" y="3939902"/>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5" name="Line 54"/>
            <p:cNvSpPr>
              <a:spLocks noChangeShapeType="1"/>
            </p:cNvSpPr>
            <p:nvPr/>
          </p:nvSpPr>
          <p:spPr bwMode="auto">
            <a:xfrm flipH="1">
              <a:off x="4716016" y="3939902"/>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6" name="Line 54"/>
            <p:cNvSpPr>
              <a:spLocks noChangeShapeType="1"/>
            </p:cNvSpPr>
            <p:nvPr/>
          </p:nvSpPr>
          <p:spPr bwMode="auto">
            <a:xfrm flipH="1">
              <a:off x="5292080" y="4011910"/>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7" name="Line 54"/>
            <p:cNvSpPr>
              <a:spLocks noChangeShapeType="1"/>
            </p:cNvSpPr>
            <p:nvPr/>
          </p:nvSpPr>
          <p:spPr bwMode="auto">
            <a:xfrm flipH="1">
              <a:off x="7380312" y="3435846"/>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68" name="TextBox 67"/>
          <p:cNvSpPr txBox="1"/>
          <p:nvPr/>
        </p:nvSpPr>
        <p:spPr>
          <a:xfrm>
            <a:off x="4644008" y="2211710"/>
            <a:ext cx="2088232" cy="523220"/>
          </a:xfrm>
          <a:prstGeom prst="rect">
            <a:avLst/>
          </a:prstGeom>
          <a:noFill/>
        </p:spPr>
        <p:txBody>
          <a:bodyPr wrap="square" rtlCol="0">
            <a:spAutoFit/>
          </a:bodyPr>
          <a:lstStyle/>
          <a:p>
            <a:r>
              <a:rPr lang="zh-CN" altLang="en-US" dirty="0">
                <a:latin typeface="微软雅黑" pitchFamily="34" charset="-122"/>
                <a:ea typeface="微软雅黑" pitchFamily="34" charset="-122"/>
              </a:rPr>
              <a:t>后序遍历</a:t>
            </a:r>
          </a:p>
        </p:txBody>
      </p:sp>
      <mc:AlternateContent xmlns:mc="http://schemas.openxmlformats.org/markup-compatibility/2006">
        <mc:Choice xmlns:p14="http://schemas.microsoft.com/office/powerpoint/2010/main" xmlns="" Requires="p14">
          <p:contentPart p14:bwMode="auto" r:id="rId3">
            <p14:nvContentPartPr>
              <p14:cNvPr id="49152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9152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childTnLst>
                          </p:cTn>
                        </p:par>
                        <p:par>
                          <p:cTn id="18" fill="hold">
                            <p:stCondLst>
                              <p:cond delay="500"/>
                            </p:stCondLst>
                            <p:childTnLst>
                              <p:par>
                                <p:cTn id="19" presetID="6" presetClass="emph" presetSubtype="0" fill="hold" grpId="1" nodeType="afterEffect">
                                  <p:stCondLst>
                                    <p:cond delay="0"/>
                                  </p:stCondLst>
                                  <p:childTnLst>
                                    <p:animScale>
                                      <p:cBhvr>
                                        <p:cTn id="20" dur="2000" fill="hold"/>
                                        <p:tgtEl>
                                          <p:spTgt spid="6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8" grpId="0"/>
      <p:bldP spid="6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34"/>
          <p:cNvSpPr>
            <a:spLocks noChangeArrowheads="1"/>
          </p:cNvSpPr>
          <p:nvPr/>
        </p:nvSpPr>
        <p:spPr bwMode="auto">
          <a:xfrm>
            <a:off x="395536" y="267494"/>
            <a:ext cx="3335337" cy="523220"/>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二叉树遍历的应用</a:t>
            </a:r>
            <a:endParaRPr lang="zh-CN" altLang="en-US" dirty="0">
              <a:latin typeface="微软雅黑" pitchFamily="34" charset="-122"/>
              <a:ea typeface="微软雅黑" pitchFamily="34" charset="-122"/>
            </a:endParaRPr>
          </a:p>
        </p:txBody>
      </p:sp>
      <p:sp>
        <p:nvSpPr>
          <p:cNvPr id="32" name="文本框 29"/>
          <p:cNvSpPr txBox="1">
            <a:spLocks noChangeArrowheads="1"/>
          </p:cNvSpPr>
          <p:nvPr/>
        </p:nvSpPr>
        <p:spPr bwMode="auto">
          <a:xfrm>
            <a:off x="899592" y="1275606"/>
            <a:ext cx="2880567" cy="375809"/>
          </a:xfrm>
          <a:prstGeom prst="rect">
            <a:avLst/>
          </a:prstGeom>
          <a:noFill/>
          <a:ln w="9525">
            <a:noFill/>
            <a:miter lim="800000"/>
            <a:headEnd/>
            <a:tailEnd/>
          </a:ln>
        </p:spPr>
        <p:txBody>
          <a:bodyPr wrap="square">
            <a:spAutoFit/>
          </a:bodyPr>
          <a:lstStyle/>
          <a:p>
            <a:pPr>
              <a:lnSpc>
                <a:spcPct val="110000"/>
              </a:lnSpc>
              <a:spcBef>
                <a:spcPct val="50000"/>
              </a:spcBef>
            </a:pPr>
            <a:r>
              <a:rPr lang="zh-CN" altLang="en-US" sz="1800" b="1" dirty="0">
                <a:latin typeface="微软雅黑" pitchFamily="34" charset="-122"/>
                <a:ea typeface="微软雅黑" pitchFamily="34" charset="-122"/>
              </a:rPr>
              <a:t>快速排序过程</a:t>
            </a:r>
          </a:p>
        </p:txBody>
      </p:sp>
      <p:grpSp>
        <p:nvGrpSpPr>
          <p:cNvPr id="33" name="组合 32"/>
          <p:cNvGrpSpPr/>
          <p:nvPr/>
        </p:nvGrpSpPr>
        <p:grpSpPr>
          <a:xfrm>
            <a:off x="683568" y="1995686"/>
            <a:ext cx="5328592" cy="2301974"/>
            <a:chOff x="4716016" y="1995686"/>
            <a:chExt cx="3202229" cy="2301974"/>
          </a:xfrm>
        </p:grpSpPr>
        <p:sp>
          <p:nvSpPr>
            <p:cNvPr id="34" name="Oval 36"/>
            <p:cNvSpPr>
              <a:spLocks noChangeArrowheads="1"/>
            </p:cNvSpPr>
            <p:nvPr/>
          </p:nvSpPr>
          <p:spPr bwMode="auto">
            <a:xfrm>
              <a:off x="5084513"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dirty="0">
                <a:latin typeface="Arial" pitchFamily="34" charset="0"/>
              </a:endParaRPr>
            </a:p>
          </p:txBody>
        </p:sp>
        <p:sp>
          <p:nvSpPr>
            <p:cNvPr id="35" name="Oval 37"/>
            <p:cNvSpPr>
              <a:spLocks noChangeArrowheads="1"/>
            </p:cNvSpPr>
            <p:nvPr/>
          </p:nvSpPr>
          <p:spPr bwMode="auto">
            <a:xfrm>
              <a:off x="6982043" y="25100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mid+1 - n</a:t>
              </a:r>
            </a:p>
          </p:txBody>
        </p:sp>
        <p:sp>
          <p:nvSpPr>
            <p:cNvPr id="36" name="Oval 38"/>
            <p:cNvSpPr>
              <a:spLocks noChangeArrowheads="1"/>
            </p:cNvSpPr>
            <p:nvPr/>
          </p:nvSpPr>
          <p:spPr bwMode="auto">
            <a:xfrm>
              <a:off x="7456425"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dirty="0">
                <a:latin typeface="Arial" pitchFamily="34" charset="0"/>
              </a:endParaRPr>
            </a:p>
          </p:txBody>
        </p:sp>
        <p:sp>
          <p:nvSpPr>
            <p:cNvPr id="38" name="Oval 39"/>
            <p:cNvSpPr>
              <a:spLocks noChangeArrowheads="1"/>
            </p:cNvSpPr>
            <p:nvPr/>
          </p:nvSpPr>
          <p:spPr bwMode="auto">
            <a:xfrm>
              <a:off x="5796087"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dirty="0">
                <a:latin typeface="Arial" pitchFamily="34" charset="0"/>
              </a:endParaRPr>
            </a:p>
          </p:txBody>
        </p:sp>
        <p:sp>
          <p:nvSpPr>
            <p:cNvPr id="39" name="Oval 40"/>
            <p:cNvSpPr>
              <a:spLocks noChangeArrowheads="1"/>
            </p:cNvSpPr>
            <p:nvPr/>
          </p:nvSpPr>
          <p:spPr bwMode="auto">
            <a:xfrm>
              <a:off x="6626256" y="30815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dirty="0">
                <a:latin typeface="Arial" pitchFamily="34" charset="0"/>
              </a:endParaRPr>
            </a:p>
          </p:txBody>
        </p:sp>
        <p:sp>
          <p:nvSpPr>
            <p:cNvPr id="40" name="Oval 41"/>
            <p:cNvSpPr>
              <a:spLocks noChangeArrowheads="1"/>
            </p:cNvSpPr>
            <p:nvPr/>
          </p:nvSpPr>
          <p:spPr bwMode="auto">
            <a:xfrm>
              <a:off x="5499598" y="256718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dirty="0">
                  <a:latin typeface="Arial" pitchFamily="34" charset="0"/>
                </a:rPr>
                <a:t>0 = mid-1</a:t>
              </a:r>
            </a:p>
          </p:txBody>
        </p:sp>
        <p:sp>
          <p:nvSpPr>
            <p:cNvPr id="41" name="Line 42"/>
            <p:cNvSpPr>
              <a:spLocks noChangeShapeType="1"/>
            </p:cNvSpPr>
            <p:nvPr/>
          </p:nvSpPr>
          <p:spPr bwMode="auto">
            <a:xfrm flipH="1">
              <a:off x="5796087" y="2224286"/>
              <a:ext cx="474382" cy="4000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 name="Line 43"/>
            <p:cNvSpPr>
              <a:spLocks noChangeShapeType="1"/>
            </p:cNvSpPr>
            <p:nvPr/>
          </p:nvSpPr>
          <p:spPr bwMode="auto">
            <a:xfrm>
              <a:off x="6448363" y="2224286"/>
              <a:ext cx="592978" cy="3429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3" name="Line 44"/>
            <p:cNvSpPr>
              <a:spLocks noChangeShapeType="1"/>
            </p:cNvSpPr>
            <p:nvPr/>
          </p:nvSpPr>
          <p:spPr bwMode="auto">
            <a:xfrm>
              <a:off x="7278532" y="2738636"/>
              <a:ext cx="296489" cy="3429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4" name="Line 45"/>
            <p:cNvSpPr>
              <a:spLocks noChangeShapeType="1"/>
            </p:cNvSpPr>
            <p:nvPr/>
          </p:nvSpPr>
          <p:spPr bwMode="auto">
            <a:xfrm flipH="1">
              <a:off x="6863447" y="2795786"/>
              <a:ext cx="237191"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5" name="Line 46"/>
            <p:cNvSpPr>
              <a:spLocks noChangeShapeType="1"/>
            </p:cNvSpPr>
            <p:nvPr/>
          </p:nvSpPr>
          <p:spPr bwMode="auto">
            <a:xfrm>
              <a:off x="5736789" y="2852936"/>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6" name="Oval 47"/>
            <p:cNvSpPr>
              <a:spLocks noChangeArrowheads="1"/>
            </p:cNvSpPr>
            <p:nvPr/>
          </p:nvSpPr>
          <p:spPr bwMode="auto">
            <a:xfrm>
              <a:off x="6211171" y="199568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u="sng" dirty="0">
                  <a:latin typeface="Arial" pitchFamily="34" charset="0"/>
                </a:rPr>
                <a:t>0 - n</a:t>
              </a:r>
            </a:p>
          </p:txBody>
        </p:sp>
        <p:sp>
          <p:nvSpPr>
            <p:cNvPr id="47" name="Line 48"/>
            <p:cNvSpPr>
              <a:spLocks noChangeShapeType="1"/>
            </p:cNvSpPr>
            <p:nvPr/>
          </p:nvSpPr>
          <p:spPr bwMode="auto">
            <a:xfrm flipH="1">
              <a:off x="5381002" y="2852936"/>
              <a:ext cx="237191"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 name="Oval 49"/>
            <p:cNvSpPr>
              <a:spLocks noChangeArrowheads="1"/>
            </p:cNvSpPr>
            <p:nvPr/>
          </p:nvSpPr>
          <p:spPr bwMode="auto">
            <a:xfrm>
              <a:off x="4788024" y="36530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dirty="0">
                <a:latin typeface="Arial" pitchFamily="34" charset="0"/>
              </a:endParaRPr>
            </a:p>
          </p:txBody>
        </p:sp>
        <p:sp>
          <p:nvSpPr>
            <p:cNvPr id="55" name="Oval 50"/>
            <p:cNvSpPr>
              <a:spLocks noChangeArrowheads="1"/>
            </p:cNvSpPr>
            <p:nvPr/>
          </p:nvSpPr>
          <p:spPr bwMode="auto">
            <a:xfrm>
              <a:off x="5203109" y="3653036"/>
              <a:ext cx="355787"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dirty="0">
                <a:latin typeface="Arial" pitchFamily="34" charset="0"/>
              </a:endParaRPr>
            </a:p>
          </p:txBody>
        </p:sp>
        <p:sp>
          <p:nvSpPr>
            <p:cNvPr id="56" name="Line 52"/>
            <p:cNvSpPr>
              <a:spLocks noChangeShapeType="1"/>
            </p:cNvSpPr>
            <p:nvPr/>
          </p:nvSpPr>
          <p:spPr bwMode="auto">
            <a:xfrm>
              <a:off x="5262406" y="3367286"/>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7" name="Line 53"/>
            <p:cNvSpPr>
              <a:spLocks noChangeShapeType="1"/>
            </p:cNvSpPr>
            <p:nvPr/>
          </p:nvSpPr>
          <p:spPr bwMode="auto">
            <a:xfrm flipH="1">
              <a:off x="4965917" y="3367286"/>
              <a:ext cx="237191"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8" name="Line 54"/>
            <p:cNvSpPr>
              <a:spLocks noChangeShapeType="1"/>
            </p:cNvSpPr>
            <p:nvPr/>
          </p:nvSpPr>
          <p:spPr bwMode="auto">
            <a:xfrm flipH="1">
              <a:off x="5796087" y="3367286"/>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9" name="Line 54"/>
            <p:cNvSpPr>
              <a:spLocks noChangeShapeType="1"/>
            </p:cNvSpPr>
            <p:nvPr/>
          </p:nvSpPr>
          <p:spPr bwMode="auto">
            <a:xfrm flipH="1">
              <a:off x="6516216" y="3363838"/>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0" name="Line 46"/>
            <p:cNvSpPr>
              <a:spLocks noChangeShapeType="1"/>
            </p:cNvSpPr>
            <p:nvPr/>
          </p:nvSpPr>
          <p:spPr bwMode="auto">
            <a:xfrm>
              <a:off x="6084168" y="3363838"/>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 name="Line 46"/>
            <p:cNvSpPr>
              <a:spLocks noChangeShapeType="1"/>
            </p:cNvSpPr>
            <p:nvPr/>
          </p:nvSpPr>
          <p:spPr bwMode="auto">
            <a:xfrm>
              <a:off x="6948264" y="3363838"/>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2" name="Line 46"/>
            <p:cNvSpPr>
              <a:spLocks noChangeShapeType="1"/>
            </p:cNvSpPr>
            <p:nvPr/>
          </p:nvSpPr>
          <p:spPr bwMode="auto">
            <a:xfrm>
              <a:off x="7740352" y="3435846"/>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3" name="Line 46"/>
            <p:cNvSpPr>
              <a:spLocks noChangeShapeType="1"/>
            </p:cNvSpPr>
            <p:nvPr/>
          </p:nvSpPr>
          <p:spPr bwMode="auto">
            <a:xfrm>
              <a:off x="5508104" y="3867894"/>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4" name="Line 46"/>
            <p:cNvSpPr>
              <a:spLocks noChangeShapeType="1"/>
            </p:cNvSpPr>
            <p:nvPr/>
          </p:nvSpPr>
          <p:spPr bwMode="auto">
            <a:xfrm>
              <a:off x="5004048" y="3939902"/>
              <a:ext cx="177893"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5" name="Line 54"/>
            <p:cNvSpPr>
              <a:spLocks noChangeShapeType="1"/>
            </p:cNvSpPr>
            <p:nvPr/>
          </p:nvSpPr>
          <p:spPr bwMode="auto">
            <a:xfrm flipH="1">
              <a:off x="4716016" y="3939902"/>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6" name="Line 54"/>
            <p:cNvSpPr>
              <a:spLocks noChangeShapeType="1"/>
            </p:cNvSpPr>
            <p:nvPr/>
          </p:nvSpPr>
          <p:spPr bwMode="auto">
            <a:xfrm flipH="1">
              <a:off x="5292080" y="4011910"/>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7" name="Line 54"/>
            <p:cNvSpPr>
              <a:spLocks noChangeShapeType="1"/>
            </p:cNvSpPr>
            <p:nvPr/>
          </p:nvSpPr>
          <p:spPr bwMode="auto">
            <a:xfrm flipH="1">
              <a:off x="7380312" y="3435846"/>
              <a:ext cx="118596"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68" name="TextBox 67"/>
          <p:cNvSpPr txBox="1"/>
          <p:nvPr/>
        </p:nvSpPr>
        <p:spPr>
          <a:xfrm>
            <a:off x="6444208" y="2211710"/>
            <a:ext cx="2088232" cy="523220"/>
          </a:xfrm>
          <a:prstGeom prst="rect">
            <a:avLst/>
          </a:prstGeom>
          <a:noFill/>
        </p:spPr>
        <p:txBody>
          <a:bodyPr wrap="square" rtlCol="0">
            <a:spAutoFit/>
          </a:bodyPr>
          <a:lstStyle/>
          <a:p>
            <a:r>
              <a:rPr lang="zh-CN" altLang="en-US" dirty="0">
                <a:latin typeface="微软雅黑" pitchFamily="34" charset="-122"/>
                <a:ea typeface="微软雅黑" pitchFamily="34" charset="-122"/>
              </a:rPr>
              <a:t>前序遍历</a:t>
            </a:r>
          </a:p>
        </p:txBody>
      </p:sp>
      <mc:AlternateContent xmlns:mc="http://schemas.openxmlformats.org/markup-compatibility/2006">
        <mc:Choice xmlns:p14="http://schemas.microsoft.com/office/powerpoint/2010/main" xmlns="" Requires="p14">
          <p:contentPart p14:bwMode="auto" r:id="rId3">
            <p14:nvContentPartPr>
              <p14:cNvPr id="49152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9152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extLst>
      <p:ext uri="{BB962C8B-B14F-4D97-AF65-F5344CB8AC3E}">
        <p14:creationId xmlns:p14="http://schemas.microsoft.com/office/powerpoint/2010/main" xmlns="" val="287252602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childTnLst>
                          </p:cTn>
                        </p:par>
                        <p:par>
                          <p:cTn id="18" fill="hold">
                            <p:stCondLst>
                              <p:cond delay="500"/>
                            </p:stCondLst>
                            <p:childTnLst>
                              <p:par>
                                <p:cTn id="19" presetID="6" presetClass="emph" presetSubtype="0" fill="hold" grpId="1" nodeType="afterEffect">
                                  <p:stCondLst>
                                    <p:cond delay="0"/>
                                  </p:stCondLst>
                                  <p:childTnLst>
                                    <p:animScale>
                                      <p:cBhvr>
                                        <p:cTn id="20" dur="2000" fill="hold"/>
                                        <p:tgtEl>
                                          <p:spTgt spid="6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8" grpId="0"/>
      <p:bldP spid="6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矩形 34"/>
          <p:cNvSpPr>
            <a:spLocks noChangeArrowheads="1"/>
          </p:cNvSpPr>
          <p:nvPr/>
        </p:nvSpPr>
        <p:spPr bwMode="auto">
          <a:xfrm>
            <a:off x="539552" y="339502"/>
            <a:ext cx="801528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前序 ＋ 中序 可以唯一确定一棵二叉树</a:t>
            </a:r>
            <a:endParaRPr lang="zh-CN" altLang="en-US" dirty="0">
              <a:latin typeface="微软雅黑" pitchFamily="34" charset="-122"/>
              <a:ea typeface="微软雅黑" pitchFamily="34" charset="-122"/>
            </a:endParaRPr>
          </a:p>
        </p:txBody>
      </p:sp>
      <p:sp>
        <p:nvSpPr>
          <p:cNvPr id="16389" name="Rectangle 3"/>
          <p:cNvSpPr>
            <a:spLocks noChangeArrowheads="1"/>
          </p:cNvSpPr>
          <p:nvPr/>
        </p:nvSpPr>
        <p:spPr bwMode="auto">
          <a:xfrm>
            <a:off x="381000" y="1143000"/>
            <a:ext cx="3289300" cy="862013"/>
          </a:xfrm>
          <a:prstGeom prst="rect">
            <a:avLst/>
          </a:prstGeom>
          <a:noFill/>
          <a:ln w="9525">
            <a:noFill/>
            <a:miter lim="800000"/>
            <a:headEnd type="none" w="sm" len="sm"/>
            <a:tailEnd type="none" w="sm" len="sm"/>
          </a:ln>
        </p:spPr>
        <p:txBody>
          <a:bodyPr wrap="none">
            <a:spAutoFit/>
          </a:bodyPr>
          <a:lstStyle/>
          <a:p>
            <a:pPr eaLnBrk="0" hangingPunct="0">
              <a:spcBef>
                <a:spcPct val="50000"/>
              </a:spcBef>
            </a:pPr>
            <a:r>
              <a:rPr lang="en-US" altLang="zh-CN" sz="1600" b="1">
                <a:latin typeface="Arial" pitchFamily="34" charset="0"/>
              </a:rPr>
              <a:t> </a:t>
            </a:r>
            <a:r>
              <a:rPr lang="zh-CN" altLang="en-US" sz="2000" b="1">
                <a:latin typeface="Arial" pitchFamily="34" charset="0"/>
              </a:rPr>
              <a:t>前序</a:t>
            </a:r>
            <a:r>
              <a:rPr lang="en-US" altLang="zh-CN" sz="2000" b="1">
                <a:latin typeface="Arial" pitchFamily="34" charset="0"/>
              </a:rPr>
              <a:t>: A</a:t>
            </a:r>
            <a:r>
              <a:rPr lang="zh-CN" altLang="en-US" sz="2000" b="1">
                <a:latin typeface="Arial" pitchFamily="34" charset="0"/>
              </a:rPr>
              <a:t>、</a:t>
            </a:r>
            <a:r>
              <a:rPr lang="en-US" altLang="zh-CN" sz="2000" b="1">
                <a:latin typeface="Arial" pitchFamily="34" charset="0"/>
              </a:rPr>
              <a:t>B</a:t>
            </a:r>
            <a:r>
              <a:rPr lang="zh-CN" altLang="en-US" sz="2000" b="1">
                <a:latin typeface="Arial" pitchFamily="34" charset="0"/>
              </a:rPr>
              <a:t>、</a:t>
            </a:r>
            <a:r>
              <a:rPr lang="en-US" altLang="zh-CN" sz="2000" b="1">
                <a:latin typeface="Arial" pitchFamily="34" charset="0"/>
              </a:rPr>
              <a:t>D</a:t>
            </a:r>
            <a:r>
              <a:rPr lang="zh-CN" altLang="en-US" sz="2000" b="1">
                <a:latin typeface="Arial" pitchFamily="34" charset="0"/>
              </a:rPr>
              <a:t>、</a:t>
            </a:r>
            <a:r>
              <a:rPr lang="en-US" altLang="zh-CN" sz="2000" b="1">
                <a:latin typeface="Arial" pitchFamily="34" charset="0"/>
              </a:rPr>
              <a:t>E</a:t>
            </a:r>
            <a:r>
              <a:rPr lang="zh-CN" altLang="en-US" sz="2000" b="1">
                <a:latin typeface="Arial" pitchFamily="34" charset="0"/>
              </a:rPr>
              <a:t>、</a:t>
            </a:r>
            <a:r>
              <a:rPr lang="en-US" altLang="zh-CN" sz="2000" b="1">
                <a:latin typeface="Arial" pitchFamily="34" charset="0"/>
              </a:rPr>
              <a:t>F</a:t>
            </a:r>
            <a:r>
              <a:rPr lang="zh-CN" altLang="en-US" sz="2000" b="1">
                <a:latin typeface="Arial" pitchFamily="34" charset="0"/>
              </a:rPr>
              <a:t>、</a:t>
            </a:r>
            <a:r>
              <a:rPr lang="en-US" altLang="zh-CN" sz="2000" b="1">
                <a:latin typeface="Arial" pitchFamily="34" charset="0"/>
              </a:rPr>
              <a:t>C</a:t>
            </a:r>
          </a:p>
          <a:p>
            <a:pPr eaLnBrk="0" hangingPunct="0">
              <a:spcBef>
                <a:spcPct val="50000"/>
              </a:spcBef>
            </a:pPr>
            <a:r>
              <a:rPr lang="en-US" altLang="zh-CN" sz="2000" b="1">
                <a:latin typeface="Arial" pitchFamily="34" charset="0"/>
              </a:rPr>
              <a:t> </a:t>
            </a:r>
            <a:r>
              <a:rPr lang="zh-CN" altLang="en-US" sz="2000" b="1">
                <a:latin typeface="Arial" pitchFamily="34" charset="0"/>
              </a:rPr>
              <a:t>中序</a:t>
            </a:r>
            <a:r>
              <a:rPr lang="en-US" altLang="zh-CN" sz="2000" b="1">
                <a:latin typeface="Arial" pitchFamily="34" charset="0"/>
              </a:rPr>
              <a:t>: D</a:t>
            </a:r>
            <a:r>
              <a:rPr lang="zh-CN" altLang="en-US" sz="2000" b="1">
                <a:latin typeface="Arial" pitchFamily="34" charset="0"/>
              </a:rPr>
              <a:t>、</a:t>
            </a:r>
            <a:r>
              <a:rPr lang="en-US" altLang="zh-CN" sz="2000" b="1">
                <a:latin typeface="Arial" pitchFamily="34" charset="0"/>
              </a:rPr>
              <a:t>B</a:t>
            </a:r>
            <a:r>
              <a:rPr lang="zh-CN" altLang="en-US" sz="2000" b="1">
                <a:latin typeface="Arial" pitchFamily="34" charset="0"/>
              </a:rPr>
              <a:t>、</a:t>
            </a:r>
            <a:r>
              <a:rPr lang="en-US" altLang="zh-CN" sz="2000" b="1">
                <a:latin typeface="Arial" pitchFamily="34" charset="0"/>
              </a:rPr>
              <a:t>E</a:t>
            </a:r>
            <a:r>
              <a:rPr lang="zh-CN" altLang="en-US" sz="2000" b="1">
                <a:latin typeface="Arial" pitchFamily="34" charset="0"/>
              </a:rPr>
              <a:t>、</a:t>
            </a:r>
            <a:r>
              <a:rPr lang="en-US" altLang="zh-CN" sz="2000" b="1">
                <a:latin typeface="Arial" pitchFamily="34" charset="0"/>
              </a:rPr>
              <a:t>F</a:t>
            </a:r>
            <a:r>
              <a:rPr lang="zh-CN" altLang="en-US" sz="2000" b="1">
                <a:latin typeface="Arial" pitchFamily="34" charset="0"/>
              </a:rPr>
              <a:t>、</a:t>
            </a:r>
            <a:r>
              <a:rPr lang="en-US" altLang="zh-CN" sz="2000" b="1">
                <a:latin typeface="Arial" pitchFamily="34" charset="0"/>
              </a:rPr>
              <a:t>A</a:t>
            </a:r>
            <a:r>
              <a:rPr lang="zh-CN" altLang="en-US" sz="2000" b="1">
                <a:latin typeface="Arial" pitchFamily="34" charset="0"/>
              </a:rPr>
              <a:t>、</a:t>
            </a:r>
            <a:r>
              <a:rPr lang="en-US" altLang="zh-CN" sz="2000" b="1">
                <a:latin typeface="Arial" pitchFamily="34" charset="0"/>
              </a:rPr>
              <a:t>C</a:t>
            </a:r>
          </a:p>
        </p:txBody>
      </p:sp>
      <p:sp>
        <p:nvSpPr>
          <p:cNvPr id="35" name="Rectangle 10"/>
          <p:cNvSpPr>
            <a:spLocks noChangeArrowheads="1"/>
          </p:cNvSpPr>
          <p:nvPr/>
        </p:nvSpPr>
        <p:spPr bwMode="auto">
          <a:xfrm>
            <a:off x="5508625" y="1733550"/>
            <a:ext cx="1447800" cy="307975"/>
          </a:xfrm>
          <a:prstGeom prst="rect">
            <a:avLst/>
          </a:prstGeom>
          <a:noFill/>
          <a:ln w="9525">
            <a:noFill/>
            <a:miter lim="800000"/>
            <a:headEnd type="none" w="sm" len="sm"/>
            <a:tailEnd type="none" w="sm" len="sm"/>
          </a:ln>
        </p:spPr>
        <p:txBody>
          <a:bodyPr>
            <a:spAutoFit/>
          </a:bodyPr>
          <a:lstStyle/>
          <a:p>
            <a:pPr eaLnBrk="0" hangingPunct="0">
              <a:spcBef>
                <a:spcPct val="50000"/>
              </a:spcBef>
            </a:pPr>
            <a:r>
              <a:rPr lang="en-US" altLang="zh-CN" sz="1400" b="1">
                <a:latin typeface="Arial" pitchFamily="34" charset="0"/>
              </a:rPr>
              <a:t>D</a:t>
            </a:r>
            <a:r>
              <a:rPr lang="zh-CN" altLang="en-US" sz="1400" b="1">
                <a:latin typeface="Arial" pitchFamily="34" charset="0"/>
              </a:rPr>
              <a:t>、</a:t>
            </a:r>
            <a:r>
              <a:rPr lang="en-US" altLang="zh-CN" sz="1400" b="1">
                <a:latin typeface="Arial" pitchFamily="34" charset="0"/>
              </a:rPr>
              <a:t>B</a:t>
            </a:r>
            <a:r>
              <a:rPr lang="zh-CN" altLang="en-US" sz="1400" b="1">
                <a:latin typeface="Arial" pitchFamily="34" charset="0"/>
              </a:rPr>
              <a:t>、</a:t>
            </a:r>
            <a:r>
              <a:rPr lang="en-US" altLang="zh-CN" sz="1400" b="1">
                <a:latin typeface="Arial" pitchFamily="34" charset="0"/>
              </a:rPr>
              <a:t>E</a:t>
            </a:r>
            <a:r>
              <a:rPr lang="zh-CN" altLang="en-US" sz="1400" b="1">
                <a:latin typeface="Arial" pitchFamily="34" charset="0"/>
              </a:rPr>
              <a:t>、</a:t>
            </a:r>
            <a:r>
              <a:rPr lang="en-US" altLang="zh-CN" sz="1400" b="1">
                <a:latin typeface="Arial" pitchFamily="34" charset="0"/>
              </a:rPr>
              <a:t>F</a:t>
            </a:r>
          </a:p>
        </p:txBody>
      </p:sp>
      <p:sp>
        <p:nvSpPr>
          <p:cNvPr id="36" name="Oval 11"/>
          <p:cNvSpPr>
            <a:spLocks noChangeArrowheads="1"/>
          </p:cNvSpPr>
          <p:nvPr/>
        </p:nvSpPr>
        <p:spPr bwMode="auto">
          <a:xfrm>
            <a:off x="6657975" y="1276350"/>
            <a:ext cx="457200"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38" name="Line 12"/>
          <p:cNvSpPr>
            <a:spLocks noChangeShapeType="1"/>
          </p:cNvSpPr>
          <p:nvPr/>
        </p:nvSpPr>
        <p:spPr bwMode="auto">
          <a:xfrm flipV="1">
            <a:off x="6429375" y="1504950"/>
            <a:ext cx="304800"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9" name="Line 13"/>
          <p:cNvSpPr>
            <a:spLocks noChangeShapeType="1"/>
          </p:cNvSpPr>
          <p:nvPr/>
        </p:nvSpPr>
        <p:spPr bwMode="auto">
          <a:xfrm>
            <a:off x="7038975" y="1504950"/>
            <a:ext cx="304800"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0" name="Rectangle 14"/>
          <p:cNvSpPr>
            <a:spLocks noChangeArrowheads="1"/>
          </p:cNvSpPr>
          <p:nvPr/>
        </p:nvSpPr>
        <p:spPr bwMode="auto">
          <a:xfrm>
            <a:off x="6300788" y="1347788"/>
            <a:ext cx="1447800" cy="630237"/>
          </a:xfrm>
          <a:prstGeom prst="rect">
            <a:avLst/>
          </a:prstGeom>
          <a:noFill/>
          <a:ln w="9525">
            <a:noFill/>
            <a:miter lim="800000"/>
            <a:headEnd type="none" w="sm" len="sm"/>
            <a:tailEnd type="none" w="sm" len="sm"/>
          </a:ln>
        </p:spPr>
        <p:txBody>
          <a:bodyPr>
            <a:spAutoFit/>
          </a:bodyPr>
          <a:lstStyle/>
          <a:p>
            <a:pPr lvl="2" eaLnBrk="0" hangingPunct="0">
              <a:spcBef>
                <a:spcPct val="50000"/>
              </a:spcBef>
            </a:pPr>
            <a:r>
              <a:rPr lang="en-US" altLang="zh-CN" sz="1400" b="1">
                <a:latin typeface="Arial" pitchFamily="34" charset="0"/>
              </a:rPr>
              <a:t> </a:t>
            </a:r>
          </a:p>
          <a:p>
            <a:pPr lvl="2" eaLnBrk="0" hangingPunct="0">
              <a:spcBef>
                <a:spcPct val="50000"/>
              </a:spcBef>
            </a:pPr>
            <a:r>
              <a:rPr lang="en-US" altLang="zh-CN" sz="1400" b="1">
                <a:latin typeface="Arial" pitchFamily="34" charset="0"/>
              </a:rPr>
              <a:t> C</a:t>
            </a:r>
          </a:p>
        </p:txBody>
      </p:sp>
      <p:sp>
        <p:nvSpPr>
          <p:cNvPr id="41" name="Freeform 15"/>
          <p:cNvSpPr>
            <a:spLocks/>
          </p:cNvSpPr>
          <p:nvPr/>
        </p:nvSpPr>
        <p:spPr bwMode="auto">
          <a:xfrm>
            <a:off x="5508625" y="1676400"/>
            <a:ext cx="1301750" cy="400050"/>
          </a:xfrm>
          <a:custGeom>
            <a:avLst/>
            <a:gdLst>
              <a:gd name="T0" fmla="*/ 2147483647 w 820"/>
              <a:gd name="T1" fmla="*/ 2147483647 h 418"/>
              <a:gd name="T2" fmla="*/ 2147483647 w 820"/>
              <a:gd name="T3" fmla="*/ 2147483647 h 418"/>
              <a:gd name="T4" fmla="*/ 2147483647 w 820"/>
              <a:gd name="T5" fmla="*/ 2147483647 h 418"/>
              <a:gd name="T6" fmla="*/ 2147483647 w 820"/>
              <a:gd name="T7" fmla="*/ 2147483647 h 418"/>
              <a:gd name="T8" fmla="*/ 2147483647 w 820"/>
              <a:gd name="T9" fmla="*/ 2147483647 h 418"/>
              <a:gd name="T10" fmla="*/ 2147483647 w 820"/>
              <a:gd name="T11" fmla="*/ 2147483647 h 418"/>
              <a:gd name="T12" fmla="*/ 2147483647 w 820"/>
              <a:gd name="T13" fmla="*/ 2147483647 h 418"/>
              <a:gd name="T14" fmla="*/ 2147483647 w 820"/>
              <a:gd name="T15" fmla="*/ 2147483647 h 418"/>
              <a:gd name="T16" fmla="*/ 2147483647 w 820"/>
              <a:gd name="T17" fmla="*/ 2147483647 h 418"/>
              <a:gd name="T18" fmla="*/ 2147483647 w 820"/>
              <a:gd name="T19" fmla="*/ 2147483647 h 418"/>
              <a:gd name="T20" fmla="*/ 2147483647 w 820"/>
              <a:gd name="T21" fmla="*/ 2147483647 h 418"/>
              <a:gd name="T22" fmla="*/ 2147483647 w 820"/>
              <a:gd name="T23" fmla="*/ 2147483647 h 418"/>
              <a:gd name="T24" fmla="*/ 2147483647 w 820"/>
              <a:gd name="T25" fmla="*/ 2147483647 h 418"/>
              <a:gd name="T26" fmla="*/ 2147483647 w 820"/>
              <a:gd name="T27" fmla="*/ 2147483647 h 418"/>
              <a:gd name="T28" fmla="*/ 2147483647 w 820"/>
              <a:gd name="T29" fmla="*/ 2147483647 h 4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0"/>
              <a:gd name="T46" fmla="*/ 0 h 418"/>
              <a:gd name="T47" fmla="*/ 820 w 820"/>
              <a:gd name="T48" fmla="*/ 418 h 4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0" h="418">
                <a:moveTo>
                  <a:pt x="25" y="79"/>
                </a:moveTo>
                <a:cubicBezTo>
                  <a:pt x="80" y="67"/>
                  <a:pt x="135" y="45"/>
                  <a:pt x="190" y="34"/>
                </a:cubicBezTo>
                <a:cubicBezTo>
                  <a:pt x="247" y="23"/>
                  <a:pt x="285" y="23"/>
                  <a:pt x="347" y="19"/>
                </a:cubicBezTo>
                <a:cubicBezTo>
                  <a:pt x="417" y="0"/>
                  <a:pt x="486" y="4"/>
                  <a:pt x="557" y="11"/>
                </a:cubicBezTo>
                <a:cubicBezTo>
                  <a:pt x="649" y="57"/>
                  <a:pt x="660" y="63"/>
                  <a:pt x="775" y="79"/>
                </a:cubicBezTo>
                <a:cubicBezTo>
                  <a:pt x="818" y="139"/>
                  <a:pt x="807" y="110"/>
                  <a:pt x="820" y="161"/>
                </a:cubicBezTo>
                <a:cubicBezTo>
                  <a:pt x="817" y="179"/>
                  <a:pt x="817" y="197"/>
                  <a:pt x="812" y="214"/>
                </a:cubicBezTo>
                <a:cubicBezTo>
                  <a:pt x="806" y="235"/>
                  <a:pt x="791" y="240"/>
                  <a:pt x="775" y="251"/>
                </a:cubicBezTo>
                <a:cubicBezTo>
                  <a:pt x="725" y="287"/>
                  <a:pt x="678" y="323"/>
                  <a:pt x="617" y="334"/>
                </a:cubicBezTo>
                <a:cubicBezTo>
                  <a:pt x="574" y="355"/>
                  <a:pt x="529" y="356"/>
                  <a:pt x="482" y="364"/>
                </a:cubicBezTo>
                <a:cubicBezTo>
                  <a:pt x="251" y="359"/>
                  <a:pt x="154" y="418"/>
                  <a:pt x="17" y="281"/>
                </a:cubicBezTo>
                <a:cubicBezTo>
                  <a:pt x="12" y="266"/>
                  <a:pt x="7" y="251"/>
                  <a:pt x="2" y="236"/>
                </a:cubicBezTo>
                <a:cubicBezTo>
                  <a:pt x="0" y="230"/>
                  <a:pt x="7" y="166"/>
                  <a:pt x="17" y="146"/>
                </a:cubicBezTo>
                <a:cubicBezTo>
                  <a:pt x="21" y="138"/>
                  <a:pt x="31" y="133"/>
                  <a:pt x="32" y="124"/>
                </a:cubicBezTo>
                <a:cubicBezTo>
                  <a:pt x="34" y="109"/>
                  <a:pt x="27" y="94"/>
                  <a:pt x="25" y="79"/>
                </a:cubicBezTo>
                <a:close/>
              </a:path>
            </a:pathLst>
          </a:custGeom>
          <a:noFill/>
          <a:ln w="38100">
            <a:solidFill>
              <a:schemeClr val="folHlink"/>
            </a:solidFill>
            <a:round/>
            <a:headEnd/>
            <a:tailEnd/>
          </a:ln>
        </p:spPr>
        <p:txBody>
          <a:bodyPr wrap="none" anchor="ctr"/>
          <a:lstStyle/>
          <a:p>
            <a:endParaRPr lang="zh-CN" altLang="en-US"/>
          </a:p>
        </p:txBody>
      </p:sp>
      <p:sp>
        <p:nvSpPr>
          <p:cNvPr id="42" name="Freeform 16"/>
          <p:cNvSpPr>
            <a:spLocks/>
          </p:cNvSpPr>
          <p:nvPr/>
        </p:nvSpPr>
        <p:spPr bwMode="auto">
          <a:xfrm>
            <a:off x="7092950" y="1665288"/>
            <a:ext cx="615950" cy="327025"/>
          </a:xfrm>
          <a:custGeom>
            <a:avLst/>
            <a:gdLst>
              <a:gd name="T0" fmla="*/ 0 w 820"/>
              <a:gd name="T1" fmla="*/ 2147483647 h 418"/>
              <a:gd name="T2" fmla="*/ 2147483647 w 820"/>
              <a:gd name="T3" fmla="*/ 2147483647 h 418"/>
              <a:gd name="T4" fmla="*/ 2147483647 w 820"/>
              <a:gd name="T5" fmla="*/ 2147483647 h 418"/>
              <a:gd name="T6" fmla="*/ 2147483647 w 820"/>
              <a:gd name="T7" fmla="*/ 2147483647 h 418"/>
              <a:gd name="T8" fmla="*/ 2147483647 w 820"/>
              <a:gd name="T9" fmla="*/ 2147483647 h 418"/>
              <a:gd name="T10" fmla="*/ 2147483647 w 820"/>
              <a:gd name="T11" fmla="*/ 2147483647 h 418"/>
              <a:gd name="T12" fmla="*/ 2147483647 w 820"/>
              <a:gd name="T13" fmla="*/ 2147483647 h 418"/>
              <a:gd name="T14" fmla="*/ 2147483647 w 820"/>
              <a:gd name="T15" fmla="*/ 2147483647 h 418"/>
              <a:gd name="T16" fmla="*/ 2147483647 w 820"/>
              <a:gd name="T17" fmla="*/ 2147483647 h 418"/>
              <a:gd name="T18" fmla="*/ 2147483647 w 820"/>
              <a:gd name="T19" fmla="*/ 2147483647 h 418"/>
              <a:gd name="T20" fmla="*/ 0 w 820"/>
              <a:gd name="T21" fmla="*/ 2147483647 h 418"/>
              <a:gd name="T22" fmla="*/ 0 w 820"/>
              <a:gd name="T23" fmla="*/ 2147483647 h 418"/>
              <a:gd name="T24" fmla="*/ 0 w 820"/>
              <a:gd name="T25" fmla="*/ 2147483647 h 418"/>
              <a:gd name="T26" fmla="*/ 0 w 820"/>
              <a:gd name="T27" fmla="*/ 2147483647 h 418"/>
              <a:gd name="T28" fmla="*/ 0 w 820"/>
              <a:gd name="T29" fmla="*/ 2147483647 h 4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0"/>
              <a:gd name="T46" fmla="*/ 0 h 418"/>
              <a:gd name="T47" fmla="*/ 820 w 820"/>
              <a:gd name="T48" fmla="*/ 418 h 4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0" h="418">
                <a:moveTo>
                  <a:pt x="25" y="79"/>
                </a:moveTo>
                <a:cubicBezTo>
                  <a:pt x="80" y="67"/>
                  <a:pt x="135" y="45"/>
                  <a:pt x="190" y="34"/>
                </a:cubicBezTo>
                <a:cubicBezTo>
                  <a:pt x="247" y="23"/>
                  <a:pt x="285" y="23"/>
                  <a:pt x="347" y="19"/>
                </a:cubicBezTo>
                <a:cubicBezTo>
                  <a:pt x="417" y="0"/>
                  <a:pt x="486" y="4"/>
                  <a:pt x="557" y="11"/>
                </a:cubicBezTo>
                <a:cubicBezTo>
                  <a:pt x="649" y="57"/>
                  <a:pt x="660" y="63"/>
                  <a:pt x="775" y="79"/>
                </a:cubicBezTo>
                <a:cubicBezTo>
                  <a:pt x="818" y="139"/>
                  <a:pt x="807" y="110"/>
                  <a:pt x="820" y="161"/>
                </a:cubicBezTo>
                <a:cubicBezTo>
                  <a:pt x="817" y="179"/>
                  <a:pt x="817" y="197"/>
                  <a:pt x="812" y="214"/>
                </a:cubicBezTo>
                <a:cubicBezTo>
                  <a:pt x="806" y="235"/>
                  <a:pt x="791" y="240"/>
                  <a:pt x="775" y="251"/>
                </a:cubicBezTo>
                <a:cubicBezTo>
                  <a:pt x="725" y="287"/>
                  <a:pt x="678" y="323"/>
                  <a:pt x="617" y="334"/>
                </a:cubicBezTo>
                <a:cubicBezTo>
                  <a:pt x="574" y="355"/>
                  <a:pt x="529" y="356"/>
                  <a:pt x="482" y="364"/>
                </a:cubicBezTo>
                <a:cubicBezTo>
                  <a:pt x="251" y="359"/>
                  <a:pt x="154" y="418"/>
                  <a:pt x="17" y="281"/>
                </a:cubicBezTo>
                <a:cubicBezTo>
                  <a:pt x="12" y="266"/>
                  <a:pt x="7" y="251"/>
                  <a:pt x="2" y="236"/>
                </a:cubicBezTo>
                <a:cubicBezTo>
                  <a:pt x="0" y="230"/>
                  <a:pt x="7" y="166"/>
                  <a:pt x="17" y="146"/>
                </a:cubicBezTo>
                <a:cubicBezTo>
                  <a:pt x="21" y="138"/>
                  <a:pt x="31" y="133"/>
                  <a:pt x="32" y="124"/>
                </a:cubicBezTo>
                <a:cubicBezTo>
                  <a:pt x="34" y="109"/>
                  <a:pt x="27" y="94"/>
                  <a:pt x="25" y="79"/>
                </a:cubicBezTo>
                <a:close/>
              </a:path>
            </a:pathLst>
          </a:custGeom>
          <a:noFill/>
          <a:ln w="38100">
            <a:solidFill>
              <a:schemeClr val="folHlink"/>
            </a:solidFill>
            <a:round/>
            <a:headEnd/>
            <a:tailEnd/>
          </a:ln>
        </p:spPr>
        <p:txBody>
          <a:bodyPr wrap="none" anchor="ctr"/>
          <a:lstStyle/>
          <a:p>
            <a:endParaRPr lang="zh-CN" altLang="en-US"/>
          </a:p>
        </p:txBody>
      </p:sp>
      <p:sp>
        <p:nvSpPr>
          <p:cNvPr id="43" name="TextBox 42"/>
          <p:cNvSpPr txBox="1">
            <a:spLocks noChangeArrowheads="1"/>
          </p:cNvSpPr>
          <p:nvPr/>
        </p:nvSpPr>
        <p:spPr bwMode="auto">
          <a:xfrm>
            <a:off x="539750" y="2211388"/>
            <a:ext cx="3168650" cy="369887"/>
          </a:xfrm>
          <a:prstGeom prst="rect">
            <a:avLst/>
          </a:prstGeom>
          <a:noFill/>
          <a:ln w="9525">
            <a:noFill/>
            <a:miter lim="800000"/>
            <a:headEnd/>
            <a:tailEnd/>
          </a:ln>
        </p:spPr>
        <p:txBody>
          <a:bodyPr>
            <a:spAutoFit/>
          </a:bodyPr>
          <a:lstStyle/>
          <a:p>
            <a:r>
              <a:rPr lang="zh-CN" altLang="en-US" sz="1800">
                <a:ea typeface="楷体_GB2312" pitchFamily="49" charset="-122"/>
              </a:rPr>
              <a:t>找出根结点，区分左右子树</a:t>
            </a:r>
          </a:p>
        </p:txBody>
      </p:sp>
      <p:sp>
        <p:nvSpPr>
          <p:cNvPr id="44" name="TextBox 43"/>
          <p:cNvSpPr txBox="1">
            <a:spLocks noChangeArrowheads="1"/>
          </p:cNvSpPr>
          <p:nvPr/>
        </p:nvSpPr>
        <p:spPr bwMode="auto">
          <a:xfrm>
            <a:off x="539750" y="2643188"/>
            <a:ext cx="4464050" cy="800100"/>
          </a:xfrm>
          <a:prstGeom prst="rect">
            <a:avLst/>
          </a:prstGeom>
          <a:noFill/>
          <a:ln w="9525">
            <a:noFill/>
            <a:miter lim="800000"/>
            <a:headEnd/>
            <a:tailEnd/>
          </a:ln>
        </p:spPr>
        <p:txBody>
          <a:bodyPr>
            <a:spAutoFit/>
          </a:bodyPr>
          <a:lstStyle/>
          <a:p>
            <a:r>
              <a:rPr lang="zh-CN" altLang="en-US" sz="1800">
                <a:ea typeface="楷体_GB2312" pitchFamily="49" charset="-122"/>
              </a:rPr>
              <a:t>继续对左右子树重复这个过程</a:t>
            </a:r>
            <a:endParaRPr lang="en-US" altLang="zh-CN" sz="1800">
              <a:ea typeface="楷体_GB2312" pitchFamily="49" charset="-122"/>
            </a:endParaRPr>
          </a:p>
          <a:p>
            <a:r>
              <a:rPr lang="zh-CN" altLang="en-US" sz="1400">
                <a:ea typeface="楷体_GB2312" pitchFamily="49" charset="-122"/>
              </a:rPr>
              <a:t>右子树只有根结点</a:t>
            </a:r>
            <a:endParaRPr lang="en-US" altLang="zh-CN" sz="1400">
              <a:ea typeface="楷体_GB2312" pitchFamily="49" charset="-122"/>
            </a:endParaRPr>
          </a:p>
          <a:p>
            <a:r>
              <a:rPr lang="zh-CN" altLang="en-US" sz="1400">
                <a:ea typeface="楷体_GB2312" pitchFamily="49" charset="-122"/>
              </a:rPr>
              <a:t>找出左子树的前序、中序序列</a:t>
            </a:r>
          </a:p>
        </p:txBody>
      </p:sp>
      <p:sp>
        <p:nvSpPr>
          <p:cNvPr id="45" name="Rectangle 3"/>
          <p:cNvSpPr>
            <a:spLocks noChangeArrowheads="1"/>
          </p:cNvSpPr>
          <p:nvPr/>
        </p:nvSpPr>
        <p:spPr bwMode="auto">
          <a:xfrm>
            <a:off x="971550" y="3435350"/>
            <a:ext cx="1711325" cy="523875"/>
          </a:xfrm>
          <a:prstGeom prst="rect">
            <a:avLst/>
          </a:prstGeom>
          <a:noFill/>
          <a:ln w="9525">
            <a:noFill/>
            <a:miter lim="800000"/>
            <a:headEnd type="none" w="sm" len="sm"/>
            <a:tailEnd type="none" w="sm" len="sm"/>
          </a:ln>
        </p:spPr>
        <p:txBody>
          <a:bodyPr wrap="none">
            <a:spAutoFit/>
          </a:bodyPr>
          <a:lstStyle/>
          <a:p>
            <a:pPr eaLnBrk="0" hangingPunct="0"/>
            <a:r>
              <a:rPr lang="en-US" altLang="zh-CN" sz="1400">
                <a:latin typeface="Arial" pitchFamily="34" charset="0"/>
              </a:rPr>
              <a:t> </a:t>
            </a:r>
            <a:r>
              <a:rPr lang="zh-CN" altLang="en-US" sz="1400">
                <a:latin typeface="Arial" pitchFamily="34" charset="0"/>
              </a:rPr>
              <a:t>前序</a:t>
            </a:r>
            <a:r>
              <a:rPr lang="en-US" altLang="zh-CN" sz="1400">
                <a:latin typeface="Arial" pitchFamily="34" charset="0"/>
              </a:rPr>
              <a:t>: B</a:t>
            </a:r>
            <a:r>
              <a:rPr lang="zh-CN" altLang="en-US" sz="1400">
                <a:latin typeface="Arial" pitchFamily="34" charset="0"/>
              </a:rPr>
              <a:t>、</a:t>
            </a:r>
            <a:r>
              <a:rPr lang="en-US" altLang="zh-CN" sz="1400">
                <a:latin typeface="Arial" pitchFamily="34" charset="0"/>
              </a:rPr>
              <a:t>D</a:t>
            </a:r>
            <a:r>
              <a:rPr lang="zh-CN" altLang="en-US" sz="1400">
                <a:latin typeface="Arial" pitchFamily="34" charset="0"/>
              </a:rPr>
              <a:t>、</a:t>
            </a:r>
            <a:r>
              <a:rPr lang="en-US" altLang="zh-CN" sz="1400">
                <a:latin typeface="Arial" pitchFamily="34" charset="0"/>
              </a:rPr>
              <a:t>E</a:t>
            </a:r>
            <a:r>
              <a:rPr lang="zh-CN" altLang="en-US" sz="1400">
                <a:latin typeface="Arial" pitchFamily="34" charset="0"/>
              </a:rPr>
              <a:t>、</a:t>
            </a:r>
            <a:r>
              <a:rPr lang="en-US" altLang="zh-CN" sz="1400">
                <a:latin typeface="Arial" pitchFamily="34" charset="0"/>
              </a:rPr>
              <a:t>F</a:t>
            </a:r>
          </a:p>
          <a:p>
            <a:pPr eaLnBrk="0" hangingPunct="0"/>
            <a:r>
              <a:rPr lang="en-US" altLang="zh-CN" sz="1400">
                <a:latin typeface="Arial" pitchFamily="34" charset="0"/>
              </a:rPr>
              <a:t> </a:t>
            </a:r>
            <a:r>
              <a:rPr lang="zh-CN" altLang="en-US" sz="1400">
                <a:latin typeface="Arial" pitchFamily="34" charset="0"/>
              </a:rPr>
              <a:t>中序</a:t>
            </a:r>
            <a:r>
              <a:rPr lang="en-US" altLang="zh-CN" sz="1400">
                <a:latin typeface="Arial" pitchFamily="34" charset="0"/>
              </a:rPr>
              <a:t>: D</a:t>
            </a:r>
            <a:r>
              <a:rPr lang="zh-CN" altLang="en-US" sz="1400">
                <a:latin typeface="Arial" pitchFamily="34" charset="0"/>
              </a:rPr>
              <a:t>、</a:t>
            </a:r>
            <a:r>
              <a:rPr lang="en-US" altLang="zh-CN" sz="1400">
                <a:latin typeface="Arial" pitchFamily="34" charset="0"/>
              </a:rPr>
              <a:t>B</a:t>
            </a:r>
            <a:r>
              <a:rPr lang="zh-CN" altLang="en-US" sz="1400">
                <a:latin typeface="Arial" pitchFamily="34" charset="0"/>
              </a:rPr>
              <a:t>、</a:t>
            </a:r>
            <a:r>
              <a:rPr lang="en-US" altLang="zh-CN" sz="1400">
                <a:latin typeface="Arial" pitchFamily="34" charset="0"/>
              </a:rPr>
              <a:t>E</a:t>
            </a:r>
            <a:r>
              <a:rPr lang="zh-CN" altLang="en-US" sz="1400">
                <a:latin typeface="Arial" pitchFamily="34" charset="0"/>
              </a:rPr>
              <a:t>、</a:t>
            </a:r>
            <a:r>
              <a:rPr lang="en-US" altLang="zh-CN" sz="1400">
                <a:latin typeface="Arial" pitchFamily="34" charset="0"/>
              </a:rPr>
              <a:t>F</a:t>
            </a:r>
          </a:p>
        </p:txBody>
      </p:sp>
      <p:sp>
        <p:nvSpPr>
          <p:cNvPr id="47" name="Freeform 25"/>
          <p:cNvSpPr>
            <a:spLocks/>
          </p:cNvSpPr>
          <p:nvPr/>
        </p:nvSpPr>
        <p:spPr bwMode="auto">
          <a:xfrm>
            <a:off x="6227763" y="2066925"/>
            <a:ext cx="990600" cy="457200"/>
          </a:xfrm>
          <a:custGeom>
            <a:avLst/>
            <a:gdLst>
              <a:gd name="T0" fmla="*/ 2147483647 w 820"/>
              <a:gd name="T1" fmla="*/ 2147483647 h 418"/>
              <a:gd name="T2" fmla="*/ 2147483647 w 820"/>
              <a:gd name="T3" fmla="*/ 2147483647 h 418"/>
              <a:gd name="T4" fmla="*/ 2147483647 w 820"/>
              <a:gd name="T5" fmla="*/ 2147483647 h 418"/>
              <a:gd name="T6" fmla="*/ 2147483647 w 820"/>
              <a:gd name="T7" fmla="*/ 2147483647 h 418"/>
              <a:gd name="T8" fmla="*/ 2147483647 w 820"/>
              <a:gd name="T9" fmla="*/ 2147483647 h 418"/>
              <a:gd name="T10" fmla="*/ 2147483647 w 820"/>
              <a:gd name="T11" fmla="*/ 2147483647 h 418"/>
              <a:gd name="T12" fmla="*/ 2147483647 w 820"/>
              <a:gd name="T13" fmla="*/ 2147483647 h 418"/>
              <a:gd name="T14" fmla="*/ 2147483647 w 820"/>
              <a:gd name="T15" fmla="*/ 2147483647 h 418"/>
              <a:gd name="T16" fmla="*/ 2147483647 w 820"/>
              <a:gd name="T17" fmla="*/ 2147483647 h 418"/>
              <a:gd name="T18" fmla="*/ 2147483647 w 820"/>
              <a:gd name="T19" fmla="*/ 2147483647 h 418"/>
              <a:gd name="T20" fmla="*/ 2147483647 w 820"/>
              <a:gd name="T21" fmla="*/ 2147483647 h 418"/>
              <a:gd name="T22" fmla="*/ 2147483647 w 820"/>
              <a:gd name="T23" fmla="*/ 2147483647 h 418"/>
              <a:gd name="T24" fmla="*/ 2147483647 w 820"/>
              <a:gd name="T25" fmla="*/ 2147483647 h 418"/>
              <a:gd name="T26" fmla="*/ 2147483647 w 820"/>
              <a:gd name="T27" fmla="*/ 2147483647 h 418"/>
              <a:gd name="T28" fmla="*/ 2147483647 w 820"/>
              <a:gd name="T29" fmla="*/ 2147483647 h 4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0"/>
              <a:gd name="T46" fmla="*/ 0 h 418"/>
              <a:gd name="T47" fmla="*/ 820 w 820"/>
              <a:gd name="T48" fmla="*/ 418 h 4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0" h="418">
                <a:moveTo>
                  <a:pt x="25" y="79"/>
                </a:moveTo>
                <a:cubicBezTo>
                  <a:pt x="80" y="67"/>
                  <a:pt x="135" y="45"/>
                  <a:pt x="190" y="34"/>
                </a:cubicBezTo>
                <a:cubicBezTo>
                  <a:pt x="247" y="23"/>
                  <a:pt x="285" y="23"/>
                  <a:pt x="347" y="19"/>
                </a:cubicBezTo>
                <a:cubicBezTo>
                  <a:pt x="417" y="0"/>
                  <a:pt x="486" y="4"/>
                  <a:pt x="557" y="11"/>
                </a:cubicBezTo>
                <a:cubicBezTo>
                  <a:pt x="649" y="57"/>
                  <a:pt x="660" y="63"/>
                  <a:pt x="775" y="79"/>
                </a:cubicBezTo>
                <a:cubicBezTo>
                  <a:pt x="818" y="139"/>
                  <a:pt x="807" y="110"/>
                  <a:pt x="820" y="161"/>
                </a:cubicBezTo>
                <a:cubicBezTo>
                  <a:pt x="817" y="179"/>
                  <a:pt x="817" y="197"/>
                  <a:pt x="812" y="214"/>
                </a:cubicBezTo>
                <a:cubicBezTo>
                  <a:pt x="806" y="235"/>
                  <a:pt x="791" y="240"/>
                  <a:pt x="775" y="251"/>
                </a:cubicBezTo>
                <a:cubicBezTo>
                  <a:pt x="725" y="287"/>
                  <a:pt x="678" y="323"/>
                  <a:pt x="617" y="334"/>
                </a:cubicBezTo>
                <a:cubicBezTo>
                  <a:pt x="574" y="355"/>
                  <a:pt x="529" y="356"/>
                  <a:pt x="482" y="364"/>
                </a:cubicBezTo>
                <a:cubicBezTo>
                  <a:pt x="251" y="359"/>
                  <a:pt x="154" y="418"/>
                  <a:pt x="17" y="281"/>
                </a:cubicBezTo>
                <a:cubicBezTo>
                  <a:pt x="12" y="266"/>
                  <a:pt x="7" y="251"/>
                  <a:pt x="2" y="236"/>
                </a:cubicBezTo>
                <a:cubicBezTo>
                  <a:pt x="0" y="230"/>
                  <a:pt x="7" y="166"/>
                  <a:pt x="17" y="146"/>
                </a:cubicBezTo>
                <a:cubicBezTo>
                  <a:pt x="21" y="138"/>
                  <a:pt x="31" y="133"/>
                  <a:pt x="32" y="124"/>
                </a:cubicBezTo>
                <a:cubicBezTo>
                  <a:pt x="34" y="109"/>
                  <a:pt x="27" y="94"/>
                  <a:pt x="25" y="79"/>
                </a:cubicBezTo>
                <a:close/>
              </a:path>
            </a:pathLst>
          </a:custGeom>
          <a:noFill/>
          <a:ln w="38100">
            <a:solidFill>
              <a:schemeClr val="folHlink"/>
            </a:solidFill>
            <a:round/>
            <a:headEnd/>
            <a:tailEnd/>
          </a:ln>
        </p:spPr>
        <p:txBody>
          <a:bodyPr wrap="none" anchor="ctr"/>
          <a:lstStyle/>
          <a:p>
            <a:endParaRPr lang="zh-CN" altLang="en-US"/>
          </a:p>
        </p:txBody>
      </p:sp>
      <p:sp>
        <p:nvSpPr>
          <p:cNvPr id="54" name="Oval 29"/>
          <p:cNvSpPr>
            <a:spLocks noChangeArrowheads="1"/>
          </p:cNvSpPr>
          <p:nvPr/>
        </p:nvSpPr>
        <p:spPr bwMode="auto">
          <a:xfrm>
            <a:off x="6151563" y="1724025"/>
            <a:ext cx="457200"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itchFamily="34" charset="0"/>
              </a:rPr>
              <a:t>B</a:t>
            </a:r>
            <a:endParaRPr lang="en-US" altLang="zh-CN" sz="1600" b="1" u="sng">
              <a:latin typeface="Arial" pitchFamily="34" charset="0"/>
            </a:endParaRPr>
          </a:p>
        </p:txBody>
      </p:sp>
      <p:sp>
        <p:nvSpPr>
          <p:cNvPr id="55" name="Oval 31"/>
          <p:cNvSpPr>
            <a:spLocks noChangeArrowheads="1"/>
          </p:cNvSpPr>
          <p:nvPr/>
        </p:nvSpPr>
        <p:spPr bwMode="auto">
          <a:xfrm>
            <a:off x="5618163" y="2066925"/>
            <a:ext cx="457200"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itchFamily="34" charset="0"/>
              </a:rPr>
              <a:t>D</a:t>
            </a:r>
            <a:endParaRPr lang="en-US" altLang="zh-CN" sz="1600" b="1" u="sng">
              <a:latin typeface="Arial" pitchFamily="34" charset="0"/>
            </a:endParaRPr>
          </a:p>
        </p:txBody>
      </p:sp>
      <p:sp>
        <p:nvSpPr>
          <p:cNvPr id="56" name="Line 33"/>
          <p:cNvSpPr>
            <a:spLocks noChangeShapeType="1"/>
          </p:cNvSpPr>
          <p:nvPr/>
        </p:nvSpPr>
        <p:spPr bwMode="auto">
          <a:xfrm flipV="1">
            <a:off x="5999163" y="1952625"/>
            <a:ext cx="228600" cy="1714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7" name="Rectangle 34"/>
          <p:cNvSpPr>
            <a:spLocks noChangeArrowheads="1"/>
          </p:cNvSpPr>
          <p:nvPr/>
        </p:nvSpPr>
        <p:spPr bwMode="auto">
          <a:xfrm>
            <a:off x="6313488" y="2157413"/>
            <a:ext cx="792162" cy="246062"/>
          </a:xfrm>
          <a:prstGeom prst="rect">
            <a:avLst/>
          </a:prstGeom>
          <a:noFill/>
          <a:ln w="9525">
            <a:noFill/>
            <a:miter lim="800000"/>
            <a:headEnd type="none" w="sm" len="sm"/>
            <a:tailEnd type="none" w="sm" len="sm"/>
          </a:ln>
        </p:spPr>
        <p:txBody>
          <a:bodyPr tIns="0" bIns="0">
            <a:spAutoFit/>
          </a:bodyPr>
          <a:lstStyle/>
          <a:p>
            <a:pPr marL="0" lvl="2" eaLnBrk="0" hangingPunct="0">
              <a:spcBef>
                <a:spcPct val="50000"/>
              </a:spcBef>
            </a:pPr>
            <a:r>
              <a:rPr lang="en-US" altLang="zh-CN" sz="1600" b="1">
                <a:latin typeface="Arial" pitchFamily="34" charset="0"/>
              </a:rPr>
              <a:t>E</a:t>
            </a:r>
            <a:r>
              <a:rPr lang="zh-CN" altLang="en-US" sz="1600" b="1">
                <a:latin typeface="Arial" pitchFamily="34" charset="0"/>
              </a:rPr>
              <a:t>、</a:t>
            </a:r>
            <a:r>
              <a:rPr lang="en-US" altLang="zh-CN" sz="1600" b="1">
                <a:latin typeface="Arial" pitchFamily="34" charset="0"/>
              </a:rPr>
              <a:t>F</a:t>
            </a:r>
          </a:p>
        </p:txBody>
      </p:sp>
      <p:sp>
        <p:nvSpPr>
          <p:cNvPr id="58" name="Line 39"/>
          <p:cNvSpPr>
            <a:spLocks noChangeShapeType="1"/>
          </p:cNvSpPr>
          <p:nvPr/>
        </p:nvSpPr>
        <p:spPr bwMode="auto">
          <a:xfrm>
            <a:off x="6532563" y="1895475"/>
            <a:ext cx="304800" cy="228600"/>
          </a:xfrm>
          <a:prstGeom prst="line">
            <a:avLst/>
          </a:prstGeom>
          <a:noFill/>
          <a:ln w="38100" cap="sq">
            <a:solidFill>
              <a:schemeClr val="tx1"/>
            </a:solidFill>
            <a:round/>
            <a:headEnd type="none" w="sm" len="sm"/>
            <a:tailEnd type="none" w="sm" len="sm"/>
          </a:ln>
        </p:spPr>
        <p:txBody>
          <a:bodyPr wrap="none">
            <a:spAutoFit/>
          </a:bodyPr>
          <a:lstStyle/>
          <a:p>
            <a:endParaRPr lang="zh-CN" altLang="en-US"/>
          </a:p>
        </p:txBody>
      </p:sp>
      <p:sp>
        <p:nvSpPr>
          <p:cNvPr id="59" name="Rectangle 3"/>
          <p:cNvSpPr>
            <a:spLocks noChangeArrowheads="1"/>
          </p:cNvSpPr>
          <p:nvPr/>
        </p:nvSpPr>
        <p:spPr bwMode="auto">
          <a:xfrm>
            <a:off x="989013" y="4011613"/>
            <a:ext cx="1101725" cy="523875"/>
          </a:xfrm>
          <a:prstGeom prst="rect">
            <a:avLst/>
          </a:prstGeom>
          <a:noFill/>
          <a:ln w="9525">
            <a:noFill/>
            <a:miter lim="800000"/>
            <a:headEnd type="none" w="sm" len="sm"/>
            <a:tailEnd type="none" w="sm" len="sm"/>
          </a:ln>
        </p:spPr>
        <p:txBody>
          <a:bodyPr wrap="none">
            <a:spAutoFit/>
          </a:bodyPr>
          <a:lstStyle/>
          <a:p>
            <a:pPr eaLnBrk="0" hangingPunct="0"/>
            <a:r>
              <a:rPr lang="en-US" altLang="zh-CN" sz="1400">
                <a:latin typeface="Arial" pitchFamily="34" charset="0"/>
              </a:rPr>
              <a:t> </a:t>
            </a:r>
            <a:r>
              <a:rPr lang="zh-CN" altLang="en-US" sz="1400">
                <a:latin typeface="Arial" pitchFamily="34" charset="0"/>
              </a:rPr>
              <a:t>前序</a:t>
            </a:r>
            <a:r>
              <a:rPr lang="en-US" altLang="zh-CN" sz="1400">
                <a:latin typeface="Arial" pitchFamily="34" charset="0"/>
              </a:rPr>
              <a:t>: E</a:t>
            </a:r>
            <a:r>
              <a:rPr lang="zh-CN" altLang="en-US" sz="1400">
                <a:latin typeface="Arial" pitchFamily="34" charset="0"/>
              </a:rPr>
              <a:t>、</a:t>
            </a:r>
            <a:r>
              <a:rPr lang="en-US" altLang="zh-CN" sz="1400">
                <a:latin typeface="Arial" pitchFamily="34" charset="0"/>
              </a:rPr>
              <a:t>F</a:t>
            </a:r>
          </a:p>
          <a:p>
            <a:pPr eaLnBrk="0" hangingPunct="0"/>
            <a:r>
              <a:rPr lang="en-US" altLang="zh-CN" sz="1400">
                <a:latin typeface="Arial" pitchFamily="34" charset="0"/>
              </a:rPr>
              <a:t> </a:t>
            </a:r>
            <a:r>
              <a:rPr lang="zh-CN" altLang="en-US" sz="1400">
                <a:latin typeface="Arial" pitchFamily="34" charset="0"/>
              </a:rPr>
              <a:t>中序</a:t>
            </a:r>
            <a:r>
              <a:rPr lang="en-US" altLang="zh-CN" sz="1400">
                <a:latin typeface="Arial" pitchFamily="34" charset="0"/>
              </a:rPr>
              <a:t>: E</a:t>
            </a:r>
            <a:r>
              <a:rPr lang="zh-CN" altLang="en-US" sz="1400">
                <a:latin typeface="Arial" pitchFamily="34" charset="0"/>
              </a:rPr>
              <a:t>、</a:t>
            </a:r>
            <a:r>
              <a:rPr lang="en-US" altLang="zh-CN" sz="1400">
                <a:latin typeface="Arial" pitchFamily="34" charset="0"/>
              </a:rPr>
              <a:t>F</a:t>
            </a:r>
          </a:p>
        </p:txBody>
      </p:sp>
      <p:sp>
        <p:nvSpPr>
          <p:cNvPr id="60" name="Line 41"/>
          <p:cNvSpPr>
            <a:spLocks noChangeShapeType="1"/>
          </p:cNvSpPr>
          <p:nvPr/>
        </p:nvSpPr>
        <p:spPr bwMode="auto">
          <a:xfrm>
            <a:off x="6948488" y="2355850"/>
            <a:ext cx="228600" cy="228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61" name="Oval 44"/>
          <p:cNvSpPr>
            <a:spLocks noChangeArrowheads="1"/>
          </p:cNvSpPr>
          <p:nvPr/>
        </p:nvSpPr>
        <p:spPr bwMode="auto">
          <a:xfrm>
            <a:off x="6643688" y="2127250"/>
            <a:ext cx="457200"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itchFamily="34" charset="0"/>
              </a:rPr>
              <a:t>E</a:t>
            </a:r>
            <a:endParaRPr lang="en-US" altLang="zh-CN" sz="1600" b="1" u="sng">
              <a:latin typeface="Arial" pitchFamily="34" charset="0"/>
            </a:endParaRPr>
          </a:p>
        </p:txBody>
      </p:sp>
      <p:sp>
        <p:nvSpPr>
          <p:cNvPr id="62" name="Oval 45"/>
          <p:cNvSpPr>
            <a:spLocks noChangeArrowheads="1"/>
          </p:cNvSpPr>
          <p:nvPr/>
        </p:nvSpPr>
        <p:spPr bwMode="auto">
          <a:xfrm>
            <a:off x="7024688" y="2527300"/>
            <a:ext cx="457200"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itchFamily="34" charset="0"/>
              </a:rPr>
              <a:t>F</a:t>
            </a:r>
            <a:endParaRPr lang="en-US" altLang="zh-CN" sz="1600" b="1" u="sng">
              <a:latin typeface="Arial" pitchFamily="34" charset="0"/>
            </a:endParaRPr>
          </a:p>
        </p:txBody>
      </p:sp>
      <p:sp>
        <p:nvSpPr>
          <p:cNvPr id="63" name="矩形 62"/>
          <p:cNvSpPr>
            <a:spLocks noChangeArrowheads="1"/>
          </p:cNvSpPr>
          <p:nvPr/>
        </p:nvSpPr>
        <p:spPr bwMode="auto">
          <a:xfrm>
            <a:off x="3995738" y="2932113"/>
            <a:ext cx="4968875" cy="2052637"/>
          </a:xfrm>
          <a:prstGeom prst="rect">
            <a:avLst/>
          </a:prstGeom>
          <a:noFill/>
          <a:ln w="9525">
            <a:noFill/>
            <a:miter lim="800000"/>
            <a:headEnd/>
            <a:tailEnd/>
          </a:ln>
        </p:spPr>
        <p:txBody>
          <a:bodyPr>
            <a:spAutoFit/>
          </a:bodyPr>
          <a:lstStyle/>
          <a:p>
            <a:pPr>
              <a:lnSpc>
                <a:spcPct val="130000"/>
              </a:lnSpc>
            </a:pPr>
            <a:r>
              <a:rPr lang="zh-CN" altLang="en-US" sz="1400" b="1">
                <a:latin typeface="楷体_GB2312" pitchFamily="49" charset="-122"/>
                <a:ea typeface="楷体_GB2312" pitchFamily="49" charset="-122"/>
              </a:rPr>
              <a:t>由二叉树的后序序列和中序序列同样可以唯一地确定一棵二叉树 </a:t>
            </a:r>
          </a:p>
          <a:p>
            <a:pPr>
              <a:lnSpc>
                <a:spcPct val="130000"/>
              </a:lnSpc>
            </a:pPr>
            <a:r>
              <a:rPr lang="zh-CN" altLang="en-US" sz="1400" b="1">
                <a:latin typeface="楷体_GB2312" pitchFamily="49" charset="-122"/>
                <a:ea typeface="楷体_GB2312" pitchFamily="49" charset="-122"/>
              </a:rPr>
              <a:t>但是，已知二叉树的前序遍历序列和后序遍历序列却无法确定一棵二叉树。比如：已知一棵二叉树的前序遍历序列为</a:t>
            </a:r>
            <a:r>
              <a:rPr lang="en-US" altLang="zh-CN" sz="1400" b="1">
                <a:latin typeface="楷体_GB2312" pitchFamily="49" charset="-122"/>
                <a:ea typeface="楷体_GB2312" pitchFamily="49" charset="-122"/>
              </a:rPr>
              <a:t>A</a:t>
            </a:r>
            <a:r>
              <a:rPr lang="zh-CN" altLang="en-US" sz="1400" b="1">
                <a:latin typeface="楷体_GB2312" pitchFamily="49" charset="-122"/>
                <a:ea typeface="楷体_GB2312" pitchFamily="49" charset="-122"/>
              </a:rPr>
              <a:t>、</a:t>
            </a:r>
            <a:r>
              <a:rPr lang="en-US" altLang="zh-CN" sz="1400" b="1">
                <a:latin typeface="楷体_GB2312" pitchFamily="49" charset="-122"/>
                <a:ea typeface="楷体_GB2312" pitchFamily="49" charset="-122"/>
              </a:rPr>
              <a:t>B</a:t>
            </a:r>
            <a:r>
              <a:rPr lang="zh-CN" altLang="en-US" sz="1400" b="1">
                <a:latin typeface="楷体_GB2312" pitchFamily="49" charset="-122"/>
                <a:ea typeface="楷体_GB2312" pitchFamily="49" charset="-122"/>
              </a:rPr>
              <a:t>，后序遍历序列为</a:t>
            </a:r>
            <a:r>
              <a:rPr lang="en-US" altLang="zh-CN" sz="1400" b="1">
                <a:latin typeface="楷体_GB2312" pitchFamily="49" charset="-122"/>
                <a:ea typeface="楷体_GB2312" pitchFamily="49" charset="-122"/>
              </a:rPr>
              <a:t>B</a:t>
            </a:r>
            <a:r>
              <a:rPr lang="zh-CN" altLang="en-US" sz="1400" b="1">
                <a:latin typeface="楷体_GB2312" pitchFamily="49" charset="-122"/>
                <a:ea typeface="楷体_GB2312" pitchFamily="49" charset="-122"/>
              </a:rPr>
              <a:t>、</a:t>
            </a:r>
            <a:r>
              <a:rPr lang="en-US" altLang="zh-CN" sz="1400" b="1">
                <a:latin typeface="楷体_GB2312" pitchFamily="49" charset="-122"/>
                <a:ea typeface="楷体_GB2312" pitchFamily="49" charset="-122"/>
              </a:rPr>
              <a:t>A</a:t>
            </a:r>
            <a:r>
              <a:rPr lang="zh-CN" altLang="en-US" sz="1400" b="1">
                <a:latin typeface="楷体_GB2312" pitchFamily="49" charset="-122"/>
                <a:ea typeface="楷体_GB2312" pitchFamily="49" charset="-122"/>
              </a:rPr>
              <a:t>，可以得知结点</a:t>
            </a:r>
            <a:r>
              <a:rPr lang="en-US" altLang="zh-CN" sz="1400" b="1">
                <a:latin typeface="楷体_GB2312" pitchFamily="49" charset="-122"/>
                <a:ea typeface="楷体_GB2312" pitchFamily="49" charset="-122"/>
              </a:rPr>
              <a:t>A</a:t>
            </a:r>
            <a:r>
              <a:rPr lang="zh-CN" altLang="en-US" sz="1400" b="1">
                <a:latin typeface="楷体_GB2312" pitchFamily="49" charset="-122"/>
                <a:ea typeface="楷体_GB2312" pitchFamily="49" charset="-122"/>
              </a:rPr>
              <a:t>为根结点，但是无法确定结点</a:t>
            </a:r>
            <a:r>
              <a:rPr lang="en-US" altLang="zh-CN" sz="1400" b="1">
                <a:latin typeface="楷体_GB2312" pitchFamily="49" charset="-122"/>
                <a:ea typeface="楷体_GB2312" pitchFamily="49" charset="-122"/>
              </a:rPr>
              <a:t>B</a:t>
            </a:r>
            <a:r>
              <a:rPr lang="zh-CN" altLang="en-US" sz="1400" b="1">
                <a:latin typeface="楷体_GB2312" pitchFamily="49" charset="-122"/>
                <a:ea typeface="楷体_GB2312" pitchFamily="49" charset="-122"/>
              </a:rPr>
              <a:t>是结点</a:t>
            </a:r>
            <a:r>
              <a:rPr lang="en-US" altLang="zh-CN" sz="1400" b="1">
                <a:latin typeface="楷体_GB2312" pitchFamily="49" charset="-122"/>
                <a:ea typeface="楷体_GB2312" pitchFamily="49" charset="-122"/>
              </a:rPr>
              <a:t>A</a:t>
            </a:r>
            <a:r>
              <a:rPr lang="zh-CN" altLang="en-US" sz="1400" b="1">
                <a:latin typeface="楷体_GB2312" pitchFamily="49" charset="-122"/>
                <a:ea typeface="楷体_GB2312" pitchFamily="49" charset="-122"/>
              </a:rPr>
              <a:t>的左儿子还是右儿子，因为</a:t>
            </a:r>
            <a:r>
              <a:rPr lang="en-US" altLang="zh-CN" sz="1400" b="1">
                <a:latin typeface="楷体_GB2312" pitchFamily="49" charset="-122"/>
                <a:ea typeface="楷体_GB2312" pitchFamily="49" charset="-122"/>
              </a:rPr>
              <a:t>B</a:t>
            </a:r>
            <a:r>
              <a:rPr lang="zh-CN" altLang="en-US" sz="1400" b="1">
                <a:latin typeface="楷体_GB2312" pitchFamily="49" charset="-122"/>
                <a:ea typeface="楷体_GB2312" pitchFamily="49" charset="-122"/>
              </a:rPr>
              <a:t>无论是结点</a:t>
            </a:r>
            <a:r>
              <a:rPr lang="en-US" altLang="zh-CN" sz="1400" b="1">
                <a:latin typeface="楷体_GB2312" pitchFamily="49" charset="-122"/>
                <a:ea typeface="楷体_GB2312" pitchFamily="49" charset="-122"/>
              </a:rPr>
              <a:t>A</a:t>
            </a:r>
            <a:r>
              <a:rPr lang="zh-CN" altLang="en-US" sz="1400" b="1">
                <a:latin typeface="楷体_GB2312" pitchFamily="49" charset="-122"/>
                <a:ea typeface="楷体_GB2312" pitchFamily="49" charset="-122"/>
              </a:rPr>
              <a:t>的右儿子还是左儿子都是符合已知条件的。 </a:t>
            </a:r>
          </a:p>
        </p:txBody>
      </p:sp>
      <p:sp>
        <p:nvSpPr>
          <p:cNvPr id="26" name="Oval 45"/>
          <p:cNvSpPr>
            <a:spLocks noChangeArrowheads="1"/>
          </p:cNvSpPr>
          <p:nvPr/>
        </p:nvSpPr>
        <p:spPr bwMode="auto">
          <a:xfrm>
            <a:off x="7164388" y="1708150"/>
            <a:ext cx="457200" cy="28575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u="sng">
                <a:latin typeface="Arial" pitchFamily="34" charset="0"/>
              </a:rPr>
              <a:t>C</a:t>
            </a:r>
          </a:p>
        </p:txBody>
      </p:sp>
      <mc:AlternateContent xmlns:mc="http://schemas.openxmlformats.org/markup-compatibility/2006">
        <mc:Choice xmlns:p14="http://schemas.microsoft.com/office/powerpoint/2010/main" xmlns="" Requires="p14">
          <p:contentPart p14:bwMode="auto" r:id="rId3">
            <p14:nvContentPartPr>
              <p14:cNvPr id="1638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638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linds(horizontal)">
                                      <p:cBhvr>
                                        <p:cTn id="18" dur="500"/>
                                        <p:tgtEl>
                                          <p:spTgt spid="3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linds(horizontal)">
                                      <p:cBhvr>
                                        <p:cTn id="21" dur="500"/>
                                        <p:tgtEl>
                                          <p:spTgt spid="3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blinds(horizontal)">
                                      <p:cBhvr>
                                        <p:cTn id="24" dur="500"/>
                                        <p:tgtEl>
                                          <p:spTgt spid="4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4">
                                            <p:txEl>
                                              <p:pRg st="0" end="0"/>
                                            </p:txEl>
                                          </p:spTgt>
                                        </p:tgtEl>
                                        <p:attrNameLst>
                                          <p:attrName>style.visibility</p:attrName>
                                        </p:attrNameLst>
                                      </p:cBhvr>
                                      <p:to>
                                        <p:strVal val="visible"/>
                                      </p:to>
                                    </p:set>
                                    <p:animEffect transition="in" filter="blinds(horizontal)">
                                      <p:cBhvr>
                                        <p:cTn id="36" dur="500"/>
                                        <p:tgtEl>
                                          <p:spTgt spid="4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4">
                                            <p:txEl>
                                              <p:pRg st="1" end="1"/>
                                            </p:txEl>
                                          </p:spTgt>
                                        </p:tgtEl>
                                        <p:attrNameLst>
                                          <p:attrName>style.visibility</p:attrName>
                                        </p:attrNameLst>
                                      </p:cBhvr>
                                      <p:to>
                                        <p:strVal val="visible"/>
                                      </p:to>
                                    </p:set>
                                    <p:animEffect transition="in" filter="blinds(horizontal)">
                                      <p:cBhvr>
                                        <p:cTn id="41" dur="500"/>
                                        <p:tgtEl>
                                          <p:spTgt spid="4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1" nodeType="clickEffect">
                                  <p:stCondLst>
                                    <p:cond delay="0"/>
                                  </p:stCondLst>
                                  <p:childTnLst>
                                    <p:animEffect transition="out" filter="blinds(horizontal)">
                                      <p:cBhvr>
                                        <p:cTn id="45" dur="500"/>
                                        <p:tgtEl>
                                          <p:spTgt spid="42"/>
                                        </p:tgtEl>
                                      </p:cBhvr>
                                    </p:animEffect>
                                    <p:set>
                                      <p:cBhvr>
                                        <p:cTn id="46" dur="1" fill="hold">
                                          <p:stCondLst>
                                            <p:cond delay="499"/>
                                          </p:stCondLst>
                                        </p:cTn>
                                        <p:tgtEl>
                                          <p:spTgt spid="42"/>
                                        </p:tgtEl>
                                        <p:attrNameLst>
                                          <p:attrName>style.visibility</p:attrName>
                                        </p:attrNameLst>
                                      </p:cBhvr>
                                      <p:to>
                                        <p:strVal val="hidden"/>
                                      </p:to>
                                    </p:se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linds(horizontal)">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4">
                                            <p:txEl>
                                              <p:pRg st="2" end="2"/>
                                            </p:txEl>
                                          </p:spTgt>
                                        </p:tgtEl>
                                        <p:attrNameLst>
                                          <p:attrName>style.visibility</p:attrName>
                                        </p:attrNameLst>
                                      </p:cBhvr>
                                      <p:to>
                                        <p:strVal val="visible"/>
                                      </p:to>
                                    </p:set>
                                    <p:animEffect transition="in" filter="blinds(horizontal)">
                                      <p:cBhvr>
                                        <p:cTn id="55" dur="500"/>
                                        <p:tgtEl>
                                          <p:spTgt spid="44">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blinds(horizontal)">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1" nodeType="clickEffect">
                                  <p:stCondLst>
                                    <p:cond delay="0"/>
                                  </p:stCondLst>
                                  <p:childTnLst>
                                    <p:animEffect transition="out" filter="blinds(horizontal)">
                                      <p:cBhvr>
                                        <p:cTn id="64" dur="500"/>
                                        <p:tgtEl>
                                          <p:spTgt spid="35"/>
                                        </p:tgtEl>
                                      </p:cBhvr>
                                    </p:animEffect>
                                    <p:set>
                                      <p:cBhvr>
                                        <p:cTn id="65" dur="1" fill="hold">
                                          <p:stCondLst>
                                            <p:cond delay="499"/>
                                          </p:stCondLst>
                                        </p:cTn>
                                        <p:tgtEl>
                                          <p:spTgt spid="35"/>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41"/>
                                        </p:tgtEl>
                                      </p:cBhvr>
                                    </p:animEffect>
                                    <p:set>
                                      <p:cBhvr>
                                        <p:cTn id="68" dur="1" fill="hold">
                                          <p:stCondLst>
                                            <p:cond delay="499"/>
                                          </p:stCondLst>
                                        </p:cTn>
                                        <p:tgtEl>
                                          <p:spTgt spid="41"/>
                                        </p:tgtEl>
                                        <p:attrNameLst>
                                          <p:attrName>style.visibility</p:attrName>
                                        </p:attrNameLst>
                                      </p:cBhvr>
                                      <p:to>
                                        <p:strVal val="hidden"/>
                                      </p:to>
                                    </p:set>
                                  </p:childTnLst>
                                </p:cTn>
                              </p:par>
                            </p:childTnLst>
                          </p:cTn>
                        </p:par>
                        <p:par>
                          <p:cTn id="69" fill="hold">
                            <p:stCondLst>
                              <p:cond delay="500"/>
                            </p:stCondLst>
                            <p:childTnLst>
                              <p:par>
                                <p:cTn id="70" presetID="3" presetClass="entr" presetSubtype="10"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linds(horizontal)">
                                      <p:cBhvr>
                                        <p:cTn id="72" dur="500"/>
                                        <p:tgtEl>
                                          <p:spTgt spid="4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blinds(horizontal)">
                                      <p:cBhvr>
                                        <p:cTn id="75" dur="500"/>
                                        <p:tgtEl>
                                          <p:spTgt spid="5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blinds(horizontal)">
                                      <p:cBhvr>
                                        <p:cTn id="78" dur="500"/>
                                        <p:tgtEl>
                                          <p:spTgt spid="5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blinds(horizontal)">
                                      <p:cBhvr>
                                        <p:cTn id="81" dur="500"/>
                                        <p:tgtEl>
                                          <p:spTgt spid="5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blinds(horizontal)">
                                      <p:cBhvr>
                                        <p:cTn id="84" dur="500"/>
                                        <p:tgtEl>
                                          <p:spTgt spid="5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blinds(horizontal)">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blinds(horizontal)">
                                      <p:cBhvr>
                                        <p:cTn id="92" dur="500"/>
                                        <p:tgtEl>
                                          <p:spTgt spid="5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47"/>
                                        </p:tgtEl>
                                      </p:cBhvr>
                                    </p:animEffect>
                                    <p:set>
                                      <p:cBhvr>
                                        <p:cTn id="97" dur="1" fill="hold">
                                          <p:stCondLst>
                                            <p:cond delay="499"/>
                                          </p:stCondLst>
                                        </p:cTn>
                                        <p:tgtEl>
                                          <p:spTgt spid="47"/>
                                        </p:tgtEl>
                                        <p:attrNameLst>
                                          <p:attrName>style.visibility</p:attrName>
                                        </p:attrNameLst>
                                      </p:cBhvr>
                                      <p:to>
                                        <p:strVal val="hidden"/>
                                      </p:to>
                                    </p:set>
                                  </p:childTnLst>
                                </p:cTn>
                              </p:par>
                            </p:childTnLst>
                          </p:cTn>
                        </p:par>
                        <p:par>
                          <p:cTn id="98" fill="hold">
                            <p:stCondLst>
                              <p:cond delay="500"/>
                            </p:stCondLst>
                            <p:childTnLst>
                              <p:par>
                                <p:cTn id="99" presetID="3" presetClass="exit" presetSubtype="10" fill="hold" grpId="1" nodeType="afterEffect">
                                  <p:stCondLst>
                                    <p:cond delay="0"/>
                                  </p:stCondLst>
                                  <p:childTnLst>
                                    <p:animEffect transition="out" filter="blinds(horizontal)">
                                      <p:cBhvr>
                                        <p:cTn id="100" dur="500"/>
                                        <p:tgtEl>
                                          <p:spTgt spid="57"/>
                                        </p:tgtEl>
                                      </p:cBhvr>
                                    </p:animEffect>
                                    <p:set>
                                      <p:cBhvr>
                                        <p:cTn id="101" dur="1" fill="hold">
                                          <p:stCondLst>
                                            <p:cond delay="499"/>
                                          </p:stCondLst>
                                        </p:cTn>
                                        <p:tgtEl>
                                          <p:spTgt spid="5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blinds(horizontal)">
                                      <p:cBhvr>
                                        <p:cTn id="106" dur="500"/>
                                        <p:tgtEl>
                                          <p:spTgt spid="60"/>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blinds(horizontal)">
                                      <p:cBhvr>
                                        <p:cTn id="109" dur="500"/>
                                        <p:tgtEl>
                                          <p:spTgt spid="61"/>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blinds(horizontal)">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blinds(horizontal)">
                                      <p:cBhvr>
                                        <p:cTn id="1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8" grpId="0" animBg="1"/>
      <p:bldP spid="39" grpId="0" animBg="1"/>
      <p:bldP spid="40" grpId="0"/>
      <p:bldP spid="41" grpId="0" animBg="1"/>
      <p:bldP spid="41" grpId="1" animBg="1"/>
      <p:bldP spid="42" grpId="0" animBg="1"/>
      <p:bldP spid="42" grpId="1" animBg="1"/>
      <p:bldP spid="43" grpId="0"/>
      <p:bldP spid="45" grpId="0"/>
      <p:bldP spid="47" grpId="0" animBg="1"/>
      <p:bldP spid="47" grpId="1" animBg="1"/>
      <p:bldP spid="54" grpId="0" animBg="1"/>
      <p:bldP spid="55" grpId="0" animBg="1"/>
      <p:bldP spid="56" grpId="0" animBg="1"/>
      <p:bldP spid="57" grpId="0"/>
      <p:bldP spid="57" grpId="1"/>
      <p:bldP spid="58" grpId="0" animBg="1"/>
      <p:bldP spid="59" grpId="0"/>
      <p:bldP spid="60" grpId="0" animBg="1"/>
      <p:bldP spid="61" grpId="0" animBg="1"/>
      <p:bldP spid="62" grpId="0" animBg="1"/>
      <p:bldP spid="63" grpId="0"/>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矩形 34"/>
          <p:cNvSpPr>
            <a:spLocks noChangeArrowheads="1"/>
          </p:cNvSpPr>
          <p:nvPr/>
        </p:nvSpPr>
        <p:spPr bwMode="auto">
          <a:xfrm>
            <a:off x="395536" y="195486"/>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二叉树的抽象类</a:t>
            </a:r>
            <a:endParaRPr lang="zh-CN" altLang="en-US" dirty="0">
              <a:latin typeface="微软雅黑" pitchFamily="34" charset="-122"/>
              <a:ea typeface="微软雅黑" pitchFamily="34" charset="-122"/>
            </a:endParaRPr>
          </a:p>
        </p:txBody>
      </p:sp>
      <p:sp>
        <p:nvSpPr>
          <p:cNvPr id="17413" name="文本框 29"/>
          <p:cNvSpPr txBox="1">
            <a:spLocks noChangeArrowheads="1"/>
          </p:cNvSpPr>
          <p:nvPr/>
        </p:nvSpPr>
        <p:spPr bwMode="auto">
          <a:xfrm>
            <a:off x="179388" y="1131888"/>
            <a:ext cx="4248150" cy="4011612"/>
          </a:xfrm>
          <a:prstGeom prst="rect">
            <a:avLst/>
          </a:prstGeom>
          <a:noFill/>
          <a:ln w="9525">
            <a:noFill/>
            <a:miter lim="800000"/>
            <a:headEnd/>
            <a:tailEnd/>
          </a:ln>
        </p:spPr>
        <p:txBody>
          <a:bodyPr>
            <a:spAutoFit/>
          </a:bodyPr>
          <a:lstStyle/>
          <a:p>
            <a:pPr marL="250825" indent="-250825">
              <a:spcBef>
                <a:spcPts val="200"/>
              </a:spcBef>
              <a:buFont typeface="Wingdings" pitchFamily="2" charset="2"/>
              <a:buChar char="l"/>
            </a:pPr>
            <a:r>
              <a:rPr lang="zh-CN" altLang="zh-CN" sz="1400" b="1">
                <a:ea typeface="楷体_GB2312" pitchFamily="49" charset="-122"/>
              </a:rPr>
              <a:t>建树</a:t>
            </a:r>
            <a:r>
              <a:rPr lang="en-US" altLang="zh-CN" sz="1400" b="1">
                <a:ea typeface="楷体_GB2312" pitchFamily="49" charset="-122"/>
              </a:rPr>
              <a:t>create()</a:t>
            </a:r>
            <a:r>
              <a:rPr lang="zh-CN" altLang="zh-CN" sz="1400" b="1">
                <a:ea typeface="楷体_GB2312" pitchFamily="49" charset="-122"/>
              </a:rPr>
              <a:t>：创建一棵空的二叉树</a:t>
            </a:r>
          </a:p>
          <a:p>
            <a:pPr marL="250825" indent="-250825">
              <a:spcBef>
                <a:spcPts val="200"/>
              </a:spcBef>
              <a:buFont typeface="Wingdings" pitchFamily="2" charset="2"/>
              <a:buChar char="l"/>
            </a:pPr>
            <a:r>
              <a:rPr lang="zh-CN" altLang="zh-CN" sz="1400" b="1">
                <a:ea typeface="楷体_GB2312" pitchFamily="49" charset="-122"/>
              </a:rPr>
              <a:t>清空</a:t>
            </a:r>
            <a:r>
              <a:rPr lang="en-US" altLang="zh-CN" sz="1400" b="1">
                <a:ea typeface="楷体_GB2312" pitchFamily="49" charset="-122"/>
              </a:rPr>
              <a:t>clear()</a:t>
            </a:r>
            <a:r>
              <a:rPr lang="zh-CN" altLang="zh-CN" sz="1400" b="1">
                <a:ea typeface="楷体_GB2312" pitchFamily="49" charset="-122"/>
              </a:rPr>
              <a:t>：删除二叉树中的所有结点</a:t>
            </a:r>
          </a:p>
          <a:p>
            <a:pPr marL="250825" indent="-250825">
              <a:spcBef>
                <a:spcPts val="200"/>
              </a:spcBef>
              <a:buFont typeface="Wingdings" pitchFamily="2" charset="2"/>
              <a:buChar char="l"/>
            </a:pPr>
            <a:r>
              <a:rPr lang="zh-CN" altLang="zh-CN" sz="1400" b="1">
                <a:ea typeface="楷体_GB2312" pitchFamily="49" charset="-122"/>
              </a:rPr>
              <a:t>判空</a:t>
            </a:r>
            <a:r>
              <a:rPr lang="en-US" altLang="zh-CN" sz="1400" b="1">
                <a:ea typeface="楷体_GB2312" pitchFamily="49" charset="-122"/>
              </a:rPr>
              <a:t>IsEmpty()</a:t>
            </a:r>
            <a:r>
              <a:rPr lang="zh-CN" altLang="zh-CN" sz="1400" b="1">
                <a:ea typeface="楷体_GB2312" pitchFamily="49" charset="-122"/>
              </a:rPr>
              <a:t>：判别二叉树是否为空树</a:t>
            </a:r>
            <a:endParaRPr lang="en-US" altLang="zh-CN" sz="1400" b="1">
              <a:ea typeface="楷体_GB2312" pitchFamily="49" charset="-122"/>
            </a:endParaRPr>
          </a:p>
          <a:p>
            <a:pPr marL="250825" indent="-250825">
              <a:spcBef>
                <a:spcPts val="200"/>
              </a:spcBef>
              <a:buFont typeface="Wingdings" pitchFamily="2" charset="2"/>
              <a:buChar char="l"/>
            </a:pPr>
            <a:r>
              <a:rPr lang="zh-CN" altLang="en-US" sz="1400" b="1">
                <a:ea typeface="楷体_GB2312" pitchFamily="49" charset="-122"/>
              </a:rPr>
              <a:t>求树的规模</a:t>
            </a:r>
            <a:r>
              <a:rPr lang="en-US" altLang="zh-CN" sz="1400" b="1">
                <a:ea typeface="楷体_GB2312" pitchFamily="49" charset="-122"/>
              </a:rPr>
              <a:t>size()</a:t>
            </a:r>
            <a:r>
              <a:rPr lang="zh-CN" altLang="en-US" sz="1400" b="1">
                <a:ea typeface="楷体_GB2312" pitchFamily="49" charset="-122"/>
              </a:rPr>
              <a:t>：统计树上的结点数</a:t>
            </a:r>
            <a:endParaRPr lang="zh-CN" altLang="zh-CN" sz="1400" b="1">
              <a:ea typeface="楷体_GB2312" pitchFamily="49" charset="-122"/>
            </a:endParaRPr>
          </a:p>
          <a:p>
            <a:pPr marL="250825" indent="-250825">
              <a:spcBef>
                <a:spcPts val="200"/>
              </a:spcBef>
              <a:buFont typeface="Wingdings" pitchFamily="2" charset="2"/>
              <a:buChar char="l"/>
            </a:pPr>
            <a:r>
              <a:rPr lang="zh-CN" altLang="zh-CN" sz="1400" b="1">
                <a:ea typeface="楷体_GB2312" pitchFamily="49" charset="-122"/>
              </a:rPr>
              <a:t>找根结点</a:t>
            </a:r>
            <a:r>
              <a:rPr lang="en-US" altLang="zh-CN" sz="1400" b="1">
                <a:ea typeface="楷体_GB2312" pitchFamily="49" charset="-122"/>
              </a:rPr>
              <a:t>root()</a:t>
            </a:r>
            <a:r>
              <a:rPr lang="zh-CN" altLang="zh-CN" sz="1400" b="1">
                <a:ea typeface="楷体_GB2312" pitchFamily="49" charset="-122"/>
              </a:rPr>
              <a:t>：找出二叉树的根结点值；如果树是空树，则返回一个特殊值</a:t>
            </a:r>
          </a:p>
          <a:p>
            <a:pPr marL="250825" indent="-250825">
              <a:spcBef>
                <a:spcPts val="200"/>
              </a:spcBef>
              <a:buFont typeface="Wingdings" pitchFamily="2" charset="2"/>
              <a:buChar char="l"/>
            </a:pPr>
            <a:r>
              <a:rPr lang="zh-CN" altLang="zh-CN" sz="1400" b="1">
                <a:ea typeface="楷体_GB2312" pitchFamily="49" charset="-122"/>
              </a:rPr>
              <a:t>找父结点</a:t>
            </a:r>
            <a:r>
              <a:rPr lang="en-US" altLang="zh-CN" sz="1400" b="1">
                <a:ea typeface="楷体_GB2312" pitchFamily="49" charset="-122"/>
              </a:rPr>
              <a:t>parent(x)</a:t>
            </a:r>
            <a:r>
              <a:rPr lang="zh-CN" altLang="zh-CN" sz="1400" b="1">
                <a:ea typeface="楷体_GB2312" pitchFamily="49" charset="-122"/>
              </a:rPr>
              <a:t>：找出结点</a:t>
            </a:r>
            <a:r>
              <a:rPr lang="en-US" altLang="zh-CN" sz="1400" b="1">
                <a:ea typeface="楷体_GB2312" pitchFamily="49" charset="-122"/>
              </a:rPr>
              <a:t>x</a:t>
            </a:r>
            <a:r>
              <a:rPr lang="zh-CN" altLang="zh-CN" sz="1400" b="1">
                <a:ea typeface="楷体_GB2312" pitchFamily="49" charset="-122"/>
              </a:rPr>
              <a:t>的父结点值；如果</a:t>
            </a:r>
            <a:r>
              <a:rPr lang="en-US" altLang="zh-CN" sz="1400" b="1">
                <a:ea typeface="楷体_GB2312" pitchFamily="49" charset="-122"/>
              </a:rPr>
              <a:t>x</a:t>
            </a:r>
            <a:r>
              <a:rPr lang="zh-CN" altLang="zh-CN" sz="1400" b="1">
                <a:ea typeface="楷体_GB2312" pitchFamily="49" charset="-122"/>
              </a:rPr>
              <a:t>不存在或</a:t>
            </a:r>
            <a:r>
              <a:rPr lang="en-US" altLang="zh-CN" sz="1400" b="1">
                <a:ea typeface="楷体_GB2312" pitchFamily="49" charset="-122"/>
              </a:rPr>
              <a:t>x</a:t>
            </a:r>
            <a:r>
              <a:rPr lang="zh-CN" altLang="zh-CN" sz="1400" b="1">
                <a:ea typeface="楷体_GB2312" pitchFamily="49" charset="-122"/>
              </a:rPr>
              <a:t>是根，则返回一个特殊值</a:t>
            </a:r>
          </a:p>
          <a:p>
            <a:pPr marL="250825" indent="-250825">
              <a:spcBef>
                <a:spcPts val="200"/>
              </a:spcBef>
              <a:buFont typeface="Wingdings" pitchFamily="2" charset="2"/>
              <a:buChar char="l"/>
            </a:pPr>
            <a:r>
              <a:rPr lang="zh-CN" altLang="zh-CN" sz="1400" b="1">
                <a:ea typeface="楷体_GB2312" pitchFamily="49" charset="-122"/>
              </a:rPr>
              <a:t>找左孩子</a:t>
            </a:r>
            <a:r>
              <a:rPr lang="en-US" altLang="zh-CN" sz="1400" b="1">
                <a:ea typeface="楷体_GB2312" pitchFamily="49" charset="-122"/>
              </a:rPr>
              <a:t>lchild(x)</a:t>
            </a:r>
            <a:r>
              <a:rPr lang="zh-CN" altLang="zh-CN" sz="1400" b="1">
                <a:ea typeface="楷体_GB2312" pitchFamily="49" charset="-122"/>
              </a:rPr>
              <a:t>：找结点</a:t>
            </a:r>
            <a:r>
              <a:rPr lang="en-US" altLang="zh-CN" sz="1400" b="1">
                <a:ea typeface="楷体_GB2312" pitchFamily="49" charset="-122"/>
              </a:rPr>
              <a:t>x</a:t>
            </a:r>
            <a:r>
              <a:rPr lang="zh-CN" altLang="zh-CN" sz="1400" b="1">
                <a:ea typeface="楷体_GB2312" pitchFamily="49" charset="-122"/>
              </a:rPr>
              <a:t>的左孩子结点值；如果</a:t>
            </a:r>
            <a:r>
              <a:rPr lang="en-US" altLang="zh-CN" sz="1400" b="1">
                <a:ea typeface="楷体_GB2312" pitchFamily="49" charset="-122"/>
              </a:rPr>
              <a:t>x</a:t>
            </a:r>
            <a:r>
              <a:rPr lang="zh-CN" altLang="zh-CN" sz="1400" b="1">
                <a:ea typeface="楷体_GB2312" pitchFamily="49" charset="-122"/>
              </a:rPr>
              <a:t>不存在或</a:t>
            </a:r>
            <a:r>
              <a:rPr lang="en-US" altLang="zh-CN" sz="1400" b="1">
                <a:ea typeface="楷体_GB2312" pitchFamily="49" charset="-122"/>
              </a:rPr>
              <a:t>x</a:t>
            </a:r>
            <a:r>
              <a:rPr lang="zh-CN" altLang="zh-CN" sz="1400" b="1">
                <a:ea typeface="楷体_GB2312" pitchFamily="49" charset="-122"/>
              </a:rPr>
              <a:t>的左儿子不存在，则返回一个特殊值</a:t>
            </a:r>
          </a:p>
          <a:p>
            <a:pPr marL="250825" indent="-250825">
              <a:spcBef>
                <a:spcPts val="200"/>
              </a:spcBef>
              <a:buFont typeface="Wingdings" pitchFamily="2" charset="2"/>
              <a:buChar char="l"/>
            </a:pPr>
            <a:r>
              <a:rPr lang="zh-CN" altLang="zh-CN" sz="1400" b="1">
                <a:ea typeface="楷体_GB2312" pitchFamily="49" charset="-122"/>
              </a:rPr>
              <a:t>找右孩子</a:t>
            </a:r>
            <a:r>
              <a:rPr lang="en-US" altLang="zh-CN" sz="1400" b="1">
                <a:ea typeface="楷体_GB2312" pitchFamily="49" charset="-122"/>
              </a:rPr>
              <a:t>rchild(x)</a:t>
            </a:r>
            <a:r>
              <a:rPr lang="zh-CN" altLang="zh-CN" sz="1400" b="1">
                <a:ea typeface="楷体_GB2312" pitchFamily="49" charset="-122"/>
              </a:rPr>
              <a:t>：找结点</a:t>
            </a:r>
            <a:r>
              <a:rPr lang="en-US" altLang="zh-CN" sz="1400" b="1">
                <a:ea typeface="楷体_GB2312" pitchFamily="49" charset="-122"/>
              </a:rPr>
              <a:t>x</a:t>
            </a:r>
            <a:r>
              <a:rPr lang="zh-CN" altLang="zh-CN" sz="1400" b="1">
                <a:ea typeface="楷体_GB2312" pitchFamily="49" charset="-122"/>
              </a:rPr>
              <a:t>的右孩子结点值；如果</a:t>
            </a:r>
            <a:r>
              <a:rPr lang="en-US" altLang="zh-CN" sz="1400" b="1">
                <a:ea typeface="楷体_GB2312" pitchFamily="49" charset="-122"/>
              </a:rPr>
              <a:t>x</a:t>
            </a:r>
            <a:r>
              <a:rPr lang="zh-CN" altLang="zh-CN" sz="1400" b="1">
                <a:ea typeface="楷体_GB2312" pitchFamily="49" charset="-122"/>
              </a:rPr>
              <a:t>不存在或</a:t>
            </a:r>
            <a:r>
              <a:rPr lang="en-US" altLang="zh-CN" sz="1400" b="1">
                <a:ea typeface="楷体_GB2312" pitchFamily="49" charset="-122"/>
              </a:rPr>
              <a:t>x</a:t>
            </a:r>
            <a:r>
              <a:rPr lang="zh-CN" altLang="zh-CN" sz="1400" b="1">
                <a:ea typeface="楷体_GB2312" pitchFamily="49" charset="-122"/>
              </a:rPr>
              <a:t>的右儿子不存在，则返回一个特殊值</a:t>
            </a:r>
          </a:p>
          <a:p>
            <a:pPr marL="250825" indent="-250825">
              <a:spcBef>
                <a:spcPts val="200"/>
              </a:spcBef>
              <a:buFont typeface="Wingdings" pitchFamily="2" charset="2"/>
              <a:buChar char="l"/>
            </a:pPr>
            <a:r>
              <a:rPr lang="zh-CN" altLang="zh-CN" sz="1400" b="1">
                <a:ea typeface="楷体_GB2312" pitchFamily="49" charset="-122"/>
              </a:rPr>
              <a:t>删除左子树</a:t>
            </a:r>
            <a:r>
              <a:rPr lang="nb-NO" altLang="zh-CN" sz="1400" b="1">
                <a:ea typeface="楷体_GB2312" pitchFamily="49" charset="-122"/>
              </a:rPr>
              <a:t>delLeft(x)</a:t>
            </a:r>
            <a:r>
              <a:rPr lang="zh-CN" altLang="zh-CN" sz="1400" b="1">
                <a:ea typeface="楷体_GB2312" pitchFamily="49" charset="-122"/>
              </a:rPr>
              <a:t>：删除结点</a:t>
            </a:r>
            <a:r>
              <a:rPr lang="en-US" altLang="zh-CN" sz="1400" b="1">
                <a:ea typeface="楷体_GB2312" pitchFamily="49" charset="-122"/>
              </a:rPr>
              <a:t>x</a:t>
            </a:r>
            <a:r>
              <a:rPr lang="zh-CN" altLang="zh-CN" sz="1400" b="1">
                <a:ea typeface="楷体_GB2312" pitchFamily="49" charset="-122"/>
              </a:rPr>
              <a:t>的左子树</a:t>
            </a:r>
          </a:p>
          <a:p>
            <a:pPr marL="250825" indent="-250825">
              <a:spcBef>
                <a:spcPts val="200"/>
              </a:spcBef>
              <a:buFont typeface="Wingdings" pitchFamily="2" charset="2"/>
              <a:buChar char="l"/>
            </a:pPr>
            <a:r>
              <a:rPr lang="zh-CN" altLang="zh-CN" sz="1400" b="1">
                <a:ea typeface="楷体_GB2312" pitchFamily="49" charset="-122"/>
              </a:rPr>
              <a:t>删除右子树</a:t>
            </a:r>
            <a:r>
              <a:rPr lang="nb-NO" altLang="zh-CN" sz="1400" b="1">
                <a:ea typeface="楷体_GB2312" pitchFamily="49" charset="-122"/>
              </a:rPr>
              <a:t>delRight(x)</a:t>
            </a:r>
            <a:r>
              <a:rPr lang="zh-CN" altLang="zh-CN" sz="1400" b="1">
                <a:ea typeface="楷体_GB2312" pitchFamily="49" charset="-122"/>
              </a:rPr>
              <a:t>：删除结点</a:t>
            </a:r>
            <a:r>
              <a:rPr lang="en-US" altLang="zh-CN" sz="1400" b="1">
                <a:ea typeface="楷体_GB2312" pitchFamily="49" charset="-122"/>
              </a:rPr>
              <a:t>x</a:t>
            </a:r>
            <a:r>
              <a:rPr lang="zh-CN" altLang="zh-CN" sz="1400" b="1">
                <a:ea typeface="楷体_GB2312" pitchFamily="49" charset="-122"/>
              </a:rPr>
              <a:t>的右子树</a:t>
            </a:r>
          </a:p>
          <a:p>
            <a:pPr marL="250825" indent="-250825">
              <a:spcBef>
                <a:spcPts val="200"/>
              </a:spcBef>
              <a:buFont typeface="Wingdings" pitchFamily="2" charset="2"/>
              <a:buChar char="l"/>
            </a:pPr>
            <a:r>
              <a:rPr lang="zh-CN" altLang="zh-CN" sz="1400" b="1">
                <a:ea typeface="楷体_GB2312" pitchFamily="49" charset="-122"/>
              </a:rPr>
              <a:t>遍历</a:t>
            </a:r>
            <a:r>
              <a:rPr lang="en-US" altLang="zh-CN" sz="1400" b="1">
                <a:ea typeface="楷体_GB2312" pitchFamily="49" charset="-122"/>
              </a:rPr>
              <a:t>traverse()</a:t>
            </a:r>
            <a:r>
              <a:rPr lang="zh-CN" altLang="zh-CN" sz="1400" b="1">
                <a:ea typeface="楷体_GB2312" pitchFamily="49" charset="-122"/>
              </a:rPr>
              <a:t>：访问二叉树上的每一个结点</a:t>
            </a:r>
          </a:p>
        </p:txBody>
      </p:sp>
      <p:sp>
        <p:nvSpPr>
          <p:cNvPr id="17414" name="TextBox 5"/>
          <p:cNvSpPr txBox="1">
            <a:spLocks noChangeArrowheads="1"/>
          </p:cNvSpPr>
          <p:nvPr/>
        </p:nvSpPr>
        <p:spPr bwMode="auto">
          <a:xfrm>
            <a:off x="539750" y="842963"/>
            <a:ext cx="1655763" cy="369887"/>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二叉树的运算</a:t>
            </a:r>
          </a:p>
        </p:txBody>
      </p:sp>
      <p:sp>
        <p:nvSpPr>
          <p:cNvPr id="9" name="矩形 8"/>
          <p:cNvSpPr>
            <a:spLocks noChangeArrowheads="1"/>
          </p:cNvSpPr>
          <p:nvPr/>
        </p:nvSpPr>
        <p:spPr bwMode="auto">
          <a:xfrm>
            <a:off x="5148263" y="1173163"/>
            <a:ext cx="3851275" cy="3970337"/>
          </a:xfrm>
          <a:prstGeom prst="rect">
            <a:avLst/>
          </a:prstGeom>
          <a:noFill/>
          <a:ln w="9525">
            <a:noFill/>
            <a:miter lim="800000"/>
            <a:headEnd/>
            <a:tailEnd/>
          </a:ln>
        </p:spPr>
        <p:txBody>
          <a:bodyPr>
            <a:spAutoFit/>
          </a:bodyPr>
          <a:lstStyle/>
          <a:p>
            <a:r>
              <a:rPr lang="en-US" altLang="zh-CN" sz="1400" b="1">
                <a:ea typeface="楷体_GB2312" pitchFamily="49" charset="-122"/>
              </a:rPr>
              <a:t>template&lt;class T&gt;</a:t>
            </a:r>
            <a:endParaRPr lang="zh-CN" altLang="zh-CN" sz="1400" b="1">
              <a:ea typeface="楷体_GB2312" pitchFamily="49" charset="-122"/>
            </a:endParaRPr>
          </a:p>
          <a:p>
            <a:r>
              <a:rPr lang="en-US" altLang="zh-CN" sz="1400" b="1">
                <a:ea typeface="楷体_GB2312" pitchFamily="49" charset="-122"/>
              </a:rPr>
              <a:t>class bTree {</a:t>
            </a:r>
            <a:endParaRPr lang="zh-CN" altLang="zh-CN" sz="1400" b="1">
              <a:ea typeface="楷体_GB2312" pitchFamily="49" charset="-122"/>
            </a:endParaRPr>
          </a:p>
          <a:p>
            <a:r>
              <a:rPr lang="en-US" altLang="zh-CN" sz="1400" b="1">
                <a:ea typeface="楷体_GB2312" pitchFamily="49" charset="-122"/>
              </a:rPr>
              <a:t>public:</a:t>
            </a:r>
            <a:endParaRPr lang="zh-CN" altLang="zh-CN" sz="1400" b="1">
              <a:ea typeface="楷体_GB2312" pitchFamily="49" charset="-122"/>
            </a:endParaRPr>
          </a:p>
          <a:p>
            <a:r>
              <a:rPr lang="en-US" altLang="zh-CN" sz="1400" b="1">
                <a:ea typeface="楷体_GB2312" pitchFamily="49" charset="-122"/>
              </a:rPr>
              <a:t>    virtual void clear() = 0;</a:t>
            </a:r>
            <a:endParaRPr lang="zh-CN" altLang="zh-CN" sz="1400" b="1">
              <a:ea typeface="楷体_GB2312" pitchFamily="49" charset="-122"/>
            </a:endParaRPr>
          </a:p>
          <a:p>
            <a:r>
              <a:rPr lang="en-US" altLang="zh-CN" sz="1400" b="1">
                <a:ea typeface="楷体_GB2312" pitchFamily="49" charset="-122"/>
              </a:rPr>
              <a:t>    virtual bool isEmpty() const = 0;</a:t>
            </a:r>
          </a:p>
          <a:p>
            <a:r>
              <a:rPr lang="en-US" altLang="zh-CN" sz="1400" b="1">
                <a:ea typeface="楷体_GB2312" pitchFamily="49" charset="-122"/>
              </a:rPr>
              <a:t>    virtual int size() const = 0;</a:t>
            </a:r>
            <a:endParaRPr lang="zh-CN" altLang="zh-CN" sz="1400" b="1">
              <a:ea typeface="楷体_GB2312" pitchFamily="49" charset="-122"/>
            </a:endParaRPr>
          </a:p>
          <a:p>
            <a:r>
              <a:rPr lang="en-US" altLang="zh-CN" sz="1400" b="1">
                <a:ea typeface="楷体_GB2312" pitchFamily="49" charset="-122"/>
              </a:rPr>
              <a:t>    virtual T Root(T flag) const = 0;</a:t>
            </a:r>
            <a:endParaRPr lang="zh-CN" altLang="zh-CN" sz="1400" b="1">
              <a:ea typeface="楷体_GB2312" pitchFamily="49" charset="-122"/>
            </a:endParaRPr>
          </a:p>
          <a:p>
            <a:r>
              <a:rPr lang="en-US" altLang="zh-CN" sz="1400" b="1">
                <a:ea typeface="楷体_GB2312" pitchFamily="49" charset="-122"/>
              </a:rPr>
              <a:t>    virtual T parent(T x</a:t>
            </a:r>
            <a:r>
              <a:rPr lang="zh-CN" altLang="zh-CN" sz="1400" b="1">
                <a:ea typeface="楷体_GB2312" pitchFamily="49" charset="-122"/>
              </a:rPr>
              <a:t>，</a:t>
            </a:r>
            <a:r>
              <a:rPr lang="en-US" altLang="zh-CN" sz="1400" b="1">
                <a:ea typeface="楷体_GB2312" pitchFamily="49" charset="-122"/>
              </a:rPr>
              <a:t> T flag) const = 0; </a:t>
            </a:r>
            <a:endParaRPr lang="zh-CN" altLang="zh-CN" sz="1400" b="1">
              <a:ea typeface="楷体_GB2312" pitchFamily="49" charset="-122"/>
            </a:endParaRPr>
          </a:p>
          <a:p>
            <a:r>
              <a:rPr lang="en-US" altLang="zh-CN" sz="1400" b="1">
                <a:ea typeface="楷体_GB2312" pitchFamily="49" charset="-122"/>
              </a:rPr>
              <a:t>    virtual T lchild</a:t>
            </a:r>
            <a:r>
              <a:rPr lang="zh-CN" altLang="zh-CN" sz="1400" b="1">
                <a:ea typeface="楷体_GB2312" pitchFamily="49" charset="-122"/>
              </a:rPr>
              <a:t>（</a:t>
            </a:r>
            <a:r>
              <a:rPr lang="en-US" altLang="zh-CN" sz="1400" b="1">
                <a:ea typeface="楷体_GB2312" pitchFamily="49" charset="-122"/>
              </a:rPr>
              <a:t>T x, T flag) const = 0;</a:t>
            </a:r>
            <a:endParaRPr lang="zh-CN" altLang="zh-CN" sz="1400" b="1">
              <a:ea typeface="楷体_GB2312" pitchFamily="49" charset="-122"/>
            </a:endParaRPr>
          </a:p>
          <a:p>
            <a:r>
              <a:rPr lang="en-US" altLang="zh-CN" sz="1400" b="1">
                <a:ea typeface="楷体_GB2312" pitchFamily="49" charset="-122"/>
              </a:rPr>
              <a:t>    virtual T rchild</a:t>
            </a:r>
            <a:r>
              <a:rPr lang="zh-CN" altLang="zh-CN" sz="1400" b="1">
                <a:ea typeface="楷体_GB2312" pitchFamily="49" charset="-122"/>
              </a:rPr>
              <a:t>（</a:t>
            </a:r>
            <a:r>
              <a:rPr lang="en-US" altLang="zh-CN" sz="1400" b="1">
                <a:ea typeface="楷体_GB2312" pitchFamily="49" charset="-122"/>
              </a:rPr>
              <a:t>T x, T flag) const = 0;</a:t>
            </a:r>
            <a:endParaRPr lang="zh-CN" altLang="zh-CN" sz="1400" b="1">
              <a:ea typeface="楷体_GB2312" pitchFamily="49" charset="-122"/>
            </a:endParaRPr>
          </a:p>
          <a:p>
            <a:r>
              <a:rPr lang="en-US" altLang="zh-CN" sz="1400" b="1">
                <a:ea typeface="楷体_GB2312" pitchFamily="49" charset="-122"/>
              </a:rPr>
              <a:t>    virtual void delLeft(T x) = 0;</a:t>
            </a:r>
            <a:endParaRPr lang="zh-CN" altLang="zh-CN" sz="1400" b="1">
              <a:ea typeface="楷体_GB2312" pitchFamily="49" charset="-122"/>
            </a:endParaRPr>
          </a:p>
          <a:p>
            <a:r>
              <a:rPr lang="en-US" altLang="zh-CN" sz="1400" b="1">
                <a:ea typeface="楷体_GB2312" pitchFamily="49" charset="-122"/>
              </a:rPr>
              <a:t>    virtual void delRight(T x) = 0;</a:t>
            </a:r>
            <a:endParaRPr lang="zh-CN" altLang="zh-CN" sz="1400" b="1">
              <a:ea typeface="楷体_GB2312" pitchFamily="49" charset="-122"/>
            </a:endParaRPr>
          </a:p>
          <a:p>
            <a:r>
              <a:rPr lang="en-US" altLang="zh-CN" sz="1400" b="1">
                <a:ea typeface="楷体_GB2312" pitchFamily="49" charset="-122"/>
              </a:rPr>
              <a:t>    virtual void preOrder() const = 0;</a:t>
            </a:r>
            <a:endParaRPr lang="zh-CN" altLang="zh-CN" sz="1400" b="1">
              <a:ea typeface="楷体_GB2312" pitchFamily="49" charset="-122"/>
            </a:endParaRPr>
          </a:p>
          <a:p>
            <a:r>
              <a:rPr lang="en-US" altLang="zh-CN" sz="1400" b="1">
                <a:ea typeface="楷体_GB2312" pitchFamily="49" charset="-122"/>
              </a:rPr>
              <a:t>    virtual void midOrder() const = 0;</a:t>
            </a:r>
            <a:endParaRPr lang="zh-CN" altLang="zh-CN" sz="1400" b="1">
              <a:ea typeface="楷体_GB2312" pitchFamily="49" charset="-122"/>
            </a:endParaRPr>
          </a:p>
          <a:p>
            <a:r>
              <a:rPr lang="en-US" altLang="zh-CN" sz="1400" b="1">
                <a:ea typeface="楷体_GB2312" pitchFamily="49" charset="-122"/>
              </a:rPr>
              <a:t>    virtual void postOrder() const= 0;</a:t>
            </a:r>
            <a:endParaRPr lang="zh-CN" altLang="zh-CN" sz="1400" b="1">
              <a:ea typeface="楷体_GB2312" pitchFamily="49" charset="-122"/>
            </a:endParaRPr>
          </a:p>
          <a:p>
            <a:r>
              <a:rPr lang="en-US" altLang="zh-CN" sz="1400" b="1">
                <a:ea typeface="楷体_GB2312" pitchFamily="49" charset="-122"/>
              </a:rPr>
              <a:t>    virtual void levelOrder() const = 0;</a:t>
            </a:r>
          </a:p>
          <a:p>
            <a:r>
              <a:rPr lang="en-US" altLang="zh-CN" sz="1400" b="1">
                <a:ea typeface="楷体_GB2312" pitchFamily="49" charset="-122"/>
              </a:rPr>
              <a:t>    virtual bTree() {}</a:t>
            </a:r>
            <a:endParaRPr lang="zh-CN" altLang="zh-CN" sz="1400" b="1">
              <a:ea typeface="楷体_GB2312" pitchFamily="49" charset="-122"/>
            </a:endParaRPr>
          </a:p>
          <a:p>
            <a:r>
              <a:rPr lang="en-US" altLang="zh-CN" sz="1400" b="1">
                <a:ea typeface="楷体_GB2312" pitchFamily="49" charset="-122"/>
              </a:rPr>
              <a:t>};</a:t>
            </a:r>
            <a:endParaRPr lang="zh-CN" altLang="zh-CN" sz="1400" b="1">
              <a:ea typeface="楷体_GB2312" pitchFamily="49" charset="-122"/>
            </a:endParaRPr>
          </a:p>
        </p:txBody>
      </p:sp>
      <p:sp>
        <p:nvSpPr>
          <p:cNvPr id="10" name="TextBox 5"/>
          <p:cNvSpPr txBox="1">
            <a:spLocks noChangeArrowheads="1"/>
          </p:cNvSpPr>
          <p:nvPr/>
        </p:nvSpPr>
        <p:spPr bwMode="auto">
          <a:xfrm>
            <a:off x="5219700" y="700088"/>
            <a:ext cx="2520950" cy="369887"/>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二叉树的抽象类</a:t>
            </a:r>
          </a:p>
        </p:txBody>
      </p:sp>
      <mc:AlternateContent xmlns:mc="http://schemas.openxmlformats.org/markup-compatibility/2006">
        <mc:Choice xmlns:p14="http://schemas.microsoft.com/office/powerpoint/2010/main" xmlns="" Requires="p14">
          <p:contentPart p14:bwMode="auto" r:id="rId3">
            <p14:nvContentPartPr>
              <p14:cNvPr id="1741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741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4"/>
          <p:cNvSpPr>
            <a:spLocks noChangeArrowheads="1"/>
          </p:cNvSpPr>
          <p:nvPr/>
        </p:nvSpPr>
        <p:spPr bwMode="auto">
          <a:xfrm>
            <a:off x="683568" y="411510"/>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二叉树的实现</a:t>
            </a:r>
            <a:endParaRPr lang="zh-CN" altLang="en-US" dirty="0">
              <a:latin typeface="微软雅黑" pitchFamily="34" charset="-122"/>
              <a:ea typeface="微软雅黑" pitchFamily="34" charset="-122"/>
            </a:endParaRPr>
          </a:p>
        </p:txBody>
      </p:sp>
      <p:sp>
        <p:nvSpPr>
          <p:cNvPr id="14342" name="TextBox 5"/>
          <p:cNvSpPr txBox="1">
            <a:spLocks noChangeArrowheads="1"/>
          </p:cNvSpPr>
          <p:nvPr/>
        </p:nvSpPr>
        <p:spPr bwMode="auto">
          <a:xfrm>
            <a:off x="755650" y="1347788"/>
            <a:ext cx="3744913" cy="874712"/>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二叉树的顺序实现</a:t>
            </a:r>
            <a:endParaRPr lang="en-US" altLang="zh-CN" sz="1800" b="1">
              <a:latin typeface="微软雅黑" pitchFamily="34" charset="-122"/>
              <a:ea typeface="微软雅黑" pitchFamily="34" charset="-122"/>
            </a:endParaRPr>
          </a:p>
          <a:p>
            <a:pPr>
              <a:lnSpc>
                <a:spcPct val="150000"/>
              </a:lnSpc>
            </a:pPr>
            <a:r>
              <a:rPr lang="zh-CN" altLang="en-US" sz="1800" b="1">
                <a:latin typeface="微软雅黑" pitchFamily="34" charset="-122"/>
                <a:ea typeface="微软雅黑" pitchFamily="34" charset="-122"/>
              </a:rPr>
              <a:t>二叉树的链接实现</a:t>
            </a:r>
          </a:p>
        </p:txBody>
      </p:sp>
      <mc:AlternateContent xmlns:mc="http://schemas.openxmlformats.org/markup-compatibility/2006">
        <mc:Choice xmlns:p14="http://schemas.microsoft.com/office/powerpoint/2010/main" xmlns="" Requires="p14">
          <p:contentPart p14:bwMode="auto" r:id="rId3">
            <p14:nvContentPartPr>
              <p14:cNvPr id="1843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843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434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矩形 34"/>
          <p:cNvSpPr>
            <a:spLocks noChangeArrowheads="1"/>
          </p:cNvSpPr>
          <p:nvPr/>
        </p:nvSpPr>
        <p:spPr bwMode="auto">
          <a:xfrm>
            <a:off x="539552"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二叉树的顺序实现</a:t>
            </a:r>
            <a:endParaRPr lang="zh-CN" altLang="en-US" dirty="0">
              <a:latin typeface="微软雅黑" pitchFamily="34" charset="-122"/>
              <a:ea typeface="微软雅黑" pitchFamily="34" charset="-122"/>
            </a:endParaRPr>
          </a:p>
        </p:txBody>
      </p:sp>
      <p:sp>
        <p:nvSpPr>
          <p:cNvPr id="14342" name="TextBox 5"/>
          <p:cNvSpPr txBox="1">
            <a:spLocks noChangeArrowheads="1"/>
          </p:cNvSpPr>
          <p:nvPr/>
        </p:nvSpPr>
        <p:spPr bwMode="auto">
          <a:xfrm>
            <a:off x="539750" y="1058863"/>
            <a:ext cx="5472113"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怎么将层次关系映射到线性关系？？？</a:t>
            </a:r>
            <a:endParaRPr lang="en-US" altLang="zh-CN" sz="1800" b="1">
              <a:latin typeface="微软雅黑" pitchFamily="34" charset="-122"/>
              <a:ea typeface="微软雅黑" pitchFamily="34" charset="-122"/>
            </a:endParaRPr>
          </a:p>
        </p:txBody>
      </p:sp>
      <p:sp>
        <p:nvSpPr>
          <p:cNvPr id="5" name="TextBox 5"/>
          <p:cNvSpPr txBox="1">
            <a:spLocks noChangeArrowheads="1"/>
          </p:cNvSpPr>
          <p:nvPr/>
        </p:nvSpPr>
        <p:spPr bwMode="auto">
          <a:xfrm>
            <a:off x="539750" y="1635125"/>
            <a:ext cx="2663825"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一个特例：完全二叉树</a:t>
            </a:r>
            <a:endParaRPr lang="en-US" altLang="zh-CN" sz="1800" b="1">
              <a:latin typeface="微软雅黑" pitchFamily="34" charset="-122"/>
              <a:ea typeface="微软雅黑" pitchFamily="34" charset="-122"/>
            </a:endParaRPr>
          </a:p>
        </p:txBody>
      </p:sp>
      <p:grpSp>
        <p:nvGrpSpPr>
          <p:cNvPr id="2" name="Group 3"/>
          <p:cNvGrpSpPr>
            <a:grpSpLocks/>
          </p:cNvGrpSpPr>
          <p:nvPr/>
        </p:nvGrpSpPr>
        <p:grpSpPr bwMode="auto">
          <a:xfrm>
            <a:off x="5004048" y="829568"/>
            <a:ext cx="3671887" cy="2678286"/>
            <a:chOff x="912" y="672"/>
            <a:chExt cx="3936" cy="2673"/>
          </a:xfrm>
        </p:grpSpPr>
        <p:sp>
          <p:nvSpPr>
            <p:cNvPr id="19508" name="Oval 4"/>
            <p:cNvSpPr>
              <a:spLocks noChangeArrowheads="1"/>
            </p:cNvSpPr>
            <p:nvPr/>
          </p:nvSpPr>
          <p:spPr bwMode="auto">
            <a:xfrm>
              <a:off x="1276" y="2021"/>
              <a:ext cx="438"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19509" name="Oval 5"/>
            <p:cNvSpPr>
              <a:spLocks noChangeArrowheads="1"/>
            </p:cNvSpPr>
            <p:nvPr/>
          </p:nvSpPr>
          <p:spPr bwMode="auto">
            <a:xfrm>
              <a:off x="3609" y="131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19510" name="Oval 6"/>
            <p:cNvSpPr>
              <a:spLocks noChangeArrowheads="1"/>
            </p:cNvSpPr>
            <p:nvPr/>
          </p:nvSpPr>
          <p:spPr bwMode="auto">
            <a:xfrm>
              <a:off x="4192" y="202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19511" name="Oval 7"/>
            <p:cNvSpPr>
              <a:spLocks noChangeArrowheads="1"/>
            </p:cNvSpPr>
            <p:nvPr/>
          </p:nvSpPr>
          <p:spPr bwMode="auto">
            <a:xfrm>
              <a:off x="2151" y="202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19512" name="Oval 8"/>
            <p:cNvSpPr>
              <a:spLocks noChangeArrowheads="1"/>
            </p:cNvSpPr>
            <p:nvPr/>
          </p:nvSpPr>
          <p:spPr bwMode="auto">
            <a:xfrm>
              <a:off x="3172" y="202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19513" name="Oval 9"/>
            <p:cNvSpPr>
              <a:spLocks noChangeArrowheads="1"/>
            </p:cNvSpPr>
            <p:nvPr/>
          </p:nvSpPr>
          <p:spPr bwMode="auto">
            <a:xfrm>
              <a:off x="1787" y="1382"/>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19514" name="Line 10"/>
            <p:cNvSpPr>
              <a:spLocks noChangeShapeType="1"/>
            </p:cNvSpPr>
            <p:nvPr/>
          </p:nvSpPr>
          <p:spPr bwMode="auto">
            <a:xfrm flipH="1">
              <a:off x="2151" y="956"/>
              <a:ext cx="583" cy="49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15" name="Line 11"/>
            <p:cNvSpPr>
              <a:spLocks noChangeShapeType="1"/>
            </p:cNvSpPr>
            <p:nvPr/>
          </p:nvSpPr>
          <p:spPr bwMode="auto">
            <a:xfrm>
              <a:off x="2953" y="956"/>
              <a:ext cx="729" cy="42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16" name="Line 12"/>
            <p:cNvSpPr>
              <a:spLocks noChangeShapeType="1"/>
            </p:cNvSpPr>
            <p:nvPr/>
          </p:nvSpPr>
          <p:spPr bwMode="auto">
            <a:xfrm>
              <a:off x="3973" y="1595"/>
              <a:ext cx="365" cy="42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17" name="Line 13"/>
            <p:cNvSpPr>
              <a:spLocks noChangeShapeType="1"/>
            </p:cNvSpPr>
            <p:nvPr/>
          </p:nvSpPr>
          <p:spPr bwMode="auto">
            <a:xfrm flipH="1">
              <a:off x="3463" y="1595"/>
              <a:ext cx="292" cy="49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18" name="Line 14"/>
            <p:cNvSpPr>
              <a:spLocks noChangeShapeType="1"/>
            </p:cNvSpPr>
            <p:nvPr/>
          </p:nvSpPr>
          <p:spPr bwMode="auto">
            <a:xfrm>
              <a:off x="2078" y="1737"/>
              <a:ext cx="219" cy="28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19" name="Oval 15"/>
            <p:cNvSpPr>
              <a:spLocks noChangeArrowheads="1"/>
            </p:cNvSpPr>
            <p:nvPr/>
          </p:nvSpPr>
          <p:spPr bwMode="auto">
            <a:xfrm>
              <a:off x="2661" y="672"/>
              <a:ext cx="438"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19520" name="Line 16"/>
            <p:cNvSpPr>
              <a:spLocks noChangeShapeType="1"/>
            </p:cNvSpPr>
            <p:nvPr/>
          </p:nvSpPr>
          <p:spPr bwMode="auto">
            <a:xfrm flipH="1">
              <a:off x="1641" y="1737"/>
              <a:ext cx="291"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21" name="Oval 17"/>
            <p:cNvSpPr>
              <a:spLocks noChangeArrowheads="1"/>
            </p:cNvSpPr>
            <p:nvPr/>
          </p:nvSpPr>
          <p:spPr bwMode="auto">
            <a:xfrm>
              <a:off x="912" y="273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P</a:t>
              </a:r>
              <a:endParaRPr lang="en-US" altLang="zh-CN" sz="1400" b="1" u="sng">
                <a:latin typeface="Arial" pitchFamily="34" charset="0"/>
              </a:endParaRPr>
            </a:p>
          </p:txBody>
        </p:sp>
        <p:sp>
          <p:nvSpPr>
            <p:cNvPr id="19522" name="Oval 18"/>
            <p:cNvSpPr>
              <a:spLocks noChangeArrowheads="1"/>
            </p:cNvSpPr>
            <p:nvPr/>
          </p:nvSpPr>
          <p:spPr bwMode="auto">
            <a:xfrm>
              <a:off x="2443" y="273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S</a:t>
              </a:r>
              <a:endParaRPr lang="en-US" altLang="zh-CN" sz="1400" b="1" u="sng">
                <a:latin typeface="Arial" pitchFamily="34" charset="0"/>
              </a:endParaRPr>
            </a:p>
          </p:txBody>
        </p:sp>
        <p:sp>
          <p:nvSpPr>
            <p:cNvPr id="19523" name="Oval 19"/>
            <p:cNvSpPr>
              <a:spLocks noChangeArrowheads="1"/>
            </p:cNvSpPr>
            <p:nvPr/>
          </p:nvSpPr>
          <p:spPr bwMode="auto">
            <a:xfrm>
              <a:off x="1422" y="2731"/>
              <a:ext cx="438"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Q</a:t>
              </a:r>
              <a:endParaRPr lang="en-US" altLang="zh-CN" sz="1400" b="1" u="sng">
                <a:latin typeface="Arial" pitchFamily="34" charset="0"/>
              </a:endParaRPr>
            </a:p>
          </p:txBody>
        </p:sp>
        <p:sp>
          <p:nvSpPr>
            <p:cNvPr id="19524" name="Oval 20"/>
            <p:cNvSpPr>
              <a:spLocks noChangeArrowheads="1"/>
            </p:cNvSpPr>
            <p:nvPr/>
          </p:nvSpPr>
          <p:spPr bwMode="auto">
            <a:xfrm>
              <a:off x="1932" y="2731"/>
              <a:ext cx="438"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R</a:t>
              </a:r>
              <a:endParaRPr lang="en-US" altLang="zh-CN" sz="1400" b="1" u="sng">
                <a:latin typeface="Arial" pitchFamily="34" charset="0"/>
              </a:endParaRPr>
            </a:p>
          </p:txBody>
        </p:sp>
        <p:sp>
          <p:nvSpPr>
            <p:cNvPr id="19525" name="Oval 21"/>
            <p:cNvSpPr>
              <a:spLocks noChangeArrowheads="1"/>
            </p:cNvSpPr>
            <p:nvPr/>
          </p:nvSpPr>
          <p:spPr bwMode="auto">
            <a:xfrm>
              <a:off x="2953" y="273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U</a:t>
              </a:r>
              <a:endParaRPr lang="en-US" altLang="zh-CN" sz="1400" b="1" u="sng">
                <a:latin typeface="Arial" pitchFamily="34" charset="0"/>
              </a:endParaRPr>
            </a:p>
          </p:txBody>
        </p:sp>
        <p:sp>
          <p:nvSpPr>
            <p:cNvPr id="19526" name="Line 22"/>
            <p:cNvSpPr>
              <a:spLocks noChangeShapeType="1"/>
            </p:cNvSpPr>
            <p:nvPr/>
          </p:nvSpPr>
          <p:spPr bwMode="auto">
            <a:xfrm>
              <a:off x="2443" y="2376"/>
              <a:ext cx="145"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27" name="Line 23"/>
            <p:cNvSpPr>
              <a:spLocks noChangeShapeType="1"/>
            </p:cNvSpPr>
            <p:nvPr/>
          </p:nvSpPr>
          <p:spPr bwMode="auto">
            <a:xfrm>
              <a:off x="1495" y="2376"/>
              <a:ext cx="146"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28" name="Line 24"/>
            <p:cNvSpPr>
              <a:spLocks noChangeShapeType="1"/>
            </p:cNvSpPr>
            <p:nvPr/>
          </p:nvSpPr>
          <p:spPr bwMode="auto">
            <a:xfrm flipH="1">
              <a:off x="1131" y="2376"/>
              <a:ext cx="291"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29" name="Line 25"/>
            <p:cNvSpPr>
              <a:spLocks noChangeShapeType="1"/>
            </p:cNvSpPr>
            <p:nvPr/>
          </p:nvSpPr>
          <p:spPr bwMode="auto">
            <a:xfrm flipH="1">
              <a:off x="2151" y="2376"/>
              <a:ext cx="146"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30" name="Line 26"/>
            <p:cNvSpPr>
              <a:spLocks noChangeShapeType="1"/>
            </p:cNvSpPr>
            <p:nvPr/>
          </p:nvSpPr>
          <p:spPr bwMode="auto">
            <a:xfrm flipH="1">
              <a:off x="3172" y="2376"/>
              <a:ext cx="145"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9531" name="Text Box 27"/>
            <p:cNvSpPr txBox="1">
              <a:spLocks noChangeArrowheads="1"/>
            </p:cNvSpPr>
            <p:nvPr/>
          </p:nvSpPr>
          <p:spPr bwMode="auto">
            <a:xfrm>
              <a:off x="1860" y="1718"/>
              <a:ext cx="364"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2</a:t>
              </a:r>
            </a:p>
          </p:txBody>
        </p:sp>
        <p:sp>
          <p:nvSpPr>
            <p:cNvPr id="19532" name="Text Box 28"/>
            <p:cNvSpPr txBox="1">
              <a:spLocks noChangeArrowheads="1"/>
            </p:cNvSpPr>
            <p:nvPr/>
          </p:nvSpPr>
          <p:spPr bwMode="auto">
            <a:xfrm>
              <a:off x="2953" y="3071"/>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12</a:t>
              </a:r>
            </a:p>
          </p:txBody>
        </p:sp>
        <p:sp>
          <p:nvSpPr>
            <p:cNvPr id="19533" name="Text Box 29"/>
            <p:cNvSpPr txBox="1">
              <a:spLocks noChangeArrowheads="1"/>
            </p:cNvSpPr>
            <p:nvPr/>
          </p:nvSpPr>
          <p:spPr bwMode="auto">
            <a:xfrm>
              <a:off x="2443" y="3071"/>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11</a:t>
              </a:r>
            </a:p>
          </p:txBody>
        </p:sp>
        <p:sp>
          <p:nvSpPr>
            <p:cNvPr id="19534" name="Text Box 30"/>
            <p:cNvSpPr txBox="1">
              <a:spLocks noChangeArrowheads="1"/>
            </p:cNvSpPr>
            <p:nvPr/>
          </p:nvSpPr>
          <p:spPr bwMode="auto">
            <a:xfrm>
              <a:off x="2005" y="3071"/>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10</a:t>
              </a:r>
            </a:p>
          </p:txBody>
        </p:sp>
        <p:sp>
          <p:nvSpPr>
            <p:cNvPr id="19535" name="Text Box 31"/>
            <p:cNvSpPr txBox="1">
              <a:spLocks noChangeArrowheads="1"/>
            </p:cNvSpPr>
            <p:nvPr/>
          </p:nvSpPr>
          <p:spPr bwMode="auto">
            <a:xfrm>
              <a:off x="1495" y="3086"/>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9</a:t>
              </a:r>
            </a:p>
          </p:txBody>
        </p:sp>
        <p:sp>
          <p:nvSpPr>
            <p:cNvPr id="19536" name="Text Box 32"/>
            <p:cNvSpPr txBox="1">
              <a:spLocks noChangeArrowheads="1"/>
            </p:cNvSpPr>
            <p:nvPr/>
          </p:nvSpPr>
          <p:spPr bwMode="auto">
            <a:xfrm>
              <a:off x="985" y="3086"/>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8</a:t>
              </a:r>
            </a:p>
          </p:txBody>
        </p:sp>
        <p:sp>
          <p:nvSpPr>
            <p:cNvPr id="19537" name="Text Box 33"/>
            <p:cNvSpPr txBox="1">
              <a:spLocks noChangeArrowheads="1"/>
            </p:cNvSpPr>
            <p:nvPr/>
          </p:nvSpPr>
          <p:spPr bwMode="auto">
            <a:xfrm>
              <a:off x="4265" y="2366"/>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7</a:t>
              </a:r>
            </a:p>
          </p:txBody>
        </p:sp>
        <p:sp>
          <p:nvSpPr>
            <p:cNvPr id="19538" name="Text Box 34"/>
            <p:cNvSpPr txBox="1">
              <a:spLocks noChangeArrowheads="1"/>
            </p:cNvSpPr>
            <p:nvPr/>
          </p:nvSpPr>
          <p:spPr bwMode="auto">
            <a:xfrm>
              <a:off x="3421" y="2366"/>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6</a:t>
              </a:r>
            </a:p>
          </p:txBody>
        </p:sp>
        <p:sp>
          <p:nvSpPr>
            <p:cNvPr id="19539" name="Text Box 35"/>
            <p:cNvSpPr txBox="1">
              <a:spLocks noChangeArrowheads="1"/>
            </p:cNvSpPr>
            <p:nvPr/>
          </p:nvSpPr>
          <p:spPr bwMode="auto">
            <a:xfrm>
              <a:off x="2224" y="2361"/>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5</a:t>
              </a:r>
            </a:p>
          </p:txBody>
        </p:sp>
        <p:sp>
          <p:nvSpPr>
            <p:cNvPr id="19540" name="Text Box 36"/>
            <p:cNvSpPr txBox="1">
              <a:spLocks noChangeArrowheads="1"/>
            </p:cNvSpPr>
            <p:nvPr/>
          </p:nvSpPr>
          <p:spPr bwMode="auto">
            <a:xfrm>
              <a:off x="1105" y="2305"/>
              <a:ext cx="584"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4</a:t>
              </a:r>
            </a:p>
          </p:txBody>
        </p:sp>
        <p:sp>
          <p:nvSpPr>
            <p:cNvPr id="19541" name="Text Box 37"/>
            <p:cNvSpPr txBox="1">
              <a:spLocks noChangeArrowheads="1"/>
            </p:cNvSpPr>
            <p:nvPr/>
          </p:nvSpPr>
          <p:spPr bwMode="auto">
            <a:xfrm>
              <a:off x="3682" y="1718"/>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3</a:t>
              </a:r>
            </a:p>
          </p:txBody>
        </p:sp>
        <p:sp>
          <p:nvSpPr>
            <p:cNvPr id="19542" name="Text Box 38"/>
            <p:cNvSpPr txBox="1">
              <a:spLocks noChangeArrowheads="1"/>
            </p:cNvSpPr>
            <p:nvPr/>
          </p:nvSpPr>
          <p:spPr bwMode="auto">
            <a:xfrm>
              <a:off x="2726" y="1035"/>
              <a:ext cx="583" cy="259"/>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a:t>
              </a:r>
            </a:p>
          </p:txBody>
        </p:sp>
      </p:grpSp>
      <p:sp>
        <p:nvSpPr>
          <p:cNvPr id="42" name="TextBox 5"/>
          <p:cNvSpPr txBox="1">
            <a:spLocks noChangeArrowheads="1"/>
          </p:cNvSpPr>
          <p:nvPr/>
        </p:nvSpPr>
        <p:spPr bwMode="auto">
          <a:xfrm>
            <a:off x="539750" y="2211388"/>
            <a:ext cx="3887788" cy="508000"/>
          </a:xfrm>
          <a:prstGeom prst="rect">
            <a:avLst/>
          </a:prstGeom>
          <a:noFill/>
          <a:ln w="9525">
            <a:noFill/>
            <a:miter lim="800000"/>
            <a:headEnd/>
            <a:tailEnd/>
          </a:ln>
        </p:spPr>
        <p:txBody>
          <a:bodyPr>
            <a:spAutoFit/>
          </a:bodyPr>
          <a:lstStyle/>
          <a:p>
            <a:pPr>
              <a:lnSpc>
                <a:spcPct val="150000"/>
              </a:lnSpc>
            </a:pPr>
            <a:r>
              <a:rPr lang="zh-CN" altLang="en-US" sz="1800" b="1" dirty="0">
                <a:latin typeface="微软雅黑" pitchFamily="34" charset="-122"/>
                <a:ea typeface="微软雅黑" pitchFamily="34" charset="-122"/>
              </a:rPr>
              <a:t>按层编号把层次关系映射到线性关系</a:t>
            </a:r>
            <a:endParaRPr lang="en-US" altLang="zh-CN" sz="1800" b="1" dirty="0">
              <a:latin typeface="微软雅黑" pitchFamily="34" charset="-122"/>
              <a:ea typeface="微软雅黑" pitchFamily="34" charset="-122"/>
            </a:endParaRPr>
          </a:p>
        </p:txBody>
      </p:sp>
      <p:graphicFrame>
        <p:nvGraphicFramePr>
          <p:cNvPr id="43" name="表格 42"/>
          <p:cNvGraphicFramePr>
            <a:graphicFrameLocks noGrp="1"/>
          </p:cNvGraphicFramePr>
          <p:nvPr>
            <p:extLst>
              <p:ext uri="{D42A27DB-BD31-4B8C-83A1-F6EECF244321}">
                <p14:modId xmlns:p14="http://schemas.microsoft.com/office/powerpoint/2010/main" xmlns="" val="1568497428"/>
              </p:ext>
            </p:extLst>
          </p:nvPr>
        </p:nvGraphicFramePr>
        <p:xfrm>
          <a:off x="250825" y="3909030"/>
          <a:ext cx="5761041" cy="634549"/>
        </p:xfrm>
        <a:graphic>
          <a:graphicData uri="http://schemas.openxmlformats.org/drawingml/2006/table">
            <a:tbl>
              <a:tblPr firstRow="1" bandRow="1">
                <a:tableStyleId>{5C22544A-7EE6-4342-B048-85BDC9FD1C3A}</a:tableStyleId>
              </a:tblPr>
              <a:tblGrid>
                <a:gridCol w="443157">
                  <a:extLst>
                    <a:ext uri="{9D8B030D-6E8A-4147-A177-3AD203B41FA5}">
                      <a16:colId xmlns:a16="http://schemas.microsoft.com/office/drawing/2014/main" xmlns="" val="20000"/>
                    </a:ext>
                  </a:extLst>
                </a:gridCol>
                <a:gridCol w="443157">
                  <a:extLst>
                    <a:ext uri="{9D8B030D-6E8A-4147-A177-3AD203B41FA5}">
                      <a16:colId xmlns:a16="http://schemas.microsoft.com/office/drawing/2014/main" xmlns="" val="20001"/>
                    </a:ext>
                  </a:extLst>
                </a:gridCol>
                <a:gridCol w="443157">
                  <a:extLst>
                    <a:ext uri="{9D8B030D-6E8A-4147-A177-3AD203B41FA5}">
                      <a16:colId xmlns:a16="http://schemas.microsoft.com/office/drawing/2014/main" xmlns="" val="20002"/>
                    </a:ext>
                  </a:extLst>
                </a:gridCol>
                <a:gridCol w="443157">
                  <a:extLst>
                    <a:ext uri="{9D8B030D-6E8A-4147-A177-3AD203B41FA5}">
                      <a16:colId xmlns:a16="http://schemas.microsoft.com/office/drawing/2014/main" xmlns="" val="20003"/>
                    </a:ext>
                  </a:extLst>
                </a:gridCol>
                <a:gridCol w="443157">
                  <a:extLst>
                    <a:ext uri="{9D8B030D-6E8A-4147-A177-3AD203B41FA5}">
                      <a16:colId xmlns:a16="http://schemas.microsoft.com/office/drawing/2014/main" xmlns="" val="20004"/>
                    </a:ext>
                  </a:extLst>
                </a:gridCol>
                <a:gridCol w="443157">
                  <a:extLst>
                    <a:ext uri="{9D8B030D-6E8A-4147-A177-3AD203B41FA5}">
                      <a16:colId xmlns:a16="http://schemas.microsoft.com/office/drawing/2014/main" xmlns="" val="20005"/>
                    </a:ext>
                  </a:extLst>
                </a:gridCol>
                <a:gridCol w="443157">
                  <a:extLst>
                    <a:ext uri="{9D8B030D-6E8A-4147-A177-3AD203B41FA5}">
                      <a16:colId xmlns:a16="http://schemas.microsoft.com/office/drawing/2014/main" xmlns="" val="20006"/>
                    </a:ext>
                  </a:extLst>
                </a:gridCol>
                <a:gridCol w="443157">
                  <a:extLst>
                    <a:ext uri="{9D8B030D-6E8A-4147-A177-3AD203B41FA5}">
                      <a16:colId xmlns:a16="http://schemas.microsoft.com/office/drawing/2014/main" xmlns="" val="20007"/>
                    </a:ext>
                  </a:extLst>
                </a:gridCol>
                <a:gridCol w="443157">
                  <a:extLst>
                    <a:ext uri="{9D8B030D-6E8A-4147-A177-3AD203B41FA5}">
                      <a16:colId xmlns:a16="http://schemas.microsoft.com/office/drawing/2014/main" xmlns="" val="20008"/>
                    </a:ext>
                  </a:extLst>
                </a:gridCol>
                <a:gridCol w="443157">
                  <a:extLst>
                    <a:ext uri="{9D8B030D-6E8A-4147-A177-3AD203B41FA5}">
                      <a16:colId xmlns:a16="http://schemas.microsoft.com/office/drawing/2014/main" xmlns="" val="20009"/>
                    </a:ext>
                  </a:extLst>
                </a:gridCol>
                <a:gridCol w="443157">
                  <a:extLst>
                    <a:ext uri="{9D8B030D-6E8A-4147-A177-3AD203B41FA5}">
                      <a16:colId xmlns:a16="http://schemas.microsoft.com/office/drawing/2014/main" xmlns="" val="20010"/>
                    </a:ext>
                  </a:extLst>
                </a:gridCol>
                <a:gridCol w="443157">
                  <a:extLst>
                    <a:ext uri="{9D8B030D-6E8A-4147-A177-3AD203B41FA5}">
                      <a16:colId xmlns:a16="http://schemas.microsoft.com/office/drawing/2014/main" xmlns="" val="20011"/>
                    </a:ext>
                  </a:extLst>
                </a:gridCol>
                <a:gridCol w="443157">
                  <a:extLst>
                    <a:ext uri="{9D8B030D-6E8A-4147-A177-3AD203B41FA5}">
                      <a16:colId xmlns:a16="http://schemas.microsoft.com/office/drawing/2014/main" xmlns="" val="20012"/>
                    </a:ext>
                  </a:extLst>
                </a:gridCol>
              </a:tblGrid>
              <a:tr h="246315">
                <a:tc>
                  <a:txBody>
                    <a:bodyPr/>
                    <a:lstStyle/>
                    <a:p>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A</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L</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C</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B</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E</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F</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D</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P</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Q</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R</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S</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U</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29749">
                <a:tc>
                  <a:txBody>
                    <a:bodyPr/>
                    <a:lstStyle/>
                    <a:p>
                      <a:r>
                        <a:rPr lang="en-US" altLang="zh-CN" sz="1400" dirty="0">
                          <a:solidFill>
                            <a:schemeClr val="tx1"/>
                          </a:solidFill>
                        </a:rPr>
                        <a:t>0</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1</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2</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3</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4</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5</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6</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7</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8</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9</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10</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11</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12</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mc:AlternateContent xmlns:mc="http://schemas.openxmlformats.org/markup-compatibility/2006">
        <mc:Choice xmlns:p14="http://schemas.microsoft.com/office/powerpoint/2010/main" xmlns="" Requires="p14">
          <p:contentPart p14:bwMode="auto" r:id="rId3">
            <p14:nvContentPartPr>
              <p14:cNvPr id="1945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945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blinds(horizontal)">
                                      <p:cBhvr>
                                        <p:cTn id="7" dur="500"/>
                                        <p:tgtEl>
                                          <p:spTgt spid="143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5"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矩形 34"/>
          <p:cNvSpPr>
            <a:spLocks noChangeArrowheads="1"/>
          </p:cNvSpPr>
          <p:nvPr/>
        </p:nvSpPr>
        <p:spPr bwMode="auto">
          <a:xfrm>
            <a:off x="395536" y="411510"/>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二叉树的顺序实现</a:t>
            </a:r>
            <a:endParaRPr lang="zh-CN" altLang="en-US" dirty="0">
              <a:latin typeface="微软雅黑" pitchFamily="34" charset="-122"/>
              <a:ea typeface="微软雅黑" pitchFamily="34" charset="-122"/>
            </a:endParaRPr>
          </a:p>
        </p:txBody>
      </p:sp>
      <p:sp>
        <p:nvSpPr>
          <p:cNvPr id="14342" name="TextBox 5"/>
          <p:cNvSpPr txBox="1">
            <a:spLocks noChangeArrowheads="1"/>
          </p:cNvSpPr>
          <p:nvPr/>
        </p:nvSpPr>
        <p:spPr bwMode="auto">
          <a:xfrm>
            <a:off x="468313" y="1708150"/>
            <a:ext cx="3598862" cy="368300"/>
          </a:xfrm>
          <a:prstGeom prst="rect">
            <a:avLst/>
          </a:prstGeom>
          <a:noFill/>
          <a:ln w="9525">
            <a:noFill/>
            <a:miter lim="800000"/>
            <a:headEnd/>
            <a:tailEnd/>
          </a:ln>
        </p:spPr>
        <p:txBody>
          <a:bodyPr>
            <a:spAutoFit/>
          </a:bodyPr>
          <a:lstStyle/>
          <a:p>
            <a:pPr>
              <a:spcBef>
                <a:spcPct val="50000"/>
              </a:spcBef>
            </a:pPr>
            <a:r>
              <a:rPr lang="zh-CN" altLang="en-US" sz="1800" b="1">
                <a:latin typeface="微软雅黑" pitchFamily="34" charset="-122"/>
                <a:ea typeface="微软雅黑" pitchFamily="34" charset="-122"/>
              </a:rPr>
              <a:t>将普通的树修补成完全二叉树</a:t>
            </a:r>
          </a:p>
        </p:txBody>
      </p:sp>
      <p:grpSp>
        <p:nvGrpSpPr>
          <p:cNvPr id="2" name="组合 63"/>
          <p:cNvGrpSpPr>
            <a:grpSpLocks/>
          </p:cNvGrpSpPr>
          <p:nvPr/>
        </p:nvGrpSpPr>
        <p:grpSpPr bwMode="auto">
          <a:xfrm>
            <a:off x="5399335" y="2139703"/>
            <a:ext cx="2016125" cy="1368152"/>
            <a:chOff x="5364088" y="1789141"/>
            <a:chExt cx="2016224" cy="1565218"/>
          </a:xfrm>
        </p:grpSpPr>
        <p:sp>
          <p:nvSpPr>
            <p:cNvPr id="20568" name="Line 23"/>
            <p:cNvSpPr>
              <a:spLocks noChangeShapeType="1"/>
            </p:cNvSpPr>
            <p:nvPr/>
          </p:nvSpPr>
          <p:spPr bwMode="auto">
            <a:xfrm>
              <a:off x="6512318" y="1789141"/>
              <a:ext cx="291929" cy="422569"/>
            </a:xfrm>
            <a:prstGeom prst="line">
              <a:avLst/>
            </a:prstGeom>
            <a:noFill/>
            <a:ln w="38100">
              <a:solidFill>
                <a:schemeClr val="tx1"/>
              </a:solidFill>
              <a:round/>
              <a:headEnd type="none" w="sm" len="sm"/>
              <a:tailEnd type="none" w="sm" len="sm"/>
            </a:ln>
          </p:spPr>
          <p:txBody>
            <a:bodyPr wrap="none" anchor="ctr"/>
            <a:lstStyle/>
            <a:p>
              <a:endParaRPr lang="zh-CN" altLang="en-US"/>
            </a:p>
          </p:txBody>
        </p:sp>
        <p:grpSp>
          <p:nvGrpSpPr>
            <p:cNvPr id="20569" name="组合 58"/>
            <p:cNvGrpSpPr>
              <a:grpSpLocks/>
            </p:cNvGrpSpPr>
            <p:nvPr/>
          </p:nvGrpSpPr>
          <p:grpSpPr bwMode="auto">
            <a:xfrm>
              <a:off x="5364088" y="2211710"/>
              <a:ext cx="2016224" cy="1142649"/>
              <a:chOff x="5292080" y="2067694"/>
              <a:chExt cx="2016224" cy="1142649"/>
            </a:xfrm>
          </p:grpSpPr>
          <p:grpSp>
            <p:nvGrpSpPr>
              <p:cNvPr id="20570" name="组合 46"/>
              <p:cNvGrpSpPr>
                <a:grpSpLocks/>
              </p:cNvGrpSpPr>
              <p:nvPr/>
            </p:nvGrpSpPr>
            <p:grpSpPr bwMode="auto">
              <a:xfrm>
                <a:off x="6900570" y="2427734"/>
                <a:ext cx="407734" cy="782609"/>
                <a:chOff x="5964466" y="2859782"/>
                <a:chExt cx="407734" cy="782609"/>
              </a:xfrm>
            </p:grpSpPr>
            <p:sp>
              <p:nvSpPr>
                <p:cNvPr id="20576" name="Oval 18"/>
                <p:cNvSpPr>
                  <a:spLocks noChangeArrowheads="1"/>
                </p:cNvSpPr>
                <p:nvPr/>
              </p:nvSpPr>
              <p:spPr bwMode="auto">
                <a:xfrm>
                  <a:off x="5964466" y="3219822"/>
                  <a:ext cx="407734"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a:latin typeface="Arial" pitchFamily="34" charset="0"/>
                  </a:endParaRPr>
                </a:p>
              </p:txBody>
            </p:sp>
            <p:sp>
              <p:nvSpPr>
                <p:cNvPr id="20577" name="Line 22"/>
                <p:cNvSpPr>
                  <a:spLocks noChangeShapeType="1"/>
                </p:cNvSpPr>
                <p:nvPr/>
              </p:nvSpPr>
              <p:spPr bwMode="auto">
                <a:xfrm>
                  <a:off x="6084168" y="2859782"/>
                  <a:ext cx="135289" cy="422569"/>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20571" name="Oval 19"/>
              <p:cNvSpPr>
                <a:spLocks noChangeArrowheads="1"/>
              </p:cNvSpPr>
              <p:nvPr/>
            </p:nvSpPr>
            <p:spPr bwMode="auto">
              <a:xfrm>
                <a:off x="6660232" y="2067694"/>
                <a:ext cx="408667"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a:latin typeface="Arial" pitchFamily="34" charset="0"/>
                </a:endParaRPr>
              </a:p>
            </p:txBody>
          </p:sp>
          <p:sp>
            <p:nvSpPr>
              <p:cNvPr id="20572" name="Oval 8"/>
              <p:cNvSpPr>
                <a:spLocks noChangeArrowheads="1"/>
              </p:cNvSpPr>
              <p:nvPr/>
            </p:nvSpPr>
            <p:spPr bwMode="auto">
              <a:xfrm>
                <a:off x="6396514" y="2787774"/>
                <a:ext cx="407734"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a:latin typeface="Arial" pitchFamily="34" charset="0"/>
                </a:endParaRPr>
              </a:p>
            </p:txBody>
          </p:sp>
          <p:sp>
            <p:nvSpPr>
              <p:cNvPr id="20573" name="Oval 21"/>
              <p:cNvSpPr>
                <a:spLocks noChangeArrowheads="1"/>
              </p:cNvSpPr>
              <p:nvPr/>
            </p:nvSpPr>
            <p:spPr bwMode="auto">
              <a:xfrm>
                <a:off x="5292080" y="2787774"/>
                <a:ext cx="407734"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endParaRPr lang="en-US" altLang="zh-CN" sz="1400" b="1" u="sng">
                  <a:latin typeface="Arial" pitchFamily="34" charset="0"/>
                </a:endParaRPr>
              </a:p>
            </p:txBody>
          </p:sp>
          <p:sp>
            <p:nvSpPr>
              <p:cNvPr id="20574" name="Line 14"/>
              <p:cNvSpPr>
                <a:spLocks noChangeShapeType="1"/>
              </p:cNvSpPr>
              <p:nvPr/>
            </p:nvSpPr>
            <p:spPr bwMode="auto">
              <a:xfrm flipH="1">
                <a:off x="6623362" y="2470246"/>
                <a:ext cx="144016" cy="3600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0575" name="Line 25"/>
              <p:cNvSpPr>
                <a:spLocks noChangeShapeType="1"/>
              </p:cNvSpPr>
              <p:nvPr/>
            </p:nvSpPr>
            <p:spPr bwMode="auto">
              <a:xfrm flipH="1">
                <a:off x="5508104" y="2427735"/>
                <a:ext cx="208230" cy="360040"/>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grpSp>
        <p:nvGrpSpPr>
          <p:cNvPr id="5" name="组合 56"/>
          <p:cNvGrpSpPr>
            <a:grpSpLocks/>
          </p:cNvGrpSpPr>
          <p:nvPr/>
        </p:nvGrpSpPr>
        <p:grpSpPr bwMode="auto">
          <a:xfrm>
            <a:off x="5687367" y="1059582"/>
            <a:ext cx="3128963" cy="2511276"/>
            <a:chOff x="6015549" y="195486"/>
            <a:chExt cx="3128451" cy="2870841"/>
          </a:xfrm>
        </p:grpSpPr>
        <p:sp>
          <p:nvSpPr>
            <p:cNvPr id="20550" name="Line 13"/>
            <p:cNvSpPr>
              <a:spLocks noChangeShapeType="1"/>
            </p:cNvSpPr>
            <p:nvPr/>
          </p:nvSpPr>
          <p:spPr bwMode="auto">
            <a:xfrm flipH="1">
              <a:off x="8103780" y="1344586"/>
              <a:ext cx="180528" cy="6511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0551" name="Line 26"/>
            <p:cNvSpPr>
              <a:spLocks noChangeShapeType="1"/>
            </p:cNvSpPr>
            <p:nvPr/>
          </p:nvSpPr>
          <p:spPr bwMode="auto">
            <a:xfrm flipH="1">
              <a:off x="8031773" y="2283718"/>
              <a:ext cx="135289" cy="422569"/>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0552" name="Oval 4"/>
            <p:cNvSpPr>
              <a:spLocks noChangeArrowheads="1"/>
            </p:cNvSpPr>
            <p:nvPr/>
          </p:nvSpPr>
          <p:spPr bwMode="auto">
            <a:xfrm>
              <a:off x="6015549" y="1801250"/>
              <a:ext cx="408667"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20553" name="Oval 5"/>
            <p:cNvSpPr>
              <a:spLocks noChangeArrowheads="1"/>
            </p:cNvSpPr>
            <p:nvPr/>
          </p:nvSpPr>
          <p:spPr bwMode="auto">
            <a:xfrm>
              <a:off x="8192309" y="956111"/>
              <a:ext cx="407734"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20554" name="Oval 6"/>
            <p:cNvSpPr>
              <a:spLocks noChangeArrowheads="1"/>
            </p:cNvSpPr>
            <p:nvPr/>
          </p:nvSpPr>
          <p:spPr bwMode="auto">
            <a:xfrm>
              <a:off x="8736266" y="1801250"/>
              <a:ext cx="407734"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20555" name="Oval 7"/>
            <p:cNvSpPr>
              <a:spLocks noChangeArrowheads="1"/>
            </p:cNvSpPr>
            <p:nvPr/>
          </p:nvSpPr>
          <p:spPr bwMode="auto">
            <a:xfrm>
              <a:off x="7959765" y="1923678"/>
              <a:ext cx="407734"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20556" name="Oval 9"/>
            <p:cNvSpPr>
              <a:spLocks noChangeArrowheads="1"/>
            </p:cNvSpPr>
            <p:nvPr/>
          </p:nvSpPr>
          <p:spPr bwMode="auto">
            <a:xfrm>
              <a:off x="6492328" y="1040625"/>
              <a:ext cx="407734"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20557" name="Line 10"/>
            <p:cNvSpPr>
              <a:spLocks noChangeShapeType="1"/>
            </p:cNvSpPr>
            <p:nvPr/>
          </p:nvSpPr>
          <p:spPr bwMode="auto">
            <a:xfrm flipH="1">
              <a:off x="6831951" y="533542"/>
              <a:ext cx="543957" cy="59159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0558" name="Line 11"/>
            <p:cNvSpPr>
              <a:spLocks noChangeShapeType="1"/>
            </p:cNvSpPr>
            <p:nvPr/>
          </p:nvSpPr>
          <p:spPr bwMode="auto">
            <a:xfrm>
              <a:off x="7580241" y="533542"/>
              <a:ext cx="680179" cy="507083"/>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0559" name="Line 12"/>
            <p:cNvSpPr>
              <a:spLocks noChangeShapeType="1"/>
            </p:cNvSpPr>
            <p:nvPr/>
          </p:nvSpPr>
          <p:spPr bwMode="auto">
            <a:xfrm>
              <a:off x="8520750" y="1347614"/>
              <a:ext cx="340556" cy="507083"/>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0560" name="Oval 15"/>
            <p:cNvSpPr>
              <a:spLocks noChangeArrowheads="1"/>
            </p:cNvSpPr>
            <p:nvPr/>
          </p:nvSpPr>
          <p:spPr bwMode="auto">
            <a:xfrm>
              <a:off x="7307796" y="195486"/>
              <a:ext cx="408667"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20561" name="Line 16"/>
            <p:cNvSpPr>
              <a:spLocks noChangeShapeType="1"/>
            </p:cNvSpPr>
            <p:nvPr/>
          </p:nvSpPr>
          <p:spPr bwMode="auto">
            <a:xfrm flipH="1">
              <a:off x="6356105" y="1463194"/>
              <a:ext cx="271512" cy="422569"/>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0562" name="Oval 17"/>
            <p:cNvSpPr>
              <a:spLocks noChangeArrowheads="1"/>
            </p:cNvSpPr>
            <p:nvPr/>
          </p:nvSpPr>
          <p:spPr bwMode="auto">
            <a:xfrm>
              <a:off x="6303581" y="2571750"/>
              <a:ext cx="407734"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P</a:t>
              </a:r>
              <a:endParaRPr lang="en-US" altLang="zh-CN" sz="1400" b="1" u="sng">
                <a:latin typeface="Arial" pitchFamily="34" charset="0"/>
              </a:endParaRPr>
            </a:p>
          </p:txBody>
        </p:sp>
        <p:sp>
          <p:nvSpPr>
            <p:cNvPr id="20563" name="Oval 20"/>
            <p:cNvSpPr>
              <a:spLocks noChangeArrowheads="1"/>
            </p:cNvSpPr>
            <p:nvPr/>
          </p:nvSpPr>
          <p:spPr bwMode="auto">
            <a:xfrm>
              <a:off x="7839130" y="2643758"/>
              <a:ext cx="408667" cy="422569"/>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R</a:t>
              </a:r>
              <a:endParaRPr lang="en-US" altLang="zh-CN" sz="1400" b="1" u="sng">
                <a:latin typeface="Arial" pitchFamily="34" charset="0"/>
              </a:endParaRPr>
            </a:p>
          </p:txBody>
        </p:sp>
        <p:sp>
          <p:nvSpPr>
            <p:cNvPr id="20564" name="Line 24"/>
            <p:cNvSpPr>
              <a:spLocks noChangeShapeType="1"/>
            </p:cNvSpPr>
            <p:nvPr/>
          </p:nvSpPr>
          <p:spPr bwMode="auto">
            <a:xfrm>
              <a:off x="6375589" y="2139702"/>
              <a:ext cx="216024" cy="50405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0565" name="Text Box 27"/>
            <p:cNvSpPr txBox="1">
              <a:spLocks noChangeArrowheads="1"/>
            </p:cNvSpPr>
            <p:nvPr/>
          </p:nvSpPr>
          <p:spPr bwMode="auto">
            <a:xfrm>
              <a:off x="6936574" y="1131590"/>
              <a:ext cx="339623" cy="30829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2</a:t>
              </a:r>
            </a:p>
          </p:txBody>
        </p:sp>
        <p:sp>
          <p:nvSpPr>
            <p:cNvPr id="20566" name="Text Box 37"/>
            <p:cNvSpPr txBox="1">
              <a:spLocks noChangeArrowheads="1"/>
            </p:cNvSpPr>
            <p:nvPr/>
          </p:nvSpPr>
          <p:spPr bwMode="auto">
            <a:xfrm>
              <a:off x="7872678" y="1059582"/>
              <a:ext cx="327933" cy="30829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3</a:t>
              </a:r>
            </a:p>
          </p:txBody>
        </p:sp>
        <p:sp>
          <p:nvSpPr>
            <p:cNvPr id="20567" name="Text Box 38"/>
            <p:cNvSpPr txBox="1">
              <a:spLocks noChangeArrowheads="1"/>
            </p:cNvSpPr>
            <p:nvPr/>
          </p:nvSpPr>
          <p:spPr bwMode="auto">
            <a:xfrm>
              <a:off x="7296614" y="627534"/>
              <a:ext cx="471949" cy="30829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a:t>
              </a:r>
            </a:p>
          </p:txBody>
        </p:sp>
      </p:grpSp>
      <p:sp>
        <p:nvSpPr>
          <p:cNvPr id="42" name="TextBox 5"/>
          <p:cNvSpPr txBox="1">
            <a:spLocks noChangeArrowheads="1"/>
          </p:cNvSpPr>
          <p:nvPr/>
        </p:nvSpPr>
        <p:spPr bwMode="auto">
          <a:xfrm>
            <a:off x="468313" y="1131888"/>
            <a:ext cx="3887787"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普通二叉树能不能也用按层编号？？？</a:t>
            </a:r>
            <a:endParaRPr lang="en-US" altLang="zh-CN" sz="1800" b="1">
              <a:latin typeface="微软雅黑" pitchFamily="34" charset="-122"/>
              <a:ea typeface="微软雅黑" pitchFamily="34" charset="-122"/>
            </a:endParaRPr>
          </a:p>
        </p:txBody>
      </p:sp>
      <p:graphicFrame>
        <p:nvGraphicFramePr>
          <p:cNvPr id="43" name="表格 42"/>
          <p:cNvGraphicFramePr>
            <a:graphicFrameLocks noGrp="1"/>
          </p:cNvGraphicFramePr>
          <p:nvPr>
            <p:extLst>
              <p:ext uri="{D42A27DB-BD31-4B8C-83A1-F6EECF244321}">
                <p14:modId xmlns:p14="http://schemas.microsoft.com/office/powerpoint/2010/main" xmlns="" val="1176515231"/>
              </p:ext>
            </p:extLst>
          </p:nvPr>
        </p:nvGraphicFramePr>
        <p:xfrm>
          <a:off x="179388" y="4053046"/>
          <a:ext cx="5328713" cy="634549"/>
        </p:xfrm>
        <a:graphic>
          <a:graphicData uri="http://schemas.openxmlformats.org/drawingml/2006/table">
            <a:tbl>
              <a:tblPr firstRow="1" bandRow="1">
                <a:tableStyleId>{5C22544A-7EE6-4342-B048-85BDC9FD1C3A}</a:tableStyleId>
              </a:tblPr>
              <a:tblGrid>
                <a:gridCol w="409901">
                  <a:extLst>
                    <a:ext uri="{9D8B030D-6E8A-4147-A177-3AD203B41FA5}">
                      <a16:colId xmlns:a16="http://schemas.microsoft.com/office/drawing/2014/main" xmlns="" val="20000"/>
                    </a:ext>
                  </a:extLst>
                </a:gridCol>
                <a:gridCol w="409901">
                  <a:extLst>
                    <a:ext uri="{9D8B030D-6E8A-4147-A177-3AD203B41FA5}">
                      <a16:colId xmlns:a16="http://schemas.microsoft.com/office/drawing/2014/main" xmlns="" val="20001"/>
                    </a:ext>
                  </a:extLst>
                </a:gridCol>
                <a:gridCol w="409901">
                  <a:extLst>
                    <a:ext uri="{9D8B030D-6E8A-4147-A177-3AD203B41FA5}">
                      <a16:colId xmlns:a16="http://schemas.microsoft.com/office/drawing/2014/main" xmlns="" val="20002"/>
                    </a:ext>
                  </a:extLst>
                </a:gridCol>
                <a:gridCol w="409901">
                  <a:extLst>
                    <a:ext uri="{9D8B030D-6E8A-4147-A177-3AD203B41FA5}">
                      <a16:colId xmlns:a16="http://schemas.microsoft.com/office/drawing/2014/main" xmlns="" val="20003"/>
                    </a:ext>
                  </a:extLst>
                </a:gridCol>
                <a:gridCol w="409901">
                  <a:extLst>
                    <a:ext uri="{9D8B030D-6E8A-4147-A177-3AD203B41FA5}">
                      <a16:colId xmlns:a16="http://schemas.microsoft.com/office/drawing/2014/main" xmlns="" val="20004"/>
                    </a:ext>
                  </a:extLst>
                </a:gridCol>
                <a:gridCol w="409901">
                  <a:extLst>
                    <a:ext uri="{9D8B030D-6E8A-4147-A177-3AD203B41FA5}">
                      <a16:colId xmlns:a16="http://schemas.microsoft.com/office/drawing/2014/main" xmlns="" val="20005"/>
                    </a:ext>
                  </a:extLst>
                </a:gridCol>
                <a:gridCol w="409901">
                  <a:extLst>
                    <a:ext uri="{9D8B030D-6E8A-4147-A177-3AD203B41FA5}">
                      <a16:colId xmlns:a16="http://schemas.microsoft.com/office/drawing/2014/main" xmlns="" val="20006"/>
                    </a:ext>
                  </a:extLst>
                </a:gridCol>
                <a:gridCol w="409901">
                  <a:extLst>
                    <a:ext uri="{9D8B030D-6E8A-4147-A177-3AD203B41FA5}">
                      <a16:colId xmlns:a16="http://schemas.microsoft.com/office/drawing/2014/main" xmlns="" val="20007"/>
                    </a:ext>
                  </a:extLst>
                </a:gridCol>
                <a:gridCol w="409901">
                  <a:extLst>
                    <a:ext uri="{9D8B030D-6E8A-4147-A177-3AD203B41FA5}">
                      <a16:colId xmlns:a16="http://schemas.microsoft.com/office/drawing/2014/main" xmlns="" val="20008"/>
                    </a:ext>
                  </a:extLst>
                </a:gridCol>
                <a:gridCol w="409901">
                  <a:extLst>
                    <a:ext uri="{9D8B030D-6E8A-4147-A177-3AD203B41FA5}">
                      <a16:colId xmlns:a16="http://schemas.microsoft.com/office/drawing/2014/main" xmlns="" val="20009"/>
                    </a:ext>
                  </a:extLst>
                </a:gridCol>
                <a:gridCol w="409901">
                  <a:extLst>
                    <a:ext uri="{9D8B030D-6E8A-4147-A177-3AD203B41FA5}">
                      <a16:colId xmlns:a16="http://schemas.microsoft.com/office/drawing/2014/main" xmlns="" val="20010"/>
                    </a:ext>
                  </a:extLst>
                </a:gridCol>
                <a:gridCol w="409901">
                  <a:extLst>
                    <a:ext uri="{9D8B030D-6E8A-4147-A177-3AD203B41FA5}">
                      <a16:colId xmlns:a16="http://schemas.microsoft.com/office/drawing/2014/main" xmlns="" val="20011"/>
                    </a:ext>
                  </a:extLst>
                </a:gridCol>
                <a:gridCol w="409901">
                  <a:extLst>
                    <a:ext uri="{9D8B030D-6E8A-4147-A177-3AD203B41FA5}">
                      <a16:colId xmlns:a16="http://schemas.microsoft.com/office/drawing/2014/main" xmlns="" val="20012"/>
                    </a:ext>
                  </a:extLst>
                </a:gridCol>
              </a:tblGrid>
              <a:tr h="246315">
                <a:tc>
                  <a:txBody>
                    <a:bodyPr/>
                    <a:lstStyle/>
                    <a:p>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A</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L</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C</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B</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宋体"/>
                          <a:ea typeface="+mn-ea"/>
                        </a:rPr>
                        <a:t>∧</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E</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D</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宋体"/>
                          <a:ea typeface="+mn-ea"/>
                        </a:rPr>
                        <a:t>∧</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P</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宋体"/>
                          <a:ea typeface="+mn-ea"/>
                        </a:rPr>
                        <a:t>∧</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宋体"/>
                          <a:ea typeface="+mn-ea"/>
                        </a:rPr>
                        <a:t>∧</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R</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29749">
                <a:tc>
                  <a:txBody>
                    <a:bodyPr/>
                    <a:lstStyle/>
                    <a:p>
                      <a:r>
                        <a:rPr lang="en-US" altLang="zh-CN" sz="1400" dirty="0">
                          <a:solidFill>
                            <a:schemeClr val="tx1"/>
                          </a:solidFill>
                        </a:rPr>
                        <a:t>0</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1</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2</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3</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4</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5</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6</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7</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8</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9</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10</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11</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12</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grpSp>
        <p:nvGrpSpPr>
          <p:cNvPr id="6" name="组合 57"/>
          <p:cNvGrpSpPr>
            <a:grpSpLocks/>
          </p:cNvGrpSpPr>
          <p:nvPr/>
        </p:nvGrpSpPr>
        <p:grpSpPr bwMode="auto">
          <a:xfrm>
            <a:off x="6084167" y="2212032"/>
            <a:ext cx="2701302" cy="1101155"/>
            <a:chOff x="5940127" y="2499756"/>
            <a:chExt cx="2701780" cy="1100371"/>
          </a:xfrm>
        </p:grpSpPr>
        <p:sp>
          <p:nvSpPr>
            <p:cNvPr id="20545" name="Text Box 35"/>
            <p:cNvSpPr txBox="1">
              <a:spLocks noChangeArrowheads="1"/>
            </p:cNvSpPr>
            <p:nvPr/>
          </p:nvSpPr>
          <p:spPr bwMode="auto">
            <a:xfrm>
              <a:off x="7380543" y="2643348"/>
              <a:ext cx="360040" cy="308297"/>
            </a:xfrm>
            <a:prstGeom prst="rect">
              <a:avLst/>
            </a:prstGeom>
            <a:noFill/>
            <a:ln w="9525">
              <a:noFill/>
              <a:miter lim="800000"/>
              <a:headEnd/>
              <a:tailEnd/>
            </a:ln>
          </p:spPr>
          <p:txBody>
            <a:bodyPr>
              <a:spAutoFit/>
            </a:bodyPr>
            <a:lstStyle/>
            <a:p>
              <a:pPr eaLnBrk="0" hangingPunct="0">
                <a:spcBef>
                  <a:spcPct val="50000"/>
                </a:spcBef>
              </a:pPr>
              <a:r>
                <a:rPr lang="en-US" altLang="zh-CN" sz="1400" dirty="0">
                  <a:latin typeface="Arial" pitchFamily="34" charset="0"/>
                </a:rPr>
                <a:t>5</a:t>
              </a:r>
            </a:p>
          </p:txBody>
        </p:sp>
        <p:sp>
          <p:nvSpPr>
            <p:cNvPr id="20546" name="Text Box 36"/>
            <p:cNvSpPr txBox="1">
              <a:spLocks noChangeArrowheads="1"/>
            </p:cNvSpPr>
            <p:nvPr/>
          </p:nvSpPr>
          <p:spPr bwMode="auto">
            <a:xfrm>
              <a:off x="5940127" y="2715304"/>
              <a:ext cx="400874" cy="308297"/>
            </a:xfrm>
            <a:prstGeom prst="rect">
              <a:avLst/>
            </a:prstGeom>
            <a:noFill/>
            <a:ln w="9525">
              <a:noFill/>
              <a:miter lim="800000"/>
              <a:headEnd/>
              <a:tailEnd/>
            </a:ln>
          </p:spPr>
          <p:txBody>
            <a:bodyPr>
              <a:spAutoFit/>
            </a:bodyPr>
            <a:lstStyle/>
            <a:p>
              <a:pPr eaLnBrk="0" hangingPunct="0">
                <a:spcBef>
                  <a:spcPct val="50000"/>
                </a:spcBef>
              </a:pPr>
              <a:r>
                <a:rPr lang="en-US" altLang="zh-CN" sz="1400" dirty="0">
                  <a:latin typeface="Arial" pitchFamily="34" charset="0"/>
                </a:rPr>
                <a:t>4</a:t>
              </a:r>
            </a:p>
          </p:txBody>
        </p:sp>
        <p:sp>
          <p:nvSpPr>
            <p:cNvPr id="20547" name="Text Box 34"/>
            <p:cNvSpPr txBox="1">
              <a:spLocks noChangeArrowheads="1"/>
            </p:cNvSpPr>
            <p:nvPr/>
          </p:nvSpPr>
          <p:spPr bwMode="auto">
            <a:xfrm>
              <a:off x="8353875" y="2499756"/>
              <a:ext cx="288032" cy="308297"/>
            </a:xfrm>
            <a:prstGeom prst="rect">
              <a:avLst/>
            </a:prstGeom>
            <a:noFill/>
            <a:ln w="9525">
              <a:noFill/>
              <a:miter lim="800000"/>
              <a:headEnd/>
              <a:tailEnd/>
            </a:ln>
          </p:spPr>
          <p:txBody>
            <a:bodyPr>
              <a:spAutoFit/>
            </a:bodyPr>
            <a:lstStyle/>
            <a:p>
              <a:pPr eaLnBrk="0" hangingPunct="0">
                <a:spcBef>
                  <a:spcPct val="50000"/>
                </a:spcBef>
              </a:pPr>
              <a:r>
                <a:rPr lang="en-US" altLang="zh-CN" sz="1400" dirty="0">
                  <a:latin typeface="Arial" pitchFamily="34" charset="0"/>
                </a:rPr>
                <a:t>6</a:t>
              </a:r>
            </a:p>
          </p:txBody>
        </p:sp>
        <p:sp>
          <p:nvSpPr>
            <p:cNvPr id="20548" name="Text Box 32"/>
            <p:cNvSpPr txBox="1">
              <a:spLocks noChangeArrowheads="1"/>
            </p:cNvSpPr>
            <p:nvPr/>
          </p:nvSpPr>
          <p:spPr bwMode="auto">
            <a:xfrm>
              <a:off x="7596336" y="3291830"/>
              <a:ext cx="360040" cy="30829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8</a:t>
              </a:r>
            </a:p>
          </p:txBody>
        </p:sp>
        <p:sp>
          <p:nvSpPr>
            <p:cNvPr id="20549" name="Text Box 33"/>
            <p:cNvSpPr txBox="1">
              <a:spLocks noChangeArrowheads="1"/>
            </p:cNvSpPr>
            <p:nvPr/>
          </p:nvSpPr>
          <p:spPr bwMode="auto">
            <a:xfrm>
              <a:off x="6084168" y="3219822"/>
              <a:ext cx="288032" cy="308297"/>
            </a:xfrm>
            <a:prstGeom prst="rect">
              <a:avLst/>
            </a:prstGeom>
            <a:noFill/>
            <a:ln w="9525">
              <a:noFill/>
              <a:miter lim="800000"/>
              <a:headEnd/>
              <a:tailEnd/>
            </a:ln>
          </p:spPr>
          <p:txBody>
            <a:bodyPr>
              <a:spAutoFit/>
            </a:bodyPr>
            <a:lstStyle/>
            <a:p>
              <a:pPr eaLnBrk="0" hangingPunct="0">
                <a:spcBef>
                  <a:spcPct val="50000"/>
                </a:spcBef>
              </a:pPr>
              <a:r>
                <a:rPr lang="en-US" altLang="zh-CN" sz="1400" dirty="0">
                  <a:latin typeface="Arial" pitchFamily="34" charset="0"/>
                </a:rPr>
                <a:t>7</a:t>
              </a:r>
            </a:p>
          </p:txBody>
        </p:sp>
      </p:grpSp>
      <p:sp>
        <p:nvSpPr>
          <p:cNvPr id="56" name="TextBox 5"/>
          <p:cNvSpPr txBox="1">
            <a:spLocks noChangeArrowheads="1"/>
          </p:cNvSpPr>
          <p:nvPr/>
        </p:nvSpPr>
        <p:spPr bwMode="auto">
          <a:xfrm>
            <a:off x="468313" y="2716213"/>
            <a:ext cx="3887787"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用特殊的值表示“假”结点</a:t>
            </a:r>
            <a:endParaRPr lang="en-US" altLang="zh-CN" sz="1800" b="1">
              <a:latin typeface="微软雅黑" pitchFamily="34" charset="-122"/>
              <a:ea typeface="微软雅黑" pitchFamily="34" charset="-122"/>
            </a:endParaRPr>
          </a:p>
        </p:txBody>
      </p:sp>
      <p:sp>
        <p:nvSpPr>
          <p:cNvPr id="60" name="TextBox 5"/>
          <p:cNvSpPr txBox="1">
            <a:spLocks noChangeArrowheads="1"/>
          </p:cNvSpPr>
          <p:nvPr/>
        </p:nvSpPr>
        <p:spPr bwMode="auto">
          <a:xfrm>
            <a:off x="468313" y="2211388"/>
            <a:ext cx="3887787" cy="458787"/>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按层编号</a:t>
            </a:r>
            <a:endParaRPr lang="en-US" altLang="zh-CN" sz="1800" b="1">
              <a:latin typeface="微软雅黑" pitchFamily="34" charset="-122"/>
              <a:ea typeface="微软雅黑" pitchFamily="34" charset="-122"/>
            </a:endParaRPr>
          </a:p>
        </p:txBody>
      </p:sp>
      <p:grpSp>
        <p:nvGrpSpPr>
          <p:cNvPr id="7" name="组合 62"/>
          <p:cNvGrpSpPr>
            <a:grpSpLocks/>
          </p:cNvGrpSpPr>
          <p:nvPr/>
        </p:nvGrpSpPr>
        <p:grpSpPr bwMode="auto">
          <a:xfrm>
            <a:off x="5220072" y="2211709"/>
            <a:ext cx="3600400" cy="1656185"/>
            <a:chOff x="5220072" y="1944027"/>
            <a:chExt cx="3600400" cy="1656100"/>
          </a:xfrm>
        </p:grpSpPr>
        <p:sp>
          <p:nvSpPr>
            <p:cNvPr id="20536" name="Text Box 32"/>
            <p:cNvSpPr txBox="1">
              <a:spLocks noChangeArrowheads="1"/>
            </p:cNvSpPr>
            <p:nvPr/>
          </p:nvSpPr>
          <p:spPr bwMode="auto">
            <a:xfrm>
              <a:off x="5220072" y="3219822"/>
              <a:ext cx="543957" cy="30829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8</a:t>
              </a:r>
            </a:p>
          </p:txBody>
        </p:sp>
        <p:sp>
          <p:nvSpPr>
            <p:cNvPr id="20537" name="Text Box 33"/>
            <p:cNvSpPr txBox="1">
              <a:spLocks noChangeArrowheads="1"/>
            </p:cNvSpPr>
            <p:nvPr/>
          </p:nvSpPr>
          <p:spPr bwMode="auto">
            <a:xfrm>
              <a:off x="8532440" y="1944027"/>
              <a:ext cx="288032" cy="308297"/>
            </a:xfrm>
            <a:prstGeom prst="rect">
              <a:avLst/>
            </a:prstGeom>
            <a:noFill/>
            <a:ln w="9525">
              <a:noFill/>
              <a:miter lim="800000"/>
              <a:headEnd/>
              <a:tailEnd/>
            </a:ln>
          </p:spPr>
          <p:txBody>
            <a:bodyPr>
              <a:spAutoFit/>
            </a:bodyPr>
            <a:lstStyle/>
            <a:p>
              <a:pPr eaLnBrk="0" hangingPunct="0">
                <a:spcBef>
                  <a:spcPct val="50000"/>
                </a:spcBef>
              </a:pPr>
              <a:r>
                <a:rPr lang="en-US" altLang="zh-CN" sz="1400" dirty="0">
                  <a:latin typeface="Arial" pitchFamily="34" charset="0"/>
                </a:rPr>
                <a:t>7</a:t>
              </a:r>
            </a:p>
          </p:txBody>
        </p:sp>
        <p:sp>
          <p:nvSpPr>
            <p:cNvPr id="20538" name="Text Box 34"/>
            <p:cNvSpPr txBox="1">
              <a:spLocks noChangeArrowheads="1"/>
            </p:cNvSpPr>
            <p:nvPr/>
          </p:nvSpPr>
          <p:spPr bwMode="auto">
            <a:xfrm>
              <a:off x="7812360" y="2088036"/>
              <a:ext cx="288032" cy="308297"/>
            </a:xfrm>
            <a:prstGeom prst="rect">
              <a:avLst/>
            </a:prstGeom>
            <a:noFill/>
            <a:ln w="9525">
              <a:noFill/>
              <a:miter lim="800000"/>
              <a:headEnd/>
              <a:tailEnd/>
            </a:ln>
          </p:spPr>
          <p:txBody>
            <a:bodyPr>
              <a:spAutoFit/>
            </a:bodyPr>
            <a:lstStyle/>
            <a:p>
              <a:pPr eaLnBrk="0" hangingPunct="0">
                <a:spcBef>
                  <a:spcPct val="50000"/>
                </a:spcBef>
              </a:pPr>
              <a:r>
                <a:rPr lang="en-US" altLang="zh-CN" sz="1400" dirty="0">
                  <a:latin typeface="Arial" pitchFamily="34" charset="0"/>
                </a:rPr>
                <a:t>6</a:t>
              </a:r>
            </a:p>
          </p:txBody>
        </p:sp>
        <p:sp>
          <p:nvSpPr>
            <p:cNvPr id="20539" name="Text Box 28"/>
            <p:cNvSpPr txBox="1">
              <a:spLocks noChangeArrowheads="1"/>
            </p:cNvSpPr>
            <p:nvPr/>
          </p:nvSpPr>
          <p:spPr bwMode="auto">
            <a:xfrm>
              <a:off x="7452320" y="3291830"/>
              <a:ext cx="432048" cy="30829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12</a:t>
              </a:r>
            </a:p>
          </p:txBody>
        </p:sp>
        <p:sp>
          <p:nvSpPr>
            <p:cNvPr id="20540" name="Text Box 29"/>
            <p:cNvSpPr txBox="1">
              <a:spLocks noChangeArrowheads="1"/>
            </p:cNvSpPr>
            <p:nvPr/>
          </p:nvSpPr>
          <p:spPr bwMode="auto">
            <a:xfrm>
              <a:off x="6876256" y="3219822"/>
              <a:ext cx="408241" cy="30777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11</a:t>
              </a:r>
            </a:p>
          </p:txBody>
        </p:sp>
        <p:sp>
          <p:nvSpPr>
            <p:cNvPr id="20541" name="Text Box 30"/>
            <p:cNvSpPr txBox="1">
              <a:spLocks noChangeArrowheads="1"/>
            </p:cNvSpPr>
            <p:nvPr/>
          </p:nvSpPr>
          <p:spPr bwMode="auto">
            <a:xfrm>
              <a:off x="6372200" y="3219822"/>
              <a:ext cx="384862" cy="30829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10</a:t>
              </a:r>
            </a:p>
          </p:txBody>
        </p:sp>
        <p:sp>
          <p:nvSpPr>
            <p:cNvPr id="20542" name="Text Box 31"/>
            <p:cNvSpPr txBox="1">
              <a:spLocks noChangeArrowheads="1"/>
            </p:cNvSpPr>
            <p:nvPr/>
          </p:nvSpPr>
          <p:spPr bwMode="auto">
            <a:xfrm>
              <a:off x="5940152" y="3219822"/>
              <a:ext cx="360040" cy="30829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9</a:t>
              </a:r>
            </a:p>
          </p:txBody>
        </p:sp>
        <p:sp>
          <p:nvSpPr>
            <p:cNvPr id="20543" name="Text Box 33"/>
            <p:cNvSpPr txBox="1">
              <a:spLocks noChangeArrowheads="1"/>
            </p:cNvSpPr>
            <p:nvPr/>
          </p:nvSpPr>
          <p:spPr bwMode="auto">
            <a:xfrm>
              <a:off x="7020272" y="2139702"/>
              <a:ext cx="288032" cy="308297"/>
            </a:xfrm>
            <a:prstGeom prst="rect">
              <a:avLst/>
            </a:prstGeom>
            <a:noFill/>
            <a:ln w="9525">
              <a:noFill/>
              <a:miter lim="800000"/>
              <a:headEnd/>
              <a:tailEnd/>
            </a:ln>
          </p:spPr>
          <p:txBody>
            <a:bodyPr>
              <a:spAutoFit/>
            </a:bodyPr>
            <a:lstStyle/>
            <a:p>
              <a:pPr eaLnBrk="0" hangingPunct="0">
                <a:spcBef>
                  <a:spcPct val="50000"/>
                </a:spcBef>
              </a:pPr>
              <a:r>
                <a:rPr lang="en-US" altLang="zh-CN" sz="1400" dirty="0">
                  <a:latin typeface="Arial" pitchFamily="34" charset="0"/>
                </a:rPr>
                <a:t>5</a:t>
              </a:r>
            </a:p>
          </p:txBody>
        </p:sp>
        <p:sp>
          <p:nvSpPr>
            <p:cNvPr id="20544" name="Text Box 33"/>
            <p:cNvSpPr txBox="1">
              <a:spLocks noChangeArrowheads="1"/>
            </p:cNvSpPr>
            <p:nvPr/>
          </p:nvSpPr>
          <p:spPr bwMode="auto">
            <a:xfrm>
              <a:off x="6084168" y="2139702"/>
              <a:ext cx="288032" cy="308297"/>
            </a:xfrm>
            <a:prstGeom prst="rect">
              <a:avLst/>
            </a:prstGeom>
            <a:noFill/>
            <a:ln w="9525">
              <a:noFill/>
              <a:miter lim="800000"/>
              <a:headEnd/>
              <a:tailEnd/>
            </a:ln>
          </p:spPr>
          <p:txBody>
            <a:bodyPr>
              <a:spAutoFit/>
            </a:bodyPr>
            <a:lstStyle/>
            <a:p>
              <a:pPr eaLnBrk="0" hangingPunct="0">
                <a:spcBef>
                  <a:spcPct val="50000"/>
                </a:spcBef>
              </a:pPr>
              <a:r>
                <a:rPr lang="en-US" altLang="zh-CN" sz="1400">
                  <a:latin typeface="Arial" pitchFamily="34" charset="0"/>
                </a:rPr>
                <a:t>4</a:t>
              </a:r>
            </a:p>
          </p:txBody>
        </p:sp>
      </p:grpSp>
      <mc:AlternateContent xmlns:mc="http://schemas.openxmlformats.org/markup-compatibility/2006">
        <mc:Choice xmlns:p14="http://schemas.microsoft.com/office/powerpoint/2010/main" xmlns="" Requires="p14">
          <p:contentPart p14:bwMode="auto" r:id="rId3">
            <p14:nvContentPartPr>
              <p14:cNvPr id="2048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048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342"/>
                                        </p:tgtEl>
                                        <p:attrNameLst>
                                          <p:attrName>style.visibility</p:attrName>
                                        </p:attrNameLst>
                                      </p:cBhvr>
                                      <p:to>
                                        <p:strVal val="visible"/>
                                      </p:to>
                                    </p:set>
                                    <p:animEffect transition="in" filter="blinds(horizontal)">
                                      <p:cBhvr>
                                        <p:cTn id="20" dur="500"/>
                                        <p:tgtEl>
                                          <p:spTgt spid="1434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blinds(horizontal)">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blinds(horizontal)">
                                      <p:cBhvr>
                                        <p:cTn id="44" dur="5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blinds(horizontal)">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42" grpId="0"/>
      <p:bldP spid="56"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组合 35"/>
          <p:cNvGrpSpPr>
            <a:grpSpLocks/>
          </p:cNvGrpSpPr>
          <p:nvPr/>
        </p:nvGrpSpPr>
        <p:grpSpPr bwMode="auto">
          <a:xfrm>
            <a:off x="179388" y="1779588"/>
            <a:ext cx="1822450" cy="2011362"/>
            <a:chOff x="807443" y="2207188"/>
            <a:chExt cx="2740029" cy="3316914"/>
          </a:xfrm>
        </p:grpSpPr>
        <p:sp>
          <p:nvSpPr>
            <p:cNvPr id="143380" name="矩形 25"/>
            <p:cNvSpPr>
              <a:spLocks noChangeArrowheads="1"/>
            </p:cNvSpPr>
            <p:nvPr/>
          </p:nvSpPr>
          <p:spPr bwMode="auto">
            <a:xfrm>
              <a:off x="807443" y="4565784"/>
              <a:ext cx="2740029" cy="95831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树的概念</a:t>
              </a:r>
            </a:p>
          </p:txBody>
        </p:sp>
        <p:sp>
          <p:nvSpPr>
            <p:cNvPr id="34" name="等腰三角形 33"/>
            <p:cNvSpPr/>
            <p:nvPr/>
          </p:nvSpPr>
          <p:spPr>
            <a:xfrm>
              <a:off x="1005545" y="2207188"/>
              <a:ext cx="2160041" cy="179851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43363" name="组合 37"/>
          <p:cNvGrpSpPr>
            <a:grpSpLocks/>
          </p:cNvGrpSpPr>
          <p:nvPr/>
        </p:nvGrpSpPr>
        <p:grpSpPr bwMode="auto">
          <a:xfrm>
            <a:off x="1979613" y="1779588"/>
            <a:ext cx="1741487" cy="2017712"/>
            <a:chOff x="862444" y="2207188"/>
            <a:chExt cx="2619266" cy="3328368"/>
          </a:xfrm>
        </p:grpSpPr>
        <p:sp>
          <p:nvSpPr>
            <p:cNvPr id="143377" name="矩形 38"/>
            <p:cNvSpPr>
              <a:spLocks noChangeArrowheads="1"/>
            </p:cNvSpPr>
            <p:nvPr/>
          </p:nvSpPr>
          <p:spPr bwMode="auto">
            <a:xfrm>
              <a:off x="862444" y="4576988"/>
              <a:ext cx="2619266" cy="95856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二叉树</a:t>
              </a:r>
            </a:p>
          </p:txBody>
        </p:sp>
        <p:sp>
          <p:nvSpPr>
            <p:cNvPr id="40" name="等腰三角形 39"/>
            <p:cNvSpPr/>
            <p:nvPr/>
          </p:nvSpPr>
          <p:spPr>
            <a:xfrm>
              <a:off x="1005704" y="2207188"/>
              <a:ext cx="2160835" cy="180166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3379"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2</a:t>
              </a:r>
            </a:p>
          </p:txBody>
        </p:sp>
      </p:grpSp>
      <p:sp>
        <p:nvSpPr>
          <p:cNvPr id="143364" name="文本框 55"/>
          <p:cNvSpPr txBox="1">
            <a:spLocks noChangeArrowheads="1"/>
          </p:cNvSpPr>
          <p:nvPr/>
        </p:nvSpPr>
        <p:spPr bwMode="auto">
          <a:xfrm>
            <a:off x="2886075" y="420688"/>
            <a:ext cx="3317875" cy="761747"/>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dirty="0">
                <a:latin typeface="微软雅黑" pitchFamily="34" charset="-122"/>
                <a:ea typeface="微软雅黑" pitchFamily="34" charset="-122"/>
              </a:rPr>
              <a:t>第</a:t>
            </a:r>
            <a:r>
              <a:rPr lang="en-US" altLang="zh-CN" sz="3600" b="1" dirty="0">
                <a:latin typeface="微软雅黑" pitchFamily="34" charset="-122"/>
                <a:ea typeface="微软雅黑" pitchFamily="34" charset="-122"/>
              </a:rPr>
              <a:t>6</a:t>
            </a:r>
            <a:r>
              <a:rPr lang="zh-CN" altLang="en-US" sz="3600" b="1" dirty="0">
                <a:latin typeface="微软雅黑" pitchFamily="34" charset="-122"/>
                <a:ea typeface="微软雅黑" pitchFamily="34" charset="-122"/>
              </a:rPr>
              <a:t>章  树</a:t>
            </a:r>
            <a:endParaRPr lang="en-US" altLang="zh-CN" sz="3600" b="1" dirty="0">
              <a:latin typeface="微软雅黑" pitchFamily="34" charset="-122"/>
              <a:ea typeface="微软雅黑" pitchFamily="34" charset="-122"/>
            </a:endParaRPr>
          </a:p>
        </p:txBody>
      </p:sp>
      <p:grpSp>
        <p:nvGrpSpPr>
          <p:cNvPr id="143365" name="组合 37"/>
          <p:cNvGrpSpPr>
            <a:grpSpLocks/>
          </p:cNvGrpSpPr>
          <p:nvPr/>
        </p:nvGrpSpPr>
        <p:grpSpPr bwMode="auto">
          <a:xfrm>
            <a:off x="3635375" y="1779588"/>
            <a:ext cx="1944688" cy="2017712"/>
            <a:chOff x="862444" y="2206370"/>
            <a:chExt cx="2921826" cy="3329397"/>
          </a:xfrm>
        </p:grpSpPr>
        <p:sp>
          <p:nvSpPr>
            <p:cNvPr id="14337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表达式树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337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3</a:t>
              </a:r>
            </a:p>
          </p:txBody>
        </p:sp>
      </p:grpSp>
      <p:grpSp>
        <p:nvGrpSpPr>
          <p:cNvPr id="143366" name="组合 37"/>
          <p:cNvGrpSpPr>
            <a:grpSpLocks/>
          </p:cNvGrpSpPr>
          <p:nvPr/>
        </p:nvGrpSpPr>
        <p:grpSpPr bwMode="auto">
          <a:xfrm>
            <a:off x="5435600" y="1779588"/>
            <a:ext cx="1944688" cy="2017712"/>
            <a:chOff x="862444" y="2206370"/>
            <a:chExt cx="2921826" cy="3329397"/>
          </a:xfrm>
        </p:grpSpPr>
        <p:sp>
          <p:nvSpPr>
            <p:cNvPr id="143371"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哈夫曼树</a:t>
              </a:r>
            </a:p>
          </p:txBody>
        </p:sp>
        <p:sp>
          <p:nvSpPr>
            <p:cNvPr id="18" name="等腰三角形 17"/>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3373"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4</a:t>
              </a:r>
            </a:p>
          </p:txBody>
        </p:sp>
      </p:grpSp>
      <p:grpSp>
        <p:nvGrpSpPr>
          <p:cNvPr id="143367" name="组合 37"/>
          <p:cNvGrpSpPr>
            <a:grpSpLocks/>
          </p:cNvGrpSpPr>
          <p:nvPr/>
        </p:nvGrpSpPr>
        <p:grpSpPr bwMode="auto">
          <a:xfrm>
            <a:off x="7235825" y="1779588"/>
            <a:ext cx="1944688" cy="2017712"/>
            <a:chOff x="862444" y="2206370"/>
            <a:chExt cx="2921826" cy="3329397"/>
          </a:xfrm>
        </p:grpSpPr>
        <p:sp>
          <p:nvSpPr>
            <p:cNvPr id="143368"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树和森林</a:t>
              </a:r>
            </a:p>
          </p:txBody>
        </p:sp>
        <p:sp>
          <p:nvSpPr>
            <p:cNvPr id="22" name="等腰三角形 21"/>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3370"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5</a:t>
              </a:r>
            </a:p>
          </p:txBody>
        </p:sp>
      </p:grpSp>
    </p:spTree>
  </p:cSld>
  <p:clrMapOvr>
    <a:masterClrMapping/>
  </p:clrMapOvr>
  <p:transition spd="slow" advTm="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矩形 34"/>
          <p:cNvSpPr>
            <a:spLocks noChangeArrowheads="1"/>
          </p:cNvSpPr>
          <p:nvPr/>
        </p:nvSpPr>
        <p:spPr bwMode="auto">
          <a:xfrm>
            <a:off x="395536" y="411510"/>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顺序实现的特点</a:t>
            </a:r>
            <a:endParaRPr lang="zh-CN" altLang="en-US" dirty="0">
              <a:latin typeface="微软雅黑" pitchFamily="34" charset="-122"/>
              <a:ea typeface="微软雅黑" pitchFamily="34" charset="-122"/>
            </a:endParaRPr>
          </a:p>
        </p:txBody>
      </p:sp>
      <p:sp>
        <p:nvSpPr>
          <p:cNvPr id="42" name="TextBox 5"/>
          <p:cNvSpPr txBox="1">
            <a:spLocks noChangeArrowheads="1"/>
          </p:cNvSpPr>
          <p:nvPr/>
        </p:nvSpPr>
        <p:spPr bwMode="auto">
          <a:xfrm>
            <a:off x="468313" y="1131888"/>
            <a:ext cx="1943100"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楷体_GB2312" pitchFamily="49" charset="-122"/>
              </a:rPr>
              <a:t>浪费空间</a:t>
            </a:r>
            <a:endParaRPr lang="en-US" altLang="zh-CN" sz="1800" b="1">
              <a:latin typeface="微软雅黑" pitchFamily="34" charset="-122"/>
              <a:ea typeface="楷体_GB2312" pitchFamily="49" charset="-122"/>
            </a:endParaRPr>
          </a:p>
        </p:txBody>
      </p:sp>
      <p:graphicFrame>
        <p:nvGraphicFramePr>
          <p:cNvPr id="43" name="表格 42"/>
          <p:cNvGraphicFramePr>
            <a:graphicFrameLocks noGrp="1"/>
          </p:cNvGraphicFramePr>
          <p:nvPr/>
        </p:nvGraphicFramePr>
        <p:xfrm>
          <a:off x="5435600" y="3508375"/>
          <a:ext cx="3057568" cy="634549"/>
        </p:xfrm>
        <a:graphic>
          <a:graphicData uri="http://schemas.openxmlformats.org/drawingml/2006/table">
            <a:tbl>
              <a:tblPr firstRow="1" bandRow="1">
                <a:tableStyleId>{5C22544A-7EE6-4342-B048-85BDC9FD1C3A}</a:tableStyleId>
              </a:tblPr>
              <a:tblGrid>
                <a:gridCol w="382196">
                  <a:extLst>
                    <a:ext uri="{9D8B030D-6E8A-4147-A177-3AD203B41FA5}">
                      <a16:colId xmlns:a16="http://schemas.microsoft.com/office/drawing/2014/main" xmlns="" val="20000"/>
                    </a:ext>
                  </a:extLst>
                </a:gridCol>
                <a:gridCol w="382196">
                  <a:extLst>
                    <a:ext uri="{9D8B030D-6E8A-4147-A177-3AD203B41FA5}">
                      <a16:colId xmlns:a16="http://schemas.microsoft.com/office/drawing/2014/main" xmlns="" val="20001"/>
                    </a:ext>
                  </a:extLst>
                </a:gridCol>
                <a:gridCol w="382196">
                  <a:extLst>
                    <a:ext uri="{9D8B030D-6E8A-4147-A177-3AD203B41FA5}">
                      <a16:colId xmlns:a16="http://schemas.microsoft.com/office/drawing/2014/main" xmlns="" val="20002"/>
                    </a:ext>
                  </a:extLst>
                </a:gridCol>
                <a:gridCol w="382196">
                  <a:extLst>
                    <a:ext uri="{9D8B030D-6E8A-4147-A177-3AD203B41FA5}">
                      <a16:colId xmlns:a16="http://schemas.microsoft.com/office/drawing/2014/main" xmlns="" val="20003"/>
                    </a:ext>
                  </a:extLst>
                </a:gridCol>
                <a:gridCol w="382196">
                  <a:extLst>
                    <a:ext uri="{9D8B030D-6E8A-4147-A177-3AD203B41FA5}">
                      <a16:colId xmlns:a16="http://schemas.microsoft.com/office/drawing/2014/main" xmlns="" val="20004"/>
                    </a:ext>
                  </a:extLst>
                </a:gridCol>
                <a:gridCol w="382196">
                  <a:extLst>
                    <a:ext uri="{9D8B030D-6E8A-4147-A177-3AD203B41FA5}">
                      <a16:colId xmlns:a16="http://schemas.microsoft.com/office/drawing/2014/main" xmlns="" val="20005"/>
                    </a:ext>
                  </a:extLst>
                </a:gridCol>
                <a:gridCol w="382196">
                  <a:extLst>
                    <a:ext uri="{9D8B030D-6E8A-4147-A177-3AD203B41FA5}">
                      <a16:colId xmlns:a16="http://schemas.microsoft.com/office/drawing/2014/main" xmlns="" val="20006"/>
                    </a:ext>
                  </a:extLst>
                </a:gridCol>
                <a:gridCol w="382196">
                  <a:extLst>
                    <a:ext uri="{9D8B030D-6E8A-4147-A177-3AD203B41FA5}">
                      <a16:colId xmlns:a16="http://schemas.microsoft.com/office/drawing/2014/main" xmlns="" val="20007"/>
                    </a:ext>
                  </a:extLst>
                </a:gridCol>
              </a:tblGrid>
              <a:tr h="246315">
                <a:tc>
                  <a:txBody>
                    <a:bodyPr/>
                    <a:lstStyle/>
                    <a:p>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A</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宋体"/>
                          <a:ea typeface="+mn-ea"/>
                        </a:rPr>
                        <a:t>∧</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C</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宋体"/>
                          <a:ea typeface="+mn-ea"/>
                        </a:rPr>
                        <a:t>∧</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宋体"/>
                          <a:ea typeface="+mn-ea"/>
                        </a:rPr>
                        <a:t>∧</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宋体"/>
                          <a:ea typeface="+mn-ea"/>
                        </a:rPr>
                        <a:t>∧</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rPr>
                        <a:t>G</a:t>
                      </a:r>
                      <a:endParaRPr lang="zh-CN" altLang="en-US" sz="1400" dirty="0">
                        <a:solidFill>
                          <a:schemeClr val="tx1"/>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29749">
                <a:tc>
                  <a:txBody>
                    <a:bodyPr/>
                    <a:lstStyle/>
                    <a:p>
                      <a:r>
                        <a:rPr lang="en-US" altLang="zh-CN" sz="1400" dirty="0">
                          <a:solidFill>
                            <a:schemeClr val="tx1"/>
                          </a:solidFill>
                        </a:rPr>
                        <a:t>0</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1</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2</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3</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4</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5</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6</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1400" dirty="0">
                          <a:solidFill>
                            <a:schemeClr val="tx1"/>
                          </a:solidFill>
                        </a:rPr>
                        <a:t>7</a:t>
                      </a:r>
                      <a:endParaRPr lang="zh-CN" altLang="en-US" sz="1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grpSp>
        <p:nvGrpSpPr>
          <p:cNvPr id="2" name="Group 3"/>
          <p:cNvGrpSpPr>
            <a:grpSpLocks/>
          </p:cNvGrpSpPr>
          <p:nvPr/>
        </p:nvGrpSpPr>
        <p:grpSpPr bwMode="auto">
          <a:xfrm>
            <a:off x="5940425" y="1924050"/>
            <a:ext cx="2057400" cy="1371600"/>
            <a:chOff x="1152" y="1680"/>
            <a:chExt cx="1296" cy="1152"/>
          </a:xfrm>
        </p:grpSpPr>
        <p:sp>
          <p:nvSpPr>
            <p:cNvPr id="21541" name="Oval 4"/>
            <p:cNvSpPr>
              <a:spLocks noChangeArrowheads="1"/>
            </p:cNvSpPr>
            <p:nvPr/>
          </p:nvSpPr>
          <p:spPr bwMode="auto">
            <a:xfrm>
              <a:off x="1776" y="211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itchFamily="34" charset="0"/>
                </a:rPr>
                <a:t>C</a:t>
              </a:r>
              <a:endParaRPr lang="en-US" altLang="zh-CN" sz="1600" b="1" u="sng">
                <a:latin typeface="Arial" pitchFamily="34" charset="0"/>
              </a:endParaRPr>
            </a:p>
          </p:txBody>
        </p:sp>
        <p:sp>
          <p:nvSpPr>
            <p:cNvPr id="21542" name="Oval 5"/>
            <p:cNvSpPr>
              <a:spLocks noChangeArrowheads="1"/>
            </p:cNvSpPr>
            <p:nvPr/>
          </p:nvSpPr>
          <p:spPr bwMode="auto">
            <a:xfrm>
              <a:off x="2160" y="259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itchFamily="34" charset="0"/>
                </a:rPr>
                <a:t>G</a:t>
              </a:r>
              <a:endParaRPr lang="en-US" altLang="zh-CN" sz="1600" b="1" u="sng">
                <a:latin typeface="Arial" pitchFamily="34" charset="0"/>
              </a:endParaRPr>
            </a:p>
          </p:txBody>
        </p:sp>
        <p:sp>
          <p:nvSpPr>
            <p:cNvPr id="21543" name="Line 6"/>
            <p:cNvSpPr>
              <a:spLocks noChangeShapeType="1"/>
            </p:cNvSpPr>
            <p:nvPr/>
          </p:nvSpPr>
          <p:spPr bwMode="auto">
            <a:xfrm>
              <a:off x="1344" y="1872"/>
              <a:ext cx="48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1544" name="Line 7"/>
            <p:cNvSpPr>
              <a:spLocks noChangeShapeType="1"/>
            </p:cNvSpPr>
            <p:nvPr/>
          </p:nvSpPr>
          <p:spPr bwMode="auto">
            <a:xfrm>
              <a:off x="2016" y="2304"/>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1545" name="Oval 8"/>
            <p:cNvSpPr>
              <a:spLocks noChangeArrowheads="1"/>
            </p:cNvSpPr>
            <p:nvPr/>
          </p:nvSpPr>
          <p:spPr bwMode="auto">
            <a:xfrm>
              <a:off x="1152" y="168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itchFamily="34" charset="0"/>
                </a:rPr>
                <a:t>A</a:t>
              </a:r>
              <a:endParaRPr lang="en-US" altLang="zh-CN" sz="1600" b="1" u="sng">
                <a:latin typeface="Arial" pitchFamily="34" charset="0"/>
              </a:endParaRPr>
            </a:p>
          </p:txBody>
        </p:sp>
      </p:grpSp>
      <p:sp>
        <p:nvSpPr>
          <p:cNvPr id="65" name="TextBox 5"/>
          <p:cNvSpPr txBox="1">
            <a:spLocks noChangeArrowheads="1"/>
          </p:cNvSpPr>
          <p:nvPr/>
        </p:nvSpPr>
        <p:spPr bwMode="auto">
          <a:xfrm>
            <a:off x="5148263" y="1203325"/>
            <a:ext cx="3240087"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极端情况：只有右孩子</a:t>
            </a:r>
            <a:endParaRPr lang="en-US" altLang="zh-CN" sz="1800" b="1">
              <a:latin typeface="微软雅黑" pitchFamily="34" charset="-122"/>
              <a:ea typeface="微软雅黑" pitchFamily="34" charset="-122"/>
            </a:endParaRPr>
          </a:p>
        </p:txBody>
      </p:sp>
      <p:sp>
        <p:nvSpPr>
          <p:cNvPr id="66" name="矩形 65"/>
          <p:cNvSpPr>
            <a:spLocks noChangeArrowheads="1"/>
          </p:cNvSpPr>
          <p:nvPr/>
        </p:nvSpPr>
        <p:spPr bwMode="auto">
          <a:xfrm>
            <a:off x="468313" y="1851670"/>
            <a:ext cx="4572000" cy="417358"/>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插入结点时有空间问题 </a:t>
            </a:r>
          </a:p>
        </p:txBody>
      </p:sp>
      <mc:AlternateContent xmlns:mc="http://schemas.openxmlformats.org/markup-compatibility/2006">
        <mc:Choice xmlns:p14="http://schemas.microsoft.com/office/powerpoint/2010/main" xmlns="" Requires="p14">
          <p:contentPart p14:bwMode="auto" r:id="rId3">
            <p14:nvContentPartPr>
              <p14:cNvPr id="2150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150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
        <p:nvSpPr>
          <p:cNvPr id="14" name="矩形 13">
            <a:extLst>
              <a:ext uri="{FF2B5EF4-FFF2-40B4-BE49-F238E27FC236}">
                <a16:creationId xmlns:a16="http://schemas.microsoft.com/office/drawing/2014/main" xmlns="" id="{AE07BB44-BD10-4893-97A8-4F6B02E0A0DF}"/>
              </a:ext>
            </a:extLst>
          </p:cNvPr>
          <p:cNvSpPr>
            <a:spLocks noChangeArrowheads="1"/>
          </p:cNvSpPr>
          <p:nvPr/>
        </p:nvSpPr>
        <p:spPr bwMode="auto">
          <a:xfrm>
            <a:off x="323528" y="2859782"/>
            <a:ext cx="4572000" cy="1122363"/>
          </a:xfrm>
          <a:prstGeom prst="rect">
            <a:avLst/>
          </a:prstGeom>
          <a:noFill/>
          <a:ln w="9525">
            <a:noFill/>
            <a:miter lim="800000"/>
            <a:headEnd/>
            <a:tailEnd/>
          </a:ln>
        </p:spPr>
        <p:txBody>
          <a:bodyPr>
            <a:spAutoFit/>
          </a:bodyPr>
          <a:lstStyle/>
          <a:p>
            <a:pPr>
              <a:lnSpc>
                <a:spcPct val="130000"/>
              </a:lnSpc>
            </a:pPr>
            <a:r>
              <a:rPr lang="zh-CN" altLang="en-US" sz="1800" b="1">
                <a:latin typeface="楷体_GB2312" pitchFamily="49" charset="-122"/>
                <a:ea typeface="楷体_GB2312" pitchFamily="49" charset="-122"/>
              </a:rPr>
              <a:t>一般只用于一些特殊的场合，如静态的并且结点个数已知的完全二叉树或接近完全二叉树的二叉树。 </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blinds(horizontal)">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blinds(horizontal)">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5" grpId="0"/>
      <p:bldP spid="66"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矩形 34"/>
          <p:cNvSpPr>
            <a:spLocks noChangeArrowheads="1"/>
          </p:cNvSpPr>
          <p:nvPr/>
        </p:nvSpPr>
        <p:spPr bwMode="auto">
          <a:xfrm>
            <a:off x="683568"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二叉树的实现</a:t>
            </a:r>
            <a:endParaRPr lang="zh-CN" altLang="en-US" dirty="0">
              <a:latin typeface="微软雅黑" pitchFamily="34" charset="-122"/>
              <a:ea typeface="微软雅黑" pitchFamily="34" charset="-122"/>
            </a:endParaRPr>
          </a:p>
        </p:txBody>
      </p:sp>
      <p:sp>
        <p:nvSpPr>
          <p:cNvPr id="14342" name="TextBox 5"/>
          <p:cNvSpPr txBox="1">
            <a:spLocks noChangeArrowheads="1"/>
          </p:cNvSpPr>
          <p:nvPr/>
        </p:nvSpPr>
        <p:spPr bwMode="auto">
          <a:xfrm>
            <a:off x="755650" y="1347788"/>
            <a:ext cx="3744913" cy="874712"/>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二叉树的顺序实现</a:t>
            </a:r>
            <a:endParaRPr lang="en-US" altLang="zh-CN" sz="1800" b="1">
              <a:latin typeface="微软雅黑" pitchFamily="34" charset="-122"/>
              <a:ea typeface="微软雅黑" pitchFamily="34" charset="-122"/>
            </a:endParaRPr>
          </a:p>
          <a:p>
            <a:pPr>
              <a:lnSpc>
                <a:spcPct val="150000"/>
              </a:lnSpc>
            </a:pPr>
            <a:r>
              <a:rPr lang="zh-CN" altLang="en-US" sz="1800" b="1">
                <a:latin typeface="微软雅黑" pitchFamily="34" charset="-122"/>
                <a:ea typeface="微软雅黑" pitchFamily="34" charset="-122"/>
              </a:rPr>
              <a:t>二叉树的链接实现</a:t>
            </a:r>
          </a:p>
        </p:txBody>
      </p:sp>
      <mc:AlternateContent xmlns:mc="http://schemas.openxmlformats.org/markup-compatibility/2006">
        <mc:Choice xmlns:p14="http://schemas.microsoft.com/office/powerpoint/2010/main" xmlns="" Requires="p14">
          <p:contentPart p14:bwMode="auto" r:id="rId3">
            <p14:nvContentPartPr>
              <p14:cNvPr id="2253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253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4342">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矩形 34"/>
          <p:cNvSpPr>
            <a:spLocks noChangeArrowheads="1"/>
          </p:cNvSpPr>
          <p:nvPr/>
        </p:nvSpPr>
        <p:spPr bwMode="auto">
          <a:xfrm>
            <a:off x="611560" y="411510"/>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二叉树的链接实现</a:t>
            </a:r>
            <a:endParaRPr lang="zh-CN" altLang="en-US" dirty="0">
              <a:latin typeface="微软雅黑" pitchFamily="34" charset="-122"/>
              <a:ea typeface="微软雅黑" pitchFamily="34" charset="-122"/>
            </a:endParaRPr>
          </a:p>
        </p:txBody>
      </p:sp>
      <p:sp>
        <p:nvSpPr>
          <p:cNvPr id="14342" name="TextBox 5"/>
          <p:cNvSpPr txBox="1">
            <a:spLocks noChangeArrowheads="1"/>
          </p:cNvSpPr>
          <p:nvPr/>
        </p:nvSpPr>
        <p:spPr bwMode="auto">
          <a:xfrm>
            <a:off x="611188" y="1058863"/>
            <a:ext cx="3313112"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指出儿子结点：类似单链表</a:t>
            </a:r>
            <a:endParaRPr lang="en-US" altLang="zh-CN" sz="1800" b="1">
              <a:latin typeface="微软雅黑" pitchFamily="34" charset="-122"/>
              <a:ea typeface="微软雅黑" pitchFamily="34" charset="-122"/>
            </a:endParaRPr>
          </a:p>
        </p:txBody>
      </p:sp>
      <p:sp>
        <p:nvSpPr>
          <p:cNvPr id="23558" name="Text Box 23"/>
          <p:cNvSpPr txBox="1">
            <a:spLocks noChangeArrowheads="1"/>
          </p:cNvSpPr>
          <p:nvPr/>
        </p:nvSpPr>
        <p:spPr bwMode="auto">
          <a:xfrm>
            <a:off x="5334000" y="2000250"/>
            <a:ext cx="2286000" cy="400050"/>
          </a:xfrm>
          <a:prstGeom prst="rect">
            <a:avLst/>
          </a:prstGeom>
          <a:noFill/>
          <a:ln w="9525">
            <a:noFill/>
            <a:miter lim="800000"/>
            <a:headEnd/>
            <a:tailEnd/>
          </a:ln>
        </p:spPr>
        <p:txBody>
          <a:bodyPr>
            <a:spAutoFit/>
          </a:bodyPr>
          <a:lstStyle/>
          <a:p>
            <a:pPr eaLnBrk="0" hangingPunct="0">
              <a:spcBef>
                <a:spcPct val="50000"/>
              </a:spcBef>
            </a:pPr>
            <a:endParaRPr lang="zh-CN" altLang="zh-CN" sz="2000">
              <a:latin typeface="Arial" pitchFamily="34" charset="0"/>
            </a:endParaRPr>
          </a:p>
        </p:txBody>
      </p:sp>
      <p:sp>
        <p:nvSpPr>
          <p:cNvPr id="6" name="Text Box 24"/>
          <p:cNvSpPr txBox="1">
            <a:spLocks noChangeArrowheads="1"/>
          </p:cNvSpPr>
          <p:nvPr/>
        </p:nvSpPr>
        <p:spPr bwMode="auto">
          <a:xfrm>
            <a:off x="684213" y="1708150"/>
            <a:ext cx="2879725" cy="368300"/>
          </a:xfrm>
          <a:prstGeom prst="rect">
            <a:avLst/>
          </a:prstGeom>
          <a:noFill/>
          <a:ln w="9525">
            <a:noFill/>
            <a:miter lim="800000"/>
            <a:headEnd/>
            <a:tailEnd/>
          </a:ln>
        </p:spPr>
        <p:txBody>
          <a:bodyPr>
            <a:spAutoFit/>
          </a:bodyPr>
          <a:lstStyle/>
          <a:p>
            <a:pPr eaLnBrk="0" hangingPunct="0">
              <a:spcBef>
                <a:spcPct val="50000"/>
              </a:spcBef>
            </a:pPr>
            <a:r>
              <a:rPr lang="zh-CN" altLang="en-US" sz="1800" b="1">
                <a:latin typeface="Arial" pitchFamily="34" charset="0"/>
              </a:rPr>
              <a:t>标准形式：（二叉链表）</a:t>
            </a:r>
          </a:p>
        </p:txBody>
      </p:sp>
      <p:graphicFrame>
        <p:nvGraphicFramePr>
          <p:cNvPr id="7" name="Group 27"/>
          <p:cNvGraphicFramePr>
            <a:graphicFrameLocks noGrp="1"/>
          </p:cNvGraphicFramePr>
          <p:nvPr/>
        </p:nvGraphicFramePr>
        <p:xfrm>
          <a:off x="684213" y="2284413"/>
          <a:ext cx="2592288" cy="281940"/>
        </p:xfrm>
        <a:graphic>
          <a:graphicData uri="http://schemas.openxmlformats.org/drawingml/2006/table">
            <a:tbl>
              <a:tblPr/>
              <a:tblGrid>
                <a:gridCol w="864096">
                  <a:extLst>
                    <a:ext uri="{9D8B030D-6E8A-4147-A177-3AD203B41FA5}">
                      <a16:colId xmlns:a16="http://schemas.microsoft.com/office/drawing/2014/main" xmlns="" val="20000"/>
                    </a:ext>
                  </a:extLst>
                </a:gridCol>
                <a:gridCol w="864096">
                  <a:extLst>
                    <a:ext uri="{9D8B030D-6E8A-4147-A177-3AD203B41FA5}">
                      <a16:colId xmlns:a16="http://schemas.microsoft.com/office/drawing/2014/main" xmlns="" val="20001"/>
                    </a:ext>
                  </a:extLst>
                </a:gridCol>
                <a:gridCol w="864096">
                  <a:extLst>
                    <a:ext uri="{9D8B030D-6E8A-4147-A177-3AD203B41FA5}">
                      <a16:colId xmlns:a16="http://schemas.microsoft.com/office/drawing/2014/main" xmlns="" val="20002"/>
                    </a:ext>
                  </a:extLst>
                </a:gridCol>
              </a:tblGrid>
              <a:tr h="1440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itchFamily="18" charset="0"/>
                          <a:ea typeface="宋体" pitchFamily="2" charset="-122"/>
                        </a:rPr>
                        <a:t>LEFT</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itchFamily="18" charset="0"/>
                          <a:ea typeface="宋体" pitchFamily="2" charset="-122"/>
                        </a:rPr>
                        <a:t>DATA</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itchFamily="18" charset="0"/>
                          <a:ea typeface="宋体" pitchFamily="2" charset="-122"/>
                        </a:rPr>
                        <a:t>RIGHT</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bl>
          </a:graphicData>
        </a:graphic>
      </p:graphicFrame>
      <p:grpSp>
        <p:nvGrpSpPr>
          <p:cNvPr id="2" name="Group 72"/>
          <p:cNvGrpSpPr>
            <a:grpSpLocks/>
          </p:cNvGrpSpPr>
          <p:nvPr/>
        </p:nvGrpSpPr>
        <p:grpSpPr bwMode="auto">
          <a:xfrm>
            <a:off x="611188" y="2859088"/>
            <a:ext cx="2665412" cy="2101850"/>
            <a:chOff x="295" y="1071"/>
            <a:chExt cx="1966" cy="2006"/>
          </a:xfrm>
        </p:grpSpPr>
        <p:sp>
          <p:nvSpPr>
            <p:cNvPr id="23605" name="Oval 6"/>
            <p:cNvSpPr>
              <a:spLocks noChangeArrowheads="1"/>
            </p:cNvSpPr>
            <p:nvPr/>
          </p:nvSpPr>
          <p:spPr bwMode="auto">
            <a:xfrm>
              <a:off x="1207" y="107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23606" name="Oval 7"/>
            <p:cNvSpPr>
              <a:spLocks noChangeArrowheads="1"/>
            </p:cNvSpPr>
            <p:nvPr/>
          </p:nvSpPr>
          <p:spPr bwMode="auto">
            <a:xfrm>
              <a:off x="823" y="1407"/>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23607" name="Oval 8"/>
            <p:cNvSpPr>
              <a:spLocks noChangeArrowheads="1"/>
            </p:cNvSpPr>
            <p:nvPr/>
          </p:nvSpPr>
          <p:spPr bwMode="auto">
            <a:xfrm>
              <a:off x="1656" y="1525"/>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23608" name="Oval 9"/>
            <p:cNvSpPr>
              <a:spLocks noChangeArrowheads="1"/>
            </p:cNvSpPr>
            <p:nvPr/>
          </p:nvSpPr>
          <p:spPr bwMode="auto">
            <a:xfrm>
              <a:off x="1962" y="2837"/>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X</a:t>
              </a:r>
              <a:endParaRPr lang="en-US" altLang="zh-CN" sz="1400" b="1" u="sng">
                <a:latin typeface="Arial" pitchFamily="34" charset="0"/>
              </a:endParaRPr>
            </a:p>
          </p:txBody>
        </p:sp>
        <p:sp>
          <p:nvSpPr>
            <p:cNvPr id="23609" name="Oval 11"/>
            <p:cNvSpPr>
              <a:spLocks noChangeArrowheads="1"/>
            </p:cNvSpPr>
            <p:nvPr/>
          </p:nvSpPr>
          <p:spPr bwMode="auto">
            <a:xfrm>
              <a:off x="1020" y="188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23610" name="Oval 15"/>
            <p:cNvSpPr>
              <a:spLocks noChangeArrowheads="1"/>
            </p:cNvSpPr>
            <p:nvPr/>
          </p:nvSpPr>
          <p:spPr bwMode="auto">
            <a:xfrm>
              <a:off x="295" y="1887"/>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23611" name="Line 16"/>
            <p:cNvSpPr>
              <a:spLocks noChangeShapeType="1"/>
            </p:cNvSpPr>
            <p:nvPr/>
          </p:nvSpPr>
          <p:spPr bwMode="auto">
            <a:xfrm flipH="1">
              <a:off x="1063" y="1263"/>
              <a:ext cx="192"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3612" name="Line 17"/>
            <p:cNvSpPr>
              <a:spLocks noChangeShapeType="1"/>
            </p:cNvSpPr>
            <p:nvPr/>
          </p:nvSpPr>
          <p:spPr bwMode="auto">
            <a:xfrm flipH="1">
              <a:off x="535" y="1599"/>
              <a:ext cx="336"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3613" name="Line 18"/>
            <p:cNvSpPr>
              <a:spLocks noChangeShapeType="1"/>
            </p:cNvSpPr>
            <p:nvPr/>
          </p:nvSpPr>
          <p:spPr bwMode="auto">
            <a:xfrm>
              <a:off x="1475" y="1253"/>
              <a:ext cx="271" cy="27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3614" name="Line 19"/>
            <p:cNvSpPr>
              <a:spLocks noChangeShapeType="1"/>
            </p:cNvSpPr>
            <p:nvPr/>
          </p:nvSpPr>
          <p:spPr bwMode="auto">
            <a:xfrm>
              <a:off x="1818" y="2645"/>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3615" name="Oval 26"/>
            <p:cNvSpPr>
              <a:spLocks noChangeArrowheads="1"/>
            </p:cNvSpPr>
            <p:nvPr/>
          </p:nvSpPr>
          <p:spPr bwMode="auto">
            <a:xfrm>
              <a:off x="1610" y="24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W</a:t>
              </a:r>
              <a:endParaRPr lang="en-US" altLang="zh-CN" sz="1400" b="1" u="sng">
                <a:latin typeface="Arial" pitchFamily="34" charset="0"/>
              </a:endParaRPr>
            </a:p>
          </p:txBody>
        </p:sp>
        <p:sp>
          <p:nvSpPr>
            <p:cNvPr id="23616" name="Line 27"/>
            <p:cNvSpPr>
              <a:spLocks noChangeShapeType="1"/>
            </p:cNvSpPr>
            <p:nvPr/>
          </p:nvSpPr>
          <p:spPr bwMode="auto">
            <a:xfrm flipH="1">
              <a:off x="1746" y="2160"/>
              <a:ext cx="272" cy="272"/>
            </a:xfrm>
            <a:prstGeom prst="line">
              <a:avLst/>
            </a:prstGeom>
            <a:noFill/>
            <a:ln w="28575">
              <a:solidFill>
                <a:schemeClr val="tx1"/>
              </a:solidFill>
              <a:round/>
              <a:headEnd/>
              <a:tailEnd/>
            </a:ln>
          </p:spPr>
          <p:txBody>
            <a:bodyPr wrap="none"/>
            <a:lstStyle/>
            <a:p>
              <a:endParaRPr lang="zh-CN" altLang="en-US"/>
            </a:p>
          </p:txBody>
        </p:sp>
        <p:sp>
          <p:nvSpPr>
            <p:cNvPr id="23617" name="Line 69"/>
            <p:cNvSpPr>
              <a:spLocks noChangeShapeType="1"/>
            </p:cNvSpPr>
            <p:nvPr/>
          </p:nvSpPr>
          <p:spPr bwMode="auto">
            <a:xfrm>
              <a:off x="1020" y="1616"/>
              <a:ext cx="91" cy="272"/>
            </a:xfrm>
            <a:prstGeom prst="line">
              <a:avLst/>
            </a:prstGeom>
            <a:noFill/>
            <a:ln w="38100">
              <a:solidFill>
                <a:schemeClr val="tx1"/>
              </a:solidFill>
              <a:round/>
              <a:headEnd/>
              <a:tailEnd/>
            </a:ln>
          </p:spPr>
          <p:txBody>
            <a:bodyPr/>
            <a:lstStyle/>
            <a:p>
              <a:endParaRPr lang="zh-CN" altLang="en-US"/>
            </a:p>
          </p:txBody>
        </p:sp>
        <p:sp>
          <p:nvSpPr>
            <p:cNvPr id="23618" name="Oval 70"/>
            <p:cNvSpPr>
              <a:spLocks noChangeArrowheads="1"/>
            </p:cNvSpPr>
            <p:nvPr/>
          </p:nvSpPr>
          <p:spPr bwMode="auto">
            <a:xfrm>
              <a:off x="1973" y="1979"/>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23619" name="Line 71"/>
            <p:cNvSpPr>
              <a:spLocks noChangeShapeType="1"/>
            </p:cNvSpPr>
            <p:nvPr/>
          </p:nvSpPr>
          <p:spPr bwMode="auto">
            <a:xfrm>
              <a:off x="1882" y="1706"/>
              <a:ext cx="182" cy="273"/>
            </a:xfrm>
            <a:prstGeom prst="line">
              <a:avLst/>
            </a:prstGeom>
            <a:noFill/>
            <a:ln w="38100">
              <a:solidFill>
                <a:schemeClr val="tx1"/>
              </a:solidFill>
              <a:round/>
              <a:headEnd/>
              <a:tailEnd/>
            </a:ln>
          </p:spPr>
          <p:txBody>
            <a:bodyPr/>
            <a:lstStyle/>
            <a:p>
              <a:endParaRPr lang="zh-CN" altLang="en-US"/>
            </a:p>
          </p:txBody>
        </p:sp>
      </p:grpSp>
      <p:grpSp>
        <p:nvGrpSpPr>
          <p:cNvPr id="3" name="Group 73"/>
          <p:cNvGrpSpPr>
            <a:grpSpLocks/>
          </p:cNvGrpSpPr>
          <p:nvPr/>
        </p:nvGrpSpPr>
        <p:grpSpPr bwMode="auto">
          <a:xfrm>
            <a:off x="4859338" y="1203325"/>
            <a:ext cx="3960812" cy="3025775"/>
            <a:chOff x="2526" y="1071"/>
            <a:chExt cx="2975" cy="2541"/>
          </a:xfrm>
        </p:grpSpPr>
        <p:sp>
          <p:nvSpPr>
            <p:cNvPr id="23572" name="Rectangle 31"/>
            <p:cNvSpPr>
              <a:spLocks noChangeArrowheads="1"/>
            </p:cNvSpPr>
            <p:nvPr/>
          </p:nvSpPr>
          <p:spPr bwMode="auto">
            <a:xfrm>
              <a:off x="3797" y="1327"/>
              <a:ext cx="276" cy="243"/>
            </a:xfrm>
            <a:prstGeom prst="rect">
              <a:avLst/>
            </a:prstGeom>
            <a:noFill/>
            <a:ln w="19050">
              <a:solidFill>
                <a:schemeClr val="tx1"/>
              </a:solidFill>
              <a:miter lim="800000"/>
              <a:headEnd/>
              <a:tailEnd/>
            </a:ln>
          </p:spPr>
          <p:txBody>
            <a:bodyPr/>
            <a:lstStyle/>
            <a:p>
              <a:endParaRPr lang="zh-CN" altLang="zh-CN" sz="1400">
                <a:ea typeface="楷体_GB2312" pitchFamily="49" charset="-122"/>
              </a:endParaRPr>
            </a:p>
          </p:txBody>
        </p:sp>
        <p:sp>
          <p:nvSpPr>
            <p:cNvPr id="23573" name="Rectangle 32"/>
            <p:cNvSpPr>
              <a:spLocks noChangeArrowheads="1"/>
            </p:cNvSpPr>
            <p:nvPr/>
          </p:nvSpPr>
          <p:spPr bwMode="auto">
            <a:xfrm>
              <a:off x="4346" y="1320"/>
              <a:ext cx="276" cy="243"/>
            </a:xfrm>
            <a:prstGeom prst="rect">
              <a:avLst/>
            </a:prstGeom>
            <a:noFill/>
            <a:ln w="19050">
              <a:solidFill>
                <a:schemeClr val="tx1"/>
              </a:solidFill>
              <a:miter lim="800000"/>
              <a:headEnd/>
              <a:tailEnd/>
            </a:ln>
          </p:spPr>
          <p:txBody>
            <a:bodyPr/>
            <a:lstStyle/>
            <a:p>
              <a:endParaRPr lang="zh-CN" altLang="zh-CN" sz="1400">
                <a:ea typeface="楷体_GB2312" pitchFamily="49" charset="-122"/>
              </a:endParaRPr>
            </a:p>
          </p:txBody>
        </p:sp>
        <p:sp>
          <p:nvSpPr>
            <p:cNvPr id="23574" name="Rectangle 33"/>
            <p:cNvSpPr>
              <a:spLocks noChangeArrowheads="1"/>
            </p:cNvSpPr>
            <p:nvPr/>
          </p:nvSpPr>
          <p:spPr bwMode="auto">
            <a:xfrm>
              <a:off x="4069" y="1320"/>
              <a:ext cx="276" cy="243"/>
            </a:xfrm>
            <a:prstGeom prst="rect">
              <a:avLst/>
            </a:prstGeom>
            <a:noFill/>
            <a:ln w="19050">
              <a:solidFill>
                <a:schemeClr val="tx1"/>
              </a:solidFill>
              <a:miter lim="800000"/>
              <a:headEnd/>
              <a:tailEnd/>
            </a:ln>
          </p:spPr>
          <p:txBody>
            <a:bodyPr/>
            <a:lstStyle/>
            <a:p>
              <a:pPr algn="just"/>
              <a:r>
                <a:rPr lang="en-US" altLang="zh-CN" sz="1400" b="1"/>
                <a:t>A</a:t>
              </a:r>
              <a:endParaRPr lang="en-US" altLang="zh-CN" sz="1400" b="1">
                <a:ea typeface="楷体_GB2312" pitchFamily="49" charset="-122"/>
              </a:endParaRPr>
            </a:p>
          </p:txBody>
        </p:sp>
        <p:sp>
          <p:nvSpPr>
            <p:cNvPr id="23575" name="Rectangle 34"/>
            <p:cNvSpPr>
              <a:spLocks noChangeArrowheads="1"/>
            </p:cNvSpPr>
            <p:nvPr/>
          </p:nvSpPr>
          <p:spPr bwMode="auto">
            <a:xfrm>
              <a:off x="3624" y="1854"/>
              <a:ext cx="275" cy="243"/>
            </a:xfrm>
            <a:prstGeom prst="rect">
              <a:avLst/>
            </a:prstGeom>
            <a:noFill/>
            <a:ln w="19050">
              <a:solidFill>
                <a:schemeClr val="tx1"/>
              </a:solidFill>
              <a:miter lim="800000"/>
              <a:headEnd/>
              <a:tailEnd/>
            </a:ln>
          </p:spPr>
          <p:txBody>
            <a:bodyPr/>
            <a:lstStyle/>
            <a:p>
              <a:endParaRPr lang="zh-CN" altLang="zh-CN" sz="1400">
                <a:ea typeface="楷体_GB2312" pitchFamily="49" charset="-122"/>
              </a:endParaRPr>
            </a:p>
          </p:txBody>
        </p:sp>
        <p:sp>
          <p:nvSpPr>
            <p:cNvPr id="23576" name="Rectangle 35"/>
            <p:cNvSpPr>
              <a:spLocks noChangeArrowheads="1"/>
            </p:cNvSpPr>
            <p:nvPr/>
          </p:nvSpPr>
          <p:spPr bwMode="auto">
            <a:xfrm>
              <a:off x="3070" y="1854"/>
              <a:ext cx="276" cy="243"/>
            </a:xfrm>
            <a:prstGeom prst="rect">
              <a:avLst/>
            </a:prstGeom>
            <a:noFill/>
            <a:ln w="19050">
              <a:solidFill>
                <a:schemeClr val="tx1"/>
              </a:solidFill>
              <a:miter lim="800000"/>
              <a:headEnd/>
              <a:tailEnd/>
            </a:ln>
          </p:spPr>
          <p:txBody>
            <a:bodyPr/>
            <a:lstStyle/>
            <a:p>
              <a:pPr algn="just"/>
              <a:endParaRPr lang="en-US" altLang="zh-CN" sz="1400"/>
            </a:p>
            <a:p>
              <a:endParaRPr lang="en-US" altLang="zh-CN" sz="1400">
                <a:ea typeface="楷体_GB2312" pitchFamily="49" charset="-122"/>
              </a:endParaRPr>
            </a:p>
          </p:txBody>
        </p:sp>
        <p:sp>
          <p:nvSpPr>
            <p:cNvPr id="23577" name="Rectangle 36"/>
            <p:cNvSpPr>
              <a:spLocks noChangeArrowheads="1"/>
            </p:cNvSpPr>
            <p:nvPr/>
          </p:nvSpPr>
          <p:spPr bwMode="auto">
            <a:xfrm>
              <a:off x="3347" y="1854"/>
              <a:ext cx="276" cy="243"/>
            </a:xfrm>
            <a:prstGeom prst="rect">
              <a:avLst/>
            </a:prstGeom>
            <a:noFill/>
            <a:ln w="19050">
              <a:solidFill>
                <a:schemeClr val="tx1"/>
              </a:solidFill>
              <a:miter lim="800000"/>
              <a:headEnd/>
              <a:tailEnd/>
            </a:ln>
          </p:spPr>
          <p:txBody>
            <a:bodyPr/>
            <a:lstStyle/>
            <a:p>
              <a:pPr algn="just"/>
              <a:r>
                <a:rPr lang="en-US" altLang="zh-CN" sz="1400" b="1"/>
                <a:t>L</a:t>
              </a:r>
              <a:endParaRPr lang="en-US" altLang="zh-CN" sz="1400" b="1">
                <a:ea typeface="楷体_GB2312" pitchFamily="49" charset="-122"/>
              </a:endParaRPr>
            </a:p>
          </p:txBody>
        </p:sp>
        <p:sp>
          <p:nvSpPr>
            <p:cNvPr id="23578" name="Rectangle 37"/>
            <p:cNvSpPr>
              <a:spLocks noChangeArrowheads="1"/>
            </p:cNvSpPr>
            <p:nvPr/>
          </p:nvSpPr>
          <p:spPr bwMode="auto">
            <a:xfrm>
              <a:off x="4828" y="1854"/>
              <a:ext cx="276" cy="243"/>
            </a:xfrm>
            <a:prstGeom prst="rect">
              <a:avLst/>
            </a:prstGeom>
            <a:noFill/>
            <a:ln w="19050">
              <a:solidFill>
                <a:schemeClr val="tx1"/>
              </a:solidFill>
              <a:miter lim="800000"/>
              <a:headEnd/>
              <a:tailEnd/>
            </a:ln>
          </p:spPr>
          <p:txBody>
            <a:bodyPr/>
            <a:lstStyle/>
            <a:p>
              <a:endParaRPr lang="zh-CN" altLang="zh-CN" sz="1400">
                <a:ea typeface="楷体_GB2312" pitchFamily="49" charset="-122"/>
              </a:endParaRPr>
            </a:p>
          </p:txBody>
        </p:sp>
        <p:sp>
          <p:nvSpPr>
            <p:cNvPr id="23579" name="Rectangle 38"/>
            <p:cNvSpPr>
              <a:spLocks noChangeArrowheads="1"/>
            </p:cNvSpPr>
            <p:nvPr/>
          </p:nvSpPr>
          <p:spPr bwMode="auto">
            <a:xfrm>
              <a:off x="4265" y="1854"/>
              <a:ext cx="276" cy="243"/>
            </a:xfrm>
            <a:prstGeom prst="rect">
              <a:avLst/>
            </a:prstGeom>
            <a:noFill/>
            <a:ln w="19050">
              <a:solidFill>
                <a:schemeClr val="tx1"/>
              </a:solidFill>
              <a:miter lim="800000"/>
              <a:headEnd/>
              <a:tailEnd/>
            </a:ln>
          </p:spPr>
          <p:txBody>
            <a:bodyPr/>
            <a:lstStyle/>
            <a:p>
              <a:pPr algn="just"/>
              <a:r>
                <a:rPr lang="en-US" altLang="zh-CN" sz="1400" b="1"/>
                <a:t>/\</a:t>
              </a:r>
            </a:p>
            <a:p>
              <a:endParaRPr lang="en-US" altLang="zh-CN" sz="1400" b="1">
                <a:ea typeface="楷体_GB2312" pitchFamily="49" charset="-122"/>
              </a:endParaRPr>
            </a:p>
          </p:txBody>
        </p:sp>
        <p:sp>
          <p:nvSpPr>
            <p:cNvPr id="23580" name="Rectangle 39"/>
            <p:cNvSpPr>
              <a:spLocks noChangeArrowheads="1"/>
            </p:cNvSpPr>
            <p:nvPr/>
          </p:nvSpPr>
          <p:spPr bwMode="auto">
            <a:xfrm>
              <a:off x="4551" y="1854"/>
              <a:ext cx="276" cy="243"/>
            </a:xfrm>
            <a:prstGeom prst="rect">
              <a:avLst/>
            </a:prstGeom>
            <a:noFill/>
            <a:ln w="19050">
              <a:solidFill>
                <a:schemeClr val="tx1"/>
              </a:solidFill>
              <a:miter lim="800000"/>
              <a:headEnd/>
              <a:tailEnd/>
            </a:ln>
          </p:spPr>
          <p:txBody>
            <a:bodyPr/>
            <a:lstStyle/>
            <a:p>
              <a:pPr algn="just"/>
              <a:r>
                <a:rPr lang="en-US" altLang="zh-CN" sz="1400" b="1"/>
                <a:t>C</a:t>
              </a:r>
              <a:endParaRPr lang="en-US" altLang="zh-CN" sz="1400" b="1">
                <a:ea typeface="楷体_GB2312" pitchFamily="49" charset="-122"/>
              </a:endParaRPr>
            </a:p>
          </p:txBody>
        </p:sp>
        <p:sp>
          <p:nvSpPr>
            <p:cNvPr id="23581" name="Rectangle 41"/>
            <p:cNvSpPr>
              <a:spLocks noChangeArrowheads="1"/>
            </p:cNvSpPr>
            <p:nvPr/>
          </p:nvSpPr>
          <p:spPr bwMode="auto">
            <a:xfrm>
              <a:off x="3070" y="2358"/>
              <a:ext cx="276" cy="243"/>
            </a:xfrm>
            <a:prstGeom prst="rect">
              <a:avLst/>
            </a:prstGeom>
            <a:noFill/>
            <a:ln w="19050">
              <a:solidFill>
                <a:schemeClr val="tx1"/>
              </a:solidFill>
              <a:miter lim="800000"/>
              <a:headEnd/>
              <a:tailEnd/>
            </a:ln>
          </p:spPr>
          <p:txBody>
            <a:bodyPr/>
            <a:lstStyle/>
            <a:p>
              <a:pPr algn="just"/>
              <a:r>
                <a:rPr lang="en-US" altLang="zh-CN" sz="1400" b="1"/>
                <a:t>/\</a:t>
              </a:r>
              <a:endParaRPr lang="en-US" altLang="zh-CN" sz="1400" b="1">
                <a:ea typeface="楷体_GB2312" pitchFamily="49" charset="-122"/>
              </a:endParaRPr>
            </a:p>
          </p:txBody>
        </p:sp>
        <p:sp>
          <p:nvSpPr>
            <p:cNvPr id="23582" name="Rectangle 42"/>
            <p:cNvSpPr>
              <a:spLocks noChangeArrowheads="1"/>
            </p:cNvSpPr>
            <p:nvPr/>
          </p:nvSpPr>
          <p:spPr bwMode="auto">
            <a:xfrm>
              <a:off x="2526" y="2358"/>
              <a:ext cx="276" cy="243"/>
            </a:xfrm>
            <a:prstGeom prst="rect">
              <a:avLst/>
            </a:prstGeom>
            <a:noFill/>
            <a:ln w="19050">
              <a:solidFill>
                <a:schemeClr val="tx1"/>
              </a:solidFill>
              <a:miter lim="800000"/>
              <a:headEnd/>
              <a:tailEnd/>
            </a:ln>
          </p:spPr>
          <p:txBody>
            <a:bodyPr/>
            <a:lstStyle/>
            <a:p>
              <a:r>
                <a:rPr lang="en-US" altLang="zh-CN" sz="1400" b="1">
                  <a:latin typeface="宋体" pitchFamily="2" charset="-122"/>
                </a:rPr>
                <a:t>∧</a:t>
              </a:r>
              <a:endParaRPr lang="en-US" altLang="zh-CN" sz="1400" b="1">
                <a:ea typeface="楷体_GB2312" pitchFamily="49" charset="-122"/>
              </a:endParaRPr>
            </a:p>
          </p:txBody>
        </p:sp>
        <p:sp>
          <p:nvSpPr>
            <p:cNvPr id="23583" name="Rectangle 43"/>
            <p:cNvSpPr>
              <a:spLocks noChangeArrowheads="1"/>
            </p:cNvSpPr>
            <p:nvPr/>
          </p:nvSpPr>
          <p:spPr bwMode="auto">
            <a:xfrm>
              <a:off x="2803" y="2359"/>
              <a:ext cx="275" cy="243"/>
            </a:xfrm>
            <a:prstGeom prst="rect">
              <a:avLst/>
            </a:prstGeom>
            <a:noFill/>
            <a:ln w="19050">
              <a:solidFill>
                <a:schemeClr val="tx1"/>
              </a:solidFill>
              <a:miter lim="800000"/>
              <a:headEnd/>
              <a:tailEnd/>
            </a:ln>
          </p:spPr>
          <p:txBody>
            <a:bodyPr/>
            <a:lstStyle/>
            <a:p>
              <a:pPr algn="just"/>
              <a:r>
                <a:rPr lang="en-US" altLang="zh-CN" sz="1400" b="1"/>
                <a:t>B</a:t>
              </a:r>
              <a:endParaRPr lang="en-US" altLang="zh-CN" sz="1400" b="1">
                <a:ea typeface="楷体_GB2312" pitchFamily="49" charset="-122"/>
              </a:endParaRPr>
            </a:p>
          </p:txBody>
        </p:sp>
        <p:sp>
          <p:nvSpPr>
            <p:cNvPr id="23584" name="Rectangle 45"/>
            <p:cNvSpPr>
              <a:spLocks noChangeArrowheads="1"/>
            </p:cNvSpPr>
            <p:nvPr/>
          </p:nvSpPr>
          <p:spPr bwMode="auto">
            <a:xfrm>
              <a:off x="3944" y="2358"/>
              <a:ext cx="276" cy="243"/>
            </a:xfrm>
            <a:prstGeom prst="rect">
              <a:avLst/>
            </a:prstGeom>
            <a:noFill/>
            <a:ln w="19050">
              <a:solidFill>
                <a:schemeClr val="tx1"/>
              </a:solidFill>
              <a:miter lim="800000"/>
              <a:headEnd/>
              <a:tailEnd/>
            </a:ln>
          </p:spPr>
          <p:txBody>
            <a:bodyPr/>
            <a:lstStyle/>
            <a:p>
              <a:pPr algn="just"/>
              <a:r>
                <a:rPr lang="en-US" altLang="zh-CN" sz="1400" b="1"/>
                <a:t>/\</a:t>
              </a:r>
              <a:endParaRPr lang="en-US" altLang="zh-CN" sz="1400" b="1">
                <a:ea typeface="楷体_GB2312" pitchFamily="49" charset="-122"/>
              </a:endParaRPr>
            </a:p>
          </p:txBody>
        </p:sp>
        <p:sp>
          <p:nvSpPr>
            <p:cNvPr id="23585" name="Rectangle 46"/>
            <p:cNvSpPr>
              <a:spLocks noChangeArrowheads="1"/>
            </p:cNvSpPr>
            <p:nvPr/>
          </p:nvSpPr>
          <p:spPr bwMode="auto">
            <a:xfrm>
              <a:off x="3399" y="2357"/>
              <a:ext cx="276" cy="243"/>
            </a:xfrm>
            <a:prstGeom prst="rect">
              <a:avLst/>
            </a:prstGeom>
            <a:noFill/>
            <a:ln w="19050">
              <a:solidFill>
                <a:schemeClr val="tx1"/>
              </a:solidFill>
              <a:miter lim="800000"/>
              <a:headEnd/>
              <a:tailEnd/>
            </a:ln>
          </p:spPr>
          <p:txBody>
            <a:bodyPr/>
            <a:lstStyle/>
            <a:p>
              <a:pPr algn="just"/>
              <a:r>
                <a:rPr lang="en-US" altLang="zh-CN" sz="1400" b="1"/>
                <a:t>/\</a:t>
              </a:r>
            </a:p>
            <a:p>
              <a:endParaRPr lang="en-US" altLang="zh-CN" sz="1400" b="1">
                <a:ea typeface="楷体_GB2312" pitchFamily="49" charset="-122"/>
              </a:endParaRPr>
            </a:p>
          </p:txBody>
        </p:sp>
        <p:sp>
          <p:nvSpPr>
            <p:cNvPr id="23586" name="Rectangle 47"/>
            <p:cNvSpPr>
              <a:spLocks noChangeArrowheads="1"/>
            </p:cNvSpPr>
            <p:nvPr/>
          </p:nvSpPr>
          <p:spPr bwMode="auto">
            <a:xfrm>
              <a:off x="3667" y="2358"/>
              <a:ext cx="276" cy="243"/>
            </a:xfrm>
            <a:prstGeom prst="rect">
              <a:avLst/>
            </a:prstGeom>
            <a:noFill/>
            <a:ln w="19050">
              <a:solidFill>
                <a:schemeClr val="tx1"/>
              </a:solidFill>
              <a:miter lim="800000"/>
              <a:headEnd/>
              <a:tailEnd/>
            </a:ln>
          </p:spPr>
          <p:txBody>
            <a:bodyPr/>
            <a:lstStyle/>
            <a:p>
              <a:pPr algn="just"/>
              <a:r>
                <a:rPr lang="en-US" altLang="zh-CN" sz="1400" b="1"/>
                <a:t>E</a:t>
              </a:r>
              <a:endParaRPr lang="en-US" altLang="zh-CN" sz="1400" b="1">
                <a:ea typeface="楷体_GB2312" pitchFamily="49" charset="-122"/>
              </a:endParaRPr>
            </a:p>
          </p:txBody>
        </p:sp>
        <p:sp>
          <p:nvSpPr>
            <p:cNvPr id="23587" name="Line 48"/>
            <p:cNvSpPr>
              <a:spLocks noChangeShapeType="1"/>
            </p:cNvSpPr>
            <p:nvPr/>
          </p:nvSpPr>
          <p:spPr bwMode="auto">
            <a:xfrm flipH="1">
              <a:off x="3588" y="1498"/>
              <a:ext cx="361" cy="355"/>
            </a:xfrm>
            <a:prstGeom prst="line">
              <a:avLst/>
            </a:prstGeom>
            <a:noFill/>
            <a:ln w="19050">
              <a:solidFill>
                <a:schemeClr val="tx1"/>
              </a:solidFill>
              <a:round/>
              <a:headEnd/>
              <a:tailEnd type="triangle" w="sm" len="med"/>
            </a:ln>
          </p:spPr>
          <p:txBody>
            <a:bodyPr/>
            <a:lstStyle/>
            <a:p>
              <a:endParaRPr lang="zh-CN" altLang="en-US"/>
            </a:p>
          </p:txBody>
        </p:sp>
        <p:sp>
          <p:nvSpPr>
            <p:cNvPr id="23588" name="Line 49"/>
            <p:cNvSpPr>
              <a:spLocks noChangeShapeType="1"/>
            </p:cNvSpPr>
            <p:nvPr/>
          </p:nvSpPr>
          <p:spPr bwMode="auto">
            <a:xfrm>
              <a:off x="4431" y="1498"/>
              <a:ext cx="361" cy="355"/>
            </a:xfrm>
            <a:prstGeom prst="line">
              <a:avLst/>
            </a:prstGeom>
            <a:noFill/>
            <a:ln w="19050">
              <a:solidFill>
                <a:schemeClr val="tx1"/>
              </a:solidFill>
              <a:round/>
              <a:headEnd/>
              <a:tailEnd type="triangle" w="sm" len="med"/>
            </a:ln>
          </p:spPr>
          <p:txBody>
            <a:bodyPr/>
            <a:lstStyle/>
            <a:p>
              <a:endParaRPr lang="zh-CN" altLang="en-US"/>
            </a:p>
          </p:txBody>
        </p:sp>
        <p:sp>
          <p:nvSpPr>
            <p:cNvPr id="23589" name="Line 50"/>
            <p:cNvSpPr>
              <a:spLocks noChangeShapeType="1"/>
            </p:cNvSpPr>
            <p:nvPr/>
          </p:nvSpPr>
          <p:spPr bwMode="auto">
            <a:xfrm flipH="1">
              <a:off x="2999" y="2032"/>
              <a:ext cx="214" cy="355"/>
            </a:xfrm>
            <a:prstGeom prst="line">
              <a:avLst/>
            </a:prstGeom>
            <a:noFill/>
            <a:ln w="19050">
              <a:solidFill>
                <a:schemeClr val="tx1"/>
              </a:solidFill>
              <a:round/>
              <a:headEnd/>
              <a:tailEnd type="triangle" w="sm" len="med"/>
            </a:ln>
          </p:spPr>
          <p:txBody>
            <a:bodyPr/>
            <a:lstStyle/>
            <a:p>
              <a:endParaRPr lang="zh-CN" altLang="en-US"/>
            </a:p>
          </p:txBody>
        </p:sp>
        <p:sp>
          <p:nvSpPr>
            <p:cNvPr id="23590" name="Line 51"/>
            <p:cNvSpPr>
              <a:spLocks noChangeShapeType="1"/>
            </p:cNvSpPr>
            <p:nvPr/>
          </p:nvSpPr>
          <p:spPr bwMode="auto">
            <a:xfrm flipH="1">
              <a:off x="4601" y="2478"/>
              <a:ext cx="241" cy="355"/>
            </a:xfrm>
            <a:prstGeom prst="line">
              <a:avLst/>
            </a:prstGeom>
            <a:noFill/>
            <a:ln w="19050">
              <a:solidFill>
                <a:schemeClr val="tx1"/>
              </a:solidFill>
              <a:round/>
              <a:headEnd/>
              <a:tailEnd type="triangle" w="sm" len="med"/>
            </a:ln>
          </p:spPr>
          <p:txBody>
            <a:bodyPr/>
            <a:lstStyle/>
            <a:p>
              <a:endParaRPr lang="zh-CN" altLang="en-US"/>
            </a:p>
          </p:txBody>
        </p:sp>
        <p:sp>
          <p:nvSpPr>
            <p:cNvPr id="23591" name="Line 52"/>
            <p:cNvSpPr>
              <a:spLocks noChangeShapeType="1"/>
            </p:cNvSpPr>
            <p:nvPr/>
          </p:nvSpPr>
          <p:spPr bwMode="auto">
            <a:xfrm>
              <a:off x="3747" y="2032"/>
              <a:ext cx="240" cy="355"/>
            </a:xfrm>
            <a:prstGeom prst="line">
              <a:avLst/>
            </a:prstGeom>
            <a:noFill/>
            <a:ln w="19050">
              <a:solidFill>
                <a:schemeClr val="tx1"/>
              </a:solidFill>
              <a:round/>
              <a:headEnd/>
              <a:tailEnd type="triangle" w="sm" len="med"/>
            </a:ln>
          </p:spPr>
          <p:txBody>
            <a:bodyPr/>
            <a:lstStyle/>
            <a:p>
              <a:endParaRPr lang="zh-CN" altLang="en-US"/>
            </a:p>
          </p:txBody>
        </p:sp>
        <p:sp>
          <p:nvSpPr>
            <p:cNvPr id="23592" name="Rectangle 54"/>
            <p:cNvSpPr>
              <a:spLocks noChangeArrowheads="1"/>
            </p:cNvSpPr>
            <p:nvPr/>
          </p:nvSpPr>
          <p:spPr bwMode="auto">
            <a:xfrm>
              <a:off x="5225" y="2355"/>
              <a:ext cx="276" cy="243"/>
            </a:xfrm>
            <a:prstGeom prst="rect">
              <a:avLst/>
            </a:prstGeom>
            <a:noFill/>
            <a:ln w="19050">
              <a:solidFill>
                <a:schemeClr val="tx1"/>
              </a:solidFill>
              <a:miter lim="800000"/>
              <a:headEnd/>
              <a:tailEnd/>
            </a:ln>
          </p:spPr>
          <p:txBody>
            <a:bodyPr/>
            <a:lstStyle/>
            <a:p>
              <a:pPr algn="just"/>
              <a:r>
                <a:rPr lang="en-US" altLang="zh-CN" sz="1400" b="1"/>
                <a:t>/\</a:t>
              </a:r>
              <a:endParaRPr lang="en-US" altLang="zh-CN" sz="1400" b="1">
                <a:ea typeface="楷体_GB2312" pitchFamily="49" charset="-122"/>
              </a:endParaRPr>
            </a:p>
          </p:txBody>
        </p:sp>
        <p:sp>
          <p:nvSpPr>
            <p:cNvPr id="23593" name="Rectangle 55"/>
            <p:cNvSpPr>
              <a:spLocks noChangeArrowheads="1"/>
            </p:cNvSpPr>
            <p:nvPr/>
          </p:nvSpPr>
          <p:spPr bwMode="auto">
            <a:xfrm>
              <a:off x="4672" y="2354"/>
              <a:ext cx="276" cy="243"/>
            </a:xfrm>
            <a:prstGeom prst="rect">
              <a:avLst/>
            </a:prstGeom>
            <a:noFill/>
            <a:ln w="19050">
              <a:solidFill>
                <a:schemeClr val="tx1"/>
              </a:solidFill>
              <a:miter lim="800000"/>
              <a:headEnd/>
              <a:tailEnd/>
            </a:ln>
          </p:spPr>
          <p:txBody>
            <a:bodyPr/>
            <a:lstStyle/>
            <a:p>
              <a:endParaRPr lang="zh-CN" altLang="zh-CN" sz="1400">
                <a:ea typeface="楷体_GB2312" pitchFamily="49" charset="-122"/>
              </a:endParaRPr>
            </a:p>
          </p:txBody>
        </p:sp>
        <p:sp>
          <p:nvSpPr>
            <p:cNvPr id="23594" name="Rectangle 56"/>
            <p:cNvSpPr>
              <a:spLocks noChangeArrowheads="1"/>
            </p:cNvSpPr>
            <p:nvPr/>
          </p:nvSpPr>
          <p:spPr bwMode="auto">
            <a:xfrm>
              <a:off x="4949" y="2355"/>
              <a:ext cx="275" cy="243"/>
            </a:xfrm>
            <a:prstGeom prst="rect">
              <a:avLst/>
            </a:prstGeom>
            <a:noFill/>
            <a:ln w="19050">
              <a:solidFill>
                <a:schemeClr val="tx1"/>
              </a:solidFill>
              <a:miter lim="800000"/>
              <a:headEnd/>
              <a:tailEnd/>
            </a:ln>
          </p:spPr>
          <p:txBody>
            <a:bodyPr/>
            <a:lstStyle/>
            <a:p>
              <a:pPr algn="just"/>
              <a:r>
                <a:rPr lang="en-US" altLang="zh-CN" sz="1400" b="1"/>
                <a:t>D</a:t>
              </a:r>
              <a:endParaRPr lang="en-US" altLang="zh-CN" sz="1400" b="1">
                <a:ea typeface="楷体_GB2312" pitchFamily="49" charset="-122"/>
              </a:endParaRPr>
            </a:p>
          </p:txBody>
        </p:sp>
        <p:sp>
          <p:nvSpPr>
            <p:cNvPr id="23595" name="Line 57"/>
            <p:cNvSpPr>
              <a:spLocks noChangeShapeType="1"/>
            </p:cNvSpPr>
            <p:nvPr/>
          </p:nvSpPr>
          <p:spPr bwMode="auto">
            <a:xfrm>
              <a:off x="4921" y="2032"/>
              <a:ext cx="241" cy="355"/>
            </a:xfrm>
            <a:prstGeom prst="line">
              <a:avLst/>
            </a:prstGeom>
            <a:noFill/>
            <a:ln w="19050">
              <a:solidFill>
                <a:schemeClr val="tx1"/>
              </a:solidFill>
              <a:round/>
              <a:headEnd/>
              <a:tailEnd type="triangle" w="sm" len="med"/>
            </a:ln>
          </p:spPr>
          <p:txBody>
            <a:bodyPr/>
            <a:lstStyle/>
            <a:p>
              <a:endParaRPr lang="zh-CN" altLang="en-US"/>
            </a:p>
          </p:txBody>
        </p:sp>
        <p:sp>
          <p:nvSpPr>
            <p:cNvPr id="23596" name="Rectangle 59"/>
            <p:cNvSpPr>
              <a:spLocks noChangeArrowheads="1"/>
            </p:cNvSpPr>
            <p:nvPr/>
          </p:nvSpPr>
          <p:spPr bwMode="auto">
            <a:xfrm>
              <a:off x="4789" y="2835"/>
              <a:ext cx="276" cy="243"/>
            </a:xfrm>
            <a:prstGeom prst="rect">
              <a:avLst/>
            </a:prstGeom>
            <a:noFill/>
            <a:ln w="19050">
              <a:solidFill>
                <a:schemeClr val="tx1"/>
              </a:solidFill>
              <a:miter lim="800000"/>
              <a:headEnd/>
              <a:tailEnd/>
            </a:ln>
          </p:spPr>
          <p:txBody>
            <a:bodyPr/>
            <a:lstStyle/>
            <a:p>
              <a:endParaRPr lang="zh-CN" altLang="zh-CN" sz="1400">
                <a:ea typeface="楷体_GB2312" pitchFamily="49" charset="-122"/>
              </a:endParaRPr>
            </a:p>
          </p:txBody>
        </p:sp>
        <p:sp>
          <p:nvSpPr>
            <p:cNvPr id="23597" name="Rectangle 60"/>
            <p:cNvSpPr>
              <a:spLocks noChangeArrowheads="1"/>
            </p:cNvSpPr>
            <p:nvPr/>
          </p:nvSpPr>
          <p:spPr bwMode="auto">
            <a:xfrm>
              <a:off x="4253" y="2834"/>
              <a:ext cx="276" cy="243"/>
            </a:xfrm>
            <a:prstGeom prst="rect">
              <a:avLst/>
            </a:prstGeom>
            <a:noFill/>
            <a:ln w="19050">
              <a:solidFill>
                <a:schemeClr val="tx1"/>
              </a:solidFill>
              <a:miter lim="800000"/>
              <a:headEnd/>
              <a:tailEnd/>
            </a:ln>
          </p:spPr>
          <p:txBody>
            <a:bodyPr/>
            <a:lstStyle/>
            <a:p>
              <a:pPr algn="just"/>
              <a:r>
                <a:rPr lang="en-US" altLang="zh-CN" sz="1400" b="1"/>
                <a:t>/\</a:t>
              </a:r>
            </a:p>
            <a:p>
              <a:endParaRPr lang="en-US" altLang="zh-CN" sz="1400" b="1">
                <a:ea typeface="楷体_GB2312" pitchFamily="49" charset="-122"/>
              </a:endParaRPr>
            </a:p>
          </p:txBody>
        </p:sp>
        <p:sp>
          <p:nvSpPr>
            <p:cNvPr id="23598" name="Rectangle 61"/>
            <p:cNvSpPr>
              <a:spLocks noChangeArrowheads="1"/>
            </p:cNvSpPr>
            <p:nvPr/>
          </p:nvSpPr>
          <p:spPr bwMode="auto">
            <a:xfrm>
              <a:off x="4521" y="2835"/>
              <a:ext cx="276" cy="243"/>
            </a:xfrm>
            <a:prstGeom prst="rect">
              <a:avLst/>
            </a:prstGeom>
            <a:noFill/>
            <a:ln w="19050">
              <a:solidFill>
                <a:schemeClr val="tx1"/>
              </a:solidFill>
              <a:miter lim="800000"/>
              <a:headEnd/>
              <a:tailEnd/>
            </a:ln>
          </p:spPr>
          <p:txBody>
            <a:bodyPr/>
            <a:lstStyle/>
            <a:p>
              <a:pPr algn="just"/>
              <a:r>
                <a:rPr lang="en-US" altLang="zh-CN" sz="1400" b="1"/>
                <a:t>W</a:t>
              </a:r>
              <a:endParaRPr lang="en-US" altLang="zh-CN" sz="1400" b="1">
                <a:ea typeface="楷体_GB2312" pitchFamily="49" charset="-122"/>
              </a:endParaRPr>
            </a:p>
          </p:txBody>
        </p:sp>
        <p:sp>
          <p:nvSpPr>
            <p:cNvPr id="23599" name="Rectangle 63"/>
            <p:cNvSpPr>
              <a:spLocks noChangeArrowheads="1"/>
            </p:cNvSpPr>
            <p:nvPr/>
          </p:nvSpPr>
          <p:spPr bwMode="auto">
            <a:xfrm>
              <a:off x="5216" y="3369"/>
              <a:ext cx="276" cy="243"/>
            </a:xfrm>
            <a:prstGeom prst="rect">
              <a:avLst/>
            </a:prstGeom>
            <a:noFill/>
            <a:ln w="19050">
              <a:solidFill>
                <a:schemeClr val="tx1"/>
              </a:solidFill>
              <a:miter lim="800000"/>
              <a:headEnd/>
              <a:tailEnd/>
            </a:ln>
          </p:spPr>
          <p:txBody>
            <a:bodyPr/>
            <a:lstStyle/>
            <a:p>
              <a:pPr algn="just"/>
              <a:r>
                <a:rPr lang="en-US" altLang="zh-CN" sz="1400" b="1"/>
                <a:t>/\</a:t>
              </a:r>
              <a:endParaRPr lang="en-US" altLang="zh-CN" sz="1400" b="1">
                <a:ea typeface="楷体_GB2312" pitchFamily="49" charset="-122"/>
              </a:endParaRPr>
            </a:p>
          </p:txBody>
        </p:sp>
        <p:sp>
          <p:nvSpPr>
            <p:cNvPr id="23600" name="Rectangle 64"/>
            <p:cNvSpPr>
              <a:spLocks noChangeArrowheads="1"/>
            </p:cNvSpPr>
            <p:nvPr/>
          </p:nvSpPr>
          <p:spPr bwMode="auto">
            <a:xfrm>
              <a:off x="4681" y="3368"/>
              <a:ext cx="276" cy="243"/>
            </a:xfrm>
            <a:prstGeom prst="rect">
              <a:avLst/>
            </a:prstGeom>
            <a:noFill/>
            <a:ln w="19050">
              <a:solidFill>
                <a:schemeClr val="tx1"/>
              </a:solidFill>
              <a:miter lim="800000"/>
              <a:headEnd/>
              <a:tailEnd/>
            </a:ln>
          </p:spPr>
          <p:txBody>
            <a:bodyPr/>
            <a:lstStyle/>
            <a:p>
              <a:pPr algn="just"/>
              <a:r>
                <a:rPr lang="en-US" altLang="zh-CN" sz="1400" b="1"/>
                <a:t>/\</a:t>
              </a:r>
            </a:p>
            <a:p>
              <a:endParaRPr lang="en-US" altLang="zh-CN" sz="1400" b="1">
                <a:ea typeface="楷体_GB2312" pitchFamily="49" charset="-122"/>
              </a:endParaRPr>
            </a:p>
          </p:txBody>
        </p:sp>
        <p:sp>
          <p:nvSpPr>
            <p:cNvPr id="23601" name="Rectangle 65"/>
            <p:cNvSpPr>
              <a:spLocks noChangeArrowheads="1"/>
            </p:cNvSpPr>
            <p:nvPr/>
          </p:nvSpPr>
          <p:spPr bwMode="auto">
            <a:xfrm>
              <a:off x="4949" y="3369"/>
              <a:ext cx="275" cy="243"/>
            </a:xfrm>
            <a:prstGeom prst="rect">
              <a:avLst/>
            </a:prstGeom>
            <a:noFill/>
            <a:ln w="19050">
              <a:solidFill>
                <a:schemeClr val="tx1"/>
              </a:solidFill>
              <a:miter lim="800000"/>
              <a:headEnd/>
              <a:tailEnd/>
            </a:ln>
          </p:spPr>
          <p:txBody>
            <a:bodyPr/>
            <a:lstStyle/>
            <a:p>
              <a:pPr algn="just"/>
              <a:r>
                <a:rPr lang="en-US" altLang="zh-CN" sz="1400" b="1"/>
                <a:t>X</a:t>
              </a:r>
              <a:endParaRPr lang="en-US" altLang="zh-CN" sz="1400" b="1">
                <a:ea typeface="楷体_GB2312" pitchFamily="49" charset="-122"/>
              </a:endParaRPr>
            </a:p>
          </p:txBody>
        </p:sp>
        <p:sp>
          <p:nvSpPr>
            <p:cNvPr id="23602" name="Line 66"/>
            <p:cNvSpPr>
              <a:spLocks noChangeShapeType="1"/>
            </p:cNvSpPr>
            <p:nvPr/>
          </p:nvSpPr>
          <p:spPr bwMode="auto">
            <a:xfrm>
              <a:off x="4921" y="3012"/>
              <a:ext cx="241" cy="355"/>
            </a:xfrm>
            <a:prstGeom prst="line">
              <a:avLst/>
            </a:prstGeom>
            <a:noFill/>
            <a:ln w="19050">
              <a:solidFill>
                <a:schemeClr val="tx1"/>
              </a:solidFill>
              <a:round/>
              <a:headEnd/>
              <a:tailEnd type="triangle" w="sm" len="med"/>
            </a:ln>
          </p:spPr>
          <p:txBody>
            <a:bodyPr/>
            <a:lstStyle/>
            <a:p>
              <a:endParaRPr lang="zh-CN" altLang="en-US"/>
            </a:p>
          </p:txBody>
        </p:sp>
        <p:sp>
          <p:nvSpPr>
            <p:cNvPr id="23603" name="Text Box 67"/>
            <p:cNvSpPr txBox="1">
              <a:spLocks noChangeArrowheads="1"/>
            </p:cNvSpPr>
            <p:nvPr/>
          </p:nvSpPr>
          <p:spPr bwMode="auto">
            <a:xfrm>
              <a:off x="2999" y="1071"/>
              <a:ext cx="641" cy="267"/>
            </a:xfrm>
            <a:prstGeom prst="rect">
              <a:avLst/>
            </a:prstGeom>
            <a:noFill/>
            <a:ln w="19050">
              <a:noFill/>
              <a:miter lim="800000"/>
              <a:headEnd/>
              <a:tailEnd/>
            </a:ln>
          </p:spPr>
          <p:txBody>
            <a:bodyPr/>
            <a:lstStyle/>
            <a:p>
              <a:pPr algn="just"/>
              <a:r>
                <a:rPr lang="en-US" altLang="zh-CN" sz="1400" b="1"/>
                <a:t>root</a:t>
              </a:r>
              <a:endParaRPr lang="en-US" altLang="zh-CN" sz="1400" b="1">
                <a:ea typeface="楷体_GB2312" pitchFamily="49" charset="-122"/>
              </a:endParaRPr>
            </a:p>
          </p:txBody>
        </p:sp>
        <p:sp>
          <p:nvSpPr>
            <p:cNvPr id="23604" name="Line 68"/>
            <p:cNvSpPr>
              <a:spLocks noChangeShapeType="1"/>
            </p:cNvSpPr>
            <p:nvPr/>
          </p:nvSpPr>
          <p:spPr bwMode="auto">
            <a:xfrm>
              <a:off x="3426" y="1249"/>
              <a:ext cx="321" cy="89"/>
            </a:xfrm>
            <a:prstGeom prst="line">
              <a:avLst/>
            </a:prstGeom>
            <a:noFill/>
            <a:ln w="19050">
              <a:solidFill>
                <a:schemeClr val="tx1"/>
              </a:solidFill>
              <a:round/>
              <a:headEnd/>
              <a:tailEnd type="triangle" w="sm" len="med"/>
            </a:ln>
          </p:spPr>
          <p:txBody>
            <a:bodyP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2355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355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blinds(horizontal)">
                                      <p:cBhvr>
                                        <p:cTn id="7" dur="500"/>
                                        <p:tgtEl>
                                          <p:spTgt spid="143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34"/>
          <p:cNvSpPr>
            <a:spLocks noChangeArrowheads="1"/>
          </p:cNvSpPr>
          <p:nvPr/>
        </p:nvSpPr>
        <p:spPr bwMode="auto">
          <a:xfrm>
            <a:off x="611560"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二叉树的链接实现</a:t>
            </a:r>
            <a:endParaRPr lang="zh-CN" altLang="en-US" dirty="0">
              <a:latin typeface="微软雅黑" pitchFamily="34" charset="-122"/>
              <a:ea typeface="微软雅黑" pitchFamily="34" charset="-122"/>
            </a:endParaRPr>
          </a:p>
        </p:txBody>
      </p:sp>
      <p:sp>
        <p:nvSpPr>
          <p:cNvPr id="14342" name="TextBox 5"/>
          <p:cNvSpPr txBox="1">
            <a:spLocks noChangeArrowheads="1"/>
          </p:cNvSpPr>
          <p:nvPr/>
        </p:nvSpPr>
        <p:spPr bwMode="auto">
          <a:xfrm>
            <a:off x="611188" y="1058863"/>
            <a:ext cx="4176712"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同时指出父亲和儿子结点：类似双链表</a:t>
            </a:r>
            <a:endParaRPr lang="en-US" altLang="zh-CN" sz="1800" b="1">
              <a:latin typeface="微软雅黑" pitchFamily="34" charset="-122"/>
              <a:ea typeface="微软雅黑" pitchFamily="34" charset="-122"/>
            </a:endParaRPr>
          </a:p>
        </p:txBody>
      </p:sp>
      <p:sp>
        <p:nvSpPr>
          <p:cNvPr id="24582" name="Text Box 23"/>
          <p:cNvSpPr txBox="1">
            <a:spLocks noChangeArrowheads="1"/>
          </p:cNvSpPr>
          <p:nvPr/>
        </p:nvSpPr>
        <p:spPr bwMode="auto">
          <a:xfrm>
            <a:off x="5334000" y="2000250"/>
            <a:ext cx="2286000" cy="400050"/>
          </a:xfrm>
          <a:prstGeom prst="rect">
            <a:avLst/>
          </a:prstGeom>
          <a:noFill/>
          <a:ln w="9525">
            <a:noFill/>
            <a:miter lim="800000"/>
            <a:headEnd/>
            <a:tailEnd/>
          </a:ln>
        </p:spPr>
        <p:txBody>
          <a:bodyPr>
            <a:spAutoFit/>
          </a:bodyPr>
          <a:lstStyle/>
          <a:p>
            <a:pPr eaLnBrk="0" hangingPunct="0">
              <a:spcBef>
                <a:spcPct val="50000"/>
              </a:spcBef>
            </a:pPr>
            <a:endParaRPr lang="zh-CN" altLang="zh-CN" sz="2000">
              <a:latin typeface="Arial" pitchFamily="34" charset="0"/>
            </a:endParaRPr>
          </a:p>
        </p:txBody>
      </p:sp>
      <p:sp>
        <p:nvSpPr>
          <p:cNvPr id="6" name="Text Box 24"/>
          <p:cNvSpPr txBox="1">
            <a:spLocks noChangeArrowheads="1"/>
          </p:cNvSpPr>
          <p:nvPr/>
        </p:nvSpPr>
        <p:spPr bwMode="auto">
          <a:xfrm>
            <a:off x="684213" y="1708150"/>
            <a:ext cx="3382962" cy="368300"/>
          </a:xfrm>
          <a:prstGeom prst="rect">
            <a:avLst/>
          </a:prstGeom>
          <a:noFill/>
          <a:ln w="9525">
            <a:noFill/>
            <a:miter lim="800000"/>
            <a:headEnd/>
            <a:tailEnd/>
          </a:ln>
        </p:spPr>
        <p:txBody>
          <a:bodyPr>
            <a:spAutoFit/>
          </a:bodyPr>
          <a:lstStyle/>
          <a:p>
            <a:pPr eaLnBrk="0" hangingPunct="0">
              <a:spcBef>
                <a:spcPct val="50000"/>
              </a:spcBef>
            </a:pPr>
            <a:r>
              <a:rPr lang="zh-CN" altLang="en-US" sz="1800" b="1">
                <a:latin typeface="Arial" pitchFamily="34" charset="0"/>
              </a:rPr>
              <a:t>广义标准形式：（三叉链表）</a:t>
            </a:r>
          </a:p>
        </p:txBody>
      </p:sp>
      <p:grpSp>
        <p:nvGrpSpPr>
          <p:cNvPr id="2" name="Group 72"/>
          <p:cNvGrpSpPr>
            <a:grpSpLocks/>
          </p:cNvGrpSpPr>
          <p:nvPr/>
        </p:nvGrpSpPr>
        <p:grpSpPr bwMode="auto">
          <a:xfrm>
            <a:off x="611188" y="2859088"/>
            <a:ext cx="2665412" cy="2101850"/>
            <a:chOff x="295" y="1071"/>
            <a:chExt cx="1966" cy="2006"/>
          </a:xfrm>
        </p:grpSpPr>
        <p:sp>
          <p:nvSpPr>
            <p:cNvPr id="24646" name="Oval 6"/>
            <p:cNvSpPr>
              <a:spLocks noChangeArrowheads="1"/>
            </p:cNvSpPr>
            <p:nvPr/>
          </p:nvSpPr>
          <p:spPr bwMode="auto">
            <a:xfrm>
              <a:off x="1207" y="1071"/>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24647" name="Oval 7"/>
            <p:cNvSpPr>
              <a:spLocks noChangeArrowheads="1"/>
            </p:cNvSpPr>
            <p:nvPr/>
          </p:nvSpPr>
          <p:spPr bwMode="auto">
            <a:xfrm>
              <a:off x="823" y="1407"/>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24648" name="Oval 8"/>
            <p:cNvSpPr>
              <a:spLocks noChangeArrowheads="1"/>
            </p:cNvSpPr>
            <p:nvPr/>
          </p:nvSpPr>
          <p:spPr bwMode="auto">
            <a:xfrm>
              <a:off x="1656" y="1525"/>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24649" name="Oval 9"/>
            <p:cNvSpPr>
              <a:spLocks noChangeArrowheads="1"/>
            </p:cNvSpPr>
            <p:nvPr/>
          </p:nvSpPr>
          <p:spPr bwMode="auto">
            <a:xfrm>
              <a:off x="1962" y="2837"/>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X</a:t>
              </a:r>
              <a:endParaRPr lang="en-US" altLang="zh-CN" sz="1400" b="1" u="sng">
                <a:latin typeface="Arial" pitchFamily="34" charset="0"/>
              </a:endParaRPr>
            </a:p>
          </p:txBody>
        </p:sp>
        <p:sp>
          <p:nvSpPr>
            <p:cNvPr id="24650" name="Oval 11"/>
            <p:cNvSpPr>
              <a:spLocks noChangeArrowheads="1"/>
            </p:cNvSpPr>
            <p:nvPr/>
          </p:nvSpPr>
          <p:spPr bwMode="auto">
            <a:xfrm>
              <a:off x="1020" y="188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24651" name="Oval 15"/>
            <p:cNvSpPr>
              <a:spLocks noChangeArrowheads="1"/>
            </p:cNvSpPr>
            <p:nvPr/>
          </p:nvSpPr>
          <p:spPr bwMode="auto">
            <a:xfrm>
              <a:off x="295" y="1887"/>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24652" name="Line 16"/>
            <p:cNvSpPr>
              <a:spLocks noChangeShapeType="1"/>
            </p:cNvSpPr>
            <p:nvPr/>
          </p:nvSpPr>
          <p:spPr bwMode="auto">
            <a:xfrm flipH="1">
              <a:off x="1063" y="1263"/>
              <a:ext cx="192"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4653" name="Line 17"/>
            <p:cNvSpPr>
              <a:spLocks noChangeShapeType="1"/>
            </p:cNvSpPr>
            <p:nvPr/>
          </p:nvSpPr>
          <p:spPr bwMode="auto">
            <a:xfrm flipH="1">
              <a:off x="535" y="1599"/>
              <a:ext cx="336"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4654" name="Line 18"/>
            <p:cNvSpPr>
              <a:spLocks noChangeShapeType="1"/>
            </p:cNvSpPr>
            <p:nvPr/>
          </p:nvSpPr>
          <p:spPr bwMode="auto">
            <a:xfrm>
              <a:off x="1475" y="1253"/>
              <a:ext cx="271" cy="27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4655" name="Line 19"/>
            <p:cNvSpPr>
              <a:spLocks noChangeShapeType="1"/>
            </p:cNvSpPr>
            <p:nvPr/>
          </p:nvSpPr>
          <p:spPr bwMode="auto">
            <a:xfrm>
              <a:off x="1818" y="2645"/>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4656" name="Oval 26"/>
            <p:cNvSpPr>
              <a:spLocks noChangeArrowheads="1"/>
            </p:cNvSpPr>
            <p:nvPr/>
          </p:nvSpPr>
          <p:spPr bwMode="auto">
            <a:xfrm>
              <a:off x="1610" y="24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W</a:t>
              </a:r>
              <a:endParaRPr lang="en-US" altLang="zh-CN" sz="1400" b="1" u="sng">
                <a:latin typeface="Arial" pitchFamily="34" charset="0"/>
              </a:endParaRPr>
            </a:p>
          </p:txBody>
        </p:sp>
        <p:sp>
          <p:nvSpPr>
            <p:cNvPr id="24657" name="Line 27"/>
            <p:cNvSpPr>
              <a:spLocks noChangeShapeType="1"/>
            </p:cNvSpPr>
            <p:nvPr/>
          </p:nvSpPr>
          <p:spPr bwMode="auto">
            <a:xfrm flipH="1">
              <a:off x="1746" y="2160"/>
              <a:ext cx="272" cy="272"/>
            </a:xfrm>
            <a:prstGeom prst="line">
              <a:avLst/>
            </a:prstGeom>
            <a:noFill/>
            <a:ln w="28575">
              <a:solidFill>
                <a:schemeClr val="tx1"/>
              </a:solidFill>
              <a:round/>
              <a:headEnd/>
              <a:tailEnd/>
            </a:ln>
          </p:spPr>
          <p:txBody>
            <a:bodyPr wrap="none"/>
            <a:lstStyle/>
            <a:p>
              <a:endParaRPr lang="zh-CN" altLang="en-US"/>
            </a:p>
          </p:txBody>
        </p:sp>
        <p:sp>
          <p:nvSpPr>
            <p:cNvPr id="24658" name="Line 69"/>
            <p:cNvSpPr>
              <a:spLocks noChangeShapeType="1"/>
            </p:cNvSpPr>
            <p:nvPr/>
          </p:nvSpPr>
          <p:spPr bwMode="auto">
            <a:xfrm>
              <a:off x="1020" y="1616"/>
              <a:ext cx="91" cy="272"/>
            </a:xfrm>
            <a:prstGeom prst="line">
              <a:avLst/>
            </a:prstGeom>
            <a:noFill/>
            <a:ln w="38100">
              <a:solidFill>
                <a:schemeClr val="tx1"/>
              </a:solidFill>
              <a:round/>
              <a:headEnd/>
              <a:tailEnd/>
            </a:ln>
          </p:spPr>
          <p:txBody>
            <a:bodyPr/>
            <a:lstStyle/>
            <a:p>
              <a:endParaRPr lang="zh-CN" altLang="en-US"/>
            </a:p>
          </p:txBody>
        </p:sp>
        <p:sp>
          <p:nvSpPr>
            <p:cNvPr id="24659" name="Oval 70"/>
            <p:cNvSpPr>
              <a:spLocks noChangeArrowheads="1"/>
            </p:cNvSpPr>
            <p:nvPr/>
          </p:nvSpPr>
          <p:spPr bwMode="auto">
            <a:xfrm>
              <a:off x="1973" y="1979"/>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24660" name="Line 71"/>
            <p:cNvSpPr>
              <a:spLocks noChangeShapeType="1"/>
            </p:cNvSpPr>
            <p:nvPr/>
          </p:nvSpPr>
          <p:spPr bwMode="auto">
            <a:xfrm>
              <a:off x="1882" y="1706"/>
              <a:ext cx="182" cy="273"/>
            </a:xfrm>
            <a:prstGeom prst="line">
              <a:avLst/>
            </a:prstGeom>
            <a:noFill/>
            <a:ln w="38100">
              <a:solidFill>
                <a:schemeClr val="tx1"/>
              </a:solidFill>
              <a:round/>
              <a:headEnd/>
              <a:tailEnd/>
            </a:ln>
          </p:spPr>
          <p:txBody>
            <a:bodyPr/>
            <a:lstStyle/>
            <a:p>
              <a:endParaRPr lang="zh-CN" altLang="en-US"/>
            </a:p>
          </p:txBody>
        </p:sp>
      </p:grpSp>
      <p:graphicFrame>
        <p:nvGraphicFramePr>
          <p:cNvPr id="60" name="Group 51"/>
          <p:cNvGraphicFramePr>
            <a:graphicFrameLocks noGrp="1"/>
          </p:cNvGraphicFramePr>
          <p:nvPr/>
        </p:nvGraphicFramePr>
        <p:xfrm>
          <a:off x="611188" y="2211388"/>
          <a:ext cx="3240360" cy="281940"/>
        </p:xfrm>
        <a:graphic>
          <a:graphicData uri="http://schemas.openxmlformats.org/drawingml/2006/table">
            <a:tbl>
              <a:tblPr/>
              <a:tblGrid>
                <a:gridCol w="679579">
                  <a:extLst>
                    <a:ext uri="{9D8B030D-6E8A-4147-A177-3AD203B41FA5}">
                      <a16:colId xmlns:a16="http://schemas.microsoft.com/office/drawing/2014/main" xmlns="" val="20000"/>
                    </a:ext>
                  </a:extLst>
                </a:gridCol>
                <a:gridCol w="731063">
                  <a:extLst>
                    <a:ext uri="{9D8B030D-6E8A-4147-A177-3AD203B41FA5}">
                      <a16:colId xmlns:a16="http://schemas.microsoft.com/office/drawing/2014/main" xmlns="" val="20001"/>
                    </a:ext>
                  </a:extLst>
                </a:gridCol>
                <a:gridCol w="784606">
                  <a:extLst>
                    <a:ext uri="{9D8B030D-6E8A-4147-A177-3AD203B41FA5}">
                      <a16:colId xmlns:a16="http://schemas.microsoft.com/office/drawing/2014/main" xmlns="" val="20002"/>
                    </a:ext>
                  </a:extLst>
                </a:gridCol>
                <a:gridCol w="1045112">
                  <a:extLst>
                    <a:ext uri="{9D8B030D-6E8A-4147-A177-3AD203B41FA5}">
                      <a16:colId xmlns:a16="http://schemas.microsoft.com/office/drawing/2014/main" xmlns=""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LEFT</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DATA</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RIGHT</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PARENT</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bl>
          </a:graphicData>
        </a:graphic>
      </p:graphicFrame>
      <p:grpSp>
        <p:nvGrpSpPr>
          <p:cNvPr id="3" name="Group 93"/>
          <p:cNvGrpSpPr>
            <a:grpSpLocks/>
          </p:cNvGrpSpPr>
          <p:nvPr/>
        </p:nvGrpSpPr>
        <p:grpSpPr bwMode="auto">
          <a:xfrm>
            <a:off x="5003800" y="1058863"/>
            <a:ext cx="3916363" cy="3457575"/>
            <a:chOff x="2146" y="1071"/>
            <a:chExt cx="3147" cy="2903"/>
          </a:xfrm>
        </p:grpSpPr>
        <p:sp>
          <p:nvSpPr>
            <p:cNvPr id="24598" name="Rectangle 38"/>
            <p:cNvSpPr>
              <a:spLocks noChangeArrowheads="1"/>
            </p:cNvSpPr>
            <p:nvPr/>
          </p:nvSpPr>
          <p:spPr bwMode="auto">
            <a:xfrm>
              <a:off x="3283" y="1437"/>
              <a:ext cx="222" cy="242"/>
            </a:xfrm>
            <a:prstGeom prst="rect">
              <a:avLst/>
            </a:prstGeom>
            <a:noFill/>
            <a:ln w="19050">
              <a:solidFill>
                <a:schemeClr val="tx1"/>
              </a:solidFill>
              <a:miter lim="800000"/>
              <a:headEnd/>
              <a:tailEnd/>
            </a:ln>
          </p:spPr>
          <p:txBody>
            <a:bodyPr/>
            <a:lstStyle/>
            <a:p>
              <a:pPr algn="just"/>
              <a:r>
                <a:rPr lang="en-US" altLang="zh-CN" sz="1400" b="1"/>
                <a:t>A</a:t>
              </a:r>
              <a:endParaRPr lang="en-US" altLang="zh-CN" sz="1400" b="1">
                <a:ea typeface="楷体_GB2312" pitchFamily="49" charset="-122"/>
              </a:endParaRPr>
            </a:p>
          </p:txBody>
        </p:sp>
        <p:sp>
          <p:nvSpPr>
            <p:cNvPr id="24599" name="Rectangle 39"/>
            <p:cNvSpPr>
              <a:spLocks noChangeArrowheads="1"/>
            </p:cNvSpPr>
            <p:nvPr/>
          </p:nvSpPr>
          <p:spPr bwMode="auto">
            <a:xfrm>
              <a:off x="3504" y="1437"/>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00" name="Rectangle 40"/>
            <p:cNvSpPr>
              <a:spLocks noChangeArrowheads="1"/>
            </p:cNvSpPr>
            <p:nvPr/>
          </p:nvSpPr>
          <p:spPr bwMode="auto">
            <a:xfrm>
              <a:off x="3725" y="1437"/>
              <a:ext cx="222" cy="242"/>
            </a:xfrm>
            <a:prstGeom prst="rect">
              <a:avLst/>
            </a:prstGeom>
            <a:noFill/>
            <a:ln w="19050">
              <a:solidFill>
                <a:schemeClr val="tx1"/>
              </a:solidFill>
              <a:miter lim="800000"/>
              <a:headEnd/>
              <a:tailEnd/>
            </a:ln>
          </p:spPr>
          <p:txBody>
            <a:bodyPr/>
            <a:lstStyle/>
            <a:p>
              <a:pPr algn="just"/>
              <a:r>
                <a:rPr lang="en-US" altLang="zh-CN" sz="1400" b="1">
                  <a:latin typeface="宋体" pitchFamily="2" charset="-122"/>
                </a:rPr>
                <a:t>∧</a:t>
              </a:r>
              <a:endParaRPr lang="en-US" altLang="zh-CN" sz="1400" b="1"/>
            </a:p>
            <a:p>
              <a:endParaRPr lang="en-US" altLang="zh-CN" sz="1400" b="1">
                <a:ea typeface="楷体_GB2312" pitchFamily="49" charset="-122"/>
              </a:endParaRPr>
            </a:p>
          </p:txBody>
        </p:sp>
        <p:sp>
          <p:nvSpPr>
            <p:cNvPr id="24601" name="Rectangle 41"/>
            <p:cNvSpPr>
              <a:spLocks noChangeArrowheads="1"/>
            </p:cNvSpPr>
            <p:nvPr/>
          </p:nvSpPr>
          <p:spPr bwMode="auto">
            <a:xfrm>
              <a:off x="3946" y="1437"/>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02" name="Text Box 42"/>
            <p:cNvSpPr txBox="1">
              <a:spLocks noChangeArrowheads="1"/>
            </p:cNvSpPr>
            <p:nvPr/>
          </p:nvSpPr>
          <p:spPr bwMode="auto">
            <a:xfrm>
              <a:off x="2562" y="1071"/>
              <a:ext cx="582" cy="266"/>
            </a:xfrm>
            <a:prstGeom prst="rect">
              <a:avLst/>
            </a:prstGeom>
            <a:noFill/>
            <a:ln w="19050">
              <a:noFill/>
              <a:miter lim="800000"/>
              <a:headEnd/>
              <a:tailEnd/>
            </a:ln>
          </p:spPr>
          <p:txBody>
            <a:bodyPr/>
            <a:lstStyle/>
            <a:p>
              <a:pPr algn="just"/>
              <a:r>
                <a:rPr lang="en-US" altLang="zh-CN" sz="1400" b="1"/>
                <a:t>root</a:t>
              </a:r>
              <a:endParaRPr lang="en-US" altLang="zh-CN" sz="1400" b="1">
                <a:ea typeface="楷体_GB2312" pitchFamily="49" charset="-122"/>
              </a:endParaRPr>
            </a:p>
          </p:txBody>
        </p:sp>
        <p:sp>
          <p:nvSpPr>
            <p:cNvPr id="24603" name="Line 43"/>
            <p:cNvSpPr>
              <a:spLocks noChangeShapeType="1"/>
            </p:cNvSpPr>
            <p:nvPr/>
          </p:nvSpPr>
          <p:spPr bwMode="auto">
            <a:xfrm>
              <a:off x="3060" y="1248"/>
              <a:ext cx="344" cy="178"/>
            </a:xfrm>
            <a:prstGeom prst="line">
              <a:avLst/>
            </a:prstGeom>
            <a:noFill/>
            <a:ln w="19050">
              <a:solidFill>
                <a:schemeClr val="tx1"/>
              </a:solidFill>
              <a:round/>
              <a:headEnd/>
              <a:tailEnd type="triangle" w="med" len="med"/>
            </a:ln>
          </p:spPr>
          <p:txBody>
            <a:bodyPr/>
            <a:lstStyle/>
            <a:p>
              <a:endParaRPr lang="zh-CN" altLang="en-US"/>
            </a:p>
          </p:txBody>
        </p:sp>
        <p:sp>
          <p:nvSpPr>
            <p:cNvPr id="24604" name="Rectangle 45"/>
            <p:cNvSpPr>
              <a:spLocks noChangeArrowheads="1"/>
            </p:cNvSpPr>
            <p:nvPr/>
          </p:nvSpPr>
          <p:spPr bwMode="auto">
            <a:xfrm>
              <a:off x="2680" y="1958"/>
              <a:ext cx="222" cy="242"/>
            </a:xfrm>
            <a:prstGeom prst="rect">
              <a:avLst/>
            </a:prstGeom>
            <a:noFill/>
            <a:ln w="19050">
              <a:solidFill>
                <a:schemeClr val="tx1"/>
              </a:solidFill>
              <a:miter lim="800000"/>
              <a:headEnd/>
              <a:tailEnd/>
            </a:ln>
          </p:spPr>
          <p:txBody>
            <a:bodyPr/>
            <a:lstStyle/>
            <a:p>
              <a:pPr algn="just"/>
              <a:r>
                <a:rPr lang="en-US" altLang="zh-CN" sz="1400" b="1"/>
                <a:t>L</a:t>
              </a:r>
              <a:endParaRPr lang="en-US" altLang="zh-CN" sz="1400" b="1">
                <a:ea typeface="楷体_GB2312" pitchFamily="49" charset="-122"/>
              </a:endParaRPr>
            </a:p>
          </p:txBody>
        </p:sp>
        <p:sp>
          <p:nvSpPr>
            <p:cNvPr id="24605" name="Rectangle 46"/>
            <p:cNvSpPr>
              <a:spLocks noChangeArrowheads="1"/>
            </p:cNvSpPr>
            <p:nvPr/>
          </p:nvSpPr>
          <p:spPr bwMode="auto">
            <a:xfrm>
              <a:off x="2910" y="1958"/>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06" name="Rectangle 47"/>
            <p:cNvSpPr>
              <a:spLocks noChangeArrowheads="1"/>
            </p:cNvSpPr>
            <p:nvPr/>
          </p:nvSpPr>
          <p:spPr bwMode="auto">
            <a:xfrm>
              <a:off x="3131" y="1958"/>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07" name="Rectangle 48"/>
            <p:cNvSpPr>
              <a:spLocks noChangeArrowheads="1"/>
            </p:cNvSpPr>
            <p:nvPr/>
          </p:nvSpPr>
          <p:spPr bwMode="auto">
            <a:xfrm>
              <a:off x="3352" y="1958"/>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08" name="Rectangle 50"/>
            <p:cNvSpPr>
              <a:spLocks noChangeArrowheads="1"/>
            </p:cNvSpPr>
            <p:nvPr/>
          </p:nvSpPr>
          <p:spPr bwMode="auto">
            <a:xfrm>
              <a:off x="3960" y="1958"/>
              <a:ext cx="222" cy="242"/>
            </a:xfrm>
            <a:prstGeom prst="rect">
              <a:avLst/>
            </a:prstGeom>
            <a:noFill/>
            <a:ln w="19050">
              <a:solidFill>
                <a:schemeClr val="tx1"/>
              </a:solidFill>
              <a:miter lim="800000"/>
              <a:headEnd/>
              <a:tailEnd/>
            </a:ln>
          </p:spPr>
          <p:txBody>
            <a:bodyPr/>
            <a:lstStyle/>
            <a:p>
              <a:pPr algn="just"/>
              <a:r>
                <a:rPr lang="en-US" altLang="zh-CN" sz="1400" b="1"/>
                <a:t>C</a:t>
              </a:r>
              <a:endParaRPr lang="en-US" altLang="zh-CN" sz="1400" b="1">
                <a:ea typeface="楷体_GB2312" pitchFamily="49" charset="-122"/>
              </a:endParaRPr>
            </a:p>
          </p:txBody>
        </p:sp>
        <p:sp>
          <p:nvSpPr>
            <p:cNvPr id="24609" name="Rectangle 51"/>
            <p:cNvSpPr>
              <a:spLocks noChangeArrowheads="1"/>
            </p:cNvSpPr>
            <p:nvPr/>
          </p:nvSpPr>
          <p:spPr bwMode="auto">
            <a:xfrm>
              <a:off x="4181" y="1958"/>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10" name="Rectangle 52"/>
            <p:cNvSpPr>
              <a:spLocks noChangeArrowheads="1"/>
            </p:cNvSpPr>
            <p:nvPr/>
          </p:nvSpPr>
          <p:spPr bwMode="auto">
            <a:xfrm>
              <a:off x="4402" y="1958"/>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11" name="Rectangle 53"/>
            <p:cNvSpPr>
              <a:spLocks noChangeArrowheads="1"/>
            </p:cNvSpPr>
            <p:nvPr/>
          </p:nvSpPr>
          <p:spPr bwMode="auto">
            <a:xfrm>
              <a:off x="4623" y="1958"/>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12" name="Line 54"/>
            <p:cNvSpPr>
              <a:spLocks noChangeShapeType="1"/>
            </p:cNvSpPr>
            <p:nvPr/>
          </p:nvSpPr>
          <p:spPr bwMode="auto">
            <a:xfrm flipH="1">
              <a:off x="2974" y="1603"/>
              <a:ext cx="602" cy="355"/>
            </a:xfrm>
            <a:prstGeom prst="line">
              <a:avLst/>
            </a:prstGeom>
            <a:noFill/>
            <a:ln w="19050">
              <a:solidFill>
                <a:schemeClr val="tx1"/>
              </a:solidFill>
              <a:round/>
              <a:headEnd/>
              <a:tailEnd type="triangle" w="med" len="med"/>
            </a:ln>
          </p:spPr>
          <p:txBody>
            <a:bodyPr/>
            <a:lstStyle/>
            <a:p>
              <a:endParaRPr lang="zh-CN" altLang="en-US"/>
            </a:p>
          </p:txBody>
        </p:sp>
        <p:sp>
          <p:nvSpPr>
            <p:cNvPr id="24613" name="Line 55"/>
            <p:cNvSpPr>
              <a:spLocks noChangeShapeType="1"/>
            </p:cNvSpPr>
            <p:nvPr/>
          </p:nvSpPr>
          <p:spPr bwMode="auto">
            <a:xfrm>
              <a:off x="4005" y="1603"/>
              <a:ext cx="258" cy="355"/>
            </a:xfrm>
            <a:prstGeom prst="line">
              <a:avLst/>
            </a:prstGeom>
            <a:noFill/>
            <a:ln w="19050">
              <a:solidFill>
                <a:schemeClr val="tx1"/>
              </a:solidFill>
              <a:round/>
              <a:headEnd/>
              <a:tailEnd type="triangle" w="med" len="med"/>
            </a:ln>
          </p:spPr>
          <p:txBody>
            <a:bodyPr/>
            <a:lstStyle/>
            <a:p>
              <a:endParaRPr lang="zh-CN" altLang="en-US"/>
            </a:p>
          </p:txBody>
        </p:sp>
        <p:sp>
          <p:nvSpPr>
            <p:cNvPr id="24614" name="Line 56"/>
            <p:cNvSpPr>
              <a:spLocks noChangeShapeType="1"/>
            </p:cNvSpPr>
            <p:nvPr/>
          </p:nvSpPr>
          <p:spPr bwMode="auto">
            <a:xfrm flipV="1">
              <a:off x="3232" y="1676"/>
              <a:ext cx="534" cy="371"/>
            </a:xfrm>
            <a:prstGeom prst="line">
              <a:avLst/>
            </a:prstGeom>
            <a:noFill/>
            <a:ln w="19050">
              <a:solidFill>
                <a:schemeClr val="tx1"/>
              </a:solidFill>
              <a:round/>
              <a:headEnd/>
              <a:tailEnd type="triangle" w="med" len="med"/>
            </a:ln>
          </p:spPr>
          <p:txBody>
            <a:bodyPr/>
            <a:lstStyle/>
            <a:p>
              <a:endParaRPr lang="zh-CN" altLang="en-US"/>
            </a:p>
          </p:txBody>
        </p:sp>
        <p:sp>
          <p:nvSpPr>
            <p:cNvPr id="24615" name="Line 57"/>
            <p:cNvSpPr>
              <a:spLocks noChangeShapeType="1"/>
            </p:cNvSpPr>
            <p:nvPr/>
          </p:nvSpPr>
          <p:spPr bwMode="auto">
            <a:xfrm flipH="1" flipV="1">
              <a:off x="4171" y="1615"/>
              <a:ext cx="350" cy="432"/>
            </a:xfrm>
            <a:prstGeom prst="line">
              <a:avLst/>
            </a:prstGeom>
            <a:noFill/>
            <a:ln w="19050">
              <a:solidFill>
                <a:schemeClr val="tx1"/>
              </a:solidFill>
              <a:round/>
              <a:headEnd/>
              <a:tailEnd type="triangle" w="med" len="med"/>
            </a:ln>
          </p:spPr>
          <p:txBody>
            <a:bodyPr/>
            <a:lstStyle/>
            <a:p>
              <a:endParaRPr lang="zh-CN" altLang="en-US"/>
            </a:p>
          </p:txBody>
        </p:sp>
        <p:sp>
          <p:nvSpPr>
            <p:cNvPr id="24616" name="Rectangle 59"/>
            <p:cNvSpPr>
              <a:spLocks noChangeArrowheads="1"/>
            </p:cNvSpPr>
            <p:nvPr/>
          </p:nvSpPr>
          <p:spPr bwMode="auto">
            <a:xfrm>
              <a:off x="3119" y="2490"/>
              <a:ext cx="222" cy="242"/>
            </a:xfrm>
            <a:prstGeom prst="rect">
              <a:avLst/>
            </a:prstGeom>
            <a:noFill/>
            <a:ln w="19050">
              <a:solidFill>
                <a:schemeClr val="tx1"/>
              </a:solidFill>
              <a:miter lim="800000"/>
              <a:headEnd/>
              <a:tailEnd/>
            </a:ln>
          </p:spPr>
          <p:txBody>
            <a:bodyPr/>
            <a:lstStyle/>
            <a:p>
              <a:pPr algn="just"/>
              <a:r>
                <a:rPr lang="en-US" altLang="zh-CN" sz="1400" b="1"/>
                <a:t>E</a:t>
              </a:r>
              <a:endParaRPr lang="en-US" altLang="zh-CN" sz="1400" b="1">
                <a:ea typeface="楷体_GB2312" pitchFamily="49" charset="-122"/>
              </a:endParaRPr>
            </a:p>
          </p:txBody>
        </p:sp>
        <p:sp>
          <p:nvSpPr>
            <p:cNvPr id="24617" name="Rectangle 60"/>
            <p:cNvSpPr>
              <a:spLocks noChangeArrowheads="1"/>
            </p:cNvSpPr>
            <p:nvPr/>
          </p:nvSpPr>
          <p:spPr bwMode="auto">
            <a:xfrm>
              <a:off x="3340" y="2490"/>
              <a:ext cx="222" cy="242"/>
            </a:xfrm>
            <a:prstGeom prst="rect">
              <a:avLst/>
            </a:prstGeom>
            <a:noFill/>
            <a:ln w="19050">
              <a:solidFill>
                <a:schemeClr val="tx1"/>
              </a:solidFill>
              <a:miter lim="800000"/>
              <a:headEnd/>
              <a:tailEnd/>
            </a:ln>
          </p:spPr>
          <p:txBody>
            <a:bodyPr lIns="0"/>
            <a:lstStyle/>
            <a:p>
              <a:pPr algn="just"/>
              <a:r>
                <a:rPr lang="en-US" altLang="zh-CN" sz="1400" b="1">
                  <a:latin typeface="宋体" pitchFamily="2" charset="-122"/>
                </a:rPr>
                <a:t>∧</a:t>
              </a:r>
              <a:endParaRPr lang="en-US" altLang="zh-CN" sz="1400" b="1"/>
            </a:p>
            <a:p>
              <a:endParaRPr lang="en-US" altLang="zh-CN" sz="1400" b="1">
                <a:ea typeface="楷体_GB2312" pitchFamily="49" charset="-122"/>
              </a:endParaRPr>
            </a:p>
          </p:txBody>
        </p:sp>
        <p:sp>
          <p:nvSpPr>
            <p:cNvPr id="24618" name="Rectangle 61"/>
            <p:cNvSpPr>
              <a:spLocks noChangeArrowheads="1"/>
            </p:cNvSpPr>
            <p:nvPr/>
          </p:nvSpPr>
          <p:spPr bwMode="auto">
            <a:xfrm>
              <a:off x="3560" y="2490"/>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19" name="Rectangle 62"/>
            <p:cNvSpPr>
              <a:spLocks noChangeArrowheads="1"/>
            </p:cNvSpPr>
            <p:nvPr/>
          </p:nvSpPr>
          <p:spPr bwMode="auto">
            <a:xfrm>
              <a:off x="3781" y="2490"/>
              <a:ext cx="222" cy="242"/>
            </a:xfrm>
            <a:prstGeom prst="rect">
              <a:avLst/>
            </a:prstGeom>
            <a:noFill/>
            <a:ln w="19050">
              <a:solidFill>
                <a:schemeClr val="tx1"/>
              </a:solidFill>
              <a:miter lim="800000"/>
              <a:headEnd/>
              <a:tailEnd/>
            </a:ln>
          </p:spPr>
          <p:txBody>
            <a:bodyPr/>
            <a:lstStyle/>
            <a:p>
              <a:pPr algn="just"/>
              <a:r>
                <a:rPr lang="en-US" altLang="zh-CN" sz="1400" b="1">
                  <a:latin typeface="宋体" pitchFamily="2" charset="-122"/>
                </a:rPr>
                <a:t>∧</a:t>
              </a:r>
              <a:endParaRPr lang="en-US" altLang="zh-CN" sz="1400" b="1"/>
            </a:p>
            <a:p>
              <a:endParaRPr lang="en-US" altLang="zh-CN" sz="1400" b="1">
                <a:ea typeface="楷体_GB2312" pitchFamily="49" charset="-122"/>
              </a:endParaRPr>
            </a:p>
          </p:txBody>
        </p:sp>
        <p:sp>
          <p:nvSpPr>
            <p:cNvPr id="24620" name="Rectangle 64"/>
            <p:cNvSpPr>
              <a:spLocks noChangeArrowheads="1"/>
            </p:cNvSpPr>
            <p:nvPr/>
          </p:nvSpPr>
          <p:spPr bwMode="auto">
            <a:xfrm>
              <a:off x="2146" y="2490"/>
              <a:ext cx="222" cy="242"/>
            </a:xfrm>
            <a:prstGeom prst="rect">
              <a:avLst/>
            </a:prstGeom>
            <a:noFill/>
            <a:ln w="19050">
              <a:solidFill>
                <a:schemeClr val="tx1"/>
              </a:solidFill>
              <a:miter lim="800000"/>
              <a:headEnd/>
              <a:tailEnd/>
            </a:ln>
          </p:spPr>
          <p:txBody>
            <a:bodyPr/>
            <a:lstStyle/>
            <a:p>
              <a:pPr algn="just"/>
              <a:r>
                <a:rPr lang="en-US" altLang="zh-CN" sz="1400" b="1"/>
                <a:t>B</a:t>
              </a:r>
              <a:endParaRPr lang="en-US" altLang="zh-CN" sz="1400" b="1">
                <a:ea typeface="楷体_GB2312" pitchFamily="49" charset="-122"/>
              </a:endParaRPr>
            </a:p>
          </p:txBody>
        </p:sp>
        <p:sp>
          <p:nvSpPr>
            <p:cNvPr id="24621" name="Rectangle 65"/>
            <p:cNvSpPr>
              <a:spLocks noChangeArrowheads="1"/>
            </p:cNvSpPr>
            <p:nvPr/>
          </p:nvSpPr>
          <p:spPr bwMode="auto">
            <a:xfrm>
              <a:off x="2376" y="2490"/>
              <a:ext cx="222" cy="242"/>
            </a:xfrm>
            <a:prstGeom prst="rect">
              <a:avLst/>
            </a:prstGeom>
            <a:noFill/>
            <a:ln w="19050">
              <a:solidFill>
                <a:schemeClr val="tx1"/>
              </a:solidFill>
              <a:miter lim="800000"/>
              <a:headEnd/>
              <a:tailEnd/>
            </a:ln>
          </p:spPr>
          <p:txBody>
            <a:bodyPr lIns="0"/>
            <a:lstStyle/>
            <a:p>
              <a:pPr algn="just"/>
              <a:r>
                <a:rPr lang="en-US" altLang="zh-CN" sz="1400" b="1">
                  <a:latin typeface="宋体" pitchFamily="2" charset="-122"/>
                </a:rPr>
                <a:t>∧</a:t>
              </a:r>
              <a:endParaRPr lang="en-US" altLang="zh-CN" sz="1400" b="1"/>
            </a:p>
            <a:p>
              <a:endParaRPr lang="en-US" altLang="zh-CN" sz="1400" b="1">
                <a:ea typeface="楷体_GB2312" pitchFamily="49" charset="-122"/>
              </a:endParaRPr>
            </a:p>
          </p:txBody>
        </p:sp>
        <p:sp>
          <p:nvSpPr>
            <p:cNvPr id="24622" name="Rectangle 66"/>
            <p:cNvSpPr>
              <a:spLocks noChangeArrowheads="1"/>
            </p:cNvSpPr>
            <p:nvPr/>
          </p:nvSpPr>
          <p:spPr bwMode="auto">
            <a:xfrm>
              <a:off x="2588" y="2490"/>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23" name="Rectangle 67"/>
            <p:cNvSpPr>
              <a:spLocks noChangeArrowheads="1"/>
            </p:cNvSpPr>
            <p:nvPr/>
          </p:nvSpPr>
          <p:spPr bwMode="auto">
            <a:xfrm>
              <a:off x="2809" y="2490"/>
              <a:ext cx="222" cy="242"/>
            </a:xfrm>
            <a:prstGeom prst="rect">
              <a:avLst/>
            </a:prstGeom>
            <a:noFill/>
            <a:ln w="19050">
              <a:solidFill>
                <a:schemeClr val="tx1"/>
              </a:solidFill>
              <a:miter lim="800000"/>
              <a:headEnd/>
              <a:tailEnd/>
            </a:ln>
          </p:spPr>
          <p:txBody>
            <a:bodyPr/>
            <a:lstStyle/>
            <a:p>
              <a:pPr algn="just"/>
              <a:r>
                <a:rPr lang="en-US" altLang="zh-CN" sz="1400" b="1">
                  <a:latin typeface="宋体" pitchFamily="2" charset="-122"/>
                </a:rPr>
                <a:t>∧</a:t>
              </a:r>
              <a:endParaRPr lang="en-US" altLang="zh-CN" sz="1400" b="1"/>
            </a:p>
            <a:p>
              <a:endParaRPr lang="en-US" altLang="zh-CN" sz="1400" b="1">
                <a:ea typeface="楷体_GB2312" pitchFamily="49" charset="-122"/>
              </a:endParaRPr>
            </a:p>
          </p:txBody>
        </p:sp>
        <p:sp>
          <p:nvSpPr>
            <p:cNvPr id="24624" name="Line 68"/>
            <p:cNvSpPr>
              <a:spLocks noChangeShapeType="1"/>
            </p:cNvSpPr>
            <p:nvPr/>
          </p:nvSpPr>
          <p:spPr bwMode="auto">
            <a:xfrm flipH="1">
              <a:off x="2493" y="2136"/>
              <a:ext cx="481" cy="386"/>
            </a:xfrm>
            <a:prstGeom prst="line">
              <a:avLst/>
            </a:prstGeom>
            <a:noFill/>
            <a:ln w="19050">
              <a:solidFill>
                <a:schemeClr val="tx1"/>
              </a:solidFill>
              <a:round/>
              <a:headEnd/>
              <a:tailEnd type="triangle" w="med" len="med"/>
            </a:ln>
          </p:spPr>
          <p:txBody>
            <a:bodyPr/>
            <a:lstStyle/>
            <a:p>
              <a:endParaRPr lang="zh-CN" altLang="en-US"/>
            </a:p>
          </p:txBody>
        </p:sp>
        <p:sp>
          <p:nvSpPr>
            <p:cNvPr id="24625" name="Line 69"/>
            <p:cNvSpPr>
              <a:spLocks noChangeShapeType="1"/>
            </p:cNvSpPr>
            <p:nvPr/>
          </p:nvSpPr>
          <p:spPr bwMode="auto">
            <a:xfrm flipV="1">
              <a:off x="2725" y="2220"/>
              <a:ext cx="405" cy="363"/>
            </a:xfrm>
            <a:prstGeom prst="line">
              <a:avLst/>
            </a:prstGeom>
            <a:noFill/>
            <a:ln w="19050">
              <a:solidFill>
                <a:schemeClr val="tx1"/>
              </a:solidFill>
              <a:round/>
              <a:headEnd/>
              <a:tailEnd type="triangle" w="med" len="med"/>
            </a:ln>
          </p:spPr>
          <p:txBody>
            <a:bodyPr/>
            <a:lstStyle/>
            <a:p>
              <a:endParaRPr lang="zh-CN" altLang="en-US"/>
            </a:p>
          </p:txBody>
        </p:sp>
        <p:sp>
          <p:nvSpPr>
            <p:cNvPr id="24626" name="Line 70"/>
            <p:cNvSpPr>
              <a:spLocks noChangeShapeType="1"/>
            </p:cNvSpPr>
            <p:nvPr/>
          </p:nvSpPr>
          <p:spPr bwMode="auto">
            <a:xfrm>
              <a:off x="3404" y="2047"/>
              <a:ext cx="429" cy="443"/>
            </a:xfrm>
            <a:prstGeom prst="line">
              <a:avLst/>
            </a:prstGeom>
            <a:noFill/>
            <a:ln w="19050">
              <a:solidFill>
                <a:schemeClr val="tx1"/>
              </a:solidFill>
              <a:round/>
              <a:headEnd/>
              <a:tailEnd type="triangle" w="med" len="med"/>
            </a:ln>
          </p:spPr>
          <p:txBody>
            <a:bodyPr/>
            <a:lstStyle/>
            <a:p>
              <a:endParaRPr lang="zh-CN" altLang="en-US"/>
            </a:p>
          </p:txBody>
        </p:sp>
        <p:sp>
          <p:nvSpPr>
            <p:cNvPr id="24627" name="Line 71"/>
            <p:cNvSpPr>
              <a:spLocks noChangeShapeType="1"/>
            </p:cNvSpPr>
            <p:nvPr/>
          </p:nvSpPr>
          <p:spPr bwMode="auto">
            <a:xfrm flipH="1" flipV="1">
              <a:off x="3303" y="2220"/>
              <a:ext cx="358" cy="359"/>
            </a:xfrm>
            <a:prstGeom prst="line">
              <a:avLst/>
            </a:prstGeom>
            <a:noFill/>
            <a:ln w="19050">
              <a:solidFill>
                <a:schemeClr val="tx1"/>
              </a:solidFill>
              <a:round/>
              <a:headEnd/>
              <a:tailEnd type="triangle" w="med" len="med"/>
            </a:ln>
          </p:spPr>
          <p:txBody>
            <a:bodyPr/>
            <a:lstStyle/>
            <a:p>
              <a:endParaRPr lang="zh-CN" altLang="en-US"/>
            </a:p>
          </p:txBody>
        </p:sp>
        <p:sp>
          <p:nvSpPr>
            <p:cNvPr id="24628" name="Rectangle 73"/>
            <p:cNvSpPr>
              <a:spLocks noChangeArrowheads="1"/>
            </p:cNvSpPr>
            <p:nvPr/>
          </p:nvSpPr>
          <p:spPr bwMode="auto">
            <a:xfrm>
              <a:off x="4399" y="2490"/>
              <a:ext cx="222" cy="242"/>
            </a:xfrm>
            <a:prstGeom prst="rect">
              <a:avLst/>
            </a:prstGeom>
            <a:noFill/>
            <a:ln w="19050">
              <a:solidFill>
                <a:schemeClr val="tx1"/>
              </a:solidFill>
              <a:miter lim="800000"/>
              <a:headEnd/>
              <a:tailEnd/>
            </a:ln>
          </p:spPr>
          <p:txBody>
            <a:bodyPr/>
            <a:lstStyle/>
            <a:p>
              <a:pPr algn="just"/>
              <a:r>
                <a:rPr lang="en-US" altLang="zh-CN" sz="1400" b="1"/>
                <a:t>D</a:t>
              </a:r>
              <a:endParaRPr lang="en-US" altLang="zh-CN" sz="1400" b="1">
                <a:ea typeface="楷体_GB2312" pitchFamily="49" charset="-122"/>
              </a:endParaRPr>
            </a:p>
          </p:txBody>
        </p:sp>
        <p:sp>
          <p:nvSpPr>
            <p:cNvPr id="24629" name="Rectangle 74"/>
            <p:cNvSpPr>
              <a:spLocks noChangeArrowheads="1"/>
            </p:cNvSpPr>
            <p:nvPr/>
          </p:nvSpPr>
          <p:spPr bwMode="auto">
            <a:xfrm>
              <a:off x="4620" y="2490"/>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30" name="Rectangle 75"/>
            <p:cNvSpPr>
              <a:spLocks noChangeArrowheads="1"/>
            </p:cNvSpPr>
            <p:nvPr/>
          </p:nvSpPr>
          <p:spPr bwMode="auto">
            <a:xfrm>
              <a:off x="4850" y="2490"/>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31" name="Rectangle 76"/>
            <p:cNvSpPr>
              <a:spLocks noChangeArrowheads="1"/>
            </p:cNvSpPr>
            <p:nvPr/>
          </p:nvSpPr>
          <p:spPr bwMode="auto">
            <a:xfrm>
              <a:off x="5071" y="2490"/>
              <a:ext cx="222" cy="242"/>
            </a:xfrm>
            <a:prstGeom prst="rect">
              <a:avLst/>
            </a:prstGeom>
            <a:noFill/>
            <a:ln w="19050">
              <a:solidFill>
                <a:schemeClr val="tx1"/>
              </a:solidFill>
              <a:miter lim="800000"/>
              <a:headEnd/>
              <a:tailEnd/>
            </a:ln>
          </p:spPr>
          <p:txBody>
            <a:bodyPr/>
            <a:lstStyle/>
            <a:p>
              <a:pPr algn="just"/>
              <a:r>
                <a:rPr lang="en-US" altLang="zh-CN" sz="1400" b="1">
                  <a:latin typeface="宋体" pitchFamily="2" charset="-122"/>
                </a:rPr>
                <a:t>∧</a:t>
              </a:r>
              <a:endParaRPr lang="en-US" altLang="zh-CN" sz="1400" b="1"/>
            </a:p>
            <a:p>
              <a:endParaRPr lang="en-US" altLang="zh-CN" sz="1400" b="1">
                <a:ea typeface="楷体_GB2312" pitchFamily="49" charset="-122"/>
              </a:endParaRPr>
            </a:p>
          </p:txBody>
        </p:sp>
        <p:sp>
          <p:nvSpPr>
            <p:cNvPr id="24632" name="Line 77"/>
            <p:cNvSpPr>
              <a:spLocks noChangeShapeType="1"/>
            </p:cNvSpPr>
            <p:nvPr/>
          </p:nvSpPr>
          <p:spPr bwMode="auto">
            <a:xfrm>
              <a:off x="4693" y="2136"/>
              <a:ext cx="430" cy="354"/>
            </a:xfrm>
            <a:prstGeom prst="line">
              <a:avLst/>
            </a:prstGeom>
            <a:noFill/>
            <a:ln w="19050">
              <a:solidFill>
                <a:schemeClr val="tx1"/>
              </a:solidFill>
              <a:round/>
              <a:headEnd/>
              <a:tailEnd type="triangle" w="med" len="med"/>
            </a:ln>
          </p:spPr>
          <p:txBody>
            <a:bodyPr/>
            <a:lstStyle/>
            <a:p>
              <a:endParaRPr lang="zh-CN" altLang="en-US"/>
            </a:p>
          </p:txBody>
        </p:sp>
        <p:sp>
          <p:nvSpPr>
            <p:cNvPr id="24633" name="Line 78"/>
            <p:cNvSpPr>
              <a:spLocks noChangeShapeType="1"/>
            </p:cNvSpPr>
            <p:nvPr/>
          </p:nvSpPr>
          <p:spPr bwMode="auto">
            <a:xfrm flipH="1" flipV="1">
              <a:off x="4521" y="2224"/>
              <a:ext cx="430" cy="355"/>
            </a:xfrm>
            <a:prstGeom prst="line">
              <a:avLst/>
            </a:prstGeom>
            <a:noFill/>
            <a:ln w="19050">
              <a:solidFill>
                <a:schemeClr val="tx1"/>
              </a:solidFill>
              <a:round/>
              <a:headEnd/>
              <a:tailEnd type="triangle" w="med" len="med"/>
            </a:ln>
          </p:spPr>
          <p:txBody>
            <a:bodyPr/>
            <a:lstStyle/>
            <a:p>
              <a:endParaRPr lang="zh-CN" altLang="en-US"/>
            </a:p>
          </p:txBody>
        </p:sp>
        <p:sp>
          <p:nvSpPr>
            <p:cNvPr id="24634" name="Rectangle 80"/>
            <p:cNvSpPr>
              <a:spLocks noChangeArrowheads="1"/>
            </p:cNvSpPr>
            <p:nvPr/>
          </p:nvSpPr>
          <p:spPr bwMode="auto">
            <a:xfrm>
              <a:off x="3951" y="3111"/>
              <a:ext cx="222" cy="242"/>
            </a:xfrm>
            <a:prstGeom prst="rect">
              <a:avLst/>
            </a:prstGeom>
            <a:noFill/>
            <a:ln w="19050">
              <a:solidFill>
                <a:schemeClr val="tx1"/>
              </a:solidFill>
              <a:miter lim="800000"/>
              <a:headEnd/>
              <a:tailEnd/>
            </a:ln>
          </p:spPr>
          <p:txBody>
            <a:bodyPr lIns="0"/>
            <a:lstStyle/>
            <a:p>
              <a:pPr algn="just"/>
              <a:r>
                <a:rPr lang="en-US" altLang="zh-CN" sz="1400" b="1"/>
                <a:t>W</a:t>
              </a:r>
              <a:endParaRPr lang="en-US" altLang="zh-CN" sz="1400" b="1">
                <a:ea typeface="楷体_GB2312" pitchFamily="49" charset="-122"/>
              </a:endParaRPr>
            </a:p>
          </p:txBody>
        </p:sp>
        <p:sp>
          <p:nvSpPr>
            <p:cNvPr id="24635" name="Rectangle 81"/>
            <p:cNvSpPr>
              <a:spLocks noChangeArrowheads="1"/>
            </p:cNvSpPr>
            <p:nvPr/>
          </p:nvSpPr>
          <p:spPr bwMode="auto">
            <a:xfrm>
              <a:off x="4181" y="3111"/>
              <a:ext cx="222" cy="242"/>
            </a:xfrm>
            <a:prstGeom prst="rect">
              <a:avLst/>
            </a:prstGeom>
            <a:noFill/>
            <a:ln w="19050">
              <a:solidFill>
                <a:schemeClr val="tx1"/>
              </a:solidFill>
              <a:miter lim="800000"/>
              <a:headEnd/>
              <a:tailEnd/>
            </a:ln>
          </p:spPr>
          <p:txBody>
            <a:bodyPr lIns="0"/>
            <a:lstStyle/>
            <a:p>
              <a:pPr algn="just"/>
              <a:r>
                <a:rPr lang="en-US" altLang="zh-CN" sz="1400" b="1">
                  <a:latin typeface="宋体" pitchFamily="2" charset="-122"/>
                </a:rPr>
                <a:t>∧</a:t>
              </a:r>
              <a:endParaRPr lang="en-US" altLang="zh-CN" sz="1400" b="1"/>
            </a:p>
            <a:p>
              <a:endParaRPr lang="en-US" altLang="zh-CN" sz="1400" b="1">
                <a:ea typeface="楷体_GB2312" pitchFamily="49" charset="-122"/>
              </a:endParaRPr>
            </a:p>
          </p:txBody>
        </p:sp>
        <p:sp>
          <p:nvSpPr>
            <p:cNvPr id="24636" name="Rectangle 82"/>
            <p:cNvSpPr>
              <a:spLocks noChangeArrowheads="1"/>
            </p:cNvSpPr>
            <p:nvPr/>
          </p:nvSpPr>
          <p:spPr bwMode="auto">
            <a:xfrm>
              <a:off x="4393" y="3111"/>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37" name="Rectangle 83"/>
            <p:cNvSpPr>
              <a:spLocks noChangeArrowheads="1"/>
            </p:cNvSpPr>
            <p:nvPr/>
          </p:nvSpPr>
          <p:spPr bwMode="auto">
            <a:xfrm>
              <a:off x="4605" y="3111"/>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38" name="Rectangle 85"/>
            <p:cNvSpPr>
              <a:spLocks noChangeArrowheads="1"/>
            </p:cNvSpPr>
            <p:nvPr/>
          </p:nvSpPr>
          <p:spPr bwMode="auto">
            <a:xfrm>
              <a:off x="4408" y="3732"/>
              <a:ext cx="222" cy="242"/>
            </a:xfrm>
            <a:prstGeom prst="rect">
              <a:avLst/>
            </a:prstGeom>
            <a:noFill/>
            <a:ln w="19050">
              <a:solidFill>
                <a:schemeClr val="tx1"/>
              </a:solidFill>
              <a:miter lim="800000"/>
              <a:headEnd/>
              <a:tailEnd/>
            </a:ln>
          </p:spPr>
          <p:txBody>
            <a:bodyPr/>
            <a:lstStyle/>
            <a:p>
              <a:pPr algn="just"/>
              <a:r>
                <a:rPr lang="en-US" altLang="zh-CN" sz="1400" b="1"/>
                <a:t>X</a:t>
              </a:r>
              <a:endParaRPr lang="en-US" altLang="zh-CN" sz="1400" b="1">
                <a:ea typeface="楷体_GB2312" pitchFamily="49" charset="-122"/>
              </a:endParaRPr>
            </a:p>
          </p:txBody>
        </p:sp>
        <p:sp>
          <p:nvSpPr>
            <p:cNvPr id="24639" name="Rectangle 86"/>
            <p:cNvSpPr>
              <a:spLocks noChangeArrowheads="1"/>
            </p:cNvSpPr>
            <p:nvPr/>
          </p:nvSpPr>
          <p:spPr bwMode="auto">
            <a:xfrm>
              <a:off x="4629" y="3732"/>
              <a:ext cx="222" cy="242"/>
            </a:xfrm>
            <a:prstGeom prst="rect">
              <a:avLst/>
            </a:prstGeom>
            <a:noFill/>
            <a:ln w="19050">
              <a:solidFill>
                <a:schemeClr val="tx1"/>
              </a:solidFill>
              <a:miter lim="800000"/>
              <a:headEnd/>
              <a:tailEnd/>
            </a:ln>
          </p:spPr>
          <p:txBody>
            <a:bodyPr lIns="0"/>
            <a:lstStyle/>
            <a:p>
              <a:pPr algn="just"/>
              <a:r>
                <a:rPr lang="en-US" altLang="zh-CN" sz="1400" b="1">
                  <a:latin typeface="宋体" pitchFamily="2" charset="-122"/>
                </a:rPr>
                <a:t>∧</a:t>
              </a:r>
              <a:endParaRPr lang="en-US" altLang="zh-CN" sz="1400" b="1"/>
            </a:p>
            <a:p>
              <a:endParaRPr lang="en-US" altLang="zh-CN" sz="1400" b="1">
                <a:ea typeface="楷体_GB2312" pitchFamily="49" charset="-122"/>
              </a:endParaRPr>
            </a:p>
          </p:txBody>
        </p:sp>
        <p:sp>
          <p:nvSpPr>
            <p:cNvPr id="24640" name="Rectangle 87"/>
            <p:cNvSpPr>
              <a:spLocks noChangeArrowheads="1"/>
            </p:cNvSpPr>
            <p:nvPr/>
          </p:nvSpPr>
          <p:spPr bwMode="auto">
            <a:xfrm>
              <a:off x="4850" y="3732"/>
              <a:ext cx="222" cy="242"/>
            </a:xfrm>
            <a:prstGeom prst="rect">
              <a:avLst/>
            </a:prstGeom>
            <a:noFill/>
            <a:ln w="19050">
              <a:solidFill>
                <a:schemeClr val="tx1"/>
              </a:solidFill>
              <a:miter lim="800000"/>
              <a:headEnd/>
              <a:tailEnd/>
            </a:ln>
          </p:spPr>
          <p:txBody>
            <a:bodyPr/>
            <a:lstStyle/>
            <a:p>
              <a:endParaRPr lang="zh-CN" altLang="zh-CN" sz="1400" b="1">
                <a:ea typeface="楷体_GB2312" pitchFamily="49" charset="-122"/>
              </a:endParaRPr>
            </a:p>
          </p:txBody>
        </p:sp>
        <p:sp>
          <p:nvSpPr>
            <p:cNvPr id="24641" name="Rectangle 88"/>
            <p:cNvSpPr>
              <a:spLocks noChangeArrowheads="1"/>
            </p:cNvSpPr>
            <p:nvPr/>
          </p:nvSpPr>
          <p:spPr bwMode="auto">
            <a:xfrm>
              <a:off x="5062" y="3732"/>
              <a:ext cx="222" cy="242"/>
            </a:xfrm>
            <a:prstGeom prst="rect">
              <a:avLst/>
            </a:prstGeom>
            <a:noFill/>
            <a:ln w="19050">
              <a:solidFill>
                <a:schemeClr val="tx1"/>
              </a:solidFill>
              <a:miter lim="800000"/>
              <a:headEnd/>
              <a:tailEnd/>
            </a:ln>
          </p:spPr>
          <p:txBody>
            <a:bodyPr/>
            <a:lstStyle/>
            <a:p>
              <a:pPr algn="just"/>
              <a:r>
                <a:rPr lang="en-US" altLang="zh-CN" sz="1400" b="1">
                  <a:latin typeface="宋体" pitchFamily="2" charset="-122"/>
                </a:rPr>
                <a:t>∧</a:t>
              </a:r>
              <a:endParaRPr lang="en-US" altLang="zh-CN" sz="1400" b="1"/>
            </a:p>
            <a:p>
              <a:endParaRPr lang="en-US" altLang="zh-CN" sz="1400" b="1">
                <a:ea typeface="楷体_GB2312" pitchFamily="49" charset="-122"/>
              </a:endParaRPr>
            </a:p>
          </p:txBody>
        </p:sp>
        <p:sp>
          <p:nvSpPr>
            <p:cNvPr id="24642" name="Line 89"/>
            <p:cNvSpPr>
              <a:spLocks noChangeShapeType="1"/>
            </p:cNvSpPr>
            <p:nvPr/>
          </p:nvSpPr>
          <p:spPr bwMode="auto">
            <a:xfrm flipH="1">
              <a:off x="4263" y="2579"/>
              <a:ext cx="516" cy="532"/>
            </a:xfrm>
            <a:prstGeom prst="line">
              <a:avLst/>
            </a:prstGeom>
            <a:noFill/>
            <a:ln w="19050">
              <a:solidFill>
                <a:schemeClr val="tx1"/>
              </a:solidFill>
              <a:round/>
              <a:headEnd/>
              <a:tailEnd type="triangle" w="med" len="med"/>
            </a:ln>
          </p:spPr>
          <p:txBody>
            <a:bodyPr/>
            <a:lstStyle/>
            <a:p>
              <a:endParaRPr lang="zh-CN" altLang="en-US"/>
            </a:p>
          </p:txBody>
        </p:sp>
        <p:sp>
          <p:nvSpPr>
            <p:cNvPr id="24643" name="Line 90"/>
            <p:cNvSpPr>
              <a:spLocks noChangeShapeType="1"/>
            </p:cNvSpPr>
            <p:nvPr/>
          </p:nvSpPr>
          <p:spPr bwMode="auto">
            <a:xfrm flipV="1">
              <a:off x="4521" y="2764"/>
              <a:ext cx="345" cy="436"/>
            </a:xfrm>
            <a:prstGeom prst="line">
              <a:avLst/>
            </a:prstGeom>
            <a:noFill/>
            <a:ln w="19050">
              <a:solidFill>
                <a:schemeClr val="tx1"/>
              </a:solidFill>
              <a:round/>
              <a:headEnd/>
              <a:tailEnd type="triangle" w="med" len="med"/>
            </a:ln>
          </p:spPr>
          <p:txBody>
            <a:bodyPr/>
            <a:lstStyle/>
            <a:p>
              <a:endParaRPr lang="zh-CN" altLang="en-US"/>
            </a:p>
          </p:txBody>
        </p:sp>
        <p:sp>
          <p:nvSpPr>
            <p:cNvPr id="24644" name="Line 91"/>
            <p:cNvSpPr>
              <a:spLocks noChangeShapeType="1"/>
            </p:cNvSpPr>
            <p:nvPr/>
          </p:nvSpPr>
          <p:spPr bwMode="auto">
            <a:xfrm>
              <a:off x="4693" y="3289"/>
              <a:ext cx="430" cy="443"/>
            </a:xfrm>
            <a:prstGeom prst="line">
              <a:avLst/>
            </a:prstGeom>
            <a:noFill/>
            <a:ln w="19050">
              <a:solidFill>
                <a:schemeClr val="tx1"/>
              </a:solidFill>
              <a:round/>
              <a:headEnd/>
              <a:tailEnd type="triangle" w="med" len="med"/>
            </a:ln>
          </p:spPr>
          <p:txBody>
            <a:bodyPr/>
            <a:lstStyle/>
            <a:p>
              <a:endParaRPr lang="zh-CN" altLang="en-US"/>
            </a:p>
          </p:txBody>
        </p:sp>
        <p:sp>
          <p:nvSpPr>
            <p:cNvPr id="24645" name="Line 92"/>
            <p:cNvSpPr>
              <a:spLocks noChangeShapeType="1"/>
            </p:cNvSpPr>
            <p:nvPr/>
          </p:nvSpPr>
          <p:spPr bwMode="auto">
            <a:xfrm flipH="1" flipV="1">
              <a:off x="4519" y="3368"/>
              <a:ext cx="432" cy="453"/>
            </a:xfrm>
            <a:prstGeom prst="line">
              <a:avLst/>
            </a:prstGeom>
            <a:noFill/>
            <a:ln w="19050">
              <a:solidFill>
                <a:schemeClr val="tx1"/>
              </a:solidFill>
              <a:round/>
              <a:headEnd/>
              <a:tailEnd type="triangle" w="med" len="med"/>
            </a:ln>
          </p:spPr>
          <p:txBody>
            <a:bodyP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2457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457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blinds(horizontal)">
                                      <p:cBhvr>
                                        <p:cTn id="7" dur="500"/>
                                        <p:tgtEl>
                                          <p:spTgt spid="143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linds(horizontal)">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矩形 34"/>
          <p:cNvSpPr>
            <a:spLocks noChangeArrowheads="1"/>
          </p:cNvSpPr>
          <p:nvPr/>
        </p:nvSpPr>
        <p:spPr bwMode="auto">
          <a:xfrm>
            <a:off x="467544"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基于二叉链表的二叉树类的设计</a:t>
            </a:r>
            <a:endParaRPr lang="zh-CN" altLang="en-US" dirty="0">
              <a:latin typeface="微软雅黑" pitchFamily="34" charset="-122"/>
              <a:ea typeface="微软雅黑" pitchFamily="34" charset="-122"/>
            </a:endParaRPr>
          </a:p>
        </p:txBody>
      </p:sp>
      <p:sp>
        <p:nvSpPr>
          <p:cNvPr id="25605" name="矩形 4"/>
          <p:cNvSpPr>
            <a:spLocks noChangeArrowheads="1"/>
          </p:cNvSpPr>
          <p:nvPr/>
        </p:nvSpPr>
        <p:spPr bwMode="auto">
          <a:xfrm>
            <a:off x="684213" y="1563688"/>
            <a:ext cx="3743325" cy="1795462"/>
          </a:xfrm>
          <a:prstGeom prst="rect">
            <a:avLst/>
          </a:prstGeom>
          <a:noFill/>
          <a:ln w="9525">
            <a:noFill/>
            <a:miter lim="800000"/>
            <a:headEnd/>
            <a:tailEnd/>
          </a:ln>
        </p:spPr>
        <p:txBody>
          <a:bodyPr>
            <a:spAutoFit/>
          </a:bodyPr>
          <a:lstStyle/>
          <a:p>
            <a:pPr>
              <a:lnSpc>
                <a:spcPct val="135000"/>
              </a:lnSpc>
            </a:pPr>
            <a:r>
              <a:rPr lang="zh-CN" altLang="en-US" sz="1800" b="1" dirty="0">
                <a:ea typeface="楷体_GB2312" pitchFamily="49" charset="-122"/>
              </a:rPr>
              <a:t>由两个类组成</a:t>
            </a:r>
            <a:endParaRPr lang="en-US" altLang="zh-CN" sz="1800" b="1" dirty="0">
              <a:ea typeface="楷体_GB2312" pitchFamily="49" charset="-122"/>
            </a:endParaRPr>
          </a:p>
          <a:p>
            <a:pPr>
              <a:lnSpc>
                <a:spcPct val="135000"/>
              </a:lnSpc>
            </a:pPr>
            <a:r>
              <a:rPr lang="zh-CN" altLang="en-US" sz="1400" b="1" dirty="0">
                <a:ea typeface="楷体_GB2312" pitchFamily="49" charset="-122"/>
              </a:rPr>
              <a:t>结点类</a:t>
            </a:r>
            <a:endParaRPr lang="en-US" altLang="zh-CN" sz="1400" b="1" dirty="0">
              <a:ea typeface="楷体_GB2312" pitchFamily="49" charset="-122"/>
            </a:endParaRPr>
          </a:p>
          <a:p>
            <a:pPr>
              <a:lnSpc>
                <a:spcPct val="135000"/>
              </a:lnSpc>
            </a:pPr>
            <a:r>
              <a:rPr lang="zh-CN" altLang="en-US" sz="1400" b="1" dirty="0">
                <a:ea typeface="楷体_GB2312" pitchFamily="49" charset="-122"/>
              </a:rPr>
              <a:t>二叉树类</a:t>
            </a:r>
          </a:p>
          <a:p>
            <a:pPr>
              <a:lnSpc>
                <a:spcPct val="135000"/>
              </a:lnSpc>
            </a:pPr>
            <a:endParaRPr lang="en-US" altLang="zh-CN" sz="1800" b="1" dirty="0">
              <a:ea typeface="楷体_GB2312" pitchFamily="49" charset="-122"/>
            </a:endParaRPr>
          </a:p>
          <a:p>
            <a:pPr>
              <a:lnSpc>
                <a:spcPct val="135000"/>
              </a:lnSpc>
            </a:pPr>
            <a:r>
              <a:rPr lang="zh-CN" altLang="en-US" sz="1800" b="1" dirty="0">
                <a:ea typeface="楷体_GB2312" pitchFamily="49" charset="-122"/>
              </a:rPr>
              <a:t>结点类是树类的私有内嵌类</a:t>
            </a:r>
          </a:p>
        </p:txBody>
      </p:sp>
      <p:sp>
        <p:nvSpPr>
          <p:cNvPr id="6" name="圆角矩形标注 5"/>
          <p:cNvSpPr>
            <a:spLocks noChangeArrowheads="1"/>
          </p:cNvSpPr>
          <p:nvPr/>
        </p:nvSpPr>
        <p:spPr bwMode="auto">
          <a:xfrm>
            <a:off x="2627784" y="1491630"/>
            <a:ext cx="3168650" cy="647700"/>
          </a:xfrm>
          <a:prstGeom prst="wedgeRoundRectCallout">
            <a:avLst>
              <a:gd name="adj1" fmla="val -88989"/>
              <a:gd name="adj2" fmla="val 44841"/>
              <a:gd name="adj3" fmla="val 16667"/>
            </a:avLst>
          </a:prstGeom>
          <a:noFill/>
          <a:ln w="9525" algn="ctr">
            <a:solidFill>
              <a:schemeClr val="tx1"/>
            </a:solidFill>
            <a:round/>
            <a:headEnd/>
            <a:tailEnd/>
          </a:ln>
        </p:spPr>
        <p:txBody>
          <a:bodyPr/>
          <a:lstStyle/>
          <a:p>
            <a:pPr>
              <a:lnSpc>
                <a:spcPct val="125000"/>
              </a:lnSpc>
            </a:pPr>
            <a:r>
              <a:rPr lang="zh-CN" altLang="en-US" sz="1400" b="1">
                <a:ea typeface="楷体_GB2312" pitchFamily="49" charset="-122"/>
              </a:rPr>
              <a:t>数据成员：数据及左右孩子的指针。</a:t>
            </a:r>
          </a:p>
          <a:p>
            <a:pPr>
              <a:lnSpc>
                <a:spcPct val="125000"/>
              </a:lnSpc>
            </a:pPr>
            <a:r>
              <a:rPr lang="zh-CN" altLang="en-US" sz="1400" b="1">
                <a:ea typeface="楷体_GB2312" pitchFamily="49" charset="-122"/>
              </a:rPr>
              <a:t>结点的操作包括：构造和析构</a:t>
            </a:r>
            <a:endParaRPr lang="zh-CN" altLang="en-US" sz="1400">
              <a:ea typeface="楷体_GB2312" pitchFamily="49" charset="-122"/>
            </a:endParaRPr>
          </a:p>
        </p:txBody>
      </p:sp>
      <p:sp>
        <p:nvSpPr>
          <p:cNvPr id="7" name="圆角矩形标注 6"/>
          <p:cNvSpPr>
            <a:spLocks noChangeArrowheads="1"/>
          </p:cNvSpPr>
          <p:nvPr/>
        </p:nvSpPr>
        <p:spPr bwMode="auto">
          <a:xfrm>
            <a:off x="3635896" y="2283718"/>
            <a:ext cx="2952750" cy="792162"/>
          </a:xfrm>
          <a:prstGeom prst="wedgeRoundRectCallout">
            <a:avLst>
              <a:gd name="adj1" fmla="val -122373"/>
              <a:gd name="adj2" fmla="val -34328"/>
              <a:gd name="adj3" fmla="val 16667"/>
            </a:avLst>
          </a:prstGeom>
          <a:noFill/>
          <a:ln w="9525" algn="ctr">
            <a:solidFill>
              <a:schemeClr val="tx1"/>
            </a:solidFill>
            <a:round/>
            <a:headEnd/>
            <a:tailEnd/>
          </a:ln>
        </p:spPr>
        <p:txBody>
          <a:bodyPr/>
          <a:lstStyle/>
          <a:p>
            <a:r>
              <a:rPr lang="zh-CN" altLang="en-US" sz="1400" b="1">
                <a:ea typeface="楷体_GB2312" pitchFamily="49" charset="-122"/>
              </a:rPr>
              <a:t>数据成员：指向根结点的指针</a:t>
            </a:r>
          </a:p>
          <a:p>
            <a:r>
              <a:rPr lang="zh-CN" altLang="en-US" sz="1400" b="1">
                <a:ea typeface="楷体_GB2312" pitchFamily="49" charset="-122"/>
              </a:rPr>
              <a:t>树的操作：抽象类规定的操作</a:t>
            </a:r>
            <a:endParaRPr lang="en-US" altLang="zh-CN" sz="1400" b="1">
              <a:ea typeface="楷体_GB2312" pitchFamily="49" charset="-122"/>
            </a:endParaRPr>
          </a:p>
          <a:p>
            <a:r>
              <a:rPr lang="en-US" altLang="zh-CN" sz="1400" b="1">
                <a:ea typeface="楷体_GB2312" pitchFamily="49" charset="-122"/>
              </a:rPr>
              <a:t>                     </a:t>
            </a:r>
            <a:r>
              <a:rPr lang="zh-CN" altLang="en-US" sz="1400" b="1">
                <a:ea typeface="楷体_GB2312" pitchFamily="49" charset="-122"/>
              </a:rPr>
              <a:t>一个按层建树的函数</a:t>
            </a:r>
          </a:p>
          <a:p>
            <a:endParaRPr lang="zh-CN" altLang="en-US" sz="140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2560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560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矩形 34"/>
          <p:cNvSpPr>
            <a:spLocks noChangeArrowheads="1"/>
          </p:cNvSpPr>
          <p:nvPr/>
        </p:nvSpPr>
        <p:spPr bwMode="auto">
          <a:xfrm>
            <a:off x="611560"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二叉树操作的特点</a:t>
            </a:r>
            <a:endParaRPr lang="zh-CN" altLang="en-US" dirty="0">
              <a:latin typeface="微软雅黑" pitchFamily="34" charset="-122"/>
              <a:ea typeface="微软雅黑" pitchFamily="34" charset="-122"/>
            </a:endParaRPr>
          </a:p>
        </p:txBody>
      </p:sp>
      <p:sp>
        <p:nvSpPr>
          <p:cNvPr id="26629" name="矩形 4"/>
          <p:cNvSpPr>
            <a:spLocks noChangeArrowheads="1"/>
          </p:cNvSpPr>
          <p:nvPr/>
        </p:nvSpPr>
        <p:spPr bwMode="auto">
          <a:xfrm>
            <a:off x="684213" y="1058863"/>
            <a:ext cx="5472112" cy="466725"/>
          </a:xfrm>
          <a:prstGeom prst="rect">
            <a:avLst/>
          </a:prstGeom>
          <a:noFill/>
          <a:ln w="9525">
            <a:noFill/>
            <a:miter lim="800000"/>
            <a:headEnd/>
            <a:tailEnd/>
          </a:ln>
        </p:spPr>
        <p:txBody>
          <a:bodyPr>
            <a:spAutoFit/>
          </a:bodyPr>
          <a:lstStyle/>
          <a:p>
            <a:pPr>
              <a:lnSpc>
                <a:spcPct val="135000"/>
              </a:lnSpc>
            </a:pPr>
            <a:r>
              <a:rPr lang="zh-CN" altLang="en-US" sz="1800" b="1" dirty="0">
                <a:ea typeface="楷体_GB2312" pitchFamily="49" charset="-122"/>
              </a:rPr>
              <a:t>二叉树是递归定义，所以操作可用递归实现</a:t>
            </a:r>
            <a:endParaRPr lang="en-US" altLang="zh-CN" sz="1800" b="1" dirty="0">
              <a:ea typeface="楷体_GB2312" pitchFamily="49" charset="-122"/>
            </a:endParaRPr>
          </a:p>
        </p:txBody>
      </p:sp>
      <p:sp>
        <p:nvSpPr>
          <p:cNvPr id="26630" name="矩形 7"/>
          <p:cNvSpPr>
            <a:spLocks noChangeArrowheads="1"/>
          </p:cNvSpPr>
          <p:nvPr/>
        </p:nvSpPr>
        <p:spPr bwMode="auto">
          <a:xfrm>
            <a:off x="684213" y="1708150"/>
            <a:ext cx="6697662" cy="931863"/>
          </a:xfrm>
          <a:prstGeom prst="rect">
            <a:avLst/>
          </a:prstGeom>
          <a:noFill/>
          <a:ln w="9525">
            <a:noFill/>
            <a:miter lim="800000"/>
            <a:headEnd/>
            <a:tailEnd/>
          </a:ln>
        </p:spPr>
        <p:txBody>
          <a:bodyPr>
            <a:spAutoFit/>
          </a:bodyPr>
          <a:lstStyle/>
          <a:p>
            <a:pPr>
              <a:lnSpc>
                <a:spcPct val="130000"/>
              </a:lnSpc>
            </a:pPr>
            <a:r>
              <a:rPr lang="zh-CN" altLang="en-US" sz="1400" b="1">
                <a:ea typeface="楷体_GB2312" pitchFamily="49" charset="-122"/>
              </a:rPr>
              <a:t>递归函数必须有一个控制递归终止的参数</a:t>
            </a:r>
            <a:endParaRPr lang="en-US" altLang="zh-CN" sz="1400" b="1">
              <a:ea typeface="楷体_GB2312" pitchFamily="49" charset="-122"/>
            </a:endParaRPr>
          </a:p>
          <a:p>
            <a:pPr>
              <a:lnSpc>
                <a:spcPct val="130000"/>
              </a:lnSpc>
            </a:pPr>
            <a:r>
              <a:rPr lang="zh-CN" altLang="en-US" sz="1400" b="1">
                <a:ea typeface="楷体_GB2312" pitchFamily="49" charset="-122"/>
              </a:rPr>
              <a:t>每个需要递归实现的公有成员函数对应一个私有的、带递归参数的成员函数</a:t>
            </a:r>
            <a:endParaRPr lang="en-US" altLang="zh-CN" sz="1400" b="1">
              <a:ea typeface="楷体_GB2312" pitchFamily="49" charset="-122"/>
            </a:endParaRPr>
          </a:p>
          <a:p>
            <a:pPr>
              <a:lnSpc>
                <a:spcPct val="130000"/>
              </a:lnSpc>
            </a:pPr>
            <a:r>
              <a:rPr lang="zh-CN" altLang="en-US" sz="1400" b="1">
                <a:ea typeface="楷体_GB2312" pitchFamily="49" charset="-122"/>
              </a:rPr>
              <a:t>公有函数调用私有函数完成相应的功能</a:t>
            </a:r>
          </a:p>
        </p:txBody>
      </p:sp>
      <mc:AlternateContent xmlns:mc="http://schemas.openxmlformats.org/markup-compatibility/2006">
        <mc:Choice xmlns:p14="http://schemas.microsoft.com/office/powerpoint/2010/main" xmlns="" Requires="p14">
          <p:contentPart p14:bwMode="auto" r:id="rId3">
            <p14:nvContentPartPr>
              <p14:cNvPr id="2662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662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矩形 34"/>
          <p:cNvSpPr>
            <a:spLocks noChangeArrowheads="1"/>
          </p:cNvSpPr>
          <p:nvPr/>
        </p:nvSpPr>
        <p:spPr bwMode="auto">
          <a:xfrm>
            <a:off x="611560"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二叉树类的定义</a:t>
            </a:r>
            <a:endParaRPr lang="zh-CN" altLang="en-US" dirty="0">
              <a:latin typeface="微软雅黑" pitchFamily="34" charset="-122"/>
              <a:ea typeface="微软雅黑" pitchFamily="34" charset="-122"/>
            </a:endParaRPr>
          </a:p>
        </p:txBody>
      </p:sp>
      <p:sp>
        <p:nvSpPr>
          <p:cNvPr id="27653" name="矩形 7"/>
          <p:cNvSpPr>
            <a:spLocks noChangeArrowheads="1"/>
          </p:cNvSpPr>
          <p:nvPr/>
        </p:nvSpPr>
        <p:spPr bwMode="auto">
          <a:xfrm>
            <a:off x="539750" y="1058863"/>
            <a:ext cx="7345363" cy="3425361"/>
          </a:xfrm>
          <a:prstGeom prst="rect">
            <a:avLst/>
          </a:prstGeom>
          <a:noFill/>
          <a:ln w="9525">
            <a:noFill/>
            <a:miter lim="800000"/>
            <a:headEnd/>
            <a:tailEnd/>
          </a:ln>
        </p:spPr>
        <p:txBody>
          <a:bodyPr>
            <a:spAutoFit/>
          </a:bodyPr>
          <a:lstStyle/>
          <a:p>
            <a:pPr>
              <a:lnSpc>
                <a:spcPct val="130000"/>
              </a:lnSpc>
            </a:pPr>
            <a:r>
              <a:rPr lang="en-US" altLang="zh-CN" sz="1400" b="1" dirty="0">
                <a:ea typeface="楷体_GB2312" pitchFamily="49" charset="-122"/>
              </a:rPr>
              <a:t>template&lt;class T&gt;</a:t>
            </a:r>
            <a:endParaRPr lang="zh-CN" altLang="zh-CN" sz="1400" b="1" dirty="0">
              <a:ea typeface="楷体_GB2312" pitchFamily="49" charset="-122"/>
            </a:endParaRPr>
          </a:p>
          <a:p>
            <a:pPr>
              <a:lnSpc>
                <a:spcPct val="130000"/>
              </a:lnSpc>
            </a:pPr>
            <a:r>
              <a:rPr lang="en-US" altLang="zh-CN" sz="1400" b="1" dirty="0">
                <a:ea typeface="楷体_GB2312" pitchFamily="49" charset="-122"/>
              </a:rPr>
              <a:t>class </a:t>
            </a:r>
            <a:r>
              <a:rPr lang="en-US" altLang="zh-CN" sz="1400" b="1" dirty="0" err="1">
                <a:ea typeface="楷体_GB2312" pitchFamily="49" charset="-122"/>
              </a:rPr>
              <a:t>binaryTree</a:t>
            </a:r>
            <a:r>
              <a:rPr lang="en-US" altLang="zh-CN" sz="1400" b="1" dirty="0">
                <a:ea typeface="楷体_GB2312" pitchFamily="49" charset="-122"/>
              </a:rPr>
              <a:t> : public </a:t>
            </a:r>
            <a:r>
              <a:rPr lang="en-US" altLang="zh-CN" sz="1400" b="1" dirty="0" err="1">
                <a:ea typeface="楷体_GB2312" pitchFamily="49" charset="-122"/>
              </a:rPr>
              <a:t>bTree</a:t>
            </a:r>
            <a:r>
              <a:rPr lang="en-US" altLang="zh-CN" sz="1400" b="1" dirty="0">
                <a:ea typeface="楷体_GB2312" pitchFamily="49" charset="-122"/>
              </a:rPr>
              <a:t>&lt;T&gt; {</a:t>
            </a:r>
            <a:endParaRPr lang="zh-CN" altLang="zh-CN" sz="1400" b="1" dirty="0">
              <a:ea typeface="楷体_GB2312" pitchFamily="49" charset="-122"/>
            </a:endParaRPr>
          </a:p>
          <a:p>
            <a:pPr>
              <a:lnSpc>
                <a:spcPct val="130000"/>
              </a:lnSpc>
            </a:pPr>
            <a:r>
              <a:rPr lang="en-US" altLang="zh-CN" sz="1400" b="1" dirty="0">
                <a:ea typeface="楷体_GB2312" pitchFamily="49" charset="-122"/>
              </a:rPr>
              <a:t>      friend void </a:t>
            </a:r>
            <a:r>
              <a:rPr lang="en-US" altLang="zh-CN" sz="1400" b="1" dirty="0" err="1">
                <a:ea typeface="楷体_GB2312" pitchFamily="49" charset="-122"/>
              </a:rPr>
              <a:t>printTree</a:t>
            </a:r>
            <a:r>
              <a:rPr lang="en-US" altLang="zh-CN" sz="1400" b="1" dirty="0">
                <a:ea typeface="楷体_GB2312" pitchFamily="49" charset="-122"/>
              </a:rPr>
              <a:t>(const </a:t>
            </a:r>
            <a:r>
              <a:rPr lang="en-US" altLang="zh-CN" sz="1400" b="1" dirty="0" err="1">
                <a:ea typeface="楷体_GB2312" pitchFamily="49" charset="-122"/>
              </a:rPr>
              <a:t>binaryTree</a:t>
            </a:r>
            <a:r>
              <a:rPr lang="en-US" altLang="zh-CN" sz="1400" b="1" dirty="0">
                <a:ea typeface="楷体_GB2312" pitchFamily="49" charset="-122"/>
              </a:rPr>
              <a:t> &amp;t, T flag);</a:t>
            </a:r>
            <a:endParaRPr lang="zh-CN" altLang="zh-CN" sz="1400" b="1" dirty="0">
              <a:ea typeface="楷体_GB2312" pitchFamily="49" charset="-122"/>
            </a:endParaRPr>
          </a:p>
          <a:p>
            <a:pPr>
              <a:lnSpc>
                <a:spcPct val="130000"/>
              </a:lnSpc>
            </a:pPr>
            <a:r>
              <a:rPr lang="en-US" altLang="zh-CN" sz="1400" b="1" dirty="0">
                <a:ea typeface="楷体_GB2312" pitchFamily="49" charset="-122"/>
              </a:rPr>
              <a:t>private:</a:t>
            </a:r>
            <a:endParaRPr lang="zh-CN" altLang="zh-CN" sz="1400" b="1" dirty="0">
              <a:ea typeface="楷体_GB2312" pitchFamily="49" charset="-122"/>
            </a:endParaRPr>
          </a:p>
          <a:p>
            <a:pPr>
              <a:lnSpc>
                <a:spcPct val="130000"/>
              </a:lnSpc>
            </a:pPr>
            <a:r>
              <a:rPr lang="en-US" altLang="zh-CN" sz="1400" b="1" dirty="0">
                <a:ea typeface="楷体_GB2312" pitchFamily="49" charset="-122"/>
              </a:rPr>
              <a:t>    </a:t>
            </a:r>
            <a:r>
              <a:rPr lang="en-US" altLang="zh-CN" sz="1400" b="1" dirty="0" err="1">
                <a:ea typeface="楷体_GB2312" pitchFamily="49" charset="-122"/>
              </a:rPr>
              <a:t>struct</a:t>
            </a:r>
            <a:r>
              <a:rPr lang="en-US" altLang="zh-CN" sz="1400" b="1" dirty="0">
                <a:ea typeface="楷体_GB2312" pitchFamily="49" charset="-122"/>
              </a:rPr>
              <a:t> Node {                          //</a:t>
            </a:r>
            <a:r>
              <a:rPr lang="zh-CN" altLang="zh-CN" sz="1400" b="1" dirty="0">
                <a:ea typeface="楷体_GB2312" pitchFamily="49" charset="-122"/>
              </a:rPr>
              <a:t>二叉树的结点类</a:t>
            </a:r>
          </a:p>
          <a:p>
            <a:pPr>
              <a:lnSpc>
                <a:spcPct val="130000"/>
              </a:lnSpc>
            </a:pPr>
            <a:r>
              <a:rPr lang="en-US" altLang="zh-CN" sz="1400" b="1" dirty="0">
                <a:ea typeface="楷体_GB2312" pitchFamily="49" charset="-122"/>
              </a:rPr>
              <a:t>        Node  *left , *right ;               </a:t>
            </a:r>
            <a:endParaRPr lang="zh-CN" altLang="zh-CN" sz="1400" b="1" dirty="0">
              <a:ea typeface="楷体_GB2312" pitchFamily="49" charset="-122"/>
            </a:endParaRPr>
          </a:p>
          <a:p>
            <a:pPr>
              <a:lnSpc>
                <a:spcPct val="130000"/>
              </a:lnSpc>
            </a:pPr>
            <a:r>
              <a:rPr lang="en-US" altLang="zh-CN" sz="1400" b="1" dirty="0">
                <a:ea typeface="楷体_GB2312" pitchFamily="49" charset="-122"/>
              </a:rPr>
              <a:t>        T data;                         </a:t>
            </a:r>
            <a:endParaRPr lang="zh-CN" altLang="zh-CN" sz="1400" b="1" dirty="0">
              <a:ea typeface="楷体_GB2312" pitchFamily="49" charset="-122"/>
            </a:endParaRPr>
          </a:p>
          <a:p>
            <a:pPr>
              <a:lnSpc>
                <a:spcPct val="130000"/>
              </a:lnSpc>
            </a:pPr>
            <a:r>
              <a:rPr lang="en-US" altLang="zh-CN" sz="1400" b="1" dirty="0">
                <a:ea typeface="楷体_GB2312" pitchFamily="49" charset="-122"/>
              </a:rPr>
              <a:t>        Node() : left(NULL), right(NULL) { }</a:t>
            </a:r>
            <a:endParaRPr lang="zh-CN" altLang="zh-CN" sz="1400" b="1" dirty="0">
              <a:ea typeface="楷体_GB2312" pitchFamily="49" charset="-122"/>
            </a:endParaRPr>
          </a:p>
          <a:p>
            <a:pPr>
              <a:lnSpc>
                <a:spcPct val="130000"/>
              </a:lnSpc>
            </a:pPr>
            <a:r>
              <a:rPr lang="en-US" altLang="zh-CN" sz="1400" b="1" dirty="0">
                <a:ea typeface="楷体_GB2312" pitchFamily="49" charset="-122"/>
              </a:rPr>
              <a:t>        Node(T item, Node *L = NULL, Node * R =NULL ) : data(item), left(L), right(R) { }</a:t>
            </a:r>
            <a:endParaRPr lang="zh-CN" altLang="zh-CN" sz="1400" b="1" dirty="0">
              <a:ea typeface="楷体_GB2312" pitchFamily="49" charset="-122"/>
            </a:endParaRPr>
          </a:p>
          <a:p>
            <a:pPr>
              <a:lnSpc>
                <a:spcPct val="130000"/>
              </a:lnSpc>
            </a:pPr>
            <a:r>
              <a:rPr lang="en-US" altLang="zh-CN" sz="1400" b="1" dirty="0">
                <a:ea typeface="楷体_GB2312" pitchFamily="49" charset="-122"/>
              </a:rPr>
              <a:t>        ~Node() {} </a:t>
            </a:r>
            <a:endParaRPr lang="zh-CN" altLang="zh-CN" sz="1400" b="1" dirty="0">
              <a:ea typeface="楷体_GB2312" pitchFamily="49" charset="-122"/>
            </a:endParaRPr>
          </a:p>
          <a:p>
            <a:pPr>
              <a:lnSpc>
                <a:spcPct val="130000"/>
              </a:lnSpc>
            </a:pPr>
            <a:r>
              <a:rPr lang="en-US" altLang="zh-CN" sz="1400" b="1" dirty="0">
                <a:ea typeface="楷体_GB2312" pitchFamily="49" charset="-122"/>
              </a:rPr>
              <a:t>   };</a:t>
            </a:r>
            <a:endParaRPr lang="zh-CN" altLang="zh-CN" sz="1400" b="1" dirty="0">
              <a:ea typeface="楷体_GB2312" pitchFamily="49" charset="-122"/>
            </a:endParaRPr>
          </a:p>
          <a:p>
            <a:pPr>
              <a:lnSpc>
                <a:spcPct val="130000"/>
              </a:lnSpc>
            </a:pPr>
            <a:r>
              <a:rPr lang="en-US" altLang="zh-CN" sz="1400" b="1" dirty="0">
                <a:ea typeface="楷体_GB2312" pitchFamily="49" charset="-122"/>
              </a:rPr>
              <a:t>  Node *root;</a:t>
            </a:r>
            <a:endParaRPr lang="zh-CN" altLang="en-US" sz="1400" b="1" dirty="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2765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765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矩形 34"/>
          <p:cNvSpPr>
            <a:spLocks noChangeArrowheads="1"/>
          </p:cNvSpPr>
          <p:nvPr/>
        </p:nvSpPr>
        <p:spPr bwMode="auto">
          <a:xfrm>
            <a:off x="1020763" y="365125"/>
            <a:ext cx="62150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二叉树类的定义</a:t>
            </a:r>
            <a:endParaRPr lang="zh-CN" altLang="en-US">
              <a:latin typeface="微软雅黑" pitchFamily="34" charset="-122"/>
              <a:ea typeface="微软雅黑" pitchFamily="34" charset="-122"/>
            </a:endParaRPr>
          </a:p>
        </p:txBody>
      </p:sp>
      <p:sp>
        <p:nvSpPr>
          <p:cNvPr id="28677" name="矩形 7"/>
          <p:cNvSpPr>
            <a:spLocks noChangeArrowheads="1"/>
          </p:cNvSpPr>
          <p:nvPr/>
        </p:nvSpPr>
        <p:spPr bwMode="auto">
          <a:xfrm>
            <a:off x="539750" y="1058863"/>
            <a:ext cx="4104258" cy="3970318"/>
          </a:xfrm>
          <a:prstGeom prst="rect">
            <a:avLst/>
          </a:prstGeom>
          <a:noFill/>
          <a:ln w="3175">
            <a:solidFill>
              <a:schemeClr val="tx1"/>
            </a:solidFill>
            <a:miter lim="800000"/>
            <a:headEnd/>
            <a:tailEnd/>
          </a:ln>
        </p:spPr>
        <p:txBody>
          <a:bodyPr wrap="square">
            <a:spAutoFit/>
          </a:bodyPr>
          <a:lstStyle/>
          <a:p>
            <a:pPr eaLnBrk="0" hangingPunct="0"/>
            <a:r>
              <a:rPr lang="en-US" altLang="zh-CN" sz="1400" b="1" dirty="0">
                <a:ea typeface="楷体_GB2312" pitchFamily="49" charset="-122"/>
              </a:rPr>
              <a:t>public:</a:t>
            </a:r>
          </a:p>
          <a:p>
            <a:pPr eaLnBrk="0" hangingPunct="0"/>
            <a:r>
              <a:rPr lang="en-US" altLang="zh-CN" sz="1400" b="1" dirty="0">
                <a:ea typeface="楷体_GB2312" pitchFamily="49" charset="-122"/>
              </a:rPr>
              <a:t>    </a:t>
            </a:r>
            <a:r>
              <a:rPr lang="en-US" altLang="zh-CN" sz="1400" b="1" dirty="0" err="1">
                <a:ea typeface="楷体_GB2312" pitchFamily="49" charset="-122"/>
              </a:rPr>
              <a:t>binaryTree</a:t>
            </a:r>
            <a:r>
              <a:rPr lang="en-US" altLang="zh-CN" sz="1400" b="1" dirty="0">
                <a:ea typeface="楷体_GB2312" pitchFamily="49" charset="-122"/>
              </a:rPr>
              <a:t>() : root(NULL) {}</a:t>
            </a:r>
          </a:p>
          <a:p>
            <a:pPr eaLnBrk="0" hangingPunct="0"/>
            <a:r>
              <a:rPr lang="en-US" altLang="zh-CN" sz="1400" b="1" dirty="0">
                <a:ea typeface="楷体_GB2312" pitchFamily="49" charset="-122"/>
              </a:rPr>
              <a:t>    </a:t>
            </a:r>
            <a:r>
              <a:rPr lang="en-US" altLang="zh-CN" sz="1400" b="1" dirty="0" err="1">
                <a:ea typeface="楷体_GB2312" pitchFamily="49" charset="-122"/>
              </a:rPr>
              <a:t>binaryTree</a:t>
            </a:r>
            <a:r>
              <a:rPr lang="en-US" altLang="zh-CN" sz="1400" b="1" dirty="0">
                <a:ea typeface="楷体_GB2312" pitchFamily="49" charset="-122"/>
              </a:rPr>
              <a:t>(T x) { root = new Node(x); }</a:t>
            </a:r>
          </a:p>
          <a:p>
            <a:pPr eaLnBrk="0" hangingPunct="0"/>
            <a:r>
              <a:rPr lang="en-US" altLang="zh-CN" sz="1400" b="1" dirty="0">
                <a:ea typeface="楷体_GB2312" pitchFamily="49" charset="-122"/>
              </a:rPr>
              <a:t>    ~</a:t>
            </a:r>
            <a:r>
              <a:rPr lang="en-US" altLang="zh-CN" sz="1400" b="1" dirty="0" err="1">
                <a:ea typeface="楷体_GB2312" pitchFamily="49" charset="-122"/>
              </a:rPr>
              <a:t>binaryTree</a:t>
            </a:r>
            <a:r>
              <a:rPr lang="en-US" altLang="zh-CN" sz="1400" b="1" dirty="0">
                <a:ea typeface="楷体_GB2312" pitchFamily="49" charset="-122"/>
              </a:rPr>
              <a:t>() { clear();  }</a:t>
            </a:r>
          </a:p>
          <a:p>
            <a:pPr eaLnBrk="0" hangingPunct="0"/>
            <a:r>
              <a:rPr lang="en-US" altLang="zh-CN" sz="1400" b="1" dirty="0">
                <a:ea typeface="楷体_GB2312" pitchFamily="49" charset="-122"/>
              </a:rPr>
              <a:t>    void clear() ;</a:t>
            </a:r>
          </a:p>
          <a:p>
            <a:pPr eaLnBrk="0" hangingPunct="0"/>
            <a:r>
              <a:rPr lang="en-US" altLang="zh-CN" sz="1400" b="1" dirty="0">
                <a:ea typeface="楷体_GB2312" pitchFamily="49" charset="-122"/>
              </a:rPr>
              <a:t>    </a:t>
            </a:r>
            <a:r>
              <a:rPr lang="en-US" altLang="zh-CN" sz="1400" b="1" dirty="0" err="1">
                <a:ea typeface="楷体_GB2312" pitchFamily="49" charset="-122"/>
              </a:rPr>
              <a:t>bool</a:t>
            </a:r>
            <a:r>
              <a:rPr lang="en-US" altLang="zh-CN" sz="1400" b="1" dirty="0">
                <a:ea typeface="楷体_GB2312" pitchFamily="49" charset="-122"/>
              </a:rPr>
              <a:t> </a:t>
            </a:r>
            <a:r>
              <a:rPr lang="en-US" altLang="zh-CN" sz="1400" b="1" dirty="0" err="1">
                <a:ea typeface="楷体_GB2312" pitchFamily="49" charset="-122"/>
              </a:rPr>
              <a:t>isEmpty</a:t>
            </a:r>
            <a:r>
              <a:rPr lang="en-US" altLang="zh-CN" sz="1400" b="1" dirty="0">
                <a:ea typeface="楷体_GB2312" pitchFamily="49" charset="-122"/>
              </a:rPr>
              <a:t>() const {return root == NULL; }</a:t>
            </a:r>
          </a:p>
          <a:p>
            <a:pPr eaLnBrk="0" hangingPunct="0"/>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size() const;</a:t>
            </a:r>
          </a:p>
          <a:p>
            <a:pPr eaLnBrk="0" hangingPunct="0"/>
            <a:r>
              <a:rPr lang="en-US" altLang="zh-CN" sz="1400" b="1" dirty="0">
                <a:ea typeface="楷体_GB2312" pitchFamily="49" charset="-122"/>
              </a:rPr>
              <a:t>    T Root(T flag) const;</a:t>
            </a:r>
          </a:p>
          <a:p>
            <a:pPr eaLnBrk="0" hangingPunct="0"/>
            <a:r>
              <a:rPr lang="en-US" altLang="zh-CN" sz="1400" b="1" dirty="0">
                <a:ea typeface="楷体_GB2312" pitchFamily="49" charset="-122"/>
              </a:rPr>
              <a:t>    T </a:t>
            </a:r>
            <a:r>
              <a:rPr lang="en-US" altLang="zh-CN" sz="1400" b="1" dirty="0" err="1">
                <a:ea typeface="楷体_GB2312" pitchFamily="49" charset="-122"/>
              </a:rPr>
              <a:t>lchild</a:t>
            </a:r>
            <a:r>
              <a:rPr lang="en-US" altLang="zh-CN" sz="1400" b="1" dirty="0">
                <a:ea typeface="楷体_GB2312" pitchFamily="49" charset="-122"/>
              </a:rPr>
              <a:t>(T x, T flag) const;</a:t>
            </a:r>
          </a:p>
          <a:p>
            <a:pPr eaLnBrk="0" hangingPunct="0"/>
            <a:r>
              <a:rPr lang="en-US" altLang="zh-CN" sz="1400" b="1" dirty="0">
                <a:ea typeface="楷体_GB2312" pitchFamily="49" charset="-122"/>
              </a:rPr>
              <a:t>    T </a:t>
            </a:r>
            <a:r>
              <a:rPr lang="en-US" altLang="zh-CN" sz="1400" b="1" dirty="0" err="1">
                <a:ea typeface="楷体_GB2312" pitchFamily="49" charset="-122"/>
              </a:rPr>
              <a:t>rchild</a:t>
            </a:r>
            <a:r>
              <a:rPr lang="en-US" altLang="zh-CN" sz="1400" b="1" dirty="0">
                <a:ea typeface="楷体_GB2312" pitchFamily="49" charset="-122"/>
              </a:rPr>
              <a:t>(T x, T flag) const; </a:t>
            </a:r>
          </a:p>
          <a:p>
            <a:pPr eaLnBrk="0" hangingPunct="0"/>
            <a:r>
              <a:rPr lang="en-US" altLang="zh-CN" sz="1400" b="1" dirty="0">
                <a:ea typeface="楷体_GB2312" pitchFamily="49" charset="-122"/>
              </a:rPr>
              <a:t>    void </a:t>
            </a:r>
            <a:r>
              <a:rPr lang="en-US" altLang="zh-CN" sz="1400" b="1" dirty="0" err="1">
                <a:ea typeface="楷体_GB2312" pitchFamily="49" charset="-122"/>
              </a:rPr>
              <a:t>delLeft</a:t>
            </a:r>
            <a:r>
              <a:rPr lang="en-US" altLang="zh-CN" sz="1400" b="1" dirty="0">
                <a:ea typeface="楷体_GB2312" pitchFamily="49" charset="-122"/>
              </a:rPr>
              <a:t>(T x) ;</a:t>
            </a:r>
          </a:p>
          <a:p>
            <a:pPr eaLnBrk="0" hangingPunct="0"/>
            <a:r>
              <a:rPr lang="en-US" altLang="zh-CN" sz="1400" b="1" dirty="0">
                <a:ea typeface="楷体_GB2312" pitchFamily="49" charset="-122"/>
              </a:rPr>
              <a:t>    void </a:t>
            </a:r>
            <a:r>
              <a:rPr lang="en-US" altLang="zh-CN" sz="1400" b="1" dirty="0" err="1">
                <a:ea typeface="楷体_GB2312" pitchFamily="49" charset="-122"/>
              </a:rPr>
              <a:t>delRight</a:t>
            </a:r>
            <a:r>
              <a:rPr lang="en-US" altLang="zh-CN" sz="1400" b="1" dirty="0">
                <a:ea typeface="楷体_GB2312" pitchFamily="49" charset="-122"/>
              </a:rPr>
              <a:t>(T x);</a:t>
            </a:r>
          </a:p>
          <a:p>
            <a:pPr eaLnBrk="0" hangingPunct="0"/>
            <a:r>
              <a:rPr lang="en-US" altLang="zh-CN" sz="1400" b="1" dirty="0">
                <a:ea typeface="楷体_GB2312" pitchFamily="49" charset="-122"/>
              </a:rPr>
              <a:t>    void </a:t>
            </a:r>
            <a:r>
              <a:rPr lang="en-US" altLang="zh-CN" sz="1400" b="1" dirty="0" err="1">
                <a:ea typeface="楷体_GB2312" pitchFamily="49" charset="-122"/>
              </a:rPr>
              <a:t>preOrder</a:t>
            </a:r>
            <a:r>
              <a:rPr lang="en-US" altLang="zh-CN" sz="1400" b="1" dirty="0">
                <a:ea typeface="楷体_GB2312" pitchFamily="49" charset="-122"/>
              </a:rPr>
              <a:t>() const;</a:t>
            </a:r>
          </a:p>
          <a:p>
            <a:pPr eaLnBrk="0" hangingPunct="0"/>
            <a:r>
              <a:rPr lang="en-US" altLang="zh-CN" sz="1400" b="1" dirty="0">
                <a:ea typeface="楷体_GB2312" pitchFamily="49" charset="-122"/>
              </a:rPr>
              <a:t>    void </a:t>
            </a:r>
            <a:r>
              <a:rPr lang="en-US" altLang="zh-CN" sz="1400" b="1" dirty="0" err="1">
                <a:ea typeface="楷体_GB2312" pitchFamily="49" charset="-122"/>
              </a:rPr>
              <a:t>midOrder</a:t>
            </a:r>
            <a:r>
              <a:rPr lang="en-US" altLang="zh-CN" sz="1400" b="1" dirty="0">
                <a:ea typeface="楷体_GB2312" pitchFamily="49" charset="-122"/>
              </a:rPr>
              <a:t>() const;</a:t>
            </a:r>
          </a:p>
          <a:p>
            <a:pPr eaLnBrk="0" hangingPunct="0"/>
            <a:r>
              <a:rPr lang="en-US" altLang="zh-CN" sz="1400" b="1" dirty="0">
                <a:ea typeface="楷体_GB2312" pitchFamily="49" charset="-122"/>
              </a:rPr>
              <a:t>    void </a:t>
            </a:r>
            <a:r>
              <a:rPr lang="en-US" altLang="zh-CN" sz="1400" b="1" dirty="0" err="1">
                <a:ea typeface="楷体_GB2312" pitchFamily="49" charset="-122"/>
              </a:rPr>
              <a:t>postOrder</a:t>
            </a:r>
            <a:r>
              <a:rPr lang="en-US" altLang="zh-CN" sz="1400" b="1" dirty="0">
                <a:ea typeface="楷体_GB2312" pitchFamily="49" charset="-122"/>
              </a:rPr>
              <a:t>() const;</a:t>
            </a:r>
          </a:p>
          <a:p>
            <a:pPr eaLnBrk="0" hangingPunct="0"/>
            <a:r>
              <a:rPr lang="en-US" altLang="zh-CN" sz="1400" b="1" dirty="0">
                <a:ea typeface="楷体_GB2312" pitchFamily="49" charset="-122"/>
              </a:rPr>
              <a:t>    void </a:t>
            </a:r>
            <a:r>
              <a:rPr lang="en-US" altLang="zh-CN" sz="1400" b="1" dirty="0" err="1">
                <a:ea typeface="楷体_GB2312" pitchFamily="49" charset="-122"/>
              </a:rPr>
              <a:t>levelOrder</a:t>
            </a:r>
            <a:r>
              <a:rPr lang="en-US" altLang="zh-CN" sz="1400" b="1" dirty="0">
                <a:ea typeface="楷体_GB2312" pitchFamily="49" charset="-122"/>
              </a:rPr>
              <a:t>() const;</a:t>
            </a:r>
          </a:p>
          <a:p>
            <a:pPr eaLnBrk="0" hangingPunct="0"/>
            <a:r>
              <a:rPr lang="en-US" altLang="zh-CN" sz="1400" b="1" dirty="0">
                <a:ea typeface="楷体_GB2312" pitchFamily="49" charset="-122"/>
              </a:rPr>
              <a:t>    void </a:t>
            </a:r>
            <a:r>
              <a:rPr lang="en-US" altLang="zh-CN" sz="1400" b="1" dirty="0" err="1">
                <a:ea typeface="楷体_GB2312" pitchFamily="49" charset="-122"/>
              </a:rPr>
              <a:t>createTree</a:t>
            </a:r>
            <a:r>
              <a:rPr lang="en-US" altLang="zh-CN" sz="1400" b="1" dirty="0">
                <a:ea typeface="楷体_GB2312" pitchFamily="49" charset="-122"/>
              </a:rPr>
              <a:t>(T flag);</a:t>
            </a:r>
          </a:p>
          <a:p>
            <a:pPr eaLnBrk="0" hangingPunct="0"/>
            <a:r>
              <a:rPr lang="en-US" altLang="zh-CN" sz="1400" b="1" dirty="0">
                <a:ea typeface="楷体_GB2312" pitchFamily="49" charset="-122"/>
              </a:rPr>
              <a:t>    T parent(T x, T flag) const { return flag; }</a:t>
            </a:r>
          </a:p>
        </p:txBody>
      </p:sp>
      <p:sp>
        <p:nvSpPr>
          <p:cNvPr id="28678" name="矩形 4"/>
          <p:cNvSpPr>
            <a:spLocks noChangeArrowheads="1"/>
          </p:cNvSpPr>
          <p:nvPr/>
        </p:nvSpPr>
        <p:spPr bwMode="auto">
          <a:xfrm>
            <a:off x="5436096" y="1058863"/>
            <a:ext cx="3024187" cy="1815882"/>
          </a:xfrm>
          <a:prstGeom prst="rect">
            <a:avLst/>
          </a:prstGeom>
          <a:noFill/>
          <a:ln w="3175">
            <a:solidFill>
              <a:schemeClr val="tx1"/>
            </a:solidFill>
            <a:miter lim="800000"/>
            <a:headEnd/>
            <a:tailEnd/>
          </a:ln>
        </p:spPr>
        <p:txBody>
          <a:bodyPr>
            <a:spAutoFit/>
          </a:bodyPr>
          <a:lstStyle/>
          <a:p>
            <a:pPr eaLnBrk="0" hangingPunct="0">
              <a:spcBef>
                <a:spcPts val="0"/>
              </a:spcBef>
            </a:pPr>
            <a:r>
              <a:rPr lang="en-US" altLang="zh-CN" sz="1400" b="1">
                <a:ea typeface="楷体_GB2312" pitchFamily="49" charset="-122"/>
              </a:rPr>
              <a:t>private:</a:t>
            </a:r>
          </a:p>
          <a:p>
            <a:pPr eaLnBrk="0" hangingPunct="0">
              <a:spcBef>
                <a:spcPts val="0"/>
              </a:spcBef>
            </a:pPr>
            <a:r>
              <a:rPr lang="en-US" altLang="zh-CN" sz="1400" b="1">
                <a:ea typeface="楷体_GB2312" pitchFamily="49" charset="-122"/>
              </a:rPr>
              <a:t>     Node *find(T x, Node *t ) const;</a:t>
            </a:r>
          </a:p>
          <a:p>
            <a:pPr eaLnBrk="0" hangingPunct="0">
              <a:spcBef>
                <a:spcPts val="0"/>
              </a:spcBef>
            </a:pPr>
            <a:r>
              <a:rPr lang="en-US" altLang="zh-CN" sz="1400" b="1">
                <a:ea typeface="楷体_GB2312" pitchFamily="49" charset="-122"/>
              </a:rPr>
              <a:t>     void clear(Node *&amp;t) ;</a:t>
            </a:r>
          </a:p>
          <a:p>
            <a:pPr eaLnBrk="0" hangingPunct="0">
              <a:spcBef>
                <a:spcPts val="0"/>
              </a:spcBef>
            </a:pPr>
            <a:r>
              <a:rPr lang="en-US" altLang="zh-CN" sz="1400" b="1">
                <a:ea typeface="楷体_GB2312" pitchFamily="49" charset="-122"/>
              </a:rPr>
              <a:t>     int size(Node *t) const ; </a:t>
            </a:r>
          </a:p>
          <a:p>
            <a:pPr eaLnBrk="0" hangingPunct="0">
              <a:spcBef>
                <a:spcPts val="0"/>
              </a:spcBef>
            </a:pPr>
            <a:r>
              <a:rPr lang="en-US" altLang="zh-CN" sz="1400" b="1">
                <a:ea typeface="楷体_GB2312" pitchFamily="49" charset="-122"/>
              </a:rPr>
              <a:t>     void preOrder(Node *t)  const;</a:t>
            </a:r>
          </a:p>
          <a:p>
            <a:pPr eaLnBrk="0" hangingPunct="0">
              <a:spcBef>
                <a:spcPts val="0"/>
              </a:spcBef>
            </a:pPr>
            <a:r>
              <a:rPr lang="en-US" altLang="zh-CN" sz="1400" b="1">
                <a:ea typeface="楷体_GB2312" pitchFamily="49" charset="-122"/>
              </a:rPr>
              <a:t>     void midOrder(Node *t) const;</a:t>
            </a:r>
          </a:p>
          <a:p>
            <a:pPr eaLnBrk="0" hangingPunct="0">
              <a:spcBef>
                <a:spcPts val="0"/>
              </a:spcBef>
            </a:pPr>
            <a:r>
              <a:rPr lang="en-US" altLang="zh-CN" sz="1400" b="1">
                <a:ea typeface="楷体_GB2312" pitchFamily="49" charset="-122"/>
              </a:rPr>
              <a:t>      void postOrder(Node *t)  const;</a:t>
            </a:r>
          </a:p>
          <a:p>
            <a:pPr eaLnBrk="0" hangingPunct="0">
              <a:spcBef>
                <a:spcPts val="0"/>
              </a:spcBef>
            </a:pPr>
            <a:r>
              <a:rPr lang="en-US" altLang="zh-CN" sz="1400" b="1">
                <a:ea typeface="楷体_GB2312" pitchFamily="49" charset="-122"/>
              </a:rPr>
              <a:t>}; </a:t>
            </a:r>
          </a:p>
        </p:txBody>
      </p:sp>
      <mc:AlternateContent xmlns:mc="http://schemas.openxmlformats.org/markup-compatibility/2006">
        <mc:Choice xmlns:p14="http://schemas.microsoft.com/office/powerpoint/2010/main" xmlns="" Requires="p14">
          <p:contentPart p14:bwMode="auto" r:id="rId3">
            <p14:nvContentPartPr>
              <p14:cNvPr id="2867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867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
        <p:nvSpPr>
          <p:cNvPr id="6" name="矩形 4">
            <a:extLst>
              <a:ext uri="{FF2B5EF4-FFF2-40B4-BE49-F238E27FC236}">
                <a16:creationId xmlns:a16="http://schemas.microsoft.com/office/drawing/2014/main" xmlns="" id="{DCB9FCE3-E9A8-4D2A-9FE5-B516BAF911DB}"/>
              </a:ext>
            </a:extLst>
          </p:cNvPr>
          <p:cNvSpPr>
            <a:spLocks noChangeArrowheads="1"/>
          </p:cNvSpPr>
          <p:nvPr/>
        </p:nvSpPr>
        <p:spPr bwMode="auto">
          <a:xfrm>
            <a:off x="5364088" y="3417262"/>
            <a:ext cx="3024187" cy="738664"/>
          </a:xfrm>
          <a:prstGeom prst="rect">
            <a:avLst/>
          </a:prstGeom>
          <a:noFill/>
          <a:ln w="3175">
            <a:solidFill>
              <a:schemeClr val="tx1"/>
            </a:solidFill>
            <a:miter lim="800000"/>
            <a:headEnd/>
            <a:tailEnd/>
          </a:ln>
        </p:spPr>
        <p:txBody>
          <a:bodyPr>
            <a:spAutoFit/>
          </a:bodyPr>
          <a:lstStyle/>
          <a:p>
            <a:pPr eaLnBrk="0" hangingPunct="0">
              <a:spcBef>
                <a:spcPts val="0"/>
              </a:spcBef>
            </a:pPr>
            <a:r>
              <a:rPr lang="zh-CN" altLang="en-US" sz="1400" b="1" dirty="0">
                <a:ea typeface="楷体_GB2312" pitchFamily="49" charset="-122"/>
              </a:rPr>
              <a:t>如果需要增加一个对每个结点执行一个指定操作，具体操作在使用时指定，该设计一个怎样的成员函数</a:t>
            </a:r>
            <a:endParaRPr lang="en-US" altLang="zh-CN" sz="1400" b="1" dirty="0">
              <a:ea typeface="楷体_GB2312" pitchFamily="49"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矩形 34"/>
          <p:cNvSpPr>
            <a:spLocks noChangeArrowheads="1"/>
          </p:cNvSpPr>
          <p:nvPr/>
        </p:nvSpPr>
        <p:spPr bwMode="auto">
          <a:xfrm>
            <a:off x="683568"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成员函数的实现</a:t>
            </a:r>
            <a:endParaRPr lang="zh-CN" altLang="en-US" dirty="0">
              <a:latin typeface="微软雅黑" pitchFamily="34" charset="-122"/>
              <a:ea typeface="微软雅黑" pitchFamily="34" charset="-122"/>
            </a:endParaRPr>
          </a:p>
        </p:txBody>
      </p:sp>
      <p:sp>
        <p:nvSpPr>
          <p:cNvPr id="9" name="矩形 8"/>
          <p:cNvSpPr>
            <a:spLocks noChangeArrowheads="1"/>
          </p:cNvSpPr>
          <p:nvPr/>
        </p:nvSpPr>
        <p:spPr bwMode="auto">
          <a:xfrm>
            <a:off x="755576" y="1203598"/>
            <a:ext cx="3887788" cy="1082675"/>
          </a:xfrm>
          <a:prstGeom prst="rect">
            <a:avLst/>
          </a:prstGeom>
          <a:noFill/>
          <a:ln w="9525">
            <a:noFill/>
            <a:miter lim="800000"/>
            <a:headEnd/>
            <a:tailEnd/>
          </a:ln>
        </p:spPr>
        <p:txBody>
          <a:bodyPr>
            <a:spAutoFit/>
          </a:bodyPr>
          <a:lstStyle/>
          <a:p>
            <a:pPr>
              <a:lnSpc>
                <a:spcPct val="140000"/>
              </a:lnSpc>
            </a:pPr>
            <a:r>
              <a:rPr lang="en-US" altLang="zh-CN" sz="1800" b="1" dirty="0">
                <a:latin typeface="楷体_GB2312" pitchFamily="49" charset="-122"/>
                <a:ea typeface="楷体_GB2312" pitchFamily="49" charset="-122"/>
              </a:rPr>
              <a:t>root(</a:t>
            </a:r>
            <a:r>
              <a:rPr lang="en-US" altLang="zh-CN" sz="1800" b="1" dirty="0">
                <a:ea typeface="楷体_GB2312" pitchFamily="49" charset="-122"/>
              </a:rPr>
              <a:t>T flag</a:t>
            </a:r>
            <a:r>
              <a:rPr lang="en-US" altLang="zh-CN" sz="1800" b="1" dirty="0">
                <a:latin typeface="楷体_GB2312" pitchFamily="49" charset="-122"/>
                <a:ea typeface="楷体_GB2312" pitchFamily="49" charset="-122"/>
              </a:rPr>
              <a:t>)</a:t>
            </a:r>
          </a:p>
          <a:p>
            <a:pPr>
              <a:lnSpc>
                <a:spcPct val="140000"/>
              </a:lnSpc>
            </a:pPr>
            <a:r>
              <a:rPr lang="zh-CN" altLang="en-US" sz="1400" b="1" dirty="0">
                <a:latin typeface="楷体_GB2312" pitchFamily="49" charset="-122"/>
                <a:ea typeface="楷体_GB2312" pitchFamily="49" charset="-122"/>
              </a:rPr>
              <a:t>返回</a:t>
            </a:r>
            <a:r>
              <a:rPr lang="en-US" altLang="zh-CN" sz="1400" b="1" dirty="0">
                <a:latin typeface="楷体_GB2312" pitchFamily="49" charset="-122"/>
                <a:ea typeface="楷体_GB2312" pitchFamily="49" charset="-122"/>
              </a:rPr>
              <a:t>root</a:t>
            </a:r>
            <a:r>
              <a:rPr lang="zh-CN" altLang="en-US" sz="1400" b="1" dirty="0">
                <a:latin typeface="楷体_GB2312" pitchFamily="49" charset="-122"/>
                <a:ea typeface="楷体_GB2312" pitchFamily="49" charset="-122"/>
              </a:rPr>
              <a:t>指向的结点的数据部分。如果二叉树是空树，则返回一个特殊的标记。</a:t>
            </a:r>
          </a:p>
        </p:txBody>
      </p:sp>
      <p:sp>
        <p:nvSpPr>
          <p:cNvPr id="10" name="矩形 9"/>
          <p:cNvSpPr>
            <a:spLocks noChangeArrowheads="1"/>
          </p:cNvSpPr>
          <p:nvPr/>
        </p:nvSpPr>
        <p:spPr bwMode="auto">
          <a:xfrm>
            <a:off x="684139" y="2643460"/>
            <a:ext cx="4032250" cy="1384300"/>
          </a:xfrm>
          <a:prstGeom prst="rect">
            <a:avLst/>
          </a:prstGeom>
          <a:noFill/>
          <a:ln w="9525">
            <a:noFill/>
            <a:miter lim="800000"/>
            <a:headEnd/>
            <a:tailEnd/>
          </a:ln>
        </p:spPr>
        <p:txBody>
          <a:bodyPr>
            <a:spAutoFit/>
          </a:bodyPr>
          <a:lstStyle/>
          <a:p>
            <a:pPr indent="228600" eaLnBrk="0" hangingPunct="0"/>
            <a:r>
              <a:rPr lang="en-US" altLang="zh-CN" sz="1400" b="1" dirty="0">
                <a:ea typeface="楷体_GB2312" pitchFamily="49" charset="-122"/>
              </a:rPr>
              <a:t>template &lt;class T&gt;</a:t>
            </a:r>
          </a:p>
          <a:p>
            <a:pPr indent="228600" eaLnBrk="0" hangingPunct="0"/>
            <a:r>
              <a:rPr lang="en-US" altLang="zh-CN" sz="1400" b="1" dirty="0">
                <a:ea typeface="楷体_GB2312" pitchFamily="49" charset="-122"/>
              </a:rPr>
              <a:t>T </a:t>
            </a:r>
            <a:r>
              <a:rPr lang="en-US" altLang="zh-CN" sz="1400" b="1" dirty="0" err="1">
                <a:ea typeface="楷体_GB2312" pitchFamily="49" charset="-122"/>
              </a:rPr>
              <a:t>binaryTree</a:t>
            </a:r>
            <a:r>
              <a:rPr lang="en-US" altLang="zh-CN" sz="1400" b="1" dirty="0">
                <a:ea typeface="楷体_GB2312" pitchFamily="49" charset="-122"/>
              </a:rPr>
              <a:t>&lt;T&gt;::Root(T flag) const</a:t>
            </a:r>
          </a:p>
          <a:p>
            <a:pPr indent="228600" eaLnBrk="0" hangingPunct="0"/>
            <a:r>
              <a:rPr lang="en-US" altLang="zh-CN" sz="1400" b="1" dirty="0">
                <a:ea typeface="楷体_GB2312" pitchFamily="49" charset="-122"/>
              </a:rPr>
              <a:t>{</a:t>
            </a:r>
          </a:p>
          <a:p>
            <a:pPr indent="228600" eaLnBrk="0" hangingPunct="0"/>
            <a:r>
              <a:rPr lang="en-US" altLang="zh-CN" sz="1400" b="1" dirty="0">
                <a:ea typeface="楷体_GB2312" pitchFamily="49" charset="-122"/>
              </a:rPr>
              <a:t>           if (root == NULL) return flag;</a:t>
            </a:r>
          </a:p>
          <a:p>
            <a:pPr indent="228600" eaLnBrk="0" hangingPunct="0"/>
            <a:r>
              <a:rPr lang="en-US" altLang="zh-CN" sz="1400" b="1" dirty="0">
                <a:ea typeface="楷体_GB2312" pitchFamily="49" charset="-122"/>
              </a:rPr>
              <a:t>           else return root-&gt;data;</a:t>
            </a:r>
          </a:p>
          <a:p>
            <a:pPr indent="228600" eaLnBrk="0" hangingPunct="0"/>
            <a:r>
              <a:rPr lang="en-US" altLang="zh-CN" sz="1400" b="1" dirty="0">
                <a:ea typeface="楷体_GB2312" pitchFamily="49" charset="-122"/>
              </a:rPr>
              <a:t>}</a:t>
            </a:r>
          </a:p>
        </p:txBody>
      </p:sp>
      <mc:AlternateContent xmlns:mc="http://schemas.openxmlformats.org/markup-compatibility/2006">
        <mc:Choice xmlns:p14="http://schemas.microsoft.com/office/powerpoint/2010/main" xmlns="" Requires="p14">
          <p:contentPart p14:bwMode="auto" r:id="rId3">
            <p14:nvContentPartPr>
              <p14:cNvPr id="2969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969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矩形 34"/>
          <p:cNvSpPr>
            <a:spLocks noChangeArrowheads="1"/>
          </p:cNvSpPr>
          <p:nvPr/>
        </p:nvSpPr>
        <p:spPr bwMode="auto">
          <a:xfrm>
            <a:off x="395536"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成员函数</a:t>
            </a:r>
            <a:r>
              <a:rPr lang="en-US" altLang="zh-CN" b="1" dirty="0">
                <a:latin typeface="微软雅黑" pitchFamily="34" charset="-122"/>
                <a:ea typeface="微软雅黑" pitchFamily="34" charset="-122"/>
              </a:rPr>
              <a:t>size()</a:t>
            </a:r>
            <a:r>
              <a:rPr lang="zh-CN" altLang="en-US" b="1" dirty="0">
                <a:latin typeface="微软雅黑" pitchFamily="34" charset="-122"/>
                <a:ea typeface="微软雅黑" pitchFamily="34" charset="-122"/>
              </a:rPr>
              <a:t>的实现</a:t>
            </a:r>
            <a:endParaRPr lang="zh-CN" altLang="en-US" dirty="0">
              <a:latin typeface="微软雅黑" pitchFamily="34" charset="-122"/>
              <a:ea typeface="微软雅黑" pitchFamily="34" charset="-122"/>
            </a:endParaRPr>
          </a:p>
        </p:txBody>
      </p:sp>
      <p:sp>
        <p:nvSpPr>
          <p:cNvPr id="11" name="矩形 10"/>
          <p:cNvSpPr>
            <a:spLocks noChangeArrowheads="1"/>
          </p:cNvSpPr>
          <p:nvPr/>
        </p:nvSpPr>
        <p:spPr bwMode="auto">
          <a:xfrm>
            <a:off x="539750" y="1276350"/>
            <a:ext cx="4392613" cy="1011238"/>
          </a:xfrm>
          <a:prstGeom prst="rect">
            <a:avLst/>
          </a:prstGeom>
          <a:noFill/>
          <a:ln w="9525">
            <a:noFill/>
            <a:miter lim="800000"/>
            <a:headEnd/>
            <a:tailEnd/>
          </a:ln>
        </p:spPr>
        <p:txBody>
          <a:bodyPr>
            <a:spAutoFit/>
          </a:bodyPr>
          <a:lstStyle/>
          <a:p>
            <a:pPr>
              <a:lnSpc>
                <a:spcPct val="150000"/>
              </a:lnSpc>
            </a:pPr>
            <a:r>
              <a:rPr lang="zh-CN" altLang="en-US" sz="1400" b="1">
                <a:latin typeface="楷体_GB2312" pitchFamily="49" charset="-122"/>
                <a:ea typeface="楷体_GB2312" pitchFamily="49" charset="-122"/>
              </a:rPr>
              <a:t>一棵二叉树由三部分组成：根结点、左子树、右子树。</a:t>
            </a:r>
            <a:endParaRPr lang="en-US" altLang="zh-CN" sz="1400" b="1">
              <a:latin typeface="楷体_GB2312" pitchFamily="49" charset="-122"/>
              <a:ea typeface="楷体_GB2312" pitchFamily="49" charset="-122"/>
            </a:endParaRPr>
          </a:p>
          <a:p>
            <a:pPr>
              <a:lnSpc>
                <a:spcPct val="150000"/>
              </a:lnSpc>
            </a:pPr>
            <a:r>
              <a:rPr lang="zh-CN" altLang="en-US" sz="1400" b="1">
                <a:latin typeface="楷体_GB2312" pitchFamily="49" charset="-122"/>
                <a:ea typeface="楷体_GB2312" pitchFamily="49" charset="-122"/>
              </a:rPr>
              <a:t>树的结点数 </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左子树结点数 </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右子树结点数 </a:t>
            </a:r>
            <a:r>
              <a:rPr lang="en-US" altLang="zh-CN" sz="1400" b="1">
                <a:latin typeface="楷体_GB2312" pitchFamily="49" charset="-122"/>
                <a:ea typeface="楷体_GB2312" pitchFamily="49" charset="-122"/>
              </a:rPr>
              <a:t>+ 1</a:t>
            </a:r>
          </a:p>
          <a:p>
            <a:pPr>
              <a:lnSpc>
                <a:spcPct val="150000"/>
              </a:lnSpc>
            </a:pPr>
            <a:r>
              <a:rPr lang="zh-CN" altLang="en-US" sz="1400" b="1">
                <a:latin typeface="楷体_GB2312" pitchFamily="49" charset="-122"/>
                <a:ea typeface="楷体_GB2312" pitchFamily="49" charset="-122"/>
              </a:rPr>
              <a:t>计算左右子树的结点数需要递归调用本函数</a:t>
            </a:r>
          </a:p>
        </p:txBody>
      </p:sp>
      <p:sp>
        <p:nvSpPr>
          <p:cNvPr id="13" name="矩形 12"/>
          <p:cNvSpPr>
            <a:spLocks noChangeArrowheads="1"/>
          </p:cNvSpPr>
          <p:nvPr/>
        </p:nvSpPr>
        <p:spPr bwMode="auto">
          <a:xfrm>
            <a:off x="539750" y="2716213"/>
            <a:ext cx="4572000" cy="1600200"/>
          </a:xfrm>
          <a:prstGeom prst="rect">
            <a:avLst/>
          </a:prstGeom>
          <a:noFill/>
          <a:ln w="9525">
            <a:noFill/>
            <a:miter lim="800000"/>
            <a:headEnd/>
            <a:tailEnd/>
          </a:ln>
        </p:spPr>
        <p:txBody>
          <a:bodyPr>
            <a:spAutoFit/>
          </a:bodyPr>
          <a:lstStyle/>
          <a:p>
            <a:pPr eaLnBrk="0" hangingPunct="0"/>
            <a:r>
              <a:rPr lang="en-US" altLang="zh-CN" sz="1400" b="1">
                <a:ea typeface="楷体_GB2312" pitchFamily="49" charset="-122"/>
              </a:rPr>
              <a:t>template&lt;class T&gt;</a:t>
            </a:r>
          </a:p>
          <a:p>
            <a:pPr eaLnBrk="0" hangingPunct="0"/>
            <a:r>
              <a:rPr lang="en-US" altLang="zh-CN" sz="1400" b="1">
                <a:ea typeface="楷体_GB2312" pitchFamily="49" charset="-122"/>
              </a:rPr>
              <a:t>int binaryTree&lt;T&gt;::size(binaryTree&lt;T&gt;::Node *t) const</a:t>
            </a:r>
          </a:p>
          <a:p>
            <a:pPr eaLnBrk="0" hangingPunct="0"/>
            <a:r>
              <a:rPr lang="en-US" altLang="zh-CN" sz="1400" b="1">
                <a:ea typeface="楷体_GB2312" pitchFamily="49" charset="-122"/>
              </a:rPr>
              <a:t>{</a:t>
            </a:r>
          </a:p>
          <a:p>
            <a:pPr eaLnBrk="0" hangingPunct="0"/>
            <a:r>
              <a:rPr lang="en-US" altLang="zh-CN" sz="1400" b="1">
                <a:ea typeface="楷体_GB2312" pitchFamily="49" charset="-122"/>
              </a:rPr>
              <a:t>      if (t == NULL)  return  0;</a:t>
            </a:r>
          </a:p>
          <a:p>
            <a:pPr eaLnBrk="0" hangingPunct="0"/>
            <a:r>
              <a:rPr lang="en-US" altLang="zh-CN" sz="1400" b="1">
                <a:ea typeface="楷体_GB2312" pitchFamily="49" charset="-122"/>
              </a:rPr>
              <a:t>     else return size(t-&gt;left)  + size(t-&gt;right) + 1;</a:t>
            </a:r>
          </a:p>
          <a:p>
            <a:pPr eaLnBrk="0" hangingPunct="0"/>
            <a:r>
              <a:rPr lang="en-US" altLang="zh-CN" sz="1400" b="1">
                <a:ea typeface="楷体_GB2312" pitchFamily="49" charset="-122"/>
              </a:rPr>
              <a:t>}</a:t>
            </a:r>
          </a:p>
          <a:p>
            <a:pPr eaLnBrk="0" hangingPunct="0"/>
            <a:endParaRPr lang="en-US" altLang="zh-CN" sz="1400" b="1">
              <a:ea typeface="楷体_GB2312" pitchFamily="49" charset="-122"/>
            </a:endParaRPr>
          </a:p>
        </p:txBody>
      </p:sp>
      <p:sp>
        <p:nvSpPr>
          <p:cNvPr id="14" name="矩形 13"/>
          <p:cNvSpPr>
            <a:spLocks noChangeArrowheads="1"/>
          </p:cNvSpPr>
          <p:nvPr/>
        </p:nvSpPr>
        <p:spPr bwMode="auto">
          <a:xfrm>
            <a:off x="5724525" y="2859088"/>
            <a:ext cx="2808288" cy="1169987"/>
          </a:xfrm>
          <a:prstGeom prst="rect">
            <a:avLst/>
          </a:prstGeom>
          <a:noFill/>
          <a:ln w="9525">
            <a:noFill/>
            <a:miter lim="800000"/>
            <a:headEnd/>
            <a:tailEnd/>
          </a:ln>
        </p:spPr>
        <p:txBody>
          <a:bodyPr>
            <a:spAutoFit/>
          </a:bodyPr>
          <a:lstStyle/>
          <a:p>
            <a:pPr eaLnBrk="0" hangingPunct="0"/>
            <a:r>
              <a:rPr lang="en-US" altLang="zh-CN" sz="1400" b="1">
                <a:ea typeface="楷体_GB2312" pitchFamily="49" charset="-122"/>
              </a:rPr>
              <a:t>template&lt;class T&gt;</a:t>
            </a:r>
          </a:p>
          <a:p>
            <a:pPr eaLnBrk="0" hangingPunct="0"/>
            <a:r>
              <a:rPr lang="en-US" altLang="zh-CN" sz="1400" b="1">
                <a:ea typeface="楷体_GB2312" pitchFamily="49" charset="-122"/>
              </a:rPr>
              <a:t>int binaryTree&lt;T&gt;::size() const</a:t>
            </a:r>
          </a:p>
          <a:p>
            <a:pPr eaLnBrk="0" hangingPunct="0"/>
            <a:r>
              <a:rPr lang="en-US" altLang="zh-CN" sz="1400" b="1">
                <a:ea typeface="楷体_GB2312" pitchFamily="49" charset="-122"/>
              </a:rPr>
              <a:t>{</a:t>
            </a:r>
          </a:p>
          <a:p>
            <a:pPr eaLnBrk="0" hangingPunct="0"/>
            <a:r>
              <a:rPr lang="en-US" altLang="zh-CN" sz="1400" b="1">
                <a:ea typeface="楷体_GB2312" pitchFamily="49" charset="-122"/>
              </a:rPr>
              <a:t>      return  size(root);</a:t>
            </a:r>
          </a:p>
          <a:p>
            <a:pPr eaLnBrk="0" hangingPunct="0"/>
            <a:r>
              <a:rPr lang="en-US" altLang="zh-CN" sz="1400" b="1">
                <a:ea typeface="楷体_GB2312" pitchFamily="49" charset="-122"/>
              </a:rPr>
              <a:t>} </a:t>
            </a:r>
          </a:p>
        </p:txBody>
      </p:sp>
      <mc:AlternateContent xmlns:mc="http://schemas.openxmlformats.org/markup-compatibility/2006">
        <mc:Choice xmlns:p14="http://schemas.microsoft.com/office/powerpoint/2010/main" xmlns="" Requires="p14">
          <p:contentPart p14:bwMode="auto" r:id="rId3">
            <p14:nvContentPartPr>
              <p14:cNvPr id="3072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072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
        <p:nvSpPr>
          <p:cNvPr id="7" name="矩形 6">
            <a:extLst>
              <a:ext uri="{FF2B5EF4-FFF2-40B4-BE49-F238E27FC236}">
                <a16:creationId xmlns:a16="http://schemas.microsoft.com/office/drawing/2014/main" xmlns="" id="{515D0DA7-C3E0-46D9-BB0D-ED3E4D7C1A59}"/>
              </a:ext>
            </a:extLst>
          </p:cNvPr>
          <p:cNvSpPr>
            <a:spLocks noChangeArrowheads="1"/>
          </p:cNvSpPr>
          <p:nvPr/>
        </p:nvSpPr>
        <p:spPr bwMode="auto">
          <a:xfrm>
            <a:off x="6012035" y="1428750"/>
            <a:ext cx="1656309" cy="581057"/>
          </a:xfrm>
          <a:prstGeom prst="rect">
            <a:avLst/>
          </a:prstGeom>
          <a:noFill/>
          <a:ln w="9525">
            <a:noFill/>
            <a:miter lim="800000"/>
            <a:headEnd/>
            <a:tailEnd/>
          </a:ln>
        </p:spPr>
        <p:txBody>
          <a:bodyPr wrap="square">
            <a:spAutoFit/>
          </a:bodyPr>
          <a:lstStyle/>
          <a:p>
            <a:pPr>
              <a:lnSpc>
                <a:spcPct val="150000"/>
              </a:lnSpc>
            </a:pPr>
            <a:r>
              <a:rPr lang="zh-CN" altLang="en-US" sz="2400" b="1" dirty="0">
                <a:latin typeface="楷体_GB2312" pitchFamily="49" charset="-122"/>
                <a:ea typeface="楷体_GB2312" pitchFamily="49" charset="-122"/>
              </a:rPr>
              <a:t>后序遍历</a:t>
            </a:r>
            <a:endParaRPr lang="en-US" altLang="zh-CN" sz="2400" b="1" dirty="0">
              <a:latin typeface="楷体_GB2312" pitchFamily="49" charset="-122"/>
              <a:ea typeface="楷体_GB2312" pitchFamily="49"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矩形 34"/>
          <p:cNvSpPr>
            <a:spLocks noChangeArrowheads="1"/>
          </p:cNvSpPr>
          <p:nvPr/>
        </p:nvSpPr>
        <p:spPr bwMode="auto">
          <a:xfrm>
            <a:off x="539552"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树的递归定义</a:t>
            </a:r>
            <a:endParaRPr lang="zh-CN" altLang="en-US" dirty="0">
              <a:latin typeface="微软雅黑" pitchFamily="34" charset="-122"/>
              <a:ea typeface="微软雅黑" pitchFamily="34" charset="-122"/>
            </a:endParaRPr>
          </a:p>
        </p:txBody>
      </p:sp>
      <p:sp>
        <p:nvSpPr>
          <p:cNvPr id="1029" name="文本框 29"/>
          <p:cNvSpPr txBox="1">
            <a:spLocks noChangeArrowheads="1"/>
          </p:cNvSpPr>
          <p:nvPr/>
        </p:nvSpPr>
        <p:spPr bwMode="auto">
          <a:xfrm>
            <a:off x="395288" y="1131888"/>
            <a:ext cx="4968875" cy="396875"/>
          </a:xfrm>
          <a:prstGeom prst="rect">
            <a:avLst/>
          </a:prstGeom>
          <a:noFill/>
          <a:ln w="9525">
            <a:noFill/>
            <a:miter lim="800000"/>
            <a:headEnd/>
            <a:tailEnd/>
          </a:ln>
        </p:spPr>
        <p:txBody>
          <a:bodyPr>
            <a:spAutoFit/>
          </a:bodyPr>
          <a:lstStyle/>
          <a:p>
            <a:pPr>
              <a:lnSpc>
                <a:spcPct val="110000"/>
              </a:lnSpc>
              <a:spcBef>
                <a:spcPct val="50000"/>
              </a:spcBef>
            </a:pPr>
            <a:r>
              <a:rPr lang="zh-CN" altLang="en-US" sz="1800" b="1">
                <a:latin typeface="宋体" pitchFamily="2" charset="-122"/>
                <a:ea typeface="楷体_GB2312" pitchFamily="49" charset="-122"/>
              </a:rPr>
              <a:t>树是</a:t>
            </a:r>
            <a:r>
              <a:rPr lang="en-US" altLang="zh-CN" sz="1800" b="1">
                <a:latin typeface="宋体" pitchFamily="2" charset="-122"/>
                <a:ea typeface="楷体_GB2312" pitchFamily="49" charset="-122"/>
              </a:rPr>
              <a:t>n (n≥1) </a:t>
            </a:r>
            <a:r>
              <a:rPr lang="zh-CN" altLang="en-US" sz="1800" b="1">
                <a:latin typeface="宋体" pitchFamily="2" charset="-122"/>
                <a:ea typeface="楷体_GB2312" pitchFamily="49" charset="-122"/>
              </a:rPr>
              <a:t>个结点的有限集合</a:t>
            </a:r>
            <a:r>
              <a:rPr lang="en-US" altLang="zh-CN" sz="1800" b="1">
                <a:latin typeface="宋体" pitchFamily="2" charset="-122"/>
                <a:ea typeface="楷体_GB2312" pitchFamily="49" charset="-122"/>
              </a:rPr>
              <a:t>T</a:t>
            </a:r>
            <a:r>
              <a:rPr lang="zh-CN" altLang="en-US" sz="1800" b="1">
                <a:latin typeface="宋体" pitchFamily="2" charset="-122"/>
                <a:ea typeface="楷体_GB2312" pitchFamily="49" charset="-122"/>
              </a:rPr>
              <a:t>，并且满足：  </a:t>
            </a:r>
          </a:p>
        </p:txBody>
      </p:sp>
      <p:sp>
        <p:nvSpPr>
          <p:cNvPr id="1030" name="矩形 11"/>
          <p:cNvSpPr>
            <a:spLocks noChangeArrowheads="1"/>
          </p:cNvSpPr>
          <p:nvPr/>
        </p:nvSpPr>
        <p:spPr bwMode="auto">
          <a:xfrm>
            <a:off x="684213" y="1563688"/>
            <a:ext cx="4572000" cy="360362"/>
          </a:xfrm>
          <a:prstGeom prst="rect">
            <a:avLst/>
          </a:prstGeom>
          <a:noFill/>
          <a:ln w="9525">
            <a:noFill/>
            <a:miter lim="800000"/>
            <a:headEnd/>
            <a:tailEnd/>
          </a:ln>
        </p:spPr>
        <p:txBody>
          <a:bodyPr>
            <a:spAutoFit/>
          </a:bodyPr>
          <a:lstStyle/>
          <a:p>
            <a:pPr>
              <a:lnSpc>
                <a:spcPct val="110000"/>
              </a:lnSpc>
              <a:spcBef>
                <a:spcPct val="50000"/>
              </a:spcBef>
            </a:pPr>
            <a:r>
              <a:rPr lang="en-US" altLang="zh-CN" sz="1800" b="1">
                <a:latin typeface="宋体" pitchFamily="2" charset="-122"/>
              </a:rPr>
              <a:t>(1)</a:t>
            </a:r>
            <a:r>
              <a:rPr lang="zh-CN" altLang="en-US" sz="1800" b="1">
                <a:latin typeface="宋体" pitchFamily="2" charset="-122"/>
              </a:rPr>
              <a:t>有一个被称之为根</a:t>
            </a:r>
            <a:r>
              <a:rPr lang="en-US" altLang="zh-CN" sz="1800" b="1">
                <a:latin typeface="宋体" pitchFamily="2" charset="-122"/>
              </a:rPr>
              <a:t>(root)</a:t>
            </a:r>
            <a:r>
              <a:rPr lang="zh-CN" altLang="en-US" sz="1800" b="1">
                <a:latin typeface="宋体" pitchFamily="2" charset="-122"/>
              </a:rPr>
              <a:t>的结点  </a:t>
            </a:r>
          </a:p>
        </p:txBody>
      </p:sp>
      <p:sp>
        <p:nvSpPr>
          <p:cNvPr id="1031" name="矩形 13"/>
          <p:cNvSpPr>
            <a:spLocks noChangeArrowheads="1"/>
          </p:cNvSpPr>
          <p:nvPr/>
        </p:nvSpPr>
        <p:spPr bwMode="auto">
          <a:xfrm>
            <a:off x="684213" y="1995488"/>
            <a:ext cx="4319587" cy="1616075"/>
          </a:xfrm>
          <a:prstGeom prst="rect">
            <a:avLst/>
          </a:prstGeom>
          <a:noFill/>
          <a:ln w="9525">
            <a:noFill/>
            <a:miter lim="800000"/>
            <a:headEnd/>
            <a:tailEnd/>
          </a:ln>
        </p:spPr>
        <p:txBody>
          <a:bodyPr>
            <a:spAutoFit/>
          </a:bodyPr>
          <a:lstStyle/>
          <a:p>
            <a:pPr marL="358775" indent="-358775">
              <a:lnSpc>
                <a:spcPct val="110000"/>
              </a:lnSpc>
              <a:spcBef>
                <a:spcPct val="50000"/>
              </a:spcBef>
            </a:pPr>
            <a:r>
              <a:rPr lang="en-US" altLang="zh-CN" sz="1800" b="1">
                <a:latin typeface="宋体" pitchFamily="2" charset="-122"/>
              </a:rPr>
              <a:t>(2)</a:t>
            </a:r>
            <a:r>
              <a:rPr lang="zh-CN" altLang="en-US" sz="1800" b="1">
                <a:latin typeface="宋体" pitchFamily="2" charset="-122"/>
              </a:rPr>
              <a:t>其余的结点可分为</a:t>
            </a:r>
            <a:r>
              <a:rPr lang="en-US" altLang="zh-CN" sz="1800" b="1">
                <a:latin typeface="宋体" pitchFamily="2" charset="-122"/>
              </a:rPr>
              <a:t>m(m≥0)</a:t>
            </a:r>
            <a:r>
              <a:rPr lang="zh-CN" altLang="en-US" sz="1800" b="1">
                <a:latin typeface="宋体" pitchFamily="2" charset="-122"/>
              </a:rPr>
              <a:t>个互不相交的集合</a:t>
            </a:r>
            <a:r>
              <a:rPr lang="en-US" altLang="zh-CN" sz="1800" b="1">
                <a:latin typeface="宋体" pitchFamily="2" charset="-122"/>
              </a:rPr>
              <a:t>T</a:t>
            </a:r>
            <a:r>
              <a:rPr lang="en-US" altLang="zh-CN" sz="1800" b="1" baseline="-30000">
                <a:latin typeface="宋体" pitchFamily="2" charset="-122"/>
              </a:rPr>
              <a:t>l</a:t>
            </a:r>
            <a:r>
              <a:rPr lang="zh-CN" altLang="en-US" sz="1800" b="1">
                <a:latin typeface="宋体" pitchFamily="2" charset="-122"/>
              </a:rPr>
              <a:t>，</a:t>
            </a:r>
            <a:r>
              <a:rPr lang="en-US" altLang="zh-CN" sz="1800" b="1">
                <a:latin typeface="宋体" pitchFamily="2" charset="-122"/>
              </a:rPr>
              <a:t>T</a:t>
            </a:r>
            <a:r>
              <a:rPr lang="en-US" altLang="zh-CN" sz="1800" b="1" baseline="-30000">
                <a:latin typeface="宋体" pitchFamily="2" charset="-122"/>
              </a:rPr>
              <a:t>2</a:t>
            </a:r>
            <a:r>
              <a:rPr lang="zh-CN" altLang="en-US" sz="1800" b="1">
                <a:latin typeface="宋体" pitchFamily="2" charset="-122"/>
              </a:rPr>
              <a:t>，</a:t>
            </a:r>
            <a:r>
              <a:rPr lang="en-US" altLang="zh-CN" sz="1800" b="1"/>
              <a:t>…</a:t>
            </a:r>
            <a:r>
              <a:rPr lang="zh-CN" altLang="en-US" sz="1800" b="1">
                <a:latin typeface="宋体" pitchFamily="2" charset="-122"/>
              </a:rPr>
              <a:t>，</a:t>
            </a:r>
            <a:r>
              <a:rPr lang="en-US" altLang="zh-CN" sz="1800" b="1">
                <a:latin typeface="宋体" pitchFamily="2" charset="-122"/>
              </a:rPr>
              <a:t>T</a:t>
            </a:r>
            <a:r>
              <a:rPr lang="en-US" altLang="zh-CN" sz="1800" b="1" baseline="-30000">
                <a:latin typeface="宋体" pitchFamily="2" charset="-122"/>
              </a:rPr>
              <a:t>m</a:t>
            </a:r>
            <a:r>
              <a:rPr lang="zh-CN" altLang="en-US" sz="1800" b="1">
                <a:latin typeface="宋体" pitchFamily="2" charset="-122"/>
              </a:rPr>
              <a:t>，这些集合本身也是一棵树，并称它们为根结点的子树</a:t>
            </a:r>
            <a:r>
              <a:rPr lang="en-US" altLang="zh-CN" sz="1800" b="1">
                <a:latin typeface="宋体" pitchFamily="2" charset="-122"/>
              </a:rPr>
              <a:t>(Subree)</a:t>
            </a:r>
            <a:r>
              <a:rPr lang="zh-CN" altLang="en-US" sz="1800" b="1">
                <a:latin typeface="宋体" pitchFamily="2" charset="-122"/>
              </a:rPr>
              <a:t>。每棵子树同样有自己的根结点。</a:t>
            </a:r>
          </a:p>
        </p:txBody>
      </p:sp>
      <p:grpSp>
        <p:nvGrpSpPr>
          <p:cNvPr id="2" name="Group 90"/>
          <p:cNvGrpSpPr>
            <a:grpSpLocks/>
          </p:cNvGrpSpPr>
          <p:nvPr/>
        </p:nvGrpSpPr>
        <p:grpSpPr bwMode="auto">
          <a:xfrm>
            <a:off x="5219700" y="1419225"/>
            <a:ext cx="3746500" cy="2989263"/>
            <a:chOff x="2925" y="1797"/>
            <a:chExt cx="2723" cy="1905"/>
          </a:xfrm>
        </p:grpSpPr>
        <p:sp>
          <p:nvSpPr>
            <p:cNvPr id="1037" name="Oval 65"/>
            <p:cNvSpPr>
              <a:spLocks noChangeArrowheads="1"/>
            </p:cNvSpPr>
            <p:nvPr/>
          </p:nvSpPr>
          <p:spPr bwMode="auto">
            <a:xfrm>
              <a:off x="4195" y="1797"/>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A</a:t>
              </a:r>
            </a:p>
          </p:txBody>
        </p:sp>
        <p:sp>
          <p:nvSpPr>
            <p:cNvPr id="1038" name="Oval 66"/>
            <p:cNvSpPr>
              <a:spLocks noChangeArrowheads="1"/>
            </p:cNvSpPr>
            <p:nvPr/>
          </p:nvSpPr>
          <p:spPr bwMode="auto">
            <a:xfrm>
              <a:off x="4876"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D</a:t>
              </a:r>
            </a:p>
          </p:txBody>
        </p:sp>
        <p:sp>
          <p:nvSpPr>
            <p:cNvPr id="1039" name="Oval 67"/>
            <p:cNvSpPr>
              <a:spLocks noChangeArrowheads="1"/>
            </p:cNvSpPr>
            <p:nvPr/>
          </p:nvSpPr>
          <p:spPr bwMode="auto">
            <a:xfrm>
              <a:off x="4195"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C</a:t>
              </a:r>
            </a:p>
          </p:txBody>
        </p:sp>
        <p:sp>
          <p:nvSpPr>
            <p:cNvPr id="1040" name="Oval 68"/>
            <p:cNvSpPr>
              <a:spLocks noChangeArrowheads="1"/>
            </p:cNvSpPr>
            <p:nvPr/>
          </p:nvSpPr>
          <p:spPr bwMode="auto">
            <a:xfrm>
              <a:off x="3424"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B</a:t>
              </a:r>
            </a:p>
          </p:txBody>
        </p:sp>
        <p:sp>
          <p:nvSpPr>
            <p:cNvPr id="1041" name="Oval 69"/>
            <p:cNvSpPr>
              <a:spLocks noChangeArrowheads="1"/>
            </p:cNvSpPr>
            <p:nvPr/>
          </p:nvSpPr>
          <p:spPr bwMode="auto">
            <a:xfrm>
              <a:off x="3606"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F</a:t>
              </a:r>
            </a:p>
          </p:txBody>
        </p:sp>
        <p:sp>
          <p:nvSpPr>
            <p:cNvPr id="1042" name="Oval 70"/>
            <p:cNvSpPr>
              <a:spLocks noChangeArrowheads="1"/>
            </p:cNvSpPr>
            <p:nvPr/>
          </p:nvSpPr>
          <p:spPr bwMode="auto">
            <a:xfrm>
              <a:off x="3152"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E</a:t>
              </a:r>
            </a:p>
          </p:txBody>
        </p:sp>
        <p:sp>
          <p:nvSpPr>
            <p:cNvPr id="1043" name="Oval 71"/>
            <p:cNvSpPr>
              <a:spLocks noChangeArrowheads="1"/>
            </p:cNvSpPr>
            <p:nvPr/>
          </p:nvSpPr>
          <p:spPr bwMode="auto">
            <a:xfrm>
              <a:off x="4195"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G</a:t>
              </a:r>
            </a:p>
          </p:txBody>
        </p:sp>
        <p:sp>
          <p:nvSpPr>
            <p:cNvPr id="1044" name="Oval 72"/>
            <p:cNvSpPr>
              <a:spLocks noChangeArrowheads="1"/>
            </p:cNvSpPr>
            <p:nvPr/>
          </p:nvSpPr>
          <p:spPr bwMode="auto">
            <a:xfrm>
              <a:off x="5375"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J</a:t>
              </a:r>
            </a:p>
          </p:txBody>
        </p:sp>
        <p:sp>
          <p:nvSpPr>
            <p:cNvPr id="1045" name="Oval 73"/>
            <p:cNvSpPr>
              <a:spLocks noChangeArrowheads="1"/>
            </p:cNvSpPr>
            <p:nvPr/>
          </p:nvSpPr>
          <p:spPr bwMode="auto">
            <a:xfrm>
              <a:off x="5012"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I</a:t>
              </a:r>
            </a:p>
          </p:txBody>
        </p:sp>
        <p:sp>
          <p:nvSpPr>
            <p:cNvPr id="1046" name="Oval 74"/>
            <p:cNvSpPr>
              <a:spLocks noChangeArrowheads="1"/>
            </p:cNvSpPr>
            <p:nvPr/>
          </p:nvSpPr>
          <p:spPr bwMode="auto">
            <a:xfrm>
              <a:off x="4604"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H</a:t>
              </a:r>
            </a:p>
          </p:txBody>
        </p:sp>
        <p:sp>
          <p:nvSpPr>
            <p:cNvPr id="1047" name="Oval 75"/>
            <p:cNvSpPr>
              <a:spLocks noChangeArrowheads="1"/>
            </p:cNvSpPr>
            <p:nvPr/>
          </p:nvSpPr>
          <p:spPr bwMode="auto">
            <a:xfrm>
              <a:off x="3334"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L</a:t>
              </a:r>
            </a:p>
          </p:txBody>
        </p:sp>
        <p:sp>
          <p:nvSpPr>
            <p:cNvPr id="1048" name="Oval 76"/>
            <p:cNvSpPr>
              <a:spLocks noChangeArrowheads="1"/>
            </p:cNvSpPr>
            <p:nvPr/>
          </p:nvSpPr>
          <p:spPr bwMode="auto">
            <a:xfrm>
              <a:off x="2925"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K</a:t>
              </a:r>
            </a:p>
          </p:txBody>
        </p:sp>
        <p:sp>
          <p:nvSpPr>
            <p:cNvPr id="1049" name="Oval 77"/>
            <p:cNvSpPr>
              <a:spLocks noChangeArrowheads="1"/>
            </p:cNvSpPr>
            <p:nvPr/>
          </p:nvSpPr>
          <p:spPr bwMode="auto">
            <a:xfrm>
              <a:off x="4422"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M</a:t>
              </a:r>
            </a:p>
          </p:txBody>
        </p:sp>
        <p:sp>
          <p:nvSpPr>
            <p:cNvPr id="1050" name="Line 78"/>
            <p:cNvSpPr>
              <a:spLocks noChangeShapeType="1"/>
            </p:cNvSpPr>
            <p:nvPr/>
          </p:nvSpPr>
          <p:spPr bwMode="auto">
            <a:xfrm flipH="1">
              <a:off x="3651" y="1979"/>
              <a:ext cx="544" cy="317"/>
            </a:xfrm>
            <a:prstGeom prst="line">
              <a:avLst/>
            </a:prstGeom>
            <a:noFill/>
            <a:ln w="19050">
              <a:solidFill>
                <a:schemeClr val="tx1"/>
              </a:solidFill>
              <a:round/>
              <a:headEnd/>
              <a:tailEnd/>
            </a:ln>
          </p:spPr>
          <p:txBody>
            <a:bodyPr wrap="none"/>
            <a:lstStyle/>
            <a:p>
              <a:endParaRPr lang="zh-CN" altLang="en-US"/>
            </a:p>
          </p:txBody>
        </p:sp>
        <p:sp>
          <p:nvSpPr>
            <p:cNvPr id="1051" name="Line 79"/>
            <p:cNvSpPr>
              <a:spLocks noChangeShapeType="1"/>
            </p:cNvSpPr>
            <p:nvPr/>
          </p:nvSpPr>
          <p:spPr bwMode="auto">
            <a:xfrm>
              <a:off x="4332" y="2069"/>
              <a:ext cx="0" cy="227"/>
            </a:xfrm>
            <a:prstGeom prst="line">
              <a:avLst/>
            </a:prstGeom>
            <a:noFill/>
            <a:ln w="19050">
              <a:solidFill>
                <a:schemeClr val="tx1"/>
              </a:solidFill>
              <a:round/>
              <a:headEnd/>
              <a:tailEnd/>
            </a:ln>
          </p:spPr>
          <p:txBody>
            <a:bodyPr wrap="none"/>
            <a:lstStyle/>
            <a:p>
              <a:endParaRPr lang="zh-CN" altLang="en-US"/>
            </a:p>
          </p:txBody>
        </p:sp>
        <p:sp>
          <p:nvSpPr>
            <p:cNvPr id="1052" name="Line 80"/>
            <p:cNvSpPr>
              <a:spLocks noChangeShapeType="1"/>
            </p:cNvSpPr>
            <p:nvPr/>
          </p:nvSpPr>
          <p:spPr bwMode="auto">
            <a:xfrm>
              <a:off x="4468" y="1979"/>
              <a:ext cx="499" cy="317"/>
            </a:xfrm>
            <a:prstGeom prst="line">
              <a:avLst/>
            </a:prstGeom>
            <a:noFill/>
            <a:ln w="19050">
              <a:solidFill>
                <a:schemeClr val="tx1"/>
              </a:solidFill>
              <a:round/>
              <a:headEnd/>
              <a:tailEnd/>
            </a:ln>
          </p:spPr>
          <p:txBody>
            <a:bodyPr wrap="none"/>
            <a:lstStyle/>
            <a:p>
              <a:endParaRPr lang="zh-CN" altLang="en-US"/>
            </a:p>
          </p:txBody>
        </p:sp>
        <p:sp>
          <p:nvSpPr>
            <p:cNvPr id="1053" name="Line 81"/>
            <p:cNvSpPr>
              <a:spLocks noChangeShapeType="1"/>
            </p:cNvSpPr>
            <p:nvPr/>
          </p:nvSpPr>
          <p:spPr bwMode="auto">
            <a:xfrm flipH="1">
              <a:off x="3288" y="2568"/>
              <a:ext cx="182" cy="272"/>
            </a:xfrm>
            <a:prstGeom prst="line">
              <a:avLst/>
            </a:prstGeom>
            <a:noFill/>
            <a:ln w="19050">
              <a:solidFill>
                <a:schemeClr val="tx1"/>
              </a:solidFill>
              <a:round/>
              <a:headEnd/>
              <a:tailEnd/>
            </a:ln>
          </p:spPr>
          <p:txBody>
            <a:bodyPr wrap="none"/>
            <a:lstStyle/>
            <a:p>
              <a:endParaRPr lang="zh-CN" altLang="en-US"/>
            </a:p>
          </p:txBody>
        </p:sp>
        <p:sp>
          <p:nvSpPr>
            <p:cNvPr id="1054" name="Line 82"/>
            <p:cNvSpPr>
              <a:spLocks noChangeShapeType="1"/>
            </p:cNvSpPr>
            <p:nvPr/>
          </p:nvSpPr>
          <p:spPr bwMode="auto">
            <a:xfrm>
              <a:off x="3651" y="2568"/>
              <a:ext cx="91" cy="272"/>
            </a:xfrm>
            <a:prstGeom prst="line">
              <a:avLst/>
            </a:prstGeom>
            <a:noFill/>
            <a:ln w="19050">
              <a:solidFill>
                <a:schemeClr val="tx1"/>
              </a:solidFill>
              <a:round/>
              <a:headEnd/>
              <a:tailEnd/>
            </a:ln>
          </p:spPr>
          <p:txBody>
            <a:bodyPr wrap="none"/>
            <a:lstStyle/>
            <a:p>
              <a:endParaRPr lang="zh-CN" altLang="en-US"/>
            </a:p>
          </p:txBody>
        </p:sp>
        <p:sp>
          <p:nvSpPr>
            <p:cNvPr id="1055" name="Line 83"/>
            <p:cNvSpPr>
              <a:spLocks noChangeShapeType="1"/>
            </p:cNvSpPr>
            <p:nvPr/>
          </p:nvSpPr>
          <p:spPr bwMode="auto">
            <a:xfrm>
              <a:off x="4332" y="2568"/>
              <a:ext cx="0" cy="272"/>
            </a:xfrm>
            <a:prstGeom prst="line">
              <a:avLst/>
            </a:prstGeom>
            <a:noFill/>
            <a:ln w="19050">
              <a:solidFill>
                <a:schemeClr val="tx1"/>
              </a:solidFill>
              <a:round/>
              <a:headEnd/>
              <a:tailEnd/>
            </a:ln>
          </p:spPr>
          <p:txBody>
            <a:bodyPr wrap="none"/>
            <a:lstStyle/>
            <a:p>
              <a:endParaRPr lang="zh-CN" altLang="en-US"/>
            </a:p>
          </p:txBody>
        </p:sp>
        <p:sp>
          <p:nvSpPr>
            <p:cNvPr id="1056" name="Line 84"/>
            <p:cNvSpPr>
              <a:spLocks noChangeShapeType="1"/>
            </p:cNvSpPr>
            <p:nvPr/>
          </p:nvSpPr>
          <p:spPr bwMode="auto">
            <a:xfrm flipH="1">
              <a:off x="4785" y="2568"/>
              <a:ext cx="182" cy="318"/>
            </a:xfrm>
            <a:prstGeom prst="line">
              <a:avLst/>
            </a:prstGeom>
            <a:noFill/>
            <a:ln w="19050">
              <a:solidFill>
                <a:schemeClr val="tx1"/>
              </a:solidFill>
              <a:round/>
              <a:headEnd/>
              <a:tailEnd/>
            </a:ln>
          </p:spPr>
          <p:txBody>
            <a:bodyPr wrap="none"/>
            <a:lstStyle/>
            <a:p>
              <a:endParaRPr lang="zh-CN" altLang="en-US"/>
            </a:p>
          </p:txBody>
        </p:sp>
        <p:sp>
          <p:nvSpPr>
            <p:cNvPr id="1057" name="Line 85"/>
            <p:cNvSpPr>
              <a:spLocks noChangeShapeType="1"/>
            </p:cNvSpPr>
            <p:nvPr/>
          </p:nvSpPr>
          <p:spPr bwMode="auto">
            <a:xfrm>
              <a:off x="5057" y="2568"/>
              <a:ext cx="46" cy="272"/>
            </a:xfrm>
            <a:prstGeom prst="line">
              <a:avLst/>
            </a:prstGeom>
            <a:noFill/>
            <a:ln w="19050">
              <a:solidFill>
                <a:schemeClr val="tx1"/>
              </a:solidFill>
              <a:round/>
              <a:headEnd/>
              <a:tailEnd/>
            </a:ln>
          </p:spPr>
          <p:txBody>
            <a:bodyPr wrap="none"/>
            <a:lstStyle/>
            <a:p>
              <a:endParaRPr lang="zh-CN" altLang="en-US"/>
            </a:p>
          </p:txBody>
        </p:sp>
        <p:sp>
          <p:nvSpPr>
            <p:cNvPr id="1058" name="Line 86"/>
            <p:cNvSpPr>
              <a:spLocks noChangeShapeType="1"/>
            </p:cNvSpPr>
            <p:nvPr/>
          </p:nvSpPr>
          <p:spPr bwMode="auto">
            <a:xfrm>
              <a:off x="5148" y="2523"/>
              <a:ext cx="363" cy="317"/>
            </a:xfrm>
            <a:prstGeom prst="line">
              <a:avLst/>
            </a:prstGeom>
            <a:noFill/>
            <a:ln w="19050">
              <a:solidFill>
                <a:schemeClr val="tx1"/>
              </a:solidFill>
              <a:round/>
              <a:headEnd/>
              <a:tailEnd/>
            </a:ln>
          </p:spPr>
          <p:txBody>
            <a:bodyPr wrap="none"/>
            <a:lstStyle/>
            <a:p>
              <a:endParaRPr lang="zh-CN" altLang="en-US"/>
            </a:p>
          </p:txBody>
        </p:sp>
        <p:sp>
          <p:nvSpPr>
            <p:cNvPr id="1059" name="Line 87"/>
            <p:cNvSpPr>
              <a:spLocks noChangeShapeType="1"/>
            </p:cNvSpPr>
            <p:nvPr/>
          </p:nvSpPr>
          <p:spPr bwMode="auto">
            <a:xfrm flipH="1">
              <a:off x="4604" y="3113"/>
              <a:ext cx="136" cy="362"/>
            </a:xfrm>
            <a:prstGeom prst="line">
              <a:avLst/>
            </a:prstGeom>
            <a:noFill/>
            <a:ln w="19050">
              <a:solidFill>
                <a:schemeClr val="tx1"/>
              </a:solidFill>
              <a:round/>
              <a:headEnd/>
              <a:tailEnd/>
            </a:ln>
          </p:spPr>
          <p:txBody>
            <a:bodyPr wrap="none"/>
            <a:lstStyle/>
            <a:p>
              <a:endParaRPr lang="zh-CN" altLang="en-US"/>
            </a:p>
          </p:txBody>
        </p:sp>
        <p:sp>
          <p:nvSpPr>
            <p:cNvPr id="1060" name="Line 88"/>
            <p:cNvSpPr>
              <a:spLocks noChangeShapeType="1"/>
            </p:cNvSpPr>
            <p:nvPr/>
          </p:nvSpPr>
          <p:spPr bwMode="auto">
            <a:xfrm flipH="1">
              <a:off x="3107" y="3113"/>
              <a:ext cx="136" cy="362"/>
            </a:xfrm>
            <a:prstGeom prst="line">
              <a:avLst/>
            </a:prstGeom>
            <a:noFill/>
            <a:ln w="19050">
              <a:solidFill>
                <a:schemeClr val="tx1"/>
              </a:solidFill>
              <a:round/>
              <a:headEnd/>
              <a:tailEnd/>
            </a:ln>
          </p:spPr>
          <p:txBody>
            <a:bodyPr wrap="none"/>
            <a:lstStyle/>
            <a:p>
              <a:endParaRPr lang="zh-CN" altLang="en-US"/>
            </a:p>
          </p:txBody>
        </p:sp>
        <p:sp>
          <p:nvSpPr>
            <p:cNvPr id="1061" name="Line 89"/>
            <p:cNvSpPr>
              <a:spLocks noChangeShapeType="1"/>
            </p:cNvSpPr>
            <p:nvPr/>
          </p:nvSpPr>
          <p:spPr bwMode="auto">
            <a:xfrm>
              <a:off x="3334" y="3113"/>
              <a:ext cx="136" cy="317"/>
            </a:xfrm>
            <a:prstGeom prst="line">
              <a:avLst/>
            </a:prstGeom>
            <a:noFill/>
            <a:ln w="19050">
              <a:solidFill>
                <a:schemeClr val="tx1"/>
              </a:solidFill>
              <a:round/>
              <a:headEnd/>
              <a:tailEnd/>
            </a:ln>
          </p:spPr>
          <p:txBody>
            <a:bodyPr wrap="none"/>
            <a:lstStyle/>
            <a:p>
              <a:endParaRPr lang="zh-CN" altLang="en-US"/>
            </a:p>
          </p:txBody>
        </p:sp>
      </p:grpSp>
      <p:sp>
        <p:nvSpPr>
          <p:cNvPr id="41" name="圆角矩形标注 40"/>
          <p:cNvSpPr>
            <a:spLocks noChangeArrowheads="1"/>
          </p:cNvSpPr>
          <p:nvPr/>
        </p:nvSpPr>
        <p:spPr bwMode="auto">
          <a:xfrm>
            <a:off x="6804025" y="555625"/>
            <a:ext cx="576263" cy="287338"/>
          </a:xfrm>
          <a:prstGeom prst="wedgeRoundRectCallout">
            <a:avLst>
              <a:gd name="adj1" fmla="val -3144"/>
              <a:gd name="adj2" fmla="val 223792"/>
              <a:gd name="adj3" fmla="val 16667"/>
            </a:avLst>
          </a:prstGeom>
          <a:noFill/>
          <a:ln w="9525" algn="ctr">
            <a:solidFill>
              <a:schemeClr val="tx1"/>
            </a:solidFill>
            <a:round/>
            <a:headEnd/>
            <a:tailEnd/>
          </a:ln>
        </p:spPr>
        <p:txBody>
          <a:bodyPr/>
          <a:lstStyle/>
          <a:p>
            <a:r>
              <a:rPr lang="zh-CN" altLang="en-US" sz="1400">
                <a:latin typeface="微软雅黑" pitchFamily="34" charset="-122"/>
                <a:ea typeface="微软雅黑" pitchFamily="34" charset="-122"/>
              </a:rPr>
              <a:t>根</a:t>
            </a:r>
          </a:p>
        </p:txBody>
      </p:sp>
      <p:sp>
        <p:nvSpPr>
          <p:cNvPr id="42" name="任意多边形 41"/>
          <p:cNvSpPr>
            <a:spLocks/>
          </p:cNvSpPr>
          <p:nvPr/>
        </p:nvSpPr>
        <p:spPr bwMode="auto">
          <a:xfrm>
            <a:off x="4975225" y="1968500"/>
            <a:ext cx="1841500" cy="2720975"/>
          </a:xfrm>
          <a:custGeom>
            <a:avLst/>
            <a:gdLst>
              <a:gd name="T0" fmla="*/ 1014673 w 1842318"/>
              <a:gd name="T1" fmla="*/ 0 h 2719848"/>
              <a:gd name="T2" fmla="*/ 222495 w 1842318"/>
              <a:gd name="T3" fmla="*/ 933778 h 2719848"/>
              <a:gd name="T4" fmla="*/ 53789 w 1842318"/>
              <a:gd name="T5" fmla="*/ 1904609 h 2719848"/>
              <a:gd name="T6" fmla="*/ 545236 w 1842318"/>
              <a:gd name="T7" fmla="*/ 2704988 h 2719848"/>
              <a:gd name="T8" fmla="*/ 1660155 w 1842318"/>
              <a:gd name="T9" fmla="*/ 2075060 h 2719848"/>
              <a:gd name="T10" fmla="*/ 1579470 w 1842318"/>
              <a:gd name="T11" fmla="*/ 570643 h 2719848"/>
              <a:gd name="T12" fmla="*/ 699269 w 1842318"/>
              <a:gd name="T13" fmla="*/ 96344 h 2719848"/>
              <a:gd name="T14" fmla="*/ 1220057 w 1842318"/>
              <a:gd name="T15" fmla="*/ 51871 h 2719848"/>
              <a:gd name="T16" fmla="*/ 0 60000 65536"/>
              <a:gd name="T17" fmla="*/ 0 60000 65536"/>
              <a:gd name="T18" fmla="*/ 0 60000 65536"/>
              <a:gd name="T19" fmla="*/ 0 60000 65536"/>
              <a:gd name="T20" fmla="*/ 0 60000 65536"/>
              <a:gd name="T21" fmla="*/ 0 60000 65536"/>
              <a:gd name="T22" fmla="*/ 0 60000 65536"/>
              <a:gd name="T23" fmla="*/ 0 60000 65536"/>
              <a:gd name="T24" fmla="*/ 0 w 1842318"/>
              <a:gd name="T25" fmla="*/ 0 h 2719848"/>
              <a:gd name="T26" fmla="*/ 1842318 w 1842318"/>
              <a:gd name="T27" fmla="*/ 2719848 h 27198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2318" h="2719848">
                <a:moveTo>
                  <a:pt x="1020096" y="0"/>
                </a:moveTo>
                <a:cubicBezTo>
                  <a:pt x="702391" y="306643"/>
                  <a:pt x="384686" y="613287"/>
                  <a:pt x="223683" y="929148"/>
                </a:cubicBezTo>
                <a:cubicBezTo>
                  <a:pt x="62680" y="1245009"/>
                  <a:pt x="0" y="1601428"/>
                  <a:pt x="54077" y="1895167"/>
                </a:cubicBezTo>
                <a:cubicBezTo>
                  <a:pt x="108154" y="2188906"/>
                  <a:pt x="278990" y="2663312"/>
                  <a:pt x="548148" y="2691580"/>
                </a:cubicBezTo>
                <a:cubicBezTo>
                  <a:pt x="817306" y="2719848"/>
                  <a:pt x="1495732" y="2418735"/>
                  <a:pt x="1669025" y="2064774"/>
                </a:cubicBezTo>
                <a:cubicBezTo>
                  <a:pt x="1842318" y="1710813"/>
                  <a:pt x="1748912" y="895965"/>
                  <a:pt x="1587909" y="567813"/>
                </a:cubicBezTo>
                <a:cubicBezTo>
                  <a:pt x="1426906" y="239661"/>
                  <a:pt x="763228" y="181896"/>
                  <a:pt x="703006" y="95864"/>
                </a:cubicBezTo>
                <a:cubicBezTo>
                  <a:pt x="642784" y="9832"/>
                  <a:pt x="1144229" y="61451"/>
                  <a:pt x="1226574" y="51619"/>
                </a:cubicBezTo>
              </a:path>
            </a:pathLst>
          </a:custGeom>
          <a:noFill/>
          <a:ln w="9525" cap="flat" cmpd="sng" algn="ctr">
            <a:solidFill>
              <a:schemeClr val="tx1"/>
            </a:solidFill>
            <a:prstDash val="dash"/>
            <a:round/>
            <a:headEnd type="none" w="med" len="med"/>
            <a:tailEnd type="none" w="med" len="med"/>
          </a:ln>
        </p:spPr>
        <p:txBody>
          <a:bodyPr/>
          <a:lstStyle/>
          <a:p>
            <a:endParaRPr lang="zh-CN" altLang="en-US"/>
          </a:p>
        </p:txBody>
      </p:sp>
      <p:sp>
        <p:nvSpPr>
          <p:cNvPr id="43" name="任意多边形 42"/>
          <p:cNvSpPr>
            <a:spLocks/>
          </p:cNvSpPr>
          <p:nvPr/>
        </p:nvSpPr>
        <p:spPr bwMode="auto">
          <a:xfrm>
            <a:off x="6816725" y="2120900"/>
            <a:ext cx="671513" cy="1703388"/>
          </a:xfrm>
          <a:custGeom>
            <a:avLst/>
            <a:gdLst>
              <a:gd name="T0" fmla="*/ 40894 w 671052"/>
              <a:gd name="T1" fmla="*/ 9832 h 1703439"/>
              <a:gd name="T2" fmla="*/ 70631 w 671052"/>
              <a:gd name="T3" fmla="*/ 1454658 h 1703439"/>
              <a:gd name="T4" fmla="*/ 464701 w 671052"/>
              <a:gd name="T5" fmla="*/ 1498879 h 1703439"/>
              <a:gd name="T6" fmla="*/ 613406 w 671052"/>
              <a:gd name="T7" fmla="*/ 230974 h 1703439"/>
              <a:gd name="T8" fmla="*/ 85504 w 671052"/>
              <a:gd name="T9" fmla="*/ 113035 h 1703439"/>
              <a:gd name="T10" fmla="*/ 0 60000 65536"/>
              <a:gd name="T11" fmla="*/ 0 60000 65536"/>
              <a:gd name="T12" fmla="*/ 0 60000 65536"/>
              <a:gd name="T13" fmla="*/ 0 60000 65536"/>
              <a:gd name="T14" fmla="*/ 0 60000 65536"/>
              <a:gd name="T15" fmla="*/ 0 w 671052"/>
              <a:gd name="T16" fmla="*/ 0 h 1703439"/>
              <a:gd name="T17" fmla="*/ 671052 w 671052"/>
              <a:gd name="T18" fmla="*/ 1703439 h 1703439"/>
            </a:gdLst>
            <a:ahLst/>
            <a:cxnLst>
              <a:cxn ang="T10">
                <a:pos x="T0" y="T1"/>
              </a:cxn>
              <a:cxn ang="T11">
                <a:pos x="T2" y="T3"/>
              </a:cxn>
              <a:cxn ang="T12">
                <a:pos x="T4" y="T5"/>
              </a:cxn>
              <a:cxn ang="T13">
                <a:pos x="T6" y="T7"/>
              </a:cxn>
              <a:cxn ang="T14">
                <a:pos x="T8" y="T9"/>
              </a:cxn>
            </a:cxnLst>
            <a:rect l="T15" t="T16" r="T17" b="T18"/>
            <a:pathLst>
              <a:path w="671052" h="1703439">
                <a:moveTo>
                  <a:pt x="40558" y="9832"/>
                </a:moveTo>
                <a:cubicBezTo>
                  <a:pt x="20279" y="608371"/>
                  <a:pt x="0" y="1206910"/>
                  <a:pt x="70055" y="1455174"/>
                </a:cubicBezTo>
                <a:cubicBezTo>
                  <a:pt x="140110" y="1703439"/>
                  <a:pt x="371168" y="1703438"/>
                  <a:pt x="460887" y="1499419"/>
                </a:cubicBezTo>
                <a:cubicBezTo>
                  <a:pt x="550606" y="1295400"/>
                  <a:pt x="671052" y="462116"/>
                  <a:pt x="608371" y="231058"/>
                </a:cubicBezTo>
                <a:cubicBezTo>
                  <a:pt x="545690" y="0"/>
                  <a:pt x="84803" y="113071"/>
                  <a:pt x="84803" y="113071"/>
                </a:cubicBezTo>
              </a:path>
            </a:pathLst>
          </a:custGeom>
          <a:noFill/>
          <a:ln w="9525" cap="flat" cmpd="sng" algn="ctr">
            <a:solidFill>
              <a:schemeClr val="tx1"/>
            </a:solidFill>
            <a:prstDash val="dash"/>
            <a:round/>
            <a:headEnd type="none" w="med" len="med"/>
            <a:tailEnd type="none" w="med" len="med"/>
          </a:ln>
        </p:spPr>
        <p:txBody>
          <a:bodyPr/>
          <a:lstStyle/>
          <a:p>
            <a:endParaRPr lang="zh-CN" altLang="en-US"/>
          </a:p>
        </p:txBody>
      </p:sp>
      <p:sp>
        <p:nvSpPr>
          <p:cNvPr id="44" name="任意多边形 43"/>
          <p:cNvSpPr>
            <a:spLocks/>
          </p:cNvSpPr>
          <p:nvPr/>
        </p:nvSpPr>
        <p:spPr bwMode="auto">
          <a:xfrm>
            <a:off x="7092950" y="1995488"/>
            <a:ext cx="2051050" cy="2719387"/>
          </a:xfrm>
          <a:custGeom>
            <a:avLst/>
            <a:gdLst>
              <a:gd name="T0" fmla="*/ 4118459 w 1842318"/>
              <a:gd name="T1" fmla="*/ 0 h 2719848"/>
              <a:gd name="T2" fmla="*/ 903078 w 1842318"/>
              <a:gd name="T3" fmla="*/ 927261 h 2719848"/>
              <a:gd name="T4" fmla="*/ 218323 w 1842318"/>
              <a:gd name="T5" fmla="*/ 1891315 h 2719848"/>
              <a:gd name="T6" fmla="*/ 2213048 w 1842318"/>
              <a:gd name="T7" fmla="*/ 2686109 h 2719848"/>
              <a:gd name="T8" fmla="*/ 6738378 w 1842318"/>
              <a:gd name="T9" fmla="*/ 2060574 h 2719848"/>
              <a:gd name="T10" fmla="*/ 6410886 w 1842318"/>
              <a:gd name="T11" fmla="*/ 566661 h 2719848"/>
              <a:gd name="T12" fmla="*/ 2838264 w 1842318"/>
              <a:gd name="T13" fmla="*/ 95672 h 2719848"/>
              <a:gd name="T14" fmla="*/ 4952073 w 1842318"/>
              <a:gd name="T15" fmla="*/ 51511 h 2719848"/>
              <a:gd name="T16" fmla="*/ 0 60000 65536"/>
              <a:gd name="T17" fmla="*/ 0 60000 65536"/>
              <a:gd name="T18" fmla="*/ 0 60000 65536"/>
              <a:gd name="T19" fmla="*/ 0 60000 65536"/>
              <a:gd name="T20" fmla="*/ 0 60000 65536"/>
              <a:gd name="T21" fmla="*/ 0 60000 65536"/>
              <a:gd name="T22" fmla="*/ 0 60000 65536"/>
              <a:gd name="T23" fmla="*/ 0 60000 65536"/>
              <a:gd name="T24" fmla="*/ 0 w 1842318"/>
              <a:gd name="T25" fmla="*/ 0 h 2719848"/>
              <a:gd name="T26" fmla="*/ 1842318 w 1842318"/>
              <a:gd name="T27" fmla="*/ 2719848 h 27198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2318" h="2719848">
                <a:moveTo>
                  <a:pt x="1020096" y="0"/>
                </a:moveTo>
                <a:cubicBezTo>
                  <a:pt x="702391" y="306643"/>
                  <a:pt x="384686" y="613287"/>
                  <a:pt x="223683" y="929148"/>
                </a:cubicBezTo>
                <a:cubicBezTo>
                  <a:pt x="62680" y="1245009"/>
                  <a:pt x="0" y="1601428"/>
                  <a:pt x="54077" y="1895167"/>
                </a:cubicBezTo>
                <a:cubicBezTo>
                  <a:pt x="108154" y="2188906"/>
                  <a:pt x="278990" y="2663312"/>
                  <a:pt x="548148" y="2691580"/>
                </a:cubicBezTo>
                <a:cubicBezTo>
                  <a:pt x="817306" y="2719848"/>
                  <a:pt x="1495732" y="2418735"/>
                  <a:pt x="1669025" y="2064774"/>
                </a:cubicBezTo>
                <a:cubicBezTo>
                  <a:pt x="1842318" y="1710813"/>
                  <a:pt x="1748912" y="895965"/>
                  <a:pt x="1587909" y="567813"/>
                </a:cubicBezTo>
                <a:cubicBezTo>
                  <a:pt x="1426906" y="239661"/>
                  <a:pt x="763228" y="181896"/>
                  <a:pt x="703006" y="95864"/>
                </a:cubicBezTo>
                <a:cubicBezTo>
                  <a:pt x="642784" y="9832"/>
                  <a:pt x="1144229" y="61451"/>
                  <a:pt x="1226574" y="51619"/>
                </a:cubicBezTo>
              </a:path>
            </a:pathLst>
          </a:custGeom>
          <a:noFill/>
          <a:ln w="9525" cap="flat" cmpd="sng" algn="ctr">
            <a:solidFill>
              <a:schemeClr val="tx1"/>
            </a:solidFill>
            <a:prstDash val="dash"/>
            <a:round/>
            <a:headEnd type="none" w="med" len="med"/>
            <a:tailEnd type="none" w="med" len="med"/>
          </a:ln>
        </p:spPr>
        <p:txBody>
          <a:bodyPr/>
          <a:lstStyle/>
          <a:p>
            <a:endParaRPr lang="zh-CN" altLang="en-US"/>
          </a:p>
        </p:txBody>
      </p:sp>
      <mc:AlternateContent xmlns:mc="http://schemas.openxmlformats.org/markup-compatibility/2006">
        <mc:Choice xmlns:p14="http://schemas.microsoft.com/office/powerpoint/2010/main" xmlns="" Requires="p14">
          <p:contentPart p14:bwMode="auto" r:id="rId3">
            <p14:nvContentPartPr>
              <p14:cNvPr id="102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102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linds(horizontal)">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矩形 34"/>
          <p:cNvSpPr>
            <a:spLocks noChangeArrowheads="1"/>
          </p:cNvSpPr>
          <p:nvPr/>
        </p:nvSpPr>
        <p:spPr bwMode="auto">
          <a:xfrm>
            <a:off x="467544"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成员函数</a:t>
            </a:r>
            <a:r>
              <a:rPr lang="en-US" altLang="zh-CN" b="1" dirty="0">
                <a:ea typeface="楷体_GB2312" pitchFamily="49" charset="-122"/>
              </a:rPr>
              <a:t>clear()</a:t>
            </a:r>
            <a:r>
              <a:rPr lang="zh-CN" altLang="en-US" b="1" dirty="0">
                <a:latin typeface="微软雅黑" pitchFamily="34" charset="-122"/>
                <a:ea typeface="微软雅黑" pitchFamily="34" charset="-122"/>
              </a:rPr>
              <a:t>的实现</a:t>
            </a:r>
            <a:endParaRPr lang="zh-CN" altLang="en-US" dirty="0">
              <a:latin typeface="微软雅黑" pitchFamily="34" charset="-122"/>
              <a:ea typeface="微软雅黑" pitchFamily="34" charset="-122"/>
            </a:endParaRPr>
          </a:p>
        </p:txBody>
      </p:sp>
      <p:sp>
        <p:nvSpPr>
          <p:cNvPr id="11" name="矩形 10"/>
          <p:cNvSpPr>
            <a:spLocks noChangeArrowheads="1"/>
          </p:cNvSpPr>
          <p:nvPr/>
        </p:nvSpPr>
        <p:spPr bwMode="auto">
          <a:xfrm>
            <a:off x="539750" y="1276350"/>
            <a:ext cx="4392613" cy="1060450"/>
          </a:xfrm>
          <a:prstGeom prst="rect">
            <a:avLst/>
          </a:prstGeom>
          <a:noFill/>
          <a:ln w="9525">
            <a:noFill/>
            <a:miter lim="800000"/>
            <a:headEnd/>
            <a:tailEnd/>
          </a:ln>
        </p:spPr>
        <p:txBody>
          <a:bodyPr>
            <a:spAutoFit/>
          </a:bodyPr>
          <a:lstStyle/>
          <a:p>
            <a:pPr>
              <a:lnSpc>
                <a:spcPct val="150000"/>
              </a:lnSpc>
            </a:pPr>
            <a:r>
              <a:rPr lang="zh-CN" altLang="en-US" sz="1400" b="1">
                <a:latin typeface="楷体_GB2312" pitchFamily="49" charset="-122"/>
                <a:ea typeface="楷体_GB2312" pitchFamily="49" charset="-122"/>
              </a:rPr>
              <a:t>一棵二叉树由三部分组成：根结点、左子树、右子树。</a:t>
            </a:r>
            <a:endParaRPr lang="en-US" altLang="zh-CN" sz="1400" b="1">
              <a:latin typeface="楷体_GB2312" pitchFamily="49" charset="-122"/>
              <a:ea typeface="楷体_GB2312" pitchFamily="49" charset="-122"/>
            </a:endParaRPr>
          </a:p>
          <a:p>
            <a:pPr>
              <a:lnSpc>
                <a:spcPct val="150000"/>
              </a:lnSpc>
            </a:pPr>
            <a:r>
              <a:rPr lang="zh-CN" altLang="en-US" sz="1400" b="1">
                <a:latin typeface="楷体_GB2312" pitchFamily="49" charset="-122"/>
                <a:ea typeface="楷体_GB2312" pitchFamily="49" charset="-122"/>
              </a:rPr>
              <a:t>删除一棵树 </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删除左子树 </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删除右子树 </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删除根</a:t>
            </a:r>
            <a:endParaRPr lang="en-US" altLang="zh-CN" sz="1400" b="1">
              <a:latin typeface="楷体_GB2312" pitchFamily="49" charset="-122"/>
              <a:ea typeface="楷体_GB2312" pitchFamily="49" charset="-122"/>
            </a:endParaRPr>
          </a:p>
          <a:p>
            <a:pPr>
              <a:lnSpc>
                <a:spcPct val="150000"/>
              </a:lnSpc>
            </a:pPr>
            <a:r>
              <a:rPr lang="zh-CN" altLang="en-US" sz="1400" b="1">
                <a:latin typeface="楷体_GB2312" pitchFamily="49" charset="-122"/>
                <a:ea typeface="楷体_GB2312" pitchFamily="49" charset="-122"/>
              </a:rPr>
              <a:t>删除左右子树需要递归调用本函数</a:t>
            </a:r>
          </a:p>
        </p:txBody>
      </p:sp>
      <p:sp>
        <p:nvSpPr>
          <p:cNvPr id="13" name="矩形 12"/>
          <p:cNvSpPr>
            <a:spLocks noChangeArrowheads="1"/>
          </p:cNvSpPr>
          <p:nvPr/>
        </p:nvSpPr>
        <p:spPr bwMode="auto">
          <a:xfrm>
            <a:off x="539750" y="2716213"/>
            <a:ext cx="4572000" cy="2030412"/>
          </a:xfrm>
          <a:prstGeom prst="rect">
            <a:avLst/>
          </a:prstGeom>
          <a:noFill/>
          <a:ln w="9525">
            <a:noFill/>
            <a:miter lim="800000"/>
            <a:headEnd/>
            <a:tailEnd/>
          </a:ln>
        </p:spPr>
        <p:txBody>
          <a:bodyPr>
            <a:spAutoFit/>
          </a:bodyPr>
          <a:lstStyle/>
          <a:p>
            <a:pPr eaLnBrk="0" hangingPunct="0"/>
            <a:r>
              <a:rPr lang="en-US" altLang="zh-CN" sz="1400" b="1">
                <a:ea typeface="楷体_GB2312" pitchFamily="49" charset="-122"/>
              </a:rPr>
              <a:t>ttemplate&lt;class T&gt;</a:t>
            </a:r>
          </a:p>
          <a:p>
            <a:pPr eaLnBrk="0" hangingPunct="0"/>
            <a:r>
              <a:rPr lang="en-US" altLang="zh-CN" sz="1400" b="1">
                <a:ea typeface="楷体_GB2312" pitchFamily="49" charset="-122"/>
              </a:rPr>
              <a:t>void binaryTree&lt;T&gt;::clear(binaryTree&lt;T&gt;::Node *&amp;t)</a:t>
            </a:r>
          </a:p>
          <a:p>
            <a:pPr eaLnBrk="0" hangingPunct="0"/>
            <a:r>
              <a:rPr lang="en-US" altLang="zh-CN" sz="1400" b="1">
                <a:ea typeface="楷体_GB2312" pitchFamily="49" charset="-122"/>
              </a:rPr>
              <a:t>{</a:t>
            </a:r>
          </a:p>
          <a:p>
            <a:pPr eaLnBrk="0" hangingPunct="0"/>
            <a:r>
              <a:rPr lang="en-US" altLang="zh-CN" sz="1400" b="1">
                <a:ea typeface="楷体_GB2312" pitchFamily="49" charset="-122"/>
              </a:rPr>
              <a:t>      if (t == NULL)  return;</a:t>
            </a:r>
          </a:p>
          <a:p>
            <a:pPr eaLnBrk="0" hangingPunct="0"/>
            <a:r>
              <a:rPr lang="en-US" altLang="zh-CN" sz="1400" b="1">
                <a:ea typeface="楷体_GB2312" pitchFamily="49" charset="-122"/>
              </a:rPr>
              <a:t>      clear(t-&gt;left);</a:t>
            </a:r>
          </a:p>
          <a:p>
            <a:pPr eaLnBrk="0" hangingPunct="0"/>
            <a:r>
              <a:rPr lang="en-US" altLang="zh-CN" sz="1400" b="1">
                <a:ea typeface="楷体_GB2312" pitchFamily="49" charset="-122"/>
              </a:rPr>
              <a:t>      clear(t-&gt;right);</a:t>
            </a:r>
          </a:p>
          <a:p>
            <a:pPr eaLnBrk="0" hangingPunct="0"/>
            <a:r>
              <a:rPr lang="en-US" altLang="zh-CN" sz="1400" b="1">
                <a:ea typeface="楷体_GB2312" pitchFamily="49" charset="-122"/>
              </a:rPr>
              <a:t>      delete t;</a:t>
            </a:r>
          </a:p>
          <a:p>
            <a:pPr eaLnBrk="0" hangingPunct="0"/>
            <a:r>
              <a:rPr lang="en-US" altLang="zh-CN" sz="1400" b="1">
                <a:ea typeface="楷体_GB2312" pitchFamily="49" charset="-122"/>
              </a:rPr>
              <a:t>      t = NULL;</a:t>
            </a:r>
          </a:p>
          <a:p>
            <a:pPr eaLnBrk="0" hangingPunct="0"/>
            <a:r>
              <a:rPr lang="en-US" altLang="zh-CN" sz="1400" b="1">
                <a:ea typeface="楷体_GB2312" pitchFamily="49" charset="-122"/>
              </a:rPr>
              <a:t>}</a:t>
            </a:r>
          </a:p>
        </p:txBody>
      </p:sp>
      <p:sp>
        <p:nvSpPr>
          <p:cNvPr id="14" name="矩形 13"/>
          <p:cNvSpPr>
            <a:spLocks noChangeArrowheads="1"/>
          </p:cNvSpPr>
          <p:nvPr/>
        </p:nvSpPr>
        <p:spPr bwMode="auto">
          <a:xfrm>
            <a:off x="5724525" y="2932113"/>
            <a:ext cx="2808288" cy="1169987"/>
          </a:xfrm>
          <a:prstGeom prst="rect">
            <a:avLst/>
          </a:prstGeom>
          <a:noFill/>
          <a:ln w="9525">
            <a:noFill/>
            <a:miter lim="800000"/>
            <a:headEnd/>
            <a:tailEnd/>
          </a:ln>
        </p:spPr>
        <p:txBody>
          <a:bodyPr>
            <a:spAutoFit/>
          </a:bodyPr>
          <a:lstStyle/>
          <a:p>
            <a:pPr eaLnBrk="0" hangingPunct="0"/>
            <a:r>
              <a:rPr lang="en-US" altLang="zh-CN" sz="1400" b="1">
                <a:ea typeface="楷体_GB2312" pitchFamily="49" charset="-122"/>
              </a:rPr>
              <a:t>template&lt;class T&gt;</a:t>
            </a:r>
          </a:p>
          <a:p>
            <a:pPr eaLnBrk="0" hangingPunct="0"/>
            <a:r>
              <a:rPr lang="en-US" altLang="zh-CN" sz="1400" b="1">
                <a:ea typeface="楷体_GB2312" pitchFamily="49" charset="-122"/>
              </a:rPr>
              <a:t>void binaryTree&lt;T&gt;::clear()</a:t>
            </a:r>
          </a:p>
          <a:p>
            <a:pPr eaLnBrk="0" hangingPunct="0"/>
            <a:r>
              <a:rPr lang="en-US" altLang="zh-CN" sz="1400" b="1">
                <a:ea typeface="楷体_GB2312" pitchFamily="49" charset="-122"/>
              </a:rPr>
              <a:t>{</a:t>
            </a:r>
          </a:p>
          <a:p>
            <a:pPr eaLnBrk="0" hangingPunct="0"/>
            <a:r>
              <a:rPr lang="en-US" altLang="zh-CN" sz="1400" b="1">
                <a:ea typeface="楷体_GB2312" pitchFamily="49" charset="-122"/>
              </a:rPr>
              <a:t>     clear(root);</a:t>
            </a:r>
          </a:p>
          <a:p>
            <a:pPr eaLnBrk="0" hangingPunct="0"/>
            <a:r>
              <a:rPr lang="en-US" altLang="zh-CN" sz="1400" b="1">
                <a:ea typeface="楷体_GB2312" pitchFamily="49" charset="-122"/>
              </a:rPr>
              <a:t>} </a:t>
            </a:r>
          </a:p>
        </p:txBody>
      </p:sp>
      <p:sp>
        <p:nvSpPr>
          <p:cNvPr id="7" name="圆角矩形标注 6"/>
          <p:cNvSpPr>
            <a:spLocks noChangeArrowheads="1"/>
          </p:cNvSpPr>
          <p:nvPr/>
        </p:nvSpPr>
        <p:spPr bwMode="auto">
          <a:xfrm>
            <a:off x="3924300" y="2500313"/>
            <a:ext cx="1223963" cy="287337"/>
          </a:xfrm>
          <a:prstGeom prst="wedgeRoundRectCallout">
            <a:avLst>
              <a:gd name="adj1" fmla="val 6875"/>
              <a:gd name="adj2" fmla="val 121384"/>
              <a:gd name="adj3" fmla="val 16667"/>
            </a:avLst>
          </a:prstGeom>
          <a:noFill/>
          <a:ln w="9525" algn="ctr">
            <a:solidFill>
              <a:schemeClr val="tx1"/>
            </a:solidFill>
            <a:round/>
            <a:headEnd/>
            <a:tailEnd/>
          </a:ln>
        </p:spPr>
        <p:txBody>
          <a:bodyPr/>
          <a:lstStyle/>
          <a:p>
            <a:r>
              <a:rPr lang="zh-CN" altLang="en-US" sz="1400">
                <a:ea typeface="楷体_GB2312" pitchFamily="49" charset="-122"/>
              </a:rPr>
              <a:t>为什么用</a:t>
            </a:r>
            <a:r>
              <a:rPr lang="en-US" altLang="zh-CN" sz="1400">
                <a:ea typeface="楷体_GB2312" pitchFamily="49" charset="-122"/>
              </a:rPr>
              <a:t>*&amp;</a:t>
            </a:r>
            <a:endParaRPr lang="zh-CN" altLang="en-US" sz="140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3174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174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
        <p:nvSpPr>
          <p:cNvPr id="8" name="矩形 7">
            <a:extLst>
              <a:ext uri="{FF2B5EF4-FFF2-40B4-BE49-F238E27FC236}">
                <a16:creationId xmlns:a16="http://schemas.microsoft.com/office/drawing/2014/main" xmlns="" id="{B9DE8D5E-6149-4B6E-AC89-9714975069A0}"/>
              </a:ext>
            </a:extLst>
          </p:cNvPr>
          <p:cNvSpPr>
            <a:spLocks noChangeArrowheads="1"/>
          </p:cNvSpPr>
          <p:nvPr/>
        </p:nvSpPr>
        <p:spPr bwMode="auto">
          <a:xfrm>
            <a:off x="6012035" y="1428750"/>
            <a:ext cx="1656309" cy="581057"/>
          </a:xfrm>
          <a:prstGeom prst="rect">
            <a:avLst/>
          </a:prstGeom>
          <a:noFill/>
          <a:ln w="9525">
            <a:noFill/>
            <a:miter lim="800000"/>
            <a:headEnd/>
            <a:tailEnd/>
          </a:ln>
        </p:spPr>
        <p:txBody>
          <a:bodyPr wrap="square">
            <a:spAutoFit/>
          </a:bodyPr>
          <a:lstStyle/>
          <a:p>
            <a:pPr>
              <a:lnSpc>
                <a:spcPct val="150000"/>
              </a:lnSpc>
            </a:pPr>
            <a:r>
              <a:rPr lang="zh-CN" altLang="en-US" sz="2400" b="1" dirty="0">
                <a:latin typeface="楷体_GB2312" pitchFamily="49" charset="-122"/>
                <a:ea typeface="楷体_GB2312" pitchFamily="49" charset="-122"/>
              </a:rPr>
              <a:t>后序遍历</a:t>
            </a:r>
            <a:endParaRPr lang="en-US" altLang="zh-CN" sz="2400" b="1" dirty="0">
              <a:latin typeface="楷体_GB2312" pitchFamily="49" charset="-122"/>
              <a:ea typeface="楷体_GB2312" pitchFamily="49"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矩形 34"/>
          <p:cNvSpPr>
            <a:spLocks noChangeArrowheads="1"/>
          </p:cNvSpPr>
          <p:nvPr/>
        </p:nvSpPr>
        <p:spPr bwMode="auto">
          <a:xfrm>
            <a:off x="1020763" y="365125"/>
            <a:ext cx="62150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二叉树的遍历</a:t>
            </a:r>
            <a:endParaRPr lang="zh-CN" altLang="en-US">
              <a:latin typeface="微软雅黑" pitchFamily="34" charset="-122"/>
              <a:ea typeface="微软雅黑" pitchFamily="34" charset="-122"/>
            </a:endParaRPr>
          </a:p>
        </p:txBody>
      </p:sp>
      <p:sp>
        <p:nvSpPr>
          <p:cNvPr id="11" name="矩形 10"/>
          <p:cNvSpPr>
            <a:spLocks noChangeArrowheads="1"/>
          </p:cNvSpPr>
          <p:nvPr/>
        </p:nvSpPr>
        <p:spPr bwMode="auto">
          <a:xfrm>
            <a:off x="1187450" y="1419225"/>
            <a:ext cx="792163" cy="369888"/>
          </a:xfrm>
          <a:prstGeom prst="rect">
            <a:avLst/>
          </a:prstGeom>
          <a:noFill/>
          <a:ln w="9525">
            <a:noFill/>
            <a:miter lim="800000"/>
            <a:headEnd/>
            <a:tailEnd/>
          </a:ln>
        </p:spPr>
        <p:txBody>
          <a:bodyPr>
            <a:spAutoFit/>
          </a:bodyPr>
          <a:lstStyle/>
          <a:p>
            <a:pPr>
              <a:spcBef>
                <a:spcPts val="1200"/>
              </a:spcBef>
            </a:pPr>
            <a:r>
              <a:rPr lang="zh-CN" altLang="en-US" sz="1800" b="1">
                <a:latin typeface="楷体_GB2312" pitchFamily="49" charset="-122"/>
                <a:ea typeface="楷体_GB2312" pitchFamily="49" charset="-122"/>
              </a:rPr>
              <a:t>前序</a:t>
            </a:r>
            <a:endParaRPr lang="zh-CN" altLang="en-US" sz="1800" b="1">
              <a:ea typeface="楷体_GB2312" pitchFamily="49" charset="-122"/>
            </a:endParaRPr>
          </a:p>
        </p:txBody>
      </p:sp>
      <p:sp>
        <p:nvSpPr>
          <p:cNvPr id="13" name="矩形 12"/>
          <p:cNvSpPr>
            <a:spLocks noChangeArrowheads="1"/>
          </p:cNvSpPr>
          <p:nvPr/>
        </p:nvSpPr>
        <p:spPr bwMode="auto">
          <a:xfrm>
            <a:off x="1042988" y="1995488"/>
            <a:ext cx="2233612" cy="1039812"/>
          </a:xfrm>
          <a:prstGeom prst="rect">
            <a:avLst/>
          </a:prstGeom>
          <a:noFill/>
          <a:ln w="9525">
            <a:noFill/>
            <a:miter lim="800000"/>
            <a:headEnd/>
            <a:tailEnd/>
          </a:ln>
        </p:spPr>
        <p:txBody>
          <a:bodyPr>
            <a:spAutoFit/>
          </a:bodyPr>
          <a:lstStyle/>
          <a:p>
            <a:pPr>
              <a:lnSpc>
                <a:spcPct val="110000"/>
              </a:lnSpc>
            </a:pPr>
            <a:r>
              <a:rPr lang="en-US" altLang="zh-CN" sz="1400" b="1">
                <a:latin typeface="楷体_GB2312" pitchFamily="49" charset="-122"/>
                <a:ea typeface="楷体_GB2312" pitchFamily="49" charset="-122"/>
              </a:rPr>
              <a:t>if </a:t>
            </a:r>
            <a:r>
              <a:rPr lang="zh-CN" altLang="en-US" sz="1400" b="1">
                <a:latin typeface="楷体_GB2312" pitchFamily="49" charset="-122"/>
                <a:ea typeface="楷体_GB2312" pitchFamily="49" charset="-122"/>
              </a:rPr>
              <a:t>（空树） </a:t>
            </a:r>
            <a:r>
              <a:rPr lang="en-US" altLang="zh-CN" sz="1400" b="1">
                <a:latin typeface="楷体_GB2312" pitchFamily="49" charset="-122"/>
                <a:ea typeface="楷体_GB2312" pitchFamily="49" charset="-122"/>
              </a:rPr>
              <a:t>return;</a:t>
            </a:r>
            <a:r>
              <a:rPr lang="zh-CN" altLang="en-US" sz="1400" b="1">
                <a:latin typeface="楷体_GB2312" pitchFamily="49" charset="-122"/>
                <a:ea typeface="楷体_GB2312" pitchFamily="49" charset="-122"/>
              </a:rPr>
              <a:t> </a:t>
            </a:r>
            <a:endParaRPr lang="en-US" altLang="zh-CN" sz="1400" b="1">
              <a:latin typeface="楷体_GB2312" pitchFamily="49" charset="-122"/>
              <a:ea typeface="楷体_GB2312" pitchFamily="49" charset="-122"/>
            </a:endParaRPr>
          </a:p>
          <a:p>
            <a:pPr>
              <a:lnSpc>
                <a:spcPct val="110000"/>
              </a:lnSpc>
            </a:pPr>
            <a:r>
              <a:rPr lang="zh-CN" altLang="en-US" sz="1400" b="1">
                <a:latin typeface="楷体_GB2312" pitchFamily="49" charset="-122"/>
                <a:ea typeface="楷体_GB2312" pitchFamily="49" charset="-122"/>
              </a:rPr>
              <a:t>访问根结点；</a:t>
            </a:r>
          </a:p>
          <a:p>
            <a:pPr>
              <a:lnSpc>
                <a:spcPct val="110000"/>
              </a:lnSpc>
            </a:pPr>
            <a:r>
              <a:rPr lang="zh-CN" altLang="en-US" sz="1400" b="1">
                <a:latin typeface="楷体_GB2312" pitchFamily="49" charset="-122"/>
                <a:ea typeface="楷体_GB2312" pitchFamily="49" charset="-122"/>
              </a:rPr>
              <a:t>前序遍历左子树；</a:t>
            </a:r>
          </a:p>
          <a:p>
            <a:pPr>
              <a:lnSpc>
                <a:spcPct val="110000"/>
              </a:lnSpc>
            </a:pPr>
            <a:r>
              <a:rPr lang="zh-CN" altLang="en-US" sz="1400" b="1">
                <a:latin typeface="楷体_GB2312" pitchFamily="49" charset="-122"/>
                <a:ea typeface="楷体_GB2312" pitchFamily="49" charset="-122"/>
              </a:rPr>
              <a:t>前序遍历右子树；</a:t>
            </a:r>
          </a:p>
        </p:txBody>
      </p:sp>
      <p:sp>
        <p:nvSpPr>
          <p:cNvPr id="6" name="矩形 5"/>
          <p:cNvSpPr>
            <a:spLocks noChangeArrowheads="1"/>
          </p:cNvSpPr>
          <p:nvPr/>
        </p:nvSpPr>
        <p:spPr bwMode="auto">
          <a:xfrm>
            <a:off x="3924300" y="1419225"/>
            <a:ext cx="5148263" cy="3324225"/>
          </a:xfrm>
          <a:prstGeom prst="rect">
            <a:avLst/>
          </a:prstGeom>
          <a:noFill/>
          <a:ln w="9525">
            <a:noFill/>
            <a:miter lim="800000"/>
            <a:headEnd/>
            <a:tailEnd/>
          </a:ln>
        </p:spPr>
        <p:txBody>
          <a:bodyPr>
            <a:spAutoFit/>
          </a:bodyPr>
          <a:lstStyle/>
          <a:p>
            <a:r>
              <a:rPr lang="en-US" altLang="zh-CN" sz="1400" b="1">
                <a:ea typeface="楷体_GB2312" pitchFamily="49" charset="-122"/>
              </a:rPr>
              <a:t>template&lt;class T&gt;</a:t>
            </a:r>
            <a:endParaRPr lang="zh-CN" altLang="zh-CN" sz="1400" b="1">
              <a:ea typeface="楷体_GB2312" pitchFamily="49" charset="-122"/>
            </a:endParaRPr>
          </a:p>
          <a:p>
            <a:r>
              <a:rPr lang="en-US" altLang="zh-CN" sz="1400" b="1">
                <a:ea typeface="楷体_GB2312" pitchFamily="49" charset="-122"/>
              </a:rPr>
              <a:t>void binaryTree&lt;T&gt;::preOrder(binaryTree&lt;T&gt;::Node *t)  const</a:t>
            </a:r>
            <a:endParaRPr lang="zh-CN" altLang="zh-CN" sz="1400" b="1">
              <a:ea typeface="楷体_GB2312" pitchFamily="49" charset="-122"/>
            </a:endParaRPr>
          </a:p>
          <a:p>
            <a:r>
              <a:rPr lang="en-US" altLang="zh-CN" sz="1400" b="1">
                <a:ea typeface="楷体_GB2312" pitchFamily="49" charset="-122"/>
              </a:rPr>
              <a:t>{ </a:t>
            </a:r>
          </a:p>
          <a:p>
            <a:r>
              <a:rPr lang="en-US" altLang="zh-CN" sz="1400" b="1">
                <a:ea typeface="楷体_GB2312" pitchFamily="49" charset="-122"/>
              </a:rPr>
              <a:t>      if (t == NULL) return;</a:t>
            </a:r>
            <a:endParaRPr lang="zh-CN" altLang="zh-CN" sz="1400" b="1">
              <a:ea typeface="楷体_GB2312" pitchFamily="49" charset="-122"/>
            </a:endParaRPr>
          </a:p>
          <a:p>
            <a:r>
              <a:rPr lang="en-US" altLang="zh-CN" sz="1400" b="1">
                <a:ea typeface="楷体_GB2312" pitchFamily="49" charset="-122"/>
              </a:rPr>
              <a:t>      cout &lt;&lt; t-&gt;data &lt;&lt; ' ';</a:t>
            </a:r>
            <a:endParaRPr lang="zh-CN" altLang="zh-CN" sz="1400" b="1">
              <a:ea typeface="楷体_GB2312" pitchFamily="49" charset="-122"/>
            </a:endParaRPr>
          </a:p>
          <a:p>
            <a:r>
              <a:rPr lang="en-US" altLang="zh-CN" sz="1400" b="1">
                <a:ea typeface="楷体_GB2312" pitchFamily="49" charset="-122"/>
              </a:rPr>
              <a:t>      preOrder(t-&gt;left);</a:t>
            </a:r>
            <a:endParaRPr lang="zh-CN" altLang="zh-CN" sz="1400" b="1">
              <a:ea typeface="楷体_GB2312" pitchFamily="49" charset="-122"/>
            </a:endParaRPr>
          </a:p>
          <a:p>
            <a:r>
              <a:rPr lang="en-US" altLang="zh-CN" sz="1400" b="1">
                <a:ea typeface="楷体_GB2312" pitchFamily="49" charset="-122"/>
              </a:rPr>
              <a:t>      preOrder(t-&gt;right);</a:t>
            </a:r>
            <a:endParaRPr lang="zh-CN" altLang="zh-CN" sz="1400" b="1">
              <a:ea typeface="楷体_GB2312" pitchFamily="49" charset="-122"/>
            </a:endParaRPr>
          </a:p>
          <a:p>
            <a:r>
              <a:rPr lang="en-US" altLang="zh-CN" sz="1400" b="1">
                <a:ea typeface="楷体_GB2312" pitchFamily="49" charset="-122"/>
              </a:rPr>
              <a:t>}</a:t>
            </a:r>
            <a:endParaRPr lang="zh-CN" altLang="zh-CN" sz="1400" b="1">
              <a:ea typeface="楷体_GB2312" pitchFamily="49" charset="-122"/>
            </a:endParaRPr>
          </a:p>
          <a:p>
            <a:r>
              <a:rPr lang="en-US" altLang="zh-CN" sz="1400" b="1">
                <a:ea typeface="楷体_GB2312" pitchFamily="49" charset="-122"/>
              </a:rPr>
              <a:t> </a:t>
            </a:r>
            <a:endParaRPr lang="zh-CN" altLang="zh-CN" sz="1400" b="1">
              <a:ea typeface="楷体_GB2312" pitchFamily="49" charset="-122"/>
            </a:endParaRPr>
          </a:p>
          <a:p>
            <a:r>
              <a:rPr lang="en-US" altLang="zh-CN" sz="1400" b="1">
                <a:ea typeface="楷体_GB2312" pitchFamily="49" charset="-122"/>
              </a:rPr>
              <a:t>template&lt;class T&gt;</a:t>
            </a:r>
            <a:endParaRPr lang="zh-CN" altLang="zh-CN" sz="1400" b="1">
              <a:ea typeface="楷体_GB2312" pitchFamily="49" charset="-122"/>
            </a:endParaRPr>
          </a:p>
          <a:p>
            <a:r>
              <a:rPr lang="en-US" altLang="zh-CN" sz="1400" b="1">
                <a:ea typeface="楷体_GB2312" pitchFamily="49" charset="-122"/>
              </a:rPr>
              <a:t>void binaryTree&lt;T&gt;::preOrder()  const</a:t>
            </a:r>
            <a:endParaRPr lang="zh-CN" altLang="zh-CN" sz="1400" b="1">
              <a:ea typeface="楷体_GB2312" pitchFamily="49" charset="-122"/>
            </a:endParaRPr>
          </a:p>
          <a:p>
            <a:r>
              <a:rPr lang="en-US" altLang="zh-CN" sz="1400" b="1">
                <a:ea typeface="楷体_GB2312" pitchFamily="49" charset="-122"/>
              </a:rPr>
              <a:t>{ </a:t>
            </a:r>
          </a:p>
          <a:p>
            <a:r>
              <a:rPr lang="en-US" altLang="zh-CN" sz="1400" b="1">
                <a:ea typeface="楷体_GB2312" pitchFamily="49" charset="-122"/>
              </a:rPr>
              <a:t>      cout &lt;&lt; "\n</a:t>
            </a:r>
            <a:r>
              <a:rPr lang="zh-CN" altLang="zh-CN" sz="1400" b="1">
                <a:ea typeface="楷体_GB2312" pitchFamily="49" charset="-122"/>
              </a:rPr>
              <a:t>前序遍历：</a:t>
            </a:r>
            <a:r>
              <a:rPr lang="en-US" altLang="zh-CN" sz="1400" b="1">
                <a:ea typeface="楷体_GB2312" pitchFamily="49" charset="-122"/>
              </a:rPr>
              <a:t>";</a:t>
            </a:r>
            <a:endParaRPr lang="zh-CN" altLang="zh-CN" sz="1400" b="1">
              <a:ea typeface="楷体_GB2312" pitchFamily="49" charset="-122"/>
            </a:endParaRPr>
          </a:p>
          <a:p>
            <a:r>
              <a:rPr lang="en-US" altLang="zh-CN" sz="1400" b="1">
                <a:ea typeface="楷体_GB2312" pitchFamily="49" charset="-122"/>
              </a:rPr>
              <a:t>      preOrder(root);</a:t>
            </a:r>
            <a:endParaRPr lang="zh-CN" altLang="zh-CN" sz="1400" b="1">
              <a:ea typeface="楷体_GB2312" pitchFamily="49" charset="-122"/>
            </a:endParaRPr>
          </a:p>
          <a:p>
            <a:r>
              <a:rPr lang="en-US" altLang="zh-CN" sz="1400" b="1">
                <a:ea typeface="楷体_GB2312" pitchFamily="49" charset="-122"/>
              </a:rPr>
              <a:t>}</a:t>
            </a:r>
          </a:p>
        </p:txBody>
      </p:sp>
      <mc:AlternateContent xmlns:mc="http://schemas.openxmlformats.org/markup-compatibility/2006">
        <mc:Choice xmlns:p14="http://schemas.microsoft.com/office/powerpoint/2010/main" xmlns="" Requires="p14">
          <p:contentPart p14:bwMode="auto" r:id="rId3">
            <p14:nvContentPartPr>
              <p14:cNvPr id="3379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379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linds(horizontal)">
                                      <p:cBhvr>
                                        <p:cTn id="20" dur="500"/>
                                        <p:tgtEl>
                                          <p:spTgt spid="6">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linds(horizontal)">
                                      <p:cBhvr>
                                        <p:cTn id="26" dur="500"/>
                                        <p:tgtEl>
                                          <p:spTgt spid="6">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blinds(horizontal)">
                                      <p:cBhvr>
                                        <p:cTn id="29" dur="500"/>
                                        <p:tgtEl>
                                          <p:spTgt spid="6">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blinds(horizontal)">
                                      <p:cBhvr>
                                        <p:cTn id="35" dur="500"/>
                                        <p:tgtEl>
                                          <p:spTgt spid="6">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blinds(horizontal)">
                                      <p:cBhvr>
                                        <p:cTn id="38" dur="500"/>
                                        <p:tgtEl>
                                          <p:spTgt spid="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Effect transition="in" filter="blinds(horizontal)">
                                      <p:cBhvr>
                                        <p:cTn id="43" dur="500"/>
                                        <p:tgtEl>
                                          <p:spTgt spid="6">
                                            <p:txEl>
                                              <p:pRg st="9" end="9"/>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
                                            <p:txEl>
                                              <p:pRg st="10" end="10"/>
                                            </p:txEl>
                                          </p:spTgt>
                                        </p:tgtEl>
                                        <p:attrNameLst>
                                          <p:attrName>style.visibility</p:attrName>
                                        </p:attrNameLst>
                                      </p:cBhvr>
                                      <p:to>
                                        <p:strVal val="visible"/>
                                      </p:to>
                                    </p:set>
                                    <p:animEffect transition="in" filter="blinds(horizontal)">
                                      <p:cBhvr>
                                        <p:cTn id="46" dur="500"/>
                                        <p:tgtEl>
                                          <p:spTgt spid="6">
                                            <p:txEl>
                                              <p:pRg st="10" end="1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animEffect transition="in" filter="blinds(horizontal)">
                                      <p:cBhvr>
                                        <p:cTn id="49" dur="500"/>
                                        <p:tgtEl>
                                          <p:spTgt spid="6">
                                            <p:txEl>
                                              <p:pRg st="11" end="1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6">
                                            <p:txEl>
                                              <p:pRg st="12" end="12"/>
                                            </p:txEl>
                                          </p:spTgt>
                                        </p:tgtEl>
                                        <p:attrNameLst>
                                          <p:attrName>style.visibility</p:attrName>
                                        </p:attrNameLst>
                                      </p:cBhvr>
                                      <p:to>
                                        <p:strVal val="visible"/>
                                      </p:to>
                                    </p:set>
                                    <p:animEffect transition="in" filter="blinds(horizontal)">
                                      <p:cBhvr>
                                        <p:cTn id="52" dur="500"/>
                                        <p:tgtEl>
                                          <p:spTgt spid="6">
                                            <p:txEl>
                                              <p:pRg st="12" end="1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animEffect transition="in" filter="blinds(horizontal)">
                                      <p:cBhvr>
                                        <p:cTn id="55" dur="500"/>
                                        <p:tgtEl>
                                          <p:spTgt spid="6">
                                            <p:txEl>
                                              <p:pRg st="13" end="13"/>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6">
                                            <p:txEl>
                                              <p:pRg st="14" end="14"/>
                                            </p:txEl>
                                          </p:spTgt>
                                        </p:tgtEl>
                                        <p:attrNameLst>
                                          <p:attrName>style.visibility</p:attrName>
                                        </p:attrNameLst>
                                      </p:cBhvr>
                                      <p:to>
                                        <p:strVal val="visible"/>
                                      </p:to>
                                    </p:set>
                                    <p:animEffect transition="in" filter="blinds(horizontal)">
                                      <p:cBhvr>
                                        <p:cTn id="58"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矩形 34"/>
          <p:cNvSpPr>
            <a:spLocks noChangeArrowheads="1"/>
          </p:cNvSpPr>
          <p:nvPr/>
        </p:nvSpPr>
        <p:spPr bwMode="auto">
          <a:xfrm>
            <a:off x="467544"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二叉树的遍历</a:t>
            </a:r>
            <a:endParaRPr lang="zh-CN" altLang="en-US" dirty="0">
              <a:latin typeface="微软雅黑" pitchFamily="34" charset="-122"/>
              <a:ea typeface="微软雅黑" pitchFamily="34" charset="-122"/>
            </a:endParaRPr>
          </a:p>
        </p:txBody>
      </p:sp>
      <p:sp>
        <p:nvSpPr>
          <p:cNvPr id="11" name="矩形 10"/>
          <p:cNvSpPr>
            <a:spLocks noChangeArrowheads="1"/>
          </p:cNvSpPr>
          <p:nvPr/>
        </p:nvSpPr>
        <p:spPr bwMode="auto">
          <a:xfrm>
            <a:off x="468313" y="1203325"/>
            <a:ext cx="790575" cy="369888"/>
          </a:xfrm>
          <a:prstGeom prst="rect">
            <a:avLst/>
          </a:prstGeom>
          <a:noFill/>
          <a:ln w="9525">
            <a:noFill/>
            <a:miter lim="800000"/>
            <a:headEnd/>
            <a:tailEnd/>
          </a:ln>
        </p:spPr>
        <p:txBody>
          <a:bodyPr>
            <a:spAutoFit/>
          </a:bodyPr>
          <a:lstStyle/>
          <a:p>
            <a:pPr>
              <a:spcBef>
                <a:spcPts val="1200"/>
              </a:spcBef>
            </a:pPr>
            <a:r>
              <a:rPr lang="zh-CN" altLang="en-US" sz="1800" b="1">
                <a:latin typeface="楷体_GB2312" pitchFamily="49" charset="-122"/>
                <a:ea typeface="楷体_GB2312" pitchFamily="49" charset="-122"/>
              </a:rPr>
              <a:t>中序</a:t>
            </a:r>
            <a:endParaRPr lang="zh-CN" altLang="en-US" sz="1800" b="1">
              <a:ea typeface="楷体_GB2312" pitchFamily="49" charset="-122"/>
            </a:endParaRPr>
          </a:p>
        </p:txBody>
      </p:sp>
      <p:sp>
        <p:nvSpPr>
          <p:cNvPr id="13" name="矩形 12"/>
          <p:cNvSpPr>
            <a:spLocks noChangeArrowheads="1"/>
          </p:cNvSpPr>
          <p:nvPr/>
        </p:nvSpPr>
        <p:spPr bwMode="auto">
          <a:xfrm>
            <a:off x="395288" y="1635125"/>
            <a:ext cx="3240087" cy="2032000"/>
          </a:xfrm>
          <a:prstGeom prst="rect">
            <a:avLst/>
          </a:prstGeom>
          <a:noFill/>
          <a:ln w="9525">
            <a:noFill/>
            <a:miter lim="800000"/>
            <a:headEnd/>
            <a:tailEnd/>
          </a:ln>
        </p:spPr>
        <p:txBody>
          <a:bodyPr>
            <a:spAutoFit/>
          </a:bodyPr>
          <a:lstStyle/>
          <a:p>
            <a:r>
              <a:rPr lang="en-US" altLang="zh-CN" sz="1400" b="1">
                <a:ea typeface="楷体_GB2312" pitchFamily="49" charset="-122"/>
              </a:rPr>
              <a:t>template&lt;class T&gt;</a:t>
            </a:r>
            <a:endParaRPr lang="zh-CN" altLang="zh-CN" sz="1400" b="1">
              <a:ea typeface="楷体_GB2312" pitchFamily="49" charset="-122"/>
            </a:endParaRPr>
          </a:p>
          <a:p>
            <a:r>
              <a:rPr lang="en-US" altLang="zh-CN" sz="1400" b="1">
                <a:ea typeface="楷体_GB2312" pitchFamily="49" charset="-122"/>
              </a:rPr>
              <a:t>void binaryTree&lt;T&gt;::midOrder</a:t>
            </a:r>
          </a:p>
          <a:p>
            <a:r>
              <a:rPr lang="en-US" altLang="zh-CN" sz="1400" b="1">
                <a:ea typeface="楷体_GB2312" pitchFamily="49" charset="-122"/>
              </a:rPr>
              <a:t>         (binaryTree&lt;T&gt;::Node *t) const</a:t>
            </a:r>
            <a:endParaRPr lang="zh-CN" altLang="zh-CN" sz="1400" b="1">
              <a:ea typeface="楷体_GB2312" pitchFamily="49" charset="-122"/>
            </a:endParaRPr>
          </a:p>
          <a:p>
            <a:r>
              <a:rPr lang="en-US" altLang="zh-CN" sz="1400" b="1">
                <a:ea typeface="楷体_GB2312" pitchFamily="49" charset="-122"/>
              </a:rPr>
              <a:t>{</a:t>
            </a:r>
          </a:p>
          <a:p>
            <a:r>
              <a:rPr lang="en-US" altLang="zh-CN" sz="1400" b="1">
                <a:ea typeface="楷体_GB2312" pitchFamily="49" charset="-122"/>
              </a:rPr>
              <a:t>     if (t == NULL) return;</a:t>
            </a:r>
            <a:endParaRPr lang="zh-CN" altLang="zh-CN" sz="1400" b="1">
              <a:ea typeface="楷体_GB2312" pitchFamily="49" charset="-122"/>
            </a:endParaRPr>
          </a:p>
          <a:p>
            <a:r>
              <a:rPr lang="en-US" altLang="zh-CN" sz="1400" b="1">
                <a:ea typeface="楷体_GB2312" pitchFamily="49" charset="-122"/>
              </a:rPr>
              <a:t>    midOrder(t-&gt;left);</a:t>
            </a:r>
            <a:endParaRPr lang="zh-CN" altLang="zh-CN" sz="1400" b="1">
              <a:ea typeface="楷体_GB2312" pitchFamily="49" charset="-122"/>
            </a:endParaRPr>
          </a:p>
          <a:p>
            <a:r>
              <a:rPr lang="en-US" altLang="zh-CN" sz="1400" b="1">
                <a:ea typeface="楷体_GB2312" pitchFamily="49" charset="-122"/>
              </a:rPr>
              <a:t>    cout &lt;&lt; t-&gt;data &lt;&lt; ‘ ’;</a:t>
            </a:r>
            <a:endParaRPr lang="zh-CN" altLang="zh-CN" sz="1400" b="1">
              <a:ea typeface="楷体_GB2312" pitchFamily="49" charset="-122"/>
            </a:endParaRPr>
          </a:p>
          <a:p>
            <a:r>
              <a:rPr lang="en-US" altLang="zh-CN" sz="1400" b="1">
                <a:ea typeface="楷体_GB2312" pitchFamily="49" charset="-122"/>
              </a:rPr>
              <a:t>    midOrder(t-&gt;right);</a:t>
            </a:r>
            <a:endParaRPr lang="zh-CN" altLang="zh-CN" sz="1400" b="1">
              <a:ea typeface="楷体_GB2312" pitchFamily="49" charset="-122"/>
            </a:endParaRPr>
          </a:p>
          <a:p>
            <a:r>
              <a:rPr lang="en-US" altLang="zh-CN" sz="1400" b="1">
                <a:ea typeface="楷体_GB2312" pitchFamily="49" charset="-122"/>
              </a:rPr>
              <a:t>}</a:t>
            </a:r>
            <a:endParaRPr lang="zh-CN" altLang="en-US" sz="1400" b="1">
              <a:latin typeface="楷体_GB2312" pitchFamily="49" charset="-122"/>
              <a:ea typeface="楷体_GB2312" pitchFamily="49" charset="-122"/>
            </a:endParaRPr>
          </a:p>
        </p:txBody>
      </p:sp>
      <p:sp>
        <p:nvSpPr>
          <p:cNvPr id="7" name="矩形 6"/>
          <p:cNvSpPr>
            <a:spLocks noChangeArrowheads="1"/>
          </p:cNvSpPr>
          <p:nvPr/>
        </p:nvSpPr>
        <p:spPr bwMode="auto">
          <a:xfrm>
            <a:off x="395288" y="3724275"/>
            <a:ext cx="3367087" cy="1384300"/>
          </a:xfrm>
          <a:prstGeom prst="rect">
            <a:avLst/>
          </a:prstGeom>
          <a:noFill/>
          <a:ln w="9525">
            <a:noFill/>
            <a:miter lim="800000"/>
            <a:headEnd/>
            <a:tailEnd/>
          </a:ln>
        </p:spPr>
        <p:txBody>
          <a:bodyPr>
            <a:spAutoFit/>
          </a:bodyPr>
          <a:lstStyle/>
          <a:p>
            <a:r>
              <a:rPr lang="en-US" altLang="zh-CN" sz="1400" b="1">
                <a:ea typeface="楷体_GB2312" pitchFamily="49" charset="-122"/>
              </a:rPr>
              <a:t>template&lt;class T&gt;</a:t>
            </a:r>
            <a:endParaRPr lang="zh-CN" altLang="zh-CN" sz="1400" b="1">
              <a:ea typeface="楷体_GB2312" pitchFamily="49" charset="-122"/>
            </a:endParaRPr>
          </a:p>
          <a:p>
            <a:r>
              <a:rPr lang="en-US" altLang="zh-CN" sz="1400" b="1">
                <a:ea typeface="楷体_GB2312" pitchFamily="49" charset="-122"/>
              </a:rPr>
              <a:t>void binaryTree&lt;T&gt;::midOrder() const</a:t>
            </a:r>
            <a:endParaRPr lang="zh-CN" altLang="zh-CN" sz="1400" b="1">
              <a:ea typeface="楷体_GB2312" pitchFamily="49" charset="-122"/>
            </a:endParaRPr>
          </a:p>
          <a:p>
            <a:r>
              <a:rPr lang="en-US" altLang="zh-CN" sz="1400" b="1">
                <a:ea typeface="楷体_GB2312" pitchFamily="49" charset="-122"/>
              </a:rPr>
              <a:t>{  </a:t>
            </a:r>
          </a:p>
          <a:p>
            <a:r>
              <a:rPr lang="en-US" altLang="zh-CN" sz="1400" b="1">
                <a:ea typeface="楷体_GB2312" pitchFamily="49" charset="-122"/>
              </a:rPr>
              <a:t>        cout &lt;&lt; "\n</a:t>
            </a:r>
            <a:r>
              <a:rPr lang="zh-CN" altLang="zh-CN" sz="1400" b="1">
                <a:ea typeface="楷体_GB2312" pitchFamily="49" charset="-122"/>
              </a:rPr>
              <a:t>中序遍历：</a:t>
            </a:r>
            <a:r>
              <a:rPr lang="en-US" altLang="zh-CN" sz="1400" b="1">
                <a:ea typeface="楷体_GB2312" pitchFamily="49" charset="-122"/>
              </a:rPr>
              <a:t>";</a:t>
            </a:r>
            <a:endParaRPr lang="zh-CN" altLang="zh-CN" sz="1400" b="1">
              <a:ea typeface="楷体_GB2312" pitchFamily="49" charset="-122"/>
            </a:endParaRPr>
          </a:p>
          <a:p>
            <a:r>
              <a:rPr lang="en-US" altLang="zh-CN" sz="1400" b="1">
                <a:ea typeface="楷体_GB2312" pitchFamily="49" charset="-122"/>
              </a:rPr>
              <a:t>       midOrder(root);</a:t>
            </a:r>
            <a:endParaRPr lang="zh-CN" altLang="zh-CN" sz="1400" b="1">
              <a:ea typeface="楷体_GB2312" pitchFamily="49" charset="-122"/>
            </a:endParaRPr>
          </a:p>
          <a:p>
            <a:r>
              <a:rPr lang="en-US" altLang="zh-CN" sz="1400" b="1">
                <a:ea typeface="楷体_GB2312" pitchFamily="49" charset="-122"/>
              </a:rPr>
              <a:t>}     </a:t>
            </a:r>
            <a:endParaRPr lang="zh-CN" altLang="zh-CN" sz="1400" b="1">
              <a:ea typeface="楷体_GB2312" pitchFamily="49" charset="-122"/>
            </a:endParaRPr>
          </a:p>
        </p:txBody>
      </p:sp>
      <p:sp>
        <p:nvSpPr>
          <p:cNvPr id="8" name="矩形 7"/>
          <p:cNvSpPr>
            <a:spLocks noChangeArrowheads="1"/>
          </p:cNvSpPr>
          <p:nvPr/>
        </p:nvSpPr>
        <p:spPr bwMode="auto">
          <a:xfrm>
            <a:off x="5076825" y="1058863"/>
            <a:ext cx="790575" cy="369887"/>
          </a:xfrm>
          <a:prstGeom prst="rect">
            <a:avLst/>
          </a:prstGeom>
          <a:noFill/>
          <a:ln w="9525">
            <a:noFill/>
            <a:miter lim="800000"/>
            <a:headEnd/>
            <a:tailEnd/>
          </a:ln>
        </p:spPr>
        <p:txBody>
          <a:bodyPr>
            <a:spAutoFit/>
          </a:bodyPr>
          <a:lstStyle/>
          <a:p>
            <a:pPr>
              <a:spcBef>
                <a:spcPts val="1200"/>
              </a:spcBef>
            </a:pPr>
            <a:r>
              <a:rPr lang="zh-CN" altLang="en-US" sz="1800" b="1">
                <a:latin typeface="楷体_GB2312" pitchFamily="49" charset="-122"/>
                <a:ea typeface="楷体_GB2312" pitchFamily="49" charset="-122"/>
              </a:rPr>
              <a:t>后序</a:t>
            </a:r>
            <a:endParaRPr lang="zh-CN" altLang="en-US" sz="1800" b="1">
              <a:ea typeface="楷体_GB2312" pitchFamily="49" charset="-122"/>
            </a:endParaRPr>
          </a:p>
        </p:txBody>
      </p:sp>
      <p:sp>
        <p:nvSpPr>
          <p:cNvPr id="9" name="矩形 8"/>
          <p:cNvSpPr>
            <a:spLocks noChangeArrowheads="1"/>
          </p:cNvSpPr>
          <p:nvPr/>
        </p:nvSpPr>
        <p:spPr bwMode="auto">
          <a:xfrm>
            <a:off x="5003800" y="1492250"/>
            <a:ext cx="3671888" cy="2030413"/>
          </a:xfrm>
          <a:prstGeom prst="rect">
            <a:avLst/>
          </a:prstGeom>
          <a:noFill/>
          <a:ln w="9525">
            <a:noFill/>
            <a:miter lim="800000"/>
            <a:headEnd/>
            <a:tailEnd/>
          </a:ln>
        </p:spPr>
        <p:txBody>
          <a:bodyPr>
            <a:spAutoFit/>
          </a:bodyPr>
          <a:lstStyle/>
          <a:p>
            <a:r>
              <a:rPr lang="en-US" altLang="zh-CN" sz="1400" b="1">
                <a:ea typeface="楷体_GB2312" pitchFamily="49" charset="-122"/>
              </a:rPr>
              <a:t>template&lt;class T&gt;</a:t>
            </a:r>
            <a:endParaRPr lang="zh-CN" altLang="zh-CN" sz="1400" b="1">
              <a:ea typeface="楷体_GB2312" pitchFamily="49" charset="-122"/>
            </a:endParaRPr>
          </a:p>
          <a:p>
            <a:r>
              <a:rPr lang="en-US" altLang="zh-CN" sz="1400" b="1">
                <a:ea typeface="楷体_GB2312" pitchFamily="49" charset="-122"/>
              </a:rPr>
              <a:t>void binaryTree&lt;T&gt;::postOrder</a:t>
            </a:r>
          </a:p>
          <a:p>
            <a:r>
              <a:rPr lang="en-US" altLang="zh-CN" sz="1400" b="1">
                <a:ea typeface="楷体_GB2312" pitchFamily="49" charset="-122"/>
              </a:rPr>
              <a:t>           (binaryTree&lt;T&gt;::Node *t)  const</a:t>
            </a:r>
            <a:endParaRPr lang="zh-CN" altLang="zh-CN" sz="1400" b="1">
              <a:ea typeface="楷体_GB2312" pitchFamily="49" charset="-122"/>
            </a:endParaRPr>
          </a:p>
          <a:p>
            <a:r>
              <a:rPr lang="en-US" altLang="zh-CN" sz="1400" b="1">
                <a:ea typeface="楷体_GB2312" pitchFamily="49" charset="-122"/>
              </a:rPr>
              <a:t>{</a:t>
            </a:r>
          </a:p>
          <a:p>
            <a:r>
              <a:rPr lang="en-US" altLang="zh-CN" sz="1400" b="1">
                <a:ea typeface="楷体_GB2312" pitchFamily="49" charset="-122"/>
              </a:rPr>
              <a:t>      if (t == NULL) return;</a:t>
            </a:r>
            <a:endParaRPr lang="zh-CN" altLang="zh-CN" sz="1400" b="1">
              <a:ea typeface="楷体_GB2312" pitchFamily="49" charset="-122"/>
            </a:endParaRPr>
          </a:p>
          <a:p>
            <a:r>
              <a:rPr lang="en-US" altLang="zh-CN" sz="1400" b="1">
                <a:ea typeface="楷体_GB2312" pitchFamily="49" charset="-122"/>
              </a:rPr>
              <a:t>      postOrder(t-&gt;left);		  </a:t>
            </a:r>
            <a:endParaRPr lang="zh-CN" altLang="zh-CN" sz="1400" b="1">
              <a:ea typeface="楷体_GB2312" pitchFamily="49" charset="-122"/>
            </a:endParaRPr>
          </a:p>
          <a:p>
            <a:r>
              <a:rPr lang="en-US" altLang="zh-CN" sz="1400" b="1">
                <a:ea typeface="楷体_GB2312" pitchFamily="49" charset="-122"/>
              </a:rPr>
              <a:t>       postOrder(t-&gt;right);</a:t>
            </a:r>
            <a:endParaRPr lang="zh-CN" altLang="zh-CN" sz="1400" b="1">
              <a:ea typeface="楷体_GB2312" pitchFamily="49" charset="-122"/>
            </a:endParaRPr>
          </a:p>
          <a:p>
            <a:r>
              <a:rPr lang="en-US" altLang="zh-CN" sz="1400" b="1">
                <a:ea typeface="楷体_GB2312" pitchFamily="49" charset="-122"/>
              </a:rPr>
              <a:t>       cout &lt;&lt; t-&gt;data &lt;&lt; ' ';</a:t>
            </a:r>
            <a:endParaRPr lang="zh-CN" altLang="zh-CN" sz="1400" b="1">
              <a:ea typeface="楷体_GB2312" pitchFamily="49" charset="-122"/>
            </a:endParaRPr>
          </a:p>
          <a:p>
            <a:r>
              <a:rPr lang="en-US" altLang="zh-CN" sz="1400" b="1">
                <a:ea typeface="楷体_GB2312" pitchFamily="49" charset="-122"/>
              </a:rPr>
              <a:t>}	</a:t>
            </a:r>
            <a:endParaRPr lang="zh-CN" altLang="en-US" sz="1400" b="1">
              <a:latin typeface="楷体_GB2312" pitchFamily="49" charset="-122"/>
              <a:ea typeface="楷体_GB2312" pitchFamily="49" charset="-122"/>
            </a:endParaRPr>
          </a:p>
        </p:txBody>
      </p:sp>
      <p:sp>
        <p:nvSpPr>
          <p:cNvPr id="10" name="矩形 9"/>
          <p:cNvSpPr>
            <a:spLocks noChangeArrowheads="1"/>
          </p:cNvSpPr>
          <p:nvPr/>
        </p:nvSpPr>
        <p:spPr bwMode="auto">
          <a:xfrm>
            <a:off x="5003800" y="3579813"/>
            <a:ext cx="3367088" cy="1384300"/>
          </a:xfrm>
          <a:prstGeom prst="rect">
            <a:avLst/>
          </a:prstGeom>
          <a:noFill/>
          <a:ln w="9525">
            <a:noFill/>
            <a:miter lim="800000"/>
            <a:headEnd/>
            <a:tailEnd/>
          </a:ln>
        </p:spPr>
        <p:txBody>
          <a:bodyPr>
            <a:spAutoFit/>
          </a:bodyPr>
          <a:lstStyle/>
          <a:p>
            <a:r>
              <a:rPr lang="en-US" altLang="zh-CN" sz="1400" b="1">
                <a:ea typeface="楷体_GB2312" pitchFamily="49" charset="-122"/>
              </a:rPr>
              <a:t>template&lt;class T&gt;</a:t>
            </a:r>
            <a:endParaRPr lang="zh-CN" altLang="zh-CN" sz="1400" b="1">
              <a:ea typeface="楷体_GB2312" pitchFamily="49" charset="-122"/>
            </a:endParaRPr>
          </a:p>
          <a:p>
            <a:r>
              <a:rPr lang="en-US" altLang="zh-CN" sz="1400" b="1">
                <a:ea typeface="楷体_GB2312" pitchFamily="49" charset="-122"/>
              </a:rPr>
              <a:t>void binaryTree&lt;T&gt;::postOrder()  const</a:t>
            </a:r>
            <a:endParaRPr lang="zh-CN" altLang="zh-CN" sz="1400" b="1">
              <a:ea typeface="楷体_GB2312" pitchFamily="49" charset="-122"/>
            </a:endParaRPr>
          </a:p>
          <a:p>
            <a:r>
              <a:rPr lang="en-US" altLang="zh-CN" sz="1400" b="1">
                <a:ea typeface="楷体_GB2312" pitchFamily="49" charset="-122"/>
              </a:rPr>
              <a:t>{   </a:t>
            </a:r>
          </a:p>
          <a:p>
            <a:r>
              <a:rPr lang="en-US" altLang="zh-CN" sz="1400" b="1">
                <a:ea typeface="楷体_GB2312" pitchFamily="49" charset="-122"/>
              </a:rPr>
              <a:t>       cout &lt;&lt; "\n</a:t>
            </a:r>
            <a:r>
              <a:rPr lang="zh-CN" altLang="zh-CN" sz="1400" b="1">
                <a:ea typeface="楷体_GB2312" pitchFamily="49" charset="-122"/>
              </a:rPr>
              <a:t>后序遍历：</a:t>
            </a:r>
            <a:r>
              <a:rPr lang="en-US" altLang="zh-CN" sz="1400" b="1">
                <a:ea typeface="楷体_GB2312" pitchFamily="49" charset="-122"/>
              </a:rPr>
              <a:t>";</a:t>
            </a:r>
            <a:endParaRPr lang="zh-CN" altLang="zh-CN" sz="1400" b="1">
              <a:ea typeface="楷体_GB2312" pitchFamily="49" charset="-122"/>
            </a:endParaRPr>
          </a:p>
          <a:p>
            <a:r>
              <a:rPr lang="en-US" altLang="zh-CN" sz="1400" b="1">
                <a:ea typeface="楷体_GB2312" pitchFamily="49" charset="-122"/>
              </a:rPr>
              <a:t>        postOrder(root);	</a:t>
            </a:r>
            <a:endParaRPr lang="zh-CN" altLang="zh-CN" sz="1400" b="1">
              <a:ea typeface="楷体_GB2312" pitchFamily="49" charset="-122"/>
            </a:endParaRPr>
          </a:p>
          <a:p>
            <a:r>
              <a:rPr lang="en-US" altLang="zh-CN" sz="1400" b="1">
                <a:ea typeface="楷体_GB2312" pitchFamily="49" charset="-122"/>
              </a:rPr>
              <a:t>}</a:t>
            </a:r>
          </a:p>
        </p:txBody>
      </p:sp>
      <mc:AlternateContent xmlns:mc="http://schemas.openxmlformats.org/markup-compatibility/2006">
        <mc:Choice xmlns:p14="http://schemas.microsoft.com/office/powerpoint/2010/main" xmlns="" Requires="p14">
          <p:contentPart p14:bwMode="auto" r:id="rId3">
            <p14:nvContentPartPr>
              <p14:cNvPr id="3481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481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矩形 34"/>
          <p:cNvSpPr>
            <a:spLocks noChangeArrowheads="1"/>
          </p:cNvSpPr>
          <p:nvPr/>
        </p:nvSpPr>
        <p:spPr bwMode="auto">
          <a:xfrm>
            <a:off x="467544"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二叉树的层次遍历</a:t>
            </a:r>
            <a:endParaRPr lang="zh-CN" altLang="en-US" dirty="0">
              <a:latin typeface="微软雅黑" pitchFamily="34" charset="-122"/>
              <a:ea typeface="微软雅黑" pitchFamily="34" charset="-122"/>
            </a:endParaRPr>
          </a:p>
        </p:txBody>
      </p:sp>
      <p:sp>
        <p:nvSpPr>
          <p:cNvPr id="13" name="矩形 12"/>
          <p:cNvSpPr>
            <a:spLocks noChangeArrowheads="1"/>
          </p:cNvSpPr>
          <p:nvPr/>
        </p:nvSpPr>
        <p:spPr bwMode="auto">
          <a:xfrm>
            <a:off x="611188" y="2500313"/>
            <a:ext cx="2089150" cy="368300"/>
          </a:xfrm>
          <a:prstGeom prst="rect">
            <a:avLst/>
          </a:prstGeom>
          <a:noFill/>
          <a:ln w="9525">
            <a:noFill/>
            <a:miter lim="800000"/>
            <a:headEnd/>
            <a:tailEnd/>
          </a:ln>
        </p:spPr>
        <p:txBody>
          <a:bodyPr>
            <a:spAutoFit/>
          </a:bodyPr>
          <a:lstStyle/>
          <a:p>
            <a:r>
              <a:rPr lang="zh-CN" altLang="en-US" sz="1800" b="1">
                <a:latin typeface="楷体_GB2312" pitchFamily="49" charset="-122"/>
                <a:ea typeface="楷体_GB2312" pitchFamily="49" charset="-122"/>
              </a:rPr>
              <a:t>关键问题</a:t>
            </a:r>
          </a:p>
        </p:txBody>
      </p:sp>
      <p:sp>
        <p:nvSpPr>
          <p:cNvPr id="12" name="TextBox 11"/>
          <p:cNvSpPr txBox="1">
            <a:spLocks noChangeArrowheads="1"/>
          </p:cNvSpPr>
          <p:nvPr/>
        </p:nvSpPr>
        <p:spPr bwMode="auto">
          <a:xfrm>
            <a:off x="684213" y="2932113"/>
            <a:ext cx="2808287" cy="307975"/>
          </a:xfrm>
          <a:prstGeom prst="rect">
            <a:avLst/>
          </a:prstGeom>
          <a:noFill/>
          <a:ln w="9525">
            <a:noFill/>
            <a:miter lim="800000"/>
            <a:headEnd/>
            <a:tailEnd/>
          </a:ln>
        </p:spPr>
        <p:txBody>
          <a:bodyPr>
            <a:spAutoFit/>
          </a:bodyPr>
          <a:lstStyle/>
          <a:p>
            <a:r>
              <a:rPr lang="zh-CN" altLang="en-US" sz="1400">
                <a:ea typeface="楷体_GB2312" pitchFamily="49" charset="-122"/>
              </a:rPr>
              <a:t>如何存储已经可以被访问的结点</a:t>
            </a:r>
          </a:p>
        </p:txBody>
      </p:sp>
      <p:sp>
        <p:nvSpPr>
          <p:cNvPr id="14" name="TextBox 13"/>
          <p:cNvSpPr txBox="1">
            <a:spLocks noChangeArrowheads="1"/>
          </p:cNvSpPr>
          <p:nvPr/>
        </p:nvSpPr>
        <p:spPr bwMode="auto">
          <a:xfrm>
            <a:off x="684213" y="1492250"/>
            <a:ext cx="2159000" cy="954088"/>
          </a:xfrm>
          <a:prstGeom prst="rect">
            <a:avLst/>
          </a:prstGeom>
          <a:noFill/>
          <a:ln w="9525">
            <a:noFill/>
            <a:miter lim="800000"/>
            <a:headEnd/>
            <a:tailEnd/>
          </a:ln>
        </p:spPr>
        <p:txBody>
          <a:bodyPr>
            <a:spAutoFit/>
          </a:bodyPr>
          <a:lstStyle/>
          <a:p>
            <a:r>
              <a:rPr lang="zh-CN" altLang="en-US" sz="1400">
                <a:ea typeface="楷体_GB2312" pitchFamily="49" charset="-122"/>
              </a:rPr>
              <a:t>最初是根结点</a:t>
            </a:r>
            <a:endParaRPr lang="en-US" altLang="zh-CN" sz="1400">
              <a:ea typeface="楷体_GB2312" pitchFamily="49" charset="-122"/>
            </a:endParaRPr>
          </a:p>
          <a:p>
            <a:r>
              <a:rPr lang="zh-CN" altLang="en-US" sz="1400">
                <a:ea typeface="楷体_GB2312" pitchFamily="49" charset="-122"/>
              </a:rPr>
              <a:t>根结点的儿子</a:t>
            </a:r>
            <a:endParaRPr lang="en-US" altLang="zh-CN" sz="1400">
              <a:ea typeface="楷体_GB2312" pitchFamily="49" charset="-122"/>
            </a:endParaRPr>
          </a:p>
          <a:p>
            <a:r>
              <a:rPr lang="zh-CN" altLang="en-US" sz="1400">
                <a:ea typeface="楷体_GB2312" pitchFamily="49" charset="-122"/>
              </a:rPr>
              <a:t>根结点儿子的儿子</a:t>
            </a:r>
            <a:endParaRPr lang="en-US" altLang="zh-CN" sz="1400">
              <a:ea typeface="楷体_GB2312" pitchFamily="49" charset="-122"/>
            </a:endParaRPr>
          </a:p>
          <a:p>
            <a:r>
              <a:rPr lang="en-US" altLang="zh-CN" sz="1400">
                <a:ea typeface="楷体_GB2312" pitchFamily="49" charset="-122"/>
              </a:rPr>
              <a:t>……</a:t>
            </a:r>
            <a:endParaRPr lang="zh-CN" altLang="en-US" sz="1400">
              <a:ea typeface="楷体_GB2312" pitchFamily="49" charset="-122"/>
            </a:endParaRPr>
          </a:p>
        </p:txBody>
      </p:sp>
      <p:sp>
        <p:nvSpPr>
          <p:cNvPr id="15" name="TextBox 14"/>
          <p:cNvSpPr txBox="1">
            <a:spLocks noChangeArrowheads="1"/>
          </p:cNvSpPr>
          <p:nvPr/>
        </p:nvSpPr>
        <p:spPr bwMode="auto">
          <a:xfrm>
            <a:off x="684213" y="3219450"/>
            <a:ext cx="1727200" cy="307975"/>
          </a:xfrm>
          <a:prstGeom prst="rect">
            <a:avLst/>
          </a:prstGeom>
          <a:noFill/>
          <a:ln w="9525">
            <a:noFill/>
            <a:miter lim="800000"/>
            <a:headEnd/>
            <a:tailEnd/>
          </a:ln>
        </p:spPr>
        <p:txBody>
          <a:bodyPr>
            <a:spAutoFit/>
          </a:bodyPr>
          <a:lstStyle/>
          <a:p>
            <a:r>
              <a:rPr lang="zh-CN" altLang="en-US" sz="1400">
                <a:ea typeface="楷体_GB2312" pitchFamily="49" charset="-122"/>
              </a:rPr>
              <a:t>使用队列</a:t>
            </a:r>
          </a:p>
        </p:txBody>
      </p:sp>
      <p:sp>
        <p:nvSpPr>
          <p:cNvPr id="16" name="矩形 15"/>
          <p:cNvSpPr>
            <a:spLocks noChangeArrowheads="1"/>
          </p:cNvSpPr>
          <p:nvPr/>
        </p:nvSpPr>
        <p:spPr bwMode="auto">
          <a:xfrm>
            <a:off x="611188" y="1058863"/>
            <a:ext cx="1800225" cy="369887"/>
          </a:xfrm>
          <a:prstGeom prst="rect">
            <a:avLst/>
          </a:prstGeom>
          <a:noFill/>
          <a:ln w="9525">
            <a:noFill/>
            <a:miter lim="800000"/>
            <a:headEnd/>
            <a:tailEnd/>
          </a:ln>
        </p:spPr>
        <p:txBody>
          <a:bodyPr>
            <a:spAutoFit/>
          </a:bodyPr>
          <a:lstStyle/>
          <a:p>
            <a:r>
              <a:rPr lang="zh-CN" altLang="en-US" sz="1800" b="1">
                <a:latin typeface="楷体_GB2312" pitchFamily="49" charset="-122"/>
                <a:ea typeface="楷体_GB2312" pitchFamily="49" charset="-122"/>
              </a:rPr>
              <a:t>访问过程</a:t>
            </a:r>
          </a:p>
        </p:txBody>
      </p:sp>
      <p:sp>
        <p:nvSpPr>
          <p:cNvPr id="17" name="矩形 16"/>
          <p:cNvSpPr>
            <a:spLocks noChangeArrowheads="1"/>
          </p:cNvSpPr>
          <p:nvPr/>
        </p:nvSpPr>
        <p:spPr bwMode="auto">
          <a:xfrm>
            <a:off x="611188" y="3579813"/>
            <a:ext cx="2089150" cy="369887"/>
          </a:xfrm>
          <a:prstGeom prst="rect">
            <a:avLst/>
          </a:prstGeom>
          <a:noFill/>
          <a:ln w="9525">
            <a:noFill/>
            <a:miter lim="800000"/>
            <a:headEnd/>
            <a:tailEnd/>
          </a:ln>
        </p:spPr>
        <p:txBody>
          <a:bodyPr>
            <a:spAutoFit/>
          </a:bodyPr>
          <a:lstStyle/>
          <a:p>
            <a:r>
              <a:rPr lang="zh-CN" altLang="en-US" sz="1800" b="1">
                <a:latin typeface="楷体_GB2312" pitchFamily="49" charset="-122"/>
                <a:ea typeface="楷体_GB2312" pitchFamily="49" charset="-122"/>
              </a:rPr>
              <a:t>工作过程</a:t>
            </a:r>
          </a:p>
        </p:txBody>
      </p:sp>
      <p:sp>
        <p:nvSpPr>
          <p:cNvPr id="18" name="TextBox 17"/>
          <p:cNvSpPr txBox="1">
            <a:spLocks noChangeArrowheads="1"/>
          </p:cNvSpPr>
          <p:nvPr/>
        </p:nvSpPr>
        <p:spPr bwMode="auto">
          <a:xfrm>
            <a:off x="684213" y="3940175"/>
            <a:ext cx="2808287" cy="1169988"/>
          </a:xfrm>
          <a:prstGeom prst="rect">
            <a:avLst/>
          </a:prstGeom>
          <a:noFill/>
          <a:ln w="9525">
            <a:noFill/>
            <a:miter lim="800000"/>
            <a:headEnd/>
            <a:tailEnd/>
          </a:ln>
        </p:spPr>
        <p:txBody>
          <a:bodyPr>
            <a:spAutoFit/>
          </a:bodyPr>
          <a:lstStyle/>
          <a:p>
            <a:r>
              <a:rPr lang="zh-CN" altLang="en-US" sz="1400">
                <a:ea typeface="楷体_GB2312" pitchFamily="49" charset="-122"/>
              </a:rPr>
              <a:t>根结点入队</a:t>
            </a:r>
            <a:endParaRPr lang="en-US" altLang="zh-CN" sz="1400">
              <a:ea typeface="楷体_GB2312" pitchFamily="49" charset="-122"/>
            </a:endParaRPr>
          </a:p>
          <a:p>
            <a:r>
              <a:rPr lang="en-US" altLang="zh-CN" sz="1400">
                <a:ea typeface="楷体_GB2312" pitchFamily="49" charset="-122"/>
              </a:rPr>
              <a:t>While</a:t>
            </a:r>
            <a:r>
              <a:rPr lang="zh-CN" altLang="en-US" sz="1400">
                <a:ea typeface="楷体_GB2312" pitchFamily="49" charset="-122"/>
              </a:rPr>
              <a:t>（队列非空） </a:t>
            </a:r>
            <a:r>
              <a:rPr lang="en-US" altLang="zh-CN" sz="1400">
                <a:ea typeface="楷体_GB2312" pitchFamily="49" charset="-122"/>
              </a:rPr>
              <a:t>{</a:t>
            </a:r>
          </a:p>
          <a:p>
            <a:r>
              <a:rPr lang="en-US" altLang="zh-CN" sz="1400">
                <a:ea typeface="楷体_GB2312" pitchFamily="49" charset="-122"/>
              </a:rPr>
              <a:t>       </a:t>
            </a:r>
            <a:r>
              <a:rPr lang="zh-CN" altLang="en-US" sz="1400">
                <a:ea typeface="楷体_GB2312" pitchFamily="49" charset="-122"/>
              </a:rPr>
              <a:t>出队并访问</a:t>
            </a:r>
            <a:endParaRPr lang="en-US" altLang="zh-CN" sz="1400">
              <a:ea typeface="楷体_GB2312" pitchFamily="49" charset="-122"/>
            </a:endParaRPr>
          </a:p>
          <a:p>
            <a:r>
              <a:rPr lang="en-US" altLang="zh-CN" sz="1400">
                <a:ea typeface="楷体_GB2312" pitchFamily="49" charset="-122"/>
              </a:rPr>
              <a:t>       </a:t>
            </a:r>
            <a:r>
              <a:rPr lang="zh-CN" altLang="en-US" sz="1400">
                <a:ea typeface="楷体_GB2312" pitchFamily="49" charset="-122"/>
              </a:rPr>
              <a:t>将儿子入队</a:t>
            </a:r>
            <a:endParaRPr lang="en-US" altLang="zh-CN" sz="1400">
              <a:ea typeface="楷体_GB2312" pitchFamily="49" charset="-122"/>
            </a:endParaRPr>
          </a:p>
          <a:p>
            <a:r>
              <a:rPr lang="en-US" altLang="zh-CN" sz="1400">
                <a:ea typeface="楷体_GB2312" pitchFamily="49" charset="-122"/>
              </a:rPr>
              <a:t>}</a:t>
            </a:r>
            <a:endParaRPr lang="zh-CN" altLang="en-US" sz="1400">
              <a:ea typeface="楷体_GB2312" pitchFamily="49" charset="-122"/>
            </a:endParaRPr>
          </a:p>
        </p:txBody>
      </p:sp>
      <p:sp>
        <p:nvSpPr>
          <p:cNvPr id="19" name="矩形 18"/>
          <p:cNvSpPr>
            <a:spLocks noChangeArrowheads="1"/>
          </p:cNvSpPr>
          <p:nvPr/>
        </p:nvSpPr>
        <p:spPr bwMode="auto">
          <a:xfrm>
            <a:off x="4356100" y="987425"/>
            <a:ext cx="3924300" cy="3970338"/>
          </a:xfrm>
          <a:prstGeom prst="rect">
            <a:avLst/>
          </a:prstGeom>
          <a:noFill/>
          <a:ln w="9525">
            <a:noFill/>
            <a:miter lim="800000"/>
            <a:headEnd/>
            <a:tailEnd/>
          </a:ln>
        </p:spPr>
        <p:txBody>
          <a:bodyPr>
            <a:spAutoFit/>
          </a:bodyPr>
          <a:lstStyle/>
          <a:p>
            <a:r>
              <a:rPr lang="en-US" altLang="zh-CN" sz="1400" b="1" dirty="0">
                <a:ea typeface="楷体_GB2312" pitchFamily="49" charset="-122"/>
              </a:rPr>
              <a:t>template&lt;class T&gt;</a:t>
            </a:r>
            <a:endParaRPr lang="zh-CN" altLang="zh-CN" sz="1400" b="1" dirty="0">
              <a:ea typeface="楷体_GB2312" pitchFamily="49" charset="-122"/>
            </a:endParaRPr>
          </a:p>
          <a:p>
            <a:r>
              <a:rPr lang="en-US" altLang="zh-CN" sz="1400" b="1" dirty="0">
                <a:ea typeface="楷体_GB2312" pitchFamily="49" charset="-122"/>
              </a:rPr>
              <a:t>void </a:t>
            </a:r>
            <a:r>
              <a:rPr lang="en-US" altLang="zh-CN" sz="1400" b="1" dirty="0" err="1">
                <a:ea typeface="楷体_GB2312" pitchFamily="49" charset="-122"/>
              </a:rPr>
              <a:t>binaryTree</a:t>
            </a:r>
            <a:r>
              <a:rPr lang="en-US" altLang="zh-CN" sz="1400" b="1" dirty="0">
                <a:ea typeface="楷体_GB2312" pitchFamily="49" charset="-122"/>
              </a:rPr>
              <a:t>&lt;T&gt;::</a:t>
            </a:r>
            <a:r>
              <a:rPr lang="en-US" altLang="zh-CN" sz="1400" b="1" dirty="0" err="1">
                <a:ea typeface="楷体_GB2312" pitchFamily="49" charset="-122"/>
              </a:rPr>
              <a:t>levelOrder</a:t>
            </a:r>
            <a:r>
              <a:rPr lang="en-US" altLang="zh-CN" sz="1400" b="1" dirty="0">
                <a:ea typeface="楷体_GB2312" pitchFamily="49" charset="-122"/>
              </a:rPr>
              <a:t>() const</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linkQueue</a:t>
            </a:r>
            <a:r>
              <a:rPr lang="en-US" altLang="zh-CN" sz="1400" b="1" dirty="0">
                <a:ea typeface="楷体_GB2312" pitchFamily="49" charset="-122"/>
              </a:rPr>
              <a:t>&lt; Node * &gt; </a:t>
            </a:r>
            <a:r>
              <a:rPr lang="en-US" altLang="zh-CN" sz="1400" b="1" dirty="0" err="1">
                <a:ea typeface="楷体_GB2312" pitchFamily="49" charset="-122"/>
              </a:rPr>
              <a:t>que</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Node *</a:t>
            </a:r>
            <a:r>
              <a:rPr lang="en-US" altLang="zh-CN" sz="1400" b="1" dirty="0" err="1">
                <a:ea typeface="楷体_GB2312" pitchFamily="49" charset="-122"/>
              </a:rPr>
              <a:t>tmp</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“\n</a:t>
            </a:r>
            <a:r>
              <a:rPr lang="zh-CN" altLang="zh-CN" sz="1400" b="1" dirty="0">
                <a:ea typeface="楷体_GB2312" pitchFamily="49" charset="-122"/>
              </a:rPr>
              <a:t>层次遍历：</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que.enQueue</a:t>
            </a:r>
            <a:r>
              <a:rPr lang="en-US" altLang="zh-CN" sz="1400" b="1" dirty="0">
                <a:ea typeface="楷体_GB2312" pitchFamily="49" charset="-122"/>
              </a:rPr>
              <a:t>(root);	</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while (!</a:t>
            </a:r>
            <a:r>
              <a:rPr lang="en-US" altLang="zh-CN" sz="1400" b="1" dirty="0" err="1">
                <a:ea typeface="楷体_GB2312" pitchFamily="49" charset="-122"/>
              </a:rPr>
              <a:t>que.isEmpty</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tmp</a:t>
            </a:r>
            <a:r>
              <a:rPr lang="en-US" altLang="zh-CN" sz="1400" b="1" dirty="0">
                <a:ea typeface="楷体_GB2312" pitchFamily="49" charset="-122"/>
              </a:rPr>
              <a:t> = </a:t>
            </a:r>
            <a:r>
              <a:rPr lang="en-US" altLang="zh-CN" sz="1400" b="1" dirty="0" err="1">
                <a:ea typeface="楷体_GB2312" pitchFamily="49" charset="-122"/>
              </a:rPr>
              <a:t>que.deQueue</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a:t>
            </a:r>
            <a:r>
              <a:rPr lang="en-US" altLang="zh-CN" sz="1400" b="1" dirty="0" err="1">
                <a:ea typeface="楷体_GB2312" pitchFamily="49" charset="-122"/>
              </a:rPr>
              <a:t>tmp</a:t>
            </a:r>
            <a:r>
              <a:rPr lang="en-US" altLang="zh-CN" sz="1400" b="1" dirty="0">
                <a:ea typeface="楷体_GB2312" pitchFamily="49" charset="-122"/>
              </a:rPr>
              <a:t>-&gt;data &lt;&lt; ' ';</a:t>
            </a:r>
            <a:endParaRPr lang="zh-CN" altLang="zh-CN" sz="1400" b="1" dirty="0">
              <a:ea typeface="楷体_GB2312" pitchFamily="49" charset="-122"/>
            </a:endParaRPr>
          </a:p>
          <a:p>
            <a:r>
              <a:rPr lang="en-US" altLang="zh-CN" sz="1400" b="1" dirty="0">
                <a:ea typeface="楷体_GB2312" pitchFamily="49" charset="-122"/>
              </a:rPr>
              <a:t> 	 if (</a:t>
            </a:r>
            <a:r>
              <a:rPr lang="en-US" altLang="zh-CN" sz="1400" b="1" dirty="0" err="1">
                <a:ea typeface="楷体_GB2312" pitchFamily="49" charset="-122"/>
              </a:rPr>
              <a:t>tmp</a:t>
            </a:r>
            <a:r>
              <a:rPr lang="en-US" altLang="zh-CN" sz="1400" b="1" dirty="0">
                <a:ea typeface="楷体_GB2312" pitchFamily="49" charset="-122"/>
              </a:rPr>
              <a:t>-&gt;left)</a:t>
            </a:r>
          </a:p>
          <a:p>
            <a:r>
              <a:rPr lang="en-US" altLang="zh-CN" sz="1400" b="1" dirty="0">
                <a:ea typeface="楷体_GB2312" pitchFamily="49" charset="-122"/>
              </a:rPr>
              <a:t>                             </a:t>
            </a:r>
            <a:r>
              <a:rPr lang="en-US" altLang="zh-CN" sz="1400" b="1" dirty="0" err="1">
                <a:ea typeface="楷体_GB2312" pitchFamily="49" charset="-122"/>
              </a:rPr>
              <a:t>que.enQueue</a:t>
            </a:r>
            <a:r>
              <a:rPr lang="en-US" altLang="zh-CN" sz="1400" b="1" dirty="0">
                <a:ea typeface="楷体_GB2312" pitchFamily="49" charset="-122"/>
              </a:rPr>
              <a:t>(</a:t>
            </a:r>
            <a:r>
              <a:rPr lang="en-US" altLang="zh-CN" sz="1400" b="1" dirty="0" err="1">
                <a:ea typeface="楷体_GB2312" pitchFamily="49" charset="-122"/>
              </a:rPr>
              <a:t>tmp</a:t>
            </a:r>
            <a:r>
              <a:rPr lang="en-US" altLang="zh-CN" sz="1400" b="1" dirty="0">
                <a:ea typeface="楷体_GB2312" pitchFamily="49" charset="-122"/>
              </a:rPr>
              <a:t>-&gt;left);</a:t>
            </a:r>
            <a:endParaRPr lang="zh-CN" altLang="zh-CN" sz="1400" b="1" dirty="0">
              <a:ea typeface="楷体_GB2312" pitchFamily="49" charset="-122"/>
            </a:endParaRPr>
          </a:p>
          <a:p>
            <a:r>
              <a:rPr lang="en-US" altLang="zh-CN" sz="1400" b="1" dirty="0">
                <a:ea typeface="楷体_GB2312" pitchFamily="49" charset="-122"/>
              </a:rPr>
              <a:t>	 if (</a:t>
            </a:r>
            <a:r>
              <a:rPr lang="en-US" altLang="zh-CN" sz="1400" b="1" dirty="0" err="1">
                <a:ea typeface="楷体_GB2312" pitchFamily="49" charset="-122"/>
              </a:rPr>
              <a:t>tmp</a:t>
            </a:r>
            <a:r>
              <a:rPr lang="en-US" altLang="zh-CN" sz="1400" b="1" dirty="0">
                <a:ea typeface="楷体_GB2312" pitchFamily="49" charset="-122"/>
              </a:rPr>
              <a:t>-&gt;right)</a:t>
            </a:r>
          </a:p>
          <a:p>
            <a:r>
              <a:rPr lang="en-US" altLang="zh-CN" sz="1400" b="1" dirty="0">
                <a:ea typeface="楷体_GB2312" pitchFamily="49" charset="-122"/>
              </a:rPr>
              <a:t>                             </a:t>
            </a:r>
            <a:r>
              <a:rPr lang="en-US" altLang="zh-CN" sz="1400" b="1" dirty="0" err="1">
                <a:ea typeface="楷体_GB2312" pitchFamily="49" charset="-122"/>
              </a:rPr>
              <a:t>que.enQueue</a:t>
            </a:r>
            <a:r>
              <a:rPr lang="en-US" altLang="zh-CN" sz="1400" b="1" dirty="0">
                <a:ea typeface="楷体_GB2312" pitchFamily="49" charset="-122"/>
              </a:rPr>
              <a:t>(</a:t>
            </a:r>
            <a:r>
              <a:rPr lang="en-US" altLang="zh-CN" sz="1400" b="1" dirty="0" err="1">
                <a:ea typeface="楷体_GB2312" pitchFamily="49" charset="-122"/>
              </a:rPr>
              <a:t>tmp</a:t>
            </a:r>
            <a:r>
              <a:rPr lang="en-US" altLang="zh-CN" sz="1400" b="1" dirty="0">
                <a:ea typeface="楷体_GB2312" pitchFamily="49" charset="-122"/>
              </a:rPr>
              <a:t>-&gt;right);</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a:t>
            </a:r>
            <a:endParaRPr lang="zh-CN" altLang="en-US" sz="1400" b="1" dirty="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3584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584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15" grpId="0"/>
      <p:bldP spid="16" grpId="0"/>
      <p:bldP spid="17" grpId="0"/>
      <p:bldP spid="18" grpId="0"/>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矩形 34"/>
          <p:cNvSpPr>
            <a:spLocks noChangeArrowheads="1"/>
          </p:cNvSpPr>
          <p:nvPr/>
        </p:nvSpPr>
        <p:spPr bwMode="auto">
          <a:xfrm>
            <a:off x="683568"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成员函数的实现</a:t>
            </a:r>
            <a:endParaRPr lang="zh-CN" altLang="en-US" dirty="0">
              <a:latin typeface="微软雅黑" pitchFamily="34" charset="-122"/>
              <a:ea typeface="微软雅黑" pitchFamily="34" charset="-122"/>
            </a:endParaRPr>
          </a:p>
        </p:txBody>
      </p:sp>
      <p:sp>
        <p:nvSpPr>
          <p:cNvPr id="36869" name="矩形 10"/>
          <p:cNvSpPr>
            <a:spLocks noChangeArrowheads="1"/>
          </p:cNvSpPr>
          <p:nvPr/>
        </p:nvSpPr>
        <p:spPr bwMode="auto">
          <a:xfrm>
            <a:off x="827088" y="1131888"/>
            <a:ext cx="7273925" cy="2584450"/>
          </a:xfrm>
          <a:prstGeom prst="rect">
            <a:avLst/>
          </a:prstGeom>
          <a:noFill/>
          <a:ln w="9525">
            <a:noFill/>
            <a:miter lim="800000"/>
            <a:headEnd/>
            <a:tailEnd/>
          </a:ln>
        </p:spPr>
        <p:txBody>
          <a:bodyPr>
            <a:spAutoFit/>
          </a:bodyPr>
          <a:lstStyle/>
          <a:p>
            <a:pPr marL="1079500" indent="-1079500">
              <a:lnSpc>
                <a:spcPct val="150000"/>
              </a:lnSpc>
            </a:pPr>
            <a:r>
              <a:rPr lang="en-US" altLang="zh-CN" sz="1800" b="1">
                <a:latin typeface="楷体_GB2312" pitchFamily="49" charset="-122"/>
                <a:ea typeface="楷体_GB2312" pitchFamily="49" charset="-122"/>
              </a:rPr>
              <a:t>lchild(x)</a:t>
            </a:r>
            <a:r>
              <a:rPr lang="zh-CN" altLang="en-US" sz="1800" b="1">
                <a:latin typeface="楷体_GB2312" pitchFamily="49" charset="-122"/>
                <a:ea typeface="楷体_GB2312" pitchFamily="49" charset="-122"/>
              </a:rPr>
              <a:t>：返回结点</a:t>
            </a:r>
            <a:r>
              <a:rPr lang="en-US" altLang="zh-CN" sz="1800" b="1">
                <a:latin typeface="楷体_GB2312" pitchFamily="49" charset="-122"/>
                <a:ea typeface="楷体_GB2312" pitchFamily="49" charset="-122"/>
              </a:rPr>
              <a:t>x</a:t>
            </a:r>
            <a:r>
              <a:rPr lang="zh-CN" altLang="en-US" sz="1800" b="1">
                <a:latin typeface="楷体_GB2312" pitchFamily="49" charset="-122"/>
                <a:ea typeface="楷体_GB2312" pitchFamily="49" charset="-122"/>
              </a:rPr>
              <a:t>的</a:t>
            </a:r>
            <a:r>
              <a:rPr lang="en-US" altLang="zh-CN" sz="1800" b="1">
                <a:latin typeface="楷体_GB2312" pitchFamily="49" charset="-122"/>
                <a:ea typeface="楷体_GB2312" pitchFamily="49" charset="-122"/>
              </a:rPr>
              <a:t>left</a:t>
            </a:r>
            <a:r>
              <a:rPr lang="zh-CN" altLang="en-US" sz="1800" b="1">
                <a:latin typeface="楷体_GB2312" pitchFamily="49" charset="-122"/>
                <a:ea typeface="楷体_GB2312" pitchFamily="49" charset="-122"/>
              </a:rPr>
              <a:t>值</a:t>
            </a:r>
          </a:p>
          <a:p>
            <a:pPr marL="1079500" indent="-1079500">
              <a:lnSpc>
                <a:spcPct val="150000"/>
              </a:lnSpc>
            </a:pPr>
            <a:r>
              <a:rPr lang="en-US" altLang="zh-CN" sz="1800" b="1">
                <a:latin typeface="楷体_GB2312" pitchFamily="49" charset="-122"/>
                <a:ea typeface="楷体_GB2312" pitchFamily="49" charset="-122"/>
              </a:rPr>
              <a:t>rchild(x)</a:t>
            </a:r>
            <a:r>
              <a:rPr lang="zh-CN" altLang="en-US" sz="1800" b="1">
                <a:latin typeface="楷体_GB2312" pitchFamily="49" charset="-122"/>
                <a:ea typeface="楷体_GB2312" pitchFamily="49" charset="-122"/>
              </a:rPr>
              <a:t>：返回结点</a:t>
            </a:r>
            <a:r>
              <a:rPr lang="en-US" altLang="zh-CN" sz="1800" b="1">
                <a:latin typeface="楷体_GB2312" pitchFamily="49" charset="-122"/>
                <a:ea typeface="楷体_GB2312" pitchFamily="49" charset="-122"/>
              </a:rPr>
              <a:t>x</a:t>
            </a:r>
            <a:r>
              <a:rPr lang="zh-CN" altLang="en-US" sz="1800" b="1">
                <a:latin typeface="楷体_GB2312" pitchFamily="49" charset="-122"/>
                <a:ea typeface="楷体_GB2312" pitchFamily="49" charset="-122"/>
              </a:rPr>
              <a:t>的</a:t>
            </a:r>
            <a:r>
              <a:rPr lang="en-US" altLang="zh-CN" sz="1800" b="1">
                <a:latin typeface="楷体_GB2312" pitchFamily="49" charset="-122"/>
                <a:ea typeface="楷体_GB2312" pitchFamily="49" charset="-122"/>
              </a:rPr>
              <a:t>right</a:t>
            </a:r>
            <a:r>
              <a:rPr lang="zh-CN" altLang="en-US" sz="1800" b="1">
                <a:latin typeface="楷体_GB2312" pitchFamily="49" charset="-122"/>
                <a:ea typeface="楷体_GB2312" pitchFamily="49" charset="-122"/>
              </a:rPr>
              <a:t>值</a:t>
            </a:r>
            <a:endParaRPr lang="zh-CN" altLang="nb-NO" sz="1800" b="1">
              <a:latin typeface="楷体_GB2312" pitchFamily="49" charset="-122"/>
              <a:ea typeface="楷体_GB2312" pitchFamily="49" charset="-122"/>
            </a:endParaRPr>
          </a:p>
          <a:p>
            <a:pPr marL="1079500" indent="-1079500">
              <a:lnSpc>
                <a:spcPct val="150000"/>
              </a:lnSpc>
            </a:pPr>
            <a:r>
              <a:rPr lang="nb-NO" altLang="zh-CN" sz="1800" b="1">
                <a:latin typeface="楷体_GB2312" pitchFamily="49" charset="-122"/>
                <a:ea typeface="楷体_GB2312" pitchFamily="49" charset="-122"/>
              </a:rPr>
              <a:t>delLeft(x)</a:t>
            </a:r>
            <a:r>
              <a:rPr lang="zh-CN" altLang="nb-NO" sz="1800" b="1">
                <a:latin typeface="楷体_GB2312" pitchFamily="49" charset="-122"/>
                <a:ea typeface="楷体_GB2312" pitchFamily="49" charset="-122"/>
              </a:rPr>
              <a:t>：</a:t>
            </a:r>
            <a:r>
              <a:rPr lang="zh-CN" altLang="en-US" sz="1800" b="1">
                <a:latin typeface="楷体_GB2312" pitchFamily="49" charset="-122"/>
                <a:ea typeface="楷体_GB2312" pitchFamily="49" charset="-122"/>
              </a:rPr>
              <a:t>对左子树调用</a:t>
            </a:r>
            <a:r>
              <a:rPr lang="en-US" altLang="zh-CN" sz="1800" b="1">
                <a:latin typeface="楷体_GB2312" pitchFamily="49" charset="-122"/>
                <a:ea typeface="楷体_GB2312" pitchFamily="49" charset="-122"/>
              </a:rPr>
              <a:t>clear</a:t>
            </a:r>
            <a:r>
              <a:rPr lang="zh-CN" altLang="en-US" sz="1800" b="1">
                <a:latin typeface="楷体_GB2312" pitchFamily="49" charset="-122"/>
                <a:ea typeface="楷体_GB2312" pitchFamily="49" charset="-122"/>
              </a:rPr>
              <a:t>函数删除左子树，然后将结点</a:t>
            </a:r>
            <a:r>
              <a:rPr lang="en-US" altLang="zh-CN" sz="1800" b="1">
                <a:latin typeface="楷体_GB2312" pitchFamily="49" charset="-122"/>
                <a:ea typeface="楷体_GB2312" pitchFamily="49" charset="-122"/>
              </a:rPr>
              <a:t>x</a:t>
            </a:r>
            <a:r>
              <a:rPr lang="zh-CN" altLang="en-US" sz="1800" b="1">
                <a:latin typeface="楷体_GB2312" pitchFamily="49" charset="-122"/>
                <a:ea typeface="楷体_GB2312" pitchFamily="49" charset="-122"/>
              </a:rPr>
              <a:t>的</a:t>
            </a:r>
            <a:r>
              <a:rPr lang="en-US" altLang="zh-CN" sz="1800" b="1">
                <a:latin typeface="楷体_GB2312" pitchFamily="49" charset="-122"/>
                <a:ea typeface="楷体_GB2312" pitchFamily="49" charset="-122"/>
              </a:rPr>
              <a:t>left</a:t>
            </a:r>
            <a:r>
              <a:rPr lang="zh-CN" altLang="en-US" sz="1800" b="1">
                <a:latin typeface="楷体_GB2312" pitchFamily="49" charset="-122"/>
                <a:ea typeface="楷体_GB2312" pitchFamily="49" charset="-122"/>
              </a:rPr>
              <a:t>置为</a:t>
            </a:r>
            <a:r>
              <a:rPr lang="en-US" altLang="zh-CN" sz="1800" b="1">
                <a:latin typeface="楷体_GB2312" pitchFamily="49" charset="-122"/>
                <a:ea typeface="楷体_GB2312" pitchFamily="49" charset="-122"/>
              </a:rPr>
              <a:t>NULL</a:t>
            </a:r>
            <a:r>
              <a:rPr lang="zh-CN" altLang="en-US" sz="1800" b="1">
                <a:latin typeface="楷体_GB2312" pitchFamily="49" charset="-122"/>
                <a:ea typeface="楷体_GB2312" pitchFamily="49" charset="-122"/>
              </a:rPr>
              <a:t>。</a:t>
            </a:r>
          </a:p>
          <a:p>
            <a:pPr marL="1079500" indent="-1079500">
              <a:lnSpc>
                <a:spcPct val="150000"/>
              </a:lnSpc>
            </a:pPr>
            <a:r>
              <a:rPr lang="nb-NO" altLang="zh-CN" sz="1800" b="1">
                <a:latin typeface="楷体_GB2312" pitchFamily="49" charset="-122"/>
                <a:ea typeface="楷体_GB2312" pitchFamily="49" charset="-122"/>
              </a:rPr>
              <a:t>delRight(x)</a:t>
            </a:r>
            <a:r>
              <a:rPr lang="zh-CN" altLang="nb-NO" sz="1800" b="1">
                <a:latin typeface="楷体_GB2312" pitchFamily="49" charset="-122"/>
                <a:ea typeface="楷体_GB2312" pitchFamily="49" charset="-122"/>
              </a:rPr>
              <a:t>：对右子树调用</a:t>
            </a:r>
            <a:r>
              <a:rPr lang="en-US" altLang="zh-CN" sz="1800" b="1">
                <a:latin typeface="楷体_GB2312" pitchFamily="49" charset="-122"/>
                <a:ea typeface="楷体_GB2312" pitchFamily="49" charset="-122"/>
              </a:rPr>
              <a:t>clear</a:t>
            </a:r>
            <a:r>
              <a:rPr lang="zh-CN" altLang="en-US" sz="1800" b="1">
                <a:latin typeface="楷体_GB2312" pitchFamily="49" charset="-122"/>
                <a:ea typeface="楷体_GB2312" pitchFamily="49" charset="-122"/>
              </a:rPr>
              <a:t>函数删除右子树，然后将结点</a:t>
            </a:r>
            <a:r>
              <a:rPr lang="en-US" altLang="zh-CN" sz="1800" b="1">
                <a:latin typeface="楷体_GB2312" pitchFamily="49" charset="-122"/>
                <a:ea typeface="楷体_GB2312" pitchFamily="49" charset="-122"/>
              </a:rPr>
              <a:t>x</a:t>
            </a:r>
            <a:r>
              <a:rPr lang="zh-CN" altLang="en-US" sz="1800" b="1">
                <a:latin typeface="楷体_GB2312" pitchFamily="49" charset="-122"/>
                <a:ea typeface="楷体_GB2312" pitchFamily="49" charset="-122"/>
              </a:rPr>
              <a:t>的</a:t>
            </a:r>
            <a:r>
              <a:rPr lang="en-US" altLang="zh-CN" sz="1800" b="1">
                <a:latin typeface="楷体_GB2312" pitchFamily="49" charset="-122"/>
                <a:ea typeface="楷体_GB2312" pitchFamily="49" charset="-122"/>
              </a:rPr>
              <a:t>right</a:t>
            </a:r>
            <a:r>
              <a:rPr lang="zh-CN" altLang="en-US" sz="1800" b="1">
                <a:latin typeface="楷体_GB2312" pitchFamily="49" charset="-122"/>
                <a:ea typeface="楷体_GB2312" pitchFamily="49" charset="-122"/>
              </a:rPr>
              <a:t>置为</a:t>
            </a:r>
            <a:r>
              <a:rPr lang="en-US" altLang="zh-CN" sz="1800" b="1">
                <a:latin typeface="楷体_GB2312" pitchFamily="49" charset="-122"/>
                <a:ea typeface="楷体_GB2312" pitchFamily="49" charset="-122"/>
              </a:rPr>
              <a:t>NULL</a:t>
            </a:r>
            <a:r>
              <a:rPr lang="zh-CN" altLang="en-US" sz="1800" b="1">
                <a:latin typeface="楷体_GB2312" pitchFamily="49" charset="-122"/>
                <a:ea typeface="楷体_GB2312" pitchFamily="49" charset="-122"/>
              </a:rPr>
              <a:t>。</a:t>
            </a:r>
            <a:endParaRPr lang="en-US" altLang="zh-CN" sz="1800" b="1">
              <a:latin typeface="楷体_GB2312" pitchFamily="49" charset="-122"/>
              <a:ea typeface="楷体_GB2312" pitchFamily="49" charset="-122"/>
            </a:endParaRPr>
          </a:p>
        </p:txBody>
      </p:sp>
      <p:sp>
        <p:nvSpPr>
          <p:cNvPr id="12" name="矩形 11"/>
          <p:cNvSpPr>
            <a:spLocks noChangeArrowheads="1"/>
          </p:cNvSpPr>
          <p:nvPr/>
        </p:nvSpPr>
        <p:spPr bwMode="auto">
          <a:xfrm>
            <a:off x="900113" y="3867150"/>
            <a:ext cx="7272337" cy="508000"/>
          </a:xfrm>
          <a:prstGeom prst="rect">
            <a:avLst/>
          </a:prstGeom>
          <a:noFill/>
          <a:ln w="9525">
            <a:noFill/>
            <a:miter lim="800000"/>
            <a:headEnd/>
            <a:tailEnd/>
          </a:ln>
        </p:spPr>
        <p:txBody>
          <a:bodyPr>
            <a:spAutoFit/>
          </a:bodyPr>
          <a:lstStyle/>
          <a:p>
            <a:pPr indent="-457200">
              <a:lnSpc>
                <a:spcPct val="150000"/>
              </a:lnSpc>
            </a:pPr>
            <a:r>
              <a:rPr lang="zh-CN" altLang="en-US" sz="1800" b="1">
                <a:solidFill>
                  <a:srgbClr val="FFFFCC"/>
                </a:solidFill>
                <a:latin typeface="楷体_GB2312" pitchFamily="49" charset="-122"/>
                <a:ea typeface="楷体_GB2312" pitchFamily="49" charset="-122"/>
              </a:rPr>
              <a:t>这</a:t>
            </a:r>
            <a:r>
              <a:rPr lang="en-US" altLang="zh-CN" sz="1800" b="1">
                <a:solidFill>
                  <a:srgbClr val="FFFFCC"/>
                </a:solidFill>
                <a:latin typeface="楷体_GB2312" pitchFamily="49" charset="-122"/>
                <a:ea typeface="楷体_GB2312" pitchFamily="49" charset="-122"/>
              </a:rPr>
              <a:t>4</a:t>
            </a:r>
            <a:r>
              <a:rPr lang="zh-CN" altLang="en-US" sz="1800" b="1">
                <a:solidFill>
                  <a:srgbClr val="FFFFCC"/>
                </a:solidFill>
                <a:latin typeface="楷体_GB2312" pitchFamily="49" charset="-122"/>
                <a:ea typeface="楷体_GB2312" pitchFamily="49" charset="-122"/>
              </a:rPr>
              <a:t>个函数都必须先找到存储</a:t>
            </a:r>
            <a:r>
              <a:rPr lang="en-US" altLang="zh-CN" sz="1800" b="1">
                <a:solidFill>
                  <a:srgbClr val="FFFFCC"/>
                </a:solidFill>
                <a:latin typeface="楷体_GB2312" pitchFamily="49" charset="-122"/>
                <a:ea typeface="楷体_GB2312" pitchFamily="49" charset="-122"/>
              </a:rPr>
              <a:t>x</a:t>
            </a:r>
            <a:r>
              <a:rPr lang="zh-CN" altLang="en-US" sz="1800" b="1">
                <a:solidFill>
                  <a:srgbClr val="FFFFCC"/>
                </a:solidFill>
                <a:latin typeface="楷体_GB2312" pitchFamily="49" charset="-122"/>
                <a:ea typeface="楷体_GB2312" pitchFamily="49" charset="-122"/>
              </a:rPr>
              <a:t>的结点，这是由私有函数</a:t>
            </a:r>
            <a:r>
              <a:rPr lang="en-US" altLang="zh-CN" sz="1800" b="1">
                <a:solidFill>
                  <a:srgbClr val="FFFFCC"/>
                </a:solidFill>
                <a:latin typeface="楷体_GB2312" pitchFamily="49" charset="-122"/>
                <a:ea typeface="楷体_GB2312" pitchFamily="49" charset="-122"/>
              </a:rPr>
              <a:t>find</a:t>
            </a:r>
            <a:r>
              <a:rPr lang="zh-CN" altLang="en-US" sz="1800" b="1">
                <a:solidFill>
                  <a:srgbClr val="FFFFCC"/>
                </a:solidFill>
                <a:latin typeface="楷体_GB2312" pitchFamily="49" charset="-122"/>
                <a:ea typeface="楷体_GB2312" pitchFamily="49" charset="-122"/>
              </a:rPr>
              <a:t>完成</a:t>
            </a:r>
          </a:p>
        </p:txBody>
      </p:sp>
      <mc:AlternateContent xmlns:mc="http://schemas.openxmlformats.org/markup-compatibility/2006">
        <mc:Choice xmlns:p14="http://schemas.microsoft.com/office/powerpoint/2010/main" xmlns="" Requires="p14">
          <p:contentPart p14:bwMode="auto" r:id="rId3">
            <p14:nvContentPartPr>
              <p14:cNvPr id="3686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686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矩形 34"/>
          <p:cNvSpPr>
            <a:spLocks noChangeArrowheads="1"/>
          </p:cNvSpPr>
          <p:nvPr/>
        </p:nvSpPr>
        <p:spPr bwMode="auto">
          <a:xfrm>
            <a:off x="683568" y="339502"/>
            <a:ext cx="62150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find</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x</a:t>
            </a:r>
            <a:r>
              <a:rPr lang="zh-CN" altLang="en-US" b="1" dirty="0">
                <a:latin typeface="微软雅黑" pitchFamily="34" charset="-122"/>
                <a:ea typeface="微软雅黑" pitchFamily="34" charset="-122"/>
              </a:rPr>
              <a:t>）函数的实现</a:t>
            </a:r>
            <a:endParaRPr lang="zh-CN" altLang="en-US" dirty="0">
              <a:latin typeface="微软雅黑" pitchFamily="34" charset="-122"/>
              <a:ea typeface="微软雅黑" pitchFamily="34" charset="-122"/>
            </a:endParaRPr>
          </a:p>
        </p:txBody>
      </p:sp>
      <p:sp>
        <p:nvSpPr>
          <p:cNvPr id="37893" name="矩形 10"/>
          <p:cNvSpPr>
            <a:spLocks noChangeArrowheads="1"/>
          </p:cNvSpPr>
          <p:nvPr/>
        </p:nvSpPr>
        <p:spPr bwMode="auto">
          <a:xfrm>
            <a:off x="755650" y="1058863"/>
            <a:ext cx="2663825" cy="508000"/>
          </a:xfrm>
          <a:prstGeom prst="rect">
            <a:avLst/>
          </a:prstGeom>
          <a:noFill/>
          <a:ln w="9525">
            <a:noFill/>
            <a:miter lim="800000"/>
            <a:headEnd/>
            <a:tailEnd/>
          </a:ln>
        </p:spPr>
        <p:txBody>
          <a:bodyPr>
            <a:spAutoFit/>
          </a:bodyPr>
          <a:lstStyle/>
          <a:p>
            <a:pPr marL="1079500" indent="-1079500">
              <a:lnSpc>
                <a:spcPct val="150000"/>
              </a:lnSpc>
            </a:pPr>
            <a:r>
              <a:rPr lang="zh-CN" altLang="en-US" sz="1800" b="1">
                <a:latin typeface="楷体_GB2312" pitchFamily="49" charset="-122"/>
                <a:ea typeface="楷体_GB2312" pitchFamily="49" charset="-122"/>
              </a:rPr>
              <a:t>返回指向结点</a:t>
            </a:r>
            <a:r>
              <a:rPr lang="en-US" altLang="zh-CN" sz="1800" b="1">
                <a:latin typeface="楷体_GB2312" pitchFamily="49" charset="-122"/>
                <a:ea typeface="楷体_GB2312" pitchFamily="49" charset="-122"/>
              </a:rPr>
              <a:t>x</a:t>
            </a:r>
            <a:r>
              <a:rPr lang="zh-CN" altLang="en-US" sz="1800" b="1">
                <a:latin typeface="楷体_GB2312" pitchFamily="49" charset="-122"/>
                <a:ea typeface="楷体_GB2312" pitchFamily="49" charset="-122"/>
              </a:rPr>
              <a:t>的指针</a:t>
            </a:r>
          </a:p>
        </p:txBody>
      </p:sp>
      <p:sp>
        <p:nvSpPr>
          <p:cNvPr id="6" name="矩形 5"/>
          <p:cNvSpPr>
            <a:spLocks noChangeArrowheads="1"/>
          </p:cNvSpPr>
          <p:nvPr/>
        </p:nvSpPr>
        <p:spPr bwMode="auto">
          <a:xfrm>
            <a:off x="755650" y="1635125"/>
            <a:ext cx="2663825" cy="508000"/>
          </a:xfrm>
          <a:prstGeom prst="rect">
            <a:avLst/>
          </a:prstGeom>
          <a:noFill/>
          <a:ln w="9525">
            <a:noFill/>
            <a:miter lim="800000"/>
            <a:headEnd/>
            <a:tailEnd/>
          </a:ln>
        </p:spPr>
        <p:txBody>
          <a:bodyPr>
            <a:spAutoFit/>
          </a:bodyPr>
          <a:lstStyle/>
          <a:p>
            <a:pPr marL="1079500" indent="-1079500">
              <a:lnSpc>
                <a:spcPct val="150000"/>
              </a:lnSpc>
            </a:pPr>
            <a:r>
              <a:rPr lang="zh-CN" altLang="en-US" sz="1800" b="1">
                <a:latin typeface="楷体_GB2312" pitchFamily="49" charset="-122"/>
                <a:ea typeface="楷体_GB2312" pitchFamily="49" charset="-122"/>
              </a:rPr>
              <a:t>如何找结点</a:t>
            </a:r>
            <a:r>
              <a:rPr lang="en-US" altLang="zh-CN" sz="1800" b="1">
                <a:latin typeface="楷体_GB2312" pitchFamily="49" charset="-122"/>
                <a:ea typeface="楷体_GB2312" pitchFamily="49" charset="-122"/>
              </a:rPr>
              <a:t>x</a:t>
            </a:r>
            <a:r>
              <a:rPr lang="zh-CN" altLang="en-US" sz="1800" b="1">
                <a:latin typeface="楷体_GB2312" pitchFamily="49" charset="-122"/>
                <a:ea typeface="楷体_GB2312" pitchFamily="49" charset="-122"/>
              </a:rPr>
              <a:t>？？？</a:t>
            </a:r>
          </a:p>
        </p:txBody>
      </p:sp>
      <p:sp>
        <p:nvSpPr>
          <p:cNvPr id="7" name="矩形 6"/>
          <p:cNvSpPr>
            <a:spLocks noChangeArrowheads="1"/>
          </p:cNvSpPr>
          <p:nvPr/>
        </p:nvSpPr>
        <p:spPr bwMode="auto">
          <a:xfrm>
            <a:off x="755650" y="2139950"/>
            <a:ext cx="3168650" cy="508000"/>
          </a:xfrm>
          <a:prstGeom prst="rect">
            <a:avLst/>
          </a:prstGeom>
          <a:noFill/>
          <a:ln w="9525">
            <a:noFill/>
            <a:miter lim="800000"/>
            <a:headEnd/>
            <a:tailEnd/>
          </a:ln>
        </p:spPr>
        <p:txBody>
          <a:bodyPr>
            <a:spAutoFit/>
          </a:bodyPr>
          <a:lstStyle/>
          <a:p>
            <a:pPr marL="1079500" indent="-1079500">
              <a:lnSpc>
                <a:spcPct val="150000"/>
              </a:lnSpc>
            </a:pPr>
            <a:r>
              <a:rPr lang="zh-CN" altLang="en-US" sz="1800" b="1">
                <a:latin typeface="楷体_GB2312" pitchFamily="49" charset="-122"/>
                <a:ea typeface="楷体_GB2312" pitchFamily="49" charset="-122"/>
              </a:rPr>
              <a:t>遍历，可以采用任一种遍历</a:t>
            </a:r>
          </a:p>
        </p:txBody>
      </p:sp>
      <p:sp>
        <p:nvSpPr>
          <p:cNvPr id="8" name="矩形 7"/>
          <p:cNvSpPr>
            <a:spLocks noChangeArrowheads="1"/>
          </p:cNvSpPr>
          <p:nvPr/>
        </p:nvSpPr>
        <p:spPr bwMode="auto">
          <a:xfrm>
            <a:off x="684213" y="3148013"/>
            <a:ext cx="3671887" cy="1708150"/>
          </a:xfrm>
          <a:prstGeom prst="rect">
            <a:avLst/>
          </a:prstGeom>
          <a:noFill/>
          <a:ln w="9525">
            <a:noFill/>
            <a:miter lim="800000"/>
            <a:headEnd/>
            <a:tailEnd/>
          </a:ln>
        </p:spPr>
        <p:txBody>
          <a:bodyPr>
            <a:spAutoFit/>
          </a:bodyPr>
          <a:lstStyle/>
          <a:p>
            <a:pPr>
              <a:lnSpc>
                <a:spcPct val="150000"/>
              </a:lnSpc>
            </a:pPr>
            <a:r>
              <a:rPr lang="en-US" altLang="zh-CN" sz="1400" b="1">
                <a:ea typeface="楷体_GB2312" pitchFamily="49" charset="-122"/>
              </a:rPr>
              <a:t>if (</a:t>
            </a:r>
            <a:r>
              <a:rPr lang="zh-CN" altLang="zh-CN" sz="1400" b="1">
                <a:ea typeface="楷体_GB2312" pitchFamily="49" charset="-122"/>
              </a:rPr>
              <a:t>根结点是</a:t>
            </a:r>
            <a:r>
              <a:rPr lang="en-US" altLang="zh-CN" sz="1400" b="1">
                <a:ea typeface="楷体_GB2312" pitchFamily="49" charset="-122"/>
              </a:rPr>
              <a:t>x)   </a:t>
            </a:r>
            <a:r>
              <a:rPr lang="zh-CN" altLang="zh-CN" sz="1400" b="1">
                <a:ea typeface="楷体_GB2312" pitchFamily="49" charset="-122"/>
              </a:rPr>
              <a:t>返回根结点地址</a:t>
            </a:r>
            <a:endParaRPr lang="en-US" altLang="zh-CN" sz="1400" b="1">
              <a:ea typeface="楷体_GB2312" pitchFamily="49" charset="-122"/>
            </a:endParaRPr>
          </a:p>
          <a:p>
            <a:pPr>
              <a:lnSpc>
                <a:spcPct val="150000"/>
              </a:lnSpc>
            </a:pPr>
            <a:r>
              <a:rPr lang="en-US" altLang="zh-CN" sz="1400" b="1">
                <a:ea typeface="楷体_GB2312" pitchFamily="49" charset="-122"/>
              </a:rPr>
              <a:t>tmp = </a:t>
            </a:r>
            <a:r>
              <a:rPr lang="zh-CN" altLang="zh-CN" sz="1400" b="1">
                <a:ea typeface="楷体_GB2312" pitchFamily="49" charset="-122"/>
              </a:rPr>
              <a:t>左子树递归调用</a:t>
            </a:r>
            <a:r>
              <a:rPr lang="en-US" altLang="zh-CN" sz="1400" b="1">
                <a:ea typeface="楷体_GB2312" pitchFamily="49" charset="-122"/>
              </a:rPr>
              <a:t>find</a:t>
            </a:r>
            <a:r>
              <a:rPr lang="zh-CN" altLang="zh-CN" sz="1400" b="1">
                <a:ea typeface="楷体_GB2312" pitchFamily="49" charset="-122"/>
              </a:rPr>
              <a:t>函数</a:t>
            </a:r>
            <a:endParaRPr lang="en-US" altLang="zh-CN" sz="1400" b="1">
              <a:ea typeface="楷体_GB2312" pitchFamily="49" charset="-122"/>
            </a:endParaRPr>
          </a:p>
          <a:p>
            <a:pPr>
              <a:lnSpc>
                <a:spcPct val="150000"/>
              </a:lnSpc>
            </a:pPr>
            <a:r>
              <a:rPr lang="en-US" altLang="zh-CN" sz="1400" b="1">
                <a:ea typeface="楷体_GB2312" pitchFamily="49" charset="-122"/>
              </a:rPr>
              <a:t>if (tmp</a:t>
            </a:r>
            <a:r>
              <a:rPr lang="zh-CN" altLang="zh-CN" sz="1400" b="1">
                <a:ea typeface="楷体_GB2312" pitchFamily="49" charset="-122"/>
              </a:rPr>
              <a:t>是空指针</a:t>
            </a:r>
            <a:r>
              <a:rPr lang="en-US" altLang="zh-CN" sz="1400" b="1">
                <a:ea typeface="楷体_GB2312" pitchFamily="49" charset="-122"/>
              </a:rPr>
              <a:t>)</a:t>
            </a:r>
          </a:p>
          <a:p>
            <a:pPr>
              <a:lnSpc>
                <a:spcPct val="150000"/>
              </a:lnSpc>
            </a:pPr>
            <a:r>
              <a:rPr lang="en-US" altLang="zh-CN" sz="1400" b="1">
                <a:ea typeface="楷体_GB2312" pitchFamily="49" charset="-122"/>
              </a:rPr>
              <a:t>       return  </a:t>
            </a:r>
            <a:r>
              <a:rPr lang="zh-CN" altLang="zh-CN" sz="1400" b="1">
                <a:ea typeface="楷体_GB2312" pitchFamily="49" charset="-122"/>
              </a:rPr>
              <a:t>对右子树递归调用</a:t>
            </a:r>
            <a:r>
              <a:rPr lang="en-US" altLang="zh-CN" sz="1400" b="1">
                <a:ea typeface="楷体_GB2312" pitchFamily="49" charset="-122"/>
              </a:rPr>
              <a:t>find</a:t>
            </a:r>
            <a:r>
              <a:rPr lang="zh-CN" altLang="zh-CN" sz="1400" b="1">
                <a:ea typeface="楷体_GB2312" pitchFamily="49" charset="-122"/>
              </a:rPr>
              <a:t>的结果</a:t>
            </a:r>
            <a:endParaRPr lang="en-US" altLang="zh-CN" sz="1400" b="1">
              <a:ea typeface="楷体_GB2312" pitchFamily="49" charset="-122"/>
            </a:endParaRPr>
          </a:p>
          <a:p>
            <a:pPr>
              <a:lnSpc>
                <a:spcPct val="150000"/>
              </a:lnSpc>
            </a:pPr>
            <a:r>
              <a:rPr lang="en-US" altLang="zh-CN" sz="1400" b="1">
                <a:ea typeface="楷体_GB2312" pitchFamily="49" charset="-122"/>
              </a:rPr>
              <a:t>else  return tmp   </a:t>
            </a:r>
            <a:endParaRPr lang="zh-CN" altLang="en-US" sz="1400" b="1">
              <a:ea typeface="楷体_GB2312" pitchFamily="49" charset="-122"/>
            </a:endParaRPr>
          </a:p>
        </p:txBody>
      </p:sp>
      <p:sp>
        <p:nvSpPr>
          <p:cNvPr id="9" name="矩形 8"/>
          <p:cNvSpPr>
            <a:spLocks noChangeArrowheads="1"/>
          </p:cNvSpPr>
          <p:nvPr/>
        </p:nvSpPr>
        <p:spPr bwMode="auto">
          <a:xfrm>
            <a:off x="755650" y="2643188"/>
            <a:ext cx="3168650" cy="442912"/>
          </a:xfrm>
          <a:prstGeom prst="rect">
            <a:avLst/>
          </a:prstGeom>
          <a:noFill/>
          <a:ln w="9525">
            <a:noFill/>
            <a:miter lim="800000"/>
            <a:headEnd/>
            <a:tailEnd/>
          </a:ln>
        </p:spPr>
        <p:txBody>
          <a:bodyPr>
            <a:spAutoFit/>
          </a:bodyPr>
          <a:lstStyle/>
          <a:p>
            <a:pPr marL="1079500" indent="-1079500">
              <a:lnSpc>
                <a:spcPct val="150000"/>
              </a:lnSpc>
            </a:pPr>
            <a:r>
              <a:rPr lang="zh-CN" altLang="en-US" sz="1800" b="1">
                <a:latin typeface="楷体_GB2312" pitchFamily="49" charset="-122"/>
                <a:ea typeface="楷体_GB2312" pitchFamily="49" charset="-122"/>
              </a:rPr>
              <a:t>工作过程：采用前序遍历</a:t>
            </a:r>
          </a:p>
        </p:txBody>
      </p:sp>
      <p:sp>
        <p:nvSpPr>
          <p:cNvPr id="10" name="矩形 9"/>
          <p:cNvSpPr>
            <a:spLocks noChangeArrowheads="1"/>
          </p:cNvSpPr>
          <p:nvPr/>
        </p:nvSpPr>
        <p:spPr bwMode="auto">
          <a:xfrm>
            <a:off x="4859338" y="1203325"/>
            <a:ext cx="3924300" cy="3000375"/>
          </a:xfrm>
          <a:prstGeom prst="rect">
            <a:avLst/>
          </a:prstGeom>
          <a:noFill/>
          <a:ln w="9525">
            <a:noFill/>
            <a:miter lim="800000"/>
            <a:headEnd/>
            <a:tailEnd/>
          </a:ln>
        </p:spPr>
        <p:txBody>
          <a:bodyPr>
            <a:spAutoFit/>
          </a:bodyPr>
          <a:lstStyle/>
          <a:p>
            <a:pPr indent="228600" eaLnBrk="0" hangingPunct="0">
              <a:lnSpc>
                <a:spcPct val="150000"/>
              </a:lnSpc>
            </a:pPr>
            <a:r>
              <a:rPr lang="en-US" altLang="zh-CN" sz="1400" b="1">
                <a:ea typeface="楷体_GB2312" pitchFamily="49" charset="-122"/>
              </a:rPr>
              <a:t>binaryTree&lt;T&gt;::Node *binaryTree&lt;T&gt;::</a:t>
            </a:r>
          </a:p>
          <a:p>
            <a:pPr indent="228600" eaLnBrk="0" hangingPunct="0">
              <a:lnSpc>
                <a:spcPct val="150000"/>
              </a:lnSpc>
            </a:pPr>
            <a:r>
              <a:rPr lang="en-US" altLang="zh-CN" sz="1400" b="1">
                <a:ea typeface="楷体_GB2312" pitchFamily="49" charset="-122"/>
              </a:rPr>
              <a:t>       find(T x, binaryTree&lt;T&gt;::Node *t) const</a:t>
            </a:r>
          </a:p>
          <a:p>
            <a:pPr indent="228600" eaLnBrk="0" hangingPunct="0">
              <a:lnSpc>
                <a:spcPct val="150000"/>
              </a:lnSpc>
            </a:pPr>
            <a:r>
              <a:rPr lang="en-US" altLang="zh-CN" sz="1400" b="1">
                <a:ea typeface="楷体_GB2312" pitchFamily="49" charset="-122"/>
              </a:rPr>
              <a:t>{</a:t>
            </a:r>
          </a:p>
          <a:p>
            <a:pPr indent="228600" eaLnBrk="0" hangingPunct="0">
              <a:lnSpc>
                <a:spcPct val="150000"/>
              </a:lnSpc>
            </a:pPr>
            <a:r>
              <a:rPr lang="en-US" altLang="zh-CN" sz="1400" b="1">
                <a:ea typeface="楷体_GB2312" pitchFamily="49" charset="-122"/>
              </a:rPr>
              <a:t>         Node *tmp;</a:t>
            </a:r>
          </a:p>
          <a:p>
            <a:pPr indent="228600" eaLnBrk="0" hangingPunct="0">
              <a:lnSpc>
                <a:spcPct val="150000"/>
              </a:lnSpc>
            </a:pPr>
            <a:r>
              <a:rPr lang="en-US" altLang="zh-CN" sz="1400" b="1">
                <a:ea typeface="楷体_GB2312" pitchFamily="49" charset="-122"/>
              </a:rPr>
              <a:t>          if (t == NULL) return NULL;</a:t>
            </a:r>
          </a:p>
          <a:p>
            <a:pPr indent="228600" eaLnBrk="0" hangingPunct="0">
              <a:lnSpc>
                <a:spcPct val="150000"/>
              </a:lnSpc>
            </a:pPr>
            <a:r>
              <a:rPr lang="en-US" altLang="zh-CN" sz="1400" b="1">
                <a:ea typeface="楷体_GB2312" pitchFamily="49" charset="-122"/>
              </a:rPr>
              <a:t>          if (t-&gt;data == x) return t;   </a:t>
            </a:r>
          </a:p>
          <a:p>
            <a:pPr indent="228600" eaLnBrk="0" hangingPunct="0">
              <a:lnSpc>
                <a:spcPct val="150000"/>
              </a:lnSpc>
            </a:pPr>
            <a:r>
              <a:rPr lang="en-US" altLang="zh-CN" sz="1400" b="1">
                <a:ea typeface="楷体_GB2312" pitchFamily="49" charset="-122"/>
              </a:rPr>
              <a:t>          if (tmp = find(x, t-&gt;left) ) return tmp;</a:t>
            </a:r>
          </a:p>
          <a:p>
            <a:pPr indent="228600" eaLnBrk="0" hangingPunct="0">
              <a:lnSpc>
                <a:spcPct val="150000"/>
              </a:lnSpc>
            </a:pPr>
            <a:r>
              <a:rPr lang="en-US" altLang="zh-CN" sz="1400" b="1">
                <a:ea typeface="楷体_GB2312" pitchFamily="49" charset="-122"/>
              </a:rPr>
              <a:t>          else return find(x, t-&gt;right);</a:t>
            </a:r>
          </a:p>
          <a:p>
            <a:pPr indent="228600" eaLnBrk="0" hangingPunct="0">
              <a:lnSpc>
                <a:spcPct val="150000"/>
              </a:lnSpc>
            </a:pPr>
            <a:r>
              <a:rPr lang="en-US" altLang="zh-CN" sz="1400" b="1">
                <a:ea typeface="楷体_GB2312" pitchFamily="49" charset="-122"/>
              </a:rPr>
              <a:t>}</a:t>
            </a:r>
          </a:p>
        </p:txBody>
      </p:sp>
      <mc:AlternateContent xmlns:mc="http://schemas.openxmlformats.org/markup-compatibility/2006">
        <mc:Choice xmlns:p14="http://schemas.microsoft.com/office/powerpoint/2010/main" xmlns="" Requires="p14">
          <p:contentPart p14:bwMode="auto" r:id="rId3">
            <p14:nvContentPartPr>
              <p14:cNvPr id="3789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789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矩形 34"/>
          <p:cNvSpPr>
            <a:spLocks noChangeArrowheads="1"/>
          </p:cNvSpPr>
          <p:nvPr/>
        </p:nvSpPr>
        <p:spPr bwMode="auto">
          <a:xfrm>
            <a:off x="395536"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成员函数的实现</a:t>
            </a:r>
            <a:endParaRPr lang="zh-CN" altLang="en-US" dirty="0">
              <a:latin typeface="微软雅黑" pitchFamily="34" charset="-122"/>
              <a:ea typeface="微软雅黑" pitchFamily="34" charset="-122"/>
            </a:endParaRPr>
          </a:p>
        </p:txBody>
      </p:sp>
      <p:sp>
        <p:nvSpPr>
          <p:cNvPr id="38917" name="矩形 10"/>
          <p:cNvSpPr>
            <a:spLocks noChangeArrowheads="1"/>
          </p:cNvSpPr>
          <p:nvPr/>
        </p:nvSpPr>
        <p:spPr bwMode="auto">
          <a:xfrm>
            <a:off x="827088" y="915988"/>
            <a:ext cx="7273925" cy="442912"/>
          </a:xfrm>
          <a:prstGeom prst="rect">
            <a:avLst/>
          </a:prstGeom>
          <a:noFill/>
          <a:ln w="9525">
            <a:noFill/>
            <a:miter lim="800000"/>
            <a:headEnd/>
            <a:tailEnd/>
          </a:ln>
        </p:spPr>
        <p:txBody>
          <a:bodyPr>
            <a:spAutoFit/>
          </a:bodyPr>
          <a:lstStyle/>
          <a:p>
            <a:pPr marL="1079500" indent="-1079500">
              <a:lnSpc>
                <a:spcPct val="150000"/>
              </a:lnSpc>
            </a:pPr>
            <a:r>
              <a:rPr lang="en-US" altLang="zh-CN" sz="1800" b="1">
                <a:latin typeface="楷体_GB2312" pitchFamily="49" charset="-122"/>
                <a:ea typeface="楷体_GB2312" pitchFamily="49" charset="-122"/>
              </a:rPr>
              <a:t>lchild(x)                                     rchild(x)</a:t>
            </a:r>
            <a:endParaRPr lang="zh-CN" altLang="nb-NO" sz="1800" b="1">
              <a:latin typeface="楷体_GB2312" pitchFamily="49" charset="-122"/>
              <a:ea typeface="楷体_GB2312" pitchFamily="49" charset="-122"/>
            </a:endParaRPr>
          </a:p>
        </p:txBody>
      </p:sp>
      <p:sp>
        <p:nvSpPr>
          <p:cNvPr id="38918" name="矩形 10"/>
          <p:cNvSpPr>
            <a:spLocks noChangeArrowheads="1"/>
          </p:cNvSpPr>
          <p:nvPr/>
        </p:nvSpPr>
        <p:spPr bwMode="auto">
          <a:xfrm>
            <a:off x="179512" y="3148013"/>
            <a:ext cx="7273925" cy="458908"/>
          </a:xfrm>
          <a:prstGeom prst="rect">
            <a:avLst/>
          </a:prstGeom>
          <a:noFill/>
          <a:ln w="9525">
            <a:noFill/>
            <a:miter lim="800000"/>
            <a:headEnd/>
            <a:tailEnd/>
          </a:ln>
        </p:spPr>
        <p:txBody>
          <a:bodyPr>
            <a:spAutoFit/>
          </a:bodyPr>
          <a:lstStyle/>
          <a:p>
            <a:pPr marL="1079500" indent="-1079500">
              <a:lnSpc>
                <a:spcPct val="150000"/>
              </a:lnSpc>
            </a:pPr>
            <a:r>
              <a:rPr lang="nb-NO" altLang="zh-CN" sz="1800" b="1" dirty="0">
                <a:latin typeface="楷体_GB2312" pitchFamily="49" charset="-122"/>
                <a:ea typeface="楷体_GB2312" pitchFamily="49" charset="-122"/>
              </a:rPr>
              <a:t>delLeft(x)                   </a:t>
            </a:r>
            <a:r>
              <a:rPr lang="zh-CN" altLang="nb-NO" sz="1800" b="1" dirty="0">
                <a:latin typeface="楷体_GB2312" pitchFamily="49" charset="-122"/>
                <a:ea typeface="楷体_GB2312" pitchFamily="49" charset="-122"/>
              </a:rPr>
              <a:t>                             </a:t>
            </a:r>
            <a:r>
              <a:rPr lang="nb-NO" altLang="zh-CN" sz="1800" b="1" dirty="0">
                <a:latin typeface="楷体_GB2312" pitchFamily="49" charset="-122"/>
                <a:ea typeface="楷体_GB2312" pitchFamily="49" charset="-122"/>
              </a:rPr>
              <a:t>delRight(x)</a:t>
            </a:r>
            <a:endParaRPr lang="en-US" altLang="zh-CN" sz="1800" b="1" dirty="0">
              <a:latin typeface="楷体_GB2312" pitchFamily="49" charset="-122"/>
              <a:ea typeface="楷体_GB2312" pitchFamily="49" charset="-122"/>
            </a:endParaRPr>
          </a:p>
        </p:txBody>
      </p:sp>
      <p:sp>
        <p:nvSpPr>
          <p:cNvPr id="7" name="矩形 6"/>
          <p:cNvSpPr>
            <a:spLocks noChangeArrowheads="1"/>
          </p:cNvSpPr>
          <p:nvPr/>
        </p:nvSpPr>
        <p:spPr bwMode="auto">
          <a:xfrm>
            <a:off x="179388" y="1419225"/>
            <a:ext cx="4321175" cy="1600200"/>
          </a:xfrm>
          <a:prstGeom prst="rect">
            <a:avLst/>
          </a:prstGeom>
          <a:noFill/>
          <a:ln w="3175">
            <a:solidFill>
              <a:schemeClr val="tx1"/>
            </a:solidFill>
            <a:miter lim="800000"/>
            <a:headEnd/>
            <a:tailEnd/>
          </a:ln>
        </p:spPr>
        <p:txBody>
          <a:bodyPr>
            <a:spAutoFit/>
          </a:bodyPr>
          <a:lstStyle/>
          <a:p>
            <a:r>
              <a:rPr lang="en-US" altLang="zh-CN" sz="1400" b="1">
                <a:ea typeface="楷体_GB2312" pitchFamily="49" charset="-122"/>
              </a:rPr>
              <a:t>template &lt;class T&gt;</a:t>
            </a:r>
            <a:endParaRPr lang="zh-CN" altLang="zh-CN" sz="1400" b="1">
              <a:ea typeface="楷体_GB2312" pitchFamily="49" charset="-122"/>
            </a:endParaRPr>
          </a:p>
          <a:p>
            <a:r>
              <a:rPr lang="en-US" altLang="zh-CN" sz="1400" b="1">
                <a:ea typeface="楷体_GB2312" pitchFamily="49" charset="-122"/>
              </a:rPr>
              <a:t>T binaryTree&lt;T&gt;::lchild(T x, T flag) const</a:t>
            </a:r>
            <a:endParaRPr lang="zh-CN" altLang="zh-CN" sz="1400" b="1">
              <a:ea typeface="楷体_GB2312" pitchFamily="49" charset="-122"/>
            </a:endParaRPr>
          </a:p>
          <a:p>
            <a:r>
              <a:rPr lang="en-US" altLang="zh-CN" sz="1400" b="1">
                <a:ea typeface="楷体_GB2312" pitchFamily="49" charset="-122"/>
              </a:rPr>
              <a:t>{</a:t>
            </a:r>
            <a:endParaRPr lang="zh-CN" altLang="zh-CN" sz="1400" b="1">
              <a:ea typeface="楷体_GB2312" pitchFamily="49" charset="-122"/>
            </a:endParaRPr>
          </a:p>
          <a:p>
            <a:r>
              <a:rPr lang="en-US" altLang="zh-CN" sz="1400" b="1">
                <a:ea typeface="楷体_GB2312" pitchFamily="49" charset="-122"/>
              </a:rPr>
              <a:t>     Node * tmp = find(x, root);</a:t>
            </a:r>
            <a:endParaRPr lang="zh-CN" altLang="zh-CN" sz="1400" b="1">
              <a:ea typeface="楷体_GB2312" pitchFamily="49" charset="-122"/>
            </a:endParaRPr>
          </a:p>
          <a:p>
            <a:r>
              <a:rPr lang="en-US" altLang="zh-CN" sz="1400" b="1">
                <a:ea typeface="楷体_GB2312" pitchFamily="49" charset="-122"/>
              </a:rPr>
              <a:t>     if (tmp == NULL || tmp-&gt;left == NULL) return flag;</a:t>
            </a:r>
            <a:endParaRPr lang="zh-CN" altLang="zh-CN" sz="1400" b="1">
              <a:ea typeface="楷体_GB2312" pitchFamily="49" charset="-122"/>
            </a:endParaRPr>
          </a:p>
          <a:p>
            <a:r>
              <a:rPr lang="en-US" altLang="zh-CN" sz="1400" b="1">
                <a:ea typeface="楷体_GB2312" pitchFamily="49" charset="-122"/>
              </a:rPr>
              <a:t>     return tmp-&gt;left-&gt;data;</a:t>
            </a:r>
            <a:endParaRPr lang="zh-CN" altLang="zh-CN" sz="1400" b="1">
              <a:ea typeface="楷体_GB2312" pitchFamily="49" charset="-122"/>
            </a:endParaRPr>
          </a:p>
          <a:p>
            <a:r>
              <a:rPr lang="en-US" altLang="zh-CN" sz="1400" b="1">
                <a:ea typeface="楷体_GB2312" pitchFamily="49" charset="-122"/>
              </a:rPr>
              <a:t>}</a:t>
            </a:r>
            <a:endParaRPr lang="zh-CN" altLang="en-US" sz="1400" b="1">
              <a:ea typeface="楷体_GB2312" pitchFamily="49" charset="-122"/>
            </a:endParaRPr>
          </a:p>
        </p:txBody>
      </p:sp>
      <p:sp>
        <p:nvSpPr>
          <p:cNvPr id="8" name="矩形 7"/>
          <p:cNvSpPr>
            <a:spLocks noChangeArrowheads="1"/>
          </p:cNvSpPr>
          <p:nvPr/>
        </p:nvSpPr>
        <p:spPr bwMode="auto">
          <a:xfrm>
            <a:off x="4572000" y="1419225"/>
            <a:ext cx="4427538" cy="1600200"/>
          </a:xfrm>
          <a:prstGeom prst="rect">
            <a:avLst/>
          </a:prstGeom>
          <a:noFill/>
          <a:ln w="3175">
            <a:solidFill>
              <a:schemeClr val="tx1"/>
            </a:solidFill>
            <a:miter lim="800000"/>
            <a:headEnd/>
            <a:tailEnd/>
          </a:ln>
        </p:spPr>
        <p:txBody>
          <a:bodyPr>
            <a:spAutoFit/>
          </a:bodyPr>
          <a:lstStyle/>
          <a:p>
            <a:r>
              <a:rPr lang="en-US" altLang="zh-CN" sz="1400" b="1">
                <a:ea typeface="楷体_GB2312" pitchFamily="49" charset="-122"/>
              </a:rPr>
              <a:t>template &lt;class T&gt;</a:t>
            </a:r>
            <a:endParaRPr lang="zh-CN" altLang="zh-CN" sz="1400" b="1">
              <a:ea typeface="楷体_GB2312" pitchFamily="49" charset="-122"/>
            </a:endParaRPr>
          </a:p>
          <a:p>
            <a:r>
              <a:rPr lang="en-US" altLang="zh-CN" sz="1400" b="1">
                <a:ea typeface="楷体_GB2312" pitchFamily="49" charset="-122"/>
              </a:rPr>
              <a:t>T binaryTree&lt;T&gt;::rchild(T x, T flag) const</a:t>
            </a:r>
            <a:endParaRPr lang="zh-CN" altLang="zh-CN" sz="1400" b="1">
              <a:ea typeface="楷体_GB2312" pitchFamily="49" charset="-122"/>
            </a:endParaRPr>
          </a:p>
          <a:p>
            <a:r>
              <a:rPr lang="en-US" altLang="zh-CN" sz="1400" b="1">
                <a:ea typeface="楷体_GB2312" pitchFamily="49" charset="-122"/>
              </a:rPr>
              <a:t>{</a:t>
            </a:r>
            <a:endParaRPr lang="zh-CN" altLang="zh-CN" sz="1400" b="1">
              <a:ea typeface="楷体_GB2312" pitchFamily="49" charset="-122"/>
            </a:endParaRPr>
          </a:p>
          <a:p>
            <a:r>
              <a:rPr lang="en-US" altLang="zh-CN" sz="1400" b="1">
                <a:ea typeface="楷体_GB2312" pitchFamily="49" charset="-122"/>
              </a:rPr>
              <a:t>     Node * tmp = find(x, root);</a:t>
            </a:r>
            <a:endParaRPr lang="zh-CN" altLang="zh-CN" sz="1400" b="1">
              <a:ea typeface="楷体_GB2312" pitchFamily="49" charset="-122"/>
            </a:endParaRPr>
          </a:p>
          <a:p>
            <a:r>
              <a:rPr lang="en-US" altLang="zh-CN" sz="1400" b="1">
                <a:ea typeface="楷体_GB2312" pitchFamily="49" charset="-122"/>
              </a:rPr>
              <a:t>     if (tmp == NULL || tmp-&gt;right == NULL) return flag;</a:t>
            </a:r>
            <a:endParaRPr lang="zh-CN" altLang="zh-CN" sz="1400" b="1">
              <a:ea typeface="楷体_GB2312" pitchFamily="49" charset="-122"/>
            </a:endParaRPr>
          </a:p>
          <a:p>
            <a:r>
              <a:rPr lang="en-US" altLang="zh-CN" sz="1400" b="1">
                <a:ea typeface="楷体_GB2312" pitchFamily="49" charset="-122"/>
              </a:rPr>
              <a:t>     return tmp-&gt;right-&gt;data;</a:t>
            </a:r>
            <a:endParaRPr lang="zh-CN" altLang="zh-CN" sz="1400" b="1">
              <a:ea typeface="楷体_GB2312" pitchFamily="49" charset="-122"/>
            </a:endParaRPr>
          </a:p>
          <a:p>
            <a:r>
              <a:rPr lang="en-US" altLang="zh-CN" sz="1400" b="1">
                <a:ea typeface="楷体_GB2312" pitchFamily="49" charset="-122"/>
              </a:rPr>
              <a:t>}</a:t>
            </a:r>
            <a:endParaRPr lang="zh-CN" altLang="en-US" sz="1400" b="1">
              <a:ea typeface="楷体_GB2312" pitchFamily="49" charset="-122"/>
            </a:endParaRPr>
          </a:p>
        </p:txBody>
      </p:sp>
      <p:sp>
        <p:nvSpPr>
          <p:cNvPr id="9" name="矩形 8"/>
          <p:cNvSpPr>
            <a:spLocks noChangeArrowheads="1"/>
          </p:cNvSpPr>
          <p:nvPr/>
        </p:nvSpPr>
        <p:spPr bwMode="auto">
          <a:xfrm>
            <a:off x="1547813" y="3148013"/>
            <a:ext cx="2952750" cy="1816100"/>
          </a:xfrm>
          <a:prstGeom prst="rect">
            <a:avLst/>
          </a:prstGeom>
          <a:noFill/>
          <a:ln w="3175">
            <a:solidFill>
              <a:schemeClr val="tx1"/>
            </a:solidFill>
            <a:miter lim="800000"/>
            <a:headEnd/>
            <a:tailEnd/>
          </a:ln>
        </p:spPr>
        <p:txBody>
          <a:bodyPr>
            <a:spAutoFit/>
          </a:bodyPr>
          <a:lstStyle/>
          <a:p>
            <a:r>
              <a:rPr lang="en-US" altLang="zh-CN" sz="1400" b="1" dirty="0">
                <a:ea typeface="楷体_GB2312" pitchFamily="49" charset="-122"/>
              </a:rPr>
              <a:t>template &lt;class T&gt;</a:t>
            </a:r>
            <a:endParaRPr lang="zh-CN" altLang="zh-CN" sz="1400" b="1" dirty="0">
              <a:ea typeface="楷体_GB2312" pitchFamily="49" charset="-122"/>
            </a:endParaRPr>
          </a:p>
          <a:p>
            <a:r>
              <a:rPr lang="en-US" altLang="zh-CN" sz="1400" b="1" dirty="0">
                <a:ea typeface="楷体_GB2312" pitchFamily="49" charset="-122"/>
              </a:rPr>
              <a:t>void </a:t>
            </a:r>
            <a:r>
              <a:rPr lang="en-US" altLang="zh-CN" sz="1400" b="1" dirty="0" err="1">
                <a:ea typeface="楷体_GB2312" pitchFamily="49" charset="-122"/>
              </a:rPr>
              <a:t>binaryTree</a:t>
            </a:r>
            <a:r>
              <a:rPr lang="en-US" altLang="zh-CN" sz="1400" b="1" dirty="0">
                <a:ea typeface="楷体_GB2312" pitchFamily="49" charset="-122"/>
              </a:rPr>
              <a:t>&lt;T&gt;::</a:t>
            </a:r>
            <a:r>
              <a:rPr lang="en-US" altLang="zh-CN" sz="1400" b="1" dirty="0" err="1">
                <a:ea typeface="楷体_GB2312" pitchFamily="49" charset="-122"/>
              </a:rPr>
              <a:t>delLeft</a:t>
            </a:r>
            <a:r>
              <a:rPr lang="en-US" altLang="zh-CN" sz="1400" b="1" dirty="0">
                <a:ea typeface="楷体_GB2312" pitchFamily="49" charset="-122"/>
              </a:rPr>
              <a:t>(T x)</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Node *</a:t>
            </a:r>
            <a:r>
              <a:rPr lang="en-US" altLang="zh-CN" sz="1400" b="1" dirty="0" err="1">
                <a:ea typeface="楷体_GB2312" pitchFamily="49" charset="-122"/>
              </a:rPr>
              <a:t>tmp</a:t>
            </a:r>
            <a:r>
              <a:rPr lang="en-US" altLang="zh-CN" sz="1400" b="1" dirty="0">
                <a:ea typeface="楷体_GB2312" pitchFamily="49" charset="-122"/>
              </a:rPr>
              <a:t> = find(x, root);</a:t>
            </a:r>
            <a:endParaRPr lang="zh-CN" altLang="zh-CN" sz="1400" b="1" dirty="0">
              <a:ea typeface="楷体_GB2312" pitchFamily="49" charset="-122"/>
            </a:endParaRPr>
          </a:p>
          <a:p>
            <a:r>
              <a:rPr lang="en-US" altLang="zh-CN" sz="1400" b="1" dirty="0">
                <a:ea typeface="楷体_GB2312" pitchFamily="49" charset="-122"/>
              </a:rPr>
              <a:t>      if (</a:t>
            </a:r>
            <a:r>
              <a:rPr lang="en-US" altLang="zh-CN" sz="1400" b="1" dirty="0" err="1">
                <a:ea typeface="楷体_GB2312" pitchFamily="49" charset="-122"/>
              </a:rPr>
              <a:t>tmp</a:t>
            </a:r>
            <a:r>
              <a:rPr lang="en-US" altLang="zh-CN" sz="1400" b="1" dirty="0">
                <a:ea typeface="楷体_GB2312" pitchFamily="49" charset="-122"/>
              </a:rPr>
              <a:t> == NULL) return;</a:t>
            </a:r>
            <a:endParaRPr lang="zh-CN" altLang="zh-CN" sz="1400" b="1" dirty="0">
              <a:ea typeface="楷体_GB2312" pitchFamily="49" charset="-122"/>
            </a:endParaRPr>
          </a:p>
          <a:p>
            <a:r>
              <a:rPr lang="en-US" altLang="zh-CN" sz="1400" b="1" dirty="0">
                <a:ea typeface="楷体_GB2312" pitchFamily="49" charset="-122"/>
              </a:rPr>
              <a:t>     clear(</a:t>
            </a:r>
            <a:r>
              <a:rPr lang="en-US" altLang="zh-CN" sz="1400" b="1" dirty="0" err="1">
                <a:ea typeface="楷体_GB2312" pitchFamily="49" charset="-122"/>
              </a:rPr>
              <a:t>tmp</a:t>
            </a:r>
            <a:r>
              <a:rPr lang="en-US" altLang="zh-CN" sz="1400" b="1" dirty="0">
                <a:ea typeface="楷体_GB2312" pitchFamily="49" charset="-122"/>
              </a:rPr>
              <a:t>-&gt;left);</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a:p>
            <a:endParaRPr lang="zh-CN" altLang="en-US" sz="1400" b="1" dirty="0">
              <a:ea typeface="楷体_GB2312" pitchFamily="49" charset="-122"/>
            </a:endParaRPr>
          </a:p>
        </p:txBody>
      </p:sp>
      <p:sp>
        <p:nvSpPr>
          <p:cNvPr id="10" name="矩形 9"/>
          <p:cNvSpPr>
            <a:spLocks noChangeArrowheads="1"/>
          </p:cNvSpPr>
          <p:nvPr/>
        </p:nvSpPr>
        <p:spPr bwMode="auto">
          <a:xfrm>
            <a:off x="6084888" y="3219450"/>
            <a:ext cx="2951162" cy="1816100"/>
          </a:xfrm>
          <a:prstGeom prst="rect">
            <a:avLst/>
          </a:prstGeom>
          <a:noFill/>
          <a:ln w="3175">
            <a:solidFill>
              <a:schemeClr val="tx1"/>
            </a:solidFill>
            <a:miter lim="800000"/>
            <a:headEnd/>
            <a:tailEnd/>
          </a:ln>
        </p:spPr>
        <p:txBody>
          <a:bodyPr>
            <a:spAutoFit/>
          </a:bodyPr>
          <a:lstStyle/>
          <a:p>
            <a:r>
              <a:rPr lang="en-US" altLang="zh-CN" sz="1400" b="1">
                <a:ea typeface="楷体_GB2312" pitchFamily="49" charset="-122"/>
              </a:rPr>
              <a:t>template &lt;class T&gt;</a:t>
            </a:r>
            <a:endParaRPr lang="zh-CN" altLang="zh-CN" sz="1400" b="1">
              <a:ea typeface="楷体_GB2312" pitchFamily="49" charset="-122"/>
            </a:endParaRPr>
          </a:p>
          <a:p>
            <a:r>
              <a:rPr lang="en-US" altLang="zh-CN" sz="1400" b="1">
                <a:ea typeface="楷体_GB2312" pitchFamily="49" charset="-122"/>
              </a:rPr>
              <a:t>void binaryTree&lt;T&gt;::delRight(T x)</a:t>
            </a:r>
            <a:endParaRPr lang="zh-CN" altLang="zh-CN" sz="1400" b="1">
              <a:ea typeface="楷体_GB2312" pitchFamily="49" charset="-122"/>
            </a:endParaRPr>
          </a:p>
          <a:p>
            <a:r>
              <a:rPr lang="en-US" altLang="zh-CN" sz="1400" b="1">
                <a:ea typeface="楷体_GB2312" pitchFamily="49" charset="-122"/>
              </a:rPr>
              <a:t>{</a:t>
            </a:r>
            <a:endParaRPr lang="zh-CN" altLang="zh-CN" sz="1400" b="1">
              <a:ea typeface="楷体_GB2312" pitchFamily="49" charset="-122"/>
            </a:endParaRPr>
          </a:p>
          <a:p>
            <a:r>
              <a:rPr lang="en-US" altLang="zh-CN" sz="1400" b="1">
                <a:ea typeface="楷体_GB2312" pitchFamily="49" charset="-122"/>
              </a:rPr>
              <a:t>      Node *tmp = find(x, root);</a:t>
            </a:r>
            <a:endParaRPr lang="zh-CN" altLang="zh-CN" sz="1400" b="1">
              <a:ea typeface="楷体_GB2312" pitchFamily="49" charset="-122"/>
            </a:endParaRPr>
          </a:p>
          <a:p>
            <a:r>
              <a:rPr lang="en-US" altLang="zh-CN" sz="1400" b="1">
                <a:ea typeface="楷体_GB2312" pitchFamily="49" charset="-122"/>
              </a:rPr>
              <a:t>      if (tmp == NULL) return;</a:t>
            </a:r>
            <a:endParaRPr lang="zh-CN" altLang="zh-CN" sz="1400" b="1">
              <a:ea typeface="楷体_GB2312" pitchFamily="49" charset="-122"/>
            </a:endParaRPr>
          </a:p>
          <a:p>
            <a:r>
              <a:rPr lang="en-US" altLang="zh-CN" sz="1400" b="1">
                <a:ea typeface="楷体_GB2312" pitchFamily="49" charset="-122"/>
              </a:rPr>
              <a:t>     clear(tmp-&gt;right);</a:t>
            </a:r>
            <a:endParaRPr lang="zh-CN" altLang="zh-CN" sz="1400" b="1">
              <a:ea typeface="楷体_GB2312" pitchFamily="49" charset="-122"/>
            </a:endParaRPr>
          </a:p>
          <a:p>
            <a:r>
              <a:rPr lang="en-US" altLang="zh-CN" sz="1400" b="1">
                <a:ea typeface="楷体_GB2312" pitchFamily="49" charset="-122"/>
              </a:rPr>
              <a:t>}</a:t>
            </a:r>
            <a:endParaRPr lang="zh-CN" altLang="zh-CN" sz="1400" b="1">
              <a:ea typeface="楷体_GB2312" pitchFamily="49" charset="-122"/>
            </a:endParaRPr>
          </a:p>
          <a:p>
            <a:endParaRPr lang="zh-CN" altLang="en-US" sz="1400" b="1">
              <a:ea typeface="楷体_GB2312" pitchFamily="49" charset="-122"/>
            </a:endParaRPr>
          </a:p>
        </p:txBody>
      </p:sp>
      <p:sp>
        <p:nvSpPr>
          <p:cNvPr id="11" name="圆角矩形标注 10"/>
          <p:cNvSpPr>
            <a:spLocks noChangeArrowheads="1"/>
          </p:cNvSpPr>
          <p:nvPr/>
        </p:nvSpPr>
        <p:spPr bwMode="auto">
          <a:xfrm>
            <a:off x="4067175" y="627063"/>
            <a:ext cx="3097213" cy="431800"/>
          </a:xfrm>
          <a:prstGeom prst="wedgeRoundRectCallout">
            <a:avLst>
              <a:gd name="adj1" fmla="val -73704"/>
              <a:gd name="adj2" fmla="val 328759"/>
              <a:gd name="adj3" fmla="val 16667"/>
            </a:avLst>
          </a:prstGeom>
          <a:noFill/>
          <a:ln w="9525" algn="ctr">
            <a:solidFill>
              <a:schemeClr val="tx1"/>
            </a:solidFill>
            <a:round/>
            <a:headEnd/>
            <a:tailEnd/>
          </a:ln>
        </p:spPr>
        <p:txBody>
          <a:bodyPr/>
          <a:lstStyle/>
          <a:p>
            <a:r>
              <a:rPr lang="en-US" altLang="zh-CN" sz="1400" b="1" dirty="0" err="1">
                <a:ea typeface="楷体_GB2312" pitchFamily="49" charset="-122"/>
              </a:rPr>
              <a:t>tmp</a:t>
            </a:r>
            <a:r>
              <a:rPr lang="en-US" altLang="zh-CN" sz="1400" b="1" dirty="0">
                <a:ea typeface="楷体_GB2312" pitchFamily="49" charset="-122"/>
              </a:rPr>
              <a:t>-&gt;left == NULL || </a:t>
            </a:r>
            <a:r>
              <a:rPr lang="en-US" altLang="zh-CN" sz="1400" b="1" dirty="0" err="1">
                <a:ea typeface="楷体_GB2312" pitchFamily="49" charset="-122"/>
              </a:rPr>
              <a:t>tmp</a:t>
            </a:r>
            <a:r>
              <a:rPr lang="en-US" altLang="zh-CN" sz="1400" b="1" dirty="0">
                <a:ea typeface="楷体_GB2312" pitchFamily="49" charset="-122"/>
              </a:rPr>
              <a:t> == NULL </a:t>
            </a:r>
            <a:endParaRPr lang="zh-CN" altLang="en-US" sz="1400" dirty="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3891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891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矩形 34"/>
          <p:cNvSpPr>
            <a:spLocks noChangeArrowheads="1"/>
          </p:cNvSpPr>
          <p:nvPr/>
        </p:nvSpPr>
        <p:spPr bwMode="auto">
          <a:xfrm>
            <a:off x="611560"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创建一棵树</a:t>
            </a:r>
            <a:endParaRPr lang="zh-CN" altLang="en-US" dirty="0">
              <a:latin typeface="微软雅黑" pitchFamily="34" charset="-122"/>
              <a:ea typeface="微软雅黑" pitchFamily="34" charset="-122"/>
            </a:endParaRPr>
          </a:p>
        </p:txBody>
      </p:sp>
      <p:sp>
        <p:nvSpPr>
          <p:cNvPr id="39941" name="矩形 10"/>
          <p:cNvSpPr>
            <a:spLocks noChangeArrowheads="1"/>
          </p:cNvSpPr>
          <p:nvPr/>
        </p:nvSpPr>
        <p:spPr bwMode="auto">
          <a:xfrm>
            <a:off x="611188" y="1203325"/>
            <a:ext cx="7921625" cy="1887538"/>
          </a:xfrm>
          <a:prstGeom prst="rect">
            <a:avLst/>
          </a:prstGeom>
          <a:noFill/>
          <a:ln w="9525">
            <a:noFill/>
            <a:miter lim="800000"/>
            <a:headEnd/>
            <a:tailEnd/>
          </a:ln>
        </p:spPr>
        <p:txBody>
          <a:bodyPr>
            <a:spAutoFit/>
          </a:bodyPr>
          <a:lstStyle/>
          <a:p>
            <a:pPr>
              <a:lnSpc>
                <a:spcPct val="110000"/>
              </a:lnSpc>
            </a:pPr>
            <a:r>
              <a:rPr lang="zh-CN" altLang="en-US" sz="1800" b="1">
                <a:ea typeface="楷体_GB2312" pitchFamily="49" charset="-122"/>
              </a:rPr>
              <a:t>创建过程</a:t>
            </a:r>
          </a:p>
          <a:p>
            <a:pPr>
              <a:lnSpc>
                <a:spcPct val="110000"/>
              </a:lnSpc>
            </a:pPr>
            <a:r>
              <a:rPr lang="zh-CN" altLang="en-US" sz="1400" b="1">
                <a:ea typeface="楷体_GB2312" pitchFamily="49" charset="-122"/>
              </a:rPr>
              <a:t>先输入根结点的值，创建根节点</a:t>
            </a:r>
          </a:p>
          <a:p>
            <a:pPr>
              <a:lnSpc>
                <a:spcPct val="110000"/>
              </a:lnSpc>
            </a:pPr>
            <a:r>
              <a:rPr lang="zh-CN" altLang="en-US" sz="1400" b="1">
                <a:ea typeface="楷体_GB2312" pitchFamily="49" charset="-122"/>
              </a:rPr>
              <a:t>对已添加到树上的每个结点，依次输入它的两个儿子的值。如果没有儿子，则输入一个特定值</a:t>
            </a:r>
            <a:endParaRPr lang="en-US" altLang="zh-CN" sz="1400" b="1">
              <a:ea typeface="楷体_GB2312" pitchFamily="49" charset="-122"/>
            </a:endParaRPr>
          </a:p>
          <a:p>
            <a:pPr lvl="1">
              <a:lnSpc>
                <a:spcPct val="110000"/>
              </a:lnSpc>
            </a:pPr>
            <a:endParaRPr lang="zh-CN" altLang="en-US" sz="1400" b="1">
              <a:ea typeface="楷体_GB2312" pitchFamily="49" charset="-122"/>
            </a:endParaRPr>
          </a:p>
          <a:p>
            <a:pPr>
              <a:lnSpc>
                <a:spcPct val="110000"/>
              </a:lnSpc>
            </a:pPr>
            <a:r>
              <a:rPr lang="zh-CN" altLang="en-US" sz="1800" b="1">
                <a:ea typeface="楷体_GB2312" pitchFamily="49" charset="-122"/>
              </a:rPr>
              <a:t>实现工具</a:t>
            </a:r>
          </a:p>
          <a:p>
            <a:pPr>
              <a:lnSpc>
                <a:spcPct val="110000"/>
              </a:lnSpc>
            </a:pPr>
            <a:r>
              <a:rPr lang="zh-CN" altLang="en-US" sz="1400" b="1">
                <a:ea typeface="楷体_GB2312" pitchFamily="49" charset="-122"/>
              </a:rPr>
              <a:t>使用一个队列，将新加入到树中的结点放入队列</a:t>
            </a:r>
          </a:p>
          <a:p>
            <a:pPr>
              <a:lnSpc>
                <a:spcPct val="110000"/>
              </a:lnSpc>
            </a:pPr>
            <a:r>
              <a:rPr lang="zh-CN" altLang="en-US" sz="1400" b="1">
                <a:ea typeface="楷体_GB2312" pitchFamily="49" charset="-122"/>
              </a:rPr>
              <a:t>依次出队。对每个出队的元素输入它的儿子</a:t>
            </a:r>
          </a:p>
        </p:txBody>
      </p:sp>
      <mc:AlternateContent xmlns:mc="http://schemas.openxmlformats.org/markup-compatibility/2006">
        <mc:Choice xmlns:p14="http://schemas.microsoft.com/office/powerpoint/2010/main" xmlns="" Requires="p14">
          <p:contentPart p14:bwMode="auto" r:id="rId3">
            <p14:nvContentPartPr>
              <p14:cNvPr id="3993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993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34"/>
          <p:cNvSpPr>
            <a:spLocks noChangeArrowheads="1"/>
          </p:cNvSpPr>
          <p:nvPr/>
        </p:nvSpPr>
        <p:spPr bwMode="auto">
          <a:xfrm>
            <a:off x="467544"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创建一棵树</a:t>
            </a:r>
            <a:endParaRPr lang="zh-CN" altLang="en-US" dirty="0">
              <a:latin typeface="微软雅黑" pitchFamily="34" charset="-122"/>
              <a:ea typeface="微软雅黑" pitchFamily="34" charset="-122"/>
            </a:endParaRPr>
          </a:p>
        </p:txBody>
      </p:sp>
      <p:grpSp>
        <p:nvGrpSpPr>
          <p:cNvPr id="40965" name="Group 4"/>
          <p:cNvGrpSpPr>
            <a:grpSpLocks/>
          </p:cNvGrpSpPr>
          <p:nvPr/>
        </p:nvGrpSpPr>
        <p:grpSpPr bwMode="auto">
          <a:xfrm>
            <a:off x="250825" y="1492250"/>
            <a:ext cx="3457575" cy="2874963"/>
            <a:chOff x="912" y="672"/>
            <a:chExt cx="3717" cy="2414"/>
          </a:xfrm>
        </p:grpSpPr>
        <p:sp>
          <p:nvSpPr>
            <p:cNvPr id="41215" name="Oval 5"/>
            <p:cNvSpPr>
              <a:spLocks noChangeArrowheads="1"/>
            </p:cNvSpPr>
            <p:nvPr/>
          </p:nvSpPr>
          <p:spPr bwMode="auto">
            <a:xfrm>
              <a:off x="1276" y="2021"/>
              <a:ext cx="438"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41216" name="Oval 6"/>
            <p:cNvSpPr>
              <a:spLocks noChangeArrowheads="1"/>
            </p:cNvSpPr>
            <p:nvPr/>
          </p:nvSpPr>
          <p:spPr bwMode="auto">
            <a:xfrm>
              <a:off x="3609" y="131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41217" name="Oval 7"/>
            <p:cNvSpPr>
              <a:spLocks noChangeArrowheads="1"/>
            </p:cNvSpPr>
            <p:nvPr/>
          </p:nvSpPr>
          <p:spPr bwMode="auto">
            <a:xfrm>
              <a:off x="4192" y="202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41218" name="Oval 8"/>
            <p:cNvSpPr>
              <a:spLocks noChangeArrowheads="1"/>
            </p:cNvSpPr>
            <p:nvPr/>
          </p:nvSpPr>
          <p:spPr bwMode="auto">
            <a:xfrm>
              <a:off x="2151" y="202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41219" name="Oval 9"/>
            <p:cNvSpPr>
              <a:spLocks noChangeArrowheads="1"/>
            </p:cNvSpPr>
            <p:nvPr/>
          </p:nvSpPr>
          <p:spPr bwMode="auto">
            <a:xfrm>
              <a:off x="3172" y="202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41220" name="Oval 10"/>
            <p:cNvSpPr>
              <a:spLocks noChangeArrowheads="1"/>
            </p:cNvSpPr>
            <p:nvPr/>
          </p:nvSpPr>
          <p:spPr bwMode="auto">
            <a:xfrm>
              <a:off x="1787" y="1382"/>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41221" name="Line 11"/>
            <p:cNvSpPr>
              <a:spLocks noChangeShapeType="1"/>
            </p:cNvSpPr>
            <p:nvPr/>
          </p:nvSpPr>
          <p:spPr bwMode="auto">
            <a:xfrm flipH="1">
              <a:off x="2151" y="956"/>
              <a:ext cx="583" cy="49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22" name="Line 12"/>
            <p:cNvSpPr>
              <a:spLocks noChangeShapeType="1"/>
            </p:cNvSpPr>
            <p:nvPr/>
          </p:nvSpPr>
          <p:spPr bwMode="auto">
            <a:xfrm>
              <a:off x="2953" y="956"/>
              <a:ext cx="729" cy="42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23" name="Line 13"/>
            <p:cNvSpPr>
              <a:spLocks noChangeShapeType="1"/>
            </p:cNvSpPr>
            <p:nvPr/>
          </p:nvSpPr>
          <p:spPr bwMode="auto">
            <a:xfrm>
              <a:off x="3973" y="1595"/>
              <a:ext cx="365" cy="42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24" name="Line 14"/>
            <p:cNvSpPr>
              <a:spLocks noChangeShapeType="1"/>
            </p:cNvSpPr>
            <p:nvPr/>
          </p:nvSpPr>
          <p:spPr bwMode="auto">
            <a:xfrm flipH="1">
              <a:off x="3463" y="1595"/>
              <a:ext cx="292" cy="49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25" name="Line 15"/>
            <p:cNvSpPr>
              <a:spLocks noChangeShapeType="1"/>
            </p:cNvSpPr>
            <p:nvPr/>
          </p:nvSpPr>
          <p:spPr bwMode="auto">
            <a:xfrm>
              <a:off x="2078" y="1737"/>
              <a:ext cx="219" cy="28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26" name="Oval 16"/>
            <p:cNvSpPr>
              <a:spLocks noChangeArrowheads="1"/>
            </p:cNvSpPr>
            <p:nvPr/>
          </p:nvSpPr>
          <p:spPr bwMode="auto">
            <a:xfrm>
              <a:off x="2661" y="672"/>
              <a:ext cx="438"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41227" name="Line 17"/>
            <p:cNvSpPr>
              <a:spLocks noChangeShapeType="1"/>
            </p:cNvSpPr>
            <p:nvPr/>
          </p:nvSpPr>
          <p:spPr bwMode="auto">
            <a:xfrm flipH="1">
              <a:off x="1641" y="1737"/>
              <a:ext cx="291"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28" name="Oval 18"/>
            <p:cNvSpPr>
              <a:spLocks noChangeArrowheads="1"/>
            </p:cNvSpPr>
            <p:nvPr/>
          </p:nvSpPr>
          <p:spPr bwMode="auto">
            <a:xfrm>
              <a:off x="912" y="273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P</a:t>
              </a:r>
              <a:endParaRPr lang="en-US" altLang="zh-CN" sz="1400" b="1" u="sng">
                <a:latin typeface="Arial" pitchFamily="34" charset="0"/>
              </a:endParaRPr>
            </a:p>
          </p:txBody>
        </p:sp>
        <p:sp>
          <p:nvSpPr>
            <p:cNvPr id="41229" name="Oval 19"/>
            <p:cNvSpPr>
              <a:spLocks noChangeArrowheads="1"/>
            </p:cNvSpPr>
            <p:nvPr/>
          </p:nvSpPr>
          <p:spPr bwMode="auto">
            <a:xfrm>
              <a:off x="2443" y="273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S</a:t>
              </a:r>
              <a:endParaRPr lang="en-US" altLang="zh-CN" sz="1400" b="1" u="sng">
                <a:latin typeface="Arial" pitchFamily="34" charset="0"/>
              </a:endParaRPr>
            </a:p>
          </p:txBody>
        </p:sp>
        <p:sp>
          <p:nvSpPr>
            <p:cNvPr id="41230" name="Oval 20"/>
            <p:cNvSpPr>
              <a:spLocks noChangeArrowheads="1"/>
            </p:cNvSpPr>
            <p:nvPr/>
          </p:nvSpPr>
          <p:spPr bwMode="auto">
            <a:xfrm>
              <a:off x="1422" y="2731"/>
              <a:ext cx="438"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Q</a:t>
              </a:r>
              <a:endParaRPr lang="en-US" altLang="zh-CN" sz="1400" b="1" u="sng">
                <a:latin typeface="Arial" pitchFamily="34" charset="0"/>
              </a:endParaRPr>
            </a:p>
          </p:txBody>
        </p:sp>
        <p:sp>
          <p:nvSpPr>
            <p:cNvPr id="41231" name="Oval 21"/>
            <p:cNvSpPr>
              <a:spLocks noChangeArrowheads="1"/>
            </p:cNvSpPr>
            <p:nvPr/>
          </p:nvSpPr>
          <p:spPr bwMode="auto">
            <a:xfrm>
              <a:off x="1932" y="2731"/>
              <a:ext cx="438"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R</a:t>
              </a:r>
              <a:endParaRPr lang="en-US" altLang="zh-CN" sz="1400" b="1" u="sng">
                <a:latin typeface="Arial" pitchFamily="34" charset="0"/>
              </a:endParaRPr>
            </a:p>
          </p:txBody>
        </p:sp>
        <p:sp>
          <p:nvSpPr>
            <p:cNvPr id="41232" name="Oval 22"/>
            <p:cNvSpPr>
              <a:spLocks noChangeArrowheads="1"/>
            </p:cNvSpPr>
            <p:nvPr/>
          </p:nvSpPr>
          <p:spPr bwMode="auto">
            <a:xfrm>
              <a:off x="2953" y="2731"/>
              <a:ext cx="437" cy="355"/>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U</a:t>
              </a:r>
              <a:endParaRPr lang="en-US" altLang="zh-CN" sz="1400" b="1" u="sng">
                <a:latin typeface="Arial" pitchFamily="34" charset="0"/>
              </a:endParaRPr>
            </a:p>
          </p:txBody>
        </p:sp>
        <p:sp>
          <p:nvSpPr>
            <p:cNvPr id="41233" name="Line 23"/>
            <p:cNvSpPr>
              <a:spLocks noChangeShapeType="1"/>
            </p:cNvSpPr>
            <p:nvPr/>
          </p:nvSpPr>
          <p:spPr bwMode="auto">
            <a:xfrm>
              <a:off x="2443" y="2376"/>
              <a:ext cx="145"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34" name="Line 24"/>
            <p:cNvSpPr>
              <a:spLocks noChangeShapeType="1"/>
            </p:cNvSpPr>
            <p:nvPr/>
          </p:nvSpPr>
          <p:spPr bwMode="auto">
            <a:xfrm>
              <a:off x="1495" y="2376"/>
              <a:ext cx="146"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35" name="Line 25"/>
            <p:cNvSpPr>
              <a:spLocks noChangeShapeType="1"/>
            </p:cNvSpPr>
            <p:nvPr/>
          </p:nvSpPr>
          <p:spPr bwMode="auto">
            <a:xfrm flipH="1">
              <a:off x="1131" y="2376"/>
              <a:ext cx="291"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36" name="Line 26"/>
            <p:cNvSpPr>
              <a:spLocks noChangeShapeType="1"/>
            </p:cNvSpPr>
            <p:nvPr/>
          </p:nvSpPr>
          <p:spPr bwMode="auto">
            <a:xfrm flipH="1">
              <a:off x="2151" y="2376"/>
              <a:ext cx="146" cy="35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1237" name="Line 27"/>
            <p:cNvSpPr>
              <a:spLocks noChangeShapeType="1"/>
            </p:cNvSpPr>
            <p:nvPr/>
          </p:nvSpPr>
          <p:spPr bwMode="auto">
            <a:xfrm flipH="1">
              <a:off x="3172" y="2376"/>
              <a:ext cx="145" cy="355"/>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40966" name="Text Box 40"/>
          <p:cNvSpPr txBox="1">
            <a:spLocks noChangeArrowheads="1"/>
          </p:cNvSpPr>
          <p:nvPr/>
        </p:nvSpPr>
        <p:spPr bwMode="auto">
          <a:xfrm>
            <a:off x="3132138" y="1455738"/>
            <a:ext cx="1511300" cy="368300"/>
          </a:xfrm>
          <a:prstGeom prst="rect">
            <a:avLst/>
          </a:prstGeom>
          <a:noFill/>
          <a:ln w="9525">
            <a:noFill/>
            <a:miter lim="800000"/>
            <a:headEnd/>
            <a:tailEnd/>
          </a:ln>
        </p:spPr>
        <p:txBody>
          <a:bodyPr>
            <a:spAutoFit/>
          </a:bodyPr>
          <a:lstStyle/>
          <a:p>
            <a:pPr>
              <a:spcBef>
                <a:spcPct val="50000"/>
              </a:spcBef>
            </a:pPr>
            <a:r>
              <a:rPr lang="zh-CN" altLang="en-US" sz="1800" b="1">
                <a:ea typeface="楷体_GB2312" pitchFamily="49" charset="-122"/>
              </a:rPr>
              <a:t>队列的变化</a:t>
            </a:r>
          </a:p>
        </p:txBody>
      </p:sp>
      <p:grpSp>
        <p:nvGrpSpPr>
          <p:cNvPr id="3" name="Group 69"/>
          <p:cNvGrpSpPr>
            <a:grpSpLocks/>
          </p:cNvGrpSpPr>
          <p:nvPr/>
        </p:nvGrpSpPr>
        <p:grpSpPr bwMode="auto">
          <a:xfrm>
            <a:off x="5219700" y="663575"/>
            <a:ext cx="1298575" cy="215900"/>
            <a:chOff x="4014" y="799"/>
            <a:chExt cx="1270" cy="363"/>
          </a:xfrm>
        </p:grpSpPr>
        <p:sp>
          <p:nvSpPr>
            <p:cNvPr id="41204" name="Rectangle 45"/>
            <p:cNvSpPr>
              <a:spLocks noChangeArrowheads="1"/>
            </p:cNvSpPr>
            <p:nvPr/>
          </p:nvSpPr>
          <p:spPr bwMode="auto">
            <a:xfrm>
              <a:off x="4967" y="799"/>
              <a:ext cx="317" cy="363"/>
            </a:xfrm>
            <a:prstGeom prst="rect">
              <a:avLst/>
            </a:prstGeom>
            <a:noFill/>
            <a:ln w="9525">
              <a:noFill/>
              <a:miter lim="800000"/>
              <a:headEnd/>
              <a:tailEnd/>
            </a:ln>
          </p:spPr>
          <p:txBody>
            <a:bodyPr/>
            <a:lstStyle/>
            <a:p>
              <a:pPr>
                <a:lnSpc>
                  <a:spcPts val="1675"/>
                </a:lnSpc>
              </a:pPr>
              <a:endParaRPr lang="zh-CN" altLang="zh-CN" sz="1400"/>
            </a:p>
          </p:txBody>
        </p:sp>
        <p:sp>
          <p:nvSpPr>
            <p:cNvPr id="41205" name="Rectangle 44"/>
            <p:cNvSpPr>
              <a:spLocks noChangeArrowheads="1"/>
            </p:cNvSpPr>
            <p:nvPr/>
          </p:nvSpPr>
          <p:spPr bwMode="auto">
            <a:xfrm>
              <a:off x="4649" y="799"/>
              <a:ext cx="318" cy="363"/>
            </a:xfrm>
            <a:prstGeom prst="rect">
              <a:avLst/>
            </a:prstGeom>
            <a:noFill/>
            <a:ln w="9525">
              <a:noFill/>
              <a:miter lim="800000"/>
              <a:headEnd/>
              <a:tailEnd/>
            </a:ln>
          </p:spPr>
          <p:txBody>
            <a:bodyPr/>
            <a:lstStyle/>
            <a:p>
              <a:pPr>
                <a:lnSpc>
                  <a:spcPts val="1675"/>
                </a:lnSpc>
              </a:pPr>
              <a:endParaRPr lang="zh-CN" altLang="zh-CN" sz="1400"/>
            </a:p>
          </p:txBody>
        </p:sp>
        <p:sp>
          <p:nvSpPr>
            <p:cNvPr id="41206" name="Rectangle 43"/>
            <p:cNvSpPr>
              <a:spLocks noChangeArrowheads="1"/>
            </p:cNvSpPr>
            <p:nvPr/>
          </p:nvSpPr>
          <p:spPr bwMode="auto">
            <a:xfrm>
              <a:off x="4332" y="799"/>
              <a:ext cx="317" cy="363"/>
            </a:xfrm>
            <a:prstGeom prst="rect">
              <a:avLst/>
            </a:prstGeom>
            <a:noFill/>
            <a:ln w="9525">
              <a:noFill/>
              <a:miter lim="800000"/>
              <a:headEnd/>
              <a:tailEnd/>
            </a:ln>
          </p:spPr>
          <p:txBody>
            <a:bodyPr/>
            <a:lstStyle/>
            <a:p>
              <a:pPr>
                <a:lnSpc>
                  <a:spcPts val="1675"/>
                </a:lnSpc>
              </a:pPr>
              <a:endParaRPr lang="zh-CN" altLang="zh-CN" sz="1400"/>
            </a:p>
          </p:txBody>
        </p:sp>
        <p:sp>
          <p:nvSpPr>
            <p:cNvPr id="41207" name="Rectangle 42"/>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A</a:t>
              </a:r>
            </a:p>
          </p:txBody>
        </p:sp>
        <p:sp>
          <p:nvSpPr>
            <p:cNvPr id="41208" name="Line 46"/>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a:lstStyle/>
            <a:p>
              <a:endParaRPr lang="zh-CN" altLang="en-US"/>
            </a:p>
          </p:txBody>
        </p:sp>
        <p:sp>
          <p:nvSpPr>
            <p:cNvPr id="41209" name="Line 47"/>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a:lstStyle/>
            <a:p>
              <a:endParaRPr lang="zh-CN" altLang="en-US"/>
            </a:p>
          </p:txBody>
        </p:sp>
        <p:sp>
          <p:nvSpPr>
            <p:cNvPr id="41210" name="Line 48"/>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a:lstStyle/>
            <a:p>
              <a:endParaRPr lang="zh-CN" altLang="en-US"/>
            </a:p>
          </p:txBody>
        </p:sp>
        <p:sp>
          <p:nvSpPr>
            <p:cNvPr id="41211" name="Line 49"/>
            <p:cNvSpPr>
              <a:spLocks noChangeShapeType="1"/>
            </p:cNvSpPr>
            <p:nvPr/>
          </p:nvSpPr>
          <p:spPr bwMode="auto">
            <a:xfrm>
              <a:off x="4332" y="799"/>
              <a:ext cx="0" cy="363"/>
            </a:xfrm>
            <a:prstGeom prst="line">
              <a:avLst/>
            </a:prstGeom>
            <a:noFill/>
            <a:ln w="12700">
              <a:solidFill>
                <a:schemeClr val="tx1"/>
              </a:solidFill>
              <a:round/>
              <a:headEnd/>
              <a:tailEnd/>
            </a:ln>
          </p:spPr>
          <p:txBody>
            <a:bodyPr wrap="none"/>
            <a:lstStyle/>
            <a:p>
              <a:endParaRPr lang="zh-CN" altLang="en-US"/>
            </a:p>
          </p:txBody>
        </p:sp>
        <p:sp>
          <p:nvSpPr>
            <p:cNvPr id="41212" name="Line 50"/>
            <p:cNvSpPr>
              <a:spLocks noChangeShapeType="1"/>
            </p:cNvSpPr>
            <p:nvPr/>
          </p:nvSpPr>
          <p:spPr bwMode="auto">
            <a:xfrm>
              <a:off x="4649" y="799"/>
              <a:ext cx="0" cy="363"/>
            </a:xfrm>
            <a:prstGeom prst="line">
              <a:avLst/>
            </a:prstGeom>
            <a:noFill/>
            <a:ln w="12700">
              <a:solidFill>
                <a:schemeClr val="tx1"/>
              </a:solidFill>
              <a:round/>
              <a:headEnd/>
              <a:tailEnd/>
            </a:ln>
          </p:spPr>
          <p:txBody>
            <a:bodyPr wrap="none"/>
            <a:lstStyle/>
            <a:p>
              <a:endParaRPr lang="zh-CN" altLang="en-US"/>
            </a:p>
          </p:txBody>
        </p:sp>
        <p:sp>
          <p:nvSpPr>
            <p:cNvPr id="41213" name="Line 51"/>
            <p:cNvSpPr>
              <a:spLocks noChangeShapeType="1"/>
            </p:cNvSpPr>
            <p:nvPr/>
          </p:nvSpPr>
          <p:spPr bwMode="auto">
            <a:xfrm>
              <a:off x="4967" y="799"/>
              <a:ext cx="0" cy="363"/>
            </a:xfrm>
            <a:prstGeom prst="line">
              <a:avLst/>
            </a:prstGeom>
            <a:noFill/>
            <a:ln w="12700">
              <a:solidFill>
                <a:schemeClr val="tx1"/>
              </a:solidFill>
              <a:round/>
              <a:headEnd/>
              <a:tailEnd/>
            </a:ln>
          </p:spPr>
          <p:txBody>
            <a:bodyPr wrap="none"/>
            <a:lstStyle/>
            <a:p>
              <a:endParaRPr lang="zh-CN" altLang="en-US"/>
            </a:p>
          </p:txBody>
        </p:sp>
        <p:sp>
          <p:nvSpPr>
            <p:cNvPr id="41214" name="Line 52"/>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a:lstStyle/>
            <a:p>
              <a:endParaRPr lang="zh-CN" altLang="en-US"/>
            </a:p>
          </p:txBody>
        </p:sp>
      </p:grpSp>
      <p:grpSp>
        <p:nvGrpSpPr>
          <p:cNvPr id="4" name="Group 70"/>
          <p:cNvGrpSpPr>
            <a:grpSpLocks/>
          </p:cNvGrpSpPr>
          <p:nvPr/>
        </p:nvGrpSpPr>
        <p:grpSpPr bwMode="auto">
          <a:xfrm>
            <a:off x="5219700" y="1022350"/>
            <a:ext cx="1298575" cy="217488"/>
            <a:chOff x="4014" y="799"/>
            <a:chExt cx="1270" cy="363"/>
          </a:xfrm>
        </p:grpSpPr>
        <p:sp>
          <p:nvSpPr>
            <p:cNvPr id="41193" name="Rectangle 71"/>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1194" name="Rectangle 72"/>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endParaRPr lang="zh-CN" altLang="zh-CN" sz="1400"/>
            </a:p>
          </p:txBody>
        </p:sp>
        <p:sp>
          <p:nvSpPr>
            <p:cNvPr id="41195" name="Rectangle 73"/>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C</a:t>
              </a:r>
            </a:p>
          </p:txBody>
        </p:sp>
        <p:sp>
          <p:nvSpPr>
            <p:cNvPr id="41196" name="Rectangle 74"/>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L</a:t>
              </a:r>
            </a:p>
          </p:txBody>
        </p:sp>
        <p:sp>
          <p:nvSpPr>
            <p:cNvPr id="41197" name="Line 75"/>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98" name="Line 76"/>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99" name="Line 77"/>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200" name="Line 78"/>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201" name="Line 79"/>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202" name="Line 80"/>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203" name="Line 81"/>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nvGrpSpPr>
          <p:cNvPr id="5" name="Group 82"/>
          <p:cNvGrpSpPr>
            <a:grpSpLocks/>
          </p:cNvGrpSpPr>
          <p:nvPr/>
        </p:nvGrpSpPr>
        <p:grpSpPr bwMode="auto">
          <a:xfrm>
            <a:off x="5219700" y="1382713"/>
            <a:ext cx="1298575" cy="215900"/>
            <a:chOff x="4014" y="799"/>
            <a:chExt cx="1270" cy="363"/>
          </a:xfrm>
        </p:grpSpPr>
        <p:sp>
          <p:nvSpPr>
            <p:cNvPr id="41182" name="Rectangle 83"/>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1183" name="Rectangle 84"/>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r>
                <a:rPr lang="en-US" altLang="zh-CN" sz="1400"/>
                <a:t>E</a:t>
              </a:r>
            </a:p>
          </p:txBody>
        </p:sp>
        <p:sp>
          <p:nvSpPr>
            <p:cNvPr id="41184" name="Rectangle 85"/>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B</a:t>
              </a:r>
            </a:p>
          </p:txBody>
        </p:sp>
        <p:sp>
          <p:nvSpPr>
            <p:cNvPr id="41185" name="Rectangle 86"/>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C</a:t>
              </a:r>
            </a:p>
          </p:txBody>
        </p:sp>
        <p:sp>
          <p:nvSpPr>
            <p:cNvPr id="41186" name="Line 87"/>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87" name="Line 88"/>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88" name="Line 89"/>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189" name="Line 90"/>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190" name="Line 91"/>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191" name="Line 92"/>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192" name="Line 93"/>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nvGrpSpPr>
          <p:cNvPr id="6" name="Group 94"/>
          <p:cNvGrpSpPr>
            <a:grpSpLocks/>
          </p:cNvGrpSpPr>
          <p:nvPr/>
        </p:nvGrpSpPr>
        <p:grpSpPr bwMode="auto">
          <a:xfrm>
            <a:off x="5219700" y="1743075"/>
            <a:ext cx="1298575" cy="215900"/>
            <a:chOff x="4014" y="799"/>
            <a:chExt cx="1270" cy="363"/>
          </a:xfrm>
        </p:grpSpPr>
        <p:sp>
          <p:nvSpPr>
            <p:cNvPr id="41171" name="Rectangle 95"/>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r>
                <a:rPr lang="en-US" altLang="zh-CN" sz="1400"/>
                <a:t>D</a:t>
              </a:r>
            </a:p>
          </p:txBody>
        </p:sp>
        <p:sp>
          <p:nvSpPr>
            <p:cNvPr id="41172" name="Rectangle 96"/>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r>
                <a:rPr lang="en-US" altLang="zh-CN" sz="1400"/>
                <a:t>F</a:t>
              </a:r>
            </a:p>
          </p:txBody>
        </p:sp>
        <p:sp>
          <p:nvSpPr>
            <p:cNvPr id="41173" name="Rectangle 97"/>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E</a:t>
              </a:r>
            </a:p>
          </p:txBody>
        </p:sp>
        <p:sp>
          <p:nvSpPr>
            <p:cNvPr id="41174" name="Rectangle 98"/>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B</a:t>
              </a:r>
            </a:p>
          </p:txBody>
        </p:sp>
        <p:sp>
          <p:nvSpPr>
            <p:cNvPr id="41175" name="Line 99"/>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76" name="Line 100"/>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77" name="Line 101"/>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178" name="Line 102"/>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179" name="Line 103"/>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180" name="Line 104"/>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181" name="Line 105"/>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nvGrpSpPr>
          <p:cNvPr id="7" name="Group 130"/>
          <p:cNvGrpSpPr>
            <a:grpSpLocks/>
          </p:cNvGrpSpPr>
          <p:nvPr/>
        </p:nvGrpSpPr>
        <p:grpSpPr bwMode="auto">
          <a:xfrm>
            <a:off x="5219700" y="2103438"/>
            <a:ext cx="2597150" cy="215900"/>
            <a:chOff x="3198" y="2341"/>
            <a:chExt cx="2268" cy="272"/>
          </a:xfrm>
        </p:grpSpPr>
        <p:grpSp>
          <p:nvGrpSpPr>
            <p:cNvPr id="41147" name="Group 106"/>
            <p:cNvGrpSpPr>
              <a:grpSpLocks/>
            </p:cNvGrpSpPr>
            <p:nvPr/>
          </p:nvGrpSpPr>
          <p:grpSpPr bwMode="auto">
            <a:xfrm>
              <a:off x="3198" y="2341"/>
              <a:ext cx="1134" cy="272"/>
              <a:chOff x="4014" y="799"/>
              <a:chExt cx="1270" cy="363"/>
            </a:xfrm>
          </p:grpSpPr>
          <p:sp>
            <p:nvSpPr>
              <p:cNvPr id="41160" name="Rectangle 107"/>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r>
                  <a:rPr lang="en-US" altLang="zh-CN" sz="1400"/>
                  <a:t>P</a:t>
                </a:r>
              </a:p>
            </p:txBody>
          </p:sp>
          <p:sp>
            <p:nvSpPr>
              <p:cNvPr id="41161" name="Rectangle 108"/>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r>
                  <a:rPr lang="en-US" altLang="zh-CN" sz="1400"/>
                  <a:t>D</a:t>
                </a:r>
              </a:p>
            </p:txBody>
          </p:sp>
          <p:sp>
            <p:nvSpPr>
              <p:cNvPr id="41162" name="Rectangle 109"/>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F</a:t>
                </a:r>
              </a:p>
            </p:txBody>
          </p:sp>
          <p:sp>
            <p:nvSpPr>
              <p:cNvPr id="41163" name="Rectangle 110"/>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E</a:t>
                </a:r>
              </a:p>
            </p:txBody>
          </p:sp>
          <p:sp>
            <p:nvSpPr>
              <p:cNvPr id="41164" name="Line 111"/>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65" name="Line 112"/>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66" name="Line 113"/>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167" name="Line 114"/>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168" name="Line 115"/>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169" name="Line 116"/>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170" name="Line 117"/>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nvGrpSpPr>
            <p:cNvPr id="41148" name="Group 118"/>
            <p:cNvGrpSpPr>
              <a:grpSpLocks/>
            </p:cNvGrpSpPr>
            <p:nvPr/>
          </p:nvGrpSpPr>
          <p:grpSpPr bwMode="auto">
            <a:xfrm>
              <a:off x="4332" y="2341"/>
              <a:ext cx="1134" cy="272"/>
              <a:chOff x="4014" y="799"/>
              <a:chExt cx="1270" cy="363"/>
            </a:xfrm>
          </p:grpSpPr>
          <p:sp>
            <p:nvSpPr>
              <p:cNvPr id="41149" name="Rectangle 119"/>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1150" name="Rectangle 120"/>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endParaRPr lang="zh-CN" altLang="zh-CN" sz="1400"/>
              </a:p>
            </p:txBody>
          </p:sp>
          <p:sp>
            <p:nvSpPr>
              <p:cNvPr id="41151" name="Rectangle 121"/>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1152" name="Rectangle 122"/>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Q</a:t>
                </a:r>
              </a:p>
            </p:txBody>
          </p:sp>
          <p:sp>
            <p:nvSpPr>
              <p:cNvPr id="41153" name="Line 123"/>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54" name="Line 124"/>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55" name="Line 125"/>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156" name="Line 126"/>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157" name="Line 127"/>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158" name="Line 128"/>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159" name="Line 129"/>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grpSp>
        <p:nvGrpSpPr>
          <p:cNvPr id="10" name="Group 131"/>
          <p:cNvGrpSpPr>
            <a:grpSpLocks/>
          </p:cNvGrpSpPr>
          <p:nvPr/>
        </p:nvGrpSpPr>
        <p:grpSpPr bwMode="auto">
          <a:xfrm>
            <a:off x="5214938" y="2463800"/>
            <a:ext cx="2597150" cy="233363"/>
            <a:chOff x="3198" y="2341"/>
            <a:chExt cx="2268" cy="272"/>
          </a:xfrm>
        </p:grpSpPr>
        <p:grpSp>
          <p:nvGrpSpPr>
            <p:cNvPr id="41123" name="Group 132"/>
            <p:cNvGrpSpPr>
              <a:grpSpLocks/>
            </p:cNvGrpSpPr>
            <p:nvPr/>
          </p:nvGrpSpPr>
          <p:grpSpPr bwMode="auto">
            <a:xfrm>
              <a:off x="3198" y="2341"/>
              <a:ext cx="1134" cy="272"/>
              <a:chOff x="4014" y="799"/>
              <a:chExt cx="1270" cy="363"/>
            </a:xfrm>
          </p:grpSpPr>
          <p:sp>
            <p:nvSpPr>
              <p:cNvPr id="41136" name="Rectangle 133"/>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r>
                  <a:rPr lang="en-US" altLang="zh-CN" sz="1400"/>
                  <a:t>Q</a:t>
                </a:r>
              </a:p>
            </p:txBody>
          </p:sp>
          <p:sp>
            <p:nvSpPr>
              <p:cNvPr id="41137" name="Rectangle 134"/>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r>
                  <a:rPr lang="en-US" altLang="zh-CN" sz="1400"/>
                  <a:t>P</a:t>
                </a:r>
              </a:p>
            </p:txBody>
          </p:sp>
          <p:sp>
            <p:nvSpPr>
              <p:cNvPr id="41138" name="Rectangle 135"/>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D</a:t>
                </a:r>
              </a:p>
            </p:txBody>
          </p:sp>
          <p:sp>
            <p:nvSpPr>
              <p:cNvPr id="41139" name="Rectangle 136"/>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F</a:t>
                </a:r>
              </a:p>
            </p:txBody>
          </p:sp>
          <p:sp>
            <p:nvSpPr>
              <p:cNvPr id="41140" name="Line 137"/>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41" name="Line 138"/>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42" name="Line 139"/>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143" name="Line 140"/>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144" name="Line 141"/>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145" name="Line 142"/>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146" name="Line 143"/>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nvGrpSpPr>
            <p:cNvPr id="41124" name="Group 144"/>
            <p:cNvGrpSpPr>
              <a:grpSpLocks/>
            </p:cNvGrpSpPr>
            <p:nvPr/>
          </p:nvGrpSpPr>
          <p:grpSpPr bwMode="auto">
            <a:xfrm>
              <a:off x="4332" y="2341"/>
              <a:ext cx="1134" cy="272"/>
              <a:chOff x="4014" y="799"/>
              <a:chExt cx="1270" cy="363"/>
            </a:xfrm>
          </p:grpSpPr>
          <p:sp>
            <p:nvSpPr>
              <p:cNvPr id="41125" name="Rectangle 145"/>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1126" name="Rectangle 146"/>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endParaRPr lang="zh-CN" altLang="zh-CN" sz="1400"/>
              </a:p>
            </p:txBody>
          </p:sp>
          <p:sp>
            <p:nvSpPr>
              <p:cNvPr id="41127" name="Rectangle 147"/>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S</a:t>
                </a:r>
              </a:p>
            </p:txBody>
          </p:sp>
          <p:sp>
            <p:nvSpPr>
              <p:cNvPr id="41128" name="Rectangle 148"/>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R</a:t>
                </a:r>
              </a:p>
            </p:txBody>
          </p:sp>
          <p:sp>
            <p:nvSpPr>
              <p:cNvPr id="41129" name="Line 149"/>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30" name="Line 150"/>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31" name="Line 151"/>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132" name="Line 152"/>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133" name="Line 153"/>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134" name="Line 154"/>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135" name="Line 155"/>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grpSp>
        <p:nvGrpSpPr>
          <p:cNvPr id="13" name="Group 181"/>
          <p:cNvGrpSpPr>
            <a:grpSpLocks/>
          </p:cNvGrpSpPr>
          <p:nvPr/>
        </p:nvGrpSpPr>
        <p:grpSpPr bwMode="auto">
          <a:xfrm>
            <a:off x="5219700" y="3148013"/>
            <a:ext cx="2598738" cy="233362"/>
            <a:chOff x="3198" y="2341"/>
            <a:chExt cx="2268" cy="272"/>
          </a:xfrm>
        </p:grpSpPr>
        <p:grpSp>
          <p:nvGrpSpPr>
            <p:cNvPr id="41099" name="Group 182"/>
            <p:cNvGrpSpPr>
              <a:grpSpLocks/>
            </p:cNvGrpSpPr>
            <p:nvPr/>
          </p:nvGrpSpPr>
          <p:grpSpPr bwMode="auto">
            <a:xfrm>
              <a:off x="3198" y="2341"/>
              <a:ext cx="1134" cy="272"/>
              <a:chOff x="4014" y="799"/>
              <a:chExt cx="1270" cy="363"/>
            </a:xfrm>
          </p:grpSpPr>
          <p:sp>
            <p:nvSpPr>
              <p:cNvPr id="41112" name="Rectangle 183"/>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r>
                  <a:rPr lang="en-US" altLang="zh-CN" sz="1400"/>
                  <a:t>S</a:t>
                </a:r>
              </a:p>
            </p:txBody>
          </p:sp>
          <p:sp>
            <p:nvSpPr>
              <p:cNvPr id="41113" name="Rectangle 184"/>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r>
                  <a:rPr lang="en-US" altLang="zh-CN" sz="1400"/>
                  <a:t>R</a:t>
                </a:r>
              </a:p>
            </p:txBody>
          </p:sp>
          <p:sp>
            <p:nvSpPr>
              <p:cNvPr id="41114" name="Rectangle 185"/>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Q</a:t>
                </a:r>
              </a:p>
            </p:txBody>
          </p:sp>
          <p:sp>
            <p:nvSpPr>
              <p:cNvPr id="41115" name="Rectangle 186"/>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P</a:t>
                </a:r>
              </a:p>
            </p:txBody>
          </p:sp>
          <p:sp>
            <p:nvSpPr>
              <p:cNvPr id="41116" name="Line 187"/>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117" name="Line 188"/>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a:lstStyle/>
              <a:p>
                <a:endParaRPr lang="zh-CN" altLang="en-US"/>
              </a:p>
            </p:txBody>
          </p:sp>
          <p:sp>
            <p:nvSpPr>
              <p:cNvPr id="41118" name="Line 189"/>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a:lstStyle/>
              <a:p>
                <a:endParaRPr lang="zh-CN" altLang="en-US"/>
              </a:p>
            </p:txBody>
          </p:sp>
          <p:sp>
            <p:nvSpPr>
              <p:cNvPr id="41119" name="Line 190"/>
              <p:cNvSpPr>
                <a:spLocks noChangeShapeType="1"/>
              </p:cNvSpPr>
              <p:nvPr/>
            </p:nvSpPr>
            <p:spPr bwMode="auto">
              <a:xfrm>
                <a:off x="4332" y="799"/>
                <a:ext cx="0" cy="363"/>
              </a:xfrm>
              <a:prstGeom prst="line">
                <a:avLst/>
              </a:prstGeom>
              <a:noFill/>
              <a:ln w="12700">
                <a:solidFill>
                  <a:schemeClr val="tx1"/>
                </a:solidFill>
                <a:round/>
                <a:headEnd/>
                <a:tailEnd/>
              </a:ln>
            </p:spPr>
            <p:txBody>
              <a:bodyPr wrap="none"/>
              <a:lstStyle/>
              <a:p>
                <a:endParaRPr lang="zh-CN" altLang="en-US"/>
              </a:p>
            </p:txBody>
          </p:sp>
          <p:sp>
            <p:nvSpPr>
              <p:cNvPr id="41120" name="Line 191"/>
              <p:cNvSpPr>
                <a:spLocks noChangeShapeType="1"/>
              </p:cNvSpPr>
              <p:nvPr/>
            </p:nvSpPr>
            <p:spPr bwMode="auto">
              <a:xfrm>
                <a:off x="4649" y="799"/>
                <a:ext cx="0" cy="363"/>
              </a:xfrm>
              <a:prstGeom prst="line">
                <a:avLst/>
              </a:prstGeom>
              <a:noFill/>
              <a:ln w="12700">
                <a:solidFill>
                  <a:schemeClr val="tx1"/>
                </a:solidFill>
                <a:round/>
                <a:headEnd/>
                <a:tailEnd/>
              </a:ln>
            </p:spPr>
            <p:txBody>
              <a:bodyPr wrap="none"/>
              <a:lstStyle/>
              <a:p>
                <a:endParaRPr lang="zh-CN" altLang="en-US"/>
              </a:p>
            </p:txBody>
          </p:sp>
          <p:sp>
            <p:nvSpPr>
              <p:cNvPr id="41121" name="Line 192"/>
              <p:cNvSpPr>
                <a:spLocks noChangeShapeType="1"/>
              </p:cNvSpPr>
              <p:nvPr/>
            </p:nvSpPr>
            <p:spPr bwMode="auto">
              <a:xfrm>
                <a:off x="4967" y="799"/>
                <a:ext cx="0" cy="363"/>
              </a:xfrm>
              <a:prstGeom prst="line">
                <a:avLst/>
              </a:prstGeom>
              <a:noFill/>
              <a:ln w="12700">
                <a:solidFill>
                  <a:schemeClr val="tx1"/>
                </a:solidFill>
                <a:round/>
                <a:headEnd/>
                <a:tailEnd/>
              </a:ln>
            </p:spPr>
            <p:txBody>
              <a:bodyPr wrap="none"/>
              <a:lstStyle/>
              <a:p>
                <a:endParaRPr lang="zh-CN" altLang="en-US"/>
              </a:p>
            </p:txBody>
          </p:sp>
          <p:sp>
            <p:nvSpPr>
              <p:cNvPr id="41122" name="Line 193"/>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a:lstStyle/>
              <a:p>
                <a:endParaRPr lang="zh-CN" altLang="en-US"/>
              </a:p>
            </p:txBody>
          </p:sp>
        </p:grpSp>
        <p:grpSp>
          <p:nvGrpSpPr>
            <p:cNvPr id="41100" name="Group 194"/>
            <p:cNvGrpSpPr>
              <a:grpSpLocks/>
            </p:cNvGrpSpPr>
            <p:nvPr/>
          </p:nvGrpSpPr>
          <p:grpSpPr bwMode="auto">
            <a:xfrm>
              <a:off x="4332" y="2341"/>
              <a:ext cx="1134" cy="272"/>
              <a:chOff x="4014" y="799"/>
              <a:chExt cx="1270" cy="363"/>
            </a:xfrm>
          </p:grpSpPr>
          <p:sp>
            <p:nvSpPr>
              <p:cNvPr id="41101" name="Rectangle 195"/>
              <p:cNvSpPr>
                <a:spLocks noChangeArrowheads="1"/>
              </p:cNvSpPr>
              <p:nvPr/>
            </p:nvSpPr>
            <p:spPr bwMode="auto">
              <a:xfrm>
                <a:off x="4967" y="799"/>
                <a:ext cx="317" cy="363"/>
              </a:xfrm>
              <a:prstGeom prst="rect">
                <a:avLst/>
              </a:prstGeom>
              <a:noFill/>
              <a:ln w="9525">
                <a:noFill/>
                <a:miter lim="800000"/>
                <a:headEnd/>
                <a:tailEnd/>
              </a:ln>
            </p:spPr>
            <p:txBody>
              <a:bodyPr/>
              <a:lstStyle/>
              <a:p>
                <a:pPr>
                  <a:lnSpc>
                    <a:spcPts val="1675"/>
                  </a:lnSpc>
                </a:pPr>
                <a:endParaRPr lang="zh-CN" altLang="zh-CN" sz="1400"/>
              </a:p>
            </p:txBody>
          </p:sp>
          <p:sp>
            <p:nvSpPr>
              <p:cNvPr id="41102" name="Rectangle 196"/>
              <p:cNvSpPr>
                <a:spLocks noChangeArrowheads="1"/>
              </p:cNvSpPr>
              <p:nvPr/>
            </p:nvSpPr>
            <p:spPr bwMode="auto">
              <a:xfrm>
                <a:off x="4649" y="799"/>
                <a:ext cx="318" cy="363"/>
              </a:xfrm>
              <a:prstGeom prst="rect">
                <a:avLst/>
              </a:prstGeom>
              <a:noFill/>
              <a:ln w="9525">
                <a:noFill/>
                <a:miter lim="800000"/>
                <a:headEnd/>
                <a:tailEnd/>
              </a:ln>
            </p:spPr>
            <p:txBody>
              <a:bodyPr/>
              <a:lstStyle/>
              <a:p>
                <a:pPr>
                  <a:lnSpc>
                    <a:spcPts val="1675"/>
                  </a:lnSpc>
                </a:pPr>
                <a:endParaRPr lang="zh-CN" altLang="zh-CN" sz="1400"/>
              </a:p>
            </p:txBody>
          </p:sp>
          <p:sp>
            <p:nvSpPr>
              <p:cNvPr id="41103" name="Rectangle 197"/>
              <p:cNvSpPr>
                <a:spLocks noChangeArrowheads="1"/>
              </p:cNvSpPr>
              <p:nvPr/>
            </p:nvSpPr>
            <p:spPr bwMode="auto">
              <a:xfrm>
                <a:off x="4332" y="799"/>
                <a:ext cx="317" cy="363"/>
              </a:xfrm>
              <a:prstGeom prst="rect">
                <a:avLst/>
              </a:prstGeom>
              <a:noFill/>
              <a:ln w="9525">
                <a:noFill/>
                <a:miter lim="800000"/>
                <a:headEnd/>
                <a:tailEnd/>
              </a:ln>
            </p:spPr>
            <p:txBody>
              <a:bodyPr/>
              <a:lstStyle/>
              <a:p>
                <a:pPr>
                  <a:lnSpc>
                    <a:spcPts val="1675"/>
                  </a:lnSpc>
                </a:pPr>
                <a:endParaRPr lang="zh-CN" altLang="zh-CN" sz="1400"/>
              </a:p>
            </p:txBody>
          </p:sp>
          <p:sp>
            <p:nvSpPr>
              <p:cNvPr id="41104" name="Rectangle 198"/>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U</a:t>
                </a:r>
              </a:p>
            </p:txBody>
          </p:sp>
          <p:sp>
            <p:nvSpPr>
              <p:cNvPr id="41105" name="Line 199"/>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a:lstStyle/>
              <a:p>
                <a:endParaRPr lang="zh-CN" altLang="en-US"/>
              </a:p>
            </p:txBody>
          </p:sp>
          <p:sp>
            <p:nvSpPr>
              <p:cNvPr id="41106" name="Line 200"/>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a:lstStyle/>
              <a:p>
                <a:endParaRPr lang="zh-CN" altLang="en-US"/>
              </a:p>
            </p:txBody>
          </p:sp>
          <p:sp>
            <p:nvSpPr>
              <p:cNvPr id="41107" name="Line 201"/>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a:lstStyle/>
              <a:p>
                <a:endParaRPr lang="zh-CN" altLang="en-US"/>
              </a:p>
            </p:txBody>
          </p:sp>
          <p:sp>
            <p:nvSpPr>
              <p:cNvPr id="41108" name="Line 202"/>
              <p:cNvSpPr>
                <a:spLocks noChangeShapeType="1"/>
              </p:cNvSpPr>
              <p:nvPr/>
            </p:nvSpPr>
            <p:spPr bwMode="auto">
              <a:xfrm>
                <a:off x="4332" y="799"/>
                <a:ext cx="0" cy="363"/>
              </a:xfrm>
              <a:prstGeom prst="line">
                <a:avLst/>
              </a:prstGeom>
              <a:noFill/>
              <a:ln w="12700">
                <a:solidFill>
                  <a:schemeClr val="tx1"/>
                </a:solidFill>
                <a:round/>
                <a:headEnd/>
                <a:tailEnd/>
              </a:ln>
            </p:spPr>
            <p:txBody>
              <a:bodyPr wrap="none"/>
              <a:lstStyle/>
              <a:p>
                <a:endParaRPr lang="zh-CN" altLang="en-US"/>
              </a:p>
            </p:txBody>
          </p:sp>
          <p:sp>
            <p:nvSpPr>
              <p:cNvPr id="41109" name="Line 203"/>
              <p:cNvSpPr>
                <a:spLocks noChangeShapeType="1"/>
              </p:cNvSpPr>
              <p:nvPr/>
            </p:nvSpPr>
            <p:spPr bwMode="auto">
              <a:xfrm>
                <a:off x="4649" y="799"/>
                <a:ext cx="0" cy="363"/>
              </a:xfrm>
              <a:prstGeom prst="line">
                <a:avLst/>
              </a:prstGeom>
              <a:noFill/>
              <a:ln w="12700">
                <a:solidFill>
                  <a:schemeClr val="tx1"/>
                </a:solidFill>
                <a:round/>
                <a:headEnd/>
                <a:tailEnd/>
              </a:ln>
            </p:spPr>
            <p:txBody>
              <a:bodyPr wrap="none"/>
              <a:lstStyle/>
              <a:p>
                <a:endParaRPr lang="zh-CN" altLang="en-US"/>
              </a:p>
            </p:txBody>
          </p:sp>
          <p:sp>
            <p:nvSpPr>
              <p:cNvPr id="41110" name="Line 204"/>
              <p:cNvSpPr>
                <a:spLocks noChangeShapeType="1"/>
              </p:cNvSpPr>
              <p:nvPr/>
            </p:nvSpPr>
            <p:spPr bwMode="auto">
              <a:xfrm>
                <a:off x="4967" y="799"/>
                <a:ext cx="0" cy="363"/>
              </a:xfrm>
              <a:prstGeom prst="line">
                <a:avLst/>
              </a:prstGeom>
              <a:noFill/>
              <a:ln w="12700">
                <a:solidFill>
                  <a:schemeClr val="tx1"/>
                </a:solidFill>
                <a:round/>
                <a:headEnd/>
                <a:tailEnd/>
              </a:ln>
            </p:spPr>
            <p:txBody>
              <a:bodyPr wrap="none"/>
              <a:lstStyle/>
              <a:p>
                <a:endParaRPr lang="zh-CN" altLang="en-US"/>
              </a:p>
            </p:txBody>
          </p:sp>
          <p:sp>
            <p:nvSpPr>
              <p:cNvPr id="41111" name="Line 205"/>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a:lstStyle/>
              <a:p>
                <a:endParaRPr lang="zh-CN" altLang="en-US"/>
              </a:p>
            </p:txBody>
          </p:sp>
        </p:grpSp>
      </p:grpSp>
      <p:grpSp>
        <p:nvGrpSpPr>
          <p:cNvPr id="16" name="Group 231"/>
          <p:cNvGrpSpPr>
            <a:grpSpLocks/>
          </p:cNvGrpSpPr>
          <p:nvPr/>
        </p:nvGrpSpPr>
        <p:grpSpPr bwMode="auto">
          <a:xfrm>
            <a:off x="5219700" y="3867150"/>
            <a:ext cx="2598738" cy="234950"/>
            <a:chOff x="3198" y="2341"/>
            <a:chExt cx="2268" cy="272"/>
          </a:xfrm>
        </p:grpSpPr>
        <p:grpSp>
          <p:nvGrpSpPr>
            <p:cNvPr id="41075" name="Group 232"/>
            <p:cNvGrpSpPr>
              <a:grpSpLocks/>
            </p:cNvGrpSpPr>
            <p:nvPr/>
          </p:nvGrpSpPr>
          <p:grpSpPr bwMode="auto">
            <a:xfrm>
              <a:off x="3198" y="2341"/>
              <a:ext cx="1134" cy="272"/>
              <a:chOff x="4014" y="799"/>
              <a:chExt cx="1270" cy="363"/>
            </a:xfrm>
          </p:grpSpPr>
          <p:sp>
            <p:nvSpPr>
              <p:cNvPr id="41088" name="Rectangle 233"/>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r>
                  <a:rPr lang="en-US" altLang="zh-CN" sz="1400"/>
                  <a:t> </a:t>
                </a:r>
              </a:p>
            </p:txBody>
          </p:sp>
          <p:sp>
            <p:nvSpPr>
              <p:cNvPr id="41089" name="Rectangle 234"/>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r>
                  <a:rPr lang="en-US" altLang="zh-CN" sz="1400"/>
                  <a:t>U</a:t>
                </a:r>
              </a:p>
            </p:txBody>
          </p:sp>
          <p:sp>
            <p:nvSpPr>
              <p:cNvPr id="41090" name="Rectangle 235"/>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S</a:t>
                </a:r>
              </a:p>
            </p:txBody>
          </p:sp>
          <p:sp>
            <p:nvSpPr>
              <p:cNvPr id="41091" name="Rectangle 236"/>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R</a:t>
                </a:r>
              </a:p>
            </p:txBody>
          </p:sp>
          <p:sp>
            <p:nvSpPr>
              <p:cNvPr id="41092" name="Line 237"/>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93" name="Line 238"/>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94" name="Line 239"/>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095" name="Line 240"/>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096" name="Line 241"/>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097" name="Line 242"/>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098" name="Line 243"/>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nvGrpSpPr>
            <p:cNvPr id="41076" name="Group 244"/>
            <p:cNvGrpSpPr>
              <a:grpSpLocks/>
            </p:cNvGrpSpPr>
            <p:nvPr/>
          </p:nvGrpSpPr>
          <p:grpSpPr bwMode="auto">
            <a:xfrm>
              <a:off x="4332" y="2341"/>
              <a:ext cx="1134" cy="272"/>
              <a:chOff x="4014" y="799"/>
              <a:chExt cx="1270" cy="363"/>
            </a:xfrm>
          </p:grpSpPr>
          <p:sp>
            <p:nvSpPr>
              <p:cNvPr id="41077" name="Rectangle 245"/>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1078" name="Rectangle 246"/>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endParaRPr lang="zh-CN" altLang="zh-CN" sz="1400"/>
              </a:p>
            </p:txBody>
          </p:sp>
          <p:sp>
            <p:nvSpPr>
              <p:cNvPr id="41079" name="Rectangle 247"/>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 </a:t>
                </a:r>
              </a:p>
            </p:txBody>
          </p:sp>
          <p:sp>
            <p:nvSpPr>
              <p:cNvPr id="41080" name="Rectangle 248"/>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 </a:t>
                </a:r>
              </a:p>
            </p:txBody>
          </p:sp>
          <p:sp>
            <p:nvSpPr>
              <p:cNvPr id="41081" name="Line 249"/>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82" name="Line 250"/>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83" name="Line 251"/>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084" name="Line 252"/>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085" name="Line 253"/>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086" name="Line 254"/>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087" name="Line 255"/>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grpSp>
        <p:nvGrpSpPr>
          <p:cNvPr id="19" name="Group 281"/>
          <p:cNvGrpSpPr>
            <a:grpSpLocks/>
          </p:cNvGrpSpPr>
          <p:nvPr/>
        </p:nvGrpSpPr>
        <p:grpSpPr bwMode="auto">
          <a:xfrm>
            <a:off x="5219700" y="4587875"/>
            <a:ext cx="2598738" cy="233363"/>
            <a:chOff x="3198" y="2341"/>
            <a:chExt cx="2268" cy="272"/>
          </a:xfrm>
        </p:grpSpPr>
        <p:grpSp>
          <p:nvGrpSpPr>
            <p:cNvPr id="41051" name="Group 282"/>
            <p:cNvGrpSpPr>
              <a:grpSpLocks/>
            </p:cNvGrpSpPr>
            <p:nvPr/>
          </p:nvGrpSpPr>
          <p:grpSpPr bwMode="auto">
            <a:xfrm>
              <a:off x="3198" y="2341"/>
              <a:ext cx="1134" cy="272"/>
              <a:chOff x="4014" y="799"/>
              <a:chExt cx="1270" cy="363"/>
            </a:xfrm>
          </p:grpSpPr>
          <p:sp>
            <p:nvSpPr>
              <p:cNvPr id="41064" name="Rectangle 283"/>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r>
                  <a:rPr lang="en-US" altLang="zh-CN" sz="1400"/>
                  <a:t> </a:t>
                </a:r>
              </a:p>
            </p:txBody>
          </p:sp>
          <p:sp>
            <p:nvSpPr>
              <p:cNvPr id="41065" name="Rectangle 284"/>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r>
                  <a:rPr lang="en-US" altLang="zh-CN" sz="1400"/>
                  <a:t> </a:t>
                </a:r>
              </a:p>
            </p:txBody>
          </p:sp>
          <p:sp>
            <p:nvSpPr>
              <p:cNvPr id="41066" name="Rectangle 285"/>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 </a:t>
                </a:r>
              </a:p>
            </p:txBody>
          </p:sp>
          <p:sp>
            <p:nvSpPr>
              <p:cNvPr id="41067" name="Rectangle 286"/>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U</a:t>
                </a:r>
              </a:p>
            </p:txBody>
          </p:sp>
          <p:sp>
            <p:nvSpPr>
              <p:cNvPr id="41068" name="Line 287"/>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69" name="Line 288"/>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70" name="Line 289"/>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071" name="Line 290"/>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072" name="Line 291"/>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073" name="Line 292"/>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074" name="Line 293"/>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nvGrpSpPr>
            <p:cNvPr id="41052" name="Group 294"/>
            <p:cNvGrpSpPr>
              <a:grpSpLocks/>
            </p:cNvGrpSpPr>
            <p:nvPr/>
          </p:nvGrpSpPr>
          <p:grpSpPr bwMode="auto">
            <a:xfrm>
              <a:off x="4332" y="2341"/>
              <a:ext cx="1134" cy="272"/>
              <a:chOff x="4014" y="799"/>
              <a:chExt cx="1270" cy="363"/>
            </a:xfrm>
          </p:grpSpPr>
          <p:sp>
            <p:nvSpPr>
              <p:cNvPr id="41053" name="Rectangle 295"/>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1054" name="Rectangle 296"/>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endParaRPr lang="zh-CN" altLang="zh-CN" sz="1400"/>
              </a:p>
            </p:txBody>
          </p:sp>
          <p:sp>
            <p:nvSpPr>
              <p:cNvPr id="41055" name="Rectangle 297"/>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 </a:t>
                </a:r>
              </a:p>
            </p:txBody>
          </p:sp>
          <p:sp>
            <p:nvSpPr>
              <p:cNvPr id="41056" name="Rectangle 298"/>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 </a:t>
                </a:r>
              </a:p>
            </p:txBody>
          </p:sp>
          <p:sp>
            <p:nvSpPr>
              <p:cNvPr id="41057" name="Line 299"/>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58" name="Line 300"/>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59" name="Line 301"/>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060" name="Line 302"/>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061" name="Line 303"/>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062" name="Line 304"/>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063" name="Line 305"/>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grpSp>
        <p:nvGrpSpPr>
          <p:cNvPr id="22" name="Group 156"/>
          <p:cNvGrpSpPr>
            <a:grpSpLocks/>
          </p:cNvGrpSpPr>
          <p:nvPr/>
        </p:nvGrpSpPr>
        <p:grpSpPr bwMode="auto">
          <a:xfrm>
            <a:off x="5219700" y="2787650"/>
            <a:ext cx="2592388" cy="252413"/>
            <a:chOff x="3198" y="2341"/>
            <a:chExt cx="2268" cy="272"/>
          </a:xfrm>
        </p:grpSpPr>
        <p:grpSp>
          <p:nvGrpSpPr>
            <p:cNvPr id="41027" name="Group 157"/>
            <p:cNvGrpSpPr>
              <a:grpSpLocks/>
            </p:cNvGrpSpPr>
            <p:nvPr/>
          </p:nvGrpSpPr>
          <p:grpSpPr bwMode="auto">
            <a:xfrm>
              <a:off x="3198" y="2341"/>
              <a:ext cx="1134" cy="272"/>
              <a:chOff x="4014" y="799"/>
              <a:chExt cx="1270" cy="363"/>
            </a:xfrm>
          </p:grpSpPr>
          <p:sp>
            <p:nvSpPr>
              <p:cNvPr id="41040" name="Rectangle 158"/>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r>
                  <a:rPr lang="en-US" altLang="zh-CN" sz="1400"/>
                  <a:t>R</a:t>
                </a:r>
              </a:p>
            </p:txBody>
          </p:sp>
          <p:sp>
            <p:nvSpPr>
              <p:cNvPr id="41041" name="Rectangle 159"/>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r>
                  <a:rPr lang="en-US" altLang="zh-CN" sz="1400"/>
                  <a:t>Q</a:t>
                </a:r>
              </a:p>
            </p:txBody>
          </p:sp>
          <p:sp>
            <p:nvSpPr>
              <p:cNvPr id="41042" name="Rectangle 160"/>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P</a:t>
                </a:r>
              </a:p>
            </p:txBody>
          </p:sp>
          <p:sp>
            <p:nvSpPr>
              <p:cNvPr id="41043" name="Rectangle 161"/>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D</a:t>
                </a:r>
              </a:p>
            </p:txBody>
          </p:sp>
          <p:sp>
            <p:nvSpPr>
              <p:cNvPr id="41044" name="Line 162"/>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45" name="Line 163"/>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46" name="Line 164"/>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047" name="Line 165"/>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048" name="Line 166"/>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049" name="Line 167"/>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050" name="Line 168"/>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nvGrpSpPr>
            <p:cNvPr id="41028" name="Group 169"/>
            <p:cNvGrpSpPr>
              <a:grpSpLocks/>
            </p:cNvGrpSpPr>
            <p:nvPr/>
          </p:nvGrpSpPr>
          <p:grpSpPr bwMode="auto">
            <a:xfrm>
              <a:off x="4332" y="2341"/>
              <a:ext cx="1134" cy="272"/>
              <a:chOff x="4014" y="799"/>
              <a:chExt cx="1270" cy="363"/>
            </a:xfrm>
          </p:grpSpPr>
          <p:sp>
            <p:nvSpPr>
              <p:cNvPr id="41029" name="Rectangle 170"/>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1030" name="Rectangle 171"/>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endParaRPr lang="zh-CN" altLang="zh-CN" sz="1400"/>
              </a:p>
            </p:txBody>
          </p:sp>
          <p:sp>
            <p:nvSpPr>
              <p:cNvPr id="41031" name="Rectangle 172"/>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U</a:t>
                </a:r>
              </a:p>
            </p:txBody>
          </p:sp>
          <p:sp>
            <p:nvSpPr>
              <p:cNvPr id="41032" name="Rectangle 173"/>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S</a:t>
                </a:r>
              </a:p>
            </p:txBody>
          </p:sp>
          <p:sp>
            <p:nvSpPr>
              <p:cNvPr id="41033" name="Line 174"/>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34" name="Line 175"/>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35" name="Line 176"/>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1036" name="Line 177"/>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037" name="Line 178"/>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038" name="Line 179"/>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039" name="Line 180"/>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grpSp>
        <p:nvGrpSpPr>
          <p:cNvPr id="25" name="Group 206"/>
          <p:cNvGrpSpPr>
            <a:grpSpLocks/>
          </p:cNvGrpSpPr>
          <p:nvPr/>
        </p:nvGrpSpPr>
        <p:grpSpPr bwMode="auto">
          <a:xfrm>
            <a:off x="5219700" y="3508375"/>
            <a:ext cx="2665413" cy="252413"/>
            <a:chOff x="3198" y="2341"/>
            <a:chExt cx="2268" cy="272"/>
          </a:xfrm>
        </p:grpSpPr>
        <p:grpSp>
          <p:nvGrpSpPr>
            <p:cNvPr id="41003" name="Group 207"/>
            <p:cNvGrpSpPr>
              <a:grpSpLocks/>
            </p:cNvGrpSpPr>
            <p:nvPr/>
          </p:nvGrpSpPr>
          <p:grpSpPr bwMode="auto">
            <a:xfrm>
              <a:off x="3198" y="2341"/>
              <a:ext cx="1134" cy="272"/>
              <a:chOff x="4014" y="799"/>
              <a:chExt cx="1270" cy="363"/>
            </a:xfrm>
          </p:grpSpPr>
          <p:sp>
            <p:nvSpPr>
              <p:cNvPr id="41016" name="Rectangle 208"/>
              <p:cNvSpPr>
                <a:spLocks noChangeArrowheads="1"/>
              </p:cNvSpPr>
              <p:nvPr/>
            </p:nvSpPr>
            <p:spPr bwMode="auto">
              <a:xfrm>
                <a:off x="4967" y="799"/>
                <a:ext cx="317" cy="363"/>
              </a:xfrm>
              <a:prstGeom prst="rect">
                <a:avLst/>
              </a:prstGeom>
              <a:noFill/>
              <a:ln w="9525">
                <a:noFill/>
                <a:miter lim="800000"/>
                <a:headEnd/>
                <a:tailEnd/>
              </a:ln>
            </p:spPr>
            <p:txBody>
              <a:bodyPr/>
              <a:lstStyle/>
              <a:p>
                <a:pPr>
                  <a:lnSpc>
                    <a:spcPts val="1675"/>
                  </a:lnSpc>
                </a:pPr>
                <a:r>
                  <a:rPr lang="en-US" altLang="zh-CN" sz="1400"/>
                  <a:t>U</a:t>
                </a:r>
              </a:p>
            </p:txBody>
          </p:sp>
          <p:sp>
            <p:nvSpPr>
              <p:cNvPr id="41017" name="Rectangle 209"/>
              <p:cNvSpPr>
                <a:spLocks noChangeArrowheads="1"/>
              </p:cNvSpPr>
              <p:nvPr/>
            </p:nvSpPr>
            <p:spPr bwMode="auto">
              <a:xfrm>
                <a:off x="4649" y="799"/>
                <a:ext cx="318" cy="363"/>
              </a:xfrm>
              <a:prstGeom prst="rect">
                <a:avLst/>
              </a:prstGeom>
              <a:noFill/>
              <a:ln w="9525">
                <a:noFill/>
                <a:miter lim="800000"/>
                <a:headEnd/>
                <a:tailEnd/>
              </a:ln>
            </p:spPr>
            <p:txBody>
              <a:bodyPr/>
              <a:lstStyle/>
              <a:p>
                <a:pPr>
                  <a:lnSpc>
                    <a:spcPts val="1675"/>
                  </a:lnSpc>
                </a:pPr>
                <a:r>
                  <a:rPr lang="en-US" altLang="zh-CN" sz="1400"/>
                  <a:t>S</a:t>
                </a:r>
              </a:p>
            </p:txBody>
          </p:sp>
          <p:sp>
            <p:nvSpPr>
              <p:cNvPr id="41018" name="Rectangle 210"/>
              <p:cNvSpPr>
                <a:spLocks noChangeArrowheads="1"/>
              </p:cNvSpPr>
              <p:nvPr/>
            </p:nvSpPr>
            <p:spPr bwMode="auto">
              <a:xfrm>
                <a:off x="4332" y="799"/>
                <a:ext cx="317" cy="363"/>
              </a:xfrm>
              <a:prstGeom prst="rect">
                <a:avLst/>
              </a:prstGeom>
              <a:noFill/>
              <a:ln w="9525">
                <a:noFill/>
                <a:miter lim="800000"/>
                <a:headEnd/>
                <a:tailEnd/>
              </a:ln>
            </p:spPr>
            <p:txBody>
              <a:bodyPr/>
              <a:lstStyle/>
              <a:p>
                <a:pPr>
                  <a:lnSpc>
                    <a:spcPts val="1675"/>
                  </a:lnSpc>
                </a:pPr>
                <a:r>
                  <a:rPr lang="en-US" altLang="zh-CN" sz="1400"/>
                  <a:t>R</a:t>
                </a:r>
              </a:p>
            </p:txBody>
          </p:sp>
          <p:sp>
            <p:nvSpPr>
              <p:cNvPr id="41019" name="Rectangle 211"/>
              <p:cNvSpPr>
                <a:spLocks noChangeArrowheads="1"/>
              </p:cNvSpPr>
              <p:nvPr/>
            </p:nvSpPr>
            <p:spPr bwMode="auto">
              <a:xfrm>
                <a:off x="4014" y="799"/>
                <a:ext cx="318" cy="363"/>
              </a:xfrm>
              <a:prstGeom prst="rect">
                <a:avLst/>
              </a:prstGeom>
              <a:noFill/>
              <a:ln w="9525">
                <a:noFill/>
                <a:miter lim="800000"/>
                <a:headEnd/>
                <a:tailEnd/>
              </a:ln>
            </p:spPr>
            <p:txBody>
              <a:bodyPr/>
              <a:lstStyle/>
              <a:p>
                <a:pPr>
                  <a:lnSpc>
                    <a:spcPts val="1675"/>
                  </a:lnSpc>
                </a:pPr>
                <a:r>
                  <a:rPr lang="en-US" altLang="zh-CN" sz="1400"/>
                  <a:t>Q</a:t>
                </a:r>
              </a:p>
            </p:txBody>
          </p:sp>
          <p:sp>
            <p:nvSpPr>
              <p:cNvPr id="41020" name="Line 212"/>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1021" name="Line 213"/>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a:lstStyle/>
              <a:p>
                <a:endParaRPr lang="zh-CN" altLang="en-US"/>
              </a:p>
            </p:txBody>
          </p:sp>
          <p:sp>
            <p:nvSpPr>
              <p:cNvPr id="41022" name="Line 214"/>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a:lstStyle/>
              <a:p>
                <a:endParaRPr lang="zh-CN" altLang="en-US"/>
              </a:p>
            </p:txBody>
          </p:sp>
          <p:sp>
            <p:nvSpPr>
              <p:cNvPr id="41023" name="Line 215"/>
              <p:cNvSpPr>
                <a:spLocks noChangeShapeType="1"/>
              </p:cNvSpPr>
              <p:nvPr/>
            </p:nvSpPr>
            <p:spPr bwMode="auto">
              <a:xfrm>
                <a:off x="4332" y="799"/>
                <a:ext cx="0" cy="363"/>
              </a:xfrm>
              <a:prstGeom prst="line">
                <a:avLst/>
              </a:prstGeom>
              <a:noFill/>
              <a:ln w="12700">
                <a:solidFill>
                  <a:schemeClr val="tx1"/>
                </a:solidFill>
                <a:round/>
                <a:headEnd/>
                <a:tailEnd/>
              </a:ln>
            </p:spPr>
            <p:txBody>
              <a:bodyPr wrap="none"/>
              <a:lstStyle/>
              <a:p>
                <a:endParaRPr lang="zh-CN" altLang="en-US"/>
              </a:p>
            </p:txBody>
          </p:sp>
          <p:sp>
            <p:nvSpPr>
              <p:cNvPr id="41024" name="Line 216"/>
              <p:cNvSpPr>
                <a:spLocks noChangeShapeType="1"/>
              </p:cNvSpPr>
              <p:nvPr/>
            </p:nvSpPr>
            <p:spPr bwMode="auto">
              <a:xfrm>
                <a:off x="4649" y="799"/>
                <a:ext cx="0" cy="363"/>
              </a:xfrm>
              <a:prstGeom prst="line">
                <a:avLst/>
              </a:prstGeom>
              <a:noFill/>
              <a:ln w="12700">
                <a:solidFill>
                  <a:schemeClr val="tx1"/>
                </a:solidFill>
                <a:round/>
                <a:headEnd/>
                <a:tailEnd/>
              </a:ln>
            </p:spPr>
            <p:txBody>
              <a:bodyPr wrap="none"/>
              <a:lstStyle/>
              <a:p>
                <a:endParaRPr lang="zh-CN" altLang="en-US"/>
              </a:p>
            </p:txBody>
          </p:sp>
          <p:sp>
            <p:nvSpPr>
              <p:cNvPr id="41025" name="Line 217"/>
              <p:cNvSpPr>
                <a:spLocks noChangeShapeType="1"/>
              </p:cNvSpPr>
              <p:nvPr/>
            </p:nvSpPr>
            <p:spPr bwMode="auto">
              <a:xfrm>
                <a:off x="4967" y="799"/>
                <a:ext cx="0" cy="363"/>
              </a:xfrm>
              <a:prstGeom prst="line">
                <a:avLst/>
              </a:prstGeom>
              <a:noFill/>
              <a:ln w="12700">
                <a:solidFill>
                  <a:schemeClr val="tx1"/>
                </a:solidFill>
                <a:round/>
                <a:headEnd/>
                <a:tailEnd/>
              </a:ln>
            </p:spPr>
            <p:txBody>
              <a:bodyPr wrap="none"/>
              <a:lstStyle/>
              <a:p>
                <a:endParaRPr lang="zh-CN" altLang="en-US"/>
              </a:p>
            </p:txBody>
          </p:sp>
          <p:sp>
            <p:nvSpPr>
              <p:cNvPr id="41026" name="Line 218"/>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a:lstStyle/>
              <a:p>
                <a:endParaRPr lang="zh-CN" altLang="en-US"/>
              </a:p>
            </p:txBody>
          </p:sp>
        </p:grpSp>
        <p:grpSp>
          <p:nvGrpSpPr>
            <p:cNvPr id="41004" name="Group 219"/>
            <p:cNvGrpSpPr>
              <a:grpSpLocks/>
            </p:cNvGrpSpPr>
            <p:nvPr/>
          </p:nvGrpSpPr>
          <p:grpSpPr bwMode="auto">
            <a:xfrm>
              <a:off x="4332" y="2341"/>
              <a:ext cx="1134" cy="272"/>
              <a:chOff x="4014" y="799"/>
              <a:chExt cx="1270" cy="363"/>
            </a:xfrm>
          </p:grpSpPr>
          <p:sp>
            <p:nvSpPr>
              <p:cNvPr id="41005" name="Rectangle 220"/>
              <p:cNvSpPr>
                <a:spLocks noChangeArrowheads="1"/>
              </p:cNvSpPr>
              <p:nvPr/>
            </p:nvSpPr>
            <p:spPr bwMode="auto">
              <a:xfrm>
                <a:off x="4967" y="799"/>
                <a:ext cx="317" cy="363"/>
              </a:xfrm>
              <a:prstGeom prst="rect">
                <a:avLst/>
              </a:prstGeom>
              <a:noFill/>
              <a:ln w="9525">
                <a:noFill/>
                <a:miter lim="800000"/>
                <a:headEnd/>
                <a:tailEnd/>
              </a:ln>
            </p:spPr>
            <p:txBody>
              <a:bodyPr/>
              <a:lstStyle/>
              <a:p>
                <a:pPr>
                  <a:lnSpc>
                    <a:spcPts val="1675"/>
                  </a:lnSpc>
                </a:pPr>
                <a:endParaRPr lang="zh-CN" altLang="zh-CN" sz="1400"/>
              </a:p>
            </p:txBody>
          </p:sp>
          <p:sp>
            <p:nvSpPr>
              <p:cNvPr id="41006" name="Rectangle 221"/>
              <p:cNvSpPr>
                <a:spLocks noChangeArrowheads="1"/>
              </p:cNvSpPr>
              <p:nvPr/>
            </p:nvSpPr>
            <p:spPr bwMode="auto">
              <a:xfrm>
                <a:off x="4649" y="799"/>
                <a:ext cx="318" cy="363"/>
              </a:xfrm>
              <a:prstGeom prst="rect">
                <a:avLst/>
              </a:prstGeom>
              <a:noFill/>
              <a:ln w="9525">
                <a:noFill/>
                <a:miter lim="800000"/>
                <a:headEnd/>
                <a:tailEnd/>
              </a:ln>
            </p:spPr>
            <p:txBody>
              <a:bodyPr/>
              <a:lstStyle/>
              <a:p>
                <a:pPr>
                  <a:lnSpc>
                    <a:spcPts val="1675"/>
                  </a:lnSpc>
                </a:pPr>
                <a:endParaRPr lang="zh-CN" altLang="zh-CN" sz="1400"/>
              </a:p>
            </p:txBody>
          </p:sp>
          <p:sp>
            <p:nvSpPr>
              <p:cNvPr id="41007" name="Rectangle 222"/>
              <p:cNvSpPr>
                <a:spLocks noChangeArrowheads="1"/>
              </p:cNvSpPr>
              <p:nvPr/>
            </p:nvSpPr>
            <p:spPr bwMode="auto">
              <a:xfrm>
                <a:off x="4332" y="799"/>
                <a:ext cx="317" cy="363"/>
              </a:xfrm>
              <a:prstGeom prst="rect">
                <a:avLst/>
              </a:prstGeom>
              <a:noFill/>
              <a:ln w="9525">
                <a:noFill/>
                <a:miter lim="800000"/>
                <a:headEnd/>
                <a:tailEnd/>
              </a:ln>
            </p:spPr>
            <p:txBody>
              <a:bodyPr/>
              <a:lstStyle/>
              <a:p>
                <a:pPr>
                  <a:lnSpc>
                    <a:spcPts val="1675"/>
                  </a:lnSpc>
                </a:pPr>
                <a:endParaRPr lang="zh-CN" altLang="zh-CN" sz="1400"/>
              </a:p>
            </p:txBody>
          </p:sp>
          <p:sp>
            <p:nvSpPr>
              <p:cNvPr id="41008" name="Rectangle 223"/>
              <p:cNvSpPr>
                <a:spLocks noChangeArrowheads="1"/>
              </p:cNvSpPr>
              <p:nvPr/>
            </p:nvSpPr>
            <p:spPr bwMode="auto">
              <a:xfrm>
                <a:off x="4014" y="799"/>
                <a:ext cx="318" cy="363"/>
              </a:xfrm>
              <a:prstGeom prst="rect">
                <a:avLst/>
              </a:prstGeom>
              <a:noFill/>
              <a:ln w="9525">
                <a:noFill/>
                <a:miter lim="800000"/>
                <a:headEnd/>
                <a:tailEnd/>
              </a:ln>
            </p:spPr>
            <p:txBody>
              <a:bodyPr/>
              <a:lstStyle/>
              <a:p>
                <a:pPr>
                  <a:lnSpc>
                    <a:spcPts val="1675"/>
                  </a:lnSpc>
                </a:pPr>
                <a:endParaRPr lang="zh-CN" altLang="zh-CN" sz="1400"/>
              </a:p>
            </p:txBody>
          </p:sp>
          <p:sp>
            <p:nvSpPr>
              <p:cNvPr id="41009" name="Line 224"/>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a:lstStyle/>
              <a:p>
                <a:endParaRPr lang="zh-CN" altLang="en-US"/>
              </a:p>
            </p:txBody>
          </p:sp>
          <p:sp>
            <p:nvSpPr>
              <p:cNvPr id="41010" name="Line 225"/>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a:lstStyle/>
              <a:p>
                <a:endParaRPr lang="zh-CN" altLang="en-US"/>
              </a:p>
            </p:txBody>
          </p:sp>
          <p:sp>
            <p:nvSpPr>
              <p:cNvPr id="41011" name="Line 226"/>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a:lstStyle/>
              <a:p>
                <a:endParaRPr lang="zh-CN" altLang="en-US"/>
              </a:p>
            </p:txBody>
          </p:sp>
          <p:sp>
            <p:nvSpPr>
              <p:cNvPr id="41012" name="Line 227"/>
              <p:cNvSpPr>
                <a:spLocks noChangeShapeType="1"/>
              </p:cNvSpPr>
              <p:nvPr/>
            </p:nvSpPr>
            <p:spPr bwMode="auto">
              <a:xfrm>
                <a:off x="4332" y="799"/>
                <a:ext cx="0" cy="363"/>
              </a:xfrm>
              <a:prstGeom prst="line">
                <a:avLst/>
              </a:prstGeom>
              <a:noFill/>
              <a:ln w="12700">
                <a:solidFill>
                  <a:schemeClr val="tx1"/>
                </a:solidFill>
                <a:round/>
                <a:headEnd/>
                <a:tailEnd/>
              </a:ln>
            </p:spPr>
            <p:txBody>
              <a:bodyPr wrap="none"/>
              <a:lstStyle/>
              <a:p>
                <a:endParaRPr lang="zh-CN" altLang="en-US"/>
              </a:p>
            </p:txBody>
          </p:sp>
          <p:sp>
            <p:nvSpPr>
              <p:cNvPr id="41013" name="Line 228"/>
              <p:cNvSpPr>
                <a:spLocks noChangeShapeType="1"/>
              </p:cNvSpPr>
              <p:nvPr/>
            </p:nvSpPr>
            <p:spPr bwMode="auto">
              <a:xfrm>
                <a:off x="4649" y="799"/>
                <a:ext cx="0" cy="363"/>
              </a:xfrm>
              <a:prstGeom prst="line">
                <a:avLst/>
              </a:prstGeom>
              <a:noFill/>
              <a:ln w="12700">
                <a:solidFill>
                  <a:schemeClr val="tx1"/>
                </a:solidFill>
                <a:round/>
                <a:headEnd/>
                <a:tailEnd/>
              </a:ln>
            </p:spPr>
            <p:txBody>
              <a:bodyPr wrap="none"/>
              <a:lstStyle/>
              <a:p>
                <a:endParaRPr lang="zh-CN" altLang="en-US"/>
              </a:p>
            </p:txBody>
          </p:sp>
          <p:sp>
            <p:nvSpPr>
              <p:cNvPr id="41014" name="Line 229"/>
              <p:cNvSpPr>
                <a:spLocks noChangeShapeType="1"/>
              </p:cNvSpPr>
              <p:nvPr/>
            </p:nvSpPr>
            <p:spPr bwMode="auto">
              <a:xfrm>
                <a:off x="4967" y="799"/>
                <a:ext cx="0" cy="363"/>
              </a:xfrm>
              <a:prstGeom prst="line">
                <a:avLst/>
              </a:prstGeom>
              <a:noFill/>
              <a:ln w="12700">
                <a:solidFill>
                  <a:schemeClr val="tx1"/>
                </a:solidFill>
                <a:round/>
                <a:headEnd/>
                <a:tailEnd/>
              </a:ln>
            </p:spPr>
            <p:txBody>
              <a:bodyPr wrap="none"/>
              <a:lstStyle/>
              <a:p>
                <a:endParaRPr lang="zh-CN" altLang="en-US"/>
              </a:p>
            </p:txBody>
          </p:sp>
          <p:sp>
            <p:nvSpPr>
              <p:cNvPr id="41015" name="Line 230"/>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a:lstStyle/>
              <a:p>
                <a:endParaRPr lang="zh-CN" altLang="en-US"/>
              </a:p>
            </p:txBody>
          </p:sp>
        </p:grpSp>
      </p:grpSp>
      <p:grpSp>
        <p:nvGrpSpPr>
          <p:cNvPr id="28" name="Group 256"/>
          <p:cNvGrpSpPr>
            <a:grpSpLocks/>
          </p:cNvGrpSpPr>
          <p:nvPr/>
        </p:nvGrpSpPr>
        <p:grpSpPr bwMode="auto">
          <a:xfrm>
            <a:off x="5219700" y="4227513"/>
            <a:ext cx="2665413" cy="252412"/>
            <a:chOff x="3198" y="2341"/>
            <a:chExt cx="2268" cy="272"/>
          </a:xfrm>
        </p:grpSpPr>
        <p:grpSp>
          <p:nvGrpSpPr>
            <p:cNvPr id="40979" name="Group 257"/>
            <p:cNvGrpSpPr>
              <a:grpSpLocks/>
            </p:cNvGrpSpPr>
            <p:nvPr/>
          </p:nvGrpSpPr>
          <p:grpSpPr bwMode="auto">
            <a:xfrm>
              <a:off x="3198" y="2341"/>
              <a:ext cx="1134" cy="272"/>
              <a:chOff x="4014" y="799"/>
              <a:chExt cx="1270" cy="363"/>
            </a:xfrm>
          </p:grpSpPr>
          <p:sp>
            <p:nvSpPr>
              <p:cNvPr id="40992" name="Rectangle 258"/>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0993" name="Rectangle 259"/>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endParaRPr lang="zh-CN" altLang="zh-CN" sz="1400"/>
              </a:p>
            </p:txBody>
          </p:sp>
          <p:sp>
            <p:nvSpPr>
              <p:cNvPr id="40994" name="Rectangle 260"/>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r>
                  <a:rPr lang="en-US" altLang="zh-CN" sz="1400"/>
                  <a:t>U</a:t>
                </a:r>
              </a:p>
            </p:txBody>
          </p:sp>
          <p:sp>
            <p:nvSpPr>
              <p:cNvPr id="40995" name="Rectangle 261"/>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r>
                  <a:rPr lang="en-US" altLang="zh-CN" sz="1400"/>
                  <a:t>S</a:t>
                </a:r>
              </a:p>
            </p:txBody>
          </p:sp>
          <p:sp>
            <p:nvSpPr>
              <p:cNvPr id="40996" name="Line 262"/>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0997" name="Line 263"/>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0998" name="Line 264"/>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0999" name="Line 265"/>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1000" name="Line 266"/>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1001" name="Line 267"/>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1002" name="Line 268"/>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p:nvGrpSpPr>
            <p:cNvPr id="40980" name="Group 269"/>
            <p:cNvGrpSpPr>
              <a:grpSpLocks/>
            </p:cNvGrpSpPr>
            <p:nvPr/>
          </p:nvGrpSpPr>
          <p:grpSpPr bwMode="auto">
            <a:xfrm>
              <a:off x="4332" y="2341"/>
              <a:ext cx="1134" cy="272"/>
              <a:chOff x="4014" y="799"/>
              <a:chExt cx="1270" cy="363"/>
            </a:xfrm>
          </p:grpSpPr>
          <p:sp>
            <p:nvSpPr>
              <p:cNvPr id="40981" name="Rectangle 270"/>
              <p:cNvSpPr>
                <a:spLocks noChangeArrowheads="1"/>
              </p:cNvSpPr>
              <p:nvPr/>
            </p:nvSpPr>
            <p:spPr bwMode="auto">
              <a:xfrm>
                <a:off x="4967"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0982" name="Rectangle 271"/>
              <p:cNvSpPr>
                <a:spLocks noChangeArrowheads="1"/>
              </p:cNvSpPr>
              <p:nvPr/>
            </p:nvSpPr>
            <p:spPr bwMode="auto">
              <a:xfrm>
                <a:off x="4649" y="799"/>
                <a:ext cx="318" cy="363"/>
              </a:xfrm>
              <a:prstGeom prst="rect">
                <a:avLst/>
              </a:prstGeom>
              <a:noFill/>
              <a:ln w="9525">
                <a:noFill/>
                <a:miter lim="800000"/>
                <a:headEnd/>
                <a:tailEnd/>
              </a:ln>
            </p:spPr>
            <p:txBody>
              <a:bodyPr tIns="0" bIns="0"/>
              <a:lstStyle/>
              <a:p>
                <a:pPr>
                  <a:lnSpc>
                    <a:spcPts val="1675"/>
                  </a:lnSpc>
                </a:pPr>
                <a:endParaRPr lang="zh-CN" altLang="zh-CN" sz="1400"/>
              </a:p>
            </p:txBody>
          </p:sp>
          <p:sp>
            <p:nvSpPr>
              <p:cNvPr id="40983" name="Rectangle 272"/>
              <p:cNvSpPr>
                <a:spLocks noChangeArrowheads="1"/>
              </p:cNvSpPr>
              <p:nvPr/>
            </p:nvSpPr>
            <p:spPr bwMode="auto">
              <a:xfrm>
                <a:off x="4332" y="799"/>
                <a:ext cx="317" cy="363"/>
              </a:xfrm>
              <a:prstGeom prst="rect">
                <a:avLst/>
              </a:prstGeom>
              <a:noFill/>
              <a:ln w="9525">
                <a:noFill/>
                <a:miter lim="800000"/>
                <a:headEnd/>
                <a:tailEnd/>
              </a:ln>
            </p:spPr>
            <p:txBody>
              <a:bodyPr tIns="0" bIns="0"/>
              <a:lstStyle/>
              <a:p>
                <a:pPr>
                  <a:lnSpc>
                    <a:spcPts val="1675"/>
                  </a:lnSpc>
                </a:pPr>
                <a:endParaRPr lang="zh-CN" altLang="zh-CN" sz="1400"/>
              </a:p>
            </p:txBody>
          </p:sp>
          <p:sp>
            <p:nvSpPr>
              <p:cNvPr id="40984" name="Rectangle 273"/>
              <p:cNvSpPr>
                <a:spLocks noChangeArrowheads="1"/>
              </p:cNvSpPr>
              <p:nvPr/>
            </p:nvSpPr>
            <p:spPr bwMode="auto">
              <a:xfrm>
                <a:off x="4014" y="799"/>
                <a:ext cx="318" cy="363"/>
              </a:xfrm>
              <a:prstGeom prst="rect">
                <a:avLst/>
              </a:prstGeom>
              <a:noFill/>
              <a:ln w="9525">
                <a:noFill/>
                <a:miter lim="800000"/>
                <a:headEnd/>
                <a:tailEnd/>
              </a:ln>
            </p:spPr>
            <p:txBody>
              <a:bodyPr tIns="0" bIns="0"/>
              <a:lstStyle/>
              <a:p>
                <a:pPr>
                  <a:lnSpc>
                    <a:spcPts val="1675"/>
                  </a:lnSpc>
                </a:pPr>
                <a:endParaRPr lang="zh-CN" altLang="zh-CN" sz="1400"/>
              </a:p>
            </p:txBody>
          </p:sp>
          <p:sp>
            <p:nvSpPr>
              <p:cNvPr id="40985" name="Line 274"/>
              <p:cNvSpPr>
                <a:spLocks noChangeShapeType="1"/>
              </p:cNvSpPr>
              <p:nvPr/>
            </p:nvSpPr>
            <p:spPr bwMode="auto">
              <a:xfrm>
                <a:off x="4014" y="799"/>
                <a:ext cx="1270" cy="0"/>
              </a:xfrm>
              <a:prstGeom prst="line">
                <a:avLst/>
              </a:prstGeom>
              <a:noFill/>
              <a:ln w="28575" cap="sq">
                <a:solidFill>
                  <a:schemeClr val="tx1"/>
                </a:solidFill>
                <a:round/>
                <a:headEnd/>
                <a:tailEnd/>
              </a:ln>
            </p:spPr>
            <p:txBody>
              <a:bodyPr wrap="none" tIns="0" bIns="0"/>
              <a:lstStyle/>
              <a:p>
                <a:endParaRPr lang="zh-CN" altLang="en-US"/>
              </a:p>
            </p:txBody>
          </p:sp>
          <p:sp>
            <p:nvSpPr>
              <p:cNvPr id="40986" name="Line 275"/>
              <p:cNvSpPr>
                <a:spLocks noChangeShapeType="1"/>
              </p:cNvSpPr>
              <p:nvPr/>
            </p:nvSpPr>
            <p:spPr bwMode="auto">
              <a:xfrm>
                <a:off x="4014" y="1162"/>
                <a:ext cx="1270" cy="0"/>
              </a:xfrm>
              <a:prstGeom prst="line">
                <a:avLst/>
              </a:prstGeom>
              <a:noFill/>
              <a:ln w="28575" cap="sq">
                <a:solidFill>
                  <a:schemeClr val="tx1"/>
                </a:solidFill>
                <a:round/>
                <a:headEnd/>
                <a:tailEnd/>
              </a:ln>
            </p:spPr>
            <p:txBody>
              <a:bodyPr wrap="none" tIns="0" bIns="0"/>
              <a:lstStyle/>
              <a:p>
                <a:endParaRPr lang="zh-CN" altLang="en-US"/>
              </a:p>
            </p:txBody>
          </p:sp>
          <p:sp>
            <p:nvSpPr>
              <p:cNvPr id="40987" name="Line 276"/>
              <p:cNvSpPr>
                <a:spLocks noChangeShapeType="1"/>
              </p:cNvSpPr>
              <p:nvPr/>
            </p:nvSpPr>
            <p:spPr bwMode="auto">
              <a:xfrm>
                <a:off x="4014" y="799"/>
                <a:ext cx="0" cy="363"/>
              </a:xfrm>
              <a:prstGeom prst="line">
                <a:avLst/>
              </a:prstGeom>
              <a:noFill/>
              <a:ln w="28575" cap="sq">
                <a:solidFill>
                  <a:schemeClr val="tx1"/>
                </a:solidFill>
                <a:round/>
                <a:headEnd/>
                <a:tailEnd/>
              </a:ln>
            </p:spPr>
            <p:txBody>
              <a:bodyPr wrap="none" tIns="0" bIns="0"/>
              <a:lstStyle/>
              <a:p>
                <a:endParaRPr lang="zh-CN" altLang="en-US"/>
              </a:p>
            </p:txBody>
          </p:sp>
          <p:sp>
            <p:nvSpPr>
              <p:cNvPr id="40988" name="Line 277"/>
              <p:cNvSpPr>
                <a:spLocks noChangeShapeType="1"/>
              </p:cNvSpPr>
              <p:nvPr/>
            </p:nvSpPr>
            <p:spPr bwMode="auto">
              <a:xfrm>
                <a:off x="4332" y="799"/>
                <a:ext cx="0" cy="363"/>
              </a:xfrm>
              <a:prstGeom prst="line">
                <a:avLst/>
              </a:prstGeom>
              <a:noFill/>
              <a:ln w="12700">
                <a:solidFill>
                  <a:schemeClr val="tx1"/>
                </a:solidFill>
                <a:round/>
                <a:headEnd/>
                <a:tailEnd/>
              </a:ln>
            </p:spPr>
            <p:txBody>
              <a:bodyPr wrap="none" tIns="0" bIns="0"/>
              <a:lstStyle/>
              <a:p>
                <a:endParaRPr lang="zh-CN" altLang="en-US"/>
              </a:p>
            </p:txBody>
          </p:sp>
          <p:sp>
            <p:nvSpPr>
              <p:cNvPr id="40989" name="Line 278"/>
              <p:cNvSpPr>
                <a:spLocks noChangeShapeType="1"/>
              </p:cNvSpPr>
              <p:nvPr/>
            </p:nvSpPr>
            <p:spPr bwMode="auto">
              <a:xfrm>
                <a:off x="4649" y="799"/>
                <a:ext cx="0" cy="363"/>
              </a:xfrm>
              <a:prstGeom prst="line">
                <a:avLst/>
              </a:prstGeom>
              <a:noFill/>
              <a:ln w="12700">
                <a:solidFill>
                  <a:schemeClr val="tx1"/>
                </a:solidFill>
                <a:round/>
                <a:headEnd/>
                <a:tailEnd/>
              </a:ln>
            </p:spPr>
            <p:txBody>
              <a:bodyPr wrap="none" tIns="0" bIns="0"/>
              <a:lstStyle/>
              <a:p>
                <a:endParaRPr lang="zh-CN" altLang="en-US"/>
              </a:p>
            </p:txBody>
          </p:sp>
          <p:sp>
            <p:nvSpPr>
              <p:cNvPr id="40990" name="Line 279"/>
              <p:cNvSpPr>
                <a:spLocks noChangeShapeType="1"/>
              </p:cNvSpPr>
              <p:nvPr/>
            </p:nvSpPr>
            <p:spPr bwMode="auto">
              <a:xfrm>
                <a:off x="4967" y="799"/>
                <a:ext cx="0" cy="363"/>
              </a:xfrm>
              <a:prstGeom prst="line">
                <a:avLst/>
              </a:prstGeom>
              <a:noFill/>
              <a:ln w="12700">
                <a:solidFill>
                  <a:schemeClr val="tx1"/>
                </a:solidFill>
                <a:round/>
                <a:headEnd/>
                <a:tailEnd/>
              </a:ln>
            </p:spPr>
            <p:txBody>
              <a:bodyPr wrap="none" tIns="0" bIns="0"/>
              <a:lstStyle/>
              <a:p>
                <a:endParaRPr lang="zh-CN" altLang="en-US"/>
              </a:p>
            </p:txBody>
          </p:sp>
          <p:sp>
            <p:nvSpPr>
              <p:cNvPr id="40991" name="Line 280"/>
              <p:cNvSpPr>
                <a:spLocks noChangeShapeType="1"/>
              </p:cNvSpPr>
              <p:nvPr/>
            </p:nvSpPr>
            <p:spPr bwMode="auto">
              <a:xfrm>
                <a:off x="5284" y="799"/>
                <a:ext cx="0" cy="363"/>
              </a:xfrm>
              <a:prstGeom prst="line">
                <a:avLst/>
              </a:prstGeom>
              <a:noFill/>
              <a:ln w="28575" cap="sq">
                <a:solidFill>
                  <a:schemeClr val="tx1"/>
                </a:solidFill>
                <a:round/>
                <a:headEnd/>
                <a:tailEnd/>
              </a:ln>
            </p:spPr>
            <p:txBody>
              <a:bodyPr wrap="none" tIns="0" bIns="0"/>
              <a:lstStyle/>
              <a:p>
                <a:endParaRPr lang="zh-CN" altLang="en-US"/>
              </a:p>
            </p:txBody>
          </p:sp>
        </p:grpSp>
      </p:grpSp>
      <mc:AlternateContent xmlns:mc="http://schemas.openxmlformats.org/markup-compatibility/2006">
        <mc:Choice xmlns:p14="http://schemas.microsoft.com/office/powerpoint/2010/main" xmlns="" Requires="p14">
          <p:contentPart p14:bwMode="auto" r:id="rId3">
            <p14:nvContentPartPr>
              <p14:cNvPr id="4096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096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4"/>
          <p:cNvSpPr>
            <a:spLocks noChangeArrowheads="1"/>
          </p:cNvSpPr>
          <p:nvPr/>
        </p:nvSpPr>
        <p:spPr bwMode="auto">
          <a:xfrm>
            <a:off x="611560"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创建一棵树</a:t>
            </a:r>
            <a:endParaRPr lang="zh-CN" altLang="en-US" dirty="0">
              <a:latin typeface="微软雅黑" pitchFamily="34" charset="-122"/>
              <a:ea typeface="微软雅黑" pitchFamily="34" charset="-122"/>
            </a:endParaRPr>
          </a:p>
        </p:txBody>
      </p:sp>
      <p:sp>
        <p:nvSpPr>
          <p:cNvPr id="36869" name="矩形 10"/>
          <p:cNvSpPr>
            <a:spLocks noChangeArrowheads="1"/>
          </p:cNvSpPr>
          <p:nvPr/>
        </p:nvSpPr>
        <p:spPr bwMode="auto">
          <a:xfrm>
            <a:off x="611188" y="1058863"/>
            <a:ext cx="7921625" cy="3776418"/>
          </a:xfrm>
          <a:prstGeom prst="rect">
            <a:avLst/>
          </a:prstGeom>
          <a:noFill/>
          <a:ln w="9525">
            <a:noFill/>
            <a:miter lim="800000"/>
            <a:headEnd/>
            <a:tailEnd/>
          </a:ln>
        </p:spPr>
        <p:txBody>
          <a:bodyPr>
            <a:spAutoFit/>
          </a:bodyPr>
          <a:lstStyle/>
          <a:p>
            <a:pPr marL="609600" indent="-609600">
              <a:lnSpc>
                <a:spcPct val="90000"/>
              </a:lnSpc>
              <a:defRPr/>
            </a:pPr>
            <a:r>
              <a:rPr lang="en-US" altLang="zh-CN" sz="1400" b="1" dirty="0">
                <a:ea typeface="楷体_GB2312" pitchFamily="49" charset="-122"/>
              </a:rPr>
              <a:t>template &lt;class Type&gt;</a:t>
            </a:r>
          </a:p>
          <a:p>
            <a:pPr marL="609600" indent="-609600">
              <a:lnSpc>
                <a:spcPct val="90000"/>
              </a:lnSpc>
              <a:defRPr/>
            </a:pPr>
            <a:r>
              <a:rPr lang="en-US" altLang="zh-CN" sz="1400" b="1" dirty="0">
                <a:ea typeface="楷体_GB2312" pitchFamily="49" charset="-122"/>
              </a:rPr>
              <a:t>void </a:t>
            </a:r>
            <a:r>
              <a:rPr lang="en-US" altLang="zh-CN" sz="1400" b="1" dirty="0" err="1">
                <a:ea typeface="楷体_GB2312" pitchFamily="49" charset="-122"/>
              </a:rPr>
              <a:t>BinaryTree</a:t>
            </a:r>
            <a:r>
              <a:rPr lang="en-US" altLang="zh-CN" sz="1400" b="1" dirty="0">
                <a:ea typeface="楷体_GB2312" pitchFamily="49" charset="-122"/>
              </a:rPr>
              <a:t>&lt;Type&gt;::</a:t>
            </a:r>
            <a:r>
              <a:rPr lang="en-US" altLang="zh-CN" sz="1400" b="1" dirty="0" err="1">
                <a:ea typeface="楷体_GB2312" pitchFamily="49" charset="-122"/>
              </a:rPr>
              <a:t>createTree</a:t>
            </a:r>
            <a:r>
              <a:rPr lang="en-US" altLang="zh-CN" sz="1400" b="1" dirty="0">
                <a:ea typeface="楷体_GB2312" pitchFamily="49" charset="-122"/>
              </a:rPr>
              <a:t>(Type flag)</a:t>
            </a:r>
            <a:endParaRPr lang="pt-BR" altLang="zh-CN" sz="1400" b="1" dirty="0">
              <a:ea typeface="楷体_GB2312" pitchFamily="49" charset="-122"/>
            </a:endParaRPr>
          </a:p>
          <a:p>
            <a:pPr marL="609600" indent="-609600">
              <a:lnSpc>
                <a:spcPct val="90000"/>
              </a:lnSpc>
              <a:defRPr/>
            </a:pPr>
            <a:r>
              <a:rPr lang="pt-BR" altLang="zh-CN" sz="1400" b="1" dirty="0">
                <a:ea typeface="楷体_GB2312" pitchFamily="49" charset="-122"/>
              </a:rPr>
              <a:t>{ </a:t>
            </a:r>
          </a:p>
          <a:p>
            <a:pPr marL="609600" indent="-609600">
              <a:lnSpc>
                <a:spcPct val="90000"/>
              </a:lnSpc>
              <a:defRPr/>
            </a:pPr>
            <a:r>
              <a:rPr lang="pt-BR" altLang="zh-CN" sz="1400" b="1" dirty="0">
                <a:ea typeface="楷体_GB2312" pitchFamily="49" charset="-122"/>
              </a:rPr>
              <a:t>     linkQueue&lt; Node * &gt; que;</a:t>
            </a:r>
          </a:p>
          <a:p>
            <a:pPr marL="609600" indent="-609600">
              <a:lnSpc>
                <a:spcPct val="90000"/>
              </a:lnSpc>
              <a:defRPr/>
            </a:pPr>
            <a:r>
              <a:rPr lang="pt-BR" altLang="zh-CN" sz="1400" b="1" dirty="0">
                <a:ea typeface="楷体_GB2312" pitchFamily="49" charset="-122"/>
              </a:rPr>
              <a:t>     Node *tmp;</a:t>
            </a:r>
          </a:p>
          <a:p>
            <a:pPr marL="609600" indent="-609600">
              <a:lnSpc>
                <a:spcPct val="90000"/>
              </a:lnSpc>
              <a:defRPr/>
            </a:pPr>
            <a:r>
              <a:rPr lang="pt-BR" altLang="zh-CN" sz="1400" b="1" dirty="0">
                <a:ea typeface="楷体_GB2312" pitchFamily="49" charset="-122"/>
              </a:rPr>
              <a:t>     Type x, ldata, rdata;</a:t>
            </a:r>
          </a:p>
          <a:p>
            <a:pPr marL="609600" indent="-609600">
              <a:lnSpc>
                <a:spcPct val="90000"/>
              </a:lnSpc>
              <a:defRPr/>
            </a:pPr>
            <a:endParaRPr lang="pt-BR" altLang="zh-CN" sz="1400" b="1" dirty="0">
              <a:ea typeface="楷体_GB2312" pitchFamily="49" charset="-122"/>
            </a:endParaRPr>
          </a:p>
          <a:p>
            <a:pPr marL="609600" indent="-609600">
              <a:lnSpc>
                <a:spcPct val="90000"/>
              </a:lnSpc>
              <a:defRPr/>
            </a:pPr>
            <a:r>
              <a:rPr lang="zh-CN" altLang="pt-BR" sz="1400" b="1" dirty="0">
                <a:ea typeface="楷体_GB2312" pitchFamily="49" charset="-122"/>
              </a:rPr>
              <a:t>      </a:t>
            </a:r>
            <a:r>
              <a:rPr lang="pt-BR" altLang="zh-CN" sz="1400" b="1" dirty="0">
                <a:ea typeface="楷体_GB2312" pitchFamily="49" charset="-122"/>
              </a:rPr>
              <a:t>cout &lt;&lt; "\n</a:t>
            </a:r>
            <a:r>
              <a:rPr lang="zh-CN" altLang="pt-BR" sz="1400" b="1" dirty="0">
                <a:ea typeface="楷体_GB2312" pitchFamily="49" charset="-122"/>
              </a:rPr>
              <a:t>输入根结点：</a:t>
            </a:r>
            <a:r>
              <a:rPr lang="pt-BR" altLang="zh-CN" sz="1400" b="1" dirty="0">
                <a:ea typeface="楷体_GB2312" pitchFamily="49" charset="-122"/>
              </a:rPr>
              <a:t>“;    cin &gt;&gt; x;</a:t>
            </a:r>
          </a:p>
          <a:p>
            <a:pPr marL="609600" indent="-609600">
              <a:lnSpc>
                <a:spcPct val="90000"/>
              </a:lnSpc>
              <a:defRPr/>
            </a:pPr>
            <a:r>
              <a:rPr lang="pt-BR" altLang="zh-CN" sz="1400" b="1" dirty="0">
                <a:ea typeface="楷体_GB2312" pitchFamily="49" charset="-122"/>
              </a:rPr>
              <a:t>      root = new Node(x);    </a:t>
            </a:r>
          </a:p>
          <a:p>
            <a:pPr marL="609600" indent="-609600">
              <a:lnSpc>
                <a:spcPct val="90000"/>
              </a:lnSpc>
              <a:defRPr/>
            </a:pPr>
            <a:r>
              <a:rPr lang="pt-BR" altLang="zh-CN" sz="1400" b="1" dirty="0">
                <a:ea typeface="楷体_GB2312" pitchFamily="49" charset="-122"/>
              </a:rPr>
              <a:t>      </a:t>
            </a:r>
            <a:r>
              <a:rPr lang="en-US" altLang="zh-CN" sz="1400" b="1" dirty="0" err="1">
                <a:ea typeface="楷体_GB2312" pitchFamily="49" charset="-122"/>
              </a:rPr>
              <a:t>que.enQueue</a:t>
            </a:r>
            <a:r>
              <a:rPr lang="en-US" altLang="zh-CN" sz="1400" b="1" dirty="0">
                <a:ea typeface="楷体_GB2312" pitchFamily="49" charset="-122"/>
              </a:rPr>
              <a:t>(root);</a:t>
            </a:r>
          </a:p>
          <a:p>
            <a:pPr>
              <a:lnSpc>
                <a:spcPct val="90000"/>
              </a:lnSpc>
              <a:defRPr/>
            </a:pPr>
            <a:r>
              <a:rPr lang="en-US" altLang="zh-CN" sz="1400" b="1" dirty="0">
                <a:ea typeface="楷体_GB2312" pitchFamily="49" charset="-122"/>
              </a:rPr>
              <a:t>      while (!</a:t>
            </a:r>
            <a:r>
              <a:rPr lang="en-US" altLang="zh-CN" sz="1400" b="1" dirty="0" err="1">
                <a:ea typeface="楷体_GB2312" pitchFamily="49" charset="-122"/>
              </a:rPr>
              <a:t>que.isEmpty</a:t>
            </a:r>
            <a:r>
              <a:rPr lang="en-US" altLang="zh-CN" sz="1400" b="1" dirty="0">
                <a:ea typeface="楷体_GB2312" pitchFamily="49" charset="-122"/>
              </a:rPr>
              <a:t>()) {</a:t>
            </a:r>
          </a:p>
          <a:p>
            <a:pPr>
              <a:lnSpc>
                <a:spcPct val="90000"/>
              </a:lnSpc>
              <a:defRPr/>
            </a:pPr>
            <a:r>
              <a:rPr lang="en-US" altLang="zh-CN" sz="1400" b="1" dirty="0">
                <a:ea typeface="楷体_GB2312" pitchFamily="49" charset="-122"/>
              </a:rPr>
              <a:t>            </a:t>
            </a:r>
            <a:r>
              <a:rPr lang="en-US" altLang="zh-CN" sz="1400" b="1" dirty="0" err="1">
                <a:ea typeface="楷体_GB2312" pitchFamily="49" charset="-122"/>
              </a:rPr>
              <a:t>tmp</a:t>
            </a:r>
            <a:r>
              <a:rPr lang="en-US" altLang="zh-CN" sz="1400" b="1" dirty="0">
                <a:ea typeface="楷体_GB2312" pitchFamily="49" charset="-122"/>
              </a:rPr>
              <a:t> = </a:t>
            </a:r>
            <a:r>
              <a:rPr lang="en-US" altLang="zh-CN" sz="1400" b="1" dirty="0" err="1">
                <a:ea typeface="楷体_GB2312" pitchFamily="49" charset="-122"/>
              </a:rPr>
              <a:t>que.deQueue</a:t>
            </a:r>
            <a:r>
              <a:rPr lang="en-US" altLang="zh-CN" sz="1400" b="1" dirty="0">
                <a:ea typeface="楷体_GB2312" pitchFamily="49" charset="-122"/>
              </a:rPr>
              <a:t>();</a:t>
            </a:r>
          </a:p>
          <a:p>
            <a:pPr>
              <a:lnSpc>
                <a:spcPct val="90000"/>
              </a:lnSpc>
              <a:defRPr/>
            </a:pPr>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"\n</a:t>
            </a:r>
            <a:r>
              <a:rPr lang="zh-CN" altLang="en-US" sz="1400" b="1" dirty="0">
                <a:ea typeface="楷体_GB2312" pitchFamily="49" charset="-122"/>
              </a:rPr>
              <a:t>输入</a:t>
            </a:r>
            <a:r>
              <a:rPr lang="en-US" altLang="zh-CN" sz="1400" b="1" dirty="0">
                <a:ea typeface="楷体_GB2312" pitchFamily="49" charset="-122"/>
              </a:rPr>
              <a:t>" &lt;&lt; </a:t>
            </a:r>
            <a:r>
              <a:rPr lang="en-US" altLang="zh-CN" sz="1400" b="1" dirty="0" err="1">
                <a:ea typeface="楷体_GB2312" pitchFamily="49" charset="-122"/>
              </a:rPr>
              <a:t>tmp</a:t>
            </a:r>
            <a:r>
              <a:rPr lang="en-US" altLang="zh-CN" sz="1400" b="1" dirty="0">
                <a:ea typeface="楷体_GB2312" pitchFamily="49" charset="-122"/>
              </a:rPr>
              <a:t>-&gt;data   &lt;&lt; "</a:t>
            </a:r>
            <a:r>
              <a:rPr lang="zh-CN" altLang="en-US" sz="1400" b="1" dirty="0">
                <a:ea typeface="楷体_GB2312" pitchFamily="49" charset="-122"/>
              </a:rPr>
              <a:t>的两个儿子</a:t>
            </a:r>
            <a:r>
              <a:rPr lang="en-US" altLang="zh-CN" sz="1400" b="1" dirty="0">
                <a:ea typeface="楷体_GB2312" pitchFamily="49" charset="-122"/>
              </a:rPr>
              <a:t>(" &lt;&lt; flag   &lt;&lt; "</a:t>
            </a:r>
            <a:r>
              <a:rPr lang="zh-CN" altLang="en-US" sz="1400" b="1" dirty="0">
                <a:ea typeface="楷体_GB2312" pitchFamily="49" charset="-122"/>
              </a:rPr>
              <a:t>表示空结点</a:t>
            </a:r>
            <a:r>
              <a:rPr lang="en-US" altLang="zh-CN" sz="1400" b="1" dirty="0">
                <a:ea typeface="楷体_GB2312" pitchFamily="49" charset="-122"/>
              </a:rPr>
              <a:t>)</a:t>
            </a:r>
            <a:r>
              <a:rPr lang="zh-CN" altLang="en-US" sz="1400" b="1" dirty="0">
                <a:ea typeface="楷体_GB2312" pitchFamily="49" charset="-122"/>
              </a:rPr>
              <a:t>：</a:t>
            </a:r>
            <a:r>
              <a:rPr lang="en-US" altLang="zh-CN" sz="1400" b="1" dirty="0">
                <a:ea typeface="楷体_GB2312" pitchFamily="49" charset="-122"/>
              </a:rPr>
              <a:t>";</a:t>
            </a:r>
          </a:p>
          <a:p>
            <a:pPr>
              <a:lnSpc>
                <a:spcPct val="90000"/>
              </a:lnSpc>
              <a:defRPr/>
            </a:pPr>
            <a:r>
              <a:rPr lang="en-US" altLang="zh-CN" sz="1400" b="1" dirty="0">
                <a:ea typeface="楷体_GB2312" pitchFamily="49" charset="-122"/>
              </a:rPr>
              <a:t>            </a:t>
            </a:r>
            <a:r>
              <a:rPr lang="en-US" altLang="zh-CN" sz="1400" b="1" dirty="0" err="1">
                <a:ea typeface="楷体_GB2312" pitchFamily="49" charset="-122"/>
              </a:rPr>
              <a:t>cin</a:t>
            </a:r>
            <a:r>
              <a:rPr lang="en-US" altLang="zh-CN" sz="1400" b="1" dirty="0">
                <a:ea typeface="楷体_GB2312" pitchFamily="49" charset="-122"/>
              </a:rPr>
              <a:t> &gt;&gt; </a:t>
            </a:r>
            <a:r>
              <a:rPr lang="en-US" altLang="zh-CN" sz="1400" b="1" dirty="0" err="1">
                <a:ea typeface="楷体_GB2312" pitchFamily="49" charset="-122"/>
              </a:rPr>
              <a:t>ldata</a:t>
            </a:r>
            <a:r>
              <a:rPr lang="en-US" altLang="zh-CN" sz="1400" b="1" dirty="0">
                <a:ea typeface="楷体_GB2312" pitchFamily="49" charset="-122"/>
              </a:rPr>
              <a:t> &gt;&gt; </a:t>
            </a:r>
            <a:r>
              <a:rPr lang="en-US" altLang="zh-CN" sz="1400" b="1" dirty="0" err="1">
                <a:ea typeface="楷体_GB2312" pitchFamily="49" charset="-122"/>
              </a:rPr>
              <a:t>rdata</a:t>
            </a:r>
            <a:r>
              <a:rPr lang="en-US" altLang="zh-CN" sz="1400" b="1" dirty="0">
                <a:ea typeface="楷体_GB2312" pitchFamily="49" charset="-122"/>
              </a:rPr>
              <a:t>;</a:t>
            </a:r>
          </a:p>
          <a:p>
            <a:pPr>
              <a:lnSpc>
                <a:spcPct val="90000"/>
              </a:lnSpc>
              <a:defRPr/>
            </a:pPr>
            <a:r>
              <a:rPr lang="en-US" altLang="zh-CN" sz="1400" b="1" dirty="0">
                <a:ea typeface="楷体_GB2312" pitchFamily="49" charset="-122"/>
              </a:rPr>
              <a:t>            if (</a:t>
            </a:r>
            <a:r>
              <a:rPr lang="en-US" altLang="zh-CN" sz="1400" b="1" dirty="0" err="1">
                <a:ea typeface="楷体_GB2312" pitchFamily="49" charset="-122"/>
              </a:rPr>
              <a:t>ldata</a:t>
            </a:r>
            <a:r>
              <a:rPr lang="en-US" altLang="zh-CN" sz="1400" b="1" dirty="0">
                <a:ea typeface="楷体_GB2312" pitchFamily="49" charset="-122"/>
              </a:rPr>
              <a:t> != flag)   </a:t>
            </a:r>
            <a:r>
              <a:rPr lang="en-US" altLang="zh-CN" sz="1400" b="1" dirty="0" err="1">
                <a:ea typeface="楷体_GB2312" pitchFamily="49" charset="-122"/>
              </a:rPr>
              <a:t>que.enQueue</a:t>
            </a:r>
            <a:r>
              <a:rPr lang="en-US" altLang="zh-CN" sz="1400" b="1" dirty="0">
                <a:ea typeface="楷体_GB2312" pitchFamily="49" charset="-122"/>
              </a:rPr>
              <a:t>(</a:t>
            </a:r>
            <a:r>
              <a:rPr lang="en-US" altLang="zh-CN" sz="1400" b="1" dirty="0" err="1">
                <a:ea typeface="楷体_GB2312" pitchFamily="49" charset="-122"/>
              </a:rPr>
              <a:t>tmp</a:t>
            </a:r>
            <a:r>
              <a:rPr lang="en-US" altLang="zh-CN" sz="1400" b="1" dirty="0">
                <a:ea typeface="楷体_GB2312" pitchFamily="49" charset="-122"/>
              </a:rPr>
              <a:t>-&gt;left = new Node(</a:t>
            </a:r>
            <a:r>
              <a:rPr lang="en-US" altLang="zh-CN" sz="1400" b="1" dirty="0" err="1">
                <a:ea typeface="楷体_GB2312" pitchFamily="49" charset="-122"/>
              </a:rPr>
              <a:t>ldata</a:t>
            </a:r>
            <a:r>
              <a:rPr lang="en-US" altLang="zh-CN" sz="1400" b="1" dirty="0">
                <a:ea typeface="楷体_GB2312" pitchFamily="49" charset="-122"/>
              </a:rPr>
              <a:t>));</a:t>
            </a:r>
          </a:p>
          <a:p>
            <a:pPr>
              <a:lnSpc>
                <a:spcPct val="90000"/>
              </a:lnSpc>
              <a:defRPr/>
            </a:pPr>
            <a:r>
              <a:rPr lang="en-US" altLang="zh-CN" sz="1400" b="1" dirty="0">
                <a:ea typeface="楷体_GB2312" pitchFamily="49" charset="-122"/>
              </a:rPr>
              <a:t>            if (</a:t>
            </a:r>
            <a:r>
              <a:rPr lang="en-US" altLang="zh-CN" sz="1400" b="1" dirty="0" err="1">
                <a:ea typeface="楷体_GB2312" pitchFamily="49" charset="-122"/>
              </a:rPr>
              <a:t>rdata</a:t>
            </a:r>
            <a:r>
              <a:rPr lang="en-US" altLang="zh-CN" sz="1400" b="1" dirty="0">
                <a:ea typeface="楷体_GB2312" pitchFamily="49" charset="-122"/>
              </a:rPr>
              <a:t> != flag)   </a:t>
            </a:r>
            <a:r>
              <a:rPr lang="en-US" altLang="zh-CN" sz="1400" b="1" dirty="0" err="1">
                <a:ea typeface="楷体_GB2312" pitchFamily="49" charset="-122"/>
              </a:rPr>
              <a:t>que.enQueue</a:t>
            </a:r>
            <a:r>
              <a:rPr lang="en-US" altLang="zh-CN" sz="1400" b="1" dirty="0">
                <a:ea typeface="楷体_GB2312" pitchFamily="49" charset="-122"/>
              </a:rPr>
              <a:t>(</a:t>
            </a:r>
            <a:r>
              <a:rPr lang="en-US" altLang="zh-CN" sz="1400" b="1" dirty="0" err="1">
                <a:ea typeface="楷体_GB2312" pitchFamily="49" charset="-122"/>
              </a:rPr>
              <a:t>tmp</a:t>
            </a:r>
            <a:r>
              <a:rPr lang="en-US" altLang="zh-CN" sz="1400" b="1" dirty="0">
                <a:ea typeface="楷体_GB2312" pitchFamily="49" charset="-122"/>
              </a:rPr>
              <a:t>-&gt;right = new Node(</a:t>
            </a:r>
            <a:r>
              <a:rPr lang="en-US" altLang="zh-CN" sz="1400" b="1" dirty="0" err="1">
                <a:ea typeface="楷体_GB2312" pitchFamily="49" charset="-122"/>
              </a:rPr>
              <a:t>rdata</a:t>
            </a:r>
            <a:r>
              <a:rPr lang="en-US" altLang="zh-CN" sz="1400" b="1" dirty="0">
                <a:ea typeface="楷体_GB2312" pitchFamily="49" charset="-122"/>
              </a:rPr>
              <a:t>));</a:t>
            </a:r>
          </a:p>
          <a:p>
            <a:pPr>
              <a:lnSpc>
                <a:spcPct val="90000"/>
              </a:lnSpc>
              <a:defRPr/>
            </a:pPr>
            <a:r>
              <a:rPr lang="en-US" altLang="zh-CN" sz="1400" b="1" dirty="0">
                <a:ea typeface="楷体_GB2312" pitchFamily="49" charset="-122"/>
              </a:rPr>
              <a:t>       }</a:t>
            </a:r>
          </a:p>
          <a:p>
            <a:pPr>
              <a:lnSpc>
                <a:spcPct val="90000"/>
              </a:lnSpc>
              <a:defRPr/>
            </a:pPr>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"create completed!\n";</a:t>
            </a:r>
          </a:p>
          <a:p>
            <a:pPr>
              <a:lnSpc>
                <a:spcPct val="90000"/>
              </a:lnSpc>
              <a:defRPr/>
            </a:pPr>
            <a:r>
              <a:rPr lang="en-US" altLang="zh-CN" sz="1400" b="1" dirty="0">
                <a:ea typeface="楷体_GB2312" pitchFamily="49" charset="-122"/>
              </a:rPr>
              <a:t>}</a:t>
            </a:r>
            <a:r>
              <a:rPr lang="en-US" altLang="zh-CN" sz="1400" dirty="0">
                <a:ea typeface="楷体_GB2312" pitchFamily="49" charset="-122"/>
              </a:rPr>
              <a:t> </a:t>
            </a:r>
            <a:r>
              <a:rPr lang="en-US" altLang="zh-CN" sz="1400" b="1" dirty="0">
                <a:ea typeface="楷体_GB2312" pitchFamily="49" charset="-122"/>
              </a:rPr>
              <a:t>	  </a:t>
            </a:r>
            <a:endParaRPr lang="en-US" altLang="zh-CN" sz="1400" dirty="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4198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198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矩形 34"/>
          <p:cNvSpPr>
            <a:spLocks noChangeArrowheads="1"/>
          </p:cNvSpPr>
          <p:nvPr/>
        </p:nvSpPr>
        <p:spPr bwMode="auto">
          <a:xfrm>
            <a:off x="539552"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树的非递归定义</a:t>
            </a:r>
            <a:endParaRPr lang="zh-CN" altLang="en-US" dirty="0">
              <a:latin typeface="微软雅黑" pitchFamily="34" charset="-122"/>
              <a:ea typeface="微软雅黑" pitchFamily="34" charset="-122"/>
            </a:endParaRPr>
          </a:p>
        </p:txBody>
      </p:sp>
      <p:sp>
        <p:nvSpPr>
          <p:cNvPr id="1029" name="文本框 29"/>
          <p:cNvSpPr txBox="1">
            <a:spLocks noChangeArrowheads="1"/>
          </p:cNvSpPr>
          <p:nvPr/>
        </p:nvSpPr>
        <p:spPr bwMode="auto">
          <a:xfrm>
            <a:off x="395289" y="1131888"/>
            <a:ext cx="4032696" cy="1550874"/>
          </a:xfrm>
          <a:prstGeom prst="rect">
            <a:avLst/>
          </a:prstGeom>
          <a:noFill/>
          <a:ln w="9525">
            <a:noFill/>
            <a:miter lim="800000"/>
            <a:headEnd/>
            <a:tailEnd/>
          </a:ln>
        </p:spPr>
        <p:txBody>
          <a:bodyPr wrap="square">
            <a:spAutoFit/>
          </a:bodyPr>
          <a:lstStyle/>
          <a:p>
            <a:pPr>
              <a:lnSpc>
                <a:spcPct val="110000"/>
              </a:lnSpc>
              <a:spcBef>
                <a:spcPct val="50000"/>
              </a:spcBef>
            </a:pPr>
            <a:r>
              <a:rPr lang="zh-CN" altLang="en-US" sz="1800" b="1" dirty="0">
                <a:latin typeface="宋体" pitchFamily="2" charset="-122"/>
                <a:ea typeface="楷体_GB2312" pitchFamily="49" charset="-122"/>
              </a:rPr>
              <a:t>树是</a:t>
            </a:r>
            <a:r>
              <a:rPr lang="en-US" altLang="zh-CN" sz="1800" b="1" dirty="0">
                <a:latin typeface="宋体" pitchFamily="2" charset="-122"/>
                <a:ea typeface="楷体_GB2312" pitchFamily="49" charset="-122"/>
              </a:rPr>
              <a:t>n (n≥1) </a:t>
            </a:r>
            <a:r>
              <a:rPr lang="zh-CN" altLang="en-US" sz="1800" b="1" dirty="0">
                <a:latin typeface="宋体" pitchFamily="2" charset="-122"/>
                <a:ea typeface="楷体_GB2312" pitchFamily="49" charset="-122"/>
              </a:rPr>
              <a:t>个结点的有限集合</a:t>
            </a:r>
            <a:r>
              <a:rPr lang="en-US" altLang="zh-CN" sz="1800" b="1" dirty="0">
                <a:latin typeface="宋体" pitchFamily="2" charset="-122"/>
                <a:ea typeface="楷体_GB2312" pitchFamily="49" charset="-122"/>
              </a:rPr>
              <a:t>T</a:t>
            </a:r>
            <a:r>
              <a:rPr lang="zh-CN" altLang="en-US" sz="1800" b="1" dirty="0">
                <a:latin typeface="宋体" pitchFamily="2" charset="-122"/>
                <a:ea typeface="楷体_GB2312" pitchFamily="49" charset="-122"/>
              </a:rPr>
              <a:t>。</a:t>
            </a:r>
            <a:endParaRPr lang="en-US" altLang="zh-CN" sz="1800" b="1" dirty="0">
              <a:latin typeface="宋体" pitchFamily="2" charset="-122"/>
              <a:ea typeface="楷体_GB2312" pitchFamily="49" charset="-122"/>
            </a:endParaRPr>
          </a:p>
          <a:p>
            <a:pPr>
              <a:lnSpc>
                <a:spcPct val="110000"/>
              </a:lnSpc>
              <a:spcBef>
                <a:spcPct val="50000"/>
              </a:spcBef>
            </a:pPr>
            <a:r>
              <a:rPr lang="zh-CN" altLang="en-US" sz="1800" b="1" dirty="0">
                <a:latin typeface="宋体" pitchFamily="2" charset="-122"/>
                <a:ea typeface="楷体_GB2312" pitchFamily="49" charset="-122"/>
              </a:rPr>
              <a:t>除根结点外，每个结点只能有唯一的一个前驱，但可以有</a:t>
            </a:r>
            <a:r>
              <a:rPr lang="en-US" altLang="zh-CN" sz="1800" b="1" dirty="0">
                <a:latin typeface="宋体" pitchFamily="2" charset="-122"/>
                <a:ea typeface="楷体_GB2312" pitchFamily="49" charset="-122"/>
              </a:rPr>
              <a:t>0</a:t>
            </a:r>
            <a:r>
              <a:rPr lang="zh-CN" altLang="en-US" sz="1800" b="1" dirty="0">
                <a:latin typeface="宋体" pitchFamily="2" charset="-122"/>
                <a:ea typeface="楷体_GB2312" pitchFamily="49" charset="-122"/>
              </a:rPr>
              <a:t>个或多个后继。</a:t>
            </a:r>
            <a:endParaRPr lang="en-US" altLang="zh-CN" sz="1800" b="1" dirty="0">
              <a:latin typeface="宋体" pitchFamily="2" charset="-122"/>
              <a:ea typeface="楷体_GB2312" pitchFamily="49" charset="-122"/>
            </a:endParaRPr>
          </a:p>
          <a:p>
            <a:pPr>
              <a:lnSpc>
                <a:spcPct val="110000"/>
              </a:lnSpc>
              <a:spcBef>
                <a:spcPct val="50000"/>
              </a:spcBef>
            </a:pPr>
            <a:r>
              <a:rPr lang="zh-CN" altLang="en-US" sz="1800" b="1" dirty="0">
                <a:latin typeface="宋体" pitchFamily="2" charset="-122"/>
                <a:ea typeface="楷体_GB2312" pitchFamily="49" charset="-122"/>
              </a:rPr>
              <a:t>根结点没有前驱</a:t>
            </a:r>
          </a:p>
        </p:txBody>
      </p:sp>
      <p:grpSp>
        <p:nvGrpSpPr>
          <p:cNvPr id="2" name="Group 90"/>
          <p:cNvGrpSpPr>
            <a:grpSpLocks/>
          </p:cNvGrpSpPr>
          <p:nvPr/>
        </p:nvGrpSpPr>
        <p:grpSpPr bwMode="auto">
          <a:xfrm>
            <a:off x="5219700" y="1419225"/>
            <a:ext cx="3746500" cy="2989263"/>
            <a:chOff x="2925" y="1797"/>
            <a:chExt cx="2723" cy="1905"/>
          </a:xfrm>
        </p:grpSpPr>
        <p:sp>
          <p:nvSpPr>
            <p:cNvPr id="1037" name="Oval 65"/>
            <p:cNvSpPr>
              <a:spLocks noChangeArrowheads="1"/>
            </p:cNvSpPr>
            <p:nvPr/>
          </p:nvSpPr>
          <p:spPr bwMode="auto">
            <a:xfrm>
              <a:off x="4195" y="1797"/>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A</a:t>
              </a:r>
            </a:p>
          </p:txBody>
        </p:sp>
        <p:sp>
          <p:nvSpPr>
            <p:cNvPr id="1038" name="Oval 66"/>
            <p:cNvSpPr>
              <a:spLocks noChangeArrowheads="1"/>
            </p:cNvSpPr>
            <p:nvPr/>
          </p:nvSpPr>
          <p:spPr bwMode="auto">
            <a:xfrm>
              <a:off x="4876"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D</a:t>
              </a:r>
            </a:p>
          </p:txBody>
        </p:sp>
        <p:sp>
          <p:nvSpPr>
            <p:cNvPr id="1039" name="Oval 67"/>
            <p:cNvSpPr>
              <a:spLocks noChangeArrowheads="1"/>
            </p:cNvSpPr>
            <p:nvPr/>
          </p:nvSpPr>
          <p:spPr bwMode="auto">
            <a:xfrm>
              <a:off x="4195"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C</a:t>
              </a:r>
            </a:p>
          </p:txBody>
        </p:sp>
        <p:sp>
          <p:nvSpPr>
            <p:cNvPr id="1040" name="Oval 68"/>
            <p:cNvSpPr>
              <a:spLocks noChangeArrowheads="1"/>
            </p:cNvSpPr>
            <p:nvPr/>
          </p:nvSpPr>
          <p:spPr bwMode="auto">
            <a:xfrm>
              <a:off x="3424"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B</a:t>
              </a:r>
            </a:p>
          </p:txBody>
        </p:sp>
        <p:sp>
          <p:nvSpPr>
            <p:cNvPr id="1041" name="Oval 69"/>
            <p:cNvSpPr>
              <a:spLocks noChangeArrowheads="1"/>
            </p:cNvSpPr>
            <p:nvPr/>
          </p:nvSpPr>
          <p:spPr bwMode="auto">
            <a:xfrm>
              <a:off x="3606"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F</a:t>
              </a:r>
            </a:p>
          </p:txBody>
        </p:sp>
        <p:sp>
          <p:nvSpPr>
            <p:cNvPr id="1042" name="Oval 70"/>
            <p:cNvSpPr>
              <a:spLocks noChangeArrowheads="1"/>
            </p:cNvSpPr>
            <p:nvPr/>
          </p:nvSpPr>
          <p:spPr bwMode="auto">
            <a:xfrm>
              <a:off x="3152"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E</a:t>
              </a:r>
            </a:p>
          </p:txBody>
        </p:sp>
        <p:sp>
          <p:nvSpPr>
            <p:cNvPr id="1043" name="Oval 71"/>
            <p:cNvSpPr>
              <a:spLocks noChangeArrowheads="1"/>
            </p:cNvSpPr>
            <p:nvPr/>
          </p:nvSpPr>
          <p:spPr bwMode="auto">
            <a:xfrm>
              <a:off x="4195"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G</a:t>
              </a:r>
            </a:p>
          </p:txBody>
        </p:sp>
        <p:sp>
          <p:nvSpPr>
            <p:cNvPr id="1044" name="Oval 72"/>
            <p:cNvSpPr>
              <a:spLocks noChangeArrowheads="1"/>
            </p:cNvSpPr>
            <p:nvPr/>
          </p:nvSpPr>
          <p:spPr bwMode="auto">
            <a:xfrm>
              <a:off x="5375"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J</a:t>
              </a:r>
            </a:p>
          </p:txBody>
        </p:sp>
        <p:sp>
          <p:nvSpPr>
            <p:cNvPr id="1045" name="Oval 73"/>
            <p:cNvSpPr>
              <a:spLocks noChangeArrowheads="1"/>
            </p:cNvSpPr>
            <p:nvPr/>
          </p:nvSpPr>
          <p:spPr bwMode="auto">
            <a:xfrm>
              <a:off x="5012"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I</a:t>
              </a:r>
            </a:p>
          </p:txBody>
        </p:sp>
        <p:sp>
          <p:nvSpPr>
            <p:cNvPr id="1046" name="Oval 74"/>
            <p:cNvSpPr>
              <a:spLocks noChangeArrowheads="1"/>
            </p:cNvSpPr>
            <p:nvPr/>
          </p:nvSpPr>
          <p:spPr bwMode="auto">
            <a:xfrm>
              <a:off x="4604"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H</a:t>
              </a:r>
            </a:p>
          </p:txBody>
        </p:sp>
        <p:sp>
          <p:nvSpPr>
            <p:cNvPr id="1047" name="Oval 75"/>
            <p:cNvSpPr>
              <a:spLocks noChangeArrowheads="1"/>
            </p:cNvSpPr>
            <p:nvPr/>
          </p:nvSpPr>
          <p:spPr bwMode="auto">
            <a:xfrm>
              <a:off x="3334"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L</a:t>
              </a:r>
            </a:p>
          </p:txBody>
        </p:sp>
        <p:sp>
          <p:nvSpPr>
            <p:cNvPr id="1048" name="Oval 76"/>
            <p:cNvSpPr>
              <a:spLocks noChangeArrowheads="1"/>
            </p:cNvSpPr>
            <p:nvPr/>
          </p:nvSpPr>
          <p:spPr bwMode="auto">
            <a:xfrm>
              <a:off x="2925"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K</a:t>
              </a:r>
            </a:p>
          </p:txBody>
        </p:sp>
        <p:sp>
          <p:nvSpPr>
            <p:cNvPr id="1049" name="Oval 77"/>
            <p:cNvSpPr>
              <a:spLocks noChangeArrowheads="1"/>
            </p:cNvSpPr>
            <p:nvPr/>
          </p:nvSpPr>
          <p:spPr bwMode="auto">
            <a:xfrm>
              <a:off x="4422"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M</a:t>
              </a:r>
            </a:p>
          </p:txBody>
        </p:sp>
        <p:sp>
          <p:nvSpPr>
            <p:cNvPr id="1050" name="Line 78"/>
            <p:cNvSpPr>
              <a:spLocks noChangeShapeType="1"/>
            </p:cNvSpPr>
            <p:nvPr/>
          </p:nvSpPr>
          <p:spPr bwMode="auto">
            <a:xfrm flipH="1">
              <a:off x="3651" y="1979"/>
              <a:ext cx="544" cy="317"/>
            </a:xfrm>
            <a:prstGeom prst="line">
              <a:avLst/>
            </a:prstGeom>
            <a:noFill/>
            <a:ln w="19050">
              <a:solidFill>
                <a:schemeClr val="tx1"/>
              </a:solidFill>
              <a:round/>
              <a:headEnd/>
              <a:tailEnd/>
            </a:ln>
          </p:spPr>
          <p:txBody>
            <a:bodyPr wrap="none"/>
            <a:lstStyle/>
            <a:p>
              <a:endParaRPr lang="zh-CN" altLang="en-US"/>
            </a:p>
          </p:txBody>
        </p:sp>
        <p:sp>
          <p:nvSpPr>
            <p:cNvPr id="1051" name="Line 79"/>
            <p:cNvSpPr>
              <a:spLocks noChangeShapeType="1"/>
            </p:cNvSpPr>
            <p:nvPr/>
          </p:nvSpPr>
          <p:spPr bwMode="auto">
            <a:xfrm>
              <a:off x="4332" y="2069"/>
              <a:ext cx="0" cy="227"/>
            </a:xfrm>
            <a:prstGeom prst="line">
              <a:avLst/>
            </a:prstGeom>
            <a:noFill/>
            <a:ln w="19050">
              <a:solidFill>
                <a:schemeClr val="tx1"/>
              </a:solidFill>
              <a:round/>
              <a:headEnd/>
              <a:tailEnd/>
            </a:ln>
          </p:spPr>
          <p:txBody>
            <a:bodyPr wrap="none"/>
            <a:lstStyle/>
            <a:p>
              <a:endParaRPr lang="zh-CN" altLang="en-US"/>
            </a:p>
          </p:txBody>
        </p:sp>
        <p:sp>
          <p:nvSpPr>
            <p:cNvPr id="1052" name="Line 80"/>
            <p:cNvSpPr>
              <a:spLocks noChangeShapeType="1"/>
            </p:cNvSpPr>
            <p:nvPr/>
          </p:nvSpPr>
          <p:spPr bwMode="auto">
            <a:xfrm>
              <a:off x="4468" y="1979"/>
              <a:ext cx="499" cy="317"/>
            </a:xfrm>
            <a:prstGeom prst="line">
              <a:avLst/>
            </a:prstGeom>
            <a:noFill/>
            <a:ln w="19050">
              <a:solidFill>
                <a:schemeClr val="tx1"/>
              </a:solidFill>
              <a:round/>
              <a:headEnd/>
              <a:tailEnd/>
            </a:ln>
          </p:spPr>
          <p:txBody>
            <a:bodyPr wrap="none"/>
            <a:lstStyle/>
            <a:p>
              <a:endParaRPr lang="zh-CN" altLang="en-US"/>
            </a:p>
          </p:txBody>
        </p:sp>
        <p:sp>
          <p:nvSpPr>
            <p:cNvPr id="1053" name="Line 81"/>
            <p:cNvSpPr>
              <a:spLocks noChangeShapeType="1"/>
            </p:cNvSpPr>
            <p:nvPr/>
          </p:nvSpPr>
          <p:spPr bwMode="auto">
            <a:xfrm flipH="1">
              <a:off x="3288" y="2568"/>
              <a:ext cx="182" cy="272"/>
            </a:xfrm>
            <a:prstGeom prst="line">
              <a:avLst/>
            </a:prstGeom>
            <a:noFill/>
            <a:ln w="19050">
              <a:solidFill>
                <a:schemeClr val="tx1"/>
              </a:solidFill>
              <a:round/>
              <a:headEnd/>
              <a:tailEnd/>
            </a:ln>
          </p:spPr>
          <p:txBody>
            <a:bodyPr wrap="none"/>
            <a:lstStyle/>
            <a:p>
              <a:endParaRPr lang="zh-CN" altLang="en-US"/>
            </a:p>
          </p:txBody>
        </p:sp>
        <p:sp>
          <p:nvSpPr>
            <p:cNvPr id="1054" name="Line 82"/>
            <p:cNvSpPr>
              <a:spLocks noChangeShapeType="1"/>
            </p:cNvSpPr>
            <p:nvPr/>
          </p:nvSpPr>
          <p:spPr bwMode="auto">
            <a:xfrm>
              <a:off x="3651" y="2568"/>
              <a:ext cx="91" cy="272"/>
            </a:xfrm>
            <a:prstGeom prst="line">
              <a:avLst/>
            </a:prstGeom>
            <a:noFill/>
            <a:ln w="19050">
              <a:solidFill>
                <a:schemeClr val="tx1"/>
              </a:solidFill>
              <a:round/>
              <a:headEnd/>
              <a:tailEnd/>
            </a:ln>
          </p:spPr>
          <p:txBody>
            <a:bodyPr wrap="none"/>
            <a:lstStyle/>
            <a:p>
              <a:endParaRPr lang="zh-CN" altLang="en-US"/>
            </a:p>
          </p:txBody>
        </p:sp>
        <p:sp>
          <p:nvSpPr>
            <p:cNvPr id="1055" name="Line 83"/>
            <p:cNvSpPr>
              <a:spLocks noChangeShapeType="1"/>
            </p:cNvSpPr>
            <p:nvPr/>
          </p:nvSpPr>
          <p:spPr bwMode="auto">
            <a:xfrm>
              <a:off x="4332" y="2568"/>
              <a:ext cx="0" cy="272"/>
            </a:xfrm>
            <a:prstGeom prst="line">
              <a:avLst/>
            </a:prstGeom>
            <a:noFill/>
            <a:ln w="19050">
              <a:solidFill>
                <a:schemeClr val="tx1"/>
              </a:solidFill>
              <a:round/>
              <a:headEnd/>
              <a:tailEnd/>
            </a:ln>
          </p:spPr>
          <p:txBody>
            <a:bodyPr wrap="none"/>
            <a:lstStyle/>
            <a:p>
              <a:endParaRPr lang="zh-CN" altLang="en-US"/>
            </a:p>
          </p:txBody>
        </p:sp>
        <p:sp>
          <p:nvSpPr>
            <p:cNvPr id="1056" name="Line 84"/>
            <p:cNvSpPr>
              <a:spLocks noChangeShapeType="1"/>
            </p:cNvSpPr>
            <p:nvPr/>
          </p:nvSpPr>
          <p:spPr bwMode="auto">
            <a:xfrm flipH="1">
              <a:off x="4785" y="2568"/>
              <a:ext cx="182" cy="318"/>
            </a:xfrm>
            <a:prstGeom prst="line">
              <a:avLst/>
            </a:prstGeom>
            <a:noFill/>
            <a:ln w="19050">
              <a:solidFill>
                <a:schemeClr val="tx1"/>
              </a:solidFill>
              <a:round/>
              <a:headEnd/>
              <a:tailEnd/>
            </a:ln>
          </p:spPr>
          <p:txBody>
            <a:bodyPr wrap="none"/>
            <a:lstStyle/>
            <a:p>
              <a:endParaRPr lang="zh-CN" altLang="en-US"/>
            </a:p>
          </p:txBody>
        </p:sp>
        <p:sp>
          <p:nvSpPr>
            <p:cNvPr id="1057" name="Line 85"/>
            <p:cNvSpPr>
              <a:spLocks noChangeShapeType="1"/>
            </p:cNvSpPr>
            <p:nvPr/>
          </p:nvSpPr>
          <p:spPr bwMode="auto">
            <a:xfrm>
              <a:off x="5057" y="2568"/>
              <a:ext cx="46" cy="272"/>
            </a:xfrm>
            <a:prstGeom prst="line">
              <a:avLst/>
            </a:prstGeom>
            <a:noFill/>
            <a:ln w="19050">
              <a:solidFill>
                <a:schemeClr val="tx1"/>
              </a:solidFill>
              <a:round/>
              <a:headEnd/>
              <a:tailEnd/>
            </a:ln>
          </p:spPr>
          <p:txBody>
            <a:bodyPr wrap="none"/>
            <a:lstStyle/>
            <a:p>
              <a:endParaRPr lang="zh-CN" altLang="en-US"/>
            </a:p>
          </p:txBody>
        </p:sp>
        <p:sp>
          <p:nvSpPr>
            <p:cNvPr id="1058" name="Line 86"/>
            <p:cNvSpPr>
              <a:spLocks noChangeShapeType="1"/>
            </p:cNvSpPr>
            <p:nvPr/>
          </p:nvSpPr>
          <p:spPr bwMode="auto">
            <a:xfrm>
              <a:off x="5148" y="2523"/>
              <a:ext cx="363" cy="317"/>
            </a:xfrm>
            <a:prstGeom prst="line">
              <a:avLst/>
            </a:prstGeom>
            <a:noFill/>
            <a:ln w="19050">
              <a:solidFill>
                <a:schemeClr val="tx1"/>
              </a:solidFill>
              <a:round/>
              <a:headEnd/>
              <a:tailEnd/>
            </a:ln>
          </p:spPr>
          <p:txBody>
            <a:bodyPr wrap="none"/>
            <a:lstStyle/>
            <a:p>
              <a:endParaRPr lang="zh-CN" altLang="en-US"/>
            </a:p>
          </p:txBody>
        </p:sp>
        <p:sp>
          <p:nvSpPr>
            <p:cNvPr id="1059" name="Line 87"/>
            <p:cNvSpPr>
              <a:spLocks noChangeShapeType="1"/>
            </p:cNvSpPr>
            <p:nvPr/>
          </p:nvSpPr>
          <p:spPr bwMode="auto">
            <a:xfrm flipH="1">
              <a:off x="4604" y="3113"/>
              <a:ext cx="136" cy="362"/>
            </a:xfrm>
            <a:prstGeom prst="line">
              <a:avLst/>
            </a:prstGeom>
            <a:noFill/>
            <a:ln w="19050">
              <a:solidFill>
                <a:schemeClr val="tx1"/>
              </a:solidFill>
              <a:round/>
              <a:headEnd/>
              <a:tailEnd/>
            </a:ln>
          </p:spPr>
          <p:txBody>
            <a:bodyPr wrap="none"/>
            <a:lstStyle/>
            <a:p>
              <a:endParaRPr lang="zh-CN" altLang="en-US"/>
            </a:p>
          </p:txBody>
        </p:sp>
        <p:sp>
          <p:nvSpPr>
            <p:cNvPr id="1060" name="Line 88"/>
            <p:cNvSpPr>
              <a:spLocks noChangeShapeType="1"/>
            </p:cNvSpPr>
            <p:nvPr/>
          </p:nvSpPr>
          <p:spPr bwMode="auto">
            <a:xfrm flipH="1">
              <a:off x="3107" y="3113"/>
              <a:ext cx="136" cy="362"/>
            </a:xfrm>
            <a:prstGeom prst="line">
              <a:avLst/>
            </a:prstGeom>
            <a:noFill/>
            <a:ln w="19050">
              <a:solidFill>
                <a:schemeClr val="tx1"/>
              </a:solidFill>
              <a:round/>
              <a:headEnd/>
              <a:tailEnd/>
            </a:ln>
          </p:spPr>
          <p:txBody>
            <a:bodyPr wrap="none"/>
            <a:lstStyle/>
            <a:p>
              <a:endParaRPr lang="zh-CN" altLang="en-US"/>
            </a:p>
          </p:txBody>
        </p:sp>
        <p:sp>
          <p:nvSpPr>
            <p:cNvPr id="1061" name="Line 89"/>
            <p:cNvSpPr>
              <a:spLocks noChangeShapeType="1"/>
            </p:cNvSpPr>
            <p:nvPr/>
          </p:nvSpPr>
          <p:spPr bwMode="auto">
            <a:xfrm>
              <a:off x="3334" y="3113"/>
              <a:ext cx="136" cy="317"/>
            </a:xfrm>
            <a:prstGeom prst="line">
              <a:avLst/>
            </a:prstGeom>
            <a:noFill/>
            <a:ln w="19050">
              <a:solidFill>
                <a:schemeClr val="tx1"/>
              </a:solidFill>
              <a:round/>
              <a:headEnd/>
              <a:tailEnd/>
            </a:ln>
          </p:spPr>
          <p:txBody>
            <a:bodyPr wrap="none"/>
            <a:lstStyle/>
            <a:p>
              <a:endParaRPr lang="zh-CN" altLang="en-US"/>
            </a:p>
          </p:txBody>
        </p:sp>
      </p:grpSp>
      <p:sp>
        <p:nvSpPr>
          <p:cNvPr id="41" name="圆角矩形标注 40"/>
          <p:cNvSpPr>
            <a:spLocks noChangeArrowheads="1"/>
          </p:cNvSpPr>
          <p:nvPr/>
        </p:nvSpPr>
        <p:spPr bwMode="auto">
          <a:xfrm>
            <a:off x="6804025" y="555625"/>
            <a:ext cx="576263" cy="287338"/>
          </a:xfrm>
          <a:prstGeom prst="wedgeRoundRectCallout">
            <a:avLst>
              <a:gd name="adj1" fmla="val -3144"/>
              <a:gd name="adj2" fmla="val 223792"/>
              <a:gd name="adj3" fmla="val 16667"/>
            </a:avLst>
          </a:prstGeom>
          <a:noFill/>
          <a:ln w="9525" algn="ctr">
            <a:solidFill>
              <a:schemeClr val="tx1"/>
            </a:solidFill>
            <a:round/>
            <a:headEnd/>
            <a:tailEnd/>
          </a:ln>
        </p:spPr>
        <p:txBody>
          <a:bodyPr/>
          <a:lstStyle/>
          <a:p>
            <a:r>
              <a:rPr lang="zh-CN" altLang="en-US" sz="1400">
                <a:latin typeface="微软雅黑" pitchFamily="34" charset="-122"/>
                <a:ea typeface="微软雅黑" pitchFamily="34" charset="-122"/>
              </a:rPr>
              <a:t>根</a:t>
            </a:r>
          </a:p>
        </p:txBody>
      </p:sp>
      <p:sp>
        <p:nvSpPr>
          <p:cNvPr id="42" name="任意多边形 41"/>
          <p:cNvSpPr>
            <a:spLocks/>
          </p:cNvSpPr>
          <p:nvPr/>
        </p:nvSpPr>
        <p:spPr bwMode="auto">
          <a:xfrm>
            <a:off x="4975225" y="1968500"/>
            <a:ext cx="1841500" cy="2720975"/>
          </a:xfrm>
          <a:custGeom>
            <a:avLst/>
            <a:gdLst>
              <a:gd name="T0" fmla="*/ 1014673 w 1842318"/>
              <a:gd name="T1" fmla="*/ 0 h 2719848"/>
              <a:gd name="T2" fmla="*/ 222495 w 1842318"/>
              <a:gd name="T3" fmla="*/ 933778 h 2719848"/>
              <a:gd name="T4" fmla="*/ 53789 w 1842318"/>
              <a:gd name="T5" fmla="*/ 1904609 h 2719848"/>
              <a:gd name="T6" fmla="*/ 545236 w 1842318"/>
              <a:gd name="T7" fmla="*/ 2704988 h 2719848"/>
              <a:gd name="T8" fmla="*/ 1660155 w 1842318"/>
              <a:gd name="T9" fmla="*/ 2075060 h 2719848"/>
              <a:gd name="T10" fmla="*/ 1579470 w 1842318"/>
              <a:gd name="T11" fmla="*/ 570643 h 2719848"/>
              <a:gd name="T12" fmla="*/ 699269 w 1842318"/>
              <a:gd name="T13" fmla="*/ 96344 h 2719848"/>
              <a:gd name="T14" fmla="*/ 1220057 w 1842318"/>
              <a:gd name="T15" fmla="*/ 51871 h 2719848"/>
              <a:gd name="T16" fmla="*/ 0 60000 65536"/>
              <a:gd name="T17" fmla="*/ 0 60000 65536"/>
              <a:gd name="T18" fmla="*/ 0 60000 65536"/>
              <a:gd name="T19" fmla="*/ 0 60000 65536"/>
              <a:gd name="T20" fmla="*/ 0 60000 65536"/>
              <a:gd name="T21" fmla="*/ 0 60000 65536"/>
              <a:gd name="T22" fmla="*/ 0 60000 65536"/>
              <a:gd name="T23" fmla="*/ 0 60000 65536"/>
              <a:gd name="T24" fmla="*/ 0 w 1842318"/>
              <a:gd name="T25" fmla="*/ 0 h 2719848"/>
              <a:gd name="T26" fmla="*/ 1842318 w 1842318"/>
              <a:gd name="T27" fmla="*/ 2719848 h 27198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2318" h="2719848">
                <a:moveTo>
                  <a:pt x="1020096" y="0"/>
                </a:moveTo>
                <a:cubicBezTo>
                  <a:pt x="702391" y="306643"/>
                  <a:pt x="384686" y="613287"/>
                  <a:pt x="223683" y="929148"/>
                </a:cubicBezTo>
                <a:cubicBezTo>
                  <a:pt x="62680" y="1245009"/>
                  <a:pt x="0" y="1601428"/>
                  <a:pt x="54077" y="1895167"/>
                </a:cubicBezTo>
                <a:cubicBezTo>
                  <a:pt x="108154" y="2188906"/>
                  <a:pt x="278990" y="2663312"/>
                  <a:pt x="548148" y="2691580"/>
                </a:cubicBezTo>
                <a:cubicBezTo>
                  <a:pt x="817306" y="2719848"/>
                  <a:pt x="1495732" y="2418735"/>
                  <a:pt x="1669025" y="2064774"/>
                </a:cubicBezTo>
                <a:cubicBezTo>
                  <a:pt x="1842318" y="1710813"/>
                  <a:pt x="1748912" y="895965"/>
                  <a:pt x="1587909" y="567813"/>
                </a:cubicBezTo>
                <a:cubicBezTo>
                  <a:pt x="1426906" y="239661"/>
                  <a:pt x="763228" y="181896"/>
                  <a:pt x="703006" y="95864"/>
                </a:cubicBezTo>
                <a:cubicBezTo>
                  <a:pt x="642784" y="9832"/>
                  <a:pt x="1144229" y="61451"/>
                  <a:pt x="1226574" y="51619"/>
                </a:cubicBezTo>
              </a:path>
            </a:pathLst>
          </a:custGeom>
          <a:noFill/>
          <a:ln w="9525" cap="flat" cmpd="sng" algn="ctr">
            <a:solidFill>
              <a:schemeClr val="tx1"/>
            </a:solidFill>
            <a:prstDash val="dash"/>
            <a:round/>
            <a:headEnd type="none" w="med" len="med"/>
            <a:tailEnd type="none" w="med" len="med"/>
          </a:ln>
        </p:spPr>
        <p:txBody>
          <a:bodyPr/>
          <a:lstStyle/>
          <a:p>
            <a:endParaRPr lang="zh-CN" altLang="en-US"/>
          </a:p>
        </p:txBody>
      </p:sp>
      <p:sp>
        <p:nvSpPr>
          <p:cNvPr id="43" name="任意多边形 42"/>
          <p:cNvSpPr>
            <a:spLocks/>
          </p:cNvSpPr>
          <p:nvPr/>
        </p:nvSpPr>
        <p:spPr bwMode="auto">
          <a:xfrm>
            <a:off x="6816725" y="2120900"/>
            <a:ext cx="671513" cy="1703388"/>
          </a:xfrm>
          <a:custGeom>
            <a:avLst/>
            <a:gdLst>
              <a:gd name="T0" fmla="*/ 40894 w 671052"/>
              <a:gd name="T1" fmla="*/ 9832 h 1703439"/>
              <a:gd name="T2" fmla="*/ 70631 w 671052"/>
              <a:gd name="T3" fmla="*/ 1454658 h 1703439"/>
              <a:gd name="T4" fmla="*/ 464701 w 671052"/>
              <a:gd name="T5" fmla="*/ 1498879 h 1703439"/>
              <a:gd name="T6" fmla="*/ 613406 w 671052"/>
              <a:gd name="T7" fmla="*/ 230974 h 1703439"/>
              <a:gd name="T8" fmla="*/ 85504 w 671052"/>
              <a:gd name="T9" fmla="*/ 113035 h 1703439"/>
              <a:gd name="T10" fmla="*/ 0 60000 65536"/>
              <a:gd name="T11" fmla="*/ 0 60000 65536"/>
              <a:gd name="T12" fmla="*/ 0 60000 65536"/>
              <a:gd name="T13" fmla="*/ 0 60000 65536"/>
              <a:gd name="T14" fmla="*/ 0 60000 65536"/>
              <a:gd name="T15" fmla="*/ 0 w 671052"/>
              <a:gd name="T16" fmla="*/ 0 h 1703439"/>
              <a:gd name="T17" fmla="*/ 671052 w 671052"/>
              <a:gd name="T18" fmla="*/ 1703439 h 1703439"/>
            </a:gdLst>
            <a:ahLst/>
            <a:cxnLst>
              <a:cxn ang="T10">
                <a:pos x="T0" y="T1"/>
              </a:cxn>
              <a:cxn ang="T11">
                <a:pos x="T2" y="T3"/>
              </a:cxn>
              <a:cxn ang="T12">
                <a:pos x="T4" y="T5"/>
              </a:cxn>
              <a:cxn ang="T13">
                <a:pos x="T6" y="T7"/>
              </a:cxn>
              <a:cxn ang="T14">
                <a:pos x="T8" y="T9"/>
              </a:cxn>
            </a:cxnLst>
            <a:rect l="T15" t="T16" r="T17" b="T18"/>
            <a:pathLst>
              <a:path w="671052" h="1703439">
                <a:moveTo>
                  <a:pt x="40558" y="9832"/>
                </a:moveTo>
                <a:cubicBezTo>
                  <a:pt x="20279" y="608371"/>
                  <a:pt x="0" y="1206910"/>
                  <a:pt x="70055" y="1455174"/>
                </a:cubicBezTo>
                <a:cubicBezTo>
                  <a:pt x="140110" y="1703439"/>
                  <a:pt x="371168" y="1703438"/>
                  <a:pt x="460887" y="1499419"/>
                </a:cubicBezTo>
                <a:cubicBezTo>
                  <a:pt x="550606" y="1295400"/>
                  <a:pt x="671052" y="462116"/>
                  <a:pt x="608371" y="231058"/>
                </a:cubicBezTo>
                <a:cubicBezTo>
                  <a:pt x="545690" y="0"/>
                  <a:pt x="84803" y="113071"/>
                  <a:pt x="84803" y="113071"/>
                </a:cubicBezTo>
              </a:path>
            </a:pathLst>
          </a:custGeom>
          <a:noFill/>
          <a:ln w="9525" cap="flat" cmpd="sng" algn="ctr">
            <a:solidFill>
              <a:schemeClr val="tx1"/>
            </a:solidFill>
            <a:prstDash val="dash"/>
            <a:round/>
            <a:headEnd type="none" w="med" len="med"/>
            <a:tailEnd type="none" w="med" len="med"/>
          </a:ln>
        </p:spPr>
        <p:txBody>
          <a:bodyPr/>
          <a:lstStyle/>
          <a:p>
            <a:endParaRPr lang="zh-CN" altLang="en-US"/>
          </a:p>
        </p:txBody>
      </p:sp>
      <p:sp>
        <p:nvSpPr>
          <p:cNvPr id="44" name="任意多边形 43"/>
          <p:cNvSpPr>
            <a:spLocks/>
          </p:cNvSpPr>
          <p:nvPr/>
        </p:nvSpPr>
        <p:spPr bwMode="auto">
          <a:xfrm>
            <a:off x="7092950" y="1995488"/>
            <a:ext cx="2051050" cy="2719387"/>
          </a:xfrm>
          <a:custGeom>
            <a:avLst/>
            <a:gdLst>
              <a:gd name="T0" fmla="*/ 4118459 w 1842318"/>
              <a:gd name="T1" fmla="*/ 0 h 2719848"/>
              <a:gd name="T2" fmla="*/ 903078 w 1842318"/>
              <a:gd name="T3" fmla="*/ 927261 h 2719848"/>
              <a:gd name="T4" fmla="*/ 218323 w 1842318"/>
              <a:gd name="T5" fmla="*/ 1891315 h 2719848"/>
              <a:gd name="T6" fmla="*/ 2213048 w 1842318"/>
              <a:gd name="T7" fmla="*/ 2686109 h 2719848"/>
              <a:gd name="T8" fmla="*/ 6738378 w 1842318"/>
              <a:gd name="T9" fmla="*/ 2060574 h 2719848"/>
              <a:gd name="T10" fmla="*/ 6410886 w 1842318"/>
              <a:gd name="T11" fmla="*/ 566661 h 2719848"/>
              <a:gd name="T12" fmla="*/ 2838264 w 1842318"/>
              <a:gd name="T13" fmla="*/ 95672 h 2719848"/>
              <a:gd name="T14" fmla="*/ 4952073 w 1842318"/>
              <a:gd name="T15" fmla="*/ 51511 h 2719848"/>
              <a:gd name="T16" fmla="*/ 0 60000 65536"/>
              <a:gd name="T17" fmla="*/ 0 60000 65536"/>
              <a:gd name="T18" fmla="*/ 0 60000 65536"/>
              <a:gd name="T19" fmla="*/ 0 60000 65536"/>
              <a:gd name="T20" fmla="*/ 0 60000 65536"/>
              <a:gd name="T21" fmla="*/ 0 60000 65536"/>
              <a:gd name="T22" fmla="*/ 0 60000 65536"/>
              <a:gd name="T23" fmla="*/ 0 60000 65536"/>
              <a:gd name="T24" fmla="*/ 0 w 1842318"/>
              <a:gd name="T25" fmla="*/ 0 h 2719848"/>
              <a:gd name="T26" fmla="*/ 1842318 w 1842318"/>
              <a:gd name="T27" fmla="*/ 2719848 h 27198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2318" h="2719848">
                <a:moveTo>
                  <a:pt x="1020096" y="0"/>
                </a:moveTo>
                <a:cubicBezTo>
                  <a:pt x="702391" y="306643"/>
                  <a:pt x="384686" y="613287"/>
                  <a:pt x="223683" y="929148"/>
                </a:cubicBezTo>
                <a:cubicBezTo>
                  <a:pt x="62680" y="1245009"/>
                  <a:pt x="0" y="1601428"/>
                  <a:pt x="54077" y="1895167"/>
                </a:cubicBezTo>
                <a:cubicBezTo>
                  <a:pt x="108154" y="2188906"/>
                  <a:pt x="278990" y="2663312"/>
                  <a:pt x="548148" y="2691580"/>
                </a:cubicBezTo>
                <a:cubicBezTo>
                  <a:pt x="817306" y="2719848"/>
                  <a:pt x="1495732" y="2418735"/>
                  <a:pt x="1669025" y="2064774"/>
                </a:cubicBezTo>
                <a:cubicBezTo>
                  <a:pt x="1842318" y="1710813"/>
                  <a:pt x="1748912" y="895965"/>
                  <a:pt x="1587909" y="567813"/>
                </a:cubicBezTo>
                <a:cubicBezTo>
                  <a:pt x="1426906" y="239661"/>
                  <a:pt x="763228" y="181896"/>
                  <a:pt x="703006" y="95864"/>
                </a:cubicBezTo>
                <a:cubicBezTo>
                  <a:pt x="642784" y="9832"/>
                  <a:pt x="1144229" y="61451"/>
                  <a:pt x="1226574" y="51619"/>
                </a:cubicBezTo>
              </a:path>
            </a:pathLst>
          </a:custGeom>
          <a:noFill/>
          <a:ln w="9525" cap="flat" cmpd="sng" algn="ctr">
            <a:solidFill>
              <a:schemeClr val="tx1"/>
            </a:solidFill>
            <a:prstDash val="dash"/>
            <a:round/>
            <a:headEnd type="none" w="med" len="med"/>
            <a:tailEnd type="none" w="med" len="med"/>
          </a:ln>
        </p:spPr>
        <p:txBody>
          <a:bodyPr/>
          <a:lstStyle/>
          <a:p>
            <a:endParaRPr lang="zh-CN" altLang="en-US"/>
          </a:p>
        </p:txBody>
      </p:sp>
      <mc:AlternateContent xmlns:mc="http://schemas.openxmlformats.org/markup-compatibility/2006">
        <mc:Choice xmlns:p14="http://schemas.microsoft.com/office/powerpoint/2010/main" xmlns="" Requires="p14">
          <p:contentPart p14:bwMode="auto" r:id="rId3">
            <p14:nvContentPartPr>
              <p14:cNvPr id="73216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3216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linds(horizontal)">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矩形 34"/>
          <p:cNvSpPr>
            <a:spLocks noChangeArrowheads="1"/>
          </p:cNvSpPr>
          <p:nvPr/>
        </p:nvSpPr>
        <p:spPr bwMode="auto">
          <a:xfrm>
            <a:off x="539552" y="267494"/>
            <a:ext cx="6215062" cy="523875"/>
          </a:xfrm>
          <a:prstGeom prst="rect">
            <a:avLst/>
          </a:prstGeom>
          <a:noFill/>
          <a:ln w="9525">
            <a:noFill/>
            <a:miter lim="800000"/>
            <a:headEnd/>
            <a:tailEnd/>
          </a:ln>
        </p:spPr>
        <p:txBody>
          <a:bodyPr>
            <a:spAutoFit/>
          </a:bodyPr>
          <a:lstStyle/>
          <a:p>
            <a:r>
              <a:rPr lang="en-US" altLang="zh-CN" b="1" dirty="0" err="1">
                <a:ea typeface="楷体_GB2312" pitchFamily="49" charset="-122"/>
              </a:rPr>
              <a:t>printTree</a:t>
            </a:r>
            <a:endParaRPr lang="zh-CN" altLang="en-US" dirty="0">
              <a:latin typeface="微软雅黑" pitchFamily="34" charset="-122"/>
              <a:ea typeface="微软雅黑" pitchFamily="34" charset="-122"/>
            </a:endParaRPr>
          </a:p>
        </p:txBody>
      </p:sp>
      <p:sp>
        <p:nvSpPr>
          <p:cNvPr id="43013" name="矩形 10"/>
          <p:cNvSpPr>
            <a:spLocks noChangeArrowheads="1"/>
          </p:cNvSpPr>
          <p:nvPr/>
        </p:nvSpPr>
        <p:spPr bwMode="auto">
          <a:xfrm>
            <a:off x="611188" y="1419225"/>
            <a:ext cx="7921625" cy="3540125"/>
          </a:xfrm>
          <a:prstGeom prst="rect">
            <a:avLst/>
          </a:prstGeom>
          <a:noFill/>
          <a:ln w="9525">
            <a:noFill/>
            <a:miter lim="800000"/>
            <a:headEnd/>
            <a:tailEnd/>
          </a:ln>
        </p:spPr>
        <p:txBody>
          <a:bodyPr>
            <a:spAutoFit/>
          </a:bodyPr>
          <a:lstStyle/>
          <a:p>
            <a:pPr eaLnBrk="0" hangingPunct="0"/>
            <a:r>
              <a:rPr lang="en-US" altLang="zh-CN" sz="1400" b="1">
                <a:ea typeface="楷体_GB2312" pitchFamily="49" charset="-122"/>
                <a:cs typeface="Times New Roman" pitchFamily="18" charset="0"/>
              </a:rPr>
              <a:t>template &lt;class T&gt;</a:t>
            </a:r>
          </a:p>
          <a:p>
            <a:pPr eaLnBrk="0" hangingPunct="0"/>
            <a:r>
              <a:rPr lang="en-US" altLang="zh-CN" sz="1400" b="1">
                <a:ea typeface="楷体_GB2312" pitchFamily="49" charset="-122"/>
                <a:cs typeface="Times New Roman" pitchFamily="18" charset="0"/>
              </a:rPr>
              <a:t>void printTree(const binaryTree&lt;T&gt; &amp;t, T flag)</a:t>
            </a:r>
          </a:p>
          <a:p>
            <a:pPr eaLnBrk="0" hangingPunct="0"/>
            <a:r>
              <a:rPr lang="en-US" altLang="zh-CN" sz="1400" b="1">
                <a:ea typeface="楷体_GB2312" pitchFamily="49" charset="-122"/>
                <a:cs typeface="Times New Roman" pitchFamily="18" charset="0"/>
              </a:rPr>
              <a:t>{</a:t>
            </a:r>
          </a:p>
          <a:p>
            <a:pPr eaLnBrk="0" hangingPunct="0"/>
            <a:r>
              <a:rPr lang="en-US" altLang="zh-CN" sz="1400" b="1">
                <a:ea typeface="楷体_GB2312" pitchFamily="49" charset="-122"/>
                <a:cs typeface="Times New Roman" pitchFamily="18" charset="0"/>
              </a:rPr>
              <a:t>       linkQueue&lt;T&gt; q;</a:t>
            </a:r>
          </a:p>
          <a:p>
            <a:pPr eaLnBrk="0" hangingPunct="0"/>
            <a:r>
              <a:rPr lang="en-US" altLang="zh-CN" sz="1400" b="1">
                <a:ea typeface="楷体_GB2312" pitchFamily="49" charset="-122"/>
                <a:cs typeface="Times New Roman" pitchFamily="18" charset="0"/>
              </a:rPr>
              <a:t>       q.enQueue(t.root-&gt;data);</a:t>
            </a:r>
          </a:p>
          <a:p>
            <a:pPr eaLnBrk="0" hangingPunct="0"/>
            <a:r>
              <a:rPr lang="en-US" altLang="zh-CN" sz="1400" b="1">
                <a:ea typeface="楷体_GB2312" pitchFamily="49" charset="-122"/>
                <a:cs typeface="Times New Roman" pitchFamily="18" charset="0"/>
              </a:rPr>
              <a:t>       cout &lt;&lt; endl;</a:t>
            </a:r>
          </a:p>
          <a:p>
            <a:pPr eaLnBrk="0" hangingPunct="0"/>
            <a:r>
              <a:rPr lang="en-US" altLang="zh-CN" sz="1400" b="1">
                <a:ea typeface="楷体_GB2312" pitchFamily="49" charset="-122"/>
                <a:cs typeface="Times New Roman" pitchFamily="18" charset="0"/>
              </a:rPr>
              <a:t>       while (!q.isEmpty()) {</a:t>
            </a:r>
          </a:p>
          <a:p>
            <a:pPr eaLnBrk="0" hangingPunct="0"/>
            <a:r>
              <a:rPr lang="en-US" altLang="zh-CN" sz="1400" b="1">
                <a:ea typeface="楷体_GB2312" pitchFamily="49" charset="-122"/>
                <a:cs typeface="Times New Roman" pitchFamily="18" charset="0"/>
              </a:rPr>
              <a:t>               char p, l, r;</a:t>
            </a:r>
          </a:p>
          <a:p>
            <a:pPr eaLnBrk="0" hangingPunct="0"/>
            <a:r>
              <a:rPr lang="en-US" altLang="zh-CN" sz="1400" b="1">
                <a:ea typeface="楷体_GB2312" pitchFamily="49" charset="-122"/>
                <a:cs typeface="Times New Roman" pitchFamily="18" charset="0"/>
              </a:rPr>
              <a:t>                p = q.deQueue();</a:t>
            </a:r>
          </a:p>
          <a:p>
            <a:pPr eaLnBrk="0" hangingPunct="0"/>
            <a:r>
              <a:rPr lang="en-US" altLang="zh-CN" sz="1400" b="1">
                <a:ea typeface="楷体_GB2312" pitchFamily="49" charset="-122"/>
                <a:cs typeface="Times New Roman" pitchFamily="18" charset="0"/>
              </a:rPr>
              <a:t>                l = t.lchild(p,  flag);</a:t>
            </a:r>
          </a:p>
          <a:p>
            <a:pPr eaLnBrk="0" hangingPunct="0"/>
            <a:r>
              <a:rPr lang="en-US" altLang="zh-CN" sz="1400" b="1">
                <a:ea typeface="楷体_GB2312" pitchFamily="49" charset="-122"/>
                <a:cs typeface="Times New Roman" pitchFamily="18" charset="0"/>
              </a:rPr>
              <a:t>                r = t.rchild(p,  flag);</a:t>
            </a:r>
          </a:p>
          <a:p>
            <a:pPr eaLnBrk="0" hangingPunct="0"/>
            <a:r>
              <a:rPr lang="en-US" altLang="zh-CN" sz="1400" b="1">
                <a:ea typeface="楷体_GB2312" pitchFamily="49" charset="-122"/>
                <a:cs typeface="Times New Roman" pitchFamily="18" charset="0"/>
              </a:rPr>
              <a:t>                cout &lt;&lt; p &lt;&lt; "  " &lt;&lt; l  &lt;&lt; "  " &lt;&lt; r &lt;&lt; endl;</a:t>
            </a:r>
          </a:p>
          <a:p>
            <a:pPr eaLnBrk="0" hangingPunct="0"/>
            <a:r>
              <a:rPr lang="en-US" altLang="zh-CN" sz="1400" b="1">
                <a:ea typeface="楷体_GB2312" pitchFamily="49" charset="-122"/>
                <a:cs typeface="Times New Roman" pitchFamily="18" charset="0"/>
              </a:rPr>
              <a:t>                if (l != flag) q.enQueue(l);</a:t>
            </a:r>
          </a:p>
          <a:p>
            <a:pPr eaLnBrk="0" hangingPunct="0"/>
            <a:r>
              <a:rPr lang="en-US" altLang="zh-CN" sz="1400" b="1">
                <a:ea typeface="楷体_GB2312" pitchFamily="49" charset="-122"/>
                <a:cs typeface="Times New Roman" pitchFamily="18" charset="0"/>
              </a:rPr>
              <a:t>                if (r != flag) q.enQueue(r);</a:t>
            </a:r>
          </a:p>
          <a:p>
            <a:pPr eaLnBrk="0" hangingPunct="0"/>
            <a:r>
              <a:rPr lang="en-US" altLang="zh-CN" sz="1400" b="1">
                <a:ea typeface="楷体_GB2312" pitchFamily="49" charset="-122"/>
                <a:cs typeface="Times New Roman" pitchFamily="18" charset="0"/>
              </a:rPr>
              <a:t>        }</a:t>
            </a:r>
          </a:p>
          <a:p>
            <a:pPr eaLnBrk="0" hangingPunct="0"/>
            <a:r>
              <a:rPr lang="en-US" altLang="zh-CN" sz="1400" b="1">
                <a:ea typeface="楷体_GB2312" pitchFamily="49" charset="-122"/>
                <a:cs typeface="Times New Roman" pitchFamily="18" charset="0"/>
              </a:rPr>
              <a:t>}   </a:t>
            </a:r>
            <a:endParaRPr lang="en-US" altLang="zh-CN" sz="1400">
              <a:ea typeface="楷体_GB2312" pitchFamily="49" charset="-122"/>
              <a:cs typeface="Times New Roman" pitchFamily="18" charset="0"/>
            </a:endParaRPr>
          </a:p>
        </p:txBody>
      </p:sp>
      <p:sp>
        <p:nvSpPr>
          <p:cNvPr id="43014" name="矩形 4"/>
          <p:cNvSpPr>
            <a:spLocks noChangeArrowheads="1"/>
          </p:cNvSpPr>
          <p:nvPr/>
        </p:nvSpPr>
        <p:spPr bwMode="auto">
          <a:xfrm>
            <a:off x="611188" y="987425"/>
            <a:ext cx="6794500" cy="369888"/>
          </a:xfrm>
          <a:prstGeom prst="rect">
            <a:avLst/>
          </a:prstGeom>
          <a:noFill/>
          <a:ln w="9525">
            <a:noFill/>
            <a:miter lim="800000"/>
            <a:headEnd/>
            <a:tailEnd/>
          </a:ln>
        </p:spPr>
        <p:txBody>
          <a:bodyPr>
            <a:spAutoFit/>
          </a:bodyPr>
          <a:lstStyle/>
          <a:p>
            <a:r>
              <a:rPr lang="zh-CN" altLang="zh-CN" sz="1800" b="1">
                <a:solidFill>
                  <a:srgbClr val="FFFFCC"/>
                </a:solidFill>
                <a:ea typeface="楷体_GB2312" pitchFamily="49" charset="-122"/>
              </a:rPr>
              <a:t>以层次遍历的次序输出每个结点和它的左右孩子</a:t>
            </a:r>
            <a:endParaRPr lang="zh-CN" altLang="en-US" sz="180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4301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301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矩形 34"/>
          <p:cNvSpPr>
            <a:spLocks noChangeArrowheads="1"/>
          </p:cNvSpPr>
          <p:nvPr/>
        </p:nvSpPr>
        <p:spPr bwMode="auto">
          <a:xfrm>
            <a:off x="395536"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二叉树类的应用</a:t>
            </a:r>
            <a:endParaRPr lang="zh-CN" altLang="en-US" dirty="0">
              <a:latin typeface="微软雅黑" pitchFamily="34" charset="-122"/>
              <a:ea typeface="微软雅黑" pitchFamily="34" charset="-122"/>
            </a:endParaRPr>
          </a:p>
        </p:txBody>
      </p:sp>
      <p:sp>
        <p:nvSpPr>
          <p:cNvPr id="36869" name="矩形 10"/>
          <p:cNvSpPr>
            <a:spLocks noChangeArrowheads="1"/>
          </p:cNvSpPr>
          <p:nvPr/>
        </p:nvSpPr>
        <p:spPr bwMode="auto">
          <a:xfrm>
            <a:off x="6372225" y="842963"/>
            <a:ext cx="2663825" cy="3540125"/>
          </a:xfrm>
          <a:prstGeom prst="rect">
            <a:avLst/>
          </a:prstGeom>
          <a:noFill/>
          <a:ln w="9525">
            <a:noFill/>
            <a:miter lim="800000"/>
            <a:headEnd/>
            <a:tailEnd/>
          </a:ln>
        </p:spPr>
        <p:txBody>
          <a:bodyPr>
            <a:spAutoFit/>
          </a:bodyPr>
          <a:lstStyle/>
          <a:p>
            <a:pPr eaLnBrk="0" hangingPunct="0"/>
            <a:r>
              <a:rPr lang="en-US" altLang="zh-CN" sz="1400" b="1">
                <a:ea typeface="楷体_GB2312" pitchFamily="49" charset="-122"/>
              </a:rPr>
              <a:t>int main()</a:t>
            </a:r>
          </a:p>
          <a:p>
            <a:pPr eaLnBrk="0" hangingPunct="0"/>
            <a:r>
              <a:rPr lang="en-US" altLang="zh-CN" sz="1400" b="1">
                <a:ea typeface="楷体_GB2312" pitchFamily="49" charset="-122"/>
              </a:rPr>
              <a:t>{</a:t>
            </a:r>
          </a:p>
          <a:p>
            <a:pPr eaLnBrk="0" hangingPunct="0"/>
            <a:r>
              <a:rPr lang="en-US" altLang="zh-CN" sz="1400" b="1">
                <a:ea typeface="楷体_GB2312" pitchFamily="49" charset="-122"/>
              </a:rPr>
              <a:t>       binaryTree&lt;char&gt; tree;	</a:t>
            </a:r>
          </a:p>
          <a:p>
            <a:pPr eaLnBrk="0" hangingPunct="0"/>
            <a:r>
              <a:rPr lang="en-US" altLang="zh-CN" sz="1400" b="1">
                <a:ea typeface="楷体_GB2312" pitchFamily="49" charset="-122"/>
              </a:rPr>
              <a:t>       tree.createTree('@');</a:t>
            </a:r>
          </a:p>
          <a:p>
            <a:pPr eaLnBrk="0" hangingPunct="0"/>
            <a:r>
              <a:rPr lang="en-US" altLang="zh-CN" sz="1400" b="1">
                <a:ea typeface="楷体_GB2312" pitchFamily="49" charset="-122"/>
              </a:rPr>
              <a:t>        tree.preOrder();	</a:t>
            </a:r>
          </a:p>
          <a:p>
            <a:pPr eaLnBrk="0" hangingPunct="0"/>
            <a:r>
              <a:rPr lang="en-US" altLang="zh-CN" sz="1400" b="1">
                <a:ea typeface="楷体_GB2312" pitchFamily="49" charset="-122"/>
              </a:rPr>
              <a:t>        tree.midOrder();</a:t>
            </a:r>
          </a:p>
          <a:p>
            <a:pPr eaLnBrk="0" hangingPunct="0"/>
            <a:r>
              <a:rPr lang="en-US" altLang="zh-CN" sz="1400" b="1">
                <a:ea typeface="楷体_GB2312" pitchFamily="49" charset="-122"/>
              </a:rPr>
              <a:t>        tree.postOrder();	</a:t>
            </a:r>
          </a:p>
          <a:p>
            <a:pPr eaLnBrk="0" hangingPunct="0"/>
            <a:r>
              <a:rPr lang="en-US" altLang="zh-CN" sz="1400" b="1">
                <a:ea typeface="楷体_GB2312" pitchFamily="49" charset="-122"/>
              </a:rPr>
              <a:t>        tree.levelOrder();</a:t>
            </a:r>
          </a:p>
          <a:p>
            <a:pPr eaLnBrk="0" hangingPunct="0"/>
            <a:r>
              <a:rPr lang="en-US" altLang="zh-CN" sz="1400" b="1">
                <a:ea typeface="楷体_GB2312" pitchFamily="49" charset="-122"/>
              </a:rPr>
              <a:t>        printTree(tree, '@');</a:t>
            </a:r>
          </a:p>
          <a:p>
            <a:pPr eaLnBrk="0" hangingPunct="0"/>
            <a:r>
              <a:rPr lang="en-US" altLang="zh-CN" sz="1400" b="1">
                <a:ea typeface="楷体_GB2312" pitchFamily="49" charset="-122"/>
              </a:rPr>
              <a:t>        tree.delLeft('L');</a:t>
            </a:r>
          </a:p>
          <a:p>
            <a:pPr eaLnBrk="0" hangingPunct="0"/>
            <a:r>
              <a:rPr lang="en-US" altLang="zh-CN" sz="1400" b="1">
                <a:ea typeface="楷体_GB2312" pitchFamily="49" charset="-122"/>
              </a:rPr>
              <a:t>         tree.delRight('C'); </a:t>
            </a:r>
          </a:p>
          <a:p>
            <a:pPr eaLnBrk="0" hangingPunct="0"/>
            <a:r>
              <a:rPr lang="en-US" altLang="zh-CN" sz="1400" b="1">
                <a:ea typeface="楷体_GB2312" pitchFamily="49" charset="-122"/>
              </a:rPr>
              <a:t>         tree.delLeft('C');</a:t>
            </a:r>
          </a:p>
          <a:p>
            <a:pPr eaLnBrk="0" hangingPunct="0"/>
            <a:r>
              <a:rPr lang="en-US" altLang="zh-CN" sz="1400" b="1">
                <a:ea typeface="楷体_GB2312" pitchFamily="49" charset="-122"/>
              </a:rPr>
              <a:t>         printTree(tree, '@');</a:t>
            </a:r>
          </a:p>
          <a:p>
            <a:pPr eaLnBrk="0" hangingPunct="0"/>
            <a:r>
              <a:rPr lang="en-US" altLang="zh-CN" sz="1400" b="1">
                <a:ea typeface="楷体_GB2312" pitchFamily="49" charset="-122"/>
              </a:rPr>
              <a:t>         return 0;</a:t>
            </a:r>
          </a:p>
          <a:p>
            <a:pPr eaLnBrk="0" hangingPunct="0"/>
            <a:r>
              <a:rPr lang="en-US" altLang="zh-CN" sz="1400" b="1">
                <a:ea typeface="楷体_GB2312" pitchFamily="49" charset="-122"/>
              </a:rPr>
              <a:t>}</a:t>
            </a:r>
          </a:p>
        </p:txBody>
      </p:sp>
      <p:sp>
        <p:nvSpPr>
          <p:cNvPr id="44038" name="矩形 4"/>
          <p:cNvSpPr>
            <a:spLocks noChangeArrowheads="1"/>
          </p:cNvSpPr>
          <p:nvPr/>
        </p:nvSpPr>
        <p:spPr bwMode="auto">
          <a:xfrm>
            <a:off x="323850" y="987425"/>
            <a:ext cx="3960813" cy="1619250"/>
          </a:xfrm>
          <a:prstGeom prst="rect">
            <a:avLst/>
          </a:prstGeom>
          <a:noFill/>
          <a:ln w="9525">
            <a:noFill/>
            <a:miter lim="800000"/>
            <a:headEnd/>
            <a:tailEnd/>
          </a:ln>
        </p:spPr>
        <p:txBody>
          <a:bodyPr>
            <a:spAutoFit/>
          </a:bodyPr>
          <a:lstStyle/>
          <a:p>
            <a:pPr>
              <a:lnSpc>
                <a:spcPct val="120000"/>
              </a:lnSpc>
            </a:pPr>
            <a:r>
              <a:rPr lang="zh-CN" altLang="zh-CN" sz="1400" b="1">
                <a:ea typeface="楷体_GB2312" pitchFamily="49" charset="-122"/>
              </a:rPr>
              <a:t>定义了二叉树对象</a:t>
            </a:r>
            <a:r>
              <a:rPr lang="en-US" altLang="zh-CN" sz="1400" b="1">
                <a:ea typeface="楷体_GB2312" pitchFamily="49" charset="-122"/>
              </a:rPr>
              <a:t>tree</a:t>
            </a:r>
          </a:p>
          <a:p>
            <a:pPr>
              <a:lnSpc>
                <a:spcPct val="120000"/>
              </a:lnSpc>
            </a:pPr>
            <a:r>
              <a:rPr lang="zh-CN" altLang="zh-CN" sz="1400" b="1">
                <a:ea typeface="楷体_GB2312" pitchFamily="49" charset="-122"/>
              </a:rPr>
              <a:t>调用</a:t>
            </a:r>
            <a:r>
              <a:rPr lang="en-US" altLang="zh-CN" sz="1400" b="1">
                <a:ea typeface="楷体_GB2312" pitchFamily="49" charset="-122"/>
              </a:rPr>
              <a:t>createTree</a:t>
            </a:r>
            <a:r>
              <a:rPr lang="zh-CN" altLang="zh-CN" sz="1400" b="1">
                <a:ea typeface="楷体_GB2312" pitchFamily="49" charset="-122"/>
              </a:rPr>
              <a:t>输入这棵二叉树</a:t>
            </a:r>
            <a:endParaRPr lang="en-US" altLang="zh-CN" sz="1400" b="1">
              <a:ea typeface="楷体_GB2312" pitchFamily="49" charset="-122"/>
            </a:endParaRPr>
          </a:p>
          <a:p>
            <a:pPr>
              <a:lnSpc>
                <a:spcPct val="120000"/>
              </a:lnSpc>
            </a:pPr>
            <a:r>
              <a:rPr lang="zh-CN" altLang="zh-CN" sz="1400" b="1">
                <a:ea typeface="楷体_GB2312" pitchFamily="49" charset="-122"/>
              </a:rPr>
              <a:t>执行前序、中序、后序和层次遍历</a:t>
            </a:r>
            <a:endParaRPr lang="en-US" altLang="zh-CN" sz="1400" b="1">
              <a:ea typeface="楷体_GB2312" pitchFamily="49" charset="-122"/>
            </a:endParaRPr>
          </a:p>
          <a:p>
            <a:pPr>
              <a:lnSpc>
                <a:spcPct val="120000"/>
              </a:lnSpc>
            </a:pPr>
            <a:r>
              <a:rPr lang="zh-CN" altLang="zh-CN" sz="1400" b="1">
                <a:ea typeface="楷体_GB2312" pitchFamily="49" charset="-122"/>
              </a:rPr>
              <a:t>输出这棵树</a:t>
            </a:r>
            <a:endParaRPr lang="en-US" altLang="zh-CN" sz="1400" b="1">
              <a:ea typeface="楷体_GB2312" pitchFamily="49" charset="-122"/>
            </a:endParaRPr>
          </a:p>
          <a:p>
            <a:pPr>
              <a:lnSpc>
                <a:spcPct val="120000"/>
              </a:lnSpc>
            </a:pPr>
            <a:r>
              <a:rPr lang="zh-CN" altLang="zh-CN" sz="1400" b="1">
                <a:ea typeface="楷体_GB2312" pitchFamily="49" charset="-122"/>
              </a:rPr>
              <a:t>删除</a:t>
            </a:r>
            <a:r>
              <a:rPr lang="en-US" altLang="zh-CN" sz="1400" b="1">
                <a:ea typeface="楷体_GB2312" pitchFamily="49" charset="-122"/>
              </a:rPr>
              <a:t>L</a:t>
            </a:r>
            <a:r>
              <a:rPr lang="zh-CN" altLang="zh-CN" sz="1400" b="1">
                <a:ea typeface="楷体_GB2312" pitchFamily="49" charset="-122"/>
              </a:rPr>
              <a:t>的左子树，删除</a:t>
            </a:r>
            <a:r>
              <a:rPr lang="en-US" altLang="zh-CN" sz="1400" b="1">
                <a:ea typeface="楷体_GB2312" pitchFamily="49" charset="-122"/>
              </a:rPr>
              <a:t>C</a:t>
            </a:r>
            <a:r>
              <a:rPr lang="zh-CN" altLang="zh-CN" sz="1400" b="1">
                <a:ea typeface="楷体_GB2312" pitchFamily="49" charset="-122"/>
              </a:rPr>
              <a:t>的左右子树</a:t>
            </a:r>
            <a:endParaRPr lang="en-US" altLang="zh-CN" sz="1400" b="1">
              <a:ea typeface="楷体_GB2312" pitchFamily="49" charset="-122"/>
            </a:endParaRPr>
          </a:p>
          <a:p>
            <a:pPr>
              <a:lnSpc>
                <a:spcPct val="120000"/>
              </a:lnSpc>
            </a:pPr>
            <a:r>
              <a:rPr lang="zh-CN" altLang="zh-CN" sz="1400" b="1">
                <a:ea typeface="楷体_GB2312" pitchFamily="49" charset="-122"/>
              </a:rPr>
              <a:t>输出这棵树</a:t>
            </a:r>
            <a:endParaRPr lang="zh-CN" altLang="en-US" sz="1400" b="1">
              <a:ea typeface="楷体_GB2312" pitchFamily="49" charset="-122"/>
            </a:endParaRPr>
          </a:p>
        </p:txBody>
      </p:sp>
      <p:sp>
        <p:nvSpPr>
          <p:cNvPr id="6" name="TextBox 18"/>
          <p:cNvSpPr txBox="1">
            <a:spLocks noChangeArrowheads="1"/>
          </p:cNvSpPr>
          <p:nvPr/>
        </p:nvSpPr>
        <p:spPr bwMode="auto">
          <a:xfrm>
            <a:off x="4211638" y="842963"/>
            <a:ext cx="1296987" cy="307975"/>
          </a:xfrm>
          <a:prstGeom prst="rect">
            <a:avLst/>
          </a:prstGeom>
          <a:noFill/>
          <a:ln w="9525">
            <a:noFill/>
            <a:miter lim="800000"/>
            <a:headEnd/>
            <a:tailEnd/>
          </a:ln>
        </p:spPr>
        <p:txBody>
          <a:bodyPr>
            <a:spAutoFit/>
          </a:bodyPr>
          <a:lstStyle/>
          <a:p>
            <a:r>
              <a:rPr lang="zh-CN" altLang="en-US" sz="1400">
                <a:ea typeface="楷体_GB2312" pitchFamily="49" charset="-122"/>
              </a:rPr>
              <a:t>输入为：</a:t>
            </a:r>
          </a:p>
        </p:txBody>
      </p:sp>
      <p:grpSp>
        <p:nvGrpSpPr>
          <p:cNvPr id="2" name="Group 5"/>
          <p:cNvGrpSpPr>
            <a:grpSpLocks/>
          </p:cNvGrpSpPr>
          <p:nvPr/>
        </p:nvGrpSpPr>
        <p:grpSpPr bwMode="auto">
          <a:xfrm>
            <a:off x="3851275" y="1276350"/>
            <a:ext cx="1879600" cy="2978150"/>
            <a:chOff x="288" y="2256"/>
            <a:chExt cx="1248" cy="2016"/>
          </a:xfrm>
        </p:grpSpPr>
        <p:sp>
          <p:nvSpPr>
            <p:cNvPr id="44044" name="Oval 6"/>
            <p:cNvSpPr>
              <a:spLocks noChangeArrowheads="1"/>
            </p:cNvSpPr>
            <p:nvPr/>
          </p:nvSpPr>
          <p:spPr bwMode="auto">
            <a:xfrm>
              <a:off x="288" y="316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44045" name="Oval 7"/>
            <p:cNvSpPr>
              <a:spLocks noChangeArrowheads="1"/>
            </p:cNvSpPr>
            <p:nvPr/>
          </p:nvSpPr>
          <p:spPr bwMode="auto">
            <a:xfrm>
              <a:off x="1104"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44046" name="Oval 8"/>
            <p:cNvSpPr>
              <a:spLocks noChangeArrowheads="1"/>
            </p:cNvSpPr>
            <p:nvPr/>
          </p:nvSpPr>
          <p:spPr bwMode="auto">
            <a:xfrm>
              <a:off x="1248" y="312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44047" name="Oval 9"/>
            <p:cNvSpPr>
              <a:spLocks noChangeArrowheads="1"/>
            </p:cNvSpPr>
            <p:nvPr/>
          </p:nvSpPr>
          <p:spPr bwMode="auto">
            <a:xfrm>
              <a:off x="672" y="316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44048" name="Oval 10"/>
            <p:cNvSpPr>
              <a:spLocks noChangeArrowheads="1"/>
            </p:cNvSpPr>
            <p:nvPr/>
          </p:nvSpPr>
          <p:spPr bwMode="auto">
            <a:xfrm>
              <a:off x="528"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44049" name="Line 11"/>
            <p:cNvSpPr>
              <a:spLocks noChangeShapeType="1"/>
            </p:cNvSpPr>
            <p:nvPr/>
          </p:nvSpPr>
          <p:spPr bwMode="auto">
            <a:xfrm flipH="1">
              <a:off x="720" y="2448"/>
              <a:ext cx="192"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4050" name="Line 12"/>
            <p:cNvSpPr>
              <a:spLocks noChangeShapeType="1"/>
            </p:cNvSpPr>
            <p:nvPr/>
          </p:nvSpPr>
          <p:spPr bwMode="auto">
            <a:xfrm>
              <a:off x="1056" y="2448"/>
              <a:ext cx="144"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4051" name="Line 13"/>
            <p:cNvSpPr>
              <a:spLocks noChangeShapeType="1"/>
            </p:cNvSpPr>
            <p:nvPr/>
          </p:nvSpPr>
          <p:spPr bwMode="auto">
            <a:xfrm>
              <a:off x="1296" y="2976"/>
              <a:ext cx="48" cy="14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4052" name="Line 14"/>
            <p:cNvSpPr>
              <a:spLocks noChangeShapeType="1"/>
            </p:cNvSpPr>
            <p:nvPr/>
          </p:nvSpPr>
          <p:spPr bwMode="auto">
            <a:xfrm>
              <a:off x="672" y="2976"/>
              <a:ext cx="144"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4053" name="Oval 15"/>
            <p:cNvSpPr>
              <a:spLocks noChangeArrowheads="1"/>
            </p:cNvSpPr>
            <p:nvPr/>
          </p:nvSpPr>
          <p:spPr bwMode="auto">
            <a:xfrm>
              <a:off x="816" y="225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44054" name="Line 16"/>
            <p:cNvSpPr>
              <a:spLocks noChangeShapeType="1"/>
            </p:cNvSpPr>
            <p:nvPr/>
          </p:nvSpPr>
          <p:spPr bwMode="auto">
            <a:xfrm flipH="1">
              <a:off x="480" y="2976"/>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4055" name="Oval 17"/>
            <p:cNvSpPr>
              <a:spLocks noChangeArrowheads="1"/>
            </p:cNvSpPr>
            <p:nvPr/>
          </p:nvSpPr>
          <p:spPr bwMode="auto">
            <a:xfrm>
              <a:off x="1152" y="40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X</a:t>
              </a:r>
              <a:endParaRPr lang="en-US" altLang="zh-CN" sz="1400" b="1" u="sng">
                <a:latin typeface="Arial" pitchFamily="34" charset="0"/>
              </a:endParaRPr>
            </a:p>
          </p:txBody>
        </p:sp>
        <p:sp>
          <p:nvSpPr>
            <p:cNvPr id="44056" name="Oval 18"/>
            <p:cNvSpPr>
              <a:spLocks noChangeArrowheads="1"/>
            </p:cNvSpPr>
            <p:nvPr/>
          </p:nvSpPr>
          <p:spPr bwMode="auto">
            <a:xfrm>
              <a:off x="960" y="360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W</a:t>
              </a:r>
              <a:endParaRPr lang="en-US" altLang="zh-CN" sz="1400" b="1" u="sng">
                <a:latin typeface="Arial" pitchFamily="34" charset="0"/>
              </a:endParaRPr>
            </a:p>
          </p:txBody>
        </p:sp>
        <p:sp>
          <p:nvSpPr>
            <p:cNvPr id="44057" name="Line 19"/>
            <p:cNvSpPr>
              <a:spLocks noChangeShapeType="1"/>
            </p:cNvSpPr>
            <p:nvPr/>
          </p:nvSpPr>
          <p:spPr bwMode="auto">
            <a:xfrm>
              <a:off x="1152" y="3840"/>
              <a:ext cx="96"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4058" name="Line 20"/>
            <p:cNvSpPr>
              <a:spLocks noChangeShapeType="1"/>
            </p:cNvSpPr>
            <p:nvPr/>
          </p:nvSpPr>
          <p:spPr bwMode="auto">
            <a:xfrm flipH="1">
              <a:off x="1152" y="3312"/>
              <a:ext cx="144" cy="288"/>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44041" name="TextBox 19"/>
          <p:cNvSpPr txBox="1">
            <a:spLocks noChangeArrowheads="1"/>
          </p:cNvSpPr>
          <p:nvPr/>
        </p:nvSpPr>
        <p:spPr bwMode="auto">
          <a:xfrm>
            <a:off x="468313" y="2787650"/>
            <a:ext cx="1943100" cy="307975"/>
          </a:xfrm>
          <a:prstGeom prst="rect">
            <a:avLst/>
          </a:prstGeom>
          <a:noFill/>
          <a:ln w="9525">
            <a:noFill/>
            <a:miter lim="800000"/>
            <a:headEnd/>
            <a:tailEnd/>
          </a:ln>
        </p:spPr>
        <p:txBody>
          <a:bodyPr>
            <a:spAutoFit/>
          </a:bodyPr>
          <a:lstStyle/>
          <a:p>
            <a:r>
              <a:rPr lang="zh-CN" altLang="en-US" sz="1400" b="1">
                <a:ea typeface="楷体_GB2312" pitchFamily="49" charset="-122"/>
              </a:rPr>
              <a:t>输出为：</a:t>
            </a:r>
          </a:p>
        </p:txBody>
      </p:sp>
      <p:sp>
        <p:nvSpPr>
          <p:cNvPr id="25" name="Rectangle 2"/>
          <p:cNvSpPr>
            <a:spLocks noChangeArrowheads="1"/>
          </p:cNvSpPr>
          <p:nvPr/>
        </p:nvSpPr>
        <p:spPr bwMode="auto">
          <a:xfrm>
            <a:off x="2771800" y="3075806"/>
            <a:ext cx="790972" cy="1814513"/>
          </a:xfrm>
          <a:prstGeom prst="rect">
            <a:avLst/>
          </a:prstGeom>
          <a:noFill/>
          <a:ln w="9525" algn="ctr">
            <a:noFill/>
            <a:miter lim="800000"/>
            <a:headEnd/>
            <a:tailEnd/>
          </a:ln>
        </p:spPr>
        <p:txBody>
          <a:bodyPr wrap="square" anchor="ctr">
            <a:spAutoFit/>
          </a:bodyPr>
          <a:lstStyle/>
          <a:p>
            <a:pPr eaLnBrk="0" hangingPunct="0"/>
            <a:r>
              <a:rPr lang="en-US" altLang="zh-CN" sz="1400" b="1" dirty="0">
                <a:ea typeface="楷体_GB2312" pitchFamily="49" charset="-122"/>
              </a:rPr>
              <a:t>A L C</a:t>
            </a:r>
          </a:p>
          <a:p>
            <a:pPr eaLnBrk="0" hangingPunct="0"/>
            <a:r>
              <a:rPr lang="en-US" altLang="zh-CN" sz="1400" b="1" dirty="0">
                <a:ea typeface="楷体_GB2312" pitchFamily="49" charset="-122"/>
              </a:rPr>
              <a:t>L B E</a:t>
            </a:r>
          </a:p>
          <a:p>
            <a:pPr eaLnBrk="0" hangingPunct="0"/>
            <a:r>
              <a:rPr lang="en-US" altLang="zh-CN" sz="1400" b="1" dirty="0">
                <a:ea typeface="楷体_GB2312" pitchFamily="49" charset="-122"/>
              </a:rPr>
              <a:t>C @ D</a:t>
            </a:r>
          </a:p>
          <a:p>
            <a:pPr eaLnBrk="0" hangingPunct="0"/>
            <a:r>
              <a:rPr lang="en-US" altLang="zh-CN" sz="1400" b="1" dirty="0">
                <a:ea typeface="楷体_GB2312" pitchFamily="49" charset="-122"/>
              </a:rPr>
              <a:t>B @ @</a:t>
            </a:r>
          </a:p>
          <a:p>
            <a:pPr eaLnBrk="0" hangingPunct="0"/>
            <a:r>
              <a:rPr lang="en-US" altLang="zh-CN" sz="1400" b="1" dirty="0">
                <a:ea typeface="楷体_GB2312" pitchFamily="49" charset="-122"/>
              </a:rPr>
              <a:t>E @ @</a:t>
            </a:r>
          </a:p>
          <a:p>
            <a:pPr eaLnBrk="0" hangingPunct="0"/>
            <a:r>
              <a:rPr lang="en-US" altLang="zh-CN" sz="1400" b="1" dirty="0">
                <a:ea typeface="楷体_GB2312" pitchFamily="49" charset="-122"/>
              </a:rPr>
              <a:t>D W @</a:t>
            </a:r>
          </a:p>
          <a:p>
            <a:pPr eaLnBrk="0" hangingPunct="0"/>
            <a:r>
              <a:rPr lang="en-US" altLang="zh-CN" sz="1400" b="1" dirty="0">
                <a:ea typeface="楷体_GB2312" pitchFamily="49" charset="-122"/>
              </a:rPr>
              <a:t>W @ X</a:t>
            </a:r>
          </a:p>
          <a:p>
            <a:pPr eaLnBrk="0" hangingPunct="0"/>
            <a:r>
              <a:rPr lang="en-US" altLang="zh-CN" sz="1400" b="1" dirty="0">
                <a:ea typeface="楷体_GB2312" pitchFamily="49" charset="-122"/>
              </a:rPr>
              <a:t>X @ @ </a:t>
            </a:r>
          </a:p>
        </p:txBody>
      </p:sp>
      <p:sp>
        <p:nvSpPr>
          <p:cNvPr id="26" name="Rectangle 3"/>
          <p:cNvSpPr>
            <a:spLocks noChangeArrowheads="1"/>
          </p:cNvSpPr>
          <p:nvPr/>
        </p:nvSpPr>
        <p:spPr bwMode="auto">
          <a:xfrm>
            <a:off x="3851920" y="3867894"/>
            <a:ext cx="1009054" cy="954088"/>
          </a:xfrm>
          <a:prstGeom prst="rect">
            <a:avLst/>
          </a:prstGeom>
          <a:noFill/>
          <a:ln w="9525" algn="ctr">
            <a:noFill/>
            <a:miter lim="800000"/>
            <a:headEnd/>
            <a:tailEnd/>
          </a:ln>
        </p:spPr>
        <p:txBody>
          <a:bodyPr wrap="square" anchor="ctr">
            <a:spAutoFit/>
          </a:bodyPr>
          <a:lstStyle/>
          <a:p>
            <a:pPr eaLnBrk="0" hangingPunct="0"/>
            <a:r>
              <a:rPr lang="en-US" altLang="zh-CN" sz="1400" dirty="0">
                <a:ea typeface="楷体_GB2312" pitchFamily="49" charset="-122"/>
              </a:rPr>
              <a:t>A L C</a:t>
            </a:r>
          </a:p>
          <a:p>
            <a:pPr eaLnBrk="0" hangingPunct="0"/>
            <a:r>
              <a:rPr lang="en-US" altLang="zh-CN" sz="1400" dirty="0">
                <a:ea typeface="楷体_GB2312" pitchFamily="49" charset="-122"/>
              </a:rPr>
              <a:t>L @ E</a:t>
            </a:r>
          </a:p>
          <a:p>
            <a:pPr eaLnBrk="0" hangingPunct="0"/>
            <a:r>
              <a:rPr lang="en-US" altLang="zh-CN" sz="1400" dirty="0">
                <a:ea typeface="楷体_GB2312" pitchFamily="49" charset="-122"/>
              </a:rPr>
              <a:t>C @ @</a:t>
            </a:r>
          </a:p>
          <a:p>
            <a:pPr eaLnBrk="0" hangingPunct="0"/>
            <a:r>
              <a:rPr lang="en-US" altLang="zh-CN" sz="1400" dirty="0">
                <a:ea typeface="楷体_GB2312" pitchFamily="49" charset="-122"/>
              </a:rPr>
              <a:t>E @ @</a:t>
            </a:r>
          </a:p>
        </p:txBody>
      </p:sp>
      <p:sp>
        <p:nvSpPr>
          <p:cNvPr id="27" name="TextBox 26"/>
          <p:cNvSpPr txBox="1"/>
          <p:nvPr/>
        </p:nvSpPr>
        <p:spPr>
          <a:xfrm>
            <a:off x="251520" y="3219822"/>
            <a:ext cx="2267744" cy="738664"/>
          </a:xfrm>
          <a:prstGeom prst="rect">
            <a:avLst/>
          </a:prstGeom>
          <a:noFill/>
        </p:spPr>
        <p:txBody>
          <a:bodyPr wrap="square" rtlCol="0">
            <a:spAutoFit/>
          </a:bodyPr>
          <a:lstStyle/>
          <a:p>
            <a:r>
              <a:rPr lang="zh-CN" altLang="en-US" sz="1400" b="1" dirty="0"/>
              <a:t>前序遍历：</a:t>
            </a:r>
            <a:r>
              <a:rPr lang="en-US" altLang="zh-CN" sz="1400" b="1" dirty="0"/>
              <a:t>ALBECDWX</a:t>
            </a:r>
          </a:p>
          <a:p>
            <a:r>
              <a:rPr lang="zh-CN" altLang="en-US" sz="1400" b="1" dirty="0"/>
              <a:t>中序遍历： </a:t>
            </a:r>
            <a:r>
              <a:rPr lang="en-US" altLang="zh-CN" sz="1400" b="1" dirty="0"/>
              <a:t>BLEACWXD</a:t>
            </a:r>
          </a:p>
          <a:p>
            <a:r>
              <a:rPr lang="zh-CN" altLang="en-US" sz="1400" b="1" dirty="0"/>
              <a:t>后序遍历： </a:t>
            </a:r>
            <a:r>
              <a:rPr lang="en-US" altLang="zh-CN" sz="1400" b="1" dirty="0"/>
              <a:t>BELXWDCA</a:t>
            </a:r>
            <a:endParaRPr lang="zh-CN" altLang="en-US" sz="1400" b="1" dirty="0"/>
          </a:p>
        </p:txBody>
      </p:sp>
      <mc:AlternateContent xmlns:mc="http://schemas.openxmlformats.org/markup-compatibility/2006">
        <mc:Choice xmlns:p14="http://schemas.microsoft.com/office/powerpoint/2010/main" xmlns="" Requires="p14">
          <p:contentPart p14:bwMode="auto" r:id="rId3">
            <p14:nvContentPartPr>
              <p14:cNvPr id="4403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403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linds(horizontal)">
                                      <p:cBhvr>
                                        <p:cTn id="7" dur="500"/>
                                        <p:tgtEl>
                                          <p:spTgt spid="368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041"/>
                                        </p:tgtEl>
                                        <p:attrNameLst>
                                          <p:attrName>style.visibility</p:attrName>
                                        </p:attrNameLst>
                                      </p:cBhvr>
                                      <p:to>
                                        <p:strVal val="visible"/>
                                      </p:to>
                                    </p:set>
                                    <p:animEffect transition="in" filter="blinds(horizontal)">
                                      <p:cBhvr>
                                        <p:cTn id="20" dur="500"/>
                                        <p:tgtEl>
                                          <p:spTgt spid="4404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linds(horizontal)">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linds(horizontal)">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6" grpId="0"/>
      <p:bldP spid="44041" grpId="0"/>
      <p:bldP spid="25" grpId="0"/>
      <p:bldP spid="26"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矩形 34"/>
          <p:cNvSpPr>
            <a:spLocks noChangeArrowheads="1"/>
          </p:cNvSpPr>
          <p:nvPr/>
        </p:nvSpPr>
        <p:spPr bwMode="auto">
          <a:xfrm>
            <a:off x="395536"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二叉树遍历的非递归实现</a:t>
            </a:r>
            <a:endParaRPr lang="zh-CN" altLang="en-US" dirty="0">
              <a:latin typeface="微软雅黑" pitchFamily="34" charset="-122"/>
              <a:ea typeface="微软雅黑" pitchFamily="34" charset="-122"/>
            </a:endParaRPr>
          </a:p>
        </p:txBody>
      </p:sp>
      <p:sp>
        <p:nvSpPr>
          <p:cNvPr id="45061" name="矩形 4"/>
          <p:cNvSpPr>
            <a:spLocks noChangeArrowheads="1"/>
          </p:cNvSpPr>
          <p:nvPr/>
        </p:nvSpPr>
        <p:spPr bwMode="auto">
          <a:xfrm>
            <a:off x="684213" y="1058863"/>
            <a:ext cx="6792912" cy="1339850"/>
          </a:xfrm>
          <a:prstGeom prst="rect">
            <a:avLst/>
          </a:prstGeom>
          <a:noFill/>
          <a:ln w="9525">
            <a:noFill/>
            <a:miter lim="800000"/>
            <a:headEnd/>
            <a:tailEnd/>
          </a:ln>
        </p:spPr>
        <p:txBody>
          <a:bodyPr>
            <a:spAutoFit/>
          </a:bodyPr>
          <a:lstStyle/>
          <a:p>
            <a:pPr>
              <a:lnSpc>
                <a:spcPct val="150000"/>
              </a:lnSpc>
            </a:pPr>
            <a:r>
              <a:rPr lang="zh-CN" altLang="en-US" sz="1800" b="1">
                <a:ea typeface="楷体_GB2312" pitchFamily="49" charset="-122"/>
              </a:rPr>
              <a:t>递归是程序设计中强有力的工具。</a:t>
            </a:r>
          </a:p>
          <a:p>
            <a:pPr>
              <a:lnSpc>
                <a:spcPct val="150000"/>
              </a:lnSpc>
            </a:pPr>
            <a:r>
              <a:rPr lang="zh-CN" altLang="en-US" sz="1800" b="1">
                <a:ea typeface="楷体_GB2312" pitchFamily="49" charset="-122"/>
              </a:rPr>
              <a:t>递归程序结构清晰、明了、美观，</a:t>
            </a:r>
          </a:p>
          <a:p>
            <a:pPr>
              <a:lnSpc>
                <a:spcPct val="150000"/>
              </a:lnSpc>
            </a:pPr>
            <a:r>
              <a:rPr lang="zh-CN" altLang="en-US" sz="1800" b="1">
                <a:ea typeface="楷体_GB2312" pitchFamily="49" charset="-122"/>
              </a:rPr>
              <a:t>递归程序的弱点：它的时间、空间的效率比较低。</a:t>
            </a:r>
          </a:p>
        </p:txBody>
      </p:sp>
      <p:sp>
        <p:nvSpPr>
          <p:cNvPr id="6" name="矩形 5"/>
          <p:cNvSpPr>
            <a:spLocks noChangeArrowheads="1"/>
          </p:cNvSpPr>
          <p:nvPr/>
        </p:nvSpPr>
        <p:spPr bwMode="auto">
          <a:xfrm>
            <a:off x="755650" y="2500313"/>
            <a:ext cx="3960813" cy="1446212"/>
          </a:xfrm>
          <a:prstGeom prst="rect">
            <a:avLst/>
          </a:prstGeom>
          <a:noFill/>
          <a:ln w="9525">
            <a:noFill/>
            <a:miter lim="800000"/>
            <a:headEnd/>
            <a:tailEnd/>
          </a:ln>
        </p:spPr>
        <p:txBody>
          <a:bodyPr>
            <a:spAutoFit/>
          </a:bodyPr>
          <a:lstStyle/>
          <a:p>
            <a:pPr>
              <a:lnSpc>
                <a:spcPct val="150000"/>
              </a:lnSpc>
            </a:pPr>
            <a:r>
              <a:rPr lang="zh-CN" altLang="en-US" sz="1800" b="1">
                <a:ea typeface="楷体_GB2312" pitchFamily="49" charset="-122"/>
              </a:rPr>
              <a:t>递归转非递归回顾：</a:t>
            </a:r>
            <a:endParaRPr lang="en-US" altLang="zh-CN" sz="1800" b="1">
              <a:ea typeface="楷体_GB2312" pitchFamily="49" charset="-122"/>
            </a:endParaRPr>
          </a:p>
          <a:p>
            <a:pPr>
              <a:spcBef>
                <a:spcPts val="600"/>
              </a:spcBef>
            </a:pPr>
            <a:r>
              <a:rPr lang="zh-CN" altLang="en-US" sz="1400" b="1">
                <a:ea typeface="楷体_GB2312" pitchFamily="49" charset="-122"/>
              </a:rPr>
              <a:t>设计一个保存任务的栈</a:t>
            </a:r>
            <a:endParaRPr lang="en-US" altLang="zh-CN" sz="1400" b="1">
              <a:ea typeface="楷体_GB2312" pitchFamily="49" charset="-122"/>
            </a:endParaRPr>
          </a:p>
          <a:p>
            <a:r>
              <a:rPr lang="zh-CN" altLang="en-US" sz="1400" b="1">
                <a:ea typeface="楷体_GB2312" pitchFamily="49" charset="-122"/>
              </a:rPr>
              <a:t>先把整个任务进栈，即遍历整棵树</a:t>
            </a:r>
            <a:endParaRPr lang="en-US" altLang="zh-CN" sz="1400" b="1">
              <a:ea typeface="楷体_GB2312" pitchFamily="49" charset="-122"/>
            </a:endParaRPr>
          </a:p>
          <a:p>
            <a:r>
              <a:rPr lang="zh-CN" altLang="en-US" sz="1400" b="1">
                <a:ea typeface="楷体_GB2312" pitchFamily="49" charset="-122"/>
              </a:rPr>
              <a:t>出栈，直到栈为空</a:t>
            </a:r>
            <a:endParaRPr lang="en-US" altLang="zh-CN" sz="1400" b="1">
              <a:ea typeface="楷体_GB2312" pitchFamily="49" charset="-122"/>
            </a:endParaRPr>
          </a:p>
          <a:p>
            <a:r>
              <a:rPr lang="en-US" altLang="zh-CN" sz="1400" b="1">
                <a:ea typeface="楷体_GB2312" pitchFamily="49" charset="-122"/>
              </a:rPr>
              <a:t>         </a:t>
            </a:r>
            <a:r>
              <a:rPr lang="zh-CN" altLang="en-US" sz="1400" b="1">
                <a:ea typeface="楷体_GB2312" pitchFamily="49" charset="-122"/>
              </a:rPr>
              <a:t>完成任务，把分解出来的子问题进栈</a:t>
            </a:r>
          </a:p>
        </p:txBody>
      </p:sp>
      <mc:AlternateContent xmlns:mc="http://schemas.openxmlformats.org/markup-compatibility/2006">
        <mc:Choice xmlns:p14="http://schemas.microsoft.com/office/powerpoint/2010/main" xmlns="" Requires="p14">
          <p:contentPart p14:bwMode="auto" r:id="rId3">
            <p14:nvContentPartPr>
              <p14:cNvPr id="4505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505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矩形 34"/>
          <p:cNvSpPr>
            <a:spLocks noChangeArrowheads="1"/>
          </p:cNvSpPr>
          <p:nvPr/>
        </p:nvSpPr>
        <p:spPr bwMode="auto">
          <a:xfrm>
            <a:off x="539552" y="267494"/>
            <a:ext cx="62150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前序遍历的非递归实现</a:t>
            </a:r>
            <a:endParaRPr lang="zh-CN" altLang="en-US">
              <a:latin typeface="微软雅黑" pitchFamily="34" charset="-122"/>
              <a:ea typeface="微软雅黑" pitchFamily="34" charset="-122"/>
            </a:endParaRPr>
          </a:p>
        </p:txBody>
      </p:sp>
      <p:sp>
        <p:nvSpPr>
          <p:cNvPr id="5" name="矩形 4"/>
          <p:cNvSpPr>
            <a:spLocks noChangeArrowheads="1"/>
          </p:cNvSpPr>
          <p:nvPr/>
        </p:nvSpPr>
        <p:spPr bwMode="auto">
          <a:xfrm>
            <a:off x="611188" y="987425"/>
            <a:ext cx="4105275" cy="1944688"/>
          </a:xfrm>
          <a:prstGeom prst="rect">
            <a:avLst/>
          </a:prstGeom>
          <a:noFill/>
          <a:ln w="9525">
            <a:noFill/>
            <a:miter lim="800000"/>
            <a:headEnd/>
            <a:tailEnd/>
          </a:ln>
        </p:spPr>
        <p:txBody>
          <a:bodyPr>
            <a:spAutoFit/>
          </a:bodyPr>
          <a:lstStyle/>
          <a:p>
            <a:pPr>
              <a:lnSpc>
                <a:spcPct val="120000"/>
              </a:lnSpc>
            </a:pPr>
            <a:r>
              <a:rPr lang="zh-CN" altLang="en-US" sz="1800" b="1">
                <a:ea typeface="楷体_GB2312" pitchFamily="49" charset="-122"/>
              </a:rPr>
              <a:t>栈的设计：保存将要访问的树的树根。</a:t>
            </a:r>
            <a:endParaRPr lang="en-US" altLang="zh-CN" sz="1800" b="1">
              <a:ea typeface="楷体_GB2312" pitchFamily="49" charset="-122"/>
            </a:endParaRPr>
          </a:p>
          <a:p>
            <a:pPr>
              <a:lnSpc>
                <a:spcPct val="120000"/>
              </a:lnSpc>
              <a:spcBef>
                <a:spcPts val="600"/>
              </a:spcBef>
            </a:pPr>
            <a:r>
              <a:rPr lang="zh-CN" altLang="en-US" sz="1800" b="1">
                <a:ea typeface="楷体_GB2312" pitchFamily="49" charset="-122"/>
              </a:rPr>
              <a:t>过程：</a:t>
            </a:r>
          </a:p>
          <a:p>
            <a:pPr>
              <a:lnSpc>
                <a:spcPct val="120000"/>
              </a:lnSpc>
              <a:spcBef>
                <a:spcPts val="600"/>
              </a:spcBef>
            </a:pPr>
            <a:r>
              <a:rPr lang="zh-CN" altLang="en-US" sz="1400" b="1">
                <a:ea typeface="楷体_GB2312" pitchFamily="49" charset="-122"/>
              </a:rPr>
              <a:t>把根结点进栈</a:t>
            </a:r>
            <a:endParaRPr lang="en-US" altLang="zh-CN" sz="1400" b="1">
              <a:ea typeface="楷体_GB2312" pitchFamily="49" charset="-122"/>
            </a:endParaRPr>
          </a:p>
          <a:p>
            <a:pPr>
              <a:lnSpc>
                <a:spcPct val="120000"/>
              </a:lnSpc>
            </a:pPr>
            <a:r>
              <a:rPr lang="zh-CN" altLang="en-US" sz="1400" b="1">
                <a:ea typeface="楷体_GB2312" pitchFamily="49" charset="-122"/>
              </a:rPr>
              <a:t>然后重复以下过程，直到栈为空：</a:t>
            </a:r>
          </a:p>
          <a:p>
            <a:pPr lvl="1">
              <a:lnSpc>
                <a:spcPct val="120000"/>
              </a:lnSpc>
            </a:pPr>
            <a:r>
              <a:rPr lang="zh-CN" altLang="en-US" sz="1400" b="1">
                <a:ea typeface="楷体_GB2312" pitchFamily="49" charset="-122"/>
              </a:rPr>
              <a:t>从栈中取出一个结点，输出根结点的值；</a:t>
            </a:r>
          </a:p>
          <a:p>
            <a:pPr lvl="1">
              <a:lnSpc>
                <a:spcPct val="120000"/>
              </a:lnSpc>
            </a:pPr>
            <a:r>
              <a:rPr lang="zh-CN" altLang="en-US" sz="1400" b="1">
                <a:ea typeface="楷体_GB2312" pitchFamily="49" charset="-122"/>
              </a:rPr>
              <a:t>然后把</a:t>
            </a:r>
            <a:r>
              <a:rPr lang="zh-CN" altLang="en-US" sz="1400" b="1">
                <a:solidFill>
                  <a:srgbClr val="FF9933"/>
                </a:solidFill>
                <a:ea typeface="楷体_GB2312" pitchFamily="49" charset="-122"/>
              </a:rPr>
              <a:t>右子树，左子树</a:t>
            </a:r>
            <a:r>
              <a:rPr lang="zh-CN" altLang="en-US" sz="1400" b="1">
                <a:ea typeface="楷体_GB2312" pitchFamily="49" charset="-122"/>
              </a:rPr>
              <a:t>放入栈中</a:t>
            </a:r>
          </a:p>
        </p:txBody>
      </p:sp>
      <p:grpSp>
        <p:nvGrpSpPr>
          <p:cNvPr id="2" name="Group 4"/>
          <p:cNvGrpSpPr>
            <a:grpSpLocks/>
          </p:cNvGrpSpPr>
          <p:nvPr/>
        </p:nvGrpSpPr>
        <p:grpSpPr bwMode="auto">
          <a:xfrm>
            <a:off x="684213" y="3003550"/>
            <a:ext cx="1511300" cy="1933575"/>
            <a:chOff x="288" y="2256"/>
            <a:chExt cx="1248" cy="2016"/>
          </a:xfrm>
        </p:grpSpPr>
        <p:sp>
          <p:nvSpPr>
            <p:cNvPr id="46284" name="Oval 5"/>
            <p:cNvSpPr>
              <a:spLocks noChangeArrowheads="1"/>
            </p:cNvSpPr>
            <p:nvPr/>
          </p:nvSpPr>
          <p:spPr bwMode="auto">
            <a:xfrm>
              <a:off x="288" y="316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46285" name="Oval 6"/>
            <p:cNvSpPr>
              <a:spLocks noChangeArrowheads="1"/>
            </p:cNvSpPr>
            <p:nvPr/>
          </p:nvSpPr>
          <p:spPr bwMode="auto">
            <a:xfrm>
              <a:off x="1104"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46286" name="Oval 7"/>
            <p:cNvSpPr>
              <a:spLocks noChangeArrowheads="1"/>
            </p:cNvSpPr>
            <p:nvPr/>
          </p:nvSpPr>
          <p:spPr bwMode="auto">
            <a:xfrm>
              <a:off x="1248" y="312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46287" name="Oval 8"/>
            <p:cNvSpPr>
              <a:spLocks noChangeArrowheads="1"/>
            </p:cNvSpPr>
            <p:nvPr/>
          </p:nvSpPr>
          <p:spPr bwMode="auto">
            <a:xfrm>
              <a:off x="672" y="316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46288" name="Oval 9"/>
            <p:cNvSpPr>
              <a:spLocks noChangeArrowheads="1"/>
            </p:cNvSpPr>
            <p:nvPr/>
          </p:nvSpPr>
          <p:spPr bwMode="auto">
            <a:xfrm>
              <a:off x="528"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46289" name="Line 10"/>
            <p:cNvSpPr>
              <a:spLocks noChangeShapeType="1"/>
            </p:cNvSpPr>
            <p:nvPr/>
          </p:nvSpPr>
          <p:spPr bwMode="auto">
            <a:xfrm flipH="1">
              <a:off x="720" y="2448"/>
              <a:ext cx="192"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6290" name="Line 11"/>
            <p:cNvSpPr>
              <a:spLocks noChangeShapeType="1"/>
            </p:cNvSpPr>
            <p:nvPr/>
          </p:nvSpPr>
          <p:spPr bwMode="auto">
            <a:xfrm>
              <a:off x="1056" y="2448"/>
              <a:ext cx="144"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6291" name="Line 12"/>
            <p:cNvSpPr>
              <a:spLocks noChangeShapeType="1"/>
            </p:cNvSpPr>
            <p:nvPr/>
          </p:nvSpPr>
          <p:spPr bwMode="auto">
            <a:xfrm>
              <a:off x="1296" y="2976"/>
              <a:ext cx="48" cy="14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6292" name="Line 13"/>
            <p:cNvSpPr>
              <a:spLocks noChangeShapeType="1"/>
            </p:cNvSpPr>
            <p:nvPr/>
          </p:nvSpPr>
          <p:spPr bwMode="auto">
            <a:xfrm>
              <a:off x="672" y="2976"/>
              <a:ext cx="144"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6293" name="Oval 14"/>
            <p:cNvSpPr>
              <a:spLocks noChangeArrowheads="1"/>
            </p:cNvSpPr>
            <p:nvPr/>
          </p:nvSpPr>
          <p:spPr bwMode="auto">
            <a:xfrm>
              <a:off x="816" y="225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46294" name="Line 15"/>
            <p:cNvSpPr>
              <a:spLocks noChangeShapeType="1"/>
            </p:cNvSpPr>
            <p:nvPr/>
          </p:nvSpPr>
          <p:spPr bwMode="auto">
            <a:xfrm flipH="1">
              <a:off x="480" y="2976"/>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6295" name="Oval 16"/>
            <p:cNvSpPr>
              <a:spLocks noChangeArrowheads="1"/>
            </p:cNvSpPr>
            <p:nvPr/>
          </p:nvSpPr>
          <p:spPr bwMode="auto">
            <a:xfrm>
              <a:off x="1152" y="40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X</a:t>
              </a:r>
              <a:endParaRPr lang="en-US" altLang="zh-CN" sz="1400" b="1" u="sng">
                <a:latin typeface="Arial" pitchFamily="34" charset="0"/>
              </a:endParaRPr>
            </a:p>
          </p:txBody>
        </p:sp>
        <p:sp>
          <p:nvSpPr>
            <p:cNvPr id="46296" name="Oval 17"/>
            <p:cNvSpPr>
              <a:spLocks noChangeArrowheads="1"/>
            </p:cNvSpPr>
            <p:nvPr/>
          </p:nvSpPr>
          <p:spPr bwMode="auto">
            <a:xfrm>
              <a:off x="960" y="360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W</a:t>
              </a:r>
              <a:endParaRPr lang="en-US" altLang="zh-CN" sz="1400" b="1" u="sng">
                <a:latin typeface="Arial" pitchFamily="34" charset="0"/>
              </a:endParaRPr>
            </a:p>
          </p:txBody>
        </p:sp>
        <p:sp>
          <p:nvSpPr>
            <p:cNvPr id="46297" name="Line 18"/>
            <p:cNvSpPr>
              <a:spLocks noChangeShapeType="1"/>
            </p:cNvSpPr>
            <p:nvPr/>
          </p:nvSpPr>
          <p:spPr bwMode="auto">
            <a:xfrm>
              <a:off x="1152" y="3840"/>
              <a:ext cx="96"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6298" name="Line 19"/>
            <p:cNvSpPr>
              <a:spLocks noChangeShapeType="1"/>
            </p:cNvSpPr>
            <p:nvPr/>
          </p:nvSpPr>
          <p:spPr bwMode="auto">
            <a:xfrm flipH="1">
              <a:off x="1152" y="3312"/>
              <a:ext cx="144" cy="288"/>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3" name="Group 71"/>
          <p:cNvGrpSpPr>
            <a:grpSpLocks/>
          </p:cNvGrpSpPr>
          <p:nvPr/>
        </p:nvGrpSpPr>
        <p:grpSpPr bwMode="auto">
          <a:xfrm>
            <a:off x="4859338" y="1058863"/>
            <a:ext cx="1657350" cy="285750"/>
            <a:chOff x="2200" y="1298"/>
            <a:chExt cx="1542" cy="326"/>
          </a:xfrm>
        </p:grpSpPr>
        <p:sp>
          <p:nvSpPr>
            <p:cNvPr id="46271" name="Rectangle 25"/>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272" name="Rectangle 24"/>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73" name="Rectangle 23"/>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74" name="Rectangle 22"/>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75" name="Rectangle 21"/>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r>
                <a:rPr lang="en-US" altLang="zh-CN" sz="1400"/>
                <a:t>A</a:t>
              </a:r>
            </a:p>
          </p:txBody>
        </p:sp>
        <p:sp>
          <p:nvSpPr>
            <p:cNvPr id="46276" name="Line 26"/>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277" name="Line 27"/>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278" name="Line 28"/>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279" name="Line 29"/>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280" name="Line 30"/>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281" name="Line 31"/>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282" name="Line 32"/>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283" name="Line 33"/>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4" name="Group 72"/>
          <p:cNvGrpSpPr>
            <a:grpSpLocks/>
          </p:cNvGrpSpPr>
          <p:nvPr/>
        </p:nvGrpSpPr>
        <p:grpSpPr bwMode="auto">
          <a:xfrm>
            <a:off x="4859338" y="1779588"/>
            <a:ext cx="1657350" cy="287337"/>
            <a:chOff x="2200" y="1298"/>
            <a:chExt cx="1542" cy="326"/>
          </a:xfrm>
        </p:grpSpPr>
        <p:sp>
          <p:nvSpPr>
            <p:cNvPr id="46258" name="Rectangle 73"/>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259" name="Rectangle 74"/>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60" name="Rectangle 75"/>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61" name="Rectangle 76"/>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r>
                <a:rPr lang="en-US" altLang="zh-CN" sz="1400"/>
                <a:t>L</a:t>
              </a:r>
            </a:p>
          </p:txBody>
        </p:sp>
        <p:sp>
          <p:nvSpPr>
            <p:cNvPr id="46262" name="Rectangle 77"/>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r>
                <a:rPr lang="en-US" altLang="zh-CN" sz="1400"/>
                <a:t>C</a:t>
              </a:r>
            </a:p>
          </p:txBody>
        </p:sp>
        <p:sp>
          <p:nvSpPr>
            <p:cNvPr id="46263" name="Line 78"/>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264" name="Line 79"/>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265" name="Line 80"/>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266" name="Line 81"/>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267" name="Line 82"/>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268" name="Line 83"/>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269" name="Line 84"/>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270" name="Line 85"/>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6" name="Group 86"/>
          <p:cNvGrpSpPr>
            <a:grpSpLocks/>
          </p:cNvGrpSpPr>
          <p:nvPr/>
        </p:nvGrpSpPr>
        <p:grpSpPr bwMode="auto">
          <a:xfrm>
            <a:off x="4859338" y="2500313"/>
            <a:ext cx="1657350" cy="284162"/>
            <a:chOff x="2200" y="1298"/>
            <a:chExt cx="1542" cy="326"/>
          </a:xfrm>
        </p:grpSpPr>
        <p:sp>
          <p:nvSpPr>
            <p:cNvPr id="46245" name="Rectangle 87"/>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246" name="Rectangle 88"/>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47" name="Rectangle 89"/>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r>
                <a:rPr lang="en-US" altLang="zh-CN" sz="1400"/>
                <a:t>B</a:t>
              </a:r>
            </a:p>
          </p:txBody>
        </p:sp>
        <p:sp>
          <p:nvSpPr>
            <p:cNvPr id="46248" name="Rectangle 90"/>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r>
                <a:rPr lang="en-US" altLang="zh-CN" sz="1400"/>
                <a:t>E</a:t>
              </a:r>
            </a:p>
          </p:txBody>
        </p:sp>
        <p:sp>
          <p:nvSpPr>
            <p:cNvPr id="46249" name="Rectangle 91"/>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r>
                <a:rPr lang="en-US" altLang="zh-CN" sz="1400"/>
                <a:t>C</a:t>
              </a:r>
            </a:p>
          </p:txBody>
        </p:sp>
        <p:sp>
          <p:nvSpPr>
            <p:cNvPr id="46250" name="Line 92"/>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251" name="Line 93"/>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252" name="Line 94"/>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253" name="Line 95"/>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254" name="Line 96"/>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255" name="Line 97"/>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256" name="Line 98"/>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257" name="Line 99"/>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7" name="Group 100"/>
          <p:cNvGrpSpPr>
            <a:grpSpLocks/>
          </p:cNvGrpSpPr>
          <p:nvPr/>
        </p:nvGrpSpPr>
        <p:grpSpPr bwMode="auto">
          <a:xfrm>
            <a:off x="4859338" y="2859088"/>
            <a:ext cx="1657350" cy="285750"/>
            <a:chOff x="2200" y="1298"/>
            <a:chExt cx="1542" cy="326"/>
          </a:xfrm>
        </p:grpSpPr>
        <p:sp>
          <p:nvSpPr>
            <p:cNvPr id="46232" name="Rectangle 101"/>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233" name="Rectangle 102"/>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34" name="Rectangle 103"/>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35" name="Rectangle 104"/>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r>
                <a:rPr lang="en-US" altLang="zh-CN" sz="1400"/>
                <a:t>E</a:t>
              </a:r>
            </a:p>
          </p:txBody>
        </p:sp>
        <p:sp>
          <p:nvSpPr>
            <p:cNvPr id="46236" name="Rectangle 105"/>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r>
                <a:rPr lang="en-US" altLang="zh-CN" sz="1400"/>
                <a:t>C</a:t>
              </a:r>
            </a:p>
          </p:txBody>
        </p:sp>
        <p:sp>
          <p:nvSpPr>
            <p:cNvPr id="46237" name="Line 106"/>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238" name="Line 107"/>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239" name="Line 108"/>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240" name="Line 109"/>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241" name="Line 110"/>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242" name="Line 111"/>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243" name="Line 112"/>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244" name="Line 113"/>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8" name="Group 114"/>
          <p:cNvGrpSpPr>
            <a:grpSpLocks/>
          </p:cNvGrpSpPr>
          <p:nvPr/>
        </p:nvGrpSpPr>
        <p:grpSpPr bwMode="auto">
          <a:xfrm>
            <a:off x="4859338" y="3219450"/>
            <a:ext cx="1657350" cy="287338"/>
            <a:chOff x="2200" y="1298"/>
            <a:chExt cx="1542" cy="326"/>
          </a:xfrm>
        </p:grpSpPr>
        <p:sp>
          <p:nvSpPr>
            <p:cNvPr id="46219" name="Rectangle 115"/>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220" name="Rectangle 116"/>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21" name="Rectangle 117"/>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22" name="Rectangle 118"/>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23" name="Rectangle 119"/>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r>
                <a:rPr lang="en-US" altLang="zh-CN" sz="1400"/>
                <a:t>C</a:t>
              </a:r>
            </a:p>
          </p:txBody>
        </p:sp>
        <p:sp>
          <p:nvSpPr>
            <p:cNvPr id="46224" name="Line 120"/>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225" name="Line 121"/>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226" name="Line 122"/>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227" name="Line 123"/>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228" name="Line 124"/>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229" name="Line 125"/>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230" name="Line 126"/>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231" name="Line 127"/>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9" name="Group 128"/>
          <p:cNvGrpSpPr>
            <a:grpSpLocks/>
          </p:cNvGrpSpPr>
          <p:nvPr/>
        </p:nvGrpSpPr>
        <p:grpSpPr bwMode="auto">
          <a:xfrm>
            <a:off x="4859338" y="3940175"/>
            <a:ext cx="1657350" cy="285750"/>
            <a:chOff x="2200" y="1298"/>
            <a:chExt cx="1542" cy="326"/>
          </a:xfrm>
        </p:grpSpPr>
        <p:sp>
          <p:nvSpPr>
            <p:cNvPr id="46206" name="Rectangle 129"/>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207" name="Rectangle 130"/>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08" name="Rectangle 131"/>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09" name="Rectangle 132"/>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210" name="Rectangle 133"/>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r>
                <a:rPr lang="en-US" altLang="zh-CN" sz="1400"/>
                <a:t>D</a:t>
              </a:r>
            </a:p>
          </p:txBody>
        </p:sp>
        <p:sp>
          <p:nvSpPr>
            <p:cNvPr id="46211" name="Line 134"/>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212" name="Line 135"/>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213" name="Line 136"/>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214" name="Line 137"/>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215" name="Line 138"/>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216" name="Line 139"/>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217" name="Line 140"/>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218" name="Line 141"/>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10" name="Group 142"/>
          <p:cNvGrpSpPr>
            <a:grpSpLocks/>
          </p:cNvGrpSpPr>
          <p:nvPr/>
        </p:nvGrpSpPr>
        <p:grpSpPr bwMode="auto">
          <a:xfrm>
            <a:off x="6804025" y="1058863"/>
            <a:ext cx="1655763" cy="287337"/>
            <a:chOff x="2200" y="1298"/>
            <a:chExt cx="1542" cy="326"/>
          </a:xfrm>
        </p:grpSpPr>
        <p:sp>
          <p:nvSpPr>
            <p:cNvPr id="46193" name="Rectangle 143"/>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194" name="Rectangle 144"/>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95" name="Rectangle 145"/>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96" name="Rectangle 146"/>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97" name="Rectangle 147"/>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r>
                <a:rPr lang="en-US" altLang="zh-CN" sz="1400"/>
                <a:t>W</a:t>
              </a:r>
            </a:p>
          </p:txBody>
        </p:sp>
        <p:sp>
          <p:nvSpPr>
            <p:cNvPr id="46198" name="Line 148"/>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199" name="Line 149"/>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200" name="Line 150"/>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201" name="Line 151"/>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202" name="Line 152"/>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203" name="Line 153"/>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204" name="Line 154"/>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205" name="Line 155"/>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11" name="Group 156"/>
          <p:cNvGrpSpPr>
            <a:grpSpLocks/>
          </p:cNvGrpSpPr>
          <p:nvPr/>
        </p:nvGrpSpPr>
        <p:grpSpPr bwMode="auto">
          <a:xfrm>
            <a:off x="6804025" y="1779588"/>
            <a:ext cx="1655763" cy="287337"/>
            <a:chOff x="2200" y="1298"/>
            <a:chExt cx="1542" cy="326"/>
          </a:xfrm>
        </p:grpSpPr>
        <p:sp>
          <p:nvSpPr>
            <p:cNvPr id="46180" name="Rectangle 157"/>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181" name="Rectangle 158"/>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82" name="Rectangle 159"/>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83" name="Rectangle 160"/>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84" name="Rectangle 161"/>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r>
                <a:rPr lang="en-US" altLang="zh-CN" sz="1400"/>
                <a:t>X</a:t>
              </a:r>
            </a:p>
          </p:txBody>
        </p:sp>
        <p:sp>
          <p:nvSpPr>
            <p:cNvPr id="46185" name="Line 162"/>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186" name="Line 163"/>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187" name="Line 164"/>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188" name="Line 165"/>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189" name="Line 166"/>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190" name="Line 167"/>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191" name="Line 168"/>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192" name="Line 169"/>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sp>
        <p:nvSpPr>
          <p:cNvPr id="134" name="Text Box 40"/>
          <p:cNvSpPr txBox="1">
            <a:spLocks noChangeArrowheads="1"/>
          </p:cNvSpPr>
          <p:nvPr/>
        </p:nvSpPr>
        <p:spPr bwMode="auto">
          <a:xfrm>
            <a:off x="3132138" y="3003550"/>
            <a:ext cx="647700" cy="2032000"/>
          </a:xfrm>
          <a:prstGeom prst="rect">
            <a:avLst/>
          </a:prstGeom>
          <a:noFill/>
          <a:ln w="9525" algn="ctr">
            <a:noFill/>
            <a:miter lim="800000"/>
            <a:headEnd/>
            <a:tailEnd/>
          </a:ln>
        </p:spPr>
        <p:txBody>
          <a:bodyPr>
            <a:spAutoFit/>
          </a:bodyPr>
          <a:lstStyle/>
          <a:p>
            <a:r>
              <a:rPr lang="zh-CN" altLang="en-US" sz="1400" b="1">
                <a:ea typeface="楷体_GB2312" pitchFamily="49" charset="-122"/>
              </a:rPr>
              <a:t>输出：</a:t>
            </a:r>
          </a:p>
          <a:p>
            <a:r>
              <a:rPr lang="en-US" altLang="zh-CN" sz="1400" b="1">
                <a:ea typeface="楷体_GB2312" pitchFamily="49" charset="-122"/>
              </a:rPr>
              <a:t>A</a:t>
            </a:r>
          </a:p>
          <a:p>
            <a:r>
              <a:rPr lang="en-US" altLang="zh-CN" sz="1400" b="1">
                <a:ea typeface="楷体_GB2312" pitchFamily="49" charset="-122"/>
              </a:rPr>
              <a:t>L</a:t>
            </a:r>
          </a:p>
          <a:p>
            <a:r>
              <a:rPr lang="en-US" altLang="zh-CN" sz="1400" b="1">
                <a:ea typeface="楷体_GB2312" pitchFamily="49" charset="-122"/>
              </a:rPr>
              <a:t>B</a:t>
            </a:r>
          </a:p>
          <a:p>
            <a:r>
              <a:rPr lang="en-US" altLang="zh-CN" sz="1400" b="1">
                <a:ea typeface="楷体_GB2312" pitchFamily="49" charset="-122"/>
              </a:rPr>
              <a:t>E</a:t>
            </a:r>
          </a:p>
          <a:p>
            <a:r>
              <a:rPr lang="en-US" altLang="zh-CN" sz="1400" b="1">
                <a:ea typeface="楷体_GB2312" pitchFamily="49" charset="-122"/>
              </a:rPr>
              <a:t>C</a:t>
            </a:r>
          </a:p>
          <a:p>
            <a:r>
              <a:rPr lang="en-US" altLang="zh-CN" sz="1400" b="1">
                <a:ea typeface="楷体_GB2312" pitchFamily="49" charset="-122"/>
              </a:rPr>
              <a:t>D</a:t>
            </a:r>
          </a:p>
          <a:p>
            <a:r>
              <a:rPr lang="en-US" altLang="zh-CN" sz="1400" b="1">
                <a:ea typeface="楷体_GB2312" pitchFamily="49" charset="-122"/>
              </a:rPr>
              <a:t>W</a:t>
            </a:r>
          </a:p>
          <a:p>
            <a:r>
              <a:rPr lang="en-US" altLang="zh-CN" sz="1400" b="1">
                <a:ea typeface="楷体_GB2312" pitchFamily="49" charset="-122"/>
              </a:rPr>
              <a:t>X</a:t>
            </a:r>
          </a:p>
        </p:txBody>
      </p:sp>
      <p:grpSp>
        <p:nvGrpSpPr>
          <p:cNvPr id="12" name="Group 71"/>
          <p:cNvGrpSpPr>
            <a:grpSpLocks/>
          </p:cNvGrpSpPr>
          <p:nvPr/>
        </p:nvGrpSpPr>
        <p:grpSpPr bwMode="auto">
          <a:xfrm>
            <a:off x="4859338" y="1419225"/>
            <a:ext cx="1657350" cy="285750"/>
            <a:chOff x="2200" y="1298"/>
            <a:chExt cx="1542" cy="326"/>
          </a:xfrm>
        </p:grpSpPr>
        <p:sp>
          <p:nvSpPr>
            <p:cNvPr id="46167" name="Rectangle 25"/>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168" name="Rectangle 24"/>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69" name="Rectangle 23"/>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70" name="Rectangle 22"/>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71" name="Rectangle 21"/>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endParaRPr lang="en-US" altLang="zh-CN" sz="1400"/>
            </a:p>
          </p:txBody>
        </p:sp>
        <p:sp>
          <p:nvSpPr>
            <p:cNvPr id="46172" name="Line 26"/>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173" name="Line 27"/>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174" name="Line 28"/>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175" name="Line 29"/>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176" name="Line 30"/>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177" name="Line 31"/>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178" name="Line 32"/>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179" name="Line 33"/>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13" name="Group 72"/>
          <p:cNvGrpSpPr>
            <a:grpSpLocks/>
          </p:cNvGrpSpPr>
          <p:nvPr/>
        </p:nvGrpSpPr>
        <p:grpSpPr bwMode="auto">
          <a:xfrm>
            <a:off x="4859338" y="2139950"/>
            <a:ext cx="1657350" cy="285750"/>
            <a:chOff x="2200" y="1298"/>
            <a:chExt cx="1542" cy="326"/>
          </a:xfrm>
        </p:grpSpPr>
        <p:sp>
          <p:nvSpPr>
            <p:cNvPr id="46154" name="Rectangle 73"/>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155" name="Rectangle 74"/>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56" name="Rectangle 75"/>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57" name="Rectangle 76"/>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en-US" altLang="zh-CN" sz="1400"/>
            </a:p>
          </p:txBody>
        </p:sp>
        <p:sp>
          <p:nvSpPr>
            <p:cNvPr id="46158" name="Rectangle 77"/>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r>
                <a:rPr lang="en-US" altLang="zh-CN" sz="1400"/>
                <a:t>C</a:t>
              </a:r>
            </a:p>
          </p:txBody>
        </p:sp>
        <p:sp>
          <p:nvSpPr>
            <p:cNvPr id="46159" name="Line 78"/>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160" name="Line 79"/>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161" name="Line 80"/>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162" name="Line 81"/>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163" name="Line 82"/>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164" name="Line 83"/>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165" name="Line 84"/>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166" name="Line 85"/>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14" name="Group 114"/>
          <p:cNvGrpSpPr>
            <a:grpSpLocks/>
          </p:cNvGrpSpPr>
          <p:nvPr/>
        </p:nvGrpSpPr>
        <p:grpSpPr bwMode="auto">
          <a:xfrm>
            <a:off x="4859338" y="3579813"/>
            <a:ext cx="1657350" cy="287337"/>
            <a:chOff x="2200" y="1298"/>
            <a:chExt cx="1542" cy="326"/>
          </a:xfrm>
        </p:grpSpPr>
        <p:sp>
          <p:nvSpPr>
            <p:cNvPr id="46141" name="Rectangle 115"/>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142" name="Rectangle 116"/>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43" name="Rectangle 117"/>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44" name="Rectangle 118"/>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45" name="Rectangle 119"/>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endParaRPr lang="en-US" altLang="zh-CN" sz="1400"/>
            </a:p>
          </p:txBody>
        </p:sp>
        <p:sp>
          <p:nvSpPr>
            <p:cNvPr id="46146" name="Line 120"/>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147" name="Line 121"/>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148" name="Line 122"/>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149" name="Line 123"/>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150" name="Line 124"/>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151" name="Line 125"/>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152" name="Line 126"/>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153" name="Line 127"/>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15" name="Group 128"/>
          <p:cNvGrpSpPr>
            <a:grpSpLocks/>
          </p:cNvGrpSpPr>
          <p:nvPr/>
        </p:nvGrpSpPr>
        <p:grpSpPr bwMode="auto">
          <a:xfrm>
            <a:off x="4859338" y="4371975"/>
            <a:ext cx="1657350" cy="285750"/>
            <a:chOff x="2200" y="1298"/>
            <a:chExt cx="1542" cy="326"/>
          </a:xfrm>
        </p:grpSpPr>
        <p:sp>
          <p:nvSpPr>
            <p:cNvPr id="46128" name="Rectangle 129"/>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129" name="Rectangle 130"/>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30" name="Rectangle 131"/>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31" name="Rectangle 132"/>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32" name="Rectangle 133"/>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endParaRPr lang="en-US" altLang="zh-CN" sz="1400"/>
            </a:p>
          </p:txBody>
        </p:sp>
        <p:sp>
          <p:nvSpPr>
            <p:cNvPr id="46133" name="Line 134"/>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134" name="Line 135"/>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135" name="Line 136"/>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136" name="Line 137"/>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137" name="Line 138"/>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138" name="Line 139"/>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139" name="Line 140"/>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140" name="Line 141"/>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16" name="Group 142"/>
          <p:cNvGrpSpPr>
            <a:grpSpLocks/>
          </p:cNvGrpSpPr>
          <p:nvPr/>
        </p:nvGrpSpPr>
        <p:grpSpPr bwMode="auto">
          <a:xfrm>
            <a:off x="6804025" y="1419225"/>
            <a:ext cx="1655763" cy="287338"/>
            <a:chOff x="2200" y="1298"/>
            <a:chExt cx="1542" cy="326"/>
          </a:xfrm>
        </p:grpSpPr>
        <p:sp>
          <p:nvSpPr>
            <p:cNvPr id="46115" name="Rectangle 143"/>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116" name="Rectangle 144"/>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17" name="Rectangle 145"/>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18" name="Rectangle 146"/>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19" name="Rectangle 147"/>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endParaRPr lang="en-US" altLang="zh-CN" sz="1400"/>
            </a:p>
          </p:txBody>
        </p:sp>
        <p:sp>
          <p:nvSpPr>
            <p:cNvPr id="46120" name="Line 148"/>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121" name="Line 149"/>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122" name="Line 150"/>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123" name="Line 151"/>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124" name="Line 152"/>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125" name="Line 153"/>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126" name="Line 154"/>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127" name="Line 155"/>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p:grpSp>
        <p:nvGrpSpPr>
          <p:cNvPr id="17" name="Group 156"/>
          <p:cNvGrpSpPr>
            <a:grpSpLocks/>
          </p:cNvGrpSpPr>
          <p:nvPr/>
        </p:nvGrpSpPr>
        <p:grpSpPr bwMode="auto">
          <a:xfrm>
            <a:off x="6804025" y="2139950"/>
            <a:ext cx="1655763" cy="285750"/>
            <a:chOff x="2200" y="1298"/>
            <a:chExt cx="1542" cy="326"/>
          </a:xfrm>
        </p:grpSpPr>
        <p:sp>
          <p:nvSpPr>
            <p:cNvPr id="46102" name="Rectangle 157"/>
            <p:cNvSpPr>
              <a:spLocks noChangeArrowheads="1"/>
            </p:cNvSpPr>
            <p:nvPr/>
          </p:nvSpPr>
          <p:spPr bwMode="auto">
            <a:xfrm>
              <a:off x="3433" y="1298"/>
              <a:ext cx="309" cy="326"/>
            </a:xfrm>
            <a:prstGeom prst="rect">
              <a:avLst/>
            </a:prstGeom>
            <a:noFill/>
            <a:ln w="9525" algn="ctr">
              <a:noFill/>
              <a:miter lim="800000"/>
              <a:headEnd/>
              <a:tailEnd/>
            </a:ln>
          </p:spPr>
          <p:txBody>
            <a:bodyPr/>
            <a:lstStyle/>
            <a:p>
              <a:pPr>
                <a:spcBef>
                  <a:spcPct val="20000"/>
                </a:spcBef>
              </a:pPr>
              <a:endParaRPr lang="zh-CN" altLang="zh-CN" sz="1400"/>
            </a:p>
          </p:txBody>
        </p:sp>
        <p:sp>
          <p:nvSpPr>
            <p:cNvPr id="46103" name="Rectangle 158"/>
            <p:cNvSpPr>
              <a:spLocks noChangeArrowheads="1"/>
            </p:cNvSpPr>
            <p:nvPr/>
          </p:nvSpPr>
          <p:spPr bwMode="auto">
            <a:xfrm>
              <a:off x="3125"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04" name="Rectangle 159"/>
            <p:cNvSpPr>
              <a:spLocks noChangeArrowheads="1"/>
            </p:cNvSpPr>
            <p:nvPr/>
          </p:nvSpPr>
          <p:spPr bwMode="auto">
            <a:xfrm>
              <a:off x="2817"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05" name="Rectangle 160"/>
            <p:cNvSpPr>
              <a:spLocks noChangeArrowheads="1"/>
            </p:cNvSpPr>
            <p:nvPr/>
          </p:nvSpPr>
          <p:spPr bwMode="auto">
            <a:xfrm>
              <a:off x="2509" y="1298"/>
              <a:ext cx="308" cy="326"/>
            </a:xfrm>
            <a:prstGeom prst="rect">
              <a:avLst/>
            </a:prstGeom>
            <a:noFill/>
            <a:ln w="9525" algn="ctr">
              <a:noFill/>
              <a:miter lim="800000"/>
              <a:headEnd/>
              <a:tailEnd/>
            </a:ln>
          </p:spPr>
          <p:txBody>
            <a:bodyPr/>
            <a:lstStyle/>
            <a:p>
              <a:pPr>
                <a:spcBef>
                  <a:spcPct val="20000"/>
                </a:spcBef>
              </a:pPr>
              <a:endParaRPr lang="zh-CN" altLang="zh-CN" sz="1400"/>
            </a:p>
          </p:txBody>
        </p:sp>
        <p:sp>
          <p:nvSpPr>
            <p:cNvPr id="46106" name="Rectangle 161"/>
            <p:cNvSpPr>
              <a:spLocks noChangeArrowheads="1"/>
            </p:cNvSpPr>
            <p:nvPr/>
          </p:nvSpPr>
          <p:spPr bwMode="auto">
            <a:xfrm>
              <a:off x="2200" y="1298"/>
              <a:ext cx="309" cy="326"/>
            </a:xfrm>
            <a:prstGeom prst="rect">
              <a:avLst/>
            </a:prstGeom>
            <a:noFill/>
            <a:ln w="9525" algn="ctr">
              <a:noFill/>
              <a:miter lim="800000"/>
              <a:headEnd/>
              <a:tailEnd/>
            </a:ln>
          </p:spPr>
          <p:txBody>
            <a:bodyPr/>
            <a:lstStyle/>
            <a:p>
              <a:pPr>
                <a:spcBef>
                  <a:spcPct val="20000"/>
                </a:spcBef>
              </a:pPr>
              <a:endParaRPr lang="en-US" altLang="zh-CN" sz="1400"/>
            </a:p>
          </p:txBody>
        </p:sp>
        <p:sp>
          <p:nvSpPr>
            <p:cNvPr id="46107" name="Line 162"/>
            <p:cNvSpPr>
              <a:spLocks noChangeShapeType="1"/>
            </p:cNvSpPr>
            <p:nvPr/>
          </p:nvSpPr>
          <p:spPr bwMode="auto">
            <a:xfrm>
              <a:off x="2200" y="1298"/>
              <a:ext cx="1542" cy="0"/>
            </a:xfrm>
            <a:prstGeom prst="line">
              <a:avLst/>
            </a:prstGeom>
            <a:noFill/>
            <a:ln w="28575" cap="sq">
              <a:solidFill>
                <a:schemeClr val="tx1"/>
              </a:solidFill>
              <a:round/>
              <a:headEnd/>
              <a:tailEnd/>
            </a:ln>
          </p:spPr>
          <p:txBody>
            <a:bodyPr/>
            <a:lstStyle/>
            <a:p>
              <a:endParaRPr lang="zh-CN" altLang="en-US"/>
            </a:p>
          </p:txBody>
        </p:sp>
        <p:sp>
          <p:nvSpPr>
            <p:cNvPr id="46108" name="Line 163"/>
            <p:cNvSpPr>
              <a:spLocks noChangeShapeType="1"/>
            </p:cNvSpPr>
            <p:nvPr/>
          </p:nvSpPr>
          <p:spPr bwMode="auto">
            <a:xfrm>
              <a:off x="2200" y="1624"/>
              <a:ext cx="1542" cy="0"/>
            </a:xfrm>
            <a:prstGeom prst="line">
              <a:avLst/>
            </a:prstGeom>
            <a:noFill/>
            <a:ln w="28575" cap="sq">
              <a:solidFill>
                <a:schemeClr val="tx1"/>
              </a:solidFill>
              <a:round/>
              <a:headEnd/>
              <a:tailEnd/>
            </a:ln>
          </p:spPr>
          <p:txBody>
            <a:bodyPr/>
            <a:lstStyle/>
            <a:p>
              <a:endParaRPr lang="zh-CN" altLang="en-US"/>
            </a:p>
          </p:txBody>
        </p:sp>
        <p:sp>
          <p:nvSpPr>
            <p:cNvPr id="46109" name="Line 164"/>
            <p:cNvSpPr>
              <a:spLocks noChangeShapeType="1"/>
            </p:cNvSpPr>
            <p:nvPr/>
          </p:nvSpPr>
          <p:spPr bwMode="auto">
            <a:xfrm>
              <a:off x="2200" y="1298"/>
              <a:ext cx="0" cy="326"/>
            </a:xfrm>
            <a:prstGeom prst="line">
              <a:avLst/>
            </a:prstGeom>
            <a:noFill/>
            <a:ln w="28575" cap="sq">
              <a:solidFill>
                <a:schemeClr val="tx1"/>
              </a:solidFill>
              <a:round/>
              <a:headEnd/>
              <a:tailEnd/>
            </a:ln>
          </p:spPr>
          <p:txBody>
            <a:bodyPr/>
            <a:lstStyle/>
            <a:p>
              <a:endParaRPr lang="zh-CN" altLang="en-US"/>
            </a:p>
          </p:txBody>
        </p:sp>
        <p:sp>
          <p:nvSpPr>
            <p:cNvPr id="46110" name="Line 165"/>
            <p:cNvSpPr>
              <a:spLocks noChangeShapeType="1"/>
            </p:cNvSpPr>
            <p:nvPr/>
          </p:nvSpPr>
          <p:spPr bwMode="auto">
            <a:xfrm>
              <a:off x="2509" y="1298"/>
              <a:ext cx="0" cy="326"/>
            </a:xfrm>
            <a:prstGeom prst="line">
              <a:avLst/>
            </a:prstGeom>
            <a:noFill/>
            <a:ln w="12700">
              <a:solidFill>
                <a:schemeClr val="tx1"/>
              </a:solidFill>
              <a:round/>
              <a:headEnd/>
              <a:tailEnd/>
            </a:ln>
          </p:spPr>
          <p:txBody>
            <a:bodyPr/>
            <a:lstStyle/>
            <a:p>
              <a:endParaRPr lang="zh-CN" altLang="en-US"/>
            </a:p>
          </p:txBody>
        </p:sp>
        <p:sp>
          <p:nvSpPr>
            <p:cNvPr id="46111" name="Line 166"/>
            <p:cNvSpPr>
              <a:spLocks noChangeShapeType="1"/>
            </p:cNvSpPr>
            <p:nvPr/>
          </p:nvSpPr>
          <p:spPr bwMode="auto">
            <a:xfrm>
              <a:off x="2817" y="1298"/>
              <a:ext cx="0" cy="326"/>
            </a:xfrm>
            <a:prstGeom prst="line">
              <a:avLst/>
            </a:prstGeom>
            <a:noFill/>
            <a:ln w="12700">
              <a:solidFill>
                <a:schemeClr val="tx1"/>
              </a:solidFill>
              <a:round/>
              <a:headEnd/>
              <a:tailEnd/>
            </a:ln>
          </p:spPr>
          <p:txBody>
            <a:bodyPr/>
            <a:lstStyle/>
            <a:p>
              <a:endParaRPr lang="zh-CN" altLang="en-US"/>
            </a:p>
          </p:txBody>
        </p:sp>
        <p:sp>
          <p:nvSpPr>
            <p:cNvPr id="46112" name="Line 167"/>
            <p:cNvSpPr>
              <a:spLocks noChangeShapeType="1"/>
            </p:cNvSpPr>
            <p:nvPr/>
          </p:nvSpPr>
          <p:spPr bwMode="auto">
            <a:xfrm>
              <a:off x="3125" y="1298"/>
              <a:ext cx="0" cy="326"/>
            </a:xfrm>
            <a:prstGeom prst="line">
              <a:avLst/>
            </a:prstGeom>
            <a:noFill/>
            <a:ln w="12700">
              <a:solidFill>
                <a:schemeClr val="tx1"/>
              </a:solidFill>
              <a:round/>
              <a:headEnd/>
              <a:tailEnd/>
            </a:ln>
          </p:spPr>
          <p:txBody>
            <a:bodyPr/>
            <a:lstStyle/>
            <a:p>
              <a:endParaRPr lang="zh-CN" altLang="en-US"/>
            </a:p>
          </p:txBody>
        </p:sp>
        <p:sp>
          <p:nvSpPr>
            <p:cNvPr id="46113" name="Line 168"/>
            <p:cNvSpPr>
              <a:spLocks noChangeShapeType="1"/>
            </p:cNvSpPr>
            <p:nvPr/>
          </p:nvSpPr>
          <p:spPr bwMode="auto">
            <a:xfrm>
              <a:off x="3433" y="1298"/>
              <a:ext cx="0" cy="326"/>
            </a:xfrm>
            <a:prstGeom prst="line">
              <a:avLst/>
            </a:prstGeom>
            <a:noFill/>
            <a:ln w="12700">
              <a:solidFill>
                <a:schemeClr val="tx1"/>
              </a:solidFill>
              <a:round/>
              <a:headEnd/>
              <a:tailEnd/>
            </a:ln>
          </p:spPr>
          <p:txBody>
            <a:bodyPr/>
            <a:lstStyle/>
            <a:p>
              <a:endParaRPr lang="zh-CN" altLang="en-US"/>
            </a:p>
          </p:txBody>
        </p:sp>
        <p:sp>
          <p:nvSpPr>
            <p:cNvPr id="46114" name="Line 169"/>
            <p:cNvSpPr>
              <a:spLocks noChangeShapeType="1"/>
            </p:cNvSpPr>
            <p:nvPr/>
          </p:nvSpPr>
          <p:spPr bwMode="auto">
            <a:xfrm>
              <a:off x="3742" y="1298"/>
              <a:ext cx="0" cy="326"/>
            </a:xfrm>
            <a:prstGeom prst="line">
              <a:avLst/>
            </a:prstGeom>
            <a:noFill/>
            <a:ln w="28575" cap="sq">
              <a:solidFill>
                <a:schemeClr val="tx1"/>
              </a:solidFill>
              <a:round/>
              <a:headEnd/>
              <a:tailEnd/>
            </a:ln>
          </p:spPr>
          <p:txBody>
            <a:bodyP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4608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608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linds(horizontal)">
                                      <p:cBhvr>
                                        <p:cTn id="16" dur="500"/>
                                        <p:tgtEl>
                                          <p:spTgt spid="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blinds(horizontal)">
                                      <p:cBhvr>
                                        <p:cTn id="19" dur="500"/>
                                        <p:tgtEl>
                                          <p:spTgt spid="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34">
                                            <p:txEl>
                                              <p:pRg st="0" end="0"/>
                                            </p:txEl>
                                          </p:spTgt>
                                        </p:tgtEl>
                                        <p:attrNameLst>
                                          <p:attrName>style.visibility</p:attrName>
                                        </p:attrNameLst>
                                      </p:cBhvr>
                                      <p:to>
                                        <p:strVal val="visible"/>
                                      </p:to>
                                    </p:set>
                                    <p:animEffect transition="in" filter="blinds(horizontal)">
                                      <p:cBhvr>
                                        <p:cTn id="39" dur="500"/>
                                        <p:tgtEl>
                                          <p:spTgt spid="134">
                                            <p:txEl>
                                              <p:pRg st="0" end="0"/>
                                            </p:txEl>
                                          </p:spTgt>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134">
                                            <p:txEl>
                                              <p:pRg st="1" end="1"/>
                                            </p:txEl>
                                          </p:spTgt>
                                        </p:tgtEl>
                                        <p:attrNameLst>
                                          <p:attrName>style.visibility</p:attrName>
                                        </p:attrNameLst>
                                      </p:cBhvr>
                                      <p:to>
                                        <p:strVal val="visible"/>
                                      </p:to>
                                    </p:set>
                                    <p:animEffect transition="in" filter="blinds(horizontal)">
                                      <p:cBhvr>
                                        <p:cTn id="43" dur="500"/>
                                        <p:tgtEl>
                                          <p:spTgt spid="134">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linds(horizontal)">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linds(horizontal)">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34">
                                            <p:txEl>
                                              <p:pRg st="2" end="2"/>
                                            </p:txEl>
                                          </p:spTgt>
                                        </p:tgtEl>
                                        <p:attrNameLst>
                                          <p:attrName>style.visibility</p:attrName>
                                        </p:attrNameLst>
                                      </p:cBhvr>
                                      <p:to>
                                        <p:strVal val="visible"/>
                                      </p:to>
                                    </p:set>
                                    <p:animEffect transition="in" filter="blinds(horizontal)">
                                      <p:cBhvr>
                                        <p:cTn id="58" dur="500"/>
                                        <p:tgtEl>
                                          <p:spTgt spid="13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blinds(horizontal)">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blinds(horizontal)">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34">
                                            <p:txEl>
                                              <p:pRg st="3" end="3"/>
                                            </p:txEl>
                                          </p:spTgt>
                                        </p:tgtEl>
                                        <p:attrNameLst>
                                          <p:attrName>style.visibility</p:attrName>
                                        </p:attrNameLst>
                                      </p:cBhvr>
                                      <p:to>
                                        <p:strVal val="visible"/>
                                      </p:to>
                                    </p:set>
                                    <p:animEffect transition="in" filter="blinds(horizontal)">
                                      <p:cBhvr>
                                        <p:cTn id="73" dur="500"/>
                                        <p:tgtEl>
                                          <p:spTgt spid="134">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blinds(horizontal)">
                                      <p:cBhvr>
                                        <p:cTn id="78" dur="500"/>
                                        <p:tgtEl>
                                          <p:spTgt spid="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34">
                                            <p:txEl>
                                              <p:pRg st="4" end="4"/>
                                            </p:txEl>
                                          </p:spTgt>
                                        </p:tgtEl>
                                        <p:attrNameLst>
                                          <p:attrName>style.visibility</p:attrName>
                                        </p:attrNameLst>
                                      </p:cBhvr>
                                      <p:to>
                                        <p:strVal val="visible"/>
                                      </p:to>
                                    </p:set>
                                    <p:animEffect transition="in" filter="blinds(horizontal)">
                                      <p:cBhvr>
                                        <p:cTn id="83" dur="500"/>
                                        <p:tgtEl>
                                          <p:spTgt spid="134">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blinds(horizontal)">
                                      <p:cBhvr>
                                        <p:cTn id="88" dur="500"/>
                                        <p:tgtEl>
                                          <p:spTgt spid="1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134">
                                            <p:txEl>
                                              <p:pRg st="5" end="5"/>
                                            </p:txEl>
                                          </p:spTgt>
                                        </p:tgtEl>
                                        <p:attrNameLst>
                                          <p:attrName>style.visibility</p:attrName>
                                        </p:attrNameLst>
                                      </p:cBhvr>
                                      <p:to>
                                        <p:strVal val="visible"/>
                                      </p:to>
                                    </p:set>
                                    <p:animEffect transition="in" filter="blinds(horizontal)">
                                      <p:cBhvr>
                                        <p:cTn id="93" dur="500"/>
                                        <p:tgtEl>
                                          <p:spTgt spid="134">
                                            <p:txEl>
                                              <p:pRg st="5" end="5"/>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blinds(horizontal)">
                                      <p:cBhvr>
                                        <p:cTn id="98" dur="500"/>
                                        <p:tgtEl>
                                          <p:spTgt spid="9"/>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blinds(horizontal)">
                                      <p:cBhvr>
                                        <p:cTn id="103" dur="500"/>
                                        <p:tgtEl>
                                          <p:spTgt spid="1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134">
                                            <p:txEl>
                                              <p:pRg st="6" end="6"/>
                                            </p:txEl>
                                          </p:spTgt>
                                        </p:tgtEl>
                                        <p:attrNameLst>
                                          <p:attrName>style.visibility</p:attrName>
                                        </p:attrNameLst>
                                      </p:cBhvr>
                                      <p:to>
                                        <p:strVal val="visible"/>
                                      </p:to>
                                    </p:set>
                                    <p:animEffect transition="in" filter="blinds(horizontal)">
                                      <p:cBhvr>
                                        <p:cTn id="108" dur="500"/>
                                        <p:tgtEl>
                                          <p:spTgt spid="134">
                                            <p:txEl>
                                              <p:pRg st="6" end="6"/>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blinds(horizontal)">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blinds(horizontal)">
                                      <p:cBhvr>
                                        <p:cTn id="118" dur="500"/>
                                        <p:tgtEl>
                                          <p:spTgt spid="16"/>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134">
                                            <p:txEl>
                                              <p:pRg st="7" end="7"/>
                                            </p:txEl>
                                          </p:spTgt>
                                        </p:tgtEl>
                                        <p:attrNameLst>
                                          <p:attrName>style.visibility</p:attrName>
                                        </p:attrNameLst>
                                      </p:cBhvr>
                                      <p:to>
                                        <p:strVal val="visible"/>
                                      </p:to>
                                    </p:set>
                                    <p:animEffect transition="in" filter="blinds(horizontal)">
                                      <p:cBhvr>
                                        <p:cTn id="123" dur="500"/>
                                        <p:tgtEl>
                                          <p:spTgt spid="134">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blinds(horizontal)">
                                      <p:cBhvr>
                                        <p:cTn id="128" dur="500"/>
                                        <p:tgtEl>
                                          <p:spTgt spid="11"/>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17"/>
                                        </p:tgtEl>
                                        <p:attrNameLst>
                                          <p:attrName>style.visibility</p:attrName>
                                        </p:attrNameLst>
                                      </p:cBhvr>
                                      <p:to>
                                        <p:strVal val="visible"/>
                                      </p:to>
                                    </p:set>
                                    <p:animEffect transition="in" filter="blinds(horizontal)">
                                      <p:cBhvr>
                                        <p:cTn id="133" dur="500"/>
                                        <p:tgtEl>
                                          <p:spTgt spid="17"/>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nodeType="clickEffect">
                                  <p:stCondLst>
                                    <p:cond delay="0"/>
                                  </p:stCondLst>
                                  <p:childTnLst>
                                    <p:set>
                                      <p:cBhvr>
                                        <p:cTn id="137" dur="1" fill="hold">
                                          <p:stCondLst>
                                            <p:cond delay="0"/>
                                          </p:stCondLst>
                                        </p:cTn>
                                        <p:tgtEl>
                                          <p:spTgt spid="134">
                                            <p:txEl>
                                              <p:pRg st="8" end="8"/>
                                            </p:txEl>
                                          </p:spTgt>
                                        </p:tgtEl>
                                        <p:attrNameLst>
                                          <p:attrName>style.visibility</p:attrName>
                                        </p:attrNameLst>
                                      </p:cBhvr>
                                      <p:to>
                                        <p:strVal val="visible"/>
                                      </p:to>
                                    </p:set>
                                    <p:animEffect transition="in" filter="blinds(horizontal)">
                                      <p:cBhvr>
                                        <p:cTn id="138" dur="500"/>
                                        <p:tgtEl>
                                          <p:spTgt spid="1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矩形 34"/>
          <p:cNvSpPr>
            <a:spLocks noChangeArrowheads="1"/>
          </p:cNvSpPr>
          <p:nvPr/>
        </p:nvSpPr>
        <p:spPr bwMode="auto">
          <a:xfrm>
            <a:off x="539552"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前序遍历的非递归实现</a:t>
            </a:r>
            <a:endParaRPr lang="zh-CN" altLang="en-US" dirty="0">
              <a:latin typeface="微软雅黑" pitchFamily="34" charset="-122"/>
              <a:ea typeface="微软雅黑" pitchFamily="34" charset="-122"/>
            </a:endParaRPr>
          </a:p>
        </p:txBody>
      </p:sp>
      <p:sp>
        <p:nvSpPr>
          <p:cNvPr id="47109" name="矩形 218"/>
          <p:cNvSpPr>
            <a:spLocks noChangeArrowheads="1"/>
          </p:cNvSpPr>
          <p:nvPr/>
        </p:nvSpPr>
        <p:spPr bwMode="auto">
          <a:xfrm>
            <a:off x="684213" y="1203325"/>
            <a:ext cx="6696075" cy="3324225"/>
          </a:xfrm>
          <a:prstGeom prst="rect">
            <a:avLst/>
          </a:prstGeom>
          <a:noFill/>
          <a:ln w="9525">
            <a:noFill/>
            <a:miter lim="800000"/>
            <a:headEnd/>
            <a:tailEnd/>
          </a:ln>
        </p:spPr>
        <p:txBody>
          <a:bodyPr>
            <a:spAutoFit/>
          </a:bodyPr>
          <a:lstStyle/>
          <a:p>
            <a:pPr marL="609600" indent="-609600"/>
            <a:r>
              <a:rPr lang="en-US" altLang="zh-CN" sz="1400" b="1">
                <a:ea typeface="楷体_GB2312" pitchFamily="49" charset="-122"/>
              </a:rPr>
              <a:t>template &lt;class Type&gt;</a:t>
            </a:r>
          </a:p>
          <a:p>
            <a:pPr marL="609600" indent="-609600"/>
            <a:r>
              <a:rPr lang="en-US" altLang="zh-CN" sz="1400" b="1">
                <a:ea typeface="楷体_GB2312" pitchFamily="49" charset="-122"/>
              </a:rPr>
              <a:t>void BinaryTree&lt;Type&gt;::preOrder() const</a:t>
            </a:r>
          </a:p>
          <a:p>
            <a:pPr marL="609600" indent="-609600"/>
            <a:r>
              <a:rPr lang="en-US" altLang="zh-CN" sz="1400" b="1">
                <a:ea typeface="楷体_GB2312" pitchFamily="49" charset="-122"/>
              </a:rPr>
              <a:t>{</a:t>
            </a:r>
          </a:p>
          <a:p>
            <a:pPr marL="609600" indent="-609600"/>
            <a:r>
              <a:rPr lang="en-US" altLang="zh-CN" sz="1400" b="1">
                <a:ea typeface="楷体_GB2312" pitchFamily="49" charset="-122"/>
              </a:rPr>
              <a:t>     linkStack&lt;Node *&gt; s;</a:t>
            </a:r>
          </a:p>
          <a:p>
            <a:pPr marL="609600" indent="-609600"/>
            <a:r>
              <a:rPr lang="en-US" altLang="zh-CN" sz="1400" b="1">
                <a:ea typeface="楷体_GB2312" pitchFamily="49" charset="-122"/>
              </a:rPr>
              <a:t>     Node *current;</a:t>
            </a:r>
          </a:p>
          <a:p>
            <a:pPr marL="609600" indent="-609600"/>
            <a:r>
              <a:rPr lang="en-US" altLang="zh-CN" sz="1400" b="1">
                <a:ea typeface="楷体_GB2312" pitchFamily="49" charset="-122"/>
              </a:rPr>
              <a:t> </a:t>
            </a:r>
          </a:p>
          <a:p>
            <a:pPr marL="609600" indent="-609600"/>
            <a:r>
              <a:rPr lang="en-US" altLang="zh-CN" sz="1400" b="1">
                <a:ea typeface="楷体_GB2312" pitchFamily="49" charset="-122"/>
              </a:rPr>
              <a:t>      cout &lt;&lt; "</a:t>
            </a:r>
            <a:r>
              <a:rPr lang="zh-CN" altLang="en-US" sz="1400" b="1">
                <a:ea typeface="楷体_GB2312" pitchFamily="49" charset="-122"/>
              </a:rPr>
              <a:t>前序遍历</a:t>
            </a:r>
            <a:r>
              <a:rPr lang="en-US" altLang="zh-CN" sz="1400" b="1">
                <a:ea typeface="楷体_GB2312" pitchFamily="49" charset="-122"/>
              </a:rPr>
              <a:t>: ";</a:t>
            </a:r>
          </a:p>
          <a:p>
            <a:pPr marL="609600" indent="-609600"/>
            <a:r>
              <a:rPr lang="en-US" altLang="zh-CN" sz="1400" b="1">
                <a:ea typeface="楷体_GB2312" pitchFamily="49" charset="-122"/>
              </a:rPr>
              <a:t>      s.push( root );</a:t>
            </a:r>
          </a:p>
          <a:p>
            <a:pPr marL="609600" indent="-609600"/>
            <a:r>
              <a:rPr lang="en-US" altLang="zh-CN" sz="1400" b="1">
                <a:ea typeface="楷体_GB2312" pitchFamily="49" charset="-122"/>
              </a:rPr>
              <a:t>      while ( !s.isEmpty() )   { </a:t>
            </a:r>
          </a:p>
          <a:p>
            <a:pPr marL="609600" indent="-609600"/>
            <a:r>
              <a:rPr lang="en-US" altLang="zh-CN" sz="1400" b="1">
                <a:ea typeface="楷体_GB2312" pitchFamily="49" charset="-122"/>
              </a:rPr>
              <a:t>               current = s.pop(); </a:t>
            </a:r>
          </a:p>
          <a:p>
            <a:pPr marL="609600" indent="-609600"/>
            <a:r>
              <a:rPr lang="en-US" altLang="zh-CN" sz="1400" b="1">
                <a:ea typeface="楷体_GB2312" pitchFamily="49" charset="-122"/>
              </a:rPr>
              <a:t>	 cout &lt;&lt; current-&gt;data;</a:t>
            </a:r>
          </a:p>
          <a:p>
            <a:pPr marL="609600" indent="-609600"/>
            <a:r>
              <a:rPr lang="en-US" altLang="zh-CN" sz="1400" b="1">
                <a:ea typeface="楷体_GB2312" pitchFamily="49" charset="-122"/>
              </a:rPr>
              <a:t>                if ( current-&gt;right != NULL ) s.push( current-&gt;right );</a:t>
            </a:r>
          </a:p>
          <a:p>
            <a:pPr marL="609600" indent="-609600"/>
            <a:r>
              <a:rPr lang="en-US" altLang="zh-CN" sz="1400" b="1">
                <a:ea typeface="楷体_GB2312" pitchFamily="49" charset="-122"/>
              </a:rPr>
              <a:t>	  if ( current -&gt;left != NULL ) s.push( current-&gt;left );  </a:t>
            </a:r>
          </a:p>
          <a:p>
            <a:pPr marL="609600" indent="-609600"/>
            <a:r>
              <a:rPr lang="en-US" altLang="zh-CN" sz="1400" b="1">
                <a:ea typeface="楷体_GB2312" pitchFamily="49" charset="-122"/>
              </a:rPr>
              <a:t>         }</a:t>
            </a:r>
          </a:p>
          <a:p>
            <a:pPr marL="609600" indent="-609600"/>
            <a:r>
              <a:rPr lang="en-US" altLang="zh-CN" sz="1400" b="1">
                <a:ea typeface="楷体_GB2312" pitchFamily="49" charset="-122"/>
              </a:rPr>
              <a:t>} </a:t>
            </a:r>
          </a:p>
        </p:txBody>
      </p:sp>
      <mc:AlternateContent xmlns:mc="http://schemas.openxmlformats.org/markup-compatibility/2006">
        <mc:Choice xmlns:p14="http://schemas.microsoft.com/office/powerpoint/2010/main" xmlns="" Requires="p14">
          <p:contentPart p14:bwMode="auto" r:id="rId3">
            <p14:nvContentPartPr>
              <p14:cNvPr id="4710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710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矩形 34"/>
          <p:cNvSpPr>
            <a:spLocks noChangeArrowheads="1"/>
          </p:cNvSpPr>
          <p:nvPr/>
        </p:nvSpPr>
        <p:spPr bwMode="auto">
          <a:xfrm>
            <a:off x="611560"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中序遍历的非递归实现</a:t>
            </a:r>
            <a:endParaRPr lang="zh-CN" altLang="en-US" dirty="0">
              <a:latin typeface="微软雅黑" pitchFamily="34" charset="-122"/>
              <a:ea typeface="微软雅黑" pitchFamily="34" charset="-122"/>
            </a:endParaRPr>
          </a:p>
        </p:txBody>
      </p:sp>
      <p:sp>
        <p:nvSpPr>
          <p:cNvPr id="5" name="矩形 4"/>
          <p:cNvSpPr>
            <a:spLocks noChangeArrowheads="1"/>
          </p:cNvSpPr>
          <p:nvPr/>
        </p:nvSpPr>
        <p:spPr bwMode="auto">
          <a:xfrm>
            <a:off x="539750" y="1203325"/>
            <a:ext cx="7920038" cy="2055813"/>
          </a:xfrm>
          <a:prstGeom prst="rect">
            <a:avLst/>
          </a:prstGeom>
          <a:noFill/>
          <a:ln w="9525">
            <a:noFill/>
            <a:miter lim="800000"/>
            <a:headEnd/>
            <a:tailEnd/>
          </a:ln>
        </p:spPr>
        <p:txBody>
          <a:bodyPr>
            <a:spAutoFit/>
          </a:bodyPr>
          <a:lstStyle/>
          <a:p>
            <a:pPr>
              <a:lnSpc>
                <a:spcPct val="120000"/>
              </a:lnSpc>
            </a:pPr>
            <a:r>
              <a:rPr lang="zh-CN" altLang="en-US" sz="1800" b="1">
                <a:ea typeface="楷体_GB2312" pitchFamily="49" charset="-122"/>
              </a:rPr>
              <a:t>栈的设计：保存将要访问的树的树根。</a:t>
            </a:r>
            <a:endParaRPr lang="en-US" altLang="zh-CN" sz="1800" b="1">
              <a:ea typeface="楷体_GB2312" pitchFamily="49" charset="-122"/>
            </a:endParaRPr>
          </a:p>
          <a:p>
            <a:pPr>
              <a:spcBef>
                <a:spcPts val="600"/>
              </a:spcBef>
            </a:pPr>
            <a:r>
              <a:rPr lang="zh-CN" altLang="en-US" sz="1800" b="1">
                <a:ea typeface="楷体_GB2312" pitchFamily="49" charset="-122"/>
              </a:rPr>
              <a:t>中序遍历的难点：</a:t>
            </a:r>
            <a:endParaRPr lang="en-US" altLang="zh-CN" sz="1800" b="1">
              <a:ea typeface="楷体_GB2312" pitchFamily="49" charset="-122"/>
            </a:endParaRPr>
          </a:p>
          <a:p>
            <a:r>
              <a:rPr lang="zh-CN" altLang="en-US" sz="1400" b="1">
                <a:ea typeface="楷体_GB2312" pitchFamily="49" charset="-122"/>
              </a:rPr>
              <a:t>当根结点出栈时，不能访问它，而要访问它的左子树，此时要把树根结点暂存一下</a:t>
            </a:r>
            <a:r>
              <a:rPr lang="zh-CN" altLang="en-US" sz="1800" b="1">
                <a:ea typeface="楷体_GB2312" pitchFamily="49" charset="-122"/>
              </a:rPr>
              <a:t>。</a:t>
            </a:r>
          </a:p>
          <a:p>
            <a:pPr>
              <a:spcBef>
                <a:spcPts val="600"/>
              </a:spcBef>
            </a:pPr>
            <a:r>
              <a:rPr lang="zh-CN" altLang="en-US" sz="1800" b="1">
                <a:ea typeface="楷体_GB2312" pitchFamily="49" charset="-122"/>
              </a:rPr>
              <a:t>存哪里？</a:t>
            </a:r>
            <a:endParaRPr lang="en-US" altLang="zh-CN" sz="1800" b="1">
              <a:ea typeface="楷体_GB2312" pitchFamily="49" charset="-122"/>
            </a:endParaRPr>
          </a:p>
          <a:p>
            <a:r>
              <a:rPr lang="zh-CN" altLang="en-US" sz="1400" b="1">
                <a:ea typeface="楷体_GB2312" pitchFamily="49" charset="-122"/>
              </a:rPr>
              <a:t>由于左子树访问完后还要访问根结点，因此仍可以把它存在栈中，接着左子树也进栈。此时执行出栈操作，出栈的是左子树。左子树问结束后，再次出栈的是根结点，此时根结点可被访问。根结点访问后，访问右子树，则将右子树进栈。</a:t>
            </a:r>
          </a:p>
        </p:txBody>
      </p:sp>
      <p:sp>
        <p:nvSpPr>
          <p:cNvPr id="219" name="矩形 218"/>
          <p:cNvSpPr>
            <a:spLocks noChangeArrowheads="1"/>
          </p:cNvSpPr>
          <p:nvPr/>
        </p:nvSpPr>
        <p:spPr bwMode="auto">
          <a:xfrm>
            <a:off x="611188" y="3363913"/>
            <a:ext cx="7848600" cy="701675"/>
          </a:xfrm>
          <a:prstGeom prst="rect">
            <a:avLst/>
          </a:prstGeom>
          <a:noFill/>
          <a:ln w="9525">
            <a:noFill/>
            <a:miter lim="800000"/>
            <a:headEnd/>
            <a:tailEnd/>
          </a:ln>
        </p:spPr>
        <p:txBody>
          <a:bodyPr>
            <a:spAutoFit/>
          </a:bodyPr>
          <a:lstStyle/>
          <a:p>
            <a:pPr>
              <a:lnSpc>
                <a:spcPct val="110000"/>
              </a:lnSpc>
            </a:pPr>
            <a:r>
              <a:rPr lang="zh-CN" altLang="en-US" sz="1800" b="1">
                <a:ea typeface="楷体_GB2312" pitchFamily="49" charset="-122"/>
              </a:rPr>
              <a:t>在中序遍历时不仅要记住需要访问哪一棵树，而且还必须记住根结点是在第几次进栈。</a:t>
            </a:r>
          </a:p>
        </p:txBody>
      </p:sp>
      <mc:AlternateContent xmlns:mc="http://schemas.openxmlformats.org/markup-compatibility/2006">
        <mc:Choice xmlns:p14="http://schemas.microsoft.com/office/powerpoint/2010/main" xmlns="" Requires="p14">
          <p:contentPart p14:bwMode="auto" r:id="rId3">
            <p14:nvContentPartPr>
              <p14:cNvPr id="4813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813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9"/>
                                        </p:tgtEl>
                                        <p:attrNameLst>
                                          <p:attrName>style.visibility</p:attrName>
                                        </p:attrNameLst>
                                      </p:cBhvr>
                                      <p:to>
                                        <p:strVal val="visible"/>
                                      </p:to>
                                    </p:set>
                                    <p:animEffect transition="in" filter="blinds(horizontal)">
                                      <p:cBhvr>
                                        <p:cTn id="25"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矩形 34"/>
          <p:cNvSpPr>
            <a:spLocks noChangeArrowheads="1"/>
          </p:cNvSpPr>
          <p:nvPr/>
        </p:nvSpPr>
        <p:spPr bwMode="auto">
          <a:xfrm>
            <a:off x="467544"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中序遍历的非递归实现</a:t>
            </a:r>
            <a:endParaRPr lang="zh-CN" altLang="en-US" dirty="0">
              <a:latin typeface="微软雅黑" pitchFamily="34" charset="-122"/>
              <a:ea typeface="微软雅黑" pitchFamily="34" charset="-122"/>
            </a:endParaRPr>
          </a:p>
        </p:txBody>
      </p:sp>
      <p:grpSp>
        <p:nvGrpSpPr>
          <p:cNvPr id="49157" name="Group 4"/>
          <p:cNvGrpSpPr>
            <a:grpSpLocks/>
          </p:cNvGrpSpPr>
          <p:nvPr/>
        </p:nvGrpSpPr>
        <p:grpSpPr bwMode="auto">
          <a:xfrm>
            <a:off x="827088" y="1131888"/>
            <a:ext cx="2089150" cy="3140075"/>
            <a:chOff x="288" y="2256"/>
            <a:chExt cx="1248" cy="2016"/>
          </a:xfrm>
        </p:grpSpPr>
        <p:sp>
          <p:nvSpPr>
            <p:cNvPr id="49524" name="Oval 5"/>
            <p:cNvSpPr>
              <a:spLocks noChangeArrowheads="1"/>
            </p:cNvSpPr>
            <p:nvPr/>
          </p:nvSpPr>
          <p:spPr bwMode="auto">
            <a:xfrm>
              <a:off x="288" y="316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49525" name="Oval 6"/>
            <p:cNvSpPr>
              <a:spLocks noChangeArrowheads="1"/>
            </p:cNvSpPr>
            <p:nvPr/>
          </p:nvSpPr>
          <p:spPr bwMode="auto">
            <a:xfrm>
              <a:off x="1104"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49526" name="Oval 7"/>
            <p:cNvSpPr>
              <a:spLocks noChangeArrowheads="1"/>
            </p:cNvSpPr>
            <p:nvPr/>
          </p:nvSpPr>
          <p:spPr bwMode="auto">
            <a:xfrm>
              <a:off x="1248" y="312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49527" name="Oval 8"/>
            <p:cNvSpPr>
              <a:spLocks noChangeArrowheads="1"/>
            </p:cNvSpPr>
            <p:nvPr/>
          </p:nvSpPr>
          <p:spPr bwMode="auto">
            <a:xfrm>
              <a:off x="672" y="316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49528" name="Oval 9"/>
            <p:cNvSpPr>
              <a:spLocks noChangeArrowheads="1"/>
            </p:cNvSpPr>
            <p:nvPr/>
          </p:nvSpPr>
          <p:spPr bwMode="auto">
            <a:xfrm>
              <a:off x="528"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49529" name="Line 10"/>
            <p:cNvSpPr>
              <a:spLocks noChangeShapeType="1"/>
            </p:cNvSpPr>
            <p:nvPr/>
          </p:nvSpPr>
          <p:spPr bwMode="auto">
            <a:xfrm flipH="1">
              <a:off x="720" y="2448"/>
              <a:ext cx="192"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530" name="Line 11"/>
            <p:cNvSpPr>
              <a:spLocks noChangeShapeType="1"/>
            </p:cNvSpPr>
            <p:nvPr/>
          </p:nvSpPr>
          <p:spPr bwMode="auto">
            <a:xfrm>
              <a:off x="1056" y="2448"/>
              <a:ext cx="144"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531" name="Line 12"/>
            <p:cNvSpPr>
              <a:spLocks noChangeShapeType="1"/>
            </p:cNvSpPr>
            <p:nvPr/>
          </p:nvSpPr>
          <p:spPr bwMode="auto">
            <a:xfrm>
              <a:off x="1296" y="2976"/>
              <a:ext cx="48" cy="14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532" name="Line 13"/>
            <p:cNvSpPr>
              <a:spLocks noChangeShapeType="1"/>
            </p:cNvSpPr>
            <p:nvPr/>
          </p:nvSpPr>
          <p:spPr bwMode="auto">
            <a:xfrm>
              <a:off x="672" y="2976"/>
              <a:ext cx="144"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533" name="Oval 14"/>
            <p:cNvSpPr>
              <a:spLocks noChangeArrowheads="1"/>
            </p:cNvSpPr>
            <p:nvPr/>
          </p:nvSpPr>
          <p:spPr bwMode="auto">
            <a:xfrm>
              <a:off x="816" y="225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49534" name="Line 15"/>
            <p:cNvSpPr>
              <a:spLocks noChangeShapeType="1"/>
            </p:cNvSpPr>
            <p:nvPr/>
          </p:nvSpPr>
          <p:spPr bwMode="auto">
            <a:xfrm flipH="1">
              <a:off x="480" y="2976"/>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535" name="Oval 16"/>
            <p:cNvSpPr>
              <a:spLocks noChangeArrowheads="1"/>
            </p:cNvSpPr>
            <p:nvPr/>
          </p:nvSpPr>
          <p:spPr bwMode="auto">
            <a:xfrm>
              <a:off x="1152" y="40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X</a:t>
              </a:r>
              <a:endParaRPr lang="en-US" altLang="zh-CN" sz="1400" b="1" u="sng">
                <a:latin typeface="Arial" pitchFamily="34" charset="0"/>
              </a:endParaRPr>
            </a:p>
          </p:txBody>
        </p:sp>
        <p:sp>
          <p:nvSpPr>
            <p:cNvPr id="49536" name="Oval 17"/>
            <p:cNvSpPr>
              <a:spLocks noChangeArrowheads="1"/>
            </p:cNvSpPr>
            <p:nvPr/>
          </p:nvSpPr>
          <p:spPr bwMode="auto">
            <a:xfrm>
              <a:off x="960" y="360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W</a:t>
              </a:r>
              <a:endParaRPr lang="en-US" altLang="zh-CN" sz="1400" b="1" u="sng">
                <a:latin typeface="Arial" pitchFamily="34" charset="0"/>
              </a:endParaRPr>
            </a:p>
          </p:txBody>
        </p:sp>
        <p:sp>
          <p:nvSpPr>
            <p:cNvPr id="49537" name="Line 18"/>
            <p:cNvSpPr>
              <a:spLocks noChangeShapeType="1"/>
            </p:cNvSpPr>
            <p:nvPr/>
          </p:nvSpPr>
          <p:spPr bwMode="auto">
            <a:xfrm>
              <a:off x="1152" y="3840"/>
              <a:ext cx="96"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9538" name="Line 19"/>
            <p:cNvSpPr>
              <a:spLocks noChangeShapeType="1"/>
            </p:cNvSpPr>
            <p:nvPr/>
          </p:nvSpPr>
          <p:spPr bwMode="auto">
            <a:xfrm flipH="1">
              <a:off x="1152" y="3312"/>
              <a:ext cx="144" cy="288"/>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3" name="Group 45"/>
          <p:cNvGrpSpPr>
            <a:grpSpLocks/>
          </p:cNvGrpSpPr>
          <p:nvPr/>
        </p:nvGrpSpPr>
        <p:grpSpPr bwMode="auto">
          <a:xfrm>
            <a:off x="4140200" y="917575"/>
            <a:ext cx="1152525" cy="501650"/>
            <a:chOff x="2154" y="799"/>
            <a:chExt cx="1134" cy="574"/>
          </a:xfrm>
        </p:grpSpPr>
        <p:sp>
          <p:nvSpPr>
            <p:cNvPr id="49508" name="Rectangle 2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509" name="Rectangle 2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510" name="Rectangle 26"/>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511" name="Rectangle 25"/>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49512" name="Rectangle 24"/>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513" name="Rectangle 2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514" name="Rectangle 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515" name="Rectangle 21"/>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49516" name="Line 29"/>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517" name="Line 30"/>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518" name="Line 31"/>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519" name="Line 32"/>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520" name="Line 33"/>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521" name="Line 34"/>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522" name="Line 35"/>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523" name="Line 36"/>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4" name="Group 46"/>
          <p:cNvGrpSpPr>
            <a:grpSpLocks/>
          </p:cNvGrpSpPr>
          <p:nvPr/>
        </p:nvGrpSpPr>
        <p:grpSpPr bwMode="auto">
          <a:xfrm>
            <a:off x="4140200" y="1563688"/>
            <a:ext cx="1150938" cy="501650"/>
            <a:chOff x="2154" y="799"/>
            <a:chExt cx="1134" cy="574"/>
          </a:xfrm>
        </p:grpSpPr>
        <p:sp>
          <p:nvSpPr>
            <p:cNvPr id="49492" name="Rectangle 47"/>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93" name="Rectangle 48"/>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94" name="Rectangle 49"/>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49495" name="Rectangle 50"/>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96" name="Rectangle 51"/>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97" name="Rectangle 52"/>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98" name="Rectangle 53"/>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49499" name="Rectangle 54"/>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49500" name="Line 55"/>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501" name="Line 56"/>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502" name="Line 57"/>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503" name="Line 58"/>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504" name="Line 59"/>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505" name="Line 60"/>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506" name="Line 61"/>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507" name="Line 62"/>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5" name="Group 63"/>
          <p:cNvGrpSpPr>
            <a:grpSpLocks/>
          </p:cNvGrpSpPr>
          <p:nvPr/>
        </p:nvGrpSpPr>
        <p:grpSpPr bwMode="auto">
          <a:xfrm>
            <a:off x="4140200" y="2211388"/>
            <a:ext cx="1150938" cy="503237"/>
            <a:chOff x="2154" y="799"/>
            <a:chExt cx="1134" cy="574"/>
          </a:xfrm>
        </p:grpSpPr>
        <p:sp>
          <p:nvSpPr>
            <p:cNvPr id="49476" name="Rectangle 64"/>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77" name="Rectangle 65"/>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49478" name="Rectangle 66"/>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79" name="Rectangle 67"/>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80" name="Rectangle 68"/>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81" name="Rectangle 69"/>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B</a:t>
              </a:r>
            </a:p>
          </p:txBody>
        </p:sp>
        <p:sp>
          <p:nvSpPr>
            <p:cNvPr id="49482" name="Rectangle 70"/>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49483" name="Rectangle 71"/>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49484" name="Line 72"/>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485" name="Line 73"/>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486" name="Line 74"/>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487" name="Line 75"/>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488" name="Line 76"/>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489" name="Line 77"/>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490" name="Line 78"/>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491" name="Line 79"/>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6" name="Group 80"/>
          <p:cNvGrpSpPr>
            <a:grpSpLocks/>
          </p:cNvGrpSpPr>
          <p:nvPr/>
        </p:nvGrpSpPr>
        <p:grpSpPr bwMode="auto">
          <a:xfrm>
            <a:off x="4140200" y="2859088"/>
            <a:ext cx="1150938" cy="503237"/>
            <a:chOff x="2154" y="799"/>
            <a:chExt cx="1134" cy="574"/>
          </a:xfrm>
        </p:grpSpPr>
        <p:sp>
          <p:nvSpPr>
            <p:cNvPr id="49460" name="Rectangle 81"/>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61" name="Rectangle 82"/>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62" name="Rectangle 83"/>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63" name="Rectangle 84"/>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64" name="Rectangle 85"/>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65" name="Rectangle 86"/>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B</a:t>
              </a:r>
            </a:p>
          </p:txBody>
        </p:sp>
        <p:sp>
          <p:nvSpPr>
            <p:cNvPr id="49466" name="Rectangle 87"/>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49467" name="Rectangle 88"/>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49468" name="Line 89"/>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469" name="Line 90"/>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470" name="Line 91"/>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471" name="Line 92"/>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472" name="Line 93"/>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473" name="Line 94"/>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474" name="Line 95"/>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475" name="Line 96"/>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7" name="Group 97"/>
          <p:cNvGrpSpPr>
            <a:grpSpLocks/>
          </p:cNvGrpSpPr>
          <p:nvPr/>
        </p:nvGrpSpPr>
        <p:grpSpPr bwMode="auto">
          <a:xfrm>
            <a:off x="4140200" y="3435350"/>
            <a:ext cx="1150938" cy="503238"/>
            <a:chOff x="2154" y="799"/>
            <a:chExt cx="1134" cy="574"/>
          </a:xfrm>
        </p:grpSpPr>
        <p:sp>
          <p:nvSpPr>
            <p:cNvPr id="49444" name="Rectangle 9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45" name="Rectangle 9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46" name="Rectangle 10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47" name="Rectangle 10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48" name="Rectangle 10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49" name="Rectangle 10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50" name="Rectangle 10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49451" name="Rectangle 10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49452" name="Line 10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453" name="Line 10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454" name="Line 10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455" name="Line 10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456" name="Line 11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457" name="Line 11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458" name="Line 11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459" name="Line 11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49163" name="Text Box 114"/>
          <p:cNvSpPr txBox="1">
            <a:spLocks noChangeArrowheads="1"/>
          </p:cNvSpPr>
          <p:nvPr/>
        </p:nvSpPr>
        <p:spPr bwMode="auto">
          <a:xfrm>
            <a:off x="539552" y="4227934"/>
            <a:ext cx="1368425" cy="369887"/>
          </a:xfrm>
          <a:prstGeom prst="rect">
            <a:avLst/>
          </a:prstGeom>
          <a:noFill/>
          <a:ln w="9525" algn="ctr">
            <a:noFill/>
            <a:miter lim="800000"/>
            <a:headEnd/>
            <a:tailEnd/>
          </a:ln>
        </p:spPr>
        <p:txBody>
          <a:bodyPr>
            <a:spAutoFit/>
          </a:bodyPr>
          <a:lstStyle/>
          <a:p>
            <a:pPr>
              <a:spcBef>
                <a:spcPct val="50000"/>
              </a:spcBef>
            </a:pPr>
            <a:r>
              <a:rPr lang="zh-CN" altLang="en-US" sz="1800" b="1" dirty="0">
                <a:ea typeface="楷体_GB2312" pitchFamily="49" charset="-122"/>
              </a:rPr>
              <a:t>输出：</a:t>
            </a:r>
          </a:p>
        </p:txBody>
      </p:sp>
      <p:grpSp>
        <p:nvGrpSpPr>
          <p:cNvPr id="8" name="Group 115"/>
          <p:cNvGrpSpPr>
            <a:grpSpLocks/>
          </p:cNvGrpSpPr>
          <p:nvPr/>
        </p:nvGrpSpPr>
        <p:grpSpPr bwMode="auto">
          <a:xfrm>
            <a:off x="6011863" y="123825"/>
            <a:ext cx="1152525" cy="501650"/>
            <a:chOff x="2154" y="799"/>
            <a:chExt cx="1134" cy="574"/>
          </a:xfrm>
        </p:grpSpPr>
        <p:sp>
          <p:nvSpPr>
            <p:cNvPr id="49428" name="Rectangle 116"/>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29" name="Rectangle 11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30" name="Rectangle 118"/>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49431" name="Rectangle 119"/>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32" name="Rectangle 120"/>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33" name="Rectangle 121"/>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34" name="Rectangle 1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E</a:t>
              </a:r>
            </a:p>
          </p:txBody>
        </p:sp>
        <p:sp>
          <p:nvSpPr>
            <p:cNvPr id="49435" name="Rectangle 123"/>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49436" name="Line 124"/>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437" name="Line 125"/>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438" name="Line 126"/>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439" name="Line 127"/>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440" name="Line 128"/>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441" name="Line 129"/>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442" name="Line 130"/>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443" name="Line 131"/>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143" name="Text Box 132"/>
          <p:cNvSpPr txBox="1">
            <a:spLocks noChangeArrowheads="1"/>
          </p:cNvSpPr>
          <p:nvPr/>
        </p:nvSpPr>
        <p:spPr bwMode="auto">
          <a:xfrm>
            <a:off x="250825" y="4641850"/>
            <a:ext cx="431800" cy="369888"/>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B</a:t>
            </a:r>
          </a:p>
        </p:txBody>
      </p:sp>
      <p:sp>
        <p:nvSpPr>
          <p:cNvPr id="144" name="Text Box 133"/>
          <p:cNvSpPr txBox="1">
            <a:spLocks noChangeArrowheads="1"/>
          </p:cNvSpPr>
          <p:nvPr/>
        </p:nvSpPr>
        <p:spPr bwMode="auto">
          <a:xfrm>
            <a:off x="754063" y="4656138"/>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L</a:t>
            </a:r>
          </a:p>
        </p:txBody>
      </p:sp>
      <p:grpSp>
        <p:nvGrpSpPr>
          <p:cNvPr id="9" name="Group 134"/>
          <p:cNvGrpSpPr>
            <a:grpSpLocks/>
          </p:cNvGrpSpPr>
          <p:nvPr/>
        </p:nvGrpSpPr>
        <p:grpSpPr bwMode="auto">
          <a:xfrm>
            <a:off x="6011863" y="700088"/>
            <a:ext cx="1152525" cy="503237"/>
            <a:chOff x="2154" y="799"/>
            <a:chExt cx="1134" cy="574"/>
          </a:xfrm>
        </p:grpSpPr>
        <p:sp>
          <p:nvSpPr>
            <p:cNvPr id="49412" name="Rectangle 135"/>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13" name="Rectangle 136"/>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14" name="Rectangle 137"/>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15" name="Rectangle 138"/>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16" name="Rectangle 139"/>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17" name="Rectangle 140"/>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18" name="Rectangle 141"/>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E</a:t>
              </a:r>
            </a:p>
          </p:txBody>
        </p:sp>
        <p:sp>
          <p:nvSpPr>
            <p:cNvPr id="49419" name="Rectangle 142"/>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49420" name="Line 143"/>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421" name="Line 144"/>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422" name="Line 145"/>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423" name="Line 146"/>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424" name="Line 147"/>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425" name="Line 148"/>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426" name="Line 149"/>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427" name="Line 150"/>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162" name="Text Box 151"/>
          <p:cNvSpPr txBox="1">
            <a:spLocks noChangeArrowheads="1"/>
          </p:cNvSpPr>
          <p:nvPr/>
        </p:nvSpPr>
        <p:spPr bwMode="auto">
          <a:xfrm>
            <a:off x="1258888" y="4656138"/>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E</a:t>
            </a:r>
          </a:p>
        </p:txBody>
      </p:sp>
      <p:grpSp>
        <p:nvGrpSpPr>
          <p:cNvPr id="10" name="Group 152"/>
          <p:cNvGrpSpPr>
            <a:grpSpLocks/>
          </p:cNvGrpSpPr>
          <p:nvPr/>
        </p:nvGrpSpPr>
        <p:grpSpPr bwMode="auto">
          <a:xfrm>
            <a:off x="6011863" y="1276350"/>
            <a:ext cx="1152525" cy="503238"/>
            <a:chOff x="2154" y="799"/>
            <a:chExt cx="1134" cy="574"/>
          </a:xfrm>
        </p:grpSpPr>
        <p:sp>
          <p:nvSpPr>
            <p:cNvPr id="49396" name="Rectangle 153"/>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97" name="Rectangle 154"/>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98" name="Rectangle 155"/>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99" name="Rectangle 156"/>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400" name="Rectangle 157"/>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01" name="Rectangle 158"/>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02" name="Rectangle 159"/>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403" name="Rectangle 160"/>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49404" name="Line 161"/>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405" name="Line 162"/>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406" name="Line 163"/>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407" name="Line 164"/>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408" name="Line 165"/>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409" name="Line 166"/>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410" name="Line 167"/>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411" name="Line 168"/>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180" name="Text Box 169"/>
          <p:cNvSpPr txBox="1">
            <a:spLocks noChangeArrowheads="1"/>
          </p:cNvSpPr>
          <p:nvPr/>
        </p:nvSpPr>
        <p:spPr bwMode="auto">
          <a:xfrm>
            <a:off x="1835150" y="4656138"/>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A</a:t>
            </a:r>
          </a:p>
        </p:txBody>
      </p:sp>
      <p:grpSp>
        <p:nvGrpSpPr>
          <p:cNvPr id="11" name="Group 170"/>
          <p:cNvGrpSpPr>
            <a:grpSpLocks/>
          </p:cNvGrpSpPr>
          <p:nvPr/>
        </p:nvGrpSpPr>
        <p:grpSpPr bwMode="auto">
          <a:xfrm>
            <a:off x="6011863" y="2571750"/>
            <a:ext cx="1152525" cy="503238"/>
            <a:chOff x="2154" y="799"/>
            <a:chExt cx="1134" cy="574"/>
          </a:xfrm>
        </p:grpSpPr>
        <p:sp>
          <p:nvSpPr>
            <p:cNvPr id="49380" name="Rectangle 171"/>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81" name="Rectangle 172"/>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82" name="Rectangle 173"/>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83" name="Rectangle 174"/>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49384" name="Rectangle 175"/>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85" name="Rectangle 176"/>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86" name="Rectangle 177"/>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87" name="Rectangle 178"/>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49388" name="Line 179"/>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389" name="Line 180"/>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390" name="Line 181"/>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391" name="Line 182"/>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392" name="Line 183"/>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393" name="Line 184"/>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394" name="Line 185"/>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395" name="Line 186"/>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2" name="Group 187"/>
          <p:cNvGrpSpPr>
            <a:grpSpLocks/>
          </p:cNvGrpSpPr>
          <p:nvPr/>
        </p:nvGrpSpPr>
        <p:grpSpPr bwMode="auto">
          <a:xfrm>
            <a:off x="6011863" y="3148013"/>
            <a:ext cx="1152525" cy="503237"/>
            <a:chOff x="2154" y="799"/>
            <a:chExt cx="1134" cy="574"/>
          </a:xfrm>
        </p:grpSpPr>
        <p:sp>
          <p:nvSpPr>
            <p:cNvPr id="49364" name="Rectangle 18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65" name="Rectangle 18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66" name="Rectangle 19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67" name="Rectangle 19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368" name="Rectangle 19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69" name="Rectangle 19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70" name="Rectangle 19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71" name="Rectangle 19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49372" name="Line 19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373" name="Line 19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374" name="Line 19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375" name="Line 19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376" name="Line 20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377" name="Line 20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378" name="Line 20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379" name="Line 20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215" name="Text Box 204"/>
          <p:cNvSpPr txBox="1">
            <a:spLocks noChangeArrowheads="1"/>
          </p:cNvSpPr>
          <p:nvPr/>
        </p:nvSpPr>
        <p:spPr bwMode="auto">
          <a:xfrm>
            <a:off x="2338388" y="4656138"/>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C</a:t>
            </a:r>
          </a:p>
        </p:txBody>
      </p:sp>
      <p:grpSp>
        <p:nvGrpSpPr>
          <p:cNvPr id="13" name="Group 205"/>
          <p:cNvGrpSpPr>
            <a:grpSpLocks/>
          </p:cNvGrpSpPr>
          <p:nvPr/>
        </p:nvGrpSpPr>
        <p:grpSpPr bwMode="auto">
          <a:xfrm>
            <a:off x="6011863" y="4443413"/>
            <a:ext cx="1152525" cy="504825"/>
            <a:chOff x="2154" y="799"/>
            <a:chExt cx="1134" cy="574"/>
          </a:xfrm>
        </p:grpSpPr>
        <p:sp>
          <p:nvSpPr>
            <p:cNvPr id="49348" name="Rectangle 206"/>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49" name="Rectangle 20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50" name="Rectangle 208"/>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51" name="Rectangle 209"/>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49352" name="Rectangle 210"/>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53" name="Rectangle 211"/>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54" name="Rectangle 21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55" name="Rectangle 213"/>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D</a:t>
              </a:r>
            </a:p>
          </p:txBody>
        </p:sp>
        <p:sp>
          <p:nvSpPr>
            <p:cNvPr id="49356" name="Line 214"/>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357" name="Line 215"/>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358" name="Line 216"/>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359" name="Line 217"/>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360" name="Line 218"/>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361" name="Line 219"/>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362" name="Line 220"/>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363" name="Line 221"/>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4" name="Group 222"/>
          <p:cNvGrpSpPr>
            <a:grpSpLocks/>
          </p:cNvGrpSpPr>
          <p:nvPr/>
        </p:nvGrpSpPr>
        <p:grpSpPr bwMode="auto">
          <a:xfrm>
            <a:off x="7669213" y="268288"/>
            <a:ext cx="1150937" cy="503237"/>
            <a:chOff x="2154" y="799"/>
            <a:chExt cx="1134" cy="574"/>
          </a:xfrm>
        </p:grpSpPr>
        <p:sp>
          <p:nvSpPr>
            <p:cNvPr id="49332" name="Rectangle 223"/>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33" name="Rectangle 224"/>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34" name="Rectangle 225"/>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49335" name="Rectangle 226"/>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336" name="Rectangle 227"/>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37" name="Rectangle 228"/>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38" name="Rectangle 229"/>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W</a:t>
              </a:r>
            </a:p>
          </p:txBody>
        </p:sp>
        <p:sp>
          <p:nvSpPr>
            <p:cNvPr id="49339" name="Rectangle 230"/>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D</a:t>
              </a:r>
            </a:p>
          </p:txBody>
        </p:sp>
        <p:sp>
          <p:nvSpPr>
            <p:cNvPr id="49340" name="Line 231"/>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341" name="Line 232"/>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342" name="Line 233"/>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343" name="Line 234"/>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344" name="Line 235"/>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345" name="Line 236"/>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346" name="Line 237"/>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347" name="Line 238"/>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5" name="Group 239"/>
          <p:cNvGrpSpPr>
            <a:grpSpLocks/>
          </p:cNvGrpSpPr>
          <p:nvPr/>
        </p:nvGrpSpPr>
        <p:grpSpPr bwMode="auto">
          <a:xfrm>
            <a:off x="7667625" y="917575"/>
            <a:ext cx="1152525" cy="501650"/>
            <a:chOff x="2154" y="799"/>
            <a:chExt cx="1134" cy="574"/>
          </a:xfrm>
        </p:grpSpPr>
        <p:sp>
          <p:nvSpPr>
            <p:cNvPr id="49316" name="Rectangle 240"/>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17" name="Rectangle 241"/>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18" name="Rectangle 242"/>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319" name="Rectangle 243"/>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320" name="Rectangle 244"/>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21" name="Rectangle 245"/>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22" name="Rectangle 246"/>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W</a:t>
              </a:r>
            </a:p>
          </p:txBody>
        </p:sp>
        <p:sp>
          <p:nvSpPr>
            <p:cNvPr id="49323" name="Rectangle 247"/>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D</a:t>
              </a:r>
            </a:p>
          </p:txBody>
        </p:sp>
        <p:sp>
          <p:nvSpPr>
            <p:cNvPr id="49324" name="Line 248"/>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325" name="Line 249"/>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326" name="Line 250"/>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327" name="Line 251"/>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328" name="Line 252"/>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329" name="Line 253"/>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330" name="Line 254"/>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331" name="Line 255"/>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268" name="Text Box 256"/>
          <p:cNvSpPr txBox="1">
            <a:spLocks noChangeArrowheads="1"/>
          </p:cNvSpPr>
          <p:nvPr/>
        </p:nvSpPr>
        <p:spPr bwMode="auto">
          <a:xfrm>
            <a:off x="2914650" y="4656138"/>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W</a:t>
            </a:r>
          </a:p>
        </p:txBody>
      </p:sp>
      <p:grpSp>
        <p:nvGrpSpPr>
          <p:cNvPr id="16" name="Group 257"/>
          <p:cNvGrpSpPr>
            <a:grpSpLocks/>
          </p:cNvGrpSpPr>
          <p:nvPr/>
        </p:nvGrpSpPr>
        <p:grpSpPr bwMode="auto">
          <a:xfrm>
            <a:off x="7667625" y="2139950"/>
            <a:ext cx="1152525" cy="501650"/>
            <a:chOff x="2154" y="799"/>
            <a:chExt cx="1134" cy="574"/>
          </a:xfrm>
        </p:grpSpPr>
        <p:sp>
          <p:nvSpPr>
            <p:cNvPr id="49300" name="Rectangle 25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01" name="Rectangle 25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02" name="Rectangle 26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49303" name="Rectangle 26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304" name="Rectangle 26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05" name="Rectangle 26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306" name="Rectangle 26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X</a:t>
              </a:r>
            </a:p>
          </p:txBody>
        </p:sp>
        <p:sp>
          <p:nvSpPr>
            <p:cNvPr id="49307" name="Rectangle 26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D</a:t>
              </a:r>
            </a:p>
          </p:txBody>
        </p:sp>
        <p:sp>
          <p:nvSpPr>
            <p:cNvPr id="49308" name="Line 26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309" name="Line 26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310" name="Line 26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311" name="Line 26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312" name="Line 27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313" name="Line 27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314" name="Line 27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315" name="Line 27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7" name="Group 274"/>
          <p:cNvGrpSpPr>
            <a:grpSpLocks/>
          </p:cNvGrpSpPr>
          <p:nvPr/>
        </p:nvGrpSpPr>
        <p:grpSpPr bwMode="auto">
          <a:xfrm>
            <a:off x="7669213" y="2733675"/>
            <a:ext cx="1152525" cy="504825"/>
            <a:chOff x="2154" y="799"/>
            <a:chExt cx="1134" cy="574"/>
          </a:xfrm>
        </p:grpSpPr>
        <p:sp>
          <p:nvSpPr>
            <p:cNvPr id="49284" name="Rectangle 275"/>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85" name="Rectangle 276"/>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86" name="Rectangle 277"/>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287" name="Rectangle 278"/>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288" name="Rectangle 279"/>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89" name="Rectangle 280"/>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90" name="Rectangle 281"/>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X</a:t>
              </a:r>
            </a:p>
          </p:txBody>
        </p:sp>
        <p:sp>
          <p:nvSpPr>
            <p:cNvPr id="49291" name="Rectangle 282"/>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D</a:t>
              </a:r>
            </a:p>
          </p:txBody>
        </p:sp>
        <p:sp>
          <p:nvSpPr>
            <p:cNvPr id="49292" name="Line 283"/>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293" name="Line 284"/>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294" name="Line 285"/>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295" name="Line 286"/>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296" name="Line 287"/>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297" name="Line 288"/>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298" name="Line 289"/>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299" name="Line 290"/>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303" name="Text Box 291"/>
          <p:cNvSpPr txBox="1">
            <a:spLocks noChangeArrowheads="1"/>
          </p:cNvSpPr>
          <p:nvPr/>
        </p:nvSpPr>
        <p:spPr bwMode="auto">
          <a:xfrm>
            <a:off x="3635375" y="4656138"/>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X</a:t>
            </a:r>
          </a:p>
        </p:txBody>
      </p:sp>
      <p:grpSp>
        <p:nvGrpSpPr>
          <p:cNvPr id="18" name="Group 292"/>
          <p:cNvGrpSpPr>
            <a:grpSpLocks/>
          </p:cNvGrpSpPr>
          <p:nvPr/>
        </p:nvGrpSpPr>
        <p:grpSpPr bwMode="auto">
          <a:xfrm>
            <a:off x="7669213" y="3400425"/>
            <a:ext cx="1152525" cy="503238"/>
            <a:chOff x="2154" y="799"/>
            <a:chExt cx="1134" cy="574"/>
          </a:xfrm>
        </p:grpSpPr>
        <p:sp>
          <p:nvSpPr>
            <p:cNvPr id="49268" name="Rectangle 293"/>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69" name="Rectangle 294"/>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70" name="Rectangle 295"/>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71" name="Rectangle 296"/>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272" name="Rectangle 297"/>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73" name="Rectangle 298"/>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74" name="Rectangle 299"/>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75" name="Rectangle 300"/>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D</a:t>
              </a:r>
            </a:p>
          </p:txBody>
        </p:sp>
        <p:sp>
          <p:nvSpPr>
            <p:cNvPr id="49276" name="Line 301"/>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277" name="Line 302"/>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278" name="Line 303"/>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279" name="Line 304"/>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280" name="Line 305"/>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281" name="Line 306"/>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282" name="Line 307"/>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283" name="Line 308"/>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321" name="Text Box 309"/>
          <p:cNvSpPr txBox="1">
            <a:spLocks noChangeArrowheads="1"/>
          </p:cNvSpPr>
          <p:nvPr/>
        </p:nvSpPr>
        <p:spPr bwMode="auto">
          <a:xfrm>
            <a:off x="4283075" y="4656138"/>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D</a:t>
            </a:r>
          </a:p>
        </p:txBody>
      </p:sp>
      <p:grpSp>
        <p:nvGrpSpPr>
          <p:cNvPr id="19" name="Group 311"/>
          <p:cNvGrpSpPr>
            <a:grpSpLocks/>
          </p:cNvGrpSpPr>
          <p:nvPr/>
        </p:nvGrpSpPr>
        <p:grpSpPr bwMode="auto">
          <a:xfrm>
            <a:off x="7669213" y="4156075"/>
            <a:ext cx="1152525" cy="503238"/>
            <a:chOff x="2154" y="799"/>
            <a:chExt cx="1134" cy="574"/>
          </a:xfrm>
        </p:grpSpPr>
        <p:sp>
          <p:nvSpPr>
            <p:cNvPr id="49252" name="Rectangle 312"/>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53" name="Rectangle 313"/>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54" name="Rectangle 314"/>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55" name="Rectangle 315"/>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56" name="Rectangle 316"/>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57" name="Rectangle 317"/>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58" name="Rectangle 318"/>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59" name="Rectangle 319"/>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60" name="Line 320"/>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261" name="Line 321"/>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262" name="Line 322"/>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263" name="Line 323"/>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264" name="Line 324"/>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265" name="Line 325"/>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266" name="Line 326"/>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267" name="Line 327"/>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20" name="Group 97"/>
          <p:cNvGrpSpPr>
            <a:grpSpLocks/>
          </p:cNvGrpSpPr>
          <p:nvPr/>
        </p:nvGrpSpPr>
        <p:grpSpPr bwMode="auto">
          <a:xfrm>
            <a:off x="4140200" y="4011613"/>
            <a:ext cx="1150938" cy="503237"/>
            <a:chOff x="2154" y="799"/>
            <a:chExt cx="1134" cy="574"/>
          </a:xfrm>
        </p:grpSpPr>
        <p:sp>
          <p:nvSpPr>
            <p:cNvPr id="49236" name="Rectangle 9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37" name="Rectangle 9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38" name="Rectangle 10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en-US" altLang="zh-CN" sz="1400" b="1"/>
            </a:p>
          </p:txBody>
        </p:sp>
        <p:sp>
          <p:nvSpPr>
            <p:cNvPr id="49239" name="Rectangle 10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240" name="Rectangle 10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41" name="Rectangle 10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42" name="Rectangle 10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en-US" altLang="zh-CN" sz="1400" b="1"/>
            </a:p>
          </p:txBody>
        </p:sp>
        <p:sp>
          <p:nvSpPr>
            <p:cNvPr id="49243" name="Rectangle 10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49244" name="Line 10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245" name="Line 10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246" name="Line 10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247" name="Line 10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248" name="Line 11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249" name="Line 11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250" name="Line 11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251" name="Line 11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21" name="Group 152"/>
          <p:cNvGrpSpPr>
            <a:grpSpLocks/>
          </p:cNvGrpSpPr>
          <p:nvPr/>
        </p:nvGrpSpPr>
        <p:grpSpPr bwMode="auto">
          <a:xfrm>
            <a:off x="6011863" y="1924050"/>
            <a:ext cx="1152525" cy="503238"/>
            <a:chOff x="2154" y="799"/>
            <a:chExt cx="1134" cy="574"/>
          </a:xfrm>
        </p:grpSpPr>
        <p:sp>
          <p:nvSpPr>
            <p:cNvPr id="49220" name="Rectangle 153"/>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21" name="Rectangle 154"/>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22" name="Rectangle 155"/>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23" name="Rectangle 156"/>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endParaRPr lang="en-US" altLang="zh-CN" sz="1400" b="1"/>
            </a:p>
          </p:txBody>
        </p:sp>
        <p:sp>
          <p:nvSpPr>
            <p:cNvPr id="49224" name="Rectangle 157"/>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25" name="Rectangle 158"/>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26" name="Rectangle 159"/>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27" name="Rectangle 160"/>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endParaRPr lang="en-US" altLang="zh-CN" sz="1400" b="1"/>
            </a:p>
          </p:txBody>
        </p:sp>
        <p:sp>
          <p:nvSpPr>
            <p:cNvPr id="49228" name="Line 161"/>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229" name="Line 162"/>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230" name="Line 163"/>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231" name="Line 164"/>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232" name="Line 165"/>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233" name="Line 166"/>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234" name="Line 167"/>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235" name="Line 168"/>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22" name="Group 187"/>
          <p:cNvGrpSpPr>
            <a:grpSpLocks/>
          </p:cNvGrpSpPr>
          <p:nvPr/>
        </p:nvGrpSpPr>
        <p:grpSpPr bwMode="auto">
          <a:xfrm>
            <a:off x="6011863" y="3795713"/>
            <a:ext cx="1152525" cy="504825"/>
            <a:chOff x="2154" y="799"/>
            <a:chExt cx="1134" cy="574"/>
          </a:xfrm>
        </p:grpSpPr>
        <p:sp>
          <p:nvSpPr>
            <p:cNvPr id="49204" name="Rectangle 18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05" name="Rectangle 18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06" name="Rectangle 19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07" name="Rectangle 19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endParaRPr lang="en-US" altLang="zh-CN" sz="1400" b="1"/>
            </a:p>
          </p:txBody>
        </p:sp>
        <p:sp>
          <p:nvSpPr>
            <p:cNvPr id="49208" name="Rectangle 19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09" name="Rectangle 19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10" name="Rectangle 19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211" name="Rectangle 19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endParaRPr lang="en-US" altLang="zh-CN" sz="1400" b="1"/>
            </a:p>
          </p:txBody>
        </p:sp>
        <p:sp>
          <p:nvSpPr>
            <p:cNvPr id="49212" name="Line 19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213" name="Line 19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214" name="Line 19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215" name="Line 19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216" name="Line 20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217" name="Line 20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218" name="Line 20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219" name="Line 20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23" name="Group 239"/>
          <p:cNvGrpSpPr>
            <a:grpSpLocks/>
          </p:cNvGrpSpPr>
          <p:nvPr/>
        </p:nvGrpSpPr>
        <p:grpSpPr bwMode="auto">
          <a:xfrm>
            <a:off x="7667625" y="1563688"/>
            <a:ext cx="1152525" cy="501650"/>
            <a:chOff x="2154" y="799"/>
            <a:chExt cx="1134" cy="574"/>
          </a:xfrm>
        </p:grpSpPr>
        <p:sp>
          <p:nvSpPr>
            <p:cNvPr id="49188" name="Rectangle 240"/>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189" name="Rectangle 241"/>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190" name="Rectangle 242"/>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en-US" altLang="zh-CN" sz="1400" b="1"/>
            </a:p>
          </p:txBody>
        </p:sp>
        <p:sp>
          <p:nvSpPr>
            <p:cNvPr id="49191" name="Rectangle 243"/>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49192" name="Rectangle 244"/>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193" name="Rectangle 245"/>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49194" name="Rectangle 246"/>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en-US" altLang="zh-CN" sz="1400" b="1"/>
            </a:p>
          </p:txBody>
        </p:sp>
        <p:sp>
          <p:nvSpPr>
            <p:cNvPr id="49195" name="Rectangle 247"/>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D</a:t>
              </a:r>
            </a:p>
          </p:txBody>
        </p:sp>
        <p:sp>
          <p:nvSpPr>
            <p:cNvPr id="49196" name="Line 248"/>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49197" name="Line 249"/>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49198" name="Line 250"/>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49199" name="Line 251"/>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49200" name="Line 252"/>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49201" name="Line 253"/>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49202" name="Line 254"/>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49203" name="Line 255"/>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4915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915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3"/>
                                        </p:tgtEl>
                                        <p:attrNameLst>
                                          <p:attrName>style.visibility</p:attrName>
                                        </p:attrNameLst>
                                      </p:cBhvr>
                                      <p:to>
                                        <p:strVal val="visible"/>
                                      </p:to>
                                    </p:set>
                                    <p:animEffect transition="in" filter="blinds(horizontal)">
                                      <p:cBhvr>
                                        <p:cTn id="32" dur="500"/>
                                        <p:tgtEl>
                                          <p:spTgt spid="1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4"/>
                                        </p:tgtEl>
                                        <p:attrNameLst>
                                          <p:attrName>style.visibility</p:attrName>
                                        </p:attrNameLst>
                                      </p:cBhvr>
                                      <p:to>
                                        <p:strVal val="visible"/>
                                      </p:to>
                                    </p:set>
                                    <p:animEffect transition="in" filter="blinds(horizontal)">
                                      <p:cBhvr>
                                        <p:cTn id="42" dur="500"/>
                                        <p:tgtEl>
                                          <p:spTgt spid="1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2"/>
                                        </p:tgtEl>
                                        <p:attrNameLst>
                                          <p:attrName>style.visibility</p:attrName>
                                        </p:attrNameLst>
                                      </p:cBhvr>
                                      <p:to>
                                        <p:strVal val="visible"/>
                                      </p:to>
                                    </p:set>
                                    <p:animEffect transition="in" filter="blinds(horizontal)">
                                      <p:cBhvr>
                                        <p:cTn id="62" dur="500"/>
                                        <p:tgtEl>
                                          <p:spTgt spid="16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blinds(horizontal)">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0"/>
                                        </p:tgtEl>
                                        <p:attrNameLst>
                                          <p:attrName>style.visibility</p:attrName>
                                        </p:attrNameLst>
                                      </p:cBhvr>
                                      <p:to>
                                        <p:strVal val="visible"/>
                                      </p:to>
                                    </p:set>
                                    <p:animEffect transition="in" filter="blinds(horizontal)">
                                      <p:cBhvr>
                                        <p:cTn id="72" dur="500"/>
                                        <p:tgtEl>
                                          <p:spTgt spid="18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blinds(horizontal)">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linds(horizontal)">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15"/>
                                        </p:tgtEl>
                                        <p:attrNameLst>
                                          <p:attrName>style.visibility</p:attrName>
                                        </p:attrNameLst>
                                      </p:cBhvr>
                                      <p:to>
                                        <p:strVal val="visible"/>
                                      </p:to>
                                    </p:set>
                                    <p:animEffect transition="in" filter="blinds(horizontal)">
                                      <p:cBhvr>
                                        <p:cTn id="92" dur="500"/>
                                        <p:tgtEl>
                                          <p:spTgt spid="21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blinds(horizontal)">
                                      <p:cBhvr>
                                        <p:cTn id="97" dur="500"/>
                                        <p:tgtEl>
                                          <p:spTgt spid="1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blinds(horizontal)">
                                      <p:cBhvr>
                                        <p:cTn id="102" dur="500"/>
                                        <p:tgtEl>
                                          <p:spTgt spid="1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blinds(horizontal)">
                                      <p:cBhvr>
                                        <p:cTn id="107" dur="500"/>
                                        <p:tgtEl>
                                          <p:spTgt spid="1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blinds(horizontal)">
                                      <p:cBhvr>
                                        <p:cTn id="112" dur="500"/>
                                        <p:tgtEl>
                                          <p:spTgt spid="2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68"/>
                                        </p:tgtEl>
                                        <p:attrNameLst>
                                          <p:attrName>style.visibility</p:attrName>
                                        </p:attrNameLst>
                                      </p:cBhvr>
                                      <p:to>
                                        <p:strVal val="visible"/>
                                      </p:to>
                                    </p:set>
                                    <p:animEffect transition="in" filter="blinds(horizontal)">
                                      <p:cBhvr>
                                        <p:cTn id="117" dur="500"/>
                                        <p:tgtEl>
                                          <p:spTgt spid="26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16"/>
                                        </p:tgtEl>
                                        <p:attrNameLst>
                                          <p:attrName>style.visibility</p:attrName>
                                        </p:attrNameLst>
                                      </p:cBhvr>
                                      <p:to>
                                        <p:strVal val="visible"/>
                                      </p:to>
                                    </p:set>
                                    <p:animEffect transition="in" filter="blinds(horizontal)">
                                      <p:cBhvr>
                                        <p:cTn id="122" dur="500"/>
                                        <p:tgtEl>
                                          <p:spTgt spid="16"/>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blinds(horizontal)">
                                      <p:cBhvr>
                                        <p:cTn id="127" dur="500"/>
                                        <p:tgtEl>
                                          <p:spTgt spid="17"/>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8"/>
                                        </p:tgtEl>
                                        <p:attrNameLst>
                                          <p:attrName>style.visibility</p:attrName>
                                        </p:attrNameLst>
                                      </p:cBhvr>
                                      <p:to>
                                        <p:strVal val="visible"/>
                                      </p:to>
                                    </p:set>
                                    <p:animEffect transition="in" filter="blinds(horizontal)">
                                      <p:cBhvr>
                                        <p:cTn id="132" dur="500"/>
                                        <p:tgtEl>
                                          <p:spTgt spid="18"/>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03"/>
                                        </p:tgtEl>
                                        <p:attrNameLst>
                                          <p:attrName>style.visibility</p:attrName>
                                        </p:attrNameLst>
                                      </p:cBhvr>
                                      <p:to>
                                        <p:strVal val="visible"/>
                                      </p:to>
                                    </p:set>
                                    <p:animEffect transition="in" filter="blinds(horizontal)">
                                      <p:cBhvr>
                                        <p:cTn id="137" dur="500"/>
                                        <p:tgtEl>
                                          <p:spTgt spid="303"/>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19"/>
                                        </p:tgtEl>
                                        <p:attrNameLst>
                                          <p:attrName>style.visibility</p:attrName>
                                        </p:attrNameLst>
                                      </p:cBhvr>
                                      <p:to>
                                        <p:strVal val="visible"/>
                                      </p:to>
                                    </p:set>
                                    <p:animEffect transition="in" filter="blinds(horizontal)">
                                      <p:cBhvr>
                                        <p:cTn id="142" dur="500"/>
                                        <p:tgtEl>
                                          <p:spTgt spid="1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321"/>
                                        </p:tgtEl>
                                        <p:attrNameLst>
                                          <p:attrName>style.visibility</p:attrName>
                                        </p:attrNameLst>
                                      </p:cBhvr>
                                      <p:to>
                                        <p:strVal val="visible"/>
                                      </p:to>
                                    </p:set>
                                    <p:animEffect transition="in" filter="blinds(horizontal)">
                                      <p:cBhvr>
                                        <p:cTn id="147" dur="5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62" grpId="0"/>
      <p:bldP spid="180" grpId="0"/>
      <p:bldP spid="215" grpId="0"/>
      <p:bldP spid="268" grpId="0"/>
      <p:bldP spid="303" grpId="0"/>
      <p:bldP spid="3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矩形 34"/>
          <p:cNvSpPr>
            <a:spLocks noChangeArrowheads="1"/>
          </p:cNvSpPr>
          <p:nvPr/>
        </p:nvSpPr>
        <p:spPr bwMode="auto">
          <a:xfrm>
            <a:off x="323528"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中序遍历的非递归实现</a:t>
            </a:r>
            <a:endParaRPr lang="zh-CN" altLang="en-US" dirty="0">
              <a:latin typeface="微软雅黑" pitchFamily="34" charset="-122"/>
              <a:ea typeface="微软雅黑" pitchFamily="34" charset="-122"/>
            </a:endParaRPr>
          </a:p>
        </p:txBody>
      </p:sp>
      <p:sp>
        <p:nvSpPr>
          <p:cNvPr id="50181" name="矩形 5"/>
          <p:cNvSpPr>
            <a:spLocks noChangeArrowheads="1"/>
          </p:cNvSpPr>
          <p:nvPr/>
        </p:nvSpPr>
        <p:spPr bwMode="auto">
          <a:xfrm>
            <a:off x="5364163" y="1131888"/>
            <a:ext cx="2663825" cy="1600200"/>
          </a:xfrm>
          <a:prstGeom prst="rect">
            <a:avLst/>
          </a:prstGeom>
          <a:noFill/>
          <a:ln w="3175">
            <a:solidFill>
              <a:schemeClr val="tx1"/>
            </a:solidFill>
            <a:miter lim="800000"/>
            <a:headEnd/>
            <a:tailEnd/>
          </a:ln>
        </p:spPr>
        <p:txBody>
          <a:bodyPr>
            <a:spAutoFit/>
          </a:bodyPr>
          <a:lstStyle/>
          <a:p>
            <a:pPr marL="609600" indent="-609600"/>
            <a:r>
              <a:rPr lang="en-US" altLang="zh-CN" sz="1400" b="1">
                <a:ea typeface="楷体_GB2312" pitchFamily="49" charset="-122"/>
              </a:rPr>
              <a:t>struct  StNode </a:t>
            </a:r>
          </a:p>
          <a:p>
            <a:pPr marL="609600" indent="-609600"/>
            <a:r>
              <a:rPr lang="en-US" altLang="zh-CN" sz="1400" b="1">
                <a:ea typeface="楷体_GB2312" pitchFamily="49" charset="-122"/>
              </a:rPr>
              <a:t>{</a:t>
            </a:r>
          </a:p>
          <a:p>
            <a:pPr marL="609600" indent="-609600"/>
            <a:r>
              <a:rPr lang="en-US" altLang="zh-CN" sz="1400" b="1">
                <a:ea typeface="楷体_GB2312" pitchFamily="49" charset="-122"/>
              </a:rPr>
              <a:t>     Node *node;</a:t>
            </a:r>
          </a:p>
          <a:p>
            <a:pPr marL="609600" indent="-609600"/>
            <a:r>
              <a:rPr lang="en-US" altLang="zh-CN" sz="1400" b="1">
                <a:ea typeface="楷体_GB2312" pitchFamily="49" charset="-122"/>
              </a:rPr>
              <a:t>     int TimesPop;</a:t>
            </a:r>
            <a:endParaRPr lang="pt-BR" altLang="zh-CN" sz="1400" b="1">
              <a:ea typeface="楷体_GB2312" pitchFamily="49" charset="-122"/>
            </a:endParaRPr>
          </a:p>
          <a:p>
            <a:pPr marL="609600" indent="-609600"/>
            <a:r>
              <a:rPr lang="pt-BR" altLang="zh-CN" sz="1400" b="1">
                <a:ea typeface="楷体_GB2312" pitchFamily="49" charset="-122"/>
              </a:rPr>
              <a:t>     StNode ( Node *N = NULL )</a:t>
            </a:r>
          </a:p>
          <a:p>
            <a:pPr marL="609600" indent="-609600"/>
            <a:r>
              <a:rPr lang="pt-BR" altLang="zh-CN" sz="1400" b="1">
                <a:ea typeface="楷体_GB2312" pitchFamily="49" charset="-122"/>
              </a:rPr>
              <a:t>          :node(N), TimesPop(0) {  } </a:t>
            </a:r>
          </a:p>
          <a:p>
            <a:pPr marL="609600" indent="-609600"/>
            <a:r>
              <a:rPr lang="pt-BR" altLang="zh-CN" sz="1400" b="1">
                <a:ea typeface="楷体_GB2312" pitchFamily="49" charset="-122"/>
              </a:rPr>
              <a:t> </a:t>
            </a:r>
            <a:r>
              <a:rPr lang="en-US" altLang="zh-CN" sz="1400" b="1">
                <a:ea typeface="楷体_GB2312" pitchFamily="49" charset="-122"/>
              </a:rPr>
              <a:t>}; </a:t>
            </a:r>
          </a:p>
        </p:txBody>
      </p:sp>
      <p:sp>
        <p:nvSpPr>
          <p:cNvPr id="7" name="矩形 6"/>
          <p:cNvSpPr/>
          <p:nvPr/>
        </p:nvSpPr>
        <p:spPr>
          <a:xfrm>
            <a:off x="250825" y="957263"/>
            <a:ext cx="7129463" cy="4186237"/>
          </a:xfrm>
          <a:prstGeom prst="rect">
            <a:avLst/>
          </a:prstGeom>
        </p:spPr>
        <p:txBody>
          <a:bodyPr>
            <a:spAutoFit/>
          </a:bodyPr>
          <a:lstStyle/>
          <a:p>
            <a:pPr marL="609600" indent="-609600">
              <a:defRPr/>
            </a:pPr>
            <a:r>
              <a:rPr lang="en-US" altLang="zh-CN" sz="1400" b="1" dirty="0">
                <a:ea typeface="楷体_GB2312" pitchFamily="49" charset="-122"/>
              </a:rPr>
              <a:t>template &lt;class Type&gt;</a:t>
            </a:r>
          </a:p>
          <a:p>
            <a:pPr marL="609600" indent="-609600">
              <a:defRPr/>
            </a:pPr>
            <a:r>
              <a:rPr lang="en-US" altLang="zh-CN" sz="1400" b="1" dirty="0">
                <a:ea typeface="楷体_GB2312" pitchFamily="49" charset="-122"/>
              </a:rPr>
              <a:t>void </a:t>
            </a:r>
            <a:r>
              <a:rPr lang="en-US" altLang="zh-CN" sz="1400" b="1" dirty="0" err="1">
                <a:ea typeface="楷体_GB2312" pitchFamily="49" charset="-122"/>
              </a:rPr>
              <a:t>BinaryTree</a:t>
            </a:r>
            <a:r>
              <a:rPr lang="en-US" altLang="zh-CN" sz="1400" b="1" dirty="0">
                <a:ea typeface="楷体_GB2312" pitchFamily="49" charset="-122"/>
              </a:rPr>
              <a:t>&lt;Type&gt;::</a:t>
            </a:r>
            <a:r>
              <a:rPr lang="en-US" altLang="zh-CN" sz="1400" b="1" dirty="0" err="1">
                <a:ea typeface="楷体_GB2312" pitchFamily="49" charset="-122"/>
              </a:rPr>
              <a:t>midOrder</a:t>
            </a:r>
            <a:r>
              <a:rPr lang="en-US" altLang="zh-CN" sz="1400" b="1" dirty="0">
                <a:ea typeface="楷体_GB2312" pitchFamily="49" charset="-122"/>
              </a:rPr>
              <a:t>() const</a:t>
            </a:r>
          </a:p>
          <a:p>
            <a:pPr marL="609600" indent="-609600">
              <a:defRPr/>
            </a:pPr>
            <a:r>
              <a:rPr lang="en-US" altLang="zh-CN" sz="1400" b="1" dirty="0">
                <a:ea typeface="楷体_GB2312" pitchFamily="49" charset="-122"/>
              </a:rPr>
              <a:t>{</a:t>
            </a:r>
          </a:p>
          <a:p>
            <a:pPr marL="609600" indent="-609600">
              <a:defRPr/>
            </a:pPr>
            <a:r>
              <a:rPr lang="en-US" altLang="zh-CN" sz="1400" b="1" dirty="0">
                <a:ea typeface="楷体_GB2312" pitchFamily="49" charset="-122"/>
              </a:rPr>
              <a:t>       </a:t>
            </a:r>
            <a:r>
              <a:rPr lang="en-US" altLang="zh-CN" sz="1400" b="1" dirty="0" err="1">
                <a:ea typeface="楷体_GB2312" pitchFamily="49" charset="-122"/>
              </a:rPr>
              <a:t>linkStack</a:t>
            </a:r>
            <a:r>
              <a:rPr lang="en-US" altLang="zh-CN" sz="1400" b="1" dirty="0">
                <a:ea typeface="楷体_GB2312" pitchFamily="49" charset="-122"/>
              </a:rPr>
              <a:t>&lt;</a:t>
            </a:r>
            <a:r>
              <a:rPr lang="en-US" altLang="zh-CN" sz="1400" b="1" dirty="0" err="1">
                <a:ea typeface="楷体_GB2312" pitchFamily="49" charset="-122"/>
              </a:rPr>
              <a:t>StNode</a:t>
            </a:r>
            <a:r>
              <a:rPr lang="en-US" altLang="zh-CN" sz="1400" b="1" dirty="0">
                <a:ea typeface="楷体_GB2312" pitchFamily="49" charset="-122"/>
              </a:rPr>
              <a:t>&gt; s;</a:t>
            </a:r>
          </a:p>
          <a:p>
            <a:pPr marL="609600" indent="-609600">
              <a:defRPr/>
            </a:pPr>
            <a:r>
              <a:rPr lang="en-US" altLang="zh-CN" sz="1400" b="1" dirty="0">
                <a:ea typeface="楷体_GB2312" pitchFamily="49" charset="-122"/>
              </a:rPr>
              <a:t>       </a:t>
            </a:r>
            <a:r>
              <a:rPr lang="en-US" altLang="zh-CN" sz="1400" b="1" dirty="0" err="1">
                <a:ea typeface="楷体_GB2312" pitchFamily="49" charset="-122"/>
              </a:rPr>
              <a:t>StNode</a:t>
            </a:r>
            <a:r>
              <a:rPr lang="en-US" altLang="zh-CN" sz="1400" b="1" dirty="0">
                <a:ea typeface="楷体_GB2312" pitchFamily="49" charset="-122"/>
              </a:rPr>
              <a:t> current(root);</a:t>
            </a:r>
          </a:p>
          <a:p>
            <a:pPr marL="609600" indent="-609600">
              <a:defRPr/>
            </a:pPr>
            <a:r>
              <a:rPr lang="en-US" altLang="zh-CN" sz="1400" b="1" dirty="0">
                <a:ea typeface="楷体_GB2312" pitchFamily="49" charset="-122"/>
              </a:rPr>
              <a:t>  </a:t>
            </a:r>
          </a:p>
          <a:p>
            <a:pPr marL="609600" indent="-609600">
              <a:defRPr/>
            </a:pPr>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a:t>
            </a:r>
            <a:r>
              <a:rPr lang="zh-CN" altLang="en-US" sz="1400" b="1" dirty="0">
                <a:ea typeface="楷体_GB2312" pitchFamily="49" charset="-122"/>
              </a:rPr>
              <a:t>中序遍历</a:t>
            </a:r>
            <a:r>
              <a:rPr lang="en-US" altLang="zh-CN" sz="1400" b="1" dirty="0">
                <a:ea typeface="楷体_GB2312" pitchFamily="49" charset="-122"/>
              </a:rPr>
              <a:t>: ";</a:t>
            </a:r>
          </a:p>
          <a:p>
            <a:pPr marL="609600" indent="-609600">
              <a:defRPr/>
            </a:pPr>
            <a:r>
              <a:rPr lang="en-US" altLang="zh-CN" sz="1400" b="1" dirty="0">
                <a:ea typeface="楷体_GB2312" pitchFamily="49" charset="-122"/>
              </a:rPr>
              <a:t>        </a:t>
            </a:r>
            <a:r>
              <a:rPr lang="en-US" altLang="zh-CN" sz="1400" b="1" dirty="0" err="1">
                <a:ea typeface="楷体_GB2312" pitchFamily="49" charset="-122"/>
              </a:rPr>
              <a:t>s.push</a:t>
            </a:r>
            <a:r>
              <a:rPr lang="en-US" altLang="zh-CN" sz="1400" b="1" dirty="0">
                <a:ea typeface="楷体_GB2312" pitchFamily="49" charset="-122"/>
              </a:rPr>
              <a:t>(current);  </a:t>
            </a:r>
          </a:p>
          <a:p>
            <a:pPr>
              <a:defRPr/>
            </a:pPr>
            <a:r>
              <a:rPr lang="en-US" altLang="zh-CN" sz="1400" b="1" dirty="0">
                <a:ea typeface="楷体_GB2312" pitchFamily="49" charset="-122"/>
              </a:rPr>
              <a:t>        while (!</a:t>
            </a:r>
            <a:r>
              <a:rPr lang="en-US" altLang="zh-CN" sz="1400" b="1" dirty="0" err="1">
                <a:ea typeface="楷体_GB2312" pitchFamily="49" charset="-122"/>
              </a:rPr>
              <a:t>s.isEmpty</a:t>
            </a:r>
            <a:r>
              <a:rPr lang="en-US" altLang="zh-CN" sz="1400" b="1" dirty="0">
                <a:ea typeface="楷体_GB2312" pitchFamily="49" charset="-122"/>
              </a:rPr>
              <a:t>()) {</a:t>
            </a:r>
          </a:p>
          <a:p>
            <a:pPr>
              <a:defRPr/>
            </a:pPr>
            <a:r>
              <a:rPr lang="en-US" altLang="zh-CN" sz="1400" b="1" dirty="0">
                <a:ea typeface="楷体_GB2312" pitchFamily="49" charset="-122"/>
              </a:rPr>
              <a:t>               current = s.pop();</a:t>
            </a:r>
          </a:p>
          <a:p>
            <a:pPr>
              <a:defRPr/>
            </a:pPr>
            <a:r>
              <a:rPr lang="en-US" altLang="zh-CN" sz="1400" b="1" dirty="0">
                <a:ea typeface="楷体_GB2312" pitchFamily="49" charset="-122"/>
              </a:rPr>
              <a:t>                if ( ++</a:t>
            </a:r>
            <a:r>
              <a:rPr lang="en-US" altLang="zh-CN" sz="1400" b="1" dirty="0" err="1">
                <a:ea typeface="楷体_GB2312" pitchFamily="49" charset="-122"/>
              </a:rPr>
              <a:t>current.TimesPop</a:t>
            </a:r>
            <a:r>
              <a:rPr lang="en-US" altLang="zh-CN" sz="1400" b="1" dirty="0">
                <a:ea typeface="楷体_GB2312" pitchFamily="49" charset="-122"/>
              </a:rPr>
              <a:t> == 2 )  {</a:t>
            </a:r>
          </a:p>
          <a:p>
            <a:pPr>
              <a:defRPr/>
            </a:pPr>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a:t>
            </a:r>
            <a:r>
              <a:rPr lang="en-US" altLang="zh-CN" sz="1400" b="1" dirty="0" err="1">
                <a:ea typeface="楷体_GB2312" pitchFamily="49" charset="-122"/>
              </a:rPr>
              <a:t>current.node</a:t>
            </a:r>
            <a:r>
              <a:rPr lang="en-US" altLang="zh-CN" sz="1400" b="1" dirty="0">
                <a:ea typeface="楷体_GB2312" pitchFamily="49" charset="-122"/>
              </a:rPr>
              <a:t>-&gt;data; </a:t>
            </a:r>
          </a:p>
          <a:p>
            <a:pPr>
              <a:defRPr/>
            </a:pPr>
            <a:r>
              <a:rPr lang="en-US" altLang="zh-CN" sz="1400" b="1" dirty="0">
                <a:ea typeface="楷体_GB2312" pitchFamily="49" charset="-122"/>
              </a:rPr>
              <a:t>	  if ( </a:t>
            </a:r>
            <a:r>
              <a:rPr lang="en-US" altLang="zh-CN" sz="1400" b="1" dirty="0" err="1">
                <a:ea typeface="楷体_GB2312" pitchFamily="49" charset="-122"/>
              </a:rPr>
              <a:t>current.node</a:t>
            </a:r>
            <a:r>
              <a:rPr lang="en-US" altLang="zh-CN" sz="1400" b="1" dirty="0">
                <a:ea typeface="楷体_GB2312" pitchFamily="49" charset="-122"/>
              </a:rPr>
              <a:t>-&gt;right != NULL )    </a:t>
            </a:r>
            <a:r>
              <a:rPr lang="en-US" altLang="zh-CN" sz="1400" b="1" dirty="0" err="1">
                <a:ea typeface="楷体_GB2312" pitchFamily="49" charset="-122"/>
              </a:rPr>
              <a:t>s.push</a:t>
            </a:r>
            <a:r>
              <a:rPr lang="en-US" altLang="zh-CN" sz="1400" b="1" dirty="0">
                <a:ea typeface="楷体_GB2312" pitchFamily="49" charset="-122"/>
              </a:rPr>
              <a:t>(</a:t>
            </a:r>
            <a:r>
              <a:rPr lang="en-US" altLang="zh-CN" sz="1400" b="1" dirty="0" err="1">
                <a:ea typeface="楷体_GB2312" pitchFamily="49" charset="-122"/>
              </a:rPr>
              <a:t>StNode</a:t>
            </a:r>
            <a:r>
              <a:rPr lang="en-US" altLang="zh-CN" sz="1400" b="1" dirty="0">
                <a:ea typeface="楷体_GB2312" pitchFamily="49" charset="-122"/>
              </a:rPr>
              <a:t>(</a:t>
            </a:r>
            <a:r>
              <a:rPr lang="en-US" altLang="zh-CN" sz="1400" b="1" dirty="0" err="1">
                <a:ea typeface="楷体_GB2312" pitchFamily="49" charset="-122"/>
              </a:rPr>
              <a:t>current.node</a:t>
            </a:r>
            <a:r>
              <a:rPr lang="en-US" altLang="zh-CN" sz="1400" b="1" dirty="0">
                <a:ea typeface="楷体_GB2312" pitchFamily="49" charset="-122"/>
              </a:rPr>
              <a:t>-&gt;right ));</a:t>
            </a:r>
          </a:p>
          <a:p>
            <a:pPr>
              <a:defRPr/>
            </a:pPr>
            <a:r>
              <a:rPr lang="en-US" altLang="zh-CN" sz="1400" b="1" dirty="0">
                <a:ea typeface="楷体_GB2312" pitchFamily="49" charset="-122"/>
              </a:rPr>
              <a:t>                 }</a:t>
            </a:r>
          </a:p>
          <a:p>
            <a:pPr>
              <a:defRPr/>
            </a:pPr>
            <a:r>
              <a:rPr lang="en-US" altLang="zh-CN" sz="1400" b="1" dirty="0">
                <a:ea typeface="楷体_GB2312" pitchFamily="49" charset="-122"/>
              </a:rPr>
              <a:t>                 else { </a:t>
            </a:r>
            <a:r>
              <a:rPr lang="en-US" altLang="zh-CN" sz="1400" b="1" dirty="0" err="1">
                <a:ea typeface="楷体_GB2312" pitchFamily="49" charset="-122"/>
              </a:rPr>
              <a:t>s.push</a:t>
            </a:r>
            <a:r>
              <a:rPr lang="en-US" altLang="zh-CN" sz="1400" b="1" dirty="0">
                <a:ea typeface="楷体_GB2312" pitchFamily="49" charset="-122"/>
              </a:rPr>
              <a:t>( current );</a:t>
            </a:r>
          </a:p>
          <a:p>
            <a:pPr>
              <a:defRPr/>
            </a:pPr>
            <a:r>
              <a:rPr lang="en-US" altLang="zh-CN" sz="1400" b="1" dirty="0">
                <a:ea typeface="楷体_GB2312" pitchFamily="49" charset="-122"/>
              </a:rPr>
              <a:t>           	      if ( </a:t>
            </a:r>
            <a:r>
              <a:rPr lang="en-US" altLang="zh-CN" sz="1400" b="1" dirty="0" err="1">
                <a:ea typeface="楷体_GB2312" pitchFamily="49" charset="-122"/>
              </a:rPr>
              <a:t>current.node</a:t>
            </a:r>
            <a:r>
              <a:rPr lang="en-US" altLang="zh-CN" sz="1400" b="1" dirty="0">
                <a:ea typeface="楷体_GB2312" pitchFamily="49" charset="-122"/>
              </a:rPr>
              <a:t>-&gt;left != NULL )  </a:t>
            </a:r>
            <a:r>
              <a:rPr lang="en-US" altLang="zh-CN" sz="1400" b="1" dirty="0" err="1">
                <a:ea typeface="楷体_GB2312" pitchFamily="49" charset="-122"/>
              </a:rPr>
              <a:t>s.push</a:t>
            </a:r>
            <a:r>
              <a:rPr lang="en-US" altLang="zh-CN" sz="1400" b="1" dirty="0">
                <a:ea typeface="楷体_GB2312" pitchFamily="49" charset="-122"/>
              </a:rPr>
              <a:t>(</a:t>
            </a:r>
            <a:r>
              <a:rPr lang="en-US" altLang="zh-CN" sz="1400" b="1" dirty="0" err="1">
                <a:ea typeface="楷体_GB2312" pitchFamily="49" charset="-122"/>
              </a:rPr>
              <a:t>StNode</a:t>
            </a:r>
            <a:r>
              <a:rPr lang="en-US" altLang="zh-CN" sz="1400" b="1" dirty="0">
                <a:ea typeface="楷体_GB2312" pitchFamily="49" charset="-122"/>
              </a:rPr>
              <a:t>(</a:t>
            </a:r>
            <a:r>
              <a:rPr lang="en-US" altLang="zh-CN" sz="1400" b="1" dirty="0" err="1">
                <a:ea typeface="楷体_GB2312" pitchFamily="49" charset="-122"/>
              </a:rPr>
              <a:t>current.node</a:t>
            </a:r>
            <a:r>
              <a:rPr lang="en-US" altLang="zh-CN" sz="1400" b="1" dirty="0">
                <a:ea typeface="楷体_GB2312" pitchFamily="49" charset="-122"/>
              </a:rPr>
              <a:t>-&gt;left) );</a:t>
            </a:r>
          </a:p>
          <a:p>
            <a:pPr>
              <a:defRPr/>
            </a:pPr>
            <a:r>
              <a:rPr lang="en-US" altLang="zh-CN" sz="1400" b="1" dirty="0">
                <a:ea typeface="楷体_GB2312" pitchFamily="49" charset="-122"/>
              </a:rPr>
              <a:t>                 }</a:t>
            </a:r>
          </a:p>
          <a:p>
            <a:pPr>
              <a:defRPr/>
            </a:pPr>
            <a:r>
              <a:rPr lang="en-US" altLang="zh-CN" sz="1400" b="1" dirty="0">
                <a:ea typeface="楷体_GB2312" pitchFamily="49" charset="-122"/>
              </a:rPr>
              <a:t>        }	</a:t>
            </a:r>
          </a:p>
          <a:p>
            <a:pPr>
              <a:defRPr/>
            </a:pPr>
            <a:r>
              <a:rPr lang="en-US" altLang="zh-CN" sz="1400" b="1" dirty="0">
                <a:ea typeface="楷体_GB2312" pitchFamily="49" charset="-122"/>
              </a:rPr>
              <a:t>} </a:t>
            </a:r>
          </a:p>
        </p:txBody>
      </p:sp>
      <mc:AlternateContent xmlns:mc="http://schemas.openxmlformats.org/markup-compatibility/2006">
        <mc:Choice xmlns:p14="http://schemas.microsoft.com/office/powerpoint/2010/main" xmlns="" Requires="p14">
          <p:contentPart p14:bwMode="auto" r:id="rId3">
            <p14:nvContentPartPr>
              <p14:cNvPr id="5017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017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矩形 34"/>
          <p:cNvSpPr>
            <a:spLocks noChangeArrowheads="1"/>
          </p:cNvSpPr>
          <p:nvPr/>
        </p:nvSpPr>
        <p:spPr bwMode="auto">
          <a:xfrm>
            <a:off x="467544"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后序遍历的非递归实现</a:t>
            </a:r>
            <a:endParaRPr lang="zh-CN" altLang="en-US" dirty="0">
              <a:latin typeface="微软雅黑" pitchFamily="34" charset="-122"/>
              <a:ea typeface="微软雅黑" pitchFamily="34" charset="-122"/>
            </a:endParaRPr>
          </a:p>
        </p:txBody>
      </p:sp>
      <p:sp>
        <p:nvSpPr>
          <p:cNvPr id="5" name="矩形 4"/>
          <p:cNvSpPr>
            <a:spLocks noChangeArrowheads="1"/>
          </p:cNvSpPr>
          <p:nvPr/>
        </p:nvSpPr>
        <p:spPr bwMode="auto">
          <a:xfrm>
            <a:off x="539750" y="1203325"/>
            <a:ext cx="7920038" cy="2000250"/>
          </a:xfrm>
          <a:prstGeom prst="rect">
            <a:avLst/>
          </a:prstGeom>
          <a:noFill/>
          <a:ln w="9525">
            <a:noFill/>
            <a:miter lim="800000"/>
            <a:headEnd/>
            <a:tailEnd/>
          </a:ln>
        </p:spPr>
        <p:txBody>
          <a:bodyPr>
            <a:spAutoFit/>
          </a:bodyPr>
          <a:lstStyle/>
          <a:p>
            <a:r>
              <a:rPr lang="zh-CN" altLang="en-US" sz="1800" b="1">
                <a:latin typeface="楷体_GB2312" pitchFamily="49" charset="-122"/>
                <a:ea typeface="楷体_GB2312" pitchFamily="49" charset="-122"/>
              </a:rPr>
              <a:t>将中序遍历的非递归实现的思想进一步延伸</a:t>
            </a:r>
            <a:endParaRPr lang="en-US" altLang="zh-CN" sz="1800" b="1">
              <a:latin typeface="楷体_GB2312" pitchFamily="49" charset="-122"/>
              <a:ea typeface="楷体_GB2312" pitchFamily="49" charset="-122"/>
            </a:endParaRPr>
          </a:p>
          <a:p>
            <a:endParaRPr lang="en-US" altLang="zh-CN" sz="1800" b="1">
              <a:latin typeface="楷体_GB2312" pitchFamily="49" charset="-122"/>
              <a:ea typeface="楷体_GB2312" pitchFamily="49" charset="-122"/>
            </a:endParaRPr>
          </a:p>
          <a:p>
            <a:r>
              <a:rPr lang="zh-CN" altLang="en-US" sz="1800" b="1">
                <a:latin typeface="楷体_GB2312" pitchFamily="49" charset="-122"/>
                <a:ea typeface="楷体_GB2312" pitchFamily="49" charset="-122"/>
              </a:rPr>
              <a:t>过程</a:t>
            </a:r>
          </a:p>
          <a:p>
            <a:r>
              <a:rPr lang="zh-CN" altLang="en-US" sz="1400">
                <a:latin typeface="楷体_GB2312" pitchFamily="49" charset="-122"/>
                <a:ea typeface="楷体_GB2312" pitchFamily="49" charset="-122"/>
              </a:rPr>
              <a:t>将树根进栈</a:t>
            </a:r>
          </a:p>
          <a:p>
            <a:r>
              <a:rPr lang="zh-CN" altLang="en-US" sz="1400">
                <a:latin typeface="楷体_GB2312" pitchFamily="49" charset="-122"/>
                <a:ea typeface="楷体_GB2312" pitchFamily="49" charset="-122"/>
              </a:rPr>
              <a:t>出栈，直到栈为空</a:t>
            </a:r>
            <a:endParaRPr lang="en-US" altLang="zh-CN" sz="1400">
              <a:latin typeface="楷体_GB2312" pitchFamily="49" charset="-122"/>
              <a:ea typeface="楷体_GB2312" pitchFamily="49" charset="-122"/>
            </a:endParaRPr>
          </a:p>
          <a:p>
            <a:r>
              <a:rPr lang="en-US" altLang="zh-CN" sz="1400">
                <a:latin typeface="楷体_GB2312" pitchFamily="49" charset="-122"/>
                <a:ea typeface="楷体_GB2312" pitchFamily="49" charset="-122"/>
              </a:rPr>
              <a:t>    </a:t>
            </a:r>
            <a:r>
              <a:rPr lang="zh-CN" altLang="en-US" sz="1400">
                <a:latin typeface="楷体_GB2312" pitchFamily="49" charset="-122"/>
                <a:ea typeface="楷体_GB2312" pitchFamily="49" charset="-122"/>
              </a:rPr>
              <a:t>第一次出栈，不能访问，应该访问左子树。于是，根结点重新入栈，并将左子树也入栈。</a:t>
            </a:r>
          </a:p>
          <a:p>
            <a:r>
              <a:rPr lang="zh-CN" altLang="en-US" sz="1400">
                <a:latin typeface="楷体_GB2312" pitchFamily="49" charset="-122"/>
                <a:ea typeface="楷体_GB2312" pitchFamily="49" charset="-122"/>
              </a:rPr>
              <a:t>    第二次出栈，还是不能访问，要先访问右子树。于是，根结点再次入栈，右子树也入栈。</a:t>
            </a:r>
          </a:p>
          <a:p>
            <a:r>
              <a:rPr lang="zh-CN" altLang="en-US" sz="1400">
                <a:latin typeface="楷体_GB2312" pitchFamily="49" charset="-122"/>
                <a:ea typeface="楷体_GB2312" pitchFamily="49" charset="-122"/>
              </a:rPr>
              <a:t>    第三次出栈，访问结点</a:t>
            </a:r>
            <a:endParaRPr lang="zh-CN" altLang="en-US" sz="140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5120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120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矩形 34"/>
          <p:cNvSpPr>
            <a:spLocks noChangeArrowheads="1"/>
          </p:cNvSpPr>
          <p:nvPr/>
        </p:nvSpPr>
        <p:spPr bwMode="auto">
          <a:xfrm>
            <a:off x="539552"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后序遍历的非递归实现</a:t>
            </a:r>
            <a:endParaRPr lang="zh-CN" altLang="en-US" dirty="0">
              <a:latin typeface="微软雅黑" pitchFamily="34" charset="-122"/>
              <a:ea typeface="微软雅黑" pitchFamily="34" charset="-122"/>
            </a:endParaRPr>
          </a:p>
        </p:txBody>
      </p:sp>
      <p:grpSp>
        <p:nvGrpSpPr>
          <p:cNvPr id="52229" name="Group 4"/>
          <p:cNvGrpSpPr>
            <a:grpSpLocks/>
          </p:cNvGrpSpPr>
          <p:nvPr/>
        </p:nvGrpSpPr>
        <p:grpSpPr bwMode="auto">
          <a:xfrm>
            <a:off x="179388" y="1131888"/>
            <a:ext cx="2089150" cy="3140075"/>
            <a:chOff x="288" y="2256"/>
            <a:chExt cx="1248" cy="2016"/>
          </a:xfrm>
        </p:grpSpPr>
        <p:sp>
          <p:nvSpPr>
            <p:cNvPr id="52673" name="Oval 5"/>
            <p:cNvSpPr>
              <a:spLocks noChangeArrowheads="1"/>
            </p:cNvSpPr>
            <p:nvPr/>
          </p:nvSpPr>
          <p:spPr bwMode="auto">
            <a:xfrm>
              <a:off x="288" y="316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52674" name="Oval 6"/>
            <p:cNvSpPr>
              <a:spLocks noChangeArrowheads="1"/>
            </p:cNvSpPr>
            <p:nvPr/>
          </p:nvSpPr>
          <p:spPr bwMode="auto">
            <a:xfrm>
              <a:off x="1104"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52675" name="Oval 7"/>
            <p:cNvSpPr>
              <a:spLocks noChangeArrowheads="1"/>
            </p:cNvSpPr>
            <p:nvPr/>
          </p:nvSpPr>
          <p:spPr bwMode="auto">
            <a:xfrm>
              <a:off x="1248" y="312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52676" name="Oval 8"/>
            <p:cNvSpPr>
              <a:spLocks noChangeArrowheads="1"/>
            </p:cNvSpPr>
            <p:nvPr/>
          </p:nvSpPr>
          <p:spPr bwMode="auto">
            <a:xfrm>
              <a:off x="672" y="316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52677" name="Oval 9"/>
            <p:cNvSpPr>
              <a:spLocks noChangeArrowheads="1"/>
            </p:cNvSpPr>
            <p:nvPr/>
          </p:nvSpPr>
          <p:spPr bwMode="auto">
            <a:xfrm>
              <a:off x="528" y="273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52678" name="Line 10"/>
            <p:cNvSpPr>
              <a:spLocks noChangeShapeType="1"/>
            </p:cNvSpPr>
            <p:nvPr/>
          </p:nvSpPr>
          <p:spPr bwMode="auto">
            <a:xfrm flipH="1">
              <a:off x="720" y="2448"/>
              <a:ext cx="192"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2679" name="Line 11"/>
            <p:cNvSpPr>
              <a:spLocks noChangeShapeType="1"/>
            </p:cNvSpPr>
            <p:nvPr/>
          </p:nvSpPr>
          <p:spPr bwMode="auto">
            <a:xfrm>
              <a:off x="1056" y="2448"/>
              <a:ext cx="144"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2680" name="Line 12"/>
            <p:cNvSpPr>
              <a:spLocks noChangeShapeType="1"/>
            </p:cNvSpPr>
            <p:nvPr/>
          </p:nvSpPr>
          <p:spPr bwMode="auto">
            <a:xfrm>
              <a:off x="1296" y="2976"/>
              <a:ext cx="48" cy="144"/>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2681" name="Line 13"/>
            <p:cNvSpPr>
              <a:spLocks noChangeShapeType="1"/>
            </p:cNvSpPr>
            <p:nvPr/>
          </p:nvSpPr>
          <p:spPr bwMode="auto">
            <a:xfrm>
              <a:off x="672" y="2976"/>
              <a:ext cx="144"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2682" name="Oval 14"/>
            <p:cNvSpPr>
              <a:spLocks noChangeArrowheads="1"/>
            </p:cNvSpPr>
            <p:nvPr/>
          </p:nvSpPr>
          <p:spPr bwMode="auto">
            <a:xfrm>
              <a:off x="816" y="225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52683" name="Line 15"/>
            <p:cNvSpPr>
              <a:spLocks noChangeShapeType="1"/>
            </p:cNvSpPr>
            <p:nvPr/>
          </p:nvSpPr>
          <p:spPr bwMode="auto">
            <a:xfrm flipH="1">
              <a:off x="480" y="2976"/>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2684" name="Oval 16"/>
            <p:cNvSpPr>
              <a:spLocks noChangeArrowheads="1"/>
            </p:cNvSpPr>
            <p:nvPr/>
          </p:nvSpPr>
          <p:spPr bwMode="auto">
            <a:xfrm>
              <a:off x="1152" y="40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X</a:t>
              </a:r>
              <a:endParaRPr lang="en-US" altLang="zh-CN" sz="1400" b="1" u="sng">
                <a:latin typeface="Arial" pitchFamily="34" charset="0"/>
              </a:endParaRPr>
            </a:p>
          </p:txBody>
        </p:sp>
        <p:sp>
          <p:nvSpPr>
            <p:cNvPr id="52685" name="Oval 17"/>
            <p:cNvSpPr>
              <a:spLocks noChangeArrowheads="1"/>
            </p:cNvSpPr>
            <p:nvPr/>
          </p:nvSpPr>
          <p:spPr bwMode="auto">
            <a:xfrm>
              <a:off x="960" y="360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W</a:t>
              </a:r>
              <a:endParaRPr lang="en-US" altLang="zh-CN" sz="1400" b="1" u="sng">
                <a:latin typeface="Arial" pitchFamily="34" charset="0"/>
              </a:endParaRPr>
            </a:p>
          </p:txBody>
        </p:sp>
        <p:sp>
          <p:nvSpPr>
            <p:cNvPr id="52686" name="Line 18"/>
            <p:cNvSpPr>
              <a:spLocks noChangeShapeType="1"/>
            </p:cNvSpPr>
            <p:nvPr/>
          </p:nvSpPr>
          <p:spPr bwMode="auto">
            <a:xfrm>
              <a:off x="1152" y="3840"/>
              <a:ext cx="96"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2687" name="Line 19"/>
            <p:cNvSpPr>
              <a:spLocks noChangeShapeType="1"/>
            </p:cNvSpPr>
            <p:nvPr/>
          </p:nvSpPr>
          <p:spPr bwMode="auto">
            <a:xfrm flipH="1">
              <a:off x="1152" y="3312"/>
              <a:ext cx="144" cy="288"/>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3" name="Group 45"/>
          <p:cNvGrpSpPr>
            <a:grpSpLocks/>
          </p:cNvGrpSpPr>
          <p:nvPr/>
        </p:nvGrpSpPr>
        <p:grpSpPr bwMode="auto">
          <a:xfrm>
            <a:off x="2771775" y="1131888"/>
            <a:ext cx="1152525" cy="501650"/>
            <a:chOff x="2154" y="799"/>
            <a:chExt cx="1134" cy="574"/>
          </a:xfrm>
        </p:grpSpPr>
        <p:sp>
          <p:nvSpPr>
            <p:cNvPr id="52657" name="Rectangle 2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58" name="Rectangle 2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59" name="Rectangle 26"/>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60" name="Rectangle 25"/>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52661" name="Rectangle 24"/>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62" name="Rectangle 2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63" name="Rectangle 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64" name="Rectangle 21"/>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665" name="Line 29"/>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666" name="Line 30"/>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667" name="Line 31"/>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668" name="Line 32"/>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669" name="Line 33"/>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670" name="Line 34"/>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671" name="Line 35"/>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672" name="Line 36"/>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4" name="Group 46"/>
          <p:cNvGrpSpPr>
            <a:grpSpLocks/>
          </p:cNvGrpSpPr>
          <p:nvPr/>
        </p:nvGrpSpPr>
        <p:grpSpPr bwMode="auto">
          <a:xfrm>
            <a:off x="2771775" y="1778000"/>
            <a:ext cx="1150938" cy="503238"/>
            <a:chOff x="2154" y="799"/>
            <a:chExt cx="1134" cy="574"/>
          </a:xfrm>
        </p:grpSpPr>
        <p:sp>
          <p:nvSpPr>
            <p:cNvPr id="52641" name="Rectangle 47"/>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42" name="Rectangle 48"/>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43" name="Rectangle 49"/>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52644" name="Rectangle 50"/>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645" name="Rectangle 51"/>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46" name="Rectangle 52"/>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47" name="Rectangle 53"/>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52648" name="Rectangle 54"/>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649" name="Line 55"/>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650" name="Line 56"/>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651" name="Line 57"/>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652" name="Line 58"/>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653" name="Line 59"/>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654" name="Line 60"/>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655" name="Line 61"/>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656" name="Line 62"/>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5" name="Group 63"/>
          <p:cNvGrpSpPr>
            <a:grpSpLocks/>
          </p:cNvGrpSpPr>
          <p:nvPr/>
        </p:nvGrpSpPr>
        <p:grpSpPr bwMode="auto">
          <a:xfrm>
            <a:off x="2771775" y="2427288"/>
            <a:ext cx="1150938" cy="501650"/>
            <a:chOff x="2154" y="799"/>
            <a:chExt cx="1134" cy="574"/>
          </a:xfrm>
        </p:grpSpPr>
        <p:sp>
          <p:nvSpPr>
            <p:cNvPr id="52625" name="Rectangle 64"/>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26" name="Rectangle 65"/>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52627" name="Rectangle 66"/>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628" name="Rectangle 67"/>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629" name="Rectangle 68"/>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30" name="Rectangle 69"/>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B</a:t>
              </a:r>
            </a:p>
          </p:txBody>
        </p:sp>
        <p:sp>
          <p:nvSpPr>
            <p:cNvPr id="52631" name="Rectangle 70"/>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52632" name="Rectangle 71"/>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633" name="Line 72"/>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634" name="Line 73"/>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635" name="Line 74"/>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636" name="Line 75"/>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637" name="Line 76"/>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638" name="Line 77"/>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639" name="Line 78"/>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640" name="Line 79"/>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6" name="Group 80"/>
          <p:cNvGrpSpPr>
            <a:grpSpLocks/>
          </p:cNvGrpSpPr>
          <p:nvPr/>
        </p:nvGrpSpPr>
        <p:grpSpPr bwMode="auto">
          <a:xfrm>
            <a:off x="2771775" y="2427288"/>
            <a:ext cx="1152525" cy="503237"/>
            <a:chOff x="2154" y="799"/>
            <a:chExt cx="1134" cy="574"/>
          </a:xfrm>
        </p:grpSpPr>
        <p:sp>
          <p:nvSpPr>
            <p:cNvPr id="52609" name="Rectangle 81"/>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10" name="Rectangle 82"/>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611" name="Rectangle 83"/>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612" name="Rectangle 84"/>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613" name="Rectangle 85"/>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614" name="Rectangle 86"/>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B</a:t>
              </a:r>
            </a:p>
          </p:txBody>
        </p:sp>
        <p:sp>
          <p:nvSpPr>
            <p:cNvPr id="52615" name="Rectangle 87"/>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52616" name="Rectangle 88"/>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617" name="Line 89"/>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618" name="Line 90"/>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619" name="Line 91"/>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620" name="Line 92"/>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621" name="Line 93"/>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622" name="Line 94"/>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623" name="Line 95"/>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624" name="Line 96"/>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7" name="Group 97"/>
          <p:cNvGrpSpPr>
            <a:grpSpLocks/>
          </p:cNvGrpSpPr>
          <p:nvPr/>
        </p:nvGrpSpPr>
        <p:grpSpPr bwMode="auto">
          <a:xfrm>
            <a:off x="2771775" y="3003550"/>
            <a:ext cx="1152525" cy="503238"/>
            <a:chOff x="2154" y="799"/>
            <a:chExt cx="1134" cy="574"/>
          </a:xfrm>
        </p:grpSpPr>
        <p:sp>
          <p:nvSpPr>
            <p:cNvPr id="52593" name="Rectangle 9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94" name="Rectangle 9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95" name="Rectangle 10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596" name="Rectangle 10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597" name="Rectangle 10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98" name="Rectangle 10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99" name="Rectangle 10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52600" name="Rectangle 10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601" name="Line 10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602" name="Line 10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603" name="Line 10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604" name="Line 10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605" name="Line 11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606" name="Line 11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607" name="Line 11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608" name="Line 11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52235" name="Text Box 114"/>
          <p:cNvSpPr txBox="1">
            <a:spLocks noChangeArrowheads="1"/>
          </p:cNvSpPr>
          <p:nvPr/>
        </p:nvSpPr>
        <p:spPr bwMode="auto">
          <a:xfrm>
            <a:off x="395536" y="4155926"/>
            <a:ext cx="1368425" cy="369887"/>
          </a:xfrm>
          <a:prstGeom prst="rect">
            <a:avLst/>
          </a:prstGeom>
          <a:noFill/>
          <a:ln w="9525" algn="ctr">
            <a:noFill/>
            <a:miter lim="800000"/>
            <a:headEnd/>
            <a:tailEnd/>
          </a:ln>
        </p:spPr>
        <p:txBody>
          <a:bodyPr>
            <a:spAutoFit/>
          </a:bodyPr>
          <a:lstStyle/>
          <a:p>
            <a:pPr>
              <a:spcBef>
                <a:spcPct val="50000"/>
              </a:spcBef>
            </a:pPr>
            <a:r>
              <a:rPr lang="zh-CN" altLang="en-US" sz="1800" b="1" dirty="0">
                <a:ea typeface="楷体_GB2312" pitchFamily="49" charset="-122"/>
              </a:rPr>
              <a:t>输出：</a:t>
            </a:r>
          </a:p>
        </p:txBody>
      </p:sp>
      <p:grpSp>
        <p:nvGrpSpPr>
          <p:cNvPr id="8" name="Group 115"/>
          <p:cNvGrpSpPr>
            <a:grpSpLocks/>
          </p:cNvGrpSpPr>
          <p:nvPr/>
        </p:nvGrpSpPr>
        <p:grpSpPr bwMode="auto">
          <a:xfrm>
            <a:off x="4140200" y="2427288"/>
            <a:ext cx="1150938" cy="503237"/>
            <a:chOff x="2154" y="799"/>
            <a:chExt cx="1134" cy="574"/>
          </a:xfrm>
        </p:grpSpPr>
        <p:sp>
          <p:nvSpPr>
            <p:cNvPr id="52577" name="Rectangle 116"/>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78" name="Rectangle 11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79" name="Rectangle 118"/>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0</a:t>
              </a:r>
            </a:p>
          </p:txBody>
        </p:sp>
        <p:sp>
          <p:nvSpPr>
            <p:cNvPr id="52580" name="Rectangle 119"/>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581" name="Rectangle 120"/>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82" name="Rectangle 121"/>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83" name="Rectangle 1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52584" name="Rectangle 123"/>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585" name="Line 124"/>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586" name="Line 125"/>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587" name="Line 126"/>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588" name="Line 127"/>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589" name="Line 128"/>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590" name="Line 129"/>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591" name="Line 130"/>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592" name="Line 131"/>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143" name="Text Box 132"/>
          <p:cNvSpPr txBox="1">
            <a:spLocks noChangeArrowheads="1"/>
          </p:cNvSpPr>
          <p:nvPr/>
        </p:nvSpPr>
        <p:spPr bwMode="auto">
          <a:xfrm>
            <a:off x="250825" y="4641850"/>
            <a:ext cx="431800" cy="369888"/>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B</a:t>
            </a:r>
          </a:p>
        </p:txBody>
      </p:sp>
      <p:sp>
        <p:nvSpPr>
          <p:cNvPr id="144" name="Text Box 133"/>
          <p:cNvSpPr txBox="1">
            <a:spLocks noChangeArrowheads="1"/>
          </p:cNvSpPr>
          <p:nvPr/>
        </p:nvSpPr>
        <p:spPr bwMode="auto">
          <a:xfrm>
            <a:off x="1187450" y="4651375"/>
            <a:ext cx="431800" cy="368300"/>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L</a:t>
            </a:r>
          </a:p>
        </p:txBody>
      </p:sp>
      <p:grpSp>
        <p:nvGrpSpPr>
          <p:cNvPr id="9" name="Group 134"/>
          <p:cNvGrpSpPr>
            <a:grpSpLocks/>
          </p:cNvGrpSpPr>
          <p:nvPr/>
        </p:nvGrpSpPr>
        <p:grpSpPr bwMode="auto">
          <a:xfrm>
            <a:off x="4140200" y="3651250"/>
            <a:ext cx="1150938" cy="504825"/>
            <a:chOff x="2154" y="799"/>
            <a:chExt cx="1134" cy="574"/>
          </a:xfrm>
        </p:grpSpPr>
        <p:sp>
          <p:nvSpPr>
            <p:cNvPr id="52561" name="Rectangle 135"/>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r>
                <a:rPr lang="en-US" altLang="zh-CN" sz="1400" b="1"/>
                <a:t>0</a:t>
              </a:r>
              <a:endParaRPr lang="zh-CN" altLang="zh-CN" sz="1400" b="1"/>
            </a:p>
          </p:txBody>
        </p:sp>
        <p:sp>
          <p:nvSpPr>
            <p:cNvPr id="52562" name="Rectangle 136"/>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1</a:t>
              </a:r>
              <a:endParaRPr lang="zh-CN" altLang="zh-CN" sz="1400" b="1"/>
            </a:p>
          </p:txBody>
        </p:sp>
        <p:sp>
          <p:nvSpPr>
            <p:cNvPr id="52563" name="Rectangle 137"/>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564" name="Rectangle 138"/>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565" name="Rectangle 139"/>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r>
                <a:rPr lang="en-US" altLang="zh-CN" sz="1400" b="1"/>
                <a:t>W</a:t>
              </a:r>
              <a:endParaRPr lang="zh-CN" altLang="zh-CN" sz="1400" b="1"/>
            </a:p>
          </p:txBody>
        </p:sp>
        <p:sp>
          <p:nvSpPr>
            <p:cNvPr id="52566" name="Rectangle 140"/>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D</a:t>
              </a:r>
              <a:endParaRPr lang="zh-CN" altLang="zh-CN" sz="1400" b="1"/>
            </a:p>
          </p:txBody>
        </p:sp>
        <p:sp>
          <p:nvSpPr>
            <p:cNvPr id="52567" name="Rectangle 141"/>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52568" name="Rectangle 142"/>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569" name="Line 143"/>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570" name="Line 144"/>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571" name="Line 145"/>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572" name="Line 146"/>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573" name="Line 147"/>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574" name="Line 148"/>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575" name="Line 149"/>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576" name="Line 150"/>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sp>
        <p:nvSpPr>
          <p:cNvPr id="162" name="Text Box 151"/>
          <p:cNvSpPr txBox="1">
            <a:spLocks noChangeArrowheads="1"/>
          </p:cNvSpPr>
          <p:nvPr/>
        </p:nvSpPr>
        <p:spPr bwMode="auto">
          <a:xfrm>
            <a:off x="684213" y="4640263"/>
            <a:ext cx="431800" cy="368300"/>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E</a:t>
            </a:r>
          </a:p>
        </p:txBody>
      </p:sp>
      <p:sp>
        <p:nvSpPr>
          <p:cNvPr id="180" name="Text Box 169"/>
          <p:cNvSpPr txBox="1">
            <a:spLocks noChangeArrowheads="1"/>
          </p:cNvSpPr>
          <p:nvPr/>
        </p:nvSpPr>
        <p:spPr bwMode="auto">
          <a:xfrm>
            <a:off x="3419475" y="4659313"/>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A</a:t>
            </a:r>
          </a:p>
        </p:txBody>
      </p:sp>
      <p:sp>
        <p:nvSpPr>
          <p:cNvPr id="215" name="Text Box 204"/>
          <p:cNvSpPr txBox="1">
            <a:spLocks noChangeArrowheads="1"/>
          </p:cNvSpPr>
          <p:nvPr/>
        </p:nvSpPr>
        <p:spPr bwMode="auto">
          <a:xfrm>
            <a:off x="2987675" y="4659313"/>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C</a:t>
            </a:r>
          </a:p>
        </p:txBody>
      </p:sp>
      <p:sp>
        <p:nvSpPr>
          <p:cNvPr id="268" name="Text Box 256"/>
          <p:cNvSpPr txBox="1">
            <a:spLocks noChangeArrowheads="1"/>
          </p:cNvSpPr>
          <p:nvPr/>
        </p:nvSpPr>
        <p:spPr bwMode="auto">
          <a:xfrm>
            <a:off x="2051050" y="4659313"/>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W</a:t>
            </a:r>
          </a:p>
        </p:txBody>
      </p:sp>
      <p:sp>
        <p:nvSpPr>
          <p:cNvPr id="303" name="Text Box 291"/>
          <p:cNvSpPr txBox="1">
            <a:spLocks noChangeArrowheads="1"/>
          </p:cNvSpPr>
          <p:nvPr/>
        </p:nvSpPr>
        <p:spPr bwMode="auto">
          <a:xfrm>
            <a:off x="1619250" y="4651375"/>
            <a:ext cx="431800" cy="368300"/>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X</a:t>
            </a:r>
          </a:p>
        </p:txBody>
      </p:sp>
      <p:sp>
        <p:nvSpPr>
          <p:cNvPr id="321" name="Text Box 309"/>
          <p:cNvSpPr txBox="1">
            <a:spLocks noChangeArrowheads="1"/>
          </p:cNvSpPr>
          <p:nvPr/>
        </p:nvSpPr>
        <p:spPr bwMode="auto">
          <a:xfrm>
            <a:off x="2627313" y="4659313"/>
            <a:ext cx="431800" cy="369887"/>
          </a:xfrm>
          <a:prstGeom prst="rect">
            <a:avLst/>
          </a:prstGeom>
          <a:noFill/>
          <a:ln w="9525" algn="ctr">
            <a:noFill/>
            <a:miter lim="800000"/>
            <a:headEnd/>
            <a:tailEnd/>
          </a:ln>
        </p:spPr>
        <p:txBody>
          <a:bodyPr>
            <a:spAutoFit/>
          </a:bodyPr>
          <a:lstStyle/>
          <a:p>
            <a:pPr>
              <a:spcBef>
                <a:spcPct val="50000"/>
              </a:spcBef>
            </a:pPr>
            <a:r>
              <a:rPr lang="en-US" altLang="zh-CN" sz="1800" b="1">
                <a:ea typeface="楷体_GB2312" pitchFamily="49" charset="-122"/>
              </a:rPr>
              <a:t>D</a:t>
            </a:r>
          </a:p>
        </p:txBody>
      </p:sp>
      <p:grpSp>
        <p:nvGrpSpPr>
          <p:cNvPr id="10" name="Group 97"/>
          <p:cNvGrpSpPr>
            <a:grpSpLocks/>
          </p:cNvGrpSpPr>
          <p:nvPr/>
        </p:nvGrpSpPr>
        <p:grpSpPr bwMode="auto">
          <a:xfrm>
            <a:off x="4140200" y="1779588"/>
            <a:ext cx="1150938" cy="503237"/>
            <a:chOff x="2154" y="799"/>
            <a:chExt cx="1134" cy="574"/>
          </a:xfrm>
        </p:grpSpPr>
        <p:sp>
          <p:nvSpPr>
            <p:cNvPr id="52545" name="Rectangle 9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46" name="Rectangle 9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47" name="Rectangle 10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en-US" altLang="zh-CN" sz="1400" b="1"/>
            </a:p>
          </p:txBody>
        </p:sp>
        <p:sp>
          <p:nvSpPr>
            <p:cNvPr id="52548" name="Rectangle 10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549" name="Rectangle 10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50" name="Rectangle 10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51" name="Rectangle 10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en-US" altLang="zh-CN" sz="1400" b="1"/>
            </a:p>
          </p:txBody>
        </p:sp>
        <p:sp>
          <p:nvSpPr>
            <p:cNvPr id="52552" name="Rectangle 10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553" name="Line 10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554" name="Line 10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555" name="Line 10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556" name="Line 10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557" name="Line 11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558" name="Line 11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559" name="Line 11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560" name="Line 11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1" name="Group 80"/>
          <p:cNvGrpSpPr>
            <a:grpSpLocks/>
          </p:cNvGrpSpPr>
          <p:nvPr/>
        </p:nvGrpSpPr>
        <p:grpSpPr bwMode="auto">
          <a:xfrm>
            <a:off x="2771775" y="2427288"/>
            <a:ext cx="1152525" cy="503237"/>
            <a:chOff x="2154" y="799"/>
            <a:chExt cx="1134" cy="574"/>
          </a:xfrm>
        </p:grpSpPr>
        <p:sp>
          <p:nvSpPr>
            <p:cNvPr id="52529" name="Rectangle 81"/>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30" name="Rectangle 82"/>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531" name="Rectangle 83"/>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532" name="Rectangle 84"/>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533" name="Rectangle 85"/>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34" name="Rectangle 86"/>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B</a:t>
              </a:r>
            </a:p>
          </p:txBody>
        </p:sp>
        <p:sp>
          <p:nvSpPr>
            <p:cNvPr id="52535" name="Rectangle 87"/>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52536" name="Rectangle 88"/>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537" name="Line 89"/>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538" name="Line 90"/>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539" name="Line 91"/>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540" name="Line 92"/>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541" name="Line 93"/>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542" name="Line 94"/>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543" name="Line 95"/>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544" name="Line 96"/>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2" name="Group 97"/>
          <p:cNvGrpSpPr>
            <a:grpSpLocks/>
          </p:cNvGrpSpPr>
          <p:nvPr/>
        </p:nvGrpSpPr>
        <p:grpSpPr bwMode="auto">
          <a:xfrm>
            <a:off x="2771775" y="3651250"/>
            <a:ext cx="1152525" cy="503238"/>
            <a:chOff x="2154" y="799"/>
            <a:chExt cx="1134" cy="574"/>
          </a:xfrm>
        </p:grpSpPr>
        <p:sp>
          <p:nvSpPr>
            <p:cNvPr id="52513" name="Rectangle 9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14" name="Rectangle 9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0</a:t>
              </a:r>
              <a:endParaRPr lang="zh-CN" altLang="zh-CN" sz="1400" b="1"/>
            </a:p>
          </p:txBody>
        </p:sp>
        <p:sp>
          <p:nvSpPr>
            <p:cNvPr id="52515" name="Rectangle 10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516" name="Rectangle 10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517" name="Rectangle 10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18" name="Rectangle 10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E</a:t>
              </a:r>
              <a:endParaRPr lang="zh-CN" altLang="zh-CN" sz="1400" b="1"/>
            </a:p>
          </p:txBody>
        </p:sp>
        <p:sp>
          <p:nvSpPr>
            <p:cNvPr id="52519" name="Rectangle 10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52520" name="Rectangle 10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521" name="Line 10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522" name="Line 10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523" name="Line 10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524" name="Line 10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525" name="Line 11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526" name="Line 11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527" name="Line 11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528" name="Line 11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3" name="Group 97"/>
          <p:cNvGrpSpPr>
            <a:grpSpLocks/>
          </p:cNvGrpSpPr>
          <p:nvPr/>
        </p:nvGrpSpPr>
        <p:grpSpPr bwMode="auto">
          <a:xfrm>
            <a:off x="2771775" y="3651250"/>
            <a:ext cx="1152525" cy="503238"/>
            <a:chOff x="2154" y="799"/>
            <a:chExt cx="1134" cy="574"/>
          </a:xfrm>
        </p:grpSpPr>
        <p:sp>
          <p:nvSpPr>
            <p:cNvPr id="52497" name="Rectangle 9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98" name="Rectangle 9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1</a:t>
              </a:r>
              <a:endParaRPr lang="zh-CN" altLang="zh-CN" sz="1400" b="1"/>
            </a:p>
          </p:txBody>
        </p:sp>
        <p:sp>
          <p:nvSpPr>
            <p:cNvPr id="52499" name="Rectangle 10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500" name="Rectangle 10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501" name="Rectangle 10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502" name="Rectangle 10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E</a:t>
              </a:r>
              <a:endParaRPr lang="zh-CN" altLang="zh-CN" sz="1400" b="1"/>
            </a:p>
          </p:txBody>
        </p:sp>
        <p:sp>
          <p:nvSpPr>
            <p:cNvPr id="52503" name="Rectangle 10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52504" name="Rectangle 10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505" name="Line 10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506" name="Line 10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507" name="Line 10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508" name="Line 10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509" name="Line 11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510" name="Line 11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511" name="Line 11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512" name="Line 11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4" name="Group 97"/>
          <p:cNvGrpSpPr>
            <a:grpSpLocks/>
          </p:cNvGrpSpPr>
          <p:nvPr/>
        </p:nvGrpSpPr>
        <p:grpSpPr bwMode="auto">
          <a:xfrm>
            <a:off x="2771775" y="3651250"/>
            <a:ext cx="1152525" cy="503238"/>
            <a:chOff x="2154" y="799"/>
            <a:chExt cx="1134" cy="574"/>
          </a:xfrm>
        </p:grpSpPr>
        <p:sp>
          <p:nvSpPr>
            <p:cNvPr id="52481" name="Rectangle 9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82" name="Rectangle 9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2</a:t>
              </a:r>
              <a:endParaRPr lang="zh-CN" altLang="zh-CN" sz="1400" b="1"/>
            </a:p>
          </p:txBody>
        </p:sp>
        <p:sp>
          <p:nvSpPr>
            <p:cNvPr id="52483" name="Rectangle 10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484" name="Rectangle 10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485" name="Rectangle 10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86" name="Rectangle 10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E</a:t>
              </a:r>
              <a:endParaRPr lang="zh-CN" altLang="zh-CN" sz="1400" b="1"/>
            </a:p>
          </p:txBody>
        </p:sp>
        <p:sp>
          <p:nvSpPr>
            <p:cNvPr id="52487" name="Rectangle 10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52488" name="Rectangle 10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489" name="Line 10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490" name="Line 10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491" name="Line 10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492" name="Line 10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493" name="Line 11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494" name="Line 11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495" name="Line 11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496" name="Line 11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5" name="Group 97"/>
          <p:cNvGrpSpPr>
            <a:grpSpLocks/>
          </p:cNvGrpSpPr>
          <p:nvPr/>
        </p:nvGrpSpPr>
        <p:grpSpPr bwMode="auto">
          <a:xfrm>
            <a:off x="4140200" y="1131888"/>
            <a:ext cx="1150938" cy="501650"/>
            <a:chOff x="2154" y="799"/>
            <a:chExt cx="1134" cy="574"/>
          </a:xfrm>
        </p:grpSpPr>
        <p:sp>
          <p:nvSpPr>
            <p:cNvPr id="52465" name="Rectangle 9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66" name="Rectangle 99"/>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67" name="Rectangle 100"/>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468" name="Rectangle 101"/>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469" name="Rectangle 102"/>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70" name="Rectangle 10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71" name="Rectangle 104"/>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L</a:t>
              </a:r>
            </a:p>
          </p:txBody>
        </p:sp>
        <p:sp>
          <p:nvSpPr>
            <p:cNvPr id="52472" name="Rectangle 105"/>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473" name="Line 106"/>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474" name="Line 107"/>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475" name="Line 108"/>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476" name="Line 109"/>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477" name="Line 110"/>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478" name="Line 111"/>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479" name="Line 112"/>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480" name="Line 113"/>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6" name="Group 115"/>
          <p:cNvGrpSpPr>
            <a:grpSpLocks/>
          </p:cNvGrpSpPr>
          <p:nvPr/>
        </p:nvGrpSpPr>
        <p:grpSpPr bwMode="auto">
          <a:xfrm>
            <a:off x="4140200" y="2427288"/>
            <a:ext cx="1150938" cy="503237"/>
            <a:chOff x="2154" y="799"/>
            <a:chExt cx="1134" cy="574"/>
          </a:xfrm>
        </p:grpSpPr>
        <p:sp>
          <p:nvSpPr>
            <p:cNvPr id="52449" name="Rectangle 116"/>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50" name="Rectangle 11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51" name="Rectangle 118"/>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1</a:t>
              </a:r>
            </a:p>
          </p:txBody>
        </p:sp>
        <p:sp>
          <p:nvSpPr>
            <p:cNvPr id="52452" name="Rectangle 119"/>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453" name="Rectangle 120"/>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54" name="Rectangle 121"/>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55" name="Rectangle 1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52456" name="Rectangle 123"/>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457" name="Line 124"/>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458" name="Line 125"/>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459" name="Line 126"/>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460" name="Line 127"/>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461" name="Line 128"/>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462" name="Line 129"/>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463" name="Line 130"/>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464" name="Line 131"/>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7" name="Group 115"/>
          <p:cNvGrpSpPr>
            <a:grpSpLocks/>
          </p:cNvGrpSpPr>
          <p:nvPr/>
        </p:nvGrpSpPr>
        <p:grpSpPr bwMode="auto">
          <a:xfrm>
            <a:off x="4140200" y="3003550"/>
            <a:ext cx="1150938" cy="503238"/>
            <a:chOff x="2154" y="799"/>
            <a:chExt cx="1134" cy="574"/>
          </a:xfrm>
        </p:grpSpPr>
        <p:sp>
          <p:nvSpPr>
            <p:cNvPr id="52433" name="Rectangle 116"/>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34" name="Rectangle 11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0</a:t>
              </a:r>
              <a:endParaRPr lang="zh-CN" altLang="zh-CN" sz="1400" b="1"/>
            </a:p>
          </p:txBody>
        </p:sp>
        <p:sp>
          <p:nvSpPr>
            <p:cNvPr id="52435" name="Rectangle 118"/>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436" name="Rectangle 119"/>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437" name="Rectangle 120"/>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438" name="Rectangle 121"/>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D</a:t>
              </a:r>
              <a:endParaRPr lang="zh-CN" altLang="zh-CN" sz="1400" b="1"/>
            </a:p>
          </p:txBody>
        </p:sp>
        <p:sp>
          <p:nvSpPr>
            <p:cNvPr id="52439" name="Rectangle 1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52440" name="Rectangle 123"/>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441" name="Line 124"/>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442" name="Line 125"/>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443" name="Line 126"/>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444" name="Line 127"/>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445" name="Line 128"/>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446" name="Line 129"/>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447" name="Line 130"/>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448" name="Line 131"/>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8" name="Group 134"/>
          <p:cNvGrpSpPr>
            <a:grpSpLocks/>
          </p:cNvGrpSpPr>
          <p:nvPr/>
        </p:nvGrpSpPr>
        <p:grpSpPr bwMode="auto">
          <a:xfrm>
            <a:off x="4140200" y="3651250"/>
            <a:ext cx="1150938" cy="504825"/>
            <a:chOff x="2154" y="799"/>
            <a:chExt cx="1134" cy="574"/>
          </a:xfrm>
        </p:grpSpPr>
        <p:sp>
          <p:nvSpPr>
            <p:cNvPr id="52417" name="Rectangle 135"/>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r>
                <a:rPr lang="en-US" altLang="zh-CN" sz="1400" b="1"/>
                <a:t>1</a:t>
              </a:r>
              <a:endParaRPr lang="zh-CN" altLang="zh-CN" sz="1400" b="1"/>
            </a:p>
          </p:txBody>
        </p:sp>
        <p:sp>
          <p:nvSpPr>
            <p:cNvPr id="52418" name="Rectangle 136"/>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1</a:t>
              </a:r>
              <a:endParaRPr lang="zh-CN" altLang="zh-CN" sz="1400" b="1"/>
            </a:p>
          </p:txBody>
        </p:sp>
        <p:sp>
          <p:nvSpPr>
            <p:cNvPr id="52419" name="Rectangle 137"/>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420" name="Rectangle 138"/>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421" name="Rectangle 139"/>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r>
                <a:rPr lang="en-US" altLang="zh-CN" sz="1400" b="1"/>
                <a:t>W</a:t>
              </a:r>
              <a:endParaRPr lang="zh-CN" altLang="zh-CN" sz="1400" b="1"/>
            </a:p>
          </p:txBody>
        </p:sp>
        <p:sp>
          <p:nvSpPr>
            <p:cNvPr id="52422" name="Rectangle 140"/>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D</a:t>
              </a:r>
              <a:endParaRPr lang="zh-CN" altLang="zh-CN" sz="1400" b="1"/>
            </a:p>
          </p:txBody>
        </p:sp>
        <p:sp>
          <p:nvSpPr>
            <p:cNvPr id="52423" name="Rectangle 141"/>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52424" name="Rectangle 142"/>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425" name="Line 143"/>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426" name="Line 144"/>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427" name="Line 145"/>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428" name="Line 146"/>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429" name="Line 147"/>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430" name="Line 148"/>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431" name="Line 149"/>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432" name="Line 150"/>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19" name="Group 181"/>
          <p:cNvGrpSpPr>
            <a:grpSpLocks/>
          </p:cNvGrpSpPr>
          <p:nvPr/>
        </p:nvGrpSpPr>
        <p:grpSpPr bwMode="auto">
          <a:xfrm>
            <a:off x="5508625" y="1131888"/>
            <a:ext cx="1439863" cy="503237"/>
            <a:chOff x="3515" y="210"/>
            <a:chExt cx="1179" cy="574"/>
          </a:xfrm>
        </p:grpSpPr>
        <p:sp>
          <p:nvSpPr>
            <p:cNvPr id="52398" name="Rectangle 182"/>
            <p:cNvSpPr>
              <a:spLocks noChangeArrowheads="1"/>
            </p:cNvSpPr>
            <p:nvPr/>
          </p:nvSpPr>
          <p:spPr bwMode="auto">
            <a:xfrm>
              <a:off x="4458" y="497"/>
              <a:ext cx="236" cy="287"/>
            </a:xfrm>
            <a:prstGeom prst="rect">
              <a:avLst/>
            </a:prstGeom>
            <a:noFill/>
            <a:ln w="9525" algn="ctr">
              <a:noFill/>
              <a:miter lim="800000"/>
              <a:headEnd/>
              <a:tailEnd/>
            </a:ln>
          </p:spPr>
          <p:txBody>
            <a:bodyPr/>
            <a:lstStyle/>
            <a:p>
              <a:pPr>
                <a:spcBef>
                  <a:spcPct val="20000"/>
                </a:spcBef>
              </a:pPr>
              <a:r>
                <a:rPr lang="en-US" altLang="zh-CN" sz="1400"/>
                <a:t>0</a:t>
              </a:r>
            </a:p>
          </p:txBody>
        </p:sp>
        <p:sp>
          <p:nvSpPr>
            <p:cNvPr id="52399" name="Rectangle 183"/>
            <p:cNvSpPr>
              <a:spLocks noChangeArrowheads="1"/>
            </p:cNvSpPr>
            <p:nvPr/>
          </p:nvSpPr>
          <p:spPr bwMode="auto">
            <a:xfrm>
              <a:off x="4222"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400" name="Rectangle 184"/>
            <p:cNvSpPr>
              <a:spLocks noChangeArrowheads="1"/>
            </p:cNvSpPr>
            <p:nvPr/>
          </p:nvSpPr>
          <p:spPr bwMode="auto">
            <a:xfrm>
              <a:off x="3987" y="497"/>
              <a:ext cx="235" cy="287"/>
            </a:xfrm>
            <a:prstGeom prst="rect">
              <a:avLst/>
            </a:prstGeom>
            <a:noFill/>
            <a:ln w="9525" algn="ctr">
              <a:noFill/>
              <a:miter lim="800000"/>
              <a:headEnd/>
              <a:tailEnd/>
            </a:ln>
          </p:spPr>
          <p:txBody>
            <a:bodyPr/>
            <a:lstStyle/>
            <a:p>
              <a:pPr>
                <a:spcBef>
                  <a:spcPct val="20000"/>
                </a:spcBef>
              </a:pPr>
              <a:r>
                <a:rPr lang="en-US" altLang="zh-CN" sz="1400"/>
                <a:t>1</a:t>
              </a:r>
            </a:p>
          </p:txBody>
        </p:sp>
        <p:sp>
          <p:nvSpPr>
            <p:cNvPr id="52401" name="Rectangle 185"/>
            <p:cNvSpPr>
              <a:spLocks noChangeArrowheads="1"/>
            </p:cNvSpPr>
            <p:nvPr/>
          </p:nvSpPr>
          <p:spPr bwMode="auto">
            <a:xfrm>
              <a:off x="3751"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402" name="Rectangle 186"/>
            <p:cNvSpPr>
              <a:spLocks noChangeArrowheads="1"/>
            </p:cNvSpPr>
            <p:nvPr/>
          </p:nvSpPr>
          <p:spPr bwMode="auto">
            <a:xfrm>
              <a:off x="3515"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403" name="Rectangle 187"/>
            <p:cNvSpPr>
              <a:spLocks noChangeArrowheads="1"/>
            </p:cNvSpPr>
            <p:nvPr/>
          </p:nvSpPr>
          <p:spPr bwMode="auto">
            <a:xfrm>
              <a:off x="4458" y="210"/>
              <a:ext cx="236" cy="287"/>
            </a:xfrm>
            <a:prstGeom prst="rect">
              <a:avLst/>
            </a:prstGeom>
            <a:noFill/>
            <a:ln w="9525" algn="ctr">
              <a:noFill/>
              <a:miter lim="800000"/>
              <a:headEnd/>
              <a:tailEnd/>
            </a:ln>
          </p:spPr>
          <p:txBody>
            <a:bodyPr/>
            <a:lstStyle/>
            <a:p>
              <a:pPr>
                <a:spcBef>
                  <a:spcPct val="20000"/>
                </a:spcBef>
              </a:pPr>
              <a:r>
                <a:rPr lang="en-US" altLang="zh-CN" sz="1400"/>
                <a:t>X</a:t>
              </a:r>
            </a:p>
          </p:txBody>
        </p:sp>
        <p:sp>
          <p:nvSpPr>
            <p:cNvPr id="52404" name="Rectangle 188"/>
            <p:cNvSpPr>
              <a:spLocks noChangeArrowheads="1"/>
            </p:cNvSpPr>
            <p:nvPr/>
          </p:nvSpPr>
          <p:spPr bwMode="auto">
            <a:xfrm>
              <a:off x="4222" y="210"/>
              <a:ext cx="236" cy="287"/>
            </a:xfrm>
            <a:prstGeom prst="rect">
              <a:avLst/>
            </a:prstGeom>
            <a:noFill/>
            <a:ln w="9525" algn="ctr">
              <a:noFill/>
              <a:miter lim="800000"/>
              <a:headEnd/>
              <a:tailEnd/>
            </a:ln>
          </p:spPr>
          <p:txBody>
            <a:bodyPr/>
            <a:lstStyle/>
            <a:p>
              <a:pPr>
                <a:spcBef>
                  <a:spcPct val="20000"/>
                </a:spcBef>
              </a:pPr>
              <a:r>
                <a:rPr lang="en-US" altLang="zh-CN" sz="1400"/>
                <a:t>W</a:t>
              </a:r>
            </a:p>
          </p:txBody>
        </p:sp>
        <p:sp>
          <p:nvSpPr>
            <p:cNvPr id="52405" name="Rectangle 189"/>
            <p:cNvSpPr>
              <a:spLocks noChangeArrowheads="1"/>
            </p:cNvSpPr>
            <p:nvPr/>
          </p:nvSpPr>
          <p:spPr bwMode="auto">
            <a:xfrm>
              <a:off x="3987" y="210"/>
              <a:ext cx="235" cy="287"/>
            </a:xfrm>
            <a:prstGeom prst="rect">
              <a:avLst/>
            </a:prstGeom>
            <a:noFill/>
            <a:ln w="9525" algn="ctr">
              <a:noFill/>
              <a:miter lim="800000"/>
              <a:headEnd/>
              <a:tailEnd/>
            </a:ln>
          </p:spPr>
          <p:txBody>
            <a:bodyPr/>
            <a:lstStyle/>
            <a:p>
              <a:pPr>
                <a:spcBef>
                  <a:spcPct val="20000"/>
                </a:spcBef>
              </a:pPr>
              <a:r>
                <a:rPr lang="en-US" altLang="zh-CN" sz="1400"/>
                <a:t>D</a:t>
              </a:r>
            </a:p>
          </p:txBody>
        </p:sp>
        <p:sp>
          <p:nvSpPr>
            <p:cNvPr id="52406" name="Rectangle 190"/>
            <p:cNvSpPr>
              <a:spLocks noChangeArrowheads="1"/>
            </p:cNvSpPr>
            <p:nvPr/>
          </p:nvSpPr>
          <p:spPr bwMode="auto">
            <a:xfrm>
              <a:off x="3751" y="210"/>
              <a:ext cx="236" cy="287"/>
            </a:xfrm>
            <a:prstGeom prst="rect">
              <a:avLst/>
            </a:prstGeom>
            <a:noFill/>
            <a:ln w="9525" algn="ctr">
              <a:noFill/>
              <a:miter lim="800000"/>
              <a:headEnd/>
              <a:tailEnd/>
            </a:ln>
          </p:spPr>
          <p:txBody>
            <a:bodyPr/>
            <a:lstStyle/>
            <a:p>
              <a:pPr>
                <a:spcBef>
                  <a:spcPct val="20000"/>
                </a:spcBef>
              </a:pPr>
              <a:r>
                <a:rPr lang="en-US" altLang="zh-CN" sz="1400"/>
                <a:t>C</a:t>
              </a:r>
            </a:p>
          </p:txBody>
        </p:sp>
        <p:sp>
          <p:nvSpPr>
            <p:cNvPr id="52407" name="Rectangle 191"/>
            <p:cNvSpPr>
              <a:spLocks noChangeArrowheads="1"/>
            </p:cNvSpPr>
            <p:nvPr/>
          </p:nvSpPr>
          <p:spPr bwMode="auto">
            <a:xfrm>
              <a:off x="3515" y="210"/>
              <a:ext cx="236" cy="287"/>
            </a:xfrm>
            <a:prstGeom prst="rect">
              <a:avLst/>
            </a:prstGeom>
            <a:noFill/>
            <a:ln w="9525" algn="ctr">
              <a:noFill/>
              <a:miter lim="800000"/>
              <a:headEnd/>
              <a:tailEnd/>
            </a:ln>
          </p:spPr>
          <p:txBody>
            <a:bodyPr/>
            <a:lstStyle/>
            <a:p>
              <a:pPr>
                <a:spcBef>
                  <a:spcPct val="20000"/>
                </a:spcBef>
              </a:pPr>
              <a:r>
                <a:rPr lang="en-US" altLang="zh-CN" sz="1400"/>
                <a:t>A</a:t>
              </a:r>
            </a:p>
          </p:txBody>
        </p:sp>
        <p:sp>
          <p:nvSpPr>
            <p:cNvPr id="52408" name="Line 192"/>
            <p:cNvSpPr>
              <a:spLocks noChangeShapeType="1"/>
            </p:cNvSpPr>
            <p:nvPr/>
          </p:nvSpPr>
          <p:spPr bwMode="auto">
            <a:xfrm>
              <a:off x="3515" y="210"/>
              <a:ext cx="1179" cy="0"/>
            </a:xfrm>
            <a:prstGeom prst="line">
              <a:avLst/>
            </a:prstGeom>
            <a:noFill/>
            <a:ln w="28575" cap="sq">
              <a:solidFill>
                <a:schemeClr val="tx1"/>
              </a:solidFill>
              <a:round/>
              <a:headEnd/>
              <a:tailEnd/>
            </a:ln>
          </p:spPr>
          <p:txBody>
            <a:bodyPr/>
            <a:lstStyle/>
            <a:p>
              <a:endParaRPr lang="zh-CN" altLang="en-US"/>
            </a:p>
          </p:txBody>
        </p:sp>
        <p:sp>
          <p:nvSpPr>
            <p:cNvPr id="52409" name="Line 193"/>
            <p:cNvSpPr>
              <a:spLocks noChangeShapeType="1"/>
            </p:cNvSpPr>
            <p:nvPr/>
          </p:nvSpPr>
          <p:spPr bwMode="auto">
            <a:xfrm>
              <a:off x="3515" y="497"/>
              <a:ext cx="1179" cy="0"/>
            </a:xfrm>
            <a:prstGeom prst="line">
              <a:avLst/>
            </a:prstGeom>
            <a:noFill/>
            <a:ln w="12700">
              <a:solidFill>
                <a:schemeClr val="tx1"/>
              </a:solidFill>
              <a:round/>
              <a:headEnd/>
              <a:tailEnd/>
            </a:ln>
          </p:spPr>
          <p:txBody>
            <a:bodyPr/>
            <a:lstStyle/>
            <a:p>
              <a:endParaRPr lang="zh-CN" altLang="en-US"/>
            </a:p>
          </p:txBody>
        </p:sp>
        <p:sp>
          <p:nvSpPr>
            <p:cNvPr id="52410" name="Line 194"/>
            <p:cNvSpPr>
              <a:spLocks noChangeShapeType="1"/>
            </p:cNvSpPr>
            <p:nvPr/>
          </p:nvSpPr>
          <p:spPr bwMode="auto">
            <a:xfrm>
              <a:off x="3515" y="784"/>
              <a:ext cx="1179" cy="0"/>
            </a:xfrm>
            <a:prstGeom prst="line">
              <a:avLst/>
            </a:prstGeom>
            <a:noFill/>
            <a:ln w="28575" cap="sq">
              <a:solidFill>
                <a:schemeClr val="tx1"/>
              </a:solidFill>
              <a:round/>
              <a:headEnd/>
              <a:tailEnd/>
            </a:ln>
          </p:spPr>
          <p:txBody>
            <a:bodyPr/>
            <a:lstStyle/>
            <a:p>
              <a:endParaRPr lang="zh-CN" altLang="en-US"/>
            </a:p>
          </p:txBody>
        </p:sp>
        <p:sp>
          <p:nvSpPr>
            <p:cNvPr id="52411" name="Line 195"/>
            <p:cNvSpPr>
              <a:spLocks noChangeShapeType="1"/>
            </p:cNvSpPr>
            <p:nvPr/>
          </p:nvSpPr>
          <p:spPr bwMode="auto">
            <a:xfrm>
              <a:off x="3515" y="210"/>
              <a:ext cx="0" cy="574"/>
            </a:xfrm>
            <a:prstGeom prst="line">
              <a:avLst/>
            </a:prstGeom>
            <a:noFill/>
            <a:ln w="28575" cap="sq">
              <a:solidFill>
                <a:schemeClr val="tx1"/>
              </a:solidFill>
              <a:round/>
              <a:headEnd/>
              <a:tailEnd/>
            </a:ln>
          </p:spPr>
          <p:txBody>
            <a:bodyPr/>
            <a:lstStyle/>
            <a:p>
              <a:endParaRPr lang="zh-CN" altLang="en-US"/>
            </a:p>
          </p:txBody>
        </p:sp>
        <p:sp>
          <p:nvSpPr>
            <p:cNvPr id="52412" name="Line 196"/>
            <p:cNvSpPr>
              <a:spLocks noChangeShapeType="1"/>
            </p:cNvSpPr>
            <p:nvPr/>
          </p:nvSpPr>
          <p:spPr bwMode="auto">
            <a:xfrm>
              <a:off x="3751" y="210"/>
              <a:ext cx="0" cy="574"/>
            </a:xfrm>
            <a:prstGeom prst="line">
              <a:avLst/>
            </a:prstGeom>
            <a:noFill/>
            <a:ln w="12700">
              <a:solidFill>
                <a:schemeClr val="tx1"/>
              </a:solidFill>
              <a:round/>
              <a:headEnd/>
              <a:tailEnd/>
            </a:ln>
          </p:spPr>
          <p:txBody>
            <a:bodyPr/>
            <a:lstStyle/>
            <a:p>
              <a:endParaRPr lang="zh-CN" altLang="en-US"/>
            </a:p>
          </p:txBody>
        </p:sp>
        <p:sp>
          <p:nvSpPr>
            <p:cNvPr id="52413" name="Line 197"/>
            <p:cNvSpPr>
              <a:spLocks noChangeShapeType="1"/>
            </p:cNvSpPr>
            <p:nvPr/>
          </p:nvSpPr>
          <p:spPr bwMode="auto">
            <a:xfrm>
              <a:off x="3987" y="210"/>
              <a:ext cx="0" cy="574"/>
            </a:xfrm>
            <a:prstGeom prst="line">
              <a:avLst/>
            </a:prstGeom>
            <a:noFill/>
            <a:ln w="12700">
              <a:solidFill>
                <a:schemeClr val="tx1"/>
              </a:solidFill>
              <a:round/>
              <a:headEnd/>
              <a:tailEnd/>
            </a:ln>
          </p:spPr>
          <p:txBody>
            <a:bodyPr/>
            <a:lstStyle/>
            <a:p>
              <a:endParaRPr lang="zh-CN" altLang="en-US"/>
            </a:p>
          </p:txBody>
        </p:sp>
        <p:sp>
          <p:nvSpPr>
            <p:cNvPr id="52414" name="Line 198"/>
            <p:cNvSpPr>
              <a:spLocks noChangeShapeType="1"/>
            </p:cNvSpPr>
            <p:nvPr/>
          </p:nvSpPr>
          <p:spPr bwMode="auto">
            <a:xfrm>
              <a:off x="4222" y="210"/>
              <a:ext cx="0" cy="574"/>
            </a:xfrm>
            <a:prstGeom prst="line">
              <a:avLst/>
            </a:prstGeom>
            <a:noFill/>
            <a:ln w="12700">
              <a:solidFill>
                <a:schemeClr val="tx1"/>
              </a:solidFill>
              <a:round/>
              <a:headEnd/>
              <a:tailEnd/>
            </a:ln>
          </p:spPr>
          <p:txBody>
            <a:bodyPr/>
            <a:lstStyle/>
            <a:p>
              <a:endParaRPr lang="zh-CN" altLang="en-US"/>
            </a:p>
          </p:txBody>
        </p:sp>
        <p:sp>
          <p:nvSpPr>
            <p:cNvPr id="52415" name="Line 199"/>
            <p:cNvSpPr>
              <a:spLocks noChangeShapeType="1"/>
            </p:cNvSpPr>
            <p:nvPr/>
          </p:nvSpPr>
          <p:spPr bwMode="auto">
            <a:xfrm>
              <a:off x="4458" y="210"/>
              <a:ext cx="0" cy="574"/>
            </a:xfrm>
            <a:prstGeom prst="line">
              <a:avLst/>
            </a:prstGeom>
            <a:noFill/>
            <a:ln w="12700">
              <a:solidFill>
                <a:schemeClr val="tx1"/>
              </a:solidFill>
              <a:round/>
              <a:headEnd/>
              <a:tailEnd/>
            </a:ln>
          </p:spPr>
          <p:txBody>
            <a:bodyPr/>
            <a:lstStyle/>
            <a:p>
              <a:endParaRPr lang="zh-CN" altLang="en-US"/>
            </a:p>
          </p:txBody>
        </p:sp>
        <p:sp>
          <p:nvSpPr>
            <p:cNvPr id="52416" name="Line 200"/>
            <p:cNvSpPr>
              <a:spLocks noChangeShapeType="1"/>
            </p:cNvSpPr>
            <p:nvPr/>
          </p:nvSpPr>
          <p:spPr bwMode="auto">
            <a:xfrm>
              <a:off x="4694" y="210"/>
              <a:ext cx="0" cy="574"/>
            </a:xfrm>
            <a:prstGeom prst="line">
              <a:avLst/>
            </a:prstGeom>
            <a:noFill/>
            <a:ln w="28575" cap="sq">
              <a:solidFill>
                <a:schemeClr val="tx1"/>
              </a:solidFill>
              <a:round/>
              <a:headEnd/>
              <a:tailEnd/>
            </a:ln>
          </p:spPr>
          <p:txBody>
            <a:bodyPr/>
            <a:lstStyle/>
            <a:p>
              <a:endParaRPr lang="zh-CN" altLang="en-US"/>
            </a:p>
          </p:txBody>
        </p:sp>
      </p:grpSp>
      <p:grpSp>
        <p:nvGrpSpPr>
          <p:cNvPr id="20" name="Group 181"/>
          <p:cNvGrpSpPr>
            <a:grpSpLocks/>
          </p:cNvGrpSpPr>
          <p:nvPr/>
        </p:nvGrpSpPr>
        <p:grpSpPr bwMode="auto">
          <a:xfrm>
            <a:off x="5508625" y="1131888"/>
            <a:ext cx="1439863" cy="503237"/>
            <a:chOff x="3515" y="210"/>
            <a:chExt cx="1179" cy="574"/>
          </a:xfrm>
        </p:grpSpPr>
        <p:sp>
          <p:nvSpPr>
            <p:cNvPr id="52379" name="Rectangle 182"/>
            <p:cNvSpPr>
              <a:spLocks noChangeArrowheads="1"/>
            </p:cNvSpPr>
            <p:nvPr/>
          </p:nvSpPr>
          <p:spPr bwMode="auto">
            <a:xfrm>
              <a:off x="4458" y="497"/>
              <a:ext cx="236" cy="287"/>
            </a:xfrm>
            <a:prstGeom prst="rect">
              <a:avLst/>
            </a:prstGeom>
            <a:noFill/>
            <a:ln w="9525" algn="ctr">
              <a:noFill/>
              <a:miter lim="800000"/>
              <a:headEnd/>
              <a:tailEnd/>
            </a:ln>
          </p:spPr>
          <p:txBody>
            <a:bodyPr/>
            <a:lstStyle/>
            <a:p>
              <a:pPr>
                <a:spcBef>
                  <a:spcPct val="20000"/>
                </a:spcBef>
              </a:pPr>
              <a:r>
                <a:rPr lang="en-US" altLang="zh-CN" sz="1400"/>
                <a:t>1</a:t>
              </a:r>
            </a:p>
          </p:txBody>
        </p:sp>
        <p:sp>
          <p:nvSpPr>
            <p:cNvPr id="52380" name="Rectangle 183"/>
            <p:cNvSpPr>
              <a:spLocks noChangeArrowheads="1"/>
            </p:cNvSpPr>
            <p:nvPr/>
          </p:nvSpPr>
          <p:spPr bwMode="auto">
            <a:xfrm>
              <a:off x="4222"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381" name="Rectangle 184"/>
            <p:cNvSpPr>
              <a:spLocks noChangeArrowheads="1"/>
            </p:cNvSpPr>
            <p:nvPr/>
          </p:nvSpPr>
          <p:spPr bwMode="auto">
            <a:xfrm>
              <a:off x="3987" y="497"/>
              <a:ext cx="235" cy="287"/>
            </a:xfrm>
            <a:prstGeom prst="rect">
              <a:avLst/>
            </a:prstGeom>
            <a:noFill/>
            <a:ln w="9525" algn="ctr">
              <a:noFill/>
              <a:miter lim="800000"/>
              <a:headEnd/>
              <a:tailEnd/>
            </a:ln>
          </p:spPr>
          <p:txBody>
            <a:bodyPr/>
            <a:lstStyle/>
            <a:p>
              <a:pPr>
                <a:spcBef>
                  <a:spcPct val="20000"/>
                </a:spcBef>
              </a:pPr>
              <a:r>
                <a:rPr lang="en-US" altLang="zh-CN" sz="1400"/>
                <a:t>1</a:t>
              </a:r>
            </a:p>
          </p:txBody>
        </p:sp>
        <p:sp>
          <p:nvSpPr>
            <p:cNvPr id="52382" name="Rectangle 185"/>
            <p:cNvSpPr>
              <a:spLocks noChangeArrowheads="1"/>
            </p:cNvSpPr>
            <p:nvPr/>
          </p:nvSpPr>
          <p:spPr bwMode="auto">
            <a:xfrm>
              <a:off x="3751"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383" name="Rectangle 186"/>
            <p:cNvSpPr>
              <a:spLocks noChangeArrowheads="1"/>
            </p:cNvSpPr>
            <p:nvPr/>
          </p:nvSpPr>
          <p:spPr bwMode="auto">
            <a:xfrm>
              <a:off x="3515"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384" name="Rectangle 187"/>
            <p:cNvSpPr>
              <a:spLocks noChangeArrowheads="1"/>
            </p:cNvSpPr>
            <p:nvPr/>
          </p:nvSpPr>
          <p:spPr bwMode="auto">
            <a:xfrm>
              <a:off x="4458" y="210"/>
              <a:ext cx="236" cy="287"/>
            </a:xfrm>
            <a:prstGeom prst="rect">
              <a:avLst/>
            </a:prstGeom>
            <a:noFill/>
            <a:ln w="9525" algn="ctr">
              <a:noFill/>
              <a:miter lim="800000"/>
              <a:headEnd/>
              <a:tailEnd/>
            </a:ln>
          </p:spPr>
          <p:txBody>
            <a:bodyPr/>
            <a:lstStyle/>
            <a:p>
              <a:pPr>
                <a:spcBef>
                  <a:spcPct val="20000"/>
                </a:spcBef>
              </a:pPr>
              <a:r>
                <a:rPr lang="en-US" altLang="zh-CN" sz="1400"/>
                <a:t>X</a:t>
              </a:r>
            </a:p>
          </p:txBody>
        </p:sp>
        <p:sp>
          <p:nvSpPr>
            <p:cNvPr id="52385" name="Rectangle 188"/>
            <p:cNvSpPr>
              <a:spLocks noChangeArrowheads="1"/>
            </p:cNvSpPr>
            <p:nvPr/>
          </p:nvSpPr>
          <p:spPr bwMode="auto">
            <a:xfrm>
              <a:off x="4222" y="210"/>
              <a:ext cx="236" cy="287"/>
            </a:xfrm>
            <a:prstGeom prst="rect">
              <a:avLst/>
            </a:prstGeom>
            <a:noFill/>
            <a:ln w="9525" algn="ctr">
              <a:noFill/>
              <a:miter lim="800000"/>
              <a:headEnd/>
              <a:tailEnd/>
            </a:ln>
          </p:spPr>
          <p:txBody>
            <a:bodyPr/>
            <a:lstStyle/>
            <a:p>
              <a:pPr>
                <a:spcBef>
                  <a:spcPct val="20000"/>
                </a:spcBef>
              </a:pPr>
              <a:r>
                <a:rPr lang="en-US" altLang="zh-CN" sz="1400"/>
                <a:t>W</a:t>
              </a:r>
            </a:p>
          </p:txBody>
        </p:sp>
        <p:sp>
          <p:nvSpPr>
            <p:cNvPr id="52386" name="Rectangle 189"/>
            <p:cNvSpPr>
              <a:spLocks noChangeArrowheads="1"/>
            </p:cNvSpPr>
            <p:nvPr/>
          </p:nvSpPr>
          <p:spPr bwMode="auto">
            <a:xfrm>
              <a:off x="3987" y="210"/>
              <a:ext cx="235" cy="287"/>
            </a:xfrm>
            <a:prstGeom prst="rect">
              <a:avLst/>
            </a:prstGeom>
            <a:noFill/>
            <a:ln w="9525" algn="ctr">
              <a:noFill/>
              <a:miter lim="800000"/>
              <a:headEnd/>
              <a:tailEnd/>
            </a:ln>
          </p:spPr>
          <p:txBody>
            <a:bodyPr/>
            <a:lstStyle/>
            <a:p>
              <a:pPr>
                <a:spcBef>
                  <a:spcPct val="20000"/>
                </a:spcBef>
              </a:pPr>
              <a:r>
                <a:rPr lang="en-US" altLang="zh-CN" sz="1400"/>
                <a:t>D</a:t>
              </a:r>
            </a:p>
          </p:txBody>
        </p:sp>
        <p:sp>
          <p:nvSpPr>
            <p:cNvPr id="52387" name="Rectangle 190"/>
            <p:cNvSpPr>
              <a:spLocks noChangeArrowheads="1"/>
            </p:cNvSpPr>
            <p:nvPr/>
          </p:nvSpPr>
          <p:spPr bwMode="auto">
            <a:xfrm>
              <a:off x="3751" y="210"/>
              <a:ext cx="236" cy="287"/>
            </a:xfrm>
            <a:prstGeom prst="rect">
              <a:avLst/>
            </a:prstGeom>
            <a:noFill/>
            <a:ln w="9525" algn="ctr">
              <a:noFill/>
              <a:miter lim="800000"/>
              <a:headEnd/>
              <a:tailEnd/>
            </a:ln>
          </p:spPr>
          <p:txBody>
            <a:bodyPr/>
            <a:lstStyle/>
            <a:p>
              <a:pPr>
                <a:spcBef>
                  <a:spcPct val="20000"/>
                </a:spcBef>
              </a:pPr>
              <a:r>
                <a:rPr lang="en-US" altLang="zh-CN" sz="1400"/>
                <a:t>C</a:t>
              </a:r>
            </a:p>
          </p:txBody>
        </p:sp>
        <p:sp>
          <p:nvSpPr>
            <p:cNvPr id="52388" name="Rectangle 191"/>
            <p:cNvSpPr>
              <a:spLocks noChangeArrowheads="1"/>
            </p:cNvSpPr>
            <p:nvPr/>
          </p:nvSpPr>
          <p:spPr bwMode="auto">
            <a:xfrm>
              <a:off x="3515" y="210"/>
              <a:ext cx="236" cy="287"/>
            </a:xfrm>
            <a:prstGeom prst="rect">
              <a:avLst/>
            </a:prstGeom>
            <a:noFill/>
            <a:ln w="9525" algn="ctr">
              <a:noFill/>
              <a:miter lim="800000"/>
              <a:headEnd/>
              <a:tailEnd/>
            </a:ln>
          </p:spPr>
          <p:txBody>
            <a:bodyPr/>
            <a:lstStyle/>
            <a:p>
              <a:pPr>
                <a:spcBef>
                  <a:spcPct val="20000"/>
                </a:spcBef>
              </a:pPr>
              <a:r>
                <a:rPr lang="en-US" altLang="zh-CN" sz="1400"/>
                <a:t>A</a:t>
              </a:r>
            </a:p>
          </p:txBody>
        </p:sp>
        <p:sp>
          <p:nvSpPr>
            <p:cNvPr id="52389" name="Line 192"/>
            <p:cNvSpPr>
              <a:spLocks noChangeShapeType="1"/>
            </p:cNvSpPr>
            <p:nvPr/>
          </p:nvSpPr>
          <p:spPr bwMode="auto">
            <a:xfrm>
              <a:off x="3515" y="210"/>
              <a:ext cx="1179" cy="0"/>
            </a:xfrm>
            <a:prstGeom prst="line">
              <a:avLst/>
            </a:prstGeom>
            <a:noFill/>
            <a:ln w="28575" cap="sq">
              <a:solidFill>
                <a:schemeClr val="tx1"/>
              </a:solidFill>
              <a:round/>
              <a:headEnd/>
              <a:tailEnd/>
            </a:ln>
          </p:spPr>
          <p:txBody>
            <a:bodyPr/>
            <a:lstStyle/>
            <a:p>
              <a:endParaRPr lang="zh-CN" altLang="en-US"/>
            </a:p>
          </p:txBody>
        </p:sp>
        <p:sp>
          <p:nvSpPr>
            <p:cNvPr id="52390" name="Line 193"/>
            <p:cNvSpPr>
              <a:spLocks noChangeShapeType="1"/>
            </p:cNvSpPr>
            <p:nvPr/>
          </p:nvSpPr>
          <p:spPr bwMode="auto">
            <a:xfrm>
              <a:off x="3515" y="497"/>
              <a:ext cx="1179" cy="0"/>
            </a:xfrm>
            <a:prstGeom prst="line">
              <a:avLst/>
            </a:prstGeom>
            <a:noFill/>
            <a:ln w="12700">
              <a:solidFill>
                <a:schemeClr val="tx1"/>
              </a:solidFill>
              <a:round/>
              <a:headEnd/>
              <a:tailEnd/>
            </a:ln>
          </p:spPr>
          <p:txBody>
            <a:bodyPr/>
            <a:lstStyle/>
            <a:p>
              <a:endParaRPr lang="zh-CN" altLang="en-US"/>
            </a:p>
          </p:txBody>
        </p:sp>
        <p:sp>
          <p:nvSpPr>
            <p:cNvPr id="52391" name="Line 194"/>
            <p:cNvSpPr>
              <a:spLocks noChangeShapeType="1"/>
            </p:cNvSpPr>
            <p:nvPr/>
          </p:nvSpPr>
          <p:spPr bwMode="auto">
            <a:xfrm>
              <a:off x="3515" y="784"/>
              <a:ext cx="1179" cy="0"/>
            </a:xfrm>
            <a:prstGeom prst="line">
              <a:avLst/>
            </a:prstGeom>
            <a:noFill/>
            <a:ln w="28575" cap="sq">
              <a:solidFill>
                <a:schemeClr val="tx1"/>
              </a:solidFill>
              <a:round/>
              <a:headEnd/>
              <a:tailEnd/>
            </a:ln>
          </p:spPr>
          <p:txBody>
            <a:bodyPr/>
            <a:lstStyle/>
            <a:p>
              <a:endParaRPr lang="zh-CN" altLang="en-US"/>
            </a:p>
          </p:txBody>
        </p:sp>
        <p:sp>
          <p:nvSpPr>
            <p:cNvPr id="52392" name="Line 195"/>
            <p:cNvSpPr>
              <a:spLocks noChangeShapeType="1"/>
            </p:cNvSpPr>
            <p:nvPr/>
          </p:nvSpPr>
          <p:spPr bwMode="auto">
            <a:xfrm>
              <a:off x="3515" y="210"/>
              <a:ext cx="0" cy="574"/>
            </a:xfrm>
            <a:prstGeom prst="line">
              <a:avLst/>
            </a:prstGeom>
            <a:noFill/>
            <a:ln w="28575" cap="sq">
              <a:solidFill>
                <a:schemeClr val="tx1"/>
              </a:solidFill>
              <a:round/>
              <a:headEnd/>
              <a:tailEnd/>
            </a:ln>
          </p:spPr>
          <p:txBody>
            <a:bodyPr/>
            <a:lstStyle/>
            <a:p>
              <a:endParaRPr lang="zh-CN" altLang="en-US"/>
            </a:p>
          </p:txBody>
        </p:sp>
        <p:sp>
          <p:nvSpPr>
            <p:cNvPr id="52393" name="Line 196"/>
            <p:cNvSpPr>
              <a:spLocks noChangeShapeType="1"/>
            </p:cNvSpPr>
            <p:nvPr/>
          </p:nvSpPr>
          <p:spPr bwMode="auto">
            <a:xfrm>
              <a:off x="3751" y="210"/>
              <a:ext cx="0" cy="574"/>
            </a:xfrm>
            <a:prstGeom prst="line">
              <a:avLst/>
            </a:prstGeom>
            <a:noFill/>
            <a:ln w="12700">
              <a:solidFill>
                <a:schemeClr val="tx1"/>
              </a:solidFill>
              <a:round/>
              <a:headEnd/>
              <a:tailEnd/>
            </a:ln>
          </p:spPr>
          <p:txBody>
            <a:bodyPr/>
            <a:lstStyle/>
            <a:p>
              <a:endParaRPr lang="zh-CN" altLang="en-US"/>
            </a:p>
          </p:txBody>
        </p:sp>
        <p:sp>
          <p:nvSpPr>
            <p:cNvPr id="52394" name="Line 197"/>
            <p:cNvSpPr>
              <a:spLocks noChangeShapeType="1"/>
            </p:cNvSpPr>
            <p:nvPr/>
          </p:nvSpPr>
          <p:spPr bwMode="auto">
            <a:xfrm>
              <a:off x="3987" y="210"/>
              <a:ext cx="0" cy="574"/>
            </a:xfrm>
            <a:prstGeom prst="line">
              <a:avLst/>
            </a:prstGeom>
            <a:noFill/>
            <a:ln w="12700">
              <a:solidFill>
                <a:schemeClr val="tx1"/>
              </a:solidFill>
              <a:round/>
              <a:headEnd/>
              <a:tailEnd/>
            </a:ln>
          </p:spPr>
          <p:txBody>
            <a:bodyPr/>
            <a:lstStyle/>
            <a:p>
              <a:endParaRPr lang="zh-CN" altLang="en-US"/>
            </a:p>
          </p:txBody>
        </p:sp>
        <p:sp>
          <p:nvSpPr>
            <p:cNvPr id="52395" name="Line 198"/>
            <p:cNvSpPr>
              <a:spLocks noChangeShapeType="1"/>
            </p:cNvSpPr>
            <p:nvPr/>
          </p:nvSpPr>
          <p:spPr bwMode="auto">
            <a:xfrm>
              <a:off x="4222" y="210"/>
              <a:ext cx="0" cy="574"/>
            </a:xfrm>
            <a:prstGeom prst="line">
              <a:avLst/>
            </a:prstGeom>
            <a:noFill/>
            <a:ln w="12700">
              <a:solidFill>
                <a:schemeClr val="tx1"/>
              </a:solidFill>
              <a:round/>
              <a:headEnd/>
              <a:tailEnd/>
            </a:ln>
          </p:spPr>
          <p:txBody>
            <a:bodyPr/>
            <a:lstStyle/>
            <a:p>
              <a:endParaRPr lang="zh-CN" altLang="en-US"/>
            </a:p>
          </p:txBody>
        </p:sp>
        <p:sp>
          <p:nvSpPr>
            <p:cNvPr id="52396" name="Line 199"/>
            <p:cNvSpPr>
              <a:spLocks noChangeShapeType="1"/>
            </p:cNvSpPr>
            <p:nvPr/>
          </p:nvSpPr>
          <p:spPr bwMode="auto">
            <a:xfrm>
              <a:off x="4458" y="210"/>
              <a:ext cx="0" cy="574"/>
            </a:xfrm>
            <a:prstGeom prst="line">
              <a:avLst/>
            </a:prstGeom>
            <a:noFill/>
            <a:ln w="12700">
              <a:solidFill>
                <a:schemeClr val="tx1"/>
              </a:solidFill>
              <a:round/>
              <a:headEnd/>
              <a:tailEnd/>
            </a:ln>
          </p:spPr>
          <p:txBody>
            <a:bodyPr/>
            <a:lstStyle/>
            <a:p>
              <a:endParaRPr lang="zh-CN" altLang="en-US"/>
            </a:p>
          </p:txBody>
        </p:sp>
        <p:sp>
          <p:nvSpPr>
            <p:cNvPr id="52397" name="Line 200"/>
            <p:cNvSpPr>
              <a:spLocks noChangeShapeType="1"/>
            </p:cNvSpPr>
            <p:nvPr/>
          </p:nvSpPr>
          <p:spPr bwMode="auto">
            <a:xfrm>
              <a:off x="4694" y="210"/>
              <a:ext cx="0" cy="574"/>
            </a:xfrm>
            <a:prstGeom prst="line">
              <a:avLst/>
            </a:prstGeom>
            <a:noFill/>
            <a:ln w="28575" cap="sq">
              <a:solidFill>
                <a:schemeClr val="tx1"/>
              </a:solidFill>
              <a:round/>
              <a:headEnd/>
              <a:tailEnd/>
            </a:ln>
          </p:spPr>
          <p:txBody>
            <a:bodyPr/>
            <a:lstStyle/>
            <a:p>
              <a:endParaRPr lang="zh-CN" altLang="en-US"/>
            </a:p>
          </p:txBody>
        </p:sp>
      </p:grpSp>
      <p:grpSp>
        <p:nvGrpSpPr>
          <p:cNvPr id="21" name="Group 181"/>
          <p:cNvGrpSpPr>
            <a:grpSpLocks/>
          </p:cNvGrpSpPr>
          <p:nvPr/>
        </p:nvGrpSpPr>
        <p:grpSpPr bwMode="auto">
          <a:xfrm>
            <a:off x="5508625" y="1131888"/>
            <a:ext cx="1439863" cy="503237"/>
            <a:chOff x="3515" y="210"/>
            <a:chExt cx="1179" cy="574"/>
          </a:xfrm>
        </p:grpSpPr>
        <p:sp>
          <p:nvSpPr>
            <p:cNvPr id="52360" name="Rectangle 182"/>
            <p:cNvSpPr>
              <a:spLocks noChangeArrowheads="1"/>
            </p:cNvSpPr>
            <p:nvPr/>
          </p:nvSpPr>
          <p:spPr bwMode="auto">
            <a:xfrm>
              <a:off x="4458"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361" name="Rectangle 183"/>
            <p:cNvSpPr>
              <a:spLocks noChangeArrowheads="1"/>
            </p:cNvSpPr>
            <p:nvPr/>
          </p:nvSpPr>
          <p:spPr bwMode="auto">
            <a:xfrm>
              <a:off x="4222"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362" name="Rectangle 184"/>
            <p:cNvSpPr>
              <a:spLocks noChangeArrowheads="1"/>
            </p:cNvSpPr>
            <p:nvPr/>
          </p:nvSpPr>
          <p:spPr bwMode="auto">
            <a:xfrm>
              <a:off x="3987" y="497"/>
              <a:ext cx="235" cy="287"/>
            </a:xfrm>
            <a:prstGeom prst="rect">
              <a:avLst/>
            </a:prstGeom>
            <a:noFill/>
            <a:ln w="9525" algn="ctr">
              <a:noFill/>
              <a:miter lim="800000"/>
              <a:headEnd/>
              <a:tailEnd/>
            </a:ln>
          </p:spPr>
          <p:txBody>
            <a:bodyPr/>
            <a:lstStyle/>
            <a:p>
              <a:pPr>
                <a:spcBef>
                  <a:spcPct val="20000"/>
                </a:spcBef>
              </a:pPr>
              <a:r>
                <a:rPr lang="en-US" altLang="zh-CN" sz="1400"/>
                <a:t>1</a:t>
              </a:r>
            </a:p>
          </p:txBody>
        </p:sp>
        <p:sp>
          <p:nvSpPr>
            <p:cNvPr id="52363" name="Rectangle 185"/>
            <p:cNvSpPr>
              <a:spLocks noChangeArrowheads="1"/>
            </p:cNvSpPr>
            <p:nvPr/>
          </p:nvSpPr>
          <p:spPr bwMode="auto">
            <a:xfrm>
              <a:off x="3751"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364" name="Rectangle 186"/>
            <p:cNvSpPr>
              <a:spLocks noChangeArrowheads="1"/>
            </p:cNvSpPr>
            <p:nvPr/>
          </p:nvSpPr>
          <p:spPr bwMode="auto">
            <a:xfrm>
              <a:off x="3515" y="497"/>
              <a:ext cx="236" cy="287"/>
            </a:xfrm>
            <a:prstGeom prst="rect">
              <a:avLst/>
            </a:prstGeom>
            <a:noFill/>
            <a:ln w="9525" algn="ctr">
              <a:noFill/>
              <a:miter lim="800000"/>
              <a:headEnd/>
              <a:tailEnd/>
            </a:ln>
          </p:spPr>
          <p:txBody>
            <a:bodyPr/>
            <a:lstStyle/>
            <a:p>
              <a:pPr>
                <a:spcBef>
                  <a:spcPct val="20000"/>
                </a:spcBef>
              </a:pPr>
              <a:r>
                <a:rPr lang="en-US" altLang="zh-CN" sz="1400"/>
                <a:t>2</a:t>
              </a:r>
            </a:p>
          </p:txBody>
        </p:sp>
        <p:sp>
          <p:nvSpPr>
            <p:cNvPr id="52365" name="Rectangle 187"/>
            <p:cNvSpPr>
              <a:spLocks noChangeArrowheads="1"/>
            </p:cNvSpPr>
            <p:nvPr/>
          </p:nvSpPr>
          <p:spPr bwMode="auto">
            <a:xfrm>
              <a:off x="4458" y="210"/>
              <a:ext cx="236" cy="287"/>
            </a:xfrm>
            <a:prstGeom prst="rect">
              <a:avLst/>
            </a:prstGeom>
            <a:noFill/>
            <a:ln w="9525" algn="ctr">
              <a:noFill/>
              <a:miter lim="800000"/>
              <a:headEnd/>
              <a:tailEnd/>
            </a:ln>
          </p:spPr>
          <p:txBody>
            <a:bodyPr/>
            <a:lstStyle/>
            <a:p>
              <a:pPr>
                <a:spcBef>
                  <a:spcPct val="20000"/>
                </a:spcBef>
              </a:pPr>
              <a:r>
                <a:rPr lang="en-US" altLang="zh-CN" sz="1400"/>
                <a:t>X</a:t>
              </a:r>
            </a:p>
          </p:txBody>
        </p:sp>
        <p:sp>
          <p:nvSpPr>
            <p:cNvPr id="52366" name="Rectangle 188"/>
            <p:cNvSpPr>
              <a:spLocks noChangeArrowheads="1"/>
            </p:cNvSpPr>
            <p:nvPr/>
          </p:nvSpPr>
          <p:spPr bwMode="auto">
            <a:xfrm>
              <a:off x="4222" y="210"/>
              <a:ext cx="236" cy="287"/>
            </a:xfrm>
            <a:prstGeom prst="rect">
              <a:avLst/>
            </a:prstGeom>
            <a:noFill/>
            <a:ln w="9525" algn="ctr">
              <a:noFill/>
              <a:miter lim="800000"/>
              <a:headEnd/>
              <a:tailEnd/>
            </a:ln>
          </p:spPr>
          <p:txBody>
            <a:bodyPr/>
            <a:lstStyle/>
            <a:p>
              <a:pPr>
                <a:spcBef>
                  <a:spcPct val="20000"/>
                </a:spcBef>
              </a:pPr>
              <a:r>
                <a:rPr lang="en-US" altLang="zh-CN" sz="1400"/>
                <a:t>W</a:t>
              </a:r>
            </a:p>
          </p:txBody>
        </p:sp>
        <p:sp>
          <p:nvSpPr>
            <p:cNvPr id="52367" name="Rectangle 189"/>
            <p:cNvSpPr>
              <a:spLocks noChangeArrowheads="1"/>
            </p:cNvSpPr>
            <p:nvPr/>
          </p:nvSpPr>
          <p:spPr bwMode="auto">
            <a:xfrm>
              <a:off x="3987" y="210"/>
              <a:ext cx="235" cy="287"/>
            </a:xfrm>
            <a:prstGeom prst="rect">
              <a:avLst/>
            </a:prstGeom>
            <a:noFill/>
            <a:ln w="9525" algn="ctr">
              <a:noFill/>
              <a:miter lim="800000"/>
              <a:headEnd/>
              <a:tailEnd/>
            </a:ln>
          </p:spPr>
          <p:txBody>
            <a:bodyPr/>
            <a:lstStyle/>
            <a:p>
              <a:pPr>
                <a:spcBef>
                  <a:spcPct val="20000"/>
                </a:spcBef>
              </a:pPr>
              <a:r>
                <a:rPr lang="en-US" altLang="zh-CN" sz="1400"/>
                <a:t>D</a:t>
              </a:r>
            </a:p>
          </p:txBody>
        </p:sp>
        <p:sp>
          <p:nvSpPr>
            <p:cNvPr id="52368" name="Rectangle 190"/>
            <p:cNvSpPr>
              <a:spLocks noChangeArrowheads="1"/>
            </p:cNvSpPr>
            <p:nvPr/>
          </p:nvSpPr>
          <p:spPr bwMode="auto">
            <a:xfrm>
              <a:off x="3751" y="210"/>
              <a:ext cx="236" cy="287"/>
            </a:xfrm>
            <a:prstGeom prst="rect">
              <a:avLst/>
            </a:prstGeom>
            <a:noFill/>
            <a:ln w="9525" algn="ctr">
              <a:noFill/>
              <a:miter lim="800000"/>
              <a:headEnd/>
              <a:tailEnd/>
            </a:ln>
          </p:spPr>
          <p:txBody>
            <a:bodyPr/>
            <a:lstStyle/>
            <a:p>
              <a:pPr>
                <a:spcBef>
                  <a:spcPct val="20000"/>
                </a:spcBef>
              </a:pPr>
              <a:r>
                <a:rPr lang="en-US" altLang="zh-CN" sz="1400"/>
                <a:t>C</a:t>
              </a:r>
            </a:p>
          </p:txBody>
        </p:sp>
        <p:sp>
          <p:nvSpPr>
            <p:cNvPr id="52369" name="Rectangle 191"/>
            <p:cNvSpPr>
              <a:spLocks noChangeArrowheads="1"/>
            </p:cNvSpPr>
            <p:nvPr/>
          </p:nvSpPr>
          <p:spPr bwMode="auto">
            <a:xfrm>
              <a:off x="3515" y="210"/>
              <a:ext cx="236" cy="287"/>
            </a:xfrm>
            <a:prstGeom prst="rect">
              <a:avLst/>
            </a:prstGeom>
            <a:noFill/>
            <a:ln w="9525" algn="ctr">
              <a:noFill/>
              <a:miter lim="800000"/>
              <a:headEnd/>
              <a:tailEnd/>
            </a:ln>
          </p:spPr>
          <p:txBody>
            <a:bodyPr/>
            <a:lstStyle/>
            <a:p>
              <a:pPr>
                <a:spcBef>
                  <a:spcPct val="20000"/>
                </a:spcBef>
              </a:pPr>
              <a:r>
                <a:rPr lang="en-US" altLang="zh-CN" sz="1400"/>
                <a:t>A</a:t>
              </a:r>
            </a:p>
          </p:txBody>
        </p:sp>
        <p:sp>
          <p:nvSpPr>
            <p:cNvPr id="52370" name="Line 192"/>
            <p:cNvSpPr>
              <a:spLocks noChangeShapeType="1"/>
            </p:cNvSpPr>
            <p:nvPr/>
          </p:nvSpPr>
          <p:spPr bwMode="auto">
            <a:xfrm>
              <a:off x="3515" y="210"/>
              <a:ext cx="1179" cy="0"/>
            </a:xfrm>
            <a:prstGeom prst="line">
              <a:avLst/>
            </a:prstGeom>
            <a:noFill/>
            <a:ln w="28575" cap="sq">
              <a:solidFill>
                <a:schemeClr val="tx1"/>
              </a:solidFill>
              <a:round/>
              <a:headEnd/>
              <a:tailEnd/>
            </a:ln>
          </p:spPr>
          <p:txBody>
            <a:bodyPr/>
            <a:lstStyle/>
            <a:p>
              <a:endParaRPr lang="zh-CN" altLang="en-US"/>
            </a:p>
          </p:txBody>
        </p:sp>
        <p:sp>
          <p:nvSpPr>
            <p:cNvPr id="52371" name="Line 193"/>
            <p:cNvSpPr>
              <a:spLocks noChangeShapeType="1"/>
            </p:cNvSpPr>
            <p:nvPr/>
          </p:nvSpPr>
          <p:spPr bwMode="auto">
            <a:xfrm>
              <a:off x="3515" y="497"/>
              <a:ext cx="1179" cy="0"/>
            </a:xfrm>
            <a:prstGeom prst="line">
              <a:avLst/>
            </a:prstGeom>
            <a:noFill/>
            <a:ln w="12700">
              <a:solidFill>
                <a:schemeClr val="tx1"/>
              </a:solidFill>
              <a:round/>
              <a:headEnd/>
              <a:tailEnd/>
            </a:ln>
          </p:spPr>
          <p:txBody>
            <a:bodyPr/>
            <a:lstStyle/>
            <a:p>
              <a:endParaRPr lang="zh-CN" altLang="en-US"/>
            </a:p>
          </p:txBody>
        </p:sp>
        <p:sp>
          <p:nvSpPr>
            <p:cNvPr id="52372" name="Line 194"/>
            <p:cNvSpPr>
              <a:spLocks noChangeShapeType="1"/>
            </p:cNvSpPr>
            <p:nvPr/>
          </p:nvSpPr>
          <p:spPr bwMode="auto">
            <a:xfrm>
              <a:off x="3515" y="784"/>
              <a:ext cx="1179" cy="0"/>
            </a:xfrm>
            <a:prstGeom prst="line">
              <a:avLst/>
            </a:prstGeom>
            <a:noFill/>
            <a:ln w="28575" cap="sq">
              <a:solidFill>
                <a:schemeClr val="tx1"/>
              </a:solidFill>
              <a:round/>
              <a:headEnd/>
              <a:tailEnd/>
            </a:ln>
          </p:spPr>
          <p:txBody>
            <a:bodyPr/>
            <a:lstStyle/>
            <a:p>
              <a:endParaRPr lang="zh-CN" altLang="en-US"/>
            </a:p>
          </p:txBody>
        </p:sp>
        <p:sp>
          <p:nvSpPr>
            <p:cNvPr id="52373" name="Line 195"/>
            <p:cNvSpPr>
              <a:spLocks noChangeShapeType="1"/>
            </p:cNvSpPr>
            <p:nvPr/>
          </p:nvSpPr>
          <p:spPr bwMode="auto">
            <a:xfrm>
              <a:off x="3515" y="210"/>
              <a:ext cx="0" cy="574"/>
            </a:xfrm>
            <a:prstGeom prst="line">
              <a:avLst/>
            </a:prstGeom>
            <a:noFill/>
            <a:ln w="28575" cap="sq">
              <a:solidFill>
                <a:schemeClr val="tx1"/>
              </a:solidFill>
              <a:round/>
              <a:headEnd/>
              <a:tailEnd/>
            </a:ln>
          </p:spPr>
          <p:txBody>
            <a:bodyPr/>
            <a:lstStyle/>
            <a:p>
              <a:endParaRPr lang="zh-CN" altLang="en-US"/>
            </a:p>
          </p:txBody>
        </p:sp>
        <p:sp>
          <p:nvSpPr>
            <p:cNvPr id="52374" name="Line 196"/>
            <p:cNvSpPr>
              <a:spLocks noChangeShapeType="1"/>
            </p:cNvSpPr>
            <p:nvPr/>
          </p:nvSpPr>
          <p:spPr bwMode="auto">
            <a:xfrm>
              <a:off x="3751" y="210"/>
              <a:ext cx="0" cy="574"/>
            </a:xfrm>
            <a:prstGeom prst="line">
              <a:avLst/>
            </a:prstGeom>
            <a:noFill/>
            <a:ln w="12700">
              <a:solidFill>
                <a:schemeClr val="tx1"/>
              </a:solidFill>
              <a:round/>
              <a:headEnd/>
              <a:tailEnd/>
            </a:ln>
          </p:spPr>
          <p:txBody>
            <a:bodyPr/>
            <a:lstStyle/>
            <a:p>
              <a:endParaRPr lang="zh-CN" altLang="en-US"/>
            </a:p>
          </p:txBody>
        </p:sp>
        <p:sp>
          <p:nvSpPr>
            <p:cNvPr id="52375" name="Line 197"/>
            <p:cNvSpPr>
              <a:spLocks noChangeShapeType="1"/>
            </p:cNvSpPr>
            <p:nvPr/>
          </p:nvSpPr>
          <p:spPr bwMode="auto">
            <a:xfrm>
              <a:off x="3987" y="210"/>
              <a:ext cx="0" cy="574"/>
            </a:xfrm>
            <a:prstGeom prst="line">
              <a:avLst/>
            </a:prstGeom>
            <a:noFill/>
            <a:ln w="12700">
              <a:solidFill>
                <a:schemeClr val="tx1"/>
              </a:solidFill>
              <a:round/>
              <a:headEnd/>
              <a:tailEnd/>
            </a:ln>
          </p:spPr>
          <p:txBody>
            <a:bodyPr/>
            <a:lstStyle/>
            <a:p>
              <a:endParaRPr lang="zh-CN" altLang="en-US"/>
            </a:p>
          </p:txBody>
        </p:sp>
        <p:sp>
          <p:nvSpPr>
            <p:cNvPr id="52376" name="Line 198"/>
            <p:cNvSpPr>
              <a:spLocks noChangeShapeType="1"/>
            </p:cNvSpPr>
            <p:nvPr/>
          </p:nvSpPr>
          <p:spPr bwMode="auto">
            <a:xfrm>
              <a:off x="4222" y="210"/>
              <a:ext cx="0" cy="574"/>
            </a:xfrm>
            <a:prstGeom prst="line">
              <a:avLst/>
            </a:prstGeom>
            <a:noFill/>
            <a:ln w="12700">
              <a:solidFill>
                <a:schemeClr val="tx1"/>
              </a:solidFill>
              <a:round/>
              <a:headEnd/>
              <a:tailEnd/>
            </a:ln>
          </p:spPr>
          <p:txBody>
            <a:bodyPr/>
            <a:lstStyle/>
            <a:p>
              <a:endParaRPr lang="zh-CN" altLang="en-US"/>
            </a:p>
          </p:txBody>
        </p:sp>
        <p:sp>
          <p:nvSpPr>
            <p:cNvPr id="52377" name="Line 199"/>
            <p:cNvSpPr>
              <a:spLocks noChangeShapeType="1"/>
            </p:cNvSpPr>
            <p:nvPr/>
          </p:nvSpPr>
          <p:spPr bwMode="auto">
            <a:xfrm>
              <a:off x="4458" y="210"/>
              <a:ext cx="0" cy="574"/>
            </a:xfrm>
            <a:prstGeom prst="line">
              <a:avLst/>
            </a:prstGeom>
            <a:noFill/>
            <a:ln w="12700">
              <a:solidFill>
                <a:schemeClr val="tx1"/>
              </a:solidFill>
              <a:round/>
              <a:headEnd/>
              <a:tailEnd/>
            </a:ln>
          </p:spPr>
          <p:txBody>
            <a:bodyPr/>
            <a:lstStyle/>
            <a:p>
              <a:endParaRPr lang="zh-CN" altLang="en-US"/>
            </a:p>
          </p:txBody>
        </p:sp>
        <p:sp>
          <p:nvSpPr>
            <p:cNvPr id="52378" name="Line 200"/>
            <p:cNvSpPr>
              <a:spLocks noChangeShapeType="1"/>
            </p:cNvSpPr>
            <p:nvPr/>
          </p:nvSpPr>
          <p:spPr bwMode="auto">
            <a:xfrm>
              <a:off x="4694" y="210"/>
              <a:ext cx="0" cy="574"/>
            </a:xfrm>
            <a:prstGeom prst="line">
              <a:avLst/>
            </a:prstGeom>
            <a:noFill/>
            <a:ln w="28575" cap="sq">
              <a:solidFill>
                <a:schemeClr val="tx1"/>
              </a:solidFill>
              <a:round/>
              <a:headEnd/>
              <a:tailEnd/>
            </a:ln>
          </p:spPr>
          <p:txBody>
            <a:bodyPr/>
            <a:lstStyle/>
            <a:p>
              <a:endParaRPr lang="zh-CN" altLang="en-US"/>
            </a:p>
          </p:txBody>
        </p:sp>
      </p:grpSp>
      <p:grpSp>
        <p:nvGrpSpPr>
          <p:cNvPr id="22" name="Group 134"/>
          <p:cNvGrpSpPr>
            <a:grpSpLocks/>
          </p:cNvGrpSpPr>
          <p:nvPr/>
        </p:nvGrpSpPr>
        <p:grpSpPr bwMode="auto">
          <a:xfrm>
            <a:off x="5508625" y="1779588"/>
            <a:ext cx="1150938" cy="503237"/>
            <a:chOff x="2154" y="799"/>
            <a:chExt cx="1134" cy="574"/>
          </a:xfrm>
        </p:grpSpPr>
        <p:sp>
          <p:nvSpPr>
            <p:cNvPr id="52344" name="Rectangle 135"/>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r>
                <a:rPr lang="en-US" altLang="zh-CN" sz="1400" b="1"/>
                <a:t>2</a:t>
              </a:r>
              <a:endParaRPr lang="zh-CN" altLang="zh-CN" sz="1400" b="1"/>
            </a:p>
          </p:txBody>
        </p:sp>
        <p:sp>
          <p:nvSpPr>
            <p:cNvPr id="52345" name="Rectangle 136"/>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1</a:t>
              </a:r>
              <a:endParaRPr lang="zh-CN" altLang="zh-CN" sz="1400" b="1"/>
            </a:p>
          </p:txBody>
        </p:sp>
        <p:sp>
          <p:nvSpPr>
            <p:cNvPr id="52346" name="Rectangle 137"/>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347" name="Rectangle 138"/>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348" name="Rectangle 139"/>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r>
                <a:rPr lang="en-US" altLang="zh-CN" sz="1400" b="1"/>
                <a:t>W</a:t>
              </a:r>
              <a:endParaRPr lang="zh-CN" altLang="zh-CN" sz="1400" b="1"/>
            </a:p>
          </p:txBody>
        </p:sp>
        <p:sp>
          <p:nvSpPr>
            <p:cNvPr id="52349" name="Rectangle 140"/>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D</a:t>
              </a:r>
              <a:endParaRPr lang="zh-CN" altLang="zh-CN" sz="1400" b="1"/>
            </a:p>
          </p:txBody>
        </p:sp>
        <p:sp>
          <p:nvSpPr>
            <p:cNvPr id="52350" name="Rectangle 141"/>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52351" name="Rectangle 142"/>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352" name="Line 143"/>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353" name="Line 144"/>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354" name="Line 145"/>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355" name="Line 146"/>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356" name="Line 147"/>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357" name="Line 148"/>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358" name="Line 149"/>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359" name="Line 150"/>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23" name="Group 115"/>
          <p:cNvGrpSpPr>
            <a:grpSpLocks/>
          </p:cNvGrpSpPr>
          <p:nvPr/>
        </p:nvGrpSpPr>
        <p:grpSpPr bwMode="auto">
          <a:xfrm>
            <a:off x="5508625" y="2427288"/>
            <a:ext cx="1150938" cy="503237"/>
            <a:chOff x="2154" y="799"/>
            <a:chExt cx="1134" cy="574"/>
          </a:xfrm>
        </p:grpSpPr>
        <p:sp>
          <p:nvSpPr>
            <p:cNvPr id="52328" name="Rectangle 116"/>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329" name="Rectangle 11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1</a:t>
              </a:r>
              <a:endParaRPr lang="zh-CN" altLang="zh-CN" sz="1400" b="1"/>
            </a:p>
          </p:txBody>
        </p:sp>
        <p:sp>
          <p:nvSpPr>
            <p:cNvPr id="52330" name="Rectangle 118"/>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331" name="Rectangle 119"/>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332" name="Rectangle 120"/>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333" name="Rectangle 121"/>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D</a:t>
              </a:r>
              <a:endParaRPr lang="zh-CN" altLang="zh-CN" sz="1400" b="1"/>
            </a:p>
          </p:txBody>
        </p:sp>
        <p:sp>
          <p:nvSpPr>
            <p:cNvPr id="52334" name="Rectangle 1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52335" name="Rectangle 123"/>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336" name="Line 124"/>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337" name="Line 125"/>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338" name="Line 126"/>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339" name="Line 127"/>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340" name="Line 128"/>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341" name="Line 129"/>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342" name="Line 130"/>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343" name="Line 131"/>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24" name="Group 115"/>
          <p:cNvGrpSpPr>
            <a:grpSpLocks/>
          </p:cNvGrpSpPr>
          <p:nvPr/>
        </p:nvGrpSpPr>
        <p:grpSpPr bwMode="auto">
          <a:xfrm>
            <a:off x="5508625" y="3003550"/>
            <a:ext cx="1150938" cy="503238"/>
            <a:chOff x="2154" y="799"/>
            <a:chExt cx="1134" cy="574"/>
          </a:xfrm>
        </p:grpSpPr>
        <p:sp>
          <p:nvSpPr>
            <p:cNvPr id="52312" name="Rectangle 116"/>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313" name="Rectangle 11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r>
                <a:rPr lang="en-US" altLang="zh-CN" sz="1400" b="1"/>
                <a:t>2</a:t>
              </a:r>
              <a:endParaRPr lang="zh-CN" altLang="zh-CN" sz="1400" b="1"/>
            </a:p>
          </p:txBody>
        </p:sp>
        <p:sp>
          <p:nvSpPr>
            <p:cNvPr id="52314" name="Rectangle 118"/>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315" name="Rectangle 119"/>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316" name="Rectangle 120"/>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317" name="Rectangle 121"/>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r>
                <a:rPr lang="en-US" altLang="zh-CN" sz="1400" b="1"/>
                <a:t>D</a:t>
              </a:r>
              <a:endParaRPr lang="zh-CN" altLang="zh-CN" sz="1400" b="1"/>
            </a:p>
          </p:txBody>
        </p:sp>
        <p:sp>
          <p:nvSpPr>
            <p:cNvPr id="52318" name="Rectangle 1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52319" name="Rectangle 123"/>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320" name="Line 124"/>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321" name="Line 125"/>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322" name="Line 126"/>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323" name="Line 127"/>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324" name="Line 128"/>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325" name="Line 129"/>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326" name="Line 130"/>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327" name="Line 131"/>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25" name="Group 115"/>
          <p:cNvGrpSpPr>
            <a:grpSpLocks/>
          </p:cNvGrpSpPr>
          <p:nvPr/>
        </p:nvGrpSpPr>
        <p:grpSpPr bwMode="auto">
          <a:xfrm>
            <a:off x="5508625" y="3651250"/>
            <a:ext cx="1150938" cy="503238"/>
            <a:chOff x="2154" y="799"/>
            <a:chExt cx="1134" cy="574"/>
          </a:xfrm>
        </p:grpSpPr>
        <p:sp>
          <p:nvSpPr>
            <p:cNvPr id="52296" name="Rectangle 116"/>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97" name="Rectangle 11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98" name="Rectangle 118"/>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299" name="Rectangle 119"/>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300" name="Rectangle 120"/>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301" name="Rectangle 121"/>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302" name="Rectangle 1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r>
                <a:rPr lang="en-US" altLang="zh-CN" sz="1400" b="1"/>
                <a:t>C</a:t>
              </a:r>
            </a:p>
          </p:txBody>
        </p:sp>
        <p:sp>
          <p:nvSpPr>
            <p:cNvPr id="52303" name="Rectangle 123"/>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304" name="Line 124"/>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305" name="Line 125"/>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306" name="Line 126"/>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307" name="Line 127"/>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308" name="Line 128"/>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309" name="Line 129"/>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310" name="Line 130"/>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311" name="Line 131"/>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26" name="Group 45"/>
          <p:cNvGrpSpPr>
            <a:grpSpLocks/>
          </p:cNvGrpSpPr>
          <p:nvPr/>
        </p:nvGrpSpPr>
        <p:grpSpPr bwMode="auto">
          <a:xfrm>
            <a:off x="7235825" y="1131888"/>
            <a:ext cx="1152525" cy="501650"/>
            <a:chOff x="2154" y="799"/>
            <a:chExt cx="1134" cy="574"/>
          </a:xfrm>
        </p:grpSpPr>
        <p:sp>
          <p:nvSpPr>
            <p:cNvPr id="52280" name="Rectangle 2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81" name="Rectangle 2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82" name="Rectangle 26"/>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83" name="Rectangle 25"/>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r>
                <a:rPr lang="en-US" altLang="zh-CN" sz="1400" b="1"/>
                <a:t>2</a:t>
              </a:r>
            </a:p>
          </p:txBody>
        </p:sp>
        <p:sp>
          <p:nvSpPr>
            <p:cNvPr id="52284" name="Rectangle 24"/>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85" name="Rectangle 2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86" name="Rectangle 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87" name="Rectangle 21"/>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r>
                <a:rPr lang="en-US" altLang="zh-CN" sz="1400" b="1"/>
                <a:t>A</a:t>
              </a:r>
            </a:p>
          </p:txBody>
        </p:sp>
        <p:sp>
          <p:nvSpPr>
            <p:cNvPr id="52288" name="Line 29"/>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289" name="Line 30"/>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290" name="Line 31"/>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291" name="Line 32"/>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292" name="Line 33"/>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293" name="Line 34"/>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294" name="Line 35"/>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295" name="Line 36"/>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p:grpSp>
        <p:nvGrpSpPr>
          <p:cNvPr id="27" name="Group 45"/>
          <p:cNvGrpSpPr>
            <a:grpSpLocks/>
          </p:cNvGrpSpPr>
          <p:nvPr/>
        </p:nvGrpSpPr>
        <p:grpSpPr bwMode="auto">
          <a:xfrm>
            <a:off x="7235825" y="1779588"/>
            <a:ext cx="1152525" cy="503237"/>
            <a:chOff x="2154" y="799"/>
            <a:chExt cx="1134" cy="574"/>
          </a:xfrm>
        </p:grpSpPr>
        <p:sp>
          <p:nvSpPr>
            <p:cNvPr id="52264" name="Rectangle 28"/>
            <p:cNvSpPr>
              <a:spLocks noChangeArrowheads="1"/>
            </p:cNvSpPr>
            <p:nvPr/>
          </p:nvSpPr>
          <p:spPr bwMode="auto">
            <a:xfrm>
              <a:off x="3004" y="1086"/>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65" name="Rectangle 27"/>
            <p:cNvSpPr>
              <a:spLocks noChangeArrowheads="1"/>
            </p:cNvSpPr>
            <p:nvPr/>
          </p:nvSpPr>
          <p:spPr bwMode="auto">
            <a:xfrm>
              <a:off x="2721"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66" name="Rectangle 26"/>
            <p:cNvSpPr>
              <a:spLocks noChangeArrowheads="1"/>
            </p:cNvSpPr>
            <p:nvPr/>
          </p:nvSpPr>
          <p:spPr bwMode="auto">
            <a:xfrm>
              <a:off x="2438" y="1086"/>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67" name="Rectangle 25"/>
            <p:cNvSpPr>
              <a:spLocks noChangeArrowheads="1"/>
            </p:cNvSpPr>
            <p:nvPr/>
          </p:nvSpPr>
          <p:spPr bwMode="auto">
            <a:xfrm>
              <a:off x="2154" y="1086"/>
              <a:ext cx="284" cy="287"/>
            </a:xfrm>
            <a:prstGeom prst="rect">
              <a:avLst/>
            </a:prstGeom>
            <a:noFill/>
            <a:ln w="9525" algn="ctr">
              <a:noFill/>
              <a:miter lim="800000"/>
              <a:headEnd/>
              <a:tailEnd/>
            </a:ln>
          </p:spPr>
          <p:txBody>
            <a:bodyPr/>
            <a:lstStyle/>
            <a:p>
              <a:pPr>
                <a:spcBef>
                  <a:spcPct val="20000"/>
                </a:spcBef>
              </a:pPr>
              <a:endParaRPr lang="en-US" altLang="zh-CN" sz="1400" b="1"/>
            </a:p>
          </p:txBody>
        </p:sp>
        <p:sp>
          <p:nvSpPr>
            <p:cNvPr id="52268" name="Rectangle 24"/>
            <p:cNvSpPr>
              <a:spLocks noChangeArrowheads="1"/>
            </p:cNvSpPr>
            <p:nvPr/>
          </p:nvSpPr>
          <p:spPr bwMode="auto">
            <a:xfrm>
              <a:off x="3004" y="799"/>
              <a:ext cx="284"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69" name="Rectangle 23"/>
            <p:cNvSpPr>
              <a:spLocks noChangeArrowheads="1"/>
            </p:cNvSpPr>
            <p:nvPr/>
          </p:nvSpPr>
          <p:spPr bwMode="auto">
            <a:xfrm>
              <a:off x="2721"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70" name="Rectangle 22"/>
            <p:cNvSpPr>
              <a:spLocks noChangeArrowheads="1"/>
            </p:cNvSpPr>
            <p:nvPr/>
          </p:nvSpPr>
          <p:spPr bwMode="auto">
            <a:xfrm>
              <a:off x="2438" y="799"/>
              <a:ext cx="283" cy="287"/>
            </a:xfrm>
            <a:prstGeom prst="rect">
              <a:avLst/>
            </a:prstGeom>
            <a:noFill/>
            <a:ln w="9525" algn="ctr">
              <a:noFill/>
              <a:miter lim="800000"/>
              <a:headEnd/>
              <a:tailEnd/>
            </a:ln>
          </p:spPr>
          <p:txBody>
            <a:bodyPr/>
            <a:lstStyle/>
            <a:p>
              <a:pPr>
                <a:spcBef>
                  <a:spcPct val="20000"/>
                </a:spcBef>
              </a:pPr>
              <a:endParaRPr lang="zh-CN" altLang="zh-CN" sz="1400" b="1"/>
            </a:p>
          </p:txBody>
        </p:sp>
        <p:sp>
          <p:nvSpPr>
            <p:cNvPr id="52271" name="Rectangle 21"/>
            <p:cNvSpPr>
              <a:spLocks noChangeArrowheads="1"/>
            </p:cNvSpPr>
            <p:nvPr/>
          </p:nvSpPr>
          <p:spPr bwMode="auto">
            <a:xfrm>
              <a:off x="2154" y="799"/>
              <a:ext cx="284" cy="287"/>
            </a:xfrm>
            <a:prstGeom prst="rect">
              <a:avLst/>
            </a:prstGeom>
            <a:noFill/>
            <a:ln w="9525" algn="ctr">
              <a:noFill/>
              <a:miter lim="800000"/>
              <a:headEnd/>
              <a:tailEnd/>
            </a:ln>
          </p:spPr>
          <p:txBody>
            <a:bodyPr/>
            <a:lstStyle/>
            <a:p>
              <a:pPr>
                <a:spcBef>
                  <a:spcPct val="20000"/>
                </a:spcBef>
              </a:pPr>
              <a:endParaRPr lang="en-US" altLang="zh-CN" sz="1400" b="1"/>
            </a:p>
          </p:txBody>
        </p:sp>
        <p:sp>
          <p:nvSpPr>
            <p:cNvPr id="52272" name="Line 29"/>
            <p:cNvSpPr>
              <a:spLocks noChangeShapeType="1"/>
            </p:cNvSpPr>
            <p:nvPr/>
          </p:nvSpPr>
          <p:spPr bwMode="auto">
            <a:xfrm>
              <a:off x="2154" y="799"/>
              <a:ext cx="1134" cy="0"/>
            </a:xfrm>
            <a:prstGeom prst="line">
              <a:avLst/>
            </a:prstGeom>
            <a:noFill/>
            <a:ln w="28575" cap="sq">
              <a:solidFill>
                <a:schemeClr val="tx1"/>
              </a:solidFill>
              <a:round/>
              <a:headEnd/>
              <a:tailEnd/>
            </a:ln>
          </p:spPr>
          <p:txBody>
            <a:bodyPr/>
            <a:lstStyle/>
            <a:p>
              <a:endParaRPr lang="zh-CN" altLang="en-US"/>
            </a:p>
          </p:txBody>
        </p:sp>
        <p:sp>
          <p:nvSpPr>
            <p:cNvPr id="52273" name="Line 30"/>
            <p:cNvSpPr>
              <a:spLocks noChangeShapeType="1"/>
            </p:cNvSpPr>
            <p:nvPr/>
          </p:nvSpPr>
          <p:spPr bwMode="auto">
            <a:xfrm>
              <a:off x="2154" y="1086"/>
              <a:ext cx="1134" cy="0"/>
            </a:xfrm>
            <a:prstGeom prst="line">
              <a:avLst/>
            </a:prstGeom>
            <a:noFill/>
            <a:ln w="12700">
              <a:solidFill>
                <a:schemeClr val="tx1"/>
              </a:solidFill>
              <a:round/>
              <a:headEnd/>
              <a:tailEnd/>
            </a:ln>
          </p:spPr>
          <p:txBody>
            <a:bodyPr/>
            <a:lstStyle/>
            <a:p>
              <a:endParaRPr lang="zh-CN" altLang="en-US"/>
            </a:p>
          </p:txBody>
        </p:sp>
        <p:sp>
          <p:nvSpPr>
            <p:cNvPr id="52274" name="Line 31"/>
            <p:cNvSpPr>
              <a:spLocks noChangeShapeType="1"/>
            </p:cNvSpPr>
            <p:nvPr/>
          </p:nvSpPr>
          <p:spPr bwMode="auto">
            <a:xfrm>
              <a:off x="2154" y="1373"/>
              <a:ext cx="1134" cy="0"/>
            </a:xfrm>
            <a:prstGeom prst="line">
              <a:avLst/>
            </a:prstGeom>
            <a:noFill/>
            <a:ln w="28575" cap="sq">
              <a:solidFill>
                <a:schemeClr val="tx1"/>
              </a:solidFill>
              <a:round/>
              <a:headEnd/>
              <a:tailEnd/>
            </a:ln>
          </p:spPr>
          <p:txBody>
            <a:bodyPr/>
            <a:lstStyle/>
            <a:p>
              <a:endParaRPr lang="zh-CN" altLang="en-US"/>
            </a:p>
          </p:txBody>
        </p:sp>
        <p:sp>
          <p:nvSpPr>
            <p:cNvPr id="52275" name="Line 32"/>
            <p:cNvSpPr>
              <a:spLocks noChangeShapeType="1"/>
            </p:cNvSpPr>
            <p:nvPr/>
          </p:nvSpPr>
          <p:spPr bwMode="auto">
            <a:xfrm>
              <a:off x="2154" y="799"/>
              <a:ext cx="0" cy="574"/>
            </a:xfrm>
            <a:prstGeom prst="line">
              <a:avLst/>
            </a:prstGeom>
            <a:noFill/>
            <a:ln w="28575" cap="sq">
              <a:solidFill>
                <a:schemeClr val="tx1"/>
              </a:solidFill>
              <a:round/>
              <a:headEnd/>
              <a:tailEnd/>
            </a:ln>
          </p:spPr>
          <p:txBody>
            <a:bodyPr/>
            <a:lstStyle/>
            <a:p>
              <a:endParaRPr lang="zh-CN" altLang="en-US"/>
            </a:p>
          </p:txBody>
        </p:sp>
        <p:sp>
          <p:nvSpPr>
            <p:cNvPr id="52276" name="Line 33"/>
            <p:cNvSpPr>
              <a:spLocks noChangeShapeType="1"/>
            </p:cNvSpPr>
            <p:nvPr/>
          </p:nvSpPr>
          <p:spPr bwMode="auto">
            <a:xfrm>
              <a:off x="2438" y="799"/>
              <a:ext cx="0" cy="574"/>
            </a:xfrm>
            <a:prstGeom prst="line">
              <a:avLst/>
            </a:prstGeom>
            <a:noFill/>
            <a:ln w="12700">
              <a:solidFill>
                <a:schemeClr val="tx1"/>
              </a:solidFill>
              <a:round/>
              <a:headEnd/>
              <a:tailEnd/>
            </a:ln>
          </p:spPr>
          <p:txBody>
            <a:bodyPr/>
            <a:lstStyle/>
            <a:p>
              <a:endParaRPr lang="zh-CN" altLang="en-US"/>
            </a:p>
          </p:txBody>
        </p:sp>
        <p:sp>
          <p:nvSpPr>
            <p:cNvPr id="52277" name="Line 34"/>
            <p:cNvSpPr>
              <a:spLocks noChangeShapeType="1"/>
            </p:cNvSpPr>
            <p:nvPr/>
          </p:nvSpPr>
          <p:spPr bwMode="auto">
            <a:xfrm>
              <a:off x="2721" y="799"/>
              <a:ext cx="0" cy="574"/>
            </a:xfrm>
            <a:prstGeom prst="line">
              <a:avLst/>
            </a:prstGeom>
            <a:noFill/>
            <a:ln w="12700">
              <a:solidFill>
                <a:schemeClr val="tx1"/>
              </a:solidFill>
              <a:round/>
              <a:headEnd/>
              <a:tailEnd/>
            </a:ln>
          </p:spPr>
          <p:txBody>
            <a:bodyPr/>
            <a:lstStyle/>
            <a:p>
              <a:endParaRPr lang="zh-CN" altLang="en-US"/>
            </a:p>
          </p:txBody>
        </p:sp>
        <p:sp>
          <p:nvSpPr>
            <p:cNvPr id="52278" name="Line 35"/>
            <p:cNvSpPr>
              <a:spLocks noChangeShapeType="1"/>
            </p:cNvSpPr>
            <p:nvPr/>
          </p:nvSpPr>
          <p:spPr bwMode="auto">
            <a:xfrm>
              <a:off x="3004" y="799"/>
              <a:ext cx="0" cy="574"/>
            </a:xfrm>
            <a:prstGeom prst="line">
              <a:avLst/>
            </a:prstGeom>
            <a:noFill/>
            <a:ln w="12700">
              <a:solidFill>
                <a:schemeClr val="tx1"/>
              </a:solidFill>
              <a:round/>
              <a:headEnd/>
              <a:tailEnd/>
            </a:ln>
          </p:spPr>
          <p:txBody>
            <a:bodyPr/>
            <a:lstStyle/>
            <a:p>
              <a:endParaRPr lang="zh-CN" altLang="en-US"/>
            </a:p>
          </p:txBody>
        </p:sp>
        <p:sp>
          <p:nvSpPr>
            <p:cNvPr id="52279" name="Line 36"/>
            <p:cNvSpPr>
              <a:spLocks noChangeShapeType="1"/>
            </p:cNvSpPr>
            <p:nvPr/>
          </p:nvSpPr>
          <p:spPr bwMode="auto">
            <a:xfrm>
              <a:off x="3288" y="799"/>
              <a:ext cx="0" cy="574"/>
            </a:xfrm>
            <a:prstGeom prst="line">
              <a:avLst/>
            </a:prstGeom>
            <a:noFill/>
            <a:ln w="28575" cap="sq">
              <a:solidFill>
                <a:schemeClr val="tx1"/>
              </a:solidFill>
              <a:round/>
              <a:headEnd/>
              <a:tailEnd/>
            </a:ln>
          </p:spPr>
          <p:txBody>
            <a:bodyP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5222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222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par>
                          <p:cTn id="23" fill="hold">
                            <p:stCondLst>
                              <p:cond delay="500"/>
                            </p:stCondLst>
                            <p:childTnLst>
                              <p:par>
                                <p:cTn id="24" presetID="3" presetClass="exit" presetSubtype="10" fill="hold" nodeType="afterEffect">
                                  <p:stCondLst>
                                    <p:cond delay="0"/>
                                  </p:stCondLst>
                                  <p:childTnLst>
                                    <p:animEffect transition="out" filter="blinds(horizontal)">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par>
                          <p:cTn id="32" fill="hold">
                            <p:stCondLst>
                              <p:cond delay="500"/>
                            </p:stCondLst>
                            <p:childTnLst>
                              <p:par>
                                <p:cTn id="33" presetID="3" presetClass="exit" presetSubtype="10" fill="hold" nodeType="afterEffect">
                                  <p:stCondLst>
                                    <p:cond delay="0"/>
                                  </p:stCondLst>
                                  <p:childTnLst>
                                    <p:animEffect transition="out" filter="blinds(horizontal)">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3"/>
                                        </p:tgtEl>
                                        <p:attrNameLst>
                                          <p:attrName>style.visibility</p:attrName>
                                        </p:attrNameLst>
                                      </p:cBhvr>
                                      <p:to>
                                        <p:strVal val="visible"/>
                                      </p:to>
                                    </p:set>
                                    <p:animEffect transition="in" filter="blinds(horizontal)">
                                      <p:cBhvr>
                                        <p:cTn id="45" dur="500"/>
                                        <p:tgtEl>
                                          <p:spTgt spid="14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linds(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childTnLst>
                          </p:cTn>
                        </p:par>
                        <p:par>
                          <p:cTn id="56" fill="hold">
                            <p:stCondLst>
                              <p:cond delay="500"/>
                            </p:stCondLst>
                            <p:childTnLst>
                              <p:par>
                                <p:cTn id="57" presetID="3" presetClass="exit" presetSubtype="10" fill="hold" nodeType="afterEffect">
                                  <p:stCondLst>
                                    <p:cond delay="0"/>
                                  </p:stCondLst>
                                  <p:childTnLst>
                                    <p:animEffect transition="out" filter="blinds(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linds(horizontal)">
                                      <p:cBhvr>
                                        <p:cTn id="64" dur="500"/>
                                        <p:tgtEl>
                                          <p:spTgt spid="14"/>
                                        </p:tgtEl>
                                      </p:cBhvr>
                                    </p:animEffect>
                                  </p:childTnLst>
                                </p:cTn>
                              </p:par>
                            </p:childTnLst>
                          </p:cTn>
                        </p:par>
                        <p:par>
                          <p:cTn id="65" fill="hold">
                            <p:stCondLst>
                              <p:cond delay="500"/>
                            </p:stCondLst>
                            <p:childTnLst>
                              <p:par>
                                <p:cTn id="66" presetID="3" presetClass="exit" presetSubtype="10" fill="hold" nodeType="afterEffect">
                                  <p:stCondLst>
                                    <p:cond delay="0"/>
                                  </p:stCondLst>
                                  <p:childTnLst>
                                    <p:animEffect transition="out" filter="blinds(horizontal)">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blinds(horizontal)">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62"/>
                                        </p:tgtEl>
                                        <p:attrNameLst>
                                          <p:attrName>style.visibility</p:attrName>
                                        </p:attrNameLst>
                                      </p:cBhvr>
                                      <p:to>
                                        <p:strVal val="visible"/>
                                      </p:to>
                                    </p:set>
                                    <p:animEffect transition="in" filter="blinds(horizontal)">
                                      <p:cBhvr>
                                        <p:cTn id="78" dur="500"/>
                                        <p:tgtEl>
                                          <p:spTgt spid="16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blinds(horizontal)">
                                      <p:cBhvr>
                                        <p:cTn id="83" dur="5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44"/>
                                        </p:tgtEl>
                                        <p:attrNameLst>
                                          <p:attrName>style.visibility</p:attrName>
                                        </p:attrNameLst>
                                      </p:cBhvr>
                                      <p:to>
                                        <p:strVal val="visible"/>
                                      </p:to>
                                    </p:set>
                                    <p:animEffect transition="in" filter="blinds(horizontal)">
                                      <p:cBhvr>
                                        <p:cTn id="88" dur="500"/>
                                        <p:tgtEl>
                                          <p:spTgt spid="14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blinds(horizontal)">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blinds(horizontal)">
                                      <p:cBhvr>
                                        <p:cTn id="98" dur="500"/>
                                        <p:tgtEl>
                                          <p:spTgt spid="16"/>
                                        </p:tgtEl>
                                      </p:cBhvr>
                                    </p:animEffect>
                                  </p:childTnLst>
                                </p:cTn>
                              </p:par>
                            </p:childTnLst>
                          </p:cTn>
                        </p:par>
                        <p:par>
                          <p:cTn id="99" fill="hold">
                            <p:stCondLst>
                              <p:cond delay="500"/>
                            </p:stCondLst>
                            <p:childTnLst>
                              <p:par>
                                <p:cTn id="100" presetID="3" presetClass="exit" presetSubtype="10" fill="hold" nodeType="afterEffect">
                                  <p:stCondLst>
                                    <p:cond delay="0"/>
                                  </p:stCondLst>
                                  <p:childTnLst>
                                    <p:animEffect transition="out" filter="blinds(horizontal)">
                                      <p:cBhvr>
                                        <p:cTn id="101" dur="500"/>
                                        <p:tgtEl>
                                          <p:spTgt spid="8"/>
                                        </p:tgtEl>
                                      </p:cBhvr>
                                    </p:animEffect>
                                    <p:set>
                                      <p:cBhvr>
                                        <p:cTn id="102" dur="1" fill="hold">
                                          <p:stCondLst>
                                            <p:cond delay="499"/>
                                          </p:stCondLst>
                                        </p:cTn>
                                        <p:tgtEl>
                                          <p:spTgt spid="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blinds(horizontal)">
                                      <p:cBhvr>
                                        <p:cTn id="107" dur="500"/>
                                        <p:tgtEl>
                                          <p:spTgt spid="1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blinds(horizontal)">
                                      <p:cBhvr>
                                        <p:cTn id="112" dur="500"/>
                                        <p:tgtEl>
                                          <p:spTgt spid="9"/>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blinds(horizontal)">
                                      <p:cBhvr>
                                        <p:cTn id="117" dur="500"/>
                                        <p:tgtEl>
                                          <p:spTgt spid="18"/>
                                        </p:tgtEl>
                                      </p:cBhvr>
                                    </p:animEffect>
                                  </p:childTnLst>
                                </p:cTn>
                              </p:par>
                            </p:childTnLst>
                          </p:cTn>
                        </p:par>
                        <p:par>
                          <p:cTn id="118" fill="hold">
                            <p:stCondLst>
                              <p:cond delay="500"/>
                            </p:stCondLst>
                            <p:childTnLst>
                              <p:par>
                                <p:cTn id="119" presetID="3" presetClass="exit" presetSubtype="10" fill="hold" nodeType="afterEffect">
                                  <p:stCondLst>
                                    <p:cond delay="0"/>
                                  </p:stCondLst>
                                  <p:childTnLst>
                                    <p:animEffect transition="out" filter="blinds(horizontal)">
                                      <p:cBhvr>
                                        <p:cTn id="120" dur="500"/>
                                        <p:tgtEl>
                                          <p:spTgt spid="9"/>
                                        </p:tgtEl>
                                      </p:cBhvr>
                                    </p:animEffect>
                                    <p:set>
                                      <p:cBhvr>
                                        <p:cTn id="121" dur="1" fill="hold">
                                          <p:stCondLst>
                                            <p:cond delay="499"/>
                                          </p:stCondLst>
                                        </p:cTn>
                                        <p:tgtEl>
                                          <p:spTgt spid="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blinds(horizontal)">
                                      <p:cBhvr>
                                        <p:cTn id="126" dur="500"/>
                                        <p:tgtEl>
                                          <p:spTgt spid="19"/>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blinds(horizontal)">
                                      <p:cBhvr>
                                        <p:cTn id="131" dur="500"/>
                                        <p:tgtEl>
                                          <p:spTgt spid="20"/>
                                        </p:tgtEl>
                                      </p:cBhvr>
                                    </p:animEffect>
                                  </p:childTnLst>
                                </p:cTn>
                              </p:par>
                            </p:childTnLst>
                          </p:cTn>
                        </p:par>
                        <p:par>
                          <p:cTn id="132" fill="hold">
                            <p:stCondLst>
                              <p:cond delay="500"/>
                            </p:stCondLst>
                            <p:childTnLst>
                              <p:par>
                                <p:cTn id="133" presetID="3" presetClass="exit" presetSubtype="10" fill="hold" nodeType="afterEffect">
                                  <p:stCondLst>
                                    <p:cond delay="0"/>
                                  </p:stCondLst>
                                  <p:childTnLst>
                                    <p:animEffect transition="out" filter="blinds(horizontal)">
                                      <p:cBhvr>
                                        <p:cTn id="134" dur="500"/>
                                        <p:tgtEl>
                                          <p:spTgt spid="19"/>
                                        </p:tgtEl>
                                      </p:cBhvr>
                                    </p:animEffect>
                                    <p:set>
                                      <p:cBhvr>
                                        <p:cTn id="135" dur="1" fill="hold">
                                          <p:stCondLst>
                                            <p:cond delay="499"/>
                                          </p:stCondLst>
                                        </p:cTn>
                                        <p:tgtEl>
                                          <p:spTgt spid="1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nodeType="click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blinds(horizontal)">
                                      <p:cBhvr>
                                        <p:cTn id="140" dur="500"/>
                                        <p:tgtEl>
                                          <p:spTgt spid="21"/>
                                        </p:tgtEl>
                                      </p:cBhvr>
                                    </p:animEffect>
                                  </p:childTnLst>
                                </p:cTn>
                              </p:par>
                            </p:childTnLst>
                          </p:cTn>
                        </p:par>
                        <p:par>
                          <p:cTn id="141" fill="hold">
                            <p:stCondLst>
                              <p:cond delay="500"/>
                            </p:stCondLst>
                            <p:childTnLst>
                              <p:par>
                                <p:cTn id="142" presetID="3" presetClass="exit" presetSubtype="10" fill="hold" nodeType="afterEffect">
                                  <p:stCondLst>
                                    <p:cond delay="0"/>
                                  </p:stCondLst>
                                  <p:childTnLst>
                                    <p:animEffect transition="out" filter="blinds(horizontal)">
                                      <p:cBhvr>
                                        <p:cTn id="143" dur="500"/>
                                        <p:tgtEl>
                                          <p:spTgt spid="20"/>
                                        </p:tgtEl>
                                      </p:cBhvr>
                                    </p:animEffect>
                                    <p:set>
                                      <p:cBhvr>
                                        <p:cTn id="144" dur="1" fill="hold">
                                          <p:stCondLst>
                                            <p:cond delay="499"/>
                                          </p:stCondLst>
                                        </p:cTn>
                                        <p:tgtEl>
                                          <p:spTgt spid="2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nodeType="clickEffect">
                                  <p:stCondLst>
                                    <p:cond delay="0"/>
                                  </p:stCondLst>
                                  <p:childTnLst>
                                    <p:set>
                                      <p:cBhvr>
                                        <p:cTn id="148" dur="1" fill="hold">
                                          <p:stCondLst>
                                            <p:cond delay="0"/>
                                          </p:stCondLst>
                                        </p:cTn>
                                        <p:tgtEl>
                                          <p:spTgt spid="22"/>
                                        </p:tgtEl>
                                        <p:attrNameLst>
                                          <p:attrName>style.visibility</p:attrName>
                                        </p:attrNameLst>
                                      </p:cBhvr>
                                      <p:to>
                                        <p:strVal val="visible"/>
                                      </p:to>
                                    </p:set>
                                    <p:animEffect transition="in" filter="blinds(horizontal)">
                                      <p:cBhvr>
                                        <p:cTn id="149" dur="500"/>
                                        <p:tgtEl>
                                          <p:spTgt spid="22"/>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303"/>
                                        </p:tgtEl>
                                        <p:attrNameLst>
                                          <p:attrName>style.visibility</p:attrName>
                                        </p:attrNameLst>
                                      </p:cBhvr>
                                      <p:to>
                                        <p:strVal val="visible"/>
                                      </p:to>
                                    </p:set>
                                    <p:animEffect transition="in" filter="blinds(horizontal)">
                                      <p:cBhvr>
                                        <p:cTn id="154" dur="500"/>
                                        <p:tgtEl>
                                          <p:spTgt spid="303"/>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nodeType="click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blinds(horizontal)">
                                      <p:cBhvr>
                                        <p:cTn id="159" dur="500"/>
                                        <p:tgtEl>
                                          <p:spTgt spid="23"/>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268"/>
                                        </p:tgtEl>
                                        <p:attrNameLst>
                                          <p:attrName>style.visibility</p:attrName>
                                        </p:attrNameLst>
                                      </p:cBhvr>
                                      <p:to>
                                        <p:strVal val="visible"/>
                                      </p:to>
                                    </p:set>
                                    <p:animEffect transition="in" filter="blinds(horizontal)">
                                      <p:cBhvr>
                                        <p:cTn id="164" dur="500"/>
                                        <p:tgtEl>
                                          <p:spTgt spid="268"/>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24"/>
                                        </p:tgtEl>
                                        <p:attrNameLst>
                                          <p:attrName>style.visibility</p:attrName>
                                        </p:attrNameLst>
                                      </p:cBhvr>
                                      <p:to>
                                        <p:strVal val="visible"/>
                                      </p:to>
                                    </p:set>
                                    <p:animEffect transition="in" filter="blinds(horizontal)">
                                      <p:cBhvr>
                                        <p:cTn id="169" dur="500"/>
                                        <p:tgtEl>
                                          <p:spTgt spid="24"/>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nodeType="clickEffect">
                                  <p:stCondLst>
                                    <p:cond delay="0"/>
                                  </p:stCondLst>
                                  <p:childTnLst>
                                    <p:set>
                                      <p:cBhvr>
                                        <p:cTn id="173" dur="1" fill="hold">
                                          <p:stCondLst>
                                            <p:cond delay="0"/>
                                          </p:stCondLst>
                                        </p:cTn>
                                        <p:tgtEl>
                                          <p:spTgt spid="25"/>
                                        </p:tgtEl>
                                        <p:attrNameLst>
                                          <p:attrName>style.visibility</p:attrName>
                                        </p:attrNameLst>
                                      </p:cBhvr>
                                      <p:to>
                                        <p:strVal val="visible"/>
                                      </p:to>
                                    </p:set>
                                    <p:animEffect transition="in" filter="blinds(horizontal)">
                                      <p:cBhvr>
                                        <p:cTn id="174" dur="500"/>
                                        <p:tgtEl>
                                          <p:spTgt spid="25"/>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grpId="0" nodeType="clickEffect">
                                  <p:stCondLst>
                                    <p:cond delay="0"/>
                                  </p:stCondLst>
                                  <p:childTnLst>
                                    <p:set>
                                      <p:cBhvr>
                                        <p:cTn id="178" dur="1" fill="hold">
                                          <p:stCondLst>
                                            <p:cond delay="0"/>
                                          </p:stCondLst>
                                        </p:cTn>
                                        <p:tgtEl>
                                          <p:spTgt spid="321"/>
                                        </p:tgtEl>
                                        <p:attrNameLst>
                                          <p:attrName>style.visibility</p:attrName>
                                        </p:attrNameLst>
                                      </p:cBhvr>
                                      <p:to>
                                        <p:strVal val="visible"/>
                                      </p:to>
                                    </p:set>
                                    <p:animEffect transition="in" filter="blinds(horizontal)">
                                      <p:cBhvr>
                                        <p:cTn id="179" dur="500"/>
                                        <p:tgtEl>
                                          <p:spTgt spid="321"/>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ntr" presetSubtype="10" fill="hold" nodeType="clickEffect">
                                  <p:stCondLst>
                                    <p:cond delay="0"/>
                                  </p:stCondLst>
                                  <p:childTnLst>
                                    <p:set>
                                      <p:cBhvr>
                                        <p:cTn id="183" dur="1" fill="hold">
                                          <p:stCondLst>
                                            <p:cond delay="0"/>
                                          </p:stCondLst>
                                        </p:cTn>
                                        <p:tgtEl>
                                          <p:spTgt spid="26"/>
                                        </p:tgtEl>
                                        <p:attrNameLst>
                                          <p:attrName>style.visibility</p:attrName>
                                        </p:attrNameLst>
                                      </p:cBhvr>
                                      <p:to>
                                        <p:strVal val="visible"/>
                                      </p:to>
                                    </p:set>
                                    <p:animEffect transition="in" filter="blinds(horizontal)">
                                      <p:cBhvr>
                                        <p:cTn id="184" dur="500"/>
                                        <p:tgtEl>
                                          <p:spTgt spid="26"/>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215"/>
                                        </p:tgtEl>
                                        <p:attrNameLst>
                                          <p:attrName>style.visibility</p:attrName>
                                        </p:attrNameLst>
                                      </p:cBhvr>
                                      <p:to>
                                        <p:strVal val="visible"/>
                                      </p:to>
                                    </p:set>
                                    <p:animEffect transition="in" filter="blinds(horizontal)">
                                      <p:cBhvr>
                                        <p:cTn id="189" dur="500"/>
                                        <p:tgtEl>
                                          <p:spTgt spid="215"/>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nodeType="clickEffect">
                                  <p:stCondLst>
                                    <p:cond delay="0"/>
                                  </p:stCondLst>
                                  <p:childTnLst>
                                    <p:set>
                                      <p:cBhvr>
                                        <p:cTn id="193" dur="1" fill="hold">
                                          <p:stCondLst>
                                            <p:cond delay="0"/>
                                          </p:stCondLst>
                                        </p:cTn>
                                        <p:tgtEl>
                                          <p:spTgt spid="27"/>
                                        </p:tgtEl>
                                        <p:attrNameLst>
                                          <p:attrName>style.visibility</p:attrName>
                                        </p:attrNameLst>
                                      </p:cBhvr>
                                      <p:to>
                                        <p:strVal val="visible"/>
                                      </p:to>
                                    </p:set>
                                    <p:animEffect transition="in" filter="blinds(horizontal)">
                                      <p:cBhvr>
                                        <p:cTn id="194" dur="500"/>
                                        <p:tgtEl>
                                          <p:spTgt spid="27"/>
                                        </p:tgtEl>
                                      </p:cBhvr>
                                    </p:animEffect>
                                  </p:childTnLst>
                                </p:cTn>
                              </p:par>
                            </p:childTnLst>
                          </p:cTn>
                        </p:par>
                      </p:childTnLst>
                    </p:cTn>
                  </p:par>
                  <p:par>
                    <p:cTn id="195" fill="hold">
                      <p:stCondLst>
                        <p:cond delay="indefinite"/>
                      </p:stCondLst>
                      <p:childTnLst>
                        <p:par>
                          <p:cTn id="196" fill="hold">
                            <p:stCondLst>
                              <p:cond delay="0"/>
                            </p:stCondLst>
                            <p:childTnLst>
                              <p:par>
                                <p:cTn id="197" presetID="3" presetClass="entr" presetSubtype="10" fill="hold" grpId="0" nodeType="clickEffect">
                                  <p:stCondLst>
                                    <p:cond delay="0"/>
                                  </p:stCondLst>
                                  <p:childTnLst>
                                    <p:set>
                                      <p:cBhvr>
                                        <p:cTn id="198" dur="1" fill="hold">
                                          <p:stCondLst>
                                            <p:cond delay="0"/>
                                          </p:stCondLst>
                                        </p:cTn>
                                        <p:tgtEl>
                                          <p:spTgt spid="180"/>
                                        </p:tgtEl>
                                        <p:attrNameLst>
                                          <p:attrName>style.visibility</p:attrName>
                                        </p:attrNameLst>
                                      </p:cBhvr>
                                      <p:to>
                                        <p:strVal val="visible"/>
                                      </p:to>
                                    </p:set>
                                    <p:animEffect transition="in" filter="blinds(horizontal)">
                                      <p:cBhvr>
                                        <p:cTn id="199"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62" grpId="0"/>
      <p:bldP spid="180" grpId="0"/>
      <p:bldP spid="215" grpId="0"/>
      <p:bldP spid="268" grpId="0"/>
      <p:bldP spid="303" grpId="0"/>
      <p:bldP spid="3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矩形 34"/>
          <p:cNvSpPr>
            <a:spLocks noChangeArrowheads="1"/>
          </p:cNvSpPr>
          <p:nvPr/>
        </p:nvSpPr>
        <p:spPr bwMode="auto">
          <a:xfrm>
            <a:off x="539552"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树的实例</a:t>
            </a:r>
            <a:endParaRPr lang="zh-CN" altLang="en-US" dirty="0">
              <a:latin typeface="微软雅黑" pitchFamily="34" charset="-122"/>
              <a:ea typeface="微软雅黑" pitchFamily="34" charset="-122"/>
            </a:endParaRPr>
          </a:p>
        </p:txBody>
      </p:sp>
      <p:sp>
        <p:nvSpPr>
          <p:cNvPr id="36" name="TextBox 35"/>
          <p:cNvSpPr txBox="1"/>
          <p:nvPr/>
        </p:nvSpPr>
        <p:spPr>
          <a:xfrm>
            <a:off x="611560" y="1131590"/>
            <a:ext cx="1800200"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家谱是一棵树</a:t>
            </a:r>
          </a:p>
        </p:txBody>
      </p:sp>
      <p:grpSp>
        <p:nvGrpSpPr>
          <p:cNvPr id="37" name="Group 90"/>
          <p:cNvGrpSpPr>
            <a:grpSpLocks/>
          </p:cNvGrpSpPr>
          <p:nvPr/>
        </p:nvGrpSpPr>
        <p:grpSpPr bwMode="auto">
          <a:xfrm>
            <a:off x="323528" y="1851670"/>
            <a:ext cx="3746500" cy="2987675"/>
            <a:chOff x="2925" y="1797"/>
            <a:chExt cx="2723" cy="1905"/>
          </a:xfrm>
        </p:grpSpPr>
        <p:sp>
          <p:nvSpPr>
            <p:cNvPr id="38" name="Oval 65"/>
            <p:cNvSpPr>
              <a:spLocks noChangeArrowheads="1"/>
            </p:cNvSpPr>
            <p:nvPr/>
          </p:nvSpPr>
          <p:spPr bwMode="auto">
            <a:xfrm>
              <a:off x="4195" y="1797"/>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A</a:t>
              </a:r>
            </a:p>
          </p:txBody>
        </p:sp>
        <p:sp>
          <p:nvSpPr>
            <p:cNvPr id="39" name="Oval 66"/>
            <p:cNvSpPr>
              <a:spLocks noChangeArrowheads="1"/>
            </p:cNvSpPr>
            <p:nvPr/>
          </p:nvSpPr>
          <p:spPr bwMode="auto">
            <a:xfrm>
              <a:off x="4876"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D</a:t>
              </a:r>
            </a:p>
          </p:txBody>
        </p:sp>
        <p:sp>
          <p:nvSpPr>
            <p:cNvPr id="40" name="Oval 67"/>
            <p:cNvSpPr>
              <a:spLocks noChangeArrowheads="1"/>
            </p:cNvSpPr>
            <p:nvPr/>
          </p:nvSpPr>
          <p:spPr bwMode="auto">
            <a:xfrm>
              <a:off x="4195"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C</a:t>
              </a:r>
            </a:p>
          </p:txBody>
        </p:sp>
        <p:sp>
          <p:nvSpPr>
            <p:cNvPr id="45" name="Oval 68"/>
            <p:cNvSpPr>
              <a:spLocks noChangeArrowheads="1"/>
            </p:cNvSpPr>
            <p:nvPr/>
          </p:nvSpPr>
          <p:spPr bwMode="auto">
            <a:xfrm>
              <a:off x="3424"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B</a:t>
              </a:r>
            </a:p>
          </p:txBody>
        </p:sp>
        <p:sp>
          <p:nvSpPr>
            <p:cNvPr id="46" name="Oval 69"/>
            <p:cNvSpPr>
              <a:spLocks noChangeArrowheads="1"/>
            </p:cNvSpPr>
            <p:nvPr/>
          </p:nvSpPr>
          <p:spPr bwMode="auto">
            <a:xfrm>
              <a:off x="3606"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F</a:t>
              </a:r>
            </a:p>
          </p:txBody>
        </p:sp>
        <p:sp>
          <p:nvSpPr>
            <p:cNvPr id="47" name="Oval 70"/>
            <p:cNvSpPr>
              <a:spLocks noChangeArrowheads="1"/>
            </p:cNvSpPr>
            <p:nvPr/>
          </p:nvSpPr>
          <p:spPr bwMode="auto">
            <a:xfrm>
              <a:off x="3152"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E</a:t>
              </a:r>
            </a:p>
          </p:txBody>
        </p:sp>
        <p:sp>
          <p:nvSpPr>
            <p:cNvPr id="48" name="Oval 71"/>
            <p:cNvSpPr>
              <a:spLocks noChangeArrowheads="1"/>
            </p:cNvSpPr>
            <p:nvPr/>
          </p:nvSpPr>
          <p:spPr bwMode="auto">
            <a:xfrm>
              <a:off x="4195"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G</a:t>
              </a:r>
            </a:p>
          </p:txBody>
        </p:sp>
        <p:sp>
          <p:nvSpPr>
            <p:cNvPr id="49" name="Oval 72"/>
            <p:cNvSpPr>
              <a:spLocks noChangeArrowheads="1"/>
            </p:cNvSpPr>
            <p:nvPr/>
          </p:nvSpPr>
          <p:spPr bwMode="auto">
            <a:xfrm>
              <a:off x="5375"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J</a:t>
              </a:r>
            </a:p>
          </p:txBody>
        </p:sp>
        <p:sp>
          <p:nvSpPr>
            <p:cNvPr id="50" name="Oval 73"/>
            <p:cNvSpPr>
              <a:spLocks noChangeArrowheads="1"/>
            </p:cNvSpPr>
            <p:nvPr/>
          </p:nvSpPr>
          <p:spPr bwMode="auto">
            <a:xfrm>
              <a:off x="5012"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I</a:t>
              </a:r>
            </a:p>
          </p:txBody>
        </p:sp>
        <p:sp>
          <p:nvSpPr>
            <p:cNvPr id="51" name="Oval 74"/>
            <p:cNvSpPr>
              <a:spLocks noChangeArrowheads="1"/>
            </p:cNvSpPr>
            <p:nvPr/>
          </p:nvSpPr>
          <p:spPr bwMode="auto">
            <a:xfrm>
              <a:off x="4604"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H</a:t>
              </a:r>
            </a:p>
          </p:txBody>
        </p:sp>
        <p:sp>
          <p:nvSpPr>
            <p:cNvPr id="52" name="Oval 75"/>
            <p:cNvSpPr>
              <a:spLocks noChangeArrowheads="1"/>
            </p:cNvSpPr>
            <p:nvPr/>
          </p:nvSpPr>
          <p:spPr bwMode="auto">
            <a:xfrm>
              <a:off x="3334"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L</a:t>
              </a:r>
            </a:p>
          </p:txBody>
        </p:sp>
        <p:sp>
          <p:nvSpPr>
            <p:cNvPr id="53" name="Oval 76"/>
            <p:cNvSpPr>
              <a:spLocks noChangeArrowheads="1"/>
            </p:cNvSpPr>
            <p:nvPr/>
          </p:nvSpPr>
          <p:spPr bwMode="auto">
            <a:xfrm>
              <a:off x="2925"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K</a:t>
              </a:r>
            </a:p>
          </p:txBody>
        </p:sp>
        <p:sp>
          <p:nvSpPr>
            <p:cNvPr id="54" name="Oval 77"/>
            <p:cNvSpPr>
              <a:spLocks noChangeArrowheads="1"/>
            </p:cNvSpPr>
            <p:nvPr/>
          </p:nvSpPr>
          <p:spPr bwMode="auto">
            <a:xfrm>
              <a:off x="4422"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M</a:t>
              </a:r>
            </a:p>
          </p:txBody>
        </p:sp>
        <p:sp>
          <p:nvSpPr>
            <p:cNvPr id="55" name="Line 78"/>
            <p:cNvSpPr>
              <a:spLocks noChangeShapeType="1"/>
            </p:cNvSpPr>
            <p:nvPr/>
          </p:nvSpPr>
          <p:spPr bwMode="auto">
            <a:xfrm flipH="1">
              <a:off x="3651" y="1979"/>
              <a:ext cx="544" cy="317"/>
            </a:xfrm>
            <a:prstGeom prst="line">
              <a:avLst/>
            </a:prstGeom>
            <a:noFill/>
            <a:ln w="19050">
              <a:solidFill>
                <a:schemeClr val="tx1"/>
              </a:solidFill>
              <a:round/>
              <a:headEnd/>
              <a:tailEnd/>
            </a:ln>
          </p:spPr>
          <p:txBody>
            <a:bodyPr wrap="none"/>
            <a:lstStyle/>
            <a:p>
              <a:endParaRPr lang="zh-CN" altLang="en-US"/>
            </a:p>
          </p:txBody>
        </p:sp>
        <p:sp>
          <p:nvSpPr>
            <p:cNvPr id="56" name="Line 79"/>
            <p:cNvSpPr>
              <a:spLocks noChangeShapeType="1"/>
            </p:cNvSpPr>
            <p:nvPr/>
          </p:nvSpPr>
          <p:spPr bwMode="auto">
            <a:xfrm>
              <a:off x="4332" y="2069"/>
              <a:ext cx="0" cy="227"/>
            </a:xfrm>
            <a:prstGeom prst="line">
              <a:avLst/>
            </a:prstGeom>
            <a:noFill/>
            <a:ln w="19050">
              <a:solidFill>
                <a:schemeClr val="tx1"/>
              </a:solidFill>
              <a:round/>
              <a:headEnd/>
              <a:tailEnd/>
            </a:ln>
          </p:spPr>
          <p:txBody>
            <a:bodyPr wrap="none"/>
            <a:lstStyle/>
            <a:p>
              <a:endParaRPr lang="zh-CN" altLang="en-US"/>
            </a:p>
          </p:txBody>
        </p:sp>
        <p:sp>
          <p:nvSpPr>
            <p:cNvPr id="57" name="Line 80"/>
            <p:cNvSpPr>
              <a:spLocks noChangeShapeType="1"/>
            </p:cNvSpPr>
            <p:nvPr/>
          </p:nvSpPr>
          <p:spPr bwMode="auto">
            <a:xfrm>
              <a:off x="4468" y="1979"/>
              <a:ext cx="499" cy="317"/>
            </a:xfrm>
            <a:prstGeom prst="line">
              <a:avLst/>
            </a:prstGeom>
            <a:noFill/>
            <a:ln w="19050">
              <a:solidFill>
                <a:schemeClr val="tx1"/>
              </a:solidFill>
              <a:round/>
              <a:headEnd/>
              <a:tailEnd/>
            </a:ln>
          </p:spPr>
          <p:txBody>
            <a:bodyPr wrap="none"/>
            <a:lstStyle/>
            <a:p>
              <a:endParaRPr lang="zh-CN" altLang="en-US"/>
            </a:p>
          </p:txBody>
        </p:sp>
        <p:sp>
          <p:nvSpPr>
            <p:cNvPr id="58" name="Line 81"/>
            <p:cNvSpPr>
              <a:spLocks noChangeShapeType="1"/>
            </p:cNvSpPr>
            <p:nvPr/>
          </p:nvSpPr>
          <p:spPr bwMode="auto">
            <a:xfrm flipH="1">
              <a:off x="3288" y="2568"/>
              <a:ext cx="182" cy="272"/>
            </a:xfrm>
            <a:prstGeom prst="line">
              <a:avLst/>
            </a:prstGeom>
            <a:noFill/>
            <a:ln w="19050">
              <a:solidFill>
                <a:schemeClr val="tx1"/>
              </a:solidFill>
              <a:round/>
              <a:headEnd/>
              <a:tailEnd/>
            </a:ln>
          </p:spPr>
          <p:txBody>
            <a:bodyPr wrap="none"/>
            <a:lstStyle/>
            <a:p>
              <a:endParaRPr lang="zh-CN" altLang="en-US"/>
            </a:p>
          </p:txBody>
        </p:sp>
        <p:sp>
          <p:nvSpPr>
            <p:cNvPr id="59" name="Line 82"/>
            <p:cNvSpPr>
              <a:spLocks noChangeShapeType="1"/>
            </p:cNvSpPr>
            <p:nvPr/>
          </p:nvSpPr>
          <p:spPr bwMode="auto">
            <a:xfrm>
              <a:off x="3651" y="2568"/>
              <a:ext cx="91" cy="272"/>
            </a:xfrm>
            <a:prstGeom prst="line">
              <a:avLst/>
            </a:prstGeom>
            <a:noFill/>
            <a:ln w="19050">
              <a:solidFill>
                <a:schemeClr val="tx1"/>
              </a:solidFill>
              <a:round/>
              <a:headEnd/>
              <a:tailEnd/>
            </a:ln>
          </p:spPr>
          <p:txBody>
            <a:bodyPr wrap="none"/>
            <a:lstStyle/>
            <a:p>
              <a:endParaRPr lang="zh-CN" altLang="en-US"/>
            </a:p>
          </p:txBody>
        </p:sp>
        <p:sp>
          <p:nvSpPr>
            <p:cNvPr id="60" name="Line 83"/>
            <p:cNvSpPr>
              <a:spLocks noChangeShapeType="1"/>
            </p:cNvSpPr>
            <p:nvPr/>
          </p:nvSpPr>
          <p:spPr bwMode="auto">
            <a:xfrm>
              <a:off x="4332" y="2568"/>
              <a:ext cx="0" cy="272"/>
            </a:xfrm>
            <a:prstGeom prst="line">
              <a:avLst/>
            </a:prstGeom>
            <a:noFill/>
            <a:ln w="19050">
              <a:solidFill>
                <a:schemeClr val="tx1"/>
              </a:solidFill>
              <a:round/>
              <a:headEnd/>
              <a:tailEnd/>
            </a:ln>
          </p:spPr>
          <p:txBody>
            <a:bodyPr wrap="none"/>
            <a:lstStyle/>
            <a:p>
              <a:endParaRPr lang="zh-CN" altLang="en-US"/>
            </a:p>
          </p:txBody>
        </p:sp>
        <p:sp>
          <p:nvSpPr>
            <p:cNvPr id="61" name="Line 84"/>
            <p:cNvSpPr>
              <a:spLocks noChangeShapeType="1"/>
            </p:cNvSpPr>
            <p:nvPr/>
          </p:nvSpPr>
          <p:spPr bwMode="auto">
            <a:xfrm flipH="1">
              <a:off x="4785" y="2568"/>
              <a:ext cx="182" cy="318"/>
            </a:xfrm>
            <a:prstGeom prst="line">
              <a:avLst/>
            </a:prstGeom>
            <a:noFill/>
            <a:ln w="19050">
              <a:solidFill>
                <a:schemeClr val="tx1"/>
              </a:solidFill>
              <a:round/>
              <a:headEnd/>
              <a:tailEnd/>
            </a:ln>
          </p:spPr>
          <p:txBody>
            <a:bodyPr wrap="none"/>
            <a:lstStyle/>
            <a:p>
              <a:endParaRPr lang="zh-CN" altLang="en-US"/>
            </a:p>
          </p:txBody>
        </p:sp>
        <p:sp>
          <p:nvSpPr>
            <p:cNvPr id="62" name="Line 85"/>
            <p:cNvSpPr>
              <a:spLocks noChangeShapeType="1"/>
            </p:cNvSpPr>
            <p:nvPr/>
          </p:nvSpPr>
          <p:spPr bwMode="auto">
            <a:xfrm>
              <a:off x="5057" y="2568"/>
              <a:ext cx="46" cy="272"/>
            </a:xfrm>
            <a:prstGeom prst="line">
              <a:avLst/>
            </a:prstGeom>
            <a:noFill/>
            <a:ln w="19050">
              <a:solidFill>
                <a:schemeClr val="tx1"/>
              </a:solidFill>
              <a:round/>
              <a:headEnd/>
              <a:tailEnd/>
            </a:ln>
          </p:spPr>
          <p:txBody>
            <a:bodyPr wrap="none"/>
            <a:lstStyle/>
            <a:p>
              <a:endParaRPr lang="zh-CN" altLang="en-US"/>
            </a:p>
          </p:txBody>
        </p:sp>
        <p:sp>
          <p:nvSpPr>
            <p:cNvPr id="63" name="Line 86"/>
            <p:cNvSpPr>
              <a:spLocks noChangeShapeType="1"/>
            </p:cNvSpPr>
            <p:nvPr/>
          </p:nvSpPr>
          <p:spPr bwMode="auto">
            <a:xfrm>
              <a:off x="5148" y="2523"/>
              <a:ext cx="363" cy="317"/>
            </a:xfrm>
            <a:prstGeom prst="line">
              <a:avLst/>
            </a:prstGeom>
            <a:noFill/>
            <a:ln w="19050">
              <a:solidFill>
                <a:schemeClr val="tx1"/>
              </a:solidFill>
              <a:round/>
              <a:headEnd/>
              <a:tailEnd/>
            </a:ln>
          </p:spPr>
          <p:txBody>
            <a:bodyPr wrap="none"/>
            <a:lstStyle/>
            <a:p>
              <a:endParaRPr lang="zh-CN" altLang="en-US"/>
            </a:p>
          </p:txBody>
        </p:sp>
        <p:sp>
          <p:nvSpPr>
            <p:cNvPr id="64" name="Line 87"/>
            <p:cNvSpPr>
              <a:spLocks noChangeShapeType="1"/>
            </p:cNvSpPr>
            <p:nvPr/>
          </p:nvSpPr>
          <p:spPr bwMode="auto">
            <a:xfrm flipH="1">
              <a:off x="4604" y="3113"/>
              <a:ext cx="136" cy="362"/>
            </a:xfrm>
            <a:prstGeom prst="line">
              <a:avLst/>
            </a:prstGeom>
            <a:noFill/>
            <a:ln w="19050">
              <a:solidFill>
                <a:schemeClr val="tx1"/>
              </a:solidFill>
              <a:round/>
              <a:headEnd/>
              <a:tailEnd/>
            </a:ln>
          </p:spPr>
          <p:txBody>
            <a:bodyPr wrap="none"/>
            <a:lstStyle/>
            <a:p>
              <a:endParaRPr lang="zh-CN" altLang="en-US"/>
            </a:p>
          </p:txBody>
        </p:sp>
        <p:sp>
          <p:nvSpPr>
            <p:cNvPr id="65" name="Line 88"/>
            <p:cNvSpPr>
              <a:spLocks noChangeShapeType="1"/>
            </p:cNvSpPr>
            <p:nvPr/>
          </p:nvSpPr>
          <p:spPr bwMode="auto">
            <a:xfrm flipH="1">
              <a:off x="3107" y="3113"/>
              <a:ext cx="136" cy="362"/>
            </a:xfrm>
            <a:prstGeom prst="line">
              <a:avLst/>
            </a:prstGeom>
            <a:noFill/>
            <a:ln w="19050">
              <a:solidFill>
                <a:schemeClr val="tx1"/>
              </a:solidFill>
              <a:round/>
              <a:headEnd/>
              <a:tailEnd/>
            </a:ln>
          </p:spPr>
          <p:txBody>
            <a:bodyPr wrap="none"/>
            <a:lstStyle/>
            <a:p>
              <a:endParaRPr lang="zh-CN" altLang="en-US"/>
            </a:p>
          </p:txBody>
        </p:sp>
        <p:sp>
          <p:nvSpPr>
            <p:cNvPr id="66" name="Line 89"/>
            <p:cNvSpPr>
              <a:spLocks noChangeShapeType="1"/>
            </p:cNvSpPr>
            <p:nvPr/>
          </p:nvSpPr>
          <p:spPr bwMode="auto">
            <a:xfrm>
              <a:off x="3334" y="3113"/>
              <a:ext cx="136" cy="317"/>
            </a:xfrm>
            <a:prstGeom prst="line">
              <a:avLst/>
            </a:prstGeom>
            <a:noFill/>
            <a:ln w="19050">
              <a:solidFill>
                <a:schemeClr val="tx1"/>
              </a:solidFill>
              <a:round/>
              <a:headEnd/>
              <a:tailEnd/>
            </a:ln>
          </p:spPr>
          <p:txBody>
            <a:bodyPr wrap="none"/>
            <a:lstStyle/>
            <a:p>
              <a:endParaRPr lang="zh-CN" altLang="en-US"/>
            </a:p>
          </p:txBody>
        </p:sp>
      </p:grpSp>
      <p:sp>
        <p:nvSpPr>
          <p:cNvPr id="67" name="TextBox 66"/>
          <p:cNvSpPr txBox="1"/>
          <p:nvPr/>
        </p:nvSpPr>
        <p:spPr>
          <a:xfrm>
            <a:off x="5436096" y="1131590"/>
            <a:ext cx="2736304"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八皇后问题的求解过程</a:t>
            </a:r>
          </a:p>
        </p:txBody>
      </p:sp>
      <p:grpSp>
        <p:nvGrpSpPr>
          <p:cNvPr id="96" name="组合 95"/>
          <p:cNvGrpSpPr/>
          <p:nvPr/>
        </p:nvGrpSpPr>
        <p:grpSpPr>
          <a:xfrm>
            <a:off x="5234565" y="1851670"/>
            <a:ext cx="3659998" cy="2336903"/>
            <a:chOff x="5220072" y="1851670"/>
            <a:chExt cx="3674492" cy="2511953"/>
          </a:xfrm>
        </p:grpSpPr>
        <p:sp>
          <p:nvSpPr>
            <p:cNvPr id="69" name="Oval 65"/>
            <p:cNvSpPr>
              <a:spLocks noChangeArrowheads="1"/>
            </p:cNvSpPr>
            <p:nvPr/>
          </p:nvSpPr>
          <p:spPr bwMode="auto">
            <a:xfrm>
              <a:off x="6895422" y="1851670"/>
              <a:ext cx="375613" cy="426587"/>
            </a:xfrm>
            <a:prstGeom prst="ellipse">
              <a:avLst/>
            </a:prstGeom>
            <a:solidFill>
              <a:schemeClr val="accent1"/>
            </a:solidFill>
            <a:ln w="19050">
              <a:solidFill>
                <a:schemeClr val="tx1"/>
              </a:solidFill>
              <a:round/>
              <a:headEnd/>
              <a:tailEnd/>
            </a:ln>
          </p:spPr>
          <p:txBody>
            <a:bodyPr wrap="none" anchor="ctr"/>
            <a:lstStyle/>
            <a:p>
              <a:pPr algn="ctr"/>
              <a:endParaRPr lang="en-US" altLang="zh-CN" sz="1400" dirty="0">
                <a:ea typeface="楷体_GB2312" pitchFamily="49" charset="-122"/>
              </a:endParaRPr>
            </a:p>
          </p:txBody>
        </p:sp>
        <p:sp>
          <p:nvSpPr>
            <p:cNvPr id="70" name="Oval 66"/>
            <p:cNvSpPr>
              <a:spLocks noChangeArrowheads="1"/>
            </p:cNvSpPr>
            <p:nvPr/>
          </p:nvSpPr>
          <p:spPr bwMode="auto">
            <a:xfrm>
              <a:off x="7832391" y="2634268"/>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8</a:t>
              </a:r>
            </a:p>
          </p:txBody>
        </p:sp>
        <p:sp>
          <p:nvSpPr>
            <p:cNvPr id="71" name="Oval 67"/>
            <p:cNvSpPr>
              <a:spLocks noChangeArrowheads="1"/>
            </p:cNvSpPr>
            <p:nvPr/>
          </p:nvSpPr>
          <p:spPr bwMode="auto">
            <a:xfrm>
              <a:off x="6804248" y="2643758"/>
              <a:ext cx="720080"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a:t>
              </a:r>
            </a:p>
          </p:txBody>
        </p:sp>
        <p:sp>
          <p:nvSpPr>
            <p:cNvPr id="72" name="Oval 68"/>
            <p:cNvSpPr>
              <a:spLocks noChangeArrowheads="1"/>
            </p:cNvSpPr>
            <p:nvPr/>
          </p:nvSpPr>
          <p:spPr bwMode="auto">
            <a:xfrm>
              <a:off x="5834624" y="2634268"/>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1</a:t>
              </a:r>
            </a:p>
          </p:txBody>
        </p:sp>
        <p:sp>
          <p:nvSpPr>
            <p:cNvPr id="73" name="Oval 69"/>
            <p:cNvSpPr>
              <a:spLocks noChangeArrowheads="1"/>
            </p:cNvSpPr>
            <p:nvPr/>
          </p:nvSpPr>
          <p:spPr bwMode="auto">
            <a:xfrm>
              <a:off x="6372200" y="3507854"/>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8</a:t>
              </a:r>
            </a:p>
          </p:txBody>
        </p:sp>
        <p:sp>
          <p:nvSpPr>
            <p:cNvPr id="74" name="Oval 70"/>
            <p:cNvSpPr>
              <a:spLocks noChangeArrowheads="1"/>
            </p:cNvSpPr>
            <p:nvPr/>
          </p:nvSpPr>
          <p:spPr bwMode="auto">
            <a:xfrm>
              <a:off x="5220072" y="3507854"/>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1</a:t>
              </a:r>
            </a:p>
          </p:txBody>
        </p:sp>
        <p:sp>
          <p:nvSpPr>
            <p:cNvPr id="75" name="Oval 71"/>
            <p:cNvSpPr>
              <a:spLocks noChangeArrowheads="1"/>
            </p:cNvSpPr>
            <p:nvPr/>
          </p:nvSpPr>
          <p:spPr bwMode="auto">
            <a:xfrm>
              <a:off x="6895422" y="3487442"/>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……G</a:t>
              </a:r>
            </a:p>
          </p:txBody>
        </p:sp>
        <p:sp>
          <p:nvSpPr>
            <p:cNvPr id="76" name="Oval 72"/>
            <p:cNvSpPr>
              <a:spLocks noChangeArrowheads="1"/>
            </p:cNvSpPr>
            <p:nvPr/>
          </p:nvSpPr>
          <p:spPr bwMode="auto">
            <a:xfrm>
              <a:off x="8518951" y="3487442"/>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8</a:t>
              </a:r>
            </a:p>
          </p:txBody>
        </p:sp>
        <p:sp>
          <p:nvSpPr>
            <p:cNvPr id="77" name="Oval 73"/>
            <p:cNvSpPr>
              <a:spLocks noChangeArrowheads="1"/>
            </p:cNvSpPr>
            <p:nvPr/>
          </p:nvSpPr>
          <p:spPr bwMode="auto">
            <a:xfrm>
              <a:off x="8019509" y="3487442"/>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a:t>
              </a:r>
            </a:p>
          </p:txBody>
        </p:sp>
        <p:sp>
          <p:nvSpPr>
            <p:cNvPr id="78" name="Oval 74"/>
            <p:cNvSpPr>
              <a:spLocks noChangeArrowheads="1"/>
            </p:cNvSpPr>
            <p:nvPr/>
          </p:nvSpPr>
          <p:spPr bwMode="auto">
            <a:xfrm>
              <a:off x="7458153" y="3487442"/>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1</a:t>
              </a:r>
            </a:p>
          </p:txBody>
        </p:sp>
        <p:sp>
          <p:nvSpPr>
            <p:cNvPr id="82" name="Line 78"/>
            <p:cNvSpPr>
              <a:spLocks noChangeShapeType="1"/>
            </p:cNvSpPr>
            <p:nvPr/>
          </p:nvSpPr>
          <p:spPr bwMode="auto">
            <a:xfrm flipH="1">
              <a:off x="6146947" y="2137107"/>
              <a:ext cx="748474" cy="497162"/>
            </a:xfrm>
            <a:prstGeom prst="line">
              <a:avLst/>
            </a:prstGeom>
            <a:noFill/>
            <a:ln w="19050">
              <a:solidFill>
                <a:schemeClr val="tx1"/>
              </a:solidFill>
              <a:round/>
              <a:headEnd/>
              <a:tailEnd/>
            </a:ln>
          </p:spPr>
          <p:txBody>
            <a:bodyPr wrap="none"/>
            <a:lstStyle/>
            <a:p>
              <a:endParaRPr lang="zh-CN" altLang="en-US"/>
            </a:p>
          </p:txBody>
        </p:sp>
        <p:sp>
          <p:nvSpPr>
            <p:cNvPr id="83" name="Line 79"/>
            <p:cNvSpPr>
              <a:spLocks noChangeShapeType="1"/>
            </p:cNvSpPr>
            <p:nvPr/>
          </p:nvSpPr>
          <p:spPr bwMode="auto">
            <a:xfrm>
              <a:off x="7083916" y="2278257"/>
              <a:ext cx="0" cy="356012"/>
            </a:xfrm>
            <a:prstGeom prst="line">
              <a:avLst/>
            </a:prstGeom>
            <a:noFill/>
            <a:ln w="19050">
              <a:solidFill>
                <a:schemeClr val="tx1"/>
              </a:solidFill>
              <a:round/>
              <a:headEnd/>
              <a:tailEnd/>
            </a:ln>
          </p:spPr>
          <p:txBody>
            <a:bodyPr wrap="none"/>
            <a:lstStyle/>
            <a:p>
              <a:endParaRPr lang="zh-CN" altLang="en-US"/>
            </a:p>
          </p:txBody>
        </p:sp>
        <p:sp>
          <p:nvSpPr>
            <p:cNvPr id="84" name="Line 80"/>
            <p:cNvSpPr>
              <a:spLocks noChangeShapeType="1"/>
            </p:cNvSpPr>
            <p:nvPr/>
          </p:nvSpPr>
          <p:spPr bwMode="auto">
            <a:xfrm>
              <a:off x="7271035" y="2137107"/>
              <a:ext cx="686560" cy="497162"/>
            </a:xfrm>
            <a:prstGeom prst="line">
              <a:avLst/>
            </a:prstGeom>
            <a:noFill/>
            <a:ln w="19050">
              <a:solidFill>
                <a:schemeClr val="tx1"/>
              </a:solidFill>
              <a:round/>
              <a:headEnd/>
              <a:tailEnd/>
            </a:ln>
          </p:spPr>
          <p:txBody>
            <a:bodyPr wrap="none"/>
            <a:lstStyle/>
            <a:p>
              <a:endParaRPr lang="zh-CN" altLang="en-US"/>
            </a:p>
          </p:txBody>
        </p:sp>
        <p:sp>
          <p:nvSpPr>
            <p:cNvPr id="85" name="Line 81"/>
            <p:cNvSpPr>
              <a:spLocks noChangeShapeType="1"/>
            </p:cNvSpPr>
            <p:nvPr/>
          </p:nvSpPr>
          <p:spPr bwMode="auto">
            <a:xfrm flipH="1">
              <a:off x="5436095" y="3003799"/>
              <a:ext cx="360040" cy="483644"/>
            </a:xfrm>
            <a:prstGeom prst="line">
              <a:avLst/>
            </a:prstGeom>
            <a:noFill/>
            <a:ln w="19050">
              <a:solidFill>
                <a:schemeClr val="tx1"/>
              </a:solidFill>
              <a:round/>
              <a:headEnd/>
              <a:tailEnd/>
            </a:ln>
          </p:spPr>
          <p:txBody>
            <a:bodyPr wrap="none"/>
            <a:lstStyle/>
            <a:p>
              <a:endParaRPr lang="zh-CN" altLang="en-US"/>
            </a:p>
          </p:txBody>
        </p:sp>
        <p:sp>
          <p:nvSpPr>
            <p:cNvPr id="86" name="Line 82"/>
            <p:cNvSpPr>
              <a:spLocks noChangeShapeType="1"/>
            </p:cNvSpPr>
            <p:nvPr/>
          </p:nvSpPr>
          <p:spPr bwMode="auto">
            <a:xfrm>
              <a:off x="6146946" y="3060855"/>
              <a:ext cx="369269" cy="519007"/>
            </a:xfrm>
            <a:prstGeom prst="line">
              <a:avLst/>
            </a:prstGeom>
            <a:noFill/>
            <a:ln w="19050">
              <a:solidFill>
                <a:schemeClr val="tx1"/>
              </a:solidFill>
              <a:round/>
              <a:headEnd/>
              <a:tailEnd/>
            </a:ln>
          </p:spPr>
          <p:txBody>
            <a:bodyPr wrap="none"/>
            <a:lstStyle/>
            <a:p>
              <a:endParaRPr lang="zh-CN" altLang="en-US"/>
            </a:p>
          </p:txBody>
        </p:sp>
        <p:sp>
          <p:nvSpPr>
            <p:cNvPr id="87" name="Line 83"/>
            <p:cNvSpPr>
              <a:spLocks noChangeShapeType="1"/>
            </p:cNvSpPr>
            <p:nvPr/>
          </p:nvSpPr>
          <p:spPr bwMode="auto">
            <a:xfrm>
              <a:off x="7083916" y="3060855"/>
              <a:ext cx="0" cy="426587"/>
            </a:xfrm>
            <a:prstGeom prst="line">
              <a:avLst/>
            </a:prstGeom>
            <a:noFill/>
            <a:ln w="19050">
              <a:solidFill>
                <a:schemeClr val="tx1"/>
              </a:solidFill>
              <a:round/>
              <a:headEnd/>
              <a:tailEnd/>
            </a:ln>
          </p:spPr>
          <p:txBody>
            <a:bodyPr wrap="none"/>
            <a:lstStyle/>
            <a:p>
              <a:endParaRPr lang="zh-CN" altLang="en-US"/>
            </a:p>
          </p:txBody>
        </p:sp>
        <p:sp>
          <p:nvSpPr>
            <p:cNvPr id="88" name="Line 84"/>
            <p:cNvSpPr>
              <a:spLocks noChangeShapeType="1"/>
            </p:cNvSpPr>
            <p:nvPr/>
          </p:nvSpPr>
          <p:spPr bwMode="auto">
            <a:xfrm flipH="1">
              <a:off x="7707186" y="3060855"/>
              <a:ext cx="250409" cy="498730"/>
            </a:xfrm>
            <a:prstGeom prst="line">
              <a:avLst/>
            </a:prstGeom>
            <a:noFill/>
            <a:ln w="19050">
              <a:solidFill>
                <a:schemeClr val="tx1"/>
              </a:solidFill>
              <a:round/>
              <a:headEnd/>
              <a:tailEnd/>
            </a:ln>
          </p:spPr>
          <p:txBody>
            <a:bodyPr wrap="none"/>
            <a:lstStyle/>
            <a:p>
              <a:endParaRPr lang="zh-CN" altLang="en-US"/>
            </a:p>
          </p:txBody>
        </p:sp>
        <p:sp>
          <p:nvSpPr>
            <p:cNvPr id="89" name="Line 85"/>
            <p:cNvSpPr>
              <a:spLocks noChangeShapeType="1"/>
            </p:cNvSpPr>
            <p:nvPr/>
          </p:nvSpPr>
          <p:spPr bwMode="auto">
            <a:xfrm>
              <a:off x="8081424" y="3060855"/>
              <a:ext cx="63290" cy="426587"/>
            </a:xfrm>
            <a:prstGeom prst="line">
              <a:avLst/>
            </a:prstGeom>
            <a:noFill/>
            <a:ln w="19050">
              <a:solidFill>
                <a:schemeClr val="tx1"/>
              </a:solidFill>
              <a:round/>
              <a:headEnd/>
              <a:tailEnd/>
            </a:ln>
          </p:spPr>
          <p:txBody>
            <a:bodyPr wrap="none"/>
            <a:lstStyle/>
            <a:p>
              <a:endParaRPr lang="zh-CN" altLang="en-US"/>
            </a:p>
          </p:txBody>
        </p:sp>
        <p:sp>
          <p:nvSpPr>
            <p:cNvPr id="90" name="Line 86"/>
            <p:cNvSpPr>
              <a:spLocks noChangeShapeType="1"/>
            </p:cNvSpPr>
            <p:nvPr/>
          </p:nvSpPr>
          <p:spPr bwMode="auto">
            <a:xfrm>
              <a:off x="8206628" y="2990280"/>
              <a:ext cx="499442" cy="497162"/>
            </a:xfrm>
            <a:prstGeom prst="line">
              <a:avLst/>
            </a:prstGeom>
            <a:noFill/>
            <a:ln w="19050">
              <a:solidFill>
                <a:schemeClr val="tx1"/>
              </a:solidFill>
              <a:round/>
              <a:headEnd/>
              <a:tailEnd/>
            </a:ln>
          </p:spPr>
          <p:txBody>
            <a:bodyPr wrap="none"/>
            <a:lstStyle/>
            <a:p>
              <a:endParaRPr lang="zh-CN" altLang="en-US"/>
            </a:p>
          </p:txBody>
        </p:sp>
        <p:sp>
          <p:nvSpPr>
            <p:cNvPr id="91" name="Line 87"/>
            <p:cNvSpPr>
              <a:spLocks noChangeShapeType="1"/>
            </p:cNvSpPr>
            <p:nvPr/>
          </p:nvSpPr>
          <p:spPr bwMode="auto">
            <a:xfrm flipH="1">
              <a:off x="7308304" y="3795886"/>
              <a:ext cx="187119" cy="567737"/>
            </a:xfrm>
            <a:prstGeom prst="line">
              <a:avLst/>
            </a:prstGeom>
            <a:noFill/>
            <a:ln w="19050">
              <a:solidFill>
                <a:schemeClr val="tx1"/>
              </a:solidFill>
              <a:round/>
              <a:headEnd/>
              <a:tailEnd/>
            </a:ln>
          </p:spPr>
          <p:txBody>
            <a:bodyPr wrap="none"/>
            <a:lstStyle/>
            <a:p>
              <a:endParaRPr lang="zh-CN" altLang="en-US"/>
            </a:p>
          </p:txBody>
        </p:sp>
        <p:sp>
          <p:nvSpPr>
            <p:cNvPr id="92" name="Line 88"/>
            <p:cNvSpPr>
              <a:spLocks noChangeShapeType="1"/>
            </p:cNvSpPr>
            <p:nvPr/>
          </p:nvSpPr>
          <p:spPr bwMode="auto">
            <a:xfrm>
              <a:off x="5392640" y="3915598"/>
              <a:ext cx="29761" cy="412933"/>
            </a:xfrm>
            <a:prstGeom prst="line">
              <a:avLst/>
            </a:prstGeom>
            <a:noFill/>
            <a:ln w="19050">
              <a:solidFill>
                <a:schemeClr val="tx1"/>
              </a:solidFill>
              <a:round/>
              <a:headEnd/>
              <a:tailEnd/>
            </a:ln>
          </p:spPr>
          <p:txBody>
            <a:bodyPr wrap="none"/>
            <a:lstStyle/>
            <a:p>
              <a:endParaRPr lang="zh-CN" altLang="en-US"/>
            </a:p>
          </p:txBody>
        </p:sp>
        <p:sp>
          <p:nvSpPr>
            <p:cNvPr id="94" name="Oval 67"/>
            <p:cNvSpPr>
              <a:spLocks noChangeArrowheads="1"/>
            </p:cNvSpPr>
            <p:nvPr/>
          </p:nvSpPr>
          <p:spPr bwMode="auto">
            <a:xfrm>
              <a:off x="5652120" y="3507854"/>
              <a:ext cx="576064"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a:t>
              </a:r>
            </a:p>
          </p:txBody>
        </p:sp>
        <p:sp>
          <p:nvSpPr>
            <p:cNvPr id="95" name="Line 79"/>
            <p:cNvSpPr>
              <a:spLocks noChangeShapeType="1"/>
            </p:cNvSpPr>
            <p:nvPr/>
          </p:nvSpPr>
          <p:spPr bwMode="auto">
            <a:xfrm flipH="1">
              <a:off x="5931788" y="3075806"/>
              <a:ext cx="80372" cy="422559"/>
            </a:xfrm>
            <a:prstGeom prst="line">
              <a:avLst/>
            </a:prstGeom>
            <a:noFill/>
            <a:ln w="19050">
              <a:solidFill>
                <a:schemeClr val="tx1"/>
              </a:solidFill>
              <a:round/>
              <a:headEnd/>
              <a:tailEnd/>
            </a:ln>
          </p:spPr>
          <p:txBody>
            <a:bodyPr wrap="none"/>
            <a:lstStyle/>
            <a:p>
              <a:endParaRPr lang="zh-CN" altLang="en-US"/>
            </a:p>
          </p:txBody>
        </p:sp>
      </p:grpSp>
      <p:sp>
        <p:nvSpPr>
          <p:cNvPr id="68" name="TextBox 67"/>
          <p:cNvSpPr txBox="1"/>
          <p:nvPr/>
        </p:nvSpPr>
        <p:spPr>
          <a:xfrm>
            <a:off x="5220072" y="4136762"/>
            <a:ext cx="504056" cy="523220"/>
          </a:xfrm>
          <a:prstGeom prst="rect">
            <a:avLst/>
          </a:prstGeom>
          <a:noFill/>
        </p:spPr>
        <p:txBody>
          <a:bodyPr wrap="square" rtlCol="0">
            <a:spAutoFit/>
          </a:bodyPr>
          <a:lstStyle/>
          <a:p>
            <a:r>
              <a:rPr lang="zh-CN" altLang="en-US" sz="1400" dirty="0">
                <a:ln>
                  <a:solidFill>
                    <a:schemeClr val="tx1"/>
                  </a:solidFill>
                </a:ln>
                <a:solidFill>
                  <a:srgbClr val="C00000"/>
                </a:solidFill>
                <a:latin typeface="微软雅黑" pitchFamily="34" charset="-122"/>
                <a:ea typeface="微软雅黑" pitchFamily="34" charset="-122"/>
              </a:rPr>
              <a:t>失败</a:t>
            </a:r>
          </a:p>
        </p:txBody>
      </p:sp>
      <mc:AlternateContent xmlns:mc="http://schemas.openxmlformats.org/markup-compatibility/2006">
        <mc:Choice xmlns:p14="http://schemas.microsoft.com/office/powerpoint/2010/main" xmlns="" Requires="p14">
          <p:contentPart p14:bwMode="auto" r:id="rId3">
            <p14:nvContentPartPr>
              <p14:cNvPr id="48947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8947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blinds(horizontal)">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blinds(horizontal)">
                                      <p:cBhvr>
                                        <p:cTn id="22" dur="500"/>
                                        <p:tgtEl>
                                          <p:spTgt spid="96"/>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blinds(horizontal)">
                                      <p:cBhvr>
                                        <p:cTn id="2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7" grpId="0"/>
      <p:bldP spid="6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矩形 34"/>
          <p:cNvSpPr>
            <a:spLocks noChangeArrowheads="1"/>
          </p:cNvSpPr>
          <p:nvPr/>
        </p:nvSpPr>
        <p:spPr bwMode="auto">
          <a:xfrm>
            <a:off x="539552"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后序遍历的非递归实现</a:t>
            </a:r>
            <a:endParaRPr lang="zh-CN" altLang="en-US" dirty="0">
              <a:latin typeface="微软雅黑" pitchFamily="34" charset="-122"/>
              <a:ea typeface="微软雅黑" pitchFamily="34" charset="-122"/>
            </a:endParaRPr>
          </a:p>
        </p:txBody>
      </p:sp>
      <p:sp>
        <p:nvSpPr>
          <p:cNvPr id="7" name="矩形 6"/>
          <p:cNvSpPr/>
          <p:nvPr/>
        </p:nvSpPr>
        <p:spPr>
          <a:xfrm>
            <a:off x="827088" y="1058863"/>
            <a:ext cx="6769100" cy="3927475"/>
          </a:xfrm>
          <a:prstGeom prst="rect">
            <a:avLst/>
          </a:prstGeom>
        </p:spPr>
        <p:txBody>
          <a:bodyPr>
            <a:spAutoFit/>
          </a:bodyPr>
          <a:lstStyle/>
          <a:p>
            <a:pPr marL="609600" indent="-609600">
              <a:defRPr/>
            </a:pPr>
            <a:r>
              <a:rPr lang="en-US" altLang="zh-CN" sz="1400" b="1" dirty="0">
                <a:ea typeface="楷体_GB2312" pitchFamily="49" charset="-122"/>
              </a:rPr>
              <a:t>template &lt;class Type&gt;</a:t>
            </a:r>
          </a:p>
          <a:p>
            <a:pPr marL="609600" indent="-609600">
              <a:defRPr/>
            </a:pPr>
            <a:r>
              <a:rPr lang="en-US" altLang="zh-CN" sz="1400" b="1" dirty="0">
                <a:ea typeface="楷体_GB2312" pitchFamily="49" charset="-122"/>
              </a:rPr>
              <a:t>void </a:t>
            </a:r>
            <a:r>
              <a:rPr lang="en-US" altLang="zh-CN" sz="1400" b="1" dirty="0" err="1">
                <a:ea typeface="楷体_GB2312" pitchFamily="49" charset="-122"/>
              </a:rPr>
              <a:t>BinaryTree</a:t>
            </a:r>
            <a:r>
              <a:rPr lang="en-US" altLang="zh-CN" sz="1400" b="1" dirty="0">
                <a:ea typeface="楷体_GB2312" pitchFamily="49" charset="-122"/>
              </a:rPr>
              <a:t>&lt;Type&gt;::</a:t>
            </a:r>
            <a:r>
              <a:rPr lang="en-US" altLang="zh-CN" sz="1400" b="1" dirty="0" err="1">
                <a:ea typeface="楷体_GB2312" pitchFamily="49" charset="-122"/>
              </a:rPr>
              <a:t>postOrder</a:t>
            </a:r>
            <a:r>
              <a:rPr lang="en-US" altLang="zh-CN" sz="1400" b="1" dirty="0">
                <a:ea typeface="楷体_GB2312" pitchFamily="49" charset="-122"/>
              </a:rPr>
              <a:t>() const</a:t>
            </a:r>
          </a:p>
          <a:p>
            <a:pPr marL="609600" indent="-609600">
              <a:defRPr/>
            </a:pPr>
            <a:r>
              <a:rPr lang="en-US" altLang="zh-CN" sz="1400" b="1" dirty="0">
                <a:ea typeface="楷体_GB2312" pitchFamily="49" charset="-122"/>
              </a:rPr>
              <a:t>{  </a:t>
            </a:r>
          </a:p>
          <a:p>
            <a:pPr marL="609600" indent="-609600">
              <a:defRPr/>
            </a:pPr>
            <a:r>
              <a:rPr lang="en-US" altLang="zh-CN" sz="1400" b="1" dirty="0">
                <a:ea typeface="楷体_GB2312" pitchFamily="49" charset="-122"/>
              </a:rPr>
              <a:t>       </a:t>
            </a:r>
            <a:r>
              <a:rPr lang="en-US" altLang="zh-CN" sz="1400" b="1" dirty="0" err="1">
                <a:ea typeface="楷体_GB2312" pitchFamily="49" charset="-122"/>
              </a:rPr>
              <a:t>linkStack</a:t>
            </a:r>
            <a:r>
              <a:rPr lang="en-US" altLang="zh-CN" sz="1400" b="1" dirty="0">
                <a:ea typeface="楷体_GB2312" pitchFamily="49" charset="-122"/>
              </a:rPr>
              <a:t>&lt; </a:t>
            </a:r>
            <a:r>
              <a:rPr lang="en-US" altLang="zh-CN" sz="1400" b="1" dirty="0" err="1">
                <a:ea typeface="楷体_GB2312" pitchFamily="49" charset="-122"/>
              </a:rPr>
              <a:t>StNode</a:t>
            </a:r>
            <a:r>
              <a:rPr lang="en-US" altLang="zh-CN" sz="1400" b="1" dirty="0">
                <a:ea typeface="楷体_GB2312" pitchFamily="49" charset="-122"/>
              </a:rPr>
              <a:t> &gt; s;</a:t>
            </a:r>
          </a:p>
          <a:p>
            <a:pPr marL="609600" indent="-609600">
              <a:defRPr/>
            </a:pPr>
            <a:r>
              <a:rPr lang="en-US" altLang="zh-CN" sz="1400" b="1" dirty="0">
                <a:ea typeface="楷体_GB2312" pitchFamily="49" charset="-122"/>
              </a:rPr>
              <a:t>       </a:t>
            </a:r>
            <a:r>
              <a:rPr lang="en-US" altLang="zh-CN" sz="1400" b="1" dirty="0" err="1">
                <a:ea typeface="楷体_GB2312" pitchFamily="49" charset="-122"/>
              </a:rPr>
              <a:t>StNode</a:t>
            </a:r>
            <a:r>
              <a:rPr lang="en-US" altLang="zh-CN" sz="1400" b="1" dirty="0">
                <a:ea typeface="楷体_GB2312" pitchFamily="49" charset="-122"/>
              </a:rPr>
              <a:t> current(root); </a:t>
            </a:r>
          </a:p>
          <a:p>
            <a:pPr marL="609600" indent="-609600">
              <a:defRPr/>
            </a:pPr>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a:t>
            </a:r>
            <a:r>
              <a:rPr lang="zh-CN" altLang="en-US" sz="1400" b="1" dirty="0">
                <a:ea typeface="楷体_GB2312" pitchFamily="49" charset="-122"/>
              </a:rPr>
              <a:t>后序遍历</a:t>
            </a:r>
            <a:r>
              <a:rPr lang="en-US" altLang="zh-CN" sz="1400" b="1" dirty="0">
                <a:ea typeface="楷体_GB2312" pitchFamily="49" charset="-122"/>
              </a:rPr>
              <a:t>: ";</a:t>
            </a:r>
          </a:p>
          <a:p>
            <a:pPr marL="609600" indent="-609600">
              <a:defRPr/>
            </a:pPr>
            <a:r>
              <a:rPr lang="en-US" altLang="zh-CN" sz="1400" b="1" dirty="0">
                <a:ea typeface="楷体_GB2312" pitchFamily="49" charset="-122"/>
              </a:rPr>
              <a:t>       </a:t>
            </a:r>
            <a:r>
              <a:rPr lang="en-US" altLang="zh-CN" sz="1400" b="1" dirty="0" err="1">
                <a:ea typeface="楷体_GB2312" pitchFamily="49" charset="-122"/>
              </a:rPr>
              <a:t>s.push</a:t>
            </a:r>
            <a:r>
              <a:rPr lang="en-US" altLang="zh-CN" sz="1400" b="1" dirty="0">
                <a:ea typeface="楷体_GB2312" pitchFamily="49" charset="-122"/>
              </a:rPr>
              <a:t>(current);   </a:t>
            </a:r>
          </a:p>
          <a:p>
            <a:pPr>
              <a:lnSpc>
                <a:spcPct val="90000"/>
              </a:lnSpc>
              <a:defRPr/>
            </a:pPr>
            <a:r>
              <a:rPr lang="en-US" altLang="zh-CN" sz="1400" b="1" dirty="0">
                <a:ea typeface="楷体_GB2312" pitchFamily="49" charset="-122"/>
              </a:rPr>
              <a:t>       while (!</a:t>
            </a:r>
            <a:r>
              <a:rPr lang="en-US" altLang="zh-CN" sz="1400" b="1" dirty="0" err="1">
                <a:ea typeface="楷体_GB2312" pitchFamily="49" charset="-122"/>
              </a:rPr>
              <a:t>s.isEmpty</a:t>
            </a:r>
            <a:r>
              <a:rPr lang="en-US" altLang="zh-CN" sz="1400" b="1" dirty="0">
                <a:ea typeface="楷体_GB2312" pitchFamily="49" charset="-122"/>
              </a:rPr>
              <a:t>())   { </a:t>
            </a:r>
          </a:p>
          <a:p>
            <a:pPr>
              <a:lnSpc>
                <a:spcPct val="90000"/>
              </a:lnSpc>
              <a:defRPr/>
            </a:pPr>
            <a:r>
              <a:rPr lang="en-US" altLang="zh-CN" sz="1400" b="1" dirty="0">
                <a:ea typeface="楷体_GB2312" pitchFamily="49" charset="-122"/>
              </a:rPr>
              <a:t>             current = s.pop();</a:t>
            </a:r>
          </a:p>
          <a:p>
            <a:pPr>
              <a:lnSpc>
                <a:spcPct val="90000"/>
              </a:lnSpc>
              <a:defRPr/>
            </a:pPr>
            <a:r>
              <a:rPr lang="en-US" altLang="zh-CN" sz="1400" b="1" dirty="0">
                <a:ea typeface="楷体_GB2312" pitchFamily="49" charset="-122"/>
              </a:rPr>
              <a:t>             if ( ++</a:t>
            </a:r>
            <a:r>
              <a:rPr lang="en-US" altLang="zh-CN" sz="1400" b="1" dirty="0" err="1">
                <a:ea typeface="楷体_GB2312" pitchFamily="49" charset="-122"/>
              </a:rPr>
              <a:t>current.TimesPop</a:t>
            </a:r>
            <a:r>
              <a:rPr lang="en-US" altLang="zh-CN" sz="1400" b="1" dirty="0">
                <a:ea typeface="楷体_GB2312" pitchFamily="49" charset="-122"/>
              </a:rPr>
              <a:t> == 3 )    {  </a:t>
            </a:r>
            <a:r>
              <a:rPr lang="en-US" altLang="zh-CN" sz="1400" b="1" dirty="0" err="1">
                <a:ea typeface="楷体_GB2312" pitchFamily="49" charset="-122"/>
              </a:rPr>
              <a:t>cout</a:t>
            </a:r>
            <a:r>
              <a:rPr lang="en-US" altLang="zh-CN" sz="1400" b="1" dirty="0">
                <a:ea typeface="楷体_GB2312" pitchFamily="49" charset="-122"/>
              </a:rPr>
              <a:t> &lt;&lt; </a:t>
            </a:r>
            <a:r>
              <a:rPr lang="en-US" altLang="zh-CN" sz="1400" b="1" dirty="0" err="1">
                <a:ea typeface="楷体_GB2312" pitchFamily="49" charset="-122"/>
              </a:rPr>
              <a:t>current.node</a:t>
            </a:r>
            <a:r>
              <a:rPr lang="en-US" altLang="zh-CN" sz="1400" b="1" dirty="0">
                <a:ea typeface="楷体_GB2312" pitchFamily="49" charset="-122"/>
              </a:rPr>
              <a:t>-&gt;data;   continue; }</a:t>
            </a:r>
          </a:p>
          <a:p>
            <a:pPr>
              <a:lnSpc>
                <a:spcPct val="90000"/>
              </a:lnSpc>
              <a:defRPr/>
            </a:pPr>
            <a:r>
              <a:rPr lang="en-US" altLang="zh-CN" sz="1400" b="1" dirty="0">
                <a:ea typeface="楷体_GB2312" pitchFamily="49" charset="-122"/>
              </a:rPr>
              <a:t>             </a:t>
            </a:r>
            <a:r>
              <a:rPr lang="en-US" altLang="zh-CN" sz="1400" b="1" dirty="0" err="1">
                <a:ea typeface="楷体_GB2312" pitchFamily="49" charset="-122"/>
              </a:rPr>
              <a:t>s.push</a:t>
            </a:r>
            <a:r>
              <a:rPr lang="en-US" altLang="zh-CN" sz="1400" b="1" dirty="0">
                <a:ea typeface="楷体_GB2312" pitchFamily="49" charset="-122"/>
              </a:rPr>
              <a:t>( current );</a:t>
            </a:r>
          </a:p>
          <a:p>
            <a:pPr>
              <a:lnSpc>
                <a:spcPct val="90000"/>
              </a:lnSpc>
              <a:defRPr/>
            </a:pPr>
            <a:r>
              <a:rPr lang="en-US" altLang="zh-CN" sz="1400" b="1" dirty="0">
                <a:ea typeface="楷体_GB2312" pitchFamily="49" charset="-122"/>
              </a:rPr>
              <a:t>             if ( </a:t>
            </a:r>
            <a:r>
              <a:rPr lang="en-US" altLang="zh-CN" sz="1400" b="1" dirty="0" err="1">
                <a:ea typeface="楷体_GB2312" pitchFamily="49" charset="-122"/>
              </a:rPr>
              <a:t>current.TimesPop</a:t>
            </a:r>
            <a:r>
              <a:rPr lang="en-US" altLang="zh-CN" sz="1400" b="1" dirty="0">
                <a:ea typeface="楷体_GB2312" pitchFamily="49" charset="-122"/>
              </a:rPr>
              <a:t> == 1 )    {</a:t>
            </a:r>
          </a:p>
          <a:p>
            <a:pPr>
              <a:lnSpc>
                <a:spcPct val="90000"/>
              </a:lnSpc>
              <a:defRPr/>
            </a:pPr>
            <a:r>
              <a:rPr lang="en-US" altLang="zh-CN" sz="1400" b="1" dirty="0">
                <a:ea typeface="楷体_GB2312" pitchFamily="49" charset="-122"/>
              </a:rPr>
              <a:t>                   if ( </a:t>
            </a:r>
            <a:r>
              <a:rPr lang="en-US" altLang="zh-CN" sz="1400" b="1" dirty="0" err="1">
                <a:ea typeface="楷体_GB2312" pitchFamily="49" charset="-122"/>
              </a:rPr>
              <a:t>current.node</a:t>
            </a:r>
            <a:r>
              <a:rPr lang="en-US" altLang="zh-CN" sz="1400" b="1" dirty="0">
                <a:ea typeface="楷体_GB2312" pitchFamily="49" charset="-122"/>
              </a:rPr>
              <a:t>-&gt;left != NULL )   </a:t>
            </a:r>
            <a:r>
              <a:rPr lang="en-US" altLang="zh-CN" sz="1400" b="1" dirty="0" err="1">
                <a:ea typeface="楷体_GB2312" pitchFamily="49" charset="-122"/>
              </a:rPr>
              <a:t>s.push</a:t>
            </a:r>
            <a:r>
              <a:rPr lang="en-US" altLang="zh-CN" sz="1400" b="1" dirty="0">
                <a:ea typeface="楷体_GB2312" pitchFamily="49" charset="-122"/>
              </a:rPr>
              <a:t>(</a:t>
            </a:r>
            <a:r>
              <a:rPr lang="en-US" altLang="zh-CN" sz="1400" b="1" dirty="0" err="1">
                <a:ea typeface="楷体_GB2312" pitchFamily="49" charset="-122"/>
              </a:rPr>
              <a:t>StNode</a:t>
            </a:r>
            <a:r>
              <a:rPr lang="en-US" altLang="zh-CN" sz="1400" b="1" dirty="0">
                <a:ea typeface="楷体_GB2312" pitchFamily="49" charset="-122"/>
              </a:rPr>
              <a:t>( </a:t>
            </a:r>
            <a:r>
              <a:rPr lang="en-US" altLang="zh-CN" sz="1400" b="1" dirty="0" err="1">
                <a:ea typeface="楷体_GB2312" pitchFamily="49" charset="-122"/>
              </a:rPr>
              <a:t>current.node</a:t>
            </a:r>
            <a:r>
              <a:rPr lang="en-US" altLang="zh-CN" sz="1400" b="1" dirty="0">
                <a:ea typeface="楷体_GB2312" pitchFamily="49" charset="-122"/>
              </a:rPr>
              <a:t>-&gt;left) ); </a:t>
            </a:r>
          </a:p>
          <a:p>
            <a:pPr>
              <a:lnSpc>
                <a:spcPct val="90000"/>
              </a:lnSpc>
              <a:defRPr/>
            </a:pPr>
            <a:r>
              <a:rPr lang="en-US" altLang="zh-CN" sz="1400" b="1" dirty="0">
                <a:ea typeface="楷体_GB2312" pitchFamily="49" charset="-122"/>
              </a:rPr>
              <a:t>              }</a:t>
            </a:r>
          </a:p>
          <a:p>
            <a:pPr>
              <a:lnSpc>
                <a:spcPct val="90000"/>
              </a:lnSpc>
              <a:defRPr/>
            </a:pPr>
            <a:r>
              <a:rPr lang="en-US" altLang="zh-CN" sz="1400" b="1" dirty="0">
                <a:ea typeface="楷体_GB2312" pitchFamily="49" charset="-122"/>
              </a:rPr>
              <a:t>             else {</a:t>
            </a:r>
          </a:p>
          <a:p>
            <a:pPr>
              <a:lnSpc>
                <a:spcPct val="90000"/>
              </a:lnSpc>
              <a:defRPr/>
            </a:pPr>
            <a:r>
              <a:rPr lang="en-US" altLang="zh-CN" sz="1400" b="1" dirty="0">
                <a:ea typeface="楷体_GB2312" pitchFamily="49" charset="-122"/>
              </a:rPr>
              <a:t>                   if ( </a:t>
            </a:r>
            <a:r>
              <a:rPr lang="en-US" altLang="zh-CN" sz="1400" b="1" dirty="0" err="1">
                <a:ea typeface="楷体_GB2312" pitchFamily="49" charset="-122"/>
              </a:rPr>
              <a:t>current.node</a:t>
            </a:r>
            <a:r>
              <a:rPr lang="en-US" altLang="zh-CN" sz="1400" b="1" dirty="0">
                <a:ea typeface="楷体_GB2312" pitchFamily="49" charset="-122"/>
              </a:rPr>
              <a:t> -&gt;right != NULL )	</a:t>
            </a:r>
            <a:r>
              <a:rPr lang="en-US" altLang="zh-CN" sz="1400" b="1" dirty="0" err="1">
                <a:ea typeface="楷体_GB2312" pitchFamily="49" charset="-122"/>
              </a:rPr>
              <a:t>s.push</a:t>
            </a:r>
            <a:r>
              <a:rPr lang="en-US" altLang="zh-CN" sz="1400" b="1" dirty="0">
                <a:ea typeface="楷体_GB2312" pitchFamily="49" charset="-122"/>
              </a:rPr>
              <a:t>(</a:t>
            </a:r>
            <a:r>
              <a:rPr lang="en-US" altLang="zh-CN" sz="1400" b="1" dirty="0" err="1">
                <a:ea typeface="楷体_GB2312" pitchFamily="49" charset="-122"/>
              </a:rPr>
              <a:t>StNode</a:t>
            </a:r>
            <a:r>
              <a:rPr lang="en-US" altLang="zh-CN" sz="1400" b="1" dirty="0">
                <a:ea typeface="楷体_GB2312" pitchFamily="49" charset="-122"/>
              </a:rPr>
              <a:t>( </a:t>
            </a:r>
            <a:r>
              <a:rPr lang="en-US" altLang="zh-CN" sz="1400" b="1" dirty="0" err="1">
                <a:ea typeface="楷体_GB2312" pitchFamily="49" charset="-122"/>
              </a:rPr>
              <a:t>current.node</a:t>
            </a:r>
            <a:r>
              <a:rPr lang="en-US" altLang="zh-CN" sz="1400" b="1" dirty="0">
                <a:ea typeface="楷体_GB2312" pitchFamily="49" charset="-122"/>
              </a:rPr>
              <a:t>-&gt;right ) ); </a:t>
            </a:r>
          </a:p>
          <a:p>
            <a:pPr>
              <a:lnSpc>
                <a:spcPct val="90000"/>
              </a:lnSpc>
              <a:defRPr/>
            </a:pPr>
            <a:r>
              <a:rPr lang="en-US" altLang="zh-CN" sz="1400" b="1" dirty="0">
                <a:ea typeface="楷体_GB2312" pitchFamily="49" charset="-122"/>
              </a:rPr>
              <a:t>             }	</a:t>
            </a:r>
          </a:p>
          <a:p>
            <a:pPr>
              <a:lnSpc>
                <a:spcPct val="90000"/>
              </a:lnSpc>
              <a:defRPr/>
            </a:pPr>
            <a:r>
              <a:rPr lang="en-US" altLang="zh-CN" sz="1400" b="1" dirty="0">
                <a:ea typeface="楷体_GB2312" pitchFamily="49" charset="-122"/>
              </a:rPr>
              <a:t>        }</a:t>
            </a:r>
          </a:p>
          <a:p>
            <a:pPr>
              <a:lnSpc>
                <a:spcPct val="90000"/>
              </a:lnSpc>
              <a:defRPr/>
            </a:pPr>
            <a:r>
              <a:rPr lang="en-US" altLang="zh-CN" sz="1400" b="1" dirty="0">
                <a:ea typeface="楷体_GB2312" pitchFamily="49" charset="-122"/>
              </a:rPr>
              <a:t>} </a:t>
            </a:r>
          </a:p>
        </p:txBody>
      </p:sp>
      <mc:AlternateContent xmlns:mc="http://schemas.openxmlformats.org/markup-compatibility/2006">
        <mc:Choice xmlns:p14="http://schemas.microsoft.com/office/powerpoint/2010/main" xmlns="" Requires="p14">
          <p:contentPart p14:bwMode="auto" r:id="rId3">
            <p14:nvContentPartPr>
              <p14:cNvPr id="5325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325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矩形 34"/>
          <p:cNvSpPr>
            <a:spLocks noChangeArrowheads="1"/>
          </p:cNvSpPr>
          <p:nvPr/>
        </p:nvSpPr>
        <p:spPr bwMode="auto">
          <a:xfrm>
            <a:off x="611560"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想一想</a:t>
            </a:r>
          </a:p>
        </p:txBody>
      </p:sp>
      <p:sp>
        <p:nvSpPr>
          <p:cNvPr id="7" name="矩形 6"/>
          <p:cNvSpPr/>
          <p:nvPr/>
        </p:nvSpPr>
        <p:spPr>
          <a:xfrm>
            <a:off x="827088" y="1058863"/>
            <a:ext cx="6769100" cy="369332"/>
          </a:xfrm>
          <a:prstGeom prst="rect">
            <a:avLst/>
          </a:prstGeom>
        </p:spPr>
        <p:txBody>
          <a:bodyPr>
            <a:spAutoFit/>
          </a:bodyPr>
          <a:lstStyle/>
          <a:p>
            <a:pPr marL="609600" indent="-609600">
              <a:defRPr/>
            </a:pPr>
            <a:r>
              <a:rPr lang="zh-CN" altLang="en-US" sz="1800" b="1" dirty="0">
                <a:ea typeface="楷体_GB2312" pitchFamily="49" charset="-122"/>
              </a:rPr>
              <a:t>如何在二叉树类中添加前序、中序、后序遍历迭代器？</a:t>
            </a:r>
            <a:endParaRPr lang="en-US" altLang="zh-CN" sz="1800" b="1" dirty="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31334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1334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10" name="组合 35"/>
          <p:cNvGrpSpPr>
            <a:grpSpLocks/>
          </p:cNvGrpSpPr>
          <p:nvPr/>
        </p:nvGrpSpPr>
        <p:grpSpPr bwMode="auto">
          <a:xfrm>
            <a:off x="179388" y="1779588"/>
            <a:ext cx="1822450" cy="2011362"/>
            <a:chOff x="807443" y="2207188"/>
            <a:chExt cx="2740029" cy="3316914"/>
          </a:xfrm>
        </p:grpSpPr>
        <p:sp>
          <p:nvSpPr>
            <p:cNvPr id="145428" name="矩形 25"/>
            <p:cNvSpPr>
              <a:spLocks noChangeArrowheads="1"/>
            </p:cNvSpPr>
            <p:nvPr/>
          </p:nvSpPr>
          <p:spPr bwMode="auto">
            <a:xfrm>
              <a:off x="807443" y="4565784"/>
              <a:ext cx="2740029" cy="95831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树的概念</a:t>
              </a:r>
            </a:p>
          </p:txBody>
        </p:sp>
        <p:sp>
          <p:nvSpPr>
            <p:cNvPr id="34" name="等腰三角形 33"/>
            <p:cNvSpPr/>
            <p:nvPr/>
          </p:nvSpPr>
          <p:spPr>
            <a:xfrm>
              <a:off x="1005545" y="2207188"/>
              <a:ext cx="2160041" cy="179851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45411" name="组合 37"/>
          <p:cNvGrpSpPr>
            <a:grpSpLocks/>
          </p:cNvGrpSpPr>
          <p:nvPr/>
        </p:nvGrpSpPr>
        <p:grpSpPr bwMode="auto">
          <a:xfrm>
            <a:off x="1979613" y="1779588"/>
            <a:ext cx="1741487" cy="2017712"/>
            <a:chOff x="862444" y="2207188"/>
            <a:chExt cx="2619266" cy="3328368"/>
          </a:xfrm>
        </p:grpSpPr>
        <p:sp>
          <p:nvSpPr>
            <p:cNvPr id="145425" name="矩形 38"/>
            <p:cNvSpPr>
              <a:spLocks noChangeArrowheads="1"/>
            </p:cNvSpPr>
            <p:nvPr/>
          </p:nvSpPr>
          <p:spPr bwMode="auto">
            <a:xfrm>
              <a:off x="862444" y="4576988"/>
              <a:ext cx="2619266" cy="95856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二叉树</a:t>
              </a:r>
            </a:p>
          </p:txBody>
        </p:sp>
        <p:sp>
          <p:nvSpPr>
            <p:cNvPr id="40" name="等腰三角形 39"/>
            <p:cNvSpPr/>
            <p:nvPr/>
          </p:nvSpPr>
          <p:spPr>
            <a:xfrm>
              <a:off x="1005704" y="2207188"/>
              <a:ext cx="2160835" cy="180166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5427"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45412" name="文本框 55"/>
          <p:cNvSpPr txBox="1">
            <a:spLocks noChangeArrowheads="1"/>
          </p:cNvSpPr>
          <p:nvPr/>
        </p:nvSpPr>
        <p:spPr bwMode="auto">
          <a:xfrm>
            <a:off x="2886075" y="420688"/>
            <a:ext cx="3317875" cy="761747"/>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dirty="0">
                <a:latin typeface="微软雅黑" pitchFamily="34" charset="-122"/>
                <a:ea typeface="微软雅黑" pitchFamily="34" charset="-122"/>
              </a:rPr>
              <a:t>第</a:t>
            </a:r>
            <a:r>
              <a:rPr lang="en-US" altLang="zh-CN" sz="3600" b="1" dirty="0">
                <a:latin typeface="微软雅黑" pitchFamily="34" charset="-122"/>
                <a:ea typeface="微软雅黑" pitchFamily="34" charset="-122"/>
              </a:rPr>
              <a:t>6</a:t>
            </a:r>
            <a:r>
              <a:rPr lang="zh-CN" altLang="en-US" sz="3600" b="1" dirty="0">
                <a:latin typeface="微软雅黑" pitchFamily="34" charset="-122"/>
                <a:ea typeface="微软雅黑" pitchFamily="34" charset="-122"/>
              </a:rPr>
              <a:t>章  树</a:t>
            </a:r>
            <a:endParaRPr lang="en-US" altLang="zh-CN" sz="3600" b="1" dirty="0">
              <a:latin typeface="微软雅黑" pitchFamily="34" charset="-122"/>
              <a:ea typeface="微软雅黑" pitchFamily="34" charset="-122"/>
            </a:endParaRPr>
          </a:p>
        </p:txBody>
      </p:sp>
      <p:grpSp>
        <p:nvGrpSpPr>
          <p:cNvPr id="145413" name="组合 37"/>
          <p:cNvGrpSpPr>
            <a:grpSpLocks/>
          </p:cNvGrpSpPr>
          <p:nvPr/>
        </p:nvGrpSpPr>
        <p:grpSpPr bwMode="auto">
          <a:xfrm>
            <a:off x="3635375" y="1779588"/>
            <a:ext cx="1944688" cy="2017712"/>
            <a:chOff x="862444" y="2206370"/>
            <a:chExt cx="2921826" cy="3329397"/>
          </a:xfrm>
        </p:grpSpPr>
        <p:sp>
          <p:nvSpPr>
            <p:cNvPr id="145422"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表达式树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5424"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3</a:t>
              </a:r>
            </a:p>
          </p:txBody>
        </p:sp>
      </p:grpSp>
      <p:grpSp>
        <p:nvGrpSpPr>
          <p:cNvPr id="145414" name="组合 37"/>
          <p:cNvGrpSpPr>
            <a:grpSpLocks/>
          </p:cNvGrpSpPr>
          <p:nvPr/>
        </p:nvGrpSpPr>
        <p:grpSpPr bwMode="auto">
          <a:xfrm>
            <a:off x="5435600" y="1779588"/>
            <a:ext cx="1944688" cy="2017712"/>
            <a:chOff x="862444" y="2206370"/>
            <a:chExt cx="2921826" cy="3329397"/>
          </a:xfrm>
        </p:grpSpPr>
        <p:sp>
          <p:nvSpPr>
            <p:cNvPr id="145419"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哈夫曼树</a:t>
              </a:r>
            </a:p>
          </p:txBody>
        </p:sp>
        <p:sp>
          <p:nvSpPr>
            <p:cNvPr id="18" name="等腰三角形 17"/>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5421"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4</a:t>
              </a:r>
            </a:p>
          </p:txBody>
        </p:sp>
      </p:grpSp>
      <p:grpSp>
        <p:nvGrpSpPr>
          <p:cNvPr id="145415" name="组合 37"/>
          <p:cNvGrpSpPr>
            <a:grpSpLocks/>
          </p:cNvGrpSpPr>
          <p:nvPr/>
        </p:nvGrpSpPr>
        <p:grpSpPr bwMode="auto">
          <a:xfrm>
            <a:off x="7235825" y="1779588"/>
            <a:ext cx="1944688" cy="2017712"/>
            <a:chOff x="862444" y="2206370"/>
            <a:chExt cx="2921826" cy="3329397"/>
          </a:xfrm>
        </p:grpSpPr>
        <p:sp>
          <p:nvSpPr>
            <p:cNvPr id="145416"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树和森林</a:t>
              </a:r>
            </a:p>
          </p:txBody>
        </p:sp>
        <p:sp>
          <p:nvSpPr>
            <p:cNvPr id="22" name="等腰三角形 21"/>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5418"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5</a:t>
              </a:r>
            </a:p>
          </p:txBody>
        </p:sp>
      </p:grpSp>
    </p:spTree>
  </p:cSld>
  <p:clrMapOvr>
    <a:masterClrMapping/>
  </p:clrMapOvr>
  <p:transition spd="slow" advTm="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矩形 34"/>
          <p:cNvSpPr>
            <a:spLocks noChangeArrowheads="1"/>
          </p:cNvSpPr>
          <p:nvPr/>
        </p:nvSpPr>
        <p:spPr bwMode="auto">
          <a:xfrm>
            <a:off x="683568"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表达式树</a:t>
            </a:r>
            <a:endParaRPr lang="zh-CN" altLang="en-US" dirty="0">
              <a:latin typeface="微软雅黑" pitchFamily="34" charset="-122"/>
              <a:ea typeface="微软雅黑" pitchFamily="34" charset="-122"/>
            </a:endParaRPr>
          </a:p>
        </p:txBody>
      </p:sp>
      <p:sp>
        <p:nvSpPr>
          <p:cNvPr id="7" name="矩形 6"/>
          <p:cNvSpPr>
            <a:spLocks noChangeArrowheads="1"/>
          </p:cNvSpPr>
          <p:nvPr/>
        </p:nvSpPr>
        <p:spPr bwMode="auto">
          <a:xfrm>
            <a:off x="755650" y="1131888"/>
            <a:ext cx="3887788" cy="1471612"/>
          </a:xfrm>
          <a:prstGeom prst="rect">
            <a:avLst/>
          </a:prstGeom>
          <a:noFill/>
          <a:ln w="9525">
            <a:noFill/>
            <a:miter lim="800000"/>
            <a:headEnd/>
            <a:tailEnd/>
          </a:ln>
        </p:spPr>
        <p:txBody>
          <a:bodyPr>
            <a:spAutoFit/>
          </a:bodyPr>
          <a:lstStyle/>
          <a:p>
            <a:pPr>
              <a:lnSpc>
                <a:spcPct val="140000"/>
              </a:lnSpc>
            </a:pPr>
            <a:r>
              <a:rPr lang="zh-CN" altLang="en-US" sz="1800" b="1">
                <a:latin typeface="楷体_GB2312" pitchFamily="49" charset="-122"/>
                <a:ea typeface="楷体_GB2312" pitchFamily="49" charset="-122"/>
              </a:rPr>
              <a:t>算术表达式可以表示为一棵二叉树</a:t>
            </a:r>
            <a:endParaRPr lang="en-US" altLang="zh-CN" sz="1800" b="1">
              <a:latin typeface="楷体_GB2312" pitchFamily="49" charset="-122"/>
              <a:ea typeface="楷体_GB2312" pitchFamily="49" charset="-122"/>
            </a:endParaRPr>
          </a:p>
          <a:p>
            <a:pPr>
              <a:lnSpc>
                <a:spcPct val="140000"/>
              </a:lnSpc>
            </a:pPr>
            <a:r>
              <a:rPr lang="zh-CN" altLang="en-US" sz="1400" b="1">
                <a:latin typeface="楷体_GB2312" pitchFamily="49" charset="-122"/>
                <a:ea typeface="楷体_GB2312" pitchFamily="49" charset="-122"/>
              </a:rPr>
              <a:t>如</a:t>
            </a:r>
            <a:r>
              <a:rPr lang="en-US" altLang="zh-CN" sz="1400" b="1">
                <a:latin typeface="楷体_GB2312" pitchFamily="49" charset="-122"/>
                <a:ea typeface="楷体_GB2312" pitchFamily="49" charset="-122"/>
                <a:sym typeface="Wingdings" pitchFamily="2" charset="2"/>
              </a:rPr>
              <a:t>:</a:t>
            </a:r>
            <a:r>
              <a:rPr lang="en-US" altLang="zh-CN" sz="1400" b="1">
                <a:latin typeface="楷体_GB2312" pitchFamily="49" charset="-122"/>
                <a:ea typeface="楷体_GB2312" pitchFamily="49" charset="-122"/>
              </a:rPr>
              <a:t> (4-2)*(10+(4+6)/2)+2</a:t>
            </a:r>
          </a:p>
          <a:p>
            <a:pPr>
              <a:lnSpc>
                <a:spcPct val="140000"/>
              </a:lnSpc>
            </a:pPr>
            <a:endParaRPr lang="en-US" altLang="zh-CN" sz="1400" b="1">
              <a:latin typeface="楷体_GB2312" pitchFamily="49" charset="-122"/>
              <a:ea typeface="楷体_GB2312" pitchFamily="49" charset="-122"/>
            </a:endParaRPr>
          </a:p>
          <a:p>
            <a:pPr>
              <a:lnSpc>
                <a:spcPct val="140000"/>
              </a:lnSpc>
            </a:pPr>
            <a:r>
              <a:rPr lang="zh-CN" altLang="en-US" sz="1800" b="1">
                <a:latin typeface="楷体_GB2312" pitchFamily="49" charset="-122"/>
                <a:ea typeface="楷体_GB2312" pitchFamily="49" charset="-122"/>
              </a:rPr>
              <a:t>表达式计算：后序遍历</a:t>
            </a:r>
            <a:endParaRPr lang="en-US" altLang="zh-CN" sz="1800" b="1">
              <a:latin typeface="楷体_GB2312" pitchFamily="49" charset="-122"/>
              <a:ea typeface="楷体_GB2312" pitchFamily="49" charset="-122"/>
            </a:endParaRPr>
          </a:p>
        </p:txBody>
      </p:sp>
      <p:grpSp>
        <p:nvGrpSpPr>
          <p:cNvPr id="2" name="Group 30"/>
          <p:cNvGrpSpPr>
            <a:grpSpLocks/>
          </p:cNvGrpSpPr>
          <p:nvPr/>
        </p:nvGrpSpPr>
        <p:grpSpPr bwMode="auto">
          <a:xfrm>
            <a:off x="4427984" y="1995686"/>
            <a:ext cx="3192463" cy="2800350"/>
            <a:chOff x="521" y="1797"/>
            <a:chExt cx="2284" cy="2352"/>
          </a:xfrm>
        </p:grpSpPr>
        <p:sp>
          <p:nvSpPr>
            <p:cNvPr id="54279" name="Oval 5"/>
            <p:cNvSpPr>
              <a:spLocks noChangeArrowheads="1"/>
            </p:cNvSpPr>
            <p:nvPr/>
          </p:nvSpPr>
          <p:spPr bwMode="auto">
            <a:xfrm>
              <a:off x="1751" y="1797"/>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t>
              </a:r>
              <a:endParaRPr lang="en-US" altLang="zh-CN" sz="1400" b="1" u="sng">
                <a:latin typeface="Arial" pitchFamily="34" charset="0"/>
              </a:endParaRPr>
            </a:p>
          </p:txBody>
        </p:sp>
        <p:sp>
          <p:nvSpPr>
            <p:cNvPr id="54280" name="Oval 6"/>
            <p:cNvSpPr>
              <a:spLocks noChangeArrowheads="1"/>
            </p:cNvSpPr>
            <p:nvPr/>
          </p:nvSpPr>
          <p:spPr bwMode="auto">
            <a:xfrm>
              <a:off x="1367" y="2133"/>
              <a:ext cx="288" cy="240"/>
            </a:xfrm>
            <a:prstGeom prst="ellipse">
              <a:avLst/>
            </a:prstGeom>
            <a:solidFill>
              <a:srgbClr val="FF0000"/>
            </a:solidFill>
            <a:ln w="19050">
              <a:solidFill>
                <a:schemeClr val="tx1"/>
              </a:solidFill>
              <a:round/>
              <a:headEnd type="none" w="sm" len="sm"/>
              <a:tailEnd type="none" w="sm" len="sm"/>
            </a:ln>
          </p:spPr>
          <p:txBody>
            <a:bodyPr wrap="none" lIns="18000" tIns="0" rIns="18000" bIns="0" anchor="ctr"/>
            <a:lstStyle/>
            <a:p>
              <a:pPr algn="ctr" eaLnBrk="0" hangingPunct="0"/>
              <a:r>
                <a:rPr lang="en-US" altLang="zh-CN" sz="1400" b="1">
                  <a:latin typeface="Arial" pitchFamily="34" charset="0"/>
                </a:rPr>
                <a:t>*</a:t>
              </a:r>
              <a:endParaRPr lang="en-US" altLang="zh-CN" sz="1400" b="1" u="sng">
                <a:latin typeface="Arial" pitchFamily="34" charset="0"/>
              </a:endParaRPr>
            </a:p>
          </p:txBody>
        </p:sp>
        <p:sp>
          <p:nvSpPr>
            <p:cNvPr id="54281" name="Oval 7"/>
            <p:cNvSpPr>
              <a:spLocks noChangeArrowheads="1"/>
            </p:cNvSpPr>
            <p:nvPr/>
          </p:nvSpPr>
          <p:spPr bwMode="auto">
            <a:xfrm>
              <a:off x="1847" y="2565"/>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t>
              </a:r>
              <a:endParaRPr lang="en-US" altLang="zh-CN" sz="1400" b="1" u="sng">
                <a:latin typeface="Arial" pitchFamily="34" charset="0"/>
              </a:endParaRPr>
            </a:p>
          </p:txBody>
        </p:sp>
        <p:sp>
          <p:nvSpPr>
            <p:cNvPr id="54282" name="Oval 8"/>
            <p:cNvSpPr>
              <a:spLocks noChangeArrowheads="1"/>
            </p:cNvSpPr>
            <p:nvPr/>
          </p:nvSpPr>
          <p:spPr bwMode="auto">
            <a:xfrm>
              <a:off x="2231" y="2949"/>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t>
              </a:r>
              <a:endParaRPr lang="en-US" altLang="zh-CN" sz="1400" b="1" u="sng">
                <a:latin typeface="Arial" pitchFamily="34" charset="0"/>
              </a:endParaRPr>
            </a:p>
          </p:txBody>
        </p:sp>
        <p:sp>
          <p:nvSpPr>
            <p:cNvPr id="54283" name="Oval 9"/>
            <p:cNvSpPr>
              <a:spLocks noChangeArrowheads="1"/>
            </p:cNvSpPr>
            <p:nvPr/>
          </p:nvSpPr>
          <p:spPr bwMode="auto">
            <a:xfrm>
              <a:off x="1079" y="3045"/>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2</a:t>
              </a:r>
              <a:endParaRPr lang="en-US" altLang="zh-CN" sz="1400" b="1" u="sng">
                <a:latin typeface="Arial" pitchFamily="34" charset="0"/>
              </a:endParaRPr>
            </a:p>
          </p:txBody>
        </p:sp>
        <p:sp>
          <p:nvSpPr>
            <p:cNvPr id="54284" name="Oval 10"/>
            <p:cNvSpPr>
              <a:spLocks noChangeArrowheads="1"/>
            </p:cNvSpPr>
            <p:nvPr/>
          </p:nvSpPr>
          <p:spPr bwMode="auto">
            <a:xfrm>
              <a:off x="1607" y="2997"/>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10</a:t>
              </a:r>
              <a:endParaRPr lang="en-US" altLang="zh-CN" sz="1400" b="1" u="sng">
                <a:latin typeface="Arial" pitchFamily="34" charset="0"/>
              </a:endParaRPr>
            </a:p>
          </p:txBody>
        </p:sp>
        <p:sp>
          <p:nvSpPr>
            <p:cNvPr id="54285" name="Oval 11"/>
            <p:cNvSpPr>
              <a:spLocks noChangeArrowheads="1"/>
            </p:cNvSpPr>
            <p:nvPr/>
          </p:nvSpPr>
          <p:spPr bwMode="auto">
            <a:xfrm>
              <a:off x="1943" y="3429"/>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t>
              </a:r>
              <a:endParaRPr lang="en-US" altLang="zh-CN" sz="1400" b="1" u="sng">
                <a:latin typeface="Arial" pitchFamily="34" charset="0"/>
              </a:endParaRPr>
            </a:p>
          </p:txBody>
        </p:sp>
        <p:sp>
          <p:nvSpPr>
            <p:cNvPr id="54286" name="Oval 12"/>
            <p:cNvSpPr>
              <a:spLocks noChangeArrowheads="1"/>
            </p:cNvSpPr>
            <p:nvPr/>
          </p:nvSpPr>
          <p:spPr bwMode="auto">
            <a:xfrm>
              <a:off x="2183" y="3909"/>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6</a:t>
              </a:r>
              <a:endParaRPr lang="en-US" altLang="zh-CN" sz="1400" u="sng">
                <a:latin typeface="Arial" pitchFamily="34" charset="0"/>
              </a:endParaRPr>
            </a:p>
          </p:txBody>
        </p:sp>
        <p:sp>
          <p:nvSpPr>
            <p:cNvPr id="54287" name="Oval 13"/>
            <p:cNvSpPr>
              <a:spLocks noChangeArrowheads="1"/>
            </p:cNvSpPr>
            <p:nvPr/>
          </p:nvSpPr>
          <p:spPr bwMode="auto">
            <a:xfrm>
              <a:off x="1799" y="3909"/>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4</a:t>
              </a:r>
              <a:endParaRPr lang="en-US" altLang="zh-CN" sz="1400" b="1" u="sng">
                <a:latin typeface="Arial" pitchFamily="34" charset="0"/>
              </a:endParaRPr>
            </a:p>
          </p:txBody>
        </p:sp>
        <p:sp>
          <p:nvSpPr>
            <p:cNvPr id="54288" name="Oval 14"/>
            <p:cNvSpPr>
              <a:spLocks noChangeArrowheads="1"/>
            </p:cNvSpPr>
            <p:nvPr/>
          </p:nvSpPr>
          <p:spPr bwMode="auto">
            <a:xfrm>
              <a:off x="839" y="2613"/>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t>
              </a:r>
              <a:endParaRPr lang="en-US" altLang="zh-CN" sz="1400" b="1" u="sng">
                <a:latin typeface="Arial" pitchFamily="34" charset="0"/>
              </a:endParaRPr>
            </a:p>
          </p:txBody>
        </p:sp>
        <p:sp>
          <p:nvSpPr>
            <p:cNvPr id="54289" name="Line 15"/>
            <p:cNvSpPr>
              <a:spLocks noChangeShapeType="1"/>
            </p:cNvSpPr>
            <p:nvPr/>
          </p:nvSpPr>
          <p:spPr bwMode="auto">
            <a:xfrm flipH="1">
              <a:off x="1607" y="1989"/>
              <a:ext cx="192"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290" name="Line 16"/>
            <p:cNvSpPr>
              <a:spLocks noChangeShapeType="1"/>
            </p:cNvSpPr>
            <p:nvPr/>
          </p:nvSpPr>
          <p:spPr bwMode="auto">
            <a:xfrm flipH="1">
              <a:off x="1079" y="2325"/>
              <a:ext cx="336"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291" name="Line 17"/>
            <p:cNvSpPr>
              <a:spLocks noChangeShapeType="1"/>
            </p:cNvSpPr>
            <p:nvPr/>
          </p:nvSpPr>
          <p:spPr bwMode="auto">
            <a:xfrm>
              <a:off x="1607" y="2325"/>
              <a:ext cx="288"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292" name="Line 18"/>
            <p:cNvSpPr>
              <a:spLocks noChangeShapeType="1"/>
            </p:cNvSpPr>
            <p:nvPr/>
          </p:nvSpPr>
          <p:spPr bwMode="auto">
            <a:xfrm>
              <a:off x="2087" y="2757"/>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293" name="Line 19"/>
            <p:cNvSpPr>
              <a:spLocks noChangeShapeType="1"/>
            </p:cNvSpPr>
            <p:nvPr/>
          </p:nvSpPr>
          <p:spPr bwMode="auto">
            <a:xfrm flipH="1">
              <a:off x="1799" y="2805"/>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294" name="Line 20"/>
            <p:cNvSpPr>
              <a:spLocks noChangeShapeType="1"/>
            </p:cNvSpPr>
            <p:nvPr/>
          </p:nvSpPr>
          <p:spPr bwMode="auto">
            <a:xfrm>
              <a:off x="1031" y="2853"/>
              <a:ext cx="144"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295" name="Line 21"/>
            <p:cNvSpPr>
              <a:spLocks noChangeShapeType="1"/>
            </p:cNvSpPr>
            <p:nvPr/>
          </p:nvSpPr>
          <p:spPr bwMode="auto">
            <a:xfrm flipH="1">
              <a:off x="2183" y="3189"/>
              <a:ext cx="144"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296" name="Line 22"/>
            <p:cNvSpPr>
              <a:spLocks noChangeShapeType="1"/>
            </p:cNvSpPr>
            <p:nvPr/>
          </p:nvSpPr>
          <p:spPr bwMode="auto">
            <a:xfrm flipH="1">
              <a:off x="1943" y="3669"/>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297" name="Line 23"/>
            <p:cNvSpPr>
              <a:spLocks noChangeShapeType="1"/>
            </p:cNvSpPr>
            <p:nvPr/>
          </p:nvSpPr>
          <p:spPr bwMode="auto">
            <a:xfrm>
              <a:off x="2135" y="3669"/>
              <a:ext cx="144"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54298" name="Oval 24"/>
            <p:cNvSpPr>
              <a:spLocks noChangeArrowheads="1"/>
            </p:cNvSpPr>
            <p:nvPr/>
          </p:nvSpPr>
          <p:spPr bwMode="auto">
            <a:xfrm>
              <a:off x="521" y="3067"/>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4</a:t>
              </a:r>
              <a:endParaRPr lang="en-US" altLang="zh-CN" sz="1400" b="1" u="sng">
                <a:latin typeface="Arial" pitchFamily="34" charset="0"/>
              </a:endParaRPr>
            </a:p>
          </p:txBody>
        </p:sp>
        <p:sp>
          <p:nvSpPr>
            <p:cNvPr id="54299" name="Line 25"/>
            <p:cNvSpPr>
              <a:spLocks noChangeShapeType="1"/>
            </p:cNvSpPr>
            <p:nvPr/>
          </p:nvSpPr>
          <p:spPr bwMode="auto">
            <a:xfrm flipH="1">
              <a:off x="703" y="2840"/>
              <a:ext cx="181" cy="227"/>
            </a:xfrm>
            <a:prstGeom prst="line">
              <a:avLst/>
            </a:prstGeom>
            <a:noFill/>
            <a:ln w="28575">
              <a:solidFill>
                <a:schemeClr val="tx1"/>
              </a:solidFill>
              <a:round/>
              <a:headEnd/>
              <a:tailEnd/>
            </a:ln>
          </p:spPr>
          <p:txBody>
            <a:bodyPr wrap="none"/>
            <a:lstStyle/>
            <a:p>
              <a:endParaRPr lang="zh-CN" altLang="en-US"/>
            </a:p>
          </p:txBody>
        </p:sp>
        <p:sp>
          <p:nvSpPr>
            <p:cNvPr id="54300" name="Oval 26"/>
            <p:cNvSpPr>
              <a:spLocks noChangeArrowheads="1"/>
            </p:cNvSpPr>
            <p:nvPr/>
          </p:nvSpPr>
          <p:spPr bwMode="auto">
            <a:xfrm>
              <a:off x="2109" y="2115"/>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2</a:t>
              </a:r>
              <a:endParaRPr lang="en-US" altLang="zh-CN" sz="1400" b="1" u="sng">
                <a:latin typeface="Arial" pitchFamily="34" charset="0"/>
              </a:endParaRPr>
            </a:p>
          </p:txBody>
        </p:sp>
        <p:sp>
          <p:nvSpPr>
            <p:cNvPr id="54301" name="Line 27"/>
            <p:cNvSpPr>
              <a:spLocks noChangeShapeType="1"/>
            </p:cNvSpPr>
            <p:nvPr/>
          </p:nvSpPr>
          <p:spPr bwMode="auto">
            <a:xfrm>
              <a:off x="2018" y="1979"/>
              <a:ext cx="136" cy="136"/>
            </a:xfrm>
            <a:prstGeom prst="line">
              <a:avLst/>
            </a:prstGeom>
            <a:noFill/>
            <a:ln w="28575">
              <a:solidFill>
                <a:schemeClr val="tx1"/>
              </a:solidFill>
              <a:round/>
              <a:headEnd/>
              <a:tailEnd/>
            </a:ln>
          </p:spPr>
          <p:txBody>
            <a:bodyPr wrap="none"/>
            <a:lstStyle/>
            <a:p>
              <a:endParaRPr lang="zh-CN" altLang="en-US"/>
            </a:p>
          </p:txBody>
        </p:sp>
        <p:sp>
          <p:nvSpPr>
            <p:cNvPr id="54302" name="Oval 28"/>
            <p:cNvSpPr>
              <a:spLocks noChangeArrowheads="1"/>
            </p:cNvSpPr>
            <p:nvPr/>
          </p:nvSpPr>
          <p:spPr bwMode="auto">
            <a:xfrm>
              <a:off x="2517" y="3385"/>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2</a:t>
              </a:r>
              <a:endParaRPr lang="en-US" altLang="zh-CN" sz="1400" b="1" u="sng">
                <a:latin typeface="Arial" pitchFamily="34" charset="0"/>
              </a:endParaRPr>
            </a:p>
          </p:txBody>
        </p:sp>
        <p:sp>
          <p:nvSpPr>
            <p:cNvPr id="54303" name="Line 29"/>
            <p:cNvSpPr>
              <a:spLocks noChangeShapeType="1"/>
            </p:cNvSpPr>
            <p:nvPr/>
          </p:nvSpPr>
          <p:spPr bwMode="auto">
            <a:xfrm>
              <a:off x="2472" y="3158"/>
              <a:ext cx="136" cy="272"/>
            </a:xfrm>
            <a:prstGeom prst="line">
              <a:avLst/>
            </a:prstGeom>
            <a:noFill/>
            <a:ln w="28575">
              <a:solidFill>
                <a:schemeClr val="tx1"/>
              </a:solidFill>
              <a:round/>
              <a:headEnd/>
              <a:tailEnd/>
            </a:ln>
          </p:spPr>
          <p:txBody>
            <a:bodyPr wrap="none"/>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5427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427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矩形 34"/>
          <p:cNvSpPr>
            <a:spLocks noChangeArrowheads="1"/>
          </p:cNvSpPr>
          <p:nvPr/>
        </p:nvSpPr>
        <p:spPr bwMode="auto">
          <a:xfrm>
            <a:off x="395536"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表达式树的构建过程</a:t>
            </a:r>
            <a:endParaRPr lang="zh-CN" altLang="en-US" dirty="0">
              <a:latin typeface="微软雅黑" pitchFamily="34" charset="-122"/>
              <a:ea typeface="微软雅黑" pitchFamily="34" charset="-122"/>
            </a:endParaRPr>
          </a:p>
        </p:txBody>
      </p:sp>
      <p:sp>
        <p:nvSpPr>
          <p:cNvPr id="33" name="Rectangle 3"/>
          <p:cNvSpPr txBox="1">
            <a:spLocks noChangeArrowheads="1"/>
          </p:cNvSpPr>
          <p:nvPr/>
        </p:nvSpPr>
        <p:spPr>
          <a:xfrm>
            <a:off x="179512" y="1131888"/>
            <a:ext cx="3024063" cy="360362"/>
          </a:xfrm>
          <a:prstGeom prst="rect">
            <a:avLst/>
          </a:prstGeom>
        </p:spPr>
        <p:txBody>
          <a:bodyPr/>
          <a:lstStyle/>
          <a:p>
            <a:pPr marL="342900" indent="-342900">
              <a:spcBef>
                <a:spcPct val="20000"/>
              </a:spcBef>
              <a:defRPr/>
            </a:pPr>
            <a:r>
              <a:rPr lang="en-US" altLang="zh-CN" sz="1400" b="1" kern="0" dirty="0">
                <a:latin typeface="+mn-lt"/>
                <a:ea typeface="+mn-ea"/>
              </a:rPr>
              <a:t>3*4+5*7*9+8   </a:t>
            </a:r>
            <a:r>
              <a:rPr lang="zh-CN" altLang="en-US" sz="1400" b="1" kern="0" dirty="0">
                <a:latin typeface="+mn-lt"/>
                <a:ea typeface="+mn-ea"/>
              </a:rPr>
              <a:t>构建左结点</a:t>
            </a:r>
            <a:r>
              <a:rPr lang="en-US" altLang="zh-CN" sz="1400" b="1" kern="0" dirty="0">
                <a:latin typeface="+mn-lt"/>
                <a:ea typeface="+mn-ea"/>
              </a:rPr>
              <a:t>3</a:t>
            </a:r>
          </a:p>
        </p:txBody>
      </p:sp>
      <p:sp>
        <p:nvSpPr>
          <p:cNvPr id="34" name="Oval 4"/>
          <p:cNvSpPr>
            <a:spLocks noChangeArrowheads="1"/>
          </p:cNvSpPr>
          <p:nvPr/>
        </p:nvSpPr>
        <p:spPr bwMode="auto">
          <a:xfrm>
            <a:off x="3348038" y="1203325"/>
            <a:ext cx="360362" cy="215900"/>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35" name="Rectangle 5"/>
          <p:cNvSpPr>
            <a:spLocks noChangeArrowheads="1"/>
          </p:cNvSpPr>
          <p:nvPr/>
        </p:nvSpPr>
        <p:spPr bwMode="auto">
          <a:xfrm>
            <a:off x="395288" y="1563688"/>
            <a:ext cx="2520950" cy="360362"/>
          </a:xfrm>
          <a:prstGeom prst="rect">
            <a:avLst/>
          </a:prstGeom>
          <a:noFill/>
          <a:ln w="9525">
            <a:noFill/>
            <a:miter lim="800000"/>
            <a:headEnd/>
            <a:tailEnd/>
          </a:ln>
        </p:spPr>
        <p:txBody>
          <a:bodyPr/>
          <a:lstStyle/>
          <a:p>
            <a:pPr marL="342900" indent="-342900">
              <a:spcBef>
                <a:spcPct val="20000"/>
              </a:spcBef>
              <a:defRPr/>
            </a:pPr>
            <a:r>
              <a:rPr lang="en-US" altLang="zh-CN" sz="1400" b="1" dirty="0"/>
              <a:t>*4+5*7*9+8   </a:t>
            </a:r>
            <a:r>
              <a:rPr lang="zh-CN" altLang="en-US" sz="1400" b="1" dirty="0"/>
              <a:t>构建根</a:t>
            </a:r>
            <a:r>
              <a:rPr lang="zh-CN" altLang="en-US" sz="1400" b="1" kern="0" dirty="0"/>
              <a:t>结</a:t>
            </a:r>
            <a:r>
              <a:rPr lang="zh-CN" altLang="en-US" sz="1400" b="1" dirty="0"/>
              <a:t>点*</a:t>
            </a:r>
          </a:p>
        </p:txBody>
      </p:sp>
      <p:grpSp>
        <p:nvGrpSpPr>
          <p:cNvPr id="2" name="Group 44"/>
          <p:cNvGrpSpPr>
            <a:grpSpLocks/>
          </p:cNvGrpSpPr>
          <p:nvPr/>
        </p:nvGrpSpPr>
        <p:grpSpPr bwMode="auto">
          <a:xfrm>
            <a:off x="2916238" y="1563688"/>
            <a:ext cx="863600" cy="485775"/>
            <a:chOff x="3289" y="1480"/>
            <a:chExt cx="544" cy="408"/>
          </a:xfrm>
        </p:grpSpPr>
        <p:sp>
          <p:nvSpPr>
            <p:cNvPr id="55394" name="Oval 6"/>
            <p:cNvSpPr>
              <a:spLocks noChangeArrowheads="1"/>
            </p:cNvSpPr>
            <p:nvPr/>
          </p:nvSpPr>
          <p:spPr bwMode="auto">
            <a:xfrm>
              <a:off x="3289" y="170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5395" name="Oval 7"/>
            <p:cNvSpPr>
              <a:spLocks noChangeArrowheads="1"/>
            </p:cNvSpPr>
            <p:nvPr/>
          </p:nvSpPr>
          <p:spPr bwMode="auto">
            <a:xfrm>
              <a:off x="3606" y="148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96" name="Line 8"/>
            <p:cNvSpPr>
              <a:spLocks noChangeShapeType="1"/>
            </p:cNvSpPr>
            <p:nvPr/>
          </p:nvSpPr>
          <p:spPr bwMode="auto">
            <a:xfrm flipH="1">
              <a:off x="3470" y="1571"/>
              <a:ext cx="182" cy="181"/>
            </a:xfrm>
            <a:prstGeom prst="line">
              <a:avLst/>
            </a:prstGeom>
            <a:noFill/>
            <a:ln w="28575">
              <a:solidFill>
                <a:schemeClr val="tx1"/>
              </a:solidFill>
              <a:round/>
              <a:headEnd/>
              <a:tailEnd/>
            </a:ln>
          </p:spPr>
          <p:txBody>
            <a:bodyPr wrap="none"/>
            <a:lstStyle/>
            <a:p>
              <a:endParaRPr lang="zh-CN" altLang="en-US"/>
            </a:p>
          </p:txBody>
        </p:sp>
      </p:grpSp>
      <p:sp>
        <p:nvSpPr>
          <p:cNvPr id="40" name="Rectangle 9"/>
          <p:cNvSpPr>
            <a:spLocks noChangeArrowheads="1"/>
          </p:cNvSpPr>
          <p:nvPr/>
        </p:nvSpPr>
        <p:spPr bwMode="auto">
          <a:xfrm>
            <a:off x="468313" y="2211388"/>
            <a:ext cx="2519362" cy="360362"/>
          </a:xfrm>
          <a:prstGeom prst="rect">
            <a:avLst/>
          </a:prstGeom>
          <a:noFill/>
          <a:ln w="9525">
            <a:noFill/>
            <a:miter lim="800000"/>
            <a:headEnd/>
            <a:tailEnd/>
          </a:ln>
        </p:spPr>
        <p:txBody>
          <a:bodyPr/>
          <a:lstStyle/>
          <a:p>
            <a:pPr>
              <a:defRPr/>
            </a:pPr>
            <a:r>
              <a:rPr lang="en-US" altLang="zh-CN" sz="1400" b="1" dirty="0"/>
              <a:t>4+5*7*9+8   </a:t>
            </a:r>
            <a:r>
              <a:rPr lang="zh-CN" altLang="en-US" sz="1400" b="1" dirty="0"/>
              <a:t>构建右</a:t>
            </a:r>
            <a:r>
              <a:rPr lang="zh-CN" altLang="en-US" sz="1400" b="1" kern="0" dirty="0"/>
              <a:t>结</a:t>
            </a:r>
            <a:r>
              <a:rPr lang="zh-CN" altLang="en-US" sz="1400" b="1" dirty="0"/>
              <a:t>点</a:t>
            </a:r>
            <a:r>
              <a:rPr lang="en-US" altLang="zh-CN" sz="1400" b="1" dirty="0"/>
              <a:t>4</a:t>
            </a:r>
          </a:p>
        </p:txBody>
      </p:sp>
      <p:grpSp>
        <p:nvGrpSpPr>
          <p:cNvPr id="3" name="Group 43"/>
          <p:cNvGrpSpPr>
            <a:grpSpLocks/>
          </p:cNvGrpSpPr>
          <p:nvPr/>
        </p:nvGrpSpPr>
        <p:grpSpPr bwMode="auto">
          <a:xfrm>
            <a:off x="2771775" y="2284413"/>
            <a:ext cx="1296988" cy="485775"/>
            <a:chOff x="3516" y="1570"/>
            <a:chExt cx="817" cy="408"/>
          </a:xfrm>
        </p:grpSpPr>
        <p:sp>
          <p:nvSpPr>
            <p:cNvPr id="55389" name="Oval 10"/>
            <p:cNvSpPr>
              <a:spLocks noChangeArrowheads="1"/>
            </p:cNvSpPr>
            <p:nvPr/>
          </p:nvSpPr>
          <p:spPr bwMode="auto">
            <a:xfrm>
              <a:off x="3516" y="179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5390" name="Oval 11"/>
            <p:cNvSpPr>
              <a:spLocks noChangeArrowheads="1"/>
            </p:cNvSpPr>
            <p:nvPr/>
          </p:nvSpPr>
          <p:spPr bwMode="auto">
            <a:xfrm>
              <a:off x="3833" y="157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91" name="Line 12"/>
            <p:cNvSpPr>
              <a:spLocks noChangeShapeType="1"/>
            </p:cNvSpPr>
            <p:nvPr/>
          </p:nvSpPr>
          <p:spPr bwMode="auto">
            <a:xfrm flipH="1">
              <a:off x="3697" y="1661"/>
              <a:ext cx="182" cy="181"/>
            </a:xfrm>
            <a:prstGeom prst="line">
              <a:avLst/>
            </a:prstGeom>
            <a:noFill/>
            <a:ln w="28575">
              <a:solidFill>
                <a:schemeClr val="tx1"/>
              </a:solidFill>
              <a:round/>
              <a:headEnd/>
              <a:tailEnd/>
            </a:ln>
          </p:spPr>
          <p:txBody>
            <a:bodyPr wrap="none"/>
            <a:lstStyle/>
            <a:p>
              <a:endParaRPr lang="zh-CN" altLang="en-US"/>
            </a:p>
          </p:txBody>
        </p:sp>
        <p:sp>
          <p:nvSpPr>
            <p:cNvPr id="55392" name="Oval 13"/>
            <p:cNvSpPr>
              <a:spLocks noChangeArrowheads="1"/>
            </p:cNvSpPr>
            <p:nvPr/>
          </p:nvSpPr>
          <p:spPr bwMode="auto">
            <a:xfrm>
              <a:off x="4106" y="179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5393" name="Line 14"/>
            <p:cNvSpPr>
              <a:spLocks noChangeShapeType="1"/>
            </p:cNvSpPr>
            <p:nvPr/>
          </p:nvSpPr>
          <p:spPr bwMode="auto">
            <a:xfrm>
              <a:off x="4060" y="1706"/>
              <a:ext cx="91" cy="91"/>
            </a:xfrm>
            <a:prstGeom prst="line">
              <a:avLst/>
            </a:prstGeom>
            <a:noFill/>
            <a:ln w="28575">
              <a:solidFill>
                <a:schemeClr val="tx1"/>
              </a:solidFill>
              <a:round/>
              <a:headEnd/>
              <a:tailEnd/>
            </a:ln>
          </p:spPr>
          <p:txBody>
            <a:bodyPr wrap="none"/>
            <a:lstStyle/>
            <a:p>
              <a:endParaRPr lang="zh-CN" altLang="en-US"/>
            </a:p>
          </p:txBody>
        </p:sp>
      </p:grpSp>
      <p:sp>
        <p:nvSpPr>
          <p:cNvPr id="47" name="Rectangle 15"/>
          <p:cNvSpPr>
            <a:spLocks noChangeArrowheads="1"/>
          </p:cNvSpPr>
          <p:nvPr/>
        </p:nvSpPr>
        <p:spPr bwMode="auto">
          <a:xfrm>
            <a:off x="468313" y="3003550"/>
            <a:ext cx="3527425" cy="360363"/>
          </a:xfrm>
          <a:prstGeom prst="rect">
            <a:avLst/>
          </a:prstGeom>
          <a:noFill/>
          <a:ln w="9525">
            <a:noFill/>
            <a:miter lim="800000"/>
            <a:headEnd/>
            <a:tailEnd/>
          </a:ln>
        </p:spPr>
        <p:txBody>
          <a:bodyPr/>
          <a:lstStyle/>
          <a:p>
            <a:pPr marL="342900" indent="-342900">
              <a:spcBef>
                <a:spcPct val="20000"/>
              </a:spcBef>
              <a:defRPr/>
            </a:pPr>
            <a:r>
              <a:rPr lang="en-US" altLang="zh-CN" sz="1400" b="1" dirty="0"/>
              <a:t>+5*7*9+8   </a:t>
            </a:r>
            <a:r>
              <a:rPr lang="zh-CN" altLang="en-US" sz="1400" b="1" dirty="0"/>
              <a:t>构建根</a:t>
            </a:r>
            <a:r>
              <a:rPr lang="zh-CN" altLang="en-US" sz="1400" b="1" kern="0" dirty="0"/>
              <a:t>结</a:t>
            </a:r>
            <a:r>
              <a:rPr lang="zh-CN" altLang="en-US" sz="1400" b="1" dirty="0"/>
              <a:t>点</a:t>
            </a:r>
            <a:r>
              <a:rPr lang="en-US" altLang="zh-CN" sz="1400" b="1" dirty="0"/>
              <a:t>+</a:t>
            </a:r>
            <a:r>
              <a:rPr lang="zh-CN" altLang="en-US" sz="1400" b="1" dirty="0"/>
              <a:t>，原树作为左子树</a:t>
            </a:r>
          </a:p>
        </p:txBody>
      </p:sp>
      <p:grpSp>
        <p:nvGrpSpPr>
          <p:cNvPr id="4" name="Group 42"/>
          <p:cNvGrpSpPr>
            <a:grpSpLocks/>
          </p:cNvGrpSpPr>
          <p:nvPr/>
        </p:nvGrpSpPr>
        <p:grpSpPr bwMode="auto">
          <a:xfrm>
            <a:off x="755650" y="3363913"/>
            <a:ext cx="1368425" cy="865187"/>
            <a:chOff x="4604" y="1933"/>
            <a:chExt cx="862" cy="726"/>
          </a:xfrm>
        </p:grpSpPr>
        <p:sp>
          <p:nvSpPr>
            <p:cNvPr id="55382" name="Oval 16"/>
            <p:cNvSpPr>
              <a:spLocks noChangeArrowheads="1"/>
            </p:cNvSpPr>
            <p:nvPr/>
          </p:nvSpPr>
          <p:spPr bwMode="auto">
            <a:xfrm>
              <a:off x="5239" y="193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83" name="Oval 17"/>
            <p:cNvSpPr>
              <a:spLocks noChangeArrowheads="1"/>
            </p:cNvSpPr>
            <p:nvPr/>
          </p:nvSpPr>
          <p:spPr bwMode="auto">
            <a:xfrm>
              <a:off x="4604" y="247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5384" name="Oval 18"/>
            <p:cNvSpPr>
              <a:spLocks noChangeArrowheads="1"/>
            </p:cNvSpPr>
            <p:nvPr/>
          </p:nvSpPr>
          <p:spPr bwMode="auto">
            <a:xfrm>
              <a:off x="4921" y="2251"/>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85" name="Line 19"/>
            <p:cNvSpPr>
              <a:spLocks noChangeShapeType="1"/>
            </p:cNvSpPr>
            <p:nvPr/>
          </p:nvSpPr>
          <p:spPr bwMode="auto">
            <a:xfrm flipH="1">
              <a:off x="4785" y="2342"/>
              <a:ext cx="182" cy="181"/>
            </a:xfrm>
            <a:prstGeom prst="line">
              <a:avLst/>
            </a:prstGeom>
            <a:noFill/>
            <a:ln w="28575">
              <a:solidFill>
                <a:schemeClr val="tx1"/>
              </a:solidFill>
              <a:round/>
              <a:headEnd/>
              <a:tailEnd/>
            </a:ln>
          </p:spPr>
          <p:txBody>
            <a:bodyPr wrap="none"/>
            <a:lstStyle/>
            <a:p>
              <a:endParaRPr lang="zh-CN" altLang="en-US"/>
            </a:p>
          </p:txBody>
        </p:sp>
        <p:sp>
          <p:nvSpPr>
            <p:cNvPr id="55386" name="Oval 20"/>
            <p:cNvSpPr>
              <a:spLocks noChangeArrowheads="1"/>
            </p:cNvSpPr>
            <p:nvPr/>
          </p:nvSpPr>
          <p:spPr bwMode="auto">
            <a:xfrm>
              <a:off x="5194" y="247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5387" name="Line 21"/>
            <p:cNvSpPr>
              <a:spLocks noChangeShapeType="1"/>
            </p:cNvSpPr>
            <p:nvPr/>
          </p:nvSpPr>
          <p:spPr bwMode="auto">
            <a:xfrm>
              <a:off x="5148" y="2387"/>
              <a:ext cx="91" cy="91"/>
            </a:xfrm>
            <a:prstGeom prst="line">
              <a:avLst/>
            </a:prstGeom>
            <a:noFill/>
            <a:ln w="28575">
              <a:solidFill>
                <a:schemeClr val="tx1"/>
              </a:solidFill>
              <a:round/>
              <a:headEnd/>
              <a:tailEnd/>
            </a:ln>
          </p:spPr>
          <p:txBody>
            <a:bodyPr wrap="none"/>
            <a:lstStyle/>
            <a:p>
              <a:endParaRPr lang="zh-CN" altLang="en-US"/>
            </a:p>
          </p:txBody>
        </p:sp>
        <p:sp>
          <p:nvSpPr>
            <p:cNvPr id="55388" name="Line 22"/>
            <p:cNvSpPr>
              <a:spLocks noChangeShapeType="1"/>
            </p:cNvSpPr>
            <p:nvPr/>
          </p:nvSpPr>
          <p:spPr bwMode="auto">
            <a:xfrm flipH="1">
              <a:off x="5058" y="2069"/>
              <a:ext cx="227" cy="227"/>
            </a:xfrm>
            <a:prstGeom prst="line">
              <a:avLst/>
            </a:prstGeom>
            <a:noFill/>
            <a:ln w="28575">
              <a:solidFill>
                <a:schemeClr val="tx1"/>
              </a:solidFill>
              <a:round/>
              <a:headEnd/>
              <a:tailEnd/>
            </a:ln>
          </p:spPr>
          <p:txBody>
            <a:bodyPr wrap="none"/>
            <a:lstStyle/>
            <a:p>
              <a:endParaRPr lang="zh-CN" altLang="en-US"/>
            </a:p>
          </p:txBody>
        </p:sp>
      </p:grpSp>
      <p:sp>
        <p:nvSpPr>
          <p:cNvPr id="56" name="Rectangle 23"/>
          <p:cNvSpPr>
            <a:spLocks noChangeArrowheads="1"/>
          </p:cNvSpPr>
          <p:nvPr/>
        </p:nvSpPr>
        <p:spPr bwMode="auto">
          <a:xfrm>
            <a:off x="395288" y="4443413"/>
            <a:ext cx="2160587" cy="438150"/>
          </a:xfrm>
          <a:prstGeom prst="rect">
            <a:avLst/>
          </a:prstGeom>
          <a:noFill/>
          <a:ln w="9525">
            <a:noFill/>
            <a:miter lim="800000"/>
            <a:headEnd/>
            <a:tailEnd/>
          </a:ln>
        </p:spPr>
        <p:txBody>
          <a:bodyPr/>
          <a:lstStyle/>
          <a:p>
            <a:pPr marL="342900" indent="-342900">
              <a:spcBef>
                <a:spcPct val="20000"/>
              </a:spcBef>
              <a:defRPr/>
            </a:pPr>
            <a:r>
              <a:rPr lang="en-US" altLang="zh-CN" sz="1400" b="1" dirty="0"/>
              <a:t>5*7*9+8   </a:t>
            </a:r>
            <a:r>
              <a:rPr lang="zh-CN" altLang="en-US" sz="1400" b="1" dirty="0"/>
              <a:t>构建右</a:t>
            </a:r>
            <a:r>
              <a:rPr lang="zh-CN" altLang="en-US" sz="1400" b="1" kern="0" dirty="0"/>
              <a:t>结</a:t>
            </a:r>
            <a:r>
              <a:rPr lang="zh-CN" altLang="en-US" sz="1400" b="1" dirty="0"/>
              <a:t>点</a:t>
            </a:r>
            <a:r>
              <a:rPr lang="en-US" altLang="zh-CN" sz="1400" b="1" dirty="0"/>
              <a:t>5</a:t>
            </a:r>
          </a:p>
        </p:txBody>
      </p:sp>
      <p:grpSp>
        <p:nvGrpSpPr>
          <p:cNvPr id="5" name="Group 41"/>
          <p:cNvGrpSpPr>
            <a:grpSpLocks/>
          </p:cNvGrpSpPr>
          <p:nvPr/>
        </p:nvGrpSpPr>
        <p:grpSpPr bwMode="auto">
          <a:xfrm>
            <a:off x="2484438" y="4084638"/>
            <a:ext cx="1800225" cy="863600"/>
            <a:chOff x="3379" y="2431"/>
            <a:chExt cx="1134" cy="726"/>
          </a:xfrm>
        </p:grpSpPr>
        <p:sp>
          <p:nvSpPr>
            <p:cNvPr id="55373" name="Oval 24"/>
            <p:cNvSpPr>
              <a:spLocks noChangeArrowheads="1"/>
            </p:cNvSpPr>
            <p:nvPr/>
          </p:nvSpPr>
          <p:spPr bwMode="auto">
            <a:xfrm>
              <a:off x="4014" y="2431"/>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74" name="Oval 25"/>
            <p:cNvSpPr>
              <a:spLocks noChangeArrowheads="1"/>
            </p:cNvSpPr>
            <p:nvPr/>
          </p:nvSpPr>
          <p:spPr bwMode="auto">
            <a:xfrm>
              <a:off x="3379" y="297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5375" name="Oval 26"/>
            <p:cNvSpPr>
              <a:spLocks noChangeArrowheads="1"/>
            </p:cNvSpPr>
            <p:nvPr/>
          </p:nvSpPr>
          <p:spPr bwMode="auto">
            <a:xfrm>
              <a:off x="3696" y="274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76" name="Line 27"/>
            <p:cNvSpPr>
              <a:spLocks noChangeShapeType="1"/>
            </p:cNvSpPr>
            <p:nvPr/>
          </p:nvSpPr>
          <p:spPr bwMode="auto">
            <a:xfrm flipH="1">
              <a:off x="3560" y="2840"/>
              <a:ext cx="182" cy="181"/>
            </a:xfrm>
            <a:prstGeom prst="line">
              <a:avLst/>
            </a:prstGeom>
            <a:noFill/>
            <a:ln w="28575">
              <a:solidFill>
                <a:schemeClr val="tx1"/>
              </a:solidFill>
              <a:round/>
              <a:headEnd/>
              <a:tailEnd/>
            </a:ln>
          </p:spPr>
          <p:txBody>
            <a:bodyPr wrap="none"/>
            <a:lstStyle/>
            <a:p>
              <a:endParaRPr lang="zh-CN" altLang="en-US"/>
            </a:p>
          </p:txBody>
        </p:sp>
        <p:sp>
          <p:nvSpPr>
            <p:cNvPr id="55377" name="Oval 28"/>
            <p:cNvSpPr>
              <a:spLocks noChangeArrowheads="1"/>
            </p:cNvSpPr>
            <p:nvPr/>
          </p:nvSpPr>
          <p:spPr bwMode="auto">
            <a:xfrm>
              <a:off x="3969" y="297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5378" name="Line 29"/>
            <p:cNvSpPr>
              <a:spLocks noChangeShapeType="1"/>
            </p:cNvSpPr>
            <p:nvPr/>
          </p:nvSpPr>
          <p:spPr bwMode="auto">
            <a:xfrm>
              <a:off x="3923" y="2885"/>
              <a:ext cx="91" cy="91"/>
            </a:xfrm>
            <a:prstGeom prst="line">
              <a:avLst/>
            </a:prstGeom>
            <a:noFill/>
            <a:ln w="28575">
              <a:solidFill>
                <a:schemeClr val="tx1"/>
              </a:solidFill>
              <a:round/>
              <a:headEnd/>
              <a:tailEnd/>
            </a:ln>
          </p:spPr>
          <p:txBody>
            <a:bodyPr wrap="none"/>
            <a:lstStyle/>
            <a:p>
              <a:endParaRPr lang="zh-CN" altLang="en-US"/>
            </a:p>
          </p:txBody>
        </p:sp>
        <p:sp>
          <p:nvSpPr>
            <p:cNvPr id="55379" name="Line 30"/>
            <p:cNvSpPr>
              <a:spLocks noChangeShapeType="1"/>
            </p:cNvSpPr>
            <p:nvPr/>
          </p:nvSpPr>
          <p:spPr bwMode="auto">
            <a:xfrm flipH="1">
              <a:off x="3833" y="2567"/>
              <a:ext cx="227" cy="227"/>
            </a:xfrm>
            <a:prstGeom prst="line">
              <a:avLst/>
            </a:prstGeom>
            <a:noFill/>
            <a:ln w="28575">
              <a:solidFill>
                <a:schemeClr val="tx1"/>
              </a:solidFill>
              <a:round/>
              <a:headEnd/>
              <a:tailEnd/>
            </a:ln>
          </p:spPr>
          <p:txBody>
            <a:bodyPr wrap="none"/>
            <a:lstStyle/>
            <a:p>
              <a:endParaRPr lang="zh-CN" altLang="en-US"/>
            </a:p>
          </p:txBody>
        </p:sp>
        <p:sp>
          <p:nvSpPr>
            <p:cNvPr id="55380" name="Oval 38"/>
            <p:cNvSpPr>
              <a:spLocks noChangeArrowheads="1"/>
            </p:cNvSpPr>
            <p:nvPr/>
          </p:nvSpPr>
          <p:spPr bwMode="auto">
            <a:xfrm>
              <a:off x="4286" y="2704"/>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5381" name="Line 39"/>
            <p:cNvSpPr>
              <a:spLocks noChangeShapeType="1"/>
            </p:cNvSpPr>
            <p:nvPr/>
          </p:nvSpPr>
          <p:spPr bwMode="auto">
            <a:xfrm>
              <a:off x="4240" y="2568"/>
              <a:ext cx="137" cy="136"/>
            </a:xfrm>
            <a:prstGeom prst="line">
              <a:avLst/>
            </a:prstGeom>
            <a:noFill/>
            <a:ln w="28575">
              <a:solidFill>
                <a:schemeClr val="tx1"/>
              </a:solidFill>
              <a:round/>
              <a:headEnd/>
              <a:tailEnd/>
            </a:ln>
          </p:spPr>
          <p:txBody>
            <a:bodyPr wrap="none"/>
            <a:lstStyle/>
            <a:p>
              <a:endParaRPr lang="zh-CN" altLang="en-US"/>
            </a:p>
          </p:txBody>
        </p:sp>
      </p:grpSp>
      <p:sp>
        <p:nvSpPr>
          <p:cNvPr id="67" name="Rectangle 4"/>
          <p:cNvSpPr>
            <a:spLocks noChangeArrowheads="1"/>
          </p:cNvSpPr>
          <p:nvPr/>
        </p:nvSpPr>
        <p:spPr bwMode="auto">
          <a:xfrm>
            <a:off x="4356100" y="915988"/>
            <a:ext cx="4286250" cy="438150"/>
          </a:xfrm>
          <a:prstGeom prst="rect">
            <a:avLst/>
          </a:prstGeom>
          <a:noFill/>
          <a:ln w="9525">
            <a:noFill/>
            <a:miter lim="800000"/>
            <a:headEnd/>
            <a:tailEnd/>
          </a:ln>
        </p:spPr>
        <p:txBody>
          <a:bodyPr/>
          <a:lstStyle/>
          <a:p>
            <a:pPr>
              <a:lnSpc>
                <a:spcPct val="130000"/>
              </a:lnSpc>
              <a:defRPr/>
            </a:pPr>
            <a:r>
              <a:rPr lang="en-US" altLang="zh-CN" sz="1400" b="1" dirty="0"/>
              <a:t>*7*9+8   </a:t>
            </a:r>
            <a:r>
              <a:rPr lang="zh-CN" altLang="en-US" sz="1400" b="1" dirty="0"/>
              <a:t>下移到右</a:t>
            </a:r>
            <a:r>
              <a:rPr lang="zh-CN" altLang="en-US" sz="1400" b="1" kern="0" dirty="0"/>
              <a:t>结</a:t>
            </a:r>
            <a:r>
              <a:rPr lang="zh-CN" altLang="en-US" sz="1400" b="1" dirty="0"/>
              <a:t>点，构建根</a:t>
            </a:r>
            <a:r>
              <a:rPr lang="zh-CN" altLang="en-US" sz="1400" b="1" kern="0" dirty="0"/>
              <a:t>结</a:t>
            </a:r>
            <a:r>
              <a:rPr lang="zh-CN" altLang="en-US" sz="1400" b="1" dirty="0"/>
              <a:t>点*，原来的右</a:t>
            </a:r>
            <a:r>
              <a:rPr lang="zh-CN" altLang="en-US" sz="1400" b="1" kern="0" dirty="0"/>
              <a:t>结</a:t>
            </a:r>
            <a:r>
              <a:rPr lang="zh-CN" altLang="en-US" sz="1400" b="1" dirty="0"/>
              <a:t>点作为它的左</a:t>
            </a:r>
            <a:r>
              <a:rPr lang="zh-CN" altLang="en-US" sz="1400" b="1" kern="0" dirty="0"/>
              <a:t>结</a:t>
            </a:r>
            <a:r>
              <a:rPr lang="zh-CN" altLang="en-US" sz="1400" b="1" dirty="0"/>
              <a:t>点</a:t>
            </a:r>
          </a:p>
        </p:txBody>
      </p:sp>
      <p:grpSp>
        <p:nvGrpSpPr>
          <p:cNvPr id="6" name="Group 74"/>
          <p:cNvGrpSpPr>
            <a:grpSpLocks/>
          </p:cNvGrpSpPr>
          <p:nvPr/>
        </p:nvGrpSpPr>
        <p:grpSpPr bwMode="auto">
          <a:xfrm>
            <a:off x="5867400" y="1492250"/>
            <a:ext cx="1944688" cy="865188"/>
            <a:chOff x="476" y="1207"/>
            <a:chExt cx="1225" cy="726"/>
          </a:xfrm>
        </p:grpSpPr>
        <p:sp>
          <p:nvSpPr>
            <p:cNvPr id="55362" name="Oval 14"/>
            <p:cNvSpPr>
              <a:spLocks noChangeArrowheads="1"/>
            </p:cNvSpPr>
            <p:nvPr/>
          </p:nvSpPr>
          <p:spPr bwMode="auto">
            <a:xfrm>
              <a:off x="1111" y="120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63" name="Oval 15"/>
            <p:cNvSpPr>
              <a:spLocks noChangeArrowheads="1"/>
            </p:cNvSpPr>
            <p:nvPr/>
          </p:nvSpPr>
          <p:spPr bwMode="auto">
            <a:xfrm>
              <a:off x="476" y="175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5364" name="Oval 16"/>
            <p:cNvSpPr>
              <a:spLocks noChangeArrowheads="1"/>
            </p:cNvSpPr>
            <p:nvPr/>
          </p:nvSpPr>
          <p:spPr bwMode="auto">
            <a:xfrm>
              <a:off x="793" y="1525"/>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65" name="Line 17"/>
            <p:cNvSpPr>
              <a:spLocks noChangeShapeType="1"/>
            </p:cNvSpPr>
            <p:nvPr/>
          </p:nvSpPr>
          <p:spPr bwMode="auto">
            <a:xfrm flipH="1">
              <a:off x="657" y="1616"/>
              <a:ext cx="182" cy="181"/>
            </a:xfrm>
            <a:prstGeom prst="line">
              <a:avLst/>
            </a:prstGeom>
            <a:noFill/>
            <a:ln w="28575">
              <a:solidFill>
                <a:schemeClr val="tx1"/>
              </a:solidFill>
              <a:round/>
              <a:headEnd/>
              <a:tailEnd/>
            </a:ln>
          </p:spPr>
          <p:txBody>
            <a:bodyPr wrap="none"/>
            <a:lstStyle/>
            <a:p>
              <a:endParaRPr lang="zh-CN" altLang="en-US"/>
            </a:p>
          </p:txBody>
        </p:sp>
        <p:sp>
          <p:nvSpPr>
            <p:cNvPr id="55366" name="Oval 18"/>
            <p:cNvSpPr>
              <a:spLocks noChangeArrowheads="1"/>
            </p:cNvSpPr>
            <p:nvPr/>
          </p:nvSpPr>
          <p:spPr bwMode="auto">
            <a:xfrm>
              <a:off x="975" y="175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5367" name="Line 19"/>
            <p:cNvSpPr>
              <a:spLocks noChangeShapeType="1"/>
            </p:cNvSpPr>
            <p:nvPr/>
          </p:nvSpPr>
          <p:spPr bwMode="auto">
            <a:xfrm>
              <a:off x="1020" y="1661"/>
              <a:ext cx="91" cy="91"/>
            </a:xfrm>
            <a:prstGeom prst="line">
              <a:avLst/>
            </a:prstGeom>
            <a:noFill/>
            <a:ln w="28575">
              <a:solidFill>
                <a:schemeClr val="tx1"/>
              </a:solidFill>
              <a:round/>
              <a:headEnd/>
              <a:tailEnd/>
            </a:ln>
          </p:spPr>
          <p:txBody>
            <a:bodyPr wrap="none"/>
            <a:lstStyle/>
            <a:p>
              <a:endParaRPr lang="zh-CN" altLang="en-US"/>
            </a:p>
          </p:txBody>
        </p:sp>
        <p:sp>
          <p:nvSpPr>
            <p:cNvPr id="55368" name="Line 20"/>
            <p:cNvSpPr>
              <a:spLocks noChangeShapeType="1"/>
            </p:cNvSpPr>
            <p:nvPr/>
          </p:nvSpPr>
          <p:spPr bwMode="auto">
            <a:xfrm flipH="1">
              <a:off x="930" y="1343"/>
              <a:ext cx="227" cy="227"/>
            </a:xfrm>
            <a:prstGeom prst="line">
              <a:avLst/>
            </a:prstGeom>
            <a:noFill/>
            <a:ln w="28575">
              <a:solidFill>
                <a:schemeClr val="tx1"/>
              </a:solidFill>
              <a:round/>
              <a:headEnd/>
              <a:tailEnd/>
            </a:ln>
          </p:spPr>
          <p:txBody>
            <a:bodyPr wrap="none"/>
            <a:lstStyle/>
            <a:p>
              <a:endParaRPr lang="zh-CN" altLang="en-US"/>
            </a:p>
          </p:txBody>
        </p:sp>
        <p:sp>
          <p:nvSpPr>
            <p:cNvPr id="55369" name="Oval 21"/>
            <p:cNvSpPr>
              <a:spLocks noChangeArrowheads="1"/>
            </p:cNvSpPr>
            <p:nvPr/>
          </p:nvSpPr>
          <p:spPr bwMode="auto">
            <a:xfrm>
              <a:off x="1338" y="175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5370" name="Line 22"/>
            <p:cNvSpPr>
              <a:spLocks noChangeShapeType="1"/>
            </p:cNvSpPr>
            <p:nvPr/>
          </p:nvSpPr>
          <p:spPr bwMode="auto">
            <a:xfrm>
              <a:off x="1337" y="1344"/>
              <a:ext cx="137" cy="136"/>
            </a:xfrm>
            <a:prstGeom prst="line">
              <a:avLst/>
            </a:prstGeom>
            <a:noFill/>
            <a:ln w="28575">
              <a:solidFill>
                <a:schemeClr val="tx1"/>
              </a:solidFill>
              <a:round/>
              <a:headEnd/>
              <a:tailEnd/>
            </a:ln>
          </p:spPr>
          <p:txBody>
            <a:bodyPr wrap="none"/>
            <a:lstStyle/>
            <a:p>
              <a:endParaRPr lang="zh-CN" altLang="en-US"/>
            </a:p>
          </p:txBody>
        </p:sp>
        <p:sp>
          <p:nvSpPr>
            <p:cNvPr id="55371" name="Oval 23"/>
            <p:cNvSpPr>
              <a:spLocks noChangeArrowheads="1"/>
            </p:cNvSpPr>
            <p:nvPr/>
          </p:nvSpPr>
          <p:spPr bwMode="auto">
            <a:xfrm>
              <a:off x="1474" y="1434"/>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72" name="Line 24"/>
            <p:cNvSpPr>
              <a:spLocks noChangeShapeType="1"/>
            </p:cNvSpPr>
            <p:nvPr/>
          </p:nvSpPr>
          <p:spPr bwMode="auto">
            <a:xfrm flipH="1">
              <a:off x="1474" y="1616"/>
              <a:ext cx="91" cy="136"/>
            </a:xfrm>
            <a:prstGeom prst="line">
              <a:avLst/>
            </a:prstGeom>
            <a:noFill/>
            <a:ln w="28575">
              <a:solidFill>
                <a:schemeClr val="tx1"/>
              </a:solidFill>
              <a:round/>
              <a:headEnd/>
              <a:tailEnd/>
            </a:ln>
          </p:spPr>
          <p:txBody>
            <a:bodyPr wrap="none"/>
            <a:lstStyle/>
            <a:p>
              <a:endParaRPr lang="zh-CN" altLang="en-US"/>
            </a:p>
          </p:txBody>
        </p:sp>
      </p:grpSp>
      <p:sp>
        <p:nvSpPr>
          <p:cNvPr id="90" name="Rectangle 25"/>
          <p:cNvSpPr>
            <a:spLocks noChangeArrowheads="1"/>
          </p:cNvSpPr>
          <p:nvPr/>
        </p:nvSpPr>
        <p:spPr bwMode="auto">
          <a:xfrm>
            <a:off x="4500563" y="2500313"/>
            <a:ext cx="2159000" cy="438150"/>
          </a:xfrm>
          <a:prstGeom prst="rect">
            <a:avLst/>
          </a:prstGeom>
          <a:noFill/>
          <a:ln w="9525">
            <a:noFill/>
            <a:miter lim="800000"/>
            <a:headEnd/>
            <a:tailEnd/>
          </a:ln>
        </p:spPr>
        <p:txBody>
          <a:bodyPr/>
          <a:lstStyle/>
          <a:p>
            <a:pPr marL="342900" indent="-342900">
              <a:lnSpc>
                <a:spcPct val="130000"/>
              </a:lnSpc>
              <a:spcBef>
                <a:spcPct val="20000"/>
              </a:spcBef>
              <a:defRPr/>
            </a:pPr>
            <a:r>
              <a:rPr lang="en-US" altLang="zh-CN" sz="1400" b="1" dirty="0"/>
              <a:t>7*9+8   </a:t>
            </a:r>
            <a:r>
              <a:rPr lang="zh-CN" altLang="en-US" sz="1400" b="1" dirty="0"/>
              <a:t>构建右</a:t>
            </a:r>
            <a:r>
              <a:rPr lang="zh-CN" altLang="en-US" sz="1400" b="1" kern="0" dirty="0"/>
              <a:t>结</a:t>
            </a:r>
            <a:r>
              <a:rPr lang="zh-CN" altLang="en-US" sz="1400" b="1" dirty="0"/>
              <a:t>点</a:t>
            </a:r>
            <a:r>
              <a:rPr lang="en-US" altLang="zh-CN" sz="1400" b="1" dirty="0"/>
              <a:t>7</a:t>
            </a:r>
          </a:p>
        </p:txBody>
      </p:sp>
      <p:grpSp>
        <p:nvGrpSpPr>
          <p:cNvPr id="7" name="Group 75"/>
          <p:cNvGrpSpPr>
            <a:grpSpLocks/>
          </p:cNvGrpSpPr>
          <p:nvPr/>
        </p:nvGrpSpPr>
        <p:grpSpPr bwMode="auto">
          <a:xfrm>
            <a:off x="6227763" y="2643188"/>
            <a:ext cx="2376487" cy="863600"/>
            <a:chOff x="2381" y="1661"/>
            <a:chExt cx="1497" cy="726"/>
          </a:xfrm>
        </p:grpSpPr>
        <p:sp>
          <p:nvSpPr>
            <p:cNvPr id="55349" name="Oval 26"/>
            <p:cNvSpPr>
              <a:spLocks noChangeArrowheads="1"/>
            </p:cNvSpPr>
            <p:nvPr/>
          </p:nvSpPr>
          <p:spPr bwMode="auto">
            <a:xfrm>
              <a:off x="3016" y="1661"/>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50" name="Oval 27"/>
            <p:cNvSpPr>
              <a:spLocks noChangeArrowheads="1"/>
            </p:cNvSpPr>
            <p:nvPr/>
          </p:nvSpPr>
          <p:spPr bwMode="auto">
            <a:xfrm>
              <a:off x="2381" y="220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5351" name="Oval 28"/>
            <p:cNvSpPr>
              <a:spLocks noChangeArrowheads="1"/>
            </p:cNvSpPr>
            <p:nvPr/>
          </p:nvSpPr>
          <p:spPr bwMode="auto">
            <a:xfrm>
              <a:off x="2698" y="197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52" name="Line 29"/>
            <p:cNvSpPr>
              <a:spLocks noChangeShapeType="1"/>
            </p:cNvSpPr>
            <p:nvPr/>
          </p:nvSpPr>
          <p:spPr bwMode="auto">
            <a:xfrm flipH="1">
              <a:off x="2562" y="2070"/>
              <a:ext cx="182" cy="181"/>
            </a:xfrm>
            <a:prstGeom prst="line">
              <a:avLst/>
            </a:prstGeom>
            <a:noFill/>
            <a:ln w="28575">
              <a:solidFill>
                <a:schemeClr val="tx1"/>
              </a:solidFill>
              <a:round/>
              <a:headEnd/>
              <a:tailEnd/>
            </a:ln>
          </p:spPr>
          <p:txBody>
            <a:bodyPr wrap="none"/>
            <a:lstStyle/>
            <a:p>
              <a:endParaRPr lang="zh-CN" altLang="en-US"/>
            </a:p>
          </p:txBody>
        </p:sp>
        <p:sp>
          <p:nvSpPr>
            <p:cNvPr id="55353" name="Oval 30"/>
            <p:cNvSpPr>
              <a:spLocks noChangeArrowheads="1"/>
            </p:cNvSpPr>
            <p:nvPr/>
          </p:nvSpPr>
          <p:spPr bwMode="auto">
            <a:xfrm>
              <a:off x="2880" y="220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5354" name="Line 31"/>
            <p:cNvSpPr>
              <a:spLocks noChangeShapeType="1"/>
            </p:cNvSpPr>
            <p:nvPr/>
          </p:nvSpPr>
          <p:spPr bwMode="auto">
            <a:xfrm>
              <a:off x="2925" y="2115"/>
              <a:ext cx="91" cy="91"/>
            </a:xfrm>
            <a:prstGeom prst="line">
              <a:avLst/>
            </a:prstGeom>
            <a:noFill/>
            <a:ln w="28575">
              <a:solidFill>
                <a:schemeClr val="tx1"/>
              </a:solidFill>
              <a:round/>
              <a:headEnd/>
              <a:tailEnd/>
            </a:ln>
          </p:spPr>
          <p:txBody>
            <a:bodyPr wrap="none"/>
            <a:lstStyle/>
            <a:p>
              <a:endParaRPr lang="zh-CN" altLang="en-US"/>
            </a:p>
          </p:txBody>
        </p:sp>
        <p:sp>
          <p:nvSpPr>
            <p:cNvPr id="55355" name="Line 32"/>
            <p:cNvSpPr>
              <a:spLocks noChangeShapeType="1"/>
            </p:cNvSpPr>
            <p:nvPr/>
          </p:nvSpPr>
          <p:spPr bwMode="auto">
            <a:xfrm flipH="1">
              <a:off x="2835" y="1797"/>
              <a:ext cx="227" cy="227"/>
            </a:xfrm>
            <a:prstGeom prst="line">
              <a:avLst/>
            </a:prstGeom>
            <a:noFill/>
            <a:ln w="28575">
              <a:solidFill>
                <a:schemeClr val="tx1"/>
              </a:solidFill>
              <a:round/>
              <a:headEnd/>
              <a:tailEnd/>
            </a:ln>
          </p:spPr>
          <p:txBody>
            <a:bodyPr wrap="none"/>
            <a:lstStyle/>
            <a:p>
              <a:endParaRPr lang="zh-CN" altLang="en-US"/>
            </a:p>
          </p:txBody>
        </p:sp>
        <p:sp>
          <p:nvSpPr>
            <p:cNvPr id="55356" name="Oval 33"/>
            <p:cNvSpPr>
              <a:spLocks noChangeArrowheads="1"/>
            </p:cNvSpPr>
            <p:nvPr/>
          </p:nvSpPr>
          <p:spPr bwMode="auto">
            <a:xfrm>
              <a:off x="3243" y="220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5357" name="Line 34"/>
            <p:cNvSpPr>
              <a:spLocks noChangeShapeType="1"/>
            </p:cNvSpPr>
            <p:nvPr/>
          </p:nvSpPr>
          <p:spPr bwMode="auto">
            <a:xfrm>
              <a:off x="3242" y="1798"/>
              <a:ext cx="137" cy="136"/>
            </a:xfrm>
            <a:prstGeom prst="line">
              <a:avLst/>
            </a:prstGeom>
            <a:noFill/>
            <a:ln w="28575">
              <a:solidFill>
                <a:schemeClr val="tx1"/>
              </a:solidFill>
              <a:round/>
              <a:headEnd/>
              <a:tailEnd/>
            </a:ln>
          </p:spPr>
          <p:txBody>
            <a:bodyPr wrap="none"/>
            <a:lstStyle/>
            <a:p>
              <a:endParaRPr lang="zh-CN" altLang="en-US"/>
            </a:p>
          </p:txBody>
        </p:sp>
        <p:sp>
          <p:nvSpPr>
            <p:cNvPr id="55358" name="Oval 35"/>
            <p:cNvSpPr>
              <a:spLocks noChangeArrowheads="1"/>
            </p:cNvSpPr>
            <p:nvPr/>
          </p:nvSpPr>
          <p:spPr bwMode="auto">
            <a:xfrm>
              <a:off x="3379" y="188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59" name="Line 36"/>
            <p:cNvSpPr>
              <a:spLocks noChangeShapeType="1"/>
            </p:cNvSpPr>
            <p:nvPr/>
          </p:nvSpPr>
          <p:spPr bwMode="auto">
            <a:xfrm flipH="1">
              <a:off x="3379" y="2070"/>
              <a:ext cx="91" cy="136"/>
            </a:xfrm>
            <a:prstGeom prst="line">
              <a:avLst/>
            </a:prstGeom>
            <a:noFill/>
            <a:ln w="28575">
              <a:solidFill>
                <a:schemeClr val="tx1"/>
              </a:solidFill>
              <a:round/>
              <a:headEnd/>
              <a:tailEnd/>
            </a:ln>
          </p:spPr>
          <p:txBody>
            <a:bodyPr wrap="none"/>
            <a:lstStyle/>
            <a:p>
              <a:endParaRPr lang="zh-CN" altLang="en-US"/>
            </a:p>
          </p:txBody>
        </p:sp>
        <p:sp>
          <p:nvSpPr>
            <p:cNvPr id="55360" name="Oval 37"/>
            <p:cNvSpPr>
              <a:spLocks noChangeArrowheads="1"/>
            </p:cNvSpPr>
            <p:nvPr/>
          </p:nvSpPr>
          <p:spPr bwMode="auto">
            <a:xfrm>
              <a:off x="3651" y="2205"/>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7</a:t>
              </a:r>
            </a:p>
          </p:txBody>
        </p:sp>
        <p:sp>
          <p:nvSpPr>
            <p:cNvPr id="55361" name="Line 38"/>
            <p:cNvSpPr>
              <a:spLocks noChangeShapeType="1"/>
            </p:cNvSpPr>
            <p:nvPr/>
          </p:nvSpPr>
          <p:spPr bwMode="auto">
            <a:xfrm>
              <a:off x="3606" y="2024"/>
              <a:ext cx="136" cy="181"/>
            </a:xfrm>
            <a:prstGeom prst="line">
              <a:avLst/>
            </a:prstGeom>
            <a:noFill/>
            <a:ln w="28575">
              <a:solidFill>
                <a:schemeClr val="tx1"/>
              </a:solidFill>
              <a:round/>
              <a:headEnd/>
              <a:tailEnd/>
            </a:ln>
          </p:spPr>
          <p:txBody>
            <a:bodyPr wrap="none"/>
            <a:lstStyle/>
            <a:p>
              <a:endParaRPr lang="zh-CN" altLang="en-US"/>
            </a:p>
          </p:txBody>
        </p:sp>
      </p:grpSp>
      <p:grpSp>
        <p:nvGrpSpPr>
          <p:cNvPr id="8" name="Group 79"/>
          <p:cNvGrpSpPr>
            <a:grpSpLocks/>
          </p:cNvGrpSpPr>
          <p:nvPr/>
        </p:nvGrpSpPr>
        <p:grpSpPr bwMode="auto">
          <a:xfrm>
            <a:off x="9251950" y="5634038"/>
            <a:ext cx="2046288" cy="1241425"/>
            <a:chOff x="3152" y="3158"/>
            <a:chExt cx="1289" cy="1043"/>
          </a:xfrm>
        </p:grpSpPr>
        <p:sp>
          <p:nvSpPr>
            <p:cNvPr id="55334" name="Oval 56"/>
            <p:cNvSpPr>
              <a:spLocks noChangeArrowheads="1"/>
            </p:cNvSpPr>
            <p:nvPr/>
          </p:nvSpPr>
          <p:spPr bwMode="auto">
            <a:xfrm>
              <a:off x="3787" y="315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35" name="Oval 57"/>
            <p:cNvSpPr>
              <a:spLocks noChangeArrowheads="1"/>
            </p:cNvSpPr>
            <p:nvPr/>
          </p:nvSpPr>
          <p:spPr bwMode="auto">
            <a:xfrm>
              <a:off x="3152"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5336" name="Oval 58"/>
            <p:cNvSpPr>
              <a:spLocks noChangeArrowheads="1"/>
            </p:cNvSpPr>
            <p:nvPr/>
          </p:nvSpPr>
          <p:spPr bwMode="auto">
            <a:xfrm>
              <a:off x="3469" y="347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37" name="Line 59"/>
            <p:cNvSpPr>
              <a:spLocks noChangeShapeType="1"/>
            </p:cNvSpPr>
            <p:nvPr/>
          </p:nvSpPr>
          <p:spPr bwMode="auto">
            <a:xfrm flipH="1">
              <a:off x="3333" y="3567"/>
              <a:ext cx="182" cy="181"/>
            </a:xfrm>
            <a:prstGeom prst="line">
              <a:avLst/>
            </a:prstGeom>
            <a:noFill/>
            <a:ln w="28575">
              <a:solidFill>
                <a:schemeClr val="tx1"/>
              </a:solidFill>
              <a:round/>
              <a:headEnd/>
              <a:tailEnd/>
            </a:ln>
          </p:spPr>
          <p:txBody>
            <a:bodyPr wrap="none"/>
            <a:lstStyle/>
            <a:p>
              <a:endParaRPr lang="zh-CN" altLang="en-US"/>
            </a:p>
          </p:txBody>
        </p:sp>
        <p:sp>
          <p:nvSpPr>
            <p:cNvPr id="55338" name="Oval 60"/>
            <p:cNvSpPr>
              <a:spLocks noChangeArrowheads="1"/>
            </p:cNvSpPr>
            <p:nvPr/>
          </p:nvSpPr>
          <p:spPr bwMode="auto">
            <a:xfrm>
              <a:off x="3651"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5339" name="Line 61"/>
            <p:cNvSpPr>
              <a:spLocks noChangeShapeType="1"/>
            </p:cNvSpPr>
            <p:nvPr/>
          </p:nvSpPr>
          <p:spPr bwMode="auto">
            <a:xfrm>
              <a:off x="3696" y="3612"/>
              <a:ext cx="91" cy="91"/>
            </a:xfrm>
            <a:prstGeom prst="line">
              <a:avLst/>
            </a:prstGeom>
            <a:noFill/>
            <a:ln w="28575">
              <a:solidFill>
                <a:schemeClr val="tx1"/>
              </a:solidFill>
              <a:round/>
              <a:headEnd/>
              <a:tailEnd/>
            </a:ln>
          </p:spPr>
          <p:txBody>
            <a:bodyPr wrap="none"/>
            <a:lstStyle/>
            <a:p>
              <a:endParaRPr lang="zh-CN" altLang="en-US"/>
            </a:p>
          </p:txBody>
        </p:sp>
        <p:sp>
          <p:nvSpPr>
            <p:cNvPr id="55340" name="Line 62"/>
            <p:cNvSpPr>
              <a:spLocks noChangeShapeType="1"/>
            </p:cNvSpPr>
            <p:nvPr/>
          </p:nvSpPr>
          <p:spPr bwMode="auto">
            <a:xfrm flipH="1">
              <a:off x="3606" y="3294"/>
              <a:ext cx="227" cy="227"/>
            </a:xfrm>
            <a:prstGeom prst="line">
              <a:avLst/>
            </a:prstGeom>
            <a:noFill/>
            <a:ln w="28575">
              <a:solidFill>
                <a:schemeClr val="tx1"/>
              </a:solidFill>
              <a:round/>
              <a:headEnd/>
              <a:tailEnd/>
            </a:ln>
          </p:spPr>
          <p:txBody>
            <a:bodyPr wrap="none"/>
            <a:lstStyle/>
            <a:p>
              <a:endParaRPr lang="zh-CN" altLang="en-US"/>
            </a:p>
          </p:txBody>
        </p:sp>
        <p:sp>
          <p:nvSpPr>
            <p:cNvPr id="55341" name="Oval 63"/>
            <p:cNvSpPr>
              <a:spLocks noChangeArrowheads="1"/>
            </p:cNvSpPr>
            <p:nvPr/>
          </p:nvSpPr>
          <p:spPr bwMode="auto">
            <a:xfrm>
              <a:off x="3806" y="402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5342" name="Line 64"/>
            <p:cNvSpPr>
              <a:spLocks noChangeShapeType="1"/>
            </p:cNvSpPr>
            <p:nvPr/>
          </p:nvSpPr>
          <p:spPr bwMode="auto">
            <a:xfrm>
              <a:off x="4013" y="3295"/>
              <a:ext cx="137" cy="136"/>
            </a:xfrm>
            <a:prstGeom prst="line">
              <a:avLst/>
            </a:prstGeom>
            <a:noFill/>
            <a:ln w="28575">
              <a:solidFill>
                <a:schemeClr val="tx1"/>
              </a:solidFill>
              <a:round/>
              <a:headEnd/>
              <a:tailEnd/>
            </a:ln>
          </p:spPr>
          <p:txBody>
            <a:bodyPr wrap="none"/>
            <a:lstStyle/>
            <a:p>
              <a:endParaRPr lang="zh-CN" altLang="en-US"/>
            </a:p>
          </p:txBody>
        </p:sp>
        <p:sp>
          <p:nvSpPr>
            <p:cNvPr id="55343" name="Oval 65"/>
            <p:cNvSpPr>
              <a:spLocks noChangeArrowheads="1"/>
            </p:cNvSpPr>
            <p:nvPr/>
          </p:nvSpPr>
          <p:spPr bwMode="auto">
            <a:xfrm>
              <a:off x="3942" y="370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44" name="Line 66"/>
            <p:cNvSpPr>
              <a:spLocks noChangeShapeType="1"/>
            </p:cNvSpPr>
            <p:nvPr/>
          </p:nvSpPr>
          <p:spPr bwMode="auto">
            <a:xfrm flipH="1">
              <a:off x="3942" y="3884"/>
              <a:ext cx="91" cy="136"/>
            </a:xfrm>
            <a:prstGeom prst="line">
              <a:avLst/>
            </a:prstGeom>
            <a:noFill/>
            <a:ln w="28575">
              <a:solidFill>
                <a:schemeClr val="tx1"/>
              </a:solidFill>
              <a:round/>
              <a:headEnd/>
              <a:tailEnd/>
            </a:ln>
          </p:spPr>
          <p:txBody>
            <a:bodyPr wrap="none"/>
            <a:lstStyle/>
            <a:p>
              <a:endParaRPr lang="zh-CN" altLang="en-US"/>
            </a:p>
          </p:txBody>
        </p:sp>
        <p:sp>
          <p:nvSpPr>
            <p:cNvPr id="55345" name="Oval 67"/>
            <p:cNvSpPr>
              <a:spLocks noChangeArrowheads="1"/>
            </p:cNvSpPr>
            <p:nvPr/>
          </p:nvSpPr>
          <p:spPr bwMode="auto">
            <a:xfrm>
              <a:off x="4214" y="401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7</a:t>
              </a:r>
            </a:p>
          </p:txBody>
        </p:sp>
        <p:sp>
          <p:nvSpPr>
            <p:cNvPr id="55346" name="Line 68"/>
            <p:cNvSpPr>
              <a:spLocks noChangeShapeType="1"/>
            </p:cNvSpPr>
            <p:nvPr/>
          </p:nvSpPr>
          <p:spPr bwMode="auto">
            <a:xfrm>
              <a:off x="4169" y="3838"/>
              <a:ext cx="136" cy="181"/>
            </a:xfrm>
            <a:prstGeom prst="line">
              <a:avLst/>
            </a:prstGeom>
            <a:noFill/>
            <a:ln w="28575">
              <a:solidFill>
                <a:schemeClr val="tx1"/>
              </a:solidFill>
              <a:round/>
              <a:headEnd/>
              <a:tailEnd/>
            </a:ln>
          </p:spPr>
          <p:txBody>
            <a:bodyPr wrap="none"/>
            <a:lstStyle/>
            <a:p>
              <a:endParaRPr lang="zh-CN" altLang="en-US"/>
            </a:p>
          </p:txBody>
        </p:sp>
        <p:sp>
          <p:nvSpPr>
            <p:cNvPr id="55347" name="Oval 69"/>
            <p:cNvSpPr>
              <a:spLocks noChangeArrowheads="1"/>
            </p:cNvSpPr>
            <p:nvPr/>
          </p:nvSpPr>
          <p:spPr bwMode="auto">
            <a:xfrm>
              <a:off x="4105" y="343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48" name="Line 78"/>
            <p:cNvSpPr>
              <a:spLocks noChangeShapeType="1"/>
            </p:cNvSpPr>
            <p:nvPr/>
          </p:nvSpPr>
          <p:spPr bwMode="auto">
            <a:xfrm flipH="1">
              <a:off x="4105" y="3612"/>
              <a:ext cx="90" cy="136"/>
            </a:xfrm>
            <a:prstGeom prst="line">
              <a:avLst/>
            </a:prstGeom>
            <a:noFill/>
            <a:ln w="28575">
              <a:solidFill>
                <a:schemeClr val="tx1"/>
              </a:solidFill>
              <a:round/>
              <a:headEnd/>
              <a:tailEnd/>
            </a:ln>
          </p:spPr>
          <p:txBody>
            <a:bodyPr wrap="none"/>
            <a:lstStyle/>
            <a:p>
              <a:endParaRPr lang="zh-CN" altLang="en-US"/>
            </a:p>
          </p:txBody>
        </p:sp>
      </p:grpSp>
      <p:sp>
        <p:nvSpPr>
          <p:cNvPr id="122" name="Rectangle 39"/>
          <p:cNvSpPr>
            <a:spLocks noChangeArrowheads="1"/>
          </p:cNvSpPr>
          <p:nvPr/>
        </p:nvSpPr>
        <p:spPr bwMode="auto">
          <a:xfrm>
            <a:off x="4139952" y="3795886"/>
            <a:ext cx="2303685" cy="438150"/>
          </a:xfrm>
          <a:prstGeom prst="rect">
            <a:avLst/>
          </a:prstGeom>
          <a:noFill/>
          <a:ln w="9525">
            <a:noFill/>
            <a:miter lim="800000"/>
            <a:headEnd/>
            <a:tailEnd/>
          </a:ln>
        </p:spPr>
        <p:txBody>
          <a:bodyPr/>
          <a:lstStyle/>
          <a:p>
            <a:pPr marL="342900">
              <a:lnSpc>
                <a:spcPct val="130000"/>
              </a:lnSpc>
              <a:spcBef>
                <a:spcPct val="20000"/>
              </a:spcBef>
            </a:pPr>
            <a:r>
              <a:rPr lang="en-US" altLang="zh-CN" sz="1400" b="1" dirty="0"/>
              <a:t>*9+8   </a:t>
            </a:r>
            <a:r>
              <a:rPr lang="zh-CN" altLang="en-US" sz="1400" b="1" dirty="0"/>
              <a:t>创建</a:t>
            </a:r>
            <a:r>
              <a:rPr lang="zh-CN" altLang="en-US" sz="1400" b="1" dirty="0" smtClean="0"/>
              <a:t>根的右孩子*</a:t>
            </a:r>
            <a:r>
              <a:rPr lang="zh-CN" altLang="en-US" sz="1400" b="1" dirty="0"/>
              <a:t>，</a:t>
            </a:r>
            <a:r>
              <a:rPr lang="zh-CN" altLang="en-US" sz="1400" b="1" dirty="0" smtClean="0"/>
              <a:t>原右子树作为它的左子树</a:t>
            </a:r>
            <a:endParaRPr lang="zh-CN" altLang="en-US" sz="1400" b="1" dirty="0"/>
          </a:p>
        </p:txBody>
      </p:sp>
      <p:grpSp>
        <p:nvGrpSpPr>
          <p:cNvPr id="9" name="Group 79"/>
          <p:cNvGrpSpPr>
            <a:grpSpLocks/>
          </p:cNvGrpSpPr>
          <p:nvPr/>
        </p:nvGrpSpPr>
        <p:grpSpPr bwMode="auto">
          <a:xfrm>
            <a:off x="6948488" y="3724275"/>
            <a:ext cx="2016125" cy="1223963"/>
            <a:chOff x="3152" y="3158"/>
            <a:chExt cx="1289" cy="1043"/>
          </a:xfrm>
        </p:grpSpPr>
        <p:sp>
          <p:nvSpPr>
            <p:cNvPr id="55319" name="Oval 56"/>
            <p:cNvSpPr>
              <a:spLocks noChangeArrowheads="1"/>
            </p:cNvSpPr>
            <p:nvPr/>
          </p:nvSpPr>
          <p:spPr bwMode="auto">
            <a:xfrm>
              <a:off x="3787" y="315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20" name="Oval 57"/>
            <p:cNvSpPr>
              <a:spLocks noChangeArrowheads="1"/>
            </p:cNvSpPr>
            <p:nvPr/>
          </p:nvSpPr>
          <p:spPr bwMode="auto">
            <a:xfrm>
              <a:off x="3152"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5321" name="Oval 58"/>
            <p:cNvSpPr>
              <a:spLocks noChangeArrowheads="1"/>
            </p:cNvSpPr>
            <p:nvPr/>
          </p:nvSpPr>
          <p:spPr bwMode="auto">
            <a:xfrm>
              <a:off x="3469" y="347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22" name="Line 59"/>
            <p:cNvSpPr>
              <a:spLocks noChangeShapeType="1"/>
            </p:cNvSpPr>
            <p:nvPr/>
          </p:nvSpPr>
          <p:spPr bwMode="auto">
            <a:xfrm flipH="1">
              <a:off x="3333" y="3567"/>
              <a:ext cx="182" cy="181"/>
            </a:xfrm>
            <a:prstGeom prst="line">
              <a:avLst/>
            </a:prstGeom>
            <a:noFill/>
            <a:ln w="28575">
              <a:solidFill>
                <a:schemeClr val="tx1"/>
              </a:solidFill>
              <a:round/>
              <a:headEnd/>
              <a:tailEnd/>
            </a:ln>
          </p:spPr>
          <p:txBody>
            <a:bodyPr wrap="none"/>
            <a:lstStyle/>
            <a:p>
              <a:endParaRPr lang="zh-CN" altLang="en-US"/>
            </a:p>
          </p:txBody>
        </p:sp>
        <p:sp>
          <p:nvSpPr>
            <p:cNvPr id="55323" name="Oval 60"/>
            <p:cNvSpPr>
              <a:spLocks noChangeArrowheads="1"/>
            </p:cNvSpPr>
            <p:nvPr/>
          </p:nvSpPr>
          <p:spPr bwMode="auto">
            <a:xfrm>
              <a:off x="3651"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5324" name="Line 61"/>
            <p:cNvSpPr>
              <a:spLocks noChangeShapeType="1"/>
            </p:cNvSpPr>
            <p:nvPr/>
          </p:nvSpPr>
          <p:spPr bwMode="auto">
            <a:xfrm>
              <a:off x="3696" y="3612"/>
              <a:ext cx="91" cy="91"/>
            </a:xfrm>
            <a:prstGeom prst="line">
              <a:avLst/>
            </a:prstGeom>
            <a:noFill/>
            <a:ln w="28575">
              <a:solidFill>
                <a:schemeClr val="tx1"/>
              </a:solidFill>
              <a:round/>
              <a:headEnd/>
              <a:tailEnd/>
            </a:ln>
          </p:spPr>
          <p:txBody>
            <a:bodyPr wrap="none"/>
            <a:lstStyle/>
            <a:p>
              <a:endParaRPr lang="zh-CN" altLang="en-US"/>
            </a:p>
          </p:txBody>
        </p:sp>
        <p:sp>
          <p:nvSpPr>
            <p:cNvPr id="55325" name="Line 62"/>
            <p:cNvSpPr>
              <a:spLocks noChangeShapeType="1"/>
            </p:cNvSpPr>
            <p:nvPr/>
          </p:nvSpPr>
          <p:spPr bwMode="auto">
            <a:xfrm flipH="1">
              <a:off x="3606" y="3294"/>
              <a:ext cx="227" cy="227"/>
            </a:xfrm>
            <a:prstGeom prst="line">
              <a:avLst/>
            </a:prstGeom>
            <a:noFill/>
            <a:ln w="28575">
              <a:solidFill>
                <a:schemeClr val="tx1"/>
              </a:solidFill>
              <a:round/>
              <a:headEnd/>
              <a:tailEnd/>
            </a:ln>
          </p:spPr>
          <p:txBody>
            <a:bodyPr wrap="none"/>
            <a:lstStyle/>
            <a:p>
              <a:endParaRPr lang="zh-CN" altLang="en-US"/>
            </a:p>
          </p:txBody>
        </p:sp>
        <p:sp>
          <p:nvSpPr>
            <p:cNvPr id="55326" name="Oval 63"/>
            <p:cNvSpPr>
              <a:spLocks noChangeArrowheads="1"/>
            </p:cNvSpPr>
            <p:nvPr/>
          </p:nvSpPr>
          <p:spPr bwMode="auto">
            <a:xfrm>
              <a:off x="3806" y="402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5327" name="Line 64"/>
            <p:cNvSpPr>
              <a:spLocks noChangeShapeType="1"/>
            </p:cNvSpPr>
            <p:nvPr/>
          </p:nvSpPr>
          <p:spPr bwMode="auto">
            <a:xfrm>
              <a:off x="4013" y="3295"/>
              <a:ext cx="137" cy="136"/>
            </a:xfrm>
            <a:prstGeom prst="line">
              <a:avLst/>
            </a:prstGeom>
            <a:noFill/>
            <a:ln w="28575">
              <a:solidFill>
                <a:schemeClr val="tx1"/>
              </a:solidFill>
              <a:round/>
              <a:headEnd/>
              <a:tailEnd/>
            </a:ln>
          </p:spPr>
          <p:txBody>
            <a:bodyPr wrap="none"/>
            <a:lstStyle/>
            <a:p>
              <a:endParaRPr lang="zh-CN" altLang="en-US"/>
            </a:p>
          </p:txBody>
        </p:sp>
        <p:sp>
          <p:nvSpPr>
            <p:cNvPr id="55328" name="Oval 65"/>
            <p:cNvSpPr>
              <a:spLocks noChangeArrowheads="1"/>
            </p:cNvSpPr>
            <p:nvPr/>
          </p:nvSpPr>
          <p:spPr bwMode="auto">
            <a:xfrm>
              <a:off x="3942" y="370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29" name="Line 66"/>
            <p:cNvSpPr>
              <a:spLocks noChangeShapeType="1"/>
            </p:cNvSpPr>
            <p:nvPr/>
          </p:nvSpPr>
          <p:spPr bwMode="auto">
            <a:xfrm flipH="1">
              <a:off x="3942" y="3884"/>
              <a:ext cx="91" cy="136"/>
            </a:xfrm>
            <a:prstGeom prst="line">
              <a:avLst/>
            </a:prstGeom>
            <a:noFill/>
            <a:ln w="28575">
              <a:solidFill>
                <a:schemeClr val="tx1"/>
              </a:solidFill>
              <a:round/>
              <a:headEnd/>
              <a:tailEnd/>
            </a:ln>
          </p:spPr>
          <p:txBody>
            <a:bodyPr wrap="none"/>
            <a:lstStyle/>
            <a:p>
              <a:endParaRPr lang="zh-CN" altLang="en-US"/>
            </a:p>
          </p:txBody>
        </p:sp>
        <p:sp>
          <p:nvSpPr>
            <p:cNvPr id="55330" name="Oval 67"/>
            <p:cNvSpPr>
              <a:spLocks noChangeArrowheads="1"/>
            </p:cNvSpPr>
            <p:nvPr/>
          </p:nvSpPr>
          <p:spPr bwMode="auto">
            <a:xfrm>
              <a:off x="4214" y="401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7</a:t>
              </a:r>
            </a:p>
          </p:txBody>
        </p:sp>
        <p:sp>
          <p:nvSpPr>
            <p:cNvPr id="55331" name="Line 68"/>
            <p:cNvSpPr>
              <a:spLocks noChangeShapeType="1"/>
            </p:cNvSpPr>
            <p:nvPr/>
          </p:nvSpPr>
          <p:spPr bwMode="auto">
            <a:xfrm>
              <a:off x="4169" y="3838"/>
              <a:ext cx="136" cy="181"/>
            </a:xfrm>
            <a:prstGeom prst="line">
              <a:avLst/>
            </a:prstGeom>
            <a:noFill/>
            <a:ln w="28575">
              <a:solidFill>
                <a:schemeClr val="tx1"/>
              </a:solidFill>
              <a:round/>
              <a:headEnd/>
              <a:tailEnd/>
            </a:ln>
          </p:spPr>
          <p:txBody>
            <a:bodyPr wrap="none"/>
            <a:lstStyle/>
            <a:p>
              <a:endParaRPr lang="zh-CN" altLang="en-US"/>
            </a:p>
          </p:txBody>
        </p:sp>
        <p:sp>
          <p:nvSpPr>
            <p:cNvPr id="55332" name="Oval 69"/>
            <p:cNvSpPr>
              <a:spLocks noChangeArrowheads="1"/>
            </p:cNvSpPr>
            <p:nvPr/>
          </p:nvSpPr>
          <p:spPr bwMode="auto">
            <a:xfrm>
              <a:off x="4105" y="343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5333" name="Line 78"/>
            <p:cNvSpPr>
              <a:spLocks noChangeShapeType="1"/>
            </p:cNvSpPr>
            <p:nvPr/>
          </p:nvSpPr>
          <p:spPr bwMode="auto">
            <a:xfrm flipH="1">
              <a:off x="4105" y="3612"/>
              <a:ext cx="90" cy="136"/>
            </a:xfrm>
            <a:prstGeom prst="line">
              <a:avLst/>
            </a:prstGeom>
            <a:noFill/>
            <a:ln w="28575">
              <a:solidFill>
                <a:schemeClr val="tx1"/>
              </a:solidFill>
              <a:round/>
              <a:headEnd/>
              <a:tailEnd/>
            </a:ln>
          </p:spPr>
          <p:txBody>
            <a:bodyPr wrap="none"/>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5529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529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blinds(horizontal)">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blinds(horizontal)">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blinds(horizontal)">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blinds(horizontal)">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blinds(horizontal)">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linds(horizontal)">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40" grpId="0"/>
      <p:bldP spid="47" grpId="0"/>
      <p:bldP spid="56" grpId="0"/>
      <p:bldP spid="67" grpId="0"/>
      <p:bldP spid="90" grpId="0"/>
      <p:bldP spid="12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矩形 34"/>
          <p:cNvSpPr>
            <a:spLocks noChangeArrowheads="1"/>
          </p:cNvSpPr>
          <p:nvPr/>
        </p:nvSpPr>
        <p:spPr bwMode="auto">
          <a:xfrm>
            <a:off x="467544"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表达式树的构建过程</a:t>
            </a:r>
            <a:endParaRPr lang="zh-CN" altLang="en-US" dirty="0">
              <a:latin typeface="微软雅黑" pitchFamily="34" charset="-122"/>
              <a:ea typeface="微软雅黑" pitchFamily="34" charset="-122"/>
            </a:endParaRPr>
          </a:p>
        </p:txBody>
      </p:sp>
      <p:sp>
        <p:nvSpPr>
          <p:cNvPr id="56325" name="Rectangle 39"/>
          <p:cNvSpPr>
            <a:spLocks noChangeArrowheads="1"/>
          </p:cNvSpPr>
          <p:nvPr/>
        </p:nvSpPr>
        <p:spPr bwMode="auto">
          <a:xfrm>
            <a:off x="3706813" y="5416550"/>
            <a:ext cx="7345362" cy="438150"/>
          </a:xfrm>
          <a:prstGeom prst="rect">
            <a:avLst/>
          </a:prstGeom>
          <a:noFill/>
          <a:ln w="9525">
            <a:noFill/>
            <a:miter lim="800000"/>
            <a:headEnd/>
            <a:tailEnd/>
          </a:ln>
        </p:spPr>
        <p:txBody>
          <a:bodyPr/>
          <a:lstStyle/>
          <a:p>
            <a:pPr marL="342900" indent="-342900">
              <a:lnSpc>
                <a:spcPct val="130000"/>
              </a:lnSpc>
              <a:spcBef>
                <a:spcPct val="20000"/>
              </a:spcBef>
            </a:pPr>
            <a:r>
              <a:rPr lang="en-US" altLang="zh-CN" sz="1400" b="1"/>
              <a:t>*9+8   </a:t>
            </a:r>
            <a:r>
              <a:rPr lang="zh-CN" altLang="en-US" sz="1400" b="1"/>
              <a:t>创建根*，原树作为左子树</a:t>
            </a:r>
          </a:p>
        </p:txBody>
      </p:sp>
      <p:grpSp>
        <p:nvGrpSpPr>
          <p:cNvPr id="56326" name="Group 79"/>
          <p:cNvGrpSpPr>
            <a:grpSpLocks/>
          </p:cNvGrpSpPr>
          <p:nvPr/>
        </p:nvGrpSpPr>
        <p:grpSpPr bwMode="auto">
          <a:xfrm>
            <a:off x="9251950" y="5634038"/>
            <a:ext cx="2046288" cy="1241425"/>
            <a:chOff x="3152" y="3158"/>
            <a:chExt cx="1289" cy="1043"/>
          </a:xfrm>
        </p:grpSpPr>
        <p:sp>
          <p:nvSpPr>
            <p:cNvPr id="56409" name="Oval 56"/>
            <p:cNvSpPr>
              <a:spLocks noChangeArrowheads="1"/>
            </p:cNvSpPr>
            <p:nvPr/>
          </p:nvSpPr>
          <p:spPr bwMode="auto">
            <a:xfrm>
              <a:off x="3787" y="315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410" name="Oval 57"/>
            <p:cNvSpPr>
              <a:spLocks noChangeArrowheads="1"/>
            </p:cNvSpPr>
            <p:nvPr/>
          </p:nvSpPr>
          <p:spPr bwMode="auto">
            <a:xfrm>
              <a:off x="3152"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6411" name="Oval 58"/>
            <p:cNvSpPr>
              <a:spLocks noChangeArrowheads="1"/>
            </p:cNvSpPr>
            <p:nvPr/>
          </p:nvSpPr>
          <p:spPr bwMode="auto">
            <a:xfrm>
              <a:off x="3469" y="347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412" name="Line 59"/>
            <p:cNvSpPr>
              <a:spLocks noChangeShapeType="1"/>
            </p:cNvSpPr>
            <p:nvPr/>
          </p:nvSpPr>
          <p:spPr bwMode="auto">
            <a:xfrm flipH="1">
              <a:off x="3333" y="3567"/>
              <a:ext cx="182" cy="181"/>
            </a:xfrm>
            <a:prstGeom prst="line">
              <a:avLst/>
            </a:prstGeom>
            <a:noFill/>
            <a:ln w="28575">
              <a:solidFill>
                <a:schemeClr val="tx1"/>
              </a:solidFill>
              <a:round/>
              <a:headEnd/>
              <a:tailEnd/>
            </a:ln>
          </p:spPr>
          <p:txBody>
            <a:bodyPr wrap="none"/>
            <a:lstStyle/>
            <a:p>
              <a:endParaRPr lang="zh-CN" altLang="en-US"/>
            </a:p>
          </p:txBody>
        </p:sp>
        <p:sp>
          <p:nvSpPr>
            <p:cNvPr id="56413" name="Oval 60"/>
            <p:cNvSpPr>
              <a:spLocks noChangeArrowheads="1"/>
            </p:cNvSpPr>
            <p:nvPr/>
          </p:nvSpPr>
          <p:spPr bwMode="auto">
            <a:xfrm>
              <a:off x="3651"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6414" name="Line 61"/>
            <p:cNvSpPr>
              <a:spLocks noChangeShapeType="1"/>
            </p:cNvSpPr>
            <p:nvPr/>
          </p:nvSpPr>
          <p:spPr bwMode="auto">
            <a:xfrm>
              <a:off x="3696" y="3612"/>
              <a:ext cx="91" cy="91"/>
            </a:xfrm>
            <a:prstGeom prst="line">
              <a:avLst/>
            </a:prstGeom>
            <a:noFill/>
            <a:ln w="28575">
              <a:solidFill>
                <a:schemeClr val="tx1"/>
              </a:solidFill>
              <a:round/>
              <a:headEnd/>
              <a:tailEnd/>
            </a:ln>
          </p:spPr>
          <p:txBody>
            <a:bodyPr wrap="none"/>
            <a:lstStyle/>
            <a:p>
              <a:endParaRPr lang="zh-CN" altLang="en-US"/>
            </a:p>
          </p:txBody>
        </p:sp>
        <p:sp>
          <p:nvSpPr>
            <p:cNvPr id="56415" name="Line 62"/>
            <p:cNvSpPr>
              <a:spLocks noChangeShapeType="1"/>
            </p:cNvSpPr>
            <p:nvPr/>
          </p:nvSpPr>
          <p:spPr bwMode="auto">
            <a:xfrm flipH="1">
              <a:off x="3606" y="3294"/>
              <a:ext cx="227" cy="227"/>
            </a:xfrm>
            <a:prstGeom prst="line">
              <a:avLst/>
            </a:prstGeom>
            <a:noFill/>
            <a:ln w="28575">
              <a:solidFill>
                <a:schemeClr val="tx1"/>
              </a:solidFill>
              <a:round/>
              <a:headEnd/>
              <a:tailEnd/>
            </a:ln>
          </p:spPr>
          <p:txBody>
            <a:bodyPr wrap="none"/>
            <a:lstStyle/>
            <a:p>
              <a:endParaRPr lang="zh-CN" altLang="en-US"/>
            </a:p>
          </p:txBody>
        </p:sp>
        <p:sp>
          <p:nvSpPr>
            <p:cNvPr id="56416" name="Oval 63"/>
            <p:cNvSpPr>
              <a:spLocks noChangeArrowheads="1"/>
            </p:cNvSpPr>
            <p:nvPr/>
          </p:nvSpPr>
          <p:spPr bwMode="auto">
            <a:xfrm>
              <a:off x="3806" y="402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6417" name="Line 64"/>
            <p:cNvSpPr>
              <a:spLocks noChangeShapeType="1"/>
            </p:cNvSpPr>
            <p:nvPr/>
          </p:nvSpPr>
          <p:spPr bwMode="auto">
            <a:xfrm>
              <a:off x="4013" y="3295"/>
              <a:ext cx="137" cy="136"/>
            </a:xfrm>
            <a:prstGeom prst="line">
              <a:avLst/>
            </a:prstGeom>
            <a:noFill/>
            <a:ln w="28575">
              <a:solidFill>
                <a:schemeClr val="tx1"/>
              </a:solidFill>
              <a:round/>
              <a:headEnd/>
              <a:tailEnd/>
            </a:ln>
          </p:spPr>
          <p:txBody>
            <a:bodyPr wrap="none"/>
            <a:lstStyle/>
            <a:p>
              <a:endParaRPr lang="zh-CN" altLang="en-US"/>
            </a:p>
          </p:txBody>
        </p:sp>
        <p:sp>
          <p:nvSpPr>
            <p:cNvPr id="56418" name="Oval 65"/>
            <p:cNvSpPr>
              <a:spLocks noChangeArrowheads="1"/>
            </p:cNvSpPr>
            <p:nvPr/>
          </p:nvSpPr>
          <p:spPr bwMode="auto">
            <a:xfrm>
              <a:off x="3942" y="370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419" name="Line 66"/>
            <p:cNvSpPr>
              <a:spLocks noChangeShapeType="1"/>
            </p:cNvSpPr>
            <p:nvPr/>
          </p:nvSpPr>
          <p:spPr bwMode="auto">
            <a:xfrm flipH="1">
              <a:off x="3942" y="3884"/>
              <a:ext cx="91" cy="136"/>
            </a:xfrm>
            <a:prstGeom prst="line">
              <a:avLst/>
            </a:prstGeom>
            <a:noFill/>
            <a:ln w="28575">
              <a:solidFill>
                <a:schemeClr val="tx1"/>
              </a:solidFill>
              <a:round/>
              <a:headEnd/>
              <a:tailEnd/>
            </a:ln>
          </p:spPr>
          <p:txBody>
            <a:bodyPr wrap="none"/>
            <a:lstStyle/>
            <a:p>
              <a:endParaRPr lang="zh-CN" altLang="en-US"/>
            </a:p>
          </p:txBody>
        </p:sp>
        <p:sp>
          <p:nvSpPr>
            <p:cNvPr id="56420" name="Oval 67"/>
            <p:cNvSpPr>
              <a:spLocks noChangeArrowheads="1"/>
            </p:cNvSpPr>
            <p:nvPr/>
          </p:nvSpPr>
          <p:spPr bwMode="auto">
            <a:xfrm>
              <a:off x="4214" y="401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7</a:t>
              </a:r>
            </a:p>
          </p:txBody>
        </p:sp>
        <p:sp>
          <p:nvSpPr>
            <p:cNvPr id="56421" name="Line 68"/>
            <p:cNvSpPr>
              <a:spLocks noChangeShapeType="1"/>
            </p:cNvSpPr>
            <p:nvPr/>
          </p:nvSpPr>
          <p:spPr bwMode="auto">
            <a:xfrm>
              <a:off x="4169" y="3838"/>
              <a:ext cx="136" cy="181"/>
            </a:xfrm>
            <a:prstGeom prst="line">
              <a:avLst/>
            </a:prstGeom>
            <a:noFill/>
            <a:ln w="28575">
              <a:solidFill>
                <a:schemeClr val="tx1"/>
              </a:solidFill>
              <a:round/>
              <a:headEnd/>
              <a:tailEnd/>
            </a:ln>
          </p:spPr>
          <p:txBody>
            <a:bodyPr wrap="none"/>
            <a:lstStyle/>
            <a:p>
              <a:endParaRPr lang="zh-CN" altLang="en-US"/>
            </a:p>
          </p:txBody>
        </p:sp>
        <p:sp>
          <p:nvSpPr>
            <p:cNvPr id="56422" name="Oval 69"/>
            <p:cNvSpPr>
              <a:spLocks noChangeArrowheads="1"/>
            </p:cNvSpPr>
            <p:nvPr/>
          </p:nvSpPr>
          <p:spPr bwMode="auto">
            <a:xfrm>
              <a:off x="4105" y="343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423" name="Line 78"/>
            <p:cNvSpPr>
              <a:spLocks noChangeShapeType="1"/>
            </p:cNvSpPr>
            <p:nvPr/>
          </p:nvSpPr>
          <p:spPr bwMode="auto">
            <a:xfrm flipH="1">
              <a:off x="4105" y="3612"/>
              <a:ext cx="90" cy="136"/>
            </a:xfrm>
            <a:prstGeom prst="line">
              <a:avLst/>
            </a:prstGeom>
            <a:noFill/>
            <a:ln w="28575">
              <a:solidFill>
                <a:schemeClr val="tx1"/>
              </a:solidFill>
              <a:round/>
              <a:headEnd/>
              <a:tailEnd/>
            </a:ln>
          </p:spPr>
          <p:txBody>
            <a:bodyPr wrap="none"/>
            <a:lstStyle/>
            <a:p>
              <a:endParaRPr lang="zh-CN" altLang="en-US"/>
            </a:p>
          </p:txBody>
        </p:sp>
      </p:grpSp>
      <p:grpSp>
        <p:nvGrpSpPr>
          <p:cNvPr id="56327" name="Group 79"/>
          <p:cNvGrpSpPr>
            <a:grpSpLocks/>
          </p:cNvGrpSpPr>
          <p:nvPr/>
        </p:nvGrpSpPr>
        <p:grpSpPr bwMode="auto">
          <a:xfrm>
            <a:off x="827088" y="1058863"/>
            <a:ext cx="2016125" cy="1225550"/>
            <a:chOff x="3152" y="3158"/>
            <a:chExt cx="1289" cy="1043"/>
          </a:xfrm>
        </p:grpSpPr>
        <p:sp>
          <p:nvSpPr>
            <p:cNvPr id="56394" name="Oval 56"/>
            <p:cNvSpPr>
              <a:spLocks noChangeArrowheads="1"/>
            </p:cNvSpPr>
            <p:nvPr/>
          </p:nvSpPr>
          <p:spPr bwMode="auto">
            <a:xfrm>
              <a:off x="3787" y="315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95" name="Oval 57"/>
            <p:cNvSpPr>
              <a:spLocks noChangeArrowheads="1"/>
            </p:cNvSpPr>
            <p:nvPr/>
          </p:nvSpPr>
          <p:spPr bwMode="auto">
            <a:xfrm>
              <a:off x="3152"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6396" name="Oval 58"/>
            <p:cNvSpPr>
              <a:spLocks noChangeArrowheads="1"/>
            </p:cNvSpPr>
            <p:nvPr/>
          </p:nvSpPr>
          <p:spPr bwMode="auto">
            <a:xfrm>
              <a:off x="3469" y="347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97" name="Line 59"/>
            <p:cNvSpPr>
              <a:spLocks noChangeShapeType="1"/>
            </p:cNvSpPr>
            <p:nvPr/>
          </p:nvSpPr>
          <p:spPr bwMode="auto">
            <a:xfrm flipH="1">
              <a:off x="3333" y="3567"/>
              <a:ext cx="182" cy="181"/>
            </a:xfrm>
            <a:prstGeom prst="line">
              <a:avLst/>
            </a:prstGeom>
            <a:noFill/>
            <a:ln w="28575">
              <a:solidFill>
                <a:schemeClr val="tx1"/>
              </a:solidFill>
              <a:round/>
              <a:headEnd/>
              <a:tailEnd/>
            </a:ln>
          </p:spPr>
          <p:txBody>
            <a:bodyPr wrap="none"/>
            <a:lstStyle/>
            <a:p>
              <a:endParaRPr lang="zh-CN" altLang="en-US"/>
            </a:p>
          </p:txBody>
        </p:sp>
        <p:sp>
          <p:nvSpPr>
            <p:cNvPr id="56398" name="Oval 60"/>
            <p:cNvSpPr>
              <a:spLocks noChangeArrowheads="1"/>
            </p:cNvSpPr>
            <p:nvPr/>
          </p:nvSpPr>
          <p:spPr bwMode="auto">
            <a:xfrm>
              <a:off x="3651"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6399" name="Line 61"/>
            <p:cNvSpPr>
              <a:spLocks noChangeShapeType="1"/>
            </p:cNvSpPr>
            <p:nvPr/>
          </p:nvSpPr>
          <p:spPr bwMode="auto">
            <a:xfrm>
              <a:off x="3696" y="3612"/>
              <a:ext cx="91" cy="91"/>
            </a:xfrm>
            <a:prstGeom prst="line">
              <a:avLst/>
            </a:prstGeom>
            <a:noFill/>
            <a:ln w="28575">
              <a:solidFill>
                <a:schemeClr val="tx1"/>
              </a:solidFill>
              <a:round/>
              <a:headEnd/>
              <a:tailEnd/>
            </a:ln>
          </p:spPr>
          <p:txBody>
            <a:bodyPr wrap="none"/>
            <a:lstStyle/>
            <a:p>
              <a:endParaRPr lang="zh-CN" altLang="en-US"/>
            </a:p>
          </p:txBody>
        </p:sp>
        <p:sp>
          <p:nvSpPr>
            <p:cNvPr id="56400" name="Line 62"/>
            <p:cNvSpPr>
              <a:spLocks noChangeShapeType="1"/>
            </p:cNvSpPr>
            <p:nvPr/>
          </p:nvSpPr>
          <p:spPr bwMode="auto">
            <a:xfrm flipH="1">
              <a:off x="3606" y="3294"/>
              <a:ext cx="227" cy="227"/>
            </a:xfrm>
            <a:prstGeom prst="line">
              <a:avLst/>
            </a:prstGeom>
            <a:noFill/>
            <a:ln w="28575">
              <a:solidFill>
                <a:schemeClr val="tx1"/>
              </a:solidFill>
              <a:round/>
              <a:headEnd/>
              <a:tailEnd/>
            </a:ln>
          </p:spPr>
          <p:txBody>
            <a:bodyPr wrap="none"/>
            <a:lstStyle/>
            <a:p>
              <a:endParaRPr lang="zh-CN" altLang="en-US"/>
            </a:p>
          </p:txBody>
        </p:sp>
        <p:sp>
          <p:nvSpPr>
            <p:cNvPr id="56401" name="Oval 63"/>
            <p:cNvSpPr>
              <a:spLocks noChangeArrowheads="1"/>
            </p:cNvSpPr>
            <p:nvPr/>
          </p:nvSpPr>
          <p:spPr bwMode="auto">
            <a:xfrm>
              <a:off x="3806" y="402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6402" name="Line 64"/>
            <p:cNvSpPr>
              <a:spLocks noChangeShapeType="1"/>
            </p:cNvSpPr>
            <p:nvPr/>
          </p:nvSpPr>
          <p:spPr bwMode="auto">
            <a:xfrm>
              <a:off x="4013" y="3295"/>
              <a:ext cx="137" cy="136"/>
            </a:xfrm>
            <a:prstGeom prst="line">
              <a:avLst/>
            </a:prstGeom>
            <a:noFill/>
            <a:ln w="28575">
              <a:solidFill>
                <a:schemeClr val="tx1"/>
              </a:solidFill>
              <a:round/>
              <a:headEnd/>
              <a:tailEnd/>
            </a:ln>
          </p:spPr>
          <p:txBody>
            <a:bodyPr wrap="none"/>
            <a:lstStyle/>
            <a:p>
              <a:endParaRPr lang="zh-CN" altLang="en-US"/>
            </a:p>
          </p:txBody>
        </p:sp>
        <p:sp>
          <p:nvSpPr>
            <p:cNvPr id="56403" name="Oval 65"/>
            <p:cNvSpPr>
              <a:spLocks noChangeArrowheads="1"/>
            </p:cNvSpPr>
            <p:nvPr/>
          </p:nvSpPr>
          <p:spPr bwMode="auto">
            <a:xfrm>
              <a:off x="3942" y="370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404" name="Line 66"/>
            <p:cNvSpPr>
              <a:spLocks noChangeShapeType="1"/>
            </p:cNvSpPr>
            <p:nvPr/>
          </p:nvSpPr>
          <p:spPr bwMode="auto">
            <a:xfrm flipH="1">
              <a:off x="3942" y="3884"/>
              <a:ext cx="91" cy="136"/>
            </a:xfrm>
            <a:prstGeom prst="line">
              <a:avLst/>
            </a:prstGeom>
            <a:noFill/>
            <a:ln w="28575">
              <a:solidFill>
                <a:schemeClr val="tx1"/>
              </a:solidFill>
              <a:round/>
              <a:headEnd/>
              <a:tailEnd/>
            </a:ln>
          </p:spPr>
          <p:txBody>
            <a:bodyPr wrap="none"/>
            <a:lstStyle/>
            <a:p>
              <a:endParaRPr lang="zh-CN" altLang="en-US"/>
            </a:p>
          </p:txBody>
        </p:sp>
        <p:sp>
          <p:nvSpPr>
            <p:cNvPr id="56405" name="Oval 67"/>
            <p:cNvSpPr>
              <a:spLocks noChangeArrowheads="1"/>
            </p:cNvSpPr>
            <p:nvPr/>
          </p:nvSpPr>
          <p:spPr bwMode="auto">
            <a:xfrm>
              <a:off x="4214" y="401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7</a:t>
              </a:r>
            </a:p>
          </p:txBody>
        </p:sp>
        <p:sp>
          <p:nvSpPr>
            <p:cNvPr id="56406" name="Line 68"/>
            <p:cNvSpPr>
              <a:spLocks noChangeShapeType="1"/>
            </p:cNvSpPr>
            <p:nvPr/>
          </p:nvSpPr>
          <p:spPr bwMode="auto">
            <a:xfrm>
              <a:off x="4169" y="3838"/>
              <a:ext cx="136" cy="181"/>
            </a:xfrm>
            <a:prstGeom prst="line">
              <a:avLst/>
            </a:prstGeom>
            <a:noFill/>
            <a:ln w="28575">
              <a:solidFill>
                <a:schemeClr val="tx1"/>
              </a:solidFill>
              <a:round/>
              <a:headEnd/>
              <a:tailEnd/>
            </a:ln>
          </p:spPr>
          <p:txBody>
            <a:bodyPr wrap="none"/>
            <a:lstStyle/>
            <a:p>
              <a:endParaRPr lang="zh-CN" altLang="en-US"/>
            </a:p>
          </p:txBody>
        </p:sp>
        <p:sp>
          <p:nvSpPr>
            <p:cNvPr id="56407" name="Oval 69"/>
            <p:cNvSpPr>
              <a:spLocks noChangeArrowheads="1"/>
            </p:cNvSpPr>
            <p:nvPr/>
          </p:nvSpPr>
          <p:spPr bwMode="auto">
            <a:xfrm>
              <a:off x="4105" y="343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408" name="Line 78"/>
            <p:cNvSpPr>
              <a:spLocks noChangeShapeType="1"/>
            </p:cNvSpPr>
            <p:nvPr/>
          </p:nvSpPr>
          <p:spPr bwMode="auto">
            <a:xfrm flipH="1">
              <a:off x="4105" y="3612"/>
              <a:ext cx="90" cy="136"/>
            </a:xfrm>
            <a:prstGeom prst="line">
              <a:avLst/>
            </a:prstGeom>
            <a:noFill/>
            <a:ln w="28575">
              <a:solidFill>
                <a:schemeClr val="tx1"/>
              </a:solidFill>
              <a:round/>
              <a:headEnd/>
              <a:tailEnd/>
            </a:ln>
          </p:spPr>
          <p:txBody>
            <a:bodyPr wrap="none"/>
            <a:lstStyle/>
            <a:p>
              <a:endParaRPr lang="zh-CN" altLang="en-US"/>
            </a:p>
          </p:txBody>
        </p:sp>
      </p:grpSp>
      <p:sp>
        <p:nvSpPr>
          <p:cNvPr id="123" name="Rectangle 4"/>
          <p:cNvSpPr>
            <a:spLocks noChangeArrowheads="1"/>
          </p:cNvSpPr>
          <p:nvPr/>
        </p:nvSpPr>
        <p:spPr bwMode="auto">
          <a:xfrm>
            <a:off x="3995738" y="915988"/>
            <a:ext cx="3673475" cy="388937"/>
          </a:xfrm>
          <a:prstGeom prst="rect">
            <a:avLst/>
          </a:prstGeom>
          <a:noFill/>
          <a:ln w="9525">
            <a:noFill/>
            <a:miter lim="800000"/>
            <a:headEnd/>
            <a:tailEnd/>
          </a:ln>
        </p:spPr>
        <p:txBody>
          <a:bodyPr/>
          <a:lstStyle/>
          <a:p>
            <a:pPr marL="342900" indent="-342900">
              <a:lnSpc>
                <a:spcPct val="130000"/>
              </a:lnSpc>
              <a:spcBef>
                <a:spcPct val="20000"/>
              </a:spcBef>
            </a:pPr>
            <a:r>
              <a:rPr lang="en-US" altLang="zh-CN" sz="1400" b="1"/>
              <a:t>+8   </a:t>
            </a:r>
            <a:r>
              <a:rPr lang="zh-CN" altLang="en-US" sz="1400" b="1"/>
              <a:t>上移到根。创建根</a:t>
            </a:r>
            <a:r>
              <a:rPr lang="en-US" altLang="zh-CN" sz="1400" b="1"/>
              <a:t>+</a:t>
            </a:r>
            <a:r>
              <a:rPr lang="zh-CN" altLang="en-US" sz="1400" b="1"/>
              <a:t>，原树作为左子树</a:t>
            </a:r>
          </a:p>
        </p:txBody>
      </p:sp>
      <p:sp>
        <p:nvSpPr>
          <p:cNvPr id="139" name="Rectangle 5"/>
          <p:cNvSpPr>
            <a:spLocks noChangeArrowheads="1"/>
          </p:cNvSpPr>
          <p:nvPr/>
        </p:nvSpPr>
        <p:spPr bwMode="auto">
          <a:xfrm>
            <a:off x="4067175" y="3076575"/>
            <a:ext cx="1441450" cy="388938"/>
          </a:xfrm>
          <a:prstGeom prst="rect">
            <a:avLst/>
          </a:prstGeom>
          <a:noFill/>
          <a:ln w="9525">
            <a:noFill/>
            <a:miter lim="800000"/>
            <a:headEnd/>
            <a:tailEnd/>
          </a:ln>
        </p:spPr>
        <p:txBody>
          <a:bodyPr/>
          <a:lstStyle/>
          <a:p>
            <a:pPr marL="342900" indent="-342900">
              <a:lnSpc>
                <a:spcPct val="130000"/>
              </a:lnSpc>
              <a:spcBef>
                <a:spcPct val="20000"/>
              </a:spcBef>
            </a:pPr>
            <a:r>
              <a:rPr lang="en-US" altLang="zh-CN" sz="1400" b="1"/>
              <a:t>8   8</a:t>
            </a:r>
            <a:r>
              <a:rPr lang="zh-CN" altLang="en-US" sz="1400" b="1"/>
              <a:t>作为左节点</a:t>
            </a:r>
          </a:p>
        </p:txBody>
      </p:sp>
      <p:sp>
        <p:nvSpPr>
          <p:cNvPr id="140" name="Rectangle 40"/>
          <p:cNvSpPr>
            <a:spLocks noChangeArrowheads="1"/>
          </p:cNvSpPr>
          <p:nvPr/>
        </p:nvSpPr>
        <p:spPr bwMode="auto">
          <a:xfrm>
            <a:off x="684213" y="2787650"/>
            <a:ext cx="2087562" cy="388938"/>
          </a:xfrm>
          <a:prstGeom prst="rect">
            <a:avLst/>
          </a:prstGeom>
          <a:noFill/>
          <a:ln w="9525">
            <a:noFill/>
            <a:miter lim="800000"/>
            <a:headEnd/>
            <a:tailEnd/>
          </a:ln>
        </p:spPr>
        <p:txBody>
          <a:bodyPr/>
          <a:lstStyle/>
          <a:p>
            <a:pPr marL="342900" indent="-342900">
              <a:lnSpc>
                <a:spcPct val="130000"/>
              </a:lnSpc>
              <a:spcBef>
                <a:spcPct val="20000"/>
              </a:spcBef>
            </a:pPr>
            <a:r>
              <a:rPr lang="en-US" altLang="zh-CN" sz="1400" b="1"/>
              <a:t>9+8   9</a:t>
            </a:r>
            <a:r>
              <a:rPr lang="zh-CN" altLang="en-US" sz="1400" b="1"/>
              <a:t>作为右子树</a:t>
            </a:r>
          </a:p>
        </p:txBody>
      </p:sp>
      <p:grpSp>
        <p:nvGrpSpPr>
          <p:cNvPr id="4" name="Group 100"/>
          <p:cNvGrpSpPr>
            <a:grpSpLocks/>
          </p:cNvGrpSpPr>
          <p:nvPr/>
        </p:nvGrpSpPr>
        <p:grpSpPr bwMode="auto">
          <a:xfrm>
            <a:off x="4643438" y="3363913"/>
            <a:ext cx="2081212" cy="1439862"/>
            <a:chOff x="2245" y="2795"/>
            <a:chExt cx="1497" cy="1360"/>
          </a:xfrm>
        </p:grpSpPr>
        <p:sp>
          <p:nvSpPr>
            <p:cNvPr id="56371" name="Oval 22"/>
            <p:cNvSpPr>
              <a:spLocks noChangeArrowheads="1"/>
            </p:cNvSpPr>
            <p:nvPr/>
          </p:nvSpPr>
          <p:spPr bwMode="auto">
            <a:xfrm>
              <a:off x="3515" y="306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8</a:t>
              </a:r>
            </a:p>
          </p:txBody>
        </p:sp>
        <p:sp>
          <p:nvSpPr>
            <p:cNvPr id="56372" name="Line 23"/>
            <p:cNvSpPr>
              <a:spLocks noChangeShapeType="1"/>
            </p:cNvSpPr>
            <p:nvPr/>
          </p:nvSpPr>
          <p:spPr bwMode="auto">
            <a:xfrm>
              <a:off x="3424" y="2931"/>
              <a:ext cx="137" cy="136"/>
            </a:xfrm>
            <a:prstGeom prst="line">
              <a:avLst/>
            </a:prstGeom>
            <a:noFill/>
            <a:ln w="28575">
              <a:solidFill>
                <a:schemeClr val="tx1"/>
              </a:solidFill>
              <a:round/>
              <a:headEnd/>
              <a:tailEnd/>
            </a:ln>
          </p:spPr>
          <p:txBody>
            <a:bodyPr wrap="none"/>
            <a:lstStyle/>
            <a:p>
              <a:endParaRPr lang="zh-CN" altLang="en-US"/>
            </a:p>
          </p:txBody>
        </p:sp>
        <p:grpSp>
          <p:nvGrpSpPr>
            <p:cNvPr id="56373" name="Group 78"/>
            <p:cNvGrpSpPr>
              <a:grpSpLocks/>
            </p:cNvGrpSpPr>
            <p:nvPr/>
          </p:nvGrpSpPr>
          <p:grpSpPr bwMode="auto">
            <a:xfrm>
              <a:off x="2245" y="2795"/>
              <a:ext cx="1451" cy="1360"/>
              <a:chOff x="3923" y="1752"/>
              <a:chExt cx="1451" cy="1360"/>
            </a:xfrm>
          </p:grpSpPr>
          <p:sp>
            <p:nvSpPr>
              <p:cNvPr id="56374" name="Oval 38"/>
              <p:cNvSpPr>
                <a:spLocks noChangeArrowheads="1"/>
              </p:cNvSpPr>
              <p:nvPr/>
            </p:nvSpPr>
            <p:spPr bwMode="auto">
              <a:xfrm>
                <a:off x="4876" y="175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75" name="Line 39"/>
              <p:cNvSpPr>
                <a:spLocks noChangeShapeType="1"/>
              </p:cNvSpPr>
              <p:nvPr/>
            </p:nvSpPr>
            <p:spPr bwMode="auto">
              <a:xfrm flipH="1">
                <a:off x="4695" y="1888"/>
                <a:ext cx="181" cy="182"/>
              </a:xfrm>
              <a:prstGeom prst="line">
                <a:avLst/>
              </a:prstGeom>
              <a:noFill/>
              <a:ln w="28575">
                <a:solidFill>
                  <a:schemeClr val="tx1"/>
                </a:solidFill>
                <a:round/>
                <a:headEnd/>
                <a:tailEnd/>
              </a:ln>
            </p:spPr>
            <p:txBody>
              <a:bodyPr wrap="none"/>
              <a:lstStyle/>
              <a:p>
                <a:endParaRPr lang="zh-CN" altLang="en-US"/>
              </a:p>
            </p:txBody>
          </p:sp>
          <p:grpSp>
            <p:nvGrpSpPr>
              <p:cNvPr id="56376" name="Group 59"/>
              <p:cNvGrpSpPr>
                <a:grpSpLocks/>
              </p:cNvGrpSpPr>
              <p:nvPr/>
            </p:nvGrpSpPr>
            <p:grpSpPr bwMode="auto">
              <a:xfrm>
                <a:off x="3923" y="2069"/>
                <a:ext cx="1451" cy="1043"/>
                <a:chOff x="2971" y="346"/>
                <a:chExt cx="1451" cy="1043"/>
              </a:xfrm>
            </p:grpSpPr>
            <p:sp>
              <p:nvSpPr>
                <p:cNvPr id="56377" name="Oval 42"/>
                <p:cNvSpPr>
                  <a:spLocks noChangeArrowheads="1"/>
                </p:cNvSpPr>
                <p:nvPr/>
              </p:nvSpPr>
              <p:spPr bwMode="auto">
                <a:xfrm>
                  <a:off x="3606" y="34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78" name="Oval 43"/>
                <p:cNvSpPr>
                  <a:spLocks noChangeArrowheads="1"/>
                </p:cNvSpPr>
                <p:nvPr/>
              </p:nvSpPr>
              <p:spPr bwMode="auto">
                <a:xfrm>
                  <a:off x="2971" y="891"/>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6379" name="Oval 44"/>
                <p:cNvSpPr>
                  <a:spLocks noChangeArrowheads="1"/>
                </p:cNvSpPr>
                <p:nvPr/>
              </p:nvSpPr>
              <p:spPr bwMode="auto">
                <a:xfrm>
                  <a:off x="3288" y="664"/>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80" name="Line 45"/>
                <p:cNvSpPr>
                  <a:spLocks noChangeShapeType="1"/>
                </p:cNvSpPr>
                <p:nvPr/>
              </p:nvSpPr>
              <p:spPr bwMode="auto">
                <a:xfrm flipH="1">
                  <a:off x="3152" y="755"/>
                  <a:ext cx="182" cy="181"/>
                </a:xfrm>
                <a:prstGeom prst="line">
                  <a:avLst/>
                </a:prstGeom>
                <a:noFill/>
                <a:ln w="28575">
                  <a:solidFill>
                    <a:schemeClr val="tx1"/>
                  </a:solidFill>
                  <a:round/>
                  <a:headEnd/>
                  <a:tailEnd/>
                </a:ln>
              </p:spPr>
              <p:txBody>
                <a:bodyPr wrap="none"/>
                <a:lstStyle/>
                <a:p>
                  <a:endParaRPr lang="zh-CN" altLang="en-US"/>
                </a:p>
              </p:txBody>
            </p:sp>
            <p:sp>
              <p:nvSpPr>
                <p:cNvPr id="56381" name="Oval 46"/>
                <p:cNvSpPr>
                  <a:spLocks noChangeArrowheads="1"/>
                </p:cNvSpPr>
                <p:nvPr/>
              </p:nvSpPr>
              <p:spPr bwMode="auto">
                <a:xfrm>
                  <a:off x="3470" y="891"/>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6382" name="Line 47"/>
                <p:cNvSpPr>
                  <a:spLocks noChangeShapeType="1"/>
                </p:cNvSpPr>
                <p:nvPr/>
              </p:nvSpPr>
              <p:spPr bwMode="auto">
                <a:xfrm>
                  <a:off x="3515" y="800"/>
                  <a:ext cx="91" cy="91"/>
                </a:xfrm>
                <a:prstGeom prst="line">
                  <a:avLst/>
                </a:prstGeom>
                <a:noFill/>
                <a:ln w="28575">
                  <a:solidFill>
                    <a:schemeClr val="tx1"/>
                  </a:solidFill>
                  <a:round/>
                  <a:headEnd/>
                  <a:tailEnd/>
                </a:ln>
              </p:spPr>
              <p:txBody>
                <a:bodyPr wrap="none"/>
                <a:lstStyle/>
                <a:p>
                  <a:endParaRPr lang="zh-CN" altLang="en-US"/>
                </a:p>
              </p:txBody>
            </p:sp>
            <p:sp>
              <p:nvSpPr>
                <p:cNvPr id="56383" name="Line 48"/>
                <p:cNvSpPr>
                  <a:spLocks noChangeShapeType="1"/>
                </p:cNvSpPr>
                <p:nvPr/>
              </p:nvSpPr>
              <p:spPr bwMode="auto">
                <a:xfrm flipH="1">
                  <a:off x="3425" y="482"/>
                  <a:ext cx="227" cy="227"/>
                </a:xfrm>
                <a:prstGeom prst="line">
                  <a:avLst/>
                </a:prstGeom>
                <a:noFill/>
                <a:ln w="28575">
                  <a:solidFill>
                    <a:schemeClr val="tx1"/>
                  </a:solidFill>
                  <a:round/>
                  <a:headEnd/>
                  <a:tailEnd/>
                </a:ln>
              </p:spPr>
              <p:txBody>
                <a:bodyPr wrap="none"/>
                <a:lstStyle/>
                <a:p>
                  <a:endParaRPr lang="zh-CN" altLang="en-US"/>
                </a:p>
              </p:txBody>
            </p:sp>
            <p:sp>
              <p:nvSpPr>
                <p:cNvPr id="56384" name="Oval 49"/>
                <p:cNvSpPr>
                  <a:spLocks noChangeArrowheads="1"/>
                </p:cNvSpPr>
                <p:nvPr/>
              </p:nvSpPr>
              <p:spPr bwMode="auto">
                <a:xfrm>
                  <a:off x="3625" y="120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6385" name="Line 50"/>
                <p:cNvSpPr>
                  <a:spLocks noChangeShapeType="1"/>
                </p:cNvSpPr>
                <p:nvPr/>
              </p:nvSpPr>
              <p:spPr bwMode="auto">
                <a:xfrm>
                  <a:off x="3832" y="483"/>
                  <a:ext cx="137" cy="136"/>
                </a:xfrm>
                <a:prstGeom prst="line">
                  <a:avLst/>
                </a:prstGeom>
                <a:noFill/>
                <a:ln w="28575">
                  <a:solidFill>
                    <a:schemeClr val="tx1"/>
                  </a:solidFill>
                  <a:round/>
                  <a:headEnd/>
                  <a:tailEnd/>
                </a:ln>
              </p:spPr>
              <p:txBody>
                <a:bodyPr wrap="none"/>
                <a:lstStyle/>
                <a:p>
                  <a:endParaRPr lang="zh-CN" altLang="en-US"/>
                </a:p>
              </p:txBody>
            </p:sp>
            <p:sp>
              <p:nvSpPr>
                <p:cNvPr id="56386" name="Oval 51"/>
                <p:cNvSpPr>
                  <a:spLocks noChangeArrowheads="1"/>
                </p:cNvSpPr>
                <p:nvPr/>
              </p:nvSpPr>
              <p:spPr bwMode="auto">
                <a:xfrm>
                  <a:off x="3761" y="89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87" name="Line 52"/>
                <p:cNvSpPr>
                  <a:spLocks noChangeShapeType="1"/>
                </p:cNvSpPr>
                <p:nvPr/>
              </p:nvSpPr>
              <p:spPr bwMode="auto">
                <a:xfrm flipH="1">
                  <a:off x="3761" y="1072"/>
                  <a:ext cx="91" cy="136"/>
                </a:xfrm>
                <a:prstGeom prst="line">
                  <a:avLst/>
                </a:prstGeom>
                <a:noFill/>
                <a:ln w="28575">
                  <a:solidFill>
                    <a:schemeClr val="tx1"/>
                  </a:solidFill>
                  <a:round/>
                  <a:headEnd/>
                  <a:tailEnd/>
                </a:ln>
              </p:spPr>
              <p:txBody>
                <a:bodyPr wrap="none"/>
                <a:lstStyle/>
                <a:p>
                  <a:endParaRPr lang="zh-CN" altLang="en-US"/>
                </a:p>
              </p:txBody>
            </p:sp>
            <p:sp>
              <p:nvSpPr>
                <p:cNvPr id="56388" name="Oval 53"/>
                <p:cNvSpPr>
                  <a:spLocks noChangeArrowheads="1"/>
                </p:cNvSpPr>
                <p:nvPr/>
              </p:nvSpPr>
              <p:spPr bwMode="auto">
                <a:xfrm>
                  <a:off x="4033" y="120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7</a:t>
                  </a:r>
                </a:p>
              </p:txBody>
            </p:sp>
            <p:sp>
              <p:nvSpPr>
                <p:cNvPr id="56389" name="Line 54"/>
                <p:cNvSpPr>
                  <a:spLocks noChangeShapeType="1"/>
                </p:cNvSpPr>
                <p:nvPr/>
              </p:nvSpPr>
              <p:spPr bwMode="auto">
                <a:xfrm>
                  <a:off x="3988" y="1026"/>
                  <a:ext cx="136" cy="181"/>
                </a:xfrm>
                <a:prstGeom prst="line">
                  <a:avLst/>
                </a:prstGeom>
                <a:noFill/>
                <a:ln w="28575">
                  <a:solidFill>
                    <a:schemeClr val="tx1"/>
                  </a:solidFill>
                  <a:round/>
                  <a:headEnd/>
                  <a:tailEnd/>
                </a:ln>
              </p:spPr>
              <p:txBody>
                <a:bodyPr wrap="none"/>
                <a:lstStyle/>
                <a:p>
                  <a:endParaRPr lang="zh-CN" altLang="en-US"/>
                </a:p>
              </p:txBody>
            </p:sp>
            <p:sp>
              <p:nvSpPr>
                <p:cNvPr id="56390" name="Oval 55"/>
                <p:cNvSpPr>
                  <a:spLocks noChangeArrowheads="1"/>
                </p:cNvSpPr>
                <p:nvPr/>
              </p:nvSpPr>
              <p:spPr bwMode="auto">
                <a:xfrm>
                  <a:off x="3924" y="61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91" name="Line 56"/>
                <p:cNvSpPr>
                  <a:spLocks noChangeShapeType="1"/>
                </p:cNvSpPr>
                <p:nvPr/>
              </p:nvSpPr>
              <p:spPr bwMode="auto">
                <a:xfrm flipH="1">
                  <a:off x="3924" y="800"/>
                  <a:ext cx="90" cy="136"/>
                </a:xfrm>
                <a:prstGeom prst="line">
                  <a:avLst/>
                </a:prstGeom>
                <a:noFill/>
                <a:ln w="28575">
                  <a:solidFill>
                    <a:schemeClr val="tx1"/>
                  </a:solidFill>
                  <a:round/>
                  <a:headEnd/>
                  <a:tailEnd/>
                </a:ln>
              </p:spPr>
              <p:txBody>
                <a:bodyPr wrap="none"/>
                <a:lstStyle/>
                <a:p>
                  <a:endParaRPr lang="zh-CN" altLang="en-US"/>
                </a:p>
              </p:txBody>
            </p:sp>
            <p:sp>
              <p:nvSpPr>
                <p:cNvPr id="56392" name="Oval 57"/>
                <p:cNvSpPr>
                  <a:spLocks noChangeArrowheads="1"/>
                </p:cNvSpPr>
                <p:nvPr/>
              </p:nvSpPr>
              <p:spPr bwMode="auto">
                <a:xfrm>
                  <a:off x="4195" y="89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9</a:t>
                  </a:r>
                </a:p>
              </p:txBody>
            </p:sp>
            <p:sp>
              <p:nvSpPr>
                <p:cNvPr id="56393" name="Line 58"/>
                <p:cNvSpPr>
                  <a:spLocks noChangeShapeType="1"/>
                </p:cNvSpPr>
                <p:nvPr/>
              </p:nvSpPr>
              <p:spPr bwMode="auto">
                <a:xfrm>
                  <a:off x="4150" y="754"/>
                  <a:ext cx="136" cy="136"/>
                </a:xfrm>
                <a:prstGeom prst="line">
                  <a:avLst/>
                </a:prstGeom>
                <a:noFill/>
                <a:ln w="28575">
                  <a:solidFill>
                    <a:schemeClr val="tx1"/>
                  </a:solidFill>
                  <a:round/>
                  <a:headEnd/>
                  <a:tailEnd/>
                </a:ln>
              </p:spPr>
              <p:txBody>
                <a:bodyPr wrap="none"/>
                <a:lstStyle/>
                <a:p>
                  <a:endParaRPr lang="zh-CN" altLang="en-US"/>
                </a:p>
              </p:txBody>
            </p:sp>
          </p:grpSp>
        </p:grpSp>
      </p:grpSp>
      <p:grpSp>
        <p:nvGrpSpPr>
          <p:cNvPr id="7" name="Group 60"/>
          <p:cNvGrpSpPr>
            <a:grpSpLocks/>
          </p:cNvGrpSpPr>
          <p:nvPr/>
        </p:nvGrpSpPr>
        <p:grpSpPr bwMode="auto">
          <a:xfrm>
            <a:off x="684213" y="3363913"/>
            <a:ext cx="2016125" cy="1103312"/>
            <a:chOff x="2971" y="346"/>
            <a:chExt cx="1451" cy="1043"/>
          </a:xfrm>
        </p:grpSpPr>
        <p:sp>
          <p:nvSpPr>
            <p:cNvPr id="56354" name="Oval 61"/>
            <p:cNvSpPr>
              <a:spLocks noChangeArrowheads="1"/>
            </p:cNvSpPr>
            <p:nvPr/>
          </p:nvSpPr>
          <p:spPr bwMode="auto">
            <a:xfrm>
              <a:off x="3606" y="34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55" name="Oval 62"/>
            <p:cNvSpPr>
              <a:spLocks noChangeArrowheads="1"/>
            </p:cNvSpPr>
            <p:nvPr/>
          </p:nvSpPr>
          <p:spPr bwMode="auto">
            <a:xfrm>
              <a:off x="2971" y="891"/>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6356" name="Oval 63"/>
            <p:cNvSpPr>
              <a:spLocks noChangeArrowheads="1"/>
            </p:cNvSpPr>
            <p:nvPr/>
          </p:nvSpPr>
          <p:spPr bwMode="auto">
            <a:xfrm>
              <a:off x="3288" y="664"/>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57" name="Line 64"/>
            <p:cNvSpPr>
              <a:spLocks noChangeShapeType="1"/>
            </p:cNvSpPr>
            <p:nvPr/>
          </p:nvSpPr>
          <p:spPr bwMode="auto">
            <a:xfrm flipH="1">
              <a:off x="3152" y="755"/>
              <a:ext cx="182" cy="181"/>
            </a:xfrm>
            <a:prstGeom prst="line">
              <a:avLst/>
            </a:prstGeom>
            <a:noFill/>
            <a:ln w="28575">
              <a:solidFill>
                <a:schemeClr val="tx1"/>
              </a:solidFill>
              <a:round/>
              <a:headEnd/>
              <a:tailEnd/>
            </a:ln>
          </p:spPr>
          <p:txBody>
            <a:bodyPr wrap="none"/>
            <a:lstStyle/>
            <a:p>
              <a:endParaRPr lang="zh-CN" altLang="en-US"/>
            </a:p>
          </p:txBody>
        </p:sp>
        <p:sp>
          <p:nvSpPr>
            <p:cNvPr id="56358" name="Oval 65"/>
            <p:cNvSpPr>
              <a:spLocks noChangeArrowheads="1"/>
            </p:cNvSpPr>
            <p:nvPr/>
          </p:nvSpPr>
          <p:spPr bwMode="auto">
            <a:xfrm>
              <a:off x="3470" y="891"/>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6359" name="Line 66"/>
            <p:cNvSpPr>
              <a:spLocks noChangeShapeType="1"/>
            </p:cNvSpPr>
            <p:nvPr/>
          </p:nvSpPr>
          <p:spPr bwMode="auto">
            <a:xfrm>
              <a:off x="3515" y="800"/>
              <a:ext cx="91" cy="91"/>
            </a:xfrm>
            <a:prstGeom prst="line">
              <a:avLst/>
            </a:prstGeom>
            <a:noFill/>
            <a:ln w="28575">
              <a:solidFill>
                <a:schemeClr val="tx1"/>
              </a:solidFill>
              <a:round/>
              <a:headEnd/>
              <a:tailEnd/>
            </a:ln>
          </p:spPr>
          <p:txBody>
            <a:bodyPr wrap="none"/>
            <a:lstStyle/>
            <a:p>
              <a:endParaRPr lang="zh-CN" altLang="en-US"/>
            </a:p>
          </p:txBody>
        </p:sp>
        <p:sp>
          <p:nvSpPr>
            <p:cNvPr id="56360" name="Line 67"/>
            <p:cNvSpPr>
              <a:spLocks noChangeShapeType="1"/>
            </p:cNvSpPr>
            <p:nvPr/>
          </p:nvSpPr>
          <p:spPr bwMode="auto">
            <a:xfrm flipH="1">
              <a:off x="3425" y="482"/>
              <a:ext cx="227" cy="227"/>
            </a:xfrm>
            <a:prstGeom prst="line">
              <a:avLst/>
            </a:prstGeom>
            <a:noFill/>
            <a:ln w="28575">
              <a:solidFill>
                <a:schemeClr val="tx1"/>
              </a:solidFill>
              <a:round/>
              <a:headEnd/>
              <a:tailEnd/>
            </a:ln>
          </p:spPr>
          <p:txBody>
            <a:bodyPr wrap="none"/>
            <a:lstStyle/>
            <a:p>
              <a:endParaRPr lang="zh-CN" altLang="en-US"/>
            </a:p>
          </p:txBody>
        </p:sp>
        <p:sp>
          <p:nvSpPr>
            <p:cNvPr id="56361" name="Oval 68"/>
            <p:cNvSpPr>
              <a:spLocks noChangeArrowheads="1"/>
            </p:cNvSpPr>
            <p:nvPr/>
          </p:nvSpPr>
          <p:spPr bwMode="auto">
            <a:xfrm>
              <a:off x="3625" y="120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6362" name="Line 69"/>
            <p:cNvSpPr>
              <a:spLocks noChangeShapeType="1"/>
            </p:cNvSpPr>
            <p:nvPr/>
          </p:nvSpPr>
          <p:spPr bwMode="auto">
            <a:xfrm>
              <a:off x="3832" y="483"/>
              <a:ext cx="137" cy="136"/>
            </a:xfrm>
            <a:prstGeom prst="line">
              <a:avLst/>
            </a:prstGeom>
            <a:noFill/>
            <a:ln w="28575">
              <a:solidFill>
                <a:schemeClr val="tx1"/>
              </a:solidFill>
              <a:round/>
              <a:headEnd/>
              <a:tailEnd/>
            </a:ln>
          </p:spPr>
          <p:txBody>
            <a:bodyPr wrap="none"/>
            <a:lstStyle/>
            <a:p>
              <a:endParaRPr lang="zh-CN" altLang="en-US"/>
            </a:p>
          </p:txBody>
        </p:sp>
        <p:sp>
          <p:nvSpPr>
            <p:cNvPr id="56363" name="Oval 70"/>
            <p:cNvSpPr>
              <a:spLocks noChangeArrowheads="1"/>
            </p:cNvSpPr>
            <p:nvPr/>
          </p:nvSpPr>
          <p:spPr bwMode="auto">
            <a:xfrm>
              <a:off x="3761" y="89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64" name="Line 71"/>
            <p:cNvSpPr>
              <a:spLocks noChangeShapeType="1"/>
            </p:cNvSpPr>
            <p:nvPr/>
          </p:nvSpPr>
          <p:spPr bwMode="auto">
            <a:xfrm flipH="1">
              <a:off x="3761" y="1072"/>
              <a:ext cx="91" cy="136"/>
            </a:xfrm>
            <a:prstGeom prst="line">
              <a:avLst/>
            </a:prstGeom>
            <a:noFill/>
            <a:ln w="28575">
              <a:solidFill>
                <a:schemeClr val="tx1"/>
              </a:solidFill>
              <a:round/>
              <a:headEnd/>
              <a:tailEnd/>
            </a:ln>
          </p:spPr>
          <p:txBody>
            <a:bodyPr wrap="none"/>
            <a:lstStyle/>
            <a:p>
              <a:endParaRPr lang="zh-CN" altLang="en-US"/>
            </a:p>
          </p:txBody>
        </p:sp>
        <p:sp>
          <p:nvSpPr>
            <p:cNvPr id="56365" name="Oval 72"/>
            <p:cNvSpPr>
              <a:spLocks noChangeArrowheads="1"/>
            </p:cNvSpPr>
            <p:nvPr/>
          </p:nvSpPr>
          <p:spPr bwMode="auto">
            <a:xfrm>
              <a:off x="4033" y="120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7</a:t>
              </a:r>
            </a:p>
          </p:txBody>
        </p:sp>
        <p:sp>
          <p:nvSpPr>
            <p:cNvPr id="56366" name="Line 73"/>
            <p:cNvSpPr>
              <a:spLocks noChangeShapeType="1"/>
            </p:cNvSpPr>
            <p:nvPr/>
          </p:nvSpPr>
          <p:spPr bwMode="auto">
            <a:xfrm>
              <a:off x="3988" y="1026"/>
              <a:ext cx="136" cy="181"/>
            </a:xfrm>
            <a:prstGeom prst="line">
              <a:avLst/>
            </a:prstGeom>
            <a:noFill/>
            <a:ln w="28575">
              <a:solidFill>
                <a:schemeClr val="tx1"/>
              </a:solidFill>
              <a:round/>
              <a:headEnd/>
              <a:tailEnd/>
            </a:ln>
          </p:spPr>
          <p:txBody>
            <a:bodyPr wrap="none"/>
            <a:lstStyle/>
            <a:p>
              <a:endParaRPr lang="zh-CN" altLang="en-US"/>
            </a:p>
          </p:txBody>
        </p:sp>
        <p:sp>
          <p:nvSpPr>
            <p:cNvPr id="56367" name="Oval 74"/>
            <p:cNvSpPr>
              <a:spLocks noChangeArrowheads="1"/>
            </p:cNvSpPr>
            <p:nvPr/>
          </p:nvSpPr>
          <p:spPr bwMode="auto">
            <a:xfrm>
              <a:off x="3924" y="61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68" name="Line 75"/>
            <p:cNvSpPr>
              <a:spLocks noChangeShapeType="1"/>
            </p:cNvSpPr>
            <p:nvPr/>
          </p:nvSpPr>
          <p:spPr bwMode="auto">
            <a:xfrm flipH="1">
              <a:off x="3924" y="800"/>
              <a:ext cx="90" cy="136"/>
            </a:xfrm>
            <a:prstGeom prst="line">
              <a:avLst/>
            </a:prstGeom>
            <a:noFill/>
            <a:ln w="28575">
              <a:solidFill>
                <a:schemeClr val="tx1"/>
              </a:solidFill>
              <a:round/>
              <a:headEnd/>
              <a:tailEnd/>
            </a:ln>
          </p:spPr>
          <p:txBody>
            <a:bodyPr wrap="none"/>
            <a:lstStyle/>
            <a:p>
              <a:endParaRPr lang="zh-CN" altLang="en-US"/>
            </a:p>
          </p:txBody>
        </p:sp>
        <p:sp>
          <p:nvSpPr>
            <p:cNvPr id="56369" name="Oval 76"/>
            <p:cNvSpPr>
              <a:spLocks noChangeArrowheads="1"/>
            </p:cNvSpPr>
            <p:nvPr/>
          </p:nvSpPr>
          <p:spPr bwMode="auto">
            <a:xfrm>
              <a:off x="4195" y="89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9</a:t>
              </a:r>
            </a:p>
          </p:txBody>
        </p:sp>
        <p:sp>
          <p:nvSpPr>
            <p:cNvPr id="56370" name="Line 77"/>
            <p:cNvSpPr>
              <a:spLocks noChangeShapeType="1"/>
            </p:cNvSpPr>
            <p:nvPr/>
          </p:nvSpPr>
          <p:spPr bwMode="auto">
            <a:xfrm>
              <a:off x="4150" y="754"/>
              <a:ext cx="136" cy="136"/>
            </a:xfrm>
            <a:prstGeom prst="line">
              <a:avLst/>
            </a:prstGeom>
            <a:noFill/>
            <a:ln w="28575">
              <a:solidFill>
                <a:schemeClr val="tx1"/>
              </a:solidFill>
              <a:round/>
              <a:headEnd/>
              <a:tailEnd/>
            </a:ln>
          </p:spPr>
          <p:txBody>
            <a:bodyPr wrap="none"/>
            <a:lstStyle/>
            <a:p>
              <a:endParaRPr lang="zh-CN" altLang="en-US"/>
            </a:p>
          </p:txBody>
        </p:sp>
      </p:grpSp>
      <p:grpSp>
        <p:nvGrpSpPr>
          <p:cNvPr id="8" name="Group 79"/>
          <p:cNvGrpSpPr>
            <a:grpSpLocks/>
          </p:cNvGrpSpPr>
          <p:nvPr/>
        </p:nvGrpSpPr>
        <p:grpSpPr bwMode="auto">
          <a:xfrm>
            <a:off x="5076825" y="1419225"/>
            <a:ext cx="2016125" cy="1439863"/>
            <a:chOff x="3923" y="1752"/>
            <a:chExt cx="1451" cy="1360"/>
          </a:xfrm>
        </p:grpSpPr>
        <p:sp>
          <p:nvSpPr>
            <p:cNvPr id="56334" name="Oval 80"/>
            <p:cNvSpPr>
              <a:spLocks noChangeArrowheads="1"/>
            </p:cNvSpPr>
            <p:nvPr/>
          </p:nvSpPr>
          <p:spPr bwMode="auto">
            <a:xfrm>
              <a:off x="4876" y="175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35" name="Line 81"/>
            <p:cNvSpPr>
              <a:spLocks noChangeShapeType="1"/>
            </p:cNvSpPr>
            <p:nvPr/>
          </p:nvSpPr>
          <p:spPr bwMode="auto">
            <a:xfrm flipH="1">
              <a:off x="4695" y="1888"/>
              <a:ext cx="181" cy="182"/>
            </a:xfrm>
            <a:prstGeom prst="line">
              <a:avLst/>
            </a:prstGeom>
            <a:noFill/>
            <a:ln w="28575">
              <a:solidFill>
                <a:schemeClr val="tx1"/>
              </a:solidFill>
              <a:round/>
              <a:headEnd/>
              <a:tailEnd/>
            </a:ln>
          </p:spPr>
          <p:txBody>
            <a:bodyPr wrap="none"/>
            <a:lstStyle/>
            <a:p>
              <a:endParaRPr lang="zh-CN" altLang="en-US"/>
            </a:p>
          </p:txBody>
        </p:sp>
        <p:grpSp>
          <p:nvGrpSpPr>
            <p:cNvPr id="56336" name="Group 82"/>
            <p:cNvGrpSpPr>
              <a:grpSpLocks/>
            </p:cNvGrpSpPr>
            <p:nvPr/>
          </p:nvGrpSpPr>
          <p:grpSpPr bwMode="auto">
            <a:xfrm>
              <a:off x="3923" y="2069"/>
              <a:ext cx="1451" cy="1043"/>
              <a:chOff x="2971" y="346"/>
              <a:chExt cx="1451" cy="1043"/>
            </a:xfrm>
          </p:grpSpPr>
          <p:sp>
            <p:nvSpPr>
              <p:cNvPr id="56337" name="Oval 83"/>
              <p:cNvSpPr>
                <a:spLocks noChangeArrowheads="1"/>
              </p:cNvSpPr>
              <p:nvPr/>
            </p:nvSpPr>
            <p:spPr bwMode="auto">
              <a:xfrm>
                <a:off x="3606" y="34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38" name="Oval 84"/>
              <p:cNvSpPr>
                <a:spLocks noChangeArrowheads="1"/>
              </p:cNvSpPr>
              <p:nvPr/>
            </p:nvSpPr>
            <p:spPr bwMode="auto">
              <a:xfrm>
                <a:off x="2971" y="891"/>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6339" name="Oval 85"/>
              <p:cNvSpPr>
                <a:spLocks noChangeArrowheads="1"/>
              </p:cNvSpPr>
              <p:nvPr/>
            </p:nvSpPr>
            <p:spPr bwMode="auto">
              <a:xfrm>
                <a:off x="3288" y="664"/>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40" name="Line 86"/>
              <p:cNvSpPr>
                <a:spLocks noChangeShapeType="1"/>
              </p:cNvSpPr>
              <p:nvPr/>
            </p:nvSpPr>
            <p:spPr bwMode="auto">
              <a:xfrm flipH="1">
                <a:off x="3152" y="755"/>
                <a:ext cx="182" cy="181"/>
              </a:xfrm>
              <a:prstGeom prst="line">
                <a:avLst/>
              </a:prstGeom>
              <a:noFill/>
              <a:ln w="28575">
                <a:solidFill>
                  <a:schemeClr val="tx1"/>
                </a:solidFill>
                <a:round/>
                <a:headEnd/>
                <a:tailEnd/>
              </a:ln>
            </p:spPr>
            <p:txBody>
              <a:bodyPr wrap="none"/>
              <a:lstStyle/>
              <a:p>
                <a:endParaRPr lang="zh-CN" altLang="en-US"/>
              </a:p>
            </p:txBody>
          </p:sp>
          <p:sp>
            <p:nvSpPr>
              <p:cNvPr id="56341" name="Oval 87"/>
              <p:cNvSpPr>
                <a:spLocks noChangeArrowheads="1"/>
              </p:cNvSpPr>
              <p:nvPr/>
            </p:nvSpPr>
            <p:spPr bwMode="auto">
              <a:xfrm>
                <a:off x="3470" y="891"/>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6342" name="Line 88"/>
              <p:cNvSpPr>
                <a:spLocks noChangeShapeType="1"/>
              </p:cNvSpPr>
              <p:nvPr/>
            </p:nvSpPr>
            <p:spPr bwMode="auto">
              <a:xfrm>
                <a:off x="3515" y="800"/>
                <a:ext cx="91" cy="91"/>
              </a:xfrm>
              <a:prstGeom prst="line">
                <a:avLst/>
              </a:prstGeom>
              <a:noFill/>
              <a:ln w="28575">
                <a:solidFill>
                  <a:schemeClr val="tx1"/>
                </a:solidFill>
                <a:round/>
                <a:headEnd/>
                <a:tailEnd/>
              </a:ln>
            </p:spPr>
            <p:txBody>
              <a:bodyPr wrap="none"/>
              <a:lstStyle/>
              <a:p>
                <a:endParaRPr lang="zh-CN" altLang="en-US"/>
              </a:p>
            </p:txBody>
          </p:sp>
          <p:sp>
            <p:nvSpPr>
              <p:cNvPr id="56343" name="Line 89"/>
              <p:cNvSpPr>
                <a:spLocks noChangeShapeType="1"/>
              </p:cNvSpPr>
              <p:nvPr/>
            </p:nvSpPr>
            <p:spPr bwMode="auto">
              <a:xfrm flipH="1">
                <a:off x="3425" y="482"/>
                <a:ext cx="227" cy="227"/>
              </a:xfrm>
              <a:prstGeom prst="line">
                <a:avLst/>
              </a:prstGeom>
              <a:noFill/>
              <a:ln w="28575">
                <a:solidFill>
                  <a:schemeClr val="tx1"/>
                </a:solidFill>
                <a:round/>
                <a:headEnd/>
                <a:tailEnd/>
              </a:ln>
            </p:spPr>
            <p:txBody>
              <a:bodyPr wrap="none"/>
              <a:lstStyle/>
              <a:p>
                <a:endParaRPr lang="zh-CN" altLang="en-US"/>
              </a:p>
            </p:txBody>
          </p:sp>
          <p:sp>
            <p:nvSpPr>
              <p:cNvPr id="56344" name="Oval 90"/>
              <p:cNvSpPr>
                <a:spLocks noChangeArrowheads="1"/>
              </p:cNvSpPr>
              <p:nvPr/>
            </p:nvSpPr>
            <p:spPr bwMode="auto">
              <a:xfrm>
                <a:off x="3625" y="120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6345" name="Line 91"/>
              <p:cNvSpPr>
                <a:spLocks noChangeShapeType="1"/>
              </p:cNvSpPr>
              <p:nvPr/>
            </p:nvSpPr>
            <p:spPr bwMode="auto">
              <a:xfrm>
                <a:off x="3832" y="483"/>
                <a:ext cx="137" cy="136"/>
              </a:xfrm>
              <a:prstGeom prst="line">
                <a:avLst/>
              </a:prstGeom>
              <a:noFill/>
              <a:ln w="28575">
                <a:solidFill>
                  <a:schemeClr val="tx1"/>
                </a:solidFill>
                <a:round/>
                <a:headEnd/>
                <a:tailEnd/>
              </a:ln>
            </p:spPr>
            <p:txBody>
              <a:bodyPr wrap="none"/>
              <a:lstStyle/>
              <a:p>
                <a:endParaRPr lang="zh-CN" altLang="en-US"/>
              </a:p>
            </p:txBody>
          </p:sp>
          <p:sp>
            <p:nvSpPr>
              <p:cNvPr id="56346" name="Oval 92"/>
              <p:cNvSpPr>
                <a:spLocks noChangeArrowheads="1"/>
              </p:cNvSpPr>
              <p:nvPr/>
            </p:nvSpPr>
            <p:spPr bwMode="auto">
              <a:xfrm>
                <a:off x="3761" y="89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47" name="Line 93"/>
              <p:cNvSpPr>
                <a:spLocks noChangeShapeType="1"/>
              </p:cNvSpPr>
              <p:nvPr/>
            </p:nvSpPr>
            <p:spPr bwMode="auto">
              <a:xfrm flipH="1">
                <a:off x="3761" y="1072"/>
                <a:ext cx="91" cy="136"/>
              </a:xfrm>
              <a:prstGeom prst="line">
                <a:avLst/>
              </a:prstGeom>
              <a:noFill/>
              <a:ln w="28575">
                <a:solidFill>
                  <a:schemeClr val="tx1"/>
                </a:solidFill>
                <a:round/>
                <a:headEnd/>
                <a:tailEnd/>
              </a:ln>
            </p:spPr>
            <p:txBody>
              <a:bodyPr wrap="none"/>
              <a:lstStyle/>
              <a:p>
                <a:endParaRPr lang="zh-CN" altLang="en-US"/>
              </a:p>
            </p:txBody>
          </p:sp>
          <p:sp>
            <p:nvSpPr>
              <p:cNvPr id="56348" name="Oval 94"/>
              <p:cNvSpPr>
                <a:spLocks noChangeArrowheads="1"/>
              </p:cNvSpPr>
              <p:nvPr/>
            </p:nvSpPr>
            <p:spPr bwMode="auto">
              <a:xfrm>
                <a:off x="4033" y="120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7</a:t>
                </a:r>
              </a:p>
            </p:txBody>
          </p:sp>
          <p:sp>
            <p:nvSpPr>
              <p:cNvPr id="56349" name="Line 95"/>
              <p:cNvSpPr>
                <a:spLocks noChangeShapeType="1"/>
              </p:cNvSpPr>
              <p:nvPr/>
            </p:nvSpPr>
            <p:spPr bwMode="auto">
              <a:xfrm>
                <a:off x="3988" y="1026"/>
                <a:ext cx="136" cy="181"/>
              </a:xfrm>
              <a:prstGeom prst="line">
                <a:avLst/>
              </a:prstGeom>
              <a:noFill/>
              <a:ln w="28575">
                <a:solidFill>
                  <a:schemeClr val="tx1"/>
                </a:solidFill>
                <a:round/>
                <a:headEnd/>
                <a:tailEnd/>
              </a:ln>
            </p:spPr>
            <p:txBody>
              <a:bodyPr wrap="none"/>
              <a:lstStyle/>
              <a:p>
                <a:endParaRPr lang="zh-CN" altLang="en-US"/>
              </a:p>
            </p:txBody>
          </p:sp>
          <p:sp>
            <p:nvSpPr>
              <p:cNvPr id="56350" name="Oval 96"/>
              <p:cNvSpPr>
                <a:spLocks noChangeArrowheads="1"/>
              </p:cNvSpPr>
              <p:nvPr/>
            </p:nvSpPr>
            <p:spPr bwMode="auto">
              <a:xfrm>
                <a:off x="3924" y="61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6351" name="Line 97"/>
              <p:cNvSpPr>
                <a:spLocks noChangeShapeType="1"/>
              </p:cNvSpPr>
              <p:nvPr/>
            </p:nvSpPr>
            <p:spPr bwMode="auto">
              <a:xfrm flipH="1">
                <a:off x="3924" y="800"/>
                <a:ext cx="90" cy="136"/>
              </a:xfrm>
              <a:prstGeom prst="line">
                <a:avLst/>
              </a:prstGeom>
              <a:noFill/>
              <a:ln w="28575">
                <a:solidFill>
                  <a:schemeClr val="tx1"/>
                </a:solidFill>
                <a:round/>
                <a:headEnd/>
                <a:tailEnd/>
              </a:ln>
            </p:spPr>
            <p:txBody>
              <a:bodyPr wrap="none"/>
              <a:lstStyle/>
              <a:p>
                <a:endParaRPr lang="zh-CN" altLang="en-US"/>
              </a:p>
            </p:txBody>
          </p:sp>
          <p:sp>
            <p:nvSpPr>
              <p:cNvPr id="56352" name="Oval 98"/>
              <p:cNvSpPr>
                <a:spLocks noChangeArrowheads="1"/>
              </p:cNvSpPr>
              <p:nvPr/>
            </p:nvSpPr>
            <p:spPr bwMode="auto">
              <a:xfrm>
                <a:off x="4195" y="89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9</a:t>
                </a:r>
              </a:p>
            </p:txBody>
          </p:sp>
          <p:sp>
            <p:nvSpPr>
              <p:cNvPr id="56353" name="Line 99"/>
              <p:cNvSpPr>
                <a:spLocks noChangeShapeType="1"/>
              </p:cNvSpPr>
              <p:nvPr/>
            </p:nvSpPr>
            <p:spPr bwMode="auto">
              <a:xfrm>
                <a:off x="4150" y="754"/>
                <a:ext cx="136" cy="136"/>
              </a:xfrm>
              <a:prstGeom prst="line">
                <a:avLst/>
              </a:prstGeom>
              <a:noFill/>
              <a:ln w="28575">
                <a:solidFill>
                  <a:schemeClr val="tx1"/>
                </a:solidFill>
                <a:round/>
                <a:headEnd/>
                <a:tailEnd/>
              </a:ln>
            </p:spPr>
            <p:txBody>
              <a:bodyPr wrap="none"/>
              <a:lstStyle/>
              <a:p>
                <a:endParaRPr lang="zh-CN" altLang="en-US"/>
              </a:p>
            </p:txBody>
          </p:sp>
        </p:grpSp>
      </p:grpSp>
      <mc:AlternateContent xmlns:mc="http://schemas.openxmlformats.org/markup-compatibility/2006">
        <mc:Choice xmlns:p14="http://schemas.microsoft.com/office/powerpoint/2010/main" xmlns="" Requires="p14">
          <p:contentPart p14:bwMode="auto" r:id="rId3">
            <p14:nvContentPartPr>
              <p14:cNvPr id="5632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632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linds(horizontal)">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blinds(horizontal)">
                                      <p:cBhvr>
                                        <p:cTn id="17" dur="500"/>
                                        <p:tgtEl>
                                          <p:spTgt spid="1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blinds(horizontal)">
                                      <p:cBhvr>
                                        <p:cTn id="27" dur="500"/>
                                        <p:tgtEl>
                                          <p:spTgt spid="1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39" grpId="0"/>
      <p:bldP spid="14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矩形 34"/>
          <p:cNvSpPr>
            <a:spLocks noChangeArrowheads="1"/>
          </p:cNvSpPr>
          <p:nvPr/>
        </p:nvSpPr>
        <p:spPr bwMode="auto">
          <a:xfrm>
            <a:off x="683568"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构建过程总结</a:t>
            </a:r>
            <a:endParaRPr lang="zh-CN" altLang="en-US" dirty="0">
              <a:latin typeface="微软雅黑" pitchFamily="34" charset="-122"/>
              <a:ea typeface="微软雅黑" pitchFamily="34" charset="-122"/>
            </a:endParaRPr>
          </a:p>
        </p:txBody>
      </p:sp>
      <p:sp>
        <p:nvSpPr>
          <p:cNvPr id="7" name="矩形 6"/>
          <p:cNvSpPr/>
          <p:nvPr/>
        </p:nvSpPr>
        <p:spPr>
          <a:xfrm>
            <a:off x="611188" y="1131888"/>
            <a:ext cx="7705725" cy="3232150"/>
          </a:xfrm>
          <a:prstGeom prst="rect">
            <a:avLst/>
          </a:prstGeom>
        </p:spPr>
        <p:txBody>
          <a:bodyPr>
            <a:spAutoFit/>
          </a:bodyPr>
          <a:lstStyle/>
          <a:p>
            <a:pPr marL="324000" indent="-324000">
              <a:defRPr/>
            </a:pPr>
            <a:r>
              <a:rPr lang="zh-CN" altLang="en-US" sz="1800" b="1" dirty="0">
                <a:latin typeface="楷体_GB2312" pitchFamily="49" charset="-122"/>
                <a:ea typeface="楷体_GB2312" pitchFamily="49" charset="-122"/>
              </a:rPr>
              <a:t>顺序扫描中缀表达式，直到结束</a:t>
            </a:r>
          </a:p>
          <a:p>
            <a:pPr marL="324000" indent="-324000">
              <a:spcBef>
                <a:spcPts val="600"/>
              </a:spcBef>
              <a:defRPr/>
            </a:pPr>
            <a:r>
              <a:rPr lang="zh-CN" altLang="en-US" sz="1800" b="1" dirty="0">
                <a:latin typeface="楷体_GB2312" pitchFamily="49" charset="-122"/>
                <a:ea typeface="楷体_GB2312" pitchFamily="49" charset="-122"/>
              </a:rPr>
              <a:t>   运算数</a:t>
            </a:r>
            <a:endParaRPr lang="en-US" altLang="zh-CN" sz="1800" b="1" dirty="0">
              <a:latin typeface="楷体_GB2312" pitchFamily="49" charset="-122"/>
              <a:ea typeface="楷体_GB2312" pitchFamily="49" charset="-122"/>
            </a:endParaRPr>
          </a:p>
          <a:p>
            <a:pPr marL="324000">
              <a:spcBef>
                <a:spcPts val="600"/>
              </a:spcBef>
              <a:defRPr/>
            </a:pPr>
            <a:r>
              <a:rPr lang="zh-CN" altLang="en-US" sz="1400" b="1" dirty="0">
                <a:latin typeface="楷体_GB2312" pitchFamily="49" charset="-122"/>
                <a:ea typeface="楷体_GB2312" pitchFamily="49" charset="-122"/>
              </a:rPr>
              <a:t>先检查当前的表达式树是否存在。如果不存在，则表示扫描到的是第一个运算数，将它作为树根。如果树存在，则将此运算数作为前一运算符的右孩子。</a:t>
            </a:r>
          </a:p>
          <a:p>
            <a:pPr marL="324000" indent="-324000">
              <a:spcBef>
                <a:spcPts val="1200"/>
              </a:spcBef>
              <a:defRPr/>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或</a:t>
            </a:r>
            <a:r>
              <a:rPr lang="en-US" altLang="zh-CN" sz="1800" b="1" dirty="0">
                <a:latin typeface="楷体_GB2312" pitchFamily="49" charset="-122"/>
                <a:ea typeface="楷体_GB2312" pitchFamily="49" charset="-122"/>
              </a:rPr>
              <a:t>-</a:t>
            </a:r>
          </a:p>
          <a:p>
            <a:pPr marL="324000" indent="-324000">
              <a:spcBef>
                <a:spcPts val="600"/>
              </a:spcBef>
              <a:defRPr/>
            </a:pPr>
            <a:r>
              <a:rPr lang="zh-CN" altLang="en-US" sz="1800" b="1" dirty="0">
                <a:latin typeface="楷体_GB2312" pitchFamily="49" charset="-122"/>
                <a:ea typeface="楷体_GB2312" pitchFamily="49" charset="-122"/>
              </a:rPr>
              <a:t>   </a:t>
            </a:r>
            <a:r>
              <a:rPr lang="zh-CN" altLang="en-US" sz="1400" b="1" dirty="0">
                <a:latin typeface="楷体_GB2312" pitchFamily="49" charset="-122"/>
                <a:ea typeface="楷体_GB2312" pitchFamily="49" charset="-122"/>
              </a:rPr>
              <a:t>将它作为根结点，原来的树作为它的左子树。</a:t>
            </a:r>
            <a:endParaRPr lang="en-US" altLang="zh-CN" sz="1400" b="1" dirty="0">
              <a:latin typeface="楷体_GB2312" pitchFamily="49" charset="-122"/>
              <a:ea typeface="楷体_GB2312" pitchFamily="49" charset="-122"/>
            </a:endParaRPr>
          </a:p>
          <a:p>
            <a:pPr marL="324000" indent="-324000">
              <a:spcBef>
                <a:spcPts val="1200"/>
              </a:spcBef>
              <a:defRPr/>
            </a:pPr>
            <a:r>
              <a:rPr lang="zh-CN" altLang="en-US" sz="1800" b="1" dirty="0">
                <a:latin typeface="楷体_GB2312" pitchFamily="49" charset="-122"/>
                <a:ea typeface="楷体_GB2312" pitchFamily="49" charset="-122"/>
              </a:rPr>
              <a:t>   *或</a:t>
            </a:r>
            <a:r>
              <a:rPr lang="en-US" altLang="zh-CN" sz="1800" b="1" dirty="0">
                <a:latin typeface="楷体_GB2312" pitchFamily="49" charset="-122"/>
                <a:ea typeface="楷体_GB2312" pitchFamily="49" charset="-122"/>
              </a:rPr>
              <a:t>/</a:t>
            </a:r>
          </a:p>
          <a:p>
            <a:pPr marL="324000" indent="-324000">
              <a:spcBef>
                <a:spcPts val="600"/>
              </a:spcBef>
              <a:defRPr/>
            </a:pPr>
            <a:r>
              <a:rPr lang="en-US" altLang="zh-CN" sz="1800" b="1" dirty="0">
                <a:latin typeface="楷体_GB2312" pitchFamily="49" charset="-122"/>
                <a:ea typeface="楷体_GB2312" pitchFamily="49" charset="-122"/>
              </a:rPr>
              <a:t>   </a:t>
            </a:r>
            <a:r>
              <a:rPr lang="zh-CN" altLang="en-US" sz="1400" b="1" dirty="0">
                <a:latin typeface="楷体_GB2312" pitchFamily="49" charset="-122"/>
                <a:ea typeface="楷体_GB2312" pitchFamily="49" charset="-122"/>
              </a:rPr>
              <a:t>与根结点比较。如果根结点也是*或</a:t>
            </a:r>
            <a:r>
              <a:rPr lang="en-US" altLang="zh-CN" sz="1400" b="1" dirty="0">
                <a:latin typeface="楷体_GB2312" pitchFamily="49" charset="-122"/>
                <a:ea typeface="楷体_GB2312" pitchFamily="49" charset="-122"/>
              </a:rPr>
              <a:t>/</a:t>
            </a:r>
            <a:r>
              <a:rPr lang="zh-CN" altLang="en-US" sz="1400" b="1" dirty="0">
                <a:latin typeface="楷体_GB2312" pitchFamily="49" charset="-122"/>
                <a:ea typeface="楷体_GB2312" pitchFamily="49" charset="-122"/>
              </a:rPr>
              <a:t>，则根结点应该先执行，于是将当前运算符作为根结点，原来的树作为左子树。如果根结点是</a:t>
            </a:r>
            <a:r>
              <a:rPr lang="en-US" altLang="zh-CN" sz="1400" b="1" dirty="0">
                <a:latin typeface="楷体_GB2312" pitchFamily="49" charset="-122"/>
                <a:ea typeface="楷体_GB2312" pitchFamily="49" charset="-122"/>
              </a:rPr>
              <a:t>+</a:t>
            </a:r>
            <a:r>
              <a:rPr lang="zh-CN" altLang="en-US" sz="1400" b="1" dirty="0">
                <a:latin typeface="楷体_GB2312" pitchFamily="49" charset="-122"/>
                <a:ea typeface="楷体_GB2312" pitchFamily="49" charset="-122"/>
              </a:rPr>
              <a:t>或</a:t>
            </a:r>
            <a:r>
              <a:rPr lang="en-US" altLang="zh-CN" sz="1400" b="1" dirty="0">
                <a:latin typeface="楷体_GB2312" pitchFamily="49" charset="-122"/>
                <a:ea typeface="楷体_GB2312" pitchFamily="49" charset="-122"/>
              </a:rPr>
              <a:t>-</a:t>
            </a:r>
            <a:r>
              <a:rPr lang="zh-CN" altLang="en-US" sz="1400" b="1" dirty="0">
                <a:latin typeface="楷体_GB2312" pitchFamily="49" charset="-122"/>
                <a:ea typeface="楷体_GB2312" pitchFamily="49" charset="-122"/>
              </a:rPr>
              <a:t>，则当前运算符应该先运算，于是将它作为右子树的根，原来的右子树作为它的左子树。</a:t>
            </a:r>
          </a:p>
        </p:txBody>
      </p:sp>
      <mc:AlternateContent xmlns:mc="http://schemas.openxmlformats.org/markup-compatibility/2006">
        <mc:Choice xmlns:p14="http://schemas.microsoft.com/office/powerpoint/2010/main" xmlns="" Requires="p14">
          <p:contentPart p14:bwMode="auto" r:id="rId3">
            <p14:nvContentPartPr>
              <p14:cNvPr id="5734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734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blinds(horizontal)">
                                      <p:cBhvr>
                                        <p:cTn id="15" dur="500"/>
                                        <p:tgtEl>
                                          <p:spTgt spid="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blinds(horizontal)">
                                      <p:cBhvr>
                                        <p:cTn id="18" dur="5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blinds(horizontal)">
                                      <p:cBhvr>
                                        <p:cTn id="23" dur="500"/>
                                        <p:tgtEl>
                                          <p:spTgt spid="7">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blinds(horizontal)">
                                      <p:cBhvr>
                                        <p:cTn id="2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矩形 34"/>
          <p:cNvSpPr>
            <a:spLocks noChangeArrowheads="1"/>
          </p:cNvSpPr>
          <p:nvPr/>
        </p:nvSpPr>
        <p:spPr bwMode="auto">
          <a:xfrm>
            <a:off x="467544"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表达式树的构建过程（括号的处理）</a:t>
            </a:r>
            <a:endParaRPr lang="zh-CN" altLang="en-US" dirty="0">
              <a:latin typeface="微软雅黑" pitchFamily="34" charset="-122"/>
              <a:ea typeface="微软雅黑" pitchFamily="34" charset="-122"/>
            </a:endParaRPr>
          </a:p>
        </p:txBody>
      </p:sp>
      <p:sp>
        <p:nvSpPr>
          <p:cNvPr id="58373" name="Rectangle 39"/>
          <p:cNvSpPr>
            <a:spLocks noChangeArrowheads="1"/>
          </p:cNvSpPr>
          <p:nvPr/>
        </p:nvSpPr>
        <p:spPr bwMode="auto">
          <a:xfrm>
            <a:off x="3706813" y="5416550"/>
            <a:ext cx="7345362" cy="438150"/>
          </a:xfrm>
          <a:prstGeom prst="rect">
            <a:avLst/>
          </a:prstGeom>
          <a:noFill/>
          <a:ln w="9525">
            <a:noFill/>
            <a:miter lim="800000"/>
            <a:headEnd/>
            <a:tailEnd/>
          </a:ln>
        </p:spPr>
        <p:txBody>
          <a:bodyPr/>
          <a:lstStyle/>
          <a:p>
            <a:pPr marL="342900" indent="-342900">
              <a:lnSpc>
                <a:spcPct val="130000"/>
              </a:lnSpc>
              <a:spcBef>
                <a:spcPct val="20000"/>
              </a:spcBef>
            </a:pPr>
            <a:r>
              <a:rPr lang="en-US" altLang="zh-CN" sz="1400" b="1"/>
              <a:t>*9+8   </a:t>
            </a:r>
            <a:r>
              <a:rPr lang="zh-CN" altLang="en-US" sz="1400" b="1"/>
              <a:t>创建根*，原树作为左子树</a:t>
            </a:r>
          </a:p>
        </p:txBody>
      </p:sp>
      <p:grpSp>
        <p:nvGrpSpPr>
          <p:cNvPr id="58374" name="Group 79"/>
          <p:cNvGrpSpPr>
            <a:grpSpLocks/>
          </p:cNvGrpSpPr>
          <p:nvPr/>
        </p:nvGrpSpPr>
        <p:grpSpPr bwMode="auto">
          <a:xfrm>
            <a:off x="9251950" y="5634038"/>
            <a:ext cx="2046288" cy="1241425"/>
            <a:chOff x="3152" y="3158"/>
            <a:chExt cx="1289" cy="1043"/>
          </a:xfrm>
        </p:grpSpPr>
        <p:sp>
          <p:nvSpPr>
            <p:cNvPr id="58426" name="Oval 56"/>
            <p:cNvSpPr>
              <a:spLocks noChangeArrowheads="1"/>
            </p:cNvSpPr>
            <p:nvPr/>
          </p:nvSpPr>
          <p:spPr bwMode="auto">
            <a:xfrm>
              <a:off x="3787" y="3158"/>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27" name="Oval 57"/>
            <p:cNvSpPr>
              <a:spLocks noChangeArrowheads="1"/>
            </p:cNvSpPr>
            <p:nvPr/>
          </p:nvSpPr>
          <p:spPr bwMode="auto">
            <a:xfrm>
              <a:off x="3152"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3</a:t>
              </a:r>
            </a:p>
          </p:txBody>
        </p:sp>
        <p:sp>
          <p:nvSpPr>
            <p:cNvPr id="58428" name="Oval 58"/>
            <p:cNvSpPr>
              <a:spLocks noChangeArrowheads="1"/>
            </p:cNvSpPr>
            <p:nvPr/>
          </p:nvSpPr>
          <p:spPr bwMode="auto">
            <a:xfrm>
              <a:off x="3469" y="3476"/>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29" name="Line 59"/>
            <p:cNvSpPr>
              <a:spLocks noChangeShapeType="1"/>
            </p:cNvSpPr>
            <p:nvPr/>
          </p:nvSpPr>
          <p:spPr bwMode="auto">
            <a:xfrm flipH="1">
              <a:off x="3333" y="3567"/>
              <a:ext cx="182" cy="181"/>
            </a:xfrm>
            <a:prstGeom prst="line">
              <a:avLst/>
            </a:prstGeom>
            <a:noFill/>
            <a:ln w="28575">
              <a:solidFill>
                <a:schemeClr val="tx1"/>
              </a:solidFill>
              <a:round/>
              <a:headEnd/>
              <a:tailEnd/>
            </a:ln>
          </p:spPr>
          <p:txBody>
            <a:bodyPr wrap="none"/>
            <a:lstStyle/>
            <a:p>
              <a:endParaRPr lang="zh-CN" altLang="en-US"/>
            </a:p>
          </p:txBody>
        </p:sp>
        <p:sp>
          <p:nvSpPr>
            <p:cNvPr id="58430" name="Oval 60"/>
            <p:cNvSpPr>
              <a:spLocks noChangeArrowheads="1"/>
            </p:cNvSpPr>
            <p:nvPr/>
          </p:nvSpPr>
          <p:spPr bwMode="auto">
            <a:xfrm>
              <a:off x="3651" y="3703"/>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8431" name="Line 61"/>
            <p:cNvSpPr>
              <a:spLocks noChangeShapeType="1"/>
            </p:cNvSpPr>
            <p:nvPr/>
          </p:nvSpPr>
          <p:spPr bwMode="auto">
            <a:xfrm>
              <a:off x="3696" y="3612"/>
              <a:ext cx="91" cy="91"/>
            </a:xfrm>
            <a:prstGeom prst="line">
              <a:avLst/>
            </a:prstGeom>
            <a:noFill/>
            <a:ln w="28575">
              <a:solidFill>
                <a:schemeClr val="tx1"/>
              </a:solidFill>
              <a:round/>
              <a:headEnd/>
              <a:tailEnd/>
            </a:ln>
          </p:spPr>
          <p:txBody>
            <a:bodyPr wrap="none"/>
            <a:lstStyle/>
            <a:p>
              <a:endParaRPr lang="zh-CN" altLang="en-US"/>
            </a:p>
          </p:txBody>
        </p:sp>
        <p:sp>
          <p:nvSpPr>
            <p:cNvPr id="58432" name="Line 62"/>
            <p:cNvSpPr>
              <a:spLocks noChangeShapeType="1"/>
            </p:cNvSpPr>
            <p:nvPr/>
          </p:nvSpPr>
          <p:spPr bwMode="auto">
            <a:xfrm flipH="1">
              <a:off x="3606" y="3294"/>
              <a:ext cx="227" cy="227"/>
            </a:xfrm>
            <a:prstGeom prst="line">
              <a:avLst/>
            </a:prstGeom>
            <a:noFill/>
            <a:ln w="28575">
              <a:solidFill>
                <a:schemeClr val="tx1"/>
              </a:solidFill>
              <a:round/>
              <a:headEnd/>
              <a:tailEnd/>
            </a:ln>
          </p:spPr>
          <p:txBody>
            <a:bodyPr wrap="none"/>
            <a:lstStyle/>
            <a:p>
              <a:endParaRPr lang="zh-CN" altLang="en-US"/>
            </a:p>
          </p:txBody>
        </p:sp>
        <p:sp>
          <p:nvSpPr>
            <p:cNvPr id="58433" name="Oval 63"/>
            <p:cNvSpPr>
              <a:spLocks noChangeArrowheads="1"/>
            </p:cNvSpPr>
            <p:nvPr/>
          </p:nvSpPr>
          <p:spPr bwMode="auto">
            <a:xfrm>
              <a:off x="3806" y="402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8434" name="Line 64"/>
            <p:cNvSpPr>
              <a:spLocks noChangeShapeType="1"/>
            </p:cNvSpPr>
            <p:nvPr/>
          </p:nvSpPr>
          <p:spPr bwMode="auto">
            <a:xfrm>
              <a:off x="4013" y="3295"/>
              <a:ext cx="137" cy="136"/>
            </a:xfrm>
            <a:prstGeom prst="line">
              <a:avLst/>
            </a:prstGeom>
            <a:noFill/>
            <a:ln w="28575">
              <a:solidFill>
                <a:schemeClr val="tx1"/>
              </a:solidFill>
              <a:round/>
              <a:headEnd/>
              <a:tailEnd/>
            </a:ln>
          </p:spPr>
          <p:txBody>
            <a:bodyPr wrap="none"/>
            <a:lstStyle/>
            <a:p>
              <a:endParaRPr lang="zh-CN" altLang="en-US"/>
            </a:p>
          </p:txBody>
        </p:sp>
        <p:sp>
          <p:nvSpPr>
            <p:cNvPr id="58435" name="Oval 65"/>
            <p:cNvSpPr>
              <a:spLocks noChangeArrowheads="1"/>
            </p:cNvSpPr>
            <p:nvPr/>
          </p:nvSpPr>
          <p:spPr bwMode="auto">
            <a:xfrm>
              <a:off x="3942" y="370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36" name="Line 66"/>
            <p:cNvSpPr>
              <a:spLocks noChangeShapeType="1"/>
            </p:cNvSpPr>
            <p:nvPr/>
          </p:nvSpPr>
          <p:spPr bwMode="auto">
            <a:xfrm flipH="1">
              <a:off x="3942" y="3884"/>
              <a:ext cx="91" cy="136"/>
            </a:xfrm>
            <a:prstGeom prst="line">
              <a:avLst/>
            </a:prstGeom>
            <a:noFill/>
            <a:ln w="28575">
              <a:solidFill>
                <a:schemeClr val="tx1"/>
              </a:solidFill>
              <a:round/>
              <a:headEnd/>
              <a:tailEnd/>
            </a:ln>
          </p:spPr>
          <p:txBody>
            <a:bodyPr wrap="none"/>
            <a:lstStyle/>
            <a:p>
              <a:endParaRPr lang="zh-CN" altLang="en-US"/>
            </a:p>
          </p:txBody>
        </p:sp>
        <p:sp>
          <p:nvSpPr>
            <p:cNvPr id="58437" name="Oval 67"/>
            <p:cNvSpPr>
              <a:spLocks noChangeArrowheads="1"/>
            </p:cNvSpPr>
            <p:nvPr/>
          </p:nvSpPr>
          <p:spPr bwMode="auto">
            <a:xfrm>
              <a:off x="4214" y="401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7</a:t>
              </a:r>
            </a:p>
          </p:txBody>
        </p:sp>
        <p:sp>
          <p:nvSpPr>
            <p:cNvPr id="58438" name="Line 68"/>
            <p:cNvSpPr>
              <a:spLocks noChangeShapeType="1"/>
            </p:cNvSpPr>
            <p:nvPr/>
          </p:nvSpPr>
          <p:spPr bwMode="auto">
            <a:xfrm>
              <a:off x="4169" y="3838"/>
              <a:ext cx="136" cy="181"/>
            </a:xfrm>
            <a:prstGeom prst="line">
              <a:avLst/>
            </a:prstGeom>
            <a:noFill/>
            <a:ln w="28575">
              <a:solidFill>
                <a:schemeClr val="tx1"/>
              </a:solidFill>
              <a:round/>
              <a:headEnd/>
              <a:tailEnd/>
            </a:ln>
          </p:spPr>
          <p:txBody>
            <a:bodyPr wrap="none"/>
            <a:lstStyle/>
            <a:p>
              <a:endParaRPr lang="zh-CN" altLang="en-US"/>
            </a:p>
          </p:txBody>
        </p:sp>
        <p:sp>
          <p:nvSpPr>
            <p:cNvPr id="58439" name="Oval 69"/>
            <p:cNvSpPr>
              <a:spLocks noChangeArrowheads="1"/>
            </p:cNvSpPr>
            <p:nvPr/>
          </p:nvSpPr>
          <p:spPr bwMode="auto">
            <a:xfrm>
              <a:off x="4105" y="343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40" name="Line 78"/>
            <p:cNvSpPr>
              <a:spLocks noChangeShapeType="1"/>
            </p:cNvSpPr>
            <p:nvPr/>
          </p:nvSpPr>
          <p:spPr bwMode="auto">
            <a:xfrm flipH="1">
              <a:off x="4105" y="3612"/>
              <a:ext cx="90" cy="136"/>
            </a:xfrm>
            <a:prstGeom prst="line">
              <a:avLst/>
            </a:prstGeom>
            <a:noFill/>
            <a:ln w="28575">
              <a:solidFill>
                <a:schemeClr val="tx1"/>
              </a:solidFill>
              <a:round/>
              <a:headEnd/>
              <a:tailEnd/>
            </a:ln>
          </p:spPr>
          <p:txBody>
            <a:bodyPr wrap="none"/>
            <a:lstStyle/>
            <a:p>
              <a:endParaRPr lang="zh-CN" altLang="en-US"/>
            </a:p>
          </p:txBody>
        </p:sp>
      </p:grpSp>
      <p:sp>
        <p:nvSpPr>
          <p:cNvPr id="58375" name="矩形 102"/>
          <p:cNvSpPr>
            <a:spLocks noChangeArrowheads="1"/>
          </p:cNvSpPr>
          <p:nvPr/>
        </p:nvSpPr>
        <p:spPr bwMode="auto">
          <a:xfrm>
            <a:off x="468313" y="1058863"/>
            <a:ext cx="8280400" cy="342900"/>
          </a:xfrm>
          <a:prstGeom prst="rect">
            <a:avLst/>
          </a:prstGeom>
          <a:noFill/>
          <a:ln w="9525">
            <a:noFill/>
            <a:miter lim="800000"/>
            <a:headEnd/>
            <a:tailEnd/>
          </a:ln>
        </p:spPr>
        <p:txBody>
          <a:bodyPr>
            <a:spAutoFit/>
          </a:bodyPr>
          <a:lstStyle/>
          <a:p>
            <a:pPr>
              <a:lnSpc>
                <a:spcPct val="90000"/>
              </a:lnSpc>
            </a:pPr>
            <a:r>
              <a:rPr lang="zh-CN" altLang="en-US" sz="1800" b="1">
                <a:ea typeface="楷体_GB2312" pitchFamily="49" charset="-122"/>
              </a:rPr>
              <a:t>递归的观点：将括号内的子表达式构建一棵子树作为整个表达式的一个运算数</a:t>
            </a:r>
          </a:p>
        </p:txBody>
      </p:sp>
      <p:sp>
        <p:nvSpPr>
          <p:cNvPr id="104" name="矩形 103"/>
          <p:cNvSpPr>
            <a:spLocks noChangeArrowheads="1"/>
          </p:cNvSpPr>
          <p:nvPr/>
        </p:nvSpPr>
        <p:spPr bwMode="auto">
          <a:xfrm>
            <a:off x="395288" y="1492250"/>
            <a:ext cx="1403350" cy="306388"/>
          </a:xfrm>
          <a:prstGeom prst="rect">
            <a:avLst/>
          </a:prstGeom>
          <a:noFill/>
          <a:ln w="9525">
            <a:noFill/>
            <a:miter lim="800000"/>
            <a:headEnd/>
            <a:tailEnd/>
          </a:ln>
        </p:spPr>
        <p:txBody>
          <a:bodyPr wrap="none">
            <a:spAutoFit/>
          </a:bodyPr>
          <a:lstStyle/>
          <a:p>
            <a:r>
              <a:rPr lang="en-US" altLang="zh-CN" sz="1400" b="1">
                <a:ea typeface="楷体_GB2312" pitchFamily="49" charset="-122"/>
              </a:rPr>
              <a:t>(4+5)*(8+9)+10 </a:t>
            </a:r>
            <a:endParaRPr lang="zh-CN" altLang="en-US" sz="1400">
              <a:ea typeface="楷体_GB2312" pitchFamily="49" charset="-122"/>
            </a:endParaRPr>
          </a:p>
        </p:txBody>
      </p:sp>
      <p:grpSp>
        <p:nvGrpSpPr>
          <p:cNvPr id="3" name="Group 4"/>
          <p:cNvGrpSpPr>
            <a:grpSpLocks/>
          </p:cNvGrpSpPr>
          <p:nvPr/>
        </p:nvGrpSpPr>
        <p:grpSpPr bwMode="auto">
          <a:xfrm>
            <a:off x="539750" y="2066925"/>
            <a:ext cx="1079500" cy="485775"/>
            <a:chOff x="3516" y="1570"/>
            <a:chExt cx="817" cy="408"/>
          </a:xfrm>
        </p:grpSpPr>
        <p:sp>
          <p:nvSpPr>
            <p:cNvPr id="58421" name="Oval 5"/>
            <p:cNvSpPr>
              <a:spLocks noChangeArrowheads="1"/>
            </p:cNvSpPr>
            <p:nvPr/>
          </p:nvSpPr>
          <p:spPr bwMode="auto">
            <a:xfrm>
              <a:off x="3516" y="179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8422" name="Oval 6"/>
            <p:cNvSpPr>
              <a:spLocks noChangeArrowheads="1"/>
            </p:cNvSpPr>
            <p:nvPr/>
          </p:nvSpPr>
          <p:spPr bwMode="auto">
            <a:xfrm>
              <a:off x="3833" y="1570"/>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23" name="Line 7"/>
            <p:cNvSpPr>
              <a:spLocks noChangeShapeType="1"/>
            </p:cNvSpPr>
            <p:nvPr/>
          </p:nvSpPr>
          <p:spPr bwMode="auto">
            <a:xfrm flipH="1">
              <a:off x="3697" y="1691"/>
              <a:ext cx="146" cy="151"/>
            </a:xfrm>
            <a:prstGeom prst="line">
              <a:avLst/>
            </a:prstGeom>
            <a:noFill/>
            <a:ln w="28575">
              <a:solidFill>
                <a:schemeClr val="tx1"/>
              </a:solidFill>
              <a:round/>
              <a:headEnd/>
              <a:tailEnd/>
            </a:ln>
          </p:spPr>
          <p:txBody>
            <a:bodyPr wrap="none"/>
            <a:lstStyle/>
            <a:p>
              <a:endParaRPr lang="zh-CN" altLang="en-US"/>
            </a:p>
          </p:txBody>
        </p:sp>
        <p:sp>
          <p:nvSpPr>
            <p:cNvPr id="58424" name="Oval 8"/>
            <p:cNvSpPr>
              <a:spLocks noChangeArrowheads="1"/>
            </p:cNvSpPr>
            <p:nvPr/>
          </p:nvSpPr>
          <p:spPr bwMode="auto">
            <a:xfrm>
              <a:off x="4106" y="1797"/>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8425" name="Line 9"/>
            <p:cNvSpPr>
              <a:spLocks noChangeShapeType="1"/>
            </p:cNvSpPr>
            <p:nvPr/>
          </p:nvSpPr>
          <p:spPr bwMode="auto">
            <a:xfrm>
              <a:off x="4060" y="1706"/>
              <a:ext cx="91" cy="91"/>
            </a:xfrm>
            <a:prstGeom prst="line">
              <a:avLst/>
            </a:prstGeom>
            <a:noFill/>
            <a:ln w="28575">
              <a:solidFill>
                <a:schemeClr val="tx1"/>
              </a:solidFill>
              <a:round/>
              <a:headEnd/>
              <a:tailEnd/>
            </a:ln>
          </p:spPr>
          <p:txBody>
            <a:bodyPr wrap="none"/>
            <a:lstStyle/>
            <a:p>
              <a:endParaRPr lang="zh-CN" altLang="en-US"/>
            </a:p>
          </p:txBody>
        </p:sp>
      </p:grpSp>
      <p:sp>
        <p:nvSpPr>
          <p:cNvPr id="183" name="矩形 182"/>
          <p:cNvSpPr>
            <a:spLocks noChangeArrowheads="1"/>
          </p:cNvSpPr>
          <p:nvPr/>
        </p:nvSpPr>
        <p:spPr bwMode="auto">
          <a:xfrm>
            <a:off x="395288" y="3003550"/>
            <a:ext cx="2160587" cy="481013"/>
          </a:xfrm>
          <a:prstGeom prst="rect">
            <a:avLst/>
          </a:prstGeom>
          <a:noFill/>
          <a:ln w="9525">
            <a:noFill/>
            <a:miter lim="800000"/>
            <a:headEnd/>
            <a:tailEnd/>
          </a:ln>
        </p:spPr>
        <p:txBody>
          <a:bodyPr>
            <a:spAutoFit/>
          </a:bodyPr>
          <a:lstStyle/>
          <a:p>
            <a:pPr>
              <a:lnSpc>
                <a:spcPct val="90000"/>
              </a:lnSpc>
              <a:spcBef>
                <a:spcPct val="20000"/>
              </a:spcBef>
            </a:pPr>
            <a:r>
              <a:rPr lang="en-US" altLang="zh-CN" sz="1400" b="1"/>
              <a:t>*(8+9)+10  *</a:t>
            </a:r>
            <a:r>
              <a:rPr lang="zh-CN" altLang="en-US" sz="1400" b="1"/>
              <a:t>作为根节点，括号内的子树作为左子树</a:t>
            </a:r>
          </a:p>
        </p:txBody>
      </p:sp>
      <p:grpSp>
        <p:nvGrpSpPr>
          <p:cNvPr id="4" name="Group 51"/>
          <p:cNvGrpSpPr>
            <a:grpSpLocks/>
          </p:cNvGrpSpPr>
          <p:nvPr/>
        </p:nvGrpSpPr>
        <p:grpSpPr bwMode="auto">
          <a:xfrm>
            <a:off x="539750" y="3795713"/>
            <a:ext cx="1295400" cy="811212"/>
            <a:chOff x="4332" y="1842"/>
            <a:chExt cx="907" cy="681"/>
          </a:xfrm>
        </p:grpSpPr>
        <p:sp>
          <p:nvSpPr>
            <p:cNvPr id="58414" name="Oval 12"/>
            <p:cNvSpPr>
              <a:spLocks noChangeArrowheads="1"/>
            </p:cNvSpPr>
            <p:nvPr/>
          </p:nvSpPr>
          <p:spPr bwMode="auto">
            <a:xfrm>
              <a:off x="4332" y="234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8415" name="Oval 13"/>
            <p:cNvSpPr>
              <a:spLocks noChangeArrowheads="1"/>
            </p:cNvSpPr>
            <p:nvPr/>
          </p:nvSpPr>
          <p:spPr bwMode="auto">
            <a:xfrm>
              <a:off x="4649" y="2115"/>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16" name="Line 14"/>
            <p:cNvSpPr>
              <a:spLocks noChangeShapeType="1"/>
            </p:cNvSpPr>
            <p:nvPr/>
          </p:nvSpPr>
          <p:spPr bwMode="auto">
            <a:xfrm flipH="1">
              <a:off x="4513" y="2206"/>
              <a:ext cx="182" cy="181"/>
            </a:xfrm>
            <a:prstGeom prst="line">
              <a:avLst/>
            </a:prstGeom>
            <a:noFill/>
            <a:ln w="28575">
              <a:solidFill>
                <a:schemeClr val="tx1"/>
              </a:solidFill>
              <a:round/>
              <a:headEnd/>
              <a:tailEnd/>
            </a:ln>
          </p:spPr>
          <p:txBody>
            <a:bodyPr wrap="none"/>
            <a:lstStyle/>
            <a:p>
              <a:endParaRPr lang="zh-CN" altLang="en-US"/>
            </a:p>
          </p:txBody>
        </p:sp>
        <p:sp>
          <p:nvSpPr>
            <p:cNvPr id="58417" name="Oval 15"/>
            <p:cNvSpPr>
              <a:spLocks noChangeArrowheads="1"/>
            </p:cNvSpPr>
            <p:nvPr/>
          </p:nvSpPr>
          <p:spPr bwMode="auto">
            <a:xfrm>
              <a:off x="4922" y="234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8418" name="Line 16"/>
            <p:cNvSpPr>
              <a:spLocks noChangeShapeType="1"/>
            </p:cNvSpPr>
            <p:nvPr/>
          </p:nvSpPr>
          <p:spPr bwMode="auto">
            <a:xfrm>
              <a:off x="4876" y="2251"/>
              <a:ext cx="91" cy="91"/>
            </a:xfrm>
            <a:prstGeom prst="line">
              <a:avLst/>
            </a:prstGeom>
            <a:noFill/>
            <a:ln w="28575">
              <a:solidFill>
                <a:schemeClr val="tx1"/>
              </a:solidFill>
              <a:round/>
              <a:headEnd/>
              <a:tailEnd/>
            </a:ln>
          </p:spPr>
          <p:txBody>
            <a:bodyPr wrap="none"/>
            <a:lstStyle/>
            <a:p>
              <a:endParaRPr lang="zh-CN" altLang="en-US"/>
            </a:p>
          </p:txBody>
        </p:sp>
        <p:sp>
          <p:nvSpPr>
            <p:cNvPr id="58419" name="Oval 17"/>
            <p:cNvSpPr>
              <a:spLocks noChangeArrowheads="1"/>
            </p:cNvSpPr>
            <p:nvPr/>
          </p:nvSpPr>
          <p:spPr bwMode="auto">
            <a:xfrm>
              <a:off x="5012" y="184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20" name="Line 18"/>
            <p:cNvSpPr>
              <a:spLocks noChangeShapeType="1"/>
            </p:cNvSpPr>
            <p:nvPr/>
          </p:nvSpPr>
          <p:spPr bwMode="auto">
            <a:xfrm flipH="1">
              <a:off x="4830" y="1979"/>
              <a:ext cx="182" cy="181"/>
            </a:xfrm>
            <a:prstGeom prst="line">
              <a:avLst/>
            </a:prstGeom>
            <a:noFill/>
            <a:ln w="28575">
              <a:solidFill>
                <a:schemeClr val="tx1"/>
              </a:solidFill>
              <a:round/>
              <a:headEnd/>
              <a:tailEnd/>
            </a:ln>
          </p:spPr>
          <p:txBody>
            <a:bodyPr wrap="none"/>
            <a:lstStyle/>
            <a:p>
              <a:endParaRPr lang="zh-CN" altLang="en-US"/>
            </a:p>
          </p:txBody>
        </p:sp>
      </p:grpSp>
      <p:sp>
        <p:nvSpPr>
          <p:cNvPr id="211" name="Rectangle 19"/>
          <p:cNvSpPr>
            <a:spLocks noChangeArrowheads="1"/>
          </p:cNvSpPr>
          <p:nvPr/>
        </p:nvSpPr>
        <p:spPr bwMode="auto">
          <a:xfrm>
            <a:off x="3419475" y="1563688"/>
            <a:ext cx="3024188" cy="431800"/>
          </a:xfrm>
          <a:prstGeom prst="rect">
            <a:avLst/>
          </a:prstGeom>
          <a:noFill/>
          <a:ln w="9525">
            <a:noFill/>
            <a:miter lim="800000"/>
            <a:headEnd/>
            <a:tailEnd/>
          </a:ln>
        </p:spPr>
        <p:txBody>
          <a:bodyPr/>
          <a:lstStyle/>
          <a:p>
            <a:pPr>
              <a:lnSpc>
                <a:spcPct val="130000"/>
              </a:lnSpc>
              <a:spcBef>
                <a:spcPct val="20000"/>
              </a:spcBef>
            </a:pPr>
            <a:r>
              <a:rPr lang="en-US" altLang="zh-CN" sz="1400" b="1"/>
              <a:t>(8+9)+10</a:t>
            </a:r>
            <a:r>
              <a:rPr lang="zh-CN" altLang="en-US" sz="1400" b="1"/>
              <a:t>括号内的子表达式构建一棵子树作为整棵树的右子树</a:t>
            </a:r>
          </a:p>
        </p:txBody>
      </p:sp>
      <p:grpSp>
        <p:nvGrpSpPr>
          <p:cNvPr id="5" name="Group 52"/>
          <p:cNvGrpSpPr>
            <a:grpSpLocks/>
          </p:cNvGrpSpPr>
          <p:nvPr/>
        </p:nvGrpSpPr>
        <p:grpSpPr bwMode="auto">
          <a:xfrm>
            <a:off x="3635375" y="2284413"/>
            <a:ext cx="2447925" cy="811212"/>
            <a:chOff x="3697" y="2432"/>
            <a:chExt cx="1723" cy="681"/>
          </a:xfrm>
        </p:grpSpPr>
        <p:sp>
          <p:nvSpPr>
            <p:cNvPr id="58401" name="Oval 20"/>
            <p:cNvSpPr>
              <a:spLocks noChangeArrowheads="1"/>
            </p:cNvSpPr>
            <p:nvPr/>
          </p:nvSpPr>
          <p:spPr bwMode="auto">
            <a:xfrm>
              <a:off x="3697" y="293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8402" name="Oval 21"/>
            <p:cNvSpPr>
              <a:spLocks noChangeArrowheads="1"/>
            </p:cNvSpPr>
            <p:nvPr/>
          </p:nvSpPr>
          <p:spPr bwMode="auto">
            <a:xfrm>
              <a:off x="4014" y="2705"/>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03" name="Line 22"/>
            <p:cNvSpPr>
              <a:spLocks noChangeShapeType="1"/>
            </p:cNvSpPr>
            <p:nvPr/>
          </p:nvSpPr>
          <p:spPr bwMode="auto">
            <a:xfrm flipH="1">
              <a:off x="3878" y="2796"/>
              <a:ext cx="182" cy="181"/>
            </a:xfrm>
            <a:prstGeom prst="line">
              <a:avLst/>
            </a:prstGeom>
            <a:noFill/>
            <a:ln w="28575">
              <a:solidFill>
                <a:schemeClr val="tx1"/>
              </a:solidFill>
              <a:round/>
              <a:headEnd/>
              <a:tailEnd/>
            </a:ln>
          </p:spPr>
          <p:txBody>
            <a:bodyPr wrap="none"/>
            <a:lstStyle/>
            <a:p>
              <a:endParaRPr lang="zh-CN" altLang="en-US"/>
            </a:p>
          </p:txBody>
        </p:sp>
        <p:sp>
          <p:nvSpPr>
            <p:cNvPr id="58404" name="Oval 23"/>
            <p:cNvSpPr>
              <a:spLocks noChangeArrowheads="1"/>
            </p:cNvSpPr>
            <p:nvPr/>
          </p:nvSpPr>
          <p:spPr bwMode="auto">
            <a:xfrm>
              <a:off x="4287" y="293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8405" name="Line 24"/>
            <p:cNvSpPr>
              <a:spLocks noChangeShapeType="1"/>
            </p:cNvSpPr>
            <p:nvPr/>
          </p:nvSpPr>
          <p:spPr bwMode="auto">
            <a:xfrm>
              <a:off x="4241" y="2841"/>
              <a:ext cx="91" cy="91"/>
            </a:xfrm>
            <a:prstGeom prst="line">
              <a:avLst/>
            </a:prstGeom>
            <a:noFill/>
            <a:ln w="28575">
              <a:solidFill>
                <a:schemeClr val="tx1"/>
              </a:solidFill>
              <a:round/>
              <a:headEnd/>
              <a:tailEnd/>
            </a:ln>
          </p:spPr>
          <p:txBody>
            <a:bodyPr wrap="none"/>
            <a:lstStyle/>
            <a:p>
              <a:endParaRPr lang="zh-CN" altLang="en-US"/>
            </a:p>
          </p:txBody>
        </p:sp>
        <p:sp>
          <p:nvSpPr>
            <p:cNvPr id="58406" name="Oval 25"/>
            <p:cNvSpPr>
              <a:spLocks noChangeArrowheads="1"/>
            </p:cNvSpPr>
            <p:nvPr/>
          </p:nvSpPr>
          <p:spPr bwMode="auto">
            <a:xfrm>
              <a:off x="4377" y="243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07" name="Line 26"/>
            <p:cNvSpPr>
              <a:spLocks noChangeShapeType="1"/>
            </p:cNvSpPr>
            <p:nvPr/>
          </p:nvSpPr>
          <p:spPr bwMode="auto">
            <a:xfrm flipH="1">
              <a:off x="4195" y="2569"/>
              <a:ext cx="182" cy="181"/>
            </a:xfrm>
            <a:prstGeom prst="line">
              <a:avLst/>
            </a:prstGeom>
            <a:noFill/>
            <a:ln w="28575">
              <a:solidFill>
                <a:schemeClr val="tx1"/>
              </a:solidFill>
              <a:round/>
              <a:headEnd/>
              <a:tailEnd/>
            </a:ln>
          </p:spPr>
          <p:txBody>
            <a:bodyPr wrap="none"/>
            <a:lstStyle/>
            <a:p>
              <a:endParaRPr lang="zh-CN" altLang="en-US"/>
            </a:p>
          </p:txBody>
        </p:sp>
        <p:sp>
          <p:nvSpPr>
            <p:cNvPr id="58408" name="Oval 27"/>
            <p:cNvSpPr>
              <a:spLocks noChangeArrowheads="1"/>
            </p:cNvSpPr>
            <p:nvPr/>
          </p:nvSpPr>
          <p:spPr bwMode="auto">
            <a:xfrm>
              <a:off x="4603" y="293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8</a:t>
              </a:r>
            </a:p>
          </p:txBody>
        </p:sp>
        <p:sp>
          <p:nvSpPr>
            <p:cNvPr id="58409" name="Oval 28"/>
            <p:cNvSpPr>
              <a:spLocks noChangeArrowheads="1"/>
            </p:cNvSpPr>
            <p:nvPr/>
          </p:nvSpPr>
          <p:spPr bwMode="auto">
            <a:xfrm>
              <a:off x="4920" y="2705"/>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410" name="Line 29"/>
            <p:cNvSpPr>
              <a:spLocks noChangeShapeType="1"/>
            </p:cNvSpPr>
            <p:nvPr/>
          </p:nvSpPr>
          <p:spPr bwMode="auto">
            <a:xfrm flipH="1">
              <a:off x="4784" y="2796"/>
              <a:ext cx="182" cy="181"/>
            </a:xfrm>
            <a:prstGeom prst="line">
              <a:avLst/>
            </a:prstGeom>
            <a:noFill/>
            <a:ln w="28575">
              <a:solidFill>
                <a:schemeClr val="tx1"/>
              </a:solidFill>
              <a:round/>
              <a:headEnd/>
              <a:tailEnd/>
            </a:ln>
          </p:spPr>
          <p:txBody>
            <a:bodyPr wrap="none"/>
            <a:lstStyle/>
            <a:p>
              <a:endParaRPr lang="zh-CN" altLang="en-US"/>
            </a:p>
          </p:txBody>
        </p:sp>
        <p:sp>
          <p:nvSpPr>
            <p:cNvPr id="58411" name="Oval 30"/>
            <p:cNvSpPr>
              <a:spLocks noChangeArrowheads="1"/>
            </p:cNvSpPr>
            <p:nvPr/>
          </p:nvSpPr>
          <p:spPr bwMode="auto">
            <a:xfrm>
              <a:off x="5193" y="293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9</a:t>
              </a:r>
            </a:p>
          </p:txBody>
        </p:sp>
        <p:sp>
          <p:nvSpPr>
            <p:cNvPr id="58412" name="Line 31"/>
            <p:cNvSpPr>
              <a:spLocks noChangeShapeType="1"/>
            </p:cNvSpPr>
            <p:nvPr/>
          </p:nvSpPr>
          <p:spPr bwMode="auto">
            <a:xfrm>
              <a:off x="5147" y="2841"/>
              <a:ext cx="91" cy="91"/>
            </a:xfrm>
            <a:prstGeom prst="line">
              <a:avLst/>
            </a:prstGeom>
            <a:noFill/>
            <a:ln w="28575">
              <a:solidFill>
                <a:schemeClr val="tx1"/>
              </a:solidFill>
              <a:round/>
              <a:headEnd/>
              <a:tailEnd/>
            </a:ln>
          </p:spPr>
          <p:txBody>
            <a:bodyPr wrap="none"/>
            <a:lstStyle/>
            <a:p>
              <a:endParaRPr lang="zh-CN" altLang="en-US"/>
            </a:p>
          </p:txBody>
        </p:sp>
        <p:sp>
          <p:nvSpPr>
            <p:cNvPr id="58413" name="Line 32"/>
            <p:cNvSpPr>
              <a:spLocks noChangeShapeType="1"/>
            </p:cNvSpPr>
            <p:nvPr/>
          </p:nvSpPr>
          <p:spPr bwMode="auto">
            <a:xfrm>
              <a:off x="4604" y="2523"/>
              <a:ext cx="363" cy="182"/>
            </a:xfrm>
            <a:prstGeom prst="line">
              <a:avLst/>
            </a:prstGeom>
            <a:noFill/>
            <a:ln w="28575">
              <a:solidFill>
                <a:schemeClr val="tx1"/>
              </a:solidFill>
              <a:round/>
              <a:headEnd/>
              <a:tailEnd/>
            </a:ln>
          </p:spPr>
          <p:txBody>
            <a:bodyPr wrap="none"/>
            <a:lstStyle/>
            <a:p>
              <a:endParaRPr lang="zh-CN" altLang="en-US"/>
            </a:p>
          </p:txBody>
        </p:sp>
      </p:grpSp>
      <p:sp>
        <p:nvSpPr>
          <p:cNvPr id="226" name="Rectangle 33"/>
          <p:cNvSpPr>
            <a:spLocks noChangeArrowheads="1"/>
          </p:cNvSpPr>
          <p:nvPr/>
        </p:nvSpPr>
        <p:spPr bwMode="auto">
          <a:xfrm>
            <a:off x="3348038" y="3292475"/>
            <a:ext cx="4319587" cy="431800"/>
          </a:xfrm>
          <a:prstGeom prst="rect">
            <a:avLst/>
          </a:prstGeom>
          <a:noFill/>
          <a:ln w="9525">
            <a:noFill/>
            <a:miter lim="800000"/>
            <a:headEnd/>
            <a:tailEnd/>
          </a:ln>
        </p:spPr>
        <p:txBody>
          <a:bodyPr/>
          <a:lstStyle/>
          <a:p>
            <a:pPr marL="342900" indent="-342900">
              <a:lnSpc>
                <a:spcPct val="120000"/>
              </a:lnSpc>
              <a:spcBef>
                <a:spcPct val="20000"/>
              </a:spcBef>
            </a:pPr>
            <a:r>
              <a:rPr lang="en-US" altLang="zh-CN" sz="1400" b="1"/>
              <a:t>+10  +</a:t>
            </a:r>
            <a:r>
              <a:rPr lang="zh-CN" altLang="en-US" sz="1400" b="1"/>
              <a:t>作为根节点，原树作为左子树，</a:t>
            </a:r>
            <a:r>
              <a:rPr lang="en-US" altLang="zh-CN" sz="1400" b="1"/>
              <a:t>10</a:t>
            </a:r>
            <a:r>
              <a:rPr lang="zh-CN" altLang="en-US" sz="1400" b="1"/>
              <a:t>作为右子树</a:t>
            </a:r>
          </a:p>
        </p:txBody>
      </p:sp>
      <p:grpSp>
        <p:nvGrpSpPr>
          <p:cNvPr id="6" name="Group 53"/>
          <p:cNvGrpSpPr>
            <a:grpSpLocks/>
          </p:cNvGrpSpPr>
          <p:nvPr/>
        </p:nvGrpSpPr>
        <p:grpSpPr bwMode="auto">
          <a:xfrm>
            <a:off x="3851275" y="3651250"/>
            <a:ext cx="2376488" cy="1168400"/>
            <a:chOff x="3243" y="3339"/>
            <a:chExt cx="1723" cy="981"/>
          </a:xfrm>
        </p:grpSpPr>
        <p:sp>
          <p:nvSpPr>
            <p:cNvPr id="58384" name="Oval 34"/>
            <p:cNvSpPr>
              <a:spLocks noChangeArrowheads="1"/>
            </p:cNvSpPr>
            <p:nvPr/>
          </p:nvSpPr>
          <p:spPr bwMode="auto">
            <a:xfrm>
              <a:off x="3243" y="413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4</a:t>
              </a:r>
            </a:p>
          </p:txBody>
        </p:sp>
        <p:sp>
          <p:nvSpPr>
            <p:cNvPr id="58385" name="Oval 35"/>
            <p:cNvSpPr>
              <a:spLocks noChangeArrowheads="1"/>
            </p:cNvSpPr>
            <p:nvPr/>
          </p:nvSpPr>
          <p:spPr bwMode="auto">
            <a:xfrm>
              <a:off x="3560" y="391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386" name="Line 36"/>
            <p:cNvSpPr>
              <a:spLocks noChangeShapeType="1"/>
            </p:cNvSpPr>
            <p:nvPr/>
          </p:nvSpPr>
          <p:spPr bwMode="auto">
            <a:xfrm flipH="1">
              <a:off x="3424" y="4003"/>
              <a:ext cx="182" cy="181"/>
            </a:xfrm>
            <a:prstGeom prst="line">
              <a:avLst/>
            </a:prstGeom>
            <a:noFill/>
            <a:ln w="28575">
              <a:solidFill>
                <a:schemeClr val="tx1"/>
              </a:solidFill>
              <a:round/>
              <a:headEnd/>
              <a:tailEnd/>
            </a:ln>
          </p:spPr>
          <p:txBody>
            <a:bodyPr wrap="none"/>
            <a:lstStyle/>
            <a:p>
              <a:endParaRPr lang="zh-CN" altLang="en-US"/>
            </a:p>
          </p:txBody>
        </p:sp>
        <p:sp>
          <p:nvSpPr>
            <p:cNvPr id="58387" name="Oval 37"/>
            <p:cNvSpPr>
              <a:spLocks noChangeArrowheads="1"/>
            </p:cNvSpPr>
            <p:nvPr/>
          </p:nvSpPr>
          <p:spPr bwMode="auto">
            <a:xfrm>
              <a:off x="3833" y="413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5</a:t>
              </a:r>
            </a:p>
          </p:txBody>
        </p:sp>
        <p:sp>
          <p:nvSpPr>
            <p:cNvPr id="58388" name="Line 38"/>
            <p:cNvSpPr>
              <a:spLocks noChangeShapeType="1"/>
            </p:cNvSpPr>
            <p:nvPr/>
          </p:nvSpPr>
          <p:spPr bwMode="auto">
            <a:xfrm>
              <a:off x="3787" y="4048"/>
              <a:ext cx="91" cy="91"/>
            </a:xfrm>
            <a:prstGeom prst="line">
              <a:avLst/>
            </a:prstGeom>
            <a:noFill/>
            <a:ln w="28575">
              <a:solidFill>
                <a:schemeClr val="tx1"/>
              </a:solidFill>
              <a:round/>
              <a:headEnd/>
              <a:tailEnd/>
            </a:ln>
          </p:spPr>
          <p:txBody>
            <a:bodyPr wrap="none"/>
            <a:lstStyle/>
            <a:p>
              <a:endParaRPr lang="zh-CN" altLang="en-US"/>
            </a:p>
          </p:txBody>
        </p:sp>
        <p:sp>
          <p:nvSpPr>
            <p:cNvPr id="58389" name="Oval 39"/>
            <p:cNvSpPr>
              <a:spLocks noChangeArrowheads="1"/>
            </p:cNvSpPr>
            <p:nvPr/>
          </p:nvSpPr>
          <p:spPr bwMode="auto">
            <a:xfrm>
              <a:off x="3923" y="363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390" name="Line 40"/>
            <p:cNvSpPr>
              <a:spLocks noChangeShapeType="1"/>
            </p:cNvSpPr>
            <p:nvPr/>
          </p:nvSpPr>
          <p:spPr bwMode="auto">
            <a:xfrm flipH="1">
              <a:off x="3741" y="3776"/>
              <a:ext cx="182" cy="181"/>
            </a:xfrm>
            <a:prstGeom prst="line">
              <a:avLst/>
            </a:prstGeom>
            <a:noFill/>
            <a:ln w="28575">
              <a:solidFill>
                <a:schemeClr val="tx1"/>
              </a:solidFill>
              <a:round/>
              <a:headEnd/>
              <a:tailEnd/>
            </a:ln>
          </p:spPr>
          <p:txBody>
            <a:bodyPr wrap="none"/>
            <a:lstStyle/>
            <a:p>
              <a:endParaRPr lang="zh-CN" altLang="en-US"/>
            </a:p>
          </p:txBody>
        </p:sp>
        <p:sp>
          <p:nvSpPr>
            <p:cNvPr id="58391" name="Oval 41"/>
            <p:cNvSpPr>
              <a:spLocks noChangeArrowheads="1"/>
            </p:cNvSpPr>
            <p:nvPr/>
          </p:nvSpPr>
          <p:spPr bwMode="auto">
            <a:xfrm>
              <a:off x="4149" y="413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8</a:t>
              </a:r>
            </a:p>
          </p:txBody>
        </p:sp>
        <p:sp>
          <p:nvSpPr>
            <p:cNvPr id="58392" name="Oval 42"/>
            <p:cNvSpPr>
              <a:spLocks noChangeArrowheads="1"/>
            </p:cNvSpPr>
            <p:nvPr/>
          </p:nvSpPr>
          <p:spPr bwMode="auto">
            <a:xfrm>
              <a:off x="4466" y="3912"/>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393" name="Line 43"/>
            <p:cNvSpPr>
              <a:spLocks noChangeShapeType="1"/>
            </p:cNvSpPr>
            <p:nvPr/>
          </p:nvSpPr>
          <p:spPr bwMode="auto">
            <a:xfrm flipH="1">
              <a:off x="4330" y="4003"/>
              <a:ext cx="182" cy="181"/>
            </a:xfrm>
            <a:prstGeom prst="line">
              <a:avLst/>
            </a:prstGeom>
            <a:noFill/>
            <a:ln w="28575">
              <a:solidFill>
                <a:schemeClr val="tx1"/>
              </a:solidFill>
              <a:round/>
              <a:headEnd/>
              <a:tailEnd/>
            </a:ln>
          </p:spPr>
          <p:txBody>
            <a:bodyPr wrap="none"/>
            <a:lstStyle/>
            <a:p>
              <a:endParaRPr lang="zh-CN" altLang="en-US"/>
            </a:p>
          </p:txBody>
        </p:sp>
        <p:sp>
          <p:nvSpPr>
            <p:cNvPr id="58394" name="Oval 44"/>
            <p:cNvSpPr>
              <a:spLocks noChangeArrowheads="1"/>
            </p:cNvSpPr>
            <p:nvPr/>
          </p:nvSpPr>
          <p:spPr bwMode="auto">
            <a:xfrm>
              <a:off x="4739" y="413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9</a:t>
              </a:r>
            </a:p>
          </p:txBody>
        </p:sp>
        <p:sp>
          <p:nvSpPr>
            <p:cNvPr id="58395" name="Line 45"/>
            <p:cNvSpPr>
              <a:spLocks noChangeShapeType="1"/>
            </p:cNvSpPr>
            <p:nvPr/>
          </p:nvSpPr>
          <p:spPr bwMode="auto">
            <a:xfrm>
              <a:off x="4693" y="4048"/>
              <a:ext cx="91" cy="91"/>
            </a:xfrm>
            <a:prstGeom prst="line">
              <a:avLst/>
            </a:prstGeom>
            <a:noFill/>
            <a:ln w="28575">
              <a:solidFill>
                <a:schemeClr val="tx1"/>
              </a:solidFill>
              <a:round/>
              <a:headEnd/>
              <a:tailEnd/>
            </a:ln>
          </p:spPr>
          <p:txBody>
            <a:bodyPr wrap="none"/>
            <a:lstStyle/>
            <a:p>
              <a:endParaRPr lang="zh-CN" altLang="en-US"/>
            </a:p>
          </p:txBody>
        </p:sp>
        <p:sp>
          <p:nvSpPr>
            <p:cNvPr id="58396" name="Line 46"/>
            <p:cNvSpPr>
              <a:spLocks noChangeShapeType="1"/>
            </p:cNvSpPr>
            <p:nvPr/>
          </p:nvSpPr>
          <p:spPr bwMode="auto">
            <a:xfrm>
              <a:off x="4150" y="3730"/>
              <a:ext cx="363" cy="182"/>
            </a:xfrm>
            <a:prstGeom prst="line">
              <a:avLst/>
            </a:prstGeom>
            <a:noFill/>
            <a:ln w="28575">
              <a:solidFill>
                <a:schemeClr val="tx1"/>
              </a:solidFill>
              <a:round/>
              <a:headEnd/>
              <a:tailEnd/>
            </a:ln>
          </p:spPr>
          <p:txBody>
            <a:bodyPr wrap="none"/>
            <a:lstStyle/>
            <a:p>
              <a:endParaRPr lang="zh-CN" altLang="en-US"/>
            </a:p>
          </p:txBody>
        </p:sp>
        <p:sp>
          <p:nvSpPr>
            <p:cNvPr id="58397" name="Oval 47"/>
            <p:cNvSpPr>
              <a:spLocks noChangeArrowheads="1"/>
            </p:cNvSpPr>
            <p:nvPr/>
          </p:nvSpPr>
          <p:spPr bwMode="auto">
            <a:xfrm>
              <a:off x="4286" y="3339"/>
              <a:ext cx="227" cy="181"/>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a:t>
              </a:r>
            </a:p>
          </p:txBody>
        </p:sp>
        <p:sp>
          <p:nvSpPr>
            <p:cNvPr id="58398" name="Line 48"/>
            <p:cNvSpPr>
              <a:spLocks noChangeShapeType="1"/>
            </p:cNvSpPr>
            <p:nvPr/>
          </p:nvSpPr>
          <p:spPr bwMode="auto">
            <a:xfrm flipH="1">
              <a:off x="4105" y="3475"/>
              <a:ext cx="227" cy="182"/>
            </a:xfrm>
            <a:prstGeom prst="line">
              <a:avLst/>
            </a:prstGeom>
            <a:noFill/>
            <a:ln w="28575">
              <a:solidFill>
                <a:schemeClr val="tx1"/>
              </a:solidFill>
              <a:round/>
              <a:headEnd/>
              <a:tailEnd/>
            </a:ln>
          </p:spPr>
          <p:txBody>
            <a:bodyPr wrap="none"/>
            <a:lstStyle/>
            <a:p>
              <a:endParaRPr lang="zh-CN" altLang="en-US"/>
            </a:p>
          </p:txBody>
        </p:sp>
        <p:sp>
          <p:nvSpPr>
            <p:cNvPr id="58399" name="Oval 49"/>
            <p:cNvSpPr>
              <a:spLocks noChangeArrowheads="1"/>
            </p:cNvSpPr>
            <p:nvPr/>
          </p:nvSpPr>
          <p:spPr bwMode="auto">
            <a:xfrm>
              <a:off x="4649" y="3566"/>
              <a:ext cx="272" cy="182"/>
            </a:xfrm>
            <a:prstGeom prst="ellipse">
              <a:avLst/>
            </a:prstGeom>
            <a:solidFill>
              <a:schemeClr val="accent1"/>
            </a:solidFill>
            <a:ln w="9525">
              <a:solidFill>
                <a:schemeClr val="tx1"/>
              </a:solidFill>
              <a:round/>
              <a:headEnd/>
              <a:tailEnd/>
            </a:ln>
          </p:spPr>
          <p:txBody>
            <a:bodyPr wrap="none" anchor="ctr"/>
            <a:lstStyle/>
            <a:p>
              <a:pPr algn="ctr"/>
              <a:r>
                <a:rPr lang="en-US" altLang="zh-CN" sz="1400">
                  <a:ea typeface="楷体_GB2312" pitchFamily="49" charset="-122"/>
                </a:rPr>
                <a:t>10</a:t>
              </a:r>
            </a:p>
          </p:txBody>
        </p:sp>
        <p:sp>
          <p:nvSpPr>
            <p:cNvPr id="58400" name="Line 50"/>
            <p:cNvSpPr>
              <a:spLocks noChangeShapeType="1"/>
            </p:cNvSpPr>
            <p:nvPr/>
          </p:nvSpPr>
          <p:spPr bwMode="auto">
            <a:xfrm>
              <a:off x="4513" y="3475"/>
              <a:ext cx="181" cy="137"/>
            </a:xfrm>
            <a:prstGeom prst="line">
              <a:avLst/>
            </a:prstGeom>
            <a:noFill/>
            <a:ln w="28575">
              <a:solidFill>
                <a:schemeClr val="tx1"/>
              </a:solidFill>
              <a:round/>
              <a:headEnd/>
              <a:tailEnd/>
            </a:ln>
          </p:spPr>
          <p:txBody>
            <a:bodyPr wrap="none"/>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5837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837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3"/>
                                        </p:tgtEl>
                                        <p:attrNameLst>
                                          <p:attrName>style.visibility</p:attrName>
                                        </p:attrNameLst>
                                      </p:cBhvr>
                                      <p:to>
                                        <p:strVal val="visible"/>
                                      </p:to>
                                    </p:set>
                                    <p:animEffect transition="in" filter="blinds(horizontal)">
                                      <p:cBhvr>
                                        <p:cTn id="17" dur="500"/>
                                        <p:tgtEl>
                                          <p:spTgt spid="1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1"/>
                                        </p:tgtEl>
                                        <p:attrNameLst>
                                          <p:attrName>style.visibility</p:attrName>
                                        </p:attrNameLst>
                                      </p:cBhvr>
                                      <p:to>
                                        <p:strVal val="visible"/>
                                      </p:to>
                                    </p:set>
                                    <p:animEffect transition="in" filter="blinds(horizontal)">
                                      <p:cBhvr>
                                        <p:cTn id="27" dur="500"/>
                                        <p:tgtEl>
                                          <p:spTgt spid="2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6"/>
                                        </p:tgtEl>
                                        <p:attrNameLst>
                                          <p:attrName>style.visibility</p:attrName>
                                        </p:attrNameLst>
                                      </p:cBhvr>
                                      <p:to>
                                        <p:strVal val="visible"/>
                                      </p:to>
                                    </p:set>
                                    <p:animEffect transition="in" filter="blinds(horizontal)">
                                      <p:cBhvr>
                                        <p:cTn id="37" dur="500"/>
                                        <p:tgtEl>
                                          <p:spTgt spid="2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83" grpId="0"/>
      <p:bldP spid="211" grpId="0"/>
      <p:bldP spid="22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矩形 34"/>
          <p:cNvSpPr>
            <a:spLocks noChangeArrowheads="1"/>
          </p:cNvSpPr>
          <p:nvPr/>
        </p:nvSpPr>
        <p:spPr bwMode="auto">
          <a:xfrm>
            <a:off x="611560"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表达式树类的设计</a:t>
            </a:r>
            <a:endParaRPr lang="zh-CN" altLang="en-US" dirty="0">
              <a:latin typeface="微软雅黑" pitchFamily="34" charset="-122"/>
              <a:ea typeface="微软雅黑" pitchFamily="34" charset="-122"/>
            </a:endParaRPr>
          </a:p>
        </p:txBody>
      </p:sp>
      <p:sp>
        <p:nvSpPr>
          <p:cNvPr id="59397" name="矩形 6"/>
          <p:cNvSpPr>
            <a:spLocks noChangeArrowheads="1"/>
          </p:cNvSpPr>
          <p:nvPr/>
        </p:nvSpPr>
        <p:spPr bwMode="auto">
          <a:xfrm>
            <a:off x="611188" y="1131888"/>
            <a:ext cx="8137525" cy="3332162"/>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数据成员：指向树根结点的指针</a:t>
            </a:r>
            <a:endParaRPr lang="en-US" altLang="zh-CN" sz="1800" b="1" dirty="0">
              <a:latin typeface="楷体_GB2312" pitchFamily="49" charset="-122"/>
              <a:ea typeface="楷体_GB2312" pitchFamily="49" charset="-122"/>
            </a:endParaRPr>
          </a:p>
          <a:p>
            <a:pPr>
              <a:lnSpc>
                <a:spcPct val="130000"/>
              </a:lnSpc>
            </a:pPr>
            <a:r>
              <a:rPr lang="zh-CN" altLang="en-US" sz="1800" b="1" dirty="0">
                <a:ea typeface="楷体_GB2312" pitchFamily="49" charset="-122"/>
              </a:rPr>
              <a:t>结点类型：值的类型、值及左右指针</a:t>
            </a:r>
            <a:endParaRPr lang="zh-CN" altLang="en-US" sz="1800" b="1" dirty="0">
              <a:latin typeface="楷体_GB2312" pitchFamily="49" charset="-122"/>
              <a:ea typeface="楷体_GB2312" pitchFamily="49" charset="-122"/>
            </a:endParaRPr>
          </a:p>
          <a:p>
            <a:pPr>
              <a:lnSpc>
                <a:spcPct val="130000"/>
              </a:lnSpc>
            </a:pPr>
            <a:r>
              <a:rPr lang="zh-CN" altLang="en-US" sz="1800" b="1" dirty="0">
                <a:latin typeface="楷体_GB2312" pitchFamily="49" charset="-122"/>
                <a:ea typeface="楷体_GB2312" pitchFamily="49" charset="-122"/>
              </a:rPr>
              <a:t>公有成员函数：</a:t>
            </a:r>
          </a:p>
          <a:p>
            <a:pPr lvl="1">
              <a:lnSpc>
                <a:spcPct val="130000"/>
              </a:lnSpc>
            </a:pPr>
            <a:r>
              <a:rPr lang="zh-CN" altLang="en-US" sz="1800" b="1" dirty="0">
                <a:latin typeface="楷体_GB2312" pitchFamily="49" charset="-122"/>
                <a:ea typeface="楷体_GB2312" pitchFamily="49" charset="-122"/>
              </a:rPr>
              <a:t>构造函数：调用</a:t>
            </a:r>
            <a:r>
              <a:rPr lang="en-US" altLang="zh-CN" sz="1800" b="1" dirty="0">
                <a:latin typeface="楷体_GB2312" pitchFamily="49" charset="-122"/>
                <a:ea typeface="楷体_GB2312" pitchFamily="49" charset="-122"/>
              </a:rPr>
              <a:t>create</a:t>
            </a:r>
            <a:r>
              <a:rPr lang="zh-CN" altLang="en-US" sz="1800" b="1" dirty="0">
                <a:latin typeface="楷体_GB2312" pitchFamily="49" charset="-122"/>
                <a:ea typeface="楷体_GB2312" pitchFamily="49" charset="-122"/>
              </a:rPr>
              <a:t>从表达式构建一棵树</a:t>
            </a:r>
          </a:p>
          <a:p>
            <a:pPr lvl="1">
              <a:lnSpc>
                <a:spcPct val="130000"/>
              </a:lnSpc>
            </a:pPr>
            <a:r>
              <a:rPr lang="en-US" altLang="zh-CN" sz="1800" b="1" dirty="0">
                <a:latin typeface="楷体_GB2312" pitchFamily="49" charset="-122"/>
                <a:ea typeface="楷体_GB2312" pitchFamily="49" charset="-122"/>
              </a:rPr>
              <a:t>result</a:t>
            </a:r>
            <a:r>
              <a:rPr lang="zh-CN" altLang="en-US" sz="1800" b="1" dirty="0">
                <a:latin typeface="楷体_GB2312" pitchFamily="49" charset="-122"/>
                <a:ea typeface="楷体_GB2312" pitchFamily="49" charset="-122"/>
              </a:rPr>
              <a:t>：计算表达式的结果，用后序遍历过程</a:t>
            </a:r>
          </a:p>
          <a:p>
            <a:pPr>
              <a:lnSpc>
                <a:spcPct val="130000"/>
              </a:lnSpc>
            </a:pPr>
            <a:r>
              <a:rPr lang="zh-CN" altLang="en-US" sz="1800" b="1" dirty="0">
                <a:latin typeface="楷体_GB2312" pitchFamily="49" charset="-122"/>
                <a:ea typeface="楷体_GB2312" pitchFamily="49" charset="-122"/>
              </a:rPr>
              <a:t>私有成员函数：</a:t>
            </a:r>
          </a:p>
          <a:p>
            <a:pPr lvl="1">
              <a:lnSpc>
                <a:spcPct val="130000"/>
              </a:lnSpc>
            </a:pPr>
            <a:r>
              <a:rPr lang="zh-CN" altLang="en-US" sz="1800" b="1" dirty="0">
                <a:latin typeface="楷体_GB2312" pitchFamily="49" charset="-122"/>
                <a:ea typeface="楷体_GB2312" pitchFamily="49" charset="-122"/>
              </a:rPr>
              <a:t>递归的</a:t>
            </a:r>
            <a:r>
              <a:rPr lang="en-US" altLang="zh-CN" sz="1800" b="1" dirty="0">
                <a:latin typeface="楷体_GB2312" pitchFamily="49" charset="-122"/>
                <a:ea typeface="楷体_GB2312" pitchFamily="49" charset="-122"/>
              </a:rPr>
              <a:t>create</a:t>
            </a:r>
          </a:p>
          <a:p>
            <a:pPr lvl="1">
              <a:lnSpc>
                <a:spcPct val="130000"/>
              </a:lnSpc>
            </a:pPr>
            <a:r>
              <a:rPr kumimoji="0" lang="zh-CN" altLang="en-US" sz="1800" b="1" dirty="0">
                <a:latin typeface="楷体_GB2312" pitchFamily="49" charset="-122"/>
                <a:ea typeface="楷体_GB2312" pitchFamily="49" charset="-122"/>
              </a:rPr>
              <a:t>带有递归参数的</a:t>
            </a:r>
            <a:r>
              <a:rPr kumimoji="0" lang="en-US" altLang="zh-CN" sz="1800" b="1" dirty="0">
                <a:latin typeface="楷体_GB2312" pitchFamily="49" charset="-122"/>
                <a:ea typeface="楷体_GB2312" pitchFamily="49" charset="-122"/>
              </a:rPr>
              <a:t>result</a:t>
            </a:r>
            <a:r>
              <a:rPr kumimoji="0" lang="zh-CN" altLang="en-US" sz="1800" b="1" dirty="0">
                <a:latin typeface="楷体_GB2312" pitchFamily="49" charset="-122"/>
                <a:ea typeface="楷体_GB2312" pitchFamily="49" charset="-122"/>
              </a:rPr>
              <a:t>函数</a:t>
            </a:r>
          </a:p>
          <a:p>
            <a:pPr lvl="1">
              <a:lnSpc>
                <a:spcPct val="130000"/>
              </a:lnSpc>
            </a:pPr>
            <a:r>
              <a:rPr kumimoji="0" lang="en-US" altLang="zh-CN" sz="1800" b="1" dirty="0" err="1">
                <a:latin typeface="楷体_GB2312" pitchFamily="49" charset="-122"/>
                <a:ea typeface="楷体_GB2312" pitchFamily="49" charset="-122"/>
              </a:rPr>
              <a:t>getToken</a:t>
            </a:r>
            <a:r>
              <a:rPr kumimoji="0" lang="zh-CN" altLang="en-US" sz="1800" b="1" dirty="0">
                <a:latin typeface="楷体_GB2312" pitchFamily="49" charset="-122"/>
                <a:ea typeface="楷体_GB2312" pitchFamily="49" charset="-122"/>
              </a:rPr>
              <a:t>：</a:t>
            </a:r>
            <a:r>
              <a:rPr kumimoji="0" lang="en-US" altLang="zh-CN" sz="1800" b="1" dirty="0">
                <a:latin typeface="楷体_GB2312" pitchFamily="49" charset="-122"/>
                <a:ea typeface="楷体_GB2312" pitchFamily="49" charset="-122"/>
              </a:rPr>
              <a:t>create</a:t>
            </a:r>
            <a:r>
              <a:rPr kumimoji="0" lang="zh-CN" altLang="en-US" sz="1800" b="1" dirty="0">
                <a:latin typeface="楷体_GB2312" pitchFamily="49" charset="-122"/>
                <a:ea typeface="楷体_GB2312" pitchFamily="49" charset="-122"/>
              </a:rPr>
              <a:t>函数所用的子函数，用于从表达式中获取一个语法单位</a:t>
            </a:r>
          </a:p>
        </p:txBody>
      </p:sp>
      <mc:AlternateContent xmlns:mc="http://schemas.openxmlformats.org/markup-compatibility/2006">
        <mc:Choice xmlns:p14="http://schemas.microsoft.com/office/powerpoint/2010/main" xmlns="" Requires="p14">
          <p:contentPart p14:bwMode="auto" r:id="rId3">
            <p14:nvContentPartPr>
              <p14:cNvPr id="5939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5939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矩形 34"/>
          <p:cNvSpPr>
            <a:spLocks noChangeArrowheads="1"/>
          </p:cNvSpPr>
          <p:nvPr/>
        </p:nvSpPr>
        <p:spPr bwMode="auto">
          <a:xfrm>
            <a:off x="539552" y="195486"/>
            <a:ext cx="62150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calc</a:t>
            </a:r>
            <a:r>
              <a:rPr lang="zh-CN" altLang="en-US" b="1" dirty="0">
                <a:latin typeface="微软雅黑" pitchFamily="34" charset="-122"/>
                <a:ea typeface="微软雅黑" pitchFamily="34" charset="-122"/>
              </a:rPr>
              <a:t>类的定义</a:t>
            </a:r>
            <a:r>
              <a:rPr lang="zh-CN" altLang="en-US" dirty="0">
                <a:latin typeface="微软雅黑" pitchFamily="34" charset="-122"/>
                <a:ea typeface="微软雅黑" pitchFamily="34" charset="-122"/>
              </a:rPr>
              <a:t> </a:t>
            </a:r>
          </a:p>
        </p:txBody>
      </p:sp>
      <p:sp>
        <p:nvSpPr>
          <p:cNvPr id="7" name="矩形 6"/>
          <p:cNvSpPr/>
          <p:nvPr/>
        </p:nvSpPr>
        <p:spPr>
          <a:xfrm>
            <a:off x="827088" y="842963"/>
            <a:ext cx="6913562" cy="4402137"/>
          </a:xfrm>
          <a:prstGeom prst="rect">
            <a:avLst/>
          </a:prstGeom>
        </p:spPr>
        <p:txBody>
          <a:bodyPr>
            <a:spAutoFit/>
          </a:bodyPr>
          <a:lstStyle/>
          <a:p>
            <a:pPr marL="609600" indent="-609600">
              <a:lnSpc>
                <a:spcPct val="90000"/>
              </a:lnSpc>
              <a:defRPr/>
            </a:pPr>
            <a:r>
              <a:rPr lang="en-US" altLang="zh-CN" sz="1400" b="1" dirty="0">
                <a:ea typeface="楷体_GB2312" pitchFamily="49" charset="-122"/>
              </a:rPr>
              <a:t>class calc {</a:t>
            </a:r>
          </a:p>
          <a:p>
            <a:pPr marL="609600" indent="-609600">
              <a:lnSpc>
                <a:spcPct val="90000"/>
              </a:lnSpc>
              <a:defRPr/>
            </a:pPr>
            <a:r>
              <a:rPr lang="en-US" altLang="zh-CN" sz="1400" b="1" dirty="0">
                <a:ea typeface="楷体_GB2312" pitchFamily="49" charset="-122"/>
              </a:rPr>
              <a:t>   </a:t>
            </a:r>
            <a:r>
              <a:rPr lang="en-US" altLang="zh-CN" sz="1400" b="1" dirty="0" err="1">
                <a:ea typeface="楷体_GB2312" pitchFamily="49" charset="-122"/>
              </a:rPr>
              <a:t>enum</a:t>
            </a:r>
            <a:r>
              <a:rPr lang="en-US" altLang="zh-CN" sz="1400" b="1" dirty="0">
                <a:ea typeface="楷体_GB2312" pitchFamily="49" charset="-122"/>
              </a:rPr>
              <a:t> Type {  DATA,  ADD,  SUB,  MULTI,  DIV,  OPAREN,  CPAREN,  EOL  };</a:t>
            </a:r>
          </a:p>
          <a:p>
            <a:pPr marL="609600" indent="-609600">
              <a:lnSpc>
                <a:spcPct val="90000"/>
              </a:lnSpc>
              <a:defRPr/>
            </a:pPr>
            <a:r>
              <a:rPr lang="en-US" altLang="zh-CN" sz="1400" b="1" dirty="0">
                <a:ea typeface="楷体_GB2312" pitchFamily="49" charset="-122"/>
              </a:rPr>
              <a:t>   </a:t>
            </a:r>
            <a:r>
              <a:rPr lang="en-US" altLang="zh-CN" sz="1400" b="1" dirty="0" err="1">
                <a:ea typeface="楷体_GB2312" pitchFamily="49" charset="-122"/>
              </a:rPr>
              <a:t>struct</a:t>
            </a:r>
            <a:r>
              <a:rPr lang="en-US" altLang="zh-CN" sz="1400" b="1" dirty="0">
                <a:ea typeface="楷体_GB2312" pitchFamily="49" charset="-122"/>
              </a:rPr>
              <a:t> node {</a:t>
            </a:r>
          </a:p>
          <a:p>
            <a:pPr marL="609600" indent="-609600">
              <a:lnSpc>
                <a:spcPct val="90000"/>
              </a:lnSpc>
              <a:defRPr/>
            </a:pPr>
            <a:r>
              <a:rPr lang="en-US" altLang="zh-CN" sz="1400" b="1" dirty="0">
                <a:ea typeface="楷体_GB2312" pitchFamily="49" charset="-122"/>
              </a:rPr>
              <a:t>         Type </a:t>
            </a:r>
            <a:r>
              <a:rPr lang="en-US" altLang="zh-CN" sz="1400" b="1" dirty="0" err="1">
                <a:ea typeface="楷体_GB2312" pitchFamily="49" charset="-122"/>
              </a:rPr>
              <a:t>type</a:t>
            </a:r>
            <a:r>
              <a:rPr lang="en-US" altLang="zh-CN" sz="1400" b="1" dirty="0">
                <a:ea typeface="楷体_GB2312" pitchFamily="49" charset="-122"/>
              </a:rPr>
              <a:t>; </a:t>
            </a:r>
          </a:p>
          <a:p>
            <a:pPr marL="609600" indent="-609600">
              <a:lnSpc>
                <a:spcPct val="90000"/>
              </a:lnSpc>
              <a:defRPr/>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data;</a:t>
            </a:r>
          </a:p>
          <a:p>
            <a:pPr marL="609600" indent="-609600">
              <a:lnSpc>
                <a:spcPct val="90000"/>
              </a:lnSpc>
              <a:defRPr/>
            </a:pPr>
            <a:r>
              <a:rPr lang="en-US" altLang="zh-CN" sz="1400" b="1" dirty="0">
                <a:ea typeface="楷体_GB2312" pitchFamily="49" charset="-122"/>
              </a:rPr>
              <a:t>          node *</a:t>
            </a:r>
            <a:r>
              <a:rPr lang="en-US" altLang="zh-CN" sz="1400" b="1" dirty="0" err="1">
                <a:ea typeface="楷体_GB2312" pitchFamily="49" charset="-122"/>
              </a:rPr>
              <a:t>lchild</a:t>
            </a:r>
            <a:r>
              <a:rPr lang="en-US" altLang="zh-CN" sz="1400" b="1" dirty="0">
                <a:ea typeface="楷体_GB2312" pitchFamily="49" charset="-122"/>
              </a:rPr>
              <a:t>, *</a:t>
            </a:r>
            <a:r>
              <a:rPr lang="en-US" altLang="zh-CN" sz="1400" b="1" dirty="0" err="1">
                <a:ea typeface="楷体_GB2312" pitchFamily="49" charset="-122"/>
              </a:rPr>
              <a:t>rchild</a:t>
            </a:r>
            <a:r>
              <a:rPr lang="en-US" altLang="zh-CN" sz="1400" b="1" dirty="0">
                <a:ea typeface="楷体_GB2312" pitchFamily="49" charset="-122"/>
              </a:rPr>
              <a:t>;</a:t>
            </a:r>
            <a:endParaRPr lang="nb-NO" altLang="zh-CN" sz="1400" b="1" dirty="0">
              <a:ea typeface="楷体_GB2312" pitchFamily="49" charset="-122"/>
            </a:endParaRPr>
          </a:p>
          <a:p>
            <a:pPr marL="609600" indent="-609600">
              <a:lnSpc>
                <a:spcPct val="90000"/>
              </a:lnSpc>
              <a:defRPr/>
            </a:pPr>
            <a:r>
              <a:rPr lang="nb-NO" altLang="zh-CN" sz="1400" b="1" dirty="0">
                <a:ea typeface="楷体_GB2312" pitchFamily="49" charset="-122"/>
              </a:rPr>
              <a:t>          node(Type t, int d = 0, node *lc = NULL, node *rc = NULL) </a:t>
            </a:r>
          </a:p>
          <a:p>
            <a:pPr marL="609600" indent="-609600">
              <a:lnSpc>
                <a:spcPct val="90000"/>
              </a:lnSpc>
              <a:defRPr/>
            </a:pPr>
            <a:r>
              <a:rPr lang="nb-NO" altLang="zh-CN" sz="1400" b="1" dirty="0">
                <a:ea typeface="楷体_GB2312" pitchFamily="49" charset="-122"/>
              </a:rPr>
              <a:t>	        </a:t>
            </a:r>
            <a:r>
              <a:rPr lang="en-US" altLang="zh-CN" sz="1400" b="1" dirty="0">
                <a:ea typeface="楷体_GB2312" pitchFamily="49" charset="-122"/>
              </a:rPr>
              <a:t>{   type = t;   data = d;   </a:t>
            </a:r>
            <a:r>
              <a:rPr lang="en-US" altLang="zh-CN" sz="1400" b="1" dirty="0" err="1">
                <a:ea typeface="楷体_GB2312" pitchFamily="49" charset="-122"/>
              </a:rPr>
              <a:t>lchild</a:t>
            </a:r>
            <a:r>
              <a:rPr lang="en-US" altLang="zh-CN" sz="1400" b="1" dirty="0">
                <a:ea typeface="楷体_GB2312" pitchFamily="49" charset="-122"/>
              </a:rPr>
              <a:t> = </a:t>
            </a:r>
            <a:r>
              <a:rPr lang="en-US" altLang="zh-CN" sz="1400" b="1" dirty="0" err="1">
                <a:ea typeface="楷体_GB2312" pitchFamily="49" charset="-122"/>
              </a:rPr>
              <a:t>lc</a:t>
            </a:r>
            <a:r>
              <a:rPr lang="en-US" altLang="zh-CN" sz="1400" b="1" dirty="0">
                <a:ea typeface="楷体_GB2312" pitchFamily="49" charset="-122"/>
              </a:rPr>
              <a:t>;  </a:t>
            </a:r>
            <a:r>
              <a:rPr lang="en-US" altLang="zh-CN" sz="1400" b="1" dirty="0" err="1">
                <a:ea typeface="楷体_GB2312" pitchFamily="49" charset="-122"/>
              </a:rPr>
              <a:t>rchild</a:t>
            </a:r>
            <a:r>
              <a:rPr lang="en-US" altLang="zh-CN" sz="1400" b="1" dirty="0">
                <a:ea typeface="楷体_GB2312" pitchFamily="49" charset="-122"/>
              </a:rPr>
              <a:t> = </a:t>
            </a:r>
            <a:r>
              <a:rPr lang="en-US" altLang="zh-CN" sz="1400" b="1" dirty="0" err="1">
                <a:ea typeface="楷体_GB2312" pitchFamily="49" charset="-122"/>
              </a:rPr>
              <a:t>rc</a:t>
            </a:r>
            <a:r>
              <a:rPr lang="en-US" altLang="zh-CN" sz="1400" b="1" dirty="0">
                <a:ea typeface="楷体_GB2312" pitchFamily="49" charset="-122"/>
              </a:rPr>
              <a:t>;   }</a:t>
            </a:r>
          </a:p>
          <a:p>
            <a:pPr marL="609600" indent="-609600">
              <a:lnSpc>
                <a:spcPct val="90000"/>
              </a:lnSpc>
              <a:defRPr/>
            </a:pPr>
            <a:r>
              <a:rPr lang="en-US" altLang="zh-CN" sz="1400" b="1" dirty="0">
                <a:ea typeface="楷体_GB2312" pitchFamily="49" charset="-122"/>
              </a:rPr>
              <a:t>    };</a:t>
            </a:r>
          </a:p>
          <a:p>
            <a:pPr marL="609600" indent="-609600">
              <a:lnSpc>
                <a:spcPct val="90000"/>
              </a:lnSpc>
              <a:defRPr/>
            </a:pPr>
            <a:r>
              <a:rPr lang="en-US" altLang="zh-CN" sz="1400" b="1" dirty="0">
                <a:ea typeface="楷体_GB2312" pitchFamily="49" charset="-122"/>
              </a:rPr>
              <a:t>    node *root;	</a:t>
            </a:r>
          </a:p>
          <a:p>
            <a:pPr>
              <a:defRPr/>
            </a:pPr>
            <a:r>
              <a:rPr lang="en-US" altLang="zh-CN" sz="1400" b="1" dirty="0">
                <a:ea typeface="楷体_GB2312" pitchFamily="49" charset="-122"/>
              </a:rPr>
              <a:t>public:</a:t>
            </a:r>
          </a:p>
          <a:p>
            <a:pPr>
              <a:defRPr/>
            </a:pPr>
            <a:r>
              <a:rPr lang="en-US" altLang="zh-CN" sz="1400" b="1" dirty="0">
                <a:ea typeface="楷体_GB2312" pitchFamily="49" charset="-122"/>
              </a:rPr>
              <a:t>     calc( const  char *s ) { root = create( s ); }</a:t>
            </a:r>
          </a:p>
          <a:p>
            <a:pPr>
              <a:defRPr/>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result()  { </a:t>
            </a:r>
          </a:p>
          <a:p>
            <a:pPr>
              <a:defRPr/>
            </a:pPr>
            <a:r>
              <a:rPr lang="en-US" altLang="zh-CN" sz="1400" b="1" dirty="0">
                <a:ea typeface="楷体_GB2312" pitchFamily="49" charset="-122"/>
              </a:rPr>
              <a:t>            if ( root == NULL ) return 0;</a:t>
            </a:r>
          </a:p>
          <a:p>
            <a:pPr>
              <a:defRPr/>
            </a:pPr>
            <a:r>
              <a:rPr lang="en-US" altLang="zh-CN" sz="1400" b="1" dirty="0">
                <a:ea typeface="楷体_GB2312" pitchFamily="49" charset="-122"/>
              </a:rPr>
              <a:t>            return result( root );</a:t>
            </a:r>
          </a:p>
          <a:p>
            <a:pPr>
              <a:defRPr/>
            </a:pPr>
            <a:r>
              <a:rPr lang="en-US" altLang="zh-CN" sz="1400" b="1" dirty="0">
                <a:ea typeface="楷体_GB2312" pitchFamily="49" charset="-122"/>
              </a:rPr>
              <a:t>     } </a:t>
            </a:r>
          </a:p>
          <a:p>
            <a:pPr>
              <a:defRPr/>
            </a:pPr>
            <a:r>
              <a:rPr lang="en-US" altLang="zh-CN" sz="1400" b="1" dirty="0">
                <a:ea typeface="楷体_GB2312" pitchFamily="49" charset="-122"/>
              </a:rPr>
              <a:t>private</a:t>
            </a:r>
            <a:r>
              <a:rPr lang="zh-CN" altLang="en-US" sz="1400" b="1" dirty="0">
                <a:ea typeface="楷体_GB2312" pitchFamily="49" charset="-122"/>
              </a:rPr>
              <a:t>：</a:t>
            </a:r>
          </a:p>
          <a:p>
            <a:pPr>
              <a:defRPr/>
            </a:pPr>
            <a:r>
              <a:rPr lang="zh-CN" altLang="en-US" sz="1400" b="1" dirty="0">
                <a:ea typeface="楷体_GB2312" pitchFamily="49" charset="-122"/>
              </a:rPr>
              <a:t>     </a:t>
            </a:r>
            <a:r>
              <a:rPr lang="en-US" altLang="zh-CN" sz="1400" b="1" dirty="0">
                <a:ea typeface="楷体_GB2312" pitchFamily="49" charset="-122"/>
              </a:rPr>
              <a:t>node *create( char *&amp;s );</a:t>
            </a:r>
          </a:p>
          <a:p>
            <a:pPr>
              <a:defRPr/>
            </a:pPr>
            <a:r>
              <a:rPr lang="en-US" altLang="zh-CN" sz="1400" b="1" dirty="0">
                <a:ea typeface="楷体_GB2312" pitchFamily="49" charset="-122"/>
              </a:rPr>
              <a:t>     Type </a:t>
            </a:r>
            <a:r>
              <a:rPr lang="en-US" altLang="zh-CN" sz="1400" b="1" dirty="0" err="1">
                <a:ea typeface="楷体_GB2312" pitchFamily="49" charset="-122"/>
              </a:rPr>
              <a:t>getToken</a:t>
            </a:r>
            <a:r>
              <a:rPr lang="en-US" altLang="zh-CN" sz="1400" b="1" dirty="0">
                <a:ea typeface="楷体_GB2312" pitchFamily="49" charset="-122"/>
              </a:rPr>
              <a:t>( char *&amp;s, </a:t>
            </a:r>
            <a:r>
              <a:rPr lang="en-US" altLang="zh-CN" sz="1400" b="1" dirty="0" err="1">
                <a:ea typeface="楷体_GB2312" pitchFamily="49" charset="-122"/>
              </a:rPr>
              <a:t>int</a:t>
            </a:r>
            <a:r>
              <a:rPr lang="en-US" altLang="zh-CN" sz="1400" b="1" dirty="0">
                <a:ea typeface="楷体_GB2312" pitchFamily="49" charset="-122"/>
              </a:rPr>
              <a:t> &amp;value );</a:t>
            </a:r>
          </a:p>
          <a:p>
            <a:pPr>
              <a:defRPr/>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result( node *t );	</a:t>
            </a:r>
          </a:p>
          <a:p>
            <a:pPr>
              <a:defRPr/>
            </a:pPr>
            <a:r>
              <a:rPr lang="en-US" altLang="zh-CN" sz="1400" b="1" dirty="0">
                <a:ea typeface="楷体_GB2312" pitchFamily="49" charset="-122"/>
              </a:rPr>
              <a:t>};</a:t>
            </a:r>
            <a:r>
              <a:rPr lang="en-US" altLang="zh-CN" sz="1400" dirty="0">
                <a:ea typeface="楷体_GB2312" pitchFamily="49" charset="-122"/>
              </a:rPr>
              <a:t> </a:t>
            </a:r>
          </a:p>
        </p:txBody>
      </p:sp>
      <mc:AlternateContent xmlns:mc="http://schemas.openxmlformats.org/markup-compatibility/2006">
        <mc:Choice xmlns:p14="http://schemas.microsoft.com/office/powerpoint/2010/main" xmlns="" Requires="p14">
          <p:contentPart p14:bwMode="auto" r:id="rId3">
            <p14:nvContentPartPr>
              <p14:cNvPr id="6041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041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34"/>
          <p:cNvSpPr>
            <a:spLocks noChangeArrowheads="1"/>
          </p:cNvSpPr>
          <p:nvPr/>
        </p:nvSpPr>
        <p:spPr bwMode="auto">
          <a:xfrm>
            <a:off x="611560" y="267494"/>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树的术语</a:t>
            </a:r>
            <a:endParaRPr lang="zh-CN" altLang="en-US" dirty="0">
              <a:latin typeface="微软雅黑" pitchFamily="34" charset="-122"/>
              <a:ea typeface="微软雅黑" pitchFamily="34" charset="-122"/>
            </a:endParaRPr>
          </a:p>
        </p:txBody>
      </p:sp>
      <p:sp>
        <p:nvSpPr>
          <p:cNvPr id="2053" name="文本框 29"/>
          <p:cNvSpPr txBox="1">
            <a:spLocks noChangeArrowheads="1"/>
          </p:cNvSpPr>
          <p:nvPr/>
        </p:nvSpPr>
        <p:spPr bwMode="auto">
          <a:xfrm>
            <a:off x="900113" y="842963"/>
            <a:ext cx="3455987" cy="4749800"/>
          </a:xfrm>
          <a:prstGeom prst="rect">
            <a:avLst/>
          </a:prstGeom>
          <a:noFill/>
          <a:ln w="9525">
            <a:noFill/>
            <a:miter lim="800000"/>
            <a:headEnd/>
            <a:tailEnd/>
          </a:ln>
        </p:spPr>
        <p:txBody>
          <a:bodyPr>
            <a:spAutoFit/>
          </a:bodyPr>
          <a:lstStyle/>
          <a:p>
            <a:pPr>
              <a:lnSpc>
                <a:spcPct val="120000"/>
              </a:lnSpc>
              <a:spcBef>
                <a:spcPct val="10000"/>
              </a:spcBef>
              <a:buSzPct val="200000"/>
            </a:pPr>
            <a:r>
              <a:rPr lang="zh-CN" altLang="en-US" sz="1800" b="1">
                <a:latin typeface="楷体_GB2312" pitchFamily="49" charset="-122"/>
                <a:ea typeface="楷体_GB2312" pitchFamily="49" charset="-122"/>
              </a:rPr>
              <a:t>根结点、叶结点、内部节点</a:t>
            </a:r>
          </a:p>
          <a:p>
            <a:pPr>
              <a:lnSpc>
                <a:spcPct val="120000"/>
              </a:lnSpc>
              <a:spcBef>
                <a:spcPct val="10000"/>
              </a:spcBef>
              <a:buSzPct val="200000"/>
            </a:pPr>
            <a:r>
              <a:rPr lang="zh-CN" altLang="en-US" sz="1800" b="1">
                <a:latin typeface="楷体_GB2312" pitchFamily="49" charset="-122"/>
                <a:ea typeface="楷体_GB2312" pitchFamily="49" charset="-122"/>
              </a:rPr>
              <a:t>结点的度和树的度</a:t>
            </a:r>
          </a:p>
          <a:p>
            <a:pPr>
              <a:lnSpc>
                <a:spcPct val="120000"/>
              </a:lnSpc>
              <a:spcBef>
                <a:spcPct val="10000"/>
              </a:spcBef>
              <a:buSzPct val="200000"/>
            </a:pPr>
            <a:r>
              <a:rPr lang="zh-CN" altLang="en-US" sz="1800" b="1">
                <a:latin typeface="楷体_GB2312" pitchFamily="49" charset="-122"/>
                <a:ea typeface="楷体_GB2312" pitchFamily="49" charset="-122"/>
              </a:rPr>
              <a:t>儿子结点</a:t>
            </a:r>
          </a:p>
          <a:p>
            <a:pPr>
              <a:lnSpc>
                <a:spcPct val="120000"/>
              </a:lnSpc>
              <a:spcBef>
                <a:spcPct val="10000"/>
              </a:spcBef>
              <a:buSzPct val="200000"/>
            </a:pPr>
            <a:r>
              <a:rPr lang="zh-CN" altLang="en-US" sz="1800" b="1">
                <a:latin typeface="楷体_GB2312" pitchFamily="49" charset="-122"/>
                <a:ea typeface="楷体_GB2312" pitchFamily="49" charset="-122"/>
              </a:rPr>
              <a:t>父亲结点</a:t>
            </a:r>
          </a:p>
          <a:p>
            <a:pPr>
              <a:lnSpc>
                <a:spcPct val="120000"/>
              </a:lnSpc>
              <a:spcBef>
                <a:spcPct val="10000"/>
              </a:spcBef>
              <a:buSzPct val="200000"/>
            </a:pPr>
            <a:r>
              <a:rPr lang="zh-CN" altLang="en-US" sz="1800" b="1">
                <a:latin typeface="楷体_GB2312" pitchFamily="49" charset="-122"/>
                <a:ea typeface="楷体_GB2312" pitchFamily="49" charset="-122"/>
              </a:rPr>
              <a:t>兄弟结点</a:t>
            </a:r>
          </a:p>
          <a:p>
            <a:pPr>
              <a:lnSpc>
                <a:spcPct val="120000"/>
              </a:lnSpc>
              <a:spcBef>
                <a:spcPct val="10000"/>
              </a:spcBef>
              <a:buSzPct val="200000"/>
            </a:pPr>
            <a:r>
              <a:rPr lang="zh-CN" altLang="en-US" sz="1800" b="1">
                <a:latin typeface="楷体_GB2312" pitchFamily="49" charset="-122"/>
                <a:ea typeface="楷体_GB2312" pitchFamily="49" charset="-122"/>
              </a:rPr>
              <a:t>祖先结点</a:t>
            </a:r>
          </a:p>
          <a:p>
            <a:pPr>
              <a:lnSpc>
                <a:spcPct val="120000"/>
              </a:lnSpc>
              <a:spcBef>
                <a:spcPct val="10000"/>
              </a:spcBef>
              <a:buSzPct val="200000"/>
            </a:pPr>
            <a:r>
              <a:rPr lang="zh-CN" altLang="en-US" sz="1800" b="1">
                <a:latin typeface="楷体_GB2312" pitchFamily="49" charset="-122"/>
                <a:ea typeface="楷体_GB2312" pitchFamily="49" charset="-122"/>
              </a:rPr>
              <a:t>子孙结点</a:t>
            </a:r>
          </a:p>
          <a:p>
            <a:pPr>
              <a:lnSpc>
                <a:spcPct val="120000"/>
              </a:lnSpc>
              <a:spcBef>
                <a:spcPct val="10000"/>
              </a:spcBef>
              <a:buSzPct val="200000"/>
            </a:pPr>
            <a:r>
              <a:rPr lang="zh-CN" altLang="en-US" sz="1800" b="1">
                <a:latin typeface="楷体_GB2312" pitchFamily="49" charset="-122"/>
                <a:ea typeface="楷体_GB2312" pitchFamily="49" charset="-122"/>
              </a:rPr>
              <a:t>结点所处层次</a:t>
            </a:r>
          </a:p>
          <a:p>
            <a:pPr>
              <a:lnSpc>
                <a:spcPct val="120000"/>
              </a:lnSpc>
              <a:spcBef>
                <a:spcPct val="10000"/>
              </a:spcBef>
              <a:buSzPct val="200000"/>
            </a:pPr>
            <a:r>
              <a:rPr lang="zh-CN" altLang="en-US" sz="1800" b="1">
                <a:latin typeface="楷体_GB2312" pitchFamily="49" charset="-122"/>
                <a:ea typeface="楷体_GB2312" pitchFamily="49" charset="-122"/>
              </a:rPr>
              <a:t>树的高度</a:t>
            </a:r>
            <a:endParaRPr lang="en-US" altLang="zh-CN" sz="1800" b="1">
              <a:latin typeface="楷体_GB2312" pitchFamily="49" charset="-122"/>
              <a:ea typeface="楷体_GB2312" pitchFamily="49" charset="-122"/>
            </a:endParaRPr>
          </a:p>
          <a:p>
            <a:pPr>
              <a:spcBef>
                <a:spcPct val="10000"/>
              </a:spcBef>
            </a:pPr>
            <a:r>
              <a:rPr lang="zh-CN" altLang="en-US" sz="1800" b="1">
                <a:latin typeface="VW媩$婫`婡p瑙"/>
                <a:ea typeface="楷体_GB2312" pitchFamily="49" charset="-122"/>
              </a:rPr>
              <a:t>有序树</a:t>
            </a:r>
          </a:p>
          <a:p>
            <a:pPr>
              <a:spcBef>
                <a:spcPct val="10000"/>
              </a:spcBef>
            </a:pPr>
            <a:r>
              <a:rPr lang="zh-CN" altLang="en-US" sz="1800" b="1">
                <a:latin typeface="VW媩$婫`婡p瑙"/>
                <a:ea typeface="楷体_GB2312" pitchFamily="49" charset="-122"/>
              </a:rPr>
              <a:t>无序树</a:t>
            </a:r>
          </a:p>
          <a:p>
            <a:pPr>
              <a:spcBef>
                <a:spcPct val="10000"/>
              </a:spcBef>
            </a:pPr>
            <a:r>
              <a:rPr lang="zh-CN" altLang="en-US" sz="1800" b="1">
                <a:latin typeface="VW媩$婫`婡p瑙"/>
                <a:ea typeface="楷体_GB2312" pitchFamily="49" charset="-122"/>
              </a:rPr>
              <a:t>森林</a:t>
            </a:r>
          </a:p>
          <a:p>
            <a:pPr>
              <a:lnSpc>
                <a:spcPct val="120000"/>
              </a:lnSpc>
              <a:spcBef>
                <a:spcPct val="10000"/>
              </a:spcBef>
              <a:buSzPct val="200000"/>
            </a:pPr>
            <a:endParaRPr lang="zh-CN" altLang="en-US" sz="1800" b="1">
              <a:latin typeface="楷体_GB2312" pitchFamily="49" charset="-122"/>
              <a:ea typeface="楷体_GB2312" pitchFamily="49" charset="-122"/>
            </a:endParaRPr>
          </a:p>
        </p:txBody>
      </p:sp>
      <p:grpSp>
        <p:nvGrpSpPr>
          <p:cNvPr id="2" name="Group 90"/>
          <p:cNvGrpSpPr>
            <a:grpSpLocks/>
          </p:cNvGrpSpPr>
          <p:nvPr/>
        </p:nvGrpSpPr>
        <p:grpSpPr bwMode="auto">
          <a:xfrm>
            <a:off x="4643438" y="987425"/>
            <a:ext cx="3746500" cy="2987675"/>
            <a:chOff x="2925" y="1797"/>
            <a:chExt cx="2723" cy="1905"/>
          </a:xfrm>
        </p:grpSpPr>
        <p:sp>
          <p:nvSpPr>
            <p:cNvPr id="2055" name="Oval 65"/>
            <p:cNvSpPr>
              <a:spLocks noChangeArrowheads="1"/>
            </p:cNvSpPr>
            <p:nvPr/>
          </p:nvSpPr>
          <p:spPr bwMode="auto">
            <a:xfrm>
              <a:off x="4195" y="1797"/>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A</a:t>
              </a:r>
            </a:p>
          </p:txBody>
        </p:sp>
        <p:sp>
          <p:nvSpPr>
            <p:cNvPr id="2056" name="Oval 66"/>
            <p:cNvSpPr>
              <a:spLocks noChangeArrowheads="1"/>
            </p:cNvSpPr>
            <p:nvPr/>
          </p:nvSpPr>
          <p:spPr bwMode="auto">
            <a:xfrm>
              <a:off x="4876"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D</a:t>
              </a:r>
            </a:p>
          </p:txBody>
        </p:sp>
        <p:sp>
          <p:nvSpPr>
            <p:cNvPr id="2057" name="Oval 67"/>
            <p:cNvSpPr>
              <a:spLocks noChangeArrowheads="1"/>
            </p:cNvSpPr>
            <p:nvPr/>
          </p:nvSpPr>
          <p:spPr bwMode="auto">
            <a:xfrm>
              <a:off x="4195"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C</a:t>
              </a:r>
            </a:p>
          </p:txBody>
        </p:sp>
        <p:sp>
          <p:nvSpPr>
            <p:cNvPr id="2058" name="Oval 68"/>
            <p:cNvSpPr>
              <a:spLocks noChangeArrowheads="1"/>
            </p:cNvSpPr>
            <p:nvPr/>
          </p:nvSpPr>
          <p:spPr bwMode="auto">
            <a:xfrm>
              <a:off x="3424" y="2296"/>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B</a:t>
              </a:r>
            </a:p>
          </p:txBody>
        </p:sp>
        <p:sp>
          <p:nvSpPr>
            <p:cNvPr id="2059" name="Oval 69"/>
            <p:cNvSpPr>
              <a:spLocks noChangeArrowheads="1"/>
            </p:cNvSpPr>
            <p:nvPr/>
          </p:nvSpPr>
          <p:spPr bwMode="auto">
            <a:xfrm>
              <a:off x="3606"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F</a:t>
              </a:r>
            </a:p>
          </p:txBody>
        </p:sp>
        <p:sp>
          <p:nvSpPr>
            <p:cNvPr id="2060" name="Oval 70"/>
            <p:cNvSpPr>
              <a:spLocks noChangeArrowheads="1"/>
            </p:cNvSpPr>
            <p:nvPr/>
          </p:nvSpPr>
          <p:spPr bwMode="auto">
            <a:xfrm>
              <a:off x="3152"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E</a:t>
              </a:r>
            </a:p>
          </p:txBody>
        </p:sp>
        <p:sp>
          <p:nvSpPr>
            <p:cNvPr id="2061" name="Oval 71"/>
            <p:cNvSpPr>
              <a:spLocks noChangeArrowheads="1"/>
            </p:cNvSpPr>
            <p:nvPr/>
          </p:nvSpPr>
          <p:spPr bwMode="auto">
            <a:xfrm>
              <a:off x="4195"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G</a:t>
              </a:r>
            </a:p>
          </p:txBody>
        </p:sp>
        <p:sp>
          <p:nvSpPr>
            <p:cNvPr id="2062" name="Oval 72"/>
            <p:cNvSpPr>
              <a:spLocks noChangeArrowheads="1"/>
            </p:cNvSpPr>
            <p:nvPr/>
          </p:nvSpPr>
          <p:spPr bwMode="auto">
            <a:xfrm>
              <a:off x="5375"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J</a:t>
              </a:r>
            </a:p>
          </p:txBody>
        </p:sp>
        <p:sp>
          <p:nvSpPr>
            <p:cNvPr id="2063" name="Oval 73"/>
            <p:cNvSpPr>
              <a:spLocks noChangeArrowheads="1"/>
            </p:cNvSpPr>
            <p:nvPr/>
          </p:nvSpPr>
          <p:spPr bwMode="auto">
            <a:xfrm>
              <a:off x="5012"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I</a:t>
              </a:r>
            </a:p>
          </p:txBody>
        </p:sp>
        <p:sp>
          <p:nvSpPr>
            <p:cNvPr id="2064" name="Oval 74"/>
            <p:cNvSpPr>
              <a:spLocks noChangeArrowheads="1"/>
            </p:cNvSpPr>
            <p:nvPr/>
          </p:nvSpPr>
          <p:spPr bwMode="auto">
            <a:xfrm>
              <a:off x="4604" y="284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H</a:t>
              </a:r>
            </a:p>
          </p:txBody>
        </p:sp>
        <p:sp>
          <p:nvSpPr>
            <p:cNvPr id="2065" name="Oval 75"/>
            <p:cNvSpPr>
              <a:spLocks noChangeArrowheads="1"/>
            </p:cNvSpPr>
            <p:nvPr/>
          </p:nvSpPr>
          <p:spPr bwMode="auto">
            <a:xfrm>
              <a:off x="3334"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L</a:t>
              </a:r>
            </a:p>
          </p:txBody>
        </p:sp>
        <p:sp>
          <p:nvSpPr>
            <p:cNvPr id="2066" name="Oval 76"/>
            <p:cNvSpPr>
              <a:spLocks noChangeArrowheads="1"/>
            </p:cNvSpPr>
            <p:nvPr/>
          </p:nvSpPr>
          <p:spPr bwMode="auto">
            <a:xfrm>
              <a:off x="2925"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K</a:t>
              </a:r>
            </a:p>
          </p:txBody>
        </p:sp>
        <p:sp>
          <p:nvSpPr>
            <p:cNvPr id="2067" name="Oval 77"/>
            <p:cNvSpPr>
              <a:spLocks noChangeArrowheads="1"/>
            </p:cNvSpPr>
            <p:nvPr/>
          </p:nvSpPr>
          <p:spPr bwMode="auto">
            <a:xfrm>
              <a:off x="4422" y="3430"/>
              <a:ext cx="273" cy="272"/>
            </a:xfrm>
            <a:prstGeom prst="ellipse">
              <a:avLst/>
            </a:prstGeom>
            <a:solidFill>
              <a:schemeClr val="accent1"/>
            </a:solidFill>
            <a:ln w="19050">
              <a:solidFill>
                <a:schemeClr val="tx1"/>
              </a:solidFill>
              <a:round/>
              <a:headEnd/>
              <a:tailEnd/>
            </a:ln>
          </p:spPr>
          <p:txBody>
            <a:bodyPr wrap="none" anchor="ctr"/>
            <a:lstStyle/>
            <a:p>
              <a:pPr algn="ctr"/>
              <a:r>
                <a:rPr lang="en-US" altLang="zh-CN" sz="1400">
                  <a:ea typeface="楷体_GB2312" pitchFamily="49" charset="-122"/>
                </a:rPr>
                <a:t>M</a:t>
              </a:r>
            </a:p>
          </p:txBody>
        </p:sp>
        <p:sp>
          <p:nvSpPr>
            <p:cNvPr id="2068" name="Line 78"/>
            <p:cNvSpPr>
              <a:spLocks noChangeShapeType="1"/>
            </p:cNvSpPr>
            <p:nvPr/>
          </p:nvSpPr>
          <p:spPr bwMode="auto">
            <a:xfrm flipH="1">
              <a:off x="3651" y="1979"/>
              <a:ext cx="544" cy="317"/>
            </a:xfrm>
            <a:prstGeom prst="line">
              <a:avLst/>
            </a:prstGeom>
            <a:noFill/>
            <a:ln w="19050">
              <a:solidFill>
                <a:schemeClr val="tx1"/>
              </a:solidFill>
              <a:round/>
              <a:headEnd/>
              <a:tailEnd/>
            </a:ln>
          </p:spPr>
          <p:txBody>
            <a:bodyPr wrap="none"/>
            <a:lstStyle/>
            <a:p>
              <a:endParaRPr lang="zh-CN" altLang="en-US"/>
            </a:p>
          </p:txBody>
        </p:sp>
        <p:sp>
          <p:nvSpPr>
            <p:cNvPr id="2069" name="Line 79"/>
            <p:cNvSpPr>
              <a:spLocks noChangeShapeType="1"/>
            </p:cNvSpPr>
            <p:nvPr/>
          </p:nvSpPr>
          <p:spPr bwMode="auto">
            <a:xfrm>
              <a:off x="4332" y="2069"/>
              <a:ext cx="0" cy="227"/>
            </a:xfrm>
            <a:prstGeom prst="line">
              <a:avLst/>
            </a:prstGeom>
            <a:noFill/>
            <a:ln w="19050">
              <a:solidFill>
                <a:schemeClr val="tx1"/>
              </a:solidFill>
              <a:round/>
              <a:headEnd/>
              <a:tailEnd/>
            </a:ln>
          </p:spPr>
          <p:txBody>
            <a:bodyPr wrap="none"/>
            <a:lstStyle/>
            <a:p>
              <a:endParaRPr lang="zh-CN" altLang="en-US"/>
            </a:p>
          </p:txBody>
        </p:sp>
        <p:sp>
          <p:nvSpPr>
            <p:cNvPr id="2070" name="Line 80"/>
            <p:cNvSpPr>
              <a:spLocks noChangeShapeType="1"/>
            </p:cNvSpPr>
            <p:nvPr/>
          </p:nvSpPr>
          <p:spPr bwMode="auto">
            <a:xfrm>
              <a:off x="4468" y="1979"/>
              <a:ext cx="499" cy="317"/>
            </a:xfrm>
            <a:prstGeom prst="line">
              <a:avLst/>
            </a:prstGeom>
            <a:noFill/>
            <a:ln w="19050">
              <a:solidFill>
                <a:schemeClr val="tx1"/>
              </a:solidFill>
              <a:round/>
              <a:headEnd/>
              <a:tailEnd/>
            </a:ln>
          </p:spPr>
          <p:txBody>
            <a:bodyPr wrap="none"/>
            <a:lstStyle/>
            <a:p>
              <a:endParaRPr lang="zh-CN" altLang="en-US"/>
            </a:p>
          </p:txBody>
        </p:sp>
        <p:sp>
          <p:nvSpPr>
            <p:cNvPr id="2071" name="Line 81"/>
            <p:cNvSpPr>
              <a:spLocks noChangeShapeType="1"/>
            </p:cNvSpPr>
            <p:nvPr/>
          </p:nvSpPr>
          <p:spPr bwMode="auto">
            <a:xfrm flipH="1">
              <a:off x="3288" y="2568"/>
              <a:ext cx="182" cy="272"/>
            </a:xfrm>
            <a:prstGeom prst="line">
              <a:avLst/>
            </a:prstGeom>
            <a:noFill/>
            <a:ln w="19050">
              <a:solidFill>
                <a:schemeClr val="tx1"/>
              </a:solidFill>
              <a:round/>
              <a:headEnd/>
              <a:tailEnd/>
            </a:ln>
          </p:spPr>
          <p:txBody>
            <a:bodyPr wrap="none"/>
            <a:lstStyle/>
            <a:p>
              <a:endParaRPr lang="zh-CN" altLang="en-US"/>
            </a:p>
          </p:txBody>
        </p:sp>
        <p:sp>
          <p:nvSpPr>
            <p:cNvPr id="2072" name="Line 82"/>
            <p:cNvSpPr>
              <a:spLocks noChangeShapeType="1"/>
            </p:cNvSpPr>
            <p:nvPr/>
          </p:nvSpPr>
          <p:spPr bwMode="auto">
            <a:xfrm>
              <a:off x="3651" y="2568"/>
              <a:ext cx="91" cy="272"/>
            </a:xfrm>
            <a:prstGeom prst="line">
              <a:avLst/>
            </a:prstGeom>
            <a:noFill/>
            <a:ln w="19050">
              <a:solidFill>
                <a:schemeClr val="tx1"/>
              </a:solidFill>
              <a:round/>
              <a:headEnd/>
              <a:tailEnd/>
            </a:ln>
          </p:spPr>
          <p:txBody>
            <a:bodyPr wrap="none"/>
            <a:lstStyle/>
            <a:p>
              <a:endParaRPr lang="zh-CN" altLang="en-US"/>
            </a:p>
          </p:txBody>
        </p:sp>
        <p:sp>
          <p:nvSpPr>
            <p:cNvPr id="2073" name="Line 83"/>
            <p:cNvSpPr>
              <a:spLocks noChangeShapeType="1"/>
            </p:cNvSpPr>
            <p:nvPr/>
          </p:nvSpPr>
          <p:spPr bwMode="auto">
            <a:xfrm>
              <a:off x="4332" y="2568"/>
              <a:ext cx="0" cy="272"/>
            </a:xfrm>
            <a:prstGeom prst="line">
              <a:avLst/>
            </a:prstGeom>
            <a:noFill/>
            <a:ln w="19050">
              <a:solidFill>
                <a:schemeClr val="tx1"/>
              </a:solidFill>
              <a:round/>
              <a:headEnd/>
              <a:tailEnd/>
            </a:ln>
          </p:spPr>
          <p:txBody>
            <a:bodyPr wrap="none"/>
            <a:lstStyle/>
            <a:p>
              <a:endParaRPr lang="zh-CN" altLang="en-US"/>
            </a:p>
          </p:txBody>
        </p:sp>
        <p:sp>
          <p:nvSpPr>
            <p:cNvPr id="2074" name="Line 84"/>
            <p:cNvSpPr>
              <a:spLocks noChangeShapeType="1"/>
            </p:cNvSpPr>
            <p:nvPr/>
          </p:nvSpPr>
          <p:spPr bwMode="auto">
            <a:xfrm flipH="1">
              <a:off x="4785" y="2568"/>
              <a:ext cx="182" cy="318"/>
            </a:xfrm>
            <a:prstGeom prst="line">
              <a:avLst/>
            </a:prstGeom>
            <a:noFill/>
            <a:ln w="19050">
              <a:solidFill>
                <a:schemeClr val="tx1"/>
              </a:solidFill>
              <a:round/>
              <a:headEnd/>
              <a:tailEnd/>
            </a:ln>
          </p:spPr>
          <p:txBody>
            <a:bodyPr wrap="none"/>
            <a:lstStyle/>
            <a:p>
              <a:endParaRPr lang="zh-CN" altLang="en-US"/>
            </a:p>
          </p:txBody>
        </p:sp>
        <p:sp>
          <p:nvSpPr>
            <p:cNvPr id="2075" name="Line 85"/>
            <p:cNvSpPr>
              <a:spLocks noChangeShapeType="1"/>
            </p:cNvSpPr>
            <p:nvPr/>
          </p:nvSpPr>
          <p:spPr bwMode="auto">
            <a:xfrm>
              <a:off x="5057" y="2568"/>
              <a:ext cx="46" cy="272"/>
            </a:xfrm>
            <a:prstGeom prst="line">
              <a:avLst/>
            </a:prstGeom>
            <a:noFill/>
            <a:ln w="19050">
              <a:solidFill>
                <a:schemeClr val="tx1"/>
              </a:solidFill>
              <a:round/>
              <a:headEnd/>
              <a:tailEnd/>
            </a:ln>
          </p:spPr>
          <p:txBody>
            <a:bodyPr wrap="none"/>
            <a:lstStyle/>
            <a:p>
              <a:endParaRPr lang="zh-CN" altLang="en-US"/>
            </a:p>
          </p:txBody>
        </p:sp>
        <p:sp>
          <p:nvSpPr>
            <p:cNvPr id="2076" name="Line 86"/>
            <p:cNvSpPr>
              <a:spLocks noChangeShapeType="1"/>
            </p:cNvSpPr>
            <p:nvPr/>
          </p:nvSpPr>
          <p:spPr bwMode="auto">
            <a:xfrm>
              <a:off x="5148" y="2523"/>
              <a:ext cx="363" cy="317"/>
            </a:xfrm>
            <a:prstGeom prst="line">
              <a:avLst/>
            </a:prstGeom>
            <a:noFill/>
            <a:ln w="19050">
              <a:solidFill>
                <a:schemeClr val="tx1"/>
              </a:solidFill>
              <a:round/>
              <a:headEnd/>
              <a:tailEnd/>
            </a:ln>
          </p:spPr>
          <p:txBody>
            <a:bodyPr wrap="none"/>
            <a:lstStyle/>
            <a:p>
              <a:endParaRPr lang="zh-CN" altLang="en-US"/>
            </a:p>
          </p:txBody>
        </p:sp>
        <p:sp>
          <p:nvSpPr>
            <p:cNvPr id="2077" name="Line 87"/>
            <p:cNvSpPr>
              <a:spLocks noChangeShapeType="1"/>
            </p:cNvSpPr>
            <p:nvPr/>
          </p:nvSpPr>
          <p:spPr bwMode="auto">
            <a:xfrm flipH="1">
              <a:off x="4604" y="3113"/>
              <a:ext cx="136" cy="362"/>
            </a:xfrm>
            <a:prstGeom prst="line">
              <a:avLst/>
            </a:prstGeom>
            <a:noFill/>
            <a:ln w="19050">
              <a:solidFill>
                <a:schemeClr val="tx1"/>
              </a:solidFill>
              <a:round/>
              <a:headEnd/>
              <a:tailEnd/>
            </a:ln>
          </p:spPr>
          <p:txBody>
            <a:bodyPr wrap="none"/>
            <a:lstStyle/>
            <a:p>
              <a:endParaRPr lang="zh-CN" altLang="en-US"/>
            </a:p>
          </p:txBody>
        </p:sp>
        <p:sp>
          <p:nvSpPr>
            <p:cNvPr id="2078" name="Line 88"/>
            <p:cNvSpPr>
              <a:spLocks noChangeShapeType="1"/>
            </p:cNvSpPr>
            <p:nvPr/>
          </p:nvSpPr>
          <p:spPr bwMode="auto">
            <a:xfrm flipH="1">
              <a:off x="3107" y="3113"/>
              <a:ext cx="136" cy="362"/>
            </a:xfrm>
            <a:prstGeom prst="line">
              <a:avLst/>
            </a:prstGeom>
            <a:noFill/>
            <a:ln w="19050">
              <a:solidFill>
                <a:schemeClr val="tx1"/>
              </a:solidFill>
              <a:round/>
              <a:headEnd/>
              <a:tailEnd/>
            </a:ln>
          </p:spPr>
          <p:txBody>
            <a:bodyPr wrap="none"/>
            <a:lstStyle/>
            <a:p>
              <a:endParaRPr lang="zh-CN" altLang="en-US"/>
            </a:p>
          </p:txBody>
        </p:sp>
        <p:sp>
          <p:nvSpPr>
            <p:cNvPr id="2079" name="Line 89"/>
            <p:cNvSpPr>
              <a:spLocks noChangeShapeType="1"/>
            </p:cNvSpPr>
            <p:nvPr/>
          </p:nvSpPr>
          <p:spPr bwMode="auto">
            <a:xfrm>
              <a:off x="3334" y="3113"/>
              <a:ext cx="136" cy="317"/>
            </a:xfrm>
            <a:prstGeom prst="line">
              <a:avLst/>
            </a:prstGeom>
            <a:noFill/>
            <a:ln w="19050">
              <a:solidFill>
                <a:schemeClr val="tx1"/>
              </a:solidFill>
              <a:round/>
              <a:headEnd/>
              <a:tailEnd/>
            </a:ln>
          </p:spPr>
          <p:txBody>
            <a:bodyPr wrap="none"/>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205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205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矩形 34"/>
          <p:cNvSpPr>
            <a:spLocks noChangeArrowheads="1"/>
          </p:cNvSpPr>
          <p:nvPr/>
        </p:nvSpPr>
        <p:spPr bwMode="auto">
          <a:xfrm>
            <a:off x="611560"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私有</a:t>
            </a:r>
            <a:r>
              <a:rPr lang="en-US" altLang="zh-CN" b="1" dirty="0">
                <a:latin typeface="微软雅黑" pitchFamily="34" charset="-122"/>
                <a:ea typeface="微软雅黑" pitchFamily="34" charset="-122"/>
              </a:rPr>
              <a:t>create</a:t>
            </a:r>
            <a:r>
              <a:rPr lang="zh-CN" altLang="en-US" b="1" dirty="0">
                <a:latin typeface="微软雅黑" pitchFamily="34" charset="-122"/>
                <a:ea typeface="微软雅黑" pitchFamily="34" charset="-122"/>
              </a:rPr>
              <a:t>函数的实现 </a:t>
            </a:r>
            <a:r>
              <a:rPr lang="zh-CN" altLang="en-US" dirty="0">
                <a:latin typeface="微软雅黑" pitchFamily="34" charset="-122"/>
                <a:ea typeface="微软雅黑" pitchFamily="34" charset="-122"/>
              </a:rPr>
              <a:t> </a:t>
            </a:r>
          </a:p>
        </p:txBody>
      </p:sp>
      <p:sp>
        <p:nvSpPr>
          <p:cNvPr id="61445" name="矩形 6"/>
          <p:cNvSpPr>
            <a:spLocks noChangeArrowheads="1"/>
          </p:cNvSpPr>
          <p:nvPr/>
        </p:nvSpPr>
        <p:spPr bwMode="auto">
          <a:xfrm>
            <a:off x="827088" y="1058863"/>
            <a:ext cx="5257800" cy="3731791"/>
          </a:xfrm>
          <a:prstGeom prst="rect">
            <a:avLst/>
          </a:prstGeom>
          <a:noFill/>
          <a:ln w="9525">
            <a:noFill/>
            <a:miter lim="800000"/>
            <a:headEnd/>
            <a:tailEnd/>
          </a:ln>
        </p:spPr>
        <p:txBody>
          <a:bodyPr>
            <a:spAutoFit/>
          </a:bodyPr>
          <a:lstStyle/>
          <a:p>
            <a:pPr marL="609600" indent="-609600">
              <a:spcBef>
                <a:spcPts val="100"/>
              </a:spcBef>
            </a:pPr>
            <a:r>
              <a:rPr lang="en-US" altLang="zh-CN" sz="1400" b="1" dirty="0">
                <a:ea typeface="楷体_GB2312" pitchFamily="49" charset="-122"/>
              </a:rPr>
              <a:t>calc::node  *calc::create(char *&amp;s)</a:t>
            </a:r>
          </a:p>
          <a:p>
            <a:pPr marL="609600" indent="-609600">
              <a:spcBef>
                <a:spcPts val="100"/>
              </a:spcBef>
            </a:pPr>
            <a:r>
              <a:rPr lang="en-US" altLang="zh-CN" sz="1400" b="1" dirty="0">
                <a:ea typeface="楷体_GB2312" pitchFamily="49" charset="-122"/>
              </a:rPr>
              <a:t>{ </a:t>
            </a:r>
          </a:p>
          <a:p>
            <a:pPr marL="609600" indent="-609600">
              <a:spcBef>
                <a:spcPts val="100"/>
              </a:spcBef>
            </a:pPr>
            <a:r>
              <a:rPr lang="en-US" altLang="zh-CN" sz="1400" b="1" dirty="0">
                <a:ea typeface="楷体_GB2312" pitchFamily="49" charset="-122"/>
              </a:rPr>
              <a:t>       calc::node *p, *root = NULL;   </a:t>
            </a:r>
          </a:p>
          <a:p>
            <a:pPr marL="609600" indent="-609600">
              <a:spcBef>
                <a:spcPts val="100"/>
              </a:spcBef>
            </a:pPr>
            <a:r>
              <a:rPr lang="en-US" altLang="zh-CN" sz="1400" b="1" dirty="0">
                <a:ea typeface="楷体_GB2312" pitchFamily="49" charset="-122"/>
              </a:rPr>
              <a:t>       Type </a:t>
            </a:r>
            <a:r>
              <a:rPr lang="en-US" altLang="zh-CN" sz="1400" b="1" dirty="0" err="1">
                <a:ea typeface="楷体_GB2312" pitchFamily="49" charset="-122"/>
              </a:rPr>
              <a:t>returnType</a:t>
            </a:r>
            <a:r>
              <a:rPr lang="en-US" altLang="zh-CN" sz="1400" b="1" dirty="0">
                <a:ea typeface="楷体_GB2312" pitchFamily="49" charset="-122"/>
              </a:rPr>
              <a:t>;    </a:t>
            </a:r>
          </a:p>
          <a:p>
            <a:pPr marL="609600" indent="-609600">
              <a:spcBef>
                <a:spcPts val="100"/>
              </a:spcBef>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value;</a:t>
            </a:r>
          </a:p>
          <a:p>
            <a:pPr marL="609600" indent="-609600">
              <a:spcBef>
                <a:spcPts val="100"/>
              </a:spcBef>
            </a:pPr>
            <a:r>
              <a:rPr lang="en-US" altLang="zh-CN" sz="1400" b="1" dirty="0">
                <a:ea typeface="楷体_GB2312" pitchFamily="49" charset="-122"/>
              </a:rPr>
              <a:t>       while (*s)    {</a:t>
            </a:r>
          </a:p>
          <a:p>
            <a:pPr marL="609600" indent="-609600">
              <a:spcBef>
                <a:spcPts val="100"/>
              </a:spcBef>
            </a:pPr>
            <a:r>
              <a:rPr lang="en-US" altLang="zh-CN" sz="1400" b="1" dirty="0">
                <a:ea typeface="楷体_GB2312" pitchFamily="49" charset="-122"/>
              </a:rPr>
              <a:t>            </a:t>
            </a:r>
            <a:r>
              <a:rPr lang="en-US" altLang="zh-CN" sz="1400" b="1" dirty="0" err="1">
                <a:ea typeface="楷体_GB2312" pitchFamily="49" charset="-122"/>
              </a:rPr>
              <a:t>returnType</a:t>
            </a:r>
            <a:r>
              <a:rPr lang="en-US" altLang="zh-CN" sz="1400" b="1" dirty="0">
                <a:ea typeface="楷体_GB2312" pitchFamily="49" charset="-122"/>
              </a:rPr>
              <a:t> = </a:t>
            </a:r>
            <a:r>
              <a:rPr lang="en-US" altLang="zh-CN" sz="1400" b="1" dirty="0" err="1">
                <a:ea typeface="楷体_GB2312" pitchFamily="49" charset="-122"/>
              </a:rPr>
              <a:t>getToken</a:t>
            </a:r>
            <a:r>
              <a:rPr lang="en-US" altLang="zh-CN" sz="1400" b="1" dirty="0">
                <a:ea typeface="楷体_GB2312" pitchFamily="49" charset="-122"/>
              </a:rPr>
              <a:t>(s, value);</a:t>
            </a:r>
          </a:p>
          <a:p>
            <a:pPr marL="609600" indent="-609600">
              <a:spcBef>
                <a:spcPts val="100"/>
              </a:spcBef>
            </a:pPr>
            <a:r>
              <a:rPr lang="en-US" altLang="zh-CN" sz="1400" b="1" dirty="0">
                <a:ea typeface="楷体_GB2312" pitchFamily="49" charset="-122"/>
              </a:rPr>
              <a:t>            switch (</a:t>
            </a:r>
            <a:r>
              <a:rPr lang="en-US" altLang="zh-CN" sz="1400" b="1" dirty="0" err="1">
                <a:ea typeface="楷体_GB2312" pitchFamily="49" charset="-122"/>
              </a:rPr>
              <a:t>returnType</a:t>
            </a:r>
            <a:r>
              <a:rPr lang="en-US" altLang="zh-CN" sz="1400" b="1" dirty="0">
                <a:ea typeface="楷体_GB2312" pitchFamily="49" charset="-122"/>
              </a:rPr>
              <a:t>) {</a:t>
            </a:r>
          </a:p>
          <a:p>
            <a:pPr marL="609600" indent="-609600">
              <a:spcBef>
                <a:spcPts val="100"/>
              </a:spcBef>
            </a:pPr>
            <a:r>
              <a:rPr lang="en-US" altLang="zh-CN" sz="1400" b="1" dirty="0">
                <a:ea typeface="楷体_GB2312" pitchFamily="49" charset="-122"/>
              </a:rPr>
              <a:t>	  case DATA: case OPAREN:</a:t>
            </a:r>
          </a:p>
          <a:p>
            <a:pPr marL="609600" indent="-609600">
              <a:spcBef>
                <a:spcPts val="100"/>
              </a:spcBef>
            </a:pPr>
            <a:r>
              <a:rPr lang="en-US" altLang="zh-CN" sz="1400" b="1" dirty="0">
                <a:ea typeface="楷体_GB2312" pitchFamily="49" charset="-122"/>
              </a:rPr>
              <a:t>		   if (</a:t>
            </a:r>
            <a:r>
              <a:rPr lang="en-US" altLang="zh-CN" sz="1400" b="1" dirty="0" err="1">
                <a:ea typeface="楷体_GB2312" pitchFamily="49" charset="-122"/>
              </a:rPr>
              <a:t>returnType</a:t>
            </a:r>
            <a:r>
              <a:rPr lang="en-US" altLang="zh-CN" sz="1400" b="1" dirty="0">
                <a:ea typeface="楷体_GB2312" pitchFamily="49" charset="-122"/>
              </a:rPr>
              <a:t> == DATA)</a:t>
            </a:r>
          </a:p>
          <a:p>
            <a:pPr marL="609600" indent="-609600">
              <a:spcBef>
                <a:spcPts val="100"/>
              </a:spcBef>
            </a:pPr>
            <a:r>
              <a:rPr lang="en-US" altLang="zh-CN" sz="1400" b="1" dirty="0">
                <a:ea typeface="楷体_GB2312" pitchFamily="49" charset="-122"/>
              </a:rPr>
              <a:t>                                p = new node(DATA, value);</a:t>
            </a:r>
          </a:p>
          <a:p>
            <a:pPr marL="609600" indent="-609600">
              <a:spcBef>
                <a:spcPts val="100"/>
              </a:spcBef>
            </a:pPr>
            <a:r>
              <a:rPr lang="en-US" altLang="zh-CN" sz="1400" b="1" dirty="0">
                <a:ea typeface="楷体_GB2312" pitchFamily="49" charset="-122"/>
              </a:rPr>
              <a:t>		   else   p = create(s);</a:t>
            </a:r>
          </a:p>
          <a:p>
            <a:pPr marL="609600" indent="-609600">
              <a:spcBef>
                <a:spcPts val="100"/>
              </a:spcBef>
            </a:pPr>
            <a:r>
              <a:rPr lang="en-US" altLang="zh-CN" sz="1400" b="1" dirty="0">
                <a:ea typeface="楷体_GB2312" pitchFamily="49" charset="-122"/>
              </a:rPr>
              <a:t>		   if (root != NULL) </a:t>
            </a:r>
          </a:p>
          <a:p>
            <a:pPr marL="609600" indent="-609600">
              <a:spcBef>
                <a:spcPts val="100"/>
              </a:spcBef>
            </a:pPr>
            <a:r>
              <a:rPr lang="en-US" altLang="zh-CN" sz="1400" b="1" dirty="0">
                <a:ea typeface="楷体_GB2312" pitchFamily="49" charset="-122"/>
              </a:rPr>
              <a:t>		         if (root-&gt;</a:t>
            </a:r>
            <a:r>
              <a:rPr lang="en-US" altLang="zh-CN" sz="1400" b="1" dirty="0" err="1">
                <a:ea typeface="楷体_GB2312" pitchFamily="49" charset="-122"/>
              </a:rPr>
              <a:t>rchild</a:t>
            </a:r>
            <a:r>
              <a:rPr lang="en-US" altLang="zh-CN" sz="1400" b="1" dirty="0">
                <a:ea typeface="楷体_GB2312" pitchFamily="49" charset="-122"/>
              </a:rPr>
              <a:t> == NULL)</a:t>
            </a:r>
          </a:p>
          <a:p>
            <a:pPr marL="609600" indent="-609600">
              <a:spcBef>
                <a:spcPts val="100"/>
              </a:spcBef>
            </a:pPr>
            <a:r>
              <a:rPr lang="en-US" altLang="zh-CN" sz="1400" b="1" dirty="0">
                <a:ea typeface="楷体_GB2312" pitchFamily="49" charset="-122"/>
              </a:rPr>
              <a:t>                                  root-&gt;</a:t>
            </a:r>
            <a:r>
              <a:rPr lang="en-US" altLang="zh-CN" sz="1400" b="1" dirty="0" err="1">
                <a:ea typeface="楷体_GB2312" pitchFamily="49" charset="-122"/>
              </a:rPr>
              <a:t>rchild</a:t>
            </a:r>
            <a:r>
              <a:rPr lang="en-US" altLang="zh-CN" sz="1400" b="1" dirty="0">
                <a:ea typeface="楷体_GB2312" pitchFamily="49" charset="-122"/>
              </a:rPr>
              <a:t> = p;  else root-&gt;</a:t>
            </a:r>
            <a:r>
              <a:rPr lang="en-US" altLang="zh-CN" sz="1400" b="1" dirty="0" err="1">
                <a:ea typeface="楷体_GB2312" pitchFamily="49" charset="-122"/>
              </a:rPr>
              <a:t>rchild</a:t>
            </a:r>
            <a:r>
              <a:rPr lang="en-US" altLang="zh-CN" sz="1400" b="1" dirty="0">
                <a:ea typeface="楷体_GB2312" pitchFamily="49" charset="-122"/>
              </a:rPr>
              <a:t>-&gt;</a:t>
            </a:r>
            <a:r>
              <a:rPr lang="en-US" altLang="zh-CN" sz="1400" b="1" dirty="0" err="1">
                <a:ea typeface="楷体_GB2312" pitchFamily="49" charset="-122"/>
              </a:rPr>
              <a:t>rchild</a:t>
            </a:r>
            <a:r>
              <a:rPr lang="en-US" altLang="zh-CN" sz="1400" b="1" dirty="0">
                <a:ea typeface="楷体_GB2312" pitchFamily="49" charset="-122"/>
              </a:rPr>
              <a:t> = p;</a:t>
            </a:r>
          </a:p>
          <a:p>
            <a:pPr marL="609600" indent="-609600">
              <a:spcBef>
                <a:spcPts val="100"/>
              </a:spcBef>
            </a:pPr>
            <a:r>
              <a:rPr lang="en-US" altLang="zh-CN" sz="1400" b="1" dirty="0">
                <a:ea typeface="楷体_GB2312" pitchFamily="49" charset="-122"/>
              </a:rPr>
              <a:t>		   break;                </a:t>
            </a:r>
          </a:p>
        </p:txBody>
      </p:sp>
      <mc:AlternateContent xmlns:mc="http://schemas.openxmlformats.org/markup-compatibility/2006">
        <mc:Choice xmlns:p14="http://schemas.microsoft.com/office/powerpoint/2010/main" xmlns="" Requires="p14">
          <p:contentPart p14:bwMode="auto" r:id="rId3">
            <p14:nvContentPartPr>
              <p14:cNvPr id="6144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144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矩形 34"/>
          <p:cNvSpPr>
            <a:spLocks noChangeArrowheads="1"/>
          </p:cNvSpPr>
          <p:nvPr/>
        </p:nvSpPr>
        <p:spPr bwMode="auto">
          <a:xfrm>
            <a:off x="683568"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私有</a:t>
            </a:r>
            <a:r>
              <a:rPr lang="en-US" altLang="zh-CN" b="1" dirty="0">
                <a:latin typeface="微软雅黑" pitchFamily="34" charset="-122"/>
                <a:ea typeface="微软雅黑" pitchFamily="34" charset="-122"/>
              </a:rPr>
              <a:t>create</a:t>
            </a:r>
            <a:r>
              <a:rPr lang="zh-CN" altLang="en-US" b="1" dirty="0">
                <a:latin typeface="微软雅黑" pitchFamily="34" charset="-122"/>
                <a:ea typeface="微软雅黑" pitchFamily="34" charset="-122"/>
              </a:rPr>
              <a:t>函数的实现 </a:t>
            </a:r>
            <a:r>
              <a:rPr lang="zh-CN" altLang="en-US" dirty="0">
                <a:latin typeface="微软雅黑" pitchFamily="34" charset="-122"/>
                <a:ea typeface="微软雅黑" pitchFamily="34" charset="-122"/>
              </a:rPr>
              <a:t> </a:t>
            </a:r>
          </a:p>
        </p:txBody>
      </p:sp>
      <p:sp>
        <p:nvSpPr>
          <p:cNvPr id="6" name="矩形 5"/>
          <p:cNvSpPr/>
          <p:nvPr/>
        </p:nvSpPr>
        <p:spPr>
          <a:xfrm>
            <a:off x="683568" y="1059582"/>
            <a:ext cx="6696075" cy="3683060"/>
          </a:xfrm>
          <a:prstGeom prst="rect">
            <a:avLst/>
          </a:prstGeom>
        </p:spPr>
        <p:txBody>
          <a:bodyPr>
            <a:spAutoFit/>
          </a:bodyPr>
          <a:lstStyle/>
          <a:p>
            <a:pPr marL="609600" indent="-609600">
              <a:spcBef>
                <a:spcPts val="200"/>
              </a:spcBef>
              <a:defRPr/>
            </a:pPr>
            <a:r>
              <a:rPr lang="en-US" altLang="zh-CN" sz="1400" b="1" dirty="0">
                <a:ea typeface="楷体_GB2312" pitchFamily="49" charset="-122"/>
              </a:rPr>
              <a:t>                case CPAREN: case EOL:  return root;</a:t>
            </a:r>
          </a:p>
          <a:p>
            <a:pPr>
              <a:spcBef>
                <a:spcPts val="200"/>
              </a:spcBef>
              <a:defRPr/>
            </a:pPr>
            <a:r>
              <a:rPr lang="en-US" altLang="zh-CN" sz="1400" b="1" dirty="0">
                <a:ea typeface="楷体_GB2312" pitchFamily="49" charset="-122"/>
              </a:rPr>
              <a:t>                case ADD:  case SUB:</a:t>
            </a:r>
          </a:p>
          <a:p>
            <a:pPr>
              <a:spcBef>
                <a:spcPts val="200"/>
              </a:spcBef>
              <a:defRPr/>
            </a:pPr>
            <a:r>
              <a:rPr lang="en-US" altLang="zh-CN" sz="1400" b="1" dirty="0">
                <a:ea typeface="楷体_GB2312" pitchFamily="49" charset="-122"/>
              </a:rPr>
              <a:t>	      if (root == NULL)</a:t>
            </a:r>
          </a:p>
          <a:p>
            <a:pPr>
              <a:spcBef>
                <a:spcPts val="200"/>
              </a:spcBef>
              <a:defRPr/>
            </a:pPr>
            <a:r>
              <a:rPr lang="en-US" altLang="zh-CN" sz="1400" b="1" dirty="0">
                <a:ea typeface="楷体_GB2312" pitchFamily="49" charset="-122"/>
              </a:rPr>
              <a:t>                                 root = new node(returnType,0, p);</a:t>
            </a:r>
          </a:p>
          <a:p>
            <a:pPr>
              <a:spcBef>
                <a:spcPts val="200"/>
              </a:spcBef>
              <a:defRPr/>
            </a:pPr>
            <a:r>
              <a:rPr lang="en-US" altLang="zh-CN" sz="1400" b="1" dirty="0">
                <a:ea typeface="楷体_GB2312" pitchFamily="49" charset="-122"/>
              </a:rPr>
              <a:t>	      else root = new node(returnType,0, root);</a:t>
            </a:r>
          </a:p>
          <a:p>
            <a:pPr>
              <a:spcBef>
                <a:spcPts val="200"/>
              </a:spcBef>
              <a:defRPr/>
            </a:pPr>
            <a:r>
              <a:rPr lang="en-US" altLang="zh-CN" sz="1400" b="1" dirty="0">
                <a:ea typeface="楷体_GB2312" pitchFamily="49" charset="-122"/>
              </a:rPr>
              <a:t>	      break;</a:t>
            </a:r>
          </a:p>
          <a:p>
            <a:pPr>
              <a:spcBef>
                <a:spcPts val="200"/>
              </a:spcBef>
              <a:defRPr/>
            </a:pPr>
            <a:r>
              <a:rPr lang="en-US" altLang="zh-CN" sz="1400" b="1" dirty="0">
                <a:ea typeface="楷体_GB2312" pitchFamily="49" charset="-122"/>
              </a:rPr>
              <a:t>                 case MULTI:  case DIV:</a:t>
            </a:r>
          </a:p>
          <a:p>
            <a:pPr>
              <a:spcBef>
                <a:spcPts val="200"/>
              </a:spcBef>
              <a:defRPr/>
            </a:pPr>
            <a:r>
              <a:rPr lang="en-US" altLang="zh-CN" sz="1400" b="1" dirty="0">
                <a:ea typeface="楷体_GB2312" pitchFamily="49" charset="-122"/>
              </a:rPr>
              <a:t>	      if (root == NULL) root = new node(returnType,0, p);</a:t>
            </a:r>
          </a:p>
          <a:p>
            <a:pPr>
              <a:spcBef>
                <a:spcPts val="200"/>
              </a:spcBef>
              <a:defRPr/>
            </a:pPr>
            <a:r>
              <a:rPr lang="en-US" altLang="zh-CN" sz="1400" b="1" dirty="0">
                <a:ea typeface="楷体_GB2312" pitchFamily="49" charset="-122"/>
              </a:rPr>
              <a:t>	     else if (root-&gt;type == MULTI || root-&gt;type == DIV)</a:t>
            </a:r>
          </a:p>
          <a:p>
            <a:pPr>
              <a:spcBef>
                <a:spcPts val="200"/>
              </a:spcBef>
              <a:defRPr/>
            </a:pPr>
            <a:r>
              <a:rPr lang="en-US" altLang="zh-CN" sz="1400" b="1" dirty="0">
                <a:ea typeface="楷体_GB2312" pitchFamily="49" charset="-122"/>
              </a:rPr>
              <a:t>                                        root = new node(returnType,0, root);</a:t>
            </a:r>
          </a:p>
          <a:p>
            <a:pPr>
              <a:spcBef>
                <a:spcPts val="200"/>
              </a:spcBef>
              <a:defRPr/>
            </a:pPr>
            <a:r>
              <a:rPr lang="en-US" altLang="zh-CN" sz="1400" b="1" dirty="0">
                <a:ea typeface="楷体_GB2312" pitchFamily="49" charset="-122"/>
              </a:rPr>
              <a:t>	            else root-&gt;</a:t>
            </a:r>
            <a:r>
              <a:rPr lang="en-US" altLang="zh-CN" sz="1400" b="1" dirty="0" err="1">
                <a:ea typeface="楷体_GB2312" pitchFamily="49" charset="-122"/>
              </a:rPr>
              <a:t>rchild</a:t>
            </a:r>
            <a:r>
              <a:rPr lang="en-US" altLang="zh-CN" sz="1400" b="1" dirty="0">
                <a:ea typeface="楷体_GB2312" pitchFamily="49" charset="-122"/>
              </a:rPr>
              <a:t> = new node (returnType,0, root-&gt;</a:t>
            </a:r>
            <a:r>
              <a:rPr lang="en-US" altLang="zh-CN" sz="1400" b="1" dirty="0" err="1">
                <a:ea typeface="楷体_GB2312" pitchFamily="49" charset="-122"/>
              </a:rPr>
              <a:t>rchild</a:t>
            </a:r>
            <a:r>
              <a:rPr lang="en-US" altLang="zh-CN" sz="1400" b="1" dirty="0">
                <a:ea typeface="楷体_GB2312" pitchFamily="49" charset="-122"/>
              </a:rPr>
              <a:t>);</a:t>
            </a:r>
          </a:p>
          <a:p>
            <a:pPr>
              <a:spcBef>
                <a:spcPts val="200"/>
              </a:spcBef>
              <a:defRPr/>
            </a:pPr>
            <a:r>
              <a:rPr lang="en-US" altLang="zh-CN" sz="1400" b="1" dirty="0">
                <a:ea typeface="楷体_GB2312" pitchFamily="49" charset="-122"/>
              </a:rPr>
              <a:t>           }</a:t>
            </a:r>
          </a:p>
          <a:p>
            <a:pPr>
              <a:spcBef>
                <a:spcPts val="200"/>
              </a:spcBef>
              <a:defRPr/>
            </a:pPr>
            <a:r>
              <a:rPr lang="en-US" altLang="zh-CN" sz="1400" b="1" dirty="0">
                <a:ea typeface="楷体_GB2312" pitchFamily="49" charset="-122"/>
              </a:rPr>
              <a:t>      }</a:t>
            </a:r>
          </a:p>
          <a:p>
            <a:pPr>
              <a:spcBef>
                <a:spcPts val="200"/>
              </a:spcBef>
              <a:defRPr/>
            </a:pPr>
            <a:r>
              <a:rPr lang="en-US" altLang="zh-CN" sz="1400" b="1" dirty="0">
                <a:ea typeface="楷体_GB2312" pitchFamily="49" charset="-122"/>
              </a:rPr>
              <a:t>      return root;</a:t>
            </a:r>
          </a:p>
          <a:p>
            <a:pPr>
              <a:spcBef>
                <a:spcPts val="200"/>
              </a:spcBef>
              <a:defRPr/>
            </a:pPr>
            <a:r>
              <a:rPr lang="en-US" altLang="zh-CN" sz="1400" b="1" dirty="0">
                <a:ea typeface="楷体_GB2312" pitchFamily="49" charset="-122"/>
              </a:rPr>
              <a:t>}</a:t>
            </a:r>
          </a:p>
        </p:txBody>
      </p:sp>
      <mc:AlternateContent xmlns:mc="http://schemas.openxmlformats.org/markup-compatibility/2006">
        <mc:Choice xmlns:p14="http://schemas.microsoft.com/office/powerpoint/2010/main" xmlns="" Requires="p14">
          <p:contentPart p14:bwMode="auto" r:id="rId3">
            <p14:nvContentPartPr>
              <p14:cNvPr id="6246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246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矩形 34"/>
          <p:cNvSpPr>
            <a:spLocks noChangeArrowheads="1"/>
          </p:cNvSpPr>
          <p:nvPr/>
        </p:nvSpPr>
        <p:spPr bwMode="auto">
          <a:xfrm>
            <a:off x="611560" y="339502"/>
            <a:ext cx="6215063"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getToken</a:t>
            </a:r>
            <a:r>
              <a:rPr lang="zh-CN" altLang="en-US" b="1" dirty="0">
                <a:latin typeface="微软雅黑" pitchFamily="34" charset="-122"/>
                <a:ea typeface="微软雅黑" pitchFamily="34" charset="-122"/>
              </a:rPr>
              <a:t>函数的实现 </a:t>
            </a:r>
            <a:r>
              <a:rPr lang="zh-CN" altLang="en-US" dirty="0">
                <a:latin typeface="微软雅黑" pitchFamily="34" charset="-122"/>
                <a:ea typeface="微软雅黑" pitchFamily="34" charset="-122"/>
              </a:rPr>
              <a:t> </a:t>
            </a:r>
          </a:p>
        </p:txBody>
      </p:sp>
      <p:sp>
        <p:nvSpPr>
          <p:cNvPr id="6" name="矩形 5"/>
          <p:cNvSpPr/>
          <p:nvPr/>
        </p:nvSpPr>
        <p:spPr>
          <a:xfrm>
            <a:off x="684213" y="915988"/>
            <a:ext cx="6696075" cy="4164012"/>
          </a:xfrm>
          <a:prstGeom prst="rect">
            <a:avLst/>
          </a:prstGeom>
        </p:spPr>
        <p:txBody>
          <a:bodyPr>
            <a:spAutoFit/>
          </a:bodyPr>
          <a:lstStyle/>
          <a:p>
            <a:pPr marL="609600" indent="-609600">
              <a:lnSpc>
                <a:spcPct val="90000"/>
              </a:lnSpc>
              <a:defRPr/>
            </a:pPr>
            <a:r>
              <a:rPr lang="en-US" altLang="zh-CN" sz="1400" b="1" dirty="0">
                <a:ea typeface="楷体_GB2312" pitchFamily="49" charset="-122"/>
              </a:rPr>
              <a:t>calc::Type calc::</a:t>
            </a:r>
            <a:r>
              <a:rPr lang="en-US" altLang="zh-CN" sz="1400" b="1" dirty="0" err="1">
                <a:ea typeface="楷体_GB2312" pitchFamily="49" charset="-122"/>
              </a:rPr>
              <a:t>getToken</a:t>
            </a:r>
            <a:r>
              <a:rPr lang="en-US" altLang="zh-CN" sz="1400" b="1" dirty="0">
                <a:ea typeface="楷体_GB2312" pitchFamily="49" charset="-122"/>
              </a:rPr>
              <a:t>(char *&amp;s, </a:t>
            </a:r>
            <a:r>
              <a:rPr lang="en-US" altLang="zh-CN" sz="1400" b="1" dirty="0" err="1">
                <a:ea typeface="楷体_GB2312" pitchFamily="49" charset="-122"/>
              </a:rPr>
              <a:t>int</a:t>
            </a:r>
            <a:r>
              <a:rPr lang="en-US" altLang="zh-CN" sz="1400" b="1" dirty="0">
                <a:ea typeface="楷体_GB2312" pitchFamily="49" charset="-122"/>
              </a:rPr>
              <a:t> &amp;data)</a:t>
            </a:r>
          </a:p>
          <a:p>
            <a:pPr marL="609600" indent="-609600">
              <a:lnSpc>
                <a:spcPct val="90000"/>
              </a:lnSpc>
              <a:defRPr/>
            </a:pPr>
            <a:r>
              <a:rPr lang="en-US" altLang="zh-CN" sz="1400" b="1" dirty="0">
                <a:ea typeface="楷体_GB2312" pitchFamily="49" charset="-122"/>
              </a:rPr>
              <a:t>{</a:t>
            </a:r>
          </a:p>
          <a:p>
            <a:pPr marL="609600" indent="-609600">
              <a:lnSpc>
                <a:spcPct val="90000"/>
              </a:lnSpc>
              <a:defRPr/>
            </a:pPr>
            <a:r>
              <a:rPr lang="en-US" altLang="zh-CN" sz="1400" b="1" dirty="0">
                <a:ea typeface="楷体_GB2312" pitchFamily="49" charset="-122"/>
              </a:rPr>
              <a:t>     char type;</a:t>
            </a:r>
          </a:p>
          <a:p>
            <a:pPr marL="609600" indent="-609600">
              <a:lnSpc>
                <a:spcPct val="90000"/>
              </a:lnSpc>
              <a:defRPr/>
            </a:pPr>
            <a:r>
              <a:rPr lang="en-US" altLang="zh-CN" sz="1400" b="1" dirty="0">
                <a:ea typeface="楷体_GB2312" pitchFamily="49" charset="-122"/>
              </a:rPr>
              <a:t>     while (*s == ' ') ++s;   </a:t>
            </a:r>
          </a:p>
          <a:p>
            <a:pPr marL="609600" indent="-609600">
              <a:lnSpc>
                <a:spcPct val="90000"/>
              </a:lnSpc>
              <a:defRPr/>
            </a:pPr>
            <a:r>
              <a:rPr lang="en-US" altLang="zh-CN" sz="1400" b="1" dirty="0">
                <a:ea typeface="楷体_GB2312" pitchFamily="49" charset="-122"/>
              </a:rPr>
              <a:t>     if (*s &gt;= '0‘  &amp;&amp;  *s &lt;= '9') {</a:t>
            </a:r>
          </a:p>
          <a:p>
            <a:pPr marL="609600" indent="-609600">
              <a:lnSpc>
                <a:spcPct val="90000"/>
              </a:lnSpc>
              <a:defRPr/>
            </a:pPr>
            <a:r>
              <a:rPr lang="en-US" altLang="zh-CN" sz="1400" b="1" dirty="0">
                <a:ea typeface="楷体_GB2312" pitchFamily="49" charset="-122"/>
              </a:rPr>
              <a:t>          data = 0;</a:t>
            </a:r>
          </a:p>
          <a:p>
            <a:pPr marL="609600" indent="-609600">
              <a:lnSpc>
                <a:spcPct val="90000"/>
              </a:lnSpc>
              <a:defRPr/>
            </a:pPr>
            <a:r>
              <a:rPr lang="en-US" altLang="zh-CN" sz="1400" b="1" dirty="0">
                <a:ea typeface="楷体_GB2312" pitchFamily="49" charset="-122"/>
              </a:rPr>
              <a:t>          while (*s &gt;= '0'  &amp;&amp;  *s &lt;= '9')   {  data = data * 10 + *s - '0';  ++s;  }</a:t>
            </a:r>
          </a:p>
          <a:p>
            <a:pPr marL="609600" indent="-609600">
              <a:lnSpc>
                <a:spcPct val="90000"/>
              </a:lnSpc>
              <a:defRPr/>
            </a:pPr>
            <a:r>
              <a:rPr lang="en-US" altLang="zh-CN" sz="1400" b="1" dirty="0">
                <a:ea typeface="楷体_GB2312" pitchFamily="49" charset="-122"/>
              </a:rPr>
              <a:t>          return DATA;</a:t>
            </a:r>
          </a:p>
          <a:p>
            <a:pPr marL="609600" indent="-609600">
              <a:lnSpc>
                <a:spcPct val="90000"/>
              </a:lnSpc>
              <a:defRPr/>
            </a:pPr>
            <a:r>
              <a:rPr lang="en-US" altLang="zh-CN" sz="1400" b="1" dirty="0">
                <a:ea typeface="楷体_GB2312" pitchFamily="49" charset="-122"/>
              </a:rPr>
              <a:t>      }  </a:t>
            </a:r>
          </a:p>
          <a:p>
            <a:pPr>
              <a:lnSpc>
                <a:spcPct val="90000"/>
              </a:lnSpc>
              <a:defRPr/>
            </a:pPr>
            <a:r>
              <a:rPr lang="en-US" altLang="zh-CN" sz="1400" b="1" dirty="0">
                <a:ea typeface="楷体_GB2312" pitchFamily="49" charset="-122"/>
              </a:rPr>
              <a:t>      if (*s == '\0') return EOL;</a:t>
            </a:r>
          </a:p>
          <a:p>
            <a:pPr>
              <a:lnSpc>
                <a:spcPct val="90000"/>
              </a:lnSpc>
              <a:defRPr/>
            </a:pPr>
            <a:r>
              <a:rPr lang="en-US" altLang="zh-CN" sz="1400" b="1" dirty="0">
                <a:ea typeface="楷体_GB2312" pitchFamily="49" charset="-122"/>
              </a:rPr>
              <a:t>      type = *s; ++s;</a:t>
            </a:r>
          </a:p>
          <a:p>
            <a:pPr>
              <a:lnSpc>
                <a:spcPct val="90000"/>
              </a:lnSpc>
              <a:defRPr/>
            </a:pPr>
            <a:r>
              <a:rPr lang="en-US" altLang="zh-CN" sz="1400" b="1" dirty="0">
                <a:ea typeface="楷体_GB2312" pitchFamily="49" charset="-122"/>
              </a:rPr>
              <a:t>       switch(type) {</a:t>
            </a:r>
          </a:p>
          <a:p>
            <a:pPr>
              <a:lnSpc>
                <a:spcPct val="90000"/>
              </a:lnSpc>
              <a:defRPr/>
            </a:pPr>
            <a:r>
              <a:rPr lang="en-US" altLang="zh-CN" sz="1400" b="1" dirty="0">
                <a:ea typeface="楷体_GB2312" pitchFamily="49" charset="-122"/>
              </a:rPr>
              <a:t>               case '+': return ADD; </a:t>
            </a:r>
          </a:p>
          <a:p>
            <a:pPr>
              <a:lnSpc>
                <a:spcPct val="90000"/>
              </a:lnSpc>
              <a:defRPr/>
            </a:pPr>
            <a:r>
              <a:rPr lang="en-US" altLang="zh-CN" sz="1400" b="1" dirty="0">
                <a:ea typeface="楷体_GB2312" pitchFamily="49" charset="-122"/>
              </a:rPr>
              <a:t>               case '-': return SUB;</a:t>
            </a:r>
          </a:p>
          <a:p>
            <a:pPr>
              <a:lnSpc>
                <a:spcPct val="90000"/>
              </a:lnSpc>
              <a:defRPr/>
            </a:pPr>
            <a:r>
              <a:rPr lang="en-US" altLang="zh-CN" sz="1400" b="1" dirty="0">
                <a:ea typeface="楷体_GB2312" pitchFamily="49" charset="-122"/>
              </a:rPr>
              <a:t>               case '*': return MULTI;</a:t>
            </a:r>
          </a:p>
          <a:p>
            <a:pPr>
              <a:lnSpc>
                <a:spcPct val="90000"/>
              </a:lnSpc>
              <a:defRPr/>
            </a:pPr>
            <a:r>
              <a:rPr lang="en-US" altLang="zh-CN" sz="1400" b="1" dirty="0">
                <a:ea typeface="楷体_GB2312" pitchFamily="49" charset="-122"/>
              </a:rPr>
              <a:t>               case '/': return DIV;</a:t>
            </a:r>
          </a:p>
          <a:p>
            <a:pPr>
              <a:lnSpc>
                <a:spcPct val="90000"/>
              </a:lnSpc>
              <a:defRPr/>
            </a:pPr>
            <a:r>
              <a:rPr lang="en-US" altLang="zh-CN" sz="1400" b="1" dirty="0">
                <a:ea typeface="楷体_GB2312" pitchFamily="49" charset="-122"/>
              </a:rPr>
              <a:t>               case '(': return OPAREN;</a:t>
            </a:r>
          </a:p>
          <a:p>
            <a:pPr>
              <a:lnSpc>
                <a:spcPct val="90000"/>
              </a:lnSpc>
              <a:defRPr/>
            </a:pPr>
            <a:r>
              <a:rPr lang="en-US" altLang="zh-CN" sz="1400" b="1" dirty="0">
                <a:ea typeface="楷体_GB2312" pitchFamily="49" charset="-122"/>
              </a:rPr>
              <a:t>               case ')': return CPAREN;</a:t>
            </a:r>
          </a:p>
          <a:p>
            <a:pPr>
              <a:lnSpc>
                <a:spcPct val="90000"/>
              </a:lnSpc>
              <a:defRPr/>
            </a:pPr>
            <a:r>
              <a:rPr lang="en-US" altLang="zh-CN" sz="1400" b="1" dirty="0">
                <a:ea typeface="楷体_GB2312" pitchFamily="49" charset="-122"/>
              </a:rPr>
              <a:t>               default: return EOL;</a:t>
            </a:r>
          </a:p>
          <a:p>
            <a:pPr>
              <a:lnSpc>
                <a:spcPct val="90000"/>
              </a:lnSpc>
              <a:defRPr/>
            </a:pPr>
            <a:r>
              <a:rPr lang="en-US" altLang="zh-CN" sz="1400" b="1" dirty="0">
                <a:ea typeface="楷体_GB2312" pitchFamily="49" charset="-122"/>
              </a:rPr>
              <a:t>       }</a:t>
            </a:r>
          </a:p>
          <a:p>
            <a:pPr>
              <a:lnSpc>
                <a:spcPct val="90000"/>
              </a:lnSpc>
              <a:defRPr/>
            </a:pPr>
            <a:r>
              <a:rPr lang="en-US" altLang="zh-CN" sz="1400" b="1" dirty="0">
                <a:ea typeface="楷体_GB2312" pitchFamily="49" charset="-122"/>
              </a:rPr>
              <a:t> }</a:t>
            </a:r>
            <a:r>
              <a:rPr lang="en-US" altLang="zh-CN" sz="1400" dirty="0">
                <a:ea typeface="楷体_GB2312" pitchFamily="49" charset="-122"/>
              </a:rPr>
              <a:t> </a:t>
            </a:r>
          </a:p>
        </p:txBody>
      </p:sp>
      <mc:AlternateContent xmlns:mc="http://schemas.openxmlformats.org/markup-compatibility/2006">
        <mc:Choice xmlns:p14="http://schemas.microsoft.com/office/powerpoint/2010/main" xmlns="" Requires="p14">
          <p:contentPart p14:bwMode="auto" r:id="rId3">
            <p14:nvContentPartPr>
              <p14:cNvPr id="6349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349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矩形 34"/>
          <p:cNvSpPr>
            <a:spLocks noChangeArrowheads="1"/>
          </p:cNvSpPr>
          <p:nvPr/>
        </p:nvSpPr>
        <p:spPr bwMode="auto">
          <a:xfrm>
            <a:off x="539552" y="339502"/>
            <a:ext cx="6215063"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私有的</a:t>
            </a:r>
            <a:r>
              <a:rPr lang="en-US" altLang="zh-CN" b="1" dirty="0">
                <a:latin typeface="微软雅黑" pitchFamily="34" charset="-122"/>
                <a:ea typeface="微软雅黑" pitchFamily="34" charset="-122"/>
              </a:rPr>
              <a:t>result</a:t>
            </a:r>
            <a:r>
              <a:rPr lang="zh-CN" altLang="en-US" b="1" dirty="0">
                <a:latin typeface="微软雅黑" pitchFamily="34" charset="-122"/>
                <a:ea typeface="微软雅黑" pitchFamily="34" charset="-122"/>
              </a:rPr>
              <a:t>函数的实现 </a:t>
            </a:r>
            <a:r>
              <a:rPr lang="zh-CN" altLang="en-US" dirty="0">
                <a:latin typeface="微软雅黑" pitchFamily="34" charset="-122"/>
                <a:ea typeface="微软雅黑" pitchFamily="34" charset="-122"/>
              </a:rPr>
              <a:t> </a:t>
            </a:r>
          </a:p>
        </p:txBody>
      </p:sp>
      <p:sp>
        <p:nvSpPr>
          <p:cNvPr id="64517" name="矩形 5"/>
          <p:cNvSpPr>
            <a:spLocks noChangeArrowheads="1"/>
          </p:cNvSpPr>
          <p:nvPr/>
        </p:nvSpPr>
        <p:spPr bwMode="auto">
          <a:xfrm>
            <a:off x="684213" y="1058863"/>
            <a:ext cx="6696075" cy="3324225"/>
          </a:xfrm>
          <a:prstGeom prst="rect">
            <a:avLst/>
          </a:prstGeom>
          <a:noFill/>
          <a:ln w="9525">
            <a:noFill/>
            <a:miter lim="800000"/>
            <a:headEnd/>
            <a:tailEnd/>
          </a:ln>
        </p:spPr>
        <p:txBody>
          <a:bodyPr>
            <a:spAutoFit/>
          </a:bodyPr>
          <a:lstStyle/>
          <a:p>
            <a:pPr marL="609600" indent="-609600"/>
            <a:r>
              <a:rPr lang="en-US" altLang="zh-CN" sz="1400" b="1" dirty="0" err="1">
                <a:ea typeface="楷体_GB2312" pitchFamily="49" charset="-122"/>
              </a:rPr>
              <a:t>int</a:t>
            </a:r>
            <a:r>
              <a:rPr lang="en-US" altLang="zh-CN" sz="1400" b="1" dirty="0">
                <a:ea typeface="楷体_GB2312" pitchFamily="49" charset="-122"/>
              </a:rPr>
              <a:t> calc::result(calc::node *t)</a:t>
            </a:r>
          </a:p>
          <a:p>
            <a:pPr marL="609600" indent="-609600"/>
            <a:r>
              <a:rPr lang="en-US" altLang="zh-CN" sz="1400" b="1" dirty="0">
                <a:ea typeface="楷体_GB2312" pitchFamily="49" charset="-122"/>
              </a:rPr>
              <a:t>{</a:t>
            </a:r>
          </a:p>
          <a:p>
            <a:pPr marL="609600" indent="-609600"/>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num1, num2;</a:t>
            </a:r>
          </a:p>
          <a:p>
            <a:pPr marL="609600" indent="-609600"/>
            <a:endParaRPr lang="en-US" altLang="zh-CN" sz="1400" b="1" dirty="0">
              <a:ea typeface="楷体_GB2312" pitchFamily="49" charset="-122"/>
            </a:endParaRPr>
          </a:p>
          <a:p>
            <a:pPr marL="609600" indent="-609600"/>
            <a:r>
              <a:rPr lang="en-US" altLang="zh-CN" sz="1400" b="1" dirty="0">
                <a:ea typeface="楷体_GB2312" pitchFamily="49" charset="-122"/>
              </a:rPr>
              <a:t>      if (t-&gt;type == DATA) return t-&gt;data;</a:t>
            </a:r>
          </a:p>
          <a:p>
            <a:pPr marL="609600" indent="-609600"/>
            <a:r>
              <a:rPr lang="en-US" altLang="zh-CN" sz="1400" b="1" dirty="0">
                <a:ea typeface="楷体_GB2312" pitchFamily="49" charset="-122"/>
              </a:rPr>
              <a:t>      num1 = result(t-&gt;</a:t>
            </a:r>
            <a:r>
              <a:rPr lang="en-US" altLang="zh-CN" sz="1400" b="1" dirty="0" err="1">
                <a:ea typeface="楷体_GB2312" pitchFamily="49" charset="-122"/>
              </a:rPr>
              <a:t>lchild</a:t>
            </a:r>
            <a:r>
              <a:rPr lang="en-US" altLang="zh-CN" sz="1400" b="1" dirty="0">
                <a:ea typeface="楷体_GB2312" pitchFamily="49" charset="-122"/>
              </a:rPr>
              <a:t>);</a:t>
            </a:r>
          </a:p>
          <a:p>
            <a:pPr marL="609600" indent="-609600"/>
            <a:r>
              <a:rPr lang="en-US" altLang="zh-CN" sz="1400" b="1" dirty="0">
                <a:ea typeface="楷体_GB2312" pitchFamily="49" charset="-122"/>
              </a:rPr>
              <a:t>      num2 = result(t-&gt;</a:t>
            </a:r>
            <a:r>
              <a:rPr lang="en-US" altLang="zh-CN" sz="1400" b="1" dirty="0" err="1">
                <a:ea typeface="楷体_GB2312" pitchFamily="49" charset="-122"/>
              </a:rPr>
              <a:t>rchild</a:t>
            </a:r>
            <a:r>
              <a:rPr lang="en-US" altLang="zh-CN" sz="1400" b="1" dirty="0">
                <a:ea typeface="楷体_GB2312" pitchFamily="49" charset="-122"/>
              </a:rPr>
              <a:t>);</a:t>
            </a:r>
          </a:p>
          <a:p>
            <a:pPr marL="609600" indent="-609600"/>
            <a:r>
              <a:rPr lang="en-US" altLang="zh-CN" sz="1400" b="1" dirty="0">
                <a:ea typeface="楷体_GB2312" pitchFamily="49" charset="-122"/>
              </a:rPr>
              <a:t>      switch(t-&gt;type) {</a:t>
            </a:r>
            <a:endParaRPr lang="pt-BR" altLang="zh-CN" sz="1400" b="1" dirty="0">
              <a:ea typeface="楷体_GB2312" pitchFamily="49" charset="-122"/>
            </a:endParaRPr>
          </a:p>
          <a:p>
            <a:pPr marL="609600" indent="-609600"/>
            <a:r>
              <a:rPr lang="pt-BR" altLang="zh-CN" sz="1400" b="1" dirty="0">
                <a:ea typeface="楷体_GB2312" pitchFamily="49" charset="-122"/>
              </a:rPr>
              <a:t>            case ADD: t-&gt;data = num1 + num2;  break;</a:t>
            </a:r>
          </a:p>
          <a:p>
            <a:pPr marL="609600" indent="-609600"/>
            <a:r>
              <a:rPr lang="pt-BR" altLang="zh-CN" sz="1400" b="1" dirty="0">
                <a:ea typeface="楷体_GB2312" pitchFamily="49" charset="-122"/>
              </a:rPr>
              <a:t>            case SUB:  t-&gt;data = num1 - num2; break;</a:t>
            </a:r>
          </a:p>
          <a:p>
            <a:pPr marL="609600" indent="-609600"/>
            <a:r>
              <a:rPr lang="pt-BR" altLang="zh-CN" sz="1400" b="1" dirty="0">
                <a:ea typeface="楷体_GB2312" pitchFamily="49" charset="-122"/>
              </a:rPr>
              <a:t>            case MULTI:  t-&gt;data = num1 * num2; break;</a:t>
            </a:r>
          </a:p>
          <a:p>
            <a:pPr marL="609600" indent="-609600"/>
            <a:r>
              <a:rPr lang="pt-BR" altLang="zh-CN" sz="1400" b="1" dirty="0">
                <a:ea typeface="楷体_GB2312" pitchFamily="49" charset="-122"/>
              </a:rPr>
              <a:t>            case DIV:  t-&gt;data = num1 / num2; </a:t>
            </a:r>
          </a:p>
          <a:p>
            <a:pPr marL="609600" indent="-609600"/>
            <a:r>
              <a:rPr lang="pt-BR" altLang="zh-CN" sz="1400" b="1" dirty="0">
                <a:ea typeface="楷体_GB2312" pitchFamily="49" charset="-122"/>
              </a:rPr>
              <a:t>      </a:t>
            </a:r>
            <a:r>
              <a:rPr lang="en-US" altLang="zh-CN" sz="1400" b="1" dirty="0">
                <a:ea typeface="楷体_GB2312" pitchFamily="49" charset="-122"/>
              </a:rPr>
              <a:t>}</a:t>
            </a:r>
          </a:p>
          <a:p>
            <a:pPr marL="609600" indent="-609600"/>
            <a:r>
              <a:rPr lang="en-US" altLang="zh-CN" sz="1400" b="1" dirty="0">
                <a:ea typeface="楷体_GB2312" pitchFamily="49" charset="-122"/>
              </a:rPr>
              <a:t>      return t-&gt;data;</a:t>
            </a:r>
          </a:p>
          <a:p>
            <a:pPr marL="609600" indent="-609600"/>
            <a:r>
              <a:rPr lang="en-US" altLang="zh-CN" sz="1400" b="1" dirty="0">
                <a:ea typeface="楷体_GB2312" pitchFamily="49" charset="-122"/>
              </a:rPr>
              <a:t>} </a:t>
            </a:r>
          </a:p>
        </p:txBody>
      </p:sp>
      <mc:AlternateContent xmlns:mc="http://schemas.openxmlformats.org/markup-compatibility/2006">
        <mc:Choice xmlns:p14="http://schemas.microsoft.com/office/powerpoint/2010/main" xmlns="" Requires="p14">
          <p:contentPart p14:bwMode="auto" r:id="rId3">
            <p14:nvContentPartPr>
              <p14:cNvPr id="6451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451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矩形 34"/>
          <p:cNvSpPr>
            <a:spLocks noChangeArrowheads="1"/>
          </p:cNvSpPr>
          <p:nvPr/>
        </p:nvSpPr>
        <p:spPr bwMode="auto">
          <a:xfrm>
            <a:off x="683568" y="267494"/>
            <a:ext cx="6215063"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Calc</a:t>
            </a:r>
            <a:r>
              <a:rPr lang="zh-CN" altLang="en-US" b="1" dirty="0">
                <a:latin typeface="微软雅黑" pitchFamily="34" charset="-122"/>
                <a:ea typeface="微软雅黑" pitchFamily="34" charset="-122"/>
              </a:rPr>
              <a:t>类的应用</a:t>
            </a:r>
            <a:endParaRPr lang="zh-CN" altLang="en-US" dirty="0">
              <a:latin typeface="微软雅黑" pitchFamily="34" charset="-122"/>
              <a:ea typeface="微软雅黑" pitchFamily="34" charset="-122"/>
            </a:endParaRPr>
          </a:p>
        </p:txBody>
      </p:sp>
      <p:sp>
        <p:nvSpPr>
          <p:cNvPr id="65541" name="矩形 5"/>
          <p:cNvSpPr>
            <a:spLocks noChangeArrowheads="1"/>
          </p:cNvSpPr>
          <p:nvPr/>
        </p:nvSpPr>
        <p:spPr bwMode="auto">
          <a:xfrm>
            <a:off x="684213" y="1058863"/>
            <a:ext cx="6696075" cy="1514475"/>
          </a:xfrm>
          <a:prstGeom prst="rect">
            <a:avLst/>
          </a:prstGeom>
          <a:noFill/>
          <a:ln w="9525">
            <a:noFill/>
            <a:miter lim="800000"/>
            <a:headEnd/>
            <a:tailEnd/>
          </a:ln>
        </p:spPr>
        <p:txBody>
          <a:bodyPr>
            <a:spAutoFit/>
          </a:bodyPr>
          <a:lstStyle/>
          <a:p>
            <a:pPr marL="609600" indent="-609600">
              <a:lnSpc>
                <a:spcPct val="110000"/>
              </a:lnSpc>
            </a:pPr>
            <a:r>
              <a:rPr lang="en-US" altLang="zh-CN" sz="1400" b="1" dirty="0" err="1">
                <a:ea typeface="楷体_GB2312" pitchFamily="49" charset="-122"/>
              </a:rPr>
              <a:t>int</a:t>
            </a:r>
            <a:r>
              <a:rPr lang="en-US" altLang="zh-CN" sz="1400" b="1" dirty="0">
                <a:ea typeface="楷体_GB2312" pitchFamily="49" charset="-122"/>
              </a:rPr>
              <a:t> main()</a:t>
            </a:r>
          </a:p>
          <a:p>
            <a:pPr marL="609600" indent="-609600">
              <a:lnSpc>
                <a:spcPct val="110000"/>
              </a:lnSpc>
            </a:pPr>
            <a:r>
              <a:rPr lang="en-US" altLang="zh-CN" sz="1400" b="1" dirty="0">
                <a:ea typeface="楷体_GB2312" pitchFamily="49" charset="-122"/>
              </a:rPr>
              <a:t>{</a:t>
            </a:r>
          </a:p>
          <a:p>
            <a:pPr marL="609600" indent="-609600">
              <a:lnSpc>
                <a:spcPct val="110000"/>
              </a:lnSpc>
            </a:pPr>
            <a:r>
              <a:rPr lang="en-US" altLang="zh-CN" sz="1400" b="1" dirty="0">
                <a:ea typeface="楷体_GB2312" pitchFamily="49" charset="-122"/>
              </a:rPr>
              <a:t>      calc exp(" 2*3+(1 * 2*3+6*6) * (2+3)/5 + 2/2   ");</a:t>
            </a:r>
          </a:p>
          <a:p>
            <a:pPr marL="609600" indent="-609600">
              <a:lnSpc>
                <a:spcPct val="110000"/>
              </a:lnSpc>
            </a:pPr>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a:t>
            </a:r>
            <a:r>
              <a:rPr lang="en-US" altLang="zh-CN" sz="1400" b="1" dirty="0" err="1">
                <a:ea typeface="楷体_GB2312" pitchFamily="49" charset="-122"/>
              </a:rPr>
              <a:t>exp.result</a:t>
            </a:r>
            <a:r>
              <a:rPr lang="en-US" altLang="zh-CN" sz="1400" b="1" dirty="0">
                <a:ea typeface="楷体_GB2312" pitchFamily="49" charset="-122"/>
              </a:rPr>
              <a:t>() &lt;&lt; </a:t>
            </a:r>
            <a:r>
              <a:rPr lang="en-US" altLang="zh-CN" sz="1400" b="1" dirty="0" err="1">
                <a:ea typeface="楷体_GB2312" pitchFamily="49" charset="-122"/>
              </a:rPr>
              <a:t>endl</a:t>
            </a:r>
            <a:r>
              <a:rPr lang="en-US" altLang="zh-CN" sz="1400" b="1" dirty="0">
                <a:ea typeface="楷体_GB2312" pitchFamily="49" charset="-122"/>
              </a:rPr>
              <a:t>;</a:t>
            </a:r>
          </a:p>
          <a:p>
            <a:pPr marL="609600" indent="-609600">
              <a:lnSpc>
                <a:spcPct val="110000"/>
              </a:lnSpc>
            </a:pPr>
            <a:r>
              <a:rPr lang="en-US" altLang="zh-CN" sz="1400" b="1" dirty="0">
                <a:ea typeface="楷体_GB2312" pitchFamily="49" charset="-122"/>
              </a:rPr>
              <a:t>      return 0;</a:t>
            </a:r>
          </a:p>
          <a:p>
            <a:pPr marL="609600" indent="-609600">
              <a:lnSpc>
                <a:spcPct val="110000"/>
              </a:lnSpc>
            </a:pPr>
            <a:r>
              <a:rPr lang="en-US" altLang="zh-CN" sz="1400" b="1" dirty="0">
                <a:ea typeface="楷体_GB2312" pitchFamily="49" charset="-122"/>
              </a:rPr>
              <a:t>}</a:t>
            </a:r>
            <a:r>
              <a:rPr lang="en-US" altLang="zh-CN" sz="1400" dirty="0">
                <a:ea typeface="楷体_GB2312" pitchFamily="49" charset="-122"/>
              </a:rPr>
              <a:t> </a:t>
            </a:r>
          </a:p>
        </p:txBody>
      </p:sp>
      <p:sp>
        <p:nvSpPr>
          <p:cNvPr id="5" name="矩形 4"/>
          <p:cNvSpPr>
            <a:spLocks noChangeArrowheads="1"/>
          </p:cNvSpPr>
          <p:nvPr/>
        </p:nvSpPr>
        <p:spPr bwMode="auto">
          <a:xfrm>
            <a:off x="684213" y="2932113"/>
            <a:ext cx="4572000" cy="1492250"/>
          </a:xfrm>
          <a:prstGeom prst="rect">
            <a:avLst/>
          </a:prstGeom>
          <a:noFill/>
          <a:ln w="9525">
            <a:noFill/>
            <a:miter lim="800000"/>
            <a:headEnd/>
            <a:tailEnd/>
          </a:ln>
        </p:spPr>
        <p:txBody>
          <a:bodyPr>
            <a:spAutoFit/>
          </a:bodyPr>
          <a:lstStyle/>
          <a:p>
            <a:pPr>
              <a:lnSpc>
                <a:spcPct val="130000"/>
              </a:lnSpc>
            </a:pPr>
            <a:r>
              <a:rPr lang="zh-CN" altLang="en-US" sz="1400" b="1" dirty="0">
                <a:ea typeface="楷体_GB2312" pitchFamily="49" charset="-122"/>
              </a:rPr>
              <a:t>特点</a:t>
            </a:r>
            <a:endParaRPr lang="en-US" altLang="zh-CN" sz="1400" b="1" dirty="0">
              <a:ea typeface="楷体_GB2312" pitchFamily="49" charset="-122"/>
            </a:endParaRPr>
          </a:p>
          <a:p>
            <a:pPr>
              <a:lnSpc>
                <a:spcPct val="130000"/>
              </a:lnSpc>
            </a:pPr>
            <a:r>
              <a:rPr lang="en-US" altLang="zh-CN" sz="1400" b="1" dirty="0">
                <a:ea typeface="楷体_GB2312" pitchFamily="49" charset="-122"/>
              </a:rPr>
              <a:t>           </a:t>
            </a:r>
            <a:r>
              <a:rPr lang="zh-CN" altLang="en-US" sz="1400" b="1" dirty="0">
                <a:ea typeface="楷体_GB2312" pitchFamily="49" charset="-122"/>
              </a:rPr>
              <a:t>使用时和基于栈实现的</a:t>
            </a:r>
            <a:r>
              <a:rPr lang="en-US" altLang="zh-CN" sz="1400" b="1" dirty="0">
                <a:ea typeface="楷体_GB2312" pitchFamily="49" charset="-122"/>
              </a:rPr>
              <a:t>calc</a:t>
            </a:r>
            <a:r>
              <a:rPr lang="zh-CN" altLang="en-US" sz="1400" b="1" dirty="0">
                <a:ea typeface="楷体_GB2312" pitchFamily="49" charset="-122"/>
              </a:rPr>
              <a:t>类完全一样</a:t>
            </a:r>
          </a:p>
          <a:p>
            <a:pPr>
              <a:lnSpc>
                <a:spcPct val="130000"/>
              </a:lnSpc>
            </a:pPr>
            <a:r>
              <a:rPr lang="zh-CN" altLang="en-US" sz="1400" b="1" dirty="0">
                <a:ea typeface="楷体_GB2312" pitchFamily="49" charset="-122"/>
              </a:rPr>
              <a:t>缺点</a:t>
            </a:r>
          </a:p>
          <a:p>
            <a:pPr lvl="1">
              <a:lnSpc>
                <a:spcPct val="130000"/>
              </a:lnSpc>
            </a:pPr>
            <a:r>
              <a:rPr lang="zh-CN" altLang="en-US" sz="1400" b="1" dirty="0">
                <a:ea typeface="楷体_GB2312" pitchFamily="49" charset="-122"/>
              </a:rPr>
              <a:t>没有考虑表达式不正确的情况</a:t>
            </a:r>
          </a:p>
          <a:p>
            <a:pPr lvl="1">
              <a:lnSpc>
                <a:spcPct val="130000"/>
              </a:lnSpc>
            </a:pPr>
            <a:r>
              <a:rPr lang="zh-CN" altLang="en-US" sz="1400" b="1" dirty="0">
                <a:ea typeface="楷体_GB2312" pitchFamily="49" charset="-122"/>
              </a:rPr>
              <a:t>没有考虑乘方运算</a:t>
            </a:r>
          </a:p>
        </p:txBody>
      </p:sp>
      <mc:AlternateContent xmlns:mc="http://schemas.openxmlformats.org/markup-compatibility/2006">
        <mc:Choice xmlns:p14="http://schemas.microsoft.com/office/powerpoint/2010/main" xmlns="" Requires="p14">
          <p:contentPart p14:bwMode="auto" r:id="rId3">
            <p14:nvContentPartPr>
              <p14:cNvPr id="6553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553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4" name="组合 35"/>
          <p:cNvGrpSpPr>
            <a:grpSpLocks/>
          </p:cNvGrpSpPr>
          <p:nvPr/>
        </p:nvGrpSpPr>
        <p:grpSpPr bwMode="auto">
          <a:xfrm>
            <a:off x="179388" y="1779588"/>
            <a:ext cx="1822450" cy="2011362"/>
            <a:chOff x="807443" y="2207188"/>
            <a:chExt cx="2740029" cy="3316914"/>
          </a:xfrm>
        </p:grpSpPr>
        <p:sp>
          <p:nvSpPr>
            <p:cNvPr id="146452" name="矩形 25"/>
            <p:cNvSpPr>
              <a:spLocks noChangeArrowheads="1"/>
            </p:cNvSpPr>
            <p:nvPr/>
          </p:nvSpPr>
          <p:spPr bwMode="auto">
            <a:xfrm>
              <a:off x="807443" y="4565784"/>
              <a:ext cx="2740029" cy="95831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树的概念</a:t>
              </a:r>
            </a:p>
          </p:txBody>
        </p:sp>
        <p:sp>
          <p:nvSpPr>
            <p:cNvPr id="34" name="等腰三角形 33"/>
            <p:cNvSpPr/>
            <p:nvPr/>
          </p:nvSpPr>
          <p:spPr>
            <a:xfrm>
              <a:off x="1005545" y="2207188"/>
              <a:ext cx="2160041" cy="179851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46435" name="组合 37"/>
          <p:cNvGrpSpPr>
            <a:grpSpLocks/>
          </p:cNvGrpSpPr>
          <p:nvPr/>
        </p:nvGrpSpPr>
        <p:grpSpPr bwMode="auto">
          <a:xfrm>
            <a:off x="1979613" y="1779588"/>
            <a:ext cx="1741487" cy="2017712"/>
            <a:chOff x="862444" y="2207188"/>
            <a:chExt cx="2619266" cy="3328368"/>
          </a:xfrm>
        </p:grpSpPr>
        <p:sp>
          <p:nvSpPr>
            <p:cNvPr id="146449" name="矩形 38"/>
            <p:cNvSpPr>
              <a:spLocks noChangeArrowheads="1"/>
            </p:cNvSpPr>
            <p:nvPr/>
          </p:nvSpPr>
          <p:spPr bwMode="auto">
            <a:xfrm>
              <a:off x="862444" y="4576988"/>
              <a:ext cx="2619266" cy="95856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二叉树</a:t>
              </a:r>
            </a:p>
          </p:txBody>
        </p:sp>
        <p:sp>
          <p:nvSpPr>
            <p:cNvPr id="40" name="等腰三角形 39"/>
            <p:cNvSpPr/>
            <p:nvPr/>
          </p:nvSpPr>
          <p:spPr>
            <a:xfrm>
              <a:off x="1005704" y="2207188"/>
              <a:ext cx="2160835" cy="180166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6451"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46436" name="文本框 55"/>
          <p:cNvSpPr txBox="1">
            <a:spLocks noChangeArrowheads="1"/>
          </p:cNvSpPr>
          <p:nvPr/>
        </p:nvSpPr>
        <p:spPr bwMode="auto">
          <a:xfrm>
            <a:off x="2886075" y="420688"/>
            <a:ext cx="3317875" cy="761747"/>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dirty="0">
                <a:latin typeface="微软雅黑" pitchFamily="34" charset="-122"/>
                <a:ea typeface="微软雅黑" pitchFamily="34" charset="-122"/>
              </a:rPr>
              <a:t>第</a:t>
            </a:r>
            <a:r>
              <a:rPr lang="en-US" altLang="zh-CN" sz="3600" b="1" dirty="0">
                <a:latin typeface="微软雅黑" pitchFamily="34" charset="-122"/>
                <a:ea typeface="微软雅黑" pitchFamily="34" charset="-122"/>
              </a:rPr>
              <a:t>6</a:t>
            </a:r>
            <a:r>
              <a:rPr lang="zh-CN" altLang="en-US" sz="3600" b="1" dirty="0">
                <a:latin typeface="微软雅黑" pitchFamily="34" charset="-122"/>
                <a:ea typeface="微软雅黑" pitchFamily="34" charset="-122"/>
              </a:rPr>
              <a:t>章  树</a:t>
            </a:r>
            <a:endParaRPr lang="en-US" altLang="zh-CN" sz="3600" b="1" dirty="0">
              <a:latin typeface="微软雅黑" pitchFamily="34" charset="-122"/>
              <a:ea typeface="微软雅黑" pitchFamily="34" charset="-122"/>
            </a:endParaRPr>
          </a:p>
        </p:txBody>
      </p:sp>
      <p:grpSp>
        <p:nvGrpSpPr>
          <p:cNvPr id="146437" name="组合 37"/>
          <p:cNvGrpSpPr>
            <a:grpSpLocks/>
          </p:cNvGrpSpPr>
          <p:nvPr/>
        </p:nvGrpSpPr>
        <p:grpSpPr bwMode="auto">
          <a:xfrm>
            <a:off x="3635375" y="1779588"/>
            <a:ext cx="1944688" cy="2017712"/>
            <a:chOff x="862444" y="2206370"/>
            <a:chExt cx="2921826" cy="3329397"/>
          </a:xfrm>
        </p:grpSpPr>
        <p:sp>
          <p:nvSpPr>
            <p:cNvPr id="146446"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表达式树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6448"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46438" name="组合 37"/>
          <p:cNvGrpSpPr>
            <a:grpSpLocks/>
          </p:cNvGrpSpPr>
          <p:nvPr/>
        </p:nvGrpSpPr>
        <p:grpSpPr bwMode="auto">
          <a:xfrm>
            <a:off x="5435600" y="1779588"/>
            <a:ext cx="1944688" cy="2017712"/>
            <a:chOff x="862444" y="2206370"/>
            <a:chExt cx="2921826" cy="3329397"/>
          </a:xfrm>
        </p:grpSpPr>
        <p:sp>
          <p:nvSpPr>
            <p:cNvPr id="146443"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哈夫曼树</a:t>
              </a:r>
            </a:p>
          </p:txBody>
        </p:sp>
        <p:sp>
          <p:nvSpPr>
            <p:cNvPr id="18" name="等腰三角形 17"/>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6445"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4</a:t>
              </a:r>
            </a:p>
          </p:txBody>
        </p:sp>
      </p:grpSp>
      <p:grpSp>
        <p:nvGrpSpPr>
          <p:cNvPr id="146439" name="组合 37"/>
          <p:cNvGrpSpPr>
            <a:grpSpLocks/>
          </p:cNvGrpSpPr>
          <p:nvPr/>
        </p:nvGrpSpPr>
        <p:grpSpPr bwMode="auto">
          <a:xfrm>
            <a:off x="7235825" y="1779588"/>
            <a:ext cx="1944688" cy="2017712"/>
            <a:chOff x="862444" y="2206370"/>
            <a:chExt cx="2921826" cy="3329397"/>
          </a:xfrm>
        </p:grpSpPr>
        <p:sp>
          <p:nvSpPr>
            <p:cNvPr id="146440"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树和森林</a:t>
              </a:r>
            </a:p>
          </p:txBody>
        </p:sp>
        <p:sp>
          <p:nvSpPr>
            <p:cNvPr id="22" name="等腰三角形 21"/>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6442"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5</a:t>
              </a:r>
            </a:p>
          </p:txBody>
        </p:sp>
      </p:grpSp>
    </p:spTree>
  </p:cSld>
  <p:clrMapOvr>
    <a:masterClrMapping/>
  </p:clrMapOvr>
  <p:transition spd="slow" advTm="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矩形 34"/>
          <p:cNvSpPr>
            <a:spLocks noChangeArrowheads="1"/>
          </p:cNvSpPr>
          <p:nvPr/>
        </p:nvSpPr>
        <p:spPr bwMode="auto">
          <a:xfrm>
            <a:off x="467544"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字符的机内表示</a:t>
            </a:r>
            <a:endParaRPr lang="zh-CN" altLang="en-US" dirty="0">
              <a:latin typeface="微软雅黑" pitchFamily="34" charset="-122"/>
              <a:ea typeface="微软雅黑" pitchFamily="34" charset="-122"/>
            </a:endParaRPr>
          </a:p>
        </p:txBody>
      </p:sp>
      <p:sp>
        <p:nvSpPr>
          <p:cNvPr id="59397" name="矩形 6"/>
          <p:cNvSpPr>
            <a:spLocks noChangeArrowheads="1"/>
          </p:cNvSpPr>
          <p:nvPr/>
        </p:nvSpPr>
        <p:spPr bwMode="auto">
          <a:xfrm>
            <a:off x="395536" y="915566"/>
            <a:ext cx="8137525" cy="1212850"/>
          </a:xfrm>
          <a:prstGeom prst="rect">
            <a:avLst/>
          </a:prstGeom>
          <a:noFill/>
          <a:ln w="9525">
            <a:noFill/>
            <a:miter lim="800000"/>
            <a:headEnd/>
            <a:tailEnd/>
          </a:ln>
        </p:spPr>
        <p:txBody>
          <a:bodyPr>
            <a:spAutoFit/>
          </a:bodyPr>
          <a:lstStyle/>
          <a:p>
            <a:pPr marL="287338" indent="-287338">
              <a:lnSpc>
                <a:spcPct val="130000"/>
              </a:lnSpc>
              <a:buFont typeface="Wingdings" pitchFamily="2" charset="2"/>
              <a:buChar char="l"/>
            </a:pPr>
            <a:r>
              <a:rPr lang="zh-CN" altLang="en-US" sz="1400" b="1" dirty="0">
                <a:latin typeface="楷体_GB2312" pitchFamily="49" charset="-122"/>
                <a:ea typeface="楷体_GB2312" pitchFamily="49" charset="-122"/>
              </a:rPr>
              <a:t>在计算机中每个字符是用一个编码表示</a:t>
            </a:r>
          </a:p>
          <a:p>
            <a:pPr marL="287338" indent="-287338">
              <a:lnSpc>
                <a:spcPct val="130000"/>
              </a:lnSpc>
              <a:buFont typeface="Wingdings" pitchFamily="2" charset="2"/>
              <a:buChar char="l"/>
            </a:pPr>
            <a:r>
              <a:rPr lang="zh-CN" altLang="en-US" sz="1400" b="1" dirty="0">
                <a:latin typeface="楷体_GB2312" pitchFamily="49" charset="-122"/>
                <a:ea typeface="楷体_GB2312" pitchFamily="49" charset="-122"/>
              </a:rPr>
              <a:t>大多数编码系统都采用等长编码，如</a:t>
            </a:r>
            <a:r>
              <a:rPr lang="en-US" altLang="zh-CN" sz="1400" b="1" dirty="0">
                <a:latin typeface="楷体_GB2312" pitchFamily="49" charset="-122"/>
                <a:ea typeface="楷体_GB2312" pitchFamily="49" charset="-122"/>
              </a:rPr>
              <a:t>ASCII</a:t>
            </a:r>
            <a:r>
              <a:rPr lang="zh-CN" altLang="en-US" sz="1400" b="1" dirty="0">
                <a:latin typeface="楷体_GB2312" pitchFamily="49" charset="-122"/>
                <a:ea typeface="楷体_GB2312" pitchFamily="49" charset="-122"/>
              </a:rPr>
              <a:t>编码</a:t>
            </a:r>
          </a:p>
          <a:p>
            <a:pPr marL="287338" indent="-287338">
              <a:lnSpc>
                <a:spcPct val="130000"/>
              </a:lnSpc>
              <a:buFont typeface="Wingdings" pitchFamily="2" charset="2"/>
              <a:buChar char="l"/>
            </a:pPr>
            <a:r>
              <a:rPr lang="zh-CN" altLang="en-US" sz="1400" b="1" dirty="0">
                <a:latin typeface="楷体_GB2312" pitchFamily="49" charset="-122"/>
                <a:ea typeface="楷体_GB2312" pitchFamily="49" charset="-122"/>
              </a:rPr>
              <a:t>例如在某段文本中用到了下列字符，括号中是它们出现的频率：</a:t>
            </a:r>
            <a:r>
              <a:rPr lang="en-US" altLang="zh-CN" sz="1400" b="1" dirty="0">
                <a:latin typeface="楷体_GB2312" pitchFamily="49" charset="-122"/>
                <a:ea typeface="楷体_GB2312" pitchFamily="49" charset="-122"/>
              </a:rPr>
              <a:t>a(10), e(15), </a:t>
            </a:r>
            <a:r>
              <a:rPr lang="en-US" altLang="zh-CN" sz="1400" b="1" dirty="0" err="1">
                <a:latin typeface="楷体_GB2312" pitchFamily="49" charset="-122"/>
                <a:ea typeface="楷体_GB2312" pitchFamily="49" charset="-122"/>
              </a:rPr>
              <a:t>i</a:t>
            </a:r>
            <a:r>
              <a:rPr lang="en-US" altLang="zh-CN" sz="1400" b="1" dirty="0">
                <a:latin typeface="楷体_GB2312" pitchFamily="49" charset="-122"/>
                <a:ea typeface="楷体_GB2312" pitchFamily="49" charset="-122"/>
              </a:rPr>
              <a:t>(12), s(3), t(4), </a:t>
            </a:r>
            <a:r>
              <a:rPr lang="zh-CN" altLang="en-US" sz="1400" b="1" dirty="0">
                <a:latin typeface="楷体_GB2312" pitchFamily="49" charset="-122"/>
                <a:ea typeface="楷体_GB2312" pitchFamily="49" charset="-122"/>
              </a:rPr>
              <a:t>空格</a:t>
            </a:r>
            <a:r>
              <a:rPr lang="en-US" altLang="zh-CN" sz="1400" b="1" dirty="0">
                <a:latin typeface="楷体_GB2312" pitchFamily="49" charset="-122"/>
                <a:ea typeface="楷体_GB2312" pitchFamily="49" charset="-122"/>
              </a:rPr>
              <a:t>(13), </a:t>
            </a:r>
            <a:r>
              <a:rPr lang="zh-CN" altLang="en-US" sz="1400" b="1" dirty="0">
                <a:latin typeface="楷体_GB2312" pitchFamily="49" charset="-122"/>
                <a:ea typeface="楷体_GB2312" pitchFamily="49" charset="-122"/>
              </a:rPr>
              <a:t>换行</a:t>
            </a:r>
            <a:r>
              <a:rPr lang="en-US" altLang="zh-CN" sz="1400" b="1" dirty="0">
                <a:latin typeface="楷体_GB2312" pitchFamily="49" charset="-122"/>
                <a:ea typeface="楷体_GB2312" pitchFamily="49" charset="-122"/>
              </a:rPr>
              <a:t>(1)</a:t>
            </a:r>
            <a:r>
              <a:rPr lang="zh-CN" altLang="en-US" sz="1400" b="1" dirty="0">
                <a:latin typeface="楷体_GB2312" pitchFamily="49" charset="-122"/>
                <a:ea typeface="楷体_GB2312" pitchFamily="49" charset="-122"/>
              </a:rPr>
              <a:t>。</a:t>
            </a:r>
            <a:endParaRPr kumimoji="0" lang="zh-CN" altLang="en-US" sz="1400" b="1" dirty="0">
              <a:latin typeface="楷体_GB2312" pitchFamily="49" charset="-122"/>
              <a:ea typeface="楷体_GB2312" pitchFamily="49" charset="-122"/>
            </a:endParaRPr>
          </a:p>
        </p:txBody>
      </p:sp>
      <p:graphicFrame>
        <p:nvGraphicFramePr>
          <p:cNvPr id="5" name="Group 276"/>
          <p:cNvGraphicFramePr>
            <a:graphicFrameLocks noGrp="1"/>
          </p:cNvGraphicFramePr>
          <p:nvPr/>
        </p:nvGraphicFramePr>
        <p:xfrm>
          <a:off x="827088" y="2284413"/>
          <a:ext cx="2952328" cy="2490810"/>
        </p:xfrm>
        <a:graphic>
          <a:graphicData uri="http://schemas.openxmlformats.org/drawingml/2006/table">
            <a:tbl>
              <a:tblPr/>
              <a:tblGrid>
                <a:gridCol w="612013">
                  <a:extLst>
                    <a:ext uri="{9D8B030D-6E8A-4147-A177-3AD203B41FA5}">
                      <a16:colId xmlns:a16="http://schemas.microsoft.com/office/drawing/2014/main" xmlns="" val="20000"/>
                    </a:ext>
                  </a:extLst>
                </a:gridCol>
                <a:gridCol w="612013">
                  <a:extLst>
                    <a:ext uri="{9D8B030D-6E8A-4147-A177-3AD203B41FA5}">
                      <a16:colId xmlns:a16="http://schemas.microsoft.com/office/drawing/2014/main" xmlns="" val="20001"/>
                    </a:ext>
                  </a:extLst>
                </a:gridCol>
                <a:gridCol w="576174">
                  <a:extLst>
                    <a:ext uri="{9D8B030D-6E8A-4147-A177-3AD203B41FA5}">
                      <a16:colId xmlns:a16="http://schemas.microsoft.com/office/drawing/2014/main" xmlns="" val="20002"/>
                    </a:ext>
                  </a:extLst>
                </a:gridCol>
                <a:gridCol w="1152128">
                  <a:extLst>
                    <a:ext uri="{9D8B030D-6E8A-4147-A177-3AD203B41FA5}">
                      <a16:colId xmlns:a16="http://schemas.microsoft.com/office/drawing/2014/main" xmlns="" val="20003"/>
                    </a:ext>
                  </a:extLst>
                </a:gridCol>
              </a:tblGrid>
              <a:tr h="4418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字符</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编码</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出现频率</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占用空间（</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bit</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70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70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777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770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770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038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空格</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515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换行</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6" name="矩形 5"/>
          <p:cNvSpPr>
            <a:spLocks noChangeArrowheads="1"/>
          </p:cNvSpPr>
          <p:nvPr/>
        </p:nvSpPr>
        <p:spPr bwMode="auto">
          <a:xfrm>
            <a:off x="4067175" y="2066925"/>
            <a:ext cx="4572000" cy="307975"/>
          </a:xfrm>
          <a:prstGeom prst="rect">
            <a:avLst/>
          </a:prstGeom>
          <a:noFill/>
          <a:ln w="9525">
            <a:noFill/>
            <a:miter lim="800000"/>
            <a:headEnd/>
            <a:tailEnd/>
          </a:ln>
        </p:spPr>
        <p:txBody>
          <a:bodyPr>
            <a:spAutoFit/>
          </a:bodyPr>
          <a:lstStyle/>
          <a:p>
            <a:r>
              <a:rPr lang="zh-CN" altLang="en-US" sz="1400" b="1">
                <a:ea typeface="楷体_GB2312" pitchFamily="49" charset="-122"/>
              </a:rPr>
              <a:t>总存储量：</a:t>
            </a:r>
            <a:r>
              <a:rPr lang="en-US" altLang="zh-CN" sz="1400" b="1">
                <a:ea typeface="楷体_GB2312" pitchFamily="49" charset="-122"/>
              </a:rPr>
              <a:t>3*</a:t>
            </a:r>
            <a:r>
              <a:rPr lang="zh-CN" altLang="en-US" sz="1400" b="1">
                <a:ea typeface="楷体_GB2312" pitchFamily="49" charset="-122"/>
              </a:rPr>
              <a:t>（</a:t>
            </a:r>
            <a:r>
              <a:rPr lang="en-US" altLang="zh-CN" sz="1400" b="1">
                <a:ea typeface="楷体_GB2312" pitchFamily="49" charset="-122"/>
              </a:rPr>
              <a:t>10+15+12+3+4+13+1</a:t>
            </a:r>
            <a:r>
              <a:rPr lang="zh-CN" altLang="en-US" sz="1400" b="1">
                <a:ea typeface="楷体_GB2312" pitchFamily="49" charset="-122"/>
              </a:rPr>
              <a:t>）</a:t>
            </a:r>
            <a:r>
              <a:rPr lang="en-US" altLang="zh-CN" sz="1400" b="1">
                <a:ea typeface="楷体_GB2312" pitchFamily="49" charset="-122"/>
              </a:rPr>
              <a:t>= 3*58 = 174 bit </a:t>
            </a:r>
          </a:p>
        </p:txBody>
      </p:sp>
      <p:grpSp>
        <p:nvGrpSpPr>
          <p:cNvPr id="2" name="Group 39"/>
          <p:cNvGrpSpPr>
            <a:grpSpLocks/>
          </p:cNvGrpSpPr>
          <p:nvPr/>
        </p:nvGrpSpPr>
        <p:grpSpPr bwMode="auto">
          <a:xfrm>
            <a:off x="4284663" y="2643188"/>
            <a:ext cx="4319587" cy="2197100"/>
            <a:chOff x="793" y="1253"/>
            <a:chExt cx="4037" cy="2631"/>
          </a:xfrm>
        </p:grpSpPr>
        <p:sp>
          <p:nvSpPr>
            <p:cNvPr id="66615" name="Line 5"/>
            <p:cNvSpPr>
              <a:spLocks noChangeShapeType="1"/>
            </p:cNvSpPr>
            <p:nvPr/>
          </p:nvSpPr>
          <p:spPr bwMode="auto">
            <a:xfrm flipH="1">
              <a:off x="3564" y="2089"/>
              <a:ext cx="317" cy="512"/>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16" name="Oval 6"/>
            <p:cNvSpPr>
              <a:spLocks noChangeArrowheads="1"/>
            </p:cNvSpPr>
            <p:nvPr/>
          </p:nvSpPr>
          <p:spPr bwMode="auto">
            <a:xfrm>
              <a:off x="1189" y="2527"/>
              <a:ext cx="474" cy="366"/>
            </a:xfrm>
            <a:prstGeom prst="ellipse">
              <a:avLst/>
            </a:prstGeom>
            <a:noFill/>
            <a:ln w="381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6617" name="Oval 7"/>
            <p:cNvSpPr>
              <a:spLocks noChangeArrowheads="1"/>
            </p:cNvSpPr>
            <p:nvPr/>
          </p:nvSpPr>
          <p:spPr bwMode="auto">
            <a:xfrm>
              <a:off x="4355" y="2527"/>
              <a:ext cx="475" cy="366"/>
            </a:xfrm>
            <a:prstGeom prst="ellipse">
              <a:avLst/>
            </a:prstGeom>
            <a:noFill/>
            <a:ln w="381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6618" name="Oval 8"/>
            <p:cNvSpPr>
              <a:spLocks noChangeArrowheads="1"/>
            </p:cNvSpPr>
            <p:nvPr/>
          </p:nvSpPr>
          <p:spPr bwMode="auto">
            <a:xfrm>
              <a:off x="2139" y="2527"/>
              <a:ext cx="475" cy="366"/>
            </a:xfrm>
            <a:prstGeom prst="ellipse">
              <a:avLst/>
            </a:prstGeom>
            <a:noFill/>
            <a:ln w="381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6619" name="Oval 9"/>
            <p:cNvSpPr>
              <a:spLocks noChangeArrowheads="1"/>
            </p:cNvSpPr>
            <p:nvPr/>
          </p:nvSpPr>
          <p:spPr bwMode="auto">
            <a:xfrm>
              <a:off x="3247" y="2527"/>
              <a:ext cx="475" cy="366"/>
            </a:xfrm>
            <a:prstGeom prst="ellipse">
              <a:avLst/>
            </a:prstGeom>
            <a:noFill/>
            <a:ln w="381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6620" name="Oval 10"/>
            <p:cNvSpPr>
              <a:spLocks noChangeArrowheads="1"/>
            </p:cNvSpPr>
            <p:nvPr/>
          </p:nvSpPr>
          <p:spPr bwMode="auto">
            <a:xfrm>
              <a:off x="1742" y="1870"/>
              <a:ext cx="476" cy="365"/>
            </a:xfrm>
            <a:prstGeom prst="ellipse">
              <a:avLst/>
            </a:prstGeom>
            <a:noFill/>
            <a:ln w="381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6621" name="Line 11"/>
            <p:cNvSpPr>
              <a:spLocks noChangeShapeType="1"/>
            </p:cNvSpPr>
            <p:nvPr/>
          </p:nvSpPr>
          <p:spPr bwMode="auto">
            <a:xfrm flipH="1">
              <a:off x="2139" y="1431"/>
              <a:ext cx="634" cy="511"/>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22" name="Line 12"/>
            <p:cNvSpPr>
              <a:spLocks noChangeShapeType="1"/>
            </p:cNvSpPr>
            <p:nvPr/>
          </p:nvSpPr>
          <p:spPr bwMode="auto">
            <a:xfrm>
              <a:off x="3009" y="1431"/>
              <a:ext cx="792" cy="439"/>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23" name="Line 13"/>
            <p:cNvSpPr>
              <a:spLocks noChangeShapeType="1"/>
            </p:cNvSpPr>
            <p:nvPr/>
          </p:nvSpPr>
          <p:spPr bwMode="auto">
            <a:xfrm>
              <a:off x="4118" y="2089"/>
              <a:ext cx="395" cy="438"/>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24" name="Line 14"/>
            <p:cNvSpPr>
              <a:spLocks noChangeShapeType="1"/>
            </p:cNvSpPr>
            <p:nvPr/>
          </p:nvSpPr>
          <p:spPr bwMode="auto">
            <a:xfrm>
              <a:off x="2059" y="2235"/>
              <a:ext cx="238" cy="292"/>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25" name="Oval 15"/>
            <p:cNvSpPr>
              <a:spLocks noChangeArrowheads="1"/>
            </p:cNvSpPr>
            <p:nvPr/>
          </p:nvSpPr>
          <p:spPr bwMode="auto">
            <a:xfrm>
              <a:off x="2693" y="1253"/>
              <a:ext cx="474" cy="365"/>
            </a:xfrm>
            <a:prstGeom prst="ellipse">
              <a:avLst/>
            </a:prstGeom>
            <a:noFill/>
            <a:ln w="381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6626" name="Line 16"/>
            <p:cNvSpPr>
              <a:spLocks noChangeShapeType="1"/>
            </p:cNvSpPr>
            <p:nvPr/>
          </p:nvSpPr>
          <p:spPr bwMode="auto">
            <a:xfrm flipH="1">
              <a:off x="1584" y="2235"/>
              <a:ext cx="317" cy="366"/>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27" name="Oval 17"/>
            <p:cNvSpPr>
              <a:spLocks noChangeArrowheads="1"/>
            </p:cNvSpPr>
            <p:nvPr/>
          </p:nvSpPr>
          <p:spPr bwMode="auto">
            <a:xfrm>
              <a:off x="793" y="3259"/>
              <a:ext cx="475" cy="365"/>
            </a:xfrm>
            <a:prstGeom prst="ellipse">
              <a:avLst/>
            </a:prstGeom>
            <a:noFill/>
            <a:ln w="38100">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66628" name="Oval 18"/>
            <p:cNvSpPr>
              <a:spLocks noChangeArrowheads="1"/>
            </p:cNvSpPr>
            <p:nvPr/>
          </p:nvSpPr>
          <p:spPr bwMode="auto">
            <a:xfrm>
              <a:off x="2456" y="3259"/>
              <a:ext cx="474" cy="365"/>
            </a:xfrm>
            <a:prstGeom prst="ellipse">
              <a:avLst/>
            </a:prstGeom>
            <a:noFill/>
            <a:ln w="38100">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66629" name="Oval 19"/>
            <p:cNvSpPr>
              <a:spLocks noChangeArrowheads="1"/>
            </p:cNvSpPr>
            <p:nvPr/>
          </p:nvSpPr>
          <p:spPr bwMode="auto">
            <a:xfrm>
              <a:off x="1348" y="3259"/>
              <a:ext cx="474" cy="365"/>
            </a:xfrm>
            <a:prstGeom prst="ellipse">
              <a:avLst/>
            </a:prstGeom>
            <a:noFill/>
            <a:ln w="38100">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66630" name="Oval 20"/>
            <p:cNvSpPr>
              <a:spLocks noChangeArrowheads="1"/>
            </p:cNvSpPr>
            <p:nvPr/>
          </p:nvSpPr>
          <p:spPr bwMode="auto">
            <a:xfrm>
              <a:off x="1901" y="3259"/>
              <a:ext cx="475" cy="365"/>
            </a:xfrm>
            <a:prstGeom prst="ellipse">
              <a:avLst/>
            </a:prstGeom>
            <a:noFill/>
            <a:ln w="38100">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66631" name="Oval 21"/>
            <p:cNvSpPr>
              <a:spLocks noChangeArrowheads="1"/>
            </p:cNvSpPr>
            <p:nvPr/>
          </p:nvSpPr>
          <p:spPr bwMode="auto">
            <a:xfrm>
              <a:off x="3009" y="3259"/>
              <a:ext cx="475" cy="365"/>
            </a:xfrm>
            <a:prstGeom prst="ellipse">
              <a:avLst/>
            </a:prstGeom>
            <a:noFill/>
            <a:ln w="38100">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66632" name="Line 22"/>
            <p:cNvSpPr>
              <a:spLocks noChangeShapeType="1"/>
            </p:cNvSpPr>
            <p:nvPr/>
          </p:nvSpPr>
          <p:spPr bwMode="auto">
            <a:xfrm>
              <a:off x="2456" y="2893"/>
              <a:ext cx="158" cy="366"/>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33" name="Line 23"/>
            <p:cNvSpPr>
              <a:spLocks noChangeShapeType="1"/>
            </p:cNvSpPr>
            <p:nvPr/>
          </p:nvSpPr>
          <p:spPr bwMode="auto">
            <a:xfrm>
              <a:off x="1427" y="2893"/>
              <a:ext cx="157" cy="366"/>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34" name="Line 24"/>
            <p:cNvSpPr>
              <a:spLocks noChangeShapeType="1"/>
            </p:cNvSpPr>
            <p:nvPr/>
          </p:nvSpPr>
          <p:spPr bwMode="auto">
            <a:xfrm flipH="1">
              <a:off x="1031" y="2893"/>
              <a:ext cx="317" cy="366"/>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35" name="Line 25"/>
            <p:cNvSpPr>
              <a:spLocks noChangeShapeType="1"/>
            </p:cNvSpPr>
            <p:nvPr/>
          </p:nvSpPr>
          <p:spPr bwMode="auto">
            <a:xfrm flipH="1">
              <a:off x="2139" y="2893"/>
              <a:ext cx="158" cy="366"/>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36" name="Line 26"/>
            <p:cNvSpPr>
              <a:spLocks noChangeShapeType="1"/>
            </p:cNvSpPr>
            <p:nvPr/>
          </p:nvSpPr>
          <p:spPr bwMode="auto">
            <a:xfrm flipH="1">
              <a:off x="3247" y="2893"/>
              <a:ext cx="158" cy="366"/>
            </a:xfrm>
            <a:prstGeom prst="line">
              <a:avLst/>
            </a:prstGeom>
            <a:noFill/>
            <a:ln w="38100">
              <a:solidFill>
                <a:schemeClr val="tx1"/>
              </a:solidFill>
              <a:round/>
              <a:headEnd type="none" w="sm" len="sm"/>
              <a:tailEnd type="none" w="sm" len="sm"/>
            </a:ln>
          </p:spPr>
          <p:txBody>
            <a:bodyPr anchor="ctr"/>
            <a:lstStyle/>
            <a:p>
              <a:endParaRPr lang="zh-CN" altLang="en-US"/>
            </a:p>
          </p:txBody>
        </p:sp>
        <p:sp>
          <p:nvSpPr>
            <p:cNvPr id="66637" name="Text Box 27"/>
            <p:cNvSpPr txBox="1">
              <a:spLocks noChangeArrowheads="1"/>
            </p:cNvSpPr>
            <p:nvPr/>
          </p:nvSpPr>
          <p:spPr bwMode="auto">
            <a:xfrm>
              <a:off x="3064" y="3580"/>
              <a:ext cx="378" cy="254"/>
            </a:xfrm>
            <a:prstGeom prst="rect">
              <a:avLst/>
            </a:prstGeom>
            <a:noFill/>
            <a:ln w="38100">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66638" name="Text Box 28"/>
            <p:cNvSpPr txBox="1">
              <a:spLocks noChangeArrowheads="1"/>
            </p:cNvSpPr>
            <p:nvPr/>
          </p:nvSpPr>
          <p:spPr bwMode="auto">
            <a:xfrm>
              <a:off x="2433" y="3550"/>
              <a:ext cx="379" cy="314"/>
            </a:xfrm>
            <a:prstGeom prst="rect">
              <a:avLst/>
            </a:prstGeom>
            <a:noFill/>
            <a:ln w="38100">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66639" name="Text Box 29"/>
            <p:cNvSpPr txBox="1">
              <a:spLocks noChangeArrowheads="1"/>
            </p:cNvSpPr>
            <p:nvPr/>
          </p:nvSpPr>
          <p:spPr bwMode="auto">
            <a:xfrm>
              <a:off x="1929" y="3550"/>
              <a:ext cx="507" cy="314"/>
            </a:xfrm>
            <a:prstGeom prst="rect">
              <a:avLst/>
            </a:prstGeom>
            <a:noFill/>
            <a:ln w="38100">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66640" name="Text Box 30"/>
            <p:cNvSpPr txBox="1">
              <a:spLocks noChangeArrowheads="1"/>
            </p:cNvSpPr>
            <p:nvPr/>
          </p:nvSpPr>
          <p:spPr bwMode="auto">
            <a:xfrm>
              <a:off x="1339" y="3550"/>
              <a:ext cx="463" cy="314"/>
            </a:xfrm>
            <a:prstGeom prst="rect">
              <a:avLst/>
            </a:prstGeom>
            <a:noFill/>
            <a:ln w="38100">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66641" name="Text Box 31"/>
            <p:cNvSpPr txBox="1">
              <a:spLocks noChangeArrowheads="1"/>
            </p:cNvSpPr>
            <p:nvPr/>
          </p:nvSpPr>
          <p:spPr bwMode="auto">
            <a:xfrm>
              <a:off x="793" y="3550"/>
              <a:ext cx="505" cy="314"/>
            </a:xfrm>
            <a:prstGeom prst="rect">
              <a:avLst/>
            </a:prstGeom>
            <a:noFill/>
            <a:ln w="38100">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66642" name="Text Box 32"/>
            <p:cNvSpPr txBox="1">
              <a:spLocks noChangeArrowheads="1"/>
            </p:cNvSpPr>
            <p:nvPr/>
          </p:nvSpPr>
          <p:spPr bwMode="auto">
            <a:xfrm>
              <a:off x="4118" y="3559"/>
              <a:ext cx="334" cy="235"/>
            </a:xfrm>
            <a:prstGeom prst="rect">
              <a:avLst/>
            </a:prstGeom>
            <a:noFill/>
            <a:ln w="38100">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66643" name="Text Box 33"/>
            <p:cNvSpPr txBox="1">
              <a:spLocks noChangeArrowheads="1"/>
            </p:cNvSpPr>
            <p:nvPr/>
          </p:nvSpPr>
          <p:spPr bwMode="auto">
            <a:xfrm>
              <a:off x="3569" y="3571"/>
              <a:ext cx="507" cy="313"/>
            </a:xfrm>
            <a:prstGeom prst="rect">
              <a:avLst/>
            </a:prstGeom>
            <a:noFill/>
            <a:ln w="38100">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66644" name="Oval 34"/>
            <p:cNvSpPr>
              <a:spLocks noChangeArrowheads="1"/>
            </p:cNvSpPr>
            <p:nvPr/>
          </p:nvSpPr>
          <p:spPr bwMode="auto">
            <a:xfrm>
              <a:off x="3722" y="1796"/>
              <a:ext cx="475" cy="366"/>
            </a:xfrm>
            <a:prstGeom prst="ellipse">
              <a:avLst/>
            </a:prstGeom>
            <a:noFill/>
            <a:ln w="381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6645" name="Oval 35"/>
            <p:cNvSpPr>
              <a:spLocks noChangeArrowheads="1"/>
            </p:cNvSpPr>
            <p:nvPr/>
          </p:nvSpPr>
          <p:spPr bwMode="auto">
            <a:xfrm>
              <a:off x="3524" y="3249"/>
              <a:ext cx="490" cy="366"/>
            </a:xfrm>
            <a:prstGeom prst="ellipse">
              <a:avLst/>
            </a:prstGeom>
            <a:noFill/>
            <a:ln w="38100">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66646" name="Oval 36"/>
            <p:cNvSpPr>
              <a:spLocks noChangeArrowheads="1"/>
            </p:cNvSpPr>
            <p:nvPr/>
          </p:nvSpPr>
          <p:spPr bwMode="auto">
            <a:xfrm>
              <a:off x="4118" y="3249"/>
              <a:ext cx="531" cy="366"/>
            </a:xfrm>
            <a:prstGeom prst="ellipse">
              <a:avLst/>
            </a:prstGeom>
            <a:noFill/>
            <a:ln w="38100">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66647" name="Line 37"/>
            <p:cNvSpPr>
              <a:spLocks noChangeShapeType="1"/>
            </p:cNvSpPr>
            <p:nvPr/>
          </p:nvSpPr>
          <p:spPr bwMode="auto">
            <a:xfrm>
              <a:off x="3643" y="2869"/>
              <a:ext cx="118" cy="380"/>
            </a:xfrm>
            <a:prstGeom prst="line">
              <a:avLst/>
            </a:prstGeom>
            <a:noFill/>
            <a:ln w="38100">
              <a:solidFill>
                <a:schemeClr val="tx1"/>
              </a:solidFill>
              <a:round/>
              <a:headEnd/>
              <a:tailEnd/>
            </a:ln>
          </p:spPr>
          <p:txBody>
            <a:bodyPr/>
            <a:lstStyle/>
            <a:p>
              <a:endParaRPr lang="zh-CN" altLang="en-US"/>
            </a:p>
          </p:txBody>
        </p:sp>
        <p:sp>
          <p:nvSpPr>
            <p:cNvPr id="66648" name="Line 38"/>
            <p:cNvSpPr>
              <a:spLocks noChangeShapeType="1"/>
            </p:cNvSpPr>
            <p:nvPr/>
          </p:nvSpPr>
          <p:spPr bwMode="auto">
            <a:xfrm flipH="1">
              <a:off x="4355" y="2869"/>
              <a:ext cx="237" cy="380"/>
            </a:xfrm>
            <a:prstGeom prst="line">
              <a:avLst/>
            </a:prstGeom>
            <a:noFill/>
            <a:ln w="38100">
              <a:solidFill>
                <a:schemeClr val="tx1"/>
              </a:solidFill>
              <a:round/>
              <a:headEnd/>
              <a:tailEnd/>
            </a:ln>
          </p:spPr>
          <p:txBody>
            <a:bodyP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6656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656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7">
                                            <p:txEl>
                                              <p:pRg st="2" end="2"/>
                                            </p:txEl>
                                          </p:spTgt>
                                        </p:tgtEl>
                                        <p:attrNameLst>
                                          <p:attrName>style.visibility</p:attrName>
                                        </p:attrNameLst>
                                      </p:cBhvr>
                                      <p:to>
                                        <p:strVal val="visible"/>
                                      </p:to>
                                    </p:set>
                                    <p:animEffect transition="in" filter="blinds(horizontal)">
                                      <p:cBhvr>
                                        <p:cTn id="7" dur="500"/>
                                        <p:tgtEl>
                                          <p:spTgt spid="5939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矩形 34"/>
          <p:cNvSpPr>
            <a:spLocks noChangeArrowheads="1"/>
          </p:cNvSpPr>
          <p:nvPr/>
        </p:nvSpPr>
        <p:spPr bwMode="auto">
          <a:xfrm>
            <a:off x="539552"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前缀编码 </a:t>
            </a:r>
            <a:endParaRPr lang="zh-CN" altLang="en-US" dirty="0">
              <a:latin typeface="微软雅黑" pitchFamily="34" charset="-122"/>
              <a:ea typeface="微软雅黑" pitchFamily="34" charset="-122"/>
            </a:endParaRPr>
          </a:p>
        </p:txBody>
      </p:sp>
      <p:sp>
        <p:nvSpPr>
          <p:cNvPr id="67589" name="矩形 6"/>
          <p:cNvSpPr>
            <a:spLocks noChangeArrowheads="1"/>
          </p:cNvSpPr>
          <p:nvPr/>
        </p:nvSpPr>
        <p:spPr bwMode="auto">
          <a:xfrm>
            <a:off x="395288" y="3651250"/>
            <a:ext cx="8135937" cy="932563"/>
          </a:xfrm>
          <a:prstGeom prst="rect">
            <a:avLst/>
          </a:prstGeom>
          <a:noFill/>
          <a:ln w="9525">
            <a:noFill/>
            <a:miter lim="800000"/>
            <a:headEnd/>
            <a:tailEnd/>
          </a:ln>
        </p:spPr>
        <p:txBody>
          <a:bodyPr>
            <a:spAutoFit/>
          </a:bodyPr>
          <a:lstStyle/>
          <a:p>
            <a:pPr>
              <a:lnSpc>
                <a:spcPct val="130000"/>
              </a:lnSpc>
            </a:pPr>
            <a:r>
              <a:rPr lang="zh-CN" altLang="en-US" sz="1400" b="1" dirty="0">
                <a:latin typeface="楷体_GB2312" pitchFamily="49" charset="-122"/>
                <a:ea typeface="楷体_GB2312" pitchFamily="49" charset="-122"/>
              </a:rPr>
              <a:t>字符只放在叶结点中</a:t>
            </a:r>
            <a:r>
              <a:rPr lang="zh-CN" altLang="en-US" sz="1400" dirty="0">
                <a:latin typeface="楷体_GB2312" pitchFamily="49" charset="-122"/>
                <a:ea typeface="楷体_GB2312" pitchFamily="49" charset="-122"/>
              </a:rPr>
              <a:t> </a:t>
            </a:r>
            <a:endParaRPr lang="zh-CN" altLang="en-US" sz="1400" b="1" dirty="0">
              <a:latin typeface="楷体_GB2312" pitchFamily="49" charset="-122"/>
              <a:ea typeface="楷体_GB2312" pitchFamily="49" charset="-122"/>
            </a:endParaRPr>
          </a:p>
          <a:p>
            <a:pPr>
              <a:lnSpc>
                <a:spcPct val="130000"/>
              </a:lnSpc>
            </a:pPr>
            <a:r>
              <a:rPr lang="zh-CN" altLang="en-US" sz="1400" b="1" dirty="0" smtClean="0">
                <a:latin typeface="楷体_GB2312" pitchFamily="49" charset="-122"/>
                <a:ea typeface="楷体_GB2312" pitchFamily="49" charset="-122"/>
              </a:rPr>
              <a:t>由于</a:t>
            </a:r>
            <a:r>
              <a:rPr lang="zh-CN" altLang="en-US" sz="1400" b="1" dirty="0">
                <a:latin typeface="楷体_GB2312" pitchFamily="49" charset="-122"/>
                <a:ea typeface="楷体_GB2312" pitchFamily="49" charset="-122"/>
              </a:rPr>
              <a:t>字符只放在叶结点中，所以每个字符的编码都不可能是其他字符编码的前缀</a:t>
            </a:r>
          </a:p>
          <a:p>
            <a:pPr>
              <a:lnSpc>
                <a:spcPct val="130000"/>
              </a:lnSpc>
            </a:pPr>
            <a:r>
              <a:rPr lang="zh-CN" altLang="en-US" sz="1400" b="1" dirty="0">
                <a:latin typeface="楷体_GB2312" pitchFamily="49" charset="-122"/>
                <a:ea typeface="楷体_GB2312" pitchFamily="49" charset="-122"/>
              </a:rPr>
              <a:t>前缀编码可被惟一解码</a:t>
            </a:r>
          </a:p>
        </p:txBody>
      </p:sp>
      <p:sp>
        <p:nvSpPr>
          <p:cNvPr id="67590" name="Line 5"/>
          <p:cNvSpPr>
            <a:spLocks noChangeShapeType="1"/>
          </p:cNvSpPr>
          <p:nvPr/>
        </p:nvSpPr>
        <p:spPr bwMode="auto">
          <a:xfrm flipH="1">
            <a:off x="3581400" y="1897063"/>
            <a:ext cx="339725" cy="427037"/>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591" name="Oval 6"/>
          <p:cNvSpPr>
            <a:spLocks noChangeArrowheads="1"/>
          </p:cNvSpPr>
          <p:nvPr/>
        </p:nvSpPr>
        <p:spPr bwMode="auto">
          <a:xfrm>
            <a:off x="1039813" y="2262188"/>
            <a:ext cx="508000" cy="306387"/>
          </a:xfrm>
          <a:prstGeom prst="ellipse">
            <a:avLst/>
          </a:prstGeom>
          <a:noFill/>
          <a:ln w="127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7592" name="Oval 8"/>
          <p:cNvSpPr>
            <a:spLocks noChangeArrowheads="1"/>
          </p:cNvSpPr>
          <p:nvPr/>
        </p:nvSpPr>
        <p:spPr bwMode="auto">
          <a:xfrm>
            <a:off x="2057400" y="2262188"/>
            <a:ext cx="508000" cy="306387"/>
          </a:xfrm>
          <a:prstGeom prst="ellipse">
            <a:avLst/>
          </a:prstGeom>
          <a:noFill/>
          <a:ln w="127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7593" name="Oval 9"/>
          <p:cNvSpPr>
            <a:spLocks noChangeArrowheads="1"/>
          </p:cNvSpPr>
          <p:nvPr/>
        </p:nvSpPr>
        <p:spPr bwMode="auto">
          <a:xfrm>
            <a:off x="3243263" y="2262188"/>
            <a:ext cx="508000" cy="306387"/>
          </a:xfrm>
          <a:prstGeom prst="ellipse">
            <a:avLst/>
          </a:prstGeom>
          <a:noFill/>
          <a:ln w="127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7594" name="Oval 10"/>
          <p:cNvSpPr>
            <a:spLocks noChangeArrowheads="1"/>
          </p:cNvSpPr>
          <p:nvPr/>
        </p:nvSpPr>
        <p:spPr bwMode="auto">
          <a:xfrm>
            <a:off x="1631950" y="1714500"/>
            <a:ext cx="509588" cy="304800"/>
          </a:xfrm>
          <a:prstGeom prst="ellipse">
            <a:avLst/>
          </a:prstGeom>
          <a:noFill/>
          <a:ln w="127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7595" name="Line 11"/>
          <p:cNvSpPr>
            <a:spLocks noChangeShapeType="1"/>
          </p:cNvSpPr>
          <p:nvPr/>
        </p:nvSpPr>
        <p:spPr bwMode="auto">
          <a:xfrm flipH="1">
            <a:off x="2057400" y="1347788"/>
            <a:ext cx="677863" cy="427037"/>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596" name="Line 12"/>
          <p:cNvSpPr>
            <a:spLocks noChangeShapeType="1"/>
          </p:cNvSpPr>
          <p:nvPr/>
        </p:nvSpPr>
        <p:spPr bwMode="auto">
          <a:xfrm>
            <a:off x="2987675" y="1347788"/>
            <a:ext cx="847725" cy="366712"/>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597" name="Line 13"/>
          <p:cNvSpPr>
            <a:spLocks noChangeShapeType="1"/>
          </p:cNvSpPr>
          <p:nvPr/>
        </p:nvSpPr>
        <p:spPr bwMode="auto">
          <a:xfrm>
            <a:off x="4175125" y="1897063"/>
            <a:ext cx="422275" cy="365125"/>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598" name="Line 14"/>
          <p:cNvSpPr>
            <a:spLocks noChangeShapeType="1"/>
          </p:cNvSpPr>
          <p:nvPr/>
        </p:nvSpPr>
        <p:spPr bwMode="auto">
          <a:xfrm>
            <a:off x="1971675" y="2019300"/>
            <a:ext cx="254000" cy="242888"/>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599" name="Oval 15"/>
          <p:cNvSpPr>
            <a:spLocks noChangeArrowheads="1"/>
          </p:cNvSpPr>
          <p:nvPr/>
        </p:nvSpPr>
        <p:spPr bwMode="auto">
          <a:xfrm>
            <a:off x="2649538" y="1198563"/>
            <a:ext cx="508000" cy="304800"/>
          </a:xfrm>
          <a:prstGeom prst="ellipse">
            <a:avLst/>
          </a:prstGeom>
          <a:noFill/>
          <a:ln w="127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7600" name="Line 16"/>
          <p:cNvSpPr>
            <a:spLocks noChangeShapeType="1"/>
          </p:cNvSpPr>
          <p:nvPr/>
        </p:nvSpPr>
        <p:spPr bwMode="auto">
          <a:xfrm flipH="1">
            <a:off x="1462088" y="2019300"/>
            <a:ext cx="339725" cy="304800"/>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601" name="Oval 17"/>
          <p:cNvSpPr>
            <a:spLocks noChangeArrowheads="1"/>
          </p:cNvSpPr>
          <p:nvPr/>
        </p:nvSpPr>
        <p:spPr bwMode="auto">
          <a:xfrm>
            <a:off x="615950" y="2873375"/>
            <a:ext cx="508000" cy="304800"/>
          </a:xfrm>
          <a:prstGeom prst="ellipse">
            <a:avLst/>
          </a:prstGeom>
          <a:noFill/>
          <a:ln w="12700">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67602" name="Oval 18"/>
          <p:cNvSpPr>
            <a:spLocks noChangeArrowheads="1"/>
          </p:cNvSpPr>
          <p:nvPr/>
        </p:nvSpPr>
        <p:spPr bwMode="auto">
          <a:xfrm>
            <a:off x="2395538" y="2873375"/>
            <a:ext cx="508000" cy="304800"/>
          </a:xfrm>
          <a:prstGeom prst="ellipse">
            <a:avLst/>
          </a:prstGeom>
          <a:noFill/>
          <a:ln w="12700">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67603" name="Oval 20"/>
          <p:cNvSpPr>
            <a:spLocks noChangeArrowheads="1"/>
          </p:cNvSpPr>
          <p:nvPr/>
        </p:nvSpPr>
        <p:spPr bwMode="auto">
          <a:xfrm>
            <a:off x="1801813" y="2873375"/>
            <a:ext cx="508000" cy="304800"/>
          </a:xfrm>
          <a:prstGeom prst="ellipse">
            <a:avLst/>
          </a:prstGeom>
          <a:noFill/>
          <a:ln w="12700">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67604" name="Oval 21"/>
          <p:cNvSpPr>
            <a:spLocks noChangeArrowheads="1"/>
          </p:cNvSpPr>
          <p:nvPr/>
        </p:nvSpPr>
        <p:spPr bwMode="auto">
          <a:xfrm>
            <a:off x="2987675" y="2873375"/>
            <a:ext cx="508000" cy="304800"/>
          </a:xfrm>
          <a:prstGeom prst="ellipse">
            <a:avLst/>
          </a:prstGeom>
          <a:noFill/>
          <a:ln w="12700">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67605" name="Line 22"/>
          <p:cNvSpPr>
            <a:spLocks noChangeShapeType="1"/>
          </p:cNvSpPr>
          <p:nvPr/>
        </p:nvSpPr>
        <p:spPr bwMode="auto">
          <a:xfrm>
            <a:off x="2395538" y="2568575"/>
            <a:ext cx="169862" cy="304800"/>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606" name="Line 23"/>
          <p:cNvSpPr>
            <a:spLocks noChangeShapeType="1"/>
          </p:cNvSpPr>
          <p:nvPr/>
        </p:nvSpPr>
        <p:spPr bwMode="auto">
          <a:xfrm>
            <a:off x="1295400" y="2568575"/>
            <a:ext cx="166688" cy="304800"/>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607" name="Line 24"/>
          <p:cNvSpPr>
            <a:spLocks noChangeShapeType="1"/>
          </p:cNvSpPr>
          <p:nvPr/>
        </p:nvSpPr>
        <p:spPr bwMode="auto">
          <a:xfrm flipH="1">
            <a:off x="871538" y="2568575"/>
            <a:ext cx="338137" cy="304800"/>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608" name="Line 25"/>
          <p:cNvSpPr>
            <a:spLocks noChangeShapeType="1"/>
          </p:cNvSpPr>
          <p:nvPr/>
        </p:nvSpPr>
        <p:spPr bwMode="auto">
          <a:xfrm flipH="1">
            <a:off x="2057400" y="2568575"/>
            <a:ext cx="168275" cy="304800"/>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609" name="Line 26"/>
          <p:cNvSpPr>
            <a:spLocks noChangeShapeType="1"/>
          </p:cNvSpPr>
          <p:nvPr/>
        </p:nvSpPr>
        <p:spPr bwMode="auto">
          <a:xfrm flipH="1">
            <a:off x="3243263" y="2568575"/>
            <a:ext cx="168275" cy="304800"/>
          </a:xfrm>
          <a:prstGeom prst="line">
            <a:avLst/>
          </a:prstGeom>
          <a:noFill/>
          <a:ln w="12700">
            <a:solidFill>
              <a:schemeClr val="tx1"/>
            </a:solidFill>
            <a:round/>
            <a:headEnd type="none" w="sm" len="sm"/>
            <a:tailEnd type="none" w="sm" len="sm"/>
          </a:ln>
        </p:spPr>
        <p:txBody>
          <a:bodyPr anchor="ctr"/>
          <a:lstStyle/>
          <a:p>
            <a:endParaRPr lang="zh-CN" altLang="en-US"/>
          </a:p>
        </p:txBody>
      </p:sp>
      <p:sp>
        <p:nvSpPr>
          <p:cNvPr id="67610" name="Text Box 27"/>
          <p:cNvSpPr txBox="1">
            <a:spLocks noChangeArrowheads="1"/>
          </p:cNvSpPr>
          <p:nvPr/>
        </p:nvSpPr>
        <p:spPr bwMode="auto">
          <a:xfrm>
            <a:off x="3046413" y="3141663"/>
            <a:ext cx="404812" cy="212725"/>
          </a:xfrm>
          <a:prstGeom prst="rect">
            <a:avLst/>
          </a:prstGeom>
          <a:noFill/>
          <a:ln w="12700">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67611" name="Text Box 28"/>
          <p:cNvSpPr txBox="1">
            <a:spLocks noChangeArrowheads="1"/>
          </p:cNvSpPr>
          <p:nvPr/>
        </p:nvSpPr>
        <p:spPr bwMode="auto">
          <a:xfrm>
            <a:off x="2371725" y="3116263"/>
            <a:ext cx="404813" cy="261937"/>
          </a:xfrm>
          <a:prstGeom prst="rect">
            <a:avLst/>
          </a:prstGeom>
          <a:noFill/>
          <a:ln w="12700">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67612" name="Text Box 29"/>
          <p:cNvSpPr txBox="1">
            <a:spLocks noChangeArrowheads="1"/>
          </p:cNvSpPr>
          <p:nvPr/>
        </p:nvSpPr>
        <p:spPr bwMode="auto">
          <a:xfrm>
            <a:off x="1831975" y="3116263"/>
            <a:ext cx="542925" cy="261937"/>
          </a:xfrm>
          <a:prstGeom prst="rect">
            <a:avLst/>
          </a:prstGeom>
          <a:noFill/>
          <a:ln w="12700">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67613" name="Text Box 31"/>
          <p:cNvSpPr txBox="1">
            <a:spLocks noChangeArrowheads="1"/>
          </p:cNvSpPr>
          <p:nvPr/>
        </p:nvSpPr>
        <p:spPr bwMode="auto">
          <a:xfrm>
            <a:off x="615950" y="3116263"/>
            <a:ext cx="541338" cy="261937"/>
          </a:xfrm>
          <a:prstGeom prst="rect">
            <a:avLst/>
          </a:prstGeom>
          <a:noFill/>
          <a:ln w="12700">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67614" name="Text Box 33"/>
          <p:cNvSpPr txBox="1">
            <a:spLocks noChangeArrowheads="1"/>
          </p:cNvSpPr>
          <p:nvPr/>
        </p:nvSpPr>
        <p:spPr bwMode="auto">
          <a:xfrm>
            <a:off x="3587750" y="3133725"/>
            <a:ext cx="541338" cy="261938"/>
          </a:xfrm>
          <a:prstGeom prst="rect">
            <a:avLst/>
          </a:prstGeom>
          <a:noFill/>
          <a:ln w="12700">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67615" name="Oval 34"/>
          <p:cNvSpPr>
            <a:spLocks noChangeArrowheads="1"/>
          </p:cNvSpPr>
          <p:nvPr/>
        </p:nvSpPr>
        <p:spPr bwMode="auto">
          <a:xfrm>
            <a:off x="3751263" y="1652588"/>
            <a:ext cx="508000" cy="304800"/>
          </a:xfrm>
          <a:prstGeom prst="ellipse">
            <a:avLst/>
          </a:prstGeom>
          <a:noFill/>
          <a:ln w="127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7616" name="Oval 35"/>
          <p:cNvSpPr>
            <a:spLocks noChangeArrowheads="1"/>
          </p:cNvSpPr>
          <p:nvPr/>
        </p:nvSpPr>
        <p:spPr bwMode="auto">
          <a:xfrm>
            <a:off x="3538538" y="2865438"/>
            <a:ext cx="525462" cy="306387"/>
          </a:xfrm>
          <a:prstGeom prst="ellipse">
            <a:avLst/>
          </a:prstGeom>
          <a:noFill/>
          <a:ln w="12700">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grpSp>
        <p:nvGrpSpPr>
          <p:cNvPr id="2" name="组合 42"/>
          <p:cNvGrpSpPr>
            <a:grpSpLocks/>
          </p:cNvGrpSpPr>
          <p:nvPr/>
        </p:nvGrpSpPr>
        <p:grpSpPr bwMode="auto">
          <a:xfrm>
            <a:off x="4175125" y="2865438"/>
            <a:ext cx="568325" cy="455612"/>
            <a:chOff x="4530083" y="2870083"/>
            <a:chExt cx="568287" cy="455027"/>
          </a:xfrm>
        </p:grpSpPr>
        <p:sp>
          <p:nvSpPr>
            <p:cNvPr id="67635" name="Text Box 32"/>
            <p:cNvSpPr txBox="1">
              <a:spLocks noChangeArrowheads="1"/>
            </p:cNvSpPr>
            <p:nvPr/>
          </p:nvSpPr>
          <p:spPr bwMode="auto">
            <a:xfrm>
              <a:off x="4530083" y="3128906"/>
              <a:ext cx="357454" cy="196204"/>
            </a:xfrm>
            <a:prstGeom prst="rect">
              <a:avLst/>
            </a:prstGeom>
            <a:noFill/>
            <a:ln w="12700">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67636" name="Oval 36"/>
            <p:cNvSpPr>
              <a:spLocks noChangeArrowheads="1"/>
            </p:cNvSpPr>
            <p:nvPr/>
          </p:nvSpPr>
          <p:spPr bwMode="auto">
            <a:xfrm>
              <a:off x="4530083" y="2870083"/>
              <a:ext cx="568287" cy="305578"/>
            </a:xfrm>
            <a:prstGeom prst="ellipse">
              <a:avLst/>
            </a:prstGeom>
            <a:noFill/>
            <a:ln w="12700">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grpSp>
      <p:sp>
        <p:nvSpPr>
          <p:cNvPr id="67618" name="Line 37"/>
          <p:cNvSpPr>
            <a:spLocks noChangeShapeType="1"/>
          </p:cNvSpPr>
          <p:nvPr/>
        </p:nvSpPr>
        <p:spPr bwMode="auto">
          <a:xfrm>
            <a:off x="3667125" y="2547938"/>
            <a:ext cx="125413" cy="317500"/>
          </a:xfrm>
          <a:prstGeom prst="line">
            <a:avLst/>
          </a:prstGeom>
          <a:noFill/>
          <a:ln w="12700">
            <a:solidFill>
              <a:schemeClr val="tx1"/>
            </a:solidFill>
            <a:round/>
            <a:headEnd/>
            <a:tailEnd/>
          </a:ln>
        </p:spPr>
        <p:txBody>
          <a:bodyPr/>
          <a:lstStyle/>
          <a:p>
            <a:endParaRPr lang="zh-CN" altLang="en-US"/>
          </a:p>
        </p:txBody>
      </p:sp>
      <p:grpSp>
        <p:nvGrpSpPr>
          <p:cNvPr id="3" name="组合 41"/>
          <p:cNvGrpSpPr>
            <a:grpSpLocks/>
          </p:cNvGrpSpPr>
          <p:nvPr/>
        </p:nvGrpSpPr>
        <p:grpSpPr bwMode="auto">
          <a:xfrm>
            <a:off x="4429125" y="2262188"/>
            <a:ext cx="508000" cy="603250"/>
            <a:chOff x="4783725" y="2267276"/>
            <a:chExt cx="508355" cy="602807"/>
          </a:xfrm>
        </p:grpSpPr>
        <p:sp>
          <p:nvSpPr>
            <p:cNvPr id="67633" name="Oval 7"/>
            <p:cNvSpPr>
              <a:spLocks noChangeArrowheads="1"/>
            </p:cNvSpPr>
            <p:nvPr/>
          </p:nvSpPr>
          <p:spPr bwMode="auto">
            <a:xfrm>
              <a:off x="4783725" y="2267276"/>
              <a:ext cx="508355" cy="305578"/>
            </a:xfrm>
            <a:prstGeom prst="ellipse">
              <a:avLst/>
            </a:prstGeom>
            <a:noFill/>
            <a:ln w="12700">
              <a:solidFill>
                <a:schemeClr val="tx1"/>
              </a:solidFill>
              <a:round/>
              <a:headEnd type="none" w="sm" len="sm"/>
              <a:tailEnd type="none" w="sm" len="sm"/>
            </a:ln>
          </p:spPr>
          <p:txBody>
            <a:bodyPr anchor="ctr"/>
            <a:lstStyle/>
            <a:p>
              <a:pPr algn="ctr"/>
              <a:endParaRPr lang="zh-CN" altLang="zh-CN" sz="1400" b="1">
                <a:ea typeface="楷体_GB2312" pitchFamily="49" charset="-122"/>
              </a:endParaRPr>
            </a:p>
          </p:txBody>
        </p:sp>
        <p:sp>
          <p:nvSpPr>
            <p:cNvPr id="67634" name="Line 38"/>
            <p:cNvSpPr>
              <a:spLocks noChangeShapeType="1"/>
            </p:cNvSpPr>
            <p:nvPr/>
          </p:nvSpPr>
          <p:spPr bwMode="auto">
            <a:xfrm flipH="1">
              <a:off x="4783725" y="2552816"/>
              <a:ext cx="253642" cy="317267"/>
            </a:xfrm>
            <a:prstGeom prst="line">
              <a:avLst/>
            </a:prstGeom>
            <a:noFill/>
            <a:ln w="12700">
              <a:solidFill>
                <a:schemeClr val="tx1"/>
              </a:solidFill>
              <a:round/>
              <a:headEnd/>
              <a:tailEnd/>
            </a:ln>
          </p:spPr>
          <p:txBody>
            <a:bodyPr/>
            <a:lstStyle/>
            <a:p>
              <a:endParaRPr lang="zh-CN" altLang="en-US"/>
            </a:p>
          </p:txBody>
        </p:sp>
      </p:grpSp>
      <p:sp>
        <p:nvSpPr>
          <p:cNvPr id="44" name="矩形 43"/>
          <p:cNvSpPr>
            <a:spLocks noChangeArrowheads="1"/>
          </p:cNvSpPr>
          <p:nvPr/>
        </p:nvSpPr>
        <p:spPr bwMode="auto">
          <a:xfrm>
            <a:off x="5724525" y="1419225"/>
            <a:ext cx="2951163" cy="307975"/>
          </a:xfrm>
          <a:prstGeom prst="rect">
            <a:avLst/>
          </a:prstGeom>
          <a:noFill/>
          <a:ln w="9525">
            <a:noFill/>
            <a:miter lim="800000"/>
            <a:headEnd/>
            <a:tailEnd/>
          </a:ln>
        </p:spPr>
        <p:txBody>
          <a:bodyPr>
            <a:spAutoFit/>
          </a:bodyPr>
          <a:lstStyle/>
          <a:p>
            <a:pPr>
              <a:spcBef>
                <a:spcPct val="50000"/>
              </a:spcBef>
            </a:pPr>
            <a:r>
              <a:rPr lang="zh-CN" altLang="en-US" sz="1400" b="1">
                <a:ea typeface="楷体_GB2312" pitchFamily="49" charset="-122"/>
              </a:rPr>
              <a:t>不等长编码可以减少存储量！！！</a:t>
            </a:r>
          </a:p>
        </p:txBody>
      </p:sp>
      <p:grpSp>
        <p:nvGrpSpPr>
          <p:cNvPr id="4" name="组合 45"/>
          <p:cNvGrpSpPr>
            <a:grpSpLocks/>
          </p:cNvGrpSpPr>
          <p:nvPr/>
        </p:nvGrpSpPr>
        <p:grpSpPr bwMode="auto">
          <a:xfrm>
            <a:off x="4432300" y="2279650"/>
            <a:ext cx="517525" cy="504825"/>
            <a:chOff x="1555940" y="2878432"/>
            <a:chExt cx="516916" cy="505121"/>
          </a:xfrm>
        </p:grpSpPr>
        <p:sp>
          <p:nvSpPr>
            <p:cNvPr id="67631" name="Oval 19"/>
            <p:cNvSpPr>
              <a:spLocks noChangeArrowheads="1"/>
            </p:cNvSpPr>
            <p:nvPr/>
          </p:nvSpPr>
          <p:spPr bwMode="auto">
            <a:xfrm>
              <a:off x="1565572" y="2878432"/>
              <a:ext cx="507284" cy="304743"/>
            </a:xfrm>
            <a:prstGeom prst="ellipse">
              <a:avLst/>
            </a:prstGeom>
            <a:noFill/>
            <a:ln w="12700">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67632" name="Text Box 30"/>
            <p:cNvSpPr txBox="1">
              <a:spLocks noChangeArrowheads="1"/>
            </p:cNvSpPr>
            <p:nvPr/>
          </p:nvSpPr>
          <p:spPr bwMode="auto">
            <a:xfrm>
              <a:off x="1555940" y="3121391"/>
              <a:ext cx="495512" cy="262162"/>
            </a:xfrm>
            <a:prstGeom prst="rect">
              <a:avLst/>
            </a:prstGeom>
            <a:noFill/>
            <a:ln w="12700">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grpSp>
      <p:grpSp>
        <p:nvGrpSpPr>
          <p:cNvPr id="5" name="组合 48"/>
          <p:cNvGrpSpPr>
            <a:grpSpLocks/>
          </p:cNvGrpSpPr>
          <p:nvPr/>
        </p:nvGrpSpPr>
        <p:grpSpPr bwMode="auto">
          <a:xfrm>
            <a:off x="1192213" y="2876550"/>
            <a:ext cx="517525" cy="506413"/>
            <a:chOff x="1555940" y="2878432"/>
            <a:chExt cx="516916" cy="505121"/>
          </a:xfrm>
        </p:grpSpPr>
        <p:sp>
          <p:nvSpPr>
            <p:cNvPr id="67629" name="Oval 19"/>
            <p:cNvSpPr>
              <a:spLocks noChangeArrowheads="1"/>
            </p:cNvSpPr>
            <p:nvPr/>
          </p:nvSpPr>
          <p:spPr bwMode="auto">
            <a:xfrm>
              <a:off x="1565572" y="2878432"/>
              <a:ext cx="507284" cy="304743"/>
            </a:xfrm>
            <a:prstGeom prst="ellipse">
              <a:avLst/>
            </a:prstGeom>
            <a:noFill/>
            <a:ln w="12700">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67630" name="Text Box 30"/>
            <p:cNvSpPr txBox="1">
              <a:spLocks noChangeArrowheads="1"/>
            </p:cNvSpPr>
            <p:nvPr/>
          </p:nvSpPr>
          <p:spPr bwMode="auto">
            <a:xfrm>
              <a:off x="1555940" y="3121391"/>
              <a:ext cx="495512" cy="262162"/>
            </a:xfrm>
            <a:prstGeom prst="rect">
              <a:avLst/>
            </a:prstGeom>
            <a:noFill/>
            <a:ln w="12700">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grpSp>
      <p:grpSp>
        <p:nvGrpSpPr>
          <p:cNvPr id="6" name="组合 51"/>
          <p:cNvGrpSpPr>
            <a:grpSpLocks/>
          </p:cNvGrpSpPr>
          <p:nvPr/>
        </p:nvGrpSpPr>
        <p:grpSpPr bwMode="auto">
          <a:xfrm>
            <a:off x="1171575" y="2870200"/>
            <a:ext cx="568325" cy="454025"/>
            <a:chOff x="4530083" y="2870083"/>
            <a:chExt cx="568287" cy="455027"/>
          </a:xfrm>
        </p:grpSpPr>
        <p:sp>
          <p:nvSpPr>
            <p:cNvPr id="67627" name="Text Box 32"/>
            <p:cNvSpPr txBox="1">
              <a:spLocks noChangeArrowheads="1"/>
            </p:cNvSpPr>
            <p:nvPr/>
          </p:nvSpPr>
          <p:spPr bwMode="auto">
            <a:xfrm>
              <a:off x="4530083" y="3128906"/>
              <a:ext cx="357454" cy="196204"/>
            </a:xfrm>
            <a:prstGeom prst="rect">
              <a:avLst/>
            </a:prstGeom>
            <a:noFill/>
            <a:ln w="12700">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67628" name="Oval 36"/>
            <p:cNvSpPr>
              <a:spLocks noChangeArrowheads="1"/>
            </p:cNvSpPr>
            <p:nvPr/>
          </p:nvSpPr>
          <p:spPr bwMode="auto">
            <a:xfrm>
              <a:off x="4530083" y="2870083"/>
              <a:ext cx="568287" cy="305578"/>
            </a:xfrm>
            <a:prstGeom prst="ellipse">
              <a:avLst/>
            </a:prstGeom>
            <a:noFill/>
            <a:ln w="12700">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grpSp>
      <p:sp>
        <p:nvSpPr>
          <p:cNvPr id="55" name="矩形 54"/>
          <p:cNvSpPr>
            <a:spLocks noChangeArrowheads="1"/>
          </p:cNvSpPr>
          <p:nvPr/>
        </p:nvSpPr>
        <p:spPr bwMode="auto">
          <a:xfrm>
            <a:off x="5724525" y="1995488"/>
            <a:ext cx="2951163" cy="307975"/>
          </a:xfrm>
          <a:prstGeom prst="rect">
            <a:avLst/>
          </a:prstGeom>
          <a:noFill/>
          <a:ln w="9525">
            <a:noFill/>
            <a:miter lim="800000"/>
            <a:headEnd/>
            <a:tailEnd/>
          </a:ln>
        </p:spPr>
        <p:txBody>
          <a:bodyPr>
            <a:spAutoFit/>
          </a:bodyPr>
          <a:lstStyle/>
          <a:p>
            <a:pPr>
              <a:spcBef>
                <a:spcPct val="50000"/>
              </a:spcBef>
            </a:pPr>
            <a:r>
              <a:rPr lang="zh-CN" altLang="en-US" sz="1400" b="1">
                <a:ea typeface="楷体_GB2312" pitchFamily="49" charset="-122"/>
              </a:rPr>
              <a:t>节约了</a:t>
            </a:r>
            <a:r>
              <a:rPr lang="en-US" altLang="zh-CN" sz="1400" b="1">
                <a:ea typeface="楷体_GB2312" pitchFamily="49" charset="-122"/>
              </a:rPr>
              <a:t>15bit</a:t>
            </a:r>
            <a:endParaRPr lang="zh-CN" altLang="en-US" sz="1400" b="1">
              <a:ea typeface="楷体_GB2312" pitchFamily="49" charset="-122"/>
            </a:endParaRPr>
          </a:p>
        </p:txBody>
      </p:sp>
      <p:sp>
        <p:nvSpPr>
          <p:cNvPr id="56" name="矩形 55"/>
          <p:cNvSpPr>
            <a:spLocks noChangeArrowheads="1"/>
          </p:cNvSpPr>
          <p:nvPr/>
        </p:nvSpPr>
        <p:spPr bwMode="auto">
          <a:xfrm>
            <a:off x="5724525" y="2427288"/>
            <a:ext cx="2951163" cy="523875"/>
          </a:xfrm>
          <a:prstGeom prst="rect">
            <a:avLst/>
          </a:prstGeom>
          <a:noFill/>
          <a:ln w="9525">
            <a:noFill/>
            <a:miter lim="800000"/>
            <a:headEnd/>
            <a:tailEnd/>
          </a:ln>
        </p:spPr>
        <p:txBody>
          <a:bodyPr>
            <a:spAutoFit/>
          </a:bodyPr>
          <a:lstStyle/>
          <a:p>
            <a:pPr>
              <a:spcBef>
                <a:spcPct val="50000"/>
              </a:spcBef>
            </a:pPr>
            <a:r>
              <a:rPr lang="zh-CN" altLang="en-US" sz="1400" b="1">
                <a:ea typeface="楷体_GB2312" pitchFamily="49" charset="-122"/>
              </a:rPr>
              <a:t>让出现频率高的字符拥有较短的编码可节省较多的空间</a:t>
            </a:r>
          </a:p>
        </p:txBody>
      </p:sp>
      <p:sp>
        <p:nvSpPr>
          <p:cNvPr id="57" name="矩形 56"/>
          <p:cNvSpPr>
            <a:spLocks noChangeArrowheads="1"/>
          </p:cNvSpPr>
          <p:nvPr/>
        </p:nvSpPr>
        <p:spPr bwMode="auto">
          <a:xfrm>
            <a:off x="5724525" y="3076575"/>
            <a:ext cx="1800225" cy="306388"/>
          </a:xfrm>
          <a:prstGeom prst="rect">
            <a:avLst/>
          </a:prstGeom>
          <a:noFill/>
          <a:ln w="9525">
            <a:noFill/>
            <a:miter lim="800000"/>
            <a:headEnd/>
            <a:tailEnd/>
          </a:ln>
        </p:spPr>
        <p:txBody>
          <a:bodyPr>
            <a:spAutoFit/>
          </a:bodyPr>
          <a:lstStyle/>
          <a:p>
            <a:pPr>
              <a:spcBef>
                <a:spcPct val="50000"/>
              </a:spcBef>
            </a:pPr>
            <a:r>
              <a:rPr lang="zh-CN" altLang="en-US" sz="1400" b="1">
                <a:ea typeface="楷体_GB2312" pitchFamily="49" charset="-122"/>
              </a:rPr>
              <a:t>有没有最优方案？</a:t>
            </a:r>
          </a:p>
        </p:txBody>
      </p:sp>
      <mc:AlternateContent xmlns:mc="http://schemas.openxmlformats.org/markup-compatibility/2006">
        <mc:Choice xmlns:p14="http://schemas.microsoft.com/office/powerpoint/2010/main" xmlns="" Requires="p14">
          <p:contentPart p14:bwMode="auto" r:id="rId3">
            <p14:nvContentPartPr>
              <p14:cNvPr id="6758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758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9">
                                            <p:txEl>
                                              <p:pRg st="1" end="1"/>
                                            </p:txEl>
                                          </p:spTgt>
                                        </p:tgtEl>
                                        <p:attrNameLst>
                                          <p:attrName>style.visibility</p:attrName>
                                        </p:attrNameLst>
                                      </p:cBhvr>
                                      <p:to>
                                        <p:strVal val="visible"/>
                                      </p:to>
                                    </p:set>
                                    <p:animEffect transition="in" filter="blinds(horizontal)">
                                      <p:cBhvr>
                                        <p:cTn id="7" dur="500"/>
                                        <p:tgtEl>
                                          <p:spTgt spid="6758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7589">
                                            <p:txEl>
                                              <p:pRg st="2" end="2"/>
                                            </p:txEl>
                                          </p:spTgt>
                                        </p:tgtEl>
                                        <p:attrNameLst>
                                          <p:attrName>style.visibility</p:attrName>
                                        </p:attrNameLst>
                                      </p:cBhvr>
                                      <p:to>
                                        <p:strVal val="visible"/>
                                      </p:to>
                                    </p:set>
                                    <p:animEffect transition="in" filter="blinds(horizontal)">
                                      <p:cBhvr>
                                        <p:cTn id="10" dur="500"/>
                                        <p:tgtEl>
                                          <p:spTgt spid="6758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6" presetClass="path" presetSubtype="0" accel="50000" decel="50000" fill="hold" nodeType="clickEffect">
                                  <p:stCondLst>
                                    <p:cond delay="0"/>
                                  </p:stCondLst>
                                  <p:childTnLst>
                                    <p:animMotion origin="layout" path="M -2.5E-6 9.80876E-7 L 0.03646 -0.13017 " pathEditMode="relative" rAng="0" ptsTypes="AA">
                                      <p:cBhvr>
                                        <p:cTn id="19" dur="2000" fill="hold"/>
                                        <p:tgtEl>
                                          <p:spTgt spid="2"/>
                                        </p:tgtEl>
                                        <p:attrNameLst>
                                          <p:attrName>ppt_x</p:attrName>
                                          <p:attrName>ppt_y</p:attrName>
                                        </p:attrNameLst>
                                      </p:cBhvr>
                                      <p:rCtr x="1800" y="-6500"/>
                                    </p:animMotion>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linds(horizontal)">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par>
                          <p:cTn id="34" fill="hold">
                            <p:stCondLst>
                              <p:cond delay="1000"/>
                            </p:stCondLst>
                            <p:childTnLst>
                              <p:par>
                                <p:cTn id="35" presetID="3" presetClass="exit" presetSubtype="10" fill="hold" nodeType="afterEffect">
                                  <p:stCondLst>
                                    <p:cond delay="0"/>
                                  </p:stCondLst>
                                  <p:childTnLst>
                                    <p:animEffect transition="out" filter="blinds(horizontal)">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1500"/>
                            </p:stCondLst>
                            <p:childTnLst>
                              <p:par>
                                <p:cTn id="39" presetID="3" presetClass="entr" presetSubtype="1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blinds(horizontal)">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blinds(horizontal)">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blinds(horizontal)">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mph" presetSubtype="0" fill="hold" grpId="1" nodeType="clickEffect">
                                  <p:stCondLst>
                                    <p:cond delay="0"/>
                                  </p:stCondLst>
                                  <p:childTnLst>
                                    <p:animScale>
                                      <p:cBhvr>
                                        <p:cTn id="60" dur="2000" fill="hold"/>
                                        <p:tgtEl>
                                          <p:spTgt spid="5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5" grpId="0"/>
      <p:bldP spid="56" grpId="0"/>
      <p:bldP spid="57" grpId="0"/>
      <p:bldP spid="57"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矩形 34"/>
          <p:cNvSpPr>
            <a:spLocks noChangeArrowheads="1"/>
          </p:cNvSpPr>
          <p:nvPr/>
        </p:nvSpPr>
        <p:spPr bwMode="auto">
          <a:xfrm>
            <a:off x="611560"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哈夫曼树</a:t>
            </a:r>
            <a:endParaRPr lang="zh-CN" altLang="en-US" dirty="0">
              <a:latin typeface="微软雅黑" pitchFamily="34" charset="-122"/>
              <a:ea typeface="微软雅黑" pitchFamily="34" charset="-122"/>
            </a:endParaRPr>
          </a:p>
        </p:txBody>
      </p:sp>
      <p:sp>
        <p:nvSpPr>
          <p:cNvPr id="68613" name="矩形 6"/>
          <p:cNvSpPr>
            <a:spLocks noChangeArrowheads="1"/>
          </p:cNvSpPr>
          <p:nvPr/>
        </p:nvSpPr>
        <p:spPr bwMode="auto">
          <a:xfrm>
            <a:off x="395288" y="987425"/>
            <a:ext cx="8497887" cy="652463"/>
          </a:xfrm>
          <a:prstGeom prst="rect">
            <a:avLst/>
          </a:prstGeom>
          <a:noFill/>
          <a:ln w="9525">
            <a:noFill/>
            <a:miter lim="800000"/>
            <a:headEnd/>
            <a:tailEnd/>
          </a:ln>
        </p:spPr>
        <p:txBody>
          <a:bodyPr>
            <a:spAutoFit/>
          </a:bodyPr>
          <a:lstStyle/>
          <a:p>
            <a:pPr>
              <a:lnSpc>
                <a:spcPct val="130000"/>
              </a:lnSpc>
            </a:pPr>
            <a:r>
              <a:rPr lang="zh-CN" altLang="en-US" sz="1400" b="1">
                <a:ea typeface="楷体_GB2312" pitchFamily="49" charset="-122"/>
              </a:rPr>
              <a:t>哈夫曼树是一棵最小代价的二叉树，在这棵树上，所有的字符都包含在叶结点上。</a:t>
            </a:r>
          </a:p>
          <a:p>
            <a:pPr>
              <a:lnSpc>
                <a:spcPct val="130000"/>
              </a:lnSpc>
            </a:pPr>
            <a:r>
              <a:rPr lang="zh-CN" altLang="en-US" sz="1400" b="1">
                <a:ea typeface="楷体_GB2312" pitchFamily="49" charset="-122"/>
              </a:rPr>
              <a:t>要使得整棵树的代价最小，显然权值大的叶子应当尽量靠近树根，权值小的叶子可以适当离树根远一些。</a:t>
            </a:r>
          </a:p>
        </p:txBody>
      </p:sp>
      <p:sp>
        <p:nvSpPr>
          <p:cNvPr id="6" name="矩形 5"/>
          <p:cNvSpPr>
            <a:spLocks noChangeArrowheads="1"/>
          </p:cNvSpPr>
          <p:nvPr/>
        </p:nvSpPr>
        <p:spPr bwMode="auto">
          <a:xfrm>
            <a:off x="2987675" y="4371975"/>
            <a:ext cx="5364163" cy="307975"/>
          </a:xfrm>
          <a:prstGeom prst="rect">
            <a:avLst/>
          </a:prstGeom>
          <a:noFill/>
          <a:ln w="9525">
            <a:noFill/>
            <a:miter lim="800000"/>
            <a:headEnd/>
            <a:tailEnd/>
          </a:ln>
        </p:spPr>
        <p:txBody>
          <a:bodyPr>
            <a:spAutoFit/>
          </a:bodyPr>
          <a:lstStyle/>
          <a:p>
            <a:r>
              <a:rPr lang="zh-CN" altLang="en-US" sz="1400" b="1" dirty="0">
                <a:ea typeface="楷体_GB2312" pitchFamily="49" charset="-122"/>
              </a:rPr>
              <a:t>总存储量：</a:t>
            </a:r>
            <a:r>
              <a:rPr lang="en-US" altLang="zh-CN" sz="1400" b="1" dirty="0">
                <a:ea typeface="楷体_GB2312" pitchFamily="49" charset="-122"/>
              </a:rPr>
              <a:t>3*5 + 1</a:t>
            </a:r>
            <a:r>
              <a:rPr lang="zh-CN" altLang="en-US" sz="1400" b="1" dirty="0">
                <a:ea typeface="楷体_GB2312" pitchFamily="49" charset="-122"/>
              </a:rPr>
              <a:t>*</a:t>
            </a:r>
            <a:r>
              <a:rPr lang="en-US" altLang="zh-CN" sz="1400" b="1" dirty="0">
                <a:ea typeface="楷体_GB2312" pitchFamily="49" charset="-122"/>
              </a:rPr>
              <a:t>5 +4</a:t>
            </a:r>
            <a:r>
              <a:rPr lang="zh-CN" altLang="en-US" sz="1400" b="1" dirty="0">
                <a:ea typeface="楷体_GB2312" pitchFamily="49" charset="-122"/>
              </a:rPr>
              <a:t>*</a:t>
            </a:r>
            <a:r>
              <a:rPr lang="en-US" altLang="zh-CN" sz="1400" b="1" dirty="0">
                <a:ea typeface="楷体_GB2312" pitchFamily="49" charset="-122"/>
              </a:rPr>
              <a:t>4 +10</a:t>
            </a:r>
            <a:r>
              <a:rPr lang="zh-CN" altLang="en-US" sz="1400" b="1" dirty="0">
                <a:ea typeface="楷体_GB2312" pitchFamily="49" charset="-122"/>
              </a:rPr>
              <a:t>*</a:t>
            </a:r>
            <a:r>
              <a:rPr lang="en-US" altLang="zh-CN" sz="1400" b="1" dirty="0">
                <a:ea typeface="楷体_GB2312" pitchFamily="49" charset="-122"/>
              </a:rPr>
              <a:t>3 +2</a:t>
            </a:r>
            <a:r>
              <a:rPr lang="zh-CN" altLang="en-US" sz="1400" b="1" dirty="0">
                <a:ea typeface="楷体_GB2312" pitchFamily="49" charset="-122"/>
              </a:rPr>
              <a:t>*（</a:t>
            </a:r>
            <a:r>
              <a:rPr lang="en-US" altLang="zh-CN" sz="1400" b="1" dirty="0">
                <a:ea typeface="楷体_GB2312" pitchFamily="49" charset="-122"/>
              </a:rPr>
              <a:t>15 + 12 + 13</a:t>
            </a:r>
            <a:r>
              <a:rPr lang="zh-CN" altLang="en-US" sz="1400" b="1" dirty="0">
                <a:ea typeface="楷体_GB2312" pitchFamily="49" charset="-122"/>
              </a:rPr>
              <a:t>） </a:t>
            </a:r>
            <a:r>
              <a:rPr lang="en-US" altLang="zh-CN" sz="1400" b="1" dirty="0">
                <a:ea typeface="楷体_GB2312" pitchFamily="49" charset="-122"/>
              </a:rPr>
              <a:t>= 146  bit </a:t>
            </a:r>
          </a:p>
        </p:txBody>
      </p:sp>
      <p:graphicFrame>
        <p:nvGraphicFramePr>
          <p:cNvPr id="68" name="Group 28"/>
          <p:cNvGraphicFramePr>
            <a:graphicFrameLocks noGrp="1"/>
          </p:cNvGraphicFramePr>
          <p:nvPr/>
        </p:nvGraphicFramePr>
        <p:xfrm>
          <a:off x="6228184" y="2211710"/>
          <a:ext cx="1367135" cy="1973580"/>
        </p:xfrm>
        <a:graphic>
          <a:graphicData uri="http://schemas.openxmlformats.org/drawingml/2006/table">
            <a:tbl>
              <a:tblPr/>
              <a:tblGrid>
                <a:gridCol w="430552">
                  <a:extLst>
                    <a:ext uri="{9D8B030D-6E8A-4147-A177-3AD203B41FA5}">
                      <a16:colId xmlns:a16="http://schemas.microsoft.com/office/drawing/2014/main" xmlns="" val="20000"/>
                    </a:ext>
                  </a:extLst>
                </a:gridCol>
                <a:gridCol w="936583">
                  <a:extLst>
                    <a:ext uri="{9D8B030D-6E8A-4147-A177-3AD203B41FA5}">
                      <a16:colId xmlns:a16="http://schemas.microsoft.com/office/drawing/2014/main" xmlns="" val="20001"/>
                    </a:ext>
                  </a:extLst>
                </a:gridCol>
              </a:tblGrid>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itchFamily="18" charset="0"/>
                          <a:ea typeface="宋体" pitchFamily="2" charset="-122"/>
                        </a:rPr>
                        <a:t>A</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001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E</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I</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10</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00000</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T</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0001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Sp</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nl</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itchFamily="18" charset="0"/>
                          <a:ea typeface="宋体" pitchFamily="2" charset="-122"/>
                        </a:rPr>
                        <a:t>00001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69" name="Text Box 55"/>
          <p:cNvSpPr txBox="1">
            <a:spLocks noChangeArrowheads="1"/>
          </p:cNvSpPr>
          <p:nvPr/>
        </p:nvSpPr>
        <p:spPr bwMode="auto">
          <a:xfrm>
            <a:off x="6228184" y="1779662"/>
            <a:ext cx="1368425" cy="307975"/>
          </a:xfrm>
          <a:prstGeom prst="rect">
            <a:avLst/>
          </a:prstGeom>
          <a:noFill/>
          <a:ln w="6350" cap="sq">
            <a:noFill/>
            <a:miter lim="800000"/>
            <a:headEnd type="none" w="sm" len="sm"/>
            <a:tailEnd type="none" w="sm" len="sm"/>
          </a:ln>
        </p:spPr>
        <p:txBody>
          <a:bodyPr>
            <a:spAutoFit/>
          </a:bodyPr>
          <a:lstStyle/>
          <a:p>
            <a:pPr>
              <a:spcBef>
                <a:spcPct val="50000"/>
              </a:spcBef>
            </a:pPr>
            <a:r>
              <a:rPr lang="zh-CN" altLang="en-US" sz="1400" b="1" dirty="0">
                <a:latin typeface="Arial" pitchFamily="34" charset="0"/>
                <a:ea typeface="黑体" pitchFamily="49" charset="-122"/>
              </a:rPr>
              <a:t>哈夫曼编码</a:t>
            </a:r>
          </a:p>
        </p:txBody>
      </p:sp>
      <p:grpSp>
        <p:nvGrpSpPr>
          <p:cNvPr id="80" name="组合 79"/>
          <p:cNvGrpSpPr/>
          <p:nvPr/>
        </p:nvGrpSpPr>
        <p:grpSpPr>
          <a:xfrm>
            <a:off x="0" y="1635646"/>
            <a:ext cx="5940152" cy="3208337"/>
            <a:chOff x="0" y="1635646"/>
            <a:chExt cx="5681663" cy="3208337"/>
          </a:xfrm>
        </p:grpSpPr>
        <p:sp>
          <p:nvSpPr>
            <p:cNvPr id="43" name="Line 5"/>
            <p:cNvSpPr>
              <a:spLocks noChangeShapeType="1"/>
            </p:cNvSpPr>
            <p:nvPr/>
          </p:nvSpPr>
          <p:spPr bwMode="auto">
            <a:xfrm flipH="1">
              <a:off x="4340225" y="2373833"/>
              <a:ext cx="285750" cy="368300"/>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44" name="Oval 6"/>
            <p:cNvSpPr>
              <a:spLocks noChangeArrowheads="1"/>
            </p:cNvSpPr>
            <p:nvPr/>
          </p:nvSpPr>
          <p:spPr bwMode="auto">
            <a:xfrm>
              <a:off x="1798638" y="2699271"/>
              <a:ext cx="508000" cy="306387"/>
            </a:xfrm>
            <a:prstGeom prst="ellipse">
              <a:avLst/>
            </a:prstGeom>
            <a:noFill/>
            <a:ln w="12700">
              <a:solidFill>
                <a:schemeClr val="tx1"/>
              </a:solidFill>
              <a:round/>
              <a:headEnd type="none" w="sm" len="sm"/>
              <a:tailEnd type="none" w="sm" len="sm"/>
            </a:ln>
          </p:spPr>
          <p:txBody>
            <a:bodyPr anchor="ctr"/>
            <a:lstStyle/>
            <a:p>
              <a:pPr algn="ctr"/>
              <a:endParaRPr lang="zh-CN" altLang="zh-CN" sz="1600">
                <a:ea typeface="阿里巴巴普惠体 R"/>
              </a:endParaRPr>
            </a:p>
          </p:txBody>
        </p:sp>
        <p:sp>
          <p:nvSpPr>
            <p:cNvPr id="45" name="Oval 8"/>
            <p:cNvSpPr>
              <a:spLocks noChangeArrowheads="1"/>
            </p:cNvSpPr>
            <p:nvPr/>
          </p:nvSpPr>
          <p:spPr bwMode="auto">
            <a:xfrm>
              <a:off x="758825" y="3880371"/>
              <a:ext cx="508000" cy="306387"/>
            </a:xfrm>
            <a:prstGeom prst="ellipse">
              <a:avLst/>
            </a:prstGeom>
            <a:noFill/>
            <a:ln w="12700">
              <a:solidFill>
                <a:schemeClr val="tx1"/>
              </a:solidFill>
              <a:round/>
              <a:headEnd type="none" w="sm" len="sm"/>
              <a:tailEnd type="none" w="sm" len="sm"/>
            </a:ln>
          </p:spPr>
          <p:txBody>
            <a:bodyPr anchor="ctr"/>
            <a:lstStyle/>
            <a:p>
              <a:pPr algn="ctr"/>
              <a:endParaRPr lang="zh-CN" altLang="zh-CN" sz="1600">
                <a:ea typeface="阿里巴巴普惠体 R"/>
              </a:endParaRPr>
            </a:p>
          </p:txBody>
        </p:sp>
        <p:sp>
          <p:nvSpPr>
            <p:cNvPr id="46" name="Oval 10"/>
            <p:cNvSpPr>
              <a:spLocks noChangeArrowheads="1"/>
            </p:cNvSpPr>
            <p:nvPr/>
          </p:nvSpPr>
          <p:spPr bwMode="auto">
            <a:xfrm>
              <a:off x="2390775" y="2151583"/>
              <a:ext cx="509588" cy="304800"/>
            </a:xfrm>
            <a:prstGeom prst="ellipse">
              <a:avLst/>
            </a:prstGeom>
            <a:noFill/>
            <a:ln w="12700">
              <a:solidFill>
                <a:schemeClr val="tx1"/>
              </a:solidFill>
              <a:round/>
              <a:headEnd type="none" w="sm" len="sm"/>
              <a:tailEnd type="none" w="sm" len="sm"/>
            </a:ln>
          </p:spPr>
          <p:txBody>
            <a:bodyPr anchor="ctr"/>
            <a:lstStyle/>
            <a:p>
              <a:pPr algn="ctr"/>
              <a:endParaRPr lang="zh-CN" altLang="zh-CN" sz="1600">
                <a:ea typeface="阿里巴巴普惠体 R"/>
              </a:endParaRPr>
            </a:p>
          </p:txBody>
        </p:sp>
        <p:sp>
          <p:nvSpPr>
            <p:cNvPr id="47" name="Line 11"/>
            <p:cNvSpPr>
              <a:spLocks noChangeShapeType="1"/>
            </p:cNvSpPr>
            <p:nvPr/>
          </p:nvSpPr>
          <p:spPr bwMode="auto">
            <a:xfrm flipH="1">
              <a:off x="2816225" y="1827733"/>
              <a:ext cx="584200" cy="384175"/>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48" name="Line 12"/>
            <p:cNvSpPr>
              <a:spLocks noChangeShapeType="1"/>
            </p:cNvSpPr>
            <p:nvPr/>
          </p:nvSpPr>
          <p:spPr bwMode="auto">
            <a:xfrm>
              <a:off x="3895725" y="1827733"/>
              <a:ext cx="698500" cy="323850"/>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49" name="Line 13"/>
            <p:cNvSpPr>
              <a:spLocks noChangeShapeType="1"/>
            </p:cNvSpPr>
            <p:nvPr/>
          </p:nvSpPr>
          <p:spPr bwMode="auto">
            <a:xfrm>
              <a:off x="4933950" y="2334146"/>
              <a:ext cx="422275" cy="365125"/>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50" name="Line 14"/>
            <p:cNvSpPr>
              <a:spLocks noChangeShapeType="1"/>
            </p:cNvSpPr>
            <p:nvPr/>
          </p:nvSpPr>
          <p:spPr bwMode="auto">
            <a:xfrm>
              <a:off x="2730500" y="2456383"/>
              <a:ext cx="254000" cy="242888"/>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51" name="Oval 15"/>
            <p:cNvSpPr>
              <a:spLocks noChangeArrowheads="1"/>
            </p:cNvSpPr>
            <p:nvPr/>
          </p:nvSpPr>
          <p:spPr bwMode="auto">
            <a:xfrm>
              <a:off x="3408363" y="1635646"/>
              <a:ext cx="508000" cy="304800"/>
            </a:xfrm>
            <a:prstGeom prst="ellipse">
              <a:avLst/>
            </a:prstGeom>
            <a:noFill/>
            <a:ln w="12700">
              <a:solidFill>
                <a:schemeClr val="tx1"/>
              </a:solidFill>
              <a:round/>
              <a:headEnd type="none" w="sm" len="sm"/>
              <a:tailEnd type="none" w="sm" len="sm"/>
            </a:ln>
          </p:spPr>
          <p:txBody>
            <a:bodyPr anchor="ctr"/>
            <a:lstStyle/>
            <a:p>
              <a:pPr algn="ctr"/>
              <a:endParaRPr lang="zh-CN" altLang="zh-CN" sz="1600">
                <a:ea typeface="阿里巴巴普惠体 R"/>
              </a:endParaRPr>
            </a:p>
          </p:txBody>
        </p:sp>
        <p:sp>
          <p:nvSpPr>
            <p:cNvPr id="52" name="Line 16"/>
            <p:cNvSpPr>
              <a:spLocks noChangeShapeType="1"/>
            </p:cNvSpPr>
            <p:nvPr/>
          </p:nvSpPr>
          <p:spPr bwMode="auto">
            <a:xfrm flipH="1">
              <a:off x="2220913" y="2456383"/>
              <a:ext cx="339725" cy="304800"/>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53" name="Oval 17"/>
            <p:cNvSpPr>
              <a:spLocks noChangeArrowheads="1"/>
            </p:cNvSpPr>
            <p:nvPr/>
          </p:nvSpPr>
          <p:spPr bwMode="auto">
            <a:xfrm>
              <a:off x="2124075" y="3297758"/>
              <a:ext cx="508000" cy="304800"/>
            </a:xfrm>
            <a:prstGeom prst="ellipse">
              <a:avLst/>
            </a:prstGeom>
            <a:noFill/>
            <a:ln w="12700">
              <a:solidFill>
                <a:schemeClr val="tx1"/>
              </a:solidFill>
              <a:round/>
              <a:headEnd type="none" w="sm" len="sm"/>
              <a:tailEnd type="none" w="sm" len="sm"/>
            </a:ln>
          </p:spPr>
          <p:txBody>
            <a:bodyPr anchor="ctr"/>
            <a:lstStyle/>
            <a:p>
              <a:pPr algn="ctr"/>
              <a:r>
                <a:rPr lang="en-US" altLang="zh-CN" sz="1600">
                  <a:ea typeface="阿里巴巴普惠体 R"/>
                </a:rPr>
                <a:t>a</a:t>
              </a:r>
            </a:p>
          </p:txBody>
        </p:sp>
        <p:sp>
          <p:nvSpPr>
            <p:cNvPr id="54" name="Oval 18"/>
            <p:cNvSpPr>
              <a:spLocks noChangeArrowheads="1"/>
            </p:cNvSpPr>
            <p:nvPr/>
          </p:nvSpPr>
          <p:spPr bwMode="auto">
            <a:xfrm>
              <a:off x="360363" y="4389958"/>
              <a:ext cx="508000" cy="304800"/>
            </a:xfrm>
            <a:prstGeom prst="ellipse">
              <a:avLst/>
            </a:prstGeom>
            <a:noFill/>
            <a:ln w="12700">
              <a:solidFill>
                <a:schemeClr val="tx1"/>
              </a:solidFill>
              <a:round/>
              <a:headEnd type="none" w="sm" len="sm"/>
              <a:tailEnd type="none" w="sm" len="sm"/>
            </a:ln>
          </p:spPr>
          <p:txBody>
            <a:bodyPr anchor="ctr"/>
            <a:lstStyle/>
            <a:p>
              <a:pPr algn="ctr"/>
              <a:r>
                <a:rPr lang="en-US" altLang="zh-CN" sz="1600">
                  <a:ea typeface="阿里巴巴普惠体 R"/>
                </a:rPr>
                <a:t>S</a:t>
              </a:r>
            </a:p>
          </p:txBody>
        </p:sp>
        <p:sp>
          <p:nvSpPr>
            <p:cNvPr id="55" name="Oval 20"/>
            <p:cNvSpPr>
              <a:spLocks noChangeArrowheads="1"/>
            </p:cNvSpPr>
            <p:nvPr/>
          </p:nvSpPr>
          <p:spPr bwMode="auto">
            <a:xfrm>
              <a:off x="4040188" y="2694508"/>
              <a:ext cx="508000" cy="304800"/>
            </a:xfrm>
            <a:prstGeom prst="ellipse">
              <a:avLst/>
            </a:prstGeom>
            <a:noFill/>
            <a:ln w="12700">
              <a:solidFill>
                <a:schemeClr val="tx1"/>
              </a:solidFill>
              <a:round/>
              <a:headEnd type="none" w="sm" len="sm"/>
              <a:tailEnd type="none" w="sm" len="sm"/>
            </a:ln>
          </p:spPr>
          <p:txBody>
            <a:bodyPr anchor="ctr"/>
            <a:lstStyle/>
            <a:p>
              <a:pPr algn="ctr"/>
              <a:r>
                <a:rPr lang="en-US" altLang="zh-CN" sz="1600">
                  <a:ea typeface="阿里巴巴普惠体 R"/>
                </a:rPr>
                <a:t>i</a:t>
              </a:r>
            </a:p>
          </p:txBody>
        </p:sp>
        <p:sp>
          <p:nvSpPr>
            <p:cNvPr id="56" name="Oval 21"/>
            <p:cNvSpPr>
              <a:spLocks noChangeArrowheads="1"/>
            </p:cNvSpPr>
            <p:nvPr/>
          </p:nvSpPr>
          <p:spPr bwMode="auto">
            <a:xfrm>
              <a:off x="1771650" y="3805758"/>
              <a:ext cx="508000" cy="304800"/>
            </a:xfrm>
            <a:prstGeom prst="ellipse">
              <a:avLst/>
            </a:prstGeom>
            <a:noFill/>
            <a:ln w="12700">
              <a:solidFill>
                <a:schemeClr val="tx1"/>
              </a:solidFill>
              <a:round/>
              <a:headEnd type="none" w="sm" len="sm"/>
              <a:tailEnd type="none" w="sm" len="sm"/>
            </a:ln>
          </p:spPr>
          <p:txBody>
            <a:bodyPr anchor="ctr"/>
            <a:lstStyle/>
            <a:p>
              <a:pPr algn="ctr"/>
              <a:r>
                <a:rPr lang="en-US" altLang="zh-CN" sz="1600">
                  <a:ea typeface="阿里巴巴普惠体 R"/>
                </a:rPr>
                <a:t>t</a:t>
              </a:r>
            </a:p>
          </p:txBody>
        </p:sp>
        <p:sp>
          <p:nvSpPr>
            <p:cNvPr id="57" name="Line 22"/>
            <p:cNvSpPr>
              <a:spLocks noChangeShapeType="1"/>
            </p:cNvSpPr>
            <p:nvPr/>
          </p:nvSpPr>
          <p:spPr bwMode="auto">
            <a:xfrm>
              <a:off x="1681163" y="3570808"/>
              <a:ext cx="195262" cy="257175"/>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58" name="Line 23"/>
            <p:cNvSpPr>
              <a:spLocks noChangeShapeType="1"/>
            </p:cNvSpPr>
            <p:nvPr/>
          </p:nvSpPr>
          <p:spPr bwMode="auto">
            <a:xfrm>
              <a:off x="2073275" y="3005658"/>
              <a:ext cx="222250" cy="269875"/>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59" name="Line 24"/>
            <p:cNvSpPr>
              <a:spLocks noChangeShapeType="1"/>
            </p:cNvSpPr>
            <p:nvPr/>
          </p:nvSpPr>
          <p:spPr bwMode="auto">
            <a:xfrm flipH="1">
              <a:off x="1630363" y="3005658"/>
              <a:ext cx="338137" cy="304800"/>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60" name="Line 25"/>
            <p:cNvSpPr>
              <a:spLocks noChangeShapeType="1"/>
            </p:cNvSpPr>
            <p:nvPr/>
          </p:nvSpPr>
          <p:spPr bwMode="auto">
            <a:xfrm flipH="1">
              <a:off x="631824" y="4148658"/>
              <a:ext cx="206375" cy="276225"/>
            </a:xfrm>
            <a:prstGeom prst="line">
              <a:avLst/>
            </a:prstGeom>
            <a:noFill/>
            <a:ln w="12700">
              <a:solidFill>
                <a:schemeClr val="tx1"/>
              </a:solidFill>
              <a:round/>
              <a:headEnd type="none" w="sm" len="sm"/>
              <a:tailEnd type="none" w="sm" len="sm"/>
            </a:ln>
          </p:spPr>
          <p:txBody>
            <a:bodyPr anchor="ctr"/>
            <a:lstStyle/>
            <a:p>
              <a:endParaRPr lang="zh-CN" altLang="en-US" sz="1600">
                <a:ea typeface="阿里巴巴普惠体 R"/>
              </a:endParaRPr>
            </a:p>
          </p:txBody>
        </p:sp>
        <p:sp>
          <p:nvSpPr>
            <p:cNvPr id="61" name="Text Box 27"/>
            <p:cNvSpPr txBox="1">
              <a:spLocks noChangeArrowheads="1"/>
            </p:cNvSpPr>
            <p:nvPr/>
          </p:nvSpPr>
          <p:spPr bwMode="auto">
            <a:xfrm>
              <a:off x="2274888" y="3966096"/>
              <a:ext cx="404812" cy="212725"/>
            </a:xfrm>
            <a:prstGeom prst="rect">
              <a:avLst/>
            </a:prstGeom>
            <a:noFill/>
            <a:ln w="12700">
              <a:noFill/>
              <a:miter lim="800000"/>
              <a:headEnd/>
              <a:tailEnd/>
            </a:ln>
          </p:spPr>
          <p:txBody>
            <a:bodyPr/>
            <a:lstStyle/>
            <a:p>
              <a:pPr algn="just"/>
              <a:r>
                <a:rPr lang="en-US" altLang="zh-CN" sz="1600" dirty="0">
                  <a:ea typeface="阿里巴巴普惠体 R"/>
                </a:rPr>
                <a:t>4</a:t>
              </a:r>
            </a:p>
          </p:txBody>
        </p:sp>
        <p:sp>
          <p:nvSpPr>
            <p:cNvPr id="62" name="Text Box 28"/>
            <p:cNvSpPr txBox="1">
              <a:spLocks noChangeArrowheads="1"/>
            </p:cNvSpPr>
            <p:nvPr/>
          </p:nvSpPr>
          <p:spPr bwMode="auto">
            <a:xfrm>
              <a:off x="0" y="4575696"/>
              <a:ext cx="404813" cy="261937"/>
            </a:xfrm>
            <a:prstGeom prst="rect">
              <a:avLst/>
            </a:prstGeom>
            <a:noFill/>
            <a:ln w="12700">
              <a:noFill/>
              <a:miter lim="800000"/>
              <a:headEnd/>
              <a:tailEnd/>
            </a:ln>
          </p:spPr>
          <p:txBody>
            <a:bodyPr/>
            <a:lstStyle/>
            <a:p>
              <a:pPr algn="just"/>
              <a:r>
                <a:rPr lang="en-US" altLang="zh-CN" sz="1600" dirty="0">
                  <a:ea typeface="阿里巴巴普惠体 R"/>
                </a:rPr>
                <a:t>3</a:t>
              </a:r>
            </a:p>
          </p:txBody>
        </p:sp>
        <p:sp>
          <p:nvSpPr>
            <p:cNvPr id="63" name="Text Box 29"/>
            <p:cNvSpPr txBox="1">
              <a:spLocks noChangeArrowheads="1"/>
            </p:cNvSpPr>
            <p:nvPr/>
          </p:nvSpPr>
          <p:spPr bwMode="auto">
            <a:xfrm>
              <a:off x="4000500" y="3038996"/>
              <a:ext cx="542925" cy="261937"/>
            </a:xfrm>
            <a:prstGeom prst="rect">
              <a:avLst/>
            </a:prstGeom>
            <a:noFill/>
            <a:ln w="12700">
              <a:noFill/>
              <a:miter lim="800000"/>
              <a:headEnd/>
              <a:tailEnd/>
            </a:ln>
          </p:spPr>
          <p:txBody>
            <a:bodyPr/>
            <a:lstStyle/>
            <a:p>
              <a:pPr algn="just"/>
              <a:r>
                <a:rPr lang="en-US" altLang="zh-CN" sz="1600" dirty="0">
                  <a:ea typeface="阿里巴巴普惠体 R"/>
                </a:rPr>
                <a:t>12</a:t>
              </a:r>
            </a:p>
          </p:txBody>
        </p:sp>
        <p:sp>
          <p:nvSpPr>
            <p:cNvPr id="64" name="Text Box 31"/>
            <p:cNvSpPr txBox="1">
              <a:spLocks noChangeArrowheads="1"/>
            </p:cNvSpPr>
            <p:nvPr/>
          </p:nvSpPr>
          <p:spPr bwMode="auto">
            <a:xfrm>
              <a:off x="2708275" y="3419996"/>
              <a:ext cx="541338" cy="261937"/>
            </a:xfrm>
            <a:prstGeom prst="rect">
              <a:avLst/>
            </a:prstGeom>
            <a:noFill/>
            <a:ln w="12700">
              <a:noFill/>
              <a:miter lim="800000"/>
              <a:headEnd/>
              <a:tailEnd/>
            </a:ln>
          </p:spPr>
          <p:txBody>
            <a:bodyPr/>
            <a:lstStyle/>
            <a:p>
              <a:pPr algn="just"/>
              <a:r>
                <a:rPr lang="en-US" altLang="zh-CN" sz="1600" dirty="0">
                  <a:ea typeface="阿里巴巴普惠体 R"/>
                </a:rPr>
                <a:t>10</a:t>
              </a:r>
            </a:p>
          </p:txBody>
        </p:sp>
        <p:sp>
          <p:nvSpPr>
            <p:cNvPr id="65" name="Text Box 33"/>
            <p:cNvSpPr txBox="1">
              <a:spLocks noChangeArrowheads="1"/>
            </p:cNvSpPr>
            <p:nvPr/>
          </p:nvSpPr>
          <p:spPr bwMode="auto">
            <a:xfrm>
              <a:off x="5140325" y="3069158"/>
              <a:ext cx="541338" cy="261938"/>
            </a:xfrm>
            <a:prstGeom prst="rect">
              <a:avLst/>
            </a:prstGeom>
            <a:noFill/>
            <a:ln w="12700">
              <a:noFill/>
              <a:miter lim="800000"/>
              <a:headEnd/>
              <a:tailEnd/>
            </a:ln>
          </p:spPr>
          <p:txBody>
            <a:bodyPr/>
            <a:lstStyle/>
            <a:p>
              <a:pPr algn="just"/>
              <a:r>
                <a:rPr lang="en-US" altLang="zh-CN" sz="1600" dirty="0">
                  <a:ea typeface="阿里巴巴普惠体 R"/>
                </a:rPr>
                <a:t>13</a:t>
              </a:r>
            </a:p>
          </p:txBody>
        </p:sp>
        <p:sp>
          <p:nvSpPr>
            <p:cNvPr id="66" name="Oval 34"/>
            <p:cNvSpPr>
              <a:spLocks noChangeArrowheads="1"/>
            </p:cNvSpPr>
            <p:nvPr/>
          </p:nvSpPr>
          <p:spPr bwMode="auto">
            <a:xfrm>
              <a:off x="4510088" y="2089671"/>
              <a:ext cx="508000" cy="304800"/>
            </a:xfrm>
            <a:prstGeom prst="ellipse">
              <a:avLst/>
            </a:prstGeom>
            <a:noFill/>
            <a:ln w="12700">
              <a:solidFill>
                <a:schemeClr val="tx1"/>
              </a:solidFill>
              <a:round/>
              <a:headEnd type="none" w="sm" len="sm"/>
              <a:tailEnd type="none" w="sm" len="sm"/>
            </a:ln>
          </p:spPr>
          <p:txBody>
            <a:bodyPr anchor="ctr"/>
            <a:lstStyle/>
            <a:p>
              <a:pPr algn="ctr"/>
              <a:endParaRPr lang="zh-CN" altLang="zh-CN" sz="1600">
                <a:ea typeface="阿里巴巴普惠体 R"/>
              </a:endParaRPr>
            </a:p>
          </p:txBody>
        </p:sp>
        <p:sp>
          <p:nvSpPr>
            <p:cNvPr id="67" name="Oval 35"/>
            <p:cNvSpPr>
              <a:spLocks noChangeArrowheads="1"/>
            </p:cNvSpPr>
            <p:nvPr/>
          </p:nvSpPr>
          <p:spPr bwMode="auto">
            <a:xfrm>
              <a:off x="4992918" y="2724671"/>
              <a:ext cx="655407" cy="306387"/>
            </a:xfrm>
            <a:prstGeom prst="ellipse">
              <a:avLst/>
            </a:prstGeom>
            <a:noFill/>
            <a:ln w="12700">
              <a:solidFill>
                <a:schemeClr val="tx1"/>
              </a:solidFill>
              <a:round/>
              <a:headEnd type="none" w="sm" len="sm"/>
              <a:tailEnd type="none" w="sm" len="sm"/>
            </a:ln>
          </p:spPr>
          <p:txBody>
            <a:bodyPr lIns="0" rIns="0" anchor="ctr"/>
            <a:lstStyle/>
            <a:p>
              <a:pPr algn="ctr"/>
              <a:r>
                <a:rPr lang="zh-CN" altLang="en-US" sz="1600" dirty="0">
                  <a:ea typeface="阿里巴巴普惠体 R"/>
                </a:rPr>
                <a:t>空格</a:t>
              </a:r>
            </a:p>
          </p:txBody>
        </p:sp>
        <p:grpSp>
          <p:nvGrpSpPr>
            <p:cNvPr id="70" name="组合 42"/>
            <p:cNvGrpSpPr>
              <a:grpSpLocks/>
            </p:cNvGrpSpPr>
            <p:nvPr/>
          </p:nvGrpSpPr>
          <p:grpSpPr bwMode="auto">
            <a:xfrm>
              <a:off x="1104900" y="4388371"/>
              <a:ext cx="568325" cy="455612"/>
              <a:chOff x="4530083" y="2870083"/>
              <a:chExt cx="568287" cy="455027"/>
            </a:xfrm>
            <a:noFill/>
          </p:grpSpPr>
          <p:sp>
            <p:nvSpPr>
              <p:cNvPr id="78" name="Text Box 32"/>
              <p:cNvSpPr txBox="1">
                <a:spLocks noChangeArrowheads="1"/>
              </p:cNvSpPr>
              <p:nvPr/>
            </p:nvSpPr>
            <p:spPr bwMode="auto">
              <a:xfrm>
                <a:off x="4530083" y="3128906"/>
                <a:ext cx="357454" cy="196204"/>
              </a:xfrm>
              <a:prstGeom prst="rect">
                <a:avLst/>
              </a:prstGeom>
              <a:grpFill/>
              <a:ln w="12700">
                <a:noFill/>
                <a:miter lim="800000"/>
                <a:headEnd/>
                <a:tailEnd/>
              </a:ln>
            </p:spPr>
            <p:txBody>
              <a:bodyPr/>
              <a:lstStyle/>
              <a:p>
                <a:pPr algn="just"/>
                <a:r>
                  <a:rPr lang="en-US" altLang="zh-CN" sz="1600">
                    <a:ea typeface="阿里巴巴普惠体 R"/>
                  </a:rPr>
                  <a:t>1</a:t>
                </a:r>
              </a:p>
            </p:txBody>
          </p:sp>
          <p:sp>
            <p:nvSpPr>
              <p:cNvPr id="79" name="Oval 36"/>
              <p:cNvSpPr>
                <a:spLocks noChangeArrowheads="1"/>
              </p:cNvSpPr>
              <p:nvPr/>
            </p:nvSpPr>
            <p:spPr bwMode="auto">
              <a:xfrm>
                <a:off x="4530083" y="2870083"/>
                <a:ext cx="568287" cy="305578"/>
              </a:xfrm>
              <a:prstGeom prst="ellipse">
                <a:avLst/>
              </a:prstGeom>
              <a:grpFill/>
              <a:ln w="12700">
                <a:solidFill>
                  <a:schemeClr val="tx1"/>
                </a:solidFill>
                <a:round/>
                <a:headEnd type="none" w="sm" len="sm"/>
                <a:tailEnd type="none" w="sm" len="sm"/>
              </a:ln>
            </p:spPr>
            <p:txBody>
              <a:bodyPr lIns="0" rIns="0" anchor="ctr"/>
              <a:lstStyle/>
              <a:p>
                <a:pPr algn="ctr"/>
                <a:r>
                  <a:rPr lang="zh-CN" altLang="en-US" sz="1600">
                    <a:ea typeface="阿里巴巴普惠体 R"/>
                  </a:rPr>
                  <a:t>换行</a:t>
                </a:r>
              </a:p>
            </p:txBody>
          </p:sp>
        </p:grpSp>
        <p:sp>
          <p:nvSpPr>
            <p:cNvPr id="71" name="Line 37"/>
            <p:cNvSpPr>
              <a:spLocks noChangeShapeType="1"/>
            </p:cNvSpPr>
            <p:nvPr/>
          </p:nvSpPr>
          <p:spPr bwMode="auto">
            <a:xfrm>
              <a:off x="1181100" y="4185171"/>
              <a:ext cx="219075" cy="252412"/>
            </a:xfrm>
            <a:prstGeom prst="line">
              <a:avLst/>
            </a:prstGeom>
            <a:noFill/>
            <a:ln w="12700">
              <a:solidFill>
                <a:schemeClr val="tx1"/>
              </a:solidFill>
              <a:round/>
              <a:headEnd/>
              <a:tailEnd/>
            </a:ln>
          </p:spPr>
          <p:txBody>
            <a:bodyPr/>
            <a:lstStyle/>
            <a:p>
              <a:endParaRPr lang="zh-CN" altLang="en-US" sz="1600">
                <a:ea typeface="阿里巴巴普惠体 R"/>
              </a:endParaRPr>
            </a:p>
          </p:txBody>
        </p:sp>
        <p:grpSp>
          <p:nvGrpSpPr>
            <p:cNvPr id="72" name="组合 41"/>
            <p:cNvGrpSpPr>
              <a:grpSpLocks/>
            </p:cNvGrpSpPr>
            <p:nvPr/>
          </p:nvGrpSpPr>
          <p:grpSpPr bwMode="auto">
            <a:xfrm>
              <a:off x="1111248" y="3321571"/>
              <a:ext cx="635000" cy="603250"/>
              <a:chOff x="4656636" y="2267276"/>
              <a:chExt cx="635444" cy="602807"/>
            </a:xfrm>
            <a:noFill/>
          </p:grpSpPr>
          <p:sp>
            <p:nvSpPr>
              <p:cNvPr id="76" name="Oval 7"/>
              <p:cNvSpPr>
                <a:spLocks noChangeArrowheads="1"/>
              </p:cNvSpPr>
              <p:nvPr/>
            </p:nvSpPr>
            <p:spPr bwMode="auto">
              <a:xfrm>
                <a:off x="4783725" y="2267276"/>
                <a:ext cx="508355" cy="305578"/>
              </a:xfrm>
              <a:prstGeom prst="ellipse">
                <a:avLst/>
              </a:prstGeom>
              <a:grpFill/>
              <a:ln w="12700">
                <a:solidFill>
                  <a:schemeClr val="tx1"/>
                </a:solidFill>
                <a:round/>
                <a:headEnd type="none" w="sm" len="sm"/>
                <a:tailEnd type="none" w="sm" len="sm"/>
              </a:ln>
            </p:spPr>
            <p:txBody>
              <a:bodyPr anchor="ctr"/>
              <a:lstStyle/>
              <a:p>
                <a:pPr algn="ctr"/>
                <a:endParaRPr lang="zh-CN" altLang="zh-CN" sz="1600">
                  <a:ea typeface="阿里巴巴普惠体 R"/>
                </a:endParaRPr>
              </a:p>
            </p:txBody>
          </p:sp>
          <p:sp>
            <p:nvSpPr>
              <p:cNvPr id="77" name="Line 38"/>
              <p:cNvSpPr>
                <a:spLocks noChangeShapeType="1"/>
              </p:cNvSpPr>
              <p:nvPr/>
            </p:nvSpPr>
            <p:spPr bwMode="auto">
              <a:xfrm flipH="1">
                <a:off x="4656636" y="2552816"/>
                <a:ext cx="253642" cy="317267"/>
              </a:xfrm>
              <a:prstGeom prst="line">
                <a:avLst/>
              </a:prstGeom>
              <a:grpFill/>
              <a:ln w="12700">
                <a:solidFill>
                  <a:schemeClr val="tx1"/>
                </a:solidFill>
                <a:round/>
                <a:headEnd/>
                <a:tailEnd/>
              </a:ln>
            </p:spPr>
            <p:txBody>
              <a:bodyPr/>
              <a:lstStyle/>
              <a:p>
                <a:endParaRPr lang="zh-CN" altLang="en-US" sz="1600">
                  <a:ea typeface="阿里巴巴普惠体 R"/>
                </a:endParaRPr>
              </a:p>
            </p:txBody>
          </p:sp>
        </p:grpSp>
        <p:grpSp>
          <p:nvGrpSpPr>
            <p:cNvPr id="73" name="组合 45"/>
            <p:cNvGrpSpPr>
              <a:grpSpLocks/>
            </p:cNvGrpSpPr>
            <p:nvPr/>
          </p:nvGrpSpPr>
          <p:grpSpPr bwMode="auto">
            <a:xfrm>
              <a:off x="2854327" y="2684984"/>
              <a:ext cx="511175" cy="593725"/>
              <a:chOff x="1562283" y="2878432"/>
              <a:chExt cx="510573" cy="594073"/>
            </a:xfrm>
            <a:noFill/>
          </p:grpSpPr>
          <p:sp>
            <p:nvSpPr>
              <p:cNvPr id="74" name="Oval 19"/>
              <p:cNvSpPr>
                <a:spLocks noChangeArrowheads="1"/>
              </p:cNvSpPr>
              <p:nvPr/>
            </p:nvSpPr>
            <p:spPr bwMode="auto">
              <a:xfrm>
                <a:off x="1565572" y="2878432"/>
                <a:ext cx="507284" cy="304743"/>
              </a:xfrm>
              <a:prstGeom prst="ellipse">
                <a:avLst/>
              </a:prstGeom>
              <a:grpFill/>
              <a:ln w="12700">
                <a:solidFill>
                  <a:schemeClr val="tx1"/>
                </a:solidFill>
                <a:round/>
                <a:headEnd type="none" w="sm" len="sm"/>
                <a:tailEnd type="none" w="sm" len="sm"/>
              </a:ln>
            </p:spPr>
            <p:txBody>
              <a:bodyPr anchor="ctr"/>
              <a:lstStyle/>
              <a:p>
                <a:pPr algn="ctr"/>
                <a:r>
                  <a:rPr lang="en-US" altLang="zh-CN" sz="1600">
                    <a:ea typeface="阿里巴巴普惠体 R"/>
                  </a:rPr>
                  <a:t>e</a:t>
                </a:r>
              </a:p>
            </p:txBody>
          </p:sp>
          <p:sp>
            <p:nvSpPr>
              <p:cNvPr id="75" name="Text Box 30"/>
              <p:cNvSpPr txBox="1">
                <a:spLocks noChangeArrowheads="1"/>
              </p:cNvSpPr>
              <p:nvPr/>
            </p:nvSpPr>
            <p:spPr bwMode="auto">
              <a:xfrm>
                <a:off x="1562283" y="3210343"/>
                <a:ext cx="495512" cy="262162"/>
              </a:xfrm>
              <a:prstGeom prst="rect">
                <a:avLst/>
              </a:prstGeom>
              <a:grpFill/>
              <a:ln w="12700">
                <a:noFill/>
                <a:miter lim="800000"/>
                <a:headEnd/>
                <a:tailEnd/>
              </a:ln>
            </p:spPr>
            <p:txBody>
              <a:bodyPr/>
              <a:lstStyle/>
              <a:p>
                <a:pPr algn="just"/>
                <a:r>
                  <a:rPr lang="en-US" altLang="zh-CN" sz="1600" dirty="0">
                    <a:ea typeface="阿里巴巴普惠体 R"/>
                  </a:rPr>
                  <a:t>15</a:t>
                </a:r>
              </a:p>
            </p:txBody>
          </p:sp>
        </p:grpSp>
      </p:grpSp>
      <mc:AlternateContent xmlns:mc="http://schemas.openxmlformats.org/markup-compatibility/2006">
        <mc:Choice xmlns:p14="http://schemas.microsoft.com/office/powerpoint/2010/main" xmlns="" Requires="p14">
          <p:contentPart p14:bwMode="auto" r:id="rId3">
            <p14:nvContentPartPr>
              <p14:cNvPr id="6861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861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blinds(horizontal)">
                                      <p:cBhvr>
                                        <p:cTn id="11" dur="500"/>
                                        <p:tgtEl>
                                          <p:spTgt spid="6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矩形 34"/>
          <p:cNvSpPr>
            <a:spLocks noChangeArrowheads="1"/>
          </p:cNvSpPr>
          <p:nvPr/>
        </p:nvSpPr>
        <p:spPr bwMode="auto">
          <a:xfrm>
            <a:off x="539552"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哈夫曼算法</a:t>
            </a:r>
            <a:endParaRPr lang="zh-CN" altLang="en-US" dirty="0">
              <a:latin typeface="微软雅黑" pitchFamily="34" charset="-122"/>
              <a:ea typeface="微软雅黑" pitchFamily="34" charset="-122"/>
            </a:endParaRPr>
          </a:p>
        </p:txBody>
      </p:sp>
      <p:sp>
        <p:nvSpPr>
          <p:cNvPr id="69637" name="矩形 6"/>
          <p:cNvSpPr>
            <a:spLocks noChangeArrowheads="1"/>
          </p:cNvSpPr>
          <p:nvPr/>
        </p:nvSpPr>
        <p:spPr bwMode="auto">
          <a:xfrm>
            <a:off x="395288" y="987425"/>
            <a:ext cx="8280400" cy="2871788"/>
          </a:xfrm>
          <a:prstGeom prst="rect">
            <a:avLst/>
          </a:prstGeom>
          <a:noFill/>
          <a:ln w="9525">
            <a:noFill/>
            <a:miter lim="800000"/>
            <a:headEnd/>
            <a:tailEnd/>
          </a:ln>
        </p:spPr>
        <p:txBody>
          <a:bodyPr>
            <a:spAutoFit/>
          </a:bodyPr>
          <a:lstStyle/>
          <a:p>
            <a:pPr eaLnBrk="0" hangingPunct="0">
              <a:lnSpc>
                <a:spcPct val="110000"/>
              </a:lnSpc>
              <a:spcBef>
                <a:spcPct val="50000"/>
              </a:spcBef>
            </a:pPr>
            <a:r>
              <a:rPr lang="en-US" altLang="zh-CN" sz="1400" b="1">
                <a:latin typeface="Arial" pitchFamily="34" charset="0"/>
                <a:cs typeface="Times New Roman" pitchFamily="18" charset="0"/>
              </a:rPr>
              <a:t>1.   </a:t>
            </a:r>
            <a:r>
              <a:rPr lang="zh-CN" altLang="en-US" sz="1400" b="1">
                <a:latin typeface="Arial" pitchFamily="34" charset="0"/>
                <a:cs typeface="Times New Roman" pitchFamily="18" charset="0"/>
              </a:rPr>
              <a:t>给定一个具有</a:t>
            </a:r>
            <a:r>
              <a:rPr lang="en-US" altLang="zh-CN" sz="1400" b="1">
                <a:latin typeface="宋体" pitchFamily="2" charset="-122"/>
                <a:cs typeface="Times New Roman" pitchFamily="18" charset="0"/>
              </a:rPr>
              <a:t>n</a:t>
            </a:r>
            <a:r>
              <a:rPr lang="zh-CN" altLang="en-US" sz="1400" b="1">
                <a:latin typeface="Arial" pitchFamily="34" charset="0"/>
                <a:cs typeface="Times New Roman" pitchFamily="18" charset="0"/>
              </a:rPr>
              <a:t>个权值</a:t>
            </a:r>
            <a:r>
              <a:rPr lang="en-US" altLang="zh-CN" sz="1400" b="1">
                <a:latin typeface="宋体" pitchFamily="2" charset="-122"/>
                <a:cs typeface="Times New Roman" pitchFamily="18" charset="0"/>
              </a:rPr>
              <a:t>{ w</a:t>
            </a:r>
            <a:r>
              <a:rPr lang="en-US" altLang="zh-CN" sz="1400" b="1" baseline="-30000">
                <a:latin typeface="宋体" pitchFamily="2" charset="-122"/>
                <a:cs typeface="Times New Roman" pitchFamily="18" charset="0"/>
              </a:rPr>
              <a:t>1</a:t>
            </a:r>
            <a:r>
              <a:rPr lang="en-US" altLang="zh-CN" sz="1400" b="1">
                <a:latin typeface="宋体" pitchFamily="2" charset="-122"/>
                <a:cs typeface="Times New Roman" pitchFamily="18" charset="0"/>
              </a:rPr>
              <a:t>,w</a:t>
            </a:r>
            <a:r>
              <a:rPr lang="en-US" altLang="zh-CN" sz="1400" b="1" baseline="-30000">
                <a:latin typeface="宋体" pitchFamily="2" charset="-122"/>
                <a:cs typeface="Times New Roman" pitchFamily="18" charset="0"/>
              </a:rPr>
              <a:t>2</a:t>
            </a:r>
            <a:r>
              <a:rPr lang="en-US" altLang="zh-CN" sz="1400" b="1">
                <a:latin typeface="宋体" pitchFamily="2" charset="-122"/>
                <a:cs typeface="Times New Roman" pitchFamily="18" charset="0"/>
              </a:rPr>
              <a:t>,</a:t>
            </a:r>
            <a:r>
              <a:rPr lang="en-US" altLang="zh-CN" sz="1400" b="1">
                <a:latin typeface="Arial" pitchFamily="34" charset="0"/>
                <a:cs typeface="Times New Roman" pitchFamily="18" charset="0"/>
              </a:rPr>
              <a:t>………</a:t>
            </a:r>
            <a:r>
              <a:rPr lang="en-US" altLang="zh-CN" sz="1400" b="1">
                <a:latin typeface="宋体" pitchFamily="2" charset="-122"/>
                <a:cs typeface="Times New Roman" pitchFamily="18" charset="0"/>
              </a:rPr>
              <a:t>w</a:t>
            </a:r>
            <a:r>
              <a:rPr lang="en-US" altLang="zh-CN" sz="1400" b="1" baseline="-30000">
                <a:latin typeface="宋体" pitchFamily="2" charset="-122"/>
                <a:cs typeface="Times New Roman" pitchFamily="18" charset="0"/>
              </a:rPr>
              <a:t>n </a:t>
            </a:r>
            <a:r>
              <a:rPr lang="en-US" altLang="zh-CN" sz="1400" b="1">
                <a:latin typeface="宋体" pitchFamily="2" charset="-122"/>
                <a:cs typeface="Times New Roman" pitchFamily="18" charset="0"/>
              </a:rPr>
              <a:t>}</a:t>
            </a:r>
            <a:r>
              <a:rPr lang="zh-CN" altLang="en-US" sz="1400" b="1">
                <a:latin typeface="Arial" pitchFamily="34" charset="0"/>
                <a:cs typeface="Times New Roman" pitchFamily="18" charset="0"/>
              </a:rPr>
              <a:t>的结点的集合</a:t>
            </a:r>
          </a:p>
          <a:p>
            <a:pPr eaLnBrk="0" hangingPunct="0">
              <a:lnSpc>
                <a:spcPct val="110000"/>
              </a:lnSpc>
              <a:spcBef>
                <a:spcPct val="50000"/>
              </a:spcBef>
            </a:pPr>
            <a:r>
              <a:rPr lang="zh-CN" altLang="en-US" sz="1400" b="1">
                <a:latin typeface="Arial" pitchFamily="34" charset="0"/>
                <a:cs typeface="Times New Roman" pitchFamily="18" charset="0"/>
              </a:rPr>
              <a:t>    </a:t>
            </a:r>
            <a:r>
              <a:rPr lang="zh-CN" altLang="en-US" sz="1400" b="1">
                <a:latin typeface="宋体" pitchFamily="2" charset="-122"/>
                <a:cs typeface="Times New Roman" pitchFamily="18" charset="0"/>
              </a:rPr>
              <a:t> </a:t>
            </a:r>
            <a:r>
              <a:rPr lang="en-US" altLang="zh-CN" sz="1400" b="1">
                <a:latin typeface="宋体" pitchFamily="2" charset="-122"/>
                <a:cs typeface="Times New Roman" pitchFamily="18" charset="0"/>
              </a:rPr>
              <a:t>F = { T</a:t>
            </a:r>
            <a:r>
              <a:rPr lang="en-US" altLang="zh-CN" sz="1400" b="1" baseline="-30000">
                <a:latin typeface="宋体" pitchFamily="2" charset="-122"/>
                <a:cs typeface="Times New Roman" pitchFamily="18" charset="0"/>
              </a:rPr>
              <a:t>1</a:t>
            </a:r>
            <a:r>
              <a:rPr lang="en-US" altLang="zh-CN" sz="1400" b="1">
                <a:latin typeface="宋体" pitchFamily="2" charset="-122"/>
                <a:cs typeface="Times New Roman" pitchFamily="18" charset="0"/>
              </a:rPr>
              <a:t>,T</a:t>
            </a:r>
            <a:r>
              <a:rPr lang="en-US" altLang="zh-CN" sz="1400" b="1" baseline="-30000">
                <a:latin typeface="宋体" pitchFamily="2" charset="-122"/>
                <a:cs typeface="Times New Roman" pitchFamily="18" charset="0"/>
              </a:rPr>
              <a:t>2</a:t>
            </a:r>
            <a:r>
              <a:rPr lang="en-US" altLang="zh-CN" sz="1400" b="1">
                <a:latin typeface="宋体" pitchFamily="2" charset="-122"/>
                <a:cs typeface="Times New Roman" pitchFamily="18" charset="0"/>
              </a:rPr>
              <a:t>,</a:t>
            </a:r>
            <a:r>
              <a:rPr lang="en-US" altLang="zh-CN" sz="1400" b="1">
                <a:latin typeface="Arial" pitchFamily="34" charset="0"/>
                <a:cs typeface="Times New Roman" pitchFamily="18" charset="0"/>
              </a:rPr>
              <a:t>………</a:t>
            </a:r>
            <a:r>
              <a:rPr lang="en-US" altLang="zh-CN" sz="1400" b="1">
                <a:latin typeface="宋体" pitchFamily="2" charset="-122"/>
                <a:cs typeface="Times New Roman" pitchFamily="18" charset="0"/>
              </a:rPr>
              <a:t>T</a:t>
            </a:r>
            <a:r>
              <a:rPr lang="en-US" altLang="zh-CN" sz="1400" b="1" baseline="-30000">
                <a:latin typeface="宋体" pitchFamily="2" charset="-122"/>
                <a:cs typeface="Times New Roman" pitchFamily="18" charset="0"/>
              </a:rPr>
              <a:t>n</a:t>
            </a:r>
            <a:r>
              <a:rPr lang="en-US" altLang="zh-CN" sz="1400" b="1">
                <a:latin typeface="宋体" pitchFamily="2" charset="-122"/>
                <a:cs typeface="Times New Roman" pitchFamily="18" charset="0"/>
              </a:rPr>
              <a:t> } </a:t>
            </a:r>
            <a:endParaRPr lang="en-US" altLang="zh-CN" sz="1400" b="1">
              <a:latin typeface="Arial" pitchFamily="34" charset="0"/>
              <a:cs typeface="Times New Roman" pitchFamily="18" charset="0"/>
            </a:endParaRPr>
          </a:p>
          <a:p>
            <a:pPr eaLnBrk="0" hangingPunct="0">
              <a:lnSpc>
                <a:spcPct val="110000"/>
              </a:lnSpc>
              <a:spcBef>
                <a:spcPct val="50000"/>
              </a:spcBef>
            </a:pPr>
            <a:r>
              <a:rPr lang="en-US" altLang="zh-CN" sz="1400" b="1">
                <a:latin typeface="宋体" pitchFamily="2" charset="-122"/>
                <a:cs typeface="Times New Roman" pitchFamily="18" charset="0"/>
              </a:rPr>
              <a:t>2</a:t>
            </a:r>
            <a:r>
              <a:rPr lang="zh-CN" altLang="en-US" sz="1400" b="1">
                <a:latin typeface="Arial" pitchFamily="34" charset="0"/>
                <a:cs typeface="Times New Roman" pitchFamily="18" charset="0"/>
              </a:rPr>
              <a:t>、</a:t>
            </a:r>
            <a:r>
              <a:rPr lang="zh-CN" altLang="en-US" sz="1400" b="1">
                <a:latin typeface="宋体" pitchFamily="2" charset="-122"/>
                <a:cs typeface="Times New Roman" pitchFamily="18" charset="0"/>
              </a:rPr>
              <a:t> </a:t>
            </a:r>
            <a:r>
              <a:rPr lang="zh-CN" altLang="en-US" sz="1400" b="1">
                <a:latin typeface="Arial" pitchFamily="34" charset="0"/>
                <a:cs typeface="Times New Roman" pitchFamily="18" charset="0"/>
              </a:rPr>
              <a:t>初始时，设集合</a:t>
            </a:r>
            <a:r>
              <a:rPr lang="zh-CN" altLang="en-US" sz="1400" b="1">
                <a:latin typeface="宋体" pitchFamily="2" charset="-122"/>
                <a:cs typeface="Times New Roman" pitchFamily="18" charset="0"/>
              </a:rPr>
              <a:t> </a:t>
            </a:r>
            <a:r>
              <a:rPr lang="en-US" altLang="zh-CN" sz="1400" b="1">
                <a:latin typeface="宋体" pitchFamily="2" charset="-122"/>
                <a:cs typeface="Times New Roman" pitchFamily="18" charset="0"/>
              </a:rPr>
              <a:t>A = F</a:t>
            </a:r>
            <a:r>
              <a:rPr lang="zh-CN" altLang="en-US" sz="1400" b="1">
                <a:latin typeface="Arial" pitchFamily="34" charset="0"/>
                <a:cs typeface="Times New Roman" pitchFamily="18" charset="0"/>
              </a:rPr>
              <a:t>。</a:t>
            </a:r>
            <a:endParaRPr lang="zh-CN" altLang="en-US" sz="1400" b="1">
              <a:latin typeface="宋体" pitchFamily="2" charset="-122"/>
              <a:cs typeface="Times New Roman" pitchFamily="18" charset="0"/>
            </a:endParaRPr>
          </a:p>
          <a:p>
            <a:pPr eaLnBrk="0" hangingPunct="0">
              <a:lnSpc>
                <a:spcPct val="110000"/>
              </a:lnSpc>
              <a:spcBef>
                <a:spcPct val="50000"/>
              </a:spcBef>
            </a:pPr>
            <a:r>
              <a:rPr lang="en-US" altLang="zh-CN" sz="1400" b="1">
                <a:latin typeface="宋体" pitchFamily="2" charset="-122"/>
                <a:cs typeface="Times New Roman" pitchFamily="18" charset="0"/>
              </a:rPr>
              <a:t>3</a:t>
            </a:r>
            <a:r>
              <a:rPr lang="zh-CN" altLang="en-US" sz="1400" b="1">
                <a:latin typeface="Arial" pitchFamily="34" charset="0"/>
                <a:cs typeface="Times New Roman" pitchFamily="18" charset="0"/>
              </a:rPr>
              <a:t>、</a:t>
            </a:r>
            <a:r>
              <a:rPr lang="zh-CN" altLang="en-US" sz="1400" b="1">
                <a:latin typeface="宋体" pitchFamily="2" charset="-122"/>
                <a:cs typeface="Times New Roman" pitchFamily="18" charset="0"/>
              </a:rPr>
              <a:t> </a:t>
            </a:r>
            <a:r>
              <a:rPr lang="zh-CN" altLang="en-US" sz="1400" b="1">
                <a:latin typeface="Arial" pitchFamily="34" charset="0"/>
                <a:cs typeface="Times New Roman" pitchFamily="18" charset="0"/>
              </a:rPr>
              <a:t>执行</a:t>
            </a:r>
            <a:r>
              <a:rPr lang="zh-CN" altLang="en-US" sz="1400" b="1">
                <a:latin typeface="宋体" pitchFamily="2" charset="-122"/>
                <a:cs typeface="Times New Roman" pitchFamily="18" charset="0"/>
              </a:rPr>
              <a:t> </a:t>
            </a:r>
            <a:r>
              <a:rPr lang="en-US" altLang="zh-CN" sz="1400" b="1">
                <a:latin typeface="宋体" pitchFamily="2" charset="-122"/>
                <a:cs typeface="Times New Roman" pitchFamily="18" charset="0"/>
              </a:rPr>
              <a:t>i = 1 </a:t>
            </a:r>
            <a:r>
              <a:rPr lang="zh-CN" altLang="en-US" sz="1400" b="1">
                <a:latin typeface="Arial" pitchFamily="34" charset="0"/>
                <a:cs typeface="Times New Roman" pitchFamily="18" charset="0"/>
              </a:rPr>
              <a:t>至</a:t>
            </a:r>
            <a:r>
              <a:rPr lang="zh-CN" altLang="en-US" sz="1400" b="1">
                <a:latin typeface="宋体" pitchFamily="2" charset="-122"/>
                <a:cs typeface="Times New Roman" pitchFamily="18" charset="0"/>
              </a:rPr>
              <a:t> </a:t>
            </a:r>
            <a:r>
              <a:rPr lang="en-US" altLang="zh-CN" sz="1400" b="1">
                <a:latin typeface="宋体" pitchFamily="2" charset="-122"/>
                <a:cs typeface="Times New Roman" pitchFamily="18" charset="0"/>
              </a:rPr>
              <a:t>n -1 </a:t>
            </a:r>
            <a:r>
              <a:rPr lang="zh-CN" altLang="en-US" sz="1400" b="1">
                <a:latin typeface="Arial" pitchFamily="34" charset="0"/>
                <a:cs typeface="Times New Roman" pitchFamily="18" charset="0"/>
              </a:rPr>
              <a:t>的循环，在每次循环时执行以下操作</a:t>
            </a:r>
            <a:endParaRPr lang="zh-CN" altLang="en-US" sz="1400" b="1">
              <a:latin typeface="宋体" pitchFamily="2" charset="-122"/>
              <a:cs typeface="Times New Roman" pitchFamily="18" charset="0"/>
            </a:endParaRPr>
          </a:p>
          <a:p>
            <a:pPr lvl="1" eaLnBrk="0" hangingPunct="0">
              <a:lnSpc>
                <a:spcPct val="110000"/>
              </a:lnSpc>
              <a:spcBef>
                <a:spcPct val="50000"/>
              </a:spcBef>
            </a:pPr>
            <a:r>
              <a:rPr lang="zh-CN" altLang="en-US" sz="1400" b="1">
                <a:latin typeface="Arial" pitchFamily="34" charset="0"/>
                <a:cs typeface="Times New Roman" pitchFamily="18" charset="0"/>
              </a:rPr>
              <a:t>从当前集合中选取权值最小、次最小的两个结点，以这两个结点作为内部结点</a:t>
            </a:r>
            <a:r>
              <a:rPr lang="zh-CN" altLang="en-US" sz="1400" b="1">
                <a:latin typeface="宋体" pitchFamily="2" charset="-122"/>
                <a:cs typeface="Times New Roman" pitchFamily="18" charset="0"/>
              </a:rPr>
              <a:t> </a:t>
            </a:r>
            <a:r>
              <a:rPr lang="en-US" altLang="zh-CN" sz="1400" b="1">
                <a:latin typeface="宋体" pitchFamily="2" charset="-122"/>
                <a:cs typeface="Times New Roman" pitchFamily="18" charset="0"/>
              </a:rPr>
              <a:t>b</a:t>
            </a:r>
            <a:r>
              <a:rPr lang="en-US" altLang="zh-CN" sz="1400" b="1" baseline="-30000">
                <a:latin typeface="宋体" pitchFamily="2" charset="-122"/>
                <a:cs typeface="Times New Roman" pitchFamily="18" charset="0"/>
              </a:rPr>
              <a:t>i</a:t>
            </a:r>
            <a:r>
              <a:rPr lang="en-US" altLang="zh-CN" sz="1400" b="1">
                <a:latin typeface="宋体" pitchFamily="2" charset="-122"/>
                <a:cs typeface="Times New Roman" pitchFamily="18" charset="0"/>
              </a:rPr>
              <a:t> </a:t>
            </a:r>
            <a:r>
              <a:rPr lang="zh-CN" altLang="en-US" sz="1400" b="1">
                <a:latin typeface="Arial" pitchFamily="34" charset="0"/>
                <a:cs typeface="Times New Roman" pitchFamily="18" charset="0"/>
              </a:rPr>
              <a:t>的左右儿子，</a:t>
            </a:r>
            <a:r>
              <a:rPr lang="en-US" altLang="zh-CN" sz="1400" b="1">
                <a:latin typeface="宋体" pitchFamily="2" charset="-122"/>
                <a:cs typeface="Times New Roman" pitchFamily="18" charset="0"/>
              </a:rPr>
              <a:t>b</a:t>
            </a:r>
            <a:r>
              <a:rPr lang="en-US" altLang="zh-CN" sz="1400" b="1" baseline="-30000">
                <a:latin typeface="宋体" pitchFamily="2" charset="-122"/>
                <a:cs typeface="Times New Roman" pitchFamily="18" charset="0"/>
              </a:rPr>
              <a:t>i </a:t>
            </a:r>
            <a:r>
              <a:rPr lang="zh-CN" altLang="en-US" sz="1400" b="1">
                <a:latin typeface="Arial" pitchFamily="34" charset="0"/>
                <a:cs typeface="Times New Roman" pitchFamily="18" charset="0"/>
              </a:rPr>
              <a:t>的权值为其左右儿子权值之和。</a:t>
            </a:r>
          </a:p>
          <a:p>
            <a:pPr lvl="1" eaLnBrk="0" hangingPunct="0">
              <a:lnSpc>
                <a:spcPct val="110000"/>
              </a:lnSpc>
              <a:spcBef>
                <a:spcPct val="50000"/>
              </a:spcBef>
            </a:pPr>
            <a:r>
              <a:rPr lang="zh-CN" altLang="en-US" sz="1400" b="1">
                <a:latin typeface="Arial" pitchFamily="34" charset="0"/>
                <a:cs typeface="Times New Roman" pitchFamily="18" charset="0"/>
              </a:rPr>
              <a:t>在集合中去除这两个权值最小、次最小的结点，并将内部结点</a:t>
            </a:r>
            <a:r>
              <a:rPr lang="en-US" altLang="zh-CN" sz="1400" b="1">
                <a:latin typeface="宋体" pitchFamily="2" charset="-122"/>
                <a:cs typeface="Times New Roman" pitchFamily="18" charset="0"/>
              </a:rPr>
              <a:t>b</a:t>
            </a:r>
            <a:r>
              <a:rPr lang="en-US" altLang="zh-CN" sz="1400" b="1" baseline="-30000">
                <a:latin typeface="宋体" pitchFamily="2" charset="-122"/>
                <a:cs typeface="Times New Roman" pitchFamily="18" charset="0"/>
              </a:rPr>
              <a:t>I </a:t>
            </a:r>
            <a:r>
              <a:rPr lang="zh-CN" altLang="en-US" sz="1400" b="1">
                <a:latin typeface="Arial" pitchFamily="34" charset="0"/>
                <a:cs typeface="Times New Roman" pitchFamily="18" charset="0"/>
              </a:rPr>
              <a:t>加入其中。这样，在集合</a:t>
            </a:r>
            <a:r>
              <a:rPr lang="en-US" altLang="zh-CN" sz="1400" b="1">
                <a:latin typeface="宋体" pitchFamily="2" charset="-122"/>
                <a:cs typeface="Times New Roman" pitchFamily="18" charset="0"/>
              </a:rPr>
              <a:t>A</a:t>
            </a:r>
            <a:r>
              <a:rPr lang="zh-CN" altLang="en-US" sz="1400" b="1">
                <a:latin typeface="Arial" pitchFamily="34" charset="0"/>
                <a:cs typeface="Times New Roman" pitchFamily="18" charset="0"/>
              </a:rPr>
              <a:t>中，结点个数便减少了一个。</a:t>
            </a:r>
            <a:endParaRPr lang="zh-CN" altLang="en-US" sz="1400" b="1">
              <a:latin typeface="宋体" pitchFamily="2" charset="-122"/>
              <a:cs typeface="Times New Roman" pitchFamily="18" charset="0"/>
            </a:endParaRPr>
          </a:p>
          <a:p>
            <a:pPr lvl="1" eaLnBrk="0" hangingPunct="0">
              <a:lnSpc>
                <a:spcPct val="110000"/>
              </a:lnSpc>
              <a:spcBef>
                <a:spcPct val="50000"/>
              </a:spcBef>
            </a:pPr>
            <a:r>
              <a:rPr lang="zh-CN" altLang="en-US" sz="1400" b="1">
                <a:latin typeface="宋体" pitchFamily="2" charset="-122"/>
                <a:cs typeface="Times New Roman" pitchFamily="18" charset="0"/>
              </a:rPr>
              <a:t>这样，在经过了</a:t>
            </a:r>
            <a:r>
              <a:rPr lang="en-US" altLang="zh-CN" sz="1400" b="1">
                <a:latin typeface="Arial" pitchFamily="34" charset="0"/>
                <a:cs typeface="Times New Roman" pitchFamily="18" charset="0"/>
              </a:rPr>
              <a:t>n-1 </a:t>
            </a:r>
            <a:r>
              <a:rPr lang="zh-CN" altLang="en-US" sz="1400" b="1">
                <a:latin typeface="宋体" pitchFamily="2" charset="-122"/>
                <a:cs typeface="Times New Roman" pitchFamily="18" charset="0"/>
              </a:rPr>
              <a:t>次循环之后，集合</a:t>
            </a:r>
            <a:r>
              <a:rPr lang="en-US" altLang="zh-CN" sz="1400" b="1">
                <a:latin typeface="Arial" pitchFamily="34" charset="0"/>
                <a:cs typeface="Times New Roman" pitchFamily="18" charset="0"/>
              </a:rPr>
              <a:t>A</a:t>
            </a:r>
            <a:r>
              <a:rPr lang="zh-CN" altLang="en-US" sz="1400" b="1">
                <a:latin typeface="宋体" pitchFamily="2" charset="-122"/>
                <a:cs typeface="Times New Roman" pitchFamily="18" charset="0"/>
              </a:rPr>
              <a:t>中只剩下了一个结点，这个结点就是根结点。</a:t>
            </a:r>
            <a:r>
              <a:rPr lang="zh-CN" altLang="en-US" sz="1400" b="1">
                <a:latin typeface="Arial" pitchFamily="34" charset="0"/>
                <a:cs typeface="Times New Roman" pitchFamily="18" charset="0"/>
              </a:rPr>
              <a:t> </a:t>
            </a:r>
          </a:p>
        </p:txBody>
      </p:sp>
      <mc:AlternateContent xmlns:mc="http://schemas.openxmlformats.org/markup-compatibility/2006">
        <mc:Choice xmlns:p14="http://schemas.microsoft.com/office/powerpoint/2010/main" xmlns="" Requires="p14">
          <p:contentPart p14:bwMode="auto" r:id="rId3">
            <p14:nvContentPartPr>
              <p14:cNvPr id="6963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963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矩形 34"/>
          <p:cNvSpPr>
            <a:spLocks noChangeArrowheads="1"/>
          </p:cNvSpPr>
          <p:nvPr/>
        </p:nvSpPr>
        <p:spPr bwMode="auto">
          <a:xfrm>
            <a:off x="539552"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树的运算</a:t>
            </a:r>
            <a:endParaRPr lang="zh-CN" altLang="en-US" dirty="0">
              <a:latin typeface="微软雅黑" pitchFamily="34" charset="-122"/>
              <a:ea typeface="微软雅黑" pitchFamily="34" charset="-122"/>
            </a:endParaRPr>
          </a:p>
        </p:txBody>
      </p:sp>
      <p:sp>
        <p:nvSpPr>
          <p:cNvPr id="3077" name="文本框 29"/>
          <p:cNvSpPr txBox="1">
            <a:spLocks noChangeArrowheads="1"/>
          </p:cNvSpPr>
          <p:nvPr/>
        </p:nvSpPr>
        <p:spPr bwMode="auto">
          <a:xfrm>
            <a:off x="467544" y="1059582"/>
            <a:ext cx="7921625" cy="3754437"/>
          </a:xfrm>
          <a:prstGeom prst="rect">
            <a:avLst/>
          </a:prstGeom>
          <a:noFill/>
          <a:ln w="9525">
            <a:noFill/>
            <a:miter lim="800000"/>
            <a:headEnd/>
            <a:tailEnd/>
          </a:ln>
        </p:spPr>
        <p:txBody>
          <a:bodyPr>
            <a:spAutoFit/>
          </a:bodyPr>
          <a:lstStyle/>
          <a:p>
            <a:pPr marL="358775" indent="-358775">
              <a:spcBef>
                <a:spcPts val="600"/>
              </a:spcBef>
              <a:buFont typeface="Wingdings" pitchFamily="2" charset="2"/>
              <a:buChar char="l"/>
            </a:pPr>
            <a:r>
              <a:rPr lang="zh-CN" altLang="zh-CN" sz="1800" b="1" dirty="0">
                <a:ea typeface="楷体_GB2312" pitchFamily="49" charset="-122"/>
              </a:rPr>
              <a:t>建树</a:t>
            </a:r>
            <a:r>
              <a:rPr lang="en-US" altLang="zh-CN" sz="1800" b="1" dirty="0">
                <a:ea typeface="楷体_GB2312" pitchFamily="49" charset="-122"/>
              </a:rPr>
              <a:t>create()</a:t>
            </a:r>
            <a:r>
              <a:rPr lang="zh-CN" altLang="zh-CN" sz="1800" b="1" dirty="0">
                <a:ea typeface="楷体_GB2312" pitchFamily="49" charset="-122"/>
              </a:rPr>
              <a:t>：创建一棵空树</a:t>
            </a:r>
          </a:p>
          <a:p>
            <a:pPr marL="358775" indent="-358775">
              <a:spcBef>
                <a:spcPts val="600"/>
              </a:spcBef>
              <a:buFont typeface="Wingdings" pitchFamily="2" charset="2"/>
              <a:buChar char="l"/>
            </a:pPr>
            <a:r>
              <a:rPr lang="zh-CN" altLang="zh-CN" sz="1800" b="1" dirty="0">
                <a:ea typeface="楷体_GB2312" pitchFamily="49" charset="-122"/>
              </a:rPr>
              <a:t>清空</a:t>
            </a:r>
            <a:r>
              <a:rPr lang="en-US" altLang="zh-CN" sz="1800" b="1" dirty="0">
                <a:ea typeface="楷体_GB2312" pitchFamily="49" charset="-122"/>
              </a:rPr>
              <a:t>clear()</a:t>
            </a:r>
            <a:r>
              <a:rPr lang="zh-CN" altLang="zh-CN" sz="1800" b="1" dirty="0">
                <a:ea typeface="楷体_GB2312" pitchFamily="49" charset="-122"/>
              </a:rPr>
              <a:t>：删除树中的所有结点</a:t>
            </a:r>
          </a:p>
          <a:p>
            <a:pPr marL="358775" indent="-358775">
              <a:spcBef>
                <a:spcPts val="600"/>
              </a:spcBef>
              <a:buFont typeface="Wingdings" pitchFamily="2" charset="2"/>
              <a:buChar char="l"/>
            </a:pPr>
            <a:r>
              <a:rPr lang="zh-CN" altLang="zh-CN" sz="1800" b="1" dirty="0">
                <a:ea typeface="楷体_GB2312" pitchFamily="49" charset="-122"/>
              </a:rPr>
              <a:t>判空</a:t>
            </a:r>
            <a:r>
              <a:rPr lang="en-US" altLang="zh-CN" sz="1800" b="1" dirty="0" err="1">
                <a:ea typeface="楷体_GB2312" pitchFamily="49" charset="-122"/>
              </a:rPr>
              <a:t>IsEmpty</a:t>
            </a:r>
            <a:r>
              <a:rPr lang="en-US" altLang="zh-CN" sz="1800" b="1" dirty="0">
                <a:ea typeface="楷体_GB2312" pitchFamily="49" charset="-122"/>
              </a:rPr>
              <a:t>()</a:t>
            </a:r>
            <a:r>
              <a:rPr lang="zh-CN" altLang="zh-CN" sz="1800" b="1" dirty="0">
                <a:ea typeface="楷体_GB2312" pitchFamily="49" charset="-122"/>
              </a:rPr>
              <a:t>：判别是否为空树</a:t>
            </a:r>
            <a:endParaRPr lang="en-US" altLang="zh-CN" sz="1800" b="1" dirty="0">
              <a:ea typeface="楷体_GB2312" pitchFamily="49" charset="-122"/>
            </a:endParaRPr>
          </a:p>
          <a:p>
            <a:pPr marL="358775" indent="-358775">
              <a:spcBef>
                <a:spcPts val="600"/>
              </a:spcBef>
              <a:buFont typeface="Wingdings" pitchFamily="2" charset="2"/>
              <a:buChar char="l"/>
            </a:pPr>
            <a:r>
              <a:rPr lang="zh-CN" altLang="en-US" sz="1800" b="1" dirty="0">
                <a:ea typeface="楷体_GB2312" pitchFamily="49" charset="-122"/>
              </a:rPr>
              <a:t>求树的规模</a:t>
            </a:r>
            <a:r>
              <a:rPr lang="en-US" altLang="zh-CN" sz="1800" b="1" dirty="0">
                <a:ea typeface="楷体_GB2312" pitchFamily="49" charset="-122"/>
              </a:rPr>
              <a:t>size()</a:t>
            </a:r>
            <a:r>
              <a:rPr lang="zh-CN" altLang="en-US" sz="1800" b="1" dirty="0">
                <a:ea typeface="楷体_GB2312" pitchFamily="49" charset="-122"/>
              </a:rPr>
              <a:t>：统计树上的结点数</a:t>
            </a:r>
            <a:endParaRPr lang="zh-CN" altLang="zh-CN" sz="1800" b="1" dirty="0">
              <a:ea typeface="楷体_GB2312" pitchFamily="49" charset="-122"/>
            </a:endParaRPr>
          </a:p>
          <a:p>
            <a:pPr marL="358775" indent="-358775">
              <a:spcBef>
                <a:spcPts val="600"/>
              </a:spcBef>
              <a:buFont typeface="Wingdings" pitchFamily="2" charset="2"/>
              <a:buChar char="l"/>
            </a:pPr>
            <a:r>
              <a:rPr lang="zh-CN" altLang="zh-CN" sz="1800" b="1" dirty="0">
                <a:ea typeface="楷体_GB2312" pitchFamily="49" charset="-122"/>
              </a:rPr>
              <a:t>找根结点</a:t>
            </a:r>
            <a:r>
              <a:rPr lang="en-US" altLang="zh-CN" sz="1800" b="1" dirty="0">
                <a:ea typeface="楷体_GB2312" pitchFamily="49" charset="-122"/>
              </a:rPr>
              <a:t>root()</a:t>
            </a:r>
            <a:r>
              <a:rPr lang="zh-CN" altLang="zh-CN" sz="1800" b="1" dirty="0">
                <a:ea typeface="楷体_GB2312" pitchFamily="49" charset="-122"/>
              </a:rPr>
              <a:t>：找出树的根结点值；如果树是空树，则返回一个特殊值</a:t>
            </a:r>
          </a:p>
          <a:p>
            <a:pPr marL="358775" indent="-358775">
              <a:spcBef>
                <a:spcPts val="600"/>
              </a:spcBef>
              <a:buFont typeface="Wingdings" pitchFamily="2" charset="2"/>
              <a:buChar char="l"/>
            </a:pPr>
            <a:r>
              <a:rPr lang="zh-CN" altLang="zh-CN" sz="1800" b="1" dirty="0">
                <a:ea typeface="楷体_GB2312" pitchFamily="49" charset="-122"/>
              </a:rPr>
              <a:t>找父结点</a:t>
            </a:r>
            <a:r>
              <a:rPr lang="en-US" altLang="zh-CN" sz="1800" b="1" dirty="0">
                <a:ea typeface="楷体_GB2312" pitchFamily="49" charset="-122"/>
              </a:rPr>
              <a:t>parent(x)</a:t>
            </a:r>
            <a:r>
              <a:rPr lang="zh-CN" altLang="zh-CN" sz="1800" b="1" dirty="0">
                <a:ea typeface="楷体_GB2312" pitchFamily="49" charset="-122"/>
              </a:rPr>
              <a:t>：找出结点</a:t>
            </a:r>
            <a:r>
              <a:rPr lang="en-US" altLang="zh-CN" sz="1800" b="1" dirty="0">
                <a:ea typeface="楷体_GB2312" pitchFamily="49" charset="-122"/>
              </a:rPr>
              <a:t>x</a:t>
            </a:r>
            <a:r>
              <a:rPr lang="zh-CN" altLang="zh-CN" sz="1800" b="1" dirty="0">
                <a:ea typeface="楷体_GB2312" pitchFamily="49" charset="-122"/>
              </a:rPr>
              <a:t>的父结点值；如果</a:t>
            </a:r>
            <a:r>
              <a:rPr lang="en-US" altLang="zh-CN" sz="1800" b="1" dirty="0">
                <a:ea typeface="楷体_GB2312" pitchFamily="49" charset="-122"/>
              </a:rPr>
              <a:t>x</a:t>
            </a:r>
            <a:r>
              <a:rPr lang="zh-CN" altLang="zh-CN" sz="1800" b="1" dirty="0">
                <a:ea typeface="楷体_GB2312" pitchFamily="49" charset="-122"/>
              </a:rPr>
              <a:t>不存在或</a:t>
            </a:r>
            <a:r>
              <a:rPr lang="en-US" altLang="zh-CN" sz="1800" b="1" dirty="0">
                <a:ea typeface="楷体_GB2312" pitchFamily="49" charset="-122"/>
              </a:rPr>
              <a:t>x</a:t>
            </a:r>
            <a:r>
              <a:rPr lang="zh-CN" altLang="zh-CN" sz="1800" b="1" dirty="0">
                <a:ea typeface="楷体_GB2312" pitchFamily="49" charset="-122"/>
              </a:rPr>
              <a:t>是根结点，则返回一个特殊值</a:t>
            </a:r>
          </a:p>
          <a:p>
            <a:pPr marL="358775" indent="-358775">
              <a:spcBef>
                <a:spcPts val="600"/>
              </a:spcBef>
              <a:buFont typeface="Wingdings" pitchFamily="2" charset="2"/>
              <a:buChar char="l"/>
            </a:pPr>
            <a:r>
              <a:rPr lang="zh-CN" altLang="zh-CN" sz="1800" b="1" dirty="0">
                <a:ea typeface="楷体_GB2312" pitchFamily="49" charset="-122"/>
              </a:rPr>
              <a:t>找子结点</a:t>
            </a:r>
            <a:r>
              <a:rPr lang="en-US" altLang="zh-CN" sz="1800" b="1" dirty="0">
                <a:ea typeface="楷体_GB2312" pitchFamily="49" charset="-122"/>
              </a:rPr>
              <a:t>child(</a:t>
            </a:r>
            <a:r>
              <a:rPr lang="en-US" altLang="zh-CN" sz="1800" b="1" dirty="0" err="1">
                <a:ea typeface="楷体_GB2312" pitchFamily="49" charset="-122"/>
              </a:rPr>
              <a:t>x,i</a:t>
            </a:r>
            <a:r>
              <a:rPr lang="en-US" altLang="zh-CN" sz="1800" b="1" dirty="0">
                <a:ea typeface="楷体_GB2312" pitchFamily="49" charset="-122"/>
              </a:rPr>
              <a:t>)</a:t>
            </a:r>
            <a:r>
              <a:rPr lang="zh-CN" altLang="zh-CN" sz="1800" b="1" dirty="0">
                <a:ea typeface="楷体_GB2312" pitchFamily="49" charset="-122"/>
              </a:rPr>
              <a:t>：找结点</a:t>
            </a:r>
            <a:r>
              <a:rPr lang="en-US" altLang="zh-CN" sz="1800" b="1" dirty="0">
                <a:ea typeface="楷体_GB2312" pitchFamily="49" charset="-122"/>
              </a:rPr>
              <a:t>x</a:t>
            </a:r>
            <a:r>
              <a:rPr lang="zh-CN" altLang="zh-CN" sz="1800" b="1" dirty="0">
                <a:ea typeface="楷体_GB2312" pitchFamily="49" charset="-122"/>
              </a:rPr>
              <a:t>的第</a:t>
            </a:r>
            <a:r>
              <a:rPr lang="en-US" altLang="zh-CN" sz="1800" b="1" dirty="0" err="1">
                <a:ea typeface="楷体_GB2312" pitchFamily="49" charset="-122"/>
              </a:rPr>
              <a:t>i</a:t>
            </a:r>
            <a:r>
              <a:rPr lang="zh-CN" altLang="zh-CN" sz="1800" b="1" dirty="0">
                <a:ea typeface="楷体_GB2312" pitchFamily="49" charset="-122"/>
              </a:rPr>
              <a:t>个子结点值</a:t>
            </a:r>
            <a:r>
              <a:rPr lang="en-US" altLang="zh-CN" sz="1800" b="1" dirty="0">
                <a:ea typeface="楷体_GB2312" pitchFamily="49" charset="-122"/>
              </a:rPr>
              <a:t>; </a:t>
            </a:r>
            <a:r>
              <a:rPr lang="zh-CN" altLang="zh-CN" sz="1800" b="1" dirty="0">
                <a:ea typeface="楷体_GB2312" pitchFamily="49" charset="-122"/>
              </a:rPr>
              <a:t>如果</a:t>
            </a:r>
            <a:r>
              <a:rPr lang="en-US" altLang="zh-CN" sz="1800" b="1" dirty="0">
                <a:ea typeface="楷体_GB2312" pitchFamily="49" charset="-122"/>
              </a:rPr>
              <a:t>x</a:t>
            </a:r>
            <a:r>
              <a:rPr lang="zh-CN" altLang="zh-CN" sz="1800" b="1" dirty="0">
                <a:ea typeface="楷体_GB2312" pitchFamily="49" charset="-122"/>
              </a:rPr>
              <a:t>不存在或</a:t>
            </a:r>
            <a:r>
              <a:rPr lang="en-US" altLang="zh-CN" sz="1800" b="1" dirty="0">
                <a:ea typeface="楷体_GB2312" pitchFamily="49" charset="-122"/>
              </a:rPr>
              <a:t>x</a:t>
            </a:r>
            <a:r>
              <a:rPr lang="zh-CN" altLang="zh-CN" sz="1800" b="1" dirty="0">
                <a:ea typeface="楷体_GB2312" pitchFamily="49" charset="-122"/>
              </a:rPr>
              <a:t>的第</a:t>
            </a:r>
            <a:r>
              <a:rPr lang="en-US" altLang="zh-CN" sz="1800" b="1" dirty="0" err="1">
                <a:ea typeface="楷体_GB2312" pitchFamily="49" charset="-122"/>
              </a:rPr>
              <a:t>i</a:t>
            </a:r>
            <a:r>
              <a:rPr lang="zh-CN" altLang="zh-CN" sz="1800" b="1" dirty="0">
                <a:ea typeface="楷体_GB2312" pitchFamily="49" charset="-122"/>
              </a:rPr>
              <a:t>个儿子不存在，则返回一个特殊值</a:t>
            </a:r>
          </a:p>
          <a:p>
            <a:pPr marL="358775" indent="-358775">
              <a:spcBef>
                <a:spcPts val="600"/>
              </a:spcBef>
              <a:buFont typeface="Wingdings" pitchFamily="2" charset="2"/>
              <a:buChar char="l"/>
            </a:pPr>
            <a:r>
              <a:rPr lang="zh-CN" altLang="zh-CN" sz="1800" b="1" dirty="0">
                <a:ea typeface="楷体_GB2312" pitchFamily="49" charset="-122"/>
              </a:rPr>
              <a:t>剪枝</a:t>
            </a:r>
            <a:r>
              <a:rPr lang="en-US" altLang="zh-CN" sz="1800" b="1" dirty="0">
                <a:ea typeface="楷体_GB2312" pitchFamily="49" charset="-122"/>
              </a:rPr>
              <a:t>remove</a:t>
            </a:r>
            <a:r>
              <a:rPr lang="nb-NO" altLang="zh-CN" sz="1800" b="1" dirty="0">
                <a:ea typeface="楷体_GB2312" pitchFamily="49" charset="-122"/>
              </a:rPr>
              <a:t>(x,i)</a:t>
            </a:r>
            <a:r>
              <a:rPr lang="zh-CN" altLang="zh-CN" sz="1800" b="1" dirty="0">
                <a:ea typeface="楷体_GB2312" pitchFamily="49" charset="-122"/>
              </a:rPr>
              <a:t>：删除结点</a:t>
            </a:r>
            <a:r>
              <a:rPr lang="en-US" altLang="zh-CN" sz="1800" b="1" dirty="0">
                <a:ea typeface="楷体_GB2312" pitchFamily="49" charset="-122"/>
              </a:rPr>
              <a:t>x</a:t>
            </a:r>
            <a:r>
              <a:rPr lang="zh-CN" altLang="zh-CN" sz="1800" b="1" dirty="0">
                <a:ea typeface="楷体_GB2312" pitchFamily="49" charset="-122"/>
              </a:rPr>
              <a:t>的第</a:t>
            </a:r>
            <a:r>
              <a:rPr lang="en-US" altLang="zh-CN" sz="1800" b="1" dirty="0" err="1">
                <a:ea typeface="楷体_GB2312" pitchFamily="49" charset="-122"/>
              </a:rPr>
              <a:t>i</a:t>
            </a:r>
            <a:r>
              <a:rPr lang="zh-CN" altLang="zh-CN" sz="1800" b="1" dirty="0">
                <a:ea typeface="楷体_GB2312" pitchFamily="49" charset="-122"/>
              </a:rPr>
              <a:t>棵子树</a:t>
            </a:r>
          </a:p>
          <a:p>
            <a:pPr marL="358775" indent="-358775">
              <a:spcBef>
                <a:spcPts val="600"/>
              </a:spcBef>
              <a:buFont typeface="Wingdings" pitchFamily="2" charset="2"/>
              <a:buChar char="l"/>
            </a:pPr>
            <a:r>
              <a:rPr lang="zh-CN" altLang="zh-CN" sz="1800" b="1" dirty="0">
                <a:ea typeface="楷体_GB2312" pitchFamily="49" charset="-122"/>
              </a:rPr>
              <a:t>遍历</a:t>
            </a:r>
            <a:r>
              <a:rPr lang="en-US" altLang="zh-CN" sz="1800" b="1" dirty="0">
                <a:ea typeface="楷体_GB2312" pitchFamily="49" charset="-122"/>
              </a:rPr>
              <a:t>traverse()</a:t>
            </a:r>
            <a:r>
              <a:rPr lang="zh-CN" altLang="zh-CN" sz="1800" b="1" dirty="0">
                <a:ea typeface="楷体_GB2312" pitchFamily="49" charset="-122"/>
              </a:rPr>
              <a:t>：访问树上的每一个结点</a:t>
            </a:r>
          </a:p>
        </p:txBody>
      </p:sp>
      <mc:AlternateContent xmlns:mc="http://schemas.openxmlformats.org/markup-compatibility/2006">
        <mc:Choice xmlns:p14="http://schemas.microsoft.com/office/powerpoint/2010/main" xmlns="" Requires="p14">
          <p:contentPart p14:bwMode="auto" r:id="rId3">
            <p14:nvContentPartPr>
              <p14:cNvPr id="307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307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矩形 34"/>
          <p:cNvSpPr>
            <a:spLocks noChangeArrowheads="1"/>
          </p:cNvSpPr>
          <p:nvPr/>
        </p:nvSpPr>
        <p:spPr bwMode="auto">
          <a:xfrm>
            <a:off x="683568"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哈夫曼算法</a:t>
            </a:r>
            <a:endParaRPr lang="zh-CN" altLang="en-US" dirty="0">
              <a:latin typeface="微软雅黑" pitchFamily="34" charset="-122"/>
              <a:ea typeface="微软雅黑" pitchFamily="34" charset="-122"/>
            </a:endParaRPr>
          </a:p>
        </p:txBody>
      </p:sp>
      <p:sp>
        <p:nvSpPr>
          <p:cNvPr id="70661" name="Rectangle 4"/>
          <p:cNvSpPr>
            <a:spLocks noChangeArrowheads="1"/>
          </p:cNvSpPr>
          <p:nvPr/>
        </p:nvSpPr>
        <p:spPr bwMode="auto">
          <a:xfrm>
            <a:off x="971550" y="915988"/>
            <a:ext cx="3787775" cy="307975"/>
          </a:xfrm>
          <a:prstGeom prst="rect">
            <a:avLst/>
          </a:prstGeom>
          <a:noFill/>
          <a:ln w="9525" algn="ctr">
            <a:noFill/>
            <a:miter lim="800000"/>
            <a:headEnd/>
            <a:tailEnd/>
          </a:ln>
        </p:spPr>
        <p:txBody>
          <a:bodyPr wrap="none">
            <a:spAutoFit/>
          </a:bodyPr>
          <a:lstStyle/>
          <a:p>
            <a:r>
              <a:rPr lang="en-US" altLang="zh-CN" sz="1400" b="1">
                <a:ea typeface="楷体_GB2312" pitchFamily="49" charset="-122"/>
              </a:rPr>
              <a:t>a(10), e(15), i(12), s(3), t(4), </a:t>
            </a:r>
            <a:r>
              <a:rPr lang="zh-CN" altLang="en-US" sz="1400" b="1">
                <a:ea typeface="楷体_GB2312" pitchFamily="49" charset="-122"/>
              </a:rPr>
              <a:t>空格</a:t>
            </a:r>
            <a:r>
              <a:rPr lang="en-US" altLang="zh-CN" sz="1400" b="1">
                <a:ea typeface="楷体_GB2312" pitchFamily="49" charset="-122"/>
              </a:rPr>
              <a:t>(13), </a:t>
            </a:r>
            <a:r>
              <a:rPr lang="zh-CN" altLang="en-US" sz="1400" b="1">
                <a:ea typeface="楷体_GB2312" pitchFamily="49" charset="-122"/>
              </a:rPr>
              <a:t>换行</a:t>
            </a:r>
            <a:r>
              <a:rPr lang="en-US" altLang="zh-CN" sz="1400" b="1">
                <a:ea typeface="楷体_GB2312" pitchFamily="49" charset="-122"/>
              </a:rPr>
              <a:t>(1)</a:t>
            </a:r>
            <a:r>
              <a:rPr lang="zh-CN" altLang="en-US" sz="1400" b="1">
                <a:ea typeface="楷体_GB2312" pitchFamily="49" charset="-122"/>
              </a:rPr>
              <a:t>。</a:t>
            </a:r>
          </a:p>
        </p:txBody>
      </p:sp>
      <p:grpSp>
        <p:nvGrpSpPr>
          <p:cNvPr id="2" name="Group 64"/>
          <p:cNvGrpSpPr>
            <a:grpSpLocks/>
          </p:cNvGrpSpPr>
          <p:nvPr/>
        </p:nvGrpSpPr>
        <p:grpSpPr bwMode="auto">
          <a:xfrm>
            <a:off x="1116013" y="1623789"/>
            <a:ext cx="5543550" cy="411163"/>
            <a:chOff x="703" y="1117"/>
            <a:chExt cx="4536" cy="346"/>
          </a:xfrm>
        </p:grpSpPr>
        <p:sp>
          <p:nvSpPr>
            <p:cNvPr id="70702" name="Oval 7"/>
            <p:cNvSpPr>
              <a:spLocks noChangeArrowheads="1"/>
            </p:cNvSpPr>
            <p:nvPr/>
          </p:nvSpPr>
          <p:spPr bwMode="auto">
            <a:xfrm>
              <a:off x="3264" y="1117"/>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0703" name="Text Box 8"/>
            <p:cNvSpPr txBox="1">
              <a:spLocks noChangeArrowheads="1"/>
            </p:cNvSpPr>
            <p:nvPr/>
          </p:nvSpPr>
          <p:spPr bwMode="auto">
            <a:xfrm>
              <a:off x="3310" y="1292"/>
              <a:ext cx="312" cy="139"/>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0704" name="Oval 10"/>
            <p:cNvSpPr>
              <a:spLocks noChangeArrowheads="1"/>
            </p:cNvSpPr>
            <p:nvPr/>
          </p:nvSpPr>
          <p:spPr bwMode="auto">
            <a:xfrm>
              <a:off x="2615" y="1117"/>
              <a:ext cx="391"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0705" name="Text Box 11"/>
            <p:cNvSpPr txBox="1">
              <a:spLocks noChangeArrowheads="1"/>
            </p:cNvSpPr>
            <p:nvPr/>
          </p:nvSpPr>
          <p:spPr bwMode="auto">
            <a:xfrm>
              <a:off x="2596" y="1276"/>
              <a:ext cx="312" cy="171"/>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0706" name="Oval 13"/>
            <p:cNvSpPr>
              <a:spLocks noChangeArrowheads="1"/>
            </p:cNvSpPr>
            <p:nvPr/>
          </p:nvSpPr>
          <p:spPr bwMode="auto">
            <a:xfrm>
              <a:off x="1928" y="1117"/>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0707" name="Text Box 14"/>
            <p:cNvSpPr txBox="1">
              <a:spLocks noChangeArrowheads="1"/>
            </p:cNvSpPr>
            <p:nvPr/>
          </p:nvSpPr>
          <p:spPr bwMode="auto">
            <a:xfrm>
              <a:off x="1951" y="1276"/>
              <a:ext cx="419" cy="171"/>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0708" name="Oval 16"/>
            <p:cNvSpPr>
              <a:spLocks noChangeArrowheads="1"/>
            </p:cNvSpPr>
            <p:nvPr/>
          </p:nvSpPr>
          <p:spPr bwMode="auto">
            <a:xfrm>
              <a:off x="1378" y="1117"/>
              <a:ext cx="392"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0709" name="Text Box 17"/>
            <p:cNvSpPr txBox="1">
              <a:spLocks noChangeArrowheads="1"/>
            </p:cNvSpPr>
            <p:nvPr/>
          </p:nvSpPr>
          <p:spPr bwMode="auto">
            <a:xfrm>
              <a:off x="1371" y="1276"/>
              <a:ext cx="383" cy="171"/>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0710" name="Oval 19"/>
            <p:cNvSpPr>
              <a:spLocks noChangeArrowheads="1"/>
            </p:cNvSpPr>
            <p:nvPr/>
          </p:nvSpPr>
          <p:spPr bwMode="auto">
            <a:xfrm>
              <a:off x="703" y="1117"/>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0711" name="Text Box 20"/>
            <p:cNvSpPr txBox="1">
              <a:spLocks noChangeArrowheads="1"/>
            </p:cNvSpPr>
            <p:nvPr/>
          </p:nvSpPr>
          <p:spPr bwMode="auto">
            <a:xfrm>
              <a:off x="703" y="1276"/>
              <a:ext cx="417" cy="171"/>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0712" name="Text Box 22"/>
            <p:cNvSpPr txBox="1">
              <a:spLocks noChangeArrowheads="1"/>
            </p:cNvSpPr>
            <p:nvPr/>
          </p:nvSpPr>
          <p:spPr bwMode="auto">
            <a:xfrm>
              <a:off x="3969" y="1292"/>
              <a:ext cx="419" cy="171"/>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0713" name="Oval 23"/>
            <p:cNvSpPr>
              <a:spLocks noChangeArrowheads="1"/>
            </p:cNvSpPr>
            <p:nvPr/>
          </p:nvSpPr>
          <p:spPr bwMode="auto">
            <a:xfrm>
              <a:off x="3932" y="1117"/>
              <a:ext cx="490"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0714" name="Text Box 25"/>
            <p:cNvSpPr txBox="1">
              <a:spLocks noChangeArrowheads="1"/>
            </p:cNvSpPr>
            <p:nvPr/>
          </p:nvSpPr>
          <p:spPr bwMode="auto">
            <a:xfrm>
              <a:off x="4711" y="1286"/>
              <a:ext cx="276" cy="128"/>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0715" name="Oval 26"/>
            <p:cNvSpPr>
              <a:spLocks noChangeArrowheads="1"/>
            </p:cNvSpPr>
            <p:nvPr/>
          </p:nvSpPr>
          <p:spPr bwMode="auto">
            <a:xfrm>
              <a:off x="4711" y="1117"/>
              <a:ext cx="528"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grpSp>
      <p:grpSp>
        <p:nvGrpSpPr>
          <p:cNvPr id="3" name="Group 65"/>
          <p:cNvGrpSpPr>
            <a:grpSpLocks/>
          </p:cNvGrpSpPr>
          <p:nvPr/>
        </p:nvGrpSpPr>
        <p:grpSpPr bwMode="auto">
          <a:xfrm>
            <a:off x="1042988" y="2433414"/>
            <a:ext cx="5988050" cy="933450"/>
            <a:chOff x="787" y="1842"/>
            <a:chExt cx="4753" cy="784"/>
          </a:xfrm>
        </p:grpSpPr>
        <p:sp>
          <p:nvSpPr>
            <p:cNvPr id="70685" name="Oval 27"/>
            <p:cNvSpPr>
              <a:spLocks noChangeArrowheads="1"/>
            </p:cNvSpPr>
            <p:nvPr/>
          </p:nvSpPr>
          <p:spPr bwMode="auto">
            <a:xfrm>
              <a:off x="2699" y="1842"/>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0686" name="Text Box 28"/>
            <p:cNvSpPr txBox="1">
              <a:spLocks noChangeArrowheads="1"/>
            </p:cNvSpPr>
            <p:nvPr/>
          </p:nvSpPr>
          <p:spPr bwMode="auto">
            <a:xfrm>
              <a:off x="2745" y="2017"/>
              <a:ext cx="312" cy="139"/>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0687" name="Oval 29"/>
            <p:cNvSpPr>
              <a:spLocks noChangeArrowheads="1"/>
            </p:cNvSpPr>
            <p:nvPr/>
          </p:nvSpPr>
          <p:spPr bwMode="auto">
            <a:xfrm>
              <a:off x="4377" y="2296"/>
              <a:ext cx="391"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0688" name="Text Box 30"/>
            <p:cNvSpPr txBox="1">
              <a:spLocks noChangeArrowheads="1"/>
            </p:cNvSpPr>
            <p:nvPr/>
          </p:nvSpPr>
          <p:spPr bwMode="auto">
            <a:xfrm>
              <a:off x="4358" y="2455"/>
              <a:ext cx="312" cy="171"/>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0689" name="Oval 31"/>
            <p:cNvSpPr>
              <a:spLocks noChangeArrowheads="1"/>
            </p:cNvSpPr>
            <p:nvPr/>
          </p:nvSpPr>
          <p:spPr bwMode="auto">
            <a:xfrm>
              <a:off x="2012" y="1842"/>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0690" name="Text Box 32"/>
            <p:cNvSpPr txBox="1">
              <a:spLocks noChangeArrowheads="1"/>
            </p:cNvSpPr>
            <p:nvPr/>
          </p:nvSpPr>
          <p:spPr bwMode="auto">
            <a:xfrm>
              <a:off x="2035" y="2001"/>
              <a:ext cx="419" cy="171"/>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0691" name="Oval 33"/>
            <p:cNvSpPr>
              <a:spLocks noChangeArrowheads="1"/>
            </p:cNvSpPr>
            <p:nvPr/>
          </p:nvSpPr>
          <p:spPr bwMode="auto">
            <a:xfrm>
              <a:off x="1462" y="1842"/>
              <a:ext cx="392"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0692" name="Text Box 34"/>
            <p:cNvSpPr txBox="1">
              <a:spLocks noChangeArrowheads="1"/>
            </p:cNvSpPr>
            <p:nvPr/>
          </p:nvSpPr>
          <p:spPr bwMode="auto">
            <a:xfrm>
              <a:off x="1455" y="2001"/>
              <a:ext cx="383" cy="171"/>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0693" name="Oval 35"/>
            <p:cNvSpPr>
              <a:spLocks noChangeArrowheads="1"/>
            </p:cNvSpPr>
            <p:nvPr/>
          </p:nvSpPr>
          <p:spPr bwMode="auto">
            <a:xfrm>
              <a:off x="787" y="1842"/>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0694" name="Text Box 36"/>
            <p:cNvSpPr txBox="1">
              <a:spLocks noChangeArrowheads="1"/>
            </p:cNvSpPr>
            <p:nvPr/>
          </p:nvSpPr>
          <p:spPr bwMode="auto">
            <a:xfrm>
              <a:off x="787" y="2001"/>
              <a:ext cx="417" cy="171"/>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0695" name="Text Box 37"/>
            <p:cNvSpPr txBox="1">
              <a:spLocks noChangeArrowheads="1"/>
            </p:cNvSpPr>
            <p:nvPr/>
          </p:nvSpPr>
          <p:spPr bwMode="auto">
            <a:xfrm>
              <a:off x="3404" y="2017"/>
              <a:ext cx="419" cy="171"/>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0696" name="Oval 38"/>
            <p:cNvSpPr>
              <a:spLocks noChangeArrowheads="1"/>
            </p:cNvSpPr>
            <p:nvPr/>
          </p:nvSpPr>
          <p:spPr bwMode="auto">
            <a:xfrm>
              <a:off x="3367" y="1842"/>
              <a:ext cx="490"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0697" name="Text Box 39"/>
            <p:cNvSpPr txBox="1">
              <a:spLocks noChangeArrowheads="1"/>
            </p:cNvSpPr>
            <p:nvPr/>
          </p:nvSpPr>
          <p:spPr bwMode="auto">
            <a:xfrm>
              <a:off x="5012" y="2465"/>
              <a:ext cx="276" cy="128"/>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0698" name="Oval 40"/>
            <p:cNvSpPr>
              <a:spLocks noChangeArrowheads="1"/>
            </p:cNvSpPr>
            <p:nvPr/>
          </p:nvSpPr>
          <p:spPr bwMode="auto">
            <a:xfrm>
              <a:off x="5012" y="2296"/>
              <a:ext cx="528"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70699" name="Oval 41"/>
            <p:cNvSpPr>
              <a:spLocks noChangeArrowheads="1"/>
            </p:cNvSpPr>
            <p:nvPr/>
          </p:nvSpPr>
          <p:spPr bwMode="auto">
            <a:xfrm>
              <a:off x="4694" y="1842"/>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70700" name="Line 42"/>
            <p:cNvSpPr>
              <a:spLocks noChangeShapeType="1"/>
            </p:cNvSpPr>
            <p:nvPr/>
          </p:nvSpPr>
          <p:spPr bwMode="auto">
            <a:xfrm flipH="1">
              <a:off x="4649" y="2024"/>
              <a:ext cx="181" cy="272"/>
            </a:xfrm>
            <a:prstGeom prst="line">
              <a:avLst/>
            </a:prstGeom>
            <a:noFill/>
            <a:ln w="38100">
              <a:solidFill>
                <a:schemeClr val="tx1"/>
              </a:solidFill>
              <a:round/>
              <a:headEnd/>
              <a:tailEnd/>
            </a:ln>
          </p:spPr>
          <p:txBody>
            <a:bodyPr/>
            <a:lstStyle/>
            <a:p>
              <a:endParaRPr lang="zh-CN" altLang="en-US"/>
            </a:p>
          </p:txBody>
        </p:sp>
        <p:sp>
          <p:nvSpPr>
            <p:cNvPr id="70701" name="Line 43"/>
            <p:cNvSpPr>
              <a:spLocks noChangeShapeType="1"/>
            </p:cNvSpPr>
            <p:nvPr/>
          </p:nvSpPr>
          <p:spPr bwMode="auto">
            <a:xfrm>
              <a:off x="5012" y="2024"/>
              <a:ext cx="91" cy="272"/>
            </a:xfrm>
            <a:prstGeom prst="line">
              <a:avLst/>
            </a:prstGeom>
            <a:noFill/>
            <a:ln w="38100">
              <a:solidFill>
                <a:schemeClr val="tx1"/>
              </a:solidFill>
              <a:round/>
              <a:headEnd/>
              <a:tailEnd/>
            </a:ln>
          </p:spPr>
          <p:txBody>
            <a:bodyPr/>
            <a:lstStyle/>
            <a:p>
              <a:endParaRPr lang="zh-CN" altLang="en-US"/>
            </a:p>
          </p:txBody>
        </p:sp>
      </p:grpSp>
      <p:grpSp>
        <p:nvGrpSpPr>
          <p:cNvPr id="4" name="Group 66"/>
          <p:cNvGrpSpPr>
            <a:grpSpLocks/>
          </p:cNvGrpSpPr>
          <p:nvPr/>
        </p:nvGrpSpPr>
        <p:grpSpPr bwMode="auto">
          <a:xfrm>
            <a:off x="971550" y="3512914"/>
            <a:ext cx="5176838" cy="1435100"/>
            <a:chOff x="572" y="2873"/>
            <a:chExt cx="3805" cy="1205"/>
          </a:xfrm>
        </p:grpSpPr>
        <p:sp>
          <p:nvSpPr>
            <p:cNvPr id="70665" name="Oval 44"/>
            <p:cNvSpPr>
              <a:spLocks noChangeArrowheads="1"/>
            </p:cNvSpPr>
            <p:nvPr/>
          </p:nvSpPr>
          <p:spPr bwMode="auto">
            <a:xfrm>
              <a:off x="3984" y="3339"/>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0666" name="Text Box 45"/>
            <p:cNvSpPr txBox="1">
              <a:spLocks noChangeArrowheads="1"/>
            </p:cNvSpPr>
            <p:nvPr/>
          </p:nvSpPr>
          <p:spPr bwMode="auto">
            <a:xfrm>
              <a:off x="4030" y="3514"/>
              <a:ext cx="312" cy="139"/>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0667" name="Oval 46"/>
            <p:cNvSpPr>
              <a:spLocks noChangeArrowheads="1"/>
            </p:cNvSpPr>
            <p:nvPr/>
          </p:nvSpPr>
          <p:spPr bwMode="auto">
            <a:xfrm>
              <a:off x="3107" y="3748"/>
              <a:ext cx="391"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0668" name="Text Box 47"/>
            <p:cNvSpPr txBox="1">
              <a:spLocks noChangeArrowheads="1"/>
            </p:cNvSpPr>
            <p:nvPr/>
          </p:nvSpPr>
          <p:spPr bwMode="auto">
            <a:xfrm>
              <a:off x="3088" y="3907"/>
              <a:ext cx="312" cy="171"/>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0669" name="Oval 48"/>
            <p:cNvSpPr>
              <a:spLocks noChangeArrowheads="1"/>
            </p:cNvSpPr>
            <p:nvPr/>
          </p:nvSpPr>
          <p:spPr bwMode="auto">
            <a:xfrm>
              <a:off x="1797" y="3158"/>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0670" name="Text Box 49"/>
            <p:cNvSpPr txBox="1">
              <a:spLocks noChangeArrowheads="1"/>
            </p:cNvSpPr>
            <p:nvPr/>
          </p:nvSpPr>
          <p:spPr bwMode="auto">
            <a:xfrm>
              <a:off x="1820" y="3317"/>
              <a:ext cx="419" cy="171"/>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0671" name="Oval 50"/>
            <p:cNvSpPr>
              <a:spLocks noChangeArrowheads="1"/>
            </p:cNvSpPr>
            <p:nvPr/>
          </p:nvSpPr>
          <p:spPr bwMode="auto">
            <a:xfrm>
              <a:off x="1247" y="3158"/>
              <a:ext cx="392"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0672" name="Text Box 51"/>
            <p:cNvSpPr txBox="1">
              <a:spLocks noChangeArrowheads="1"/>
            </p:cNvSpPr>
            <p:nvPr/>
          </p:nvSpPr>
          <p:spPr bwMode="auto">
            <a:xfrm>
              <a:off x="1240" y="3317"/>
              <a:ext cx="383" cy="171"/>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0673" name="Oval 52"/>
            <p:cNvSpPr>
              <a:spLocks noChangeArrowheads="1"/>
            </p:cNvSpPr>
            <p:nvPr/>
          </p:nvSpPr>
          <p:spPr bwMode="auto">
            <a:xfrm>
              <a:off x="572" y="3158"/>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0674" name="Text Box 53"/>
            <p:cNvSpPr txBox="1">
              <a:spLocks noChangeArrowheads="1"/>
            </p:cNvSpPr>
            <p:nvPr/>
          </p:nvSpPr>
          <p:spPr bwMode="auto">
            <a:xfrm>
              <a:off x="572" y="3317"/>
              <a:ext cx="417" cy="171"/>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0675" name="Text Box 54"/>
            <p:cNvSpPr txBox="1">
              <a:spLocks noChangeArrowheads="1"/>
            </p:cNvSpPr>
            <p:nvPr/>
          </p:nvSpPr>
          <p:spPr bwMode="auto">
            <a:xfrm>
              <a:off x="2506" y="3339"/>
              <a:ext cx="419" cy="171"/>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0676" name="Oval 55"/>
            <p:cNvSpPr>
              <a:spLocks noChangeArrowheads="1"/>
            </p:cNvSpPr>
            <p:nvPr/>
          </p:nvSpPr>
          <p:spPr bwMode="auto">
            <a:xfrm>
              <a:off x="2426" y="3158"/>
              <a:ext cx="490"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0677" name="Text Box 56"/>
            <p:cNvSpPr txBox="1">
              <a:spLocks noChangeArrowheads="1"/>
            </p:cNvSpPr>
            <p:nvPr/>
          </p:nvSpPr>
          <p:spPr bwMode="auto">
            <a:xfrm>
              <a:off x="3742" y="3917"/>
              <a:ext cx="276" cy="128"/>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0678" name="Oval 57"/>
            <p:cNvSpPr>
              <a:spLocks noChangeArrowheads="1"/>
            </p:cNvSpPr>
            <p:nvPr/>
          </p:nvSpPr>
          <p:spPr bwMode="auto">
            <a:xfrm>
              <a:off x="3742" y="3748"/>
              <a:ext cx="528"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70679" name="Oval 58"/>
            <p:cNvSpPr>
              <a:spLocks noChangeArrowheads="1"/>
            </p:cNvSpPr>
            <p:nvPr/>
          </p:nvSpPr>
          <p:spPr bwMode="auto">
            <a:xfrm>
              <a:off x="3424" y="3294"/>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70680" name="Line 59"/>
            <p:cNvSpPr>
              <a:spLocks noChangeShapeType="1"/>
            </p:cNvSpPr>
            <p:nvPr/>
          </p:nvSpPr>
          <p:spPr bwMode="auto">
            <a:xfrm flipH="1">
              <a:off x="3379" y="3476"/>
              <a:ext cx="181" cy="272"/>
            </a:xfrm>
            <a:prstGeom prst="line">
              <a:avLst/>
            </a:prstGeom>
            <a:noFill/>
            <a:ln w="38100">
              <a:solidFill>
                <a:schemeClr val="tx1"/>
              </a:solidFill>
              <a:round/>
              <a:headEnd/>
              <a:tailEnd/>
            </a:ln>
          </p:spPr>
          <p:txBody>
            <a:bodyPr/>
            <a:lstStyle/>
            <a:p>
              <a:endParaRPr lang="zh-CN" altLang="en-US"/>
            </a:p>
          </p:txBody>
        </p:sp>
        <p:sp>
          <p:nvSpPr>
            <p:cNvPr id="70681" name="Line 60"/>
            <p:cNvSpPr>
              <a:spLocks noChangeShapeType="1"/>
            </p:cNvSpPr>
            <p:nvPr/>
          </p:nvSpPr>
          <p:spPr bwMode="auto">
            <a:xfrm>
              <a:off x="3742" y="3476"/>
              <a:ext cx="91" cy="272"/>
            </a:xfrm>
            <a:prstGeom prst="line">
              <a:avLst/>
            </a:prstGeom>
            <a:noFill/>
            <a:ln w="38100">
              <a:solidFill>
                <a:schemeClr val="tx1"/>
              </a:solidFill>
              <a:round/>
              <a:headEnd/>
              <a:tailEnd/>
            </a:ln>
          </p:spPr>
          <p:txBody>
            <a:bodyPr/>
            <a:lstStyle/>
            <a:p>
              <a:endParaRPr lang="zh-CN" altLang="en-US"/>
            </a:p>
          </p:txBody>
        </p:sp>
        <p:sp>
          <p:nvSpPr>
            <p:cNvPr id="70682" name="Oval 61"/>
            <p:cNvSpPr>
              <a:spLocks noChangeArrowheads="1"/>
            </p:cNvSpPr>
            <p:nvPr/>
          </p:nvSpPr>
          <p:spPr bwMode="auto">
            <a:xfrm>
              <a:off x="3697" y="2873"/>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8</a:t>
              </a:r>
              <a:endParaRPr lang="en-US" altLang="zh-CN" sz="1400" b="1">
                <a:ea typeface="楷体_GB2312" pitchFamily="49" charset="-122"/>
              </a:endParaRPr>
            </a:p>
          </p:txBody>
        </p:sp>
        <p:sp>
          <p:nvSpPr>
            <p:cNvPr id="70683" name="Line 62"/>
            <p:cNvSpPr>
              <a:spLocks noChangeShapeType="1"/>
            </p:cNvSpPr>
            <p:nvPr/>
          </p:nvSpPr>
          <p:spPr bwMode="auto">
            <a:xfrm flipH="1">
              <a:off x="3651" y="3054"/>
              <a:ext cx="181" cy="272"/>
            </a:xfrm>
            <a:prstGeom prst="line">
              <a:avLst/>
            </a:prstGeom>
            <a:noFill/>
            <a:ln w="38100">
              <a:solidFill>
                <a:schemeClr val="tx1"/>
              </a:solidFill>
              <a:round/>
              <a:headEnd/>
              <a:tailEnd/>
            </a:ln>
          </p:spPr>
          <p:txBody>
            <a:bodyPr/>
            <a:lstStyle/>
            <a:p>
              <a:endParaRPr lang="zh-CN" altLang="en-US"/>
            </a:p>
          </p:txBody>
        </p:sp>
        <p:sp>
          <p:nvSpPr>
            <p:cNvPr id="70684" name="Line 63"/>
            <p:cNvSpPr>
              <a:spLocks noChangeShapeType="1"/>
            </p:cNvSpPr>
            <p:nvPr/>
          </p:nvSpPr>
          <p:spPr bwMode="auto">
            <a:xfrm>
              <a:off x="4014" y="3054"/>
              <a:ext cx="91" cy="272"/>
            </a:xfrm>
            <a:prstGeom prst="line">
              <a:avLst/>
            </a:prstGeom>
            <a:noFill/>
            <a:ln w="38100">
              <a:solidFill>
                <a:schemeClr val="tx1"/>
              </a:solidFill>
              <a:round/>
              <a:headEnd/>
              <a:tailEnd/>
            </a:ln>
          </p:spPr>
          <p:txBody>
            <a:bodyPr/>
            <a:lstStyle/>
            <a:p>
              <a:endParaRPr lang="zh-CN" altLang="en-US"/>
            </a:p>
          </p:txBody>
        </p:sp>
      </p:grpSp>
      <mc:AlternateContent xmlns:mc="http://schemas.openxmlformats.org/markup-compatibility/2006">
        <mc:Choice xmlns:p14="http://schemas.microsoft.com/office/powerpoint/2010/main" xmlns="" Requires="p14">
          <p:contentPart p14:bwMode="auto" r:id="rId3">
            <p14:nvContentPartPr>
              <p14:cNvPr id="7065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065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矩形 34"/>
          <p:cNvSpPr>
            <a:spLocks noChangeArrowheads="1"/>
          </p:cNvSpPr>
          <p:nvPr/>
        </p:nvSpPr>
        <p:spPr bwMode="auto">
          <a:xfrm>
            <a:off x="467544"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哈夫曼算法</a:t>
            </a:r>
            <a:endParaRPr lang="zh-CN" altLang="en-US" dirty="0">
              <a:latin typeface="微软雅黑" pitchFamily="34" charset="-122"/>
              <a:ea typeface="微软雅黑" pitchFamily="34" charset="-122"/>
            </a:endParaRPr>
          </a:p>
        </p:txBody>
      </p:sp>
      <p:grpSp>
        <p:nvGrpSpPr>
          <p:cNvPr id="2" name="组合 179"/>
          <p:cNvGrpSpPr>
            <a:grpSpLocks/>
          </p:cNvGrpSpPr>
          <p:nvPr/>
        </p:nvGrpSpPr>
        <p:grpSpPr bwMode="auto">
          <a:xfrm>
            <a:off x="323850" y="1203325"/>
            <a:ext cx="3359150" cy="1512888"/>
            <a:chOff x="971550" y="966610"/>
            <a:chExt cx="3360118" cy="1512167"/>
          </a:xfrm>
        </p:grpSpPr>
        <p:sp>
          <p:nvSpPr>
            <p:cNvPr id="71778" name="Oval 8"/>
            <p:cNvSpPr>
              <a:spLocks noChangeArrowheads="1"/>
            </p:cNvSpPr>
            <p:nvPr/>
          </p:nvSpPr>
          <p:spPr bwMode="auto">
            <a:xfrm>
              <a:off x="1571245" y="1547231"/>
              <a:ext cx="423124" cy="181387"/>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1779" name="Text Box 9"/>
            <p:cNvSpPr txBox="1">
              <a:spLocks noChangeArrowheads="1"/>
            </p:cNvSpPr>
            <p:nvPr/>
          </p:nvSpPr>
          <p:spPr bwMode="auto">
            <a:xfrm>
              <a:off x="1596008" y="1692158"/>
              <a:ext cx="451117" cy="155865"/>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1780" name="Oval 10"/>
            <p:cNvSpPr>
              <a:spLocks noChangeArrowheads="1"/>
            </p:cNvSpPr>
            <p:nvPr/>
          </p:nvSpPr>
          <p:spPr bwMode="auto">
            <a:xfrm>
              <a:off x="979087" y="1547231"/>
              <a:ext cx="422047" cy="181387"/>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1781" name="Text Box 11"/>
            <p:cNvSpPr txBox="1">
              <a:spLocks noChangeArrowheads="1"/>
            </p:cNvSpPr>
            <p:nvPr/>
          </p:nvSpPr>
          <p:spPr bwMode="auto">
            <a:xfrm>
              <a:off x="971550" y="1692158"/>
              <a:ext cx="412357" cy="155865"/>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1782" name="Oval 12"/>
            <p:cNvSpPr>
              <a:spLocks noChangeArrowheads="1"/>
            </p:cNvSpPr>
            <p:nvPr/>
          </p:nvSpPr>
          <p:spPr bwMode="auto">
            <a:xfrm>
              <a:off x="3882704" y="1380428"/>
              <a:ext cx="423124" cy="181387"/>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1783" name="Text Box 13"/>
            <p:cNvSpPr txBox="1">
              <a:spLocks noChangeArrowheads="1"/>
            </p:cNvSpPr>
            <p:nvPr/>
          </p:nvSpPr>
          <p:spPr bwMode="auto">
            <a:xfrm>
              <a:off x="3882704" y="1525355"/>
              <a:ext cx="448964" cy="155865"/>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1784" name="Text Box 14"/>
            <p:cNvSpPr txBox="1">
              <a:spLocks noChangeArrowheads="1"/>
            </p:cNvSpPr>
            <p:nvPr/>
          </p:nvSpPr>
          <p:spPr bwMode="auto">
            <a:xfrm>
              <a:off x="2288295" y="1706742"/>
              <a:ext cx="451117" cy="155865"/>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1785" name="Oval 15"/>
            <p:cNvSpPr>
              <a:spLocks noChangeArrowheads="1"/>
            </p:cNvSpPr>
            <p:nvPr/>
          </p:nvSpPr>
          <p:spPr bwMode="auto">
            <a:xfrm>
              <a:off x="2248459" y="1547231"/>
              <a:ext cx="527559" cy="181387"/>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1786" name="Oval 24"/>
            <p:cNvSpPr>
              <a:spLocks noChangeArrowheads="1"/>
            </p:cNvSpPr>
            <p:nvPr/>
          </p:nvSpPr>
          <p:spPr bwMode="auto">
            <a:xfrm>
              <a:off x="3589855" y="966610"/>
              <a:ext cx="423124" cy="182299"/>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18</a:t>
              </a:r>
              <a:endParaRPr lang="en-US" altLang="zh-CN" sz="1400" b="1">
                <a:ea typeface="楷体_GB2312" pitchFamily="49" charset="-122"/>
              </a:endParaRPr>
            </a:p>
          </p:txBody>
        </p:sp>
        <p:sp>
          <p:nvSpPr>
            <p:cNvPr id="71787" name="Line 25"/>
            <p:cNvSpPr>
              <a:spLocks noChangeShapeType="1"/>
            </p:cNvSpPr>
            <p:nvPr/>
          </p:nvSpPr>
          <p:spPr bwMode="auto">
            <a:xfrm flipH="1">
              <a:off x="3491880" y="1131590"/>
              <a:ext cx="194874" cy="247926"/>
            </a:xfrm>
            <a:prstGeom prst="line">
              <a:avLst/>
            </a:prstGeom>
            <a:noFill/>
            <a:ln w="38100">
              <a:solidFill>
                <a:schemeClr val="tx1"/>
              </a:solidFill>
              <a:round/>
              <a:headEnd/>
              <a:tailEnd/>
            </a:ln>
          </p:spPr>
          <p:txBody>
            <a:bodyPr/>
            <a:lstStyle/>
            <a:p>
              <a:endParaRPr lang="zh-CN" altLang="en-US"/>
            </a:p>
          </p:txBody>
        </p:sp>
        <p:sp>
          <p:nvSpPr>
            <p:cNvPr id="71788" name="Line 26"/>
            <p:cNvSpPr>
              <a:spLocks noChangeShapeType="1"/>
            </p:cNvSpPr>
            <p:nvPr/>
          </p:nvSpPr>
          <p:spPr bwMode="auto">
            <a:xfrm>
              <a:off x="3882704" y="1131590"/>
              <a:ext cx="97975" cy="247926"/>
            </a:xfrm>
            <a:prstGeom prst="line">
              <a:avLst/>
            </a:prstGeom>
            <a:noFill/>
            <a:ln w="38100">
              <a:solidFill>
                <a:schemeClr val="tx1"/>
              </a:solidFill>
              <a:round/>
              <a:headEnd/>
              <a:tailEnd/>
            </a:ln>
          </p:spPr>
          <p:txBody>
            <a:bodyPr/>
            <a:lstStyle/>
            <a:p>
              <a:endParaRPr lang="zh-CN" altLang="en-US"/>
            </a:p>
          </p:txBody>
        </p:sp>
        <p:sp>
          <p:nvSpPr>
            <p:cNvPr id="71789" name="Oval 53"/>
            <p:cNvSpPr>
              <a:spLocks noChangeArrowheads="1"/>
            </p:cNvSpPr>
            <p:nvPr/>
          </p:nvSpPr>
          <p:spPr bwMode="auto">
            <a:xfrm>
              <a:off x="3508030" y="1805184"/>
              <a:ext cx="423124" cy="1822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1790" name="Text Box 54"/>
            <p:cNvSpPr txBox="1">
              <a:spLocks noChangeArrowheads="1"/>
            </p:cNvSpPr>
            <p:nvPr/>
          </p:nvSpPr>
          <p:spPr bwMode="auto">
            <a:xfrm>
              <a:off x="3557556" y="1964695"/>
              <a:ext cx="335915" cy="126698"/>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1791" name="Oval 55"/>
            <p:cNvSpPr>
              <a:spLocks noChangeArrowheads="1"/>
            </p:cNvSpPr>
            <p:nvPr/>
          </p:nvSpPr>
          <p:spPr bwMode="auto">
            <a:xfrm>
              <a:off x="2563806" y="2177984"/>
              <a:ext cx="420971" cy="181387"/>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1792" name="Text Box 56"/>
            <p:cNvSpPr txBox="1">
              <a:spLocks noChangeArrowheads="1"/>
            </p:cNvSpPr>
            <p:nvPr/>
          </p:nvSpPr>
          <p:spPr bwMode="auto">
            <a:xfrm>
              <a:off x="2543350" y="2322912"/>
              <a:ext cx="335915" cy="155865"/>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1793" name="Text Box 57"/>
            <p:cNvSpPr txBox="1">
              <a:spLocks noChangeArrowheads="1"/>
            </p:cNvSpPr>
            <p:nvPr/>
          </p:nvSpPr>
          <p:spPr bwMode="auto">
            <a:xfrm>
              <a:off x="3247480" y="2332027"/>
              <a:ext cx="297156" cy="116671"/>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1794" name="Oval 58"/>
            <p:cNvSpPr>
              <a:spLocks noChangeArrowheads="1"/>
            </p:cNvSpPr>
            <p:nvPr/>
          </p:nvSpPr>
          <p:spPr bwMode="auto">
            <a:xfrm>
              <a:off x="3247480" y="2177984"/>
              <a:ext cx="568472" cy="181387"/>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71795" name="Oval 59"/>
            <p:cNvSpPr>
              <a:spLocks noChangeArrowheads="1"/>
            </p:cNvSpPr>
            <p:nvPr/>
          </p:nvSpPr>
          <p:spPr bwMode="auto">
            <a:xfrm>
              <a:off x="2905105" y="1764166"/>
              <a:ext cx="423124" cy="1822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71796" name="Line 60"/>
            <p:cNvSpPr>
              <a:spLocks noChangeShapeType="1"/>
            </p:cNvSpPr>
            <p:nvPr/>
          </p:nvSpPr>
          <p:spPr bwMode="auto">
            <a:xfrm flipH="1">
              <a:off x="2856656" y="1930058"/>
              <a:ext cx="194874" cy="247926"/>
            </a:xfrm>
            <a:prstGeom prst="line">
              <a:avLst/>
            </a:prstGeom>
            <a:noFill/>
            <a:ln w="38100">
              <a:solidFill>
                <a:schemeClr val="tx1"/>
              </a:solidFill>
              <a:round/>
              <a:headEnd/>
              <a:tailEnd/>
            </a:ln>
          </p:spPr>
          <p:txBody>
            <a:bodyPr/>
            <a:lstStyle/>
            <a:p>
              <a:endParaRPr lang="zh-CN" altLang="en-US"/>
            </a:p>
          </p:txBody>
        </p:sp>
        <p:sp>
          <p:nvSpPr>
            <p:cNvPr id="71797" name="Line 61"/>
            <p:cNvSpPr>
              <a:spLocks noChangeShapeType="1"/>
            </p:cNvSpPr>
            <p:nvPr/>
          </p:nvSpPr>
          <p:spPr bwMode="auto">
            <a:xfrm>
              <a:off x="3247480" y="1930058"/>
              <a:ext cx="97975" cy="247926"/>
            </a:xfrm>
            <a:prstGeom prst="line">
              <a:avLst/>
            </a:prstGeom>
            <a:noFill/>
            <a:ln w="38100">
              <a:solidFill>
                <a:schemeClr val="tx1"/>
              </a:solidFill>
              <a:round/>
              <a:headEnd/>
              <a:tailEnd/>
            </a:ln>
          </p:spPr>
          <p:txBody>
            <a:bodyPr/>
            <a:lstStyle/>
            <a:p>
              <a:endParaRPr lang="zh-CN" altLang="en-US"/>
            </a:p>
          </p:txBody>
        </p:sp>
        <p:sp>
          <p:nvSpPr>
            <p:cNvPr id="71798" name="Oval 62"/>
            <p:cNvSpPr>
              <a:spLocks noChangeArrowheads="1"/>
            </p:cNvSpPr>
            <p:nvPr/>
          </p:nvSpPr>
          <p:spPr bwMode="auto">
            <a:xfrm>
              <a:off x="3199031" y="1380428"/>
              <a:ext cx="423124" cy="1822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8</a:t>
              </a:r>
              <a:endParaRPr lang="en-US" altLang="zh-CN" sz="1400" b="1">
                <a:ea typeface="楷体_GB2312" pitchFamily="49" charset="-122"/>
              </a:endParaRPr>
            </a:p>
          </p:txBody>
        </p:sp>
        <p:sp>
          <p:nvSpPr>
            <p:cNvPr id="71799" name="Line 63"/>
            <p:cNvSpPr>
              <a:spLocks noChangeShapeType="1"/>
            </p:cNvSpPr>
            <p:nvPr/>
          </p:nvSpPr>
          <p:spPr bwMode="auto">
            <a:xfrm flipH="1">
              <a:off x="3149505" y="1545408"/>
              <a:ext cx="194874" cy="247926"/>
            </a:xfrm>
            <a:prstGeom prst="line">
              <a:avLst/>
            </a:prstGeom>
            <a:noFill/>
            <a:ln w="38100">
              <a:solidFill>
                <a:schemeClr val="tx1"/>
              </a:solidFill>
              <a:round/>
              <a:headEnd/>
              <a:tailEnd/>
            </a:ln>
          </p:spPr>
          <p:txBody>
            <a:bodyPr/>
            <a:lstStyle/>
            <a:p>
              <a:endParaRPr lang="zh-CN" altLang="en-US"/>
            </a:p>
          </p:txBody>
        </p:sp>
        <p:sp>
          <p:nvSpPr>
            <p:cNvPr id="71800" name="Line 64"/>
            <p:cNvSpPr>
              <a:spLocks noChangeShapeType="1"/>
            </p:cNvSpPr>
            <p:nvPr/>
          </p:nvSpPr>
          <p:spPr bwMode="auto">
            <a:xfrm>
              <a:off x="3540329" y="1545408"/>
              <a:ext cx="97975" cy="247926"/>
            </a:xfrm>
            <a:prstGeom prst="line">
              <a:avLst/>
            </a:prstGeom>
            <a:noFill/>
            <a:ln w="38100">
              <a:solidFill>
                <a:schemeClr val="tx1"/>
              </a:solidFill>
              <a:round/>
              <a:headEnd/>
              <a:tailEnd/>
            </a:ln>
          </p:spPr>
          <p:txBody>
            <a:bodyPr/>
            <a:lstStyle/>
            <a:p>
              <a:endParaRPr lang="zh-CN" altLang="en-US"/>
            </a:p>
          </p:txBody>
        </p:sp>
      </p:grpSp>
      <p:grpSp>
        <p:nvGrpSpPr>
          <p:cNvPr id="3" name="组合 178"/>
          <p:cNvGrpSpPr>
            <a:grpSpLocks/>
          </p:cNvGrpSpPr>
          <p:nvPr/>
        </p:nvGrpSpPr>
        <p:grpSpPr bwMode="auto">
          <a:xfrm>
            <a:off x="250825" y="3219450"/>
            <a:ext cx="3340100" cy="1512888"/>
            <a:chOff x="611560" y="3126850"/>
            <a:chExt cx="3338760" cy="1512167"/>
          </a:xfrm>
        </p:grpSpPr>
        <p:sp>
          <p:nvSpPr>
            <p:cNvPr id="71752" name="Oval 31"/>
            <p:cNvSpPr>
              <a:spLocks noChangeArrowheads="1"/>
            </p:cNvSpPr>
            <p:nvPr/>
          </p:nvSpPr>
          <p:spPr bwMode="auto">
            <a:xfrm>
              <a:off x="1196038" y="3615410"/>
              <a:ext cx="412388" cy="181387"/>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1753" name="Text Box 32"/>
            <p:cNvSpPr txBox="1">
              <a:spLocks noChangeArrowheads="1"/>
            </p:cNvSpPr>
            <p:nvPr/>
          </p:nvSpPr>
          <p:spPr bwMode="auto">
            <a:xfrm>
              <a:off x="1220173" y="3760337"/>
              <a:ext cx="439671" cy="155865"/>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1754" name="Oval 33"/>
            <p:cNvSpPr>
              <a:spLocks noChangeArrowheads="1"/>
            </p:cNvSpPr>
            <p:nvPr/>
          </p:nvSpPr>
          <p:spPr bwMode="auto">
            <a:xfrm>
              <a:off x="618905" y="3615410"/>
              <a:ext cx="411339" cy="181387"/>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1755" name="Text Box 34"/>
            <p:cNvSpPr txBox="1">
              <a:spLocks noChangeArrowheads="1"/>
            </p:cNvSpPr>
            <p:nvPr/>
          </p:nvSpPr>
          <p:spPr bwMode="auto">
            <a:xfrm>
              <a:off x="611560" y="3760337"/>
              <a:ext cx="401895" cy="155865"/>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1756" name="Text Box 37"/>
            <p:cNvSpPr txBox="1">
              <a:spLocks noChangeArrowheads="1"/>
            </p:cNvSpPr>
            <p:nvPr/>
          </p:nvSpPr>
          <p:spPr bwMode="auto">
            <a:xfrm>
              <a:off x="1894894" y="3774921"/>
              <a:ext cx="439671" cy="155865"/>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1757" name="Oval 38"/>
            <p:cNvSpPr>
              <a:spLocks noChangeArrowheads="1"/>
            </p:cNvSpPr>
            <p:nvPr/>
          </p:nvSpPr>
          <p:spPr bwMode="auto">
            <a:xfrm>
              <a:off x="1856069" y="3615410"/>
              <a:ext cx="514173" cy="181387"/>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1758" name="Oval 50"/>
            <p:cNvSpPr>
              <a:spLocks noChangeArrowheads="1"/>
            </p:cNvSpPr>
            <p:nvPr/>
          </p:nvSpPr>
          <p:spPr bwMode="auto">
            <a:xfrm>
              <a:off x="1610525" y="3199769"/>
              <a:ext cx="412388" cy="182299"/>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25</a:t>
              </a:r>
              <a:endParaRPr lang="en-US" altLang="zh-CN" sz="1400" b="1">
                <a:ea typeface="楷体_GB2312" pitchFamily="49" charset="-122"/>
              </a:endParaRPr>
            </a:p>
          </p:txBody>
        </p:sp>
        <p:sp>
          <p:nvSpPr>
            <p:cNvPr id="71759" name="Line 51"/>
            <p:cNvSpPr>
              <a:spLocks noChangeShapeType="1"/>
            </p:cNvSpPr>
            <p:nvPr/>
          </p:nvSpPr>
          <p:spPr bwMode="auto">
            <a:xfrm flipH="1">
              <a:off x="1515036" y="3364749"/>
              <a:ext cx="189929" cy="247926"/>
            </a:xfrm>
            <a:prstGeom prst="line">
              <a:avLst/>
            </a:prstGeom>
            <a:noFill/>
            <a:ln w="38100">
              <a:solidFill>
                <a:schemeClr val="tx1"/>
              </a:solidFill>
              <a:round/>
              <a:headEnd/>
              <a:tailEnd/>
            </a:ln>
          </p:spPr>
          <p:txBody>
            <a:bodyPr/>
            <a:lstStyle/>
            <a:p>
              <a:endParaRPr lang="zh-CN" altLang="en-US"/>
            </a:p>
          </p:txBody>
        </p:sp>
        <p:sp>
          <p:nvSpPr>
            <p:cNvPr id="71760" name="Line 52"/>
            <p:cNvSpPr>
              <a:spLocks noChangeShapeType="1"/>
            </p:cNvSpPr>
            <p:nvPr/>
          </p:nvSpPr>
          <p:spPr bwMode="auto">
            <a:xfrm>
              <a:off x="1895944" y="3364749"/>
              <a:ext cx="95489" cy="247926"/>
            </a:xfrm>
            <a:prstGeom prst="line">
              <a:avLst/>
            </a:prstGeom>
            <a:noFill/>
            <a:ln w="38100">
              <a:solidFill>
                <a:schemeClr val="tx1"/>
              </a:solidFill>
              <a:round/>
              <a:headEnd/>
              <a:tailEnd/>
            </a:ln>
          </p:spPr>
          <p:txBody>
            <a:bodyPr/>
            <a:lstStyle/>
            <a:p>
              <a:endParaRPr lang="zh-CN" altLang="en-US"/>
            </a:p>
          </p:txBody>
        </p:sp>
        <p:sp>
          <p:nvSpPr>
            <p:cNvPr id="71761" name="Oval 65"/>
            <p:cNvSpPr>
              <a:spLocks noChangeArrowheads="1"/>
            </p:cNvSpPr>
            <p:nvPr/>
          </p:nvSpPr>
          <p:spPr bwMode="auto">
            <a:xfrm>
              <a:off x="3512748" y="3540668"/>
              <a:ext cx="412388" cy="181387"/>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1762" name="Text Box 66"/>
            <p:cNvSpPr txBox="1">
              <a:spLocks noChangeArrowheads="1"/>
            </p:cNvSpPr>
            <p:nvPr/>
          </p:nvSpPr>
          <p:spPr bwMode="auto">
            <a:xfrm>
              <a:off x="3512748" y="3685595"/>
              <a:ext cx="437572" cy="155865"/>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1763" name="Oval 67"/>
            <p:cNvSpPr>
              <a:spLocks noChangeArrowheads="1"/>
            </p:cNvSpPr>
            <p:nvPr/>
          </p:nvSpPr>
          <p:spPr bwMode="auto">
            <a:xfrm>
              <a:off x="3227330" y="3126850"/>
              <a:ext cx="412388" cy="182299"/>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18</a:t>
              </a:r>
              <a:endParaRPr lang="en-US" altLang="zh-CN" sz="1400" b="1">
                <a:ea typeface="楷体_GB2312" pitchFamily="49" charset="-122"/>
              </a:endParaRPr>
            </a:p>
          </p:txBody>
        </p:sp>
        <p:sp>
          <p:nvSpPr>
            <p:cNvPr id="71764" name="Line 68"/>
            <p:cNvSpPr>
              <a:spLocks noChangeShapeType="1"/>
            </p:cNvSpPr>
            <p:nvPr/>
          </p:nvSpPr>
          <p:spPr bwMode="auto">
            <a:xfrm flipH="1">
              <a:off x="3131840" y="3291830"/>
              <a:ext cx="189929" cy="247926"/>
            </a:xfrm>
            <a:prstGeom prst="line">
              <a:avLst/>
            </a:prstGeom>
            <a:noFill/>
            <a:ln w="38100">
              <a:solidFill>
                <a:schemeClr val="tx1"/>
              </a:solidFill>
              <a:round/>
              <a:headEnd/>
              <a:tailEnd/>
            </a:ln>
          </p:spPr>
          <p:txBody>
            <a:bodyPr/>
            <a:lstStyle/>
            <a:p>
              <a:endParaRPr lang="zh-CN" altLang="en-US"/>
            </a:p>
          </p:txBody>
        </p:sp>
        <p:sp>
          <p:nvSpPr>
            <p:cNvPr id="71765" name="Line 69"/>
            <p:cNvSpPr>
              <a:spLocks noChangeShapeType="1"/>
            </p:cNvSpPr>
            <p:nvPr/>
          </p:nvSpPr>
          <p:spPr bwMode="auto">
            <a:xfrm>
              <a:off x="3512748" y="3291830"/>
              <a:ext cx="95489" cy="247926"/>
            </a:xfrm>
            <a:prstGeom prst="line">
              <a:avLst/>
            </a:prstGeom>
            <a:noFill/>
            <a:ln w="38100">
              <a:solidFill>
                <a:schemeClr val="tx1"/>
              </a:solidFill>
              <a:round/>
              <a:headEnd/>
              <a:tailEnd/>
            </a:ln>
          </p:spPr>
          <p:txBody>
            <a:bodyPr/>
            <a:lstStyle/>
            <a:p>
              <a:endParaRPr lang="zh-CN" altLang="en-US"/>
            </a:p>
          </p:txBody>
        </p:sp>
        <p:sp>
          <p:nvSpPr>
            <p:cNvPr id="71766" name="Oval 70"/>
            <p:cNvSpPr>
              <a:spLocks noChangeArrowheads="1"/>
            </p:cNvSpPr>
            <p:nvPr/>
          </p:nvSpPr>
          <p:spPr bwMode="auto">
            <a:xfrm>
              <a:off x="3147580" y="3965424"/>
              <a:ext cx="412388" cy="1822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1767" name="Text Box 71"/>
            <p:cNvSpPr txBox="1">
              <a:spLocks noChangeArrowheads="1"/>
            </p:cNvSpPr>
            <p:nvPr/>
          </p:nvSpPr>
          <p:spPr bwMode="auto">
            <a:xfrm>
              <a:off x="3195850" y="4124935"/>
              <a:ext cx="327392" cy="126698"/>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1768" name="Oval 72"/>
            <p:cNvSpPr>
              <a:spLocks noChangeArrowheads="1"/>
            </p:cNvSpPr>
            <p:nvPr/>
          </p:nvSpPr>
          <p:spPr bwMode="auto">
            <a:xfrm>
              <a:off x="2227315" y="4338224"/>
              <a:ext cx="410289" cy="181387"/>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1769" name="Text Box 73"/>
            <p:cNvSpPr txBox="1">
              <a:spLocks noChangeArrowheads="1"/>
            </p:cNvSpPr>
            <p:nvPr/>
          </p:nvSpPr>
          <p:spPr bwMode="auto">
            <a:xfrm>
              <a:off x="2207378" y="4483152"/>
              <a:ext cx="327392" cy="155865"/>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1770" name="Text Box 74"/>
            <p:cNvSpPr txBox="1">
              <a:spLocks noChangeArrowheads="1"/>
            </p:cNvSpPr>
            <p:nvPr/>
          </p:nvSpPr>
          <p:spPr bwMode="auto">
            <a:xfrm>
              <a:off x="2893642" y="4492267"/>
              <a:ext cx="289616" cy="116671"/>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1771" name="Oval 75"/>
            <p:cNvSpPr>
              <a:spLocks noChangeArrowheads="1"/>
            </p:cNvSpPr>
            <p:nvPr/>
          </p:nvSpPr>
          <p:spPr bwMode="auto">
            <a:xfrm>
              <a:off x="2893642" y="4338224"/>
              <a:ext cx="554048" cy="181387"/>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71772" name="Oval 76"/>
            <p:cNvSpPr>
              <a:spLocks noChangeArrowheads="1"/>
            </p:cNvSpPr>
            <p:nvPr/>
          </p:nvSpPr>
          <p:spPr bwMode="auto">
            <a:xfrm>
              <a:off x="2559954" y="3924406"/>
              <a:ext cx="412388" cy="1822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71773" name="Line 77"/>
            <p:cNvSpPr>
              <a:spLocks noChangeShapeType="1"/>
            </p:cNvSpPr>
            <p:nvPr/>
          </p:nvSpPr>
          <p:spPr bwMode="auto">
            <a:xfrm flipH="1">
              <a:off x="2512734" y="4090298"/>
              <a:ext cx="189929" cy="247926"/>
            </a:xfrm>
            <a:prstGeom prst="line">
              <a:avLst/>
            </a:prstGeom>
            <a:noFill/>
            <a:ln w="38100">
              <a:solidFill>
                <a:schemeClr val="tx1"/>
              </a:solidFill>
              <a:round/>
              <a:headEnd/>
              <a:tailEnd/>
            </a:ln>
          </p:spPr>
          <p:txBody>
            <a:bodyPr/>
            <a:lstStyle/>
            <a:p>
              <a:endParaRPr lang="zh-CN" altLang="en-US"/>
            </a:p>
          </p:txBody>
        </p:sp>
        <p:sp>
          <p:nvSpPr>
            <p:cNvPr id="71774" name="Line 78"/>
            <p:cNvSpPr>
              <a:spLocks noChangeShapeType="1"/>
            </p:cNvSpPr>
            <p:nvPr/>
          </p:nvSpPr>
          <p:spPr bwMode="auto">
            <a:xfrm>
              <a:off x="2893642" y="4090298"/>
              <a:ext cx="95489" cy="247926"/>
            </a:xfrm>
            <a:prstGeom prst="line">
              <a:avLst/>
            </a:prstGeom>
            <a:noFill/>
            <a:ln w="38100">
              <a:solidFill>
                <a:schemeClr val="tx1"/>
              </a:solidFill>
              <a:round/>
              <a:headEnd/>
              <a:tailEnd/>
            </a:ln>
          </p:spPr>
          <p:txBody>
            <a:bodyPr/>
            <a:lstStyle/>
            <a:p>
              <a:endParaRPr lang="zh-CN" altLang="en-US"/>
            </a:p>
          </p:txBody>
        </p:sp>
        <p:sp>
          <p:nvSpPr>
            <p:cNvPr id="71775" name="Oval 79"/>
            <p:cNvSpPr>
              <a:spLocks noChangeArrowheads="1"/>
            </p:cNvSpPr>
            <p:nvPr/>
          </p:nvSpPr>
          <p:spPr bwMode="auto">
            <a:xfrm>
              <a:off x="2846422" y="3540668"/>
              <a:ext cx="412388" cy="1822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8</a:t>
              </a:r>
              <a:endParaRPr lang="en-US" altLang="zh-CN" sz="1400" b="1">
                <a:ea typeface="楷体_GB2312" pitchFamily="49" charset="-122"/>
              </a:endParaRPr>
            </a:p>
          </p:txBody>
        </p:sp>
        <p:sp>
          <p:nvSpPr>
            <p:cNvPr id="71776" name="Line 80"/>
            <p:cNvSpPr>
              <a:spLocks noChangeShapeType="1"/>
            </p:cNvSpPr>
            <p:nvPr/>
          </p:nvSpPr>
          <p:spPr bwMode="auto">
            <a:xfrm flipH="1">
              <a:off x="2798152" y="3705648"/>
              <a:ext cx="189929" cy="247926"/>
            </a:xfrm>
            <a:prstGeom prst="line">
              <a:avLst/>
            </a:prstGeom>
            <a:noFill/>
            <a:ln w="38100">
              <a:solidFill>
                <a:schemeClr val="tx1"/>
              </a:solidFill>
              <a:round/>
              <a:headEnd/>
              <a:tailEnd/>
            </a:ln>
          </p:spPr>
          <p:txBody>
            <a:bodyPr/>
            <a:lstStyle/>
            <a:p>
              <a:endParaRPr lang="zh-CN" altLang="en-US"/>
            </a:p>
          </p:txBody>
        </p:sp>
        <p:sp>
          <p:nvSpPr>
            <p:cNvPr id="71777" name="Line 81"/>
            <p:cNvSpPr>
              <a:spLocks noChangeShapeType="1"/>
            </p:cNvSpPr>
            <p:nvPr/>
          </p:nvSpPr>
          <p:spPr bwMode="auto">
            <a:xfrm>
              <a:off x="3179060" y="3705648"/>
              <a:ext cx="95489" cy="247926"/>
            </a:xfrm>
            <a:prstGeom prst="line">
              <a:avLst/>
            </a:prstGeom>
            <a:noFill/>
            <a:ln w="38100">
              <a:solidFill>
                <a:schemeClr val="tx1"/>
              </a:solidFill>
              <a:round/>
              <a:headEnd/>
              <a:tailEnd/>
            </a:ln>
          </p:spPr>
          <p:txBody>
            <a:bodyPr/>
            <a:lstStyle/>
            <a:p>
              <a:endParaRPr lang="zh-CN" altLang="en-US"/>
            </a:p>
          </p:txBody>
        </p:sp>
      </p:grpSp>
      <p:grpSp>
        <p:nvGrpSpPr>
          <p:cNvPr id="4" name="组合 177"/>
          <p:cNvGrpSpPr>
            <a:grpSpLocks/>
          </p:cNvGrpSpPr>
          <p:nvPr/>
        </p:nvGrpSpPr>
        <p:grpSpPr bwMode="auto">
          <a:xfrm>
            <a:off x="5076825" y="339725"/>
            <a:ext cx="3041650" cy="1925638"/>
            <a:chOff x="5240122" y="771550"/>
            <a:chExt cx="3238345" cy="1782291"/>
          </a:xfrm>
        </p:grpSpPr>
        <p:sp>
          <p:nvSpPr>
            <p:cNvPr id="71722" name="Oval 8"/>
            <p:cNvSpPr>
              <a:spLocks noChangeArrowheads="1"/>
            </p:cNvSpPr>
            <p:nvPr/>
          </p:nvSpPr>
          <p:spPr bwMode="auto">
            <a:xfrm>
              <a:off x="5240122" y="1305176"/>
              <a:ext cx="481556" cy="170027"/>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1723" name="Text Box 9"/>
            <p:cNvSpPr txBox="1">
              <a:spLocks noChangeArrowheads="1"/>
            </p:cNvSpPr>
            <p:nvPr/>
          </p:nvSpPr>
          <p:spPr bwMode="auto">
            <a:xfrm>
              <a:off x="5268305" y="1441026"/>
              <a:ext cx="513414" cy="146103"/>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1724" name="Text Box 14"/>
            <p:cNvSpPr txBox="1">
              <a:spLocks noChangeArrowheads="1"/>
            </p:cNvSpPr>
            <p:nvPr/>
          </p:nvSpPr>
          <p:spPr bwMode="auto">
            <a:xfrm>
              <a:off x="6056193" y="1454697"/>
              <a:ext cx="513414" cy="146103"/>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1725" name="Oval 15"/>
            <p:cNvSpPr>
              <a:spLocks noChangeArrowheads="1"/>
            </p:cNvSpPr>
            <p:nvPr/>
          </p:nvSpPr>
          <p:spPr bwMode="auto">
            <a:xfrm>
              <a:off x="6010856" y="1305176"/>
              <a:ext cx="600413" cy="170027"/>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1726" name="Oval 27"/>
            <p:cNvSpPr>
              <a:spLocks noChangeArrowheads="1"/>
            </p:cNvSpPr>
            <p:nvPr/>
          </p:nvSpPr>
          <p:spPr bwMode="auto">
            <a:xfrm>
              <a:off x="5724128" y="915566"/>
              <a:ext cx="481556" cy="170881"/>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25</a:t>
              </a:r>
              <a:endParaRPr lang="en-US" altLang="zh-CN" sz="1400" b="1">
                <a:ea typeface="楷体_GB2312" pitchFamily="49" charset="-122"/>
              </a:endParaRPr>
            </a:p>
          </p:txBody>
        </p:sp>
        <p:sp>
          <p:nvSpPr>
            <p:cNvPr id="71727" name="Line 28"/>
            <p:cNvSpPr>
              <a:spLocks noChangeShapeType="1"/>
            </p:cNvSpPr>
            <p:nvPr/>
          </p:nvSpPr>
          <p:spPr bwMode="auto">
            <a:xfrm flipH="1">
              <a:off x="5612623" y="1070214"/>
              <a:ext cx="221785" cy="232398"/>
            </a:xfrm>
            <a:prstGeom prst="line">
              <a:avLst/>
            </a:prstGeom>
            <a:noFill/>
            <a:ln w="38100">
              <a:solidFill>
                <a:schemeClr val="tx1"/>
              </a:solidFill>
              <a:round/>
              <a:headEnd/>
              <a:tailEnd/>
            </a:ln>
          </p:spPr>
          <p:txBody>
            <a:bodyPr/>
            <a:lstStyle/>
            <a:p>
              <a:endParaRPr lang="zh-CN" altLang="en-US"/>
            </a:p>
          </p:txBody>
        </p:sp>
        <p:sp>
          <p:nvSpPr>
            <p:cNvPr id="71728" name="Line 29"/>
            <p:cNvSpPr>
              <a:spLocks noChangeShapeType="1"/>
            </p:cNvSpPr>
            <p:nvPr/>
          </p:nvSpPr>
          <p:spPr bwMode="auto">
            <a:xfrm>
              <a:off x="6057419" y="1070214"/>
              <a:ext cx="111505" cy="232398"/>
            </a:xfrm>
            <a:prstGeom prst="line">
              <a:avLst/>
            </a:prstGeom>
            <a:noFill/>
            <a:ln w="38100">
              <a:solidFill>
                <a:schemeClr val="tx1"/>
              </a:solidFill>
              <a:round/>
              <a:headEnd/>
              <a:tailEnd/>
            </a:ln>
          </p:spPr>
          <p:txBody>
            <a:bodyPr/>
            <a:lstStyle/>
            <a:p>
              <a:endParaRPr lang="zh-CN" altLang="en-US"/>
            </a:p>
          </p:txBody>
        </p:sp>
        <p:grpSp>
          <p:nvGrpSpPr>
            <p:cNvPr id="71729" name="Group 99"/>
            <p:cNvGrpSpPr>
              <a:grpSpLocks/>
            </p:cNvGrpSpPr>
            <p:nvPr/>
          </p:nvGrpSpPr>
          <p:grpSpPr bwMode="auto">
            <a:xfrm>
              <a:off x="6084168" y="771550"/>
              <a:ext cx="2394299" cy="1782291"/>
              <a:chOff x="2815" y="255"/>
              <a:chExt cx="1954" cy="2086"/>
            </a:xfrm>
          </p:grpSpPr>
          <p:sp>
            <p:nvSpPr>
              <p:cNvPr id="71730" name="Oval 10"/>
              <p:cNvSpPr>
                <a:spLocks noChangeArrowheads="1"/>
              </p:cNvSpPr>
              <p:nvPr/>
            </p:nvSpPr>
            <p:spPr bwMode="auto">
              <a:xfrm>
                <a:off x="4377" y="663"/>
                <a:ext cx="392"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1731" name="Text Box 11"/>
              <p:cNvSpPr txBox="1">
                <a:spLocks noChangeArrowheads="1"/>
              </p:cNvSpPr>
              <p:nvPr/>
            </p:nvSpPr>
            <p:spPr bwMode="auto">
              <a:xfrm>
                <a:off x="4370" y="822"/>
                <a:ext cx="383" cy="171"/>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1732" name="Oval 30"/>
              <p:cNvSpPr>
                <a:spLocks noChangeArrowheads="1"/>
              </p:cNvSpPr>
              <p:nvPr/>
            </p:nvSpPr>
            <p:spPr bwMode="auto">
              <a:xfrm>
                <a:off x="4105" y="25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33</a:t>
                </a:r>
                <a:endParaRPr lang="en-US" altLang="zh-CN" sz="1400" b="1">
                  <a:ea typeface="楷体_GB2312" pitchFamily="49" charset="-122"/>
                </a:endParaRPr>
              </a:p>
            </p:txBody>
          </p:sp>
          <p:sp>
            <p:nvSpPr>
              <p:cNvPr id="71733" name="Line 31"/>
              <p:cNvSpPr>
                <a:spLocks noChangeShapeType="1"/>
              </p:cNvSpPr>
              <p:nvPr/>
            </p:nvSpPr>
            <p:spPr bwMode="auto">
              <a:xfrm flipH="1">
                <a:off x="4014" y="436"/>
                <a:ext cx="181" cy="272"/>
              </a:xfrm>
              <a:prstGeom prst="line">
                <a:avLst/>
              </a:prstGeom>
              <a:noFill/>
              <a:ln w="38100">
                <a:solidFill>
                  <a:schemeClr val="tx1"/>
                </a:solidFill>
                <a:round/>
                <a:headEnd/>
                <a:tailEnd/>
              </a:ln>
            </p:spPr>
            <p:txBody>
              <a:bodyPr/>
              <a:lstStyle/>
              <a:p>
                <a:endParaRPr lang="zh-CN" altLang="en-US"/>
              </a:p>
            </p:txBody>
          </p:sp>
          <p:sp>
            <p:nvSpPr>
              <p:cNvPr id="71734" name="Line 32"/>
              <p:cNvSpPr>
                <a:spLocks noChangeShapeType="1"/>
              </p:cNvSpPr>
              <p:nvPr/>
            </p:nvSpPr>
            <p:spPr bwMode="auto">
              <a:xfrm>
                <a:off x="4377" y="436"/>
                <a:ext cx="91" cy="272"/>
              </a:xfrm>
              <a:prstGeom prst="line">
                <a:avLst/>
              </a:prstGeom>
              <a:noFill/>
              <a:ln w="38100">
                <a:solidFill>
                  <a:schemeClr val="tx1"/>
                </a:solidFill>
                <a:round/>
                <a:headEnd/>
                <a:tailEnd/>
              </a:ln>
            </p:spPr>
            <p:txBody>
              <a:bodyPr/>
              <a:lstStyle/>
              <a:p>
                <a:endParaRPr lang="zh-CN" altLang="en-US"/>
              </a:p>
            </p:txBody>
          </p:sp>
          <p:sp>
            <p:nvSpPr>
              <p:cNvPr id="71735" name="Oval 82"/>
              <p:cNvSpPr>
                <a:spLocks noChangeArrowheads="1"/>
              </p:cNvSpPr>
              <p:nvPr/>
            </p:nvSpPr>
            <p:spPr bwMode="auto">
              <a:xfrm>
                <a:off x="4059" y="1136"/>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1736" name="Text Box 83"/>
              <p:cNvSpPr txBox="1">
                <a:spLocks noChangeArrowheads="1"/>
              </p:cNvSpPr>
              <p:nvPr/>
            </p:nvSpPr>
            <p:spPr bwMode="auto">
              <a:xfrm>
                <a:off x="4059" y="1295"/>
                <a:ext cx="417" cy="171"/>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1737" name="Oval 84"/>
              <p:cNvSpPr>
                <a:spLocks noChangeArrowheads="1"/>
              </p:cNvSpPr>
              <p:nvPr/>
            </p:nvSpPr>
            <p:spPr bwMode="auto">
              <a:xfrm>
                <a:off x="3787" y="682"/>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18</a:t>
                </a:r>
                <a:endParaRPr lang="en-US" altLang="zh-CN" sz="1400" b="1">
                  <a:ea typeface="楷体_GB2312" pitchFamily="49" charset="-122"/>
                </a:endParaRPr>
              </a:p>
            </p:txBody>
          </p:sp>
          <p:sp>
            <p:nvSpPr>
              <p:cNvPr id="71738" name="Line 85"/>
              <p:cNvSpPr>
                <a:spLocks noChangeShapeType="1"/>
              </p:cNvSpPr>
              <p:nvPr/>
            </p:nvSpPr>
            <p:spPr bwMode="auto">
              <a:xfrm flipH="1">
                <a:off x="3696" y="863"/>
                <a:ext cx="181" cy="272"/>
              </a:xfrm>
              <a:prstGeom prst="line">
                <a:avLst/>
              </a:prstGeom>
              <a:noFill/>
              <a:ln w="38100">
                <a:solidFill>
                  <a:schemeClr val="tx1"/>
                </a:solidFill>
                <a:round/>
                <a:headEnd/>
                <a:tailEnd/>
              </a:ln>
            </p:spPr>
            <p:txBody>
              <a:bodyPr/>
              <a:lstStyle/>
              <a:p>
                <a:endParaRPr lang="zh-CN" altLang="en-US"/>
              </a:p>
            </p:txBody>
          </p:sp>
          <p:sp>
            <p:nvSpPr>
              <p:cNvPr id="71739" name="Line 86"/>
              <p:cNvSpPr>
                <a:spLocks noChangeShapeType="1"/>
              </p:cNvSpPr>
              <p:nvPr/>
            </p:nvSpPr>
            <p:spPr bwMode="auto">
              <a:xfrm>
                <a:off x="4059" y="863"/>
                <a:ext cx="91" cy="272"/>
              </a:xfrm>
              <a:prstGeom prst="line">
                <a:avLst/>
              </a:prstGeom>
              <a:noFill/>
              <a:ln w="38100">
                <a:solidFill>
                  <a:schemeClr val="tx1"/>
                </a:solidFill>
                <a:round/>
                <a:headEnd/>
                <a:tailEnd/>
              </a:ln>
            </p:spPr>
            <p:txBody>
              <a:bodyPr/>
              <a:lstStyle/>
              <a:p>
                <a:endParaRPr lang="zh-CN" altLang="en-US"/>
              </a:p>
            </p:txBody>
          </p:sp>
          <p:sp>
            <p:nvSpPr>
              <p:cNvPr id="71740" name="Oval 87"/>
              <p:cNvSpPr>
                <a:spLocks noChangeArrowheads="1"/>
              </p:cNvSpPr>
              <p:nvPr/>
            </p:nvSpPr>
            <p:spPr bwMode="auto">
              <a:xfrm>
                <a:off x="3711" y="1602"/>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1741" name="Text Box 88"/>
              <p:cNvSpPr txBox="1">
                <a:spLocks noChangeArrowheads="1"/>
              </p:cNvSpPr>
              <p:nvPr/>
            </p:nvSpPr>
            <p:spPr bwMode="auto">
              <a:xfrm>
                <a:off x="3755" y="1717"/>
                <a:ext cx="312" cy="139"/>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1742" name="Oval 89"/>
              <p:cNvSpPr>
                <a:spLocks noChangeArrowheads="1"/>
              </p:cNvSpPr>
              <p:nvPr/>
            </p:nvSpPr>
            <p:spPr bwMode="auto">
              <a:xfrm>
                <a:off x="2834" y="2011"/>
                <a:ext cx="391"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1743" name="Text Box 90"/>
              <p:cNvSpPr txBox="1">
                <a:spLocks noChangeArrowheads="1"/>
              </p:cNvSpPr>
              <p:nvPr/>
            </p:nvSpPr>
            <p:spPr bwMode="auto">
              <a:xfrm>
                <a:off x="2815" y="2170"/>
                <a:ext cx="312" cy="171"/>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1744" name="Text Box 91"/>
              <p:cNvSpPr txBox="1">
                <a:spLocks noChangeArrowheads="1"/>
              </p:cNvSpPr>
              <p:nvPr/>
            </p:nvSpPr>
            <p:spPr bwMode="auto">
              <a:xfrm>
                <a:off x="3469" y="2180"/>
                <a:ext cx="276" cy="128"/>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1745" name="Oval 92"/>
              <p:cNvSpPr>
                <a:spLocks noChangeArrowheads="1"/>
              </p:cNvSpPr>
              <p:nvPr/>
            </p:nvSpPr>
            <p:spPr bwMode="auto">
              <a:xfrm>
                <a:off x="3469" y="2011"/>
                <a:ext cx="528"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71746" name="Oval 93"/>
              <p:cNvSpPr>
                <a:spLocks noChangeArrowheads="1"/>
              </p:cNvSpPr>
              <p:nvPr/>
            </p:nvSpPr>
            <p:spPr bwMode="auto">
              <a:xfrm>
                <a:off x="3151" y="1557"/>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71747" name="Line 94"/>
              <p:cNvSpPr>
                <a:spLocks noChangeShapeType="1"/>
              </p:cNvSpPr>
              <p:nvPr/>
            </p:nvSpPr>
            <p:spPr bwMode="auto">
              <a:xfrm flipH="1">
                <a:off x="3106" y="1739"/>
                <a:ext cx="181" cy="272"/>
              </a:xfrm>
              <a:prstGeom prst="line">
                <a:avLst/>
              </a:prstGeom>
              <a:noFill/>
              <a:ln w="38100">
                <a:solidFill>
                  <a:schemeClr val="tx1"/>
                </a:solidFill>
                <a:round/>
                <a:headEnd/>
                <a:tailEnd/>
              </a:ln>
            </p:spPr>
            <p:txBody>
              <a:bodyPr/>
              <a:lstStyle/>
              <a:p>
                <a:endParaRPr lang="zh-CN" altLang="en-US"/>
              </a:p>
            </p:txBody>
          </p:sp>
          <p:sp>
            <p:nvSpPr>
              <p:cNvPr id="71748" name="Line 95"/>
              <p:cNvSpPr>
                <a:spLocks noChangeShapeType="1"/>
              </p:cNvSpPr>
              <p:nvPr/>
            </p:nvSpPr>
            <p:spPr bwMode="auto">
              <a:xfrm>
                <a:off x="3469" y="1739"/>
                <a:ext cx="91" cy="272"/>
              </a:xfrm>
              <a:prstGeom prst="line">
                <a:avLst/>
              </a:prstGeom>
              <a:noFill/>
              <a:ln w="38100">
                <a:solidFill>
                  <a:schemeClr val="tx1"/>
                </a:solidFill>
                <a:round/>
                <a:headEnd/>
                <a:tailEnd/>
              </a:ln>
            </p:spPr>
            <p:txBody>
              <a:bodyPr/>
              <a:lstStyle/>
              <a:p>
                <a:endParaRPr lang="zh-CN" altLang="en-US"/>
              </a:p>
            </p:txBody>
          </p:sp>
          <p:sp>
            <p:nvSpPr>
              <p:cNvPr id="71749" name="Oval 96"/>
              <p:cNvSpPr>
                <a:spLocks noChangeArrowheads="1"/>
              </p:cNvSpPr>
              <p:nvPr/>
            </p:nvSpPr>
            <p:spPr bwMode="auto">
              <a:xfrm>
                <a:off x="3424" y="1136"/>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8</a:t>
                </a:r>
                <a:endParaRPr lang="en-US" altLang="zh-CN" sz="1400" b="1">
                  <a:ea typeface="楷体_GB2312" pitchFamily="49" charset="-122"/>
                </a:endParaRPr>
              </a:p>
            </p:txBody>
          </p:sp>
          <p:sp>
            <p:nvSpPr>
              <p:cNvPr id="71750" name="Line 97"/>
              <p:cNvSpPr>
                <a:spLocks noChangeShapeType="1"/>
              </p:cNvSpPr>
              <p:nvPr/>
            </p:nvSpPr>
            <p:spPr bwMode="auto">
              <a:xfrm flipH="1">
                <a:off x="3378" y="1317"/>
                <a:ext cx="181" cy="272"/>
              </a:xfrm>
              <a:prstGeom prst="line">
                <a:avLst/>
              </a:prstGeom>
              <a:noFill/>
              <a:ln w="38100">
                <a:solidFill>
                  <a:schemeClr val="tx1"/>
                </a:solidFill>
                <a:round/>
                <a:headEnd/>
                <a:tailEnd/>
              </a:ln>
            </p:spPr>
            <p:txBody>
              <a:bodyPr/>
              <a:lstStyle/>
              <a:p>
                <a:endParaRPr lang="zh-CN" altLang="en-US"/>
              </a:p>
            </p:txBody>
          </p:sp>
          <p:sp>
            <p:nvSpPr>
              <p:cNvPr id="71751" name="Line 98"/>
              <p:cNvSpPr>
                <a:spLocks noChangeShapeType="1"/>
              </p:cNvSpPr>
              <p:nvPr/>
            </p:nvSpPr>
            <p:spPr bwMode="auto">
              <a:xfrm>
                <a:off x="3741" y="1317"/>
                <a:ext cx="91" cy="272"/>
              </a:xfrm>
              <a:prstGeom prst="line">
                <a:avLst/>
              </a:prstGeom>
              <a:noFill/>
              <a:ln w="38100">
                <a:solidFill>
                  <a:schemeClr val="tx1"/>
                </a:solidFill>
                <a:round/>
                <a:headEnd/>
                <a:tailEnd/>
              </a:ln>
            </p:spPr>
            <p:txBody>
              <a:bodyPr/>
              <a:lstStyle/>
              <a:p>
                <a:endParaRPr lang="zh-CN" altLang="en-US"/>
              </a:p>
            </p:txBody>
          </p:sp>
        </p:grpSp>
      </p:grpSp>
      <p:grpSp>
        <p:nvGrpSpPr>
          <p:cNvPr id="6" name="Group 123"/>
          <p:cNvGrpSpPr>
            <a:grpSpLocks/>
          </p:cNvGrpSpPr>
          <p:nvPr/>
        </p:nvGrpSpPr>
        <p:grpSpPr bwMode="auto">
          <a:xfrm>
            <a:off x="4859338" y="2571750"/>
            <a:ext cx="3600450" cy="2373313"/>
            <a:chOff x="204" y="1797"/>
            <a:chExt cx="3128" cy="2523"/>
          </a:xfrm>
        </p:grpSpPr>
        <p:sp>
          <p:nvSpPr>
            <p:cNvPr id="71689" name="Oval 37"/>
            <p:cNvSpPr>
              <a:spLocks noChangeArrowheads="1"/>
            </p:cNvSpPr>
            <p:nvPr/>
          </p:nvSpPr>
          <p:spPr bwMode="auto">
            <a:xfrm>
              <a:off x="2213" y="2661"/>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1690" name="Text Box 38"/>
            <p:cNvSpPr txBox="1">
              <a:spLocks noChangeArrowheads="1"/>
            </p:cNvSpPr>
            <p:nvPr/>
          </p:nvSpPr>
          <p:spPr bwMode="auto">
            <a:xfrm>
              <a:off x="2236" y="2820"/>
              <a:ext cx="419" cy="171"/>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1691" name="Text Box 43"/>
            <p:cNvSpPr txBox="1">
              <a:spLocks noChangeArrowheads="1"/>
            </p:cNvSpPr>
            <p:nvPr/>
          </p:nvSpPr>
          <p:spPr bwMode="auto">
            <a:xfrm>
              <a:off x="2879" y="2836"/>
              <a:ext cx="419" cy="171"/>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1692" name="Oval 44"/>
            <p:cNvSpPr>
              <a:spLocks noChangeArrowheads="1"/>
            </p:cNvSpPr>
            <p:nvPr/>
          </p:nvSpPr>
          <p:spPr bwMode="auto">
            <a:xfrm>
              <a:off x="2842" y="2661"/>
              <a:ext cx="490"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1693" name="Oval 56"/>
            <p:cNvSpPr>
              <a:spLocks noChangeArrowheads="1"/>
            </p:cNvSpPr>
            <p:nvPr/>
          </p:nvSpPr>
          <p:spPr bwMode="auto">
            <a:xfrm>
              <a:off x="2608" y="220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25</a:t>
              </a:r>
              <a:endParaRPr lang="en-US" altLang="zh-CN" sz="1400" b="1">
                <a:ea typeface="楷体_GB2312" pitchFamily="49" charset="-122"/>
              </a:endParaRPr>
            </a:p>
          </p:txBody>
        </p:sp>
        <p:sp>
          <p:nvSpPr>
            <p:cNvPr id="71694" name="Line 57"/>
            <p:cNvSpPr>
              <a:spLocks noChangeShapeType="1"/>
            </p:cNvSpPr>
            <p:nvPr/>
          </p:nvSpPr>
          <p:spPr bwMode="auto">
            <a:xfrm flipH="1">
              <a:off x="2517" y="2386"/>
              <a:ext cx="181" cy="272"/>
            </a:xfrm>
            <a:prstGeom prst="line">
              <a:avLst/>
            </a:prstGeom>
            <a:noFill/>
            <a:ln w="38100">
              <a:solidFill>
                <a:schemeClr val="tx1"/>
              </a:solidFill>
              <a:round/>
              <a:headEnd/>
              <a:tailEnd/>
            </a:ln>
          </p:spPr>
          <p:txBody>
            <a:bodyPr/>
            <a:lstStyle/>
            <a:p>
              <a:endParaRPr lang="zh-CN" altLang="en-US"/>
            </a:p>
          </p:txBody>
        </p:sp>
        <p:sp>
          <p:nvSpPr>
            <p:cNvPr id="71695" name="Line 58"/>
            <p:cNvSpPr>
              <a:spLocks noChangeShapeType="1"/>
            </p:cNvSpPr>
            <p:nvPr/>
          </p:nvSpPr>
          <p:spPr bwMode="auto">
            <a:xfrm>
              <a:off x="2880" y="2386"/>
              <a:ext cx="91" cy="272"/>
            </a:xfrm>
            <a:prstGeom prst="line">
              <a:avLst/>
            </a:prstGeom>
            <a:noFill/>
            <a:ln w="38100">
              <a:solidFill>
                <a:schemeClr val="tx1"/>
              </a:solidFill>
              <a:round/>
              <a:headEnd/>
              <a:tailEnd/>
            </a:ln>
          </p:spPr>
          <p:txBody>
            <a:bodyPr/>
            <a:lstStyle/>
            <a:p>
              <a:endParaRPr lang="zh-CN" altLang="en-US"/>
            </a:p>
          </p:txBody>
        </p:sp>
        <p:sp>
          <p:nvSpPr>
            <p:cNvPr id="71696" name="Oval 62"/>
            <p:cNvSpPr>
              <a:spLocks noChangeArrowheads="1"/>
            </p:cNvSpPr>
            <p:nvPr/>
          </p:nvSpPr>
          <p:spPr bwMode="auto">
            <a:xfrm>
              <a:off x="2109" y="1797"/>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58</a:t>
              </a:r>
              <a:endParaRPr lang="en-US" altLang="zh-CN" sz="1400" b="1">
                <a:ea typeface="楷体_GB2312" pitchFamily="49" charset="-122"/>
              </a:endParaRPr>
            </a:p>
          </p:txBody>
        </p:sp>
        <p:sp>
          <p:nvSpPr>
            <p:cNvPr id="71697" name="Line 63"/>
            <p:cNvSpPr>
              <a:spLocks noChangeShapeType="1"/>
            </p:cNvSpPr>
            <p:nvPr/>
          </p:nvSpPr>
          <p:spPr bwMode="auto">
            <a:xfrm flipH="1">
              <a:off x="1701" y="1933"/>
              <a:ext cx="453" cy="318"/>
            </a:xfrm>
            <a:prstGeom prst="line">
              <a:avLst/>
            </a:prstGeom>
            <a:noFill/>
            <a:ln w="38100">
              <a:solidFill>
                <a:schemeClr val="tx1"/>
              </a:solidFill>
              <a:round/>
              <a:headEnd/>
              <a:tailEnd/>
            </a:ln>
          </p:spPr>
          <p:txBody>
            <a:bodyPr/>
            <a:lstStyle/>
            <a:p>
              <a:endParaRPr lang="zh-CN" altLang="en-US"/>
            </a:p>
          </p:txBody>
        </p:sp>
        <p:sp>
          <p:nvSpPr>
            <p:cNvPr id="71698" name="Line 64"/>
            <p:cNvSpPr>
              <a:spLocks noChangeShapeType="1"/>
            </p:cNvSpPr>
            <p:nvPr/>
          </p:nvSpPr>
          <p:spPr bwMode="auto">
            <a:xfrm>
              <a:off x="2472" y="1978"/>
              <a:ext cx="272" cy="273"/>
            </a:xfrm>
            <a:prstGeom prst="line">
              <a:avLst/>
            </a:prstGeom>
            <a:noFill/>
            <a:ln w="38100">
              <a:solidFill>
                <a:schemeClr val="tx1"/>
              </a:solidFill>
              <a:round/>
              <a:headEnd/>
              <a:tailEnd/>
            </a:ln>
          </p:spPr>
          <p:txBody>
            <a:bodyPr/>
            <a:lstStyle/>
            <a:p>
              <a:endParaRPr lang="zh-CN" altLang="en-US"/>
            </a:p>
          </p:txBody>
        </p:sp>
        <p:grpSp>
          <p:nvGrpSpPr>
            <p:cNvPr id="71699" name="Group 100"/>
            <p:cNvGrpSpPr>
              <a:grpSpLocks/>
            </p:cNvGrpSpPr>
            <p:nvPr/>
          </p:nvGrpSpPr>
          <p:grpSpPr bwMode="auto">
            <a:xfrm>
              <a:off x="204" y="2234"/>
              <a:ext cx="1954" cy="2086"/>
              <a:chOff x="2815" y="255"/>
              <a:chExt cx="1954" cy="2086"/>
            </a:xfrm>
          </p:grpSpPr>
          <p:sp>
            <p:nvSpPr>
              <p:cNvPr id="71700" name="Oval 101"/>
              <p:cNvSpPr>
                <a:spLocks noChangeArrowheads="1"/>
              </p:cNvSpPr>
              <p:nvPr/>
            </p:nvSpPr>
            <p:spPr bwMode="auto">
              <a:xfrm>
                <a:off x="4377" y="663"/>
                <a:ext cx="392"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1701" name="Text Box 102"/>
              <p:cNvSpPr txBox="1">
                <a:spLocks noChangeArrowheads="1"/>
              </p:cNvSpPr>
              <p:nvPr/>
            </p:nvSpPr>
            <p:spPr bwMode="auto">
              <a:xfrm>
                <a:off x="4370" y="822"/>
                <a:ext cx="383" cy="171"/>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1702" name="Oval 103"/>
              <p:cNvSpPr>
                <a:spLocks noChangeArrowheads="1"/>
              </p:cNvSpPr>
              <p:nvPr/>
            </p:nvSpPr>
            <p:spPr bwMode="auto">
              <a:xfrm>
                <a:off x="4105" y="25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33</a:t>
                </a:r>
                <a:endParaRPr lang="en-US" altLang="zh-CN" sz="1400" b="1">
                  <a:ea typeface="楷体_GB2312" pitchFamily="49" charset="-122"/>
                </a:endParaRPr>
              </a:p>
            </p:txBody>
          </p:sp>
          <p:sp>
            <p:nvSpPr>
              <p:cNvPr id="71703" name="Line 104"/>
              <p:cNvSpPr>
                <a:spLocks noChangeShapeType="1"/>
              </p:cNvSpPr>
              <p:nvPr/>
            </p:nvSpPr>
            <p:spPr bwMode="auto">
              <a:xfrm flipH="1">
                <a:off x="4014" y="436"/>
                <a:ext cx="181" cy="272"/>
              </a:xfrm>
              <a:prstGeom prst="line">
                <a:avLst/>
              </a:prstGeom>
              <a:noFill/>
              <a:ln w="38100">
                <a:solidFill>
                  <a:schemeClr val="tx1"/>
                </a:solidFill>
                <a:round/>
                <a:headEnd/>
                <a:tailEnd/>
              </a:ln>
            </p:spPr>
            <p:txBody>
              <a:bodyPr/>
              <a:lstStyle/>
              <a:p>
                <a:endParaRPr lang="zh-CN" altLang="en-US"/>
              </a:p>
            </p:txBody>
          </p:sp>
          <p:sp>
            <p:nvSpPr>
              <p:cNvPr id="71704" name="Line 105"/>
              <p:cNvSpPr>
                <a:spLocks noChangeShapeType="1"/>
              </p:cNvSpPr>
              <p:nvPr/>
            </p:nvSpPr>
            <p:spPr bwMode="auto">
              <a:xfrm>
                <a:off x="4377" y="436"/>
                <a:ext cx="91" cy="272"/>
              </a:xfrm>
              <a:prstGeom prst="line">
                <a:avLst/>
              </a:prstGeom>
              <a:noFill/>
              <a:ln w="38100">
                <a:solidFill>
                  <a:schemeClr val="tx1"/>
                </a:solidFill>
                <a:round/>
                <a:headEnd/>
                <a:tailEnd/>
              </a:ln>
            </p:spPr>
            <p:txBody>
              <a:bodyPr/>
              <a:lstStyle/>
              <a:p>
                <a:endParaRPr lang="zh-CN" altLang="en-US"/>
              </a:p>
            </p:txBody>
          </p:sp>
          <p:sp>
            <p:nvSpPr>
              <p:cNvPr id="71705" name="Oval 106"/>
              <p:cNvSpPr>
                <a:spLocks noChangeArrowheads="1"/>
              </p:cNvSpPr>
              <p:nvPr/>
            </p:nvSpPr>
            <p:spPr bwMode="auto">
              <a:xfrm>
                <a:off x="4059" y="1136"/>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1706" name="Text Box 107"/>
              <p:cNvSpPr txBox="1">
                <a:spLocks noChangeArrowheads="1"/>
              </p:cNvSpPr>
              <p:nvPr/>
            </p:nvSpPr>
            <p:spPr bwMode="auto">
              <a:xfrm>
                <a:off x="4059" y="1295"/>
                <a:ext cx="417" cy="171"/>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1707" name="Oval 108"/>
              <p:cNvSpPr>
                <a:spLocks noChangeArrowheads="1"/>
              </p:cNvSpPr>
              <p:nvPr/>
            </p:nvSpPr>
            <p:spPr bwMode="auto">
              <a:xfrm>
                <a:off x="3787" y="682"/>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18</a:t>
                </a:r>
                <a:endParaRPr lang="en-US" altLang="zh-CN" sz="1400" b="1">
                  <a:ea typeface="楷体_GB2312" pitchFamily="49" charset="-122"/>
                </a:endParaRPr>
              </a:p>
            </p:txBody>
          </p:sp>
          <p:sp>
            <p:nvSpPr>
              <p:cNvPr id="71708" name="Line 109"/>
              <p:cNvSpPr>
                <a:spLocks noChangeShapeType="1"/>
              </p:cNvSpPr>
              <p:nvPr/>
            </p:nvSpPr>
            <p:spPr bwMode="auto">
              <a:xfrm flipH="1">
                <a:off x="3696" y="863"/>
                <a:ext cx="181" cy="272"/>
              </a:xfrm>
              <a:prstGeom prst="line">
                <a:avLst/>
              </a:prstGeom>
              <a:noFill/>
              <a:ln w="38100">
                <a:solidFill>
                  <a:schemeClr val="tx1"/>
                </a:solidFill>
                <a:round/>
                <a:headEnd/>
                <a:tailEnd/>
              </a:ln>
            </p:spPr>
            <p:txBody>
              <a:bodyPr/>
              <a:lstStyle/>
              <a:p>
                <a:endParaRPr lang="zh-CN" altLang="en-US"/>
              </a:p>
            </p:txBody>
          </p:sp>
          <p:sp>
            <p:nvSpPr>
              <p:cNvPr id="71709" name="Line 110"/>
              <p:cNvSpPr>
                <a:spLocks noChangeShapeType="1"/>
              </p:cNvSpPr>
              <p:nvPr/>
            </p:nvSpPr>
            <p:spPr bwMode="auto">
              <a:xfrm>
                <a:off x="4059" y="863"/>
                <a:ext cx="91" cy="272"/>
              </a:xfrm>
              <a:prstGeom prst="line">
                <a:avLst/>
              </a:prstGeom>
              <a:noFill/>
              <a:ln w="38100">
                <a:solidFill>
                  <a:schemeClr val="tx1"/>
                </a:solidFill>
                <a:round/>
                <a:headEnd/>
                <a:tailEnd/>
              </a:ln>
            </p:spPr>
            <p:txBody>
              <a:bodyPr/>
              <a:lstStyle/>
              <a:p>
                <a:endParaRPr lang="zh-CN" altLang="en-US"/>
              </a:p>
            </p:txBody>
          </p:sp>
          <p:sp>
            <p:nvSpPr>
              <p:cNvPr id="71710" name="Oval 111"/>
              <p:cNvSpPr>
                <a:spLocks noChangeArrowheads="1"/>
              </p:cNvSpPr>
              <p:nvPr/>
            </p:nvSpPr>
            <p:spPr bwMode="auto">
              <a:xfrm>
                <a:off x="3711" y="1602"/>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1711" name="Text Box 112"/>
              <p:cNvSpPr txBox="1">
                <a:spLocks noChangeArrowheads="1"/>
              </p:cNvSpPr>
              <p:nvPr/>
            </p:nvSpPr>
            <p:spPr bwMode="auto">
              <a:xfrm>
                <a:off x="3757" y="1777"/>
                <a:ext cx="312" cy="139"/>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1712" name="Oval 113"/>
              <p:cNvSpPr>
                <a:spLocks noChangeArrowheads="1"/>
              </p:cNvSpPr>
              <p:nvPr/>
            </p:nvSpPr>
            <p:spPr bwMode="auto">
              <a:xfrm>
                <a:off x="2834" y="2011"/>
                <a:ext cx="391"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1713" name="Text Box 114"/>
              <p:cNvSpPr txBox="1">
                <a:spLocks noChangeArrowheads="1"/>
              </p:cNvSpPr>
              <p:nvPr/>
            </p:nvSpPr>
            <p:spPr bwMode="auto">
              <a:xfrm>
                <a:off x="2815" y="2170"/>
                <a:ext cx="312" cy="171"/>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1714" name="Text Box 115"/>
              <p:cNvSpPr txBox="1">
                <a:spLocks noChangeArrowheads="1"/>
              </p:cNvSpPr>
              <p:nvPr/>
            </p:nvSpPr>
            <p:spPr bwMode="auto">
              <a:xfrm>
                <a:off x="3469" y="2180"/>
                <a:ext cx="276" cy="128"/>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1715" name="Oval 116"/>
              <p:cNvSpPr>
                <a:spLocks noChangeArrowheads="1"/>
              </p:cNvSpPr>
              <p:nvPr/>
            </p:nvSpPr>
            <p:spPr bwMode="auto">
              <a:xfrm>
                <a:off x="3469" y="2011"/>
                <a:ext cx="528"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71716" name="Oval 117"/>
              <p:cNvSpPr>
                <a:spLocks noChangeArrowheads="1"/>
              </p:cNvSpPr>
              <p:nvPr/>
            </p:nvSpPr>
            <p:spPr bwMode="auto">
              <a:xfrm>
                <a:off x="3151" y="1557"/>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71717" name="Line 118"/>
              <p:cNvSpPr>
                <a:spLocks noChangeShapeType="1"/>
              </p:cNvSpPr>
              <p:nvPr/>
            </p:nvSpPr>
            <p:spPr bwMode="auto">
              <a:xfrm flipH="1">
                <a:off x="3106" y="1739"/>
                <a:ext cx="181" cy="272"/>
              </a:xfrm>
              <a:prstGeom prst="line">
                <a:avLst/>
              </a:prstGeom>
              <a:noFill/>
              <a:ln w="38100">
                <a:solidFill>
                  <a:schemeClr val="tx1"/>
                </a:solidFill>
                <a:round/>
                <a:headEnd/>
                <a:tailEnd/>
              </a:ln>
            </p:spPr>
            <p:txBody>
              <a:bodyPr/>
              <a:lstStyle/>
              <a:p>
                <a:endParaRPr lang="zh-CN" altLang="en-US"/>
              </a:p>
            </p:txBody>
          </p:sp>
          <p:sp>
            <p:nvSpPr>
              <p:cNvPr id="71718" name="Line 119"/>
              <p:cNvSpPr>
                <a:spLocks noChangeShapeType="1"/>
              </p:cNvSpPr>
              <p:nvPr/>
            </p:nvSpPr>
            <p:spPr bwMode="auto">
              <a:xfrm>
                <a:off x="3469" y="1739"/>
                <a:ext cx="91" cy="272"/>
              </a:xfrm>
              <a:prstGeom prst="line">
                <a:avLst/>
              </a:prstGeom>
              <a:noFill/>
              <a:ln w="38100">
                <a:solidFill>
                  <a:schemeClr val="tx1"/>
                </a:solidFill>
                <a:round/>
                <a:headEnd/>
                <a:tailEnd/>
              </a:ln>
            </p:spPr>
            <p:txBody>
              <a:bodyPr/>
              <a:lstStyle/>
              <a:p>
                <a:endParaRPr lang="zh-CN" altLang="en-US"/>
              </a:p>
            </p:txBody>
          </p:sp>
          <p:sp>
            <p:nvSpPr>
              <p:cNvPr id="71719" name="Oval 120"/>
              <p:cNvSpPr>
                <a:spLocks noChangeArrowheads="1"/>
              </p:cNvSpPr>
              <p:nvPr/>
            </p:nvSpPr>
            <p:spPr bwMode="auto">
              <a:xfrm>
                <a:off x="3424" y="1136"/>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8</a:t>
                </a:r>
                <a:endParaRPr lang="en-US" altLang="zh-CN" sz="1400" b="1">
                  <a:ea typeface="楷体_GB2312" pitchFamily="49" charset="-122"/>
                </a:endParaRPr>
              </a:p>
            </p:txBody>
          </p:sp>
          <p:sp>
            <p:nvSpPr>
              <p:cNvPr id="71720" name="Line 121"/>
              <p:cNvSpPr>
                <a:spLocks noChangeShapeType="1"/>
              </p:cNvSpPr>
              <p:nvPr/>
            </p:nvSpPr>
            <p:spPr bwMode="auto">
              <a:xfrm flipH="1">
                <a:off x="3378" y="1317"/>
                <a:ext cx="181" cy="272"/>
              </a:xfrm>
              <a:prstGeom prst="line">
                <a:avLst/>
              </a:prstGeom>
              <a:noFill/>
              <a:ln w="38100">
                <a:solidFill>
                  <a:schemeClr val="tx1"/>
                </a:solidFill>
                <a:round/>
                <a:headEnd/>
                <a:tailEnd/>
              </a:ln>
            </p:spPr>
            <p:txBody>
              <a:bodyPr/>
              <a:lstStyle/>
              <a:p>
                <a:endParaRPr lang="zh-CN" altLang="en-US"/>
              </a:p>
            </p:txBody>
          </p:sp>
          <p:sp>
            <p:nvSpPr>
              <p:cNvPr id="71721" name="Line 122"/>
              <p:cNvSpPr>
                <a:spLocks noChangeShapeType="1"/>
              </p:cNvSpPr>
              <p:nvPr/>
            </p:nvSpPr>
            <p:spPr bwMode="auto">
              <a:xfrm>
                <a:off x="3741" y="1317"/>
                <a:ext cx="91" cy="272"/>
              </a:xfrm>
              <a:prstGeom prst="line">
                <a:avLst/>
              </a:prstGeom>
              <a:noFill/>
              <a:ln w="38100">
                <a:solidFill>
                  <a:schemeClr val="tx1"/>
                </a:solidFill>
                <a:round/>
                <a:headEnd/>
                <a:tailEnd/>
              </a:ln>
            </p:spPr>
            <p:txBody>
              <a:bodyPr/>
              <a:lstStyle/>
              <a:p>
                <a:endParaRPr lang="zh-CN" altLang="en-US"/>
              </a:p>
            </p:txBody>
          </p:sp>
        </p:grpSp>
      </p:grpSp>
      <mc:AlternateContent xmlns:mc="http://schemas.openxmlformats.org/markup-compatibility/2006">
        <mc:Choice xmlns:p14="http://schemas.microsoft.com/office/powerpoint/2010/main" xmlns="" Requires="p14">
          <p:contentPart p14:bwMode="auto" r:id="rId3">
            <p14:nvContentPartPr>
              <p14:cNvPr id="7168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168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矩形 34"/>
          <p:cNvSpPr>
            <a:spLocks noChangeArrowheads="1"/>
          </p:cNvSpPr>
          <p:nvPr/>
        </p:nvSpPr>
        <p:spPr bwMode="auto">
          <a:xfrm>
            <a:off x="467544"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哈夫曼编码的生成</a:t>
            </a:r>
            <a:endParaRPr lang="zh-CN" altLang="en-US" dirty="0">
              <a:latin typeface="微软雅黑" pitchFamily="34" charset="-122"/>
              <a:ea typeface="微软雅黑" pitchFamily="34" charset="-122"/>
            </a:endParaRPr>
          </a:p>
        </p:txBody>
      </p:sp>
      <p:sp>
        <p:nvSpPr>
          <p:cNvPr id="72709" name="矩形 6"/>
          <p:cNvSpPr>
            <a:spLocks noChangeArrowheads="1"/>
          </p:cNvSpPr>
          <p:nvPr/>
        </p:nvSpPr>
        <p:spPr bwMode="auto">
          <a:xfrm>
            <a:off x="395288" y="987425"/>
            <a:ext cx="4681537" cy="923925"/>
          </a:xfrm>
          <a:prstGeom prst="rect">
            <a:avLst/>
          </a:prstGeom>
          <a:noFill/>
          <a:ln w="9525">
            <a:noFill/>
            <a:miter lim="800000"/>
            <a:headEnd/>
            <a:tailEnd/>
          </a:ln>
        </p:spPr>
        <p:txBody>
          <a:bodyPr>
            <a:spAutoFit/>
          </a:bodyPr>
          <a:lstStyle/>
          <a:p>
            <a:pPr>
              <a:lnSpc>
                <a:spcPct val="150000"/>
              </a:lnSpc>
            </a:pPr>
            <a:r>
              <a:rPr lang="zh-CN" altLang="en-US" sz="1800" b="1">
                <a:latin typeface="楷体_GB2312" pitchFamily="49" charset="-122"/>
                <a:ea typeface="楷体_GB2312" pitchFamily="49" charset="-122"/>
              </a:rPr>
              <a:t>每个字符的编码是根结点到该字符的路径</a:t>
            </a:r>
          </a:p>
          <a:p>
            <a:pPr>
              <a:lnSpc>
                <a:spcPct val="150000"/>
              </a:lnSpc>
            </a:pPr>
            <a:r>
              <a:rPr lang="zh-CN" altLang="en-US" sz="1800" b="1">
                <a:latin typeface="楷体_GB2312" pitchFamily="49" charset="-122"/>
                <a:ea typeface="楷体_GB2312" pitchFamily="49" charset="-122"/>
              </a:rPr>
              <a:t>左枝为</a:t>
            </a:r>
            <a:r>
              <a:rPr lang="en-US" altLang="zh-CN" sz="1800" b="1">
                <a:latin typeface="楷体_GB2312" pitchFamily="49" charset="-122"/>
                <a:ea typeface="楷体_GB2312" pitchFamily="49" charset="-122"/>
              </a:rPr>
              <a:t>0</a:t>
            </a:r>
            <a:r>
              <a:rPr lang="zh-CN" altLang="en-US" sz="1800" b="1">
                <a:latin typeface="楷体_GB2312" pitchFamily="49" charset="-122"/>
                <a:ea typeface="楷体_GB2312" pitchFamily="49" charset="-122"/>
              </a:rPr>
              <a:t>，右枝为</a:t>
            </a:r>
            <a:r>
              <a:rPr lang="en-US" altLang="zh-CN" sz="1800" b="1">
                <a:latin typeface="楷体_GB2312" pitchFamily="49" charset="-122"/>
                <a:ea typeface="楷体_GB2312" pitchFamily="49" charset="-122"/>
              </a:rPr>
              <a:t>1</a:t>
            </a:r>
          </a:p>
        </p:txBody>
      </p:sp>
      <p:graphicFrame>
        <p:nvGraphicFramePr>
          <p:cNvPr id="68" name="Group 28"/>
          <p:cNvGraphicFramePr>
            <a:graphicFrameLocks noGrp="1"/>
          </p:cNvGraphicFramePr>
          <p:nvPr/>
        </p:nvGraphicFramePr>
        <p:xfrm>
          <a:off x="1331913" y="2643188"/>
          <a:ext cx="1367135" cy="1973580"/>
        </p:xfrm>
        <a:graphic>
          <a:graphicData uri="http://schemas.openxmlformats.org/drawingml/2006/table">
            <a:tbl>
              <a:tblPr/>
              <a:tblGrid>
                <a:gridCol w="430552">
                  <a:extLst>
                    <a:ext uri="{9D8B030D-6E8A-4147-A177-3AD203B41FA5}">
                      <a16:colId xmlns:a16="http://schemas.microsoft.com/office/drawing/2014/main" xmlns="" val="20000"/>
                    </a:ext>
                  </a:extLst>
                </a:gridCol>
                <a:gridCol w="936583">
                  <a:extLst>
                    <a:ext uri="{9D8B030D-6E8A-4147-A177-3AD203B41FA5}">
                      <a16:colId xmlns:a16="http://schemas.microsoft.com/office/drawing/2014/main" xmlns="" val="20001"/>
                    </a:ext>
                  </a:extLst>
                </a:gridCol>
              </a:tblGrid>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001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E</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I</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10</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00000</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T</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0001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Sp</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25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nl</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itchFamily="18" charset="0"/>
                          <a:ea typeface="宋体" pitchFamily="2" charset="-122"/>
                        </a:rPr>
                        <a:t>00001</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69" name="Text Box 55"/>
          <p:cNvSpPr txBox="1">
            <a:spLocks noChangeArrowheads="1"/>
          </p:cNvSpPr>
          <p:nvPr/>
        </p:nvSpPr>
        <p:spPr bwMode="auto">
          <a:xfrm>
            <a:off x="1331913" y="2211388"/>
            <a:ext cx="1368425" cy="307975"/>
          </a:xfrm>
          <a:prstGeom prst="rect">
            <a:avLst/>
          </a:prstGeom>
          <a:noFill/>
          <a:ln w="6350" cap="sq">
            <a:noFill/>
            <a:miter lim="800000"/>
            <a:headEnd type="none" w="sm" len="sm"/>
            <a:tailEnd type="none" w="sm" len="sm"/>
          </a:ln>
        </p:spPr>
        <p:txBody>
          <a:bodyPr>
            <a:spAutoFit/>
          </a:bodyPr>
          <a:lstStyle/>
          <a:p>
            <a:pPr>
              <a:spcBef>
                <a:spcPct val="50000"/>
              </a:spcBef>
            </a:pPr>
            <a:r>
              <a:rPr lang="zh-CN" altLang="en-US" sz="1400" b="1">
                <a:latin typeface="Arial" pitchFamily="34" charset="0"/>
                <a:ea typeface="黑体" pitchFamily="49" charset="-122"/>
              </a:rPr>
              <a:t>哈夫曼编码</a:t>
            </a:r>
          </a:p>
        </p:txBody>
      </p:sp>
      <p:grpSp>
        <p:nvGrpSpPr>
          <p:cNvPr id="2" name="Group 123"/>
          <p:cNvGrpSpPr>
            <a:grpSpLocks/>
          </p:cNvGrpSpPr>
          <p:nvPr/>
        </p:nvGrpSpPr>
        <p:grpSpPr bwMode="auto">
          <a:xfrm>
            <a:off x="4356100" y="1995488"/>
            <a:ext cx="3600450" cy="2373312"/>
            <a:chOff x="204" y="1797"/>
            <a:chExt cx="3128" cy="2523"/>
          </a:xfrm>
        </p:grpSpPr>
        <p:sp>
          <p:nvSpPr>
            <p:cNvPr id="72738" name="Oval 37"/>
            <p:cNvSpPr>
              <a:spLocks noChangeArrowheads="1"/>
            </p:cNvSpPr>
            <p:nvPr/>
          </p:nvSpPr>
          <p:spPr bwMode="auto">
            <a:xfrm>
              <a:off x="2213" y="2661"/>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2739" name="Text Box 38"/>
            <p:cNvSpPr txBox="1">
              <a:spLocks noChangeArrowheads="1"/>
            </p:cNvSpPr>
            <p:nvPr/>
          </p:nvSpPr>
          <p:spPr bwMode="auto">
            <a:xfrm>
              <a:off x="2236" y="2820"/>
              <a:ext cx="419" cy="171"/>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2740" name="Text Box 43"/>
            <p:cNvSpPr txBox="1">
              <a:spLocks noChangeArrowheads="1"/>
            </p:cNvSpPr>
            <p:nvPr/>
          </p:nvSpPr>
          <p:spPr bwMode="auto">
            <a:xfrm>
              <a:off x="2879" y="2836"/>
              <a:ext cx="419" cy="171"/>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2741" name="Oval 44"/>
            <p:cNvSpPr>
              <a:spLocks noChangeArrowheads="1"/>
            </p:cNvSpPr>
            <p:nvPr/>
          </p:nvSpPr>
          <p:spPr bwMode="auto">
            <a:xfrm>
              <a:off x="2842" y="2661"/>
              <a:ext cx="490"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2742" name="Oval 56"/>
            <p:cNvSpPr>
              <a:spLocks noChangeArrowheads="1"/>
            </p:cNvSpPr>
            <p:nvPr/>
          </p:nvSpPr>
          <p:spPr bwMode="auto">
            <a:xfrm>
              <a:off x="2608" y="220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25</a:t>
              </a:r>
              <a:endParaRPr lang="en-US" altLang="zh-CN" sz="1400" b="1">
                <a:ea typeface="楷体_GB2312" pitchFamily="49" charset="-122"/>
              </a:endParaRPr>
            </a:p>
          </p:txBody>
        </p:sp>
        <p:sp>
          <p:nvSpPr>
            <p:cNvPr id="72743" name="Line 57"/>
            <p:cNvSpPr>
              <a:spLocks noChangeShapeType="1"/>
            </p:cNvSpPr>
            <p:nvPr/>
          </p:nvSpPr>
          <p:spPr bwMode="auto">
            <a:xfrm flipH="1">
              <a:off x="2517" y="2386"/>
              <a:ext cx="181" cy="272"/>
            </a:xfrm>
            <a:prstGeom prst="line">
              <a:avLst/>
            </a:prstGeom>
            <a:noFill/>
            <a:ln w="38100">
              <a:solidFill>
                <a:schemeClr val="tx1"/>
              </a:solidFill>
              <a:round/>
              <a:headEnd/>
              <a:tailEnd/>
            </a:ln>
          </p:spPr>
          <p:txBody>
            <a:bodyPr/>
            <a:lstStyle/>
            <a:p>
              <a:endParaRPr lang="zh-CN" altLang="en-US"/>
            </a:p>
          </p:txBody>
        </p:sp>
        <p:sp>
          <p:nvSpPr>
            <p:cNvPr id="72744" name="Line 58"/>
            <p:cNvSpPr>
              <a:spLocks noChangeShapeType="1"/>
            </p:cNvSpPr>
            <p:nvPr/>
          </p:nvSpPr>
          <p:spPr bwMode="auto">
            <a:xfrm>
              <a:off x="2880" y="2386"/>
              <a:ext cx="91" cy="272"/>
            </a:xfrm>
            <a:prstGeom prst="line">
              <a:avLst/>
            </a:prstGeom>
            <a:noFill/>
            <a:ln w="38100">
              <a:solidFill>
                <a:schemeClr val="tx1"/>
              </a:solidFill>
              <a:round/>
              <a:headEnd/>
              <a:tailEnd/>
            </a:ln>
          </p:spPr>
          <p:txBody>
            <a:bodyPr/>
            <a:lstStyle/>
            <a:p>
              <a:endParaRPr lang="zh-CN" altLang="en-US"/>
            </a:p>
          </p:txBody>
        </p:sp>
        <p:sp>
          <p:nvSpPr>
            <p:cNvPr id="72745" name="Oval 62"/>
            <p:cNvSpPr>
              <a:spLocks noChangeArrowheads="1"/>
            </p:cNvSpPr>
            <p:nvPr/>
          </p:nvSpPr>
          <p:spPr bwMode="auto">
            <a:xfrm>
              <a:off x="2109" y="1797"/>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dirty="0">
                  <a:latin typeface="Arial" pitchFamily="34" charset="0"/>
                </a:rPr>
                <a:t>58</a:t>
              </a:r>
              <a:endParaRPr lang="en-US" altLang="zh-CN" sz="1400" b="1" dirty="0">
                <a:ea typeface="楷体_GB2312" pitchFamily="49" charset="-122"/>
              </a:endParaRPr>
            </a:p>
          </p:txBody>
        </p:sp>
        <p:sp>
          <p:nvSpPr>
            <p:cNvPr id="72746" name="Line 63"/>
            <p:cNvSpPr>
              <a:spLocks noChangeShapeType="1"/>
            </p:cNvSpPr>
            <p:nvPr/>
          </p:nvSpPr>
          <p:spPr bwMode="auto">
            <a:xfrm flipH="1">
              <a:off x="1701" y="1933"/>
              <a:ext cx="453" cy="318"/>
            </a:xfrm>
            <a:prstGeom prst="line">
              <a:avLst/>
            </a:prstGeom>
            <a:noFill/>
            <a:ln w="38100">
              <a:solidFill>
                <a:schemeClr val="tx1"/>
              </a:solidFill>
              <a:round/>
              <a:headEnd/>
              <a:tailEnd/>
            </a:ln>
          </p:spPr>
          <p:txBody>
            <a:bodyPr/>
            <a:lstStyle/>
            <a:p>
              <a:endParaRPr lang="zh-CN" altLang="en-US"/>
            </a:p>
          </p:txBody>
        </p:sp>
        <p:sp>
          <p:nvSpPr>
            <p:cNvPr id="72747" name="Line 64"/>
            <p:cNvSpPr>
              <a:spLocks noChangeShapeType="1"/>
            </p:cNvSpPr>
            <p:nvPr/>
          </p:nvSpPr>
          <p:spPr bwMode="auto">
            <a:xfrm>
              <a:off x="2472" y="1978"/>
              <a:ext cx="272" cy="273"/>
            </a:xfrm>
            <a:prstGeom prst="line">
              <a:avLst/>
            </a:prstGeom>
            <a:noFill/>
            <a:ln w="38100">
              <a:solidFill>
                <a:schemeClr val="tx1"/>
              </a:solidFill>
              <a:round/>
              <a:headEnd/>
              <a:tailEnd/>
            </a:ln>
          </p:spPr>
          <p:txBody>
            <a:bodyPr/>
            <a:lstStyle/>
            <a:p>
              <a:endParaRPr lang="zh-CN" altLang="en-US"/>
            </a:p>
          </p:txBody>
        </p:sp>
        <p:grpSp>
          <p:nvGrpSpPr>
            <p:cNvPr id="72748" name="Group 100"/>
            <p:cNvGrpSpPr>
              <a:grpSpLocks/>
            </p:cNvGrpSpPr>
            <p:nvPr/>
          </p:nvGrpSpPr>
          <p:grpSpPr bwMode="auto">
            <a:xfrm>
              <a:off x="204" y="2234"/>
              <a:ext cx="1954" cy="2086"/>
              <a:chOff x="2815" y="255"/>
              <a:chExt cx="1954" cy="2086"/>
            </a:xfrm>
          </p:grpSpPr>
          <p:sp>
            <p:nvSpPr>
              <p:cNvPr id="72749" name="Oval 101"/>
              <p:cNvSpPr>
                <a:spLocks noChangeArrowheads="1"/>
              </p:cNvSpPr>
              <p:nvPr/>
            </p:nvSpPr>
            <p:spPr bwMode="auto">
              <a:xfrm>
                <a:off x="4377" y="663"/>
                <a:ext cx="392"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2750" name="Text Box 102"/>
              <p:cNvSpPr txBox="1">
                <a:spLocks noChangeArrowheads="1"/>
              </p:cNvSpPr>
              <p:nvPr/>
            </p:nvSpPr>
            <p:spPr bwMode="auto">
              <a:xfrm>
                <a:off x="4370" y="822"/>
                <a:ext cx="383" cy="171"/>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2751" name="Oval 103"/>
              <p:cNvSpPr>
                <a:spLocks noChangeArrowheads="1"/>
              </p:cNvSpPr>
              <p:nvPr/>
            </p:nvSpPr>
            <p:spPr bwMode="auto">
              <a:xfrm>
                <a:off x="4105" y="25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33</a:t>
                </a:r>
                <a:endParaRPr lang="en-US" altLang="zh-CN" sz="1400" b="1">
                  <a:ea typeface="楷体_GB2312" pitchFamily="49" charset="-122"/>
                </a:endParaRPr>
              </a:p>
            </p:txBody>
          </p:sp>
          <p:sp>
            <p:nvSpPr>
              <p:cNvPr id="72752" name="Line 104"/>
              <p:cNvSpPr>
                <a:spLocks noChangeShapeType="1"/>
              </p:cNvSpPr>
              <p:nvPr/>
            </p:nvSpPr>
            <p:spPr bwMode="auto">
              <a:xfrm flipH="1">
                <a:off x="4014" y="436"/>
                <a:ext cx="181" cy="272"/>
              </a:xfrm>
              <a:prstGeom prst="line">
                <a:avLst/>
              </a:prstGeom>
              <a:noFill/>
              <a:ln w="38100">
                <a:solidFill>
                  <a:schemeClr val="tx1"/>
                </a:solidFill>
                <a:round/>
                <a:headEnd/>
                <a:tailEnd/>
              </a:ln>
            </p:spPr>
            <p:txBody>
              <a:bodyPr/>
              <a:lstStyle/>
              <a:p>
                <a:endParaRPr lang="zh-CN" altLang="en-US"/>
              </a:p>
            </p:txBody>
          </p:sp>
          <p:sp>
            <p:nvSpPr>
              <p:cNvPr id="72753" name="Line 105"/>
              <p:cNvSpPr>
                <a:spLocks noChangeShapeType="1"/>
              </p:cNvSpPr>
              <p:nvPr/>
            </p:nvSpPr>
            <p:spPr bwMode="auto">
              <a:xfrm>
                <a:off x="4377" y="436"/>
                <a:ext cx="91" cy="272"/>
              </a:xfrm>
              <a:prstGeom prst="line">
                <a:avLst/>
              </a:prstGeom>
              <a:noFill/>
              <a:ln w="38100">
                <a:solidFill>
                  <a:schemeClr val="tx1"/>
                </a:solidFill>
                <a:round/>
                <a:headEnd/>
                <a:tailEnd/>
              </a:ln>
            </p:spPr>
            <p:txBody>
              <a:bodyPr/>
              <a:lstStyle/>
              <a:p>
                <a:endParaRPr lang="zh-CN" altLang="en-US"/>
              </a:p>
            </p:txBody>
          </p:sp>
          <p:sp>
            <p:nvSpPr>
              <p:cNvPr id="72754" name="Oval 106"/>
              <p:cNvSpPr>
                <a:spLocks noChangeArrowheads="1"/>
              </p:cNvSpPr>
              <p:nvPr/>
            </p:nvSpPr>
            <p:spPr bwMode="auto">
              <a:xfrm>
                <a:off x="4059" y="1136"/>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2755" name="Text Box 107"/>
              <p:cNvSpPr txBox="1">
                <a:spLocks noChangeArrowheads="1"/>
              </p:cNvSpPr>
              <p:nvPr/>
            </p:nvSpPr>
            <p:spPr bwMode="auto">
              <a:xfrm>
                <a:off x="4059" y="1295"/>
                <a:ext cx="417" cy="171"/>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2756" name="Oval 108"/>
              <p:cNvSpPr>
                <a:spLocks noChangeArrowheads="1"/>
              </p:cNvSpPr>
              <p:nvPr/>
            </p:nvSpPr>
            <p:spPr bwMode="auto">
              <a:xfrm>
                <a:off x="3787" y="682"/>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18</a:t>
                </a:r>
                <a:endParaRPr lang="en-US" altLang="zh-CN" sz="1400" b="1">
                  <a:ea typeface="楷体_GB2312" pitchFamily="49" charset="-122"/>
                </a:endParaRPr>
              </a:p>
            </p:txBody>
          </p:sp>
          <p:sp>
            <p:nvSpPr>
              <p:cNvPr id="72757" name="Line 109"/>
              <p:cNvSpPr>
                <a:spLocks noChangeShapeType="1"/>
              </p:cNvSpPr>
              <p:nvPr/>
            </p:nvSpPr>
            <p:spPr bwMode="auto">
              <a:xfrm flipH="1">
                <a:off x="3696" y="863"/>
                <a:ext cx="181" cy="272"/>
              </a:xfrm>
              <a:prstGeom prst="line">
                <a:avLst/>
              </a:prstGeom>
              <a:noFill/>
              <a:ln w="38100">
                <a:solidFill>
                  <a:schemeClr val="tx1"/>
                </a:solidFill>
                <a:round/>
                <a:headEnd/>
                <a:tailEnd/>
              </a:ln>
            </p:spPr>
            <p:txBody>
              <a:bodyPr/>
              <a:lstStyle/>
              <a:p>
                <a:endParaRPr lang="zh-CN" altLang="en-US"/>
              </a:p>
            </p:txBody>
          </p:sp>
          <p:sp>
            <p:nvSpPr>
              <p:cNvPr id="72758" name="Line 110"/>
              <p:cNvSpPr>
                <a:spLocks noChangeShapeType="1"/>
              </p:cNvSpPr>
              <p:nvPr/>
            </p:nvSpPr>
            <p:spPr bwMode="auto">
              <a:xfrm>
                <a:off x="4059" y="863"/>
                <a:ext cx="91" cy="272"/>
              </a:xfrm>
              <a:prstGeom prst="line">
                <a:avLst/>
              </a:prstGeom>
              <a:noFill/>
              <a:ln w="38100">
                <a:solidFill>
                  <a:schemeClr val="tx1"/>
                </a:solidFill>
                <a:round/>
                <a:headEnd/>
                <a:tailEnd/>
              </a:ln>
            </p:spPr>
            <p:txBody>
              <a:bodyPr/>
              <a:lstStyle/>
              <a:p>
                <a:endParaRPr lang="zh-CN" altLang="en-US"/>
              </a:p>
            </p:txBody>
          </p:sp>
          <p:sp>
            <p:nvSpPr>
              <p:cNvPr id="72759" name="Oval 111"/>
              <p:cNvSpPr>
                <a:spLocks noChangeArrowheads="1"/>
              </p:cNvSpPr>
              <p:nvPr/>
            </p:nvSpPr>
            <p:spPr bwMode="auto">
              <a:xfrm>
                <a:off x="3711" y="1602"/>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2760" name="Text Box 112"/>
              <p:cNvSpPr txBox="1">
                <a:spLocks noChangeArrowheads="1"/>
              </p:cNvSpPr>
              <p:nvPr/>
            </p:nvSpPr>
            <p:spPr bwMode="auto">
              <a:xfrm>
                <a:off x="3757" y="1777"/>
                <a:ext cx="312" cy="139"/>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2761" name="Oval 113"/>
              <p:cNvSpPr>
                <a:spLocks noChangeArrowheads="1"/>
              </p:cNvSpPr>
              <p:nvPr/>
            </p:nvSpPr>
            <p:spPr bwMode="auto">
              <a:xfrm>
                <a:off x="2834" y="2011"/>
                <a:ext cx="391"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2762" name="Text Box 114"/>
              <p:cNvSpPr txBox="1">
                <a:spLocks noChangeArrowheads="1"/>
              </p:cNvSpPr>
              <p:nvPr/>
            </p:nvSpPr>
            <p:spPr bwMode="auto">
              <a:xfrm>
                <a:off x="2815" y="2170"/>
                <a:ext cx="312" cy="171"/>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2763" name="Text Box 115"/>
              <p:cNvSpPr txBox="1">
                <a:spLocks noChangeArrowheads="1"/>
              </p:cNvSpPr>
              <p:nvPr/>
            </p:nvSpPr>
            <p:spPr bwMode="auto">
              <a:xfrm>
                <a:off x="3469" y="2180"/>
                <a:ext cx="276" cy="128"/>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2764" name="Oval 116"/>
              <p:cNvSpPr>
                <a:spLocks noChangeArrowheads="1"/>
              </p:cNvSpPr>
              <p:nvPr/>
            </p:nvSpPr>
            <p:spPr bwMode="auto">
              <a:xfrm>
                <a:off x="3469" y="2011"/>
                <a:ext cx="528"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72765" name="Oval 117"/>
              <p:cNvSpPr>
                <a:spLocks noChangeArrowheads="1"/>
              </p:cNvSpPr>
              <p:nvPr/>
            </p:nvSpPr>
            <p:spPr bwMode="auto">
              <a:xfrm>
                <a:off x="3151" y="1557"/>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72766" name="Line 118"/>
              <p:cNvSpPr>
                <a:spLocks noChangeShapeType="1"/>
              </p:cNvSpPr>
              <p:nvPr/>
            </p:nvSpPr>
            <p:spPr bwMode="auto">
              <a:xfrm flipH="1">
                <a:off x="3106" y="1739"/>
                <a:ext cx="181" cy="272"/>
              </a:xfrm>
              <a:prstGeom prst="line">
                <a:avLst/>
              </a:prstGeom>
              <a:noFill/>
              <a:ln w="38100">
                <a:solidFill>
                  <a:schemeClr val="tx1"/>
                </a:solidFill>
                <a:round/>
                <a:headEnd/>
                <a:tailEnd/>
              </a:ln>
            </p:spPr>
            <p:txBody>
              <a:bodyPr/>
              <a:lstStyle/>
              <a:p>
                <a:endParaRPr lang="zh-CN" altLang="en-US"/>
              </a:p>
            </p:txBody>
          </p:sp>
          <p:sp>
            <p:nvSpPr>
              <p:cNvPr id="72767" name="Line 119"/>
              <p:cNvSpPr>
                <a:spLocks noChangeShapeType="1"/>
              </p:cNvSpPr>
              <p:nvPr/>
            </p:nvSpPr>
            <p:spPr bwMode="auto">
              <a:xfrm>
                <a:off x="3469" y="1739"/>
                <a:ext cx="91" cy="272"/>
              </a:xfrm>
              <a:prstGeom prst="line">
                <a:avLst/>
              </a:prstGeom>
              <a:noFill/>
              <a:ln w="38100">
                <a:solidFill>
                  <a:schemeClr val="tx1"/>
                </a:solidFill>
                <a:round/>
                <a:headEnd/>
                <a:tailEnd/>
              </a:ln>
            </p:spPr>
            <p:txBody>
              <a:bodyPr/>
              <a:lstStyle/>
              <a:p>
                <a:endParaRPr lang="zh-CN" altLang="en-US"/>
              </a:p>
            </p:txBody>
          </p:sp>
          <p:sp>
            <p:nvSpPr>
              <p:cNvPr id="72768" name="Oval 120"/>
              <p:cNvSpPr>
                <a:spLocks noChangeArrowheads="1"/>
              </p:cNvSpPr>
              <p:nvPr/>
            </p:nvSpPr>
            <p:spPr bwMode="auto">
              <a:xfrm>
                <a:off x="3424" y="1136"/>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8</a:t>
                </a:r>
                <a:endParaRPr lang="en-US" altLang="zh-CN" sz="1400" b="1">
                  <a:ea typeface="楷体_GB2312" pitchFamily="49" charset="-122"/>
                </a:endParaRPr>
              </a:p>
            </p:txBody>
          </p:sp>
          <p:sp>
            <p:nvSpPr>
              <p:cNvPr id="72769" name="Line 121"/>
              <p:cNvSpPr>
                <a:spLocks noChangeShapeType="1"/>
              </p:cNvSpPr>
              <p:nvPr/>
            </p:nvSpPr>
            <p:spPr bwMode="auto">
              <a:xfrm flipH="1">
                <a:off x="3378" y="1317"/>
                <a:ext cx="181" cy="272"/>
              </a:xfrm>
              <a:prstGeom prst="line">
                <a:avLst/>
              </a:prstGeom>
              <a:noFill/>
              <a:ln w="38100">
                <a:solidFill>
                  <a:schemeClr val="tx1"/>
                </a:solidFill>
                <a:round/>
                <a:headEnd/>
                <a:tailEnd/>
              </a:ln>
            </p:spPr>
            <p:txBody>
              <a:bodyPr/>
              <a:lstStyle/>
              <a:p>
                <a:endParaRPr lang="zh-CN" altLang="en-US"/>
              </a:p>
            </p:txBody>
          </p:sp>
          <p:sp>
            <p:nvSpPr>
              <p:cNvPr id="72770" name="Line 122"/>
              <p:cNvSpPr>
                <a:spLocks noChangeShapeType="1"/>
              </p:cNvSpPr>
              <p:nvPr/>
            </p:nvSpPr>
            <p:spPr bwMode="auto">
              <a:xfrm>
                <a:off x="3741" y="1317"/>
                <a:ext cx="91" cy="272"/>
              </a:xfrm>
              <a:prstGeom prst="line">
                <a:avLst/>
              </a:prstGeom>
              <a:noFill/>
              <a:ln w="38100">
                <a:solidFill>
                  <a:schemeClr val="tx1"/>
                </a:solidFill>
                <a:round/>
                <a:headEnd/>
                <a:tailEnd/>
              </a:ln>
            </p:spPr>
            <p:txBody>
              <a:bodyPr/>
              <a:lstStyle/>
              <a:p>
                <a:endParaRPr lang="zh-CN" altLang="en-US"/>
              </a:p>
            </p:txBody>
          </p:sp>
        </p:grpSp>
      </p:grpSp>
      <mc:AlternateContent xmlns:mc="http://schemas.openxmlformats.org/markup-compatibility/2006">
        <mc:Choice xmlns:p14="http://schemas.microsoft.com/office/powerpoint/2010/main" xmlns="" Requires="p14">
          <p:contentPart p14:bwMode="auto" r:id="rId3">
            <p14:nvContentPartPr>
              <p14:cNvPr id="7270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270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blinds(horizontal)">
                                      <p:cBhvr>
                                        <p:cTn id="12" dur="500"/>
                                        <p:tgtEl>
                                          <p:spTgt spid="69"/>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blinds(horizontal)">
                                      <p:cBhvr>
                                        <p:cTn id="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矩形 34"/>
          <p:cNvSpPr>
            <a:spLocks noChangeArrowheads="1"/>
          </p:cNvSpPr>
          <p:nvPr/>
        </p:nvSpPr>
        <p:spPr bwMode="auto">
          <a:xfrm>
            <a:off x="539552"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哈夫曼树类的实现</a:t>
            </a:r>
            <a:endParaRPr lang="zh-CN" altLang="en-US" dirty="0">
              <a:latin typeface="微软雅黑" pitchFamily="34" charset="-122"/>
              <a:ea typeface="微软雅黑" pitchFamily="34" charset="-122"/>
            </a:endParaRPr>
          </a:p>
        </p:txBody>
      </p:sp>
      <p:sp>
        <p:nvSpPr>
          <p:cNvPr id="73733" name="矩形 6"/>
          <p:cNvSpPr>
            <a:spLocks noChangeArrowheads="1"/>
          </p:cNvSpPr>
          <p:nvPr/>
        </p:nvSpPr>
        <p:spPr bwMode="auto">
          <a:xfrm>
            <a:off x="539750" y="987425"/>
            <a:ext cx="3024188" cy="682625"/>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哈夫曼树类</a:t>
            </a:r>
            <a:endParaRPr lang="en-US" altLang="zh-CN" sz="1800" b="1">
              <a:latin typeface="楷体_GB2312" pitchFamily="49" charset="-122"/>
              <a:ea typeface="楷体_GB2312" pitchFamily="49" charset="-122"/>
            </a:endParaRPr>
          </a:p>
          <a:p>
            <a:pPr>
              <a:lnSpc>
                <a:spcPct val="120000"/>
              </a:lnSpc>
            </a:pPr>
            <a:r>
              <a:rPr lang="zh-CN" altLang="en-US" sz="1400" b="1">
                <a:latin typeface="楷体_GB2312" pitchFamily="49" charset="-122"/>
                <a:ea typeface="楷体_GB2312" pitchFamily="49" charset="-122"/>
              </a:rPr>
              <a:t>找出一组符号的哈夫曼编码</a:t>
            </a:r>
          </a:p>
        </p:txBody>
      </p:sp>
      <p:sp>
        <p:nvSpPr>
          <p:cNvPr id="5" name="矩形 6"/>
          <p:cNvSpPr>
            <a:spLocks noChangeArrowheads="1"/>
          </p:cNvSpPr>
          <p:nvPr/>
        </p:nvSpPr>
        <p:spPr bwMode="auto">
          <a:xfrm>
            <a:off x="539750" y="1773238"/>
            <a:ext cx="6048375" cy="942975"/>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成员函数</a:t>
            </a:r>
          </a:p>
          <a:p>
            <a:pPr>
              <a:lnSpc>
                <a:spcPct val="120000"/>
              </a:lnSpc>
            </a:pPr>
            <a:r>
              <a:rPr lang="zh-CN" altLang="en-US" sz="1400" b="1">
                <a:latin typeface="楷体_GB2312" pitchFamily="49" charset="-122"/>
                <a:ea typeface="楷体_GB2312" pitchFamily="49" charset="-122"/>
              </a:rPr>
              <a:t>构造函数：接受一组待编码的符号以及它们的权值，构造一棵哈夫曼树。</a:t>
            </a:r>
          </a:p>
          <a:p>
            <a:pPr>
              <a:lnSpc>
                <a:spcPct val="120000"/>
              </a:lnSpc>
            </a:pPr>
            <a:r>
              <a:rPr lang="en-US" altLang="zh-CN" sz="1400" b="1">
                <a:latin typeface="楷体_GB2312" pitchFamily="49" charset="-122"/>
                <a:ea typeface="楷体_GB2312" pitchFamily="49" charset="-122"/>
              </a:rPr>
              <a:t>GetCode</a:t>
            </a:r>
            <a:r>
              <a:rPr lang="zh-CN" altLang="en-US" sz="1400" b="1">
                <a:latin typeface="楷体_GB2312" pitchFamily="49" charset="-122"/>
                <a:ea typeface="楷体_GB2312" pitchFamily="49" charset="-122"/>
              </a:rPr>
              <a:t>函数根据保存的哈夫曼树为每个叶结点生成哈夫曼编码。</a:t>
            </a:r>
          </a:p>
        </p:txBody>
      </p:sp>
      <p:sp>
        <p:nvSpPr>
          <p:cNvPr id="6" name="矩形 6"/>
          <p:cNvSpPr>
            <a:spLocks noChangeArrowheads="1"/>
          </p:cNvSpPr>
          <p:nvPr/>
        </p:nvSpPr>
        <p:spPr bwMode="auto">
          <a:xfrm>
            <a:off x="539750" y="2822575"/>
            <a:ext cx="3024188" cy="684213"/>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数据成员</a:t>
            </a:r>
            <a:endParaRPr lang="en-US" altLang="zh-CN" sz="1800" b="1">
              <a:latin typeface="楷体_GB2312" pitchFamily="49" charset="-122"/>
              <a:ea typeface="楷体_GB2312" pitchFamily="49" charset="-122"/>
            </a:endParaRPr>
          </a:p>
          <a:p>
            <a:pPr>
              <a:lnSpc>
                <a:spcPct val="120000"/>
              </a:lnSpc>
            </a:pPr>
            <a:r>
              <a:rPr lang="zh-CN" altLang="en-US" sz="1400" b="1">
                <a:latin typeface="楷体_GB2312" pitchFamily="49" charset="-122"/>
                <a:ea typeface="楷体_GB2312" pitchFamily="49" charset="-122"/>
              </a:rPr>
              <a:t>一棵哈夫曼树</a:t>
            </a:r>
          </a:p>
        </p:txBody>
      </p:sp>
      <p:sp>
        <p:nvSpPr>
          <p:cNvPr id="7" name="矩形 6"/>
          <p:cNvSpPr>
            <a:spLocks noChangeArrowheads="1"/>
          </p:cNvSpPr>
          <p:nvPr/>
        </p:nvSpPr>
        <p:spPr bwMode="auto">
          <a:xfrm>
            <a:off x="539750" y="3543300"/>
            <a:ext cx="3024188" cy="423863"/>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如何存储哈夫曼树？</a:t>
            </a:r>
          </a:p>
        </p:txBody>
      </p:sp>
      <p:grpSp>
        <p:nvGrpSpPr>
          <p:cNvPr id="2" name="Group 123"/>
          <p:cNvGrpSpPr>
            <a:grpSpLocks/>
          </p:cNvGrpSpPr>
          <p:nvPr/>
        </p:nvGrpSpPr>
        <p:grpSpPr bwMode="auto">
          <a:xfrm>
            <a:off x="5219700" y="2500313"/>
            <a:ext cx="3600450" cy="2371725"/>
            <a:chOff x="204" y="1797"/>
            <a:chExt cx="3128" cy="2523"/>
          </a:xfrm>
        </p:grpSpPr>
        <p:sp>
          <p:nvSpPr>
            <p:cNvPr id="73741" name="Oval 37"/>
            <p:cNvSpPr>
              <a:spLocks noChangeArrowheads="1"/>
            </p:cNvSpPr>
            <p:nvPr/>
          </p:nvSpPr>
          <p:spPr bwMode="auto">
            <a:xfrm>
              <a:off x="2213" y="2661"/>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3742" name="Text Box 38"/>
            <p:cNvSpPr txBox="1">
              <a:spLocks noChangeArrowheads="1"/>
            </p:cNvSpPr>
            <p:nvPr/>
          </p:nvSpPr>
          <p:spPr bwMode="auto">
            <a:xfrm>
              <a:off x="2236" y="2820"/>
              <a:ext cx="419" cy="171"/>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3743" name="Text Box 43"/>
            <p:cNvSpPr txBox="1">
              <a:spLocks noChangeArrowheads="1"/>
            </p:cNvSpPr>
            <p:nvPr/>
          </p:nvSpPr>
          <p:spPr bwMode="auto">
            <a:xfrm>
              <a:off x="2879" y="2836"/>
              <a:ext cx="419" cy="171"/>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3744" name="Oval 44"/>
            <p:cNvSpPr>
              <a:spLocks noChangeArrowheads="1"/>
            </p:cNvSpPr>
            <p:nvPr/>
          </p:nvSpPr>
          <p:spPr bwMode="auto">
            <a:xfrm>
              <a:off x="2842" y="2661"/>
              <a:ext cx="490"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3745" name="Oval 56"/>
            <p:cNvSpPr>
              <a:spLocks noChangeArrowheads="1"/>
            </p:cNvSpPr>
            <p:nvPr/>
          </p:nvSpPr>
          <p:spPr bwMode="auto">
            <a:xfrm>
              <a:off x="2608" y="220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25</a:t>
              </a:r>
              <a:endParaRPr lang="en-US" altLang="zh-CN" sz="1400" b="1">
                <a:ea typeface="楷体_GB2312" pitchFamily="49" charset="-122"/>
              </a:endParaRPr>
            </a:p>
          </p:txBody>
        </p:sp>
        <p:sp>
          <p:nvSpPr>
            <p:cNvPr id="73746" name="Line 57"/>
            <p:cNvSpPr>
              <a:spLocks noChangeShapeType="1"/>
            </p:cNvSpPr>
            <p:nvPr/>
          </p:nvSpPr>
          <p:spPr bwMode="auto">
            <a:xfrm flipH="1">
              <a:off x="2517" y="2386"/>
              <a:ext cx="181" cy="272"/>
            </a:xfrm>
            <a:prstGeom prst="line">
              <a:avLst/>
            </a:prstGeom>
            <a:noFill/>
            <a:ln w="38100">
              <a:solidFill>
                <a:schemeClr val="tx1"/>
              </a:solidFill>
              <a:round/>
              <a:headEnd/>
              <a:tailEnd/>
            </a:ln>
          </p:spPr>
          <p:txBody>
            <a:bodyPr/>
            <a:lstStyle/>
            <a:p>
              <a:endParaRPr lang="zh-CN" altLang="en-US"/>
            </a:p>
          </p:txBody>
        </p:sp>
        <p:sp>
          <p:nvSpPr>
            <p:cNvPr id="73747" name="Line 58"/>
            <p:cNvSpPr>
              <a:spLocks noChangeShapeType="1"/>
            </p:cNvSpPr>
            <p:nvPr/>
          </p:nvSpPr>
          <p:spPr bwMode="auto">
            <a:xfrm>
              <a:off x="2880" y="2386"/>
              <a:ext cx="91" cy="272"/>
            </a:xfrm>
            <a:prstGeom prst="line">
              <a:avLst/>
            </a:prstGeom>
            <a:noFill/>
            <a:ln w="38100">
              <a:solidFill>
                <a:schemeClr val="tx1"/>
              </a:solidFill>
              <a:round/>
              <a:headEnd/>
              <a:tailEnd/>
            </a:ln>
          </p:spPr>
          <p:txBody>
            <a:bodyPr/>
            <a:lstStyle/>
            <a:p>
              <a:endParaRPr lang="zh-CN" altLang="en-US"/>
            </a:p>
          </p:txBody>
        </p:sp>
        <p:sp>
          <p:nvSpPr>
            <p:cNvPr id="73748" name="Oval 62"/>
            <p:cNvSpPr>
              <a:spLocks noChangeArrowheads="1"/>
            </p:cNvSpPr>
            <p:nvPr/>
          </p:nvSpPr>
          <p:spPr bwMode="auto">
            <a:xfrm>
              <a:off x="2109" y="1797"/>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58</a:t>
              </a:r>
              <a:endParaRPr lang="en-US" altLang="zh-CN" sz="1400" b="1">
                <a:ea typeface="楷体_GB2312" pitchFamily="49" charset="-122"/>
              </a:endParaRPr>
            </a:p>
          </p:txBody>
        </p:sp>
        <p:sp>
          <p:nvSpPr>
            <p:cNvPr id="73749" name="Line 63"/>
            <p:cNvSpPr>
              <a:spLocks noChangeShapeType="1"/>
            </p:cNvSpPr>
            <p:nvPr/>
          </p:nvSpPr>
          <p:spPr bwMode="auto">
            <a:xfrm flipH="1">
              <a:off x="1701" y="1933"/>
              <a:ext cx="453" cy="318"/>
            </a:xfrm>
            <a:prstGeom prst="line">
              <a:avLst/>
            </a:prstGeom>
            <a:noFill/>
            <a:ln w="38100">
              <a:solidFill>
                <a:schemeClr val="tx1"/>
              </a:solidFill>
              <a:round/>
              <a:headEnd/>
              <a:tailEnd/>
            </a:ln>
          </p:spPr>
          <p:txBody>
            <a:bodyPr/>
            <a:lstStyle/>
            <a:p>
              <a:endParaRPr lang="zh-CN" altLang="en-US"/>
            </a:p>
          </p:txBody>
        </p:sp>
        <p:sp>
          <p:nvSpPr>
            <p:cNvPr id="73750" name="Line 64"/>
            <p:cNvSpPr>
              <a:spLocks noChangeShapeType="1"/>
            </p:cNvSpPr>
            <p:nvPr/>
          </p:nvSpPr>
          <p:spPr bwMode="auto">
            <a:xfrm>
              <a:off x="2472" y="1978"/>
              <a:ext cx="272" cy="273"/>
            </a:xfrm>
            <a:prstGeom prst="line">
              <a:avLst/>
            </a:prstGeom>
            <a:noFill/>
            <a:ln w="38100">
              <a:solidFill>
                <a:schemeClr val="tx1"/>
              </a:solidFill>
              <a:round/>
              <a:headEnd/>
              <a:tailEnd/>
            </a:ln>
          </p:spPr>
          <p:txBody>
            <a:bodyPr/>
            <a:lstStyle/>
            <a:p>
              <a:endParaRPr lang="zh-CN" altLang="en-US"/>
            </a:p>
          </p:txBody>
        </p:sp>
        <p:grpSp>
          <p:nvGrpSpPr>
            <p:cNvPr id="73751" name="Group 100"/>
            <p:cNvGrpSpPr>
              <a:grpSpLocks/>
            </p:cNvGrpSpPr>
            <p:nvPr/>
          </p:nvGrpSpPr>
          <p:grpSpPr bwMode="auto">
            <a:xfrm>
              <a:off x="204" y="2234"/>
              <a:ext cx="1954" cy="2086"/>
              <a:chOff x="2815" y="255"/>
              <a:chExt cx="1954" cy="2086"/>
            </a:xfrm>
          </p:grpSpPr>
          <p:sp>
            <p:nvSpPr>
              <p:cNvPr id="73752" name="Oval 101"/>
              <p:cNvSpPr>
                <a:spLocks noChangeArrowheads="1"/>
              </p:cNvSpPr>
              <p:nvPr/>
            </p:nvSpPr>
            <p:spPr bwMode="auto">
              <a:xfrm>
                <a:off x="4377" y="663"/>
                <a:ext cx="392"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3753" name="Text Box 102"/>
              <p:cNvSpPr txBox="1">
                <a:spLocks noChangeArrowheads="1"/>
              </p:cNvSpPr>
              <p:nvPr/>
            </p:nvSpPr>
            <p:spPr bwMode="auto">
              <a:xfrm>
                <a:off x="4370" y="822"/>
                <a:ext cx="383" cy="171"/>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3754" name="Oval 103"/>
              <p:cNvSpPr>
                <a:spLocks noChangeArrowheads="1"/>
              </p:cNvSpPr>
              <p:nvPr/>
            </p:nvSpPr>
            <p:spPr bwMode="auto">
              <a:xfrm>
                <a:off x="4105" y="25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33</a:t>
                </a:r>
                <a:endParaRPr lang="en-US" altLang="zh-CN" sz="1400" b="1">
                  <a:ea typeface="楷体_GB2312" pitchFamily="49" charset="-122"/>
                </a:endParaRPr>
              </a:p>
            </p:txBody>
          </p:sp>
          <p:sp>
            <p:nvSpPr>
              <p:cNvPr id="73755" name="Line 104"/>
              <p:cNvSpPr>
                <a:spLocks noChangeShapeType="1"/>
              </p:cNvSpPr>
              <p:nvPr/>
            </p:nvSpPr>
            <p:spPr bwMode="auto">
              <a:xfrm flipH="1">
                <a:off x="4014" y="436"/>
                <a:ext cx="181" cy="272"/>
              </a:xfrm>
              <a:prstGeom prst="line">
                <a:avLst/>
              </a:prstGeom>
              <a:noFill/>
              <a:ln w="38100">
                <a:solidFill>
                  <a:schemeClr val="tx1"/>
                </a:solidFill>
                <a:round/>
                <a:headEnd/>
                <a:tailEnd/>
              </a:ln>
            </p:spPr>
            <p:txBody>
              <a:bodyPr/>
              <a:lstStyle/>
              <a:p>
                <a:endParaRPr lang="zh-CN" altLang="en-US"/>
              </a:p>
            </p:txBody>
          </p:sp>
          <p:sp>
            <p:nvSpPr>
              <p:cNvPr id="73756" name="Line 105"/>
              <p:cNvSpPr>
                <a:spLocks noChangeShapeType="1"/>
              </p:cNvSpPr>
              <p:nvPr/>
            </p:nvSpPr>
            <p:spPr bwMode="auto">
              <a:xfrm>
                <a:off x="4377" y="436"/>
                <a:ext cx="91" cy="272"/>
              </a:xfrm>
              <a:prstGeom prst="line">
                <a:avLst/>
              </a:prstGeom>
              <a:noFill/>
              <a:ln w="38100">
                <a:solidFill>
                  <a:schemeClr val="tx1"/>
                </a:solidFill>
                <a:round/>
                <a:headEnd/>
                <a:tailEnd/>
              </a:ln>
            </p:spPr>
            <p:txBody>
              <a:bodyPr/>
              <a:lstStyle/>
              <a:p>
                <a:endParaRPr lang="zh-CN" altLang="en-US"/>
              </a:p>
            </p:txBody>
          </p:sp>
          <p:sp>
            <p:nvSpPr>
              <p:cNvPr id="73757" name="Oval 106"/>
              <p:cNvSpPr>
                <a:spLocks noChangeArrowheads="1"/>
              </p:cNvSpPr>
              <p:nvPr/>
            </p:nvSpPr>
            <p:spPr bwMode="auto">
              <a:xfrm>
                <a:off x="4059" y="1136"/>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3758" name="Text Box 107"/>
              <p:cNvSpPr txBox="1">
                <a:spLocks noChangeArrowheads="1"/>
              </p:cNvSpPr>
              <p:nvPr/>
            </p:nvSpPr>
            <p:spPr bwMode="auto">
              <a:xfrm>
                <a:off x="4059" y="1295"/>
                <a:ext cx="417" cy="171"/>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3759" name="Oval 108"/>
              <p:cNvSpPr>
                <a:spLocks noChangeArrowheads="1"/>
              </p:cNvSpPr>
              <p:nvPr/>
            </p:nvSpPr>
            <p:spPr bwMode="auto">
              <a:xfrm>
                <a:off x="3787" y="682"/>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18</a:t>
                </a:r>
                <a:endParaRPr lang="en-US" altLang="zh-CN" sz="1400" b="1">
                  <a:ea typeface="楷体_GB2312" pitchFamily="49" charset="-122"/>
                </a:endParaRPr>
              </a:p>
            </p:txBody>
          </p:sp>
          <p:sp>
            <p:nvSpPr>
              <p:cNvPr id="73760" name="Line 109"/>
              <p:cNvSpPr>
                <a:spLocks noChangeShapeType="1"/>
              </p:cNvSpPr>
              <p:nvPr/>
            </p:nvSpPr>
            <p:spPr bwMode="auto">
              <a:xfrm flipH="1">
                <a:off x="3696" y="863"/>
                <a:ext cx="181" cy="272"/>
              </a:xfrm>
              <a:prstGeom prst="line">
                <a:avLst/>
              </a:prstGeom>
              <a:noFill/>
              <a:ln w="38100">
                <a:solidFill>
                  <a:schemeClr val="tx1"/>
                </a:solidFill>
                <a:round/>
                <a:headEnd/>
                <a:tailEnd/>
              </a:ln>
            </p:spPr>
            <p:txBody>
              <a:bodyPr/>
              <a:lstStyle/>
              <a:p>
                <a:endParaRPr lang="zh-CN" altLang="en-US"/>
              </a:p>
            </p:txBody>
          </p:sp>
          <p:sp>
            <p:nvSpPr>
              <p:cNvPr id="73761" name="Line 110"/>
              <p:cNvSpPr>
                <a:spLocks noChangeShapeType="1"/>
              </p:cNvSpPr>
              <p:nvPr/>
            </p:nvSpPr>
            <p:spPr bwMode="auto">
              <a:xfrm>
                <a:off x="4059" y="863"/>
                <a:ext cx="91" cy="272"/>
              </a:xfrm>
              <a:prstGeom prst="line">
                <a:avLst/>
              </a:prstGeom>
              <a:noFill/>
              <a:ln w="38100">
                <a:solidFill>
                  <a:schemeClr val="tx1"/>
                </a:solidFill>
                <a:round/>
                <a:headEnd/>
                <a:tailEnd/>
              </a:ln>
            </p:spPr>
            <p:txBody>
              <a:bodyPr/>
              <a:lstStyle/>
              <a:p>
                <a:endParaRPr lang="zh-CN" altLang="en-US"/>
              </a:p>
            </p:txBody>
          </p:sp>
          <p:sp>
            <p:nvSpPr>
              <p:cNvPr id="73762" name="Oval 111"/>
              <p:cNvSpPr>
                <a:spLocks noChangeArrowheads="1"/>
              </p:cNvSpPr>
              <p:nvPr/>
            </p:nvSpPr>
            <p:spPr bwMode="auto">
              <a:xfrm>
                <a:off x="3711" y="1602"/>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3763" name="Text Box 112"/>
              <p:cNvSpPr txBox="1">
                <a:spLocks noChangeArrowheads="1"/>
              </p:cNvSpPr>
              <p:nvPr/>
            </p:nvSpPr>
            <p:spPr bwMode="auto">
              <a:xfrm>
                <a:off x="3757" y="1777"/>
                <a:ext cx="312" cy="139"/>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3764" name="Oval 113"/>
              <p:cNvSpPr>
                <a:spLocks noChangeArrowheads="1"/>
              </p:cNvSpPr>
              <p:nvPr/>
            </p:nvSpPr>
            <p:spPr bwMode="auto">
              <a:xfrm>
                <a:off x="2834" y="2011"/>
                <a:ext cx="391"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3765" name="Text Box 114"/>
              <p:cNvSpPr txBox="1">
                <a:spLocks noChangeArrowheads="1"/>
              </p:cNvSpPr>
              <p:nvPr/>
            </p:nvSpPr>
            <p:spPr bwMode="auto">
              <a:xfrm>
                <a:off x="2815" y="2170"/>
                <a:ext cx="312" cy="171"/>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3766" name="Text Box 115"/>
              <p:cNvSpPr txBox="1">
                <a:spLocks noChangeArrowheads="1"/>
              </p:cNvSpPr>
              <p:nvPr/>
            </p:nvSpPr>
            <p:spPr bwMode="auto">
              <a:xfrm>
                <a:off x="3469" y="2180"/>
                <a:ext cx="276" cy="128"/>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3767" name="Oval 116"/>
              <p:cNvSpPr>
                <a:spLocks noChangeArrowheads="1"/>
              </p:cNvSpPr>
              <p:nvPr/>
            </p:nvSpPr>
            <p:spPr bwMode="auto">
              <a:xfrm>
                <a:off x="3469" y="2011"/>
                <a:ext cx="528"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73768" name="Oval 117"/>
              <p:cNvSpPr>
                <a:spLocks noChangeArrowheads="1"/>
              </p:cNvSpPr>
              <p:nvPr/>
            </p:nvSpPr>
            <p:spPr bwMode="auto">
              <a:xfrm>
                <a:off x="3151" y="1557"/>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73769" name="Line 118"/>
              <p:cNvSpPr>
                <a:spLocks noChangeShapeType="1"/>
              </p:cNvSpPr>
              <p:nvPr/>
            </p:nvSpPr>
            <p:spPr bwMode="auto">
              <a:xfrm flipH="1">
                <a:off x="3106" y="1739"/>
                <a:ext cx="181" cy="272"/>
              </a:xfrm>
              <a:prstGeom prst="line">
                <a:avLst/>
              </a:prstGeom>
              <a:noFill/>
              <a:ln w="38100">
                <a:solidFill>
                  <a:schemeClr val="tx1"/>
                </a:solidFill>
                <a:round/>
                <a:headEnd/>
                <a:tailEnd/>
              </a:ln>
            </p:spPr>
            <p:txBody>
              <a:bodyPr/>
              <a:lstStyle/>
              <a:p>
                <a:endParaRPr lang="zh-CN" altLang="en-US"/>
              </a:p>
            </p:txBody>
          </p:sp>
          <p:sp>
            <p:nvSpPr>
              <p:cNvPr id="73770" name="Line 119"/>
              <p:cNvSpPr>
                <a:spLocks noChangeShapeType="1"/>
              </p:cNvSpPr>
              <p:nvPr/>
            </p:nvSpPr>
            <p:spPr bwMode="auto">
              <a:xfrm>
                <a:off x="3469" y="1739"/>
                <a:ext cx="91" cy="272"/>
              </a:xfrm>
              <a:prstGeom prst="line">
                <a:avLst/>
              </a:prstGeom>
              <a:noFill/>
              <a:ln w="38100">
                <a:solidFill>
                  <a:schemeClr val="tx1"/>
                </a:solidFill>
                <a:round/>
                <a:headEnd/>
                <a:tailEnd/>
              </a:ln>
            </p:spPr>
            <p:txBody>
              <a:bodyPr/>
              <a:lstStyle/>
              <a:p>
                <a:endParaRPr lang="zh-CN" altLang="en-US"/>
              </a:p>
            </p:txBody>
          </p:sp>
          <p:sp>
            <p:nvSpPr>
              <p:cNvPr id="73771" name="Oval 120"/>
              <p:cNvSpPr>
                <a:spLocks noChangeArrowheads="1"/>
              </p:cNvSpPr>
              <p:nvPr/>
            </p:nvSpPr>
            <p:spPr bwMode="auto">
              <a:xfrm>
                <a:off x="3424" y="1136"/>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8</a:t>
                </a:r>
                <a:endParaRPr lang="en-US" altLang="zh-CN" sz="1400" b="1">
                  <a:ea typeface="楷体_GB2312" pitchFamily="49" charset="-122"/>
                </a:endParaRPr>
              </a:p>
            </p:txBody>
          </p:sp>
          <p:sp>
            <p:nvSpPr>
              <p:cNvPr id="73772" name="Line 121"/>
              <p:cNvSpPr>
                <a:spLocks noChangeShapeType="1"/>
              </p:cNvSpPr>
              <p:nvPr/>
            </p:nvSpPr>
            <p:spPr bwMode="auto">
              <a:xfrm flipH="1">
                <a:off x="3378" y="1317"/>
                <a:ext cx="181" cy="272"/>
              </a:xfrm>
              <a:prstGeom prst="line">
                <a:avLst/>
              </a:prstGeom>
              <a:noFill/>
              <a:ln w="38100">
                <a:solidFill>
                  <a:schemeClr val="tx1"/>
                </a:solidFill>
                <a:round/>
                <a:headEnd/>
                <a:tailEnd/>
              </a:ln>
            </p:spPr>
            <p:txBody>
              <a:bodyPr/>
              <a:lstStyle/>
              <a:p>
                <a:endParaRPr lang="zh-CN" altLang="en-US"/>
              </a:p>
            </p:txBody>
          </p:sp>
          <p:sp>
            <p:nvSpPr>
              <p:cNvPr id="73773" name="Line 122"/>
              <p:cNvSpPr>
                <a:spLocks noChangeShapeType="1"/>
              </p:cNvSpPr>
              <p:nvPr/>
            </p:nvSpPr>
            <p:spPr bwMode="auto">
              <a:xfrm>
                <a:off x="3741" y="1317"/>
                <a:ext cx="91" cy="272"/>
              </a:xfrm>
              <a:prstGeom prst="line">
                <a:avLst/>
              </a:prstGeom>
              <a:noFill/>
              <a:ln w="38100">
                <a:solidFill>
                  <a:schemeClr val="tx1"/>
                </a:solidFill>
                <a:round/>
                <a:headEnd/>
                <a:tailEnd/>
              </a:ln>
            </p:spPr>
            <p:txBody>
              <a:bodyPr/>
              <a:lstStyle/>
              <a:p>
                <a:endParaRPr lang="zh-CN" altLang="en-US"/>
              </a:p>
            </p:txBody>
          </p:sp>
        </p:grpSp>
      </p:grpSp>
      <p:sp>
        <p:nvSpPr>
          <p:cNvPr id="42" name="矩形 41"/>
          <p:cNvSpPr>
            <a:spLocks noChangeArrowheads="1"/>
          </p:cNvSpPr>
          <p:nvPr/>
        </p:nvSpPr>
        <p:spPr bwMode="auto">
          <a:xfrm>
            <a:off x="3203575" y="3254375"/>
            <a:ext cx="1512888" cy="425450"/>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二叉链表？</a:t>
            </a:r>
          </a:p>
        </p:txBody>
      </p:sp>
      <p:sp>
        <p:nvSpPr>
          <p:cNvPr id="43" name="矩形 42"/>
          <p:cNvSpPr>
            <a:spLocks noChangeArrowheads="1"/>
          </p:cNvSpPr>
          <p:nvPr/>
        </p:nvSpPr>
        <p:spPr bwMode="auto">
          <a:xfrm>
            <a:off x="3203575" y="3686175"/>
            <a:ext cx="1439863" cy="425450"/>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三叉链表？</a:t>
            </a:r>
          </a:p>
        </p:txBody>
      </p:sp>
      <p:sp>
        <p:nvSpPr>
          <p:cNvPr id="44" name="矩形 43"/>
          <p:cNvSpPr>
            <a:spLocks noChangeArrowheads="1"/>
          </p:cNvSpPr>
          <p:nvPr/>
        </p:nvSpPr>
        <p:spPr bwMode="auto">
          <a:xfrm>
            <a:off x="611188" y="4046538"/>
            <a:ext cx="3097212" cy="757237"/>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特点：结点数可以确定</a:t>
            </a:r>
            <a:endParaRPr lang="en-US" altLang="zh-CN" sz="1800" b="1">
              <a:latin typeface="楷体_GB2312" pitchFamily="49" charset="-122"/>
              <a:ea typeface="楷体_GB2312" pitchFamily="49" charset="-122"/>
            </a:endParaRPr>
          </a:p>
          <a:p>
            <a:pPr>
              <a:lnSpc>
                <a:spcPct val="120000"/>
              </a:lnSpc>
            </a:pPr>
            <a:r>
              <a:rPr lang="zh-CN" altLang="en-US" sz="1800" b="1">
                <a:latin typeface="楷体_GB2312" pitchFamily="49" charset="-122"/>
                <a:ea typeface="楷体_GB2312" pitchFamily="49" charset="-122"/>
              </a:rPr>
              <a:t>结论：用数组存储三叉链表</a:t>
            </a:r>
          </a:p>
        </p:txBody>
      </p:sp>
      <mc:AlternateContent xmlns:mc="http://schemas.openxmlformats.org/markup-compatibility/2006">
        <mc:Choice xmlns:p14="http://schemas.microsoft.com/office/powerpoint/2010/main" xmlns="" Requires="p14">
          <p:contentPart p14:bwMode="auto" r:id="rId3">
            <p14:nvContentPartPr>
              <p14:cNvPr id="7373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373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blinds(horizontal)">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blinds(horizontal)">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linds(horizontal)">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42" grpId="0"/>
      <p:bldP spid="43" grpId="0"/>
      <p:bldP spid="4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矩形 34"/>
          <p:cNvSpPr>
            <a:spLocks noChangeArrowheads="1"/>
          </p:cNvSpPr>
          <p:nvPr/>
        </p:nvSpPr>
        <p:spPr bwMode="auto">
          <a:xfrm>
            <a:off x="467544"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哈夫曼树存储</a:t>
            </a:r>
            <a:endParaRPr lang="zh-CN" altLang="en-US" dirty="0">
              <a:latin typeface="微软雅黑" pitchFamily="34" charset="-122"/>
              <a:ea typeface="微软雅黑" pitchFamily="34" charset="-122"/>
            </a:endParaRPr>
          </a:p>
        </p:txBody>
      </p:sp>
      <p:grpSp>
        <p:nvGrpSpPr>
          <p:cNvPr id="74757" name="Group 123"/>
          <p:cNvGrpSpPr>
            <a:grpSpLocks/>
          </p:cNvGrpSpPr>
          <p:nvPr/>
        </p:nvGrpSpPr>
        <p:grpSpPr bwMode="auto">
          <a:xfrm>
            <a:off x="5219700" y="2571750"/>
            <a:ext cx="3600450" cy="2373313"/>
            <a:chOff x="204" y="1797"/>
            <a:chExt cx="3128" cy="2523"/>
          </a:xfrm>
        </p:grpSpPr>
        <p:sp>
          <p:nvSpPr>
            <p:cNvPr id="74892" name="Oval 37"/>
            <p:cNvSpPr>
              <a:spLocks noChangeArrowheads="1"/>
            </p:cNvSpPr>
            <p:nvPr/>
          </p:nvSpPr>
          <p:spPr bwMode="auto">
            <a:xfrm>
              <a:off x="2213" y="2661"/>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4893" name="Text Box 38"/>
            <p:cNvSpPr txBox="1">
              <a:spLocks noChangeArrowheads="1"/>
            </p:cNvSpPr>
            <p:nvPr/>
          </p:nvSpPr>
          <p:spPr bwMode="auto">
            <a:xfrm>
              <a:off x="2236" y="2820"/>
              <a:ext cx="419" cy="171"/>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74894" name="Text Box 43"/>
            <p:cNvSpPr txBox="1">
              <a:spLocks noChangeArrowheads="1"/>
            </p:cNvSpPr>
            <p:nvPr/>
          </p:nvSpPr>
          <p:spPr bwMode="auto">
            <a:xfrm>
              <a:off x="2879" y="2836"/>
              <a:ext cx="419" cy="171"/>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74895" name="Oval 44"/>
            <p:cNvSpPr>
              <a:spLocks noChangeArrowheads="1"/>
            </p:cNvSpPr>
            <p:nvPr/>
          </p:nvSpPr>
          <p:spPr bwMode="auto">
            <a:xfrm>
              <a:off x="2842" y="2661"/>
              <a:ext cx="490"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74896" name="Oval 56"/>
            <p:cNvSpPr>
              <a:spLocks noChangeArrowheads="1"/>
            </p:cNvSpPr>
            <p:nvPr/>
          </p:nvSpPr>
          <p:spPr bwMode="auto">
            <a:xfrm>
              <a:off x="2608" y="220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25</a:t>
              </a:r>
              <a:endParaRPr lang="en-US" altLang="zh-CN" sz="1400" b="1">
                <a:ea typeface="楷体_GB2312" pitchFamily="49" charset="-122"/>
              </a:endParaRPr>
            </a:p>
          </p:txBody>
        </p:sp>
        <p:sp>
          <p:nvSpPr>
            <p:cNvPr id="74897" name="Line 57"/>
            <p:cNvSpPr>
              <a:spLocks noChangeShapeType="1"/>
            </p:cNvSpPr>
            <p:nvPr/>
          </p:nvSpPr>
          <p:spPr bwMode="auto">
            <a:xfrm flipH="1">
              <a:off x="2517" y="2386"/>
              <a:ext cx="181" cy="272"/>
            </a:xfrm>
            <a:prstGeom prst="line">
              <a:avLst/>
            </a:prstGeom>
            <a:noFill/>
            <a:ln w="38100">
              <a:solidFill>
                <a:schemeClr val="tx1"/>
              </a:solidFill>
              <a:round/>
              <a:headEnd/>
              <a:tailEnd/>
            </a:ln>
          </p:spPr>
          <p:txBody>
            <a:bodyPr/>
            <a:lstStyle/>
            <a:p>
              <a:endParaRPr lang="zh-CN" altLang="en-US"/>
            </a:p>
          </p:txBody>
        </p:sp>
        <p:sp>
          <p:nvSpPr>
            <p:cNvPr id="74898" name="Line 58"/>
            <p:cNvSpPr>
              <a:spLocks noChangeShapeType="1"/>
            </p:cNvSpPr>
            <p:nvPr/>
          </p:nvSpPr>
          <p:spPr bwMode="auto">
            <a:xfrm>
              <a:off x="2880" y="2386"/>
              <a:ext cx="91" cy="272"/>
            </a:xfrm>
            <a:prstGeom prst="line">
              <a:avLst/>
            </a:prstGeom>
            <a:noFill/>
            <a:ln w="38100">
              <a:solidFill>
                <a:schemeClr val="tx1"/>
              </a:solidFill>
              <a:round/>
              <a:headEnd/>
              <a:tailEnd/>
            </a:ln>
          </p:spPr>
          <p:txBody>
            <a:bodyPr/>
            <a:lstStyle/>
            <a:p>
              <a:endParaRPr lang="zh-CN" altLang="en-US"/>
            </a:p>
          </p:txBody>
        </p:sp>
        <p:sp>
          <p:nvSpPr>
            <p:cNvPr id="74899" name="Oval 62"/>
            <p:cNvSpPr>
              <a:spLocks noChangeArrowheads="1"/>
            </p:cNvSpPr>
            <p:nvPr/>
          </p:nvSpPr>
          <p:spPr bwMode="auto">
            <a:xfrm>
              <a:off x="2109" y="1797"/>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58</a:t>
              </a:r>
              <a:endParaRPr lang="en-US" altLang="zh-CN" sz="1400" b="1">
                <a:ea typeface="楷体_GB2312" pitchFamily="49" charset="-122"/>
              </a:endParaRPr>
            </a:p>
          </p:txBody>
        </p:sp>
        <p:sp>
          <p:nvSpPr>
            <p:cNvPr id="74900" name="Line 63"/>
            <p:cNvSpPr>
              <a:spLocks noChangeShapeType="1"/>
            </p:cNvSpPr>
            <p:nvPr/>
          </p:nvSpPr>
          <p:spPr bwMode="auto">
            <a:xfrm flipH="1">
              <a:off x="1701" y="1933"/>
              <a:ext cx="453" cy="318"/>
            </a:xfrm>
            <a:prstGeom prst="line">
              <a:avLst/>
            </a:prstGeom>
            <a:noFill/>
            <a:ln w="38100">
              <a:solidFill>
                <a:schemeClr val="tx1"/>
              </a:solidFill>
              <a:round/>
              <a:headEnd/>
              <a:tailEnd/>
            </a:ln>
          </p:spPr>
          <p:txBody>
            <a:bodyPr/>
            <a:lstStyle/>
            <a:p>
              <a:endParaRPr lang="zh-CN" altLang="en-US"/>
            </a:p>
          </p:txBody>
        </p:sp>
        <p:sp>
          <p:nvSpPr>
            <p:cNvPr id="74901" name="Line 64"/>
            <p:cNvSpPr>
              <a:spLocks noChangeShapeType="1"/>
            </p:cNvSpPr>
            <p:nvPr/>
          </p:nvSpPr>
          <p:spPr bwMode="auto">
            <a:xfrm>
              <a:off x="2472" y="1978"/>
              <a:ext cx="272" cy="273"/>
            </a:xfrm>
            <a:prstGeom prst="line">
              <a:avLst/>
            </a:prstGeom>
            <a:noFill/>
            <a:ln w="38100">
              <a:solidFill>
                <a:schemeClr val="tx1"/>
              </a:solidFill>
              <a:round/>
              <a:headEnd/>
              <a:tailEnd/>
            </a:ln>
          </p:spPr>
          <p:txBody>
            <a:bodyPr/>
            <a:lstStyle/>
            <a:p>
              <a:endParaRPr lang="zh-CN" altLang="en-US"/>
            </a:p>
          </p:txBody>
        </p:sp>
        <p:grpSp>
          <p:nvGrpSpPr>
            <p:cNvPr id="74902" name="Group 100"/>
            <p:cNvGrpSpPr>
              <a:grpSpLocks/>
            </p:cNvGrpSpPr>
            <p:nvPr/>
          </p:nvGrpSpPr>
          <p:grpSpPr bwMode="auto">
            <a:xfrm>
              <a:off x="204" y="2234"/>
              <a:ext cx="1954" cy="2086"/>
              <a:chOff x="2815" y="255"/>
              <a:chExt cx="1954" cy="2086"/>
            </a:xfrm>
          </p:grpSpPr>
          <p:sp>
            <p:nvSpPr>
              <p:cNvPr id="74903" name="Oval 101"/>
              <p:cNvSpPr>
                <a:spLocks noChangeArrowheads="1"/>
              </p:cNvSpPr>
              <p:nvPr/>
            </p:nvSpPr>
            <p:spPr bwMode="auto">
              <a:xfrm>
                <a:off x="4377" y="663"/>
                <a:ext cx="392"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74904" name="Text Box 102"/>
              <p:cNvSpPr txBox="1">
                <a:spLocks noChangeArrowheads="1"/>
              </p:cNvSpPr>
              <p:nvPr/>
            </p:nvSpPr>
            <p:spPr bwMode="auto">
              <a:xfrm>
                <a:off x="4370" y="822"/>
                <a:ext cx="383" cy="171"/>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74905" name="Oval 103"/>
              <p:cNvSpPr>
                <a:spLocks noChangeArrowheads="1"/>
              </p:cNvSpPr>
              <p:nvPr/>
            </p:nvSpPr>
            <p:spPr bwMode="auto">
              <a:xfrm>
                <a:off x="4105" y="25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33</a:t>
                </a:r>
                <a:endParaRPr lang="en-US" altLang="zh-CN" sz="1400" b="1">
                  <a:ea typeface="楷体_GB2312" pitchFamily="49" charset="-122"/>
                </a:endParaRPr>
              </a:p>
            </p:txBody>
          </p:sp>
          <p:sp>
            <p:nvSpPr>
              <p:cNvPr id="74906" name="Line 104"/>
              <p:cNvSpPr>
                <a:spLocks noChangeShapeType="1"/>
              </p:cNvSpPr>
              <p:nvPr/>
            </p:nvSpPr>
            <p:spPr bwMode="auto">
              <a:xfrm flipH="1">
                <a:off x="4014" y="436"/>
                <a:ext cx="181" cy="272"/>
              </a:xfrm>
              <a:prstGeom prst="line">
                <a:avLst/>
              </a:prstGeom>
              <a:noFill/>
              <a:ln w="38100">
                <a:solidFill>
                  <a:schemeClr val="tx1"/>
                </a:solidFill>
                <a:round/>
                <a:headEnd/>
                <a:tailEnd/>
              </a:ln>
            </p:spPr>
            <p:txBody>
              <a:bodyPr/>
              <a:lstStyle/>
              <a:p>
                <a:endParaRPr lang="zh-CN" altLang="en-US"/>
              </a:p>
            </p:txBody>
          </p:sp>
          <p:sp>
            <p:nvSpPr>
              <p:cNvPr id="74907" name="Line 105"/>
              <p:cNvSpPr>
                <a:spLocks noChangeShapeType="1"/>
              </p:cNvSpPr>
              <p:nvPr/>
            </p:nvSpPr>
            <p:spPr bwMode="auto">
              <a:xfrm>
                <a:off x="4377" y="436"/>
                <a:ext cx="91" cy="272"/>
              </a:xfrm>
              <a:prstGeom prst="line">
                <a:avLst/>
              </a:prstGeom>
              <a:noFill/>
              <a:ln w="38100">
                <a:solidFill>
                  <a:schemeClr val="tx1"/>
                </a:solidFill>
                <a:round/>
                <a:headEnd/>
                <a:tailEnd/>
              </a:ln>
            </p:spPr>
            <p:txBody>
              <a:bodyPr/>
              <a:lstStyle/>
              <a:p>
                <a:endParaRPr lang="zh-CN" altLang="en-US"/>
              </a:p>
            </p:txBody>
          </p:sp>
          <p:sp>
            <p:nvSpPr>
              <p:cNvPr id="74908" name="Oval 106"/>
              <p:cNvSpPr>
                <a:spLocks noChangeArrowheads="1"/>
              </p:cNvSpPr>
              <p:nvPr/>
            </p:nvSpPr>
            <p:spPr bwMode="auto">
              <a:xfrm>
                <a:off x="4059" y="1136"/>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74909" name="Text Box 107"/>
              <p:cNvSpPr txBox="1">
                <a:spLocks noChangeArrowheads="1"/>
              </p:cNvSpPr>
              <p:nvPr/>
            </p:nvSpPr>
            <p:spPr bwMode="auto">
              <a:xfrm>
                <a:off x="4059" y="1295"/>
                <a:ext cx="417" cy="171"/>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74910" name="Oval 108"/>
              <p:cNvSpPr>
                <a:spLocks noChangeArrowheads="1"/>
              </p:cNvSpPr>
              <p:nvPr/>
            </p:nvSpPr>
            <p:spPr bwMode="auto">
              <a:xfrm>
                <a:off x="3787" y="682"/>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18</a:t>
                </a:r>
                <a:endParaRPr lang="en-US" altLang="zh-CN" sz="1400" b="1">
                  <a:ea typeface="楷体_GB2312" pitchFamily="49" charset="-122"/>
                </a:endParaRPr>
              </a:p>
            </p:txBody>
          </p:sp>
          <p:sp>
            <p:nvSpPr>
              <p:cNvPr id="74911" name="Line 109"/>
              <p:cNvSpPr>
                <a:spLocks noChangeShapeType="1"/>
              </p:cNvSpPr>
              <p:nvPr/>
            </p:nvSpPr>
            <p:spPr bwMode="auto">
              <a:xfrm flipH="1">
                <a:off x="3696" y="863"/>
                <a:ext cx="181" cy="272"/>
              </a:xfrm>
              <a:prstGeom prst="line">
                <a:avLst/>
              </a:prstGeom>
              <a:noFill/>
              <a:ln w="38100">
                <a:solidFill>
                  <a:schemeClr val="tx1"/>
                </a:solidFill>
                <a:round/>
                <a:headEnd/>
                <a:tailEnd/>
              </a:ln>
            </p:spPr>
            <p:txBody>
              <a:bodyPr/>
              <a:lstStyle/>
              <a:p>
                <a:endParaRPr lang="zh-CN" altLang="en-US"/>
              </a:p>
            </p:txBody>
          </p:sp>
          <p:sp>
            <p:nvSpPr>
              <p:cNvPr id="74912" name="Line 110"/>
              <p:cNvSpPr>
                <a:spLocks noChangeShapeType="1"/>
              </p:cNvSpPr>
              <p:nvPr/>
            </p:nvSpPr>
            <p:spPr bwMode="auto">
              <a:xfrm>
                <a:off x="4059" y="863"/>
                <a:ext cx="91" cy="272"/>
              </a:xfrm>
              <a:prstGeom prst="line">
                <a:avLst/>
              </a:prstGeom>
              <a:noFill/>
              <a:ln w="38100">
                <a:solidFill>
                  <a:schemeClr val="tx1"/>
                </a:solidFill>
                <a:round/>
                <a:headEnd/>
                <a:tailEnd/>
              </a:ln>
            </p:spPr>
            <p:txBody>
              <a:bodyPr/>
              <a:lstStyle/>
              <a:p>
                <a:endParaRPr lang="zh-CN" altLang="en-US"/>
              </a:p>
            </p:txBody>
          </p:sp>
          <p:sp>
            <p:nvSpPr>
              <p:cNvPr id="74913" name="Oval 111"/>
              <p:cNvSpPr>
                <a:spLocks noChangeArrowheads="1"/>
              </p:cNvSpPr>
              <p:nvPr/>
            </p:nvSpPr>
            <p:spPr bwMode="auto">
              <a:xfrm>
                <a:off x="3711" y="1602"/>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74914" name="Text Box 112"/>
              <p:cNvSpPr txBox="1">
                <a:spLocks noChangeArrowheads="1"/>
              </p:cNvSpPr>
              <p:nvPr/>
            </p:nvSpPr>
            <p:spPr bwMode="auto">
              <a:xfrm>
                <a:off x="3757" y="1777"/>
                <a:ext cx="312" cy="139"/>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74915" name="Oval 113"/>
              <p:cNvSpPr>
                <a:spLocks noChangeArrowheads="1"/>
              </p:cNvSpPr>
              <p:nvPr/>
            </p:nvSpPr>
            <p:spPr bwMode="auto">
              <a:xfrm>
                <a:off x="2834" y="2011"/>
                <a:ext cx="391"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74916" name="Text Box 114"/>
              <p:cNvSpPr txBox="1">
                <a:spLocks noChangeArrowheads="1"/>
              </p:cNvSpPr>
              <p:nvPr/>
            </p:nvSpPr>
            <p:spPr bwMode="auto">
              <a:xfrm>
                <a:off x="2815" y="2170"/>
                <a:ext cx="312" cy="171"/>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74917" name="Text Box 115"/>
              <p:cNvSpPr txBox="1">
                <a:spLocks noChangeArrowheads="1"/>
              </p:cNvSpPr>
              <p:nvPr/>
            </p:nvSpPr>
            <p:spPr bwMode="auto">
              <a:xfrm>
                <a:off x="3469" y="2180"/>
                <a:ext cx="276" cy="128"/>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74918" name="Oval 116"/>
              <p:cNvSpPr>
                <a:spLocks noChangeArrowheads="1"/>
              </p:cNvSpPr>
              <p:nvPr/>
            </p:nvSpPr>
            <p:spPr bwMode="auto">
              <a:xfrm>
                <a:off x="3469" y="2011"/>
                <a:ext cx="528"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74919" name="Oval 117"/>
              <p:cNvSpPr>
                <a:spLocks noChangeArrowheads="1"/>
              </p:cNvSpPr>
              <p:nvPr/>
            </p:nvSpPr>
            <p:spPr bwMode="auto">
              <a:xfrm>
                <a:off x="3151" y="1557"/>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74920" name="Line 118"/>
              <p:cNvSpPr>
                <a:spLocks noChangeShapeType="1"/>
              </p:cNvSpPr>
              <p:nvPr/>
            </p:nvSpPr>
            <p:spPr bwMode="auto">
              <a:xfrm flipH="1">
                <a:off x="3106" y="1739"/>
                <a:ext cx="181" cy="272"/>
              </a:xfrm>
              <a:prstGeom prst="line">
                <a:avLst/>
              </a:prstGeom>
              <a:noFill/>
              <a:ln w="38100">
                <a:solidFill>
                  <a:schemeClr val="tx1"/>
                </a:solidFill>
                <a:round/>
                <a:headEnd/>
                <a:tailEnd/>
              </a:ln>
            </p:spPr>
            <p:txBody>
              <a:bodyPr/>
              <a:lstStyle/>
              <a:p>
                <a:endParaRPr lang="zh-CN" altLang="en-US"/>
              </a:p>
            </p:txBody>
          </p:sp>
          <p:sp>
            <p:nvSpPr>
              <p:cNvPr id="74921" name="Line 119"/>
              <p:cNvSpPr>
                <a:spLocks noChangeShapeType="1"/>
              </p:cNvSpPr>
              <p:nvPr/>
            </p:nvSpPr>
            <p:spPr bwMode="auto">
              <a:xfrm>
                <a:off x="3469" y="1739"/>
                <a:ext cx="91" cy="272"/>
              </a:xfrm>
              <a:prstGeom prst="line">
                <a:avLst/>
              </a:prstGeom>
              <a:noFill/>
              <a:ln w="38100">
                <a:solidFill>
                  <a:schemeClr val="tx1"/>
                </a:solidFill>
                <a:round/>
                <a:headEnd/>
                <a:tailEnd/>
              </a:ln>
            </p:spPr>
            <p:txBody>
              <a:bodyPr/>
              <a:lstStyle/>
              <a:p>
                <a:endParaRPr lang="zh-CN" altLang="en-US"/>
              </a:p>
            </p:txBody>
          </p:sp>
          <p:sp>
            <p:nvSpPr>
              <p:cNvPr id="74922" name="Oval 120"/>
              <p:cNvSpPr>
                <a:spLocks noChangeArrowheads="1"/>
              </p:cNvSpPr>
              <p:nvPr/>
            </p:nvSpPr>
            <p:spPr bwMode="auto">
              <a:xfrm>
                <a:off x="3424" y="1136"/>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8</a:t>
                </a:r>
                <a:endParaRPr lang="en-US" altLang="zh-CN" sz="1400" b="1">
                  <a:ea typeface="楷体_GB2312" pitchFamily="49" charset="-122"/>
                </a:endParaRPr>
              </a:p>
            </p:txBody>
          </p:sp>
          <p:sp>
            <p:nvSpPr>
              <p:cNvPr id="74923" name="Line 121"/>
              <p:cNvSpPr>
                <a:spLocks noChangeShapeType="1"/>
              </p:cNvSpPr>
              <p:nvPr/>
            </p:nvSpPr>
            <p:spPr bwMode="auto">
              <a:xfrm flipH="1">
                <a:off x="3378" y="1317"/>
                <a:ext cx="181" cy="272"/>
              </a:xfrm>
              <a:prstGeom prst="line">
                <a:avLst/>
              </a:prstGeom>
              <a:noFill/>
              <a:ln w="38100">
                <a:solidFill>
                  <a:schemeClr val="tx1"/>
                </a:solidFill>
                <a:round/>
                <a:headEnd/>
                <a:tailEnd/>
              </a:ln>
            </p:spPr>
            <p:txBody>
              <a:bodyPr/>
              <a:lstStyle/>
              <a:p>
                <a:endParaRPr lang="zh-CN" altLang="en-US"/>
              </a:p>
            </p:txBody>
          </p:sp>
          <p:sp>
            <p:nvSpPr>
              <p:cNvPr id="74924" name="Line 122"/>
              <p:cNvSpPr>
                <a:spLocks noChangeShapeType="1"/>
              </p:cNvSpPr>
              <p:nvPr/>
            </p:nvSpPr>
            <p:spPr bwMode="auto">
              <a:xfrm>
                <a:off x="3741" y="1317"/>
                <a:ext cx="91" cy="272"/>
              </a:xfrm>
              <a:prstGeom prst="line">
                <a:avLst/>
              </a:prstGeom>
              <a:noFill/>
              <a:ln w="38100">
                <a:solidFill>
                  <a:schemeClr val="tx1"/>
                </a:solidFill>
                <a:round/>
                <a:headEnd/>
                <a:tailEnd/>
              </a:ln>
            </p:spPr>
            <p:txBody>
              <a:bodyPr/>
              <a:lstStyle/>
              <a:p>
                <a:endParaRPr lang="zh-CN" altLang="en-US"/>
              </a:p>
            </p:txBody>
          </p:sp>
        </p:grpSp>
      </p:grpSp>
      <p:graphicFrame>
        <p:nvGraphicFramePr>
          <p:cNvPr id="45" name="Group 720"/>
          <p:cNvGraphicFramePr>
            <a:graphicFrameLocks noGrp="1"/>
          </p:cNvGraphicFramePr>
          <p:nvPr/>
        </p:nvGraphicFramePr>
        <p:xfrm>
          <a:off x="539750" y="1058863"/>
          <a:ext cx="6264697" cy="1691640"/>
        </p:xfrm>
        <a:graphic>
          <a:graphicData uri="http://schemas.openxmlformats.org/drawingml/2006/table">
            <a:tbl>
              <a:tblPr/>
              <a:tblGrid>
                <a:gridCol w="417337">
                  <a:extLst>
                    <a:ext uri="{9D8B030D-6E8A-4147-A177-3AD203B41FA5}">
                      <a16:colId xmlns:a16="http://schemas.microsoft.com/office/drawing/2014/main" xmlns="" val="20000"/>
                    </a:ext>
                  </a:extLst>
                </a:gridCol>
                <a:gridCol w="418499">
                  <a:extLst>
                    <a:ext uri="{9D8B030D-6E8A-4147-A177-3AD203B41FA5}">
                      <a16:colId xmlns:a16="http://schemas.microsoft.com/office/drawing/2014/main" xmlns="" val="20001"/>
                    </a:ext>
                  </a:extLst>
                </a:gridCol>
                <a:gridCol w="417336">
                  <a:extLst>
                    <a:ext uri="{9D8B030D-6E8A-4147-A177-3AD203B41FA5}">
                      <a16:colId xmlns:a16="http://schemas.microsoft.com/office/drawing/2014/main" xmlns="" val="20002"/>
                    </a:ext>
                  </a:extLst>
                </a:gridCol>
                <a:gridCol w="417337">
                  <a:extLst>
                    <a:ext uri="{9D8B030D-6E8A-4147-A177-3AD203B41FA5}">
                      <a16:colId xmlns:a16="http://schemas.microsoft.com/office/drawing/2014/main" xmlns="" val="20003"/>
                    </a:ext>
                  </a:extLst>
                </a:gridCol>
                <a:gridCol w="417336">
                  <a:extLst>
                    <a:ext uri="{9D8B030D-6E8A-4147-A177-3AD203B41FA5}">
                      <a16:colId xmlns:a16="http://schemas.microsoft.com/office/drawing/2014/main" xmlns="" val="20004"/>
                    </a:ext>
                  </a:extLst>
                </a:gridCol>
                <a:gridCol w="418499">
                  <a:extLst>
                    <a:ext uri="{9D8B030D-6E8A-4147-A177-3AD203B41FA5}">
                      <a16:colId xmlns:a16="http://schemas.microsoft.com/office/drawing/2014/main" xmlns="" val="20005"/>
                    </a:ext>
                  </a:extLst>
                </a:gridCol>
                <a:gridCol w="417337">
                  <a:extLst>
                    <a:ext uri="{9D8B030D-6E8A-4147-A177-3AD203B41FA5}">
                      <a16:colId xmlns:a16="http://schemas.microsoft.com/office/drawing/2014/main" xmlns="" val="20006"/>
                    </a:ext>
                  </a:extLst>
                </a:gridCol>
                <a:gridCol w="417336">
                  <a:extLst>
                    <a:ext uri="{9D8B030D-6E8A-4147-A177-3AD203B41FA5}">
                      <a16:colId xmlns:a16="http://schemas.microsoft.com/office/drawing/2014/main" xmlns="" val="20007"/>
                    </a:ext>
                  </a:extLst>
                </a:gridCol>
                <a:gridCol w="439423">
                  <a:extLst>
                    <a:ext uri="{9D8B030D-6E8A-4147-A177-3AD203B41FA5}">
                      <a16:colId xmlns:a16="http://schemas.microsoft.com/office/drawing/2014/main" xmlns="" val="20008"/>
                    </a:ext>
                  </a:extLst>
                </a:gridCol>
                <a:gridCol w="396412">
                  <a:extLst>
                    <a:ext uri="{9D8B030D-6E8A-4147-A177-3AD203B41FA5}">
                      <a16:colId xmlns:a16="http://schemas.microsoft.com/office/drawing/2014/main" xmlns="" val="20009"/>
                    </a:ext>
                  </a:extLst>
                </a:gridCol>
                <a:gridCol w="417336">
                  <a:extLst>
                    <a:ext uri="{9D8B030D-6E8A-4147-A177-3AD203B41FA5}">
                      <a16:colId xmlns:a16="http://schemas.microsoft.com/office/drawing/2014/main" xmlns="" val="20010"/>
                    </a:ext>
                  </a:extLst>
                </a:gridCol>
                <a:gridCol w="417337">
                  <a:extLst>
                    <a:ext uri="{9D8B030D-6E8A-4147-A177-3AD203B41FA5}">
                      <a16:colId xmlns:a16="http://schemas.microsoft.com/office/drawing/2014/main" xmlns="" val="20011"/>
                    </a:ext>
                  </a:extLst>
                </a:gridCol>
                <a:gridCol w="417336">
                  <a:extLst>
                    <a:ext uri="{9D8B030D-6E8A-4147-A177-3AD203B41FA5}">
                      <a16:colId xmlns:a16="http://schemas.microsoft.com/office/drawing/2014/main" xmlns="" val="20012"/>
                    </a:ext>
                  </a:extLst>
                </a:gridCol>
                <a:gridCol w="418499">
                  <a:extLst>
                    <a:ext uri="{9D8B030D-6E8A-4147-A177-3AD203B41FA5}">
                      <a16:colId xmlns:a16="http://schemas.microsoft.com/office/drawing/2014/main" xmlns="" val="20013"/>
                    </a:ext>
                  </a:extLst>
                </a:gridCol>
                <a:gridCol w="417337">
                  <a:extLst>
                    <a:ext uri="{9D8B030D-6E8A-4147-A177-3AD203B41FA5}">
                      <a16:colId xmlns:a16="http://schemas.microsoft.com/office/drawing/2014/main" xmlns="" val="20014"/>
                    </a:ext>
                  </a:extLst>
                </a:gridCol>
              </a:tblGrid>
              <a:tr h="2778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值</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sp</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nl</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2683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rPr>
                        <a:t>权</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58</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33</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25</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18</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8</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4</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10</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15</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12</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3</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4</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13</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2778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rPr>
                        <a:t>父</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2</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4</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5</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4</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2</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3</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6</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5</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3</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6</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2778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rPr>
                        <a:t>左</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2</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4</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9</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5</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6</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10</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2762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rPr>
                        <a:t>右</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3</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8</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12</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7</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11</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13</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2778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0</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2</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3</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4</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5</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6</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7</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8</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9</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10</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11</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12</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13</a:t>
                      </a:r>
                    </a:p>
                  </a:txBody>
                  <a:tcPr marT="34290" marB="34290"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46" name="TextBox 45"/>
          <p:cNvSpPr txBox="1">
            <a:spLocks noChangeArrowheads="1"/>
          </p:cNvSpPr>
          <p:nvPr/>
        </p:nvSpPr>
        <p:spPr bwMode="auto">
          <a:xfrm>
            <a:off x="611188" y="2859088"/>
            <a:ext cx="4897437" cy="1524000"/>
          </a:xfrm>
          <a:prstGeom prst="rect">
            <a:avLst/>
          </a:prstGeom>
          <a:noFill/>
          <a:ln w="9525">
            <a:noFill/>
            <a:miter lim="800000"/>
            <a:headEnd/>
            <a:tailEnd/>
          </a:ln>
        </p:spPr>
        <p:txBody>
          <a:bodyPr>
            <a:spAutoFit/>
          </a:bodyPr>
          <a:lstStyle/>
          <a:p>
            <a:pPr>
              <a:lnSpc>
                <a:spcPct val="150000"/>
              </a:lnSpc>
            </a:pPr>
            <a:r>
              <a:rPr lang="en-US" altLang="zh-CN" sz="1600" b="1">
                <a:ea typeface="楷体_GB2312" pitchFamily="49" charset="-122"/>
              </a:rPr>
              <a:t>N</a:t>
            </a:r>
            <a:r>
              <a:rPr lang="zh-CN" altLang="en-US" sz="1600" b="1">
                <a:ea typeface="楷体_GB2312" pitchFamily="49" charset="-122"/>
              </a:rPr>
              <a:t>个被编码符号的哈夫曼树有</a:t>
            </a:r>
            <a:r>
              <a:rPr lang="en-US" altLang="zh-CN" sz="1600" b="1">
                <a:ea typeface="楷体_GB2312" pitchFamily="49" charset="-122"/>
              </a:rPr>
              <a:t>2N-1</a:t>
            </a:r>
            <a:r>
              <a:rPr lang="zh-CN" altLang="en-US" sz="1600" b="1">
                <a:ea typeface="楷体_GB2312" pitchFamily="49" charset="-122"/>
              </a:rPr>
              <a:t>个结点</a:t>
            </a:r>
            <a:endParaRPr lang="en-US" altLang="zh-CN" sz="1600" b="1">
              <a:ea typeface="楷体_GB2312" pitchFamily="49" charset="-122"/>
            </a:endParaRPr>
          </a:p>
          <a:p>
            <a:pPr>
              <a:lnSpc>
                <a:spcPct val="150000"/>
              </a:lnSpc>
            </a:pPr>
            <a:r>
              <a:rPr lang="zh-CN" altLang="en-US" sz="1600" b="1">
                <a:ea typeface="楷体_GB2312" pitchFamily="49" charset="-122"/>
              </a:rPr>
              <a:t>数组大小</a:t>
            </a:r>
            <a:r>
              <a:rPr lang="en-US" altLang="zh-CN" sz="1600" b="1">
                <a:ea typeface="楷体_GB2312" pitchFamily="49" charset="-122"/>
              </a:rPr>
              <a:t>2N</a:t>
            </a:r>
            <a:r>
              <a:rPr lang="zh-CN" altLang="en-US" sz="1600" b="1">
                <a:ea typeface="楷体_GB2312" pitchFamily="49" charset="-122"/>
              </a:rPr>
              <a:t>，</a:t>
            </a:r>
            <a:r>
              <a:rPr lang="en-US" altLang="zh-CN" sz="1600" b="1">
                <a:ea typeface="楷体_GB2312" pitchFamily="49" charset="-122"/>
              </a:rPr>
              <a:t>0</a:t>
            </a:r>
            <a:r>
              <a:rPr lang="zh-CN" altLang="en-US" sz="1600" b="1">
                <a:ea typeface="楷体_GB2312" pitchFamily="49" charset="-122"/>
              </a:rPr>
              <a:t>号下标变量不用</a:t>
            </a:r>
            <a:endParaRPr lang="en-US" altLang="zh-CN" sz="1600" b="1">
              <a:ea typeface="楷体_GB2312" pitchFamily="49" charset="-122"/>
            </a:endParaRPr>
          </a:p>
          <a:p>
            <a:pPr>
              <a:lnSpc>
                <a:spcPct val="150000"/>
              </a:lnSpc>
            </a:pPr>
            <a:r>
              <a:rPr lang="zh-CN" altLang="en-US" sz="1600" b="1">
                <a:ea typeface="楷体_GB2312" pitchFamily="49" charset="-122"/>
              </a:rPr>
              <a:t>根结点存储在下标</a:t>
            </a:r>
            <a:r>
              <a:rPr lang="en-US" altLang="zh-CN" sz="1600" b="1">
                <a:ea typeface="楷体_GB2312" pitchFamily="49" charset="-122"/>
              </a:rPr>
              <a:t>1</a:t>
            </a:r>
            <a:r>
              <a:rPr lang="zh-CN" altLang="en-US" sz="1600" b="1">
                <a:ea typeface="楷体_GB2312" pitchFamily="49" charset="-122"/>
              </a:rPr>
              <a:t>中</a:t>
            </a:r>
            <a:endParaRPr lang="en-US" altLang="zh-CN" sz="1600" b="1">
              <a:ea typeface="楷体_GB2312" pitchFamily="49" charset="-122"/>
            </a:endParaRPr>
          </a:p>
          <a:p>
            <a:pPr>
              <a:lnSpc>
                <a:spcPct val="150000"/>
              </a:lnSpc>
            </a:pPr>
            <a:r>
              <a:rPr lang="zh-CN" altLang="en-US" sz="1600" b="1">
                <a:ea typeface="楷体_GB2312" pitchFamily="49" charset="-122"/>
              </a:rPr>
              <a:t>被编码元素存放在数组的后一半</a:t>
            </a:r>
          </a:p>
        </p:txBody>
      </p:sp>
      <p:sp>
        <p:nvSpPr>
          <p:cNvPr id="47" name="TextBox 46"/>
          <p:cNvSpPr txBox="1">
            <a:spLocks noChangeArrowheads="1"/>
          </p:cNvSpPr>
          <p:nvPr/>
        </p:nvSpPr>
        <p:spPr bwMode="auto">
          <a:xfrm>
            <a:off x="539750" y="4443413"/>
            <a:ext cx="4464050" cy="461962"/>
          </a:xfrm>
          <a:prstGeom prst="rect">
            <a:avLst/>
          </a:prstGeom>
          <a:noFill/>
          <a:ln w="9525">
            <a:noFill/>
            <a:miter lim="800000"/>
            <a:headEnd/>
            <a:tailEnd/>
          </a:ln>
        </p:spPr>
        <p:txBody>
          <a:bodyPr>
            <a:spAutoFit/>
          </a:bodyPr>
          <a:lstStyle/>
          <a:p>
            <a:pPr>
              <a:lnSpc>
                <a:spcPct val="150000"/>
              </a:lnSpc>
            </a:pPr>
            <a:r>
              <a:rPr lang="zh-CN" altLang="en-US" sz="1600" b="1">
                <a:ea typeface="楷体_GB2312" pitchFamily="49" charset="-122"/>
              </a:rPr>
              <a:t>哈夫曼树的生成是从右到左填写数组的前一半</a:t>
            </a:r>
          </a:p>
        </p:txBody>
      </p:sp>
      <mc:AlternateContent xmlns:mc="http://schemas.openxmlformats.org/markup-compatibility/2006">
        <mc:Choice xmlns:p14="http://schemas.microsoft.com/office/powerpoint/2010/main" xmlns="" Requires="p14">
          <p:contentPart p14:bwMode="auto" r:id="rId3">
            <p14:nvContentPartPr>
              <p14:cNvPr id="7475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475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矩形 34"/>
          <p:cNvSpPr>
            <a:spLocks noChangeArrowheads="1"/>
          </p:cNvSpPr>
          <p:nvPr/>
        </p:nvSpPr>
        <p:spPr bwMode="auto">
          <a:xfrm>
            <a:off x="467544" y="195486"/>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哈夫曼树生成及编码的产生过程</a:t>
            </a:r>
            <a:endParaRPr lang="zh-CN" altLang="en-US" dirty="0">
              <a:latin typeface="微软雅黑" pitchFamily="34" charset="-122"/>
              <a:ea typeface="微软雅黑" pitchFamily="34" charset="-122"/>
            </a:endParaRPr>
          </a:p>
        </p:txBody>
      </p:sp>
      <p:sp>
        <p:nvSpPr>
          <p:cNvPr id="75781" name="Rectangle 3"/>
          <p:cNvSpPr>
            <a:spLocks noChangeArrowheads="1"/>
          </p:cNvSpPr>
          <p:nvPr/>
        </p:nvSpPr>
        <p:spPr bwMode="auto">
          <a:xfrm>
            <a:off x="8420100" y="3525838"/>
            <a:ext cx="569913"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13</a:t>
            </a:r>
          </a:p>
        </p:txBody>
      </p:sp>
      <p:sp>
        <p:nvSpPr>
          <p:cNvPr id="75782" name="Rectangle 4"/>
          <p:cNvSpPr>
            <a:spLocks noChangeArrowheads="1"/>
          </p:cNvSpPr>
          <p:nvPr/>
        </p:nvSpPr>
        <p:spPr bwMode="auto">
          <a:xfrm>
            <a:off x="7848600" y="3525838"/>
            <a:ext cx="571500"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12</a:t>
            </a:r>
          </a:p>
        </p:txBody>
      </p:sp>
      <p:sp>
        <p:nvSpPr>
          <p:cNvPr id="75783" name="Rectangle 5"/>
          <p:cNvSpPr>
            <a:spLocks noChangeArrowheads="1"/>
          </p:cNvSpPr>
          <p:nvPr/>
        </p:nvSpPr>
        <p:spPr bwMode="auto">
          <a:xfrm>
            <a:off x="7278688" y="3525838"/>
            <a:ext cx="569912"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11</a:t>
            </a:r>
          </a:p>
        </p:txBody>
      </p:sp>
      <p:sp>
        <p:nvSpPr>
          <p:cNvPr id="75784" name="Rectangle 6"/>
          <p:cNvSpPr>
            <a:spLocks noChangeArrowheads="1"/>
          </p:cNvSpPr>
          <p:nvPr/>
        </p:nvSpPr>
        <p:spPr bwMode="auto">
          <a:xfrm>
            <a:off x="6708775" y="3525838"/>
            <a:ext cx="569913"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10</a:t>
            </a:r>
          </a:p>
        </p:txBody>
      </p:sp>
      <p:sp>
        <p:nvSpPr>
          <p:cNvPr id="75785" name="Rectangle 7"/>
          <p:cNvSpPr>
            <a:spLocks noChangeArrowheads="1"/>
          </p:cNvSpPr>
          <p:nvPr/>
        </p:nvSpPr>
        <p:spPr bwMode="auto">
          <a:xfrm>
            <a:off x="6138863" y="3525838"/>
            <a:ext cx="569912"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9</a:t>
            </a:r>
          </a:p>
        </p:txBody>
      </p:sp>
      <p:sp>
        <p:nvSpPr>
          <p:cNvPr id="75786" name="Rectangle 8"/>
          <p:cNvSpPr>
            <a:spLocks noChangeArrowheads="1"/>
          </p:cNvSpPr>
          <p:nvPr/>
        </p:nvSpPr>
        <p:spPr bwMode="auto">
          <a:xfrm>
            <a:off x="5597525" y="3525838"/>
            <a:ext cx="541338"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8</a:t>
            </a:r>
          </a:p>
        </p:txBody>
      </p:sp>
      <p:sp>
        <p:nvSpPr>
          <p:cNvPr id="75787" name="Rectangle 9"/>
          <p:cNvSpPr>
            <a:spLocks noChangeArrowheads="1"/>
          </p:cNvSpPr>
          <p:nvPr/>
        </p:nvSpPr>
        <p:spPr bwMode="auto">
          <a:xfrm>
            <a:off x="4997450" y="3525838"/>
            <a:ext cx="600075"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7</a:t>
            </a:r>
          </a:p>
        </p:txBody>
      </p:sp>
      <p:sp>
        <p:nvSpPr>
          <p:cNvPr id="75788" name="Rectangle 10"/>
          <p:cNvSpPr>
            <a:spLocks noChangeArrowheads="1"/>
          </p:cNvSpPr>
          <p:nvPr/>
        </p:nvSpPr>
        <p:spPr bwMode="auto">
          <a:xfrm>
            <a:off x="4427538" y="3525838"/>
            <a:ext cx="569912"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6</a:t>
            </a:r>
          </a:p>
        </p:txBody>
      </p:sp>
      <p:sp>
        <p:nvSpPr>
          <p:cNvPr id="75789" name="Rectangle 11"/>
          <p:cNvSpPr>
            <a:spLocks noChangeArrowheads="1"/>
          </p:cNvSpPr>
          <p:nvPr/>
        </p:nvSpPr>
        <p:spPr bwMode="auto">
          <a:xfrm>
            <a:off x="3857625" y="3525838"/>
            <a:ext cx="569913"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5</a:t>
            </a:r>
          </a:p>
        </p:txBody>
      </p:sp>
      <p:sp>
        <p:nvSpPr>
          <p:cNvPr id="75790" name="Rectangle 12"/>
          <p:cNvSpPr>
            <a:spLocks noChangeArrowheads="1"/>
          </p:cNvSpPr>
          <p:nvPr/>
        </p:nvSpPr>
        <p:spPr bwMode="auto">
          <a:xfrm>
            <a:off x="3286125" y="3525838"/>
            <a:ext cx="571500"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4</a:t>
            </a:r>
          </a:p>
        </p:txBody>
      </p:sp>
      <p:sp>
        <p:nvSpPr>
          <p:cNvPr id="75791" name="Rectangle 13"/>
          <p:cNvSpPr>
            <a:spLocks noChangeArrowheads="1"/>
          </p:cNvSpPr>
          <p:nvPr/>
        </p:nvSpPr>
        <p:spPr bwMode="auto">
          <a:xfrm>
            <a:off x="2716213" y="3525838"/>
            <a:ext cx="569912"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3</a:t>
            </a:r>
          </a:p>
        </p:txBody>
      </p:sp>
      <p:sp>
        <p:nvSpPr>
          <p:cNvPr id="75792" name="Rectangle 14"/>
          <p:cNvSpPr>
            <a:spLocks noChangeArrowheads="1"/>
          </p:cNvSpPr>
          <p:nvPr/>
        </p:nvSpPr>
        <p:spPr bwMode="auto">
          <a:xfrm>
            <a:off x="2146300" y="3525838"/>
            <a:ext cx="569913"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2</a:t>
            </a:r>
          </a:p>
        </p:txBody>
      </p:sp>
      <p:sp>
        <p:nvSpPr>
          <p:cNvPr id="75793" name="Rectangle 15"/>
          <p:cNvSpPr>
            <a:spLocks noChangeArrowheads="1"/>
          </p:cNvSpPr>
          <p:nvPr/>
        </p:nvSpPr>
        <p:spPr bwMode="auto">
          <a:xfrm>
            <a:off x="1576388" y="3525838"/>
            <a:ext cx="569912"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a:t>
            </a:r>
          </a:p>
        </p:txBody>
      </p:sp>
      <p:sp>
        <p:nvSpPr>
          <p:cNvPr id="75794" name="Rectangle 16"/>
          <p:cNvSpPr>
            <a:spLocks noChangeArrowheads="1"/>
          </p:cNvSpPr>
          <p:nvPr/>
        </p:nvSpPr>
        <p:spPr bwMode="auto">
          <a:xfrm>
            <a:off x="1004888" y="3525838"/>
            <a:ext cx="571500"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0</a:t>
            </a:r>
          </a:p>
        </p:txBody>
      </p:sp>
      <p:sp>
        <p:nvSpPr>
          <p:cNvPr id="75795" name="Rectangle 17"/>
          <p:cNvSpPr>
            <a:spLocks noChangeArrowheads="1"/>
          </p:cNvSpPr>
          <p:nvPr/>
        </p:nvSpPr>
        <p:spPr bwMode="auto">
          <a:xfrm>
            <a:off x="434975" y="3525838"/>
            <a:ext cx="569913" cy="509587"/>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796" name="Rectangle 18"/>
          <p:cNvSpPr>
            <a:spLocks noChangeArrowheads="1"/>
          </p:cNvSpPr>
          <p:nvPr/>
        </p:nvSpPr>
        <p:spPr bwMode="auto">
          <a:xfrm>
            <a:off x="8420100" y="3019425"/>
            <a:ext cx="569913" cy="506413"/>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797" name="Rectangle 19"/>
          <p:cNvSpPr>
            <a:spLocks noChangeArrowheads="1"/>
          </p:cNvSpPr>
          <p:nvPr/>
        </p:nvSpPr>
        <p:spPr bwMode="auto">
          <a:xfrm>
            <a:off x="7848600" y="3019425"/>
            <a:ext cx="571500" cy="506413"/>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798" name="Rectangle 20"/>
          <p:cNvSpPr>
            <a:spLocks noChangeArrowheads="1"/>
          </p:cNvSpPr>
          <p:nvPr/>
        </p:nvSpPr>
        <p:spPr bwMode="auto">
          <a:xfrm>
            <a:off x="7278688" y="3019425"/>
            <a:ext cx="569912" cy="506413"/>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799" name="Rectangle 21"/>
          <p:cNvSpPr>
            <a:spLocks noChangeArrowheads="1"/>
          </p:cNvSpPr>
          <p:nvPr/>
        </p:nvSpPr>
        <p:spPr bwMode="auto">
          <a:xfrm>
            <a:off x="6708775" y="3019425"/>
            <a:ext cx="569913" cy="506413"/>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00" name="Rectangle 22"/>
          <p:cNvSpPr>
            <a:spLocks noChangeArrowheads="1"/>
          </p:cNvSpPr>
          <p:nvPr/>
        </p:nvSpPr>
        <p:spPr bwMode="auto">
          <a:xfrm>
            <a:off x="6138863" y="3019425"/>
            <a:ext cx="569912" cy="506413"/>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01" name="Rectangle 23"/>
          <p:cNvSpPr>
            <a:spLocks noChangeArrowheads="1"/>
          </p:cNvSpPr>
          <p:nvPr/>
        </p:nvSpPr>
        <p:spPr bwMode="auto">
          <a:xfrm>
            <a:off x="5597525" y="3019425"/>
            <a:ext cx="541338" cy="506413"/>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02" name="Rectangle 24"/>
          <p:cNvSpPr>
            <a:spLocks noChangeArrowheads="1"/>
          </p:cNvSpPr>
          <p:nvPr/>
        </p:nvSpPr>
        <p:spPr bwMode="auto">
          <a:xfrm>
            <a:off x="4997450" y="3019425"/>
            <a:ext cx="600075" cy="506413"/>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67" name="Rectangle 25"/>
          <p:cNvSpPr>
            <a:spLocks noChangeArrowheads="1"/>
          </p:cNvSpPr>
          <p:nvPr/>
        </p:nvSpPr>
        <p:spPr bwMode="auto">
          <a:xfrm>
            <a:off x="4427538" y="3019425"/>
            <a:ext cx="569912"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13</a:t>
            </a:r>
          </a:p>
        </p:txBody>
      </p:sp>
      <p:sp>
        <p:nvSpPr>
          <p:cNvPr id="68" name="Rectangle 26"/>
          <p:cNvSpPr>
            <a:spLocks noChangeArrowheads="1"/>
          </p:cNvSpPr>
          <p:nvPr/>
        </p:nvSpPr>
        <p:spPr bwMode="auto">
          <a:xfrm>
            <a:off x="3857625" y="3019425"/>
            <a:ext cx="569913"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11</a:t>
            </a:r>
          </a:p>
        </p:txBody>
      </p:sp>
      <p:sp>
        <p:nvSpPr>
          <p:cNvPr id="69" name="Rectangle 27"/>
          <p:cNvSpPr>
            <a:spLocks noChangeArrowheads="1"/>
          </p:cNvSpPr>
          <p:nvPr/>
        </p:nvSpPr>
        <p:spPr bwMode="auto">
          <a:xfrm>
            <a:off x="3286125" y="3019425"/>
            <a:ext cx="571500"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7</a:t>
            </a:r>
          </a:p>
        </p:txBody>
      </p:sp>
      <p:sp>
        <p:nvSpPr>
          <p:cNvPr id="70" name="Rectangle 28"/>
          <p:cNvSpPr>
            <a:spLocks noChangeArrowheads="1"/>
          </p:cNvSpPr>
          <p:nvPr/>
        </p:nvSpPr>
        <p:spPr bwMode="auto">
          <a:xfrm>
            <a:off x="2716213" y="3019425"/>
            <a:ext cx="569912"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12</a:t>
            </a:r>
          </a:p>
        </p:txBody>
      </p:sp>
      <p:sp>
        <p:nvSpPr>
          <p:cNvPr id="71" name="Rectangle 29"/>
          <p:cNvSpPr>
            <a:spLocks noChangeArrowheads="1"/>
          </p:cNvSpPr>
          <p:nvPr/>
        </p:nvSpPr>
        <p:spPr bwMode="auto">
          <a:xfrm>
            <a:off x="2146300" y="3019425"/>
            <a:ext cx="569913"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8</a:t>
            </a:r>
          </a:p>
        </p:txBody>
      </p:sp>
      <p:sp>
        <p:nvSpPr>
          <p:cNvPr id="72" name="Rectangle 30"/>
          <p:cNvSpPr>
            <a:spLocks noChangeArrowheads="1"/>
          </p:cNvSpPr>
          <p:nvPr/>
        </p:nvSpPr>
        <p:spPr bwMode="auto">
          <a:xfrm>
            <a:off x="1576388" y="3019425"/>
            <a:ext cx="569912"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3</a:t>
            </a:r>
          </a:p>
        </p:txBody>
      </p:sp>
      <p:sp>
        <p:nvSpPr>
          <p:cNvPr id="75809" name="Rectangle 31"/>
          <p:cNvSpPr>
            <a:spLocks noChangeArrowheads="1"/>
          </p:cNvSpPr>
          <p:nvPr/>
        </p:nvSpPr>
        <p:spPr bwMode="auto">
          <a:xfrm>
            <a:off x="1004888" y="3019425"/>
            <a:ext cx="571500" cy="506413"/>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10" name="Rectangle 32"/>
          <p:cNvSpPr>
            <a:spLocks noChangeArrowheads="1"/>
          </p:cNvSpPr>
          <p:nvPr/>
        </p:nvSpPr>
        <p:spPr bwMode="auto">
          <a:xfrm>
            <a:off x="434975" y="3019425"/>
            <a:ext cx="569913" cy="506413"/>
          </a:xfrm>
          <a:prstGeom prst="rect">
            <a:avLst/>
          </a:prstGeom>
          <a:noFill/>
          <a:ln w="12700" cap="sq" algn="ctr">
            <a:noFill/>
            <a:miter lim="800000"/>
            <a:headEnd type="none" w="sm" len="sm"/>
            <a:tailEnd type="none" w="sm" len="sm"/>
          </a:ln>
        </p:spPr>
        <p:txBody>
          <a:bodyPr/>
          <a:lstStyle/>
          <a:p>
            <a:pPr>
              <a:spcBef>
                <a:spcPct val="20000"/>
              </a:spcBef>
            </a:pPr>
            <a:r>
              <a:rPr lang="zh-CN" altLang="en-US" sz="1600" b="1"/>
              <a:t>右</a:t>
            </a:r>
          </a:p>
        </p:txBody>
      </p:sp>
      <p:sp>
        <p:nvSpPr>
          <p:cNvPr id="75811" name="Rectangle 33"/>
          <p:cNvSpPr>
            <a:spLocks noChangeArrowheads="1"/>
          </p:cNvSpPr>
          <p:nvPr/>
        </p:nvSpPr>
        <p:spPr bwMode="auto">
          <a:xfrm>
            <a:off x="8420100" y="2511425"/>
            <a:ext cx="569913"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12" name="Rectangle 34"/>
          <p:cNvSpPr>
            <a:spLocks noChangeArrowheads="1"/>
          </p:cNvSpPr>
          <p:nvPr/>
        </p:nvSpPr>
        <p:spPr bwMode="auto">
          <a:xfrm>
            <a:off x="7848600" y="2511425"/>
            <a:ext cx="571500"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13" name="Rectangle 35"/>
          <p:cNvSpPr>
            <a:spLocks noChangeArrowheads="1"/>
          </p:cNvSpPr>
          <p:nvPr/>
        </p:nvSpPr>
        <p:spPr bwMode="auto">
          <a:xfrm>
            <a:off x="7278688" y="2511425"/>
            <a:ext cx="569912"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14" name="Rectangle 36"/>
          <p:cNvSpPr>
            <a:spLocks noChangeArrowheads="1"/>
          </p:cNvSpPr>
          <p:nvPr/>
        </p:nvSpPr>
        <p:spPr bwMode="auto">
          <a:xfrm>
            <a:off x="6708775" y="2511425"/>
            <a:ext cx="569913"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15" name="Rectangle 37"/>
          <p:cNvSpPr>
            <a:spLocks noChangeArrowheads="1"/>
          </p:cNvSpPr>
          <p:nvPr/>
        </p:nvSpPr>
        <p:spPr bwMode="auto">
          <a:xfrm>
            <a:off x="6138863" y="2511425"/>
            <a:ext cx="569912"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16" name="Rectangle 38"/>
          <p:cNvSpPr>
            <a:spLocks noChangeArrowheads="1"/>
          </p:cNvSpPr>
          <p:nvPr/>
        </p:nvSpPr>
        <p:spPr bwMode="auto">
          <a:xfrm>
            <a:off x="5597525" y="2511425"/>
            <a:ext cx="541338"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17" name="Rectangle 39"/>
          <p:cNvSpPr>
            <a:spLocks noChangeArrowheads="1"/>
          </p:cNvSpPr>
          <p:nvPr/>
        </p:nvSpPr>
        <p:spPr bwMode="auto">
          <a:xfrm>
            <a:off x="4997450" y="2511425"/>
            <a:ext cx="600075"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82" name="Rectangle 40"/>
          <p:cNvSpPr>
            <a:spLocks noChangeArrowheads="1"/>
          </p:cNvSpPr>
          <p:nvPr/>
        </p:nvSpPr>
        <p:spPr bwMode="auto">
          <a:xfrm>
            <a:off x="4427538" y="2511425"/>
            <a:ext cx="569912"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10</a:t>
            </a:r>
          </a:p>
        </p:txBody>
      </p:sp>
      <p:sp>
        <p:nvSpPr>
          <p:cNvPr id="83" name="Rectangle 41"/>
          <p:cNvSpPr>
            <a:spLocks noChangeArrowheads="1"/>
          </p:cNvSpPr>
          <p:nvPr/>
        </p:nvSpPr>
        <p:spPr bwMode="auto">
          <a:xfrm>
            <a:off x="3857625" y="2511425"/>
            <a:ext cx="569913"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6</a:t>
            </a:r>
          </a:p>
        </p:txBody>
      </p:sp>
      <p:sp>
        <p:nvSpPr>
          <p:cNvPr id="84" name="Rectangle 42"/>
          <p:cNvSpPr>
            <a:spLocks noChangeArrowheads="1"/>
          </p:cNvSpPr>
          <p:nvPr/>
        </p:nvSpPr>
        <p:spPr bwMode="auto">
          <a:xfrm>
            <a:off x="3286125" y="2511425"/>
            <a:ext cx="571500"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5</a:t>
            </a:r>
          </a:p>
        </p:txBody>
      </p:sp>
      <p:sp>
        <p:nvSpPr>
          <p:cNvPr id="85" name="Rectangle 43"/>
          <p:cNvSpPr>
            <a:spLocks noChangeArrowheads="1"/>
          </p:cNvSpPr>
          <p:nvPr/>
        </p:nvSpPr>
        <p:spPr bwMode="auto">
          <a:xfrm>
            <a:off x="2716213" y="2511425"/>
            <a:ext cx="569912"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9</a:t>
            </a:r>
          </a:p>
        </p:txBody>
      </p:sp>
      <p:sp>
        <p:nvSpPr>
          <p:cNvPr id="86" name="Rectangle 44"/>
          <p:cNvSpPr>
            <a:spLocks noChangeArrowheads="1"/>
          </p:cNvSpPr>
          <p:nvPr/>
        </p:nvSpPr>
        <p:spPr bwMode="auto">
          <a:xfrm>
            <a:off x="2146300" y="2511425"/>
            <a:ext cx="569913"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4</a:t>
            </a:r>
          </a:p>
        </p:txBody>
      </p:sp>
      <p:sp>
        <p:nvSpPr>
          <p:cNvPr id="87" name="Rectangle 45"/>
          <p:cNvSpPr>
            <a:spLocks noChangeArrowheads="1"/>
          </p:cNvSpPr>
          <p:nvPr/>
        </p:nvSpPr>
        <p:spPr bwMode="auto">
          <a:xfrm>
            <a:off x="1576388" y="2511425"/>
            <a:ext cx="569912"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2</a:t>
            </a:r>
          </a:p>
        </p:txBody>
      </p:sp>
      <p:sp>
        <p:nvSpPr>
          <p:cNvPr id="75824" name="Rectangle 46"/>
          <p:cNvSpPr>
            <a:spLocks noChangeArrowheads="1"/>
          </p:cNvSpPr>
          <p:nvPr/>
        </p:nvSpPr>
        <p:spPr bwMode="auto">
          <a:xfrm>
            <a:off x="1004888" y="2511425"/>
            <a:ext cx="571500"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25" name="Rectangle 47"/>
          <p:cNvSpPr>
            <a:spLocks noChangeArrowheads="1"/>
          </p:cNvSpPr>
          <p:nvPr/>
        </p:nvSpPr>
        <p:spPr bwMode="auto">
          <a:xfrm>
            <a:off x="434975" y="2511425"/>
            <a:ext cx="569913" cy="508000"/>
          </a:xfrm>
          <a:prstGeom prst="rect">
            <a:avLst/>
          </a:prstGeom>
          <a:noFill/>
          <a:ln w="12700" cap="sq" algn="ctr">
            <a:noFill/>
            <a:miter lim="800000"/>
            <a:headEnd type="none" w="sm" len="sm"/>
            <a:tailEnd type="none" w="sm" len="sm"/>
          </a:ln>
        </p:spPr>
        <p:txBody>
          <a:bodyPr/>
          <a:lstStyle/>
          <a:p>
            <a:pPr>
              <a:spcBef>
                <a:spcPct val="20000"/>
              </a:spcBef>
            </a:pPr>
            <a:r>
              <a:rPr lang="zh-CN" altLang="en-US" sz="1600" b="1"/>
              <a:t>左</a:t>
            </a:r>
          </a:p>
        </p:txBody>
      </p:sp>
      <p:sp>
        <p:nvSpPr>
          <p:cNvPr id="90" name="Rectangle 48"/>
          <p:cNvSpPr>
            <a:spLocks noChangeArrowheads="1"/>
          </p:cNvSpPr>
          <p:nvPr/>
        </p:nvSpPr>
        <p:spPr bwMode="auto">
          <a:xfrm>
            <a:off x="8420100" y="2001838"/>
            <a:ext cx="569913"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6</a:t>
            </a:r>
          </a:p>
        </p:txBody>
      </p:sp>
      <p:sp>
        <p:nvSpPr>
          <p:cNvPr id="91" name="Rectangle 49"/>
          <p:cNvSpPr>
            <a:spLocks noChangeArrowheads="1"/>
          </p:cNvSpPr>
          <p:nvPr/>
        </p:nvSpPr>
        <p:spPr bwMode="auto">
          <a:xfrm>
            <a:off x="7848600" y="2001838"/>
            <a:ext cx="571500"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3</a:t>
            </a:r>
          </a:p>
        </p:txBody>
      </p:sp>
      <p:sp>
        <p:nvSpPr>
          <p:cNvPr id="92" name="Rectangle 50"/>
          <p:cNvSpPr>
            <a:spLocks noChangeArrowheads="1"/>
          </p:cNvSpPr>
          <p:nvPr/>
        </p:nvSpPr>
        <p:spPr bwMode="auto">
          <a:xfrm>
            <a:off x="7278688" y="2001838"/>
            <a:ext cx="569912"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5</a:t>
            </a:r>
          </a:p>
        </p:txBody>
      </p:sp>
      <p:sp>
        <p:nvSpPr>
          <p:cNvPr id="93" name="Rectangle 51"/>
          <p:cNvSpPr>
            <a:spLocks noChangeArrowheads="1"/>
          </p:cNvSpPr>
          <p:nvPr/>
        </p:nvSpPr>
        <p:spPr bwMode="auto">
          <a:xfrm>
            <a:off x="6708775" y="2001838"/>
            <a:ext cx="569913"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6</a:t>
            </a:r>
          </a:p>
        </p:txBody>
      </p:sp>
      <p:sp>
        <p:nvSpPr>
          <p:cNvPr id="94" name="Rectangle 52"/>
          <p:cNvSpPr>
            <a:spLocks noChangeArrowheads="1"/>
          </p:cNvSpPr>
          <p:nvPr/>
        </p:nvSpPr>
        <p:spPr bwMode="auto">
          <a:xfrm>
            <a:off x="6138863" y="2001838"/>
            <a:ext cx="569912"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3</a:t>
            </a:r>
          </a:p>
        </p:txBody>
      </p:sp>
      <p:sp>
        <p:nvSpPr>
          <p:cNvPr id="95" name="Rectangle 53"/>
          <p:cNvSpPr>
            <a:spLocks noChangeArrowheads="1"/>
          </p:cNvSpPr>
          <p:nvPr/>
        </p:nvSpPr>
        <p:spPr bwMode="auto">
          <a:xfrm>
            <a:off x="5597525" y="2001838"/>
            <a:ext cx="541338"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2</a:t>
            </a:r>
          </a:p>
        </p:txBody>
      </p:sp>
      <p:sp>
        <p:nvSpPr>
          <p:cNvPr id="96" name="Rectangle 54"/>
          <p:cNvSpPr>
            <a:spLocks noChangeArrowheads="1"/>
          </p:cNvSpPr>
          <p:nvPr/>
        </p:nvSpPr>
        <p:spPr bwMode="auto">
          <a:xfrm>
            <a:off x="4997450" y="2001838"/>
            <a:ext cx="600075"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4</a:t>
            </a:r>
          </a:p>
        </p:txBody>
      </p:sp>
      <p:sp>
        <p:nvSpPr>
          <p:cNvPr id="97" name="Rectangle 55"/>
          <p:cNvSpPr>
            <a:spLocks noChangeArrowheads="1"/>
          </p:cNvSpPr>
          <p:nvPr/>
        </p:nvSpPr>
        <p:spPr bwMode="auto">
          <a:xfrm>
            <a:off x="4427538" y="2001838"/>
            <a:ext cx="569912"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5</a:t>
            </a:r>
          </a:p>
        </p:txBody>
      </p:sp>
      <p:sp>
        <p:nvSpPr>
          <p:cNvPr id="98" name="Rectangle 56"/>
          <p:cNvSpPr>
            <a:spLocks noChangeArrowheads="1"/>
          </p:cNvSpPr>
          <p:nvPr/>
        </p:nvSpPr>
        <p:spPr bwMode="auto">
          <a:xfrm>
            <a:off x="3857625" y="2001838"/>
            <a:ext cx="569913"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4</a:t>
            </a:r>
          </a:p>
        </p:txBody>
      </p:sp>
      <p:sp>
        <p:nvSpPr>
          <p:cNvPr id="99" name="Rectangle 57"/>
          <p:cNvSpPr>
            <a:spLocks noChangeArrowheads="1"/>
          </p:cNvSpPr>
          <p:nvPr/>
        </p:nvSpPr>
        <p:spPr bwMode="auto">
          <a:xfrm>
            <a:off x="3286125" y="2001838"/>
            <a:ext cx="571500"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2</a:t>
            </a:r>
          </a:p>
        </p:txBody>
      </p:sp>
      <p:sp>
        <p:nvSpPr>
          <p:cNvPr id="100" name="Rectangle 58"/>
          <p:cNvSpPr>
            <a:spLocks noChangeArrowheads="1"/>
          </p:cNvSpPr>
          <p:nvPr/>
        </p:nvSpPr>
        <p:spPr bwMode="auto">
          <a:xfrm>
            <a:off x="2716213" y="2001838"/>
            <a:ext cx="569912"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a:t>
            </a:r>
          </a:p>
        </p:txBody>
      </p:sp>
      <p:sp>
        <p:nvSpPr>
          <p:cNvPr id="101" name="Rectangle 59"/>
          <p:cNvSpPr>
            <a:spLocks noChangeArrowheads="1"/>
          </p:cNvSpPr>
          <p:nvPr/>
        </p:nvSpPr>
        <p:spPr bwMode="auto">
          <a:xfrm>
            <a:off x="2146300" y="2001838"/>
            <a:ext cx="569913" cy="509587"/>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a:t>
            </a:r>
          </a:p>
        </p:txBody>
      </p:sp>
      <p:sp>
        <p:nvSpPr>
          <p:cNvPr id="75838" name="Rectangle 60"/>
          <p:cNvSpPr>
            <a:spLocks noChangeArrowheads="1"/>
          </p:cNvSpPr>
          <p:nvPr/>
        </p:nvSpPr>
        <p:spPr bwMode="auto">
          <a:xfrm>
            <a:off x="1576388" y="2001838"/>
            <a:ext cx="569912" cy="509587"/>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39" name="Rectangle 61"/>
          <p:cNvSpPr>
            <a:spLocks noChangeArrowheads="1"/>
          </p:cNvSpPr>
          <p:nvPr/>
        </p:nvSpPr>
        <p:spPr bwMode="auto">
          <a:xfrm>
            <a:off x="1004888" y="2001838"/>
            <a:ext cx="571500" cy="509587"/>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40" name="Rectangle 62"/>
          <p:cNvSpPr>
            <a:spLocks noChangeArrowheads="1"/>
          </p:cNvSpPr>
          <p:nvPr/>
        </p:nvSpPr>
        <p:spPr bwMode="auto">
          <a:xfrm>
            <a:off x="434975" y="2001838"/>
            <a:ext cx="569913" cy="509587"/>
          </a:xfrm>
          <a:prstGeom prst="rect">
            <a:avLst/>
          </a:prstGeom>
          <a:noFill/>
          <a:ln w="12700" cap="sq" algn="ctr">
            <a:noFill/>
            <a:miter lim="800000"/>
            <a:headEnd type="none" w="sm" len="sm"/>
            <a:tailEnd type="none" w="sm" len="sm"/>
          </a:ln>
        </p:spPr>
        <p:txBody>
          <a:bodyPr/>
          <a:lstStyle/>
          <a:p>
            <a:pPr>
              <a:spcBef>
                <a:spcPct val="20000"/>
              </a:spcBef>
            </a:pPr>
            <a:r>
              <a:rPr lang="zh-CN" altLang="en-US" sz="1600" b="1"/>
              <a:t>父</a:t>
            </a:r>
          </a:p>
        </p:txBody>
      </p:sp>
      <p:sp>
        <p:nvSpPr>
          <p:cNvPr id="75841" name="Rectangle 63"/>
          <p:cNvSpPr>
            <a:spLocks noChangeArrowheads="1"/>
          </p:cNvSpPr>
          <p:nvPr/>
        </p:nvSpPr>
        <p:spPr bwMode="auto">
          <a:xfrm>
            <a:off x="8420100" y="1495425"/>
            <a:ext cx="569913"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a:t>
            </a:r>
          </a:p>
        </p:txBody>
      </p:sp>
      <p:sp>
        <p:nvSpPr>
          <p:cNvPr id="75842" name="Rectangle 64"/>
          <p:cNvSpPr>
            <a:spLocks noChangeArrowheads="1"/>
          </p:cNvSpPr>
          <p:nvPr/>
        </p:nvSpPr>
        <p:spPr bwMode="auto">
          <a:xfrm>
            <a:off x="7848600" y="1495425"/>
            <a:ext cx="571500"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13</a:t>
            </a:r>
          </a:p>
        </p:txBody>
      </p:sp>
      <p:sp>
        <p:nvSpPr>
          <p:cNvPr id="75843" name="Rectangle 65"/>
          <p:cNvSpPr>
            <a:spLocks noChangeArrowheads="1"/>
          </p:cNvSpPr>
          <p:nvPr/>
        </p:nvSpPr>
        <p:spPr bwMode="auto">
          <a:xfrm>
            <a:off x="7278688" y="1495425"/>
            <a:ext cx="569912"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4</a:t>
            </a:r>
          </a:p>
        </p:txBody>
      </p:sp>
      <p:sp>
        <p:nvSpPr>
          <p:cNvPr id="75844" name="Rectangle 66"/>
          <p:cNvSpPr>
            <a:spLocks noChangeArrowheads="1"/>
          </p:cNvSpPr>
          <p:nvPr/>
        </p:nvSpPr>
        <p:spPr bwMode="auto">
          <a:xfrm>
            <a:off x="6708775" y="1495425"/>
            <a:ext cx="569913"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3</a:t>
            </a:r>
          </a:p>
        </p:txBody>
      </p:sp>
      <p:sp>
        <p:nvSpPr>
          <p:cNvPr id="75845" name="Rectangle 67"/>
          <p:cNvSpPr>
            <a:spLocks noChangeArrowheads="1"/>
          </p:cNvSpPr>
          <p:nvPr/>
        </p:nvSpPr>
        <p:spPr bwMode="auto">
          <a:xfrm>
            <a:off x="6138863" y="1495425"/>
            <a:ext cx="569912"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12</a:t>
            </a:r>
          </a:p>
        </p:txBody>
      </p:sp>
      <p:sp>
        <p:nvSpPr>
          <p:cNvPr id="75846" name="Rectangle 68"/>
          <p:cNvSpPr>
            <a:spLocks noChangeArrowheads="1"/>
          </p:cNvSpPr>
          <p:nvPr/>
        </p:nvSpPr>
        <p:spPr bwMode="auto">
          <a:xfrm>
            <a:off x="5597525" y="1495425"/>
            <a:ext cx="541338"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15</a:t>
            </a:r>
          </a:p>
        </p:txBody>
      </p:sp>
      <p:sp>
        <p:nvSpPr>
          <p:cNvPr id="75847" name="Rectangle 69"/>
          <p:cNvSpPr>
            <a:spLocks noChangeArrowheads="1"/>
          </p:cNvSpPr>
          <p:nvPr/>
        </p:nvSpPr>
        <p:spPr bwMode="auto">
          <a:xfrm>
            <a:off x="4997450" y="1495425"/>
            <a:ext cx="600075"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10</a:t>
            </a:r>
          </a:p>
        </p:txBody>
      </p:sp>
      <p:sp>
        <p:nvSpPr>
          <p:cNvPr id="112" name="Rectangle 70"/>
          <p:cNvSpPr>
            <a:spLocks noChangeArrowheads="1"/>
          </p:cNvSpPr>
          <p:nvPr/>
        </p:nvSpPr>
        <p:spPr bwMode="auto">
          <a:xfrm>
            <a:off x="4427538" y="1495425"/>
            <a:ext cx="569912"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4</a:t>
            </a:r>
          </a:p>
        </p:txBody>
      </p:sp>
      <p:sp>
        <p:nvSpPr>
          <p:cNvPr id="113" name="Rectangle 71"/>
          <p:cNvSpPr>
            <a:spLocks noChangeArrowheads="1"/>
          </p:cNvSpPr>
          <p:nvPr/>
        </p:nvSpPr>
        <p:spPr bwMode="auto">
          <a:xfrm>
            <a:off x="3857625" y="1495425"/>
            <a:ext cx="569913"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8</a:t>
            </a:r>
          </a:p>
        </p:txBody>
      </p:sp>
      <p:sp>
        <p:nvSpPr>
          <p:cNvPr id="114" name="Rectangle 72"/>
          <p:cNvSpPr>
            <a:spLocks noChangeArrowheads="1"/>
          </p:cNvSpPr>
          <p:nvPr/>
        </p:nvSpPr>
        <p:spPr bwMode="auto">
          <a:xfrm>
            <a:off x="3286125" y="1495425"/>
            <a:ext cx="571500"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18</a:t>
            </a:r>
          </a:p>
        </p:txBody>
      </p:sp>
      <p:sp>
        <p:nvSpPr>
          <p:cNvPr id="115" name="Rectangle 73"/>
          <p:cNvSpPr>
            <a:spLocks noChangeArrowheads="1"/>
          </p:cNvSpPr>
          <p:nvPr/>
        </p:nvSpPr>
        <p:spPr bwMode="auto">
          <a:xfrm>
            <a:off x="2716213" y="1495425"/>
            <a:ext cx="569912"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25</a:t>
            </a:r>
          </a:p>
        </p:txBody>
      </p:sp>
      <p:sp>
        <p:nvSpPr>
          <p:cNvPr id="116" name="Rectangle 74"/>
          <p:cNvSpPr>
            <a:spLocks noChangeArrowheads="1"/>
          </p:cNvSpPr>
          <p:nvPr/>
        </p:nvSpPr>
        <p:spPr bwMode="auto">
          <a:xfrm>
            <a:off x="2146300" y="1495425"/>
            <a:ext cx="569913"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33</a:t>
            </a:r>
          </a:p>
        </p:txBody>
      </p:sp>
      <p:sp>
        <p:nvSpPr>
          <p:cNvPr id="117" name="Rectangle 75"/>
          <p:cNvSpPr>
            <a:spLocks noChangeArrowheads="1"/>
          </p:cNvSpPr>
          <p:nvPr/>
        </p:nvSpPr>
        <p:spPr bwMode="auto">
          <a:xfrm>
            <a:off x="1576388" y="1495425"/>
            <a:ext cx="569912" cy="506413"/>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58</a:t>
            </a:r>
          </a:p>
        </p:txBody>
      </p:sp>
      <p:sp>
        <p:nvSpPr>
          <p:cNvPr id="75854" name="Rectangle 76"/>
          <p:cNvSpPr>
            <a:spLocks noChangeArrowheads="1"/>
          </p:cNvSpPr>
          <p:nvPr/>
        </p:nvSpPr>
        <p:spPr bwMode="auto">
          <a:xfrm>
            <a:off x="1004888" y="1495425"/>
            <a:ext cx="571500" cy="506413"/>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55" name="Rectangle 77"/>
          <p:cNvSpPr>
            <a:spLocks noChangeArrowheads="1"/>
          </p:cNvSpPr>
          <p:nvPr/>
        </p:nvSpPr>
        <p:spPr bwMode="auto">
          <a:xfrm>
            <a:off x="434975" y="1495425"/>
            <a:ext cx="569913" cy="506413"/>
          </a:xfrm>
          <a:prstGeom prst="rect">
            <a:avLst/>
          </a:prstGeom>
          <a:noFill/>
          <a:ln w="12700" cap="sq" algn="ctr">
            <a:noFill/>
            <a:miter lim="800000"/>
            <a:headEnd type="none" w="sm" len="sm"/>
            <a:tailEnd type="none" w="sm" len="sm"/>
          </a:ln>
        </p:spPr>
        <p:txBody>
          <a:bodyPr/>
          <a:lstStyle/>
          <a:p>
            <a:pPr>
              <a:spcBef>
                <a:spcPct val="20000"/>
              </a:spcBef>
            </a:pPr>
            <a:r>
              <a:rPr lang="zh-CN" altLang="en-US" sz="1600" b="1"/>
              <a:t>权</a:t>
            </a:r>
          </a:p>
        </p:txBody>
      </p:sp>
      <p:sp>
        <p:nvSpPr>
          <p:cNvPr id="75856" name="Rectangle 78"/>
          <p:cNvSpPr>
            <a:spLocks noChangeArrowheads="1"/>
          </p:cNvSpPr>
          <p:nvPr/>
        </p:nvSpPr>
        <p:spPr bwMode="auto">
          <a:xfrm>
            <a:off x="8420100" y="987425"/>
            <a:ext cx="569913"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nl</a:t>
            </a:r>
          </a:p>
        </p:txBody>
      </p:sp>
      <p:sp>
        <p:nvSpPr>
          <p:cNvPr id="75857" name="Rectangle 79"/>
          <p:cNvSpPr>
            <a:spLocks noChangeArrowheads="1"/>
          </p:cNvSpPr>
          <p:nvPr/>
        </p:nvSpPr>
        <p:spPr bwMode="auto">
          <a:xfrm>
            <a:off x="7848600" y="987425"/>
            <a:ext cx="571500"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sp</a:t>
            </a:r>
          </a:p>
        </p:txBody>
      </p:sp>
      <p:sp>
        <p:nvSpPr>
          <p:cNvPr id="75858" name="Rectangle 80"/>
          <p:cNvSpPr>
            <a:spLocks noChangeArrowheads="1"/>
          </p:cNvSpPr>
          <p:nvPr/>
        </p:nvSpPr>
        <p:spPr bwMode="auto">
          <a:xfrm>
            <a:off x="7278688" y="987425"/>
            <a:ext cx="569912"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t</a:t>
            </a:r>
          </a:p>
        </p:txBody>
      </p:sp>
      <p:sp>
        <p:nvSpPr>
          <p:cNvPr id="75859" name="Rectangle 81"/>
          <p:cNvSpPr>
            <a:spLocks noChangeArrowheads="1"/>
          </p:cNvSpPr>
          <p:nvPr/>
        </p:nvSpPr>
        <p:spPr bwMode="auto">
          <a:xfrm>
            <a:off x="6708775" y="987425"/>
            <a:ext cx="569913"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s</a:t>
            </a:r>
          </a:p>
        </p:txBody>
      </p:sp>
      <p:sp>
        <p:nvSpPr>
          <p:cNvPr id="75860" name="Rectangle 82"/>
          <p:cNvSpPr>
            <a:spLocks noChangeArrowheads="1"/>
          </p:cNvSpPr>
          <p:nvPr/>
        </p:nvSpPr>
        <p:spPr bwMode="auto">
          <a:xfrm>
            <a:off x="6138863" y="987425"/>
            <a:ext cx="569912"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i</a:t>
            </a:r>
          </a:p>
        </p:txBody>
      </p:sp>
      <p:sp>
        <p:nvSpPr>
          <p:cNvPr id="75861" name="Rectangle 83"/>
          <p:cNvSpPr>
            <a:spLocks noChangeArrowheads="1"/>
          </p:cNvSpPr>
          <p:nvPr/>
        </p:nvSpPr>
        <p:spPr bwMode="auto">
          <a:xfrm>
            <a:off x="5597525" y="987425"/>
            <a:ext cx="541338"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e</a:t>
            </a:r>
          </a:p>
        </p:txBody>
      </p:sp>
      <p:sp>
        <p:nvSpPr>
          <p:cNvPr id="75862" name="Rectangle 84"/>
          <p:cNvSpPr>
            <a:spLocks noChangeArrowheads="1"/>
          </p:cNvSpPr>
          <p:nvPr/>
        </p:nvSpPr>
        <p:spPr bwMode="auto">
          <a:xfrm>
            <a:off x="4997450" y="987425"/>
            <a:ext cx="600075" cy="508000"/>
          </a:xfrm>
          <a:prstGeom prst="rect">
            <a:avLst/>
          </a:prstGeom>
          <a:noFill/>
          <a:ln w="12700" cap="sq" algn="ctr">
            <a:noFill/>
            <a:miter lim="800000"/>
            <a:headEnd type="none" w="sm" len="sm"/>
            <a:tailEnd type="none" w="sm" len="sm"/>
          </a:ln>
        </p:spPr>
        <p:txBody>
          <a:bodyPr/>
          <a:lstStyle/>
          <a:p>
            <a:pPr>
              <a:spcBef>
                <a:spcPct val="20000"/>
              </a:spcBef>
            </a:pPr>
            <a:r>
              <a:rPr lang="en-US" altLang="zh-CN" sz="1600" b="1"/>
              <a:t>a</a:t>
            </a:r>
          </a:p>
        </p:txBody>
      </p:sp>
      <p:sp>
        <p:nvSpPr>
          <p:cNvPr id="75863" name="Rectangle 85"/>
          <p:cNvSpPr>
            <a:spLocks noChangeArrowheads="1"/>
          </p:cNvSpPr>
          <p:nvPr/>
        </p:nvSpPr>
        <p:spPr bwMode="auto">
          <a:xfrm>
            <a:off x="4427538" y="987425"/>
            <a:ext cx="569912"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64" name="Rectangle 86"/>
          <p:cNvSpPr>
            <a:spLocks noChangeArrowheads="1"/>
          </p:cNvSpPr>
          <p:nvPr/>
        </p:nvSpPr>
        <p:spPr bwMode="auto">
          <a:xfrm>
            <a:off x="3857625" y="987425"/>
            <a:ext cx="569913"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65" name="Rectangle 87"/>
          <p:cNvSpPr>
            <a:spLocks noChangeArrowheads="1"/>
          </p:cNvSpPr>
          <p:nvPr/>
        </p:nvSpPr>
        <p:spPr bwMode="auto">
          <a:xfrm>
            <a:off x="3286125" y="987425"/>
            <a:ext cx="571500"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66" name="Rectangle 88"/>
          <p:cNvSpPr>
            <a:spLocks noChangeArrowheads="1"/>
          </p:cNvSpPr>
          <p:nvPr/>
        </p:nvSpPr>
        <p:spPr bwMode="auto">
          <a:xfrm>
            <a:off x="2716213" y="987425"/>
            <a:ext cx="569912"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67" name="Rectangle 89"/>
          <p:cNvSpPr>
            <a:spLocks noChangeArrowheads="1"/>
          </p:cNvSpPr>
          <p:nvPr/>
        </p:nvSpPr>
        <p:spPr bwMode="auto">
          <a:xfrm>
            <a:off x="2146300" y="987425"/>
            <a:ext cx="569913"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68" name="Rectangle 90"/>
          <p:cNvSpPr>
            <a:spLocks noChangeArrowheads="1"/>
          </p:cNvSpPr>
          <p:nvPr/>
        </p:nvSpPr>
        <p:spPr bwMode="auto">
          <a:xfrm>
            <a:off x="1576388" y="987425"/>
            <a:ext cx="569912"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69" name="Rectangle 91"/>
          <p:cNvSpPr>
            <a:spLocks noChangeArrowheads="1"/>
          </p:cNvSpPr>
          <p:nvPr/>
        </p:nvSpPr>
        <p:spPr bwMode="auto">
          <a:xfrm>
            <a:off x="1004888" y="987425"/>
            <a:ext cx="571500" cy="508000"/>
          </a:xfrm>
          <a:prstGeom prst="rect">
            <a:avLst/>
          </a:prstGeom>
          <a:noFill/>
          <a:ln w="12700" cap="sq" algn="ctr">
            <a:noFill/>
            <a:miter lim="800000"/>
            <a:headEnd type="none" w="sm" len="sm"/>
            <a:tailEnd type="none" w="sm" len="sm"/>
          </a:ln>
        </p:spPr>
        <p:txBody>
          <a:bodyPr/>
          <a:lstStyle/>
          <a:p>
            <a:pPr>
              <a:spcBef>
                <a:spcPct val="20000"/>
              </a:spcBef>
            </a:pPr>
            <a:endParaRPr lang="zh-CN" altLang="zh-CN" sz="1600" b="1"/>
          </a:p>
        </p:txBody>
      </p:sp>
      <p:sp>
        <p:nvSpPr>
          <p:cNvPr id="75870" name="Rectangle 92"/>
          <p:cNvSpPr>
            <a:spLocks noChangeArrowheads="1"/>
          </p:cNvSpPr>
          <p:nvPr/>
        </p:nvSpPr>
        <p:spPr bwMode="auto">
          <a:xfrm>
            <a:off x="434975" y="987425"/>
            <a:ext cx="569913" cy="508000"/>
          </a:xfrm>
          <a:prstGeom prst="rect">
            <a:avLst/>
          </a:prstGeom>
          <a:noFill/>
          <a:ln w="12700" cap="sq" algn="ctr">
            <a:noFill/>
            <a:miter lim="800000"/>
            <a:headEnd type="none" w="sm" len="sm"/>
            <a:tailEnd type="none" w="sm" len="sm"/>
          </a:ln>
        </p:spPr>
        <p:txBody>
          <a:bodyPr/>
          <a:lstStyle/>
          <a:p>
            <a:pPr>
              <a:spcBef>
                <a:spcPct val="20000"/>
              </a:spcBef>
            </a:pPr>
            <a:r>
              <a:rPr lang="zh-CN" altLang="en-US" sz="1600" b="1"/>
              <a:t>值</a:t>
            </a:r>
          </a:p>
        </p:txBody>
      </p:sp>
      <p:sp>
        <p:nvSpPr>
          <p:cNvPr id="75871" name="Line 93"/>
          <p:cNvSpPr>
            <a:spLocks noChangeShapeType="1"/>
          </p:cNvSpPr>
          <p:nvPr/>
        </p:nvSpPr>
        <p:spPr bwMode="auto">
          <a:xfrm>
            <a:off x="434975" y="985838"/>
            <a:ext cx="8555038"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72" name="Line 94"/>
          <p:cNvSpPr>
            <a:spLocks noChangeShapeType="1"/>
          </p:cNvSpPr>
          <p:nvPr/>
        </p:nvSpPr>
        <p:spPr bwMode="auto">
          <a:xfrm>
            <a:off x="434975" y="4033838"/>
            <a:ext cx="569913" cy="0"/>
          </a:xfrm>
          <a:prstGeom prst="line">
            <a:avLst/>
          </a:prstGeom>
          <a:noFill/>
          <a:ln w="12700" cap="sq">
            <a:noFill/>
            <a:round/>
            <a:headEnd type="none" w="sm" len="sm"/>
            <a:tailEnd type="none" w="sm" len="sm"/>
          </a:ln>
        </p:spPr>
        <p:txBody>
          <a:bodyPr wrap="none" anchor="ctr"/>
          <a:lstStyle/>
          <a:p>
            <a:endParaRPr lang="zh-CN" altLang="en-US"/>
          </a:p>
        </p:txBody>
      </p:sp>
      <p:sp>
        <p:nvSpPr>
          <p:cNvPr id="75873" name="Line 95"/>
          <p:cNvSpPr>
            <a:spLocks noChangeShapeType="1"/>
          </p:cNvSpPr>
          <p:nvPr/>
        </p:nvSpPr>
        <p:spPr bwMode="auto">
          <a:xfrm>
            <a:off x="434975" y="985838"/>
            <a:ext cx="0" cy="2540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74" name="Line 96"/>
          <p:cNvSpPr>
            <a:spLocks noChangeShapeType="1"/>
          </p:cNvSpPr>
          <p:nvPr/>
        </p:nvSpPr>
        <p:spPr bwMode="auto">
          <a:xfrm>
            <a:off x="1004888"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75" name="Line 97"/>
          <p:cNvSpPr>
            <a:spLocks noChangeShapeType="1"/>
          </p:cNvSpPr>
          <p:nvPr/>
        </p:nvSpPr>
        <p:spPr bwMode="auto">
          <a:xfrm>
            <a:off x="1576388"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76" name="Line 98"/>
          <p:cNvSpPr>
            <a:spLocks noChangeShapeType="1"/>
          </p:cNvSpPr>
          <p:nvPr/>
        </p:nvSpPr>
        <p:spPr bwMode="auto">
          <a:xfrm>
            <a:off x="2146300"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77" name="Line 99"/>
          <p:cNvSpPr>
            <a:spLocks noChangeShapeType="1"/>
          </p:cNvSpPr>
          <p:nvPr/>
        </p:nvSpPr>
        <p:spPr bwMode="auto">
          <a:xfrm>
            <a:off x="2716213"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78" name="Line 100"/>
          <p:cNvSpPr>
            <a:spLocks noChangeShapeType="1"/>
          </p:cNvSpPr>
          <p:nvPr/>
        </p:nvSpPr>
        <p:spPr bwMode="auto">
          <a:xfrm>
            <a:off x="3286125"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79" name="Line 101"/>
          <p:cNvSpPr>
            <a:spLocks noChangeShapeType="1"/>
          </p:cNvSpPr>
          <p:nvPr/>
        </p:nvSpPr>
        <p:spPr bwMode="auto">
          <a:xfrm>
            <a:off x="3857625"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0" name="Line 102"/>
          <p:cNvSpPr>
            <a:spLocks noChangeShapeType="1"/>
          </p:cNvSpPr>
          <p:nvPr/>
        </p:nvSpPr>
        <p:spPr bwMode="auto">
          <a:xfrm>
            <a:off x="4427538"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1" name="Line 103"/>
          <p:cNvSpPr>
            <a:spLocks noChangeShapeType="1"/>
          </p:cNvSpPr>
          <p:nvPr/>
        </p:nvSpPr>
        <p:spPr bwMode="auto">
          <a:xfrm>
            <a:off x="4997450"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2" name="Line 104"/>
          <p:cNvSpPr>
            <a:spLocks noChangeShapeType="1"/>
          </p:cNvSpPr>
          <p:nvPr/>
        </p:nvSpPr>
        <p:spPr bwMode="auto">
          <a:xfrm>
            <a:off x="5597525"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3" name="Line 105"/>
          <p:cNvSpPr>
            <a:spLocks noChangeShapeType="1"/>
          </p:cNvSpPr>
          <p:nvPr/>
        </p:nvSpPr>
        <p:spPr bwMode="auto">
          <a:xfrm>
            <a:off x="6138863"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4" name="Line 106"/>
          <p:cNvSpPr>
            <a:spLocks noChangeShapeType="1"/>
          </p:cNvSpPr>
          <p:nvPr/>
        </p:nvSpPr>
        <p:spPr bwMode="auto">
          <a:xfrm>
            <a:off x="6708775"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5" name="Line 107"/>
          <p:cNvSpPr>
            <a:spLocks noChangeShapeType="1"/>
          </p:cNvSpPr>
          <p:nvPr/>
        </p:nvSpPr>
        <p:spPr bwMode="auto">
          <a:xfrm>
            <a:off x="7278688"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6" name="Line 108"/>
          <p:cNvSpPr>
            <a:spLocks noChangeShapeType="1"/>
          </p:cNvSpPr>
          <p:nvPr/>
        </p:nvSpPr>
        <p:spPr bwMode="auto">
          <a:xfrm>
            <a:off x="7848600"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7" name="Line 109"/>
          <p:cNvSpPr>
            <a:spLocks noChangeShapeType="1"/>
          </p:cNvSpPr>
          <p:nvPr/>
        </p:nvSpPr>
        <p:spPr bwMode="auto">
          <a:xfrm>
            <a:off x="8420100" y="1495425"/>
            <a:ext cx="0" cy="203041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8" name="Line 110"/>
          <p:cNvSpPr>
            <a:spLocks noChangeShapeType="1"/>
          </p:cNvSpPr>
          <p:nvPr/>
        </p:nvSpPr>
        <p:spPr bwMode="auto">
          <a:xfrm>
            <a:off x="1004888" y="1495425"/>
            <a:ext cx="7985125"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89" name="Line 111"/>
          <p:cNvSpPr>
            <a:spLocks noChangeShapeType="1"/>
          </p:cNvSpPr>
          <p:nvPr/>
        </p:nvSpPr>
        <p:spPr bwMode="auto">
          <a:xfrm>
            <a:off x="1004888" y="2001838"/>
            <a:ext cx="7985125"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90" name="Line 112"/>
          <p:cNvSpPr>
            <a:spLocks noChangeShapeType="1"/>
          </p:cNvSpPr>
          <p:nvPr/>
        </p:nvSpPr>
        <p:spPr bwMode="auto">
          <a:xfrm>
            <a:off x="1004888" y="2509838"/>
            <a:ext cx="7985125"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91" name="Line 113"/>
          <p:cNvSpPr>
            <a:spLocks noChangeShapeType="1"/>
          </p:cNvSpPr>
          <p:nvPr/>
        </p:nvSpPr>
        <p:spPr bwMode="auto">
          <a:xfrm>
            <a:off x="1004888" y="3019425"/>
            <a:ext cx="7985125"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92" name="Line 114"/>
          <p:cNvSpPr>
            <a:spLocks noChangeShapeType="1"/>
          </p:cNvSpPr>
          <p:nvPr/>
        </p:nvSpPr>
        <p:spPr bwMode="auto">
          <a:xfrm>
            <a:off x="1004888" y="3525838"/>
            <a:ext cx="7985125"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893" name="Line 115"/>
          <p:cNvSpPr>
            <a:spLocks noChangeShapeType="1"/>
          </p:cNvSpPr>
          <p:nvPr/>
        </p:nvSpPr>
        <p:spPr bwMode="auto">
          <a:xfrm>
            <a:off x="1004888" y="987425"/>
            <a:ext cx="0" cy="508000"/>
          </a:xfrm>
          <a:prstGeom prst="line">
            <a:avLst/>
          </a:prstGeom>
          <a:noFill/>
          <a:ln w="12700">
            <a:solidFill>
              <a:schemeClr val="tx1"/>
            </a:solidFill>
            <a:round/>
            <a:headEnd/>
            <a:tailEnd/>
          </a:ln>
        </p:spPr>
        <p:txBody>
          <a:bodyPr wrap="none"/>
          <a:lstStyle/>
          <a:p>
            <a:endParaRPr lang="zh-CN" altLang="en-US"/>
          </a:p>
        </p:txBody>
      </p:sp>
      <p:sp>
        <p:nvSpPr>
          <p:cNvPr id="75894" name="Line 116"/>
          <p:cNvSpPr>
            <a:spLocks noChangeShapeType="1"/>
          </p:cNvSpPr>
          <p:nvPr/>
        </p:nvSpPr>
        <p:spPr bwMode="auto">
          <a:xfrm>
            <a:off x="1576388" y="987425"/>
            <a:ext cx="0" cy="508000"/>
          </a:xfrm>
          <a:prstGeom prst="line">
            <a:avLst/>
          </a:prstGeom>
          <a:noFill/>
          <a:ln w="12700">
            <a:solidFill>
              <a:schemeClr val="tx1"/>
            </a:solidFill>
            <a:round/>
            <a:headEnd/>
            <a:tailEnd/>
          </a:ln>
        </p:spPr>
        <p:txBody>
          <a:bodyPr wrap="none"/>
          <a:lstStyle/>
          <a:p>
            <a:endParaRPr lang="zh-CN" altLang="en-US"/>
          </a:p>
        </p:txBody>
      </p:sp>
      <p:sp>
        <p:nvSpPr>
          <p:cNvPr id="75895" name="Line 117"/>
          <p:cNvSpPr>
            <a:spLocks noChangeShapeType="1"/>
          </p:cNvSpPr>
          <p:nvPr/>
        </p:nvSpPr>
        <p:spPr bwMode="auto">
          <a:xfrm>
            <a:off x="2146300" y="987425"/>
            <a:ext cx="0" cy="508000"/>
          </a:xfrm>
          <a:prstGeom prst="line">
            <a:avLst/>
          </a:prstGeom>
          <a:noFill/>
          <a:ln w="12700">
            <a:solidFill>
              <a:schemeClr val="tx1"/>
            </a:solidFill>
            <a:round/>
            <a:headEnd/>
            <a:tailEnd/>
          </a:ln>
        </p:spPr>
        <p:txBody>
          <a:bodyPr wrap="none"/>
          <a:lstStyle/>
          <a:p>
            <a:endParaRPr lang="zh-CN" altLang="en-US"/>
          </a:p>
        </p:txBody>
      </p:sp>
      <p:sp>
        <p:nvSpPr>
          <p:cNvPr id="75896" name="Line 118"/>
          <p:cNvSpPr>
            <a:spLocks noChangeShapeType="1"/>
          </p:cNvSpPr>
          <p:nvPr/>
        </p:nvSpPr>
        <p:spPr bwMode="auto">
          <a:xfrm>
            <a:off x="2716213" y="987425"/>
            <a:ext cx="0" cy="508000"/>
          </a:xfrm>
          <a:prstGeom prst="line">
            <a:avLst/>
          </a:prstGeom>
          <a:noFill/>
          <a:ln w="12700">
            <a:solidFill>
              <a:schemeClr val="tx1"/>
            </a:solidFill>
            <a:round/>
            <a:headEnd/>
            <a:tailEnd/>
          </a:ln>
        </p:spPr>
        <p:txBody>
          <a:bodyPr wrap="none"/>
          <a:lstStyle/>
          <a:p>
            <a:endParaRPr lang="zh-CN" altLang="en-US"/>
          </a:p>
        </p:txBody>
      </p:sp>
      <p:sp>
        <p:nvSpPr>
          <p:cNvPr id="75897" name="Line 119"/>
          <p:cNvSpPr>
            <a:spLocks noChangeShapeType="1"/>
          </p:cNvSpPr>
          <p:nvPr/>
        </p:nvSpPr>
        <p:spPr bwMode="auto">
          <a:xfrm>
            <a:off x="3286125" y="987425"/>
            <a:ext cx="0" cy="508000"/>
          </a:xfrm>
          <a:prstGeom prst="line">
            <a:avLst/>
          </a:prstGeom>
          <a:noFill/>
          <a:ln w="12700">
            <a:solidFill>
              <a:schemeClr val="tx1"/>
            </a:solidFill>
            <a:round/>
            <a:headEnd/>
            <a:tailEnd/>
          </a:ln>
        </p:spPr>
        <p:txBody>
          <a:bodyPr wrap="none"/>
          <a:lstStyle/>
          <a:p>
            <a:endParaRPr lang="zh-CN" altLang="en-US"/>
          </a:p>
        </p:txBody>
      </p:sp>
      <p:sp>
        <p:nvSpPr>
          <p:cNvPr id="75898" name="Line 120"/>
          <p:cNvSpPr>
            <a:spLocks noChangeShapeType="1"/>
          </p:cNvSpPr>
          <p:nvPr/>
        </p:nvSpPr>
        <p:spPr bwMode="auto">
          <a:xfrm>
            <a:off x="3857625" y="987425"/>
            <a:ext cx="0" cy="508000"/>
          </a:xfrm>
          <a:prstGeom prst="line">
            <a:avLst/>
          </a:prstGeom>
          <a:noFill/>
          <a:ln w="12700">
            <a:solidFill>
              <a:schemeClr val="tx1"/>
            </a:solidFill>
            <a:round/>
            <a:headEnd/>
            <a:tailEnd/>
          </a:ln>
        </p:spPr>
        <p:txBody>
          <a:bodyPr wrap="none"/>
          <a:lstStyle/>
          <a:p>
            <a:endParaRPr lang="zh-CN" altLang="en-US"/>
          </a:p>
        </p:txBody>
      </p:sp>
      <p:sp>
        <p:nvSpPr>
          <p:cNvPr id="75899" name="Line 121"/>
          <p:cNvSpPr>
            <a:spLocks noChangeShapeType="1"/>
          </p:cNvSpPr>
          <p:nvPr/>
        </p:nvSpPr>
        <p:spPr bwMode="auto">
          <a:xfrm>
            <a:off x="4427538" y="987425"/>
            <a:ext cx="0" cy="508000"/>
          </a:xfrm>
          <a:prstGeom prst="line">
            <a:avLst/>
          </a:prstGeom>
          <a:noFill/>
          <a:ln w="12700">
            <a:solidFill>
              <a:schemeClr val="tx1"/>
            </a:solidFill>
            <a:round/>
            <a:headEnd/>
            <a:tailEnd/>
          </a:ln>
        </p:spPr>
        <p:txBody>
          <a:bodyPr wrap="none"/>
          <a:lstStyle/>
          <a:p>
            <a:endParaRPr lang="zh-CN" altLang="en-US"/>
          </a:p>
        </p:txBody>
      </p:sp>
      <p:sp>
        <p:nvSpPr>
          <p:cNvPr id="75900" name="Line 122"/>
          <p:cNvSpPr>
            <a:spLocks noChangeShapeType="1"/>
          </p:cNvSpPr>
          <p:nvPr/>
        </p:nvSpPr>
        <p:spPr bwMode="auto">
          <a:xfrm>
            <a:off x="4997450" y="987425"/>
            <a:ext cx="0" cy="508000"/>
          </a:xfrm>
          <a:prstGeom prst="line">
            <a:avLst/>
          </a:prstGeom>
          <a:noFill/>
          <a:ln w="12700">
            <a:solidFill>
              <a:schemeClr val="tx1"/>
            </a:solidFill>
            <a:round/>
            <a:headEnd/>
            <a:tailEnd/>
          </a:ln>
        </p:spPr>
        <p:txBody>
          <a:bodyPr wrap="none"/>
          <a:lstStyle/>
          <a:p>
            <a:endParaRPr lang="zh-CN" altLang="en-US"/>
          </a:p>
        </p:txBody>
      </p:sp>
      <p:sp>
        <p:nvSpPr>
          <p:cNvPr id="75901" name="Line 123"/>
          <p:cNvSpPr>
            <a:spLocks noChangeShapeType="1"/>
          </p:cNvSpPr>
          <p:nvPr/>
        </p:nvSpPr>
        <p:spPr bwMode="auto">
          <a:xfrm>
            <a:off x="5597525" y="987425"/>
            <a:ext cx="0" cy="508000"/>
          </a:xfrm>
          <a:prstGeom prst="line">
            <a:avLst/>
          </a:prstGeom>
          <a:noFill/>
          <a:ln w="12700">
            <a:solidFill>
              <a:schemeClr val="tx1"/>
            </a:solidFill>
            <a:round/>
            <a:headEnd/>
            <a:tailEnd/>
          </a:ln>
        </p:spPr>
        <p:txBody>
          <a:bodyPr wrap="none"/>
          <a:lstStyle/>
          <a:p>
            <a:endParaRPr lang="zh-CN" altLang="en-US"/>
          </a:p>
        </p:txBody>
      </p:sp>
      <p:sp>
        <p:nvSpPr>
          <p:cNvPr id="75902" name="Line 124"/>
          <p:cNvSpPr>
            <a:spLocks noChangeShapeType="1"/>
          </p:cNvSpPr>
          <p:nvPr/>
        </p:nvSpPr>
        <p:spPr bwMode="auto">
          <a:xfrm>
            <a:off x="6138863" y="987425"/>
            <a:ext cx="0" cy="508000"/>
          </a:xfrm>
          <a:prstGeom prst="line">
            <a:avLst/>
          </a:prstGeom>
          <a:noFill/>
          <a:ln w="12700">
            <a:solidFill>
              <a:schemeClr val="tx1"/>
            </a:solidFill>
            <a:round/>
            <a:headEnd/>
            <a:tailEnd/>
          </a:ln>
        </p:spPr>
        <p:txBody>
          <a:bodyPr wrap="none"/>
          <a:lstStyle/>
          <a:p>
            <a:endParaRPr lang="zh-CN" altLang="en-US"/>
          </a:p>
        </p:txBody>
      </p:sp>
      <p:sp>
        <p:nvSpPr>
          <p:cNvPr id="75903" name="Line 125"/>
          <p:cNvSpPr>
            <a:spLocks noChangeShapeType="1"/>
          </p:cNvSpPr>
          <p:nvPr/>
        </p:nvSpPr>
        <p:spPr bwMode="auto">
          <a:xfrm>
            <a:off x="6708775" y="987425"/>
            <a:ext cx="0" cy="508000"/>
          </a:xfrm>
          <a:prstGeom prst="line">
            <a:avLst/>
          </a:prstGeom>
          <a:noFill/>
          <a:ln w="12700">
            <a:solidFill>
              <a:schemeClr val="tx1"/>
            </a:solidFill>
            <a:round/>
            <a:headEnd/>
            <a:tailEnd/>
          </a:ln>
        </p:spPr>
        <p:txBody>
          <a:bodyPr wrap="none"/>
          <a:lstStyle/>
          <a:p>
            <a:endParaRPr lang="zh-CN" altLang="en-US"/>
          </a:p>
        </p:txBody>
      </p:sp>
      <p:sp>
        <p:nvSpPr>
          <p:cNvPr id="75904" name="Line 126"/>
          <p:cNvSpPr>
            <a:spLocks noChangeShapeType="1"/>
          </p:cNvSpPr>
          <p:nvPr/>
        </p:nvSpPr>
        <p:spPr bwMode="auto">
          <a:xfrm>
            <a:off x="7278688" y="987425"/>
            <a:ext cx="0" cy="508000"/>
          </a:xfrm>
          <a:prstGeom prst="line">
            <a:avLst/>
          </a:prstGeom>
          <a:noFill/>
          <a:ln w="12700">
            <a:solidFill>
              <a:schemeClr val="tx1"/>
            </a:solidFill>
            <a:round/>
            <a:headEnd/>
            <a:tailEnd/>
          </a:ln>
        </p:spPr>
        <p:txBody>
          <a:bodyPr wrap="none"/>
          <a:lstStyle/>
          <a:p>
            <a:endParaRPr lang="zh-CN" altLang="en-US"/>
          </a:p>
        </p:txBody>
      </p:sp>
      <p:sp>
        <p:nvSpPr>
          <p:cNvPr id="75905" name="Line 127"/>
          <p:cNvSpPr>
            <a:spLocks noChangeShapeType="1"/>
          </p:cNvSpPr>
          <p:nvPr/>
        </p:nvSpPr>
        <p:spPr bwMode="auto">
          <a:xfrm>
            <a:off x="7848600" y="987425"/>
            <a:ext cx="0" cy="508000"/>
          </a:xfrm>
          <a:prstGeom prst="line">
            <a:avLst/>
          </a:prstGeom>
          <a:noFill/>
          <a:ln w="12700">
            <a:solidFill>
              <a:schemeClr val="tx1"/>
            </a:solidFill>
            <a:round/>
            <a:headEnd/>
            <a:tailEnd/>
          </a:ln>
        </p:spPr>
        <p:txBody>
          <a:bodyPr wrap="none"/>
          <a:lstStyle/>
          <a:p>
            <a:endParaRPr lang="zh-CN" altLang="en-US"/>
          </a:p>
        </p:txBody>
      </p:sp>
      <p:sp>
        <p:nvSpPr>
          <p:cNvPr id="75906" name="Line 128"/>
          <p:cNvSpPr>
            <a:spLocks noChangeShapeType="1"/>
          </p:cNvSpPr>
          <p:nvPr/>
        </p:nvSpPr>
        <p:spPr bwMode="auto">
          <a:xfrm>
            <a:off x="8420100" y="987425"/>
            <a:ext cx="0" cy="508000"/>
          </a:xfrm>
          <a:prstGeom prst="line">
            <a:avLst/>
          </a:prstGeom>
          <a:noFill/>
          <a:ln w="12700">
            <a:solidFill>
              <a:schemeClr val="tx1"/>
            </a:solidFill>
            <a:round/>
            <a:headEnd/>
            <a:tailEnd/>
          </a:ln>
        </p:spPr>
        <p:txBody>
          <a:bodyPr wrap="none"/>
          <a:lstStyle/>
          <a:p>
            <a:endParaRPr lang="zh-CN" altLang="en-US"/>
          </a:p>
        </p:txBody>
      </p:sp>
      <p:sp>
        <p:nvSpPr>
          <p:cNvPr id="75907" name="Line 129"/>
          <p:cNvSpPr>
            <a:spLocks noChangeShapeType="1"/>
          </p:cNvSpPr>
          <p:nvPr/>
        </p:nvSpPr>
        <p:spPr bwMode="auto">
          <a:xfrm>
            <a:off x="434975" y="1495425"/>
            <a:ext cx="569913" cy="0"/>
          </a:xfrm>
          <a:prstGeom prst="line">
            <a:avLst/>
          </a:prstGeom>
          <a:noFill/>
          <a:ln w="12700">
            <a:solidFill>
              <a:schemeClr val="tx1"/>
            </a:solidFill>
            <a:round/>
            <a:headEnd/>
            <a:tailEnd/>
          </a:ln>
        </p:spPr>
        <p:txBody>
          <a:bodyPr wrap="none"/>
          <a:lstStyle/>
          <a:p>
            <a:endParaRPr lang="zh-CN" altLang="en-US"/>
          </a:p>
        </p:txBody>
      </p:sp>
      <p:sp>
        <p:nvSpPr>
          <p:cNvPr id="75908" name="Line 130"/>
          <p:cNvSpPr>
            <a:spLocks noChangeShapeType="1"/>
          </p:cNvSpPr>
          <p:nvPr/>
        </p:nvSpPr>
        <p:spPr bwMode="auto">
          <a:xfrm>
            <a:off x="434975" y="2001838"/>
            <a:ext cx="569913" cy="0"/>
          </a:xfrm>
          <a:prstGeom prst="line">
            <a:avLst/>
          </a:prstGeom>
          <a:noFill/>
          <a:ln w="12700">
            <a:solidFill>
              <a:schemeClr val="tx1"/>
            </a:solidFill>
            <a:round/>
            <a:headEnd/>
            <a:tailEnd/>
          </a:ln>
        </p:spPr>
        <p:txBody>
          <a:bodyPr wrap="none"/>
          <a:lstStyle/>
          <a:p>
            <a:endParaRPr lang="zh-CN" altLang="en-US"/>
          </a:p>
        </p:txBody>
      </p:sp>
      <p:sp>
        <p:nvSpPr>
          <p:cNvPr id="75909" name="Line 131"/>
          <p:cNvSpPr>
            <a:spLocks noChangeShapeType="1"/>
          </p:cNvSpPr>
          <p:nvPr/>
        </p:nvSpPr>
        <p:spPr bwMode="auto">
          <a:xfrm>
            <a:off x="434975" y="2509838"/>
            <a:ext cx="569913" cy="0"/>
          </a:xfrm>
          <a:prstGeom prst="line">
            <a:avLst/>
          </a:prstGeom>
          <a:noFill/>
          <a:ln w="12700">
            <a:solidFill>
              <a:schemeClr val="tx1"/>
            </a:solidFill>
            <a:round/>
            <a:headEnd/>
            <a:tailEnd/>
          </a:ln>
        </p:spPr>
        <p:txBody>
          <a:bodyPr wrap="none"/>
          <a:lstStyle/>
          <a:p>
            <a:endParaRPr lang="zh-CN" altLang="en-US"/>
          </a:p>
        </p:txBody>
      </p:sp>
      <p:sp>
        <p:nvSpPr>
          <p:cNvPr id="75910" name="Line 132"/>
          <p:cNvSpPr>
            <a:spLocks noChangeShapeType="1"/>
          </p:cNvSpPr>
          <p:nvPr/>
        </p:nvSpPr>
        <p:spPr bwMode="auto">
          <a:xfrm>
            <a:off x="434975" y="3019425"/>
            <a:ext cx="569913" cy="0"/>
          </a:xfrm>
          <a:prstGeom prst="line">
            <a:avLst/>
          </a:prstGeom>
          <a:noFill/>
          <a:ln w="12700">
            <a:solidFill>
              <a:schemeClr val="tx1"/>
            </a:solidFill>
            <a:round/>
            <a:headEnd/>
            <a:tailEnd/>
          </a:ln>
        </p:spPr>
        <p:txBody>
          <a:bodyPr wrap="none"/>
          <a:lstStyle/>
          <a:p>
            <a:endParaRPr lang="zh-CN" altLang="en-US"/>
          </a:p>
        </p:txBody>
      </p:sp>
      <p:sp>
        <p:nvSpPr>
          <p:cNvPr id="75911" name="Line 133"/>
          <p:cNvSpPr>
            <a:spLocks noChangeShapeType="1"/>
          </p:cNvSpPr>
          <p:nvPr/>
        </p:nvSpPr>
        <p:spPr bwMode="auto">
          <a:xfrm>
            <a:off x="8990013" y="985838"/>
            <a:ext cx="0" cy="2540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5912" name="Line 134"/>
          <p:cNvSpPr>
            <a:spLocks noChangeShapeType="1"/>
          </p:cNvSpPr>
          <p:nvPr/>
        </p:nvSpPr>
        <p:spPr bwMode="auto">
          <a:xfrm>
            <a:off x="434975" y="3525838"/>
            <a:ext cx="569913" cy="0"/>
          </a:xfrm>
          <a:prstGeom prst="line">
            <a:avLst/>
          </a:prstGeom>
          <a:noFill/>
          <a:ln w="12700">
            <a:solidFill>
              <a:schemeClr val="tx1"/>
            </a:solidFill>
            <a:round/>
            <a:headEnd/>
            <a:tailEnd/>
          </a:ln>
        </p:spPr>
        <p:txBody>
          <a:bodyPr wrap="none"/>
          <a:lstStyle/>
          <a:p>
            <a:endParaRPr lang="zh-CN" altLang="en-US"/>
          </a:p>
        </p:txBody>
      </p:sp>
      <p:sp>
        <p:nvSpPr>
          <p:cNvPr id="75913" name="Line 135"/>
          <p:cNvSpPr>
            <a:spLocks noChangeShapeType="1"/>
          </p:cNvSpPr>
          <p:nvPr/>
        </p:nvSpPr>
        <p:spPr bwMode="auto">
          <a:xfrm>
            <a:off x="1004888" y="4033838"/>
            <a:ext cx="571500" cy="0"/>
          </a:xfrm>
          <a:prstGeom prst="line">
            <a:avLst/>
          </a:prstGeom>
          <a:noFill/>
          <a:ln w="12700" cap="sq">
            <a:noFill/>
            <a:round/>
            <a:headEnd type="none" w="sm" len="sm"/>
            <a:tailEnd type="none" w="sm" len="sm"/>
          </a:ln>
        </p:spPr>
        <p:txBody>
          <a:bodyPr wrap="none" anchor="ctr"/>
          <a:lstStyle/>
          <a:p>
            <a:endParaRPr lang="zh-CN" altLang="en-US"/>
          </a:p>
        </p:txBody>
      </p:sp>
      <p:sp>
        <p:nvSpPr>
          <p:cNvPr id="75914" name="Line 136"/>
          <p:cNvSpPr>
            <a:spLocks noChangeShapeType="1"/>
          </p:cNvSpPr>
          <p:nvPr/>
        </p:nvSpPr>
        <p:spPr bwMode="auto">
          <a:xfrm>
            <a:off x="1576388" y="4033838"/>
            <a:ext cx="569912" cy="0"/>
          </a:xfrm>
          <a:prstGeom prst="line">
            <a:avLst/>
          </a:prstGeom>
          <a:noFill/>
          <a:ln w="12700" cap="sq">
            <a:noFill/>
            <a:round/>
            <a:headEnd type="none" w="sm" len="sm"/>
            <a:tailEnd type="none" w="sm" len="sm"/>
          </a:ln>
        </p:spPr>
        <p:txBody>
          <a:bodyPr wrap="none" anchor="ctr"/>
          <a:lstStyle/>
          <a:p>
            <a:endParaRPr lang="zh-CN" altLang="en-US"/>
          </a:p>
        </p:txBody>
      </p:sp>
      <p:sp>
        <p:nvSpPr>
          <p:cNvPr id="75915" name="Line 137"/>
          <p:cNvSpPr>
            <a:spLocks noChangeShapeType="1"/>
          </p:cNvSpPr>
          <p:nvPr/>
        </p:nvSpPr>
        <p:spPr bwMode="auto">
          <a:xfrm>
            <a:off x="2146300" y="4033838"/>
            <a:ext cx="569913" cy="0"/>
          </a:xfrm>
          <a:prstGeom prst="line">
            <a:avLst/>
          </a:prstGeom>
          <a:noFill/>
          <a:ln w="12700" cap="sq">
            <a:noFill/>
            <a:round/>
            <a:headEnd type="none" w="sm" len="sm"/>
            <a:tailEnd type="none" w="sm" len="sm"/>
          </a:ln>
        </p:spPr>
        <p:txBody>
          <a:bodyPr wrap="none" anchor="ctr"/>
          <a:lstStyle/>
          <a:p>
            <a:endParaRPr lang="zh-CN" altLang="en-US"/>
          </a:p>
        </p:txBody>
      </p:sp>
      <p:sp>
        <p:nvSpPr>
          <p:cNvPr id="75916" name="Line 138"/>
          <p:cNvSpPr>
            <a:spLocks noChangeShapeType="1"/>
          </p:cNvSpPr>
          <p:nvPr/>
        </p:nvSpPr>
        <p:spPr bwMode="auto">
          <a:xfrm>
            <a:off x="2716213" y="4033838"/>
            <a:ext cx="569912" cy="0"/>
          </a:xfrm>
          <a:prstGeom prst="line">
            <a:avLst/>
          </a:prstGeom>
          <a:noFill/>
          <a:ln w="12700" cap="sq">
            <a:noFill/>
            <a:round/>
            <a:headEnd type="none" w="sm" len="sm"/>
            <a:tailEnd type="none" w="sm" len="sm"/>
          </a:ln>
        </p:spPr>
        <p:txBody>
          <a:bodyPr wrap="none" anchor="ctr"/>
          <a:lstStyle/>
          <a:p>
            <a:endParaRPr lang="zh-CN" altLang="en-US"/>
          </a:p>
        </p:txBody>
      </p:sp>
      <p:sp>
        <p:nvSpPr>
          <p:cNvPr id="75917" name="Line 139"/>
          <p:cNvSpPr>
            <a:spLocks noChangeShapeType="1"/>
          </p:cNvSpPr>
          <p:nvPr/>
        </p:nvSpPr>
        <p:spPr bwMode="auto">
          <a:xfrm>
            <a:off x="3286125" y="4033838"/>
            <a:ext cx="571500" cy="0"/>
          </a:xfrm>
          <a:prstGeom prst="line">
            <a:avLst/>
          </a:prstGeom>
          <a:noFill/>
          <a:ln w="12700" cap="sq">
            <a:noFill/>
            <a:round/>
            <a:headEnd type="none" w="sm" len="sm"/>
            <a:tailEnd type="none" w="sm" len="sm"/>
          </a:ln>
        </p:spPr>
        <p:txBody>
          <a:bodyPr wrap="none" anchor="ctr"/>
          <a:lstStyle/>
          <a:p>
            <a:endParaRPr lang="zh-CN" altLang="en-US"/>
          </a:p>
        </p:txBody>
      </p:sp>
      <p:sp>
        <p:nvSpPr>
          <p:cNvPr id="75918" name="Line 140"/>
          <p:cNvSpPr>
            <a:spLocks noChangeShapeType="1"/>
          </p:cNvSpPr>
          <p:nvPr/>
        </p:nvSpPr>
        <p:spPr bwMode="auto">
          <a:xfrm>
            <a:off x="3857625" y="4033838"/>
            <a:ext cx="569913" cy="0"/>
          </a:xfrm>
          <a:prstGeom prst="line">
            <a:avLst/>
          </a:prstGeom>
          <a:noFill/>
          <a:ln w="12700" cap="sq">
            <a:noFill/>
            <a:round/>
            <a:headEnd type="none" w="sm" len="sm"/>
            <a:tailEnd type="none" w="sm" len="sm"/>
          </a:ln>
        </p:spPr>
        <p:txBody>
          <a:bodyPr wrap="none" anchor="ctr"/>
          <a:lstStyle/>
          <a:p>
            <a:endParaRPr lang="zh-CN" altLang="en-US"/>
          </a:p>
        </p:txBody>
      </p:sp>
      <p:sp>
        <p:nvSpPr>
          <p:cNvPr id="75919" name="Line 141"/>
          <p:cNvSpPr>
            <a:spLocks noChangeShapeType="1"/>
          </p:cNvSpPr>
          <p:nvPr/>
        </p:nvSpPr>
        <p:spPr bwMode="auto">
          <a:xfrm>
            <a:off x="4427538" y="4033838"/>
            <a:ext cx="569912" cy="0"/>
          </a:xfrm>
          <a:prstGeom prst="line">
            <a:avLst/>
          </a:prstGeom>
          <a:noFill/>
          <a:ln w="12700" cap="sq">
            <a:noFill/>
            <a:round/>
            <a:headEnd type="none" w="sm" len="sm"/>
            <a:tailEnd type="none" w="sm" len="sm"/>
          </a:ln>
        </p:spPr>
        <p:txBody>
          <a:bodyPr wrap="none" anchor="ctr"/>
          <a:lstStyle/>
          <a:p>
            <a:endParaRPr lang="zh-CN" altLang="en-US"/>
          </a:p>
        </p:txBody>
      </p:sp>
      <p:sp>
        <p:nvSpPr>
          <p:cNvPr id="75920" name="Line 142"/>
          <p:cNvSpPr>
            <a:spLocks noChangeShapeType="1"/>
          </p:cNvSpPr>
          <p:nvPr/>
        </p:nvSpPr>
        <p:spPr bwMode="auto">
          <a:xfrm>
            <a:off x="4997450" y="4033838"/>
            <a:ext cx="600075" cy="0"/>
          </a:xfrm>
          <a:prstGeom prst="line">
            <a:avLst/>
          </a:prstGeom>
          <a:noFill/>
          <a:ln w="12700" cap="sq">
            <a:noFill/>
            <a:round/>
            <a:headEnd type="none" w="sm" len="sm"/>
            <a:tailEnd type="none" w="sm" len="sm"/>
          </a:ln>
        </p:spPr>
        <p:txBody>
          <a:bodyPr wrap="none" anchor="ctr"/>
          <a:lstStyle/>
          <a:p>
            <a:endParaRPr lang="zh-CN" altLang="en-US"/>
          </a:p>
        </p:txBody>
      </p:sp>
      <p:sp>
        <p:nvSpPr>
          <p:cNvPr id="75921" name="Line 143"/>
          <p:cNvSpPr>
            <a:spLocks noChangeShapeType="1"/>
          </p:cNvSpPr>
          <p:nvPr/>
        </p:nvSpPr>
        <p:spPr bwMode="auto">
          <a:xfrm>
            <a:off x="5597525" y="4033838"/>
            <a:ext cx="541338" cy="0"/>
          </a:xfrm>
          <a:prstGeom prst="line">
            <a:avLst/>
          </a:prstGeom>
          <a:noFill/>
          <a:ln w="12700" cap="sq">
            <a:noFill/>
            <a:round/>
            <a:headEnd type="none" w="sm" len="sm"/>
            <a:tailEnd type="none" w="sm" len="sm"/>
          </a:ln>
        </p:spPr>
        <p:txBody>
          <a:bodyPr wrap="none" anchor="ctr"/>
          <a:lstStyle/>
          <a:p>
            <a:endParaRPr lang="zh-CN" altLang="en-US"/>
          </a:p>
        </p:txBody>
      </p:sp>
      <p:sp>
        <p:nvSpPr>
          <p:cNvPr id="75922" name="Line 144"/>
          <p:cNvSpPr>
            <a:spLocks noChangeShapeType="1"/>
          </p:cNvSpPr>
          <p:nvPr/>
        </p:nvSpPr>
        <p:spPr bwMode="auto">
          <a:xfrm>
            <a:off x="6138863" y="4033838"/>
            <a:ext cx="569912" cy="0"/>
          </a:xfrm>
          <a:prstGeom prst="line">
            <a:avLst/>
          </a:prstGeom>
          <a:noFill/>
          <a:ln w="12700" cap="sq">
            <a:noFill/>
            <a:round/>
            <a:headEnd type="none" w="sm" len="sm"/>
            <a:tailEnd type="none" w="sm" len="sm"/>
          </a:ln>
        </p:spPr>
        <p:txBody>
          <a:bodyPr wrap="none" anchor="ctr"/>
          <a:lstStyle/>
          <a:p>
            <a:endParaRPr lang="zh-CN" altLang="en-US"/>
          </a:p>
        </p:txBody>
      </p:sp>
      <p:sp>
        <p:nvSpPr>
          <p:cNvPr id="75923" name="Line 145"/>
          <p:cNvSpPr>
            <a:spLocks noChangeShapeType="1"/>
          </p:cNvSpPr>
          <p:nvPr/>
        </p:nvSpPr>
        <p:spPr bwMode="auto">
          <a:xfrm>
            <a:off x="6708775" y="4033838"/>
            <a:ext cx="569913" cy="0"/>
          </a:xfrm>
          <a:prstGeom prst="line">
            <a:avLst/>
          </a:prstGeom>
          <a:noFill/>
          <a:ln w="12700" cap="sq">
            <a:noFill/>
            <a:round/>
            <a:headEnd type="none" w="sm" len="sm"/>
            <a:tailEnd type="none" w="sm" len="sm"/>
          </a:ln>
        </p:spPr>
        <p:txBody>
          <a:bodyPr wrap="none" anchor="ctr"/>
          <a:lstStyle/>
          <a:p>
            <a:endParaRPr lang="zh-CN" altLang="en-US"/>
          </a:p>
        </p:txBody>
      </p:sp>
      <p:sp>
        <p:nvSpPr>
          <p:cNvPr id="75924" name="Line 146"/>
          <p:cNvSpPr>
            <a:spLocks noChangeShapeType="1"/>
          </p:cNvSpPr>
          <p:nvPr/>
        </p:nvSpPr>
        <p:spPr bwMode="auto">
          <a:xfrm>
            <a:off x="7278688" y="4033838"/>
            <a:ext cx="569912" cy="0"/>
          </a:xfrm>
          <a:prstGeom prst="line">
            <a:avLst/>
          </a:prstGeom>
          <a:noFill/>
          <a:ln w="12700" cap="sq">
            <a:noFill/>
            <a:round/>
            <a:headEnd type="none" w="sm" len="sm"/>
            <a:tailEnd type="none" w="sm" len="sm"/>
          </a:ln>
        </p:spPr>
        <p:txBody>
          <a:bodyPr wrap="none" anchor="ctr"/>
          <a:lstStyle/>
          <a:p>
            <a:endParaRPr lang="zh-CN" altLang="en-US"/>
          </a:p>
        </p:txBody>
      </p:sp>
      <p:sp>
        <p:nvSpPr>
          <p:cNvPr id="75925" name="Line 147"/>
          <p:cNvSpPr>
            <a:spLocks noChangeShapeType="1"/>
          </p:cNvSpPr>
          <p:nvPr/>
        </p:nvSpPr>
        <p:spPr bwMode="auto">
          <a:xfrm>
            <a:off x="7848600" y="4033838"/>
            <a:ext cx="571500" cy="0"/>
          </a:xfrm>
          <a:prstGeom prst="line">
            <a:avLst/>
          </a:prstGeom>
          <a:noFill/>
          <a:ln w="12700" cap="sq">
            <a:noFill/>
            <a:round/>
            <a:headEnd type="none" w="sm" len="sm"/>
            <a:tailEnd type="none" w="sm" len="sm"/>
          </a:ln>
        </p:spPr>
        <p:txBody>
          <a:bodyPr wrap="none" anchor="ctr"/>
          <a:lstStyle/>
          <a:p>
            <a:endParaRPr lang="zh-CN" altLang="en-US"/>
          </a:p>
        </p:txBody>
      </p:sp>
      <p:sp>
        <p:nvSpPr>
          <p:cNvPr id="75926" name="Line 148"/>
          <p:cNvSpPr>
            <a:spLocks noChangeShapeType="1"/>
          </p:cNvSpPr>
          <p:nvPr/>
        </p:nvSpPr>
        <p:spPr bwMode="auto">
          <a:xfrm>
            <a:off x="8420100" y="4033838"/>
            <a:ext cx="569913" cy="0"/>
          </a:xfrm>
          <a:prstGeom prst="line">
            <a:avLst/>
          </a:prstGeom>
          <a:noFill/>
          <a:ln w="12700" cap="sq">
            <a:noFill/>
            <a:round/>
            <a:headEnd type="none" w="sm" len="sm"/>
            <a:tailEnd type="none" w="sm" len="sm"/>
          </a:ln>
        </p:spPr>
        <p:txBody>
          <a:bodyPr wrap="none" anchor="ctr"/>
          <a:lstStyle/>
          <a:p>
            <a:endParaRPr lang="zh-CN" altLang="en-US"/>
          </a:p>
        </p:txBody>
      </p:sp>
      <p:sp>
        <p:nvSpPr>
          <p:cNvPr id="75927" name="Line 149"/>
          <p:cNvSpPr>
            <a:spLocks noChangeShapeType="1"/>
          </p:cNvSpPr>
          <p:nvPr/>
        </p:nvSpPr>
        <p:spPr bwMode="auto">
          <a:xfrm>
            <a:off x="434975" y="3525838"/>
            <a:ext cx="0" cy="509587"/>
          </a:xfrm>
          <a:prstGeom prst="line">
            <a:avLst/>
          </a:prstGeom>
          <a:noFill/>
          <a:ln w="12700">
            <a:noFill/>
            <a:round/>
            <a:headEnd type="none" w="sm" len="sm"/>
            <a:tailEnd type="none" w="sm" len="sm"/>
          </a:ln>
        </p:spPr>
        <p:txBody>
          <a:bodyPr wrap="none" anchor="ctr"/>
          <a:lstStyle/>
          <a:p>
            <a:endParaRPr lang="zh-CN" altLang="en-US"/>
          </a:p>
        </p:txBody>
      </p:sp>
      <p:sp>
        <p:nvSpPr>
          <p:cNvPr id="75928" name="Line 150"/>
          <p:cNvSpPr>
            <a:spLocks noChangeShapeType="1"/>
          </p:cNvSpPr>
          <p:nvPr/>
        </p:nvSpPr>
        <p:spPr bwMode="auto">
          <a:xfrm>
            <a:off x="8990013" y="3525838"/>
            <a:ext cx="0" cy="509587"/>
          </a:xfrm>
          <a:prstGeom prst="line">
            <a:avLst/>
          </a:prstGeom>
          <a:noFill/>
          <a:ln w="12700">
            <a:noFill/>
            <a:round/>
            <a:headEnd type="none" w="sm" len="sm"/>
            <a:tailEnd type="none" w="sm" len="sm"/>
          </a:ln>
        </p:spPr>
        <p:txBody>
          <a:bodyPr wrap="none" anchor="ctr"/>
          <a:lstStyle/>
          <a:p>
            <a:endParaRPr lang="zh-CN" altLang="en-US"/>
          </a:p>
        </p:txBody>
      </p:sp>
      <p:sp>
        <p:nvSpPr>
          <p:cNvPr id="193" name="矩形 192"/>
          <p:cNvSpPr>
            <a:spLocks noChangeArrowheads="1"/>
          </p:cNvSpPr>
          <p:nvPr/>
        </p:nvSpPr>
        <p:spPr bwMode="auto">
          <a:xfrm>
            <a:off x="395288" y="3940175"/>
            <a:ext cx="2663825" cy="908050"/>
          </a:xfrm>
          <a:prstGeom prst="rect">
            <a:avLst/>
          </a:prstGeom>
          <a:noFill/>
          <a:ln w="9525">
            <a:noFill/>
            <a:miter lim="800000"/>
            <a:headEnd/>
            <a:tailEnd/>
          </a:ln>
        </p:spPr>
        <p:txBody>
          <a:bodyPr>
            <a:spAutoFit/>
          </a:bodyPr>
          <a:lstStyle/>
          <a:p>
            <a:pPr>
              <a:spcBef>
                <a:spcPct val="50000"/>
              </a:spcBef>
            </a:pPr>
            <a:r>
              <a:rPr lang="zh-CN" altLang="en-US" sz="1800" b="1">
                <a:ea typeface="楷体_GB2312" pitchFamily="49" charset="-122"/>
              </a:rPr>
              <a:t>编码的产生</a:t>
            </a:r>
            <a:endParaRPr lang="en-US" altLang="zh-CN" sz="1800" b="1">
              <a:ea typeface="楷体_GB2312" pitchFamily="49" charset="-122"/>
            </a:endParaRPr>
          </a:p>
          <a:p>
            <a:pPr>
              <a:spcBef>
                <a:spcPct val="50000"/>
              </a:spcBef>
            </a:pPr>
            <a:r>
              <a:rPr lang="zh-CN" altLang="en-US" sz="1400" b="1">
                <a:ea typeface="楷体_GB2312" pitchFamily="49" charset="-122"/>
              </a:rPr>
              <a:t>对每个结点，从叶子往根推进，左枝前面加</a:t>
            </a:r>
            <a:r>
              <a:rPr lang="en-US" altLang="zh-CN" sz="1400" b="1">
                <a:ea typeface="楷体_GB2312" pitchFamily="49" charset="-122"/>
              </a:rPr>
              <a:t>0</a:t>
            </a:r>
            <a:r>
              <a:rPr lang="zh-CN" altLang="en-US" sz="1400" b="1">
                <a:ea typeface="楷体_GB2312" pitchFamily="49" charset="-122"/>
              </a:rPr>
              <a:t>，右枝前面加</a:t>
            </a:r>
            <a:r>
              <a:rPr lang="en-US" altLang="zh-CN" sz="1400" b="1">
                <a:ea typeface="楷体_GB2312" pitchFamily="49" charset="-122"/>
              </a:rPr>
              <a:t>1</a:t>
            </a:r>
          </a:p>
        </p:txBody>
      </p:sp>
      <p:sp>
        <p:nvSpPr>
          <p:cNvPr id="194" name="矩形 193"/>
          <p:cNvSpPr>
            <a:spLocks noChangeArrowheads="1"/>
          </p:cNvSpPr>
          <p:nvPr/>
        </p:nvSpPr>
        <p:spPr bwMode="auto">
          <a:xfrm>
            <a:off x="3492500" y="4011613"/>
            <a:ext cx="4572000" cy="908050"/>
          </a:xfrm>
          <a:prstGeom prst="rect">
            <a:avLst/>
          </a:prstGeom>
          <a:noFill/>
          <a:ln w="9525">
            <a:noFill/>
            <a:miter lim="800000"/>
            <a:headEnd/>
            <a:tailEnd/>
          </a:ln>
        </p:spPr>
        <p:txBody>
          <a:bodyPr>
            <a:spAutoFit/>
          </a:bodyPr>
          <a:lstStyle/>
          <a:p>
            <a:pPr>
              <a:spcBef>
                <a:spcPct val="50000"/>
              </a:spcBef>
            </a:pPr>
            <a:r>
              <a:rPr lang="zh-CN" altLang="en-US" sz="1800" b="1">
                <a:ea typeface="楷体_GB2312" pitchFamily="49" charset="-122"/>
              </a:rPr>
              <a:t>生成</a:t>
            </a:r>
            <a:r>
              <a:rPr lang="en-US" altLang="zh-CN" sz="1800" b="1">
                <a:ea typeface="楷体_GB2312" pitchFamily="49" charset="-122"/>
              </a:rPr>
              <a:t>a</a:t>
            </a:r>
            <a:r>
              <a:rPr lang="zh-CN" altLang="en-US" sz="1800" b="1">
                <a:ea typeface="楷体_GB2312" pitchFamily="49" charset="-122"/>
              </a:rPr>
              <a:t>的代码</a:t>
            </a:r>
            <a:endParaRPr lang="en-US" altLang="zh-CN" sz="1800" b="1">
              <a:ea typeface="楷体_GB2312" pitchFamily="49" charset="-122"/>
            </a:endParaRPr>
          </a:p>
          <a:p>
            <a:pPr>
              <a:spcBef>
                <a:spcPct val="50000"/>
              </a:spcBef>
            </a:pPr>
            <a:r>
              <a:rPr lang="zh-CN" altLang="en-US" sz="1400" b="1">
                <a:ea typeface="楷体_GB2312" pitchFamily="49" charset="-122"/>
              </a:rPr>
              <a:t>从</a:t>
            </a:r>
            <a:r>
              <a:rPr lang="en-US" altLang="zh-CN" sz="1400" b="1">
                <a:ea typeface="楷体_GB2312" pitchFamily="49" charset="-122"/>
              </a:rPr>
              <a:t>a</a:t>
            </a:r>
            <a:r>
              <a:rPr lang="zh-CN" altLang="en-US" sz="1400" b="1">
                <a:ea typeface="楷体_GB2312" pitchFamily="49" charset="-122"/>
              </a:rPr>
              <a:t>开始向上回溯。结点</a:t>
            </a:r>
            <a:r>
              <a:rPr lang="en-US" altLang="zh-CN" sz="1400" b="1">
                <a:ea typeface="楷体_GB2312" pitchFamily="49" charset="-122"/>
              </a:rPr>
              <a:t>4</a:t>
            </a:r>
            <a:r>
              <a:rPr lang="zh-CN" altLang="en-US" sz="1400" b="1">
                <a:ea typeface="楷体_GB2312" pitchFamily="49" charset="-122"/>
              </a:rPr>
              <a:t>的右孩子（</a:t>
            </a:r>
            <a:r>
              <a:rPr lang="en-US" altLang="zh-CN" sz="1400" b="1">
                <a:ea typeface="楷体_GB2312" pitchFamily="49" charset="-122"/>
              </a:rPr>
              <a:t>1</a:t>
            </a:r>
            <a:r>
              <a:rPr lang="zh-CN" altLang="en-US" sz="1400" b="1">
                <a:ea typeface="楷体_GB2312" pitchFamily="49" charset="-122"/>
              </a:rPr>
              <a:t>），结点</a:t>
            </a:r>
            <a:r>
              <a:rPr lang="en-US" altLang="zh-CN" sz="1400" b="1">
                <a:ea typeface="楷体_GB2312" pitchFamily="49" charset="-122"/>
              </a:rPr>
              <a:t>4</a:t>
            </a:r>
            <a:r>
              <a:rPr lang="zh-CN" altLang="en-US" sz="1400" b="1">
                <a:ea typeface="楷体_GB2312" pitchFamily="49" charset="-122"/>
              </a:rPr>
              <a:t>是结点</a:t>
            </a:r>
            <a:r>
              <a:rPr lang="en-US" altLang="zh-CN" sz="1400" b="1">
                <a:ea typeface="楷体_GB2312" pitchFamily="49" charset="-122"/>
              </a:rPr>
              <a:t>2</a:t>
            </a:r>
            <a:r>
              <a:rPr lang="zh-CN" altLang="en-US" sz="1400" b="1">
                <a:ea typeface="楷体_GB2312" pitchFamily="49" charset="-122"/>
              </a:rPr>
              <a:t>的左孩子（</a:t>
            </a:r>
            <a:r>
              <a:rPr lang="en-US" altLang="zh-CN" sz="1400" b="1">
                <a:ea typeface="楷体_GB2312" pitchFamily="49" charset="-122"/>
              </a:rPr>
              <a:t>01</a:t>
            </a:r>
            <a:r>
              <a:rPr lang="zh-CN" altLang="en-US" sz="1400" b="1">
                <a:ea typeface="楷体_GB2312" pitchFamily="49" charset="-122"/>
              </a:rPr>
              <a:t>），结点</a:t>
            </a:r>
            <a:r>
              <a:rPr lang="en-US" altLang="zh-CN" sz="1400" b="1">
                <a:ea typeface="楷体_GB2312" pitchFamily="49" charset="-122"/>
              </a:rPr>
              <a:t>2</a:t>
            </a:r>
            <a:r>
              <a:rPr lang="zh-CN" altLang="en-US" sz="1400" b="1">
                <a:ea typeface="楷体_GB2312" pitchFamily="49" charset="-122"/>
              </a:rPr>
              <a:t>是结点</a:t>
            </a:r>
            <a:r>
              <a:rPr lang="en-US" altLang="zh-CN" sz="1400" b="1">
                <a:ea typeface="楷体_GB2312" pitchFamily="49" charset="-122"/>
              </a:rPr>
              <a:t>1</a:t>
            </a:r>
            <a:r>
              <a:rPr lang="zh-CN" altLang="en-US" sz="1400" b="1">
                <a:ea typeface="楷体_GB2312" pitchFamily="49" charset="-122"/>
              </a:rPr>
              <a:t>的左孩子（</a:t>
            </a:r>
            <a:r>
              <a:rPr lang="en-US" altLang="zh-CN" sz="1400" b="1">
                <a:ea typeface="楷体_GB2312" pitchFamily="49" charset="-122"/>
              </a:rPr>
              <a:t>001</a:t>
            </a:r>
            <a:r>
              <a:rPr lang="zh-CN" altLang="en-US" sz="1400" b="1">
                <a:ea typeface="楷体_GB2312" pitchFamily="49" charset="-122"/>
              </a:rPr>
              <a:t>）</a:t>
            </a:r>
          </a:p>
        </p:txBody>
      </p:sp>
      <mc:AlternateContent xmlns:mc="http://schemas.openxmlformats.org/markup-compatibility/2006">
        <mc:Choice xmlns:p14="http://schemas.microsoft.com/office/powerpoint/2010/main" xmlns="" Requires="p14">
          <p:contentPart p14:bwMode="auto" r:id="rId3">
            <p14:nvContentPartPr>
              <p14:cNvPr id="7577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577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linds(horizontal)">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blinds(horizontal)">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blinds(horizontal)">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blinds(horizontal)">
                                      <p:cBhvr>
                                        <p:cTn id="22" dur="500"/>
                                        <p:tgtEl>
                                          <p:spTgt spid="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blinds(horizontal)">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blinds(horizontal)">
                                      <p:cBhvr>
                                        <p:cTn id="32" dur="500"/>
                                        <p:tgtEl>
                                          <p:spTgt spid="1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blinds(horizontal)">
                                      <p:cBhvr>
                                        <p:cTn id="37" dur="5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blinds(horizontal)">
                                      <p:cBhvr>
                                        <p:cTn id="42" dur="500"/>
                                        <p:tgtEl>
                                          <p:spTgt spid="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blinds(horizontal)">
                                      <p:cBhvr>
                                        <p:cTn id="47" dur="500"/>
                                        <p:tgtEl>
                                          <p:spTgt spid="9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blinds(horizontal)">
                                      <p:cBhvr>
                                        <p:cTn id="52" dur="500"/>
                                        <p:tgtEl>
                                          <p:spTgt spid="9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4"/>
                                        </p:tgtEl>
                                        <p:attrNameLst>
                                          <p:attrName>style.visibility</p:attrName>
                                        </p:attrNameLst>
                                      </p:cBhvr>
                                      <p:to>
                                        <p:strVal val="visible"/>
                                      </p:to>
                                    </p:set>
                                    <p:animEffect transition="in" filter="blinds(horizontal)">
                                      <p:cBhvr>
                                        <p:cTn id="57" dur="500"/>
                                        <p:tgtEl>
                                          <p:spTgt spid="1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blinds(horizontal)">
                                      <p:cBhvr>
                                        <p:cTn id="62" dur="500"/>
                                        <p:tgtEl>
                                          <p:spTgt spid="8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blinds(horizontal)">
                                      <p:cBhvr>
                                        <p:cTn id="67" dur="500"/>
                                        <p:tgtEl>
                                          <p:spTgt spid="6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blinds(horizontal)">
                                      <p:cBhvr>
                                        <p:cTn id="72" dur="500"/>
                                        <p:tgtEl>
                                          <p:spTgt spid="9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6"/>
                                        </p:tgtEl>
                                        <p:attrNameLst>
                                          <p:attrName>style.visibility</p:attrName>
                                        </p:attrNameLst>
                                      </p:cBhvr>
                                      <p:to>
                                        <p:strVal val="visible"/>
                                      </p:to>
                                    </p:set>
                                    <p:animEffect transition="in" filter="blinds(horizontal)">
                                      <p:cBhvr>
                                        <p:cTn id="77" dur="500"/>
                                        <p:tgtEl>
                                          <p:spTgt spid="9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blinds(horizontal)">
                                      <p:cBhvr>
                                        <p:cTn id="82" dur="500"/>
                                        <p:tgtEl>
                                          <p:spTgt spid="11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5"/>
                                        </p:tgtEl>
                                        <p:attrNameLst>
                                          <p:attrName>style.visibility</p:attrName>
                                        </p:attrNameLst>
                                      </p:cBhvr>
                                      <p:to>
                                        <p:strVal val="visible"/>
                                      </p:to>
                                    </p:set>
                                    <p:animEffect transition="in" filter="blinds(horizontal)">
                                      <p:cBhvr>
                                        <p:cTn id="87" dur="500"/>
                                        <p:tgtEl>
                                          <p:spTgt spid="8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blinds(horizontal)">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blinds(horizontal)">
                                      <p:cBhvr>
                                        <p:cTn id="97" dur="500"/>
                                        <p:tgtEl>
                                          <p:spTgt spid="9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blinds(horizontal)">
                                      <p:cBhvr>
                                        <p:cTn id="102" dur="500"/>
                                        <p:tgtEl>
                                          <p:spTgt spid="9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16"/>
                                        </p:tgtEl>
                                        <p:attrNameLst>
                                          <p:attrName>style.visibility</p:attrName>
                                        </p:attrNameLst>
                                      </p:cBhvr>
                                      <p:to>
                                        <p:strVal val="visible"/>
                                      </p:to>
                                    </p:set>
                                    <p:animEffect transition="in" filter="blinds(horizontal)">
                                      <p:cBhvr>
                                        <p:cTn id="107" dur="500"/>
                                        <p:tgtEl>
                                          <p:spTgt spid="11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86"/>
                                        </p:tgtEl>
                                        <p:attrNameLst>
                                          <p:attrName>style.visibility</p:attrName>
                                        </p:attrNameLst>
                                      </p:cBhvr>
                                      <p:to>
                                        <p:strVal val="visible"/>
                                      </p:to>
                                    </p:set>
                                    <p:animEffect transition="in" filter="blinds(horizontal)">
                                      <p:cBhvr>
                                        <p:cTn id="112" dur="500"/>
                                        <p:tgtEl>
                                          <p:spTgt spid="8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blinds(horizontal)">
                                      <p:cBhvr>
                                        <p:cTn id="117" dur="500"/>
                                        <p:tgtEl>
                                          <p:spTgt spid="71"/>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99"/>
                                        </p:tgtEl>
                                        <p:attrNameLst>
                                          <p:attrName>style.visibility</p:attrName>
                                        </p:attrNameLst>
                                      </p:cBhvr>
                                      <p:to>
                                        <p:strVal val="visible"/>
                                      </p:to>
                                    </p:set>
                                    <p:animEffect transition="in" filter="blinds(horizontal)">
                                      <p:cBhvr>
                                        <p:cTn id="122" dur="500"/>
                                        <p:tgtEl>
                                          <p:spTgt spid="99"/>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5"/>
                                        </p:tgtEl>
                                        <p:attrNameLst>
                                          <p:attrName>style.visibility</p:attrName>
                                        </p:attrNameLst>
                                      </p:cBhvr>
                                      <p:to>
                                        <p:strVal val="visible"/>
                                      </p:to>
                                    </p:set>
                                    <p:animEffect transition="in" filter="blinds(horizontal)">
                                      <p:cBhvr>
                                        <p:cTn id="127" dur="500"/>
                                        <p:tgtEl>
                                          <p:spTgt spid="95"/>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17"/>
                                        </p:tgtEl>
                                        <p:attrNameLst>
                                          <p:attrName>style.visibility</p:attrName>
                                        </p:attrNameLst>
                                      </p:cBhvr>
                                      <p:to>
                                        <p:strVal val="visible"/>
                                      </p:to>
                                    </p:set>
                                    <p:animEffect transition="in" filter="blinds(horizontal)">
                                      <p:cBhvr>
                                        <p:cTn id="132" dur="500"/>
                                        <p:tgtEl>
                                          <p:spTgt spid="11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blinds(horizontal)">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blinds(horizontal)">
                                      <p:cBhvr>
                                        <p:cTn id="142" dur="500"/>
                                        <p:tgtEl>
                                          <p:spTgt spid="72"/>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101"/>
                                        </p:tgtEl>
                                        <p:attrNameLst>
                                          <p:attrName>style.visibility</p:attrName>
                                        </p:attrNameLst>
                                      </p:cBhvr>
                                      <p:to>
                                        <p:strVal val="visible"/>
                                      </p:to>
                                    </p:set>
                                    <p:animEffect transition="in" filter="blinds(horizontal)">
                                      <p:cBhvr>
                                        <p:cTn id="147" dur="500"/>
                                        <p:tgtEl>
                                          <p:spTgt spid="101"/>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00"/>
                                        </p:tgtEl>
                                        <p:attrNameLst>
                                          <p:attrName>style.visibility</p:attrName>
                                        </p:attrNameLst>
                                      </p:cBhvr>
                                      <p:to>
                                        <p:strVal val="visible"/>
                                      </p:to>
                                    </p:set>
                                    <p:animEffect transition="in" filter="blinds(horizontal)">
                                      <p:cBhvr>
                                        <p:cTn id="152" dur="500"/>
                                        <p:tgtEl>
                                          <p:spTgt spid="100"/>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93"/>
                                        </p:tgtEl>
                                        <p:attrNameLst>
                                          <p:attrName>style.visibility</p:attrName>
                                        </p:attrNameLst>
                                      </p:cBhvr>
                                      <p:to>
                                        <p:strVal val="visible"/>
                                      </p:to>
                                    </p:set>
                                    <p:animEffect transition="in" filter="blinds(horizontal)">
                                      <p:cBhvr>
                                        <p:cTn id="157" dur="500"/>
                                        <p:tgtEl>
                                          <p:spTgt spid="19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194"/>
                                        </p:tgtEl>
                                        <p:attrNameLst>
                                          <p:attrName>style.visibility</p:attrName>
                                        </p:attrNameLst>
                                      </p:cBhvr>
                                      <p:to>
                                        <p:strVal val="visible"/>
                                      </p:to>
                                    </p:set>
                                    <p:animEffect transition="in" filter="blinds(horizontal)">
                                      <p:cBhvr>
                                        <p:cTn id="162"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82" grpId="0"/>
      <p:bldP spid="83" grpId="0"/>
      <p:bldP spid="84" grpId="0"/>
      <p:bldP spid="85" grpId="0"/>
      <p:bldP spid="86" grpId="0"/>
      <p:bldP spid="87" grpId="0"/>
      <p:bldP spid="90" grpId="0"/>
      <p:bldP spid="91" grpId="0"/>
      <p:bldP spid="92" grpId="0"/>
      <p:bldP spid="93" grpId="0"/>
      <p:bldP spid="94" grpId="0"/>
      <p:bldP spid="95" grpId="0"/>
      <p:bldP spid="96" grpId="0"/>
      <p:bldP spid="97" grpId="0"/>
      <p:bldP spid="98" grpId="0"/>
      <p:bldP spid="99" grpId="0"/>
      <p:bldP spid="100" grpId="0"/>
      <p:bldP spid="101" grpId="0"/>
      <p:bldP spid="112" grpId="0"/>
      <p:bldP spid="113" grpId="0"/>
      <p:bldP spid="114" grpId="0"/>
      <p:bldP spid="115" grpId="0"/>
      <p:bldP spid="116" grpId="0"/>
      <p:bldP spid="117" grpId="0"/>
      <p:bldP spid="193" grpId="0"/>
      <p:bldP spid="19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矩形 34"/>
          <p:cNvSpPr>
            <a:spLocks noChangeArrowheads="1"/>
          </p:cNvSpPr>
          <p:nvPr/>
        </p:nvSpPr>
        <p:spPr bwMode="auto">
          <a:xfrm>
            <a:off x="539552"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哈夫曼树类的定义</a:t>
            </a:r>
            <a:endParaRPr lang="zh-CN" altLang="en-US" dirty="0">
              <a:latin typeface="微软雅黑" pitchFamily="34" charset="-122"/>
              <a:ea typeface="微软雅黑" pitchFamily="34" charset="-122"/>
            </a:endParaRPr>
          </a:p>
        </p:txBody>
      </p:sp>
      <p:sp>
        <p:nvSpPr>
          <p:cNvPr id="5" name="矩形 6"/>
          <p:cNvSpPr>
            <a:spLocks noChangeArrowheads="1"/>
          </p:cNvSpPr>
          <p:nvPr/>
        </p:nvSpPr>
        <p:spPr bwMode="auto">
          <a:xfrm>
            <a:off x="539750" y="1058863"/>
            <a:ext cx="8280400" cy="2603500"/>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存储设计</a:t>
            </a:r>
          </a:p>
          <a:p>
            <a:pPr lvl="1">
              <a:lnSpc>
                <a:spcPct val="120000"/>
              </a:lnSpc>
            </a:pPr>
            <a:r>
              <a:rPr lang="zh-CN" altLang="en-US" sz="1800" b="1">
                <a:latin typeface="楷体_GB2312" pitchFamily="49" charset="-122"/>
                <a:ea typeface="楷体_GB2312" pitchFamily="49" charset="-122"/>
              </a:rPr>
              <a:t>结点的表示：结点的数据、权值和父结点和左右孩子的位置</a:t>
            </a:r>
          </a:p>
          <a:p>
            <a:pPr lvl="1">
              <a:lnSpc>
                <a:spcPct val="120000"/>
              </a:lnSpc>
            </a:pPr>
            <a:r>
              <a:rPr lang="zh-CN" altLang="en-US" sz="1800" b="1">
                <a:latin typeface="楷体_GB2312" pitchFamily="49" charset="-122"/>
                <a:ea typeface="楷体_GB2312" pitchFamily="49" charset="-122"/>
              </a:rPr>
              <a:t>哈夫曼树的存储：一个动态结点数组</a:t>
            </a:r>
          </a:p>
          <a:p>
            <a:pPr>
              <a:lnSpc>
                <a:spcPct val="120000"/>
              </a:lnSpc>
            </a:pPr>
            <a:r>
              <a:rPr lang="zh-CN" altLang="en-US" sz="1800" b="1">
                <a:latin typeface="楷体_GB2312" pitchFamily="49" charset="-122"/>
                <a:ea typeface="楷体_GB2312" pitchFamily="49" charset="-122"/>
              </a:rPr>
              <a:t>操作</a:t>
            </a:r>
          </a:p>
          <a:p>
            <a:pPr lvl="1">
              <a:lnSpc>
                <a:spcPct val="120000"/>
              </a:lnSpc>
            </a:pPr>
            <a:r>
              <a:rPr lang="zh-CN" altLang="en-US" sz="1800" b="1">
                <a:latin typeface="楷体_GB2312" pitchFamily="49" charset="-122"/>
                <a:ea typeface="楷体_GB2312" pitchFamily="49" charset="-122"/>
              </a:rPr>
              <a:t>构造函数：构建一棵哈夫曼树：</a:t>
            </a:r>
          </a:p>
          <a:p>
            <a:pPr lvl="2">
              <a:lnSpc>
                <a:spcPct val="120000"/>
              </a:lnSpc>
            </a:pPr>
            <a:r>
              <a:rPr lang="zh-CN" altLang="en-US" sz="1400" b="1">
                <a:latin typeface="楷体_GB2312" pitchFamily="49" charset="-122"/>
                <a:ea typeface="楷体_GB2312" pitchFamily="49" charset="-122"/>
              </a:rPr>
              <a:t>给出节点数据数组，权值数组和数据个数</a:t>
            </a:r>
          </a:p>
          <a:p>
            <a:pPr lvl="1">
              <a:lnSpc>
                <a:spcPct val="120000"/>
              </a:lnSpc>
            </a:pPr>
            <a:r>
              <a:rPr lang="zh-CN" altLang="en-US" sz="1800" b="1">
                <a:latin typeface="楷体_GB2312" pitchFamily="49" charset="-122"/>
                <a:ea typeface="楷体_GB2312" pitchFamily="49" charset="-122"/>
              </a:rPr>
              <a:t>获取树上结点的哈夫曼编码</a:t>
            </a:r>
          </a:p>
          <a:p>
            <a:pPr lvl="2">
              <a:lnSpc>
                <a:spcPct val="120000"/>
              </a:lnSpc>
            </a:pPr>
            <a:r>
              <a:rPr lang="zh-CN" altLang="en-US" sz="1400" b="1">
                <a:latin typeface="楷体_GB2312" pitchFamily="49" charset="-122"/>
                <a:ea typeface="楷体_GB2312" pitchFamily="49" charset="-122"/>
              </a:rPr>
              <a:t>返回一个数组，数组的元素由数据和编码两部分组成的</a:t>
            </a:r>
          </a:p>
        </p:txBody>
      </p:sp>
      <p:sp>
        <p:nvSpPr>
          <p:cNvPr id="45" name="TextBox 44"/>
          <p:cNvSpPr txBox="1">
            <a:spLocks noChangeArrowheads="1"/>
          </p:cNvSpPr>
          <p:nvPr/>
        </p:nvSpPr>
        <p:spPr bwMode="auto">
          <a:xfrm>
            <a:off x="539750" y="3795713"/>
            <a:ext cx="6119813" cy="800100"/>
          </a:xfrm>
          <a:prstGeom prst="rect">
            <a:avLst/>
          </a:prstGeom>
          <a:noFill/>
          <a:ln w="9525">
            <a:noFill/>
            <a:miter lim="800000"/>
            <a:headEnd/>
            <a:tailEnd/>
          </a:ln>
        </p:spPr>
        <p:txBody>
          <a:bodyPr>
            <a:spAutoFit/>
          </a:bodyPr>
          <a:lstStyle/>
          <a:p>
            <a:r>
              <a:rPr lang="zh-CN" altLang="en-US" sz="1800" b="1"/>
              <a:t>需要一个结点类型和返回的数组元素类型</a:t>
            </a:r>
            <a:endParaRPr lang="en-US" altLang="zh-CN" sz="1800" b="1"/>
          </a:p>
          <a:p>
            <a:r>
              <a:rPr lang="zh-CN" altLang="en-US" sz="1400" b="1"/>
              <a:t>前者是私有内嵌类</a:t>
            </a:r>
            <a:endParaRPr lang="en-US" altLang="zh-CN" sz="1400" b="1"/>
          </a:p>
          <a:p>
            <a:r>
              <a:rPr lang="zh-CN" altLang="en-US" sz="1400" b="1"/>
              <a:t>后者是公有内嵌类</a:t>
            </a:r>
          </a:p>
        </p:txBody>
      </p:sp>
      <mc:AlternateContent xmlns:mc="http://schemas.openxmlformats.org/markup-compatibility/2006">
        <mc:Choice xmlns:p14="http://schemas.microsoft.com/office/powerpoint/2010/main" xmlns="" Requires="p14">
          <p:contentPart p14:bwMode="auto" r:id="rId3">
            <p14:nvContentPartPr>
              <p14:cNvPr id="7680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680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linds(horizontal)">
                                      <p:cBhvr>
                                        <p:cTn id="10" dur="500"/>
                                        <p:tgtEl>
                                          <p:spTgt spid="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linds(horizontal)">
                                      <p:cBhvr>
                                        <p:cTn id="13" dur="500"/>
                                        <p:tgtEl>
                                          <p:spTgt spid="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linds(horizontal)">
                                      <p:cBhvr>
                                        <p:cTn id="16" dur="500"/>
                                        <p:tgtEl>
                                          <p:spTgt spid="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blinds(horizontal)">
                                      <p:cBhvr>
                                        <p:cTn id="19" dur="500"/>
                                        <p:tgtEl>
                                          <p:spTgt spid="5">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矩形 34"/>
          <p:cNvSpPr>
            <a:spLocks noChangeArrowheads="1"/>
          </p:cNvSpPr>
          <p:nvPr/>
        </p:nvSpPr>
        <p:spPr bwMode="auto">
          <a:xfrm>
            <a:off x="539552"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哈夫曼树类的定义</a:t>
            </a:r>
            <a:endParaRPr lang="zh-CN" altLang="en-US" dirty="0">
              <a:latin typeface="微软雅黑" pitchFamily="34" charset="-122"/>
              <a:ea typeface="微软雅黑" pitchFamily="34" charset="-122"/>
            </a:endParaRPr>
          </a:p>
        </p:txBody>
      </p:sp>
      <p:sp>
        <p:nvSpPr>
          <p:cNvPr id="5" name="矩形 6"/>
          <p:cNvSpPr>
            <a:spLocks noChangeArrowheads="1"/>
          </p:cNvSpPr>
          <p:nvPr/>
        </p:nvSpPr>
        <p:spPr bwMode="auto">
          <a:xfrm>
            <a:off x="468313" y="915988"/>
            <a:ext cx="4464050" cy="4184650"/>
          </a:xfrm>
          <a:prstGeom prst="rect">
            <a:avLst/>
          </a:prstGeom>
          <a:noFill/>
          <a:ln w="9525">
            <a:noFill/>
            <a:miter lim="800000"/>
            <a:headEnd/>
            <a:tailEnd/>
          </a:ln>
        </p:spPr>
        <p:txBody>
          <a:bodyPr>
            <a:spAutoFit/>
          </a:bodyPr>
          <a:lstStyle/>
          <a:p>
            <a:pPr marL="457200" indent="-457200">
              <a:defRPr/>
            </a:pPr>
            <a:r>
              <a:rPr lang="en-US" altLang="zh-CN" sz="1400" b="1" dirty="0">
                <a:ea typeface="楷体_GB2312" pitchFamily="49" charset="-122"/>
              </a:rPr>
              <a:t>template &lt;class Type&gt;</a:t>
            </a:r>
          </a:p>
          <a:p>
            <a:pPr marL="457200" indent="-457200">
              <a:defRPr/>
            </a:pPr>
            <a:r>
              <a:rPr lang="en-US" altLang="zh-CN" sz="1400" b="1" dirty="0">
                <a:ea typeface="楷体_GB2312" pitchFamily="49" charset="-122"/>
              </a:rPr>
              <a:t>class </a:t>
            </a:r>
            <a:r>
              <a:rPr lang="en-US" altLang="zh-CN" sz="1400" b="1" dirty="0" err="1">
                <a:ea typeface="楷体_GB2312" pitchFamily="49" charset="-122"/>
              </a:rPr>
              <a:t>hfTree</a:t>
            </a:r>
            <a:r>
              <a:rPr lang="en-US" altLang="zh-CN" sz="1400" b="1" dirty="0">
                <a:ea typeface="楷体_GB2312" pitchFamily="49" charset="-122"/>
              </a:rPr>
              <a:t>{</a:t>
            </a:r>
          </a:p>
          <a:p>
            <a:pPr marL="457200" indent="-457200">
              <a:defRPr/>
            </a:pPr>
            <a:r>
              <a:rPr lang="en-US" altLang="zh-CN" sz="1400" b="1" dirty="0">
                <a:ea typeface="楷体_GB2312" pitchFamily="49" charset="-122"/>
              </a:rPr>
              <a:t>private:</a:t>
            </a:r>
          </a:p>
          <a:p>
            <a:pPr marL="457200" indent="-457200">
              <a:defRPr/>
            </a:pPr>
            <a:r>
              <a:rPr lang="en-US" altLang="zh-CN" sz="1400" b="1" dirty="0">
                <a:ea typeface="楷体_GB2312" pitchFamily="49" charset="-122"/>
              </a:rPr>
              <a:t>        </a:t>
            </a:r>
            <a:r>
              <a:rPr lang="en-US" altLang="zh-CN" sz="1400" b="1" dirty="0" err="1">
                <a:ea typeface="楷体_GB2312" pitchFamily="49" charset="-122"/>
              </a:rPr>
              <a:t>struct</a:t>
            </a:r>
            <a:r>
              <a:rPr lang="en-US" altLang="zh-CN" sz="1400" b="1" dirty="0">
                <a:ea typeface="楷体_GB2312" pitchFamily="49" charset="-122"/>
              </a:rPr>
              <a:t>  Node {</a:t>
            </a:r>
          </a:p>
          <a:p>
            <a:pPr marL="457200" indent="-457200">
              <a:defRPr/>
            </a:pPr>
            <a:r>
              <a:rPr lang="en-US" altLang="zh-CN" sz="1400" b="1" dirty="0">
                <a:ea typeface="楷体_GB2312" pitchFamily="49" charset="-122"/>
              </a:rPr>
              <a:t>	       Type data; //</a:t>
            </a:r>
            <a:r>
              <a:rPr lang="zh-CN" altLang="en-US" sz="1400" b="1" dirty="0">
                <a:ea typeface="楷体_GB2312" pitchFamily="49" charset="-122"/>
              </a:rPr>
              <a:t>结点值</a:t>
            </a:r>
          </a:p>
          <a:p>
            <a:pPr marL="457200" indent="-457200">
              <a:defRPr/>
            </a:pPr>
            <a:r>
              <a:rPr lang="zh-CN" altLang="en-US"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weight;   //</a:t>
            </a:r>
            <a:r>
              <a:rPr lang="zh-CN" altLang="en-US" sz="1400" b="1" dirty="0">
                <a:ea typeface="楷体_GB2312" pitchFamily="49" charset="-122"/>
              </a:rPr>
              <a:t>结点的权值		  </a:t>
            </a:r>
          </a:p>
          <a:p>
            <a:pPr marL="457200" indent="-457200">
              <a:defRPr/>
            </a:pPr>
            <a:r>
              <a:rPr lang="zh-CN" altLang="en-US"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parent, left, right; </a:t>
            </a:r>
          </a:p>
          <a:p>
            <a:pPr marL="457200" indent="-457200">
              <a:defRPr/>
            </a:pPr>
            <a:r>
              <a:rPr lang="en-US" altLang="zh-CN" sz="1400" b="1" dirty="0">
                <a:ea typeface="楷体_GB2312" pitchFamily="49" charset="-122"/>
              </a:rPr>
              <a:t>         };</a:t>
            </a:r>
          </a:p>
          <a:p>
            <a:pPr marL="457200" indent="-457200">
              <a:defRPr/>
            </a:pPr>
            <a:r>
              <a:rPr lang="en-US" altLang="zh-CN" sz="1400" b="1" dirty="0">
                <a:ea typeface="楷体_GB2312" pitchFamily="49" charset="-122"/>
              </a:rPr>
              <a:t>         Node *</a:t>
            </a:r>
            <a:r>
              <a:rPr lang="en-US" altLang="zh-CN" sz="1400" b="1" dirty="0" err="1">
                <a:ea typeface="楷体_GB2312" pitchFamily="49" charset="-122"/>
              </a:rPr>
              <a:t>elem</a:t>
            </a:r>
            <a:r>
              <a:rPr lang="en-US" altLang="zh-CN" sz="1400" b="1" dirty="0">
                <a:ea typeface="楷体_GB2312" pitchFamily="49" charset="-122"/>
              </a:rPr>
              <a:t>;</a:t>
            </a:r>
          </a:p>
          <a:p>
            <a:pPr marL="457200" indent="-457200">
              <a:defRPr/>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length;</a:t>
            </a:r>
          </a:p>
          <a:p>
            <a:pPr>
              <a:defRPr/>
            </a:pPr>
            <a:r>
              <a:rPr lang="en-US" altLang="zh-CN" sz="1400" b="1" dirty="0"/>
              <a:t>public:</a:t>
            </a:r>
          </a:p>
          <a:p>
            <a:pPr>
              <a:defRPr/>
            </a:pPr>
            <a:r>
              <a:rPr lang="en-US" altLang="zh-CN" sz="1400" b="1" dirty="0"/>
              <a:t>          </a:t>
            </a:r>
            <a:r>
              <a:rPr lang="en-US" altLang="zh-CN" sz="1400" b="1" dirty="0" err="1"/>
              <a:t>struct</a:t>
            </a:r>
            <a:r>
              <a:rPr lang="en-US" altLang="zh-CN" sz="1400" b="1" dirty="0"/>
              <a:t> </a:t>
            </a:r>
            <a:r>
              <a:rPr lang="en-US" altLang="zh-CN" sz="1400" b="1" dirty="0" err="1"/>
              <a:t>hfCode</a:t>
            </a:r>
            <a:r>
              <a:rPr lang="en-US" altLang="zh-CN" sz="1400" b="1" dirty="0"/>
              <a:t> {</a:t>
            </a:r>
          </a:p>
          <a:p>
            <a:pPr>
              <a:defRPr/>
            </a:pPr>
            <a:r>
              <a:rPr lang="en-US" altLang="zh-CN" sz="1400" b="1" dirty="0"/>
              <a:t>                 Type data;</a:t>
            </a:r>
          </a:p>
          <a:p>
            <a:pPr>
              <a:defRPr/>
            </a:pPr>
            <a:r>
              <a:rPr lang="en-US" altLang="zh-CN" sz="1400" b="1" dirty="0"/>
              <a:t>                 string code;</a:t>
            </a:r>
          </a:p>
          <a:p>
            <a:pPr>
              <a:defRPr/>
            </a:pPr>
            <a:r>
              <a:rPr lang="en-US" altLang="zh-CN" sz="1400" b="1" dirty="0"/>
              <a:t>           };</a:t>
            </a:r>
          </a:p>
          <a:p>
            <a:pPr>
              <a:defRPr/>
            </a:pPr>
            <a:r>
              <a:rPr lang="en-US" altLang="zh-CN" sz="1400" b="1" dirty="0"/>
              <a:t>           </a:t>
            </a:r>
            <a:r>
              <a:rPr lang="en-US" altLang="zh-CN" sz="1400" b="1" dirty="0" err="1"/>
              <a:t>hfTree</a:t>
            </a:r>
            <a:r>
              <a:rPr lang="en-US" altLang="zh-CN" sz="1400" b="1" dirty="0"/>
              <a:t>(const Type *x, const </a:t>
            </a:r>
            <a:r>
              <a:rPr lang="en-US" altLang="zh-CN" sz="1400" b="1" dirty="0" err="1"/>
              <a:t>int</a:t>
            </a:r>
            <a:r>
              <a:rPr lang="en-US" altLang="zh-CN" sz="1400" b="1" dirty="0"/>
              <a:t> *w, </a:t>
            </a:r>
            <a:r>
              <a:rPr lang="en-US" altLang="zh-CN" sz="1400" b="1" dirty="0" err="1"/>
              <a:t>int</a:t>
            </a:r>
            <a:r>
              <a:rPr lang="en-US" altLang="zh-CN" sz="1400" b="1" dirty="0"/>
              <a:t> size);</a:t>
            </a:r>
          </a:p>
          <a:p>
            <a:pPr>
              <a:defRPr/>
            </a:pPr>
            <a:r>
              <a:rPr lang="en-US" altLang="zh-CN" sz="1400" b="1" dirty="0"/>
              <a:t>           void </a:t>
            </a:r>
            <a:r>
              <a:rPr lang="en-US" altLang="zh-CN" sz="1400" b="1" dirty="0" err="1"/>
              <a:t>getCode</a:t>
            </a:r>
            <a:r>
              <a:rPr lang="en-US" altLang="zh-CN" sz="1400" b="1" dirty="0"/>
              <a:t>(</a:t>
            </a:r>
            <a:r>
              <a:rPr lang="en-US" altLang="zh-CN" sz="1400" b="1" dirty="0" err="1"/>
              <a:t>hfCode</a:t>
            </a:r>
            <a:r>
              <a:rPr lang="en-US" altLang="zh-CN" sz="1400" b="1" dirty="0"/>
              <a:t> result[ ]);</a:t>
            </a:r>
          </a:p>
          <a:p>
            <a:pPr>
              <a:defRPr/>
            </a:pPr>
            <a:r>
              <a:rPr lang="en-US" altLang="zh-CN" sz="1400" b="1" dirty="0"/>
              <a:t>           ~</a:t>
            </a:r>
            <a:r>
              <a:rPr lang="en-US" altLang="zh-CN" sz="1400" b="1" dirty="0" err="1"/>
              <a:t>hfTree</a:t>
            </a:r>
            <a:r>
              <a:rPr lang="en-US" altLang="zh-CN" sz="1400" b="1" dirty="0"/>
              <a:t>() { delete [ ] </a:t>
            </a:r>
            <a:r>
              <a:rPr lang="en-US" altLang="zh-CN" sz="1400" b="1" dirty="0" err="1"/>
              <a:t>elem</a:t>
            </a:r>
            <a:r>
              <a:rPr lang="en-US" altLang="zh-CN" sz="1400" b="1" dirty="0"/>
              <a:t>; }</a:t>
            </a:r>
          </a:p>
          <a:p>
            <a:pPr>
              <a:defRPr/>
            </a:pPr>
            <a:r>
              <a:rPr lang="en-US" altLang="zh-CN" sz="1400" b="1" dirty="0"/>
              <a:t>};</a:t>
            </a:r>
            <a:r>
              <a:rPr lang="en-US" altLang="zh-CN" sz="1400" dirty="0"/>
              <a:t> </a:t>
            </a:r>
            <a:endParaRPr lang="en-US" altLang="zh-CN" sz="1400" b="1" dirty="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7782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782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矩形 34"/>
          <p:cNvSpPr>
            <a:spLocks noChangeArrowheads="1"/>
          </p:cNvSpPr>
          <p:nvPr/>
        </p:nvSpPr>
        <p:spPr bwMode="auto">
          <a:xfrm>
            <a:off x="323528" y="195486"/>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构造函数的定义</a:t>
            </a:r>
            <a:endParaRPr lang="zh-CN" altLang="en-US" dirty="0">
              <a:latin typeface="微软雅黑" pitchFamily="34" charset="-122"/>
              <a:ea typeface="微软雅黑" pitchFamily="34" charset="-122"/>
            </a:endParaRPr>
          </a:p>
        </p:txBody>
      </p:sp>
      <p:sp>
        <p:nvSpPr>
          <p:cNvPr id="78853" name="矩形 6"/>
          <p:cNvSpPr>
            <a:spLocks noChangeArrowheads="1"/>
          </p:cNvSpPr>
          <p:nvPr/>
        </p:nvSpPr>
        <p:spPr bwMode="auto">
          <a:xfrm>
            <a:off x="250825" y="915988"/>
            <a:ext cx="4572000" cy="3538537"/>
          </a:xfrm>
          <a:prstGeom prst="rect">
            <a:avLst/>
          </a:prstGeom>
          <a:noFill/>
          <a:ln w="3175">
            <a:solidFill>
              <a:schemeClr val="tx1"/>
            </a:solidFill>
            <a:miter lim="800000"/>
            <a:headEnd/>
            <a:tailEnd/>
          </a:ln>
        </p:spPr>
        <p:txBody>
          <a:bodyPr>
            <a:spAutoFit/>
          </a:bodyPr>
          <a:lstStyle/>
          <a:p>
            <a:pPr marL="457200" indent="-457200"/>
            <a:r>
              <a:rPr lang="en-US" altLang="zh-CN" sz="1400" b="1">
                <a:ea typeface="楷体_GB2312" pitchFamily="49" charset="-122"/>
              </a:rPr>
              <a:t>template &lt;class Type&gt;</a:t>
            </a:r>
          </a:p>
          <a:p>
            <a:pPr marL="457200" indent="-457200"/>
            <a:r>
              <a:rPr lang="en-US" altLang="zh-CN" sz="1400" b="1">
                <a:ea typeface="楷体_GB2312" pitchFamily="49" charset="-122"/>
              </a:rPr>
              <a:t>hfTree&lt;Type&gt;::hfTree(const Type *v, const int *w, int size) 	</a:t>
            </a:r>
          </a:p>
          <a:p>
            <a:pPr marL="457200" indent="-457200"/>
            <a:r>
              <a:rPr lang="en-US" altLang="zh-CN" sz="1400" b="1">
                <a:ea typeface="楷体_GB2312" pitchFamily="49" charset="-122"/>
              </a:rPr>
              <a:t>{</a:t>
            </a:r>
          </a:p>
          <a:p>
            <a:pPr marL="457200" indent="-457200"/>
            <a:r>
              <a:rPr lang="en-US" altLang="zh-CN" sz="1400" b="1">
                <a:ea typeface="楷体_GB2312" pitchFamily="49" charset="-122"/>
              </a:rPr>
              <a:t>     const int MAX_INT = 32767;</a:t>
            </a:r>
          </a:p>
          <a:p>
            <a:pPr marL="457200" indent="-457200"/>
            <a:r>
              <a:rPr lang="en-US" altLang="zh-CN" sz="1400" b="1">
                <a:ea typeface="楷体_GB2312" pitchFamily="49" charset="-122"/>
              </a:rPr>
              <a:t>       int min1, min2;    //</a:t>
            </a:r>
            <a:r>
              <a:rPr lang="zh-CN" altLang="en-US" sz="1400" b="1">
                <a:ea typeface="楷体_GB2312" pitchFamily="49" charset="-122"/>
              </a:rPr>
              <a:t>最小树、次最小树的权值</a:t>
            </a:r>
          </a:p>
          <a:p>
            <a:pPr marL="457200" indent="-457200"/>
            <a:r>
              <a:rPr lang="zh-CN" altLang="en-US" sz="1400" b="1">
                <a:ea typeface="楷体_GB2312" pitchFamily="49" charset="-122"/>
              </a:rPr>
              <a:t>       </a:t>
            </a:r>
            <a:r>
              <a:rPr lang="en-US" altLang="zh-CN" sz="1400" b="1">
                <a:ea typeface="楷体_GB2312" pitchFamily="49" charset="-122"/>
              </a:rPr>
              <a:t>int x, y;     //</a:t>
            </a:r>
            <a:r>
              <a:rPr lang="zh-CN" altLang="en-US" sz="1400" b="1">
                <a:ea typeface="楷体_GB2312" pitchFamily="49" charset="-122"/>
              </a:rPr>
              <a:t>最小树、次最小树的下标</a:t>
            </a:r>
          </a:p>
          <a:p>
            <a:pPr marL="457200" indent="-457200"/>
            <a:endParaRPr lang="zh-CN" altLang="en-US" sz="1400" b="1">
              <a:ea typeface="楷体_GB2312" pitchFamily="49" charset="-122"/>
            </a:endParaRPr>
          </a:p>
          <a:p>
            <a:pPr marL="457200" indent="-457200"/>
            <a:r>
              <a:rPr lang="zh-CN" altLang="en-US" sz="1400" b="1">
                <a:ea typeface="楷体_GB2312" pitchFamily="49" charset="-122"/>
              </a:rPr>
              <a:t>       </a:t>
            </a:r>
            <a:r>
              <a:rPr lang="en-US" altLang="zh-CN" sz="1400" b="1">
                <a:ea typeface="楷体_GB2312" pitchFamily="49" charset="-122"/>
              </a:rPr>
              <a:t>//</a:t>
            </a:r>
            <a:r>
              <a:rPr lang="zh-CN" altLang="en-US" sz="1400" b="1">
                <a:ea typeface="楷体_GB2312" pitchFamily="49" charset="-122"/>
              </a:rPr>
              <a:t>置初值 </a:t>
            </a:r>
          </a:p>
          <a:p>
            <a:pPr marL="457200" indent="-457200"/>
            <a:r>
              <a:rPr lang="zh-CN" altLang="en-US" sz="1400" b="1">
                <a:ea typeface="楷体_GB2312" pitchFamily="49" charset="-122"/>
              </a:rPr>
              <a:t>        </a:t>
            </a:r>
            <a:r>
              <a:rPr lang="en-US" altLang="zh-CN" sz="1400" b="1">
                <a:ea typeface="楷体_GB2312" pitchFamily="49" charset="-122"/>
              </a:rPr>
              <a:t>length = 2 * size;</a:t>
            </a:r>
          </a:p>
          <a:p>
            <a:pPr marL="457200" indent="-457200"/>
            <a:r>
              <a:rPr lang="en-US" altLang="zh-CN" sz="1400" b="1">
                <a:ea typeface="楷体_GB2312" pitchFamily="49" charset="-122"/>
              </a:rPr>
              <a:t>        elem = new Node[length];</a:t>
            </a:r>
          </a:p>
          <a:p>
            <a:pPr marL="457200" indent="-457200"/>
            <a:r>
              <a:rPr lang="en-US" altLang="zh-CN" sz="1400" b="1">
                <a:ea typeface="楷体_GB2312" pitchFamily="49" charset="-122"/>
              </a:rPr>
              <a:t>        for (int i = size; i &lt; length; ++i) {</a:t>
            </a:r>
          </a:p>
          <a:p>
            <a:pPr marL="457200" indent="-457200"/>
            <a:r>
              <a:rPr lang="en-US" altLang="zh-CN" sz="1400" b="1">
                <a:ea typeface="楷体_GB2312" pitchFamily="49" charset="-122"/>
              </a:rPr>
              <a:t>            elem[i].weight = w[i - size];</a:t>
            </a:r>
          </a:p>
          <a:p>
            <a:pPr marL="457200" indent="-457200"/>
            <a:r>
              <a:rPr lang="en-US" altLang="zh-CN" sz="1400" b="1">
                <a:ea typeface="楷体_GB2312" pitchFamily="49" charset="-122"/>
              </a:rPr>
              <a:t>            </a:t>
            </a:r>
            <a:r>
              <a:rPr lang="nb-NO" altLang="zh-CN" sz="1400" b="1">
                <a:ea typeface="楷体_GB2312" pitchFamily="49" charset="-122"/>
              </a:rPr>
              <a:t>elem[i].data = v[i - size];</a:t>
            </a:r>
          </a:p>
          <a:p>
            <a:pPr marL="457200" indent="-457200"/>
            <a:r>
              <a:rPr lang="nb-NO" altLang="zh-CN" sz="1400" b="1">
                <a:ea typeface="楷体_GB2312" pitchFamily="49" charset="-122"/>
              </a:rPr>
              <a:t>            </a:t>
            </a:r>
            <a:r>
              <a:rPr lang="en-US" altLang="zh-CN" sz="1400" b="1">
                <a:ea typeface="楷体_GB2312" pitchFamily="49" charset="-122"/>
              </a:rPr>
              <a:t>elem[i].parent = elem[i].left = elem[i].right = 0;</a:t>
            </a:r>
          </a:p>
          <a:p>
            <a:pPr marL="457200" indent="-457200"/>
            <a:r>
              <a:rPr lang="en-US" altLang="zh-CN" sz="1400" b="1">
                <a:ea typeface="楷体_GB2312" pitchFamily="49" charset="-122"/>
              </a:rPr>
              <a:t>        }   </a:t>
            </a:r>
          </a:p>
        </p:txBody>
      </p:sp>
      <p:sp>
        <p:nvSpPr>
          <p:cNvPr id="6" name="矩形 6"/>
          <p:cNvSpPr>
            <a:spLocks noChangeArrowheads="1"/>
          </p:cNvSpPr>
          <p:nvPr/>
        </p:nvSpPr>
        <p:spPr bwMode="auto">
          <a:xfrm>
            <a:off x="4932363" y="339725"/>
            <a:ext cx="4032250" cy="4573588"/>
          </a:xfrm>
          <a:prstGeom prst="rect">
            <a:avLst/>
          </a:prstGeom>
          <a:noFill/>
          <a:ln w="3175">
            <a:solidFill>
              <a:schemeClr val="tx1"/>
            </a:solidFill>
            <a:miter lim="800000"/>
            <a:headEnd/>
            <a:tailEnd/>
          </a:ln>
        </p:spPr>
        <p:txBody>
          <a:bodyPr>
            <a:spAutoFit/>
          </a:bodyPr>
          <a:lstStyle/>
          <a:p>
            <a:pPr marL="457200" indent="-457200">
              <a:defRPr/>
            </a:pPr>
            <a:r>
              <a:rPr lang="en-US" altLang="zh-CN" sz="1400" b="1" dirty="0"/>
              <a:t>     // </a:t>
            </a:r>
            <a:r>
              <a:rPr lang="zh-CN" altLang="en-US" sz="1400" b="1" dirty="0"/>
              <a:t>构造新的二叉树</a:t>
            </a:r>
            <a:endParaRPr lang="zh-CN" altLang="nb-NO" sz="1400" b="1" dirty="0"/>
          </a:p>
          <a:p>
            <a:pPr>
              <a:lnSpc>
                <a:spcPct val="90000"/>
              </a:lnSpc>
              <a:defRPr/>
            </a:pPr>
            <a:r>
              <a:rPr lang="zh-CN" altLang="nb-NO" sz="1400" b="1" dirty="0"/>
              <a:t>     </a:t>
            </a:r>
            <a:r>
              <a:rPr lang="nb-NO" altLang="zh-CN" sz="1400" b="1" dirty="0"/>
              <a:t>for (i = size - 1; i &gt; 0; --i) {</a:t>
            </a:r>
          </a:p>
          <a:p>
            <a:pPr>
              <a:lnSpc>
                <a:spcPct val="90000"/>
              </a:lnSpc>
              <a:defRPr/>
            </a:pPr>
            <a:r>
              <a:rPr lang="nb-NO" altLang="zh-CN" sz="1400" b="1" dirty="0"/>
              <a:t>           min1 = min2 = MAX_INT; x = y = 0;</a:t>
            </a:r>
          </a:p>
          <a:p>
            <a:pPr>
              <a:lnSpc>
                <a:spcPct val="90000"/>
              </a:lnSpc>
              <a:defRPr/>
            </a:pPr>
            <a:r>
              <a:rPr lang="nb-NO" altLang="zh-CN" sz="1400" b="1" dirty="0"/>
              <a:t>           for (int j = i + 1; j &lt; length; ++j)</a:t>
            </a:r>
          </a:p>
          <a:p>
            <a:pPr>
              <a:lnSpc>
                <a:spcPct val="90000"/>
              </a:lnSpc>
              <a:defRPr/>
            </a:pPr>
            <a:r>
              <a:rPr lang="en-US" altLang="zh-CN" sz="1400" b="1" dirty="0"/>
              <a:t>                 if (</a:t>
            </a:r>
            <a:r>
              <a:rPr lang="en-US" altLang="zh-CN" sz="1400" b="1" dirty="0" err="1"/>
              <a:t>elem</a:t>
            </a:r>
            <a:r>
              <a:rPr lang="en-US" altLang="zh-CN" sz="1400" b="1" dirty="0"/>
              <a:t>[j].parent == 0)</a:t>
            </a:r>
          </a:p>
          <a:p>
            <a:pPr>
              <a:lnSpc>
                <a:spcPct val="90000"/>
              </a:lnSpc>
              <a:defRPr/>
            </a:pPr>
            <a:r>
              <a:rPr lang="en-US" altLang="zh-CN" sz="1400" b="1" dirty="0"/>
              <a:t>                       if (</a:t>
            </a:r>
            <a:r>
              <a:rPr lang="en-US" altLang="zh-CN" sz="1400" b="1" dirty="0" err="1"/>
              <a:t>elem</a:t>
            </a:r>
            <a:r>
              <a:rPr lang="en-US" altLang="zh-CN" sz="1400" b="1" dirty="0"/>
              <a:t>[j].weight &lt; min1) </a:t>
            </a:r>
            <a:r>
              <a:rPr lang="nb-NO" altLang="zh-CN" sz="1400" b="1" dirty="0"/>
              <a:t>{</a:t>
            </a:r>
            <a:endParaRPr lang="en-US" altLang="zh-CN" sz="1400" b="1" dirty="0"/>
          </a:p>
          <a:p>
            <a:pPr>
              <a:lnSpc>
                <a:spcPct val="90000"/>
              </a:lnSpc>
              <a:defRPr/>
            </a:pPr>
            <a:r>
              <a:rPr lang="nb-NO" altLang="zh-CN" sz="1400" b="1" dirty="0"/>
              <a:t>                                min2 = min1; </a:t>
            </a:r>
          </a:p>
          <a:p>
            <a:pPr>
              <a:lnSpc>
                <a:spcPct val="90000"/>
              </a:lnSpc>
              <a:defRPr/>
            </a:pPr>
            <a:r>
              <a:rPr lang="nb-NO" altLang="zh-CN" sz="1400" b="1" dirty="0"/>
              <a:t>                                min1 = elem[j].weight; </a:t>
            </a:r>
          </a:p>
          <a:p>
            <a:pPr>
              <a:lnSpc>
                <a:spcPct val="90000"/>
              </a:lnSpc>
              <a:defRPr/>
            </a:pPr>
            <a:r>
              <a:rPr lang="nb-NO" altLang="zh-CN" sz="1400" b="1" dirty="0"/>
              <a:t>                                x = y; </a:t>
            </a:r>
          </a:p>
          <a:p>
            <a:pPr>
              <a:lnSpc>
                <a:spcPct val="90000"/>
              </a:lnSpc>
              <a:defRPr/>
            </a:pPr>
            <a:r>
              <a:rPr lang="nb-NO" altLang="zh-CN" sz="1400" b="1" dirty="0"/>
              <a:t>                                y = j;</a:t>
            </a:r>
          </a:p>
          <a:p>
            <a:pPr>
              <a:lnSpc>
                <a:spcPct val="90000"/>
              </a:lnSpc>
              <a:defRPr/>
            </a:pPr>
            <a:r>
              <a:rPr lang="nb-NO" altLang="zh-CN" sz="1400" b="1" dirty="0"/>
              <a:t>                         }</a:t>
            </a:r>
          </a:p>
          <a:p>
            <a:pPr>
              <a:lnSpc>
                <a:spcPct val="90000"/>
              </a:lnSpc>
              <a:defRPr/>
            </a:pPr>
            <a:r>
              <a:rPr lang="nb-NO" altLang="zh-CN" sz="1400" b="1" dirty="0"/>
              <a:t>                        </a:t>
            </a:r>
            <a:r>
              <a:rPr lang="en-US" altLang="zh-CN" sz="1400" b="1" dirty="0"/>
              <a:t>else if (</a:t>
            </a:r>
            <a:r>
              <a:rPr lang="en-US" altLang="zh-CN" sz="1400" b="1" dirty="0" err="1"/>
              <a:t>elem</a:t>
            </a:r>
            <a:r>
              <a:rPr lang="en-US" altLang="zh-CN" sz="1400" b="1" dirty="0"/>
              <a:t>[j].weight &lt; min2) {</a:t>
            </a:r>
          </a:p>
          <a:p>
            <a:pPr>
              <a:lnSpc>
                <a:spcPct val="90000"/>
              </a:lnSpc>
              <a:defRPr/>
            </a:pPr>
            <a:r>
              <a:rPr lang="en-US" altLang="zh-CN" sz="1400" b="1" dirty="0"/>
              <a:t>                                     min2 = </a:t>
            </a:r>
            <a:r>
              <a:rPr lang="en-US" altLang="zh-CN" sz="1400" b="1" dirty="0" err="1"/>
              <a:t>elem</a:t>
            </a:r>
            <a:r>
              <a:rPr lang="en-US" altLang="zh-CN" sz="1400" b="1" dirty="0"/>
              <a:t>[j].weight; </a:t>
            </a:r>
          </a:p>
          <a:p>
            <a:pPr>
              <a:lnSpc>
                <a:spcPct val="90000"/>
              </a:lnSpc>
              <a:defRPr/>
            </a:pPr>
            <a:r>
              <a:rPr lang="en-US" altLang="zh-CN" sz="1400" b="1" dirty="0"/>
              <a:t>                                      x = j;</a:t>
            </a:r>
          </a:p>
          <a:p>
            <a:pPr>
              <a:lnSpc>
                <a:spcPct val="90000"/>
              </a:lnSpc>
              <a:defRPr/>
            </a:pPr>
            <a:r>
              <a:rPr lang="en-US" altLang="zh-CN" sz="1400" b="1" dirty="0"/>
              <a:t>                                }    </a:t>
            </a:r>
          </a:p>
          <a:p>
            <a:pPr>
              <a:lnSpc>
                <a:spcPct val="90000"/>
              </a:lnSpc>
              <a:defRPr/>
            </a:pPr>
            <a:r>
              <a:rPr lang="en-US" altLang="zh-CN" sz="1400" b="1" dirty="0"/>
              <a:t>              </a:t>
            </a:r>
            <a:r>
              <a:rPr lang="nb-NO" altLang="zh-CN" sz="1400" b="1" dirty="0"/>
              <a:t>elem[i].weight = min1 + min2;</a:t>
            </a:r>
          </a:p>
          <a:p>
            <a:pPr>
              <a:lnSpc>
                <a:spcPct val="90000"/>
              </a:lnSpc>
              <a:defRPr/>
            </a:pPr>
            <a:r>
              <a:rPr lang="nb-NO" altLang="zh-CN" sz="1400" b="1" dirty="0"/>
              <a:t>              </a:t>
            </a:r>
            <a:r>
              <a:rPr lang="en-US" altLang="zh-CN" sz="1400" b="1" dirty="0" err="1"/>
              <a:t>elem</a:t>
            </a:r>
            <a:r>
              <a:rPr lang="en-US" altLang="zh-CN" sz="1400" b="1" dirty="0"/>
              <a:t>[</a:t>
            </a:r>
            <a:r>
              <a:rPr lang="en-US" altLang="zh-CN" sz="1400" b="1" dirty="0" err="1"/>
              <a:t>i</a:t>
            </a:r>
            <a:r>
              <a:rPr lang="en-US" altLang="zh-CN" sz="1400" b="1" dirty="0"/>
              <a:t>].left = x; </a:t>
            </a:r>
          </a:p>
          <a:p>
            <a:pPr>
              <a:lnSpc>
                <a:spcPct val="90000"/>
              </a:lnSpc>
              <a:defRPr/>
            </a:pPr>
            <a:r>
              <a:rPr lang="en-US" altLang="zh-CN" sz="1400" b="1" dirty="0"/>
              <a:t>              </a:t>
            </a:r>
            <a:r>
              <a:rPr lang="en-US" altLang="zh-CN" sz="1400" b="1" dirty="0" err="1"/>
              <a:t>elem</a:t>
            </a:r>
            <a:r>
              <a:rPr lang="en-US" altLang="zh-CN" sz="1400" b="1" dirty="0"/>
              <a:t>[</a:t>
            </a:r>
            <a:r>
              <a:rPr lang="en-US" altLang="zh-CN" sz="1400" b="1" dirty="0" err="1"/>
              <a:t>i</a:t>
            </a:r>
            <a:r>
              <a:rPr lang="en-US" altLang="zh-CN" sz="1400" b="1" dirty="0"/>
              <a:t>].right = y;        </a:t>
            </a:r>
          </a:p>
          <a:p>
            <a:pPr>
              <a:lnSpc>
                <a:spcPct val="90000"/>
              </a:lnSpc>
              <a:defRPr/>
            </a:pPr>
            <a:r>
              <a:rPr lang="en-US" altLang="zh-CN" sz="1400" b="1" dirty="0"/>
              <a:t>              </a:t>
            </a:r>
            <a:r>
              <a:rPr lang="en-US" altLang="zh-CN" sz="1400" b="1" dirty="0" err="1"/>
              <a:t>elem</a:t>
            </a:r>
            <a:r>
              <a:rPr lang="en-US" altLang="zh-CN" sz="1400" b="1" dirty="0"/>
              <a:t>[</a:t>
            </a:r>
            <a:r>
              <a:rPr lang="en-US" altLang="zh-CN" sz="1400" b="1" dirty="0" err="1"/>
              <a:t>i</a:t>
            </a:r>
            <a:r>
              <a:rPr lang="en-US" altLang="zh-CN" sz="1400" b="1" dirty="0"/>
              <a:t>].parent = 0;</a:t>
            </a:r>
            <a:endParaRPr lang="nb-NO" altLang="zh-CN" sz="1400" b="1" dirty="0"/>
          </a:p>
          <a:p>
            <a:pPr>
              <a:lnSpc>
                <a:spcPct val="90000"/>
              </a:lnSpc>
              <a:defRPr/>
            </a:pPr>
            <a:r>
              <a:rPr lang="nb-NO" altLang="zh-CN" sz="1400" b="1" dirty="0"/>
              <a:t>              elem[x].parent = i; </a:t>
            </a:r>
          </a:p>
          <a:p>
            <a:pPr>
              <a:lnSpc>
                <a:spcPct val="90000"/>
              </a:lnSpc>
              <a:defRPr/>
            </a:pPr>
            <a:r>
              <a:rPr lang="nb-NO" altLang="zh-CN" sz="1400" b="1" dirty="0"/>
              <a:t>              elem[y].parent = i;</a:t>
            </a:r>
          </a:p>
          <a:p>
            <a:pPr>
              <a:lnSpc>
                <a:spcPct val="90000"/>
              </a:lnSpc>
              <a:defRPr/>
            </a:pPr>
            <a:r>
              <a:rPr lang="nb-NO" altLang="zh-CN" sz="1400" b="1" dirty="0"/>
              <a:t>       </a:t>
            </a:r>
            <a:r>
              <a:rPr lang="en-US" altLang="zh-CN" sz="1400" b="1" dirty="0"/>
              <a:t>}</a:t>
            </a:r>
          </a:p>
          <a:p>
            <a:pPr>
              <a:lnSpc>
                <a:spcPct val="90000"/>
              </a:lnSpc>
              <a:defRPr/>
            </a:pPr>
            <a:r>
              <a:rPr lang="en-US" altLang="zh-CN" sz="1400" b="1" dirty="0"/>
              <a:t>}</a:t>
            </a:r>
            <a:r>
              <a:rPr lang="en-US" altLang="zh-CN" sz="1400" dirty="0"/>
              <a:t> </a:t>
            </a:r>
            <a:r>
              <a:rPr lang="en-US" altLang="zh-CN" sz="1400" b="1" dirty="0">
                <a:ea typeface="楷体_GB2312" pitchFamily="49" charset="-122"/>
              </a:rPr>
              <a:t>  </a:t>
            </a:r>
            <a:endParaRPr lang="en-US" altLang="zh-CN" sz="1400" dirty="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7885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885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矩形 34"/>
          <p:cNvSpPr>
            <a:spLocks noChangeArrowheads="1"/>
          </p:cNvSpPr>
          <p:nvPr/>
        </p:nvSpPr>
        <p:spPr bwMode="auto">
          <a:xfrm>
            <a:off x="539552" y="267494"/>
            <a:ext cx="6215063"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getCode</a:t>
            </a:r>
            <a:r>
              <a:rPr lang="zh-CN" altLang="en-US" b="1" dirty="0">
                <a:latin typeface="微软雅黑" pitchFamily="34" charset="-122"/>
                <a:ea typeface="微软雅黑" pitchFamily="34" charset="-122"/>
              </a:rPr>
              <a:t>函数的定义</a:t>
            </a:r>
            <a:endParaRPr lang="zh-CN" altLang="en-US" dirty="0">
              <a:latin typeface="微软雅黑" pitchFamily="34" charset="-122"/>
              <a:ea typeface="微软雅黑" pitchFamily="34" charset="-122"/>
            </a:endParaRPr>
          </a:p>
        </p:txBody>
      </p:sp>
      <p:sp>
        <p:nvSpPr>
          <p:cNvPr id="79877" name="矩形 6"/>
          <p:cNvSpPr>
            <a:spLocks noChangeArrowheads="1"/>
          </p:cNvSpPr>
          <p:nvPr/>
        </p:nvSpPr>
        <p:spPr bwMode="auto">
          <a:xfrm>
            <a:off x="468313" y="1058863"/>
            <a:ext cx="8064500" cy="3970337"/>
          </a:xfrm>
          <a:prstGeom prst="rect">
            <a:avLst/>
          </a:prstGeom>
          <a:noFill/>
          <a:ln w="3175">
            <a:noFill/>
            <a:miter lim="800000"/>
            <a:headEnd/>
            <a:tailEnd/>
          </a:ln>
        </p:spPr>
        <p:txBody>
          <a:bodyPr>
            <a:spAutoFit/>
          </a:bodyPr>
          <a:lstStyle/>
          <a:p>
            <a:pPr marL="609600" indent="-609600">
              <a:lnSpc>
                <a:spcPct val="90000"/>
              </a:lnSpc>
            </a:pPr>
            <a:r>
              <a:rPr lang="en-US" altLang="zh-CN" sz="1400" b="1" dirty="0"/>
              <a:t>template &lt;class Type&gt;</a:t>
            </a:r>
          </a:p>
          <a:p>
            <a:pPr marL="609600" indent="-609600">
              <a:lnSpc>
                <a:spcPct val="90000"/>
              </a:lnSpc>
            </a:pPr>
            <a:r>
              <a:rPr lang="en-US" altLang="zh-CN" sz="1400" b="1" dirty="0"/>
              <a:t>void </a:t>
            </a:r>
            <a:r>
              <a:rPr lang="en-US" altLang="zh-CN" sz="1400" b="1" dirty="0" err="1"/>
              <a:t>hfTree</a:t>
            </a:r>
            <a:r>
              <a:rPr lang="en-US" altLang="zh-CN" sz="1400" b="1" dirty="0"/>
              <a:t>&lt;Type&gt;::</a:t>
            </a:r>
            <a:r>
              <a:rPr lang="en-US" altLang="zh-CN" sz="1400" b="1" dirty="0" err="1"/>
              <a:t>getCode</a:t>
            </a:r>
            <a:r>
              <a:rPr lang="en-US" altLang="zh-CN" sz="1400" b="1" dirty="0"/>
              <a:t>(</a:t>
            </a:r>
            <a:r>
              <a:rPr lang="en-US" altLang="zh-CN" sz="1400" b="1" dirty="0" err="1"/>
              <a:t>hfCode</a:t>
            </a:r>
            <a:r>
              <a:rPr lang="en-US" altLang="zh-CN" sz="1400" b="1" dirty="0"/>
              <a:t> result[]) </a:t>
            </a:r>
          </a:p>
          <a:p>
            <a:pPr marL="609600" indent="-609600">
              <a:lnSpc>
                <a:spcPct val="90000"/>
              </a:lnSpc>
            </a:pPr>
            <a:r>
              <a:rPr lang="en-US" altLang="zh-CN" sz="1400" b="1" dirty="0"/>
              <a:t>{</a:t>
            </a:r>
          </a:p>
          <a:p>
            <a:pPr marL="609600" indent="-609600">
              <a:lnSpc>
                <a:spcPct val="90000"/>
              </a:lnSpc>
            </a:pPr>
            <a:r>
              <a:rPr lang="en-US" altLang="zh-CN" sz="1400" b="1" dirty="0"/>
              <a:t>       </a:t>
            </a:r>
            <a:r>
              <a:rPr lang="en-US" altLang="zh-CN" sz="1400" b="1" dirty="0" err="1"/>
              <a:t>int</a:t>
            </a:r>
            <a:r>
              <a:rPr lang="en-US" altLang="zh-CN" sz="1400" b="1" dirty="0"/>
              <a:t> size = length / 2;  </a:t>
            </a:r>
          </a:p>
          <a:p>
            <a:pPr marL="609600" indent="-609600">
              <a:lnSpc>
                <a:spcPct val="90000"/>
              </a:lnSpc>
            </a:pPr>
            <a:r>
              <a:rPr lang="en-US" altLang="zh-CN" sz="1400" b="1" dirty="0"/>
              <a:t>       </a:t>
            </a:r>
            <a:r>
              <a:rPr lang="en-US" altLang="zh-CN" sz="1400" b="1" dirty="0" err="1"/>
              <a:t>int</a:t>
            </a:r>
            <a:r>
              <a:rPr lang="en-US" altLang="zh-CN" sz="1400" b="1" dirty="0"/>
              <a:t> p, s; </a:t>
            </a:r>
            <a:endParaRPr lang="zh-CN" altLang="en-US" sz="1400" b="1" dirty="0"/>
          </a:p>
          <a:p>
            <a:pPr marL="609600" indent="-609600">
              <a:lnSpc>
                <a:spcPct val="90000"/>
              </a:lnSpc>
            </a:pPr>
            <a:r>
              <a:rPr lang="zh-CN" altLang="en-US" sz="1400" b="1" dirty="0"/>
              <a:t>   </a:t>
            </a:r>
            <a:endParaRPr lang="en-US" altLang="zh-CN" sz="1400" b="1" dirty="0"/>
          </a:p>
          <a:p>
            <a:pPr marL="609600" indent="-609600">
              <a:lnSpc>
                <a:spcPct val="90000"/>
              </a:lnSpc>
            </a:pPr>
            <a:r>
              <a:rPr lang="en-US" altLang="zh-CN" sz="1400" b="1" dirty="0"/>
              <a:t>       for (</a:t>
            </a:r>
            <a:r>
              <a:rPr lang="en-US" altLang="zh-CN" sz="1400" b="1" dirty="0" err="1"/>
              <a:t>int</a:t>
            </a:r>
            <a:r>
              <a:rPr lang="en-US" altLang="zh-CN" sz="1400" b="1" dirty="0"/>
              <a:t> </a:t>
            </a:r>
            <a:r>
              <a:rPr lang="en-US" altLang="zh-CN" sz="1400" b="1" dirty="0" err="1"/>
              <a:t>i</a:t>
            </a:r>
            <a:r>
              <a:rPr lang="en-US" altLang="zh-CN" sz="1400" b="1" dirty="0"/>
              <a:t> = size; </a:t>
            </a:r>
            <a:r>
              <a:rPr lang="en-US" altLang="zh-CN" sz="1400" b="1" dirty="0" err="1"/>
              <a:t>i</a:t>
            </a:r>
            <a:r>
              <a:rPr lang="en-US" altLang="zh-CN" sz="1400" b="1" dirty="0"/>
              <a:t> &lt; length; ++</a:t>
            </a:r>
            <a:r>
              <a:rPr lang="en-US" altLang="zh-CN" sz="1400" b="1" dirty="0" err="1"/>
              <a:t>i</a:t>
            </a:r>
            <a:r>
              <a:rPr lang="en-US" altLang="zh-CN" sz="1400" b="1" dirty="0"/>
              <a:t>) {</a:t>
            </a:r>
          </a:p>
          <a:p>
            <a:pPr marL="609600" indent="-609600">
              <a:lnSpc>
                <a:spcPct val="90000"/>
              </a:lnSpc>
            </a:pPr>
            <a:r>
              <a:rPr lang="en-US" altLang="zh-CN" sz="1400" b="1" dirty="0"/>
              <a:t>            result[</a:t>
            </a:r>
            <a:r>
              <a:rPr lang="en-US" altLang="zh-CN" sz="1400" b="1" dirty="0" err="1"/>
              <a:t>i</a:t>
            </a:r>
            <a:r>
              <a:rPr lang="en-US" altLang="zh-CN" sz="1400" b="1" dirty="0"/>
              <a:t> - size].data = </a:t>
            </a:r>
            <a:r>
              <a:rPr lang="en-US" altLang="zh-CN" sz="1400" b="1" dirty="0" err="1"/>
              <a:t>elem</a:t>
            </a:r>
            <a:r>
              <a:rPr lang="en-US" altLang="zh-CN" sz="1400" b="1" dirty="0"/>
              <a:t>[</a:t>
            </a:r>
            <a:r>
              <a:rPr lang="en-US" altLang="zh-CN" sz="1400" b="1" dirty="0" err="1"/>
              <a:t>i</a:t>
            </a:r>
            <a:r>
              <a:rPr lang="en-US" altLang="zh-CN" sz="1400" b="1" dirty="0"/>
              <a:t>].data;</a:t>
            </a:r>
          </a:p>
          <a:p>
            <a:pPr marL="609600" indent="-609600">
              <a:lnSpc>
                <a:spcPct val="90000"/>
              </a:lnSpc>
            </a:pPr>
            <a:r>
              <a:rPr lang="en-US" altLang="zh-CN" sz="1400" b="1" dirty="0"/>
              <a:t>             result[</a:t>
            </a:r>
            <a:r>
              <a:rPr lang="en-US" altLang="zh-CN" sz="1400" b="1" dirty="0" err="1"/>
              <a:t>i</a:t>
            </a:r>
            <a:r>
              <a:rPr lang="en-US" altLang="zh-CN" sz="1400" b="1" dirty="0"/>
              <a:t> - size].code = "";</a:t>
            </a:r>
          </a:p>
          <a:p>
            <a:pPr marL="609600" indent="-609600">
              <a:lnSpc>
                <a:spcPct val="90000"/>
              </a:lnSpc>
            </a:pPr>
            <a:r>
              <a:rPr lang="en-US" altLang="zh-CN" sz="1400" b="1" dirty="0"/>
              <a:t>             p = </a:t>
            </a:r>
            <a:r>
              <a:rPr lang="en-US" altLang="zh-CN" sz="1400" b="1" dirty="0" err="1"/>
              <a:t>elem</a:t>
            </a:r>
            <a:r>
              <a:rPr lang="en-US" altLang="zh-CN" sz="1400" b="1" dirty="0"/>
              <a:t>[</a:t>
            </a:r>
            <a:r>
              <a:rPr lang="en-US" altLang="zh-CN" sz="1400" b="1" dirty="0" err="1"/>
              <a:t>i</a:t>
            </a:r>
            <a:r>
              <a:rPr lang="en-US" altLang="zh-CN" sz="1400" b="1" dirty="0"/>
              <a:t>].parent; </a:t>
            </a:r>
          </a:p>
          <a:p>
            <a:pPr marL="609600" indent="-609600">
              <a:lnSpc>
                <a:spcPct val="90000"/>
              </a:lnSpc>
            </a:pPr>
            <a:r>
              <a:rPr lang="en-US" altLang="zh-CN" sz="1400" b="1" dirty="0"/>
              <a:t>             s = </a:t>
            </a:r>
            <a:r>
              <a:rPr lang="en-US" altLang="zh-CN" sz="1400" b="1" dirty="0" err="1"/>
              <a:t>i</a:t>
            </a:r>
            <a:r>
              <a:rPr lang="en-US" altLang="zh-CN" sz="1400" b="1" dirty="0"/>
              <a:t>;</a:t>
            </a:r>
          </a:p>
          <a:p>
            <a:pPr marL="609600" indent="-609600">
              <a:lnSpc>
                <a:spcPct val="90000"/>
              </a:lnSpc>
            </a:pPr>
            <a:r>
              <a:rPr lang="en-US" altLang="zh-CN" sz="1400" b="1" dirty="0"/>
              <a:t>            while (p) {</a:t>
            </a:r>
          </a:p>
          <a:p>
            <a:pPr marL="609600" indent="-609600">
              <a:lnSpc>
                <a:spcPct val="90000"/>
              </a:lnSpc>
            </a:pPr>
            <a:r>
              <a:rPr lang="en-US" altLang="zh-CN" sz="1400" b="1" dirty="0"/>
              <a:t>	     if (</a:t>
            </a:r>
            <a:r>
              <a:rPr lang="en-US" altLang="zh-CN" sz="1400" b="1" dirty="0" err="1"/>
              <a:t>elem</a:t>
            </a:r>
            <a:r>
              <a:rPr lang="en-US" altLang="zh-CN" sz="1400" b="1" dirty="0"/>
              <a:t>[p].left == s) </a:t>
            </a:r>
          </a:p>
          <a:p>
            <a:pPr marL="609600" indent="-609600">
              <a:lnSpc>
                <a:spcPct val="90000"/>
              </a:lnSpc>
            </a:pPr>
            <a:r>
              <a:rPr lang="en-US" altLang="zh-CN" sz="1400" b="1" dirty="0"/>
              <a:t>                         result[</a:t>
            </a:r>
            <a:r>
              <a:rPr lang="en-US" altLang="zh-CN" sz="1400" b="1" dirty="0" err="1"/>
              <a:t>i</a:t>
            </a:r>
            <a:r>
              <a:rPr lang="en-US" altLang="zh-CN" sz="1400" b="1" dirty="0"/>
              <a:t> - size].code = '0' + result[</a:t>
            </a:r>
            <a:r>
              <a:rPr lang="en-US" altLang="zh-CN" sz="1400" b="1" dirty="0" err="1"/>
              <a:t>i</a:t>
            </a:r>
            <a:r>
              <a:rPr lang="en-US" altLang="zh-CN" sz="1400" b="1" dirty="0"/>
              <a:t> - size].code;</a:t>
            </a:r>
          </a:p>
          <a:p>
            <a:pPr marL="609600" indent="-609600">
              <a:lnSpc>
                <a:spcPct val="90000"/>
              </a:lnSpc>
            </a:pPr>
            <a:r>
              <a:rPr lang="en-US" altLang="zh-CN" sz="1400" b="1" dirty="0"/>
              <a:t>   	     else result[</a:t>
            </a:r>
            <a:r>
              <a:rPr lang="en-US" altLang="zh-CN" sz="1400" b="1" dirty="0" err="1"/>
              <a:t>i</a:t>
            </a:r>
            <a:r>
              <a:rPr lang="en-US" altLang="zh-CN" sz="1400" b="1" dirty="0"/>
              <a:t> - size].code = '1' + result[</a:t>
            </a:r>
            <a:r>
              <a:rPr lang="en-US" altLang="zh-CN" sz="1400" b="1" dirty="0" err="1"/>
              <a:t>i</a:t>
            </a:r>
            <a:r>
              <a:rPr lang="en-US" altLang="zh-CN" sz="1400" b="1" dirty="0"/>
              <a:t> - size].code;</a:t>
            </a:r>
          </a:p>
          <a:p>
            <a:pPr marL="609600" indent="-609600">
              <a:lnSpc>
                <a:spcPct val="90000"/>
              </a:lnSpc>
            </a:pPr>
            <a:r>
              <a:rPr lang="en-US" altLang="zh-CN" sz="1400" b="1" dirty="0"/>
              <a:t>	     s = p;</a:t>
            </a:r>
          </a:p>
          <a:p>
            <a:pPr marL="609600" indent="-609600">
              <a:lnSpc>
                <a:spcPct val="90000"/>
              </a:lnSpc>
            </a:pPr>
            <a:r>
              <a:rPr lang="en-US" altLang="zh-CN" sz="1400" b="1" dirty="0"/>
              <a:t>                  p = </a:t>
            </a:r>
            <a:r>
              <a:rPr lang="en-US" altLang="zh-CN" sz="1400" b="1" dirty="0" err="1"/>
              <a:t>elem</a:t>
            </a:r>
            <a:r>
              <a:rPr lang="en-US" altLang="zh-CN" sz="1400" b="1" dirty="0"/>
              <a:t>[p].parent;</a:t>
            </a:r>
          </a:p>
          <a:p>
            <a:pPr marL="609600" indent="-609600">
              <a:lnSpc>
                <a:spcPct val="90000"/>
              </a:lnSpc>
            </a:pPr>
            <a:r>
              <a:rPr lang="en-US" altLang="zh-CN" sz="1400" b="1" dirty="0"/>
              <a:t>             } </a:t>
            </a:r>
          </a:p>
          <a:p>
            <a:pPr marL="609600" indent="-609600">
              <a:lnSpc>
                <a:spcPct val="90000"/>
              </a:lnSpc>
            </a:pPr>
            <a:r>
              <a:rPr lang="en-US" altLang="zh-CN" sz="1400" b="1" dirty="0"/>
              <a:t>        }</a:t>
            </a:r>
          </a:p>
          <a:p>
            <a:pPr marL="609600" indent="-609600">
              <a:lnSpc>
                <a:spcPct val="90000"/>
              </a:lnSpc>
            </a:pPr>
            <a:r>
              <a:rPr lang="en-US" altLang="zh-CN" sz="1400" b="1" dirty="0"/>
              <a:t>}</a:t>
            </a:r>
            <a:r>
              <a:rPr lang="en-US" altLang="zh-CN" sz="1400" dirty="0"/>
              <a:t> </a:t>
            </a:r>
          </a:p>
        </p:txBody>
      </p:sp>
      <p:grpSp>
        <p:nvGrpSpPr>
          <p:cNvPr id="5" name="Group 123"/>
          <p:cNvGrpSpPr>
            <a:grpSpLocks/>
          </p:cNvGrpSpPr>
          <p:nvPr/>
        </p:nvGrpSpPr>
        <p:grpSpPr bwMode="auto">
          <a:xfrm>
            <a:off x="5220072" y="987574"/>
            <a:ext cx="3600450" cy="2373312"/>
            <a:chOff x="204" y="1797"/>
            <a:chExt cx="3128" cy="2523"/>
          </a:xfrm>
        </p:grpSpPr>
        <p:sp>
          <p:nvSpPr>
            <p:cNvPr id="6" name="Oval 37"/>
            <p:cNvSpPr>
              <a:spLocks noChangeArrowheads="1"/>
            </p:cNvSpPr>
            <p:nvPr/>
          </p:nvSpPr>
          <p:spPr bwMode="auto">
            <a:xfrm>
              <a:off x="2213" y="2661"/>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i</a:t>
              </a:r>
              <a:endParaRPr lang="en-US" altLang="zh-CN" sz="1400" b="1">
                <a:ea typeface="楷体_GB2312" pitchFamily="49" charset="-122"/>
              </a:endParaRPr>
            </a:p>
          </p:txBody>
        </p:sp>
        <p:sp>
          <p:nvSpPr>
            <p:cNvPr id="7" name="Text Box 38"/>
            <p:cNvSpPr txBox="1">
              <a:spLocks noChangeArrowheads="1"/>
            </p:cNvSpPr>
            <p:nvPr/>
          </p:nvSpPr>
          <p:spPr bwMode="auto">
            <a:xfrm>
              <a:off x="2236" y="2820"/>
              <a:ext cx="419" cy="171"/>
            </a:xfrm>
            <a:prstGeom prst="rect">
              <a:avLst/>
            </a:prstGeom>
            <a:noFill/>
            <a:ln w="28575">
              <a:noFill/>
              <a:miter lim="800000"/>
              <a:headEnd/>
              <a:tailEnd/>
            </a:ln>
          </p:spPr>
          <p:txBody>
            <a:bodyPr/>
            <a:lstStyle/>
            <a:p>
              <a:pPr algn="just"/>
              <a:r>
                <a:rPr lang="en-US" altLang="zh-CN" sz="1400" b="1">
                  <a:latin typeface="Arial" pitchFamily="34" charset="0"/>
                </a:rPr>
                <a:t>12</a:t>
              </a:r>
              <a:endParaRPr lang="en-US" altLang="zh-CN" sz="1400" b="1">
                <a:ea typeface="楷体_GB2312" pitchFamily="49" charset="-122"/>
              </a:endParaRPr>
            </a:p>
          </p:txBody>
        </p:sp>
        <p:sp>
          <p:nvSpPr>
            <p:cNvPr id="8" name="Text Box 43"/>
            <p:cNvSpPr txBox="1">
              <a:spLocks noChangeArrowheads="1"/>
            </p:cNvSpPr>
            <p:nvPr/>
          </p:nvSpPr>
          <p:spPr bwMode="auto">
            <a:xfrm>
              <a:off x="2879" y="2836"/>
              <a:ext cx="419" cy="171"/>
            </a:xfrm>
            <a:prstGeom prst="rect">
              <a:avLst/>
            </a:prstGeom>
            <a:noFill/>
            <a:ln w="28575">
              <a:noFill/>
              <a:miter lim="800000"/>
              <a:headEnd/>
              <a:tailEnd/>
            </a:ln>
          </p:spPr>
          <p:txBody>
            <a:bodyPr/>
            <a:lstStyle/>
            <a:p>
              <a:pPr algn="just"/>
              <a:r>
                <a:rPr lang="en-US" altLang="zh-CN" sz="1400" b="1">
                  <a:latin typeface="Arial" pitchFamily="34" charset="0"/>
                </a:rPr>
                <a:t>13</a:t>
              </a:r>
              <a:endParaRPr lang="en-US" altLang="zh-CN" sz="1400" b="1">
                <a:ea typeface="楷体_GB2312" pitchFamily="49" charset="-122"/>
              </a:endParaRPr>
            </a:p>
          </p:txBody>
        </p:sp>
        <p:sp>
          <p:nvSpPr>
            <p:cNvPr id="9" name="Oval 44"/>
            <p:cNvSpPr>
              <a:spLocks noChangeArrowheads="1"/>
            </p:cNvSpPr>
            <p:nvPr/>
          </p:nvSpPr>
          <p:spPr bwMode="auto">
            <a:xfrm>
              <a:off x="2842" y="2661"/>
              <a:ext cx="490"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空格</a:t>
              </a:r>
              <a:endParaRPr lang="zh-CN" altLang="en-US" sz="1400" b="1">
                <a:ea typeface="楷体_GB2312" pitchFamily="49" charset="-122"/>
              </a:endParaRPr>
            </a:p>
          </p:txBody>
        </p:sp>
        <p:sp>
          <p:nvSpPr>
            <p:cNvPr id="10" name="Oval 56"/>
            <p:cNvSpPr>
              <a:spLocks noChangeArrowheads="1"/>
            </p:cNvSpPr>
            <p:nvPr/>
          </p:nvSpPr>
          <p:spPr bwMode="auto">
            <a:xfrm>
              <a:off x="2608" y="220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25</a:t>
              </a:r>
              <a:endParaRPr lang="en-US" altLang="zh-CN" sz="1400" b="1">
                <a:ea typeface="楷体_GB2312" pitchFamily="49" charset="-122"/>
              </a:endParaRPr>
            </a:p>
          </p:txBody>
        </p:sp>
        <p:sp>
          <p:nvSpPr>
            <p:cNvPr id="11" name="Line 57"/>
            <p:cNvSpPr>
              <a:spLocks noChangeShapeType="1"/>
            </p:cNvSpPr>
            <p:nvPr/>
          </p:nvSpPr>
          <p:spPr bwMode="auto">
            <a:xfrm flipH="1">
              <a:off x="2517" y="2386"/>
              <a:ext cx="181" cy="272"/>
            </a:xfrm>
            <a:prstGeom prst="line">
              <a:avLst/>
            </a:prstGeom>
            <a:noFill/>
            <a:ln w="38100">
              <a:solidFill>
                <a:schemeClr val="tx1"/>
              </a:solidFill>
              <a:round/>
              <a:headEnd/>
              <a:tailEnd/>
            </a:ln>
          </p:spPr>
          <p:txBody>
            <a:bodyPr/>
            <a:lstStyle/>
            <a:p>
              <a:endParaRPr lang="zh-CN" altLang="en-US"/>
            </a:p>
          </p:txBody>
        </p:sp>
        <p:sp>
          <p:nvSpPr>
            <p:cNvPr id="12" name="Line 58"/>
            <p:cNvSpPr>
              <a:spLocks noChangeShapeType="1"/>
            </p:cNvSpPr>
            <p:nvPr/>
          </p:nvSpPr>
          <p:spPr bwMode="auto">
            <a:xfrm>
              <a:off x="2880" y="2386"/>
              <a:ext cx="91" cy="272"/>
            </a:xfrm>
            <a:prstGeom prst="line">
              <a:avLst/>
            </a:prstGeom>
            <a:noFill/>
            <a:ln w="38100">
              <a:solidFill>
                <a:schemeClr val="tx1"/>
              </a:solidFill>
              <a:round/>
              <a:headEnd/>
              <a:tailEnd/>
            </a:ln>
          </p:spPr>
          <p:txBody>
            <a:bodyPr/>
            <a:lstStyle/>
            <a:p>
              <a:endParaRPr lang="zh-CN" altLang="en-US"/>
            </a:p>
          </p:txBody>
        </p:sp>
        <p:sp>
          <p:nvSpPr>
            <p:cNvPr id="13" name="Oval 62"/>
            <p:cNvSpPr>
              <a:spLocks noChangeArrowheads="1"/>
            </p:cNvSpPr>
            <p:nvPr/>
          </p:nvSpPr>
          <p:spPr bwMode="auto">
            <a:xfrm>
              <a:off x="2109" y="1797"/>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dirty="0">
                  <a:latin typeface="Arial" pitchFamily="34" charset="0"/>
                </a:rPr>
                <a:t>58</a:t>
              </a:r>
              <a:endParaRPr lang="en-US" altLang="zh-CN" sz="1400" b="1" dirty="0">
                <a:ea typeface="楷体_GB2312" pitchFamily="49" charset="-122"/>
              </a:endParaRPr>
            </a:p>
          </p:txBody>
        </p:sp>
        <p:sp>
          <p:nvSpPr>
            <p:cNvPr id="14" name="Line 63"/>
            <p:cNvSpPr>
              <a:spLocks noChangeShapeType="1"/>
            </p:cNvSpPr>
            <p:nvPr/>
          </p:nvSpPr>
          <p:spPr bwMode="auto">
            <a:xfrm flipH="1">
              <a:off x="1701" y="1933"/>
              <a:ext cx="453" cy="318"/>
            </a:xfrm>
            <a:prstGeom prst="line">
              <a:avLst/>
            </a:prstGeom>
            <a:noFill/>
            <a:ln w="38100">
              <a:solidFill>
                <a:schemeClr val="tx1"/>
              </a:solidFill>
              <a:round/>
              <a:headEnd/>
              <a:tailEnd/>
            </a:ln>
          </p:spPr>
          <p:txBody>
            <a:bodyPr/>
            <a:lstStyle/>
            <a:p>
              <a:endParaRPr lang="zh-CN" altLang="en-US"/>
            </a:p>
          </p:txBody>
        </p:sp>
        <p:sp>
          <p:nvSpPr>
            <p:cNvPr id="15" name="Line 64"/>
            <p:cNvSpPr>
              <a:spLocks noChangeShapeType="1"/>
            </p:cNvSpPr>
            <p:nvPr/>
          </p:nvSpPr>
          <p:spPr bwMode="auto">
            <a:xfrm>
              <a:off x="2472" y="1978"/>
              <a:ext cx="272" cy="273"/>
            </a:xfrm>
            <a:prstGeom prst="line">
              <a:avLst/>
            </a:prstGeom>
            <a:noFill/>
            <a:ln w="38100">
              <a:solidFill>
                <a:schemeClr val="tx1"/>
              </a:solidFill>
              <a:round/>
              <a:headEnd/>
              <a:tailEnd/>
            </a:ln>
          </p:spPr>
          <p:txBody>
            <a:bodyPr/>
            <a:lstStyle/>
            <a:p>
              <a:endParaRPr lang="zh-CN" altLang="en-US"/>
            </a:p>
          </p:txBody>
        </p:sp>
        <p:grpSp>
          <p:nvGrpSpPr>
            <p:cNvPr id="16" name="Group 100"/>
            <p:cNvGrpSpPr>
              <a:grpSpLocks/>
            </p:cNvGrpSpPr>
            <p:nvPr/>
          </p:nvGrpSpPr>
          <p:grpSpPr bwMode="auto">
            <a:xfrm>
              <a:off x="204" y="2234"/>
              <a:ext cx="1954" cy="2086"/>
              <a:chOff x="2815" y="255"/>
              <a:chExt cx="1954" cy="2086"/>
            </a:xfrm>
          </p:grpSpPr>
          <p:sp>
            <p:nvSpPr>
              <p:cNvPr id="17" name="Oval 101"/>
              <p:cNvSpPr>
                <a:spLocks noChangeArrowheads="1"/>
              </p:cNvSpPr>
              <p:nvPr/>
            </p:nvSpPr>
            <p:spPr bwMode="auto">
              <a:xfrm>
                <a:off x="4377" y="663"/>
                <a:ext cx="392"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e</a:t>
                </a:r>
                <a:endParaRPr lang="en-US" altLang="zh-CN" sz="1400" b="1">
                  <a:ea typeface="楷体_GB2312" pitchFamily="49" charset="-122"/>
                </a:endParaRPr>
              </a:p>
            </p:txBody>
          </p:sp>
          <p:sp>
            <p:nvSpPr>
              <p:cNvPr id="18" name="Text Box 102"/>
              <p:cNvSpPr txBox="1">
                <a:spLocks noChangeArrowheads="1"/>
              </p:cNvSpPr>
              <p:nvPr/>
            </p:nvSpPr>
            <p:spPr bwMode="auto">
              <a:xfrm>
                <a:off x="4370" y="822"/>
                <a:ext cx="383" cy="171"/>
              </a:xfrm>
              <a:prstGeom prst="rect">
                <a:avLst/>
              </a:prstGeom>
              <a:noFill/>
              <a:ln w="28575">
                <a:noFill/>
                <a:miter lim="800000"/>
                <a:headEnd/>
                <a:tailEnd/>
              </a:ln>
            </p:spPr>
            <p:txBody>
              <a:bodyPr/>
              <a:lstStyle/>
              <a:p>
                <a:pPr algn="just"/>
                <a:r>
                  <a:rPr lang="en-US" altLang="zh-CN" sz="1400" b="1">
                    <a:latin typeface="Arial" pitchFamily="34" charset="0"/>
                  </a:rPr>
                  <a:t>15</a:t>
                </a:r>
                <a:endParaRPr lang="en-US" altLang="zh-CN" sz="1400" b="1">
                  <a:ea typeface="楷体_GB2312" pitchFamily="49" charset="-122"/>
                </a:endParaRPr>
              </a:p>
            </p:txBody>
          </p:sp>
          <p:sp>
            <p:nvSpPr>
              <p:cNvPr id="19" name="Oval 103"/>
              <p:cNvSpPr>
                <a:spLocks noChangeArrowheads="1"/>
              </p:cNvSpPr>
              <p:nvPr/>
            </p:nvSpPr>
            <p:spPr bwMode="auto">
              <a:xfrm>
                <a:off x="4105" y="255"/>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33</a:t>
                </a:r>
                <a:endParaRPr lang="en-US" altLang="zh-CN" sz="1400" b="1">
                  <a:ea typeface="楷体_GB2312" pitchFamily="49" charset="-122"/>
                </a:endParaRPr>
              </a:p>
            </p:txBody>
          </p:sp>
          <p:sp>
            <p:nvSpPr>
              <p:cNvPr id="20" name="Line 104"/>
              <p:cNvSpPr>
                <a:spLocks noChangeShapeType="1"/>
              </p:cNvSpPr>
              <p:nvPr/>
            </p:nvSpPr>
            <p:spPr bwMode="auto">
              <a:xfrm flipH="1">
                <a:off x="4014" y="436"/>
                <a:ext cx="181" cy="272"/>
              </a:xfrm>
              <a:prstGeom prst="line">
                <a:avLst/>
              </a:prstGeom>
              <a:noFill/>
              <a:ln w="38100">
                <a:solidFill>
                  <a:schemeClr val="tx1"/>
                </a:solidFill>
                <a:round/>
                <a:headEnd/>
                <a:tailEnd/>
              </a:ln>
            </p:spPr>
            <p:txBody>
              <a:bodyPr/>
              <a:lstStyle/>
              <a:p>
                <a:endParaRPr lang="zh-CN" altLang="en-US"/>
              </a:p>
            </p:txBody>
          </p:sp>
          <p:sp>
            <p:nvSpPr>
              <p:cNvPr id="21" name="Line 105"/>
              <p:cNvSpPr>
                <a:spLocks noChangeShapeType="1"/>
              </p:cNvSpPr>
              <p:nvPr/>
            </p:nvSpPr>
            <p:spPr bwMode="auto">
              <a:xfrm>
                <a:off x="4377" y="436"/>
                <a:ext cx="91" cy="272"/>
              </a:xfrm>
              <a:prstGeom prst="line">
                <a:avLst/>
              </a:prstGeom>
              <a:noFill/>
              <a:ln w="38100">
                <a:solidFill>
                  <a:schemeClr val="tx1"/>
                </a:solidFill>
                <a:round/>
                <a:headEnd/>
                <a:tailEnd/>
              </a:ln>
            </p:spPr>
            <p:txBody>
              <a:bodyPr/>
              <a:lstStyle/>
              <a:p>
                <a:endParaRPr lang="zh-CN" altLang="en-US"/>
              </a:p>
            </p:txBody>
          </p:sp>
          <p:sp>
            <p:nvSpPr>
              <p:cNvPr id="22" name="Oval 106"/>
              <p:cNvSpPr>
                <a:spLocks noChangeArrowheads="1"/>
              </p:cNvSpPr>
              <p:nvPr/>
            </p:nvSpPr>
            <p:spPr bwMode="auto">
              <a:xfrm>
                <a:off x="4059" y="1136"/>
                <a:ext cx="393"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a</a:t>
                </a:r>
                <a:endParaRPr lang="en-US" altLang="zh-CN" sz="1400" b="1">
                  <a:ea typeface="楷体_GB2312" pitchFamily="49" charset="-122"/>
                </a:endParaRPr>
              </a:p>
            </p:txBody>
          </p:sp>
          <p:sp>
            <p:nvSpPr>
              <p:cNvPr id="23" name="Text Box 107"/>
              <p:cNvSpPr txBox="1">
                <a:spLocks noChangeArrowheads="1"/>
              </p:cNvSpPr>
              <p:nvPr/>
            </p:nvSpPr>
            <p:spPr bwMode="auto">
              <a:xfrm>
                <a:off x="4059" y="1295"/>
                <a:ext cx="417" cy="171"/>
              </a:xfrm>
              <a:prstGeom prst="rect">
                <a:avLst/>
              </a:prstGeom>
              <a:noFill/>
              <a:ln w="28575">
                <a:noFill/>
                <a:miter lim="800000"/>
                <a:headEnd/>
                <a:tailEnd/>
              </a:ln>
            </p:spPr>
            <p:txBody>
              <a:bodyPr/>
              <a:lstStyle/>
              <a:p>
                <a:pPr algn="just"/>
                <a:r>
                  <a:rPr lang="en-US" altLang="zh-CN" sz="1400" b="1">
                    <a:latin typeface="Arial" pitchFamily="34" charset="0"/>
                  </a:rPr>
                  <a:t>10</a:t>
                </a:r>
                <a:endParaRPr lang="en-US" altLang="zh-CN" sz="1400" b="1">
                  <a:ea typeface="楷体_GB2312" pitchFamily="49" charset="-122"/>
                </a:endParaRPr>
              </a:p>
            </p:txBody>
          </p:sp>
          <p:sp>
            <p:nvSpPr>
              <p:cNvPr id="24" name="Oval 108"/>
              <p:cNvSpPr>
                <a:spLocks noChangeArrowheads="1"/>
              </p:cNvSpPr>
              <p:nvPr/>
            </p:nvSpPr>
            <p:spPr bwMode="auto">
              <a:xfrm>
                <a:off x="3787" y="682"/>
                <a:ext cx="393" cy="200"/>
              </a:xfrm>
              <a:prstGeom prst="ellipse">
                <a:avLst/>
              </a:prstGeom>
              <a:noFill/>
              <a:ln w="28575">
                <a:solidFill>
                  <a:schemeClr val="tx1"/>
                </a:solidFill>
                <a:round/>
                <a:headEnd type="none" w="sm" len="sm"/>
                <a:tailEnd type="none" w="sm" len="sm"/>
              </a:ln>
            </p:spPr>
            <p:txBody>
              <a:bodyPr lIns="0" rIns="0" anchor="ctr"/>
              <a:lstStyle/>
              <a:p>
                <a:pPr algn="ctr"/>
                <a:r>
                  <a:rPr lang="en-US" altLang="zh-CN" sz="1400" b="1">
                    <a:latin typeface="Arial" pitchFamily="34" charset="0"/>
                  </a:rPr>
                  <a:t>18</a:t>
                </a:r>
                <a:endParaRPr lang="en-US" altLang="zh-CN" sz="1400" b="1">
                  <a:ea typeface="楷体_GB2312" pitchFamily="49" charset="-122"/>
                </a:endParaRPr>
              </a:p>
            </p:txBody>
          </p:sp>
          <p:sp>
            <p:nvSpPr>
              <p:cNvPr id="25" name="Line 109"/>
              <p:cNvSpPr>
                <a:spLocks noChangeShapeType="1"/>
              </p:cNvSpPr>
              <p:nvPr/>
            </p:nvSpPr>
            <p:spPr bwMode="auto">
              <a:xfrm flipH="1">
                <a:off x="3696" y="863"/>
                <a:ext cx="181" cy="272"/>
              </a:xfrm>
              <a:prstGeom prst="line">
                <a:avLst/>
              </a:prstGeom>
              <a:noFill/>
              <a:ln w="38100">
                <a:solidFill>
                  <a:schemeClr val="tx1"/>
                </a:solidFill>
                <a:round/>
                <a:headEnd/>
                <a:tailEnd/>
              </a:ln>
            </p:spPr>
            <p:txBody>
              <a:bodyPr/>
              <a:lstStyle/>
              <a:p>
                <a:endParaRPr lang="zh-CN" altLang="en-US"/>
              </a:p>
            </p:txBody>
          </p:sp>
          <p:sp>
            <p:nvSpPr>
              <p:cNvPr id="26" name="Line 110"/>
              <p:cNvSpPr>
                <a:spLocks noChangeShapeType="1"/>
              </p:cNvSpPr>
              <p:nvPr/>
            </p:nvSpPr>
            <p:spPr bwMode="auto">
              <a:xfrm>
                <a:off x="4059" y="863"/>
                <a:ext cx="91" cy="272"/>
              </a:xfrm>
              <a:prstGeom prst="line">
                <a:avLst/>
              </a:prstGeom>
              <a:noFill/>
              <a:ln w="38100">
                <a:solidFill>
                  <a:schemeClr val="tx1"/>
                </a:solidFill>
                <a:round/>
                <a:headEnd/>
                <a:tailEnd/>
              </a:ln>
            </p:spPr>
            <p:txBody>
              <a:bodyPr/>
              <a:lstStyle/>
              <a:p>
                <a:endParaRPr lang="zh-CN" altLang="en-US"/>
              </a:p>
            </p:txBody>
          </p:sp>
          <p:sp>
            <p:nvSpPr>
              <p:cNvPr id="27" name="Oval 111"/>
              <p:cNvSpPr>
                <a:spLocks noChangeArrowheads="1"/>
              </p:cNvSpPr>
              <p:nvPr/>
            </p:nvSpPr>
            <p:spPr bwMode="auto">
              <a:xfrm>
                <a:off x="3711" y="1602"/>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t</a:t>
                </a:r>
                <a:endParaRPr lang="en-US" altLang="zh-CN" sz="1400" b="1">
                  <a:ea typeface="楷体_GB2312" pitchFamily="49" charset="-122"/>
                </a:endParaRPr>
              </a:p>
            </p:txBody>
          </p:sp>
          <p:sp>
            <p:nvSpPr>
              <p:cNvPr id="28" name="Text Box 112"/>
              <p:cNvSpPr txBox="1">
                <a:spLocks noChangeArrowheads="1"/>
              </p:cNvSpPr>
              <p:nvPr/>
            </p:nvSpPr>
            <p:spPr bwMode="auto">
              <a:xfrm>
                <a:off x="3757" y="1777"/>
                <a:ext cx="312" cy="139"/>
              </a:xfrm>
              <a:prstGeom prst="rect">
                <a:avLst/>
              </a:prstGeom>
              <a:noFill/>
              <a:ln w="28575">
                <a:noFill/>
                <a:miter lim="800000"/>
                <a:headEnd/>
                <a:tailEnd/>
              </a:ln>
            </p:spPr>
            <p:txBody>
              <a:bodyPr/>
              <a:lstStyle/>
              <a:p>
                <a:pPr algn="just"/>
                <a:r>
                  <a:rPr lang="en-US" altLang="zh-CN" sz="1400" b="1">
                    <a:latin typeface="Arial" pitchFamily="34" charset="0"/>
                  </a:rPr>
                  <a:t>4</a:t>
                </a:r>
                <a:endParaRPr lang="en-US" altLang="zh-CN" sz="1400" b="1">
                  <a:ea typeface="楷体_GB2312" pitchFamily="49" charset="-122"/>
                </a:endParaRPr>
              </a:p>
            </p:txBody>
          </p:sp>
          <p:sp>
            <p:nvSpPr>
              <p:cNvPr id="29" name="Oval 113"/>
              <p:cNvSpPr>
                <a:spLocks noChangeArrowheads="1"/>
              </p:cNvSpPr>
              <p:nvPr/>
            </p:nvSpPr>
            <p:spPr bwMode="auto">
              <a:xfrm>
                <a:off x="2834" y="2011"/>
                <a:ext cx="391" cy="199"/>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S</a:t>
                </a:r>
                <a:endParaRPr lang="en-US" altLang="zh-CN" sz="1400" b="1">
                  <a:ea typeface="楷体_GB2312" pitchFamily="49" charset="-122"/>
                </a:endParaRPr>
              </a:p>
            </p:txBody>
          </p:sp>
          <p:sp>
            <p:nvSpPr>
              <p:cNvPr id="30" name="Text Box 114"/>
              <p:cNvSpPr txBox="1">
                <a:spLocks noChangeArrowheads="1"/>
              </p:cNvSpPr>
              <p:nvPr/>
            </p:nvSpPr>
            <p:spPr bwMode="auto">
              <a:xfrm>
                <a:off x="2815" y="2170"/>
                <a:ext cx="312" cy="171"/>
              </a:xfrm>
              <a:prstGeom prst="rect">
                <a:avLst/>
              </a:prstGeom>
              <a:noFill/>
              <a:ln w="28575">
                <a:noFill/>
                <a:miter lim="800000"/>
                <a:headEnd/>
                <a:tailEnd/>
              </a:ln>
            </p:spPr>
            <p:txBody>
              <a:bodyPr/>
              <a:lstStyle/>
              <a:p>
                <a:pPr algn="just"/>
                <a:r>
                  <a:rPr lang="en-US" altLang="zh-CN" sz="1400" b="1">
                    <a:latin typeface="Arial" pitchFamily="34" charset="0"/>
                  </a:rPr>
                  <a:t>3</a:t>
                </a:r>
                <a:endParaRPr lang="en-US" altLang="zh-CN" sz="1400" b="1">
                  <a:ea typeface="楷体_GB2312" pitchFamily="49" charset="-122"/>
                </a:endParaRPr>
              </a:p>
            </p:txBody>
          </p:sp>
          <p:sp>
            <p:nvSpPr>
              <p:cNvPr id="31" name="Text Box 115"/>
              <p:cNvSpPr txBox="1">
                <a:spLocks noChangeArrowheads="1"/>
              </p:cNvSpPr>
              <p:nvPr/>
            </p:nvSpPr>
            <p:spPr bwMode="auto">
              <a:xfrm>
                <a:off x="3469" y="2180"/>
                <a:ext cx="276" cy="128"/>
              </a:xfrm>
              <a:prstGeom prst="rect">
                <a:avLst/>
              </a:prstGeom>
              <a:noFill/>
              <a:ln w="28575">
                <a:noFill/>
                <a:miter lim="800000"/>
                <a:headEnd/>
                <a:tailEnd/>
              </a:ln>
            </p:spPr>
            <p:txBody>
              <a:bodyPr/>
              <a:lstStyle/>
              <a:p>
                <a:pPr algn="just"/>
                <a:r>
                  <a:rPr lang="en-US" altLang="zh-CN" sz="1400" b="1">
                    <a:latin typeface="Arial" pitchFamily="34" charset="0"/>
                  </a:rPr>
                  <a:t>1</a:t>
                </a:r>
                <a:endParaRPr lang="en-US" altLang="zh-CN" sz="1400" b="1">
                  <a:ea typeface="楷体_GB2312" pitchFamily="49" charset="-122"/>
                </a:endParaRPr>
              </a:p>
            </p:txBody>
          </p:sp>
          <p:sp>
            <p:nvSpPr>
              <p:cNvPr id="32" name="Oval 116"/>
              <p:cNvSpPr>
                <a:spLocks noChangeArrowheads="1"/>
              </p:cNvSpPr>
              <p:nvPr/>
            </p:nvSpPr>
            <p:spPr bwMode="auto">
              <a:xfrm>
                <a:off x="3469" y="2011"/>
                <a:ext cx="528" cy="199"/>
              </a:xfrm>
              <a:prstGeom prst="ellipse">
                <a:avLst/>
              </a:prstGeom>
              <a:noFill/>
              <a:ln w="28575">
                <a:solidFill>
                  <a:schemeClr val="tx1"/>
                </a:solidFill>
                <a:round/>
                <a:headEnd type="none" w="sm" len="sm"/>
                <a:tailEnd type="none" w="sm" len="sm"/>
              </a:ln>
            </p:spPr>
            <p:txBody>
              <a:bodyPr lIns="0" rIns="0" anchor="ctr"/>
              <a:lstStyle/>
              <a:p>
                <a:pPr algn="ctr"/>
                <a:r>
                  <a:rPr lang="zh-CN" altLang="en-US" sz="1400" b="1">
                    <a:latin typeface="Arial" pitchFamily="34" charset="0"/>
                  </a:rPr>
                  <a:t>换行</a:t>
                </a:r>
                <a:endParaRPr lang="zh-CN" altLang="en-US" sz="1400" b="1">
                  <a:ea typeface="楷体_GB2312" pitchFamily="49" charset="-122"/>
                </a:endParaRPr>
              </a:p>
            </p:txBody>
          </p:sp>
          <p:sp>
            <p:nvSpPr>
              <p:cNvPr id="33" name="Oval 117"/>
              <p:cNvSpPr>
                <a:spLocks noChangeArrowheads="1"/>
              </p:cNvSpPr>
              <p:nvPr/>
            </p:nvSpPr>
            <p:spPr bwMode="auto">
              <a:xfrm>
                <a:off x="3151" y="1557"/>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4</a:t>
                </a:r>
                <a:endParaRPr lang="en-US" altLang="zh-CN" sz="1400" b="1">
                  <a:ea typeface="楷体_GB2312" pitchFamily="49" charset="-122"/>
                </a:endParaRPr>
              </a:p>
            </p:txBody>
          </p:sp>
          <p:sp>
            <p:nvSpPr>
              <p:cNvPr id="34" name="Line 118"/>
              <p:cNvSpPr>
                <a:spLocks noChangeShapeType="1"/>
              </p:cNvSpPr>
              <p:nvPr/>
            </p:nvSpPr>
            <p:spPr bwMode="auto">
              <a:xfrm flipH="1">
                <a:off x="3106" y="1739"/>
                <a:ext cx="181" cy="272"/>
              </a:xfrm>
              <a:prstGeom prst="line">
                <a:avLst/>
              </a:prstGeom>
              <a:noFill/>
              <a:ln w="38100">
                <a:solidFill>
                  <a:schemeClr val="tx1"/>
                </a:solidFill>
                <a:round/>
                <a:headEnd/>
                <a:tailEnd/>
              </a:ln>
            </p:spPr>
            <p:txBody>
              <a:bodyPr/>
              <a:lstStyle/>
              <a:p>
                <a:endParaRPr lang="zh-CN" altLang="en-US"/>
              </a:p>
            </p:txBody>
          </p:sp>
          <p:sp>
            <p:nvSpPr>
              <p:cNvPr id="35" name="Line 119"/>
              <p:cNvSpPr>
                <a:spLocks noChangeShapeType="1"/>
              </p:cNvSpPr>
              <p:nvPr/>
            </p:nvSpPr>
            <p:spPr bwMode="auto">
              <a:xfrm>
                <a:off x="3469" y="1739"/>
                <a:ext cx="91" cy="272"/>
              </a:xfrm>
              <a:prstGeom prst="line">
                <a:avLst/>
              </a:prstGeom>
              <a:noFill/>
              <a:ln w="38100">
                <a:solidFill>
                  <a:schemeClr val="tx1"/>
                </a:solidFill>
                <a:round/>
                <a:headEnd/>
                <a:tailEnd/>
              </a:ln>
            </p:spPr>
            <p:txBody>
              <a:bodyPr/>
              <a:lstStyle/>
              <a:p>
                <a:endParaRPr lang="zh-CN" altLang="en-US"/>
              </a:p>
            </p:txBody>
          </p:sp>
          <p:sp>
            <p:nvSpPr>
              <p:cNvPr id="36" name="Oval 120"/>
              <p:cNvSpPr>
                <a:spLocks noChangeArrowheads="1"/>
              </p:cNvSpPr>
              <p:nvPr/>
            </p:nvSpPr>
            <p:spPr bwMode="auto">
              <a:xfrm>
                <a:off x="3424" y="1136"/>
                <a:ext cx="393" cy="200"/>
              </a:xfrm>
              <a:prstGeom prst="ellipse">
                <a:avLst/>
              </a:prstGeom>
              <a:noFill/>
              <a:ln w="28575">
                <a:solidFill>
                  <a:schemeClr val="tx1"/>
                </a:solidFill>
                <a:round/>
                <a:headEnd type="none" w="sm" len="sm"/>
                <a:tailEnd type="none" w="sm" len="sm"/>
              </a:ln>
            </p:spPr>
            <p:txBody>
              <a:bodyPr anchor="ctr"/>
              <a:lstStyle/>
              <a:p>
                <a:pPr algn="ctr"/>
                <a:r>
                  <a:rPr lang="en-US" altLang="zh-CN" sz="1400" b="1">
                    <a:latin typeface="Arial" pitchFamily="34" charset="0"/>
                  </a:rPr>
                  <a:t>8</a:t>
                </a:r>
                <a:endParaRPr lang="en-US" altLang="zh-CN" sz="1400" b="1">
                  <a:ea typeface="楷体_GB2312" pitchFamily="49" charset="-122"/>
                </a:endParaRPr>
              </a:p>
            </p:txBody>
          </p:sp>
          <p:sp>
            <p:nvSpPr>
              <p:cNvPr id="37" name="Line 121"/>
              <p:cNvSpPr>
                <a:spLocks noChangeShapeType="1"/>
              </p:cNvSpPr>
              <p:nvPr/>
            </p:nvSpPr>
            <p:spPr bwMode="auto">
              <a:xfrm flipH="1">
                <a:off x="3378" y="1317"/>
                <a:ext cx="181" cy="272"/>
              </a:xfrm>
              <a:prstGeom prst="line">
                <a:avLst/>
              </a:prstGeom>
              <a:noFill/>
              <a:ln w="38100">
                <a:solidFill>
                  <a:schemeClr val="tx1"/>
                </a:solidFill>
                <a:round/>
                <a:headEnd/>
                <a:tailEnd/>
              </a:ln>
            </p:spPr>
            <p:txBody>
              <a:bodyPr/>
              <a:lstStyle/>
              <a:p>
                <a:endParaRPr lang="zh-CN" altLang="en-US"/>
              </a:p>
            </p:txBody>
          </p:sp>
          <p:sp>
            <p:nvSpPr>
              <p:cNvPr id="38" name="Line 122"/>
              <p:cNvSpPr>
                <a:spLocks noChangeShapeType="1"/>
              </p:cNvSpPr>
              <p:nvPr/>
            </p:nvSpPr>
            <p:spPr bwMode="auto">
              <a:xfrm>
                <a:off x="3741" y="1317"/>
                <a:ext cx="91" cy="272"/>
              </a:xfrm>
              <a:prstGeom prst="line">
                <a:avLst/>
              </a:prstGeom>
              <a:noFill/>
              <a:ln w="38100">
                <a:solidFill>
                  <a:schemeClr val="tx1"/>
                </a:solidFill>
                <a:round/>
                <a:headEnd/>
                <a:tailEnd/>
              </a:ln>
            </p:spPr>
            <p:txBody>
              <a:bodyPr/>
              <a:lstStyle/>
              <a:p>
                <a:endParaRPr lang="zh-CN" altLang="en-US"/>
              </a:p>
            </p:txBody>
          </p:sp>
        </p:grpSp>
      </p:grpSp>
      <mc:AlternateContent xmlns:mc="http://schemas.openxmlformats.org/markup-compatibility/2006">
        <mc:Choice xmlns:p14="http://schemas.microsoft.com/office/powerpoint/2010/main" xmlns="" Requires="p14">
          <p:contentPart p14:bwMode="auto" r:id="rId3">
            <p14:nvContentPartPr>
              <p14:cNvPr id="7987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7987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blinds(horizontal)">
                                      <p:cBhvr>
                                        <p:cTn id="7" dur="5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矩形 34"/>
          <p:cNvSpPr>
            <a:spLocks noChangeArrowheads="1"/>
          </p:cNvSpPr>
          <p:nvPr/>
        </p:nvSpPr>
        <p:spPr bwMode="auto">
          <a:xfrm>
            <a:off x="611560" y="267494"/>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树的抽象类</a:t>
            </a:r>
            <a:endParaRPr lang="zh-CN" altLang="en-US" dirty="0">
              <a:latin typeface="微软雅黑" pitchFamily="34" charset="-122"/>
              <a:ea typeface="微软雅黑" pitchFamily="34" charset="-122"/>
            </a:endParaRPr>
          </a:p>
        </p:txBody>
      </p:sp>
      <p:sp>
        <p:nvSpPr>
          <p:cNvPr id="4101" name="文本框 29"/>
          <p:cNvSpPr txBox="1">
            <a:spLocks noChangeArrowheads="1"/>
          </p:cNvSpPr>
          <p:nvPr/>
        </p:nvSpPr>
        <p:spPr bwMode="auto">
          <a:xfrm>
            <a:off x="827088" y="1058863"/>
            <a:ext cx="5040312" cy="3693319"/>
          </a:xfrm>
          <a:prstGeom prst="rect">
            <a:avLst/>
          </a:prstGeom>
          <a:noFill/>
          <a:ln w="9525">
            <a:noFill/>
            <a:miter lim="800000"/>
            <a:headEnd/>
            <a:tailEnd/>
          </a:ln>
        </p:spPr>
        <p:txBody>
          <a:bodyPr>
            <a:spAutoFit/>
          </a:bodyPr>
          <a:lstStyle/>
          <a:p>
            <a:r>
              <a:rPr lang="en-US" altLang="zh-CN" sz="1800" b="1" dirty="0">
                <a:ea typeface="楷体_GB2312" pitchFamily="49" charset="-122"/>
              </a:rPr>
              <a:t>template&lt;class T&gt;</a:t>
            </a:r>
            <a:endParaRPr lang="zh-CN" altLang="zh-CN" sz="1800" b="1" dirty="0">
              <a:ea typeface="楷体_GB2312" pitchFamily="49" charset="-122"/>
            </a:endParaRPr>
          </a:p>
          <a:p>
            <a:r>
              <a:rPr lang="en-US" altLang="zh-CN" sz="1800" b="1" dirty="0">
                <a:ea typeface="楷体_GB2312" pitchFamily="49" charset="-122"/>
              </a:rPr>
              <a:t>class tree {</a:t>
            </a:r>
            <a:endParaRPr lang="zh-CN" altLang="zh-CN" sz="1800" b="1" dirty="0">
              <a:ea typeface="楷体_GB2312" pitchFamily="49" charset="-122"/>
            </a:endParaRPr>
          </a:p>
          <a:p>
            <a:r>
              <a:rPr lang="en-US" altLang="zh-CN" sz="1800" b="1" dirty="0">
                <a:ea typeface="楷体_GB2312" pitchFamily="49" charset="-122"/>
              </a:rPr>
              <a:t>public:</a:t>
            </a:r>
            <a:endParaRPr lang="zh-CN" altLang="zh-CN" sz="1800" b="1" dirty="0">
              <a:ea typeface="楷体_GB2312" pitchFamily="49" charset="-122"/>
            </a:endParaRPr>
          </a:p>
          <a:p>
            <a:r>
              <a:rPr lang="en-US" altLang="zh-CN" sz="1800" b="1" dirty="0">
                <a:ea typeface="楷体_GB2312" pitchFamily="49" charset="-122"/>
              </a:rPr>
              <a:t>    virtual void clear() = 0;</a:t>
            </a:r>
            <a:endParaRPr lang="zh-CN" altLang="zh-CN" sz="1800" b="1" dirty="0">
              <a:ea typeface="楷体_GB2312" pitchFamily="49" charset="-122"/>
            </a:endParaRPr>
          </a:p>
          <a:p>
            <a:r>
              <a:rPr lang="en-US" altLang="zh-CN" sz="1800" b="1" dirty="0">
                <a:ea typeface="楷体_GB2312" pitchFamily="49" charset="-122"/>
              </a:rPr>
              <a:t>    virtual </a:t>
            </a:r>
            <a:r>
              <a:rPr lang="en-US" altLang="zh-CN" sz="1800" b="1" dirty="0" err="1">
                <a:ea typeface="楷体_GB2312" pitchFamily="49" charset="-122"/>
              </a:rPr>
              <a:t>bool</a:t>
            </a:r>
            <a:r>
              <a:rPr lang="en-US" altLang="zh-CN" sz="1800" b="1" dirty="0">
                <a:ea typeface="楷体_GB2312" pitchFamily="49" charset="-122"/>
              </a:rPr>
              <a:t> </a:t>
            </a:r>
            <a:r>
              <a:rPr lang="en-US" altLang="zh-CN" sz="1800" b="1" dirty="0" err="1">
                <a:ea typeface="楷体_GB2312" pitchFamily="49" charset="-122"/>
              </a:rPr>
              <a:t>isEmpty</a:t>
            </a:r>
            <a:r>
              <a:rPr lang="en-US" altLang="zh-CN" sz="1800" b="1" dirty="0">
                <a:ea typeface="楷体_GB2312" pitchFamily="49" charset="-122"/>
              </a:rPr>
              <a:t>() const = 0;</a:t>
            </a:r>
          </a:p>
          <a:p>
            <a:r>
              <a:rPr lang="en-US" altLang="zh-CN" sz="1800" b="1" dirty="0">
                <a:ea typeface="楷体_GB2312" pitchFamily="49" charset="-122"/>
              </a:rPr>
              <a:t>    </a:t>
            </a:r>
            <a:r>
              <a:rPr lang="en-US" altLang="zh-CN" sz="1800" b="1" dirty="0" err="1">
                <a:ea typeface="楷体_GB2312" pitchFamily="49" charset="-122"/>
              </a:rPr>
              <a:t>int</a:t>
            </a:r>
            <a:r>
              <a:rPr lang="en-US" altLang="zh-CN" sz="1800" b="1" dirty="0">
                <a:ea typeface="楷体_GB2312" pitchFamily="49" charset="-122"/>
              </a:rPr>
              <a:t>  size()  const = 0;</a:t>
            </a:r>
            <a:endParaRPr lang="zh-CN" altLang="zh-CN" sz="1800" b="1" dirty="0">
              <a:ea typeface="楷体_GB2312" pitchFamily="49" charset="-122"/>
            </a:endParaRPr>
          </a:p>
          <a:p>
            <a:r>
              <a:rPr lang="en-US" altLang="zh-CN" sz="1800" b="1" dirty="0">
                <a:ea typeface="楷体_GB2312" pitchFamily="49" charset="-122"/>
              </a:rPr>
              <a:t>    virtual T root(T flag) const = 0;</a:t>
            </a:r>
            <a:endParaRPr lang="zh-CN" altLang="zh-CN" sz="1800" b="1" dirty="0">
              <a:ea typeface="楷体_GB2312" pitchFamily="49" charset="-122"/>
            </a:endParaRPr>
          </a:p>
          <a:p>
            <a:r>
              <a:rPr lang="en-US" altLang="zh-CN" sz="1800" b="1" dirty="0">
                <a:ea typeface="楷体_GB2312" pitchFamily="49" charset="-122"/>
              </a:rPr>
              <a:t>    virtual T parent(T x, T flag) const = 0; </a:t>
            </a:r>
            <a:endParaRPr lang="zh-CN" altLang="zh-CN" sz="1800" b="1" dirty="0">
              <a:ea typeface="楷体_GB2312" pitchFamily="49" charset="-122"/>
            </a:endParaRPr>
          </a:p>
          <a:p>
            <a:r>
              <a:rPr lang="en-US" altLang="zh-CN" sz="1800" b="1" dirty="0">
                <a:ea typeface="楷体_GB2312" pitchFamily="49" charset="-122"/>
              </a:rPr>
              <a:t>    virtual T child</a:t>
            </a:r>
            <a:r>
              <a:rPr lang="zh-CN" altLang="zh-CN" sz="1800" b="1" dirty="0">
                <a:ea typeface="楷体_GB2312" pitchFamily="49" charset="-122"/>
              </a:rPr>
              <a:t>（</a:t>
            </a:r>
            <a:r>
              <a:rPr lang="en-US" altLang="zh-CN" sz="1800" b="1" dirty="0">
                <a:ea typeface="楷体_GB2312" pitchFamily="49" charset="-122"/>
              </a:rPr>
              <a:t>T x, </a:t>
            </a:r>
            <a:r>
              <a:rPr lang="en-US" altLang="zh-CN" sz="1800" b="1" dirty="0" err="1">
                <a:ea typeface="楷体_GB2312" pitchFamily="49" charset="-122"/>
              </a:rPr>
              <a:t>int</a:t>
            </a:r>
            <a:r>
              <a:rPr lang="en-US" altLang="zh-CN" sz="1800" b="1" dirty="0">
                <a:ea typeface="楷体_GB2312" pitchFamily="49" charset="-122"/>
              </a:rPr>
              <a:t> </a:t>
            </a:r>
            <a:r>
              <a:rPr lang="en-US" altLang="zh-CN" sz="1800" b="1" dirty="0" err="1">
                <a:ea typeface="楷体_GB2312" pitchFamily="49" charset="-122"/>
              </a:rPr>
              <a:t>i</a:t>
            </a:r>
            <a:r>
              <a:rPr lang="en-US" altLang="zh-CN" sz="1800" b="1" dirty="0">
                <a:ea typeface="楷体_GB2312" pitchFamily="49" charset="-122"/>
              </a:rPr>
              <a:t>, T flag) const = 0;</a:t>
            </a:r>
            <a:endParaRPr lang="zh-CN" altLang="zh-CN" sz="1800" b="1" dirty="0">
              <a:ea typeface="楷体_GB2312" pitchFamily="49" charset="-122"/>
            </a:endParaRPr>
          </a:p>
          <a:p>
            <a:r>
              <a:rPr lang="en-US" altLang="zh-CN" sz="1800" b="1" dirty="0">
                <a:ea typeface="楷体_GB2312" pitchFamily="49" charset="-122"/>
              </a:rPr>
              <a:t>    virtual void remove(T x, </a:t>
            </a:r>
            <a:r>
              <a:rPr lang="en-US" altLang="zh-CN" sz="1800" b="1" dirty="0" err="1">
                <a:ea typeface="楷体_GB2312" pitchFamily="49" charset="-122"/>
              </a:rPr>
              <a:t>int</a:t>
            </a:r>
            <a:r>
              <a:rPr lang="en-US" altLang="zh-CN" sz="1800" b="1" dirty="0">
                <a:ea typeface="楷体_GB2312" pitchFamily="49" charset="-122"/>
              </a:rPr>
              <a:t> </a:t>
            </a:r>
            <a:r>
              <a:rPr lang="en-US" altLang="zh-CN" sz="1800" b="1" dirty="0" err="1">
                <a:ea typeface="楷体_GB2312" pitchFamily="49" charset="-122"/>
              </a:rPr>
              <a:t>i</a:t>
            </a:r>
            <a:r>
              <a:rPr lang="en-US" altLang="zh-CN" sz="1800" b="1" dirty="0">
                <a:ea typeface="楷体_GB2312" pitchFamily="49" charset="-122"/>
              </a:rPr>
              <a:t>) = 0;</a:t>
            </a:r>
            <a:endParaRPr lang="zh-CN" altLang="zh-CN" sz="1800" b="1" dirty="0">
              <a:ea typeface="楷体_GB2312" pitchFamily="49" charset="-122"/>
            </a:endParaRPr>
          </a:p>
          <a:p>
            <a:r>
              <a:rPr lang="en-US" altLang="zh-CN" sz="1800" b="1" dirty="0">
                <a:ea typeface="楷体_GB2312" pitchFamily="49" charset="-122"/>
              </a:rPr>
              <a:t>    virtual void traverse() const = 0;</a:t>
            </a:r>
          </a:p>
          <a:p>
            <a:r>
              <a:rPr lang="en-US" altLang="zh-CN" sz="1800" b="1" dirty="0">
                <a:ea typeface="楷体_GB2312" pitchFamily="49" charset="-122"/>
              </a:rPr>
              <a:t>    virtual ~tree() {}</a:t>
            </a:r>
            <a:endParaRPr lang="zh-CN" altLang="zh-CN" sz="1800" b="1" dirty="0">
              <a:ea typeface="楷体_GB2312" pitchFamily="49" charset="-122"/>
            </a:endParaRPr>
          </a:p>
          <a:p>
            <a:r>
              <a:rPr lang="en-US" altLang="zh-CN" sz="1800" b="1" dirty="0">
                <a:ea typeface="楷体_GB2312" pitchFamily="49" charset="-122"/>
              </a:rPr>
              <a:t>};</a:t>
            </a:r>
            <a:endParaRPr lang="zh-CN" altLang="en-US" sz="1800" b="1" dirty="0">
              <a:ea typeface="楷体_GB2312" pitchFamily="49" charset="-122"/>
            </a:endParaRPr>
          </a:p>
        </p:txBody>
      </p:sp>
      <mc:AlternateContent xmlns:mc="http://schemas.openxmlformats.org/markup-compatibility/2006">
        <mc:Choice xmlns:p14="http://schemas.microsoft.com/office/powerpoint/2010/main" xmlns="" Requires="p14">
          <p:contentPart p14:bwMode="auto" r:id="rId3">
            <p14:nvContentPartPr>
              <p14:cNvPr id="409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409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矩形 34"/>
          <p:cNvSpPr>
            <a:spLocks noChangeArrowheads="1"/>
          </p:cNvSpPr>
          <p:nvPr/>
        </p:nvSpPr>
        <p:spPr bwMode="auto">
          <a:xfrm>
            <a:off x="611560" y="267494"/>
            <a:ext cx="6215063"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哈夫曼类的使用</a:t>
            </a:r>
            <a:endParaRPr lang="zh-CN" altLang="en-US" dirty="0">
              <a:latin typeface="微软雅黑" pitchFamily="34" charset="-122"/>
              <a:ea typeface="微软雅黑" pitchFamily="34" charset="-122"/>
            </a:endParaRPr>
          </a:p>
        </p:txBody>
      </p:sp>
      <p:sp>
        <p:nvSpPr>
          <p:cNvPr id="80901" name="矩形 6"/>
          <p:cNvSpPr>
            <a:spLocks noChangeArrowheads="1"/>
          </p:cNvSpPr>
          <p:nvPr/>
        </p:nvSpPr>
        <p:spPr bwMode="auto">
          <a:xfrm>
            <a:off x="468313" y="1708150"/>
            <a:ext cx="5759450" cy="2892425"/>
          </a:xfrm>
          <a:prstGeom prst="rect">
            <a:avLst/>
          </a:prstGeom>
          <a:noFill/>
          <a:ln w="3175">
            <a:noFill/>
            <a:miter lim="800000"/>
            <a:headEnd/>
            <a:tailEnd/>
          </a:ln>
        </p:spPr>
        <p:txBody>
          <a:bodyPr>
            <a:spAutoFit/>
          </a:bodyPr>
          <a:lstStyle/>
          <a:p>
            <a:pPr marL="609600" indent="-609600"/>
            <a:r>
              <a:rPr lang="en-US" altLang="zh-CN" sz="1400" b="1" dirty="0" err="1"/>
              <a:t>int</a:t>
            </a:r>
            <a:r>
              <a:rPr lang="en-US" altLang="zh-CN" sz="1400" b="1" dirty="0"/>
              <a:t> main()</a:t>
            </a:r>
          </a:p>
          <a:p>
            <a:pPr marL="609600" indent="-609600"/>
            <a:r>
              <a:rPr lang="en-US" altLang="zh-CN" sz="1400" b="1" dirty="0"/>
              <a:t>{ </a:t>
            </a:r>
          </a:p>
          <a:p>
            <a:pPr marL="609600" indent="-609600"/>
            <a:r>
              <a:rPr lang="en-US" altLang="zh-CN" sz="1400" b="1" dirty="0"/>
              <a:t>      char </a:t>
            </a:r>
            <a:r>
              <a:rPr lang="en-US" altLang="zh-CN" sz="1400" b="1" dirty="0" err="1"/>
              <a:t>ch</a:t>
            </a:r>
            <a:r>
              <a:rPr lang="en-US" altLang="zh-CN" sz="1400" b="1" dirty="0"/>
              <a:t>[] = {"</a:t>
            </a:r>
            <a:r>
              <a:rPr lang="en-US" altLang="zh-CN" sz="1400" b="1" dirty="0" err="1"/>
              <a:t>aeistdn</a:t>
            </a:r>
            <a:r>
              <a:rPr lang="en-US" altLang="zh-CN" sz="1400" b="1" dirty="0"/>
              <a:t>"};</a:t>
            </a:r>
          </a:p>
          <a:p>
            <a:pPr marL="609600" indent="-609600"/>
            <a:r>
              <a:rPr lang="en-US" altLang="zh-CN" sz="1400" b="1" dirty="0"/>
              <a:t>      </a:t>
            </a:r>
            <a:r>
              <a:rPr lang="en-US" altLang="zh-CN" sz="1400" b="1" dirty="0" err="1"/>
              <a:t>int</a:t>
            </a:r>
            <a:r>
              <a:rPr lang="en-US" altLang="zh-CN" sz="1400" b="1" dirty="0"/>
              <a:t> w[] = {10,15,12,3,4,13,1};</a:t>
            </a:r>
          </a:p>
          <a:p>
            <a:pPr marL="609600" indent="-609600"/>
            <a:r>
              <a:rPr lang="en-US" altLang="zh-CN" sz="1400" b="1" dirty="0"/>
              <a:t>      </a:t>
            </a:r>
            <a:r>
              <a:rPr lang="en-US" altLang="zh-CN" sz="1400" b="1" dirty="0" err="1"/>
              <a:t>hfTree</a:t>
            </a:r>
            <a:r>
              <a:rPr lang="en-US" altLang="zh-CN" sz="1400" b="1" dirty="0"/>
              <a:t>&lt;char&gt; tree(</a:t>
            </a:r>
            <a:r>
              <a:rPr lang="en-US" altLang="zh-CN" sz="1400" b="1" dirty="0" err="1"/>
              <a:t>ch</a:t>
            </a:r>
            <a:r>
              <a:rPr lang="en-US" altLang="zh-CN" sz="1400" b="1" dirty="0"/>
              <a:t>, w, 7);</a:t>
            </a:r>
          </a:p>
          <a:p>
            <a:pPr marL="609600" indent="-609600"/>
            <a:r>
              <a:rPr lang="en-US" altLang="zh-CN" sz="1400" b="1" dirty="0"/>
              <a:t>      </a:t>
            </a:r>
            <a:r>
              <a:rPr lang="en-US" altLang="zh-CN" sz="1400" b="1" dirty="0" err="1"/>
              <a:t>hfTree</a:t>
            </a:r>
            <a:r>
              <a:rPr lang="en-US" altLang="zh-CN" sz="1400" b="1" dirty="0"/>
              <a:t>&lt;char&gt;::</a:t>
            </a:r>
            <a:r>
              <a:rPr lang="en-US" altLang="zh-CN" sz="1400" b="1" dirty="0" err="1"/>
              <a:t>hfCode</a:t>
            </a:r>
            <a:r>
              <a:rPr lang="en-US" altLang="zh-CN" sz="1400" b="1" dirty="0"/>
              <a:t> result[7];</a:t>
            </a:r>
          </a:p>
          <a:p>
            <a:pPr marL="609600" indent="-609600"/>
            <a:endParaRPr lang="en-US" altLang="zh-CN" sz="1400" b="1" dirty="0"/>
          </a:p>
          <a:p>
            <a:pPr marL="609600" indent="-609600"/>
            <a:r>
              <a:rPr lang="en-US" altLang="zh-CN" sz="1400" b="1" dirty="0"/>
              <a:t>      </a:t>
            </a:r>
            <a:r>
              <a:rPr lang="en-US" altLang="zh-CN" sz="1400" b="1" dirty="0" err="1"/>
              <a:t>tree.getCode</a:t>
            </a:r>
            <a:r>
              <a:rPr lang="en-US" altLang="zh-CN" sz="1400" b="1" dirty="0"/>
              <a:t>(result);</a:t>
            </a:r>
          </a:p>
          <a:p>
            <a:pPr marL="609600" indent="-609600"/>
            <a:r>
              <a:rPr lang="en-US" altLang="zh-CN" sz="1400" b="1" dirty="0"/>
              <a:t>      for (</a:t>
            </a:r>
            <a:r>
              <a:rPr lang="en-US" altLang="zh-CN" sz="1400" b="1" dirty="0" err="1"/>
              <a:t>int</a:t>
            </a:r>
            <a:r>
              <a:rPr lang="en-US" altLang="zh-CN" sz="1400" b="1" dirty="0"/>
              <a:t> </a:t>
            </a:r>
            <a:r>
              <a:rPr lang="en-US" altLang="zh-CN" sz="1400" b="1" dirty="0" err="1"/>
              <a:t>i</a:t>
            </a:r>
            <a:r>
              <a:rPr lang="en-US" altLang="zh-CN" sz="1400" b="1" dirty="0"/>
              <a:t>=0; </a:t>
            </a:r>
            <a:r>
              <a:rPr lang="en-US" altLang="zh-CN" sz="1400" b="1" dirty="0" err="1"/>
              <a:t>i</a:t>
            </a:r>
            <a:r>
              <a:rPr lang="en-US" altLang="zh-CN" sz="1400" b="1" dirty="0"/>
              <a:t>&lt; 7; ++</a:t>
            </a:r>
            <a:r>
              <a:rPr lang="en-US" altLang="zh-CN" sz="1400" b="1" dirty="0" err="1"/>
              <a:t>i</a:t>
            </a:r>
            <a:r>
              <a:rPr lang="en-US" altLang="zh-CN" sz="1400" b="1" dirty="0"/>
              <a:t>) </a:t>
            </a:r>
          </a:p>
          <a:p>
            <a:pPr marL="609600" indent="-609600"/>
            <a:r>
              <a:rPr lang="en-US" altLang="zh-CN" sz="1400" b="1" dirty="0"/>
              <a:t>            </a:t>
            </a:r>
            <a:r>
              <a:rPr lang="en-US" altLang="zh-CN" sz="1400" b="1" dirty="0" err="1"/>
              <a:t>cout</a:t>
            </a:r>
            <a:r>
              <a:rPr lang="en-US" altLang="zh-CN" sz="1400" b="1" dirty="0"/>
              <a:t> &lt;&lt; result[</a:t>
            </a:r>
            <a:r>
              <a:rPr lang="en-US" altLang="zh-CN" sz="1400" b="1" dirty="0" err="1"/>
              <a:t>i</a:t>
            </a:r>
            <a:r>
              <a:rPr lang="en-US" altLang="zh-CN" sz="1400" b="1" dirty="0"/>
              <a:t>].data &lt;&lt; ' ‘  &lt;&lt; result[</a:t>
            </a:r>
            <a:r>
              <a:rPr lang="en-US" altLang="zh-CN" sz="1400" b="1" dirty="0" err="1"/>
              <a:t>i</a:t>
            </a:r>
            <a:r>
              <a:rPr lang="en-US" altLang="zh-CN" sz="1400" b="1" dirty="0"/>
              <a:t>].code &lt;&lt; </a:t>
            </a:r>
            <a:r>
              <a:rPr lang="en-US" altLang="zh-CN" sz="1400" b="1" dirty="0" err="1"/>
              <a:t>endl</a:t>
            </a:r>
            <a:r>
              <a:rPr lang="en-US" altLang="zh-CN" sz="1400" b="1" dirty="0"/>
              <a:t>;</a:t>
            </a:r>
          </a:p>
          <a:p>
            <a:pPr marL="609600" indent="-609600"/>
            <a:endParaRPr lang="en-US" altLang="zh-CN" sz="1400" b="1" dirty="0"/>
          </a:p>
          <a:p>
            <a:pPr marL="609600" indent="-609600"/>
            <a:r>
              <a:rPr lang="en-US" altLang="zh-CN" sz="1400" b="1" dirty="0"/>
              <a:t>      return 0;</a:t>
            </a:r>
          </a:p>
          <a:p>
            <a:pPr marL="609600" indent="-609600"/>
            <a:r>
              <a:rPr lang="en-US" altLang="zh-CN" sz="1400" b="1" dirty="0"/>
              <a:t>}</a:t>
            </a:r>
            <a:r>
              <a:rPr lang="en-US" altLang="zh-CN" sz="1400" dirty="0"/>
              <a:t> </a:t>
            </a:r>
          </a:p>
        </p:txBody>
      </p:sp>
      <p:sp>
        <p:nvSpPr>
          <p:cNvPr id="80902" name="矩形 5"/>
          <p:cNvSpPr>
            <a:spLocks noChangeArrowheads="1"/>
          </p:cNvSpPr>
          <p:nvPr/>
        </p:nvSpPr>
        <p:spPr bwMode="auto">
          <a:xfrm>
            <a:off x="468313" y="987425"/>
            <a:ext cx="8459787" cy="508000"/>
          </a:xfrm>
          <a:prstGeom prst="rect">
            <a:avLst/>
          </a:prstGeom>
          <a:noFill/>
          <a:ln w="9525">
            <a:noFill/>
            <a:miter lim="800000"/>
            <a:headEnd/>
            <a:tailEnd/>
          </a:ln>
        </p:spPr>
        <p:txBody>
          <a:bodyPr>
            <a:spAutoFit/>
          </a:bodyPr>
          <a:lstStyle/>
          <a:p>
            <a:pPr>
              <a:lnSpc>
                <a:spcPct val="150000"/>
              </a:lnSpc>
            </a:pPr>
            <a:r>
              <a:rPr lang="zh-CN" altLang="en-US" sz="1800" b="1">
                <a:latin typeface="楷体_GB2312" pitchFamily="49" charset="-122"/>
                <a:ea typeface="楷体_GB2312" pitchFamily="49" charset="-122"/>
              </a:rPr>
              <a:t>为下列符号集生成哈夫曼编码：</a:t>
            </a:r>
            <a:r>
              <a:rPr lang="en-US" altLang="zh-CN" sz="1800" b="1">
                <a:latin typeface="楷体_GB2312" pitchFamily="49" charset="-122"/>
                <a:ea typeface="楷体_GB2312" pitchFamily="49" charset="-122"/>
              </a:rPr>
              <a:t>a(10), e(15), i(12), s(3), t(4), d(13), n(1)</a:t>
            </a:r>
          </a:p>
        </p:txBody>
      </p:sp>
      <mc:AlternateContent xmlns:mc="http://schemas.openxmlformats.org/markup-compatibility/2006">
        <mc:Choice xmlns:p14="http://schemas.microsoft.com/office/powerpoint/2010/main" xmlns="" Requires="p14">
          <p:contentPart p14:bwMode="auto" r:id="rId3">
            <p14:nvContentPartPr>
              <p14:cNvPr id="8089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089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458" name="组合 35"/>
          <p:cNvGrpSpPr>
            <a:grpSpLocks/>
          </p:cNvGrpSpPr>
          <p:nvPr/>
        </p:nvGrpSpPr>
        <p:grpSpPr bwMode="auto">
          <a:xfrm>
            <a:off x="179388" y="1779588"/>
            <a:ext cx="1822450" cy="2011362"/>
            <a:chOff x="807443" y="2207188"/>
            <a:chExt cx="2740029" cy="3316914"/>
          </a:xfrm>
        </p:grpSpPr>
        <p:sp>
          <p:nvSpPr>
            <p:cNvPr id="147476" name="矩形 25"/>
            <p:cNvSpPr>
              <a:spLocks noChangeArrowheads="1"/>
            </p:cNvSpPr>
            <p:nvPr/>
          </p:nvSpPr>
          <p:spPr bwMode="auto">
            <a:xfrm>
              <a:off x="807443" y="4565784"/>
              <a:ext cx="2740029" cy="95831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树的概念</a:t>
              </a:r>
            </a:p>
          </p:txBody>
        </p:sp>
        <p:sp>
          <p:nvSpPr>
            <p:cNvPr id="34" name="等腰三角形 33"/>
            <p:cNvSpPr/>
            <p:nvPr/>
          </p:nvSpPr>
          <p:spPr>
            <a:xfrm>
              <a:off x="1005545" y="2207188"/>
              <a:ext cx="2160041" cy="179851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0"/>
              <a:ext cx="2035277" cy="1294394"/>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47459" name="组合 37"/>
          <p:cNvGrpSpPr>
            <a:grpSpLocks/>
          </p:cNvGrpSpPr>
          <p:nvPr/>
        </p:nvGrpSpPr>
        <p:grpSpPr bwMode="auto">
          <a:xfrm>
            <a:off x="1979613" y="1779588"/>
            <a:ext cx="1741487" cy="2017712"/>
            <a:chOff x="862444" y="2207188"/>
            <a:chExt cx="2619266" cy="3328368"/>
          </a:xfrm>
        </p:grpSpPr>
        <p:sp>
          <p:nvSpPr>
            <p:cNvPr id="147473" name="矩形 38"/>
            <p:cNvSpPr>
              <a:spLocks noChangeArrowheads="1"/>
            </p:cNvSpPr>
            <p:nvPr/>
          </p:nvSpPr>
          <p:spPr bwMode="auto">
            <a:xfrm>
              <a:off x="862444" y="4576988"/>
              <a:ext cx="2619266" cy="958568"/>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二叉树</a:t>
              </a:r>
            </a:p>
          </p:txBody>
        </p:sp>
        <p:sp>
          <p:nvSpPr>
            <p:cNvPr id="40" name="等腰三角形 39"/>
            <p:cNvSpPr/>
            <p:nvPr/>
          </p:nvSpPr>
          <p:spPr>
            <a:xfrm>
              <a:off x="1005704" y="2207188"/>
              <a:ext cx="2160835" cy="180166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7475" name="文本框 40"/>
            <p:cNvSpPr txBox="1">
              <a:spLocks noChangeArrowheads="1"/>
            </p:cNvSpPr>
            <p:nvPr/>
          </p:nvSpPr>
          <p:spPr bwMode="auto">
            <a:xfrm>
              <a:off x="1067855" y="2596172"/>
              <a:ext cx="2035277" cy="1294732"/>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47460" name="文本框 55"/>
          <p:cNvSpPr txBox="1">
            <a:spLocks noChangeArrowheads="1"/>
          </p:cNvSpPr>
          <p:nvPr/>
        </p:nvSpPr>
        <p:spPr bwMode="auto">
          <a:xfrm>
            <a:off x="2886075" y="420688"/>
            <a:ext cx="3317875" cy="761747"/>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dirty="0">
                <a:latin typeface="微软雅黑" pitchFamily="34" charset="-122"/>
                <a:ea typeface="微软雅黑" pitchFamily="34" charset="-122"/>
              </a:rPr>
              <a:t>第</a:t>
            </a:r>
            <a:r>
              <a:rPr lang="en-US" altLang="zh-CN" sz="3600" b="1" dirty="0">
                <a:latin typeface="微软雅黑" pitchFamily="34" charset="-122"/>
                <a:ea typeface="微软雅黑" pitchFamily="34" charset="-122"/>
              </a:rPr>
              <a:t>6</a:t>
            </a:r>
            <a:r>
              <a:rPr lang="zh-CN" altLang="en-US" sz="3600" b="1" dirty="0">
                <a:latin typeface="微软雅黑" pitchFamily="34" charset="-122"/>
                <a:ea typeface="微软雅黑" pitchFamily="34" charset="-122"/>
              </a:rPr>
              <a:t>章  树</a:t>
            </a:r>
            <a:endParaRPr lang="en-US" altLang="zh-CN" sz="3600" b="1" dirty="0">
              <a:latin typeface="微软雅黑" pitchFamily="34" charset="-122"/>
              <a:ea typeface="微软雅黑" pitchFamily="34" charset="-122"/>
            </a:endParaRPr>
          </a:p>
        </p:txBody>
      </p:sp>
      <p:grpSp>
        <p:nvGrpSpPr>
          <p:cNvPr id="147461" name="组合 37"/>
          <p:cNvGrpSpPr>
            <a:grpSpLocks/>
          </p:cNvGrpSpPr>
          <p:nvPr/>
        </p:nvGrpSpPr>
        <p:grpSpPr bwMode="auto">
          <a:xfrm>
            <a:off x="3635375" y="1779588"/>
            <a:ext cx="1944688" cy="2017712"/>
            <a:chOff x="862444" y="2206370"/>
            <a:chExt cx="2921826" cy="3329397"/>
          </a:xfrm>
        </p:grpSpPr>
        <p:sp>
          <p:nvSpPr>
            <p:cNvPr id="147470"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表达式树</a:t>
              </a:r>
            </a:p>
          </p:txBody>
        </p:sp>
        <p:sp>
          <p:nvSpPr>
            <p:cNvPr id="15" name="等腰三角形 14"/>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7472"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47462" name="组合 37"/>
          <p:cNvGrpSpPr>
            <a:grpSpLocks/>
          </p:cNvGrpSpPr>
          <p:nvPr/>
        </p:nvGrpSpPr>
        <p:grpSpPr bwMode="auto">
          <a:xfrm>
            <a:off x="5435600" y="1779588"/>
            <a:ext cx="1944688" cy="2017712"/>
            <a:chOff x="862444" y="2206370"/>
            <a:chExt cx="2921826" cy="3329397"/>
          </a:xfrm>
        </p:grpSpPr>
        <p:sp>
          <p:nvSpPr>
            <p:cNvPr id="147467"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哈夫曼树</a:t>
              </a:r>
            </a:p>
          </p:txBody>
        </p:sp>
        <p:sp>
          <p:nvSpPr>
            <p:cNvPr id="18" name="等腰三角形 17"/>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7469"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4</a:t>
              </a:r>
            </a:p>
          </p:txBody>
        </p:sp>
      </p:grpSp>
      <p:grpSp>
        <p:nvGrpSpPr>
          <p:cNvPr id="147463" name="组合 37"/>
          <p:cNvGrpSpPr>
            <a:grpSpLocks/>
          </p:cNvGrpSpPr>
          <p:nvPr/>
        </p:nvGrpSpPr>
        <p:grpSpPr bwMode="auto">
          <a:xfrm>
            <a:off x="7235825" y="1779588"/>
            <a:ext cx="1944688" cy="2017712"/>
            <a:chOff x="862444" y="2206370"/>
            <a:chExt cx="2921826" cy="3329397"/>
          </a:xfrm>
        </p:grpSpPr>
        <p:sp>
          <p:nvSpPr>
            <p:cNvPr id="147464" name="矩形 13"/>
            <p:cNvSpPr>
              <a:spLocks noChangeArrowheads="1"/>
            </p:cNvSpPr>
            <p:nvPr/>
          </p:nvSpPr>
          <p:spPr bwMode="auto">
            <a:xfrm>
              <a:off x="862444" y="4576985"/>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树和森林</a:t>
              </a:r>
            </a:p>
          </p:txBody>
        </p:sp>
        <p:sp>
          <p:nvSpPr>
            <p:cNvPr id="22" name="等腰三角形 21"/>
            <p:cNvSpPr/>
            <p:nvPr/>
          </p:nvSpPr>
          <p:spPr>
            <a:xfrm>
              <a:off x="1229759" y="2206370"/>
              <a:ext cx="2158574" cy="180222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47466" name="文本框 40"/>
            <p:cNvSpPr txBox="1">
              <a:spLocks noChangeArrowheads="1"/>
            </p:cNvSpPr>
            <p:nvPr/>
          </p:nvSpPr>
          <p:spPr bwMode="auto">
            <a:xfrm>
              <a:off x="1067856" y="2596170"/>
              <a:ext cx="2035277" cy="1295020"/>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5</a:t>
              </a:r>
            </a:p>
          </p:txBody>
        </p:sp>
      </p:grpSp>
    </p:spTree>
  </p:cSld>
  <p:clrMapOvr>
    <a:masterClrMapping/>
  </p:clrMapOvr>
  <p:transition spd="slow" advTm="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矩形 34"/>
          <p:cNvSpPr>
            <a:spLocks noChangeArrowheads="1"/>
          </p:cNvSpPr>
          <p:nvPr/>
        </p:nvSpPr>
        <p:spPr bwMode="auto">
          <a:xfrm>
            <a:off x="539552" y="411510"/>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树的存储</a:t>
            </a:r>
            <a:endParaRPr lang="zh-CN" altLang="en-US" dirty="0">
              <a:latin typeface="微软雅黑" pitchFamily="34" charset="-122"/>
              <a:ea typeface="微软雅黑" pitchFamily="34" charset="-122"/>
            </a:endParaRPr>
          </a:p>
        </p:txBody>
      </p:sp>
      <p:sp>
        <p:nvSpPr>
          <p:cNvPr id="81925" name="矩形 5"/>
          <p:cNvSpPr>
            <a:spLocks noChangeArrowheads="1"/>
          </p:cNvSpPr>
          <p:nvPr/>
        </p:nvSpPr>
        <p:spPr bwMode="auto">
          <a:xfrm>
            <a:off x="539750" y="1131888"/>
            <a:ext cx="8135938" cy="938212"/>
          </a:xfrm>
          <a:prstGeom prst="rect">
            <a:avLst/>
          </a:prstGeom>
          <a:noFill/>
          <a:ln w="9525">
            <a:noFill/>
            <a:miter lim="800000"/>
            <a:headEnd/>
            <a:tailEnd/>
          </a:ln>
        </p:spPr>
        <p:txBody>
          <a:bodyPr>
            <a:spAutoFit/>
          </a:bodyPr>
          <a:lstStyle/>
          <a:p>
            <a:pPr eaLnBrk="0" hangingPunct="0">
              <a:lnSpc>
                <a:spcPct val="150000"/>
              </a:lnSpc>
              <a:spcBef>
                <a:spcPct val="50000"/>
              </a:spcBef>
            </a:pPr>
            <a:r>
              <a:rPr lang="zh-CN" altLang="en-US" sz="1800" b="1" dirty="0">
                <a:latin typeface="微软雅黑" pitchFamily="34" charset="-122"/>
                <a:ea typeface="微软雅黑" pitchFamily="34" charset="-122"/>
              </a:rPr>
              <a:t>标准形式</a:t>
            </a:r>
            <a:endParaRPr lang="en-US" altLang="zh-CN" sz="1800" b="1" dirty="0">
              <a:latin typeface="微软雅黑" pitchFamily="34" charset="-122"/>
              <a:ea typeface="微软雅黑" pitchFamily="34" charset="-122"/>
            </a:endParaRPr>
          </a:p>
          <a:p>
            <a:pPr eaLnBrk="0" hangingPunct="0">
              <a:lnSpc>
                <a:spcPct val="150000"/>
              </a:lnSpc>
              <a:spcBef>
                <a:spcPct val="50000"/>
              </a:spcBef>
            </a:pPr>
            <a:r>
              <a:rPr lang="zh-CN" altLang="en-US" sz="1400" b="1" dirty="0">
                <a:latin typeface="Arial" pitchFamily="34" charset="0"/>
              </a:rPr>
              <a:t>树中的每个结点除有数据字段之外，还有 </a:t>
            </a:r>
            <a:r>
              <a:rPr lang="en-US" altLang="zh-CN" sz="1400" b="1" dirty="0">
                <a:latin typeface="Arial" pitchFamily="34" charset="0"/>
              </a:rPr>
              <a:t>K </a:t>
            </a:r>
            <a:r>
              <a:rPr lang="zh-CN" altLang="zh-CN" sz="1400" b="1" dirty="0">
                <a:latin typeface="Arial" pitchFamily="34" charset="0"/>
              </a:rPr>
              <a:t>个指针字段；其中 </a:t>
            </a:r>
            <a:r>
              <a:rPr lang="en-US" altLang="zh-CN" sz="1400" b="1" dirty="0">
                <a:latin typeface="Arial" pitchFamily="34" charset="0"/>
              </a:rPr>
              <a:t>K </a:t>
            </a:r>
            <a:r>
              <a:rPr lang="zh-CN" altLang="zh-CN" sz="1400" b="1" dirty="0">
                <a:latin typeface="Arial" pitchFamily="34" charset="0"/>
              </a:rPr>
              <a:t>为树的度。</a:t>
            </a:r>
            <a:endParaRPr lang="zh-CN" altLang="en-US" sz="1400" b="1" dirty="0">
              <a:latin typeface="Arial" pitchFamily="34" charset="0"/>
            </a:endParaRPr>
          </a:p>
        </p:txBody>
      </p:sp>
      <p:sp>
        <p:nvSpPr>
          <p:cNvPr id="81926" name="Line 4"/>
          <p:cNvSpPr>
            <a:spLocks noChangeShapeType="1"/>
          </p:cNvSpPr>
          <p:nvPr/>
        </p:nvSpPr>
        <p:spPr bwMode="auto">
          <a:xfrm>
            <a:off x="820738" y="2732088"/>
            <a:ext cx="3455987" cy="158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27" name="Line 5"/>
          <p:cNvSpPr>
            <a:spLocks noChangeShapeType="1"/>
          </p:cNvSpPr>
          <p:nvPr/>
        </p:nvSpPr>
        <p:spPr bwMode="auto">
          <a:xfrm>
            <a:off x="749300" y="3003550"/>
            <a:ext cx="2743200"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28" name="Line 6"/>
          <p:cNvSpPr>
            <a:spLocks noChangeShapeType="1"/>
          </p:cNvSpPr>
          <p:nvPr/>
        </p:nvSpPr>
        <p:spPr bwMode="auto">
          <a:xfrm>
            <a:off x="3492500" y="2717800"/>
            <a:ext cx="0"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29" name="Line 7"/>
          <p:cNvSpPr>
            <a:spLocks noChangeShapeType="1"/>
          </p:cNvSpPr>
          <p:nvPr/>
        </p:nvSpPr>
        <p:spPr bwMode="auto">
          <a:xfrm>
            <a:off x="2120900" y="2717800"/>
            <a:ext cx="0"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30" name="Line 8"/>
          <p:cNvSpPr>
            <a:spLocks noChangeShapeType="1"/>
          </p:cNvSpPr>
          <p:nvPr/>
        </p:nvSpPr>
        <p:spPr bwMode="auto">
          <a:xfrm>
            <a:off x="2765425" y="2732088"/>
            <a:ext cx="3455988" cy="158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31" name="Line 9"/>
          <p:cNvSpPr>
            <a:spLocks noChangeShapeType="1"/>
          </p:cNvSpPr>
          <p:nvPr/>
        </p:nvSpPr>
        <p:spPr bwMode="auto">
          <a:xfrm>
            <a:off x="3492500" y="3003550"/>
            <a:ext cx="2743200"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32" name="Line 10"/>
          <p:cNvSpPr>
            <a:spLocks noChangeShapeType="1"/>
          </p:cNvSpPr>
          <p:nvPr/>
        </p:nvSpPr>
        <p:spPr bwMode="auto">
          <a:xfrm>
            <a:off x="6235700" y="2717800"/>
            <a:ext cx="0"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33" name="Line 11"/>
          <p:cNvSpPr>
            <a:spLocks noChangeShapeType="1"/>
          </p:cNvSpPr>
          <p:nvPr/>
        </p:nvSpPr>
        <p:spPr bwMode="auto">
          <a:xfrm>
            <a:off x="4864100" y="2717800"/>
            <a:ext cx="0"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34" name="Text Box 12"/>
          <p:cNvSpPr txBox="1">
            <a:spLocks noChangeArrowheads="1"/>
          </p:cNvSpPr>
          <p:nvPr/>
        </p:nvSpPr>
        <p:spPr bwMode="auto">
          <a:xfrm>
            <a:off x="677863" y="2368550"/>
            <a:ext cx="1824037" cy="307975"/>
          </a:xfrm>
          <a:prstGeom prst="rect">
            <a:avLst/>
          </a:prstGeom>
          <a:noFill/>
          <a:ln w="9525">
            <a:noFill/>
            <a:miter lim="800000"/>
            <a:headEnd type="none" w="sm" len="sm"/>
            <a:tailEnd type="none" w="sm" len="sm"/>
          </a:ln>
        </p:spPr>
        <p:txBody>
          <a:bodyPr>
            <a:spAutoFit/>
          </a:bodyPr>
          <a:lstStyle/>
          <a:p>
            <a:pPr eaLnBrk="0" hangingPunct="0">
              <a:spcBef>
                <a:spcPct val="50000"/>
              </a:spcBef>
            </a:pPr>
            <a:r>
              <a:rPr lang="en-US" altLang="zh-CN" sz="1400" b="1">
                <a:latin typeface="Arial" pitchFamily="34" charset="0"/>
              </a:rPr>
              <a:t>       data</a:t>
            </a:r>
          </a:p>
        </p:txBody>
      </p:sp>
      <p:sp>
        <p:nvSpPr>
          <p:cNvPr id="81935" name="Text Box 13"/>
          <p:cNvSpPr txBox="1">
            <a:spLocks noChangeArrowheads="1"/>
          </p:cNvSpPr>
          <p:nvPr/>
        </p:nvSpPr>
        <p:spPr bwMode="auto">
          <a:xfrm>
            <a:off x="2379663" y="2311400"/>
            <a:ext cx="960437" cy="307975"/>
          </a:xfrm>
          <a:prstGeom prst="rect">
            <a:avLst/>
          </a:prstGeom>
          <a:noFill/>
          <a:ln w="9525">
            <a:noFill/>
            <a:miter lim="800000"/>
            <a:headEnd type="none" w="sm" len="sm"/>
            <a:tailEnd type="none" w="sm" len="sm"/>
          </a:ln>
        </p:spPr>
        <p:txBody>
          <a:bodyPr>
            <a:spAutoFit/>
          </a:bodyPr>
          <a:lstStyle/>
          <a:p>
            <a:pPr eaLnBrk="0" hangingPunct="0">
              <a:spcBef>
                <a:spcPct val="50000"/>
              </a:spcBef>
            </a:pPr>
            <a:r>
              <a:rPr lang="en-US" altLang="zh-CN" sz="1400" b="1">
                <a:latin typeface="Arial" pitchFamily="34" charset="0"/>
              </a:rPr>
              <a:t>son</a:t>
            </a:r>
            <a:r>
              <a:rPr lang="en-US" altLang="zh-CN" sz="1400" b="1" baseline="-25000">
                <a:latin typeface="Arial" pitchFamily="34" charset="0"/>
              </a:rPr>
              <a:t>1</a:t>
            </a:r>
          </a:p>
        </p:txBody>
      </p:sp>
      <p:sp>
        <p:nvSpPr>
          <p:cNvPr id="81936" name="Text Box 14"/>
          <p:cNvSpPr txBox="1">
            <a:spLocks noChangeArrowheads="1"/>
          </p:cNvSpPr>
          <p:nvPr/>
        </p:nvSpPr>
        <p:spPr bwMode="auto">
          <a:xfrm>
            <a:off x="5016500" y="2717800"/>
            <a:ext cx="1143000" cy="307975"/>
          </a:xfrm>
          <a:prstGeom prst="rect">
            <a:avLst/>
          </a:prstGeom>
          <a:noFill/>
          <a:ln w="9525">
            <a:noFill/>
            <a:miter lim="800000"/>
            <a:headEnd type="none" w="sm" len="sm"/>
            <a:tailEnd type="none" w="sm" len="sm"/>
          </a:ln>
        </p:spPr>
        <p:txBody>
          <a:bodyPr>
            <a:spAutoFit/>
          </a:bodyPr>
          <a:lstStyle/>
          <a:p>
            <a:pPr algn="ctr" eaLnBrk="0" hangingPunct="0">
              <a:spcBef>
                <a:spcPct val="50000"/>
              </a:spcBef>
            </a:pPr>
            <a:r>
              <a:rPr lang="en-US" altLang="zh-CN" sz="1400" b="1">
                <a:latin typeface="Arial" pitchFamily="34" charset="0"/>
              </a:rPr>
              <a:t>…………</a:t>
            </a:r>
          </a:p>
        </p:txBody>
      </p:sp>
      <p:sp>
        <p:nvSpPr>
          <p:cNvPr id="81937" name="Line 15"/>
          <p:cNvSpPr>
            <a:spLocks noChangeShapeType="1"/>
          </p:cNvSpPr>
          <p:nvPr/>
        </p:nvSpPr>
        <p:spPr bwMode="auto">
          <a:xfrm>
            <a:off x="5934075" y="2732088"/>
            <a:ext cx="1631950" cy="158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38" name="Line 16"/>
          <p:cNvSpPr>
            <a:spLocks noChangeShapeType="1"/>
          </p:cNvSpPr>
          <p:nvPr/>
        </p:nvSpPr>
        <p:spPr bwMode="auto">
          <a:xfrm>
            <a:off x="6235700" y="3003550"/>
            <a:ext cx="1295400"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39" name="Line 17"/>
          <p:cNvSpPr>
            <a:spLocks noChangeShapeType="1"/>
          </p:cNvSpPr>
          <p:nvPr/>
        </p:nvSpPr>
        <p:spPr bwMode="auto">
          <a:xfrm>
            <a:off x="7531100" y="2717800"/>
            <a:ext cx="0"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21" name="Line 18"/>
          <p:cNvSpPr>
            <a:spLocks noChangeShapeType="1"/>
          </p:cNvSpPr>
          <p:nvPr/>
        </p:nvSpPr>
        <p:spPr bwMode="auto">
          <a:xfrm>
            <a:off x="7229475" y="2732088"/>
            <a:ext cx="1631950" cy="1587"/>
          </a:xfrm>
          <a:prstGeom prst="line">
            <a:avLst/>
          </a:prstGeom>
          <a:noFill/>
          <a:ln w="38100">
            <a:solidFill>
              <a:schemeClr val="tx1"/>
            </a:solidFill>
            <a:prstDash val="sysDot"/>
            <a:round/>
            <a:headEnd type="none" w="sm" len="sm"/>
            <a:tailEnd type="none" w="sm" len="sm"/>
          </a:ln>
        </p:spPr>
        <p:txBody>
          <a:bodyPr wrap="none" anchor="ctr"/>
          <a:lstStyle/>
          <a:p>
            <a:endParaRPr lang="zh-CN" altLang="en-US"/>
          </a:p>
        </p:txBody>
      </p:sp>
      <p:sp>
        <p:nvSpPr>
          <p:cNvPr id="22" name="Line 19"/>
          <p:cNvSpPr>
            <a:spLocks noChangeShapeType="1"/>
          </p:cNvSpPr>
          <p:nvPr/>
        </p:nvSpPr>
        <p:spPr bwMode="auto">
          <a:xfrm>
            <a:off x="7531100" y="3003550"/>
            <a:ext cx="1295400" cy="0"/>
          </a:xfrm>
          <a:prstGeom prst="line">
            <a:avLst/>
          </a:prstGeom>
          <a:noFill/>
          <a:ln w="38100">
            <a:solidFill>
              <a:schemeClr val="tx1"/>
            </a:solidFill>
            <a:prstDash val="sysDot"/>
            <a:round/>
            <a:headEnd type="none" w="sm" len="sm"/>
            <a:tailEnd type="none" w="sm" len="sm"/>
          </a:ln>
        </p:spPr>
        <p:txBody>
          <a:bodyPr wrap="none" anchor="ctr"/>
          <a:lstStyle/>
          <a:p>
            <a:endParaRPr lang="zh-CN" altLang="en-US"/>
          </a:p>
        </p:txBody>
      </p:sp>
      <p:sp>
        <p:nvSpPr>
          <p:cNvPr id="23" name="Line 20"/>
          <p:cNvSpPr>
            <a:spLocks noChangeShapeType="1"/>
          </p:cNvSpPr>
          <p:nvPr/>
        </p:nvSpPr>
        <p:spPr bwMode="auto">
          <a:xfrm>
            <a:off x="8826500" y="2717800"/>
            <a:ext cx="0" cy="285750"/>
          </a:xfrm>
          <a:prstGeom prst="line">
            <a:avLst/>
          </a:prstGeom>
          <a:noFill/>
          <a:ln w="38100">
            <a:solidFill>
              <a:schemeClr val="tx1"/>
            </a:solidFill>
            <a:prstDash val="sysDot"/>
            <a:round/>
            <a:headEnd type="none" w="sm" len="sm"/>
            <a:tailEnd type="none" w="sm" len="sm"/>
          </a:ln>
        </p:spPr>
        <p:txBody>
          <a:bodyPr wrap="none" anchor="ctr"/>
          <a:lstStyle/>
          <a:p>
            <a:endParaRPr lang="zh-CN" altLang="en-US"/>
          </a:p>
        </p:txBody>
      </p:sp>
      <p:sp>
        <p:nvSpPr>
          <p:cNvPr id="81943" name="Line 22"/>
          <p:cNvSpPr>
            <a:spLocks noChangeShapeType="1"/>
          </p:cNvSpPr>
          <p:nvPr/>
        </p:nvSpPr>
        <p:spPr bwMode="auto">
          <a:xfrm>
            <a:off x="749300" y="2717800"/>
            <a:ext cx="0" cy="28575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1944" name="Text Box 23"/>
          <p:cNvSpPr txBox="1">
            <a:spLocks noChangeArrowheads="1"/>
          </p:cNvSpPr>
          <p:nvPr/>
        </p:nvSpPr>
        <p:spPr bwMode="auto">
          <a:xfrm>
            <a:off x="3563938" y="2322513"/>
            <a:ext cx="960437" cy="307975"/>
          </a:xfrm>
          <a:prstGeom prst="rect">
            <a:avLst/>
          </a:prstGeom>
          <a:noFill/>
          <a:ln w="9525">
            <a:noFill/>
            <a:miter lim="800000"/>
            <a:headEnd type="none" w="sm" len="sm"/>
            <a:tailEnd type="none" w="sm" len="sm"/>
          </a:ln>
        </p:spPr>
        <p:txBody>
          <a:bodyPr>
            <a:spAutoFit/>
          </a:bodyPr>
          <a:lstStyle/>
          <a:p>
            <a:pPr eaLnBrk="0" hangingPunct="0">
              <a:spcBef>
                <a:spcPct val="50000"/>
              </a:spcBef>
            </a:pPr>
            <a:r>
              <a:rPr lang="en-US" altLang="zh-CN" sz="1400" b="1">
                <a:latin typeface="Arial" pitchFamily="34" charset="0"/>
              </a:rPr>
              <a:t>   son</a:t>
            </a:r>
            <a:r>
              <a:rPr lang="en-US" altLang="zh-CN" sz="1400" b="1" baseline="-25000">
                <a:latin typeface="Arial" pitchFamily="34" charset="0"/>
              </a:rPr>
              <a:t>2</a:t>
            </a:r>
          </a:p>
        </p:txBody>
      </p:sp>
      <p:sp>
        <p:nvSpPr>
          <p:cNvPr id="81945" name="Text Box 24"/>
          <p:cNvSpPr txBox="1">
            <a:spLocks noChangeArrowheads="1"/>
          </p:cNvSpPr>
          <p:nvPr/>
        </p:nvSpPr>
        <p:spPr bwMode="auto">
          <a:xfrm>
            <a:off x="6265863" y="2311400"/>
            <a:ext cx="960437" cy="307975"/>
          </a:xfrm>
          <a:prstGeom prst="rect">
            <a:avLst/>
          </a:prstGeom>
          <a:noFill/>
          <a:ln w="9525">
            <a:noFill/>
            <a:miter lim="800000"/>
            <a:headEnd type="none" w="sm" len="sm"/>
            <a:tailEnd type="none" w="sm" len="sm"/>
          </a:ln>
        </p:spPr>
        <p:txBody>
          <a:bodyPr>
            <a:spAutoFit/>
          </a:bodyPr>
          <a:lstStyle/>
          <a:p>
            <a:pPr eaLnBrk="0" hangingPunct="0">
              <a:spcBef>
                <a:spcPct val="50000"/>
              </a:spcBef>
            </a:pPr>
            <a:r>
              <a:rPr lang="en-US" altLang="zh-CN" sz="1400" b="1">
                <a:latin typeface="Arial" pitchFamily="34" charset="0"/>
              </a:rPr>
              <a:t>   son</a:t>
            </a:r>
            <a:r>
              <a:rPr lang="en-US" altLang="zh-CN" sz="1400" b="1" baseline="-25000">
                <a:latin typeface="Arial" pitchFamily="34" charset="0"/>
              </a:rPr>
              <a:t>k</a:t>
            </a:r>
          </a:p>
        </p:txBody>
      </p:sp>
      <p:sp>
        <p:nvSpPr>
          <p:cNvPr id="27" name="Text Box 25"/>
          <p:cNvSpPr txBox="1">
            <a:spLocks noChangeArrowheads="1"/>
          </p:cNvSpPr>
          <p:nvPr/>
        </p:nvSpPr>
        <p:spPr bwMode="auto">
          <a:xfrm>
            <a:off x="7578725" y="2368550"/>
            <a:ext cx="1247775" cy="307975"/>
          </a:xfrm>
          <a:prstGeom prst="rect">
            <a:avLst/>
          </a:prstGeom>
          <a:noFill/>
          <a:ln w="9525">
            <a:noFill/>
            <a:miter lim="800000"/>
            <a:headEnd type="none" w="sm" len="sm"/>
            <a:tailEnd type="none" w="sm" len="sm"/>
          </a:ln>
        </p:spPr>
        <p:txBody>
          <a:bodyPr>
            <a:spAutoFit/>
          </a:bodyPr>
          <a:lstStyle/>
          <a:p>
            <a:pPr eaLnBrk="0" hangingPunct="0">
              <a:spcBef>
                <a:spcPct val="50000"/>
              </a:spcBef>
            </a:pPr>
            <a:r>
              <a:rPr lang="en-US" altLang="zh-CN" sz="1400" b="1">
                <a:latin typeface="Arial" pitchFamily="34" charset="0"/>
              </a:rPr>
              <a:t>parent</a:t>
            </a:r>
          </a:p>
        </p:txBody>
      </p:sp>
      <p:sp>
        <p:nvSpPr>
          <p:cNvPr id="28" name="矩形 27"/>
          <p:cNvSpPr>
            <a:spLocks noChangeArrowheads="1"/>
          </p:cNvSpPr>
          <p:nvPr/>
        </p:nvSpPr>
        <p:spPr bwMode="auto">
          <a:xfrm>
            <a:off x="611189" y="3508375"/>
            <a:ext cx="5040932" cy="839788"/>
          </a:xfrm>
          <a:prstGeom prst="rect">
            <a:avLst/>
          </a:prstGeom>
          <a:noFill/>
          <a:ln w="9525">
            <a:noFill/>
            <a:miter lim="800000"/>
            <a:headEnd/>
            <a:tailEnd/>
          </a:ln>
        </p:spPr>
        <p:txBody>
          <a:bodyPr wrap="square">
            <a:spAutoFit/>
          </a:bodyPr>
          <a:lstStyle/>
          <a:p>
            <a:pPr eaLnBrk="0" hangingPunct="0">
              <a:lnSpc>
                <a:spcPct val="130000"/>
              </a:lnSpc>
              <a:spcBef>
                <a:spcPct val="50000"/>
              </a:spcBef>
            </a:pPr>
            <a:r>
              <a:rPr lang="zh-CN" altLang="en-US" sz="1800" b="1" dirty="0">
                <a:latin typeface="微软雅黑" pitchFamily="34" charset="-122"/>
                <a:ea typeface="微软雅黑" pitchFamily="34" charset="-122"/>
              </a:rPr>
              <a:t>广义标准形式</a:t>
            </a:r>
            <a:endParaRPr lang="en-US" altLang="zh-CN" sz="1800" b="1" dirty="0">
              <a:latin typeface="微软雅黑" pitchFamily="34" charset="-122"/>
              <a:ea typeface="微软雅黑" pitchFamily="34" charset="-122"/>
            </a:endParaRPr>
          </a:p>
          <a:p>
            <a:pPr eaLnBrk="0" hangingPunct="0">
              <a:lnSpc>
                <a:spcPct val="130000"/>
              </a:lnSpc>
              <a:spcBef>
                <a:spcPct val="50000"/>
              </a:spcBef>
            </a:pPr>
            <a:r>
              <a:rPr lang="zh-CN" altLang="en-US" sz="1400" b="1" dirty="0">
                <a:latin typeface="Arial" pitchFamily="34" charset="0"/>
              </a:rPr>
              <a:t>在标准形式的基础上，再增加指向父亲结点的指针字段</a:t>
            </a:r>
          </a:p>
        </p:txBody>
      </p:sp>
      <mc:AlternateContent xmlns:mc="http://schemas.openxmlformats.org/markup-compatibility/2006">
        <mc:Choice xmlns:p14="http://schemas.microsoft.com/office/powerpoint/2010/main" xmlns="" Requires="p14">
          <p:contentPart p14:bwMode="auto" r:id="rId3">
            <p14:nvContentPartPr>
              <p14:cNvPr id="8192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192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out)">
                                      <p:cBhvr>
                                        <p:cTn id="12" dur="500"/>
                                        <p:tgtEl>
                                          <p:spTgt spid="2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23"/>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0-#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7" grpId="0" autoUpdateAnimBg="0"/>
      <p:bldP spid="2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矩形 34"/>
          <p:cNvSpPr>
            <a:spLocks noChangeArrowheads="1"/>
          </p:cNvSpPr>
          <p:nvPr/>
        </p:nvSpPr>
        <p:spPr bwMode="auto">
          <a:xfrm>
            <a:off x="395536" y="339502"/>
            <a:ext cx="62150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树存储实例</a:t>
            </a:r>
            <a:endParaRPr lang="zh-CN" altLang="en-US">
              <a:latin typeface="微软雅黑" pitchFamily="34" charset="-122"/>
              <a:ea typeface="微软雅黑" pitchFamily="34" charset="-122"/>
            </a:endParaRPr>
          </a:p>
        </p:txBody>
      </p:sp>
      <p:grpSp>
        <p:nvGrpSpPr>
          <p:cNvPr id="82949" name="Group 5"/>
          <p:cNvGrpSpPr>
            <a:grpSpLocks/>
          </p:cNvGrpSpPr>
          <p:nvPr/>
        </p:nvGrpSpPr>
        <p:grpSpPr bwMode="auto">
          <a:xfrm>
            <a:off x="395288" y="1347788"/>
            <a:ext cx="2520950" cy="2447925"/>
            <a:chOff x="384" y="2304"/>
            <a:chExt cx="1632" cy="1680"/>
          </a:xfrm>
        </p:grpSpPr>
        <p:sp>
          <p:nvSpPr>
            <p:cNvPr id="82952" name="Oval 6"/>
            <p:cNvSpPr>
              <a:spLocks noChangeArrowheads="1"/>
            </p:cNvSpPr>
            <p:nvPr/>
          </p:nvSpPr>
          <p:spPr bwMode="auto">
            <a:xfrm>
              <a:off x="1152" y="230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sp>
          <p:nvSpPr>
            <p:cNvPr id="82953" name="Oval 7"/>
            <p:cNvSpPr>
              <a:spLocks noChangeArrowheads="1"/>
            </p:cNvSpPr>
            <p:nvPr/>
          </p:nvSpPr>
          <p:spPr bwMode="auto">
            <a:xfrm>
              <a:off x="672" y="278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82954" name="Oval 8"/>
            <p:cNvSpPr>
              <a:spLocks noChangeArrowheads="1"/>
            </p:cNvSpPr>
            <p:nvPr/>
          </p:nvSpPr>
          <p:spPr bwMode="auto">
            <a:xfrm>
              <a:off x="1152" y="278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82955" name="Oval 9"/>
            <p:cNvSpPr>
              <a:spLocks noChangeArrowheads="1"/>
            </p:cNvSpPr>
            <p:nvPr/>
          </p:nvSpPr>
          <p:spPr bwMode="auto">
            <a:xfrm>
              <a:off x="1536" y="278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82956" name="Oval 10"/>
            <p:cNvSpPr>
              <a:spLocks noChangeArrowheads="1"/>
            </p:cNvSpPr>
            <p:nvPr/>
          </p:nvSpPr>
          <p:spPr bwMode="auto">
            <a:xfrm>
              <a:off x="720" y="326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82957" name="Oval 11"/>
            <p:cNvSpPr>
              <a:spLocks noChangeArrowheads="1"/>
            </p:cNvSpPr>
            <p:nvPr/>
          </p:nvSpPr>
          <p:spPr bwMode="auto">
            <a:xfrm>
              <a:off x="1056" y="326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82958" name="Oval 12"/>
            <p:cNvSpPr>
              <a:spLocks noChangeArrowheads="1"/>
            </p:cNvSpPr>
            <p:nvPr/>
          </p:nvSpPr>
          <p:spPr bwMode="auto">
            <a:xfrm>
              <a:off x="1392" y="326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82959" name="Oval 13"/>
            <p:cNvSpPr>
              <a:spLocks noChangeArrowheads="1"/>
            </p:cNvSpPr>
            <p:nvPr/>
          </p:nvSpPr>
          <p:spPr bwMode="auto">
            <a:xfrm>
              <a:off x="1728" y="326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u="sng">
                <a:latin typeface="Arial" pitchFamily="34" charset="0"/>
              </a:endParaRPr>
            </a:p>
          </p:txBody>
        </p:sp>
        <p:sp>
          <p:nvSpPr>
            <p:cNvPr id="82960" name="Oval 14"/>
            <p:cNvSpPr>
              <a:spLocks noChangeArrowheads="1"/>
            </p:cNvSpPr>
            <p:nvPr/>
          </p:nvSpPr>
          <p:spPr bwMode="auto">
            <a:xfrm>
              <a:off x="1248" y="374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82961" name="Oval 15"/>
            <p:cNvSpPr>
              <a:spLocks noChangeArrowheads="1"/>
            </p:cNvSpPr>
            <p:nvPr/>
          </p:nvSpPr>
          <p:spPr bwMode="auto">
            <a:xfrm>
              <a:off x="384" y="326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82962" name="Line 16"/>
            <p:cNvSpPr>
              <a:spLocks noChangeShapeType="1"/>
            </p:cNvSpPr>
            <p:nvPr/>
          </p:nvSpPr>
          <p:spPr bwMode="auto">
            <a:xfrm flipH="1">
              <a:off x="912" y="2496"/>
              <a:ext cx="288"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963" name="Line 17"/>
            <p:cNvSpPr>
              <a:spLocks noChangeShapeType="1"/>
            </p:cNvSpPr>
            <p:nvPr/>
          </p:nvSpPr>
          <p:spPr bwMode="auto">
            <a:xfrm flipH="1">
              <a:off x="576" y="3024"/>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964" name="Line 18"/>
            <p:cNvSpPr>
              <a:spLocks noChangeShapeType="1"/>
            </p:cNvSpPr>
            <p:nvPr/>
          </p:nvSpPr>
          <p:spPr bwMode="auto">
            <a:xfrm flipH="1">
              <a:off x="1296" y="2544"/>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965" name="Line 19"/>
            <p:cNvSpPr>
              <a:spLocks noChangeShapeType="1"/>
            </p:cNvSpPr>
            <p:nvPr/>
          </p:nvSpPr>
          <p:spPr bwMode="auto">
            <a:xfrm>
              <a:off x="1392" y="2496"/>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966" name="Line 20"/>
            <p:cNvSpPr>
              <a:spLocks noChangeShapeType="1"/>
            </p:cNvSpPr>
            <p:nvPr/>
          </p:nvSpPr>
          <p:spPr bwMode="auto">
            <a:xfrm flipH="1">
              <a:off x="864" y="3024"/>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967" name="Line 21"/>
            <p:cNvSpPr>
              <a:spLocks noChangeShapeType="1"/>
            </p:cNvSpPr>
            <p:nvPr/>
          </p:nvSpPr>
          <p:spPr bwMode="auto">
            <a:xfrm flipH="1">
              <a:off x="1200" y="302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968" name="Line 22"/>
            <p:cNvSpPr>
              <a:spLocks noChangeShapeType="1"/>
            </p:cNvSpPr>
            <p:nvPr/>
          </p:nvSpPr>
          <p:spPr bwMode="auto">
            <a:xfrm flipH="1">
              <a:off x="1536" y="302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969" name="Line 23"/>
            <p:cNvSpPr>
              <a:spLocks noChangeShapeType="1"/>
            </p:cNvSpPr>
            <p:nvPr/>
          </p:nvSpPr>
          <p:spPr bwMode="auto">
            <a:xfrm>
              <a:off x="1728" y="3024"/>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2970" name="Line 24"/>
            <p:cNvSpPr>
              <a:spLocks noChangeShapeType="1"/>
            </p:cNvSpPr>
            <p:nvPr/>
          </p:nvSpPr>
          <p:spPr bwMode="auto">
            <a:xfrm flipH="1">
              <a:off x="1440" y="3456"/>
              <a:ext cx="96" cy="288"/>
            </a:xfrm>
            <a:prstGeom prst="line">
              <a:avLst/>
            </a:prstGeom>
            <a:noFill/>
            <a:ln w="38100">
              <a:solidFill>
                <a:schemeClr val="tx1"/>
              </a:solidFill>
              <a:round/>
              <a:headEnd type="none" w="sm" len="sm"/>
              <a:tailEnd type="none" w="sm" len="sm"/>
            </a:ln>
          </p:spPr>
          <p:txBody>
            <a:bodyPr wrap="none" anchor="ctr"/>
            <a:lstStyle/>
            <a:p>
              <a:endParaRPr lang="zh-CN" altLang="en-US"/>
            </a:p>
          </p:txBody>
        </p:sp>
      </p:grpSp>
      <p:sp>
        <p:nvSpPr>
          <p:cNvPr id="69" name="Text Box 25"/>
          <p:cNvSpPr txBox="1">
            <a:spLocks noChangeArrowheads="1"/>
          </p:cNvSpPr>
          <p:nvPr/>
        </p:nvSpPr>
        <p:spPr bwMode="auto">
          <a:xfrm>
            <a:off x="3276600" y="1112838"/>
            <a:ext cx="2663825" cy="3540125"/>
          </a:xfrm>
          <a:prstGeom prst="rect">
            <a:avLst/>
          </a:prstGeom>
          <a:noFill/>
          <a:ln w="9525">
            <a:solidFill>
              <a:schemeClr val="tx1"/>
            </a:solidFill>
            <a:miter lim="800000"/>
            <a:headEnd type="none" w="sm" len="sm"/>
            <a:tailEnd type="none" w="sm" len="sm"/>
          </a:ln>
        </p:spPr>
        <p:txBody>
          <a:bodyPr>
            <a:spAutoFit/>
          </a:bodyPr>
          <a:lstStyle/>
          <a:p>
            <a:pPr eaLnBrk="0" hangingPunct="0">
              <a:spcBef>
                <a:spcPct val="50000"/>
              </a:spcBef>
            </a:pPr>
            <a:r>
              <a:rPr lang="zh-CN" altLang="en-US" sz="1400" b="1">
                <a:latin typeface="Arial" pitchFamily="34" charset="0"/>
              </a:rPr>
              <a:t>地址</a:t>
            </a:r>
            <a:r>
              <a:rPr lang="en-US" altLang="zh-CN" sz="1400" b="1">
                <a:latin typeface="Arial" pitchFamily="34" charset="0"/>
              </a:rPr>
              <a:t>     </a:t>
            </a:r>
            <a:r>
              <a:rPr lang="zh-CN" altLang="en-US" sz="1400" b="1">
                <a:latin typeface="Arial" pitchFamily="34" charset="0"/>
              </a:rPr>
              <a:t>值    </a:t>
            </a:r>
            <a:r>
              <a:rPr lang="en-US" altLang="zh-CN" sz="1400" b="1">
                <a:latin typeface="Arial" pitchFamily="34" charset="0"/>
              </a:rPr>
              <a:t>s1   s2     s3    p</a:t>
            </a:r>
          </a:p>
          <a:p>
            <a:pPr eaLnBrk="0" hangingPunct="0">
              <a:spcBef>
                <a:spcPct val="50000"/>
              </a:spcBef>
            </a:pPr>
            <a:r>
              <a:rPr lang="en-US" altLang="zh-CN" sz="1400" b="1">
                <a:latin typeface="Arial" pitchFamily="34" charset="0"/>
              </a:rPr>
              <a:t>1           A     2       3      4     0</a:t>
            </a:r>
          </a:p>
          <a:p>
            <a:pPr eaLnBrk="0" hangingPunct="0">
              <a:spcBef>
                <a:spcPct val="50000"/>
              </a:spcBef>
            </a:pPr>
            <a:r>
              <a:rPr lang="en-US" altLang="zh-CN" sz="1400" b="1">
                <a:latin typeface="Arial" pitchFamily="34" charset="0"/>
              </a:rPr>
              <a:t>2           B     5       6      0     1</a:t>
            </a:r>
          </a:p>
          <a:p>
            <a:pPr eaLnBrk="0" hangingPunct="0">
              <a:spcBef>
                <a:spcPct val="50000"/>
              </a:spcBef>
            </a:pPr>
            <a:r>
              <a:rPr lang="en-US" altLang="zh-CN" sz="1400" b="1">
                <a:latin typeface="Arial" pitchFamily="34" charset="0"/>
              </a:rPr>
              <a:t>3           C     7       0      0     1</a:t>
            </a:r>
          </a:p>
          <a:p>
            <a:pPr eaLnBrk="0" hangingPunct="0">
              <a:spcBef>
                <a:spcPct val="50000"/>
              </a:spcBef>
            </a:pPr>
            <a:r>
              <a:rPr lang="en-US" altLang="zh-CN" sz="1400" b="1">
                <a:latin typeface="Arial" pitchFamily="34" charset="0"/>
              </a:rPr>
              <a:t>4           D     8       9      0     1</a:t>
            </a:r>
          </a:p>
          <a:p>
            <a:pPr eaLnBrk="0" hangingPunct="0">
              <a:spcBef>
                <a:spcPct val="50000"/>
              </a:spcBef>
            </a:pPr>
            <a:r>
              <a:rPr lang="en-US" altLang="zh-CN" sz="1400" b="1">
                <a:latin typeface="Arial" pitchFamily="34" charset="0"/>
              </a:rPr>
              <a:t>5           L      0       0     0      2</a:t>
            </a:r>
          </a:p>
          <a:p>
            <a:pPr eaLnBrk="0" hangingPunct="0">
              <a:spcBef>
                <a:spcPct val="50000"/>
              </a:spcBef>
            </a:pPr>
            <a:r>
              <a:rPr lang="en-US" altLang="zh-CN" sz="1400" b="1">
                <a:latin typeface="Arial" pitchFamily="34" charset="0"/>
              </a:rPr>
              <a:t>6           E      0      0      0      2</a:t>
            </a:r>
          </a:p>
          <a:p>
            <a:pPr eaLnBrk="0" hangingPunct="0">
              <a:spcBef>
                <a:spcPct val="50000"/>
              </a:spcBef>
            </a:pPr>
            <a:r>
              <a:rPr lang="en-US" altLang="zh-CN" sz="1400" b="1">
                <a:latin typeface="Arial" pitchFamily="34" charset="0"/>
              </a:rPr>
              <a:t>7           F      0      0      0       3</a:t>
            </a:r>
          </a:p>
          <a:p>
            <a:pPr eaLnBrk="0" hangingPunct="0">
              <a:spcBef>
                <a:spcPct val="50000"/>
              </a:spcBef>
            </a:pPr>
            <a:r>
              <a:rPr lang="en-US" altLang="zh-CN" sz="1400" b="1">
                <a:latin typeface="Arial" pitchFamily="34" charset="0"/>
              </a:rPr>
              <a:t>8           G     10     0      0      4</a:t>
            </a:r>
          </a:p>
          <a:p>
            <a:pPr eaLnBrk="0" hangingPunct="0">
              <a:spcBef>
                <a:spcPct val="50000"/>
              </a:spcBef>
            </a:pPr>
            <a:r>
              <a:rPr lang="en-US" altLang="zh-CN" sz="1400" b="1">
                <a:latin typeface="Arial" pitchFamily="34" charset="0"/>
              </a:rPr>
              <a:t>9           H      0      0      0      4</a:t>
            </a:r>
          </a:p>
          <a:p>
            <a:pPr eaLnBrk="0" hangingPunct="0">
              <a:spcBef>
                <a:spcPct val="50000"/>
              </a:spcBef>
            </a:pPr>
            <a:r>
              <a:rPr lang="en-US" altLang="zh-CN" sz="1400" b="1">
                <a:latin typeface="Arial" pitchFamily="34" charset="0"/>
              </a:rPr>
              <a:t>10          I       0      0      0     8</a:t>
            </a:r>
          </a:p>
        </p:txBody>
      </p:sp>
      <p:sp>
        <p:nvSpPr>
          <p:cNvPr id="70" name="Text Box 26"/>
          <p:cNvSpPr txBox="1">
            <a:spLocks noChangeArrowheads="1"/>
          </p:cNvSpPr>
          <p:nvPr/>
        </p:nvSpPr>
        <p:spPr bwMode="auto">
          <a:xfrm>
            <a:off x="6732588" y="1436688"/>
            <a:ext cx="1799852" cy="1015663"/>
          </a:xfrm>
          <a:prstGeom prst="rect">
            <a:avLst/>
          </a:prstGeom>
          <a:noFill/>
          <a:ln w="9525">
            <a:noFill/>
            <a:miter lim="800000"/>
            <a:headEnd type="none" w="sm" len="sm"/>
            <a:tailEnd type="none" w="sm" len="sm"/>
          </a:ln>
        </p:spPr>
        <p:txBody>
          <a:bodyPr wrap="square" lIns="0" rIns="0">
            <a:spAutoFit/>
          </a:bodyPr>
          <a:lstStyle/>
          <a:p>
            <a:pPr eaLnBrk="0" hangingPunct="0">
              <a:spcBef>
                <a:spcPct val="50000"/>
              </a:spcBef>
            </a:pPr>
            <a:r>
              <a:rPr lang="zh-CN" altLang="en-US" sz="1800" b="1" dirty="0">
                <a:latin typeface="Arial" pitchFamily="34" charset="0"/>
              </a:rPr>
              <a:t>缺点：</a:t>
            </a:r>
            <a:endParaRPr lang="en-US" altLang="zh-CN" sz="1800" b="1" dirty="0">
              <a:latin typeface="Arial" pitchFamily="34" charset="0"/>
            </a:endParaRPr>
          </a:p>
          <a:p>
            <a:pPr eaLnBrk="0" hangingPunct="0">
              <a:spcBef>
                <a:spcPct val="50000"/>
              </a:spcBef>
            </a:pPr>
            <a:r>
              <a:rPr lang="zh-CN" altLang="en-US" sz="1400" b="1" dirty="0">
                <a:latin typeface="Arial" pitchFamily="34" charset="0"/>
              </a:rPr>
              <a:t>指针个数与度数相同</a:t>
            </a:r>
            <a:endParaRPr lang="en-US" altLang="zh-CN" sz="1400" b="1" dirty="0">
              <a:latin typeface="Arial" pitchFamily="34" charset="0"/>
            </a:endParaRPr>
          </a:p>
          <a:p>
            <a:pPr eaLnBrk="0" hangingPunct="0">
              <a:spcBef>
                <a:spcPct val="50000"/>
              </a:spcBef>
            </a:pPr>
            <a:r>
              <a:rPr lang="zh-CN" altLang="en-US" sz="1400" b="1" dirty="0">
                <a:latin typeface="Arial" pitchFamily="34" charset="0"/>
              </a:rPr>
              <a:t>空指针字段 太多</a:t>
            </a:r>
          </a:p>
        </p:txBody>
      </p:sp>
      <p:sp>
        <p:nvSpPr>
          <p:cNvPr id="26" name="Text Box 26"/>
          <p:cNvSpPr txBox="1">
            <a:spLocks noChangeArrowheads="1"/>
          </p:cNvSpPr>
          <p:nvPr/>
        </p:nvSpPr>
        <p:spPr bwMode="auto">
          <a:xfrm>
            <a:off x="6660232" y="3003798"/>
            <a:ext cx="1799852" cy="692497"/>
          </a:xfrm>
          <a:prstGeom prst="rect">
            <a:avLst/>
          </a:prstGeom>
          <a:noFill/>
          <a:ln w="9525">
            <a:noFill/>
            <a:miter lim="800000"/>
            <a:headEnd type="none" w="sm" len="sm"/>
            <a:tailEnd type="none" w="sm" len="sm"/>
          </a:ln>
        </p:spPr>
        <p:txBody>
          <a:bodyPr wrap="square" lIns="0" rIns="0">
            <a:spAutoFit/>
          </a:bodyPr>
          <a:lstStyle/>
          <a:p>
            <a:pPr eaLnBrk="0" hangingPunct="0">
              <a:spcBef>
                <a:spcPct val="50000"/>
              </a:spcBef>
            </a:pPr>
            <a:r>
              <a:rPr lang="zh-CN" altLang="en-US" sz="1800" b="1" dirty="0">
                <a:latin typeface="Arial" pitchFamily="34" charset="0"/>
              </a:rPr>
              <a:t>解决方案：</a:t>
            </a:r>
            <a:endParaRPr lang="en-US" altLang="zh-CN" sz="1800" b="1" dirty="0">
              <a:latin typeface="Arial" pitchFamily="34" charset="0"/>
            </a:endParaRPr>
          </a:p>
          <a:p>
            <a:pPr eaLnBrk="0" hangingPunct="0">
              <a:spcBef>
                <a:spcPct val="50000"/>
              </a:spcBef>
            </a:pPr>
            <a:r>
              <a:rPr lang="zh-CN" altLang="en-US" sz="1400" b="1" dirty="0">
                <a:latin typeface="Arial" pitchFamily="34" charset="0"/>
              </a:rPr>
              <a:t>不预留指针字段</a:t>
            </a:r>
          </a:p>
        </p:txBody>
      </p:sp>
      <mc:AlternateContent xmlns:mc="http://schemas.openxmlformats.org/markup-compatibility/2006">
        <mc:Choice xmlns:p14="http://schemas.microsoft.com/office/powerpoint/2010/main" xmlns="" Requires="p14">
          <p:contentPart p14:bwMode="auto" r:id="rId3">
            <p14:nvContentPartPr>
              <p14:cNvPr id="8294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294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P spid="2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矩形 34"/>
          <p:cNvSpPr>
            <a:spLocks noChangeArrowheads="1"/>
          </p:cNvSpPr>
          <p:nvPr/>
        </p:nvSpPr>
        <p:spPr bwMode="auto">
          <a:xfrm>
            <a:off x="755576"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孩子链表示法</a:t>
            </a:r>
            <a:endParaRPr lang="zh-CN" altLang="en-US" dirty="0">
              <a:latin typeface="微软雅黑" pitchFamily="34" charset="-122"/>
              <a:ea typeface="微软雅黑" pitchFamily="34" charset="-122"/>
            </a:endParaRPr>
          </a:p>
        </p:txBody>
      </p:sp>
      <p:sp>
        <p:nvSpPr>
          <p:cNvPr id="83973" name="矩形 25"/>
          <p:cNvSpPr>
            <a:spLocks noChangeArrowheads="1"/>
          </p:cNvSpPr>
          <p:nvPr/>
        </p:nvSpPr>
        <p:spPr bwMode="auto">
          <a:xfrm>
            <a:off x="755650" y="1058863"/>
            <a:ext cx="7777163" cy="3201987"/>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将每个结点的所有孩子组织成一个链表</a:t>
            </a:r>
            <a:endParaRPr lang="en-US" altLang="zh-CN" sz="1800" b="1" dirty="0">
              <a:latin typeface="微软雅黑" pitchFamily="34" charset="-122"/>
              <a:ea typeface="微软雅黑" pitchFamily="34" charset="-122"/>
            </a:endParaRPr>
          </a:p>
          <a:p>
            <a:endParaRPr lang="zh-CN" altLang="en-US" sz="1800" b="1" dirty="0">
              <a:latin typeface="微软雅黑" pitchFamily="34" charset="-122"/>
              <a:ea typeface="微软雅黑" pitchFamily="34" charset="-122"/>
            </a:endParaRPr>
          </a:p>
          <a:p>
            <a:r>
              <a:rPr lang="zh-CN" altLang="en-US" sz="1800" b="1" dirty="0">
                <a:latin typeface="微软雅黑" pitchFamily="34" charset="-122"/>
                <a:ea typeface="微软雅黑" pitchFamily="34" charset="-122"/>
              </a:rPr>
              <a:t>树的结点由两部分组成</a:t>
            </a:r>
            <a:endParaRPr lang="en-US" altLang="zh-CN" sz="1800" b="1" dirty="0">
              <a:latin typeface="微软雅黑" pitchFamily="34" charset="-122"/>
              <a:ea typeface="微软雅黑" pitchFamily="34" charset="-122"/>
            </a:endParaRPr>
          </a:p>
          <a:p>
            <a:pPr>
              <a:spcBef>
                <a:spcPts val="600"/>
              </a:spcBef>
            </a:pPr>
            <a:r>
              <a:rPr lang="zh-CN" altLang="en-US" sz="1400" dirty="0">
                <a:latin typeface="微软雅黑" pitchFamily="34" charset="-122"/>
                <a:ea typeface="微软雅黑" pitchFamily="34" charset="-122"/>
              </a:rPr>
              <a:t>存储数据元素值的数据部分</a:t>
            </a:r>
            <a:endParaRPr lang="en-US" altLang="zh-CN" sz="1400" dirty="0">
              <a:latin typeface="微软雅黑" pitchFamily="34" charset="-122"/>
              <a:ea typeface="微软雅黑" pitchFamily="34" charset="-122"/>
            </a:endParaRPr>
          </a:p>
          <a:p>
            <a:pPr>
              <a:spcBef>
                <a:spcPts val="600"/>
              </a:spcBef>
            </a:pPr>
            <a:r>
              <a:rPr lang="zh-CN" altLang="en-US" sz="1400" dirty="0">
                <a:latin typeface="微软雅黑" pitchFamily="34" charset="-122"/>
                <a:ea typeface="微软雅黑" pitchFamily="34" charset="-122"/>
              </a:rPr>
              <a:t>指向孩子链的指针</a:t>
            </a:r>
            <a:endParaRPr lang="en-US" altLang="zh-CN" sz="1400" dirty="0">
              <a:latin typeface="微软雅黑" pitchFamily="34" charset="-122"/>
              <a:ea typeface="微软雅黑" pitchFamily="34" charset="-122"/>
            </a:endParaRPr>
          </a:p>
          <a:p>
            <a:pPr>
              <a:spcBef>
                <a:spcPts val="600"/>
              </a:spcBef>
            </a:pPr>
            <a:endParaRPr lang="zh-CN" altLang="en-US" sz="1400" dirty="0">
              <a:latin typeface="微软雅黑" pitchFamily="34" charset="-122"/>
              <a:ea typeface="微软雅黑" pitchFamily="34" charset="-122"/>
            </a:endParaRPr>
          </a:p>
          <a:p>
            <a:r>
              <a:rPr lang="zh-CN" altLang="en-US" sz="1800" b="1" dirty="0">
                <a:latin typeface="微软雅黑" pitchFamily="34" charset="-122"/>
                <a:ea typeface="微软雅黑" pitchFamily="34" charset="-122"/>
              </a:rPr>
              <a:t>静态的孩子链表</a:t>
            </a:r>
            <a:endParaRPr lang="en-US" altLang="zh-CN" sz="1800" b="1" dirty="0">
              <a:latin typeface="微软雅黑" pitchFamily="34" charset="-122"/>
              <a:ea typeface="微软雅黑" pitchFamily="34" charset="-122"/>
            </a:endParaRPr>
          </a:p>
          <a:p>
            <a:pPr>
              <a:spcBef>
                <a:spcPts val="600"/>
              </a:spcBef>
            </a:pPr>
            <a:r>
              <a:rPr lang="zh-CN" altLang="en-US" sz="1400" dirty="0">
                <a:latin typeface="微软雅黑" pitchFamily="34" charset="-122"/>
                <a:ea typeface="微软雅黑" pitchFamily="34" charset="-122"/>
              </a:rPr>
              <a:t>所有结点存放在一个数组中，这个数组称为表头数组。数组元素由：结点值</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指向单链表的指针</a:t>
            </a:r>
            <a:endParaRPr lang="en-US" altLang="zh-CN" sz="1400" dirty="0">
              <a:latin typeface="微软雅黑" pitchFamily="34" charset="-122"/>
              <a:ea typeface="微软雅黑" pitchFamily="34" charset="-122"/>
            </a:endParaRPr>
          </a:p>
          <a:p>
            <a:endParaRPr lang="zh-CN" altLang="en-US" sz="1800" b="1" dirty="0">
              <a:latin typeface="微软雅黑" pitchFamily="34" charset="-122"/>
              <a:ea typeface="微软雅黑" pitchFamily="34" charset="-122"/>
            </a:endParaRPr>
          </a:p>
          <a:p>
            <a:r>
              <a:rPr lang="zh-CN" altLang="en-US" sz="1800" b="1" dirty="0">
                <a:latin typeface="微软雅黑" pitchFamily="34" charset="-122"/>
                <a:ea typeface="微软雅黑" pitchFamily="34" charset="-122"/>
              </a:rPr>
              <a:t>动态的孩子链表</a:t>
            </a:r>
            <a:endParaRPr lang="en-US" altLang="zh-CN" sz="1800" b="1" dirty="0">
              <a:latin typeface="微软雅黑" pitchFamily="34" charset="-122"/>
              <a:ea typeface="微软雅黑" pitchFamily="34" charset="-122"/>
            </a:endParaRPr>
          </a:p>
          <a:p>
            <a:pPr>
              <a:spcBef>
                <a:spcPts val="600"/>
              </a:spcBef>
            </a:pPr>
            <a:r>
              <a:rPr lang="zh-CN" altLang="en-US" sz="1400" dirty="0">
                <a:latin typeface="微软雅黑" pitchFamily="34" charset="-122"/>
                <a:ea typeface="微软雅黑" pitchFamily="34" charset="-122"/>
              </a:rPr>
              <a:t>所有结点组织成一个链表。结点由：结点值</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指向单链表的指针 </a:t>
            </a:r>
            <a:r>
              <a:rPr lang="en-US" altLang="zh-CN" sz="1400" dirty="0">
                <a:latin typeface="微软雅黑" pitchFamily="34" charset="-122"/>
                <a:ea typeface="微软雅黑" pitchFamily="34" charset="-122"/>
              </a:rPr>
              <a:t>+ next</a:t>
            </a:r>
            <a:r>
              <a:rPr lang="zh-CN" altLang="en-US" sz="1400" dirty="0">
                <a:latin typeface="微软雅黑" pitchFamily="34" charset="-122"/>
                <a:ea typeface="微软雅黑" pitchFamily="34" charset="-122"/>
              </a:rPr>
              <a:t>指针</a:t>
            </a:r>
          </a:p>
        </p:txBody>
      </p:sp>
      <mc:AlternateContent xmlns:mc="http://schemas.openxmlformats.org/markup-compatibility/2006">
        <mc:Choice xmlns:p14="http://schemas.microsoft.com/office/powerpoint/2010/main" xmlns="" Requires="p14">
          <p:contentPart p14:bwMode="auto" r:id="rId3">
            <p14:nvContentPartPr>
              <p14:cNvPr id="83970"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3970"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矩形 34"/>
          <p:cNvSpPr>
            <a:spLocks noChangeArrowheads="1"/>
          </p:cNvSpPr>
          <p:nvPr/>
        </p:nvSpPr>
        <p:spPr bwMode="auto">
          <a:xfrm>
            <a:off x="539552"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孩子链表示法</a:t>
            </a:r>
            <a:endParaRPr lang="zh-CN" altLang="en-US" dirty="0">
              <a:latin typeface="微软雅黑" pitchFamily="34" charset="-122"/>
              <a:ea typeface="微软雅黑" pitchFamily="34" charset="-122"/>
            </a:endParaRPr>
          </a:p>
        </p:txBody>
      </p:sp>
      <p:grpSp>
        <p:nvGrpSpPr>
          <p:cNvPr id="84997" name="Group 275"/>
          <p:cNvGrpSpPr>
            <a:grpSpLocks/>
          </p:cNvGrpSpPr>
          <p:nvPr/>
        </p:nvGrpSpPr>
        <p:grpSpPr bwMode="auto">
          <a:xfrm>
            <a:off x="468313" y="1131888"/>
            <a:ext cx="3455987" cy="1619250"/>
            <a:chOff x="3960" y="9081"/>
            <a:chExt cx="4680" cy="1719"/>
          </a:xfrm>
        </p:grpSpPr>
        <p:sp>
          <p:nvSpPr>
            <p:cNvPr id="85075" name="Oval 276"/>
            <p:cNvSpPr>
              <a:spLocks noChangeArrowheads="1"/>
            </p:cNvSpPr>
            <p:nvPr/>
          </p:nvSpPr>
          <p:spPr bwMode="auto">
            <a:xfrm>
              <a:off x="5580" y="9081"/>
              <a:ext cx="720" cy="468"/>
            </a:xfrm>
            <a:prstGeom prst="ellipse">
              <a:avLst/>
            </a:prstGeom>
            <a:noFill/>
            <a:ln w="28575">
              <a:solidFill>
                <a:schemeClr val="tx1"/>
              </a:solidFill>
              <a:round/>
              <a:headEnd/>
              <a:tailEnd/>
            </a:ln>
          </p:spPr>
          <p:txBody>
            <a:bodyPr lIns="0" tIns="0" rIns="0" bIns="0"/>
            <a:lstStyle/>
            <a:p>
              <a:pPr algn="just"/>
              <a:r>
                <a:rPr lang="zh-CN" altLang="en-US" sz="1400" b="1"/>
                <a:t>老王</a:t>
              </a:r>
              <a:endParaRPr lang="zh-CN" altLang="en-US" sz="1400" b="1">
                <a:ea typeface="楷体_GB2312" pitchFamily="49" charset="-122"/>
              </a:endParaRPr>
            </a:p>
          </p:txBody>
        </p:sp>
        <p:sp>
          <p:nvSpPr>
            <p:cNvPr id="85076" name="Oval 277"/>
            <p:cNvSpPr>
              <a:spLocks noChangeArrowheads="1"/>
            </p:cNvSpPr>
            <p:nvPr/>
          </p:nvSpPr>
          <p:spPr bwMode="auto">
            <a:xfrm>
              <a:off x="4500" y="9708"/>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1</a:t>
              </a:r>
              <a:endParaRPr lang="en-US" altLang="zh-CN" sz="1400" b="1">
                <a:ea typeface="楷体_GB2312" pitchFamily="49" charset="-122"/>
              </a:endParaRPr>
            </a:p>
          </p:txBody>
        </p:sp>
        <p:sp>
          <p:nvSpPr>
            <p:cNvPr id="85077" name="Oval 278"/>
            <p:cNvSpPr>
              <a:spLocks noChangeArrowheads="1"/>
            </p:cNvSpPr>
            <p:nvPr/>
          </p:nvSpPr>
          <p:spPr bwMode="auto">
            <a:xfrm>
              <a:off x="5580" y="9708"/>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2</a:t>
              </a:r>
              <a:endParaRPr lang="en-US" altLang="zh-CN" sz="1400" b="1">
                <a:ea typeface="楷体_GB2312" pitchFamily="49" charset="-122"/>
              </a:endParaRPr>
            </a:p>
          </p:txBody>
        </p:sp>
        <p:sp>
          <p:nvSpPr>
            <p:cNvPr id="85078" name="Oval 279"/>
            <p:cNvSpPr>
              <a:spLocks noChangeArrowheads="1"/>
            </p:cNvSpPr>
            <p:nvPr/>
          </p:nvSpPr>
          <p:spPr bwMode="auto">
            <a:xfrm>
              <a:off x="6840" y="9708"/>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3</a:t>
              </a:r>
              <a:endParaRPr lang="en-US" altLang="zh-CN" sz="1400" b="1">
                <a:ea typeface="楷体_GB2312" pitchFamily="49" charset="-122"/>
              </a:endParaRPr>
            </a:p>
          </p:txBody>
        </p:sp>
        <p:sp>
          <p:nvSpPr>
            <p:cNvPr id="85079" name="Oval 280"/>
            <p:cNvSpPr>
              <a:spLocks noChangeArrowheads="1"/>
            </p:cNvSpPr>
            <p:nvPr/>
          </p:nvSpPr>
          <p:spPr bwMode="auto">
            <a:xfrm>
              <a:off x="396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11</a:t>
              </a:r>
              <a:endParaRPr lang="en-US" altLang="zh-CN" sz="1400" b="1">
                <a:ea typeface="楷体_GB2312" pitchFamily="49" charset="-122"/>
              </a:endParaRPr>
            </a:p>
          </p:txBody>
        </p:sp>
        <p:sp>
          <p:nvSpPr>
            <p:cNvPr id="85080" name="Oval 281"/>
            <p:cNvSpPr>
              <a:spLocks noChangeArrowheads="1"/>
            </p:cNvSpPr>
            <p:nvPr/>
          </p:nvSpPr>
          <p:spPr bwMode="auto">
            <a:xfrm>
              <a:off x="486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12</a:t>
              </a:r>
              <a:endParaRPr lang="en-US" altLang="zh-CN" sz="1400" b="1">
                <a:ea typeface="楷体_GB2312" pitchFamily="49" charset="-122"/>
              </a:endParaRPr>
            </a:p>
          </p:txBody>
        </p:sp>
        <p:sp>
          <p:nvSpPr>
            <p:cNvPr id="85081" name="Oval 282"/>
            <p:cNvSpPr>
              <a:spLocks noChangeArrowheads="1"/>
            </p:cNvSpPr>
            <p:nvPr/>
          </p:nvSpPr>
          <p:spPr bwMode="auto">
            <a:xfrm>
              <a:off x="612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31</a:t>
              </a:r>
              <a:endParaRPr lang="en-US" altLang="zh-CN" sz="1400" b="1">
                <a:ea typeface="楷体_GB2312" pitchFamily="49" charset="-122"/>
              </a:endParaRPr>
            </a:p>
          </p:txBody>
        </p:sp>
        <p:sp>
          <p:nvSpPr>
            <p:cNvPr id="85082" name="Oval 283"/>
            <p:cNvSpPr>
              <a:spLocks noChangeArrowheads="1"/>
            </p:cNvSpPr>
            <p:nvPr/>
          </p:nvSpPr>
          <p:spPr bwMode="auto">
            <a:xfrm>
              <a:off x="702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32</a:t>
              </a:r>
              <a:endParaRPr lang="en-US" altLang="zh-CN" sz="1400" b="1">
                <a:ea typeface="楷体_GB2312" pitchFamily="49" charset="-122"/>
              </a:endParaRPr>
            </a:p>
          </p:txBody>
        </p:sp>
        <p:sp>
          <p:nvSpPr>
            <p:cNvPr id="85083" name="Oval 284"/>
            <p:cNvSpPr>
              <a:spLocks noChangeArrowheads="1"/>
            </p:cNvSpPr>
            <p:nvPr/>
          </p:nvSpPr>
          <p:spPr bwMode="auto">
            <a:xfrm>
              <a:off x="792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33</a:t>
              </a:r>
              <a:endParaRPr lang="en-US" altLang="zh-CN" sz="1400" b="1">
                <a:ea typeface="楷体_GB2312" pitchFamily="49" charset="-122"/>
              </a:endParaRPr>
            </a:p>
          </p:txBody>
        </p:sp>
        <p:sp>
          <p:nvSpPr>
            <p:cNvPr id="85084" name="Line 285"/>
            <p:cNvSpPr>
              <a:spLocks noChangeShapeType="1"/>
            </p:cNvSpPr>
            <p:nvPr/>
          </p:nvSpPr>
          <p:spPr bwMode="auto">
            <a:xfrm flipH="1">
              <a:off x="5040" y="9396"/>
              <a:ext cx="540" cy="312"/>
            </a:xfrm>
            <a:prstGeom prst="line">
              <a:avLst/>
            </a:prstGeom>
            <a:noFill/>
            <a:ln w="28575">
              <a:solidFill>
                <a:schemeClr val="tx1"/>
              </a:solidFill>
              <a:round/>
              <a:headEnd/>
              <a:tailEnd/>
            </a:ln>
          </p:spPr>
          <p:txBody>
            <a:bodyPr lIns="0" tIns="0" rIns="0" bIns="0"/>
            <a:lstStyle/>
            <a:p>
              <a:endParaRPr lang="zh-CN" altLang="en-US"/>
            </a:p>
          </p:txBody>
        </p:sp>
        <p:sp>
          <p:nvSpPr>
            <p:cNvPr id="85085" name="Line 286"/>
            <p:cNvSpPr>
              <a:spLocks noChangeShapeType="1"/>
            </p:cNvSpPr>
            <p:nvPr/>
          </p:nvSpPr>
          <p:spPr bwMode="auto">
            <a:xfrm>
              <a:off x="5940" y="9552"/>
              <a:ext cx="0" cy="156"/>
            </a:xfrm>
            <a:prstGeom prst="line">
              <a:avLst/>
            </a:prstGeom>
            <a:noFill/>
            <a:ln w="28575">
              <a:solidFill>
                <a:schemeClr val="tx1"/>
              </a:solidFill>
              <a:round/>
              <a:headEnd/>
              <a:tailEnd/>
            </a:ln>
          </p:spPr>
          <p:txBody>
            <a:bodyPr lIns="0" tIns="0" rIns="0" bIns="0"/>
            <a:lstStyle/>
            <a:p>
              <a:endParaRPr lang="zh-CN" altLang="en-US"/>
            </a:p>
          </p:txBody>
        </p:sp>
        <p:sp>
          <p:nvSpPr>
            <p:cNvPr id="85086" name="Line 287"/>
            <p:cNvSpPr>
              <a:spLocks noChangeShapeType="1"/>
            </p:cNvSpPr>
            <p:nvPr/>
          </p:nvSpPr>
          <p:spPr bwMode="auto">
            <a:xfrm>
              <a:off x="6300" y="9396"/>
              <a:ext cx="720" cy="312"/>
            </a:xfrm>
            <a:prstGeom prst="line">
              <a:avLst/>
            </a:prstGeom>
            <a:noFill/>
            <a:ln w="28575">
              <a:solidFill>
                <a:schemeClr val="tx1"/>
              </a:solidFill>
              <a:round/>
              <a:headEnd/>
              <a:tailEnd/>
            </a:ln>
          </p:spPr>
          <p:txBody>
            <a:bodyPr lIns="0" tIns="0" rIns="0" bIns="0"/>
            <a:lstStyle/>
            <a:p>
              <a:endParaRPr lang="zh-CN" altLang="en-US"/>
            </a:p>
          </p:txBody>
        </p:sp>
        <p:sp>
          <p:nvSpPr>
            <p:cNvPr id="85087" name="Line 288"/>
            <p:cNvSpPr>
              <a:spLocks noChangeShapeType="1"/>
            </p:cNvSpPr>
            <p:nvPr/>
          </p:nvSpPr>
          <p:spPr bwMode="auto">
            <a:xfrm flipH="1">
              <a:off x="4500" y="10176"/>
              <a:ext cx="180" cy="156"/>
            </a:xfrm>
            <a:prstGeom prst="line">
              <a:avLst/>
            </a:prstGeom>
            <a:noFill/>
            <a:ln w="28575">
              <a:solidFill>
                <a:schemeClr val="tx1"/>
              </a:solidFill>
              <a:round/>
              <a:headEnd/>
              <a:tailEnd/>
            </a:ln>
          </p:spPr>
          <p:txBody>
            <a:bodyPr lIns="0" tIns="0" rIns="0" bIns="0"/>
            <a:lstStyle/>
            <a:p>
              <a:endParaRPr lang="zh-CN" altLang="en-US"/>
            </a:p>
          </p:txBody>
        </p:sp>
        <p:sp>
          <p:nvSpPr>
            <p:cNvPr id="85088" name="Line 289"/>
            <p:cNvSpPr>
              <a:spLocks noChangeShapeType="1"/>
            </p:cNvSpPr>
            <p:nvPr/>
          </p:nvSpPr>
          <p:spPr bwMode="auto">
            <a:xfrm>
              <a:off x="5040" y="10176"/>
              <a:ext cx="180" cy="156"/>
            </a:xfrm>
            <a:prstGeom prst="line">
              <a:avLst/>
            </a:prstGeom>
            <a:noFill/>
            <a:ln w="28575">
              <a:solidFill>
                <a:schemeClr val="tx1"/>
              </a:solidFill>
              <a:round/>
              <a:headEnd/>
              <a:tailEnd/>
            </a:ln>
          </p:spPr>
          <p:txBody>
            <a:bodyPr lIns="0" tIns="0" rIns="0" bIns="0"/>
            <a:lstStyle/>
            <a:p>
              <a:endParaRPr lang="zh-CN" altLang="en-US"/>
            </a:p>
          </p:txBody>
        </p:sp>
        <p:sp>
          <p:nvSpPr>
            <p:cNvPr id="85089" name="Line 290"/>
            <p:cNvSpPr>
              <a:spLocks noChangeShapeType="1"/>
            </p:cNvSpPr>
            <p:nvPr/>
          </p:nvSpPr>
          <p:spPr bwMode="auto">
            <a:xfrm flipH="1">
              <a:off x="6660" y="10176"/>
              <a:ext cx="360" cy="156"/>
            </a:xfrm>
            <a:prstGeom prst="line">
              <a:avLst/>
            </a:prstGeom>
            <a:noFill/>
            <a:ln w="28575">
              <a:solidFill>
                <a:schemeClr val="tx1"/>
              </a:solidFill>
              <a:round/>
              <a:headEnd/>
              <a:tailEnd/>
            </a:ln>
          </p:spPr>
          <p:txBody>
            <a:bodyPr lIns="0" tIns="0" rIns="0" bIns="0"/>
            <a:lstStyle/>
            <a:p>
              <a:endParaRPr lang="zh-CN" altLang="en-US"/>
            </a:p>
          </p:txBody>
        </p:sp>
        <p:sp>
          <p:nvSpPr>
            <p:cNvPr id="85090" name="Line 291"/>
            <p:cNvSpPr>
              <a:spLocks noChangeShapeType="1"/>
            </p:cNvSpPr>
            <p:nvPr/>
          </p:nvSpPr>
          <p:spPr bwMode="auto">
            <a:xfrm>
              <a:off x="7380" y="10176"/>
              <a:ext cx="0" cy="156"/>
            </a:xfrm>
            <a:prstGeom prst="line">
              <a:avLst/>
            </a:prstGeom>
            <a:noFill/>
            <a:ln w="28575">
              <a:solidFill>
                <a:schemeClr val="tx1"/>
              </a:solidFill>
              <a:round/>
              <a:headEnd/>
              <a:tailEnd/>
            </a:ln>
          </p:spPr>
          <p:txBody>
            <a:bodyPr lIns="0" tIns="0" rIns="0" bIns="0"/>
            <a:lstStyle/>
            <a:p>
              <a:endParaRPr lang="zh-CN" altLang="en-US"/>
            </a:p>
          </p:txBody>
        </p:sp>
        <p:sp>
          <p:nvSpPr>
            <p:cNvPr id="85091" name="Line 292"/>
            <p:cNvSpPr>
              <a:spLocks noChangeShapeType="1"/>
            </p:cNvSpPr>
            <p:nvPr/>
          </p:nvSpPr>
          <p:spPr bwMode="auto">
            <a:xfrm>
              <a:off x="7560" y="10020"/>
              <a:ext cx="540" cy="312"/>
            </a:xfrm>
            <a:prstGeom prst="line">
              <a:avLst/>
            </a:prstGeom>
            <a:noFill/>
            <a:ln w="28575">
              <a:solidFill>
                <a:schemeClr val="tx1"/>
              </a:solidFill>
              <a:round/>
              <a:headEnd/>
              <a:tailEnd/>
            </a:ln>
          </p:spPr>
          <p:txBody>
            <a:bodyPr lIns="0" tIns="0" rIns="0" bIns="0"/>
            <a:lstStyle/>
            <a:p>
              <a:endParaRPr lang="zh-CN" altLang="en-US"/>
            </a:p>
          </p:txBody>
        </p:sp>
      </p:grpSp>
      <p:grpSp>
        <p:nvGrpSpPr>
          <p:cNvPr id="84998" name="Group 4"/>
          <p:cNvGrpSpPr>
            <a:grpSpLocks/>
          </p:cNvGrpSpPr>
          <p:nvPr/>
        </p:nvGrpSpPr>
        <p:grpSpPr bwMode="auto">
          <a:xfrm>
            <a:off x="5076825" y="1347788"/>
            <a:ext cx="3887788" cy="1511300"/>
            <a:chOff x="3060" y="11380"/>
            <a:chExt cx="4691" cy="1888"/>
          </a:xfrm>
        </p:grpSpPr>
        <p:grpSp>
          <p:nvGrpSpPr>
            <p:cNvPr id="85043" name="Group 34"/>
            <p:cNvGrpSpPr>
              <a:grpSpLocks/>
            </p:cNvGrpSpPr>
            <p:nvPr/>
          </p:nvGrpSpPr>
          <p:grpSpPr bwMode="auto">
            <a:xfrm>
              <a:off x="4320" y="11380"/>
              <a:ext cx="722" cy="313"/>
              <a:chOff x="4320" y="6276"/>
              <a:chExt cx="722" cy="313"/>
            </a:xfrm>
          </p:grpSpPr>
          <p:sp>
            <p:nvSpPr>
              <p:cNvPr id="85073" name="Text Box 36"/>
              <p:cNvSpPr txBox="1">
                <a:spLocks noChangeArrowheads="1"/>
              </p:cNvSpPr>
              <p:nvPr/>
            </p:nvSpPr>
            <p:spPr bwMode="auto">
              <a:xfrm>
                <a:off x="4320" y="6276"/>
                <a:ext cx="360" cy="312"/>
              </a:xfrm>
              <a:prstGeom prst="rect">
                <a:avLst/>
              </a:prstGeom>
              <a:noFill/>
              <a:ln w="12700">
                <a:solidFill>
                  <a:schemeClr val="tx1"/>
                </a:solidFill>
                <a:miter lim="800000"/>
                <a:headEnd/>
                <a:tailEnd/>
              </a:ln>
            </p:spPr>
            <p:txBody>
              <a:bodyPr tIns="0" bIns="0"/>
              <a:lstStyle/>
              <a:p>
                <a:r>
                  <a:rPr lang="en-US" altLang="zh-CN" sz="1400"/>
                  <a:t>2</a:t>
                </a:r>
              </a:p>
            </p:txBody>
          </p:sp>
          <p:sp>
            <p:nvSpPr>
              <p:cNvPr id="85074" name="Text Box 35"/>
              <p:cNvSpPr txBox="1">
                <a:spLocks noChangeArrowheads="1"/>
              </p:cNvSpPr>
              <p:nvPr/>
            </p:nvSpPr>
            <p:spPr bwMode="auto">
              <a:xfrm>
                <a:off x="4682" y="6277"/>
                <a:ext cx="360" cy="312"/>
              </a:xfrm>
              <a:prstGeom prst="rect">
                <a:avLst/>
              </a:prstGeom>
              <a:noFill/>
              <a:ln w="12700">
                <a:solidFill>
                  <a:schemeClr val="tx1"/>
                </a:solidFill>
                <a:miter lim="800000"/>
                <a:headEnd/>
                <a:tailEnd/>
              </a:ln>
            </p:spPr>
            <p:txBody>
              <a:bodyPr tIns="0" bIns="0"/>
              <a:lstStyle/>
              <a:p>
                <a:endParaRPr lang="zh-CN" altLang="en-US" sz="1400">
                  <a:ea typeface="楷体_GB2312" pitchFamily="49" charset="-122"/>
                </a:endParaRPr>
              </a:p>
            </p:txBody>
          </p:sp>
        </p:grpSp>
        <p:grpSp>
          <p:nvGrpSpPr>
            <p:cNvPr id="85044" name="Group 31"/>
            <p:cNvGrpSpPr>
              <a:grpSpLocks/>
            </p:cNvGrpSpPr>
            <p:nvPr/>
          </p:nvGrpSpPr>
          <p:grpSpPr bwMode="auto">
            <a:xfrm>
              <a:off x="5582" y="11381"/>
              <a:ext cx="722" cy="313"/>
              <a:chOff x="4320" y="6276"/>
              <a:chExt cx="722" cy="313"/>
            </a:xfrm>
          </p:grpSpPr>
          <p:sp>
            <p:nvSpPr>
              <p:cNvPr id="85071" name="Text Box 33"/>
              <p:cNvSpPr txBox="1">
                <a:spLocks noChangeArrowheads="1"/>
              </p:cNvSpPr>
              <p:nvPr/>
            </p:nvSpPr>
            <p:spPr bwMode="auto">
              <a:xfrm>
                <a:off x="4320" y="6276"/>
                <a:ext cx="360" cy="312"/>
              </a:xfrm>
              <a:prstGeom prst="rect">
                <a:avLst/>
              </a:prstGeom>
              <a:noFill/>
              <a:ln w="12700">
                <a:solidFill>
                  <a:schemeClr val="tx1"/>
                </a:solidFill>
                <a:miter lim="800000"/>
                <a:headEnd/>
                <a:tailEnd/>
              </a:ln>
            </p:spPr>
            <p:txBody>
              <a:bodyPr tIns="0" bIns="0"/>
              <a:lstStyle/>
              <a:p>
                <a:r>
                  <a:rPr lang="en-US" altLang="zh-CN" sz="1400"/>
                  <a:t>3</a:t>
                </a:r>
              </a:p>
            </p:txBody>
          </p:sp>
          <p:sp>
            <p:nvSpPr>
              <p:cNvPr id="85072" name="Text Box 32"/>
              <p:cNvSpPr txBox="1">
                <a:spLocks noChangeArrowheads="1"/>
              </p:cNvSpPr>
              <p:nvPr/>
            </p:nvSpPr>
            <p:spPr bwMode="auto">
              <a:xfrm>
                <a:off x="4682" y="6277"/>
                <a:ext cx="360" cy="312"/>
              </a:xfrm>
              <a:prstGeom prst="rect">
                <a:avLst/>
              </a:prstGeom>
              <a:noFill/>
              <a:ln w="12700">
                <a:solidFill>
                  <a:schemeClr val="tx1"/>
                </a:solidFill>
                <a:miter lim="800000"/>
                <a:headEnd/>
                <a:tailEnd/>
              </a:ln>
            </p:spPr>
            <p:txBody>
              <a:bodyPr tIns="0" bIns="0"/>
              <a:lstStyle/>
              <a:p>
                <a:endParaRPr lang="zh-CN" altLang="en-US" sz="1400">
                  <a:ea typeface="楷体_GB2312" pitchFamily="49" charset="-122"/>
                </a:endParaRPr>
              </a:p>
            </p:txBody>
          </p:sp>
        </p:grpSp>
        <p:grpSp>
          <p:nvGrpSpPr>
            <p:cNvPr id="85045" name="Group 28"/>
            <p:cNvGrpSpPr>
              <a:grpSpLocks/>
            </p:cNvGrpSpPr>
            <p:nvPr/>
          </p:nvGrpSpPr>
          <p:grpSpPr bwMode="auto">
            <a:xfrm>
              <a:off x="7022" y="11381"/>
              <a:ext cx="722" cy="313"/>
              <a:chOff x="4320" y="6276"/>
              <a:chExt cx="722" cy="313"/>
            </a:xfrm>
          </p:grpSpPr>
          <p:sp>
            <p:nvSpPr>
              <p:cNvPr id="85069" name="Text Box 30"/>
              <p:cNvSpPr txBox="1">
                <a:spLocks noChangeArrowheads="1"/>
              </p:cNvSpPr>
              <p:nvPr/>
            </p:nvSpPr>
            <p:spPr bwMode="auto">
              <a:xfrm>
                <a:off x="4320" y="6276"/>
                <a:ext cx="360" cy="312"/>
              </a:xfrm>
              <a:prstGeom prst="rect">
                <a:avLst/>
              </a:prstGeom>
              <a:noFill/>
              <a:ln w="12700">
                <a:solidFill>
                  <a:schemeClr val="tx1"/>
                </a:solidFill>
                <a:miter lim="800000"/>
                <a:headEnd/>
                <a:tailEnd/>
              </a:ln>
            </p:spPr>
            <p:txBody>
              <a:bodyPr tIns="0" bIns="0"/>
              <a:lstStyle/>
              <a:p>
                <a:r>
                  <a:rPr lang="en-US" altLang="zh-CN" sz="1400"/>
                  <a:t>4</a:t>
                </a:r>
              </a:p>
            </p:txBody>
          </p:sp>
          <p:sp>
            <p:nvSpPr>
              <p:cNvPr id="85070" name="Text Box 29"/>
              <p:cNvSpPr txBox="1">
                <a:spLocks noChangeArrowheads="1"/>
              </p:cNvSpPr>
              <p:nvPr/>
            </p:nvSpPr>
            <p:spPr bwMode="auto">
              <a:xfrm>
                <a:off x="4682" y="6277"/>
                <a:ext cx="360" cy="312"/>
              </a:xfrm>
              <a:prstGeom prst="rect">
                <a:avLst/>
              </a:prstGeom>
              <a:noFill/>
              <a:ln w="12700">
                <a:solidFill>
                  <a:schemeClr val="tx1"/>
                </a:solidFill>
                <a:miter lim="800000"/>
                <a:headEnd/>
                <a:tailEnd/>
              </a:ln>
            </p:spPr>
            <p:txBody>
              <a:bodyPr tIns="0" bIns="0"/>
              <a:lstStyle/>
              <a:p>
                <a:r>
                  <a:rPr lang="en-US" altLang="zh-CN" sz="1400"/>
                  <a:t>∧</a:t>
                </a:r>
              </a:p>
            </p:txBody>
          </p:sp>
        </p:grpSp>
        <p:sp>
          <p:nvSpPr>
            <p:cNvPr id="85046" name="Line 27"/>
            <p:cNvSpPr>
              <a:spLocks noChangeShapeType="1"/>
            </p:cNvSpPr>
            <p:nvPr/>
          </p:nvSpPr>
          <p:spPr bwMode="auto">
            <a:xfrm>
              <a:off x="3060" y="11536"/>
              <a:ext cx="1260" cy="0"/>
            </a:xfrm>
            <a:prstGeom prst="line">
              <a:avLst/>
            </a:prstGeom>
            <a:noFill/>
            <a:ln w="12700">
              <a:solidFill>
                <a:schemeClr val="tx1"/>
              </a:solidFill>
              <a:round/>
              <a:headEnd/>
              <a:tailEnd type="triangle" w="med" len="med"/>
            </a:ln>
          </p:spPr>
          <p:txBody>
            <a:bodyPr/>
            <a:lstStyle/>
            <a:p>
              <a:endParaRPr lang="zh-CN" altLang="en-US"/>
            </a:p>
          </p:txBody>
        </p:sp>
        <p:sp>
          <p:nvSpPr>
            <p:cNvPr id="85047" name="Line 26"/>
            <p:cNvSpPr>
              <a:spLocks noChangeShapeType="1"/>
            </p:cNvSpPr>
            <p:nvPr/>
          </p:nvSpPr>
          <p:spPr bwMode="auto">
            <a:xfrm>
              <a:off x="4860" y="11536"/>
              <a:ext cx="720" cy="0"/>
            </a:xfrm>
            <a:prstGeom prst="line">
              <a:avLst/>
            </a:prstGeom>
            <a:noFill/>
            <a:ln w="12700">
              <a:solidFill>
                <a:schemeClr val="tx1"/>
              </a:solidFill>
              <a:round/>
              <a:headEnd/>
              <a:tailEnd type="triangle" w="med" len="med"/>
            </a:ln>
          </p:spPr>
          <p:txBody>
            <a:bodyPr/>
            <a:lstStyle/>
            <a:p>
              <a:endParaRPr lang="zh-CN" altLang="en-US"/>
            </a:p>
          </p:txBody>
        </p:sp>
        <p:sp>
          <p:nvSpPr>
            <p:cNvPr id="85048" name="Line 25"/>
            <p:cNvSpPr>
              <a:spLocks noChangeShapeType="1"/>
            </p:cNvSpPr>
            <p:nvPr/>
          </p:nvSpPr>
          <p:spPr bwMode="auto">
            <a:xfrm>
              <a:off x="6120" y="11536"/>
              <a:ext cx="900" cy="0"/>
            </a:xfrm>
            <a:prstGeom prst="line">
              <a:avLst/>
            </a:prstGeom>
            <a:noFill/>
            <a:ln w="12700">
              <a:solidFill>
                <a:schemeClr val="tx1"/>
              </a:solidFill>
              <a:round/>
              <a:headEnd/>
              <a:tailEnd type="triangle" w="med" len="med"/>
            </a:ln>
          </p:spPr>
          <p:txBody>
            <a:bodyPr/>
            <a:lstStyle/>
            <a:p>
              <a:endParaRPr lang="zh-CN" altLang="en-US"/>
            </a:p>
          </p:txBody>
        </p:sp>
        <p:grpSp>
          <p:nvGrpSpPr>
            <p:cNvPr id="85049" name="Group 22"/>
            <p:cNvGrpSpPr>
              <a:grpSpLocks/>
            </p:cNvGrpSpPr>
            <p:nvPr/>
          </p:nvGrpSpPr>
          <p:grpSpPr bwMode="auto">
            <a:xfrm>
              <a:off x="4327" y="11987"/>
              <a:ext cx="722" cy="313"/>
              <a:chOff x="4320" y="6276"/>
              <a:chExt cx="722" cy="313"/>
            </a:xfrm>
          </p:grpSpPr>
          <p:sp>
            <p:nvSpPr>
              <p:cNvPr id="85067" name="Text Box 24"/>
              <p:cNvSpPr txBox="1">
                <a:spLocks noChangeArrowheads="1"/>
              </p:cNvSpPr>
              <p:nvPr/>
            </p:nvSpPr>
            <p:spPr bwMode="auto">
              <a:xfrm>
                <a:off x="4320" y="6276"/>
                <a:ext cx="360" cy="312"/>
              </a:xfrm>
              <a:prstGeom prst="rect">
                <a:avLst/>
              </a:prstGeom>
              <a:noFill/>
              <a:ln w="12700">
                <a:solidFill>
                  <a:schemeClr val="tx1"/>
                </a:solidFill>
                <a:miter lim="800000"/>
                <a:headEnd/>
                <a:tailEnd/>
              </a:ln>
            </p:spPr>
            <p:txBody>
              <a:bodyPr tIns="0" bIns="0"/>
              <a:lstStyle/>
              <a:p>
                <a:r>
                  <a:rPr lang="en-US" altLang="zh-CN" sz="1400"/>
                  <a:t>5</a:t>
                </a:r>
              </a:p>
            </p:txBody>
          </p:sp>
          <p:sp>
            <p:nvSpPr>
              <p:cNvPr id="85068" name="Text Box 23"/>
              <p:cNvSpPr txBox="1">
                <a:spLocks noChangeArrowheads="1"/>
              </p:cNvSpPr>
              <p:nvPr/>
            </p:nvSpPr>
            <p:spPr bwMode="auto">
              <a:xfrm>
                <a:off x="4682" y="6277"/>
                <a:ext cx="360" cy="312"/>
              </a:xfrm>
              <a:prstGeom prst="rect">
                <a:avLst/>
              </a:prstGeom>
              <a:noFill/>
              <a:ln w="12700">
                <a:solidFill>
                  <a:schemeClr val="tx1"/>
                </a:solidFill>
                <a:miter lim="800000"/>
                <a:headEnd/>
                <a:tailEnd/>
              </a:ln>
            </p:spPr>
            <p:txBody>
              <a:bodyPr tIns="0" bIns="0"/>
              <a:lstStyle/>
              <a:p>
                <a:endParaRPr lang="zh-CN" altLang="en-US" sz="1400">
                  <a:ea typeface="楷体_GB2312" pitchFamily="49" charset="-122"/>
                </a:endParaRPr>
              </a:p>
            </p:txBody>
          </p:sp>
        </p:grpSp>
        <p:grpSp>
          <p:nvGrpSpPr>
            <p:cNvPr id="85050" name="Group 19"/>
            <p:cNvGrpSpPr>
              <a:grpSpLocks/>
            </p:cNvGrpSpPr>
            <p:nvPr/>
          </p:nvGrpSpPr>
          <p:grpSpPr bwMode="auto">
            <a:xfrm>
              <a:off x="5589" y="11986"/>
              <a:ext cx="722" cy="313"/>
              <a:chOff x="4320" y="6276"/>
              <a:chExt cx="722" cy="313"/>
            </a:xfrm>
          </p:grpSpPr>
          <p:sp>
            <p:nvSpPr>
              <p:cNvPr id="85065" name="Text Box 21"/>
              <p:cNvSpPr txBox="1">
                <a:spLocks noChangeArrowheads="1"/>
              </p:cNvSpPr>
              <p:nvPr/>
            </p:nvSpPr>
            <p:spPr bwMode="auto">
              <a:xfrm>
                <a:off x="4320" y="6276"/>
                <a:ext cx="360" cy="312"/>
              </a:xfrm>
              <a:prstGeom prst="rect">
                <a:avLst/>
              </a:prstGeom>
              <a:noFill/>
              <a:ln w="12700">
                <a:solidFill>
                  <a:schemeClr val="tx1"/>
                </a:solidFill>
                <a:miter lim="800000"/>
                <a:headEnd/>
                <a:tailEnd/>
              </a:ln>
            </p:spPr>
            <p:txBody>
              <a:bodyPr tIns="0" bIns="0"/>
              <a:lstStyle/>
              <a:p>
                <a:r>
                  <a:rPr lang="en-US" altLang="zh-CN" sz="1400"/>
                  <a:t>6</a:t>
                </a:r>
              </a:p>
            </p:txBody>
          </p:sp>
          <p:sp>
            <p:nvSpPr>
              <p:cNvPr id="85066" name="Text Box 20"/>
              <p:cNvSpPr txBox="1">
                <a:spLocks noChangeArrowheads="1"/>
              </p:cNvSpPr>
              <p:nvPr/>
            </p:nvSpPr>
            <p:spPr bwMode="auto">
              <a:xfrm>
                <a:off x="4682" y="6277"/>
                <a:ext cx="360" cy="312"/>
              </a:xfrm>
              <a:prstGeom prst="rect">
                <a:avLst/>
              </a:prstGeom>
              <a:noFill/>
              <a:ln w="12700">
                <a:solidFill>
                  <a:schemeClr val="tx1"/>
                </a:solidFill>
                <a:miter lim="800000"/>
                <a:headEnd/>
                <a:tailEnd/>
              </a:ln>
            </p:spPr>
            <p:txBody>
              <a:bodyPr tIns="0" bIns="0"/>
              <a:lstStyle/>
              <a:p>
                <a:r>
                  <a:rPr lang="en-US" altLang="zh-CN" sz="1400"/>
                  <a:t>∧</a:t>
                </a:r>
              </a:p>
            </p:txBody>
          </p:sp>
        </p:grpSp>
        <p:sp>
          <p:nvSpPr>
            <p:cNvPr id="85051" name="Line 18"/>
            <p:cNvSpPr>
              <a:spLocks noChangeShapeType="1"/>
            </p:cNvSpPr>
            <p:nvPr/>
          </p:nvSpPr>
          <p:spPr bwMode="auto">
            <a:xfrm>
              <a:off x="4874" y="12142"/>
              <a:ext cx="720" cy="0"/>
            </a:xfrm>
            <a:prstGeom prst="line">
              <a:avLst/>
            </a:prstGeom>
            <a:noFill/>
            <a:ln w="12700">
              <a:solidFill>
                <a:schemeClr val="tx1"/>
              </a:solidFill>
              <a:round/>
              <a:headEnd/>
              <a:tailEnd type="triangle" w="med" len="med"/>
            </a:ln>
          </p:spPr>
          <p:txBody>
            <a:bodyPr/>
            <a:lstStyle/>
            <a:p>
              <a:endParaRPr lang="zh-CN" altLang="en-US"/>
            </a:p>
          </p:txBody>
        </p:sp>
        <p:sp>
          <p:nvSpPr>
            <p:cNvPr id="85052" name="Line 17"/>
            <p:cNvSpPr>
              <a:spLocks noChangeShapeType="1"/>
            </p:cNvSpPr>
            <p:nvPr/>
          </p:nvSpPr>
          <p:spPr bwMode="auto">
            <a:xfrm>
              <a:off x="3067" y="12157"/>
              <a:ext cx="1260" cy="0"/>
            </a:xfrm>
            <a:prstGeom prst="line">
              <a:avLst/>
            </a:prstGeom>
            <a:noFill/>
            <a:ln w="12700">
              <a:solidFill>
                <a:schemeClr val="tx1"/>
              </a:solidFill>
              <a:round/>
              <a:headEnd/>
              <a:tailEnd type="triangle" w="med" len="med"/>
            </a:ln>
          </p:spPr>
          <p:txBody>
            <a:bodyPr/>
            <a:lstStyle/>
            <a:p>
              <a:endParaRPr lang="zh-CN" altLang="en-US"/>
            </a:p>
          </p:txBody>
        </p:sp>
        <p:grpSp>
          <p:nvGrpSpPr>
            <p:cNvPr id="85053" name="Group 14"/>
            <p:cNvGrpSpPr>
              <a:grpSpLocks/>
            </p:cNvGrpSpPr>
            <p:nvPr/>
          </p:nvGrpSpPr>
          <p:grpSpPr bwMode="auto">
            <a:xfrm>
              <a:off x="4327" y="12954"/>
              <a:ext cx="722" cy="313"/>
              <a:chOff x="4320" y="6276"/>
              <a:chExt cx="722" cy="313"/>
            </a:xfrm>
          </p:grpSpPr>
          <p:sp>
            <p:nvSpPr>
              <p:cNvPr id="85063" name="Text Box 16"/>
              <p:cNvSpPr txBox="1">
                <a:spLocks noChangeArrowheads="1"/>
              </p:cNvSpPr>
              <p:nvPr/>
            </p:nvSpPr>
            <p:spPr bwMode="auto">
              <a:xfrm>
                <a:off x="4320" y="6276"/>
                <a:ext cx="360" cy="312"/>
              </a:xfrm>
              <a:prstGeom prst="rect">
                <a:avLst/>
              </a:prstGeom>
              <a:noFill/>
              <a:ln w="12700">
                <a:solidFill>
                  <a:schemeClr val="tx1"/>
                </a:solidFill>
                <a:miter lim="800000"/>
                <a:headEnd/>
                <a:tailEnd/>
              </a:ln>
            </p:spPr>
            <p:txBody>
              <a:bodyPr tIns="0" bIns="0"/>
              <a:lstStyle/>
              <a:p>
                <a:r>
                  <a:rPr lang="en-US" altLang="zh-CN" sz="1400"/>
                  <a:t>7</a:t>
                </a:r>
              </a:p>
            </p:txBody>
          </p:sp>
          <p:sp>
            <p:nvSpPr>
              <p:cNvPr id="85064" name="Text Box 15"/>
              <p:cNvSpPr txBox="1">
                <a:spLocks noChangeArrowheads="1"/>
              </p:cNvSpPr>
              <p:nvPr/>
            </p:nvSpPr>
            <p:spPr bwMode="auto">
              <a:xfrm>
                <a:off x="4682" y="6277"/>
                <a:ext cx="360" cy="312"/>
              </a:xfrm>
              <a:prstGeom prst="rect">
                <a:avLst/>
              </a:prstGeom>
              <a:noFill/>
              <a:ln w="12700">
                <a:solidFill>
                  <a:schemeClr val="tx1"/>
                </a:solidFill>
                <a:miter lim="800000"/>
                <a:headEnd/>
                <a:tailEnd/>
              </a:ln>
            </p:spPr>
            <p:txBody>
              <a:bodyPr tIns="0" bIns="0"/>
              <a:lstStyle/>
              <a:p>
                <a:endParaRPr lang="zh-CN" altLang="en-US" sz="1400">
                  <a:ea typeface="楷体_GB2312" pitchFamily="49" charset="-122"/>
                </a:endParaRPr>
              </a:p>
            </p:txBody>
          </p:sp>
        </p:grpSp>
        <p:grpSp>
          <p:nvGrpSpPr>
            <p:cNvPr id="85054" name="Group 11"/>
            <p:cNvGrpSpPr>
              <a:grpSpLocks/>
            </p:cNvGrpSpPr>
            <p:nvPr/>
          </p:nvGrpSpPr>
          <p:grpSpPr bwMode="auto">
            <a:xfrm>
              <a:off x="5589" y="12955"/>
              <a:ext cx="722" cy="313"/>
              <a:chOff x="4320" y="6276"/>
              <a:chExt cx="722" cy="313"/>
            </a:xfrm>
          </p:grpSpPr>
          <p:sp>
            <p:nvSpPr>
              <p:cNvPr id="85061" name="Text Box 13"/>
              <p:cNvSpPr txBox="1">
                <a:spLocks noChangeArrowheads="1"/>
              </p:cNvSpPr>
              <p:nvPr/>
            </p:nvSpPr>
            <p:spPr bwMode="auto">
              <a:xfrm>
                <a:off x="4320" y="6276"/>
                <a:ext cx="360" cy="312"/>
              </a:xfrm>
              <a:prstGeom prst="rect">
                <a:avLst/>
              </a:prstGeom>
              <a:noFill/>
              <a:ln w="12700">
                <a:solidFill>
                  <a:schemeClr val="tx1"/>
                </a:solidFill>
                <a:miter lim="800000"/>
                <a:headEnd/>
                <a:tailEnd/>
              </a:ln>
            </p:spPr>
            <p:txBody>
              <a:bodyPr tIns="0" bIns="0"/>
              <a:lstStyle/>
              <a:p>
                <a:r>
                  <a:rPr lang="en-US" altLang="zh-CN" sz="1400"/>
                  <a:t>8</a:t>
                </a:r>
              </a:p>
            </p:txBody>
          </p:sp>
          <p:sp>
            <p:nvSpPr>
              <p:cNvPr id="85062" name="Text Box 12"/>
              <p:cNvSpPr txBox="1">
                <a:spLocks noChangeArrowheads="1"/>
              </p:cNvSpPr>
              <p:nvPr/>
            </p:nvSpPr>
            <p:spPr bwMode="auto">
              <a:xfrm>
                <a:off x="4682" y="6277"/>
                <a:ext cx="360" cy="312"/>
              </a:xfrm>
              <a:prstGeom prst="rect">
                <a:avLst/>
              </a:prstGeom>
              <a:noFill/>
              <a:ln w="12700">
                <a:solidFill>
                  <a:schemeClr val="tx1"/>
                </a:solidFill>
                <a:miter lim="800000"/>
                <a:headEnd/>
                <a:tailEnd/>
              </a:ln>
            </p:spPr>
            <p:txBody>
              <a:bodyPr tIns="0" bIns="0"/>
              <a:lstStyle/>
              <a:p>
                <a:endParaRPr lang="zh-CN" altLang="en-US" sz="1400">
                  <a:ea typeface="楷体_GB2312" pitchFamily="49" charset="-122"/>
                </a:endParaRPr>
              </a:p>
            </p:txBody>
          </p:sp>
        </p:grpSp>
        <p:grpSp>
          <p:nvGrpSpPr>
            <p:cNvPr id="85055" name="Group 8"/>
            <p:cNvGrpSpPr>
              <a:grpSpLocks/>
            </p:cNvGrpSpPr>
            <p:nvPr/>
          </p:nvGrpSpPr>
          <p:grpSpPr bwMode="auto">
            <a:xfrm>
              <a:off x="7029" y="12955"/>
              <a:ext cx="722" cy="313"/>
              <a:chOff x="4320" y="6276"/>
              <a:chExt cx="722" cy="313"/>
            </a:xfrm>
          </p:grpSpPr>
          <p:sp>
            <p:nvSpPr>
              <p:cNvPr id="85059" name="Text Box 10"/>
              <p:cNvSpPr txBox="1">
                <a:spLocks noChangeArrowheads="1"/>
              </p:cNvSpPr>
              <p:nvPr/>
            </p:nvSpPr>
            <p:spPr bwMode="auto">
              <a:xfrm>
                <a:off x="4320" y="6276"/>
                <a:ext cx="360" cy="312"/>
              </a:xfrm>
              <a:prstGeom prst="rect">
                <a:avLst/>
              </a:prstGeom>
              <a:noFill/>
              <a:ln w="12700">
                <a:solidFill>
                  <a:schemeClr val="tx1"/>
                </a:solidFill>
                <a:miter lim="800000"/>
                <a:headEnd/>
                <a:tailEnd/>
              </a:ln>
            </p:spPr>
            <p:txBody>
              <a:bodyPr tIns="0" bIns="0"/>
              <a:lstStyle/>
              <a:p>
                <a:r>
                  <a:rPr lang="en-US" altLang="zh-CN" sz="1400"/>
                  <a:t>9</a:t>
                </a:r>
              </a:p>
            </p:txBody>
          </p:sp>
          <p:sp>
            <p:nvSpPr>
              <p:cNvPr id="85060" name="Text Box 9"/>
              <p:cNvSpPr txBox="1">
                <a:spLocks noChangeArrowheads="1"/>
              </p:cNvSpPr>
              <p:nvPr/>
            </p:nvSpPr>
            <p:spPr bwMode="auto">
              <a:xfrm>
                <a:off x="4682" y="6277"/>
                <a:ext cx="360" cy="312"/>
              </a:xfrm>
              <a:prstGeom prst="rect">
                <a:avLst/>
              </a:prstGeom>
              <a:noFill/>
              <a:ln w="12700">
                <a:solidFill>
                  <a:schemeClr val="tx1"/>
                </a:solidFill>
                <a:miter lim="800000"/>
                <a:headEnd/>
                <a:tailEnd/>
              </a:ln>
            </p:spPr>
            <p:txBody>
              <a:bodyPr tIns="0" bIns="0"/>
              <a:lstStyle/>
              <a:p>
                <a:r>
                  <a:rPr lang="en-US" altLang="zh-CN" sz="1400"/>
                  <a:t>∧</a:t>
                </a:r>
              </a:p>
            </p:txBody>
          </p:sp>
        </p:grpSp>
        <p:sp>
          <p:nvSpPr>
            <p:cNvPr id="85056" name="Line 7"/>
            <p:cNvSpPr>
              <a:spLocks noChangeShapeType="1"/>
            </p:cNvSpPr>
            <p:nvPr/>
          </p:nvSpPr>
          <p:spPr bwMode="auto">
            <a:xfrm>
              <a:off x="3067" y="13110"/>
              <a:ext cx="1260" cy="0"/>
            </a:xfrm>
            <a:prstGeom prst="line">
              <a:avLst/>
            </a:prstGeom>
            <a:noFill/>
            <a:ln w="12700">
              <a:solidFill>
                <a:schemeClr val="tx1"/>
              </a:solidFill>
              <a:round/>
              <a:headEnd/>
              <a:tailEnd type="triangle" w="med" len="med"/>
            </a:ln>
          </p:spPr>
          <p:txBody>
            <a:bodyPr/>
            <a:lstStyle/>
            <a:p>
              <a:endParaRPr lang="zh-CN" altLang="en-US"/>
            </a:p>
          </p:txBody>
        </p:sp>
        <p:sp>
          <p:nvSpPr>
            <p:cNvPr id="85057" name="Line 6"/>
            <p:cNvSpPr>
              <a:spLocks noChangeShapeType="1"/>
            </p:cNvSpPr>
            <p:nvPr/>
          </p:nvSpPr>
          <p:spPr bwMode="auto">
            <a:xfrm>
              <a:off x="4860" y="13102"/>
              <a:ext cx="720" cy="0"/>
            </a:xfrm>
            <a:prstGeom prst="line">
              <a:avLst/>
            </a:prstGeom>
            <a:noFill/>
            <a:ln w="12700">
              <a:solidFill>
                <a:schemeClr val="tx1"/>
              </a:solidFill>
              <a:round/>
              <a:headEnd/>
              <a:tailEnd type="triangle" w="med" len="med"/>
            </a:ln>
          </p:spPr>
          <p:txBody>
            <a:bodyPr/>
            <a:lstStyle/>
            <a:p>
              <a:endParaRPr lang="zh-CN" altLang="en-US"/>
            </a:p>
          </p:txBody>
        </p:sp>
        <p:sp>
          <p:nvSpPr>
            <p:cNvPr id="85058" name="Line 5"/>
            <p:cNvSpPr>
              <a:spLocks noChangeShapeType="1"/>
            </p:cNvSpPr>
            <p:nvPr/>
          </p:nvSpPr>
          <p:spPr bwMode="auto">
            <a:xfrm>
              <a:off x="6127" y="13110"/>
              <a:ext cx="900" cy="0"/>
            </a:xfrm>
            <a:prstGeom prst="line">
              <a:avLst/>
            </a:prstGeom>
            <a:noFill/>
            <a:ln w="12700">
              <a:solidFill>
                <a:schemeClr val="tx1"/>
              </a:solidFill>
              <a:round/>
              <a:headEnd/>
              <a:tailEnd type="triangle" w="med" len="med"/>
            </a:ln>
          </p:spPr>
          <p:txBody>
            <a:bodyPr/>
            <a:lstStyle/>
            <a:p>
              <a:endParaRPr lang="zh-CN" altLang="en-US"/>
            </a:p>
          </p:txBody>
        </p:sp>
      </p:grpSp>
      <p:graphicFrame>
        <p:nvGraphicFramePr>
          <p:cNvPr id="57" name="Group 293"/>
          <p:cNvGraphicFramePr>
            <a:graphicFrameLocks noGrp="1"/>
          </p:cNvGraphicFramePr>
          <p:nvPr/>
        </p:nvGraphicFramePr>
        <p:xfrm>
          <a:off x="3995738" y="915988"/>
          <a:ext cx="1601863" cy="4095331"/>
        </p:xfrm>
        <a:graphic>
          <a:graphicData uri="http://schemas.openxmlformats.org/drawingml/2006/table">
            <a:tbl>
              <a:tblPr/>
              <a:tblGrid>
                <a:gridCol w="352665">
                  <a:extLst>
                    <a:ext uri="{9D8B030D-6E8A-4147-A177-3AD203B41FA5}">
                      <a16:colId xmlns:a16="http://schemas.microsoft.com/office/drawing/2014/main" xmlns="" val="20000"/>
                    </a:ext>
                  </a:extLst>
                </a:gridCol>
                <a:gridCol w="625661">
                  <a:extLst>
                    <a:ext uri="{9D8B030D-6E8A-4147-A177-3AD203B41FA5}">
                      <a16:colId xmlns:a16="http://schemas.microsoft.com/office/drawing/2014/main" xmlns="" val="20001"/>
                    </a:ext>
                  </a:extLst>
                </a:gridCol>
                <a:gridCol w="623537">
                  <a:extLst>
                    <a:ext uri="{9D8B030D-6E8A-4147-A177-3AD203B41FA5}">
                      <a16:colId xmlns:a16="http://schemas.microsoft.com/office/drawing/2014/main" xmlns="" val="20002"/>
                    </a:ext>
                  </a:extLst>
                </a:gridCol>
              </a:tblGrid>
              <a:tr h="4187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数据</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指针</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55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老王</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145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marT="34290" marB="3429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58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marT="34290" marB="3429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155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p>
                  </a:txBody>
                  <a:tcPr marT="34290" marB="3429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9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p>
                  </a:txBody>
                  <a:tcPr marT="34290" marB="3429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9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marT="34290" marB="3429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09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marT="34290" marB="3429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08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p>
                  </a:txBody>
                  <a:tcPr marT="34290" marB="3429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09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p>
                  </a:txBody>
                  <a:tcPr marT="34290" marB="3429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mc:AlternateContent xmlns:mc="http://schemas.openxmlformats.org/markup-compatibility/2006">
        <mc:Choice xmlns:p14="http://schemas.microsoft.com/office/powerpoint/2010/main" xmlns="" Requires="p14">
          <p:contentPart p14:bwMode="auto" r:id="rId3">
            <p14:nvContentPartPr>
              <p14:cNvPr id="84994"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4994"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矩形 34"/>
          <p:cNvSpPr>
            <a:spLocks noChangeArrowheads="1"/>
          </p:cNvSpPr>
          <p:nvPr/>
        </p:nvSpPr>
        <p:spPr bwMode="auto">
          <a:xfrm>
            <a:off x="467544"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孩子兄弟链表示法</a:t>
            </a:r>
            <a:endParaRPr lang="zh-CN" altLang="en-US" dirty="0">
              <a:latin typeface="微软雅黑" pitchFamily="34" charset="-122"/>
              <a:ea typeface="微软雅黑" pitchFamily="34" charset="-122"/>
            </a:endParaRPr>
          </a:p>
        </p:txBody>
      </p:sp>
      <p:sp>
        <p:nvSpPr>
          <p:cNvPr id="86021" name="矩形 25"/>
          <p:cNvSpPr>
            <a:spLocks noChangeArrowheads="1"/>
          </p:cNvSpPr>
          <p:nvPr/>
        </p:nvSpPr>
        <p:spPr bwMode="auto">
          <a:xfrm>
            <a:off x="468313" y="1058863"/>
            <a:ext cx="8064500" cy="647700"/>
          </a:xfrm>
          <a:prstGeom prst="rect">
            <a:avLst/>
          </a:prstGeom>
          <a:noFill/>
          <a:ln w="9525">
            <a:noFill/>
            <a:miter lim="800000"/>
            <a:headEnd/>
            <a:tailEnd/>
          </a:ln>
        </p:spPr>
        <p:txBody>
          <a:bodyPr>
            <a:spAutoFit/>
          </a:bodyPr>
          <a:lstStyle/>
          <a:p>
            <a:r>
              <a:rPr lang="zh-CN" altLang="en-US" sz="1800" b="1" dirty="0">
                <a:latin typeface="Arial" pitchFamily="34" charset="0"/>
                <a:ea typeface="楷体_GB2312" pitchFamily="49" charset="-122"/>
              </a:rPr>
              <a:t>用二叉树表示一棵树。树中的每个结点有数据字段、指向它的第一棵子树树根的指针字段、指向它的兄弟结点的指针字段</a:t>
            </a:r>
            <a:endParaRPr lang="zh-CN" altLang="en-US" sz="1400" dirty="0">
              <a:latin typeface="微软雅黑" pitchFamily="34" charset="-122"/>
              <a:ea typeface="微软雅黑" pitchFamily="34" charset="-122"/>
            </a:endParaRPr>
          </a:p>
        </p:txBody>
      </p:sp>
      <p:grpSp>
        <p:nvGrpSpPr>
          <p:cNvPr id="86022" name="Group 4"/>
          <p:cNvGrpSpPr>
            <a:grpSpLocks/>
          </p:cNvGrpSpPr>
          <p:nvPr/>
        </p:nvGrpSpPr>
        <p:grpSpPr bwMode="auto">
          <a:xfrm>
            <a:off x="468313" y="1924050"/>
            <a:ext cx="3167062" cy="576263"/>
            <a:chOff x="1292" y="2523"/>
            <a:chExt cx="2592" cy="480"/>
          </a:xfrm>
        </p:grpSpPr>
        <p:sp>
          <p:nvSpPr>
            <p:cNvPr id="86127" name="Line 5"/>
            <p:cNvSpPr>
              <a:spLocks noChangeShapeType="1"/>
            </p:cNvSpPr>
            <p:nvPr/>
          </p:nvSpPr>
          <p:spPr bwMode="auto">
            <a:xfrm>
              <a:off x="1292" y="2763"/>
              <a:ext cx="1728"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28" name="Line 6"/>
            <p:cNvSpPr>
              <a:spLocks noChangeShapeType="1"/>
            </p:cNvSpPr>
            <p:nvPr/>
          </p:nvSpPr>
          <p:spPr bwMode="auto">
            <a:xfrm>
              <a:off x="1292" y="2763"/>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29" name="Line 7"/>
            <p:cNvSpPr>
              <a:spLocks noChangeShapeType="1"/>
            </p:cNvSpPr>
            <p:nvPr/>
          </p:nvSpPr>
          <p:spPr bwMode="auto">
            <a:xfrm>
              <a:off x="1292" y="3003"/>
              <a:ext cx="1728"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30" name="Line 8"/>
            <p:cNvSpPr>
              <a:spLocks noChangeShapeType="1"/>
            </p:cNvSpPr>
            <p:nvPr/>
          </p:nvSpPr>
          <p:spPr bwMode="auto">
            <a:xfrm>
              <a:off x="3020" y="2763"/>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31" name="Line 9"/>
            <p:cNvSpPr>
              <a:spLocks noChangeShapeType="1"/>
            </p:cNvSpPr>
            <p:nvPr/>
          </p:nvSpPr>
          <p:spPr bwMode="auto">
            <a:xfrm>
              <a:off x="2156" y="2763"/>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32" name="Line 10"/>
            <p:cNvSpPr>
              <a:spLocks noChangeShapeType="1"/>
            </p:cNvSpPr>
            <p:nvPr/>
          </p:nvSpPr>
          <p:spPr bwMode="auto">
            <a:xfrm>
              <a:off x="3884" y="2763"/>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33" name="Line 11"/>
            <p:cNvSpPr>
              <a:spLocks noChangeShapeType="1"/>
            </p:cNvSpPr>
            <p:nvPr/>
          </p:nvSpPr>
          <p:spPr bwMode="auto">
            <a:xfrm>
              <a:off x="3020" y="2763"/>
              <a:ext cx="864"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34" name="Line 12"/>
            <p:cNvSpPr>
              <a:spLocks noChangeShapeType="1"/>
            </p:cNvSpPr>
            <p:nvPr/>
          </p:nvSpPr>
          <p:spPr bwMode="auto">
            <a:xfrm>
              <a:off x="3020" y="3003"/>
              <a:ext cx="864"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35" name="Rectangle 13"/>
            <p:cNvSpPr>
              <a:spLocks noChangeArrowheads="1"/>
            </p:cNvSpPr>
            <p:nvPr/>
          </p:nvSpPr>
          <p:spPr bwMode="auto">
            <a:xfrm>
              <a:off x="1292" y="2523"/>
              <a:ext cx="2592" cy="161"/>
            </a:xfrm>
            <a:prstGeom prst="rect">
              <a:avLst/>
            </a:prstGeom>
            <a:noFill/>
            <a:ln w="9525">
              <a:noFill/>
              <a:miter lim="800000"/>
              <a:headEnd/>
              <a:tailEnd/>
            </a:ln>
          </p:spPr>
          <p:txBody>
            <a:bodyPr>
              <a:spAutoFit/>
            </a:bodyPr>
            <a:lstStyle/>
            <a:p>
              <a:r>
                <a:rPr lang="en-US" altLang="zh-CN" sz="1400" b="1">
                  <a:cs typeface="Times New Roman" pitchFamily="18" charset="0"/>
                </a:rPr>
                <a:t>  firstson               data           nextsibling</a:t>
              </a:r>
              <a:r>
                <a:rPr lang="en-US" altLang="zh-CN" sz="1400" b="1">
                  <a:latin typeface="宋体" pitchFamily="2" charset="-122"/>
                  <a:cs typeface="Times New Roman" pitchFamily="18" charset="0"/>
                </a:rPr>
                <a:t> </a:t>
              </a:r>
              <a:endParaRPr lang="en-US" altLang="zh-CN" sz="1400" b="1">
                <a:cs typeface="Times New Roman" pitchFamily="18" charset="0"/>
              </a:endParaRPr>
            </a:p>
          </p:txBody>
        </p:sp>
      </p:grpSp>
      <p:grpSp>
        <p:nvGrpSpPr>
          <p:cNvPr id="86023" name="Group 2"/>
          <p:cNvGrpSpPr>
            <a:grpSpLocks/>
          </p:cNvGrpSpPr>
          <p:nvPr/>
        </p:nvGrpSpPr>
        <p:grpSpPr bwMode="auto">
          <a:xfrm>
            <a:off x="468313" y="2716213"/>
            <a:ext cx="2663825" cy="2087562"/>
            <a:chOff x="48" y="1872"/>
            <a:chExt cx="1632" cy="1680"/>
          </a:xfrm>
        </p:grpSpPr>
        <p:sp>
          <p:nvSpPr>
            <p:cNvPr id="86108" name="Oval 3"/>
            <p:cNvSpPr>
              <a:spLocks noChangeArrowheads="1"/>
            </p:cNvSpPr>
            <p:nvPr/>
          </p:nvSpPr>
          <p:spPr bwMode="auto">
            <a:xfrm>
              <a:off x="816" y="187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dirty="0">
                  <a:latin typeface="Arial" pitchFamily="34" charset="0"/>
                </a:rPr>
                <a:t>A</a:t>
              </a:r>
              <a:endParaRPr lang="en-US" altLang="zh-CN" sz="1400" b="1" u="sng" dirty="0">
                <a:latin typeface="Arial" pitchFamily="34" charset="0"/>
              </a:endParaRPr>
            </a:p>
          </p:txBody>
        </p:sp>
        <p:sp>
          <p:nvSpPr>
            <p:cNvPr id="86109" name="Oval 4"/>
            <p:cNvSpPr>
              <a:spLocks noChangeArrowheads="1"/>
            </p:cNvSpPr>
            <p:nvPr/>
          </p:nvSpPr>
          <p:spPr bwMode="auto">
            <a:xfrm>
              <a:off x="336" y="235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86110" name="Oval 5"/>
            <p:cNvSpPr>
              <a:spLocks noChangeArrowheads="1"/>
            </p:cNvSpPr>
            <p:nvPr/>
          </p:nvSpPr>
          <p:spPr bwMode="auto">
            <a:xfrm>
              <a:off x="816" y="235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86111" name="Oval 6"/>
            <p:cNvSpPr>
              <a:spLocks noChangeArrowheads="1"/>
            </p:cNvSpPr>
            <p:nvPr/>
          </p:nvSpPr>
          <p:spPr bwMode="auto">
            <a:xfrm>
              <a:off x="1200" y="235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86112" name="Oval 7"/>
            <p:cNvSpPr>
              <a:spLocks noChangeArrowheads="1"/>
            </p:cNvSpPr>
            <p:nvPr/>
          </p:nvSpPr>
          <p:spPr bwMode="auto">
            <a:xfrm>
              <a:off x="384" y="28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86113" name="Oval 8"/>
            <p:cNvSpPr>
              <a:spLocks noChangeArrowheads="1"/>
            </p:cNvSpPr>
            <p:nvPr/>
          </p:nvSpPr>
          <p:spPr bwMode="auto">
            <a:xfrm>
              <a:off x="720" y="28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86114" name="Oval 9"/>
            <p:cNvSpPr>
              <a:spLocks noChangeArrowheads="1"/>
            </p:cNvSpPr>
            <p:nvPr/>
          </p:nvSpPr>
          <p:spPr bwMode="auto">
            <a:xfrm>
              <a:off x="1056" y="28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86115" name="Oval 10"/>
            <p:cNvSpPr>
              <a:spLocks noChangeArrowheads="1"/>
            </p:cNvSpPr>
            <p:nvPr/>
          </p:nvSpPr>
          <p:spPr bwMode="auto">
            <a:xfrm>
              <a:off x="1392" y="28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u="sng">
                <a:latin typeface="Arial" pitchFamily="34" charset="0"/>
              </a:endParaRPr>
            </a:p>
          </p:txBody>
        </p:sp>
        <p:sp>
          <p:nvSpPr>
            <p:cNvPr id="86116" name="Oval 11"/>
            <p:cNvSpPr>
              <a:spLocks noChangeArrowheads="1"/>
            </p:cNvSpPr>
            <p:nvPr/>
          </p:nvSpPr>
          <p:spPr bwMode="auto">
            <a:xfrm>
              <a:off x="912" y="331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86117" name="Oval 12"/>
            <p:cNvSpPr>
              <a:spLocks noChangeArrowheads="1"/>
            </p:cNvSpPr>
            <p:nvPr/>
          </p:nvSpPr>
          <p:spPr bwMode="auto">
            <a:xfrm>
              <a:off x="48" y="28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86118" name="Line 13"/>
            <p:cNvSpPr>
              <a:spLocks noChangeShapeType="1"/>
            </p:cNvSpPr>
            <p:nvPr/>
          </p:nvSpPr>
          <p:spPr bwMode="auto">
            <a:xfrm flipH="1">
              <a:off x="576" y="2064"/>
              <a:ext cx="288" cy="33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19" name="Line 14"/>
            <p:cNvSpPr>
              <a:spLocks noChangeShapeType="1"/>
            </p:cNvSpPr>
            <p:nvPr/>
          </p:nvSpPr>
          <p:spPr bwMode="auto">
            <a:xfrm flipH="1">
              <a:off x="240" y="2592"/>
              <a:ext cx="192"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20" name="Line 15"/>
            <p:cNvSpPr>
              <a:spLocks noChangeShapeType="1"/>
            </p:cNvSpPr>
            <p:nvPr/>
          </p:nvSpPr>
          <p:spPr bwMode="auto">
            <a:xfrm flipH="1">
              <a:off x="960" y="2112"/>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21" name="Line 16"/>
            <p:cNvSpPr>
              <a:spLocks noChangeShapeType="1"/>
            </p:cNvSpPr>
            <p:nvPr/>
          </p:nvSpPr>
          <p:spPr bwMode="auto">
            <a:xfrm>
              <a:off x="1056" y="2064"/>
              <a:ext cx="240" cy="288"/>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22" name="Line 17"/>
            <p:cNvSpPr>
              <a:spLocks noChangeShapeType="1"/>
            </p:cNvSpPr>
            <p:nvPr/>
          </p:nvSpPr>
          <p:spPr bwMode="auto">
            <a:xfrm flipH="1">
              <a:off x="528" y="2592"/>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23" name="Line 18"/>
            <p:cNvSpPr>
              <a:spLocks noChangeShapeType="1"/>
            </p:cNvSpPr>
            <p:nvPr/>
          </p:nvSpPr>
          <p:spPr bwMode="auto">
            <a:xfrm flipH="1">
              <a:off x="864" y="2592"/>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24" name="Line 19"/>
            <p:cNvSpPr>
              <a:spLocks noChangeShapeType="1"/>
            </p:cNvSpPr>
            <p:nvPr/>
          </p:nvSpPr>
          <p:spPr bwMode="auto">
            <a:xfrm flipH="1">
              <a:off x="1200" y="2592"/>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25" name="Line 20"/>
            <p:cNvSpPr>
              <a:spLocks noChangeShapeType="1"/>
            </p:cNvSpPr>
            <p:nvPr/>
          </p:nvSpPr>
          <p:spPr bwMode="auto">
            <a:xfrm>
              <a:off x="1392" y="2592"/>
              <a:ext cx="96"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6126" name="Line 21"/>
            <p:cNvSpPr>
              <a:spLocks noChangeShapeType="1"/>
            </p:cNvSpPr>
            <p:nvPr/>
          </p:nvSpPr>
          <p:spPr bwMode="auto">
            <a:xfrm flipH="1">
              <a:off x="1104" y="3024"/>
              <a:ext cx="96" cy="288"/>
            </a:xfrm>
            <a:prstGeom prst="line">
              <a:avLst/>
            </a:prstGeom>
            <a:noFill/>
            <a:ln w="38100">
              <a:solidFill>
                <a:schemeClr val="tx1"/>
              </a:solidFill>
              <a:round/>
              <a:headEnd type="none" w="sm" len="sm"/>
              <a:tailEnd type="none" w="sm" len="sm"/>
            </a:ln>
          </p:spPr>
          <p:txBody>
            <a:bodyPr wrap="none" anchor="ctr"/>
            <a:lstStyle/>
            <a:p>
              <a:endParaRPr lang="zh-CN" altLang="en-US"/>
            </a:p>
          </p:txBody>
        </p:sp>
      </p:grpSp>
      <p:grpSp>
        <p:nvGrpSpPr>
          <p:cNvPr id="86024" name="Group 22"/>
          <p:cNvGrpSpPr>
            <a:grpSpLocks/>
          </p:cNvGrpSpPr>
          <p:nvPr/>
        </p:nvGrpSpPr>
        <p:grpSpPr bwMode="auto">
          <a:xfrm>
            <a:off x="3492500" y="2284413"/>
            <a:ext cx="5327650" cy="2468562"/>
            <a:chOff x="1062" y="2269"/>
            <a:chExt cx="4698" cy="1691"/>
          </a:xfrm>
        </p:grpSpPr>
        <p:sp>
          <p:nvSpPr>
            <p:cNvPr id="86029" name="Freeform 23"/>
            <p:cNvSpPr>
              <a:spLocks/>
            </p:cNvSpPr>
            <p:nvPr/>
          </p:nvSpPr>
          <p:spPr bwMode="auto">
            <a:xfrm>
              <a:off x="1156" y="2284"/>
              <a:ext cx="1462" cy="247"/>
            </a:xfrm>
            <a:custGeom>
              <a:avLst/>
              <a:gdLst>
                <a:gd name="T0" fmla="*/ 0 w 1462"/>
                <a:gd name="T1" fmla="*/ 0 h 247"/>
                <a:gd name="T2" fmla="*/ 567 w 1462"/>
                <a:gd name="T3" fmla="*/ 94 h 247"/>
                <a:gd name="T4" fmla="*/ 749 w 1462"/>
                <a:gd name="T5" fmla="*/ 131 h 247"/>
                <a:gd name="T6" fmla="*/ 866 w 1462"/>
                <a:gd name="T7" fmla="*/ 160 h 247"/>
                <a:gd name="T8" fmla="*/ 1156 w 1462"/>
                <a:gd name="T9" fmla="*/ 167 h 247"/>
                <a:gd name="T10" fmla="*/ 1266 w 1462"/>
                <a:gd name="T11" fmla="*/ 218 h 247"/>
                <a:gd name="T12" fmla="*/ 1418 w 1462"/>
                <a:gd name="T13" fmla="*/ 232 h 247"/>
                <a:gd name="T14" fmla="*/ 1462 w 1462"/>
                <a:gd name="T15" fmla="*/ 247 h 247"/>
                <a:gd name="T16" fmla="*/ 0 60000 65536"/>
                <a:gd name="T17" fmla="*/ 0 60000 65536"/>
                <a:gd name="T18" fmla="*/ 0 60000 65536"/>
                <a:gd name="T19" fmla="*/ 0 60000 65536"/>
                <a:gd name="T20" fmla="*/ 0 60000 65536"/>
                <a:gd name="T21" fmla="*/ 0 60000 65536"/>
                <a:gd name="T22" fmla="*/ 0 60000 65536"/>
                <a:gd name="T23" fmla="*/ 0 60000 65536"/>
                <a:gd name="T24" fmla="*/ 0 w 1462"/>
                <a:gd name="T25" fmla="*/ 0 h 247"/>
                <a:gd name="T26" fmla="*/ 1462 w 1462"/>
                <a:gd name="T27" fmla="*/ 247 h 2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2" h="247">
                  <a:moveTo>
                    <a:pt x="0" y="0"/>
                  </a:moveTo>
                  <a:cubicBezTo>
                    <a:pt x="175" y="84"/>
                    <a:pt x="375" y="87"/>
                    <a:pt x="567" y="94"/>
                  </a:cubicBezTo>
                  <a:cubicBezTo>
                    <a:pt x="628" y="105"/>
                    <a:pt x="689" y="117"/>
                    <a:pt x="749" y="131"/>
                  </a:cubicBezTo>
                  <a:cubicBezTo>
                    <a:pt x="788" y="140"/>
                    <a:pt x="826" y="158"/>
                    <a:pt x="866" y="160"/>
                  </a:cubicBezTo>
                  <a:cubicBezTo>
                    <a:pt x="963" y="164"/>
                    <a:pt x="1059" y="165"/>
                    <a:pt x="1156" y="167"/>
                  </a:cubicBezTo>
                  <a:cubicBezTo>
                    <a:pt x="1209" y="184"/>
                    <a:pt x="1171" y="171"/>
                    <a:pt x="1266" y="218"/>
                  </a:cubicBezTo>
                  <a:cubicBezTo>
                    <a:pt x="1312" y="241"/>
                    <a:pt x="1367" y="227"/>
                    <a:pt x="1418" y="232"/>
                  </a:cubicBezTo>
                  <a:cubicBezTo>
                    <a:pt x="1452" y="241"/>
                    <a:pt x="1438" y="236"/>
                    <a:pt x="1462" y="247"/>
                  </a:cubicBezTo>
                </a:path>
              </a:pathLst>
            </a:custGeom>
            <a:noFill/>
            <a:ln w="9525">
              <a:noFill/>
              <a:round/>
              <a:headEnd type="none" w="sm" len="sm"/>
              <a:tailEnd type="none" w="sm" len="sm"/>
            </a:ln>
          </p:spPr>
          <p:txBody>
            <a:bodyPr wrap="none" anchor="ctr"/>
            <a:lstStyle/>
            <a:p>
              <a:endParaRPr lang="zh-CN" altLang="en-US"/>
            </a:p>
          </p:txBody>
        </p:sp>
        <p:sp>
          <p:nvSpPr>
            <p:cNvPr id="86030" name="Freeform 24"/>
            <p:cNvSpPr>
              <a:spLocks/>
            </p:cNvSpPr>
            <p:nvPr/>
          </p:nvSpPr>
          <p:spPr bwMode="auto">
            <a:xfrm>
              <a:off x="1062" y="2269"/>
              <a:ext cx="1715" cy="597"/>
            </a:xfrm>
            <a:custGeom>
              <a:avLst/>
              <a:gdLst>
                <a:gd name="T0" fmla="*/ 0 w 1715"/>
                <a:gd name="T1" fmla="*/ 0 h 597"/>
                <a:gd name="T2" fmla="*/ 531 w 1715"/>
                <a:gd name="T3" fmla="*/ 73 h 597"/>
                <a:gd name="T4" fmla="*/ 778 w 1715"/>
                <a:gd name="T5" fmla="*/ 87 h 597"/>
                <a:gd name="T6" fmla="*/ 974 w 1715"/>
                <a:gd name="T7" fmla="*/ 117 h 597"/>
                <a:gd name="T8" fmla="*/ 1127 w 1715"/>
                <a:gd name="T9" fmla="*/ 146 h 597"/>
                <a:gd name="T10" fmla="*/ 1170 w 1715"/>
                <a:gd name="T11" fmla="*/ 160 h 597"/>
                <a:gd name="T12" fmla="*/ 1192 w 1715"/>
                <a:gd name="T13" fmla="*/ 167 h 597"/>
                <a:gd name="T14" fmla="*/ 1214 w 1715"/>
                <a:gd name="T15" fmla="*/ 182 h 597"/>
                <a:gd name="T16" fmla="*/ 1243 w 1715"/>
                <a:gd name="T17" fmla="*/ 211 h 597"/>
                <a:gd name="T18" fmla="*/ 1367 w 1715"/>
                <a:gd name="T19" fmla="*/ 255 h 597"/>
                <a:gd name="T20" fmla="*/ 1498 w 1715"/>
                <a:gd name="T21" fmla="*/ 327 h 597"/>
                <a:gd name="T22" fmla="*/ 1527 w 1715"/>
                <a:gd name="T23" fmla="*/ 371 h 597"/>
                <a:gd name="T24" fmla="*/ 1549 w 1715"/>
                <a:gd name="T25" fmla="*/ 393 h 597"/>
                <a:gd name="T26" fmla="*/ 1563 w 1715"/>
                <a:gd name="T27" fmla="*/ 415 h 597"/>
                <a:gd name="T28" fmla="*/ 1607 w 1715"/>
                <a:gd name="T29" fmla="*/ 429 h 597"/>
                <a:gd name="T30" fmla="*/ 1694 w 1715"/>
                <a:gd name="T31" fmla="*/ 466 h 597"/>
                <a:gd name="T32" fmla="*/ 1629 w 1715"/>
                <a:gd name="T33" fmla="*/ 597 h 597"/>
                <a:gd name="T34" fmla="*/ 1200 w 1715"/>
                <a:gd name="T35" fmla="*/ 553 h 597"/>
                <a:gd name="T36" fmla="*/ 800 w 1715"/>
                <a:gd name="T37" fmla="*/ 538 h 597"/>
                <a:gd name="T38" fmla="*/ 531 w 1715"/>
                <a:gd name="T39" fmla="*/ 524 h 5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15"/>
                <a:gd name="T61" fmla="*/ 0 h 597"/>
                <a:gd name="T62" fmla="*/ 1715 w 1715"/>
                <a:gd name="T63" fmla="*/ 597 h 5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15" h="597">
                  <a:moveTo>
                    <a:pt x="0" y="0"/>
                  </a:moveTo>
                  <a:cubicBezTo>
                    <a:pt x="117" y="80"/>
                    <a:pt x="425" y="70"/>
                    <a:pt x="531" y="73"/>
                  </a:cubicBezTo>
                  <a:cubicBezTo>
                    <a:pt x="625" y="104"/>
                    <a:pt x="526" y="74"/>
                    <a:pt x="778" y="87"/>
                  </a:cubicBezTo>
                  <a:cubicBezTo>
                    <a:pt x="843" y="90"/>
                    <a:pt x="910" y="105"/>
                    <a:pt x="974" y="117"/>
                  </a:cubicBezTo>
                  <a:cubicBezTo>
                    <a:pt x="1032" y="145"/>
                    <a:pt x="1049" y="140"/>
                    <a:pt x="1127" y="146"/>
                  </a:cubicBezTo>
                  <a:cubicBezTo>
                    <a:pt x="1141" y="151"/>
                    <a:pt x="1156" y="155"/>
                    <a:pt x="1170" y="160"/>
                  </a:cubicBezTo>
                  <a:cubicBezTo>
                    <a:pt x="1177" y="162"/>
                    <a:pt x="1192" y="167"/>
                    <a:pt x="1192" y="167"/>
                  </a:cubicBezTo>
                  <a:cubicBezTo>
                    <a:pt x="1199" y="172"/>
                    <a:pt x="1207" y="176"/>
                    <a:pt x="1214" y="182"/>
                  </a:cubicBezTo>
                  <a:cubicBezTo>
                    <a:pt x="1224" y="191"/>
                    <a:pt x="1232" y="203"/>
                    <a:pt x="1243" y="211"/>
                  </a:cubicBezTo>
                  <a:cubicBezTo>
                    <a:pt x="1276" y="234"/>
                    <a:pt x="1328" y="241"/>
                    <a:pt x="1367" y="255"/>
                  </a:cubicBezTo>
                  <a:cubicBezTo>
                    <a:pt x="1414" y="290"/>
                    <a:pt x="1448" y="303"/>
                    <a:pt x="1498" y="327"/>
                  </a:cubicBezTo>
                  <a:cubicBezTo>
                    <a:pt x="1508" y="342"/>
                    <a:pt x="1515" y="359"/>
                    <a:pt x="1527" y="371"/>
                  </a:cubicBezTo>
                  <a:cubicBezTo>
                    <a:pt x="1534" y="378"/>
                    <a:pt x="1542" y="385"/>
                    <a:pt x="1549" y="393"/>
                  </a:cubicBezTo>
                  <a:cubicBezTo>
                    <a:pt x="1555" y="400"/>
                    <a:pt x="1556" y="410"/>
                    <a:pt x="1563" y="415"/>
                  </a:cubicBezTo>
                  <a:cubicBezTo>
                    <a:pt x="1576" y="423"/>
                    <a:pt x="1607" y="429"/>
                    <a:pt x="1607" y="429"/>
                  </a:cubicBezTo>
                  <a:cubicBezTo>
                    <a:pt x="1634" y="448"/>
                    <a:pt x="1663" y="455"/>
                    <a:pt x="1694" y="466"/>
                  </a:cubicBezTo>
                  <a:cubicBezTo>
                    <a:pt x="1715" y="530"/>
                    <a:pt x="1687" y="575"/>
                    <a:pt x="1629" y="597"/>
                  </a:cubicBezTo>
                  <a:cubicBezTo>
                    <a:pt x="1485" y="590"/>
                    <a:pt x="1343" y="560"/>
                    <a:pt x="1200" y="553"/>
                  </a:cubicBezTo>
                  <a:cubicBezTo>
                    <a:pt x="1067" y="546"/>
                    <a:pt x="933" y="544"/>
                    <a:pt x="800" y="538"/>
                  </a:cubicBezTo>
                  <a:cubicBezTo>
                    <a:pt x="713" y="510"/>
                    <a:pt x="623" y="524"/>
                    <a:pt x="531" y="524"/>
                  </a:cubicBezTo>
                </a:path>
              </a:pathLst>
            </a:custGeom>
            <a:noFill/>
            <a:ln w="9525">
              <a:noFill/>
              <a:round/>
              <a:headEnd type="none" w="sm" len="sm"/>
              <a:tailEnd type="none" w="sm" len="sm"/>
            </a:ln>
          </p:spPr>
          <p:txBody>
            <a:bodyPr wrap="none" anchor="ctr"/>
            <a:lstStyle/>
            <a:p>
              <a:endParaRPr lang="zh-CN" altLang="en-US"/>
            </a:p>
          </p:txBody>
        </p:sp>
        <p:sp>
          <p:nvSpPr>
            <p:cNvPr id="86031" name="Line 25"/>
            <p:cNvSpPr>
              <a:spLocks noChangeShapeType="1"/>
            </p:cNvSpPr>
            <p:nvPr/>
          </p:nvSpPr>
          <p:spPr bwMode="auto">
            <a:xfrm>
              <a:off x="2544" y="2284"/>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32" name="Line 26"/>
            <p:cNvSpPr>
              <a:spLocks noChangeShapeType="1"/>
            </p:cNvSpPr>
            <p:nvPr/>
          </p:nvSpPr>
          <p:spPr bwMode="auto">
            <a:xfrm>
              <a:off x="2544" y="2476"/>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33" name="Line 27"/>
            <p:cNvSpPr>
              <a:spLocks noChangeShapeType="1"/>
            </p:cNvSpPr>
            <p:nvPr/>
          </p:nvSpPr>
          <p:spPr bwMode="auto">
            <a:xfrm>
              <a:off x="2544" y="228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34" name="Line 28"/>
            <p:cNvSpPr>
              <a:spLocks noChangeShapeType="1"/>
            </p:cNvSpPr>
            <p:nvPr/>
          </p:nvSpPr>
          <p:spPr bwMode="auto">
            <a:xfrm>
              <a:off x="3360" y="228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35" name="Line 29"/>
            <p:cNvSpPr>
              <a:spLocks noChangeShapeType="1"/>
            </p:cNvSpPr>
            <p:nvPr/>
          </p:nvSpPr>
          <p:spPr bwMode="auto">
            <a:xfrm>
              <a:off x="2832" y="228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36" name="Line 30"/>
            <p:cNvSpPr>
              <a:spLocks noChangeShapeType="1"/>
            </p:cNvSpPr>
            <p:nvPr/>
          </p:nvSpPr>
          <p:spPr bwMode="auto">
            <a:xfrm>
              <a:off x="3120" y="228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37" name="Text Box 31"/>
            <p:cNvSpPr txBox="1">
              <a:spLocks noChangeArrowheads="1"/>
            </p:cNvSpPr>
            <p:nvPr/>
          </p:nvSpPr>
          <p:spPr bwMode="auto">
            <a:xfrm>
              <a:off x="2592" y="2284"/>
              <a:ext cx="816" cy="211"/>
            </a:xfrm>
            <a:prstGeom prst="rect">
              <a:avLst/>
            </a:prstGeom>
            <a:noFill/>
            <a:ln w="9525">
              <a:noFill/>
              <a:miter lim="800000"/>
              <a:headEnd type="none" w="sm" len="sm"/>
              <a:tailEnd type="none" w="sm" len="sm"/>
            </a:ln>
          </p:spPr>
          <p:txBody>
            <a:bodyPr>
              <a:spAutoFit/>
            </a:bodyPr>
            <a:lstStyle/>
            <a:p>
              <a:pPr algn="ctr" eaLnBrk="0" hangingPunct="0">
                <a:spcBef>
                  <a:spcPct val="50000"/>
                </a:spcBef>
              </a:pPr>
              <a:r>
                <a:rPr lang="en-US" altLang="zh-CN" sz="1400" b="1">
                  <a:latin typeface="Arial" pitchFamily="34" charset="0"/>
                </a:rPr>
                <a:t>     A    ∧</a:t>
              </a:r>
            </a:p>
          </p:txBody>
        </p:sp>
        <p:sp>
          <p:nvSpPr>
            <p:cNvPr id="86038" name="Line 32"/>
            <p:cNvSpPr>
              <a:spLocks noChangeShapeType="1"/>
            </p:cNvSpPr>
            <p:nvPr/>
          </p:nvSpPr>
          <p:spPr bwMode="auto">
            <a:xfrm>
              <a:off x="1824" y="2764"/>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39" name="Line 33"/>
            <p:cNvSpPr>
              <a:spLocks noChangeShapeType="1"/>
            </p:cNvSpPr>
            <p:nvPr/>
          </p:nvSpPr>
          <p:spPr bwMode="auto">
            <a:xfrm>
              <a:off x="1824" y="2956"/>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40" name="Line 34"/>
            <p:cNvSpPr>
              <a:spLocks noChangeShapeType="1"/>
            </p:cNvSpPr>
            <p:nvPr/>
          </p:nvSpPr>
          <p:spPr bwMode="auto">
            <a:xfrm>
              <a:off x="1824"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41" name="Line 35"/>
            <p:cNvSpPr>
              <a:spLocks noChangeShapeType="1"/>
            </p:cNvSpPr>
            <p:nvPr/>
          </p:nvSpPr>
          <p:spPr bwMode="auto">
            <a:xfrm>
              <a:off x="2640"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42" name="Line 36"/>
            <p:cNvSpPr>
              <a:spLocks noChangeShapeType="1"/>
            </p:cNvSpPr>
            <p:nvPr/>
          </p:nvSpPr>
          <p:spPr bwMode="auto">
            <a:xfrm>
              <a:off x="2112"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43" name="Line 37"/>
            <p:cNvSpPr>
              <a:spLocks noChangeShapeType="1"/>
            </p:cNvSpPr>
            <p:nvPr/>
          </p:nvSpPr>
          <p:spPr bwMode="auto">
            <a:xfrm>
              <a:off x="2400"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44" name="Text Box 38"/>
            <p:cNvSpPr txBox="1">
              <a:spLocks noChangeArrowheads="1"/>
            </p:cNvSpPr>
            <p:nvPr/>
          </p:nvSpPr>
          <p:spPr bwMode="auto">
            <a:xfrm>
              <a:off x="1872" y="2764"/>
              <a:ext cx="816" cy="202"/>
            </a:xfrm>
            <a:prstGeom prst="rect">
              <a:avLst/>
            </a:prstGeom>
            <a:noFill/>
            <a:ln w="9525">
              <a:noFill/>
              <a:miter lim="800000"/>
              <a:headEnd type="none" w="sm" len="sm"/>
              <a:tailEnd type="none" w="sm" len="sm"/>
            </a:ln>
          </p:spPr>
          <p:txBody>
            <a:bodyPr>
              <a:spAutoFit/>
            </a:bodyPr>
            <a:lstStyle/>
            <a:p>
              <a:pPr algn="ctr" eaLnBrk="0" hangingPunct="0">
                <a:spcBef>
                  <a:spcPct val="50000"/>
                </a:spcBef>
              </a:pPr>
              <a:r>
                <a:rPr lang="en-US" altLang="zh-CN" sz="1400" b="1">
                  <a:latin typeface="Arial" pitchFamily="34" charset="0"/>
                </a:rPr>
                <a:t>B    </a:t>
              </a:r>
            </a:p>
          </p:txBody>
        </p:sp>
        <p:sp>
          <p:nvSpPr>
            <p:cNvPr id="86045" name="Line 39"/>
            <p:cNvSpPr>
              <a:spLocks noChangeShapeType="1"/>
            </p:cNvSpPr>
            <p:nvPr/>
          </p:nvSpPr>
          <p:spPr bwMode="auto">
            <a:xfrm>
              <a:off x="2832" y="2764"/>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46" name="Line 40"/>
            <p:cNvSpPr>
              <a:spLocks noChangeShapeType="1"/>
            </p:cNvSpPr>
            <p:nvPr/>
          </p:nvSpPr>
          <p:spPr bwMode="auto">
            <a:xfrm>
              <a:off x="2832" y="2956"/>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47" name="Line 41"/>
            <p:cNvSpPr>
              <a:spLocks noChangeShapeType="1"/>
            </p:cNvSpPr>
            <p:nvPr/>
          </p:nvSpPr>
          <p:spPr bwMode="auto">
            <a:xfrm>
              <a:off x="2832"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48" name="Line 42"/>
            <p:cNvSpPr>
              <a:spLocks noChangeShapeType="1"/>
            </p:cNvSpPr>
            <p:nvPr/>
          </p:nvSpPr>
          <p:spPr bwMode="auto">
            <a:xfrm>
              <a:off x="3648"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49" name="Line 43"/>
            <p:cNvSpPr>
              <a:spLocks noChangeShapeType="1"/>
            </p:cNvSpPr>
            <p:nvPr/>
          </p:nvSpPr>
          <p:spPr bwMode="auto">
            <a:xfrm>
              <a:off x="3120"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50" name="Line 44"/>
            <p:cNvSpPr>
              <a:spLocks noChangeShapeType="1"/>
            </p:cNvSpPr>
            <p:nvPr/>
          </p:nvSpPr>
          <p:spPr bwMode="auto">
            <a:xfrm>
              <a:off x="3408"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51" name="Text Box 45"/>
            <p:cNvSpPr txBox="1">
              <a:spLocks noChangeArrowheads="1"/>
            </p:cNvSpPr>
            <p:nvPr/>
          </p:nvSpPr>
          <p:spPr bwMode="auto">
            <a:xfrm>
              <a:off x="2880" y="2764"/>
              <a:ext cx="816" cy="202"/>
            </a:xfrm>
            <a:prstGeom prst="rect">
              <a:avLst/>
            </a:prstGeom>
            <a:noFill/>
            <a:ln w="9525">
              <a:noFill/>
              <a:miter lim="800000"/>
              <a:headEnd type="none" w="sm" len="sm"/>
              <a:tailEnd type="none" w="sm" len="sm"/>
            </a:ln>
          </p:spPr>
          <p:txBody>
            <a:bodyPr>
              <a:spAutoFit/>
            </a:bodyPr>
            <a:lstStyle/>
            <a:p>
              <a:pPr algn="ctr" eaLnBrk="0" hangingPunct="0">
                <a:spcBef>
                  <a:spcPct val="50000"/>
                </a:spcBef>
              </a:pPr>
              <a:r>
                <a:rPr lang="en-US" altLang="zh-CN" sz="1400" b="1">
                  <a:latin typeface="Arial" pitchFamily="34" charset="0"/>
                </a:rPr>
                <a:t>C    </a:t>
              </a:r>
            </a:p>
          </p:txBody>
        </p:sp>
        <p:sp>
          <p:nvSpPr>
            <p:cNvPr id="86052" name="Line 46"/>
            <p:cNvSpPr>
              <a:spLocks noChangeShapeType="1"/>
            </p:cNvSpPr>
            <p:nvPr/>
          </p:nvSpPr>
          <p:spPr bwMode="auto">
            <a:xfrm>
              <a:off x="3840" y="2764"/>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53" name="Line 47"/>
            <p:cNvSpPr>
              <a:spLocks noChangeShapeType="1"/>
            </p:cNvSpPr>
            <p:nvPr/>
          </p:nvSpPr>
          <p:spPr bwMode="auto">
            <a:xfrm>
              <a:off x="3840" y="2956"/>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54" name="Line 48"/>
            <p:cNvSpPr>
              <a:spLocks noChangeShapeType="1"/>
            </p:cNvSpPr>
            <p:nvPr/>
          </p:nvSpPr>
          <p:spPr bwMode="auto">
            <a:xfrm>
              <a:off x="3840"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55" name="Line 49"/>
            <p:cNvSpPr>
              <a:spLocks noChangeShapeType="1"/>
            </p:cNvSpPr>
            <p:nvPr/>
          </p:nvSpPr>
          <p:spPr bwMode="auto">
            <a:xfrm>
              <a:off x="4656"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56" name="Line 50"/>
            <p:cNvSpPr>
              <a:spLocks noChangeShapeType="1"/>
            </p:cNvSpPr>
            <p:nvPr/>
          </p:nvSpPr>
          <p:spPr bwMode="auto">
            <a:xfrm>
              <a:off x="4128"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57" name="Line 51"/>
            <p:cNvSpPr>
              <a:spLocks noChangeShapeType="1"/>
            </p:cNvSpPr>
            <p:nvPr/>
          </p:nvSpPr>
          <p:spPr bwMode="auto">
            <a:xfrm>
              <a:off x="4416" y="27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58" name="Text Box 52"/>
            <p:cNvSpPr txBox="1">
              <a:spLocks noChangeArrowheads="1"/>
            </p:cNvSpPr>
            <p:nvPr/>
          </p:nvSpPr>
          <p:spPr bwMode="auto">
            <a:xfrm>
              <a:off x="3888" y="2764"/>
              <a:ext cx="816" cy="211"/>
            </a:xfrm>
            <a:prstGeom prst="rect">
              <a:avLst/>
            </a:prstGeom>
            <a:noFill/>
            <a:ln w="9525">
              <a:noFill/>
              <a:miter lim="800000"/>
              <a:headEnd type="none" w="sm" len="sm"/>
              <a:tailEnd type="none" w="sm" len="sm"/>
            </a:ln>
          </p:spPr>
          <p:txBody>
            <a:bodyPr>
              <a:spAutoFit/>
            </a:bodyPr>
            <a:lstStyle/>
            <a:p>
              <a:pPr algn="ctr" eaLnBrk="0" hangingPunct="0">
                <a:spcBef>
                  <a:spcPct val="50000"/>
                </a:spcBef>
              </a:pPr>
              <a:r>
                <a:rPr lang="en-US" altLang="zh-CN" sz="1400" b="1">
                  <a:latin typeface="Arial" pitchFamily="34" charset="0"/>
                </a:rPr>
                <a:t>    D    ∧</a:t>
              </a:r>
            </a:p>
          </p:txBody>
        </p:sp>
        <p:sp>
          <p:nvSpPr>
            <p:cNvPr id="86059" name="Line 53"/>
            <p:cNvSpPr>
              <a:spLocks noChangeShapeType="1"/>
            </p:cNvSpPr>
            <p:nvPr/>
          </p:nvSpPr>
          <p:spPr bwMode="auto">
            <a:xfrm>
              <a:off x="2208" y="3264"/>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60" name="Line 54"/>
            <p:cNvSpPr>
              <a:spLocks noChangeShapeType="1"/>
            </p:cNvSpPr>
            <p:nvPr/>
          </p:nvSpPr>
          <p:spPr bwMode="auto">
            <a:xfrm>
              <a:off x="2208" y="3456"/>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61" name="Line 55"/>
            <p:cNvSpPr>
              <a:spLocks noChangeShapeType="1"/>
            </p:cNvSpPr>
            <p:nvPr/>
          </p:nvSpPr>
          <p:spPr bwMode="auto">
            <a:xfrm>
              <a:off x="2208"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62" name="Line 56"/>
            <p:cNvSpPr>
              <a:spLocks noChangeShapeType="1"/>
            </p:cNvSpPr>
            <p:nvPr/>
          </p:nvSpPr>
          <p:spPr bwMode="auto">
            <a:xfrm>
              <a:off x="3024"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63" name="Line 57"/>
            <p:cNvSpPr>
              <a:spLocks noChangeShapeType="1"/>
            </p:cNvSpPr>
            <p:nvPr/>
          </p:nvSpPr>
          <p:spPr bwMode="auto">
            <a:xfrm>
              <a:off x="2496"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64" name="Line 58"/>
            <p:cNvSpPr>
              <a:spLocks noChangeShapeType="1"/>
            </p:cNvSpPr>
            <p:nvPr/>
          </p:nvSpPr>
          <p:spPr bwMode="auto">
            <a:xfrm>
              <a:off x="2784"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65" name="Text Box 59"/>
            <p:cNvSpPr txBox="1">
              <a:spLocks noChangeArrowheads="1"/>
            </p:cNvSpPr>
            <p:nvPr/>
          </p:nvSpPr>
          <p:spPr bwMode="auto">
            <a:xfrm>
              <a:off x="2205" y="3256"/>
              <a:ext cx="816" cy="211"/>
            </a:xfrm>
            <a:prstGeom prst="rect">
              <a:avLst/>
            </a:prstGeom>
            <a:noFill/>
            <a:ln w="9525">
              <a:noFill/>
              <a:miter lim="800000"/>
              <a:headEnd type="none" w="sm" len="sm"/>
              <a:tailEnd type="none" w="sm" len="sm"/>
            </a:ln>
          </p:spPr>
          <p:txBody>
            <a:bodyPr lIns="0" rIns="0">
              <a:spAutoFit/>
            </a:bodyPr>
            <a:lstStyle/>
            <a:p>
              <a:pPr algn="ctr" eaLnBrk="0" hangingPunct="0">
                <a:spcBef>
                  <a:spcPct val="50000"/>
                </a:spcBef>
              </a:pPr>
              <a:r>
                <a:rPr lang="en-US" altLang="zh-CN" sz="1400" b="1">
                  <a:latin typeface="Arial" pitchFamily="34" charset="0"/>
                </a:rPr>
                <a:t>∧   E    ∧</a:t>
              </a:r>
            </a:p>
          </p:txBody>
        </p:sp>
        <p:sp>
          <p:nvSpPr>
            <p:cNvPr id="86066" name="Line 60"/>
            <p:cNvSpPr>
              <a:spLocks noChangeShapeType="1"/>
            </p:cNvSpPr>
            <p:nvPr/>
          </p:nvSpPr>
          <p:spPr bwMode="auto">
            <a:xfrm>
              <a:off x="3120" y="3264"/>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67" name="Line 61"/>
            <p:cNvSpPr>
              <a:spLocks noChangeShapeType="1"/>
            </p:cNvSpPr>
            <p:nvPr/>
          </p:nvSpPr>
          <p:spPr bwMode="auto">
            <a:xfrm>
              <a:off x="3120" y="3456"/>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68" name="Line 62"/>
            <p:cNvSpPr>
              <a:spLocks noChangeShapeType="1"/>
            </p:cNvSpPr>
            <p:nvPr/>
          </p:nvSpPr>
          <p:spPr bwMode="auto">
            <a:xfrm>
              <a:off x="3120"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69" name="Line 63"/>
            <p:cNvSpPr>
              <a:spLocks noChangeShapeType="1"/>
            </p:cNvSpPr>
            <p:nvPr/>
          </p:nvSpPr>
          <p:spPr bwMode="auto">
            <a:xfrm>
              <a:off x="3936"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70" name="Line 64"/>
            <p:cNvSpPr>
              <a:spLocks noChangeShapeType="1"/>
            </p:cNvSpPr>
            <p:nvPr/>
          </p:nvSpPr>
          <p:spPr bwMode="auto">
            <a:xfrm>
              <a:off x="3408"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71" name="Line 65"/>
            <p:cNvSpPr>
              <a:spLocks noChangeShapeType="1"/>
            </p:cNvSpPr>
            <p:nvPr/>
          </p:nvSpPr>
          <p:spPr bwMode="auto">
            <a:xfrm>
              <a:off x="3696"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72" name="Text Box 66"/>
            <p:cNvSpPr txBox="1">
              <a:spLocks noChangeArrowheads="1"/>
            </p:cNvSpPr>
            <p:nvPr/>
          </p:nvSpPr>
          <p:spPr bwMode="auto">
            <a:xfrm>
              <a:off x="3094" y="3256"/>
              <a:ext cx="816" cy="211"/>
            </a:xfrm>
            <a:prstGeom prst="rect">
              <a:avLst/>
            </a:prstGeom>
            <a:noFill/>
            <a:ln w="9525">
              <a:noFill/>
              <a:miter lim="800000"/>
              <a:headEnd type="none" w="sm" len="sm"/>
              <a:tailEnd type="none" w="sm" len="sm"/>
            </a:ln>
          </p:spPr>
          <p:txBody>
            <a:bodyPr lIns="0" rIns="0">
              <a:spAutoFit/>
            </a:bodyPr>
            <a:lstStyle/>
            <a:p>
              <a:pPr eaLnBrk="0" hangingPunct="0">
                <a:spcBef>
                  <a:spcPct val="50000"/>
                </a:spcBef>
              </a:pPr>
              <a:r>
                <a:rPr lang="en-US" altLang="zh-CN" sz="1400" b="1">
                  <a:latin typeface="Arial" pitchFamily="34" charset="0"/>
                </a:rPr>
                <a:t>  ∧    F   ∧</a:t>
              </a:r>
            </a:p>
          </p:txBody>
        </p:sp>
        <p:sp>
          <p:nvSpPr>
            <p:cNvPr id="86073" name="Line 67"/>
            <p:cNvSpPr>
              <a:spLocks noChangeShapeType="1"/>
            </p:cNvSpPr>
            <p:nvPr/>
          </p:nvSpPr>
          <p:spPr bwMode="auto">
            <a:xfrm>
              <a:off x="4032" y="3264"/>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74" name="Line 68"/>
            <p:cNvSpPr>
              <a:spLocks noChangeShapeType="1"/>
            </p:cNvSpPr>
            <p:nvPr/>
          </p:nvSpPr>
          <p:spPr bwMode="auto">
            <a:xfrm>
              <a:off x="4032" y="3456"/>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75" name="Line 69"/>
            <p:cNvSpPr>
              <a:spLocks noChangeShapeType="1"/>
            </p:cNvSpPr>
            <p:nvPr/>
          </p:nvSpPr>
          <p:spPr bwMode="auto">
            <a:xfrm>
              <a:off x="4032"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76" name="Line 70"/>
            <p:cNvSpPr>
              <a:spLocks noChangeShapeType="1"/>
            </p:cNvSpPr>
            <p:nvPr/>
          </p:nvSpPr>
          <p:spPr bwMode="auto">
            <a:xfrm>
              <a:off x="4848"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77" name="Line 71"/>
            <p:cNvSpPr>
              <a:spLocks noChangeShapeType="1"/>
            </p:cNvSpPr>
            <p:nvPr/>
          </p:nvSpPr>
          <p:spPr bwMode="auto">
            <a:xfrm>
              <a:off x="4320"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78" name="Line 72"/>
            <p:cNvSpPr>
              <a:spLocks noChangeShapeType="1"/>
            </p:cNvSpPr>
            <p:nvPr/>
          </p:nvSpPr>
          <p:spPr bwMode="auto">
            <a:xfrm>
              <a:off x="4608"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79" name="Text Box 73"/>
            <p:cNvSpPr txBox="1">
              <a:spLocks noChangeArrowheads="1"/>
            </p:cNvSpPr>
            <p:nvPr/>
          </p:nvSpPr>
          <p:spPr bwMode="auto">
            <a:xfrm>
              <a:off x="4080" y="3264"/>
              <a:ext cx="816" cy="202"/>
            </a:xfrm>
            <a:prstGeom prst="rect">
              <a:avLst/>
            </a:prstGeom>
            <a:noFill/>
            <a:ln w="9525">
              <a:noFill/>
              <a:miter lim="800000"/>
              <a:headEnd type="none" w="sm" len="sm"/>
              <a:tailEnd type="none" w="sm" len="sm"/>
            </a:ln>
          </p:spPr>
          <p:txBody>
            <a:bodyPr>
              <a:spAutoFit/>
            </a:bodyPr>
            <a:lstStyle/>
            <a:p>
              <a:pPr algn="ctr" eaLnBrk="0" hangingPunct="0">
                <a:spcBef>
                  <a:spcPct val="50000"/>
                </a:spcBef>
              </a:pPr>
              <a:r>
                <a:rPr lang="en-US" altLang="zh-CN" sz="1400" b="1">
                  <a:latin typeface="Arial" pitchFamily="34" charset="0"/>
                </a:rPr>
                <a:t>G    </a:t>
              </a:r>
            </a:p>
          </p:txBody>
        </p:sp>
        <p:sp>
          <p:nvSpPr>
            <p:cNvPr id="86080" name="Line 74"/>
            <p:cNvSpPr>
              <a:spLocks noChangeShapeType="1"/>
            </p:cNvSpPr>
            <p:nvPr/>
          </p:nvSpPr>
          <p:spPr bwMode="auto">
            <a:xfrm>
              <a:off x="4944" y="3264"/>
              <a:ext cx="768"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81" name="Line 75"/>
            <p:cNvSpPr>
              <a:spLocks noChangeShapeType="1"/>
            </p:cNvSpPr>
            <p:nvPr/>
          </p:nvSpPr>
          <p:spPr bwMode="auto">
            <a:xfrm>
              <a:off x="4944" y="3456"/>
              <a:ext cx="768"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82" name="Line 76"/>
            <p:cNvSpPr>
              <a:spLocks noChangeShapeType="1"/>
            </p:cNvSpPr>
            <p:nvPr/>
          </p:nvSpPr>
          <p:spPr bwMode="auto">
            <a:xfrm>
              <a:off x="4944"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83" name="Line 77"/>
            <p:cNvSpPr>
              <a:spLocks noChangeShapeType="1"/>
            </p:cNvSpPr>
            <p:nvPr/>
          </p:nvSpPr>
          <p:spPr bwMode="auto">
            <a:xfrm>
              <a:off x="5712"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84" name="Line 78"/>
            <p:cNvSpPr>
              <a:spLocks noChangeShapeType="1"/>
            </p:cNvSpPr>
            <p:nvPr/>
          </p:nvSpPr>
          <p:spPr bwMode="auto">
            <a:xfrm>
              <a:off x="5232"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85" name="Line 79"/>
            <p:cNvSpPr>
              <a:spLocks noChangeShapeType="1"/>
            </p:cNvSpPr>
            <p:nvPr/>
          </p:nvSpPr>
          <p:spPr bwMode="auto">
            <a:xfrm>
              <a:off x="5520"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86" name="Text Box 80"/>
            <p:cNvSpPr txBox="1">
              <a:spLocks noChangeArrowheads="1"/>
            </p:cNvSpPr>
            <p:nvPr/>
          </p:nvSpPr>
          <p:spPr bwMode="auto">
            <a:xfrm>
              <a:off x="4944" y="3264"/>
              <a:ext cx="816" cy="211"/>
            </a:xfrm>
            <a:prstGeom prst="rect">
              <a:avLst/>
            </a:prstGeom>
            <a:noFill/>
            <a:ln w="9525">
              <a:noFill/>
              <a:miter lim="800000"/>
              <a:headEnd type="none" w="sm" len="sm"/>
              <a:tailEnd type="none" w="sm" len="sm"/>
            </a:ln>
          </p:spPr>
          <p:txBody>
            <a:bodyPr lIns="0" rIns="0">
              <a:spAutoFit/>
            </a:bodyPr>
            <a:lstStyle/>
            <a:p>
              <a:pPr eaLnBrk="0" hangingPunct="0">
                <a:spcBef>
                  <a:spcPct val="50000"/>
                </a:spcBef>
              </a:pPr>
              <a:r>
                <a:rPr lang="en-US" altLang="zh-CN" sz="1400" b="1">
                  <a:latin typeface="Arial" pitchFamily="34" charset="0"/>
                </a:rPr>
                <a:t> ∧    H   ∧</a:t>
              </a:r>
            </a:p>
          </p:txBody>
        </p:sp>
        <p:sp>
          <p:nvSpPr>
            <p:cNvPr id="86087" name="Line 81"/>
            <p:cNvSpPr>
              <a:spLocks noChangeShapeType="1"/>
            </p:cNvSpPr>
            <p:nvPr/>
          </p:nvSpPr>
          <p:spPr bwMode="auto">
            <a:xfrm>
              <a:off x="1296" y="3264"/>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88" name="Line 82"/>
            <p:cNvSpPr>
              <a:spLocks noChangeShapeType="1"/>
            </p:cNvSpPr>
            <p:nvPr/>
          </p:nvSpPr>
          <p:spPr bwMode="auto">
            <a:xfrm>
              <a:off x="1296" y="3456"/>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89" name="Line 83"/>
            <p:cNvSpPr>
              <a:spLocks noChangeShapeType="1"/>
            </p:cNvSpPr>
            <p:nvPr/>
          </p:nvSpPr>
          <p:spPr bwMode="auto">
            <a:xfrm>
              <a:off x="2112"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90" name="Line 84"/>
            <p:cNvSpPr>
              <a:spLocks noChangeShapeType="1"/>
            </p:cNvSpPr>
            <p:nvPr/>
          </p:nvSpPr>
          <p:spPr bwMode="auto">
            <a:xfrm>
              <a:off x="1872" y="326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91" name="Text Box 85"/>
            <p:cNvSpPr txBox="1">
              <a:spLocks noChangeArrowheads="1"/>
            </p:cNvSpPr>
            <p:nvPr/>
          </p:nvSpPr>
          <p:spPr bwMode="auto">
            <a:xfrm>
              <a:off x="1344" y="3264"/>
              <a:ext cx="816" cy="211"/>
            </a:xfrm>
            <a:prstGeom prst="rect">
              <a:avLst/>
            </a:prstGeom>
            <a:noFill/>
            <a:ln w="9525">
              <a:noFill/>
              <a:miter lim="800000"/>
              <a:headEnd type="none" w="sm" len="sm"/>
              <a:tailEnd type="none" w="sm" len="sm"/>
            </a:ln>
          </p:spPr>
          <p:txBody>
            <a:bodyPr>
              <a:spAutoFit/>
            </a:bodyPr>
            <a:lstStyle/>
            <a:p>
              <a:pPr eaLnBrk="0" hangingPunct="0">
                <a:spcBef>
                  <a:spcPct val="50000"/>
                </a:spcBef>
              </a:pPr>
              <a:r>
                <a:rPr lang="en-US" altLang="zh-CN" sz="1400" b="1">
                  <a:latin typeface="Arial" pitchFamily="34" charset="0"/>
                </a:rPr>
                <a:t>∧  L    </a:t>
              </a:r>
            </a:p>
          </p:txBody>
        </p:sp>
        <p:sp>
          <p:nvSpPr>
            <p:cNvPr id="86092" name="Line 86"/>
            <p:cNvSpPr>
              <a:spLocks noChangeShapeType="1"/>
            </p:cNvSpPr>
            <p:nvPr/>
          </p:nvSpPr>
          <p:spPr bwMode="auto">
            <a:xfrm>
              <a:off x="3600" y="3744"/>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93" name="Line 87"/>
            <p:cNvSpPr>
              <a:spLocks noChangeShapeType="1"/>
            </p:cNvSpPr>
            <p:nvPr/>
          </p:nvSpPr>
          <p:spPr bwMode="auto">
            <a:xfrm>
              <a:off x="3600" y="3936"/>
              <a:ext cx="816"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94" name="Line 88"/>
            <p:cNvSpPr>
              <a:spLocks noChangeShapeType="1"/>
            </p:cNvSpPr>
            <p:nvPr/>
          </p:nvSpPr>
          <p:spPr bwMode="auto">
            <a:xfrm>
              <a:off x="3600" y="374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95" name="Line 89"/>
            <p:cNvSpPr>
              <a:spLocks noChangeShapeType="1"/>
            </p:cNvSpPr>
            <p:nvPr/>
          </p:nvSpPr>
          <p:spPr bwMode="auto">
            <a:xfrm>
              <a:off x="4416" y="374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96" name="Line 90"/>
            <p:cNvSpPr>
              <a:spLocks noChangeShapeType="1"/>
            </p:cNvSpPr>
            <p:nvPr/>
          </p:nvSpPr>
          <p:spPr bwMode="auto">
            <a:xfrm>
              <a:off x="3888" y="374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97" name="Line 91"/>
            <p:cNvSpPr>
              <a:spLocks noChangeShapeType="1"/>
            </p:cNvSpPr>
            <p:nvPr/>
          </p:nvSpPr>
          <p:spPr bwMode="auto">
            <a:xfrm>
              <a:off x="4176" y="3744"/>
              <a:ext cx="0" cy="19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86098" name="Text Box 92"/>
            <p:cNvSpPr txBox="1">
              <a:spLocks noChangeArrowheads="1"/>
            </p:cNvSpPr>
            <p:nvPr/>
          </p:nvSpPr>
          <p:spPr bwMode="auto">
            <a:xfrm>
              <a:off x="3601" y="3749"/>
              <a:ext cx="816" cy="211"/>
            </a:xfrm>
            <a:prstGeom prst="rect">
              <a:avLst/>
            </a:prstGeom>
            <a:noFill/>
            <a:ln w="9525">
              <a:noFill/>
              <a:miter lim="800000"/>
              <a:headEnd type="none" w="sm" len="sm"/>
              <a:tailEnd type="none" w="sm" len="sm"/>
            </a:ln>
          </p:spPr>
          <p:txBody>
            <a:bodyPr lIns="0" rIns="0">
              <a:spAutoFit/>
            </a:bodyPr>
            <a:lstStyle/>
            <a:p>
              <a:pPr eaLnBrk="0" hangingPunct="0">
                <a:spcBef>
                  <a:spcPct val="50000"/>
                </a:spcBef>
              </a:pPr>
              <a:r>
                <a:rPr lang="en-US" altLang="zh-CN" sz="1400" b="1">
                  <a:latin typeface="Arial" pitchFamily="34" charset="0"/>
                </a:rPr>
                <a:t> ∧    I    ∧</a:t>
              </a:r>
            </a:p>
          </p:txBody>
        </p:sp>
        <p:sp>
          <p:nvSpPr>
            <p:cNvPr id="86099" name="Line 93"/>
            <p:cNvSpPr>
              <a:spLocks noChangeShapeType="1"/>
            </p:cNvSpPr>
            <p:nvPr/>
          </p:nvSpPr>
          <p:spPr bwMode="auto">
            <a:xfrm>
              <a:off x="2544" y="2880"/>
              <a:ext cx="288" cy="0"/>
            </a:xfrm>
            <a:prstGeom prst="line">
              <a:avLst/>
            </a:prstGeom>
            <a:noFill/>
            <a:ln w="28575">
              <a:solidFill>
                <a:schemeClr val="tx1"/>
              </a:solidFill>
              <a:round/>
              <a:headEnd type="none" w="sm" len="sm"/>
              <a:tailEnd type="triangle" w="med" len="med"/>
            </a:ln>
          </p:spPr>
          <p:txBody>
            <a:bodyPr wrap="none" anchor="ctr"/>
            <a:lstStyle/>
            <a:p>
              <a:endParaRPr lang="zh-CN" altLang="en-US"/>
            </a:p>
          </p:txBody>
        </p:sp>
        <p:sp>
          <p:nvSpPr>
            <p:cNvPr id="86100" name="Line 94"/>
            <p:cNvSpPr>
              <a:spLocks noChangeShapeType="1"/>
            </p:cNvSpPr>
            <p:nvPr/>
          </p:nvSpPr>
          <p:spPr bwMode="auto">
            <a:xfrm>
              <a:off x="3552" y="2880"/>
              <a:ext cx="288" cy="0"/>
            </a:xfrm>
            <a:prstGeom prst="line">
              <a:avLst/>
            </a:prstGeom>
            <a:noFill/>
            <a:ln w="28575">
              <a:solidFill>
                <a:schemeClr val="tx1"/>
              </a:solidFill>
              <a:round/>
              <a:headEnd type="none" w="sm" len="sm"/>
              <a:tailEnd type="triangle" w="med" len="med"/>
            </a:ln>
          </p:spPr>
          <p:txBody>
            <a:bodyPr wrap="none" anchor="ctr"/>
            <a:lstStyle/>
            <a:p>
              <a:endParaRPr lang="zh-CN" altLang="en-US"/>
            </a:p>
          </p:txBody>
        </p:sp>
        <p:sp>
          <p:nvSpPr>
            <p:cNvPr id="86101" name="Line 95"/>
            <p:cNvSpPr>
              <a:spLocks noChangeShapeType="1"/>
            </p:cNvSpPr>
            <p:nvPr/>
          </p:nvSpPr>
          <p:spPr bwMode="auto">
            <a:xfrm>
              <a:off x="1968" y="3360"/>
              <a:ext cx="288" cy="0"/>
            </a:xfrm>
            <a:prstGeom prst="line">
              <a:avLst/>
            </a:prstGeom>
            <a:noFill/>
            <a:ln w="28575">
              <a:solidFill>
                <a:schemeClr val="tx1"/>
              </a:solidFill>
              <a:round/>
              <a:headEnd type="none" w="sm" len="sm"/>
              <a:tailEnd type="triangle" w="med" len="med"/>
            </a:ln>
          </p:spPr>
          <p:txBody>
            <a:bodyPr wrap="none" anchor="ctr"/>
            <a:lstStyle/>
            <a:p>
              <a:endParaRPr lang="zh-CN" altLang="en-US"/>
            </a:p>
          </p:txBody>
        </p:sp>
        <p:sp>
          <p:nvSpPr>
            <p:cNvPr id="86102" name="Line 96"/>
            <p:cNvSpPr>
              <a:spLocks noChangeShapeType="1"/>
            </p:cNvSpPr>
            <p:nvPr/>
          </p:nvSpPr>
          <p:spPr bwMode="auto">
            <a:xfrm>
              <a:off x="4704" y="3360"/>
              <a:ext cx="288" cy="0"/>
            </a:xfrm>
            <a:prstGeom prst="line">
              <a:avLst/>
            </a:prstGeom>
            <a:noFill/>
            <a:ln w="28575">
              <a:solidFill>
                <a:schemeClr val="tx1"/>
              </a:solidFill>
              <a:round/>
              <a:headEnd type="none" w="sm" len="sm"/>
              <a:tailEnd type="triangle" w="med" len="med"/>
            </a:ln>
          </p:spPr>
          <p:txBody>
            <a:bodyPr wrap="none" anchor="ctr"/>
            <a:lstStyle/>
            <a:p>
              <a:endParaRPr lang="zh-CN" altLang="en-US"/>
            </a:p>
          </p:txBody>
        </p:sp>
        <p:sp>
          <p:nvSpPr>
            <p:cNvPr id="86103" name="Line 97"/>
            <p:cNvSpPr>
              <a:spLocks noChangeShapeType="1"/>
            </p:cNvSpPr>
            <p:nvPr/>
          </p:nvSpPr>
          <p:spPr bwMode="auto">
            <a:xfrm flipH="1">
              <a:off x="1968" y="2400"/>
              <a:ext cx="672" cy="38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6104" name="Line 98"/>
            <p:cNvSpPr>
              <a:spLocks noChangeShapeType="1"/>
            </p:cNvSpPr>
            <p:nvPr/>
          </p:nvSpPr>
          <p:spPr bwMode="auto">
            <a:xfrm flipH="1">
              <a:off x="1392" y="2880"/>
              <a:ext cx="624" cy="38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6105" name="Line 99"/>
            <p:cNvSpPr>
              <a:spLocks noChangeShapeType="1"/>
            </p:cNvSpPr>
            <p:nvPr/>
          </p:nvSpPr>
          <p:spPr bwMode="auto">
            <a:xfrm flipH="1">
              <a:off x="3744" y="3408"/>
              <a:ext cx="432" cy="33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6106" name="Line 100"/>
            <p:cNvSpPr>
              <a:spLocks noChangeShapeType="1"/>
            </p:cNvSpPr>
            <p:nvPr/>
          </p:nvSpPr>
          <p:spPr bwMode="auto">
            <a:xfrm>
              <a:off x="2976" y="2880"/>
              <a:ext cx="288" cy="38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6107" name="Line 101"/>
            <p:cNvSpPr>
              <a:spLocks noChangeShapeType="1"/>
            </p:cNvSpPr>
            <p:nvPr/>
          </p:nvSpPr>
          <p:spPr bwMode="auto">
            <a:xfrm>
              <a:off x="3936" y="2880"/>
              <a:ext cx="288" cy="384"/>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86025" name="Line 102"/>
          <p:cNvSpPr>
            <a:spLocks noChangeShapeType="1"/>
          </p:cNvSpPr>
          <p:nvPr/>
        </p:nvSpPr>
        <p:spPr bwMode="auto">
          <a:xfrm>
            <a:off x="3779838" y="3724275"/>
            <a:ext cx="0" cy="268288"/>
          </a:xfrm>
          <a:prstGeom prst="line">
            <a:avLst/>
          </a:prstGeom>
          <a:noFill/>
          <a:ln w="28575" cap="sq">
            <a:solidFill>
              <a:schemeClr val="tx1"/>
            </a:solidFill>
            <a:round/>
            <a:headEnd type="none" w="sm" len="sm"/>
            <a:tailEnd type="none" w="sm" len="sm"/>
          </a:ln>
        </p:spPr>
        <p:txBody>
          <a:bodyPr wrap="none">
            <a:spAutoFit/>
          </a:bodyPr>
          <a:lstStyle/>
          <a:p>
            <a:endParaRPr lang="zh-CN" altLang="en-US"/>
          </a:p>
        </p:txBody>
      </p:sp>
      <p:sp>
        <p:nvSpPr>
          <p:cNvPr id="86026" name="Line 102"/>
          <p:cNvSpPr>
            <a:spLocks noChangeShapeType="1"/>
          </p:cNvSpPr>
          <p:nvPr/>
        </p:nvSpPr>
        <p:spPr bwMode="auto">
          <a:xfrm>
            <a:off x="4140200" y="3724275"/>
            <a:ext cx="0" cy="268288"/>
          </a:xfrm>
          <a:prstGeom prst="line">
            <a:avLst/>
          </a:prstGeom>
          <a:noFill/>
          <a:ln w="28575" cap="sq">
            <a:solidFill>
              <a:schemeClr val="tx1"/>
            </a:solidFill>
            <a:round/>
            <a:headEnd type="none" w="sm" len="sm"/>
            <a:tailEnd type="none" w="sm" len="sm"/>
          </a:ln>
        </p:spPr>
        <p:txBody>
          <a:bodyPr wrap="none">
            <a:spAutoFit/>
          </a:bodyPr>
          <a:lstStyle/>
          <a:p>
            <a:endParaRPr lang="zh-CN" altLang="en-US"/>
          </a:p>
        </p:txBody>
      </p:sp>
      <p:sp>
        <p:nvSpPr>
          <p:cNvPr id="86027" name="TextBox 117"/>
          <p:cNvSpPr txBox="1">
            <a:spLocks noChangeArrowheads="1"/>
          </p:cNvSpPr>
          <p:nvPr/>
        </p:nvSpPr>
        <p:spPr bwMode="auto">
          <a:xfrm>
            <a:off x="5867400" y="1779588"/>
            <a:ext cx="792163" cy="307975"/>
          </a:xfrm>
          <a:prstGeom prst="rect">
            <a:avLst/>
          </a:prstGeom>
          <a:noFill/>
          <a:ln w="9525">
            <a:noFill/>
            <a:miter lim="800000"/>
            <a:headEnd/>
            <a:tailEnd/>
          </a:ln>
        </p:spPr>
        <p:txBody>
          <a:bodyPr>
            <a:spAutoFit/>
          </a:bodyPr>
          <a:lstStyle/>
          <a:p>
            <a:r>
              <a:rPr lang="en-US" altLang="zh-CN" sz="1400" b="1"/>
              <a:t>root</a:t>
            </a:r>
            <a:endParaRPr lang="zh-CN" altLang="en-US" sz="1400" b="1"/>
          </a:p>
        </p:txBody>
      </p:sp>
      <p:cxnSp>
        <p:nvCxnSpPr>
          <p:cNvPr id="86028" name="直接箭头连接符 119"/>
          <p:cNvCxnSpPr>
            <a:cxnSpLocks noChangeShapeType="1"/>
          </p:cNvCxnSpPr>
          <p:nvPr/>
        </p:nvCxnSpPr>
        <p:spPr bwMode="auto">
          <a:xfrm flipH="1">
            <a:off x="5867400" y="2066925"/>
            <a:ext cx="144463" cy="217488"/>
          </a:xfrm>
          <a:prstGeom prst="straightConnector1">
            <a:avLst/>
          </a:prstGeom>
          <a:noFill/>
          <a:ln w="28575" algn="ctr">
            <a:solidFill>
              <a:schemeClr val="tx1"/>
            </a:solidFill>
            <a:round/>
            <a:headEnd/>
            <a:tailEnd type="arrow" w="med" len="med"/>
          </a:ln>
        </p:spPr>
      </p:cxnSp>
      <mc:AlternateContent xmlns:mc="http://schemas.openxmlformats.org/markup-compatibility/2006">
        <mc:Choice xmlns:p14="http://schemas.microsoft.com/office/powerpoint/2010/main" xmlns="" Requires="p14">
          <p:contentPart p14:bwMode="auto" r:id="rId3">
            <p14:nvContentPartPr>
              <p14:cNvPr id="86018"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6018"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矩形 34"/>
          <p:cNvSpPr>
            <a:spLocks noChangeArrowheads="1"/>
          </p:cNvSpPr>
          <p:nvPr/>
        </p:nvSpPr>
        <p:spPr bwMode="auto">
          <a:xfrm>
            <a:off x="323528" y="267494"/>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双亲表示法 </a:t>
            </a:r>
            <a:endParaRPr lang="zh-CN" altLang="en-US" dirty="0">
              <a:latin typeface="微软雅黑" pitchFamily="34" charset="-122"/>
              <a:ea typeface="微软雅黑" pitchFamily="34" charset="-122"/>
            </a:endParaRPr>
          </a:p>
        </p:txBody>
      </p:sp>
      <p:sp>
        <p:nvSpPr>
          <p:cNvPr id="26" name="矩形 25"/>
          <p:cNvSpPr>
            <a:spLocks noChangeArrowheads="1"/>
          </p:cNvSpPr>
          <p:nvPr/>
        </p:nvSpPr>
        <p:spPr bwMode="auto">
          <a:xfrm>
            <a:off x="468313" y="1058863"/>
            <a:ext cx="3311525" cy="2198687"/>
          </a:xfrm>
          <a:prstGeom prst="rect">
            <a:avLst/>
          </a:prstGeom>
          <a:noFill/>
          <a:ln w="9525">
            <a:noFill/>
            <a:miter lim="800000"/>
            <a:headEnd/>
            <a:tailEnd/>
          </a:ln>
        </p:spPr>
        <p:txBody>
          <a:bodyPr>
            <a:spAutoFit/>
          </a:bodyPr>
          <a:lstStyle/>
          <a:p>
            <a:pPr>
              <a:lnSpc>
                <a:spcPct val="120000"/>
              </a:lnSpc>
            </a:pPr>
            <a:r>
              <a:rPr lang="zh-CN" altLang="en-US" sz="1800" b="1" dirty="0">
                <a:latin typeface="微软雅黑" pitchFamily="34" charset="-122"/>
                <a:ea typeface="微软雅黑" pitchFamily="34" charset="-122"/>
              </a:rPr>
              <a:t>所有的结点组织成一个数组</a:t>
            </a:r>
            <a:endParaRPr lang="en-US" altLang="zh-CN" sz="1800" b="1" dirty="0">
              <a:latin typeface="微软雅黑" pitchFamily="34" charset="-122"/>
              <a:ea typeface="微软雅黑" pitchFamily="34" charset="-122"/>
            </a:endParaRPr>
          </a:p>
          <a:p>
            <a:pPr>
              <a:lnSpc>
                <a:spcPct val="120000"/>
              </a:lnSpc>
            </a:pPr>
            <a:endParaRPr lang="zh-CN" altLang="en-US" sz="1800" b="1" dirty="0">
              <a:latin typeface="微软雅黑" pitchFamily="34" charset="-122"/>
              <a:ea typeface="微软雅黑" pitchFamily="34" charset="-122"/>
            </a:endParaRPr>
          </a:p>
          <a:p>
            <a:pPr>
              <a:lnSpc>
                <a:spcPct val="120000"/>
              </a:lnSpc>
            </a:pPr>
            <a:r>
              <a:rPr lang="zh-CN" altLang="en-US" sz="1800" b="1" dirty="0">
                <a:latin typeface="微软雅黑" pitchFamily="34" charset="-122"/>
                <a:ea typeface="微软雅黑" pitchFamily="34" charset="-122"/>
              </a:rPr>
              <a:t>结点由两部分组成</a:t>
            </a:r>
          </a:p>
          <a:p>
            <a:pPr>
              <a:lnSpc>
                <a:spcPct val="120000"/>
              </a:lnSpc>
            </a:pPr>
            <a:r>
              <a:rPr lang="zh-CN" altLang="en-US" sz="1400" dirty="0">
                <a:latin typeface="微软雅黑" pitchFamily="34" charset="-122"/>
                <a:ea typeface="微软雅黑" pitchFamily="34" charset="-122"/>
              </a:rPr>
              <a:t>存储数据元素的数据字段</a:t>
            </a:r>
          </a:p>
          <a:p>
            <a:pPr>
              <a:lnSpc>
                <a:spcPct val="120000"/>
              </a:lnSpc>
            </a:pPr>
            <a:r>
              <a:rPr lang="zh-CN" altLang="en-US" sz="1400" dirty="0">
                <a:latin typeface="微软雅黑" pitchFamily="34" charset="-122"/>
                <a:ea typeface="微软雅黑" pitchFamily="34" charset="-122"/>
              </a:rPr>
              <a:t>存储父结点位置的父指针字段 </a:t>
            </a:r>
            <a:endParaRPr lang="en-US" altLang="zh-CN" sz="1400" dirty="0">
              <a:latin typeface="微软雅黑" pitchFamily="34" charset="-122"/>
              <a:ea typeface="微软雅黑" pitchFamily="34" charset="-122"/>
            </a:endParaRPr>
          </a:p>
          <a:p>
            <a:pPr>
              <a:lnSpc>
                <a:spcPct val="120000"/>
              </a:lnSpc>
            </a:pPr>
            <a:endParaRPr lang="zh-CN" altLang="en-US" sz="1400" dirty="0">
              <a:latin typeface="微软雅黑" pitchFamily="34" charset="-122"/>
              <a:ea typeface="微软雅黑" pitchFamily="34" charset="-122"/>
            </a:endParaRPr>
          </a:p>
          <a:p>
            <a:pPr>
              <a:lnSpc>
                <a:spcPct val="120000"/>
              </a:lnSpc>
            </a:pPr>
            <a:r>
              <a:rPr lang="zh-CN" altLang="en-US" sz="1800" b="1" dirty="0">
                <a:latin typeface="微软雅黑" pitchFamily="34" charset="-122"/>
                <a:ea typeface="微软雅黑" pitchFamily="34" charset="-122"/>
              </a:rPr>
              <a:t>适合找指定结点的祖先</a:t>
            </a:r>
            <a:endParaRPr lang="zh-CN" altLang="en-US" sz="1800" dirty="0">
              <a:latin typeface="微软雅黑" pitchFamily="34" charset="-122"/>
              <a:ea typeface="微软雅黑" pitchFamily="34" charset="-122"/>
            </a:endParaRPr>
          </a:p>
        </p:txBody>
      </p:sp>
      <p:grpSp>
        <p:nvGrpSpPr>
          <p:cNvPr id="2" name="Group 223"/>
          <p:cNvGrpSpPr>
            <a:grpSpLocks/>
          </p:cNvGrpSpPr>
          <p:nvPr/>
        </p:nvGrpSpPr>
        <p:grpSpPr bwMode="auto">
          <a:xfrm>
            <a:off x="468313" y="3435350"/>
            <a:ext cx="3743325" cy="1298575"/>
            <a:chOff x="3960" y="9081"/>
            <a:chExt cx="4680" cy="1719"/>
          </a:xfrm>
        </p:grpSpPr>
        <p:sp>
          <p:nvSpPr>
            <p:cNvPr id="87093" name="Oval 224"/>
            <p:cNvSpPr>
              <a:spLocks noChangeArrowheads="1"/>
            </p:cNvSpPr>
            <p:nvPr/>
          </p:nvSpPr>
          <p:spPr bwMode="auto">
            <a:xfrm>
              <a:off x="5580" y="9081"/>
              <a:ext cx="720" cy="468"/>
            </a:xfrm>
            <a:prstGeom prst="ellipse">
              <a:avLst/>
            </a:prstGeom>
            <a:noFill/>
            <a:ln w="28575">
              <a:solidFill>
                <a:schemeClr val="tx1"/>
              </a:solidFill>
              <a:round/>
              <a:headEnd/>
              <a:tailEnd/>
            </a:ln>
          </p:spPr>
          <p:txBody>
            <a:bodyPr lIns="0" tIns="0" rIns="0" bIns="0"/>
            <a:lstStyle/>
            <a:p>
              <a:pPr algn="just"/>
              <a:r>
                <a:rPr lang="zh-CN" altLang="en-US" sz="1400" b="1" dirty="0"/>
                <a:t>老王</a:t>
              </a:r>
              <a:endParaRPr lang="zh-CN" altLang="en-US" sz="1400" b="1" dirty="0">
                <a:ea typeface="楷体_GB2312" pitchFamily="49" charset="-122"/>
              </a:endParaRPr>
            </a:p>
          </p:txBody>
        </p:sp>
        <p:sp>
          <p:nvSpPr>
            <p:cNvPr id="87094" name="Oval 225"/>
            <p:cNvSpPr>
              <a:spLocks noChangeArrowheads="1"/>
            </p:cNvSpPr>
            <p:nvPr/>
          </p:nvSpPr>
          <p:spPr bwMode="auto">
            <a:xfrm>
              <a:off x="4500" y="9708"/>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1</a:t>
              </a:r>
              <a:endParaRPr lang="en-US" altLang="zh-CN" sz="1400" b="1">
                <a:ea typeface="楷体_GB2312" pitchFamily="49" charset="-122"/>
              </a:endParaRPr>
            </a:p>
          </p:txBody>
        </p:sp>
        <p:sp>
          <p:nvSpPr>
            <p:cNvPr id="87095" name="Oval 226"/>
            <p:cNvSpPr>
              <a:spLocks noChangeArrowheads="1"/>
            </p:cNvSpPr>
            <p:nvPr/>
          </p:nvSpPr>
          <p:spPr bwMode="auto">
            <a:xfrm>
              <a:off x="5580" y="9708"/>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2</a:t>
              </a:r>
              <a:endParaRPr lang="en-US" altLang="zh-CN" sz="1400" b="1">
                <a:ea typeface="楷体_GB2312" pitchFamily="49" charset="-122"/>
              </a:endParaRPr>
            </a:p>
          </p:txBody>
        </p:sp>
        <p:sp>
          <p:nvSpPr>
            <p:cNvPr id="87096" name="Oval 227"/>
            <p:cNvSpPr>
              <a:spLocks noChangeArrowheads="1"/>
            </p:cNvSpPr>
            <p:nvPr/>
          </p:nvSpPr>
          <p:spPr bwMode="auto">
            <a:xfrm>
              <a:off x="6840" y="9708"/>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3</a:t>
              </a:r>
              <a:endParaRPr lang="en-US" altLang="zh-CN" sz="1400" b="1">
                <a:ea typeface="楷体_GB2312" pitchFamily="49" charset="-122"/>
              </a:endParaRPr>
            </a:p>
          </p:txBody>
        </p:sp>
        <p:sp>
          <p:nvSpPr>
            <p:cNvPr id="87097" name="Oval 228"/>
            <p:cNvSpPr>
              <a:spLocks noChangeArrowheads="1"/>
            </p:cNvSpPr>
            <p:nvPr/>
          </p:nvSpPr>
          <p:spPr bwMode="auto">
            <a:xfrm>
              <a:off x="396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11</a:t>
              </a:r>
              <a:endParaRPr lang="en-US" altLang="zh-CN" sz="1400" b="1">
                <a:ea typeface="楷体_GB2312" pitchFamily="49" charset="-122"/>
              </a:endParaRPr>
            </a:p>
          </p:txBody>
        </p:sp>
        <p:sp>
          <p:nvSpPr>
            <p:cNvPr id="87098" name="Oval 229"/>
            <p:cNvSpPr>
              <a:spLocks noChangeArrowheads="1"/>
            </p:cNvSpPr>
            <p:nvPr/>
          </p:nvSpPr>
          <p:spPr bwMode="auto">
            <a:xfrm>
              <a:off x="486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12</a:t>
              </a:r>
              <a:endParaRPr lang="en-US" altLang="zh-CN" sz="1400" b="1">
                <a:ea typeface="楷体_GB2312" pitchFamily="49" charset="-122"/>
              </a:endParaRPr>
            </a:p>
          </p:txBody>
        </p:sp>
        <p:sp>
          <p:nvSpPr>
            <p:cNvPr id="87099" name="Oval 230"/>
            <p:cNvSpPr>
              <a:spLocks noChangeArrowheads="1"/>
            </p:cNvSpPr>
            <p:nvPr/>
          </p:nvSpPr>
          <p:spPr bwMode="auto">
            <a:xfrm>
              <a:off x="612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31</a:t>
              </a:r>
              <a:endParaRPr lang="en-US" altLang="zh-CN" sz="1400" b="1">
                <a:ea typeface="楷体_GB2312" pitchFamily="49" charset="-122"/>
              </a:endParaRPr>
            </a:p>
          </p:txBody>
        </p:sp>
        <p:sp>
          <p:nvSpPr>
            <p:cNvPr id="87100" name="Oval 231"/>
            <p:cNvSpPr>
              <a:spLocks noChangeArrowheads="1"/>
            </p:cNvSpPr>
            <p:nvPr/>
          </p:nvSpPr>
          <p:spPr bwMode="auto">
            <a:xfrm>
              <a:off x="702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32</a:t>
              </a:r>
              <a:endParaRPr lang="en-US" altLang="zh-CN" sz="1400" b="1">
                <a:ea typeface="楷体_GB2312" pitchFamily="49" charset="-122"/>
              </a:endParaRPr>
            </a:p>
          </p:txBody>
        </p:sp>
        <p:sp>
          <p:nvSpPr>
            <p:cNvPr id="87101" name="Oval 232"/>
            <p:cNvSpPr>
              <a:spLocks noChangeArrowheads="1"/>
            </p:cNvSpPr>
            <p:nvPr/>
          </p:nvSpPr>
          <p:spPr bwMode="auto">
            <a:xfrm>
              <a:off x="7920" y="10332"/>
              <a:ext cx="720" cy="468"/>
            </a:xfrm>
            <a:prstGeom prst="ellipse">
              <a:avLst/>
            </a:prstGeom>
            <a:noFill/>
            <a:ln w="28575">
              <a:solidFill>
                <a:schemeClr val="tx1"/>
              </a:solidFill>
              <a:round/>
              <a:headEnd/>
              <a:tailEnd/>
            </a:ln>
          </p:spPr>
          <p:txBody>
            <a:bodyPr lIns="0" tIns="0" rIns="0" bIns="0"/>
            <a:lstStyle/>
            <a:p>
              <a:pPr algn="just"/>
              <a:r>
                <a:rPr lang="zh-CN" altLang="en-US" sz="1400" b="1"/>
                <a:t>王</a:t>
              </a:r>
              <a:r>
                <a:rPr lang="en-US" altLang="zh-CN" sz="1400" b="1"/>
                <a:t>33</a:t>
              </a:r>
              <a:endParaRPr lang="en-US" altLang="zh-CN" sz="1400" b="1">
                <a:ea typeface="楷体_GB2312" pitchFamily="49" charset="-122"/>
              </a:endParaRPr>
            </a:p>
          </p:txBody>
        </p:sp>
        <p:sp>
          <p:nvSpPr>
            <p:cNvPr id="87102" name="Line 233"/>
            <p:cNvSpPr>
              <a:spLocks noChangeShapeType="1"/>
            </p:cNvSpPr>
            <p:nvPr/>
          </p:nvSpPr>
          <p:spPr bwMode="auto">
            <a:xfrm flipH="1">
              <a:off x="5040" y="9396"/>
              <a:ext cx="540" cy="312"/>
            </a:xfrm>
            <a:prstGeom prst="line">
              <a:avLst/>
            </a:prstGeom>
            <a:noFill/>
            <a:ln w="28575">
              <a:solidFill>
                <a:schemeClr val="tx1"/>
              </a:solidFill>
              <a:round/>
              <a:headEnd/>
              <a:tailEnd/>
            </a:ln>
          </p:spPr>
          <p:txBody>
            <a:bodyPr lIns="0" tIns="0" rIns="0" bIns="0"/>
            <a:lstStyle/>
            <a:p>
              <a:endParaRPr lang="zh-CN" altLang="en-US"/>
            </a:p>
          </p:txBody>
        </p:sp>
        <p:sp>
          <p:nvSpPr>
            <p:cNvPr id="87103" name="Line 234"/>
            <p:cNvSpPr>
              <a:spLocks noChangeShapeType="1"/>
            </p:cNvSpPr>
            <p:nvPr/>
          </p:nvSpPr>
          <p:spPr bwMode="auto">
            <a:xfrm>
              <a:off x="5940" y="9552"/>
              <a:ext cx="0" cy="156"/>
            </a:xfrm>
            <a:prstGeom prst="line">
              <a:avLst/>
            </a:prstGeom>
            <a:noFill/>
            <a:ln w="28575">
              <a:solidFill>
                <a:schemeClr val="tx1"/>
              </a:solidFill>
              <a:round/>
              <a:headEnd/>
              <a:tailEnd/>
            </a:ln>
          </p:spPr>
          <p:txBody>
            <a:bodyPr lIns="0" tIns="0" rIns="0" bIns="0"/>
            <a:lstStyle/>
            <a:p>
              <a:endParaRPr lang="zh-CN" altLang="en-US"/>
            </a:p>
          </p:txBody>
        </p:sp>
        <p:sp>
          <p:nvSpPr>
            <p:cNvPr id="87104" name="Line 235"/>
            <p:cNvSpPr>
              <a:spLocks noChangeShapeType="1"/>
            </p:cNvSpPr>
            <p:nvPr/>
          </p:nvSpPr>
          <p:spPr bwMode="auto">
            <a:xfrm>
              <a:off x="6300" y="9396"/>
              <a:ext cx="720" cy="312"/>
            </a:xfrm>
            <a:prstGeom prst="line">
              <a:avLst/>
            </a:prstGeom>
            <a:noFill/>
            <a:ln w="28575">
              <a:solidFill>
                <a:schemeClr val="tx1"/>
              </a:solidFill>
              <a:round/>
              <a:headEnd/>
              <a:tailEnd/>
            </a:ln>
          </p:spPr>
          <p:txBody>
            <a:bodyPr lIns="0" tIns="0" rIns="0" bIns="0"/>
            <a:lstStyle/>
            <a:p>
              <a:endParaRPr lang="zh-CN" altLang="en-US"/>
            </a:p>
          </p:txBody>
        </p:sp>
        <p:sp>
          <p:nvSpPr>
            <p:cNvPr id="87105" name="Line 236"/>
            <p:cNvSpPr>
              <a:spLocks noChangeShapeType="1"/>
            </p:cNvSpPr>
            <p:nvPr/>
          </p:nvSpPr>
          <p:spPr bwMode="auto">
            <a:xfrm flipH="1">
              <a:off x="4500" y="10176"/>
              <a:ext cx="180" cy="156"/>
            </a:xfrm>
            <a:prstGeom prst="line">
              <a:avLst/>
            </a:prstGeom>
            <a:noFill/>
            <a:ln w="28575">
              <a:solidFill>
                <a:schemeClr val="tx1"/>
              </a:solidFill>
              <a:round/>
              <a:headEnd/>
              <a:tailEnd/>
            </a:ln>
          </p:spPr>
          <p:txBody>
            <a:bodyPr lIns="0" tIns="0" rIns="0" bIns="0"/>
            <a:lstStyle/>
            <a:p>
              <a:endParaRPr lang="zh-CN" altLang="en-US"/>
            </a:p>
          </p:txBody>
        </p:sp>
        <p:sp>
          <p:nvSpPr>
            <p:cNvPr id="87106" name="Line 237"/>
            <p:cNvSpPr>
              <a:spLocks noChangeShapeType="1"/>
            </p:cNvSpPr>
            <p:nvPr/>
          </p:nvSpPr>
          <p:spPr bwMode="auto">
            <a:xfrm>
              <a:off x="5040" y="10176"/>
              <a:ext cx="180" cy="156"/>
            </a:xfrm>
            <a:prstGeom prst="line">
              <a:avLst/>
            </a:prstGeom>
            <a:noFill/>
            <a:ln w="28575">
              <a:solidFill>
                <a:schemeClr val="tx1"/>
              </a:solidFill>
              <a:round/>
              <a:headEnd/>
              <a:tailEnd/>
            </a:ln>
          </p:spPr>
          <p:txBody>
            <a:bodyPr lIns="0" tIns="0" rIns="0" bIns="0"/>
            <a:lstStyle/>
            <a:p>
              <a:endParaRPr lang="zh-CN" altLang="en-US"/>
            </a:p>
          </p:txBody>
        </p:sp>
        <p:sp>
          <p:nvSpPr>
            <p:cNvPr id="87107" name="Line 238"/>
            <p:cNvSpPr>
              <a:spLocks noChangeShapeType="1"/>
            </p:cNvSpPr>
            <p:nvPr/>
          </p:nvSpPr>
          <p:spPr bwMode="auto">
            <a:xfrm flipH="1">
              <a:off x="6660" y="10176"/>
              <a:ext cx="360" cy="156"/>
            </a:xfrm>
            <a:prstGeom prst="line">
              <a:avLst/>
            </a:prstGeom>
            <a:noFill/>
            <a:ln w="28575">
              <a:solidFill>
                <a:schemeClr val="tx1"/>
              </a:solidFill>
              <a:round/>
              <a:headEnd/>
              <a:tailEnd/>
            </a:ln>
          </p:spPr>
          <p:txBody>
            <a:bodyPr lIns="0" tIns="0" rIns="0" bIns="0"/>
            <a:lstStyle/>
            <a:p>
              <a:endParaRPr lang="zh-CN" altLang="en-US"/>
            </a:p>
          </p:txBody>
        </p:sp>
        <p:sp>
          <p:nvSpPr>
            <p:cNvPr id="87108" name="Line 239"/>
            <p:cNvSpPr>
              <a:spLocks noChangeShapeType="1"/>
            </p:cNvSpPr>
            <p:nvPr/>
          </p:nvSpPr>
          <p:spPr bwMode="auto">
            <a:xfrm>
              <a:off x="7380" y="10176"/>
              <a:ext cx="0" cy="156"/>
            </a:xfrm>
            <a:prstGeom prst="line">
              <a:avLst/>
            </a:prstGeom>
            <a:noFill/>
            <a:ln w="28575">
              <a:solidFill>
                <a:schemeClr val="tx1"/>
              </a:solidFill>
              <a:round/>
              <a:headEnd/>
              <a:tailEnd/>
            </a:ln>
          </p:spPr>
          <p:txBody>
            <a:bodyPr lIns="0" tIns="0" rIns="0" bIns="0"/>
            <a:lstStyle/>
            <a:p>
              <a:endParaRPr lang="zh-CN" altLang="en-US"/>
            </a:p>
          </p:txBody>
        </p:sp>
        <p:sp>
          <p:nvSpPr>
            <p:cNvPr id="87109" name="Line 240"/>
            <p:cNvSpPr>
              <a:spLocks noChangeShapeType="1"/>
            </p:cNvSpPr>
            <p:nvPr/>
          </p:nvSpPr>
          <p:spPr bwMode="auto">
            <a:xfrm>
              <a:off x="7560" y="10020"/>
              <a:ext cx="540" cy="312"/>
            </a:xfrm>
            <a:prstGeom prst="line">
              <a:avLst/>
            </a:prstGeom>
            <a:noFill/>
            <a:ln w="28575">
              <a:solidFill>
                <a:schemeClr val="tx1"/>
              </a:solidFill>
              <a:round/>
              <a:headEnd/>
              <a:tailEnd/>
            </a:ln>
          </p:spPr>
          <p:txBody>
            <a:bodyPr lIns="0" tIns="0" rIns="0" bIns="0"/>
            <a:lstStyle/>
            <a:p>
              <a:endParaRPr lang="zh-CN" altLang="en-US"/>
            </a:p>
          </p:txBody>
        </p:sp>
      </p:grpSp>
      <p:graphicFrame>
        <p:nvGraphicFramePr>
          <p:cNvPr id="138" name="Group 222"/>
          <p:cNvGraphicFramePr>
            <a:graphicFrameLocks noGrp="1"/>
          </p:cNvGraphicFramePr>
          <p:nvPr/>
        </p:nvGraphicFramePr>
        <p:xfrm>
          <a:off x="5003800" y="915988"/>
          <a:ext cx="2016224" cy="3537347"/>
        </p:xfrm>
        <a:graphic>
          <a:graphicData uri="http://schemas.openxmlformats.org/drawingml/2006/table">
            <a:tbl>
              <a:tblPr/>
              <a:tblGrid>
                <a:gridCol w="312515">
                  <a:extLst>
                    <a:ext uri="{9D8B030D-6E8A-4147-A177-3AD203B41FA5}">
                      <a16:colId xmlns:a16="http://schemas.microsoft.com/office/drawing/2014/main" xmlns="" val="20000"/>
                    </a:ext>
                  </a:extLst>
                </a:gridCol>
                <a:gridCol w="793048">
                  <a:extLst>
                    <a:ext uri="{9D8B030D-6E8A-4147-A177-3AD203B41FA5}">
                      <a16:colId xmlns:a16="http://schemas.microsoft.com/office/drawing/2014/main" xmlns="" val="20001"/>
                    </a:ext>
                  </a:extLst>
                </a:gridCol>
                <a:gridCol w="910661">
                  <a:extLst>
                    <a:ext uri="{9D8B030D-6E8A-4147-A177-3AD203B41FA5}">
                      <a16:colId xmlns:a16="http://schemas.microsoft.com/office/drawing/2014/main" xmlns="" val="20002"/>
                    </a:ext>
                  </a:extLst>
                </a:gridCol>
              </a:tblGrid>
              <a:tr h="451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952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数据</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父结点</a:t>
                      </a:r>
                    </a:p>
                  </a:txBody>
                  <a:tcPr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老王</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marT="34290" marB="3429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marT="34290" marB="3429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p>
                  </a:txBody>
                  <a:tcPr marT="34290" marB="3429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p>
                  </a:txBody>
                  <a:tcPr marT="34290" marB="3429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marT="34290" marB="3429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marT="34290" marB="3429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p>
                  </a:txBody>
                  <a:tcPr marT="34290" marB="3429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p>
                  </a:txBody>
                  <a:tcPr marT="34290" marB="3429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mc:AlternateContent xmlns:mc="http://schemas.openxmlformats.org/markup-compatibility/2006">
        <mc:Choice xmlns:p14="http://schemas.microsoft.com/office/powerpoint/2010/main" xmlns="" Requires="p14">
          <p:contentPart p14:bwMode="auto" r:id="rId3">
            <p14:nvContentPartPr>
              <p14:cNvPr id="87042"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7042"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blinds(horizontal)">
                                      <p:cBhvr>
                                        <p:cTn id="12" dur="500"/>
                                        <p:tgtEl>
                                          <p:spTgt spid="2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Effect transition="in" filter="blinds(horizontal)">
                                      <p:cBhvr>
                                        <p:cTn id="15" dur="500"/>
                                        <p:tgtEl>
                                          <p:spTgt spid="26">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
                                            <p:txEl>
                                              <p:pRg st="4" end="4"/>
                                            </p:txEl>
                                          </p:spTgt>
                                        </p:tgtEl>
                                        <p:attrNameLst>
                                          <p:attrName>style.visibility</p:attrName>
                                        </p:attrNameLst>
                                      </p:cBhvr>
                                      <p:to>
                                        <p:strVal val="visible"/>
                                      </p:to>
                                    </p:set>
                                    <p:animEffect transition="in" filter="blinds(horizontal)">
                                      <p:cBhvr>
                                        <p:cTn id="18" dur="500"/>
                                        <p:tgtEl>
                                          <p:spTgt spid="2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xEl>
                                              <p:pRg st="6" end="6"/>
                                            </p:txEl>
                                          </p:spTgt>
                                        </p:tgtEl>
                                        <p:attrNameLst>
                                          <p:attrName>style.visibility</p:attrName>
                                        </p:attrNameLst>
                                      </p:cBhvr>
                                      <p:to>
                                        <p:strVal val="visible"/>
                                      </p:to>
                                    </p:set>
                                    <p:animEffect transition="in" filter="blinds(horizontal)">
                                      <p:cBhvr>
                                        <p:cTn id="23" dur="500"/>
                                        <p:tgtEl>
                                          <p:spTgt spid="26">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8"/>
                                        </p:tgtEl>
                                        <p:attrNameLst>
                                          <p:attrName>style.visibility</p:attrName>
                                        </p:attrNameLst>
                                      </p:cBhvr>
                                      <p:to>
                                        <p:strVal val="visible"/>
                                      </p:to>
                                    </p:set>
                                    <p:animEffect transition="in" filter="blinds(horizontal)">
                                      <p:cBhvr>
                                        <p:cTn id="33"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矩形 34"/>
          <p:cNvSpPr>
            <a:spLocks noChangeArrowheads="1"/>
          </p:cNvSpPr>
          <p:nvPr/>
        </p:nvSpPr>
        <p:spPr bwMode="auto">
          <a:xfrm>
            <a:off x="251520"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树的遍历</a:t>
            </a:r>
          </a:p>
        </p:txBody>
      </p:sp>
      <p:sp>
        <p:nvSpPr>
          <p:cNvPr id="26" name="矩形 25"/>
          <p:cNvSpPr>
            <a:spLocks noChangeArrowheads="1"/>
          </p:cNvSpPr>
          <p:nvPr/>
        </p:nvSpPr>
        <p:spPr bwMode="auto">
          <a:xfrm>
            <a:off x="250825" y="1203325"/>
            <a:ext cx="8496300" cy="3203575"/>
          </a:xfrm>
          <a:prstGeom prst="rect">
            <a:avLst/>
          </a:prstGeom>
          <a:noFill/>
          <a:ln w="9525">
            <a:noFill/>
            <a:miter lim="800000"/>
            <a:headEnd/>
            <a:tailEnd/>
          </a:ln>
        </p:spPr>
        <p:txBody>
          <a:bodyPr>
            <a:spAutoFit/>
          </a:bodyPr>
          <a:lstStyle/>
          <a:p>
            <a:pPr>
              <a:lnSpc>
                <a:spcPct val="120000"/>
              </a:lnSpc>
            </a:pPr>
            <a:r>
              <a:rPr lang="zh-CN" altLang="en-US" sz="1800" b="1" dirty="0">
                <a:latin typeface="微软雅黑" pitchFamily="34" charset="-122"/>
                <a:ea typeface="微软雅黑" pitchFamily="34" charset="-122"/>
              </a:rPr>
              <a:t>前序遍历</a:t>
            </a:r>
            <a:endParaRPr lang="en-US" altLang="zh-CN" sz="1800" b="1" dirty="0">
              <a:latin typeface="微软雅黑" pitchFamily="34" charset="-122"/>
              <a:ea typeface="微软雅黑" pitchFamily="34" charset="-122"/>
            </a:endParaRPr>
          </a:p>
          <a:p>
            <a:pPr>
              <a:spcBef>
                <a:spcPts val="600"/>
              </a:spcBef>
            </a:pPr>
            <a:r>
              <a:rPr lang="zh-CN" altLang="en-US" sz="1400" b="1" dirty="0">
                <a:latin typeface="楷体_GB2312" pitchFamily="49" charset="-122"/>
                <a:ea typeface="楷体_GB2312" pitchFamily="49" charset="-122"/>
              </a:rPr>
              <a:t>访问根结点；</a:t>
            </a:r>
          </a:p>
          <a:p>
            <a:r>
              <a:rPr lang="zh-CN" altLang="en-US" sz="1400" b="1" dirty="0">
                <a:latin typeface="楷体_GB2312" pitchFamily="49" charset="-122"/>
                <a:ea typeface="楷体_GB2312" pitchFamily="49" charset="-122"/>
              </a:rPr>
              <a:t>前序遍历根结点的第一棵子树、前序遍历它的第二棵子树、</a:t>
            </a:r>
            <a:r>
              <a:rPr lang="en-US" altLang="zh-CN" sz="1400" b="1" dirty="0">
                <a:ea typeface="楷体_GB2312" pitchFamily="49" charset="-122"/>
              </a:rPr>
              <a:t>……</a:t>
            </a:r>
            <a:r>
              <a:rPr lang="zh-CN" altLang="en-US" sz="1400" b="1" dirty="0">
                <a:latin typeface="楷体_GB2312" pitchFamily="49" charset="-122"/>
                <a:ea typeface="楷体_GB2312" pitchFamily="49" charset="-122"/>
              </a:rPr>
              <a:t>、前序遍历它的最后一棵子树。 </a:t>
            </a:r>
            <a:endParaRPr lang="zh-CN" altLang="en-US" sz="1400" dirty="0">
              <a:latin typeface="楷体_GB2312" pitchFamily="49" charset="-122"/>
              <a:ea typeface="楷体_GB2312" pitchFamily="49" charset="-122"/>
            </a:endParaRPr>
          </a:p>
          <a:p>
            <a:pPr>
              <a:lnSpc>
                <a:spcPct val="120000"/>
              </a:lnSpc>
            </a:pPr>
            <a:endParaRPr lang="zh-CN" altLang="en-US" sz="1800" b="1" dirty="0">
              <a:latin typeface="微软雅黑" pitchFamily="34" charset="-122"/>
              <a:ea typeface="微软雅黑" pitchFamily="34" charset="-122"/>
            </a:endParaRPr>
          </a:p>
          <a:p>
            <a:pPr>
              <a:lnSpc>
                <a:spcPct val="120000"/>
              </a:lnSpc>
            </a:pPr>
            <a:r>
              <a:rPr lang="zh-CN" altLang="en-US" sz="1800" b="1" dirty="0">
                <a:latin typeface="微软雅黑" pitchFamily="34" charset="-122"/>
                <a:ea typeface="微软雅黑" pitchFamily="34" charset="-122"/>
              </a:rPr>
              <a:t>后序遍历</a:t>
            </a:r>
            <a:endParaRPr lang="en-US" altLang="zh-CN" sz="1800" b="1" dirty="0">
              <a:latin typeface="微软雅黑" pitchFamily="34" charset="-122"/>
              <a:ea typeface="微软雅黑" pitchFamily="34" charset="-122"/>
            </a:endParaRPr>
          </a:p>
          <a:p>
            <a:pPr>
              <a:spcBef>
                <a:spcPts val="600"/>
              </a:spcBef>
            </a:pPr>
            <a:r>
              <a:rPr lang="zh-CN" altLang="en-US" sz="1400" b="1" dirty="0">
                <a:ea typeface="楷体_GB2312" pitchFamily="49" charset="-122"/>
              </a:rPr>
              <a:t>后序遍历根结点的第一棵子树、后序遍历它的第二棵子树、</a:t>
            </a:r>
            <a:r>
              <a:rPr lang="en-US" altLang="zh-CN" sz="1400" b="1" dirty="0">
                <a:ea typeface="楷体_GB2312" pitchFamily="49" charset="-122"/>
              </a:rPr>
              <a:t>……</a:t>
            </a:r>
            <a:r>
              <a:rPr lang="zh-CN" altLang="en-US" sz="1400" b="1" dirty="0">
                <a:ea typeface="楷体_GB2312" pitchFamily="49" charset="-122"/>
              </a:rPr>
              <a:t>、后序遍历它的最后一棵子树。</a:t>
            </a:r>
          </a:p>
          <a:p>
            <a:r>
              <a:rPr lang="zh-CN" altLang="en-US" sz="1400" b="1" dirty="0">
                <a:ea typeface="楷体_GB2312" pitchFamily="49" charset="-122"/>
              </a:rPr>
              <a:t>访问根结点；</a:t>
            </a:r>
          </a:p>
          <a:p>
            <a:pPr>
              <a:lnSpc>
                <a:spcPct val="120000"/>
              </a:lnSpc>
            </a:pPr>
            <a:endParaRPr lang="zh-CN" altLang="en-US" sz="1400" dirty="0">
              <a:latin typeface="微软雅黑" pitchFamily="34" charset="-122"/>
              <a:ea typeface="微软雅黑" pitchFamily="34" charset="-122"/>
            </a:endParaRPr>
          </a:p>
          <a:p>
            <a:pPr>
              <a:lnSpc>
                <a:spcPct val="120000"/>
              </a:lnSpc>
            </a:pPr>
            <a:r>
              <a:rPr lang="zh-CN" altLang="en-US" sz="1800" b="1" dirty="0"/>
              <a:t>层次遍历</a:t>
            </a:r>
            <a:endParaRPr lang="en-US" altLang="zh-CN" sz="1800" b="1" dirty="0"/>
          </a:p>
          <a:p>
            <a:pPr>
              <a:spcBef>
                <a:spcPts val="600"/>
              </a:spcBef>
            </a:pPr>
            <a:r>
              <a:rPr lang="zh-CN" altLang="en-US" sz="1400" b="1" dirty="0">
                <a:latin typeface="楷体_GB2312" pitchFamily="49" charset="-122"/>
                <a:ea typeface="楷体_GB2312" pitchFamily="49" charset="-122"/>
              </a:rPr>
              <a:t>访问根结点；</a:t>
            </a:r>
          </a:p>
          <a:p>
            <a:r>
              <a:rPr lang="zh-CN" altLang="en-US" sz="1400" b="1" dirty="0">
                <a:latin typeface="楷体_GB2312" pitchFamily="49" charset="-122"/>
                <a:ea typeface="楷体_GB2312" pitchFamily="49" charset="-122"/>
              </a:rPr>
              <a:t>若第</a:t>
            </a:r>
            <a:r>
              <a:rPr lang="en-US" altLang="zh-CN" sz="1400" b="1" dirty="0" err="1">
                <a:latin typeface="楷体_GB2312" pitchFamily="49" charset="-122"/>
                <a:ea typeface="楷体_GB2312" pitchFamily="49" charset="-122"/>
              </a:rPr>
              <a:t>i</a:t>
            </a:r>
            <a:r>
              <a:rPr lang="zh-CN" altLang="en-US" sz="1400" b="1" dirty="0">
                <a:latin typeface="楷体_GB2312" pitchFamily="49" charset="-122"/>
                <a:ea typeface="楷体_GB2312" pitchFamily="49" charset="-122"/>
              </a:rPr>
              <a:t>层已被访问，且第</a:t>
            </a:r>
            <a:r>
              <a:rPr lang="en-US" altLang="zh-CN" sz="1400" b="1" dirty="0">
                <a:latin typeface="楷体_GB2312" pitchFamily="49" charset="-122"/>
                <a:ea typeface="楷体_GB2312" pitchFamily="49" charset="-122"/>
              </a:rPr>
              <a:t>i+1</a:t>
            </a:r>
            <a:r>
              <a:rPr lang="zh-CN" altLang="en-US" sz="1400" b="1" dirty="0">
                <a:latin typeface="楷体_GB2312" pitchFamily="49" charset="-122"/>
                <a:ea typeface="楷体_GB2312" pitchFamily="49" charset="-122"/>
              </a:rPr>
              <a:t>层的结点尚未被访问，则从左到右依次访问第</a:t>
            </a:r>
            <a:r>
              <a:rPr lang="en-US" altLang="zh-CN" sz="1400" b="1" dirty="0">
                <a:latin typeface="楷体_GB2312" pitchFamily="49" charset="-122"/>
                <a:ea typeface="楷体_GB2312" pitchFamily="49" charset="-122"/>
              </a:rPr>
              <a:t>i+1</a:t>
            </a:r>
            <a:r>
              <a:rPr lang="zh-CN" altLang="en-US" sz="1400" b="1" dirty="0">
                <a:latin typeface="楷体_GB2312" pitchFamily="49" charset="-122"/>
                <a:ea typeface="楷体_GB2312" pitchFamily="49" charset="-122"/>
              </a:rPr>
              <a:t>层的结点</a:t>
            </a:r>
            <a:endParaRPr lang="zh-CN" altLang="en-US" sz="1400" dirty="0">
              <a:latin typeface="微软雅黑" pitchFamily="34" charset="-122"/>
              <a:ea typeface="微软雅黑" pitchFamily="34" charset="-122"/>
            </a:endParaRPr>
          </a:p>
        </p:txBody>
      </p:sp>
      <p:grpSp>
        <p:nvGrpSpPr>
          <p:cNvPr id="2" name="Group 2"/>
          <p:cNvGrpSpPr>
            <a:grpSpLocks/>
          </p:cNvGrpSpPr>
          <p:nvPr/>
        </p:nvGrpSpPr>
        <p:grpSpPr bwMode="auto">
          <a:xfrm>
            <a:off x="6875463" y="2932113"/>
            <a:ext cx="2017712" cy="1511300"/>
            <a:chOff x="2479" y="768"/>
            <a:chExt cx="1974" cy="1939"/>
          </a:xfrm>
        </p:grpSpPr>
        <p:sp>
          <p:nvSpPr>
            <p:cNvPr id="88074" name="Oval 3"/>
            <p:cNvSpPr>
              <a:spLocks noChangeArrowheads="1"/>
            </p:cNvSpPr>
            <p:nvPr/>
          </p:nvSpPr>
          <p:spPr bwMode="auto">
            <a:xfrm>
              <a:off x="2827" y="1321"/>
              <a:ext cx="349" cy="27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B</a:t>
              </a:r>
              <a:endParaRPr lang="en-US" altLang="zh-CN" sz="1400" b="1" u="sng">
                <a:latin typeface="Arial" pitchFamily="34" charset="0"/>
              </a:endParaRPr>
            </a:p>
          </p:txBody>
        </p:sp>
        <p:sp>
          <p:nvSpPr>
            <p:cNvPr id="88075" name="Oval 4"/>
            <p:cNvSpPr>
              <a:spLocks noChangeArrowheads="1"/>
            </p:cNvSpPr>
            <p:nvPr/>
          </p:nvSpPr>
          <p:spPr bwMode="auto">
            <a:xfrm>
              <a:off x="3409" y="1321"/>
              <a:ext cx="348" cy="27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C</a:t>
              </a:r>
              <a:endParaRPr lang="en-US" altLang="zh-CN" sz="1400" b="1" u="sng">
                <a:latin typeface="Arial" pitchFamily="34" charset="0"/>
              </a:endParaRPr>
            </a:p>
          </p:txBody>
        </p:sp>
        <p:sp>
          <p:nvSpPr>
            <p:cNvPr id="88076" name="Oval 5"/>
            <p:cNvSpPr>
              <a:spLocks noChangeArrowheads="1"/>
            </p:cNvSpPr>
            <p:nvPr/>
          </p:nvSpPr>
          <p:spPr bwMode="auto">
            <a:xfrm>
              <a:off x="3873" y="1321"/>
              <a:ext cx="349" cy="278"/>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D</a:t>
              </a:r>
              <a:endParaRPr lang="en-US" altLang="zh-CN" sz="1400" b="1" u="sng">
                <a:latin typeface="Arial" pitchFamily="34" charset="0"/>
              </a:endParaRPr>
            </a:p>
          </p:txBody>
        </p:sp>
        <p:sp>
          <p:nvSpPr>
            <p:cNvPr id="88077" name="Oval 6"/>
            <p:cNvSpPr>
              <a:spLocks noChangeArrowheads="1"/>
            </p:cNvSpPr>
            <p:nvPr/>
          </p:nvSpPr>
          <p:spPr bwMode="auto">
            <a:xfrm>
              <a:off x="2886" y="1876"/>
              <a:ext cx="348" cy="277"/>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E</a:t>
              </a:r>
              <a:endParaRPr lang="en-US" altLang="zh-CN" sz="1400" b="1" u="sng">
                <a:latin typeface="Arial" pitchFamily="34" charset="0"/>
              </a:endParaRPr>
            </a:p>
          </p:txBody>
        </p:sp>
        <p:sp>
          <p:nvSpPr>
            <p:cNvPr id="88078" name="Oval 7"/>
            <p:cNvSpPr>
              <a:spLocks noChangeArrowheads="1"/>
            </p:cNvSpPr>
            <p:nvPr/>
          </p:nvSpPr>
          <p:spPr bwMode="auto">
            <a:xfrm>
              <a:off x="3292" y="1876"/>
              <a:ext cx="348" cy="277"/>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F</a:t>
              </a:r>
              <a:endParaRPr lang="en-US" altLang="zh-CN" sz="1400" b="1" u="sng">
                <a:latin typeface="Arial" pitchFamily="34" charset="0"/>
              </a:endParaRPr>
            </a:p>
          </p:txBody>
        </p:sp>
        <p:sp>
          <p:nvSpPr>
            <p:cNvPr id="88079" name="Oval 8"/>
            <p:cNvSpPr>
              <a:spLocks noChangeArrowheads="1"/>
            </p:cNvSpPr>
            <p:nvPr/>
          </p:nvSpPr>
          <p:spPr bwMode="auto">
            <a:xfrm>
              <a:off x="3699" y="1876"/>
              <a:ext cx="348" cy="277"/>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G</a:t>
              </a:r>
              <a:endParaRPr lang="en-US" altLang="zh-CN" sz="1400" b="1" u="sng">
                <a:latin typeface="Arial" pitchFamily="34" charset="0"/>
              </a:endParaRPr>
            </a:p>
          </p:txBody>
        </p:sp>
        <p:sp>
          <p:nvSpPr>
            <p:cNvPr id="88080" name="Oval 9"/>
            <p:cNvSpPr>
              <a:spLocks noChangeArrowheads="1"/>
            </p:cNvSpPr>
            <p:nvPr/>
          </p:nvSpPr>
          <p:spPr bwMode="auto">
            <a:xfrm>
              <a:off x="4105" y="1876"/>
              <a:ext cx="348" cy="277"/>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H</a:t>
              </a:r>
              <a:endParaRPr lang="en-US" altLang="zh-CN" sz="1400" u="sng">
                <a:latin typeface="Arial" pitchFamily="34" charset="0"/>
              </a:endParaRPr>
            </a:p>
          </p:txBody>
        </p:sp>
        <p:sp>
          <p:nvSpPr>
            <p:cNvPr id="88081" name="Oval 10"/>
            <p:cNvSpPr>
              <a:spLocks noChangeArrowheads="1"/>
            </p:cNvSpPr>
            <p:nvPr/>
          </p:nvSpPr>
          <p:spPr bwMode="auto">
            <a:xfrm>
              <a:off x="3524" y="2430"/>
              <a:ext cx="349" cy="277"/>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I</a:t>
              </a:r>
              <a:endParaRPr lang="en-US" altLang="zh-CN" sz="1400" b="1" u="sng">
                <a:latin typeface="Arial" pitchFamily="34" charset="0"/>
              </a:endParaRPr>
            </a:p>
          </p:txBody>
        </p:sp>
        <p:sp>
          <p:nvSpPr>
            <p:cNvPr id="88082" name="Oval 11"/>
            <p:cNvSpPr>
              <a:spLocks noChangeArrowheads="1"/>
            </p:cNvSpPr>
            <p:nvPr/>
          </p:nvSpPr>
          <p:spPr bwMode="auto">
            <a:xfrm>
              <a:off x="2479" y="1876"/>
              <a:ext cx="348" cy="277"/>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L</a:t>
              </a:r>
              <a:endParaRPr lang="en-US" altLang="zh-CN" sz="1400" b="1" u="sng">
                <a:latin typeface="Arial" pitchFamily="34" charset="0"/>
              </a:endParaRPr>
            </a:p>
          </p:txBody>
        </p:sp>
        <p:sp>
          <p:nvSpPr>
            <p:cNvPr id="88083" name="Line 12"/>
            <p:cNvSpPr>
              <a:spLocks noChangeShapeType="1"/>
            </p:cNvSpPr>
            <p:nvPr/>
          </p:nvSpPr>
          <p:spPr bwMode="auto">
            <a:xfrm flipH="1">
              <a:off x="3117" y="990"/>
              <a:ext cx="349" cy="38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8084" name="Line 13"/>
            <p:cNvSpPr>
              <a:spLocks noChangeShapeType="1"/>
            </p:cNvSpPr>
            <p:nvPr/>
          </p:nvSpPr>
          <p:spPr bwMode="auto">
            <a:xfrm flipH="1">
              <a:off x="2711" y="1599"/>
              <a:ext cx="233" cy="27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8085" name="Line 14"/>
            <p:cNvSpPr>
              <a:spLocks noChangeShapeType="1"/>
            </p:cNvSpPr>
            <p:nvPr/>
          </p:nvSpPr>
          <p:spPr bwMode="auto">
            <a:xfrm flipH="1">
              <a:off x="3582" y="1045"/>
              <a:ext cx="0" cy="276"/>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8086" name="Line 15"/>
            <p:cNvSpPr>
              <a:spLocks noChangeShapeType="1"/>
            </p:cNvSpPr>
            <p:nvPr/>
          </p:nvSpPr>
          <p:spPr bwMode="auto">
            <a:xfrm>
              <a:off x="3640" y="990"/>
              <a:ext cx="292" cy="331"/>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8087" name="Line 16"/>
            <p:cNvSpPr>
              <a:spLocks noChangeShapeType="1"/>
            </p:cNvSpPr>
            <p:nvPr/>
          </p:nvSpPr>
          <p:spPr bwMode="auto">
            <a:xfrm flipH="1">
              <a:off x="3059" y="1599"/>
              <a:ext cx="0" cy="27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8088" name="Line 17"/>
            <p:cNvSpPr>
              <a:spLocks noChangeShapeType="1"/>
            </p:cNvSpPr>
            <p:nvPr/>
          </p:nvSpPr>
          <p:spPr bwMode="auto">
            <a:xfrm flipH="1">
              <a:off x="3466" y="1599"/>
              <a:ext cx="116" cy="27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8089" name="Line 18"/>
            <p:cNvSpPr>
              <a:spLocks noChangeShapeType="1"/>
            </p:cNvSpPr>
            <p:nvPr/>
          </p:nvSpPr>
          <p:spPr bwMode="auto">
            <a:xfrm flipH="1">
              <a:off x="3873" y="1599"/>
              <a:ext cx="116" cy="27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8090" name="Line 19"/>
            <p:cNvSpPr>
              <a:spLocks noChangeShapeType="1"/>
            </p:cNvSpPr>
            <p:nvPr/>
          </p:nvSpPr>
          <p:spPr bwMode="auto">
            <a:xfrm>
              <a:off x="4105" y="1599"/>
              <a:ext cx="117" cy="277"/>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8091" name="Line 20"/>
            <p:cNvSpPr>
              <a:spLocks noChangeShapeType="1"/>
            </p:cNvSpPr>
            <p:nvPr/>
          </p:nvSpPr>
          <p:spPr bwMode="auto">
            <a:xfrm flipH="1">
              <a:off x="3757" y="2098"/>
              <a:ext cx="116" cy="33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88092" name="Oval 21"/>
            <p:cNvSpPr>
              <a:spLocks noChangeArrowheads="1"/>
            </p:cNvSpPr>
            <p:nvPr/>
          </p:nvSpPr>
          <p:spPr bwMode="auto">
            <a:xfrm>
              <a:off x="3350" y="768"/>
              <a:ext cx="349" cy="277"/>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400" b="1">
                  <a:latin typeface="Arial" pitchFamily="34" charset="0"/>
                </a:rPr>
                <a:t>A</a:t>
              </a:r>
              <a:endParaRPr lang="en-US" altLang="zh-CN" sz="1400" b="1" u="sng">
                <a:latin typeface="Arial" pitchFamily="34" charset="0"/>
              </a:endParaRPr>
            </a:p>
          </p:txBody>
        </p:sp>
      </p:grpSp>
      <p:sp>
        <p:nvSpPr>
          <p:cNvPr id="45" name="矩形 44"/>
          <p:cNvSpPr>
            <a:spLocks noChangeArrowheads="1"/>
          </p:cNvSpPr>
          <p:nvPr/>
        </p:nvSpPr>
        <p:spPr bwMode="auto">
          <a:xfrm>
            <a:off x="2268538" y="1419225"/>
            <a:ext cx="3240087" cy="307975"/>
          </a:xfrm>
          <a:prstGeom prst="rect">
            <a:avLst/>
          </a:prstGeom>
          <a:noFill/>
          <a:ln w="9525">
            <a:noFill/>
            <a:miter lim="800000"/>
            <a:headEnd/>
            <a:tailEnd/>
          </a:ln>
        </p:spPr>
        <p:txBody>
          <a:bodyPr>
            <a:spAutoFit/>
          </a:bodyPr>
          <a:lstStyle/>
          <a:p>
            <a:r>
              <a:rPr lang="en-US" altLang="zh-CN" sz="1400" b="1" dirty="0">
                <a:latin typeface="Arial" pitchFamily="34" charset="0"/>
              </a:rPr>
              <a:t>A</a:t>
            </a:r>
            <a:r>
              <a:rPr lang="zh-CN" altLang="en-US" sz="1400" b="1" dirty="0">
                <a:latin typeface="Arial" pitchFamily="34" charset="0"/>
              </a:rPr>
              <a:t>、</a:t>
            </a:r>
            <a:r>
              <a:rPr lang="en-US" altLang="zh-CN" sz="1400" b="1" dirty="0">
                <a:latin typeface="Arial" pitchFamily="34" charset="0"/>
              </a:rPr>
              <a:t>B</a:t>
            </a:r>
            <a:r>
              <a:rPr lang="zh-CN" altLang="en-US" sz="1400" b="1" dirty="0">
                <a:latin typeface="Arial" pitchFamily="34" charset="0"/>
              </a:rPr>
              <a:t>、</a:t>
            </a:r>
            <a:r>
              <a:rPr lang="en-US" altLang="zh-CN" sz="1400" b="1" dirty="0">
                <a:latin typeface="Arial" pitchFamily="34" charset="0"/>
              </a:rPr>
              <a:t>L</a:t>
            </a:r>
            <a:r>
              <a:rPr lang="zh-CN" altLang="en-US" sz="1400" b="1" dirty="0">
                <a:latin typeface="Arial" pitchFamily="34" charset="0"/>
              </a:rPr>
              <a:t>、</a:t>
            </a:r>
            <a:r>
              <a:rPr lang="en-US" altLang="zh-CN" sz="1400" b="1" dirty="0">
                <a:latin typeface="Arial" pitchFamily="34" charset="0"/>
              </a:rPr>
              <a:t>E</a:t>
            </a:r>
            <a:r>
              <a:rPr lang="zh-CN" altLang="en-US" sz="1400" b="1" dirty="0">
                <a:latin typeface="Arial" pitchFamily="34" charset="0"/>
              </a:rPr>
              <a:t>、</a:t>
            </a:r>
            <a:r>
              <a:rPr lang="en-US" altLang="zh-CN" sz="1400" b="1" dirty="0">
                <a:latin typeface="Arial" pitchFamily="34" charset="0"/>
              </a:rPr>
              <a:t>C</a:t>
            </a:r>
            <a:r>
              <a:rPr lang="zh-CN" altLang="en-US" sz="1400" b="1" dirty="0">
                <a:latin typeface="Arial" pitchFamily="34" charset="0"/>
              </a:rPr>
              <a:t>、</a:t>
            </a:r>
            <a:r>
              <a:rPr lang="en-US" altLang="zh-CN" sz="1400" b="1" dirty="0">
                <a:latin typeface="Arial" pitchFamily="34" charset="0"/>
              </a:rPr>
              <a:t>F</a:t>
            </a:r>
            <a:r>
              <a:rPr lang="zh-CN" altLang="en-US" sz="1400" b="1" dirty="0">
                <a:latin typeface="Arial" pitchFamily="34" charset="0"/>
              </a:rPr>
              <a:t>、</a:t>
            </a:r>
            <a:r>
              <a:rPr lang="en-US" altLang="zh-CN" sz="1400" b="1" dirty="0">
                <a:latin typeface="Arial" pitchFamily="34" charset="0"/>
              </a:rPr>
              <a:t>D</a:t>
            </a:r>
            <a:r>
              <a:rPr lang="zh-CN" altLang="en-US" sz="1400" b="1" dirty="0">
                <a:latin typeface="Arial" pitchFamily="34" charset="0"/>
              </a:rPr>
              <a:t>、</a:t>
            </a:r>
            <a:r>
              <a:rPr lang="en-US" altLang="zh-CN" sz="1400" b="1" dirty="0">
                <a:latin typeface="Arial" pitchFamily="34" charset="0"/>
              </a:rPr>
              <a:t>G</a:t>
            </a:r>
            <a:r>
              <a:rPr lang="zh-CN" altLang="en-US" sz="1400" b="1" dirty="0">
                <a:latin typeface="Arial" pitchFamily="34" charset="0"/>
              </a:rPr>
              <a:t>、</a:t>
            </a:r>
            <a:r>
              <a:rPr lang="en-US" altLang="zh-CN" sz="1400" b="1" dirty="0">
                <a:latin typeface="Arial" pitchFamily="34" charset="0"/>
              </a:rPr>
              <a:t>I</a:t>
            </a:r>
            <a:r>
              <a:rPr lang="zh-CN" altLang="en-US" sz="1400" b="1" dirty="0">
                <a:latin typeface="Arial" pitchFamily="34" charset="0"/>
              </a:rPr>
              <a:t>、</a:t>
            </a:r>
            <a:r>
              <a:rPr lang="en-US" altLang="zh-CN" sz="1400" b="1" dirty="0">
                <a:latin typeface="Arial" pitchFamily="34" charset="0"/>
              </a:rPr>
              <a:t>H</a:t>
            </a:r>
            <a:endParaRPr lang="zh-CN" altLang="en-US" sz="1400" dirty="0"/>
          </a:p>
        </p:txBody>
      </p:sp>
      <p:sp>
        <p:nvSpPr>
          <p:cNvPr id="46" name="矩形 45"/>
          <p:cNvSpPr>
            <a:spLocks noChangeArrowheads="1"/>
          </p:cNvSpPr>
          <p:nvPr/>
        </p:nvSpPr>
        <p:spPr bwMode="auto">
          <a:xfrm>
            <a:off x="2195513" y="2427288"/>
            <a:ext cx="3149600" cy="307975"/>
          </a:xfrm>
          <a:prstGeom prst="rect">
            <a:avLst/>
          </a:prstGeom>
          <a:noFill/>
          <a:ln w="9525">
            <a:noFill/>
            <a:miter lim="800000"/>
            <a:headEnd/>
            <a:tailEnd/>
          </a:ln>
        </p:spPr>
        <p:txBody>
          <a:bodyPr>
            <a:spAutoFit/>
          </a:bodyPr>
          <a:lstStyle/>
          <a:p>
            <a:r>
              <a:rPr lang="en-US" altLang="zh-CN" sz="1400" b="1" dirty="0">
                <a:latin typeface="Arial" pitchFamily="34" charset="0"/>
              </a:rPr>
              <a:t>L</a:t>
            </a:r>
            <a:r>
              <a:rPr lang="zh-CN" altLang="en-US" sz="1400" b="1" dirty="0">
                <a:latin typeface="Arial" pitchFamily="34" charset="0"/>
              </a:rPr>
              <a:t>、</a:t>
            </a:r>
            <a:r>
              <a:rPr lang="en-US" altLang="zh-CN" sz="1400" b="1" dirty="0">
                <a:latin typeface="Arial" pitchFamily="34" charset="0"/>
              </a:rPr>
              <a:t>E</a:t>
            </a:r>
            <a:r>
              <a:rPr lang="zh-CN" altLang="en-US" sz="1400" b="1" dirty="0">
                <a:latin typeface="Arial" pitchFamily="34" charset="0"/>
              </a:rPr>
              <a:t>、</a:t>
            </a:r>
            <a:r>
              <a:rPr lang="en-US" altLang="zh-CN" sz="1400" b="1" dirty="0">
                <a:latin typeface="Arial" pitchFamily="34" charset="0"/>
              </a:rPr>
              <a:t>B</a:t>
            </a:r>
            <a:r>
              <a:rPr lang="zh-CN" altLang="en-US" sz="1400" b="1" dirty="0">
                <a:latin typeface="Arial" pitchFamily="34" charset="0"/>
              </a:rPr>
              <a:t>、</a:t>
            </a:r>
            <a:r>
              <a:rPr lang="en-US" altLang="zh-CN" sz="1400" b="1" dirty="0">
                <a:latin typeface="Arial" pitchFamily="34" charset="0"/>
              </a:rPr>
              <a:t>F</a:t>
            </a:r>
            <a:r>
              <a:rPr lang="zh-CN" altLang="en-US" sz="1400" b="1" dirty="0">
                <a:latin typeface="Arial" pitchFamily="34" charset="0"/>
              </a:rPr>
              <a:t>、</a:t>
            </a:r>
            <a:r>
              <a:rPr lang="en-US" altLang="zh-CN" sz="1400" b="1" dirty="0">
                <a:latin typeface="Arial" pitchFamily="34" charset="0"/>
              </a:rPr>
              <a:t>C</a:t>
            </a:r>
            <a:r>
              <a:rPr lang="zh-CN" altLang="en-US" sz="1400" b="1" dirty="0">
                <a:latin typeface="Arial" pitchFamily="34" charset="0"/>
              </a:rPr>
              <a:t>、</a:t>
            </a:r>
            <a:r>
              <a:rPr lang="en-US" altLang="zh-CN" sz="1400" b="1" dirty="0">
                <a:latin typeface="Arial" pitchFamily="34" charset="0"/>
              </a:rPr>
              <a:t>I</a:t>
            </a:r>
            <a:r>
              <a:rPr lang="zh-CN" altLang="en-US" sz="1400" b="1" dirty="0">
                <a:latin typeface="Arial" pitchFamily="34" charset="0"/>
              </a:rPr>
              <a:t>、</a:t>
            </a:r>
            <a:r>
              <a:rPr lang="en-US" altLang="zh-CN" sz="1400" b="1" dirty="0">
                <a:latin typeface="Arial" pitchFamily="34" charset="0"/>
              </a:rPr>
              <a:t>G</a:t>
            </a:r>
            <a:r>
              <a:rPr lang="zh-CN" altLang="en-US" sz="1400" b="1" dirty="0">
                <a:latin typeface="Arial" pitchFamily="34" charset="0"/>
              </a:rPr>
              <a:t>、</a:t>
            </a:r>
            <a:r>
              <a:rPr lang="en-US" altLang="zh-CN" sz="1400" b="1" dirty="0">
                <a:latin typeface="Arial" pitchFamily="34" charset="0"/>
              </a:rPr>
              <a:t>H</a:t>
            </a:r>
            <a:r>
              <a:rPr lang="zh-CN" altLang="en-US" sz="1400" b="1" dirty="0">
                <a:latin typeface="Arial" pitchFamily="34" charset="0"/>
              </a:rPr>
              <a:t>、</a:t>
            </a:r>
            <a:r>
              <a:rPr lang="en-US" altLang="zh-CN" sz="1400" b="1" dirty="0">
                <a:latin typeface="Arial" pitchFamily="34" charset="0"/>
              </a:rPr>
              <a:t>D</a:t>
            </a:r>
            <a:r>
              <a:rPr lang="zh-CN" altLang="en-US" sz="1400" b="1" dirty="0">
                <a:latin typeface="Arial" pitchFamily="34" charset="0"/>
              </a:rPr>
              <a:t>、</a:t>
            </a:r>
            <a:r>
              <a:rPr lang="en-US" altLang="zh-CN" sz="1400" b="1" dirty="0">
                <a:latin typeface="Arial" pitchFamily="34" charset="0"/>
              </a:rPr>
              <a:t>A</a:t>
            </a:r>
            <a:endParaRPr lang="zh-CN" altLang="en-US" sz="1400" dirty="0"/>
          </a:p>
        </p:txBody>
      </p:sp>
      <p:sp>
        <p:nvSpPr>
          <p:cNvPr id="47" name="矩形 46"/>
          <p:cNvSpPr>
            <a:spLocks noChangeArrowheads="1"/>
          </p:cNvSpPr>
          <p:nvPr/>
        </p:nvSpPr>
        <p:spPr bwMode="auto">
          <a:xfrm>
            <a:off x="2268538" y="3651250"/>
            <a:ext cx="3294062" cy="307975"/>
          </a:xfrm>
          <a:prstGeom prst="rect">
            <a:avLst/>
          </a:prstGeom>
          <a:noFill/>
          <a:ln w="9525">
            <a:noFill/>
            <a:miter lim="800000"/>
            <a:headEnd/>
            <a:tailEnd/>
          </a:ln>
        </p:spPr>
        <p:txBody>
          <a:bodyPr>
            <a:spAutoFit/>
          </a:bodyPr>
          <a:lstStyle/>
          <a:p>
            <a:pPr eaLnBrk="0" hangingPunct="0">
              <a:spcBef>
                <a:spcPct val="50000"/>
              </a:spcBef>
            </a:pPr>
            <a:r>
              <a:rPr lang="en-US" altLang="zh-CN" sz="1400" b="1" dirty="0">
                <a:latin typeface="Arial" pitchFamily="34" charset="0"/>
              </a:rPr>
              <a:t>A</a:t>
            </a:r>
            <a:r>
              <a:rPr lang="zh-CN" altLang="en-US" sz="1400" b="1" dirty="0">
                <a:latin typeface="Arial" pitchFamily="34" charset="0"/>
              </a:rPr>
              <a:t>、</a:t>
            </a:r>
            <a:r>
              <a:rPr lang="en-US" altLang="zh-CN" sz="1400" b="1" dirty="0">
                <a:latin typeface="Arial" pitchFamily="34" charset="0"/>
              </a:rPr>
              <a:t>B</a:t>
            </a:r>
            <a:r>
              <a:rPr lang="zh-CN" altLang="en-US" sz="1400" b="1" dirty="0">
                <a:latin typeface="Arial" pitchFamily="34" charset="0"/>
              </a:rPr>
              <a:t>、</a:t>
            </a:r>
            <a:r>
              <a:rPr lang="en-US" altLang="zh-CN" sz="1400" b="1" dirty="0">
                <a:latin typeface="Arial" pitchFamily="34" charset="0"/>
              </a:rPr>
              <a:t>C</a:t>
            </a:r>
            <a:r>
              <a:rPr lang="zh-CN" altLang="en-US" sz="1400" b="1" dirty="0">
                <a:latin typeface="Arial" pitchFamily="34" charset="0"/>
              </a:rPr>
              <a:t>、</a:t>
            </a:r>
            <a:r>
              <a:rPr lang="en-US" altLang="zh-CN" sz="1400" b="1" dirty="0">
                <a:latin typeface="Arial" pitchFamily="34" charset="0"/>
              </a:rPr>
              <a:t>D</a:t>
            </a:r>
            <a:r>
              <a:rPr lang="zh-CN" altLang="en-US" sz="1400" b="1" dirty="0">
                <a:latin typeface="Arial" pitchFamily="34" charset="0"/>
              </a:rPr>
              <a:t>、</a:t>
            </a:r>
            <a:r>
              <a:rPr lang="en-US" altLang="zh-CN" sz="1400" b="1" dirty="0">
                <a:latin typeface="Arial" pitchFamily="34" charset="0"/>
              </a:rPr>
              <a:t>L</a:t>
            </a:r>
            <a:r>
              <a:rPr lang="zh-CN" altLang="en-US" sz="1400" b="1" dirty="0">
                <a:latin typeface="Arial" pitchFamily="34" charset="0"/>
              </a:rPr>
              <a:t>、</a:t>
            </a:r>
            <a:r>
              <a:rPr lang="en-US" altLang="zh-CN" sz="1400" b="1" dirty="0">
                <a:latin typeface="Arial" pitchFamily="34" charset="0"/>
              </a:rPr>
              <a:t>E</a:t>
            </a:r>
            <a:r>
              <a:rPr lang="zh-CN" altLang="en-US" sz="1400" b="1" dirty="0">
                <a:latin typeface="Arial" pitchFamily="34" charset="0"/>
              </a:rPr>
              <a:t>、</a:t>
            </a:r>
            <a:r>
              <a:rPr lang="en-US" altLang="zh-CN" sz="1400" b="1" dirty="0">
                <a:latin typeface="Arial" pitchFamily="34" charset="0"/>
              </a:rPr>
              <a:t>F</a:t>
            </a:r>
            <a:r>
              <a:rPr lang="zh-CN" altLang="en-US" sz="1400" b="1" dirty="0">
                <a:latin typeface="Arial" pitchFamily="34" charset="0"/>
              </a:rPr>
              <a:t>、</a:t>
            </a:r>
            <a:r>
              <a:rPr lang="en-US" altLang="zh-CN" sz="1400" b="1" dirty="0">
                <a:latin typeface="Arial" pitchFamily="34" charset="0"/>
              </a:rPr>
              <a:t>G</a:t>
            </a:r>
            <a:r>
              <a:rPr lang="zh-CN" altLang="en-US" sz="1400" b="1" dirty="0">
                <a:latin typeface="Arial" pitchFamily="34" charset="0"/>
              </a:rPr>
              <a:t>、</a:t>
            </a:r>
            <a:r>
              <a:rPr lang="en-US" altLang="zh-CN" sz="1400" b="1" dirty="0">
                <a:latin typeface="Arial" pitchFamily="34" charset="0"/>
              </a:rPr>
              <a:t>H</a:t>
            </a:r>
            <a:r>
              <a:rPr lang="zh-CN" altLang="en-US" sz="1400" b="1" dirty="0">
                <a:latin typeface="Arial" pitchFamily="34" charset="0"/>
              </a:rPr>
              <a:t>、</a:t>
            </a:r>
            <a:r>
              <a:rPr lang="en-US" altLang="zh-CN" sz="1400" b="1" dirty="0">
                <a:latin typeface="Arial" pitchFamily="34" charset="0"/>
              </a:rPr>
              <a:t>I</a:t>
            </a:r>
          </a:p>
        </p:txBody>
      </p:sp>
      <mc:AlternateContent xmlns:mc="http://schemas.openxmlformats.org/markup-compatibility/2006">
        <mc:Choice xmlns:p14="http://schemas.microsoft.com/office/powerpoint/2010/main" xmlns="" Requires="p14">
          <p:contentPart p14:bwMode="auto" r:id="rId3">
            <p14:nvContentPartPr>
              <p14:cNvPr id="8806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8806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blinds(horizontal)">
                                      <p:cBhvr>
                                        <p:cTn id="10" dur="500"/>
                                        <p:tgtEl>
                                          <p:spTgt spid="2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animEffect transition="in" filter="blinds(horizontal)">
                                      <p:cBhvr>
                                        <p:cTn id="13" dur="500"/>
                                        <p:tgtEl>
                                          <p:spTgt spid="2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6">
                                            <p:txEl>
                                              <p:pRg st="4" end="4"/>
                                            </p:txEl>
                                          </p:spTgt>
                                        </p:tgtEl>
                                        <p:attrNameLst>
                                          <p:attrName>style.visibility</p:attrName>
                                        </p:attrNameLst>
                                      </p:cBhvr>
                                      <p:to>
                                        <p:strVal val="visible"/>
                                      </p:to>
                                    </p:set>
                                    <p:animEffect transition="in" filter="blinds(horizontal)">
                                      <p:cBhvr>
                                        <p:cTn id="18" dur="500"/>
                                        <p:tgtEl>
                                          <p:spTgt spid="26">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6">
                                            <p:txEl>
                                              <p:pRg st="5" end="5"/>
                                            </p:txEl>
                                          </p:spTgt>
                                        </p:tgtEl>
                                        <p:attrNameLst>
                                          <p:attrName>style.visibility</p:attrName>
                                        </p:attrNameLst>
                                      </p:cBhvr>
                                      <p:to>
                                        <p:strVal val="visible"/>
                                      </p:to>
                                    </p:set>
                                    <p:animEffect transition="in" filter="blinds(horizontal)">
                                      <p:cBhvr>
                                        <p:cTn id="21" dur="500"/>
                                        <p:tgtEl>
                                          <p:spTgt spid="26">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6">
                                            <p:txEl>
                                              <p:pRg st="6" end="6"/>
                                            </p:txEl>
                                          </p:spTgt>
                                        </p:tgtEl>
                                        <p:attrNameLst>
                                          <p:attrName>style.visibility</p:attrName>
                                        </p:attrNameLst>
                                      </p:cBhvr>
                                      <p:to>
                                        <p:strVal val="visible"/>
                                      </p:to>
                                    </p:set>
                                    <p:animEffect transition="in" filter="blinds(horizontal)">
                                      <p:cBhvr>
                                        <p:cTn id="24" dur="500"/>
                                        <p:tgtEl>
                                          <p:spTgt spid="2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6">
                                            <p:txEl>
                                              <p:pRg st="8" end="8"/>
                                            </p:txEl>
                                          </p:spTgt>
                                        </p:tgtEl>
                                        <p:attrNameLst>
                                          <p:attrName>style.visibility</p:attrName>
                                        </p:attrNameLst>
                                      </p:cBhvr>
                                      <p:to>
                                        <p:strVal val="visible"/>
                                      </p:to>
                                    </p:set>
                                    <p:animEffect transition="in" filter="blinds(horizontal)">
                                      <p:cBhvr>
                                        <p:cTn id="29" dur="500"/>
                                        <p:tgtEl>
                                          <p:spTgt spid="26">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6">
                                            <p:txEl>
                                              <p:pRg st="9" end="9"/>
                                            </p:txEl>
                                          </p:spTgt>
                                        </p:tgtEl>
                                        <p:attrNameLst>
                                          <p:attrName>style.visibility</p:attrName>
                                        </p:attrNameLst>
                                      </p:cBhvr>
                                      <p:to>
                                        <p:strVal val="visible"/>
                                      </p:to>
                                    </p:set>
                                    <p:animEffect transition="in" filter="blinds(horizontal)">
                                      <p:cBhvr>
                                        <p:cTn id="32" dur="500"/>
                                        <p:tgtEl>
                                          <p:spTgt spid="26">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6">
                                            <p:txEl>
                                              <p:pRg st="10" end="10"/>
                                            </p:txEl>
                                          </p:spTgt>
                                        </p:tgtEl>
                                        <p:attrNameLst>
                                          <p:attrName>style.visibility</p:attrName>
                                        </p:attrNameLst>
                                      </p:cBhvr>
                                      <p:to>
                                        <p:strVal val="visible"/>
                                      </p:to>
                                    </p:set>
                                    <p:animEffect transition="in" filter="blinds(horizontal)">
                                      <p:cBhvr>
                                        <p:cTn id="35" dur="500"/>
                                        <p:tgtEl>
                                          <p:spTgt spid="26">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blinds(horizontal)">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blinds(horizontal)">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blinds(horizontal)">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矩形 34"/>
          <p:cNvSpPr>
            <a:spLocks noChangeArrowheads="1"/>
          </p:cNvSpPr>
          <p:nvPr/>
        </p:nvSpPr>
        <p:spPr bwMode="auto">
          <a:xfrm>
            <a:off x="611560" y="339502"/>
            <a:ext cx="62150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树的遍历</a:t>
            </a:r>
          </a:p>
        </p:txBody>
      </p:sp>
      <p:sp>
        <p:nvSpPr>
          <p:cNvPr id="28" name="TextBox 27"/>
          <p:cNvSpPr txBox="1"/>
          <p:nvPr/>
        </p:nvSpPr>
        <p:spPr>
          <a:xfrm>
            <a:off x="611560" y="1059582"/>
            <a:ext cx="2736304"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八皇后问题的求解过程</a:t>
            </a:r>
          </a:p>
        </p:txBody>
      </p:sp>
      <p:grpSp>
        <p:nvGrpSpPr>
          <p:cNvPr id="29" name="组合 28"/>
          <p:cNvGrpSpPr/>
          <p:nvPr/>
        </p:nvGrpSpPr>
        <p:grpSpPr>
          <a:xfrm>
            <a:off x="539552" y="2427734"/>
            <a:ext cx="3659998" cy="2336903"/>
            <a:chOff x="5220072" y="1851670"/>
            <a:chExt cx="3674492" cy="2511953"/>
          </a:xfrm>
        </p:grpSpPr>
        <p:sp>
          <p:nvSpPr>
            <p:cNvPr id="30" name="Oval 65"/>
            <p:cNvSpPr>
              <a:spLocks noChangeArrowheads="1"/>
            </p:cNvSpPr>
            <p:nvPr/>
          </p:nvSpPr>
          <p:spPr bwMode="auto">
            <a:xfrm>
              <a:off x="6895422" y="1851670"/>
              <a:ext cx="375613" cy="426587"/>
            </a:xfrm>
            <a:prstGeom prst="ellipse">
              <a:avLst/>
            </a:prstGeom>
            <a:solidFill>
              <a:schemeClr val="accent1"/>
            </a:solidFill>
            <a:ln w="19050">
              <a:solidFill>
                <a:schemeClr val="tx1"/>
              </a:solidFill>
              <a:round/>
              <a:headEnd/>
              <a:tailEnd/>
            </a:ln>
          </p:spPr>
          <p:txBody>
            <a:bodyPr wrap="none" anchor="ctr"/>
            <a:lstStyle/>
            <a:p>
              <a:pPr algn="ctr"/>
              <a:endParaRPr lang="en-US" altLang="zh-CN" sz="1400" dirty="0">
                <a:ea typeface="楷体_GB2312" pitchFamily="49" charset="-122"/>
              </a:endParaRPr>
            </a:p>
          </p:txBody>
        </p:sp>
        <p:sp>
          <p:nvSpPr>
            <p:cNvPr id="31" name="Oval 66"/>
            <p:cNvSpPr>
              <a:spLocks noChangeArrowheads="1"/>
            </p:cNvSpPr>
            <p:nvPr/>
          </p:nvSpPr>
          <p:spPr bwMode="auto">
            <a:xfrm>
              <a:off x="7832391" y="2634268"/>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8</a:t>
              </a:r>
            </a:p>
          </p:txBody>
        </p:sp>
        <p:sp>
          <p:nvSpPr>
            <p:cNvPr id="32" name="Oval 67"/>
            <p:cNvSpPr>
              <a:spLocks noChangeArrowheads="1"/>
            </p:cNvSpPr>
            <p:nvPr/>
          </p:nvSpPr>
          <p:spPr bwMode="auto">
            <a:xfrm>
              <a:off x="6804248" y="2643758"/>
              <a:ext cx="720080"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a:t>
              </a:r>
            </a:p>
          </p:txBody>
        </p:sp>
        <p:sp>
          <p:nvSpPr>
            <p:cNvPr id="33" name="Oval 68"/>
            <p:cNvSpPr>
              <a:spLocks noChangeArrowheads="1"/>
            </p:cNvSpPr>
            <p:nvPr/>
          </p:nvSpPr>
          <p:spPr bwMode="auto">
            <a:xfrm>
              <a:off x="5834624" y="2634268"/>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1</a:t>
              </a:r>
            </a:p>
          </p:txBody>
        </p:sp>
        <p:sp>
          <p:nvSpPr>
            <p:cNvPr id="34" name="Oval 69"/>
            <p:cNvSpPr>
              <a:spLocks noChangeArrowheads="1"/>
            </p:cNvSpPr>
            <p:nvPr/>
          </p:nvSpPr>
          <p:spPr bwMode="auto">
            <a:xfrm>
              <a:off x="6372200" y="3507854"/>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8</a:t>
              </a:r>
            </a:p>
          </p:txBody>
        </p:sp>
        <p:sp>
          <p:nvSpPr>
            <p:cNvPr id="35" name="Oval 70"/>
            <p:cNvSpPr>
              <a:spLocks noChangeArrowheads="1"/>
            </p:cNvSpPr>
            <p:nvPr/>
          </p:nvSpPr>
          <p:spPr bwMode="auto">
            <a:xfrm>
              <a:off x="5220072" y="3507854"/>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1</a:t>
              </a:r>
            </a:p>
          </p:txBody>
        </p:sp>
        <p:sp>
          <p:nvSpPr>
            <p:cNvPr id="36" name="Oval 71"/>
            <p:cNvSpPr>
              <a:spLocks noChangeArrowheads="1"/>
            </p:cNvSpPr>
            <p:nvPr/>
          </p:nvSpPr>
          <p:spPr bwMode="auto">
            <a:xfrm>
              <a:off x="6895422" y="3487442"/>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……G</a:t>
              </a:r>
            </a:p>
          </p:txBody>
        </p:sp>
        <p:sp>
          <p:nvSpPr>
            <p:cNvPr id="37" name="Oval 72"/>
            <p:cNvSpPr>
              <a:spLocks noChangeArrowheads="1"/>
            </p:cNvSpPr>
            <p:nvPr/>
          </p:nvSpPr>
          <p:spPr bwMode="auto">
            <a:xfrm>
              <a:off x="8518951" y="3487442"/>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8</a:t>
              </a:r>
            </a:p>
          </p:txBody>
        </p:sp>
        <p:sp>
          <p:nvSpPr>
            <p:cNvPr id="38" name="Oval 73"/>
            <p:cNvSpPr>
              <a:spLocks noChangeArrowheads="1"/>
            </p:cNvSpPr>
            <p:nvPr/>
          </p:nvSpPr>
          <p:spPr bwMode="auto">
            <a:xfrm>
              <a:off x="8019509" y="3487442"/>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a:t>
              </a:r>
            </a:p>
          </p:txBody>
        </p:sp>
        <p:sp>
          <p:nvSpPr>
            <p:cNvPr id="39" name="Oval 74"/>
            <p:cNvSpPr>
              <a:spLocks noChangeArrowheads="1"/>
            </p:cNvSpPr>
            <p:nvPr/>
          </p:nvSpPr>
          <p:spPr bwMode="auto">
            <a:xfrm>
              <a:off x="7458153" y="3487442"/>
              <a:ext cx="375613"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1</a:t>
              </a:r>
            </a:p>
          </p:txBody>
        </p:sp>
        <p:sp>
          <p:nvSpPr>
            <p:cNvPr id="40" name="Line 78"/>
            <p:cNvSpPr>
              <a:spLocks noChangeShapeType="1"/>
            </p:cNvSpPr>
            <p:nvPr/>
          </p:nvSpPr>
          <p:spPr bwMode="auto">
            <a:xfrm flipH="1">
              <a:off x="6146947" y="2137107"/>
              <a:ext cx="748474" cy="497162"/>
            </a:xfrm>
            <a:prstGeom prst="line">
              <a:avLst/>
            </a:prstGeom>
            <a:noFill/>
            <a:ln w="19050">
              <a:solidFill>
                <a:schemeClr val="tx1"/>
              </a:solidFill>
              <a:round/>
              <a:headEnd/>
              <a:tailEnd/>
            </a:ln>
          </p:spPr>
          <p:txBody>
            <a:bodyPr wrap="none"/>
            <a:lstStyle/>
            <a:p>
              <a:endParaRPr lang="zh-CN" altLang="en-US"/>
            </a:p>
          </p:txBody>
        </p:sp>
        <p:sp>
          <p:nvSpPr>
            <p:cNvPr id="41" name="Line 79"/>
            <p:cNvSpPr>
              <a:spLocks noChangeShapeType="1"/>
            </p:cNvSpPr>
            <p:nvPr/>
          </p:nvSpPr>
          <p:spPr bwMode="auto">
            <a:xfrm>
              <a:off x="7083916" y="2278257"/>
              <a:ext cx="0" cy="356012"/>
            </a:xfrm>
            <a:prstGeom prst="line">
              <a:avLst/>
            </a:prstGeom>
            <a:noFill/>
            <a:ln w="19050">
              <a:solidFill>
                <a:schemeClr val="tx1"/>
              </a:solidFill>
              <a:round/>
              <a:headEnd/>
              <a:tailEnd/>
            </a:ln>
          </p:spPr>
          <p:txBody>
            <a:bodyPr wrap="none"/>
            <a:lstStyle/>
            <a:p>
              <a:endParaRPr lang="zh-CN" altLang="en-US"/>
            </a:p>
          </p:txBody>
        </p:sp>
        <p:sp>
          <p:nvSpPr>
            <p:cNvPr id="42" name="Line 80"/>
            <p:cNvSpPr>
              <a:spLocks noChangeShapeType="1"/>
            </p:cNvSpPr>
            <p:nvPr/>
          </p:nvSpPr>
          <p:spPr bwMode="auto">
            <a:xfrm>
              <a:off x="7271035" y="2137107"/>
              <a:ext cx="686560" cy="497162"/>
            </a:xfrm>
            <a:prstGeom prst="line">
              <a:avLst/>
            </a:prstGeom>
            <a:noFill/>
            <a:ln w="19050">
              <a:solidFill>
                <a:schemeClr val="tx1"/>
              </a:solidFill>
              <a:round/>
              <a:headEnd/>
              <a:tailEnd/>
            </a:ln>
          </p:spPr>
          <p:txBody>
            <a:bodyPr wrap="none"/>
            <a:lstStyle/>
            <a:p>
              <a:endParaRPr lang="zh-CN" altLang="en-US"/>
            </a:p>
          </p:txBody>
        </p:sp>
        <p:sp>
          <p:nvSpPr>
            <p:cNvPr id="43" name="Line 81"/>
            <p:cNvSpPr>
              <a:spLocks noChangeShapeType="1"/>
            </p:cNvSpPr>
            <p:nvPr/>
          </p:nvSpPr>
          <p:spPr bwMode="auto">
            <a:xfrm flipH="1">
              <a:off x="5436095" y="3003799"/>
              <a:ext cx="360040" cy="483644"/>
            </a:xfrm>
            <a:prstGeom prst="line">
              <a:avLst/>
            </a:prstGeom>
            <a:noFill/>
            <a:ln w="19050">
              <a:solidFill>
                <a:schemeClr val="tx1"/>
              </a:solidFill>
              <a:round/>
              <a:headEnd/>
              <a:tailEnd/>
            </a:ln>
          </p:spPr>
          <p:txBody>
            <a:bodyPr wrap="none"/>
            <a:lstStyle/>
            <a:p>
              <a:endParaRPr lang="zh-CN" altLang="en-US"/>
            </a:p>
          </p:txBody>
        </p:sp>
        <p:sp>
          <p:nvSpPr>
            <p:cNvPr id="44" name="Line 82"/>
            <p:cNvSpPr>
              <a:spLocks noChangeShapeType="1"/>
            </p:cNvSpPr>
            <p:nvPr/>
          </p:nvSpPr>
          <p:spPr bwMode="auto">
            <a:xfrm>
              <a:off x="6146946" y="3060855"/>
              <a:ext cx="369269" cy="519007"/>
            </a:xfrm>
            <a:prstGeom prst="line">
              <a:avLst/>
            </a:prstGeom>
            <a:noFill/>
            <a:ln w="19050">
              <a:solidFill>
                <a:schemeClr val="tx1"/>
              </a:solidFill>
              <a:round/>
              <a:headEnd/>
              <a:tailEnd/>
            </a:ln>
          </p:spPr>
          <p:txBody>
            <a:bodyPr wrap="none"/>
            <a:lstStyle/>
            <a:p>
              <a:endParaRPr lang="zh-CN" altLang="en-US"/>
            </a:p>
          </p:txBody>
        </p:sp>
        <p:sp>
          <p:nvSpPr>
            <p:cNvPr id="48" name="Line 83"/>
            <p:cNvSpPr>
              <a:spLocks noChangeShapeType="1"/>
            </p:cNvSpPr>
            <p:nvPr/>
          </p:nvSpPr>
          <p:spPr bwMode="auto">
            <a:xfrm>
              <a:off x="7083916" y="3060855"/>
              <a:ext cx="0" cy="426587"/>
            </a:xfrm>
            <a:prstGeom prst="line">
              <a:avLst/>
            </a:prstGeom>
            <a:noFill/>
            <a:ln w="19050">
              <a:solidFill>
                <a:schemeClr val="tx1"/>
              </a:solidFill>
              <a:round/>
              <a:headEnd/>
              <a:tailEnd/>
            </a:ln>
          </p:spPr>
          <p:txBody>
            <a:bodyPr wrap="none"/>
            <a:lstStyle/>
            <a:p>
              <a:endParaRPr lang="zh-CN" altLang="en-US"/>
            </a:p>
          </p:txBody>
        </p:sp>
        <p:sp>
          <p:nvSpPr>
            <p:cNvPr id="49" name="Line 84"/>
            <p:cNvSpPr>
              <a:spLocks noChangeShapeType="1"/>
            </p:cNvSpPr>
            <p:nvPr/>
          </p:nvSpPr>
          <p:spPr bwMode="auto">
            <a:xfrm flipH="1">
              <a:off x="7707186" y="3060855"/>
              <a:ext cx="250409" cy="498730"/>
            </a:xfrm>
            <a:prstGeom prst="line">
              <a:avLst/>
            </a:prstGeom>
            <a:noFill/>
            <a:ln w="19050">
              <a:solidFill>
                <a:schemeClr val="tx1"/>
              </a:solidFill>
              <a:round/>
              <a:headEnd/>
              <a:tailEnd/>
            </a:ln>
          </p:spPr>
          <p:txBody>
            <a:bodyPr wrap="none"/>
            <a:lstStyle/>
            <a:p>
              <a:endParaRPr lang="zh-CN" altLang="en-US"/>
            </a:p>
          </p:txBody>
        </p:sp>
        <p:sp>
          <p:nvSpPr>
            <p:cNvPr id="50" name="Line 85"/>
            <p:cNvSpPr>
              <a:spLocks noChangeShapeType="1"/>
            </p:cNvSpPr>
            <p:nvPr/>
          </p:nvSpPr>
          <p:spPr bwMode="auto">
            <a:xfrm>
              <a:off x="8081424" y="3060855"/>
              <a:ext cx="63290" cy="426587"/>
            </a:xfrm>
            <a:prstGeom prst="line">
              <a:avLst/>
            </a:prstGeom>
            <a:noFill/>
            <a:ln w="19050">
              <a:solidFill>
                <a:schemeClr val="tx1"/>
              </a:solidFill>
              <a:round/>
              <a:headEnd/>
              <a:tailEnd/>
            </a:ln>
          </p:spPr>
          <p:txBody>
            <a:bodyPr wrap="none"/>
            <a:lstStyle/>
            <a:p>
              <a:endParaRPr lang="zh-CN" altLang="en-US"/>
            </a:p>
          </p:txBody>
        </p:sp>
        <p:sp>
          <p:nvSpPr>
            <p:cNvPr id="51" name="Line 86"/>
            <p:cNvSpPr>
              <a:spLocks noChangeShapeType="1"/>
            </p:cNvSpPr>
            <p:nvPr/>
          </p:nvSpPr>
          <p:spPr bwMode="auto">
            <a:xfrm>
              <a:off x="8206628" y="2990280"/>
              <a:ext cx="499442" cy="497162"/>
            </a:xfrm>
            <a:prstGeom prst="line">
              <a:avLst/>
            </a:prstGeom>
            <a:noFill/>
            <a:ln w="19050">
              <a:solidFill>
                <a:schemeClr val="tx1"/>
              </a:solidFill>
              <a:round/>
              <a:headEnd/>
              <a:tailEnd/>
            </a:ln>
          </p:spPr>
          <p:txBody>
            <a:bodyPr wrap="none"/>
            <a:lstStyle/>
            <a:p>
              <a:endParaRPr lang="zh-CN" altLang="en-US"/>
            </a:p>
          </p:txBody>
        </p:sp>
        <p:sp>
          <p:nvSpPr>
            <p:cNvPr id="52" name="Line 87"/>
            <p:cNvSpPr>
              <a:spLocks noChangeShapeType="1"/>
            </p:cNvSpPr>
            <p:nvPr/>
          </p:nvSpPr>
          <p:spPr bwMode="auto">
            <a:xfrm flipH="1">
              <a:off x="7308304" y="3795886"/>
              <a:ext cx="187119" cy="567737"/>
            </a:xfrm>
            <a:prstGeom prst="line">
              <a:avLst/>
            </a:prstGeom>
            <a:noFill/>
            <a:ln w="19050">
              <a:solidFill>
                <a:schemeClr val="tx1"/>
              </a:solidFill>
              <a:round/>
              <a:headEnd/>
              <a:tailEnd/>
            </a:ln>
          </p:spPr>
          <p:txBody>
            <a:bodyPr wrap="none"/>
            <a:lstStyle/>
            <a:p>
              <a:endParaRPr lang="zh-CN" altLang="en-US"/>
            </a:p>
          </p:txBody>
        </p:sp>
        <p:sp>
          <p:nvSpPr>
            <p:cNvPr id="53" name="Line 88"/>
            <p:cNvSpPr>
              <a:spLocks noChangeShapeType="1"/>
            </p:cNvSpPr>
            <p:nvPr/>
          </p:nvSpPr>
          <p:spPr bwMode="auto">
            <a:xfrm>
              <a:off x="5392640" y="3915598"/>
              <a:ext cx="29761" cy="412933"/>
            </a:xfrm>
            <a:prstGeom prst="line">
              <a:avLst/>
            </a:prstGeom>
            <a:noFill/>
            <a:ln w="19050">
              <a:solidFill>
                <a:schemeClr val="tx1"/>
              </a:solidFill>
              <a:round/>
              <a:headEnd/>
              <a:tailEnd/>
            </a:ln>
          </p:spPr>
          <p:txBody>
            <a:bodyPr wrap="none"/>
            <a:lstStyle/>
            <a:p>
              <a:endParaRPr lang="zh-CN" altLang="en-US"/>
            </a:p>
          </p:txBody>
        </p:sp>
        <p:sp>
          <p:nvSpPr>
            <p:cNvPr id="54" name="Oval 67"/>
            <p:cNvSpPr>
              <a:spLocks noChangeArrowheads="1"/>
            </p:cNvSpPr>
            <p:nvPr/>
          </p:nvSpPr>
          <p:spPr bwMode="auto">
            <a:xfrm>
              <a:off x="5652120" y="3507854"/>
              <a:ext cx="576064" cy="426587"/>
            </a:xfrm>
            <a:prstGeom prst="ellipse">
              <a:avLst/>
            </a:prstGeom>
            <a:solidFill>
              <a:schemeClr val="accent1"/>
            </a:solidFill>
            <a:ln w="19050">
              <a:solidFill>
                <a:schemeClr val="tx1"/>
              </a:solidFill>
              <a:round/>
              <a:headEnd/>
              <a:tailEnd/>
            </a:ln>
          </p:spPr>
          <p:txBody>
            <a:bodyPr wrap="none" anchor="ctr"/>
            <a:lstStyle/>
            <a:p>
              <a:pPr algn="ctr"/>
              <a:r>
                <a:rPr lang="en-US" altLang="zh-CN" sz="1400" dirty="0">
                  <a:ea typeface="楷体_GB2312" pitchFamily="49" charset="-122"/>
                </a:rPr>
                <a:t>……</a:t>
              </a:r>
            </a:p>
          </p:txBody>
        </p:sp>
        <p:sp>
          <p:nvSpPr>
            <p:cNvPr id="55" name="Line 79"/>
            <p:cNvSpPr>
              <a:spLocks noChangeShapeType="1"/>
            </p:cNvSpPr>
            <p:nvPr/>
          </p:nvSpPr>
          <p:spPr bwMode="auto">
            <a:xfrm flipH="1">
              <a:off x="5931788" y="3075806"/>
              <a:ext cx="80372" cy="422559"/>
            </a:xfrm>
            <a:prstGeom prst="line">
              <a:avLst/>
            </a:prstGeom>
            <a:noFill/>
            <a:ln w="19050">
              <a:solidFill>
                <a:schemeClr val="tx1"/>
              </a:solidFill>
              <a:round/>
              <a:headEnd/>
              <a:tailEnd/>
            </a:ln>
          </p:spPr>
          <p:txBody>
            <a:bodyPr wrap="none"/>
            <a:lstStyle/>
            <a:p>
              <a:endParaRPr lang="zh-CN" altLang="en-US"/>
            </a:p>
          </p:txBody>
        </p:sp>
      </p:grpSp>
      <p:sp>
        <p:nvSpPr>
          <p:cNvPr id="56" name="TextBox 55"/>
          <p:cNvSpPr txBox="1"/>
          <p:nvPr/>
        </p:nvSpPr>
        <p:spPr>
          <a:xfrm>
            <a:off x="395536" y="4620280"/>
            <a:ext cx="504056" cy="523220"/>
          </a:xfrm>
          <a:prstGeom prst="rect">
            <a:avLst/>
          </a:prstGeom>
          <a:noFill/>
        </p:spPr>
        <p:txBody>
          <a:bodyPr wrap="square" rtlCol="0">
            <a:spAutoFit/>
          </a:bodyPr>
          <a:lstStyle/>
          <a:p>
            <a:r>
              <a:rPr lang="zh-CN" altLang="en-US" sz="1400" dirty="0">
                <a:ln>
                  <a:solidFill>
                    <a:schemeClr val="tx1"/>
                  </a:solidFill>
                </a:ln>
                <a:solidFill>
                  <a:srgbClr val="C00000"/>
                </a:solidFill>
                <a:latin typeface="微软雅黑" pitchFamily="34" charset="-122"/>
                <a:ea typeface="微软雅黑" pitchFamily="34" charset="-122"/>
              </a:rPr>
              <a:t>失败</a:t>
            </a:r>
          </a:p>
        </p:txBody>
      </p:sp>
      <p:sp>
        <p:nvSpPr>
          <p:cNvPr id="57" name="TextBox 56"/>
          <p:cNvSpPr txBox="1"/>
          <p:nvPr/>
        </p:nvSpPr>
        <p:spPr>
          <a:xfrm>
            <a:off x="611560" y="1635646"/>
            <a:ext cx="2016224"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前序遍历</a:t>
            </a:r>
          </a:p>
        </p:txBody>
      </p:sp>
      <p:sp>
        <p:nvSpPr>
          <p:cNvPr id="46" name="TextBox 45"/>
          <p:cNvSpPr txBox="1"/>
          <p:nvPr/>
        </p:nvSpPr>
        <p:spPr>
          <a:xfrm>
            <a:off x="4788024" y="1059582"/>
            <a:ext cx="2736304"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最近公共祖先问题</a:t>
            </a:r>
          </a:p>
        </p:txBody>
      </p:sp>
      <p:sp>
        <p:nvSpPr>
          <p:cNvPr id="47" name="TextBox 46"/>
          <p:cNvSpPr txBox="1"/>
          <p:nvPr/>
        </p:nvSpPr>
        <p:spPr>
          <a:xfrm>
            <a:off x="4932040" y="1707654"/>
            <a:ext cx="2016224"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后序遍历</a:t>
            </a:r>
          </a:p>
        </p:txBody>
      </p:sp>
      <mc:AlternateContent xmlns:mc="http://schemas.openxmlformats.org/markup-compatibility/2006">
        <mc:Choice xmlns:p14="http://schemas.microsoft.com/office/powerpoint/2010/main" xmlns="" Requires="p14">
          <p:contentPart p14:bwMode="auto" r:id="rId3">
            <p14:nvContentPartPr>
              <p14:cNvPr id="671746" name="Ink 4"/>
              <p14:cNvContentPartPr>
                <a14:cpLocks xmlns:a14="http://schemas.microsoft.com/office/drawing/2010/main" noRot="1" noChangeAspect="1" noEditPoints="1" noChangeArrowheads="1" noChangeShapeType="1"/>
              </p14:cNvContentPartPr>
              <p14:nvPr/>
            </p14:nvContentPartPr>
            <p14:xfrm>
              <a:off x="329817413" y="92608400"/>
              <a:ext cx="0" cy="0"/>
            </p14:xfrm>
          </p:contentPart>
        </mc:Choice>
        <mc:Fallback>
          <p:pic>
            <p:nvPicPr>
              <p:cNvPr id="671746" name="Ink 4"/>
              <p:cNvPicPr>
                <a:picLocks noRot="1" noChangeAspect="1" noEditPoints="1" noChangeArrowheads="1" noChangeShapeType="1"/>
              </p:cNvPicPr>
              <p:nvPr/>
            </p:nvPicPr>
            <p:blipFill>
              <a:blip r:embed="rId4"/>
              <a:stretch>
                <a:fillRect/>
              </a:stretch>
            </p:blipFill>
            <p:spPr>
              <a:xfrm>
                <a:off x="329817413" y="92608400"/>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57"/>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linds(horizontal)">
                                      <p:cBhvr>
                                        <p:cTn id="20" dur="500"/>
                                        <p:tgtEl>
                                          <p:spTgt spid="47"/>
                                        </p:tgtEl>
                                      </p:cBhvr>
                                    </p:animEffect>
                                  </p:childTnLst>
                                </p:cTn>
                              </p:par>
                            </p:childTnLst>
                          </p:cTn>
                        </p:par>
                        <p:par>
                          <p:cTn id="21" fill="hold">
                            <p:stCondLst>
                              <p:cond delay="500"/>
                            </p:stCondLst>
                            <p:childTnLst>
                              <p:par>
                                <p:cTn id="22" presetID="6" presetClass="emph" presetSubtype="0" fill="hold" grpId="1" nodeType="afterEffect">
                                  <p:stCondLst>
                                    <p:cond delay="0"/>
                                  </p:stCondLst>
                                  <p:childTnLst>
                                    <p:animScale>
                                      <p:cBhvr>
                                        <p:cTn id="23" dur="2000" fill="hold"/>
                                        <p:tgtEl>
                                          <p:spTgt spid="4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7" grpId="1"/>
      <p:bldP spid="46" grpId="0"/>
      <p:bldP spid="47" grpId="0"/>
      <p:bldP spid="47" grpId="1"/>
    </p:bld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21179</TotalTime>
  <Words>13467</Words>
  <Application>Microsoft Office PowerPoint</Application>
  <PresentationFormat>全屏显示(16:9)</PresentationFormat>
  <Paragraphs>3634</Paragraphs>
  <Slides>151</Slides>
  <Notes>151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53" baseType="lpstr">
      <vt:lpstr>技巧</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vector>
  </TitlesOfParts>
  <Company>sjtu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user</dc:creator>
  <cp:lastModifiedBy>dffd</cp:lastModifiedBy>
  <cp:revision>581</cp:revision>
  <dcterms:created xsi:type="dcterms:W3CDTF">2006-12-13T11:38:56Z</dcterms:created>
  <dcterms:modified xsi:type="dcterms:W3CDTF">2022-03-17T03:41:42Z</dcterms:modified>
</cp:coreProperties>
</file>