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1" r:id="rId6"/>
    <p:sldId id="262" r:id="rId7"/>
    <p:sldId id="260" r:id="rId8"/>
    <p:sldId id="269" r:id="rId9"/>
    <p:sldId id="264" r:id="rId10"/>
    <p:sldId id="263" r:id="rId11"/>
    <p:sldId id="265" r:id="rId12"/>
    <p:sldId id="267" r:id="rId13"/>
    <p:sldId id="266" r:id="rId14"/>
    <p:sldId id="268" r:id="rId15"/>
    <p:sldId id="259" r:id="rId16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Garamond" panose="02020404030301010803" pitchFamily="18" charset="0"/>
      <p:regular r:id="rId18"/>
      <p:bold r:id="rId19"/>
      <p:italic r:id="rId20"/>
    </p:embeddedFont>
    <p:embeddedFont>
      <p:font typeface="等线" panose="02010600030101010101" pitchFamily="2" charset="-122"/>
      <p:regular r:id="rId21"/>
      <p:bold r:id="rId22"/>
    </p:embeddedFont>
    <p:embeddedFont>
      <p:font typeface="等线 Light" panose="02010600030101010101" pitchFamily="2" charset="-122"/>
      <p:regular r:id="rId23"/>
    </p:embeddedFont>
    <p:embeddedFont>
      <p:font typeface="思源宋体 CN" panose="02020400000000000000" pitchFamily="18" charset="-122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4D286-46C3-453F-8490-8C98AC8C2EDB}" v="309" dt="2023-02-24T13:53:21.137"/>
    <p1510:client id="{CF0F2B8A-5A56-464E-9C7B-AAE04C626034}" v="2" dt="2023-02-26T10:10:53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quan Peng" userId="a9212193-5508-4784-a546-e06314387a96" providerId="ADAL" clId="{CDF4D286-46C3-453F-8490-8C98AC8C2EDB}"/>
    <pc:docChg chg="custSel addSld delSld modSld">
      <pc:chgData name="Quanquan Peng" userId="a9212193-5508-4784-a546-e06314387a96" providerId="ADAL" clId="{CDF4D286-46C3-453F-8490-8C98AC8C2EDB}" dt="2023-02-26T12:26:15.267" v="333" actId="47"/>
      <pc:docMkLst>
        <pc:docMk/>
      </pc:docMkLst>
      <pc:sldChg chg="modAnim">
        <pc:chgData name="Quanquan Peng" userId="a9212193-5508-4784-a546-e06314387a96" providerId="ADAL" clId="{CDF4D286-46C3-453F-8490-8C98AC8C2EDB}" dt="2023-02-24T10:49:26.401" v="0"/>
        <pc:sldMkLst>
          <pc:docMk/>
          <pc:sldMk cId="1686093112" sldId="257"/>
        </pc:sldMkLst>
      </pc:sldChg>
      <pc:sldChg chg="modSp modAnim">
        <pc:chgData name="Quanquan Peng" userId="a9212193-5508-4784-a546-e06314387a96" providerId="ADAL" clId="{CDF4D286-46C3-453F-8490-8C98AC8C2EDB}" dt="2023-02-24T13:46:25.820" v="278" actId="20577"/>
        <pc:sldMkLst>
          <pc:docMk/>
          <pc:sldMk cId="108110449" sldId="265"/>
        </pc:sldMkLst>
        <pc:spChg chg="mod">
          <ac:chgData name="Quanquan Peng" userId="a9212193-5508-4784-a546-e06314387a96" providerId="ADAL" clId="{CDF4D286-46C3-453F-8490-8C98AC8C2EDB}" dt="2023-02-24T13:46:25.820" v="278" actId="20577"/>
          <ac:spMkLst>
            <pc:docMk/>
            <pc:sldMk cId="108110449" sldId="265"/>
            <ac:spMk id="3" creationId="{E0257304-899E-6007-445B-32FAADD3EC1A}"/>
          </ac:spMkLst>
        </pc:spChg>
      </pc:sldChg>
      <pc:sldChg chg="addSp delSp modSp new mod">
        <pc:chgData name="Quanquan Peng" userId="a9212193-5508-4784-a546-e06314387a96" providerId="ADAL" clId="{CDF4D286-46C3-453F-8490-8C98AC8C2EDB}" dt="2023-02-24T13:59:09.853" v="323" actId="1076"/>
        <pc:sldMkLst>
          <pc:docMk/>
          <pc:sldMk cId="4185870733" sldId="270"/>
        </pc:sldMkLst>
        <pc:spChg chg="mod">
          <ac:chgData name="Quanquan Peng" userId="a9212193-5508-4784-a546-e06314387a96" providerId="ADAL" clId="{CDF4D286-46C3-453F-8490-8C98AC8C2EDB}" dt="2023-02-24T13:53:06.906" v="314" actId="2711"/>
          <ac:spMkLst>
            <pc:docMk/>
            <pc:sldMk cId="4185870733" sldId="270"/>
            <ac:spMk id="2" creationId="{AA6021CC-CA1B-BF60-D072-EBE620C0D6F5}"/>
          </ac:spMkLst>
        </pc:spChg>
        <pc:spChg chg="mod">
          <ac:chgData name="Quanquan Peng" userId="a9212193-5508-4784-a546-e06314387a96" providerId="ADAL" clId="{CDF4D286-46C3-453F-8490-8C98AC8C2EDB}" dt="2023-02-24T13:53:22.264" v="321" actId="20577"/>
          <ac:spMkLst>
            <pc:docMk/>
            <pc:sldMk cId="4185870733" sldId="270"/>
            <ac:spMk id="3" creationId="{448D80AB-9E08-12E2-B91F-61197E26C9C5}"/>
          </ac:spMkLst>
        </pc:spChg>
        <pc:spChg chg="add del">
          <ac:chgData name="Quanquan Peng" userId="a9212193-5508-4784-a546-e06314387a96" providerId="ADAL" clId="{CDF4D286-46C3-453F-8490-8C98AC8C2EDB}" dt="2023-02-24T13:51:30.114" v="286"/>
          <ac:spMkLst>
            <pc:docMk/>
            <pc:sldMk cId="4185870733" sldId="270"/>
            <ac:spMk id="4" creationId="{4B46EEEA-583A-5D3D-9CE9-105CED428FA7}"/>
          </ac:spMkLst>
        </pc:spChg>
        <pc:picChg chg="add mod">
          <ac:chgData name="Quanquan Peng" userId="a9212193-5508-4784-a546-e06314387a96" providerId="ADAL" clId="{CDF4D286-46C3-453F-8490-8C98AC8C2EDB}" dt="2023-02-24T13:59:09.853" v="323" actId="1076"/>
          <ac:picMkLst>
            <pc:docMk/>
            <pc:sldMk cId="4185870733" sldId="270"/>
            <ac:picMk id="6" creationId="{565FB60F-424F-CED3-D988-A26F0CECFE2F}"/>
          </ac:picMkLst>
        </pc:picChg>
      </pc:sldChg>
      <pc:sldChg chg="new del">
        <pc:chgData name="Quanquan Peng" userId="a9212193-5508-4784-a546-e06314387a96" providerId="ADAL" clId="{CDF4D286-46C3-453F-8490-8C98AC8C2EDB}" dt="2023-02-26T12:26:13.639" v="329" actId="47"/>
        <pc:sldMkLst>
          <pc:docMk/>
          <pc:sldMk cId="2206988887" sldId="271"/>
        </pc:sldMkLst>
      </pc:sldChg>
      <pc:sldChg chg="new del">
        <pc:chgData name="Quanquan Peng" userId="a9212193-5508-4784-a546-e06314387a96" providerId="ADAL" clId="{CDF4D286-46C3-453F-8490-8C98AC8C2EDB}" dt="2023-02-26T12:26:14.074" v="330" actId="47"/>
        <pc:sldMkLst>
          <pc:docMk/>
          <pc:sldMk cId="2353258156" sldId="272"/>
        </pc:sldMkLst>
      </pc:sldChg>
      <pc:sldChg chg="new del">
        <pc:chgData name="Quanquan Peng" userId="a9212193-5508-4784-a546-e06314387a96" providerId="ADAL" clId="{CDF4D286-46C3-453F-8490-8C98AC8C2EDB}" dt="2023-02-26T12:26:14.431" v="331" actId="47"/>
        <pc:sldMkLst>
          <pc:docMk/>
          <pc:sldMk cId="3460185228" sldId="273"/>
        </pc:sldMkLst>
      </pc:sldChg>
      <pc:sldChg chg="new del">
        <pc:chgData name="Quanquan Peng" userId="a9212193-5508-4784-a546-e06314387a96" providerId="ADAL" clId="{CDF4D286-46C3-453F-8490-8C98AC8C2EDB}" dt="2023-02-26T12:26:14.704" v="332" actId="47"/>
        <pc:sldMkLst>
          <pc:docMk/>
          <pc:sldMk cId="2372447177" sldId="274"/>
        </pc:sldMkLst>
      </pc:sldChg>
      <pc:sldChg chg="new del">
        <pc:chgData name="Quanquan Peng" userId="a9212193-5508-4784-a546-e06314387a96" providerId="ADAL" clId="{CDF4D286-46C3-453F-8490-8C98AC8C2EDB}" dt="2023-02-26T12:26:15.267" v="333" actId="47"/>
        <pc:sldMkLst>
          <pc:docMk/>
          <pc:sldMk cId="3130476532" sldId="275"/>
        </pc:sldMkLst>
      </pc:sldChg>
    </pc:docChg>
  </pc:docChgLst>
  <pc:docChgLst>
    <pc:chgData name="Quanquan Peng" userId="a9212193-5508-4784-a546-e06314387a96" providerId="ADAL" clId="{CF0F2B8A-5A56-464E-9C7B-AAE04C626034}"/>
    <pc:docChg chg="undo custSel modSld">
      <pc:chgData name="Quanquan Peng" userId="a9212193-5508-4784-a546-e06314387a96" providerId="ADAL" clId="{CF0F2B8A-5A56-464E-9C7B-AAE04C626034}" dt="2023-02-26T10:10:53.937" v="1" actId="21"/>
      <pc:docMkLst>
        <pc:docMk/>
      </pc:docMkLst>
      <pc:sldChg chg="addSp delSp modSp addAnim delAnim">
        <pc:chgData name="Quanquan Peng" userId="a9212193-5508-4784-a546-e06314387a96" providerId="ADAL" clId="{CF0F2B8A-5A56-464E-9C7B-AAE04C626034}" dt="2023-02-26T10:10:53.937" v="1" actId="21"/>
        <pc:sldMkLst>
          <pc:docMk/>
          <pc:sldMk cId="3970855917" sldId="264"/>
        </pc:sldMkLst>
        <pc:spChg chg="add del">
          <ac:chgData name="Quanquan Peng" userId="a9212193-5508-4784-a546-e06314387a96" providerId="ADAL" clId="{CF0F2B8A-5A56-464E-9C7B-AAE04C626034}" dt="2023-02-26T10:10:53.937" v="1" actId="21"/>
          <ac:spMkLst>
            <pc:docMk/>
            <pc:sldMk cId="3970855917" sldId="264"/>
            <ac:spMk id="3" creationId="{29376AF7-B707-A6EB-AAD8-BE6982AD07F5}"/>
          </ac:spMkLst>
        </pc:spChg>
        <pc:spChg chg="add del mod">
          <ac:chgData name="Quanquan Peng" userId="a9212193-5508-4784-a546-e06314387a96" providerId="ADAL" clId="{CF0F2B8A-5A56-464E-9C7B-AAE04C626034}" dt="2023-02-26T10:10:53.937" v="1" actId="21"/>
          <ac:spMkLst>
            <pc:docMk/>
            <pc:sldMk cId="3970855917" sldId="264"/>
            <ac:spMk id="5" creationId="{AC7B90E2-81C1-560D-1E52-A5F578D4C8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9CA98-09D4-17AC-D878-9EC513D95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993BC7-F89D-E83B-ACD3-72AC7C9BD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370D6-9E30-1A3A-EBC3-62054DDC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06C43-D84B-0205-3F36-33B2AC2C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7B4EA-FCF0-3801-629E-5D34363A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6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6183F-BD99-900A-9953-2C343761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E4A0E-A205-0AD3-C020-9152B018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ADC3C-D68F-58F2-7F34-C0C8E467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885C7-D1C9-088E-0CA8-2B31500D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AF738-4C2A-1772-31D6-6FC96B6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EB685D-ABDD-B1EB-0C07-468880E45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E697CD-C986-B0EC-B73C-D74969573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69890-DD57-0932-4294-7F9524C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F1E17-27B0-80DA-C67B-92DE1B5D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63828-8D00-FFE3-21C2-C5B6D45E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246C5-7540-3A99-0D7F-03E210EC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12DE1-2301-3756-1349-A5E52334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9A81-7612-3E1C-051B-265D28ED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31424-7517-F310-790F-5EA964FD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A4A6F-04F3-01B4-5795-6EA1A217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34072-BA55-8D26-FCCF-38CED54D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C52D0-D9C5-6AD8-C2CE-37B318E4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2B64F-99FF-A451-BE3F-041920F7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5B599-0BC0-9AC9-AD90-A43288DC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DEB31-2E37-0457-0221-96C83B46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89D20-45C8-697A-2BA3-FE2C6496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3B066-E451-BBE4-55C4-61C0796AD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1FD29-CD8E-C16A-7E00-DA89C7AE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F190F-B869-7BBC-7B49-42D8F91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CC3D4-C84F-A7C8-AB88-83196B56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7991A-7990-7C75-8745-F7D9A34F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26641-D492-4ABC-99BC-09D75ADA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C2DFE-BD8C-6256-C008-D20257FD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CBA70-5FE5-2C72-7D15-51C5FC78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93D668-CCDF-E8DB-FF14-DC958FAD0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A84DAB-A07E-8BFB-FFF4-EB36286C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C14160-E99B-30CC-BBBB-BDE55E21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7E95D3-8D61-6878-15B4-510B9B6B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9D4FA3-C23B-D465-95D1-0B94B477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42586-8547-1124-60DF-87A94AEA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5EB286-688D-EA77-659A-AC525AF2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BF7EBE-08C1-E215-BD73-AD0300D4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CF04AC-25DC-5A61-B0FD-FDE152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C83A95-3757-21BE-CFA7-DD041306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6D3DA-FB83-636F-BAE8-1F993A84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38A07-3FD6-DD3D-65E3-099635E3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3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71EE-0687-3808-A39B-0A8FAAFF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8336F-FB1F-7484-2A8F-FCF62A58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CB198-7ADB-BD17-097B-BB2C4B35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CB6FB-D2EF-24F3-BBDC-41AF16DA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EC9A0-1207-4C05-BE87-FDE45DD0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58CD7-24BA-5E86-83DF-9408CAD1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3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7F9C8-9B5F-183C-6FF3-83950E01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89DD05-7AA8-C8F7-C511-4322AACBF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0F219-D541-EE9B-8CDB-E163C3B7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C503D-787C-5C9C-B502-CF3556C3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3E0C1-8A72-9998-2B6A-9FF89FA4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4E3C8-23B0-A7CE-4FC9-B4599C0D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449F9-B338-3717-6D52-79766BDC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21D2A-3D00-49F7-6C1A-139D37A16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1C2EA-9AF2-835E-FD80-407C26B6D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40C-F9AC-4A64-A36D-0E663E1DEF5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FEC11-0F58-7DED-BD68-89BFD0D53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E28B2-E0F8-FC7D-8C27-B7CE97557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7886-300C-43F1-9403-81EE8A8CD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0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3808" TargetMode="External"/><Relationship Id="rId2" Type="http://schemas.openxmlformats.org/officeDocument/2006/relationships/hyperlink" Target="https://oi-wiki.org/string/ac-automat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65BC6-9868-AF36-BDB3-9EE6A5716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B05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AC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自动机</a:t>
            </a:r>
          </a:p>
        </p:txBody>
      </p:sp>
    </p:spTree>
    <p:extLst>
      <p:ext uri="{BB962C8B-B14F-4D97-AF65-F5344CB8AC3E}">
        <p14:creationId xmlns:p14="http://schemas.microsoft.com/office/powerpoint/2010/main" val="34644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F9EFF-1DAC-6AE7-C737-ED6EB6C2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1" y="335864"/>
            <a:ext cx="10515600" cy="1325563"/>
          </a:xfrm>
        </p:spPr>
        <p:txBody>
          <a:bodyPr/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[NOI2011]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阿狸的打字机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B70C33-BB80-7DFE-8117-F237B0E3D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42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维护一个字符串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s, </a:t>
                </a: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支持三种操作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: </a:t>
                </a:r>
              </a:p>
              <a:p>
                <a:pPr marL="971550" lvl="1" indent="-514350">
                  <a:buAutoNum type="arabicPeriod"/>
                </a:pP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+c: 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在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s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末尾加一个字符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c</a:t>
                </a:r>
              </a:p>
              <a:p>
                <a:pPr marL="971550" lvl="1" indent="-514350">
                  <a:buAutoNum type="arabicPeriod"/>
                </a:pP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erase: 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去掉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s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末尾的一个字符</a:t>
                </a:r>
                <a:endParaRPr lang="en-US" altLang="zh-CN" sz="20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print: 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将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s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输出到屏幕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并换行 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(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可认为输出流并未关闭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)</a:t>
                </a:r>
              </a:p>
              <a:p>
                <a:pPr marL="971550" lvl="1" indent="-514350">
                  <a:buAutoNum type="arabicPeriod"/>
                </a:pPr>
                <a:endParaRPr lang="en-US" altLang="zh-CN" sz="20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0" indent="0">
                  <a:buNone/>
                </a:pP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每次询问第</a:t>
                </a:r>
                <a:r>
                  <a:rPr lang="en-US" altLang="zh-CN" sz="2400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i</a:t>
                </a: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行的串在第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j</a:t>
                </a: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行串中出现了多少次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操作数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询问数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0" indent="0">
                  <a:buNone/>
                </a:pPr>
                <a:endPara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0" indent="0">
                  <a:buNone/>
                </a:pPr>
                <a:endParaRPr lang="zh-CN" altLang="en-US" sz="24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B70C33-BB80-7DFE-8117-F237B0E3D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427"/>
                <a:ext cx="10515600" cy="4351338"/>
              </a:xfrm>
              <a:blipFill>
                <a:blip r:embed="rId2"/>
                <a:stretch>
                  <a:fillRect l="-928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D2D366-4E84-0280-A11B-86B067D72DCD}"/>
                  </a:ext>
                </a:extLst>
              </p:cNvPr>
              <p:cNvSpPr txBox="1"/>
              <p:nvPr/>
            </p:nvSpPr>
            <p:spPr>
              <a:xfrm>
                <a:off x="805891" y="4400593"/>
                <a:ext cx="10771633" cy="2121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</a:t>
                </a:r>
                <a:r>
                  <a:rPr lang="zh-CN" altLang="en-US" b="1">
                    <a:latin typeface="思源宋体 CN" panose="02020400000000000000" pitchFamily="18" charset="-122"/>
                    <a:ea typeface="思源宋体 CN" panose="02020400000000000000" pitchFamily="18" charset="-122"/>
                    <a:cs typeface="Times New Roman" panose="02020603050405020304" pitchFamily="18" charset="0"/>
                  </a:rPr>
                  <a:t>离线做法</a:t>
                </a:r>
                <a:endParaRPr lang="en-US" altLang="zh-CN" b="1">
                  <a:latin typeface="思源宋体 CN" panose="02020400000000000000" pitchFamily="18" charset="-122"/>
                  <a:ea typeface="思源宋体 CN" panose="02020400000000000000" pitchFamily="18" charset="-122"/>
                  <a:cs typeface="Times New Roman" panose="02020603050405020304" pitchFamily="18" charset="0"/>
                </a:endParaRPr>
              </a:p>
              <a:p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考虑单次询问的一个暴力做法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: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出现次数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串是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的后缀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pre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指的是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串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前缀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length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altLang="zh-CN">
                  <a:latin typeface="思源宋体 CN" panose="02020400000000000000" pitchFamily="18" charset="-122"/>
                </a:endParaRPr>
              </a:p>
              <a:p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优化上述思路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: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在</a:t>
                </a:r>
                <a:r>
                  <a:rPr lang="en-US" altLang="zh-CN" b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fail</a:t>
                </a:r>
                <a:r>
                  <a:rPr lang="zh-CN" altLang="en-US" b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树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上标记</a:t>
                </a:r>
                <a:r>
                  <a:rPr lang="en-US" altLang="zh-CN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dfs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r>
                  <a:rPr lang="en-US" altLang="zh-CN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Trie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过程中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j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串到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root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的沿途点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	         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最后用</a:t>
                </a:r>
                <a:r>
                  <a:rPr lang="zh-CN" altLang="en-US" b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数据结构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维护一下子树中带标记的点的个数即可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复杂度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𝑛𝑙𝑜𝑔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)</m:t>
                    </m:r>
                  </m:oMath>
                </a14:m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D2D366-4E84-0280-A11B-86B067D72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91" y="4400593"/>
                <a:ext cx="10771633" cy="2121543"/>
              </a:xfrm>
              <a:prstGeom prst="rect">
                <a:avLst/>
              </a:prstGeom>
              <a:blipFill>
                <a:blip r:embed="rId3"/>
                <a:stretch>
                  <a:fillRect l="-453" t="-7759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5726-94AB-20E0-AC01-E258C950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[BJOI2019]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奥术权杖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257304-899E-6007-445B-32FAADD3E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给一个仅字符集为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0~9</a:t>
                </a: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的字符串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s, </a:t>
                </a: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其中有些位置已经缺失了。</a:t>
                </a:r>
                <a:endPara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	</a:t>
                </a: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同时还有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n</a:t>
                </a: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个模式串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和对应的权值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。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s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, 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 </m:t>
                    </m:r>
                  </m:oMath>
                </a14:m>
                <a:endPara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你需要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: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1.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在空缺的位置填上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0~9</a:t>
                </a:r>
              </a:p>
              <a:p>
                <a:pPr marL="457200" lvl="1" indent="0">
                  <a:buNone/>
                </a:pP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	        2.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最大化字符串的权值</a:t>
                </a: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	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*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其中权值的计算方式为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sty m:val="p"/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deg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e>
                    </m:rad>
                  </m:oMath>
                </a14:m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(c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为总出现次数</a:t>
                </a: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altLang="zh-CN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	</a:t>
                </a:r>
                <a:r>
                  <a:rPr lang="zh-CN" altLang="en-US" sz="20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比如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×2,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×3,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×1: </m:t>
                    </m:r>
                    <m:rad>
                      <m:ra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+3+1=6</m:t>
                        </m:r>
                      </m:deg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1</m:t>
                            </m:r>
                          </m:sup>
                        </m:sSubSup>
                      </m:e>
                    </m:rad>
                  </m:oMath>
                </a14:m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257304-899E-6007-445B-32FAADD3E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8035B3E-A245-DA2B-E959-73E4A7B52FE3}"/>
              </a:ext>
            </a:extLst>
          </p:cNvPr>
          <p:cNvSpPr txBox="1"/>
          <p:nvPr/>
        </p:nvSpPr>
        <p:spPr>
          <a:xfrm>
            <a:off x="838200" y="5111571"/>
            <a:ext cx="11043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Hint: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对式子取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ln,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转化为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0/1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分数规划问题</a:t>
            </a: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在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AC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自动机上</a:t>
            </a:r>
            <a:r>
              <a:rPr lang="en-US" altLang="zh-CN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dp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即可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, </a:t>
            </a:r>
            <a:r>
              <a:rPr lang="en-US" altLang="zh-CN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dp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[state][</a:t>
            </a:r>
            <a:r>
              <a:rPr lang="en-US" altLang="zh-CN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len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],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转移是显然的</a:t>
            </a: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 	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5726-94AB-20E0-AC01-E258C950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[COCI2015] </a:t>
            </a:r>
            <a:r>
              <a:rPr lang="en-US" altLang="zh-CN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Divljak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257304-899E-6007-445B-32FAADD3E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给出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n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个字符串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1…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维护一个字符串集合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T,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支持</a:t>
                </a: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914400" lvl="1" indent="-457200">
                  <a:buAutoNum type="arabicPeriod"/>
                </a:pP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1 P: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向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T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集合中添加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P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字符串</a:t>
                </a: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914400" lvl="1" indent="-457200">
                  <a:buAutoNum type="arabicPeriod"/>
                </a:pP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2 x: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询问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T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中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有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多少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字符串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包含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x</m:t>
                        </m:r>
                      </m:sub>
                    </m:sSub>
                  </m:oMath>
                </a14:m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914400" lvl="1" indent="-457200">
                  <a:buAutoNum type="arabicPeriod"/>
                </a:pP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数据范围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: n, q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字符串总长≤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457200" lvl="1" indent="0">
                  <a:buNone/>
                </a:pPr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257304-899E-6007-445B-32FAADD3E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F06B377-A1D4-3E09-DB2C-BD03ECA766AB}"/>
              </a:ext>
            </a:extLst>
          </p:cNvPr>
          <p:cNvSpPr txBox="1"/>
          <p:nvPr/>
        </p:nvSpPr>
        <p:spPr>
          <a:xfrm>
            <a:off x="3048610" y="32461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rgbClr val="FFFFFF"/>
                </a:solidFill>
                <a:effectLst/>
                <a:latin typeface="-apple-system"/>
              </a:rPr>
              <a:t>[NOI2011]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035B3E-A245-DA2B-E959-73E4A7B52FE3}"/>
              </a:ext>
            </a:extLst>
          </p:cNvPr>
          <p:cNvSpPr txBox="1"/>
          <p:nvPr/>
        </p:nvSpPr>
        <p:spPr>
          <a:xfrm>
            <a:off x="838200" y="4296064"/>
            <a:ext cx="1104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Hint: fail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树上差分</a:t>
            </a: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按</a:t>
            </a:r>
            <a:r>
              <a:rPr lang="en-US" altLang="zh-CN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dfs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序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sort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后差分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(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感觉和虚树差不多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)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7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42D3B6A-9B01-435B-D472-B1CD347F9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35" y="1050832"/>
            <a:ext cx="6807729" cy="524351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E4D7A1-B8B6-9084-278D-651FC4C2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2699"/>
            <a:ext cx="10515600" cy="1325563"/>
          </a:xfrm>
        </p:spPr>
        <p:txBody>
          <a:bodyPr/>
          <a:lstStyle/>
          <a:p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还有时间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…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5104D0-BF2F-F8A8-2D17-DC2262FB2F85}"/>
                  </a:ext>
                </a:extLst>
              </p:cNvPr>
              <p:cNvSpPr txBox="1"/>
              <p:nvPr/>
            </p:nvSpPr>
            <p:spPr>
              <a:xfrm>
                <a:off x="8223289" y="4214011"/>
                <a:ext cx="2759025" cy="37241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数据范围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: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操作数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m:rPr>
                        <m:lit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5104D0-BF2F-F8A8-2D17-DC2262FB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89" y="4214011"/>
                <a:ext cx="2759025" cy="372410"/>
              </a:xfrm>
              <a:prstGeom prst="rect">
                <a:avLst/>
              </a:prstGeom>
              <a:blipFill>
                <a:blip r:embed="rId3"/>
                <a:stretch>
                  <a:fillRect l="-1758" t="-4762" b="-23810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5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05C85-F766-9F1B-E330-0CBCF741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Solution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CD8C76-B77D-89F3-2C3D-9566D37A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求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border:</a:t>
                </a:r>
              </a:p>
              <a:p>
                <a:pPr marL="0" indent="0">
                  <a:buNone/>
                </a:pPr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Transfer Function:</a:t>
                </a:r>
                <a:r>
                  <a:rPr lang="en-US" altLang="zh-CN" sz="24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0" indent="0">
                  <a:buNone/>
                </a:pPr>
                <a:endPara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marL="0" indent="0">
                  <a:buNone/>
                </a:pPr>
                <a:endParaRPr lang="en-US" altLang="zh-CN" sz="240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Hint: </a:t>
                </a:r>
                <a:r>
                  <a:rPr lang="zh-CN" altLang="en-US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如果字符集为</a:t>
                </a:r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26</a:t>
                </a:r>
                <a:r>
                  <a:rPr lang="zh-CN" altLang="en-US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可以直接开个数组字符集较大的情况</a:t>
                </a:r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发现每次加一个字符</a:t>
                </a:r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  <a:r>
                  <a:rPr lang="en-US" altLang="zh-CN" sz="1800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ch</a:t>
                </a:r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[u][c]</a:t>
                </a:r>
                <a:r>
                  <a:rPr lang="zh-CN" altLang="en-US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基本从</a:t>
                </a:r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fail[u]</a:t>
                </a:r>
                <a:r>
                  <a:rPr lang="zh-CN" altLang="en-US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直接转移过来</a:t>
                </a:r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  <a:r>
                  <a:rPr lang="zh-CN" altLang="en-US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不过就是修改了一个位置</a:t>
                </a:r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可以直接用</a:t>
                </a:r>
                <a:r>
                  <a:rPr lang="zh-CN" altLang="en-US" sz="1800" b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动态开点线段树</a:t>
                </a:r>
                <a:r>
                  <a:rPr lang="zh-CN" altLang="en-US" sz="180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维护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CD8C76-B77D-89F3-2C3D-9566D37A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831835-8687-B392-0E82-CE8A4EF87204}"/>
                  </a:ext>
                </a:extLst>
              </p:cNvPr>
              <p:cNvSpPr txBox="1"/>
              <p:nvPr/>
            </p:nvSpPr>
            <p:spPr>
              <a:xfrm>
                <a:off x="3425991" y="2360656"/>
                <a:ext cx="3783472" cy="1171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𝑓𝑎𝑖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/>
              </a:p>
              <a:p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</a:rPr>
                            <m:t>fail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ch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831835-8687-B392-0E82-CE8A4EF8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91" y="2360656"/>
                <a:ext cx="3783472" cy="1171859"/>
              </a:xfrm>
              <a:prstGeom prst="rect">
                <a:avLst/>
              </a:prstGeom>
              <a:blipFill>
                <a:blip r:embed="rId3"/>
                <a:stretch>
                  <a:fillRect b="-8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2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A2C77-6E7C-2BED-EBBA-1CE25F4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26" y="1161047"/>
            <a:ext cx="10505574" cy="50159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>
                <a:latin typeface="思源宋体 CN" panose="02020400000000000000" pitchFamily="18" charset="-122"/>
                <a:ea typeface="思源宋体 CN" panose="02020400000000000000" pitchFamily="18" charset="-122"/>
              </a:rPr>
              <a:t>Reference</a:t>
            </a:r>
          </a:p>
          <a:p>
            <a:pPr marL="514350" indent="-514350"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OI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wiki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  <a:hlinkClick r:id="rId3"/>
              </a:rPr>
              <a:t>洛谷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AC</a:t>
            </a: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自动机</a:t>
            </a:r>
            <a:endParaRPr lang="en-US" altLang="zh-CN" sz="2400">
              <a:latin typeface="思源宋体 CN" panose="02020400000000000000" pitchFamily="18" charset="-122"/>
              <a:ea typeface="思源宋体 CN" panose="02020400000000000000" pitchFamily="18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可自行学习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border</a:t>
            </a: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相关知识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, </a:t>
            </a:r>
            <a:r>
              <a:rPr lang="zh-CN" altLang="en-US" sz="2400" strike="sngStrike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助教也不一定会</a:t>
            </a:r>
            <a:endParaRPr lang="en-US" altLang="zh-CN" sz="2400" strike="sngStrike">
              <a:latin typeface="思源宋体 CN" panose="02020400000000000000" pitchFamily="18" charset="-122"/>
              <a:ea typeface="思源宋体 CN" panose="02020400000000000000" pitchFamily="18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>
              <a:latin typeface="思源宋体 CN" panose="02020400000000000000" pitchFamily="18" charset="-122"/>
              <a:ea typeface="思源宋体 CN" panose="02020400000000000000" pitchFamily="18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sz="2400">
              <a:latin typeface="思源宋体 CN" panose="02020400000000000000" pitchFamily="18" charset="-122"/>
              <a:ea typeface="思源宋体 CN" panose="02020400000000000000" pitchFamily="18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🎉关于小作业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: 4</a:t>
            </a: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problems (3 + 1)</a:t>
            </a:r>
          </a:p>
          <a:p>
            <a:pPr marL="457200" lvl="1" indent="0">
              <a:buNone/>
            </a:pPr>
            <a:r>
              <a:rPr lang="zh-CN" altLang="en-US" sz="16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已经发布</a:t>
            </a:r>
            <a:r>
              <a:rPr lang="en-US" altLang="zh-CN" sz="16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 sz="16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 请尽量自己</a:t>
            </a:r>
            <a:r>
              <a:rPr lang="zh-CN" altLang="en-US" sz="1600" b="1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独立</a:t>
            </a:r>
            <a:r>
              <a:rPr lang="zh-CN" altLang="en-US" sz="16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按时</a:t>
            </a:r>
            <a:r>
              <a:rPr lang="zh-CN" altLang="en-US" sz="16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完成</a:t>
            </a:r>
            <a:r>
              <a:rPr lang="en-US" altLang="zh-CN" sz="1600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657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021CC-CA1B-BF60-D072-EBE620C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DFA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8D80AB-9E08-12E2-B91F-61197E26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b="1" i="0">
                    <a:solidFill>
                      <a:srgbClr val="273239"/>
                    </a:solidFill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AKA. Deterministic Finite Automata</a:t>
                </a:r>
              </a:p>
              <a:p>
                <a:endParaRPr lang="en-US" altLang="zh-CN" b="1">
                  <a:solidFill>
                    <a:srgbClr val="273239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DFA consists of 5 tuples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: set of all states.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: set of input symbols. </a:t>
                </a:r>
              </a:p>
              <a:p>
                <a:pPr marL="0" indent="0">
                  <a:buNone/>
                </a:pP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	( Symbols which machine takes as input 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: Initial state. ( Starting state of a machine 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: set of final state.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: Transition Function, defined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.</a:t>
                </a:r>
                <a:endParaRPr lang="zh-CN" altLang="en-US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8D80AB-9E08-12E2-B91F-61197E26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65FB60F-424F-CED3-D988-A26F0CEC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34" y="1229392"/>
            <a:ext cx="3066667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7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1A188-E0DB-2FDE-8F92-63A29406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53" y="595563"/>
            <a:ext cx="10686047" cy="5581400"/>
          </a:xfrm>
        </p:spPr>
        <p:txBody>
          <a:bodyPr/>
          <a:lstStyle/>
          <a:p>
            <a:r>
              <a:rPr lang="en-US" altLang="zh-CN" b="1">
                <a:latin typeface="Garamond" panose="02020404030301010803" pitchFamily="18" charset="0"/>
                <a:cs typeface="Times New Roman" panose="02020603050405020304" pitchFamily="18" charset="0"/>
              </a:rPr>
              <a:t>Prerequisite: </a:t>
            </a:r>
            <a:r>
              <a:rPr lang="en-US" altLang="zh-CN" err="1">
                <a:latin typeface="Garamond" panose="02020404030301010803" pitchFamily="18" charset="0"/>
                <a:cs typeface="Times New Roman" panose="02020603050405020304" pitchFamily="18" charset="0"/>
              </a:rPr>
              <a:t>Trie</a:t>
            </a:r>
            <a:endParaRPr lang="en-US" altLang="zh-CN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Garamond" panose="02020404030301010803" pitchFamily="18" charset="0"/>
                <a:cs typeface="Times New Roman" panose="02020603050405020304" pitchFamily="18" charset="0"/>
              </a:rPr>
              <a:t>Recap: </a:t>
            </a:r>
            <a:r>
              <a:rPr lang="en-US" altLang="zh-CN">
                <a:latin typeface="Garamond" panose="02020404030301010803" pitchFamily="18" charset="0"/>
                <a:cs typeface="Times New Roman" panose="02020603050405020304" pitchFamily="18" charset="0"/>
              </a:rPr>
              <a:t>KMP / fail edge</a:t>
            </a:r>
          </a:p>
          <a:p>
            <a:pPr marL="0" indent="0">
              <a:buNone/>
            </a:pPr>
            <a:r>
              <a:rPr lang="en-US" altLang="zh-CN">
                <a:latin typeface="Garamond" panose="02020404030301010803" pitchFamily="18" charset="0"/>
                <a:cs typeface="Times New Roman" panose="02020603050405020304" pitchFamily="18" charset="0"/>
              </a:rPr>
              <a:t> 	 </a:t>
            </a:r>
            <a:r>
              <a:rPr lang="en-US" altLang="zh-CN" sz="2400">
                <a:latin typeface="Garamond" panose="02020404030301010803" pitchFamily="18" charset="0"/>
                <a:cs typeface="Times New Roman" panose="02020603050405020304" pitchFamily="18" charset="0"/>
              </a:rPr>
              <a:t>Application: </a:t>
            </a:r>
            <a:r>
              <a:rPr lang="en-US" altLang="zh-CN" sz="2400" b="1">
                <a:latin typeface="Garamond" panose="02020404030301010803" pitchFamily="18" charset="0"/>
                <a:cs typeface="Times New Roman" panose="02020603050405020304" pitchFamily="18" charset="0"/>
              </a:rPr>
              <a:t>single</a:t>
            </a:r>
            <a:r>
              <a:rPr lang="en-US" altLang="zh-CN" sz="2400">
                <a:latin typeface="Garamond" panose="02020404030301010803" pitchFamily="18" charset="0"/>
                <a:cs typeface="Times New Roman" panose="02020603050405020304" pitchFamily="18" charset="0"/>
              </a:rPr>
              <a:t> string matching </a:t>
            </a:r>
            <a:endParaRPr lang="en-US" altLang="zh-CN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如果有多个字符串呢 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? (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能否复用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KMP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的思想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e.g. </a:t>
            </a:r>
            <a:r>
              <a:rPr lang="en-US" altLang="zh-CN" err="1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, he, his, she, hers</a:t>
            </a:r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7C463E-AFF8-AA58-F024-21454F6E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20" y="3528325"/>
            <a:ext cx="4523780" cy="26486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F5340D-AD5F-CB5C-6338-F163DC441969}"/>
              </a:ext>
            </a:extLst>
          </p:cNvPr>
          <p:cNvSpPr txBox="1"/>
          <p:nvPr/>
        </p:nvSpPr>
        <p:spPr>
          <a:xfrm>
            <a:off x="5281910" y="58931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Trie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0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2E192-C446-850D-F11D-B7DFFB00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589547"/>
            <a:ext cx="10631905" cy="5587416"/>
          </a:xfrm>
        </p:spPr>
        <p:txBody>
          <a:bodyPr/>
          <a:lstStyle/>
          <a:p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引入 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fail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边的概念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: </a:t>
            </a:r>
          </a:p>
          <a:p>
            <a:pPr marL="0" indent="0">
              <a:buNone/>
            </a:pP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	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Step 1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. </a:t>
            </a:r>
            <a:r>
              <a:rPr lang="en-US" altLang="zh-CN" sz="240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Trie</a:t>
            </a: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中位于当前节点所对应的字符串</a:t>
            </a:r>
            <a:r>
              <a:rPr lang="en-US" altLang="zh-CN" sz="2400">
                <a:solidFill>
                  <a:srgbClr val="00B05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(</a:t>
            </a:r>
            <a:r>
              <a:rPr lang="zh-CN" altLang="en-US" sz="2400">
                <a:solidFill>
                  <a:srgbClr val="00B05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前缀</a:t>
            </a:r>
            <a:r>
              <a:rPr lang="en-US" altLang="zh-CN" sz="2400">
                <a:solidFill>
                  <a:srgbClr val="00B05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) </a:t>
            </a: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记为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pre</a:t>
            </a:r>
          </a:p>
          <a:p>
            <a:pPr marL="457200" lvl="1" indent="0">
              <a:buNone/>
            </a:pP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	Step 2.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所有字符串中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,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能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*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最大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匹配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pre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的后缀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的</a:t>
            </a:r>
            <a:r>
              <a:rPr lang="en-US" altLang="zh-CN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Trie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节点记为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next</a:t>
            </a:r>
          </a:p>
          <a:p>
            <a:pPr marL="457200" lvl="1" indent="0">
              <a:buNone/>
            </a:pP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		</a:t>
            </a:r>
            <a:r>
              <a:rPr lang="en-US" altLang="zh-CN" sz="1800">
                <a:solidFill>
                  <a:schemeClr val="accent4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*</a:t>
            </a:r>
            <a:r>
              <a:rPr lang="zh-CN" altLang="en-US" sz="1800">
                <a:solidFill>
                  <a:schemeClr val="accent4">
                    <a:lumMod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指长度最大</a:t>
            </a:r>
            <a:endParaRPr lang="en-US" altLang="zh-CN" sz="1800">
              <a:solidFill>
                <a:schemeClr val="accent4">
                  <a:lumMod val="7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1800">
              <a:solidFill>
                <a:srgbClr val="FFC000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sz="1800">
                <a:solidFill>
                  <a:srgbClr val="FFC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	</a:t>
            </a:r>
            <a:r>
              <a:rPr lang="en-US" altLang="zh-CN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Step 3. </a:t>
            </a:r>
            <a:r>
              <a:rPr lang="zh-CN" altLang="en-US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从</a:t>
            </a:r>
            <a:r>
              <a:rPr lang="en-US" altLang="zh-CN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current </a:t>
            </a:r>
            <a:r>
              <a:rPr lang="zh-CN" altLang="en-US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→ </a:t>
            </a:r>
            <a:r>
              <a:rPr lang="en-US" altLang="zh-CN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next</a:t>
            </a:r>
            <a:r>
              <a:rPr lang="zh-CN" altLang="en-US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的边称作</a:t>
            </a:r>
            <a:r>
              <a:rPr lang="en-US" altLang="zh-CN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fail edge</a:t>
            </a:r>
          </a:p>
          <a:p>
            <a:pPr marL="457200" lvl="1" indent="0">
              <a:buNone/>
            </a:pPr>
            <a:endParaRPr lang="en-US" altLang="zh-CN" sz="200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e.g. 5 </a:t>
            </a:r>
            <a:r>
              <a:rPr lang="zh-CN" altLang="en-US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→ </a:t>
            </a:r>
            <a:r>
              <a:rPr lang="en-US" altLang="zh-CN" sz="2000">
                <a:latin typeface="思源宋体 CN" panose="02020400000000000000" pitchFamily="18" charset="-122"/>
                <a:ea typeface="思源宋体 CN" panose="02020400000000000000" pitchFamily="18" charset="-122"/>
              </a:rPr>
              <a:t>10</a:t>
            </a:r>
            <a:endParaRPr lang="en-US" altLang="zh-CN" sz="280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											</a:t>
            </a:r>
          </a:p>
          <a:p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C7F986-6839-1458-6723-28CBC072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809" y="3667578"/>
            <a:ext cx="4523780" cy="2648638"/>
          </a:xfrm>
          <a:prstGeom prst="rect">
            <a:avLst/>
          </a:prstGeom>
        </p:spPr>
      </p:pic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02C134D-CF3F-7B77-06D1-2D2C243E9B63}"/>
              </a:ext>
            </a:extLst>
          </p:cNvPr>
          <p:cNvCxnSpPr/>
          <p:nvPr/>
        </p:nvCxnSpPr>
        <p:spPr>
          <a:xfrm rot="5400000">
            <a:off x="4084721" y="4770521"/>
            <a:ext cx="1203158" cy="1191126"/>
          </a:xfrm>
          <a:prstGeom prst="curvedConnector3">
            <a:avLst>
              <a:gd name="adj1" fmla="val 1075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B6DBB-8484-8E7F-3FCE-320E4553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011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latin typeface="思源宋体 CN" panose="02020400000000000000" pitchFamily="18" charset="-122"/>
                <a:ea typeface="思源宋体 CN" panose="02020400000000000000" pitchFamily="18" charset="-122"/>
              </a:rPr>
              <a:t>Transfer Function</a:t>
            </a:r>
            <a:endParaRPr lang="zh-CN" altLang="en-US" sz="400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657C9-8263-C4E0-D8F4-6CCDDDE99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153"/>
                <a:ext cx="10515600" cy="45948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Pseudocode:</a:t>
                </a:r>
              </a:p>
              <a:p>
                <a:pPr marL="457200" lvl="1" indent="0"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</a:t>
                </a:r>
                <a:endParaRPr lang="en-US" altLang="zh-CN"/>
              </a:p>
              <a:p>
                <a:pPr marL="457200" lvl="1" indent="0">
                  <a:buNone/>
                </a:pP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v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zh-CN" alt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null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	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/>
                  <a:t> </a:t>
                </a:r>
                <a:r>
                  <a:rPr lang="zh-CN" altLang="en-US"/>
                  <a:t>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fa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il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ai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pPr marL="457200" lvl="1" indent="0">
                  <a:buNone/>
                </a:pPr>
                <a:endParaRPr lang="en-US" altLang="zh-CN"/>
              </a:p>
              <a:p>
                <a:pPr marL="457200" lvl="1" indent="0">
                  <a:buNone/>
                </a:pPr>
                <a:endParaRPr lang="en-US" altLang="zh-CN"/>
              </a:p>
              <a:p>
                <a:pPr marL="457200" lvl="1" indent="0">
                  <a:buNone/>
                </a:pPr>
                <a:endParaRPr lang="en-US" altLang="zh-CN"/>
              </a:p>
              <a:p>
                <a:pPr marL="457200" lvl="1" indent="0"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657C9-8263-C4E0-D8F4-6CCDDDE99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153"/>
                <a:ext cx="10515600" cy="4594810"/>
              </a:xfrm>
              <a:blipFill>
                <a:blip r:embed="rId2"/>
                <a:stretch>
                  <a:fillRect l="-1217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084C697-E846-25E0-0B19-0046C18ACAA5}"/>
              </a:ext>
            </a:extLst>
          </p:cNvPr>
          <p:cNvSpPr/>
          <p:nvPr/>
        </p:nvSpPr>
        <p:spPr>
          <a:xfrm>
            <a:off x="8083584" y="4475141"/>
            <a:ext cx="360947" cy="3669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0BEDBE-D572-166E-56D7-5768A3065851}"/>
              </a:ext>
            </a:extLst>
          </p:cNvPr>
          <p:cNvSpPr/>
          <p:nvPr/>
        </p:nvSpPr>
        <p:spPr>
          <a:xfrm>
            <a:off x="8838845" y="3303665"/>
            <a:ext cx="360947" cy="3669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D25133-6F12-6159-26F7-C4C44357B764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8391672" y="3616888"/>
            <a:ext cx="500032" cy="91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8E51C6-88DA-8975-6E87-4785A625F027}"/>
              </a:ext>
            </a:extLst>
          </p:cNvPr>
          <p:cNvSpPr txBox="1"/>
          <p:nvPr/>
        </p:nvSpPr>
        <p:spPr>
          <a:xfrm>
            <a:off x="8434504" y="37921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c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113913-7F44-346A-E9DC-F15C486845D4}"/>
              </a:ext>
            </a:extLst>
          </p:cNvPr>
          <p:cNvSpPr txBox="1"/>
          <p:nvPr/>
        </p:nvSpPr>
        <p:spPr>
          <a:xfrm>
            <a:off x="8754985" y="3293749"/>
            <a:ext cx="73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 fa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06AF53-215D-8B7F-7E3C-1B00D3AAF3D9}"/>
              </a:ext>
            </a:extLst>
          </p:cNvPr>
          <p:cNvSpPr txBox="1"/>
          <p:nvPr/>
        </p:nvSpPr>
        <p:spPr>
          <a:xfrm>
            <a:off x="8108646" y="4449957"/>
            <a:ext cx="5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u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6600D8-0234-2467-E245-1852CBA62553}"/>
              </a:ext>
            </a:extLst>
          </p:cNvPr>
          <p:cNvSpPr/>
          <p:nvPr/>
        </p:nvSpPr>
        <p:spPr>
          <a:xfrm>
            <a:off x="7512710" y="2708685"/>
            <a:ext cx="358445" cy="3445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92BF1EE-7D19-541D-F27D-C6219E5B9168}"/>
              </a:ext>
            </a:extLst>
          </p:cNvPr>
          <p:cNvCxnSpPr>
            <a:stCxn id="10" idx="1"/>
            <a:endCxn id="12" idx="4"/>
          </p:cNvCxnSpPr>
          <p:nvPr/>
        </p:nvCxnSpPr>
        <p:spPr>
          <a:xfrm rot="10800000">
            <a:off x="7691933" y="3053231"/>
            <a:ext cx="1063052" cy="4251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CA388E8-C5CE-932C-C629-CE9E9BB11654}"/>
              </a:ext>
            </a:extLst>
          </p:cNvPr>
          <p:cNvSpPr txBox="1"/>
          <p:nvPr/>
        </p:nvSpPr>
        <p:spPr>
          <a:xfrm>
            <a:off x="7641054" y="331703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fail edge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626DEBC-E92E-9575-B255-993A69D983CC}"/>
              </a:ext>
            </a:extLst>
          </p:cNvPr>
          <p:cNvCxnSpPr>
            <a:cxnSpLocks/>
          </p:cNvCxnSpPr>
          <p:nvPr/>
        </p:nvCxnSpPr>
        <p:spPr>
          <a:xfrm flipH="1">
            <a:off x="7067114" y="3002148"/>
            <a:ext cx="500032" cy="9119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1E296F-D4C7-848E-D48A-7D616D2AD42F}"/>
              </a:ext>
            </a:extLst>
          </p:cNvPr>
          <p:cNvSpPr txBox="1"/>
          <p:nvPr/>
        </p:nvSpPr>
        <p:spPr>
          <a:xfrm>
            <a:off x="7109946" y="31773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c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41A139-6B65-0E79-A193-AD5E0F618097}"/>
              </a:ext>
            </a:extLst>
          </p:cNvPr>
          <p:cNvSpPr txBox="1"/>
          <p:nvPr/>
        </p:nvSpPr>
        <p:spPr>
          <a:xfrm>
            <a:off x="6784088" y="3835217"/>
            <a:ext cx="5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u</a:t>
            </a:r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AD260E7-59D9-CC06-626F-4DE5E0A5AD76}"/>
              </a:ext>
            </a:extLst>
          </p:cNvPr>
          <p:cNvSpPr/>
          <p:nvPr/>
        </p:nvSpPr>
        <p:spPr>
          <a:xfrm>
            <a:off x="6763577" y="3902932"/>
            <a:ext cx="360947" cy="36696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1F49ED7-DF51-9EF1-CCD7-B591B5E4C6E0}"/>
              </a:ext>
            </a:extLst>
          </p:cNvPr>
          <p:cNvSpPr txBox="1"/>
          <p:nvPr/>
        </p:nvSpPr>
        <p:spPr>
          <a:xfrm>
            <a:off x="8423543" y="5582876"/>
            <a:ext cx="2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don’t think sexism-</a:t>
            </a:r>
            <a:r>
              <a:rPr lang="en-US" altLang="zh-CN" strike="sngStrike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CN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endParaRPr lang="zh-CN" altLang="en-US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8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B30E29E-3F20-821D-C39A-D1945D0E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37" y="3103368"/>
            <a:ext cx="4065229" cy="16808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31DDFA-A7CA-F444-FDB8-AE6EB8A2BC02}"/>
              </a:ext>
            </a:extLst>
          </p:cNvPr>
          <p:cNvSpPr txBox="1"/>
          <p:nvPr/>
        </p:nvSpPr>
        <p:spPr>
          <a:xfrm>
            <a:off x="2070200" y="2503144"/>
            <a:ext cx="6444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但一般来说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,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我们直接构造的是</a:t>
            </a:r>
            <a:r>
              <a:rPr lang="en-US" altLang="zh-CN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Trie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图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(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这样比较方便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):</a:t>
            </a:r>
          </a:p>
          <a:p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88261B-3376-5455-DC22-748BDC89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示意简图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C1D84B-EE09-1160-445B-201EF328E7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2"/>
          <a:stretch/>
        </p:blipFill>
        <p:spPr>
          <a:xfrm>
            <a:off x="1777593" y="2158852"/>
            <a:ext cx="9107424" cy="4160038"/>
          </a:xfrm>
          <a:prstGeom prst="rect">
            <a:avLst/>
          </a:prstGeom>
        </p:spPr>
      </p:pic>
      <p:pic>
        <p:nvPicPr>
          <p:cNvPr id="1027" name="Picture 3" descr="finish">
            <a:extLst>
              <a:ext uri="{FF2B5EF4-FFF2-40B4-BE49-F238E27FC236}">
                <a16:creationId xmlns:a16="http://schemas.microsoft.com/office/drawing/2014/main" id="{E2EC28E1-5246-54EF-1498-C17C86FF9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0"/>
          <a:stretch/>
        </p:blipFill>
        <p:spPr bwMode="auto">
          <a:xfrm>
            <a:off x="1819349" y="2158852"/>
            <a:ext cx="7936689" cy="39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3CEB6D-1CF2-CC71-3808-F0E4BB3B03F5}"/>
              </a:ext>
            </a:extLst>
          </p:cNvPr>
          <p:cNvSpPr txBox="1"/>
          <p:nvPr/>
        </p:nvSpPr>
        <p:spPr>
          <a:xfrm>
            <a:off x="1119224" y="1616510"/>
            <a:ext cx="1042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回到开头的问题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: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 </a:t>
            </a:r>
            <a:r>
              <a:rPr lang="en-US" altLang="zh-CN" err="1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  <a:cs typeface="Times New Roman" panose="02020603050405020304" pitchFamily="18" charset="0"/>
              </a:rPr>
              <a:t>, he, his, she, hers</a:t>
            </a: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1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D3F6-7994-D61F-0D71-4A0AE733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>
                <a:latin typeface="思源宋体 CN" panose="02020400000000000000" pitchFamily="18" charset="-122"/>
                <a:ea typeface="思源宋体 CN" panose="02020400000000000000" pitchFamily="18" charset="-122"/>
              </a:rPr>
              <a:t>fail</a:t>
            </a:r>
            <a:r>
              <a:rPr lang="zh-CN" altLang="en-US" sz="3600">
                <a:latin typeface="思源宋体 CN" panose="02020400000000000000" pitchFamily="18" charset="-122"/>
                <a:ea typeface="思源宋体 CN" panose="02020400000000000000" pitchFamily="18" charset="-122"/>
              </a:rPr>
              <a:t>边在</a:t>
            </a:r>
            <a:r>
              <a:rPr lang="en-US" altLang="zh-CN" sz="3600">
                <a:latin typeface="思源宋体 CN" panose="02020400000000000000" pitchFamily="18" charset="-122"/>
                <a:ea typeface="思源宋体 CN" panose="02020400000000000000" pitchFamily="18" charset="-122"/>
              </a:rPr>
              <a:t>AC</a:t>
            </a:r>
            <a:r>
              <a:rPr lang="zh-CN" altLang="en-US" sz="3600">
                <a:latin typeface="思源宋体 CN" panose="02020400000000000000" pitchFamily="18" charset="-122"/>
                <a:ea typeface="思源宋体 CN" panose="02020400000000000000" pitchFamily="18" charset="-122"/>
              </a:rPr>
              <a:t>自动机中的作用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5F93D3-7396-4B62-F223-F39941630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09963"/>
                <a:ext cx="11041685" cy="4667000"/>
              </a:xfrm>
            </p:spPr>
            <p:txBody>
              <a:bodyPr/>
              <a:lstStyle/>
              <a:p>
                <a:endParaRPr lang="en-US" altLang="zh-CN" b="0" i="0">
                  <a:effectLst/>
                  <a:latin typeface="-apple-system"/>
                </a:endParaRPr>
              </a:p>
              <a:p>
                <a:r>
                  <a:rPr lang="zh-CN" altLang="en-US" sz="2400" b="0" i="0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给定 </a:t>
                </a:r>
                <a:r>
                  <a:rPr lang="en-US" altLang="zh-CN" sz="2400" b="0" i="1">
                    <a:effectLst/>
                    <a:latin typeface="Times New Roman" panose="02020603050405020304" pitchFamily="18" charset="0"/>
                    <a:ea typeface="思源宋体 CN" panose="02020400000000000000" pitchFamily="18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i="0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 个模式串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sz="2400" b="0" i="1" dirty="0" smtClean="0"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zh-CN" altLang="en-US" sz="2400" b="0" i="0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和一个文本串 </a:t>
                </a:r>
                <a:r>
                  <a:rPr lang="en-US" altLang="zh-CN" sz="2400" b="0" i="1">
                    <a:effectLst/>
                    <a:latin typeface="Times New Roman" panose="02020603050405020304" pitchFamily="18" charset="0"/>
                    <a:ea typeface="思源宋体 CN" panose="02020400000000000000" pitchFamily="18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i="1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0" i="0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求有多少个不同的模式串在文本串里出现过。</a:t>
                </a:r>
                <a:endParaRPr lang="en-US" altLang="zh-CN" sz="2400" b="0" i="0">
                  <a:effectLst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endParaRPr lang="en-US" altLang="zh-CN" sz="2400">
                  <a:latin typeface="-apple-system"/>
                </a:endParaRPr>
              </a:p>
              <a:p>
                <a:endParaRPr lang="en-US" altLang="zh-CN" sz="2400" b="0" i="0">
                  <a:effectLst/>
                  <a:latin typeface="-apple-system"/>
                </a:endParaRPr>
              </a:p>
              <a:p>
                <a:endParaRPr lang="en-US" altLang="zh-CN" sz="2400">
                  <a:latin typeface="-apple-system"/>
                </a:endParaRPr>
              </a:p>
              <a:p>
                <a:endParaRPr lang="en-US" altLang="zh-CN" sz="2400" b="0" i="0">
                  <a:effectLst/>
                  <a:latin typeface="-apple-system"/>
                </a:endParaRPr>
              </a:p>
              <a:p>
                <a:endParaRPr lang="en-US" altLang="zh-CN" sz="2400">
                  <a:latin typeface="-apple-system"/>
                </a:endParaRPr>
              </a:p>
              <a:p>
                <a:endParaRPr lang="en-US" altLang="zh-CN" sz="2400" b="0" i="0">
                  <a:effectLst/>
                  <a:latin typeface="-apple-system"/>
                </a:endParaRPr>
              </a:p>
              <a:p>
                <a:r>
                  <a:rPr lang="en-US" altLang="zh-CN" sz="2400" b="0" i="0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Go Further: </a:t>
                </a:r>
                <a:r>
                  <a:rPr lang="zh-CN" altLang="en-US" sz="2400" b="0" i="0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如果要求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zh-CN" altLang="en-US" sz="2400" dirty="0">
                            <a:latin typeface="思源宋体 CN" panose="02020400000000000000" pitchFamily="18" charset="-122"/>
                            <a:ea typeface="思源宋体 CN" panose="02020400000000000000" pitchFamily="18" charset="-122"/>
                          </a:rPr>
                          <m:t>出现次数</m:t>
                        </m:r>
                      </m:e>
                    </m:nary>
                  </m:oMath>
                </a14:m>
                <a:r>
                  <a:rPr lang="en-US" altLang="zh-CN" sz="2400" b="0" i="0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r>
                  <a:rPr lang="zh-CN" altLang="en-US" sz="2400" b="0" i="0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而不是是否出现过呢</a:t>
                </a:r>
                <a:r>
                  <a:rPr lang="en-US" altLang="zh-CN" sz="2400" b="0" i="0">
                    <a:effectLst/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?</a:t>
                </a:r>
              </a:p>
              <a:p>
                <a:endParaRPr lang="en-US" altLang="zh-CN" sz="2400">
                  <a:latin typeface="-apple-system"/>
                </a:endParaRPr>
              </a:p>
              <a:p>
                <a:pPr marL="0" indent="0">
                  <a:buNone/>
                </a:pPr>
                <a:endParaRPr lang="en-US" altLang="zh-CN" sz="2400" b="0" i="0">
                  <a:effectLst/>
                  <a:latin typeface="-apple-system"/>
                </a:endParaRPr>
              </a:p>
              <a:p>
                <a:endParaRPr lang="en-US" altLang="zh-CN" sz="2400">
                  <a:latin typeface="-apple-system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5F93D3-7396-4B62-F223-F39941630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09963"/>
                <a:ext cx="11041685" cy="4667000"/>
              </a:xfrm>
              <a:blipFill>
                <a:blip r:embed="rId2"/>
                <a:stretch>
                  <a:fillRect l="-717" r="-773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A804A7-DCF3-C3C5-77CB-3D046C8A3926}"/>
                  </a:ext>
                </a:extLst>
              </p:cNvPr>
              <p:cNvSpPr txBox="1"/>
              <p:nvPr/>
            </p:nvSpPr>
            <p:spPr>
              <a:xfrm>
                <a:off x="1375257" y="2650860"/>
                <a:ext cx="8273419" cy="2121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Hint: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对</a:t>
                </a:r>
                <a:r>
                  <a:rPr lang="en-US" altLang="zh-CN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Trie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维护一个</a:t>
                </a:r>
                <a:r>
                  <a:rPr lang="en-US" altLang="zh-CN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cnt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数组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以记录该串的出现次数</a:t>
                </a:r>
                <a:endParaRPr lang="en-US" altLang="zh-CN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遍历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t,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每在</a:t>
                </a:r>
                <a:r>
                  <a:rPr lang="en-US" altLang="zh-CN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Trie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图上转移一次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	1.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暴力跳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fail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边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,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求沿路的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cnt</m:t>
                    </m:r>
                  </m:oMath>
                </a14:m>
                <a:endParaRPr lang="en-US" altLang="zh-CN">
                  <a:latin typeface="思源宋体 CN" panose="020204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	2.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并且标记该节点为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visited, </a:t>
                </a:r>
                <a:r>
                  <a:rPr lang="zh-CN" altLang="en-US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这样之后就不需要再访问了</a:t>
                </a:r>
                <a:r>
                  <a:rPr lang="en-US" altLang="zh-CN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(think why?)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A804A7-DCF3-C3C5-77CB-3D046C8A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57" y="2650860"/>
                <a:ext cx="8273419" cy="2121093"/>
              </a:xfrm>
              <a:prstGeom prst="rect">
                <a:avLst/>
              </a:prstGeom>
              <a:blipFill>
                <a:blip r:embed="rId3"/>
                <a:stretch>
                  <a:fillRect l="-663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78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35E31-8240-D988-48FB-4F9DE87D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B7244-47AE-4E79-B5DE-AE7BEFCF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1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50FF-F5E8-AC59-55D4-D8AB8F12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76AF7-B707-A6EB-AAD8-BE6982AD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A </a:t>
            </a:r>
            <a:r>
              <a:rPr lang="en-US" altLang="zh-CN" strike="sngStrike">
                <a:latin typeface="思源宋体 CN" panose="02020400000000000000" pitchFamily="18" charset="-122"/>
                <a:ea typeface="思源宋体 CN" panose="02020400000000000000" pitchFamily="18" charset="-122"/>
              </a:rPr>
              <a:t>trivial 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discovery: fail Tree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😊</a:t>
            </a: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	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仅考虑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fail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边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,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能得到一个树形结构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, 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就叫做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fail</a:t>
            </a:r>
            <a:r>
              <a:rPr lang="zh-CN" altLang="en-US">
                <a:latin typeface="思源宋体 CN" panose="02020400000000000000" pitchFamily="18" charset="-122"/>
                <a:ea typeface="思源宋体 CN" panose="02020400000000000000" pitchFamily="18" charset="-122"/>
              </a:rPr>
              <a:t>树</a:t>
            </a: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.</a:t>
            </a:r>
          </a:p>
          <a:p>
            <a:pPr marL="0" indent="0">
              <a:buNone/>
            </a:pP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 sz="240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这样对刚刚的拓展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, </a:t>
            </a: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只需要树上差分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+</a:t>
            </a:r>
            <a:r>
              <a:rPr lang="en-US" altLang="zh-CN" sz="240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dfs</a:t>
            </a:r>
            <a:r>
              <a:rPr lang="zh-CN" altLang="en-US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就行啦</a:t>
            </a:r>
            <a:r>
              <a:rPr lang="en-US" altLang="zh-CN" sz="2400">
                <a:latin typeface="思源宋体 CN" panose="02020400000000000000" pitchFamily="18" charset="-122"/>
                <a:ea typeface="思源宋体 CN" panose="02020400000000000000" pitchFamily="18" charset="-122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思源宋体 CN" panose="02020400000000000000" pitchFamily="18" charset="-122"/>
                <a:ea typeface="思源宋体 CN" panose="02020400000000000000" pitchFamily="18" charset="-122"/>
              </a:rPr>
              <a:t>	</a:t>
            </a:r>
          </a:p>
          <a:p>
            <a:pPr marL="0" indent="0">
              <a:buNone/>
            </a:pP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marL="0" indent="0">
              <a:buNone/>
            </a:pPr>
            <a:endParaRPr lang="en-US" altLang="zh-CN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Office PowerPoint</Application>
  <PresentationFormat>宽屏</PresentationFormat>
  <Paragraphs>133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Times New Roman</vt:lpstr>
      <vt:lpstr>等线</vt:lpstr>
      <vt:lpstr>Cambria Math</vt:lpstr>
      <vt:lpstr>Arial</vt:lpstr>
      <vt:lpstr>思源宋体 CN</vt:lpstr>
      <vt:lpstr>Wingdings</vt:lpstr>
      <vt:lpstr>-apple-system</vt:lpstr>
      <vt:lpstr>等线 Light</vt:lpstr>
      <vt:lpstr>Garamond</vt:lpstr>
      <vt:lpstr>Office 主题​​</vt:lpstr>
      <vt:lpstr>AC自动机</vt:lpstr>
      <vt:lpstr>DFA</vt:lpstr>
      <vt:lpstr>PowerPoint 演示文稿</vt:lpstr>
      <vt:lpstr>PowerPoint 演示文稿</vt:lpstr>
      <vt:lpstr>Transfer Function</vt:lpstr>
      <vt:lpstr>示意简图</vt:lpstr>
      <vt:lpstr>fail边在AC自动机中的作用</vt:lpstr>
      <vt:lpstr>PowerPoint 演示文稿</vt:lpstr>
      <vt:lpstr>PowerPoint 演示文稿</vt:lpstr>
      <vt:lpstr>[NOI2011] 阿狸的打字机</vt:lpstr>
      <vt:lpstr>[BJOI2019] 奥术权杖</vt:lpstr>
      <vt:lpstr>[COCI2015] Divljak</vt:lpstr>
      <vt:lpstr>还有时间…</vt:lpstr>
      <vt:lpstr>Solution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AC自动机</dc:title>
  <dc:creator>彭 泉泉</dc:creator>
  <cp:lastModifiedBy>Quanquan Peng</cp:lastModifiedBy>
  <cp:revision>1</cp:revision>
  <dcterms:created xsi:type="dcterms:W3CDTF">2023-02-15T15:42:06Z</dcterms:created>
  <dcterms:modified xsi:type="dcterms:W3CDTF">2023-02-26T12:26:20Z</dcterms:modified>
</cp:coreProperties>
</file>