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61" r:id="rId7"/>
    <p:sldId id="278" r:id="rId8"/>
    <p:sldId id="268" r:id="rId9"/>
    <p:sldId id="262" r:id="rId10"/>
    <p:sldId id="264" r:id="rId11"/>
    <p:sldId id="289" r:id="rId12"/>
    <p:sldId id="258" r:id="rId13"/>
    <p:sldId id="293" r:id="rId14"/>
    <p:sldId id="270" r:id="rId15"/>
    <p:sldId id="266" r:id="rId16"/>
    <p:sldId id="292"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varScale="1">
        <p:scale>
          <a:sx n="139" d="100"/>
          <a:sy n="139" d="100"/>
        </p:scale>
        <p:origin x="200" y="2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8/2/23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2023</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2023</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2023</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2023</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2023</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2023</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2023</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2023</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2023</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2023</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2023</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2023</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2023</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2023</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Cyclists impact in </a:t>
            </a:r>
            <a:r>
              <a:rPr lang="en-US" dirty="0" err="1"/>
              <a:t>colorado</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Katrina Brown, Triston </a:t>
            </a:r>
            <a:r>
              <a:rPr lang="en-US" dirty="0" err="1"/>
              <a:t>Cavaness</a:t>
            </a:r>
            <a:r>
              <a:rPr lang="en-US" dirty="0"/>
              <a:t>, Lesley Conn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0A5920-EB7C-86F2-9054-908ED15087FA}"/>
              </a:ext>
            </a:extLst>
          </p:cNvPr>
          <p:cNvSpPr>
            <a:spLocks noGrp="1"/>
          </p:cNvSpPr>
          <p:nvPr>
            <p:ph type="title"/>
          </p:nvPr>
        </p:nvSpPr>
        <p:spPr>
          <a:xfrm>
            <a:off x="838200" y="365125"/>
            <a:ext cx="10515600" cy="1325563"/>
          </a:xfrm>
        </p:spPr>
        <p:txBody>
          <a:bodyPr/>
          <a:lstStyle/>
          <a:p>
            <a:r>
              <a:rPr lang="en-US" dirty="0"/>
              <a:t>BREAKING DATA DOWN BY COUNTY LEVEL</a:t>
            </a:r>
          </a:p>
        </p:txBody>
      </p:sp>
      <p:pic>
        <p:nvPicPr>
          <p:cNvPr id="5" name="Picture 4">
            <a:extLst>
              <a:ext uri="{FF2B5EF4-FFF2-40B4-BE49-F238E27FC236}">
                <a16:creationId xmlns:a16="http://schemas.microsoft.com/office/drawing/2014/main" id="{1C3EF446-7515-EDE5-6EED-D0252D328AF2}"/>
              </a:ext>
            </a:extLst>
          </p:cNvPr>
          <p:cNvPicPr>
            <a:picLocks noChangeAspect="1"/>
          </p:cNvPicPr>
          <p:nvPr/>
        </p:nvPicPr>
        <p:blipFill>
          <a:blip r:embed="rId2"/>
          <a:stretch>
            <a:fillRect/>
          </a:stretch>
        </p:blipFill>
        <p:spPr>
          <a:xfrm>
            <a:off x="1105989" y="1517286"/>
            <a:ext cx="4918891" cy="4402407"/>
          </a:xfrm>
          <a:prstGeom prst="rect">
            <a:avLst/>
          </a:prstGeom>
        </p:spPr>
      </p:pic>
      <p:sp>
        <p:nvSpPr>
          <p:cNvPr id="6" name="TextBox 5">
            <a:extLst>
              <a:ext uri="{FF2B5EF4-FFF2-40B4-BE49-F238E27FC236}">
                <a16:creationId xmlns:a16="http://schemas.microsoft.com/office/drawing/2014/main" id="{53877D38-0874-79F3-D618-8F5AE071669A}"/>
              </a:ext>
            </a:extLst>
          </p:cNvPr>
          <p:cNvSpPr txBox="1"/>
          <p:nvPr/>
        </p:nvSpPr>
        <p:spPr>
          <a:xfrm>
            <a:off x="6566263" y="1584960"/>
            <a:ext cx="3352800" cy="2031325"/>
          </a:xfrm>
          <a:prstGeom prst="rect">
            <a:avLst/>
          </a:prstGeom>
          <a:noFill/>
        </p:spPr>
        <p:txBody>
          <a:bodyPr wrap="square" rtlCol="0">
            <a:spAutoFit/>
          </a:bodyPr>
          <a:lstStyle/>
          <a:p>
            <a:r>
              <a:rPr lang="en-US" dirty="0"/>
              <a:t>County-level data reflects a similar growth in ridership data as the state level: As years progressed more locations were added at a county level, gradually increasing reporting in ensuing years.</a:t>
            </a:r>
          </a:p>
        </p:txBody>
      </p:sp>
    </p:spTree>
    <p:extLst>
      <p:ext uri="{BB962C8B-B14F-4D97-AF65-F5344CB8AC3E}">
        <p14:creationId xmlns:p14="http://schemas.microsoft.com/office/powerpoint/2010/main" val="47387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EEDF1AB-914C-0B10-9275-2847E2B0DB40}"/>
              </a:ext>
            </a:extLst>
          </p:cNvPr>
          <p:cNvSpPr>
            <a:spLocks noGrp="1"/>
          </p:cNvSpPr>
          <p:nvPr>
            <p:ph type="title"/>
          </p:nvPr>
        </p:nvSpPr>
        <p:spPr>
          <a:xfrm>
            <a:off x="5937587" y="586714"/>
            <a:ext cx="5431971" cy="846301"/>
          </a:xfrm>
        </p:spPr>
        <p:txBody>
          <a:bodyPr>
            <a:normAutofit fontScale="90000"/>
          </a:bodyPr>
          <a:lstStyle/>
          <a:p>
            <a:r>
              <a:rPr lang="en-US" dirty="0"/>
              <a:t>BREAKING DATA DOWN BY COUNTY LEVEL</a:t>
            </a:r>
          </a:p>
        </p:txBody>
      </p:sp>
      <p:pic>
        <p:nvPicPr>
          <p:cNvPr id="3" name="Picture 2">
            <a:extLst>
              <a:ext uri="{FF2B5EF4-FFF2-40B4-BE49-F238E27FC236}">
                <a16:creationId xmlns:a16="http://schemas.microsoft.com/office/drawing/2014/main" id="{EBC65A8B-341F-2280-958D-92CFC711FD19}"/>
              </a:ext>
            </a:extLst>
          </p:cNvPr>
          <p:cNvPicPr>
            <a:picLocks noChangeAspect="1"/>
          </p:cNvPicPr>
          <p:nvPr/>
        </p:nvPicPr>
        <p:blipFill>
          <a:blip r:embed="rId2"/>
          <a:stretch>
            <a:fillRect/>
          </a:stretch>
        </p:blipFill>
        <p:spPr>
          <a:xfrm>
            <a:off x="1579700" y="1449070"/>
            <a:ext cx="8715774" cy="3959860"/>
          </a:xfrm>
          <a:prstGeom prst="rect">
            <a:avLst/>
          </a:prstGeom>
        </p:spPr>
      </p:pic>
      <p:sp>
        <p:nvSpPr>
          <p:cNvPr id="4" name="TextBox 3">
            <a:extLst>
              <a:ext uri="{FF2B5EF4-FFF2-40B4-BE49-F238E27FC236}">
                <a16:creationId xmlns:a16="http://schemas.microsoft.com/office/drawing/2014/main" id="{5355DBC0-901B-B720-4597-1FC41B062D6A}"/>
              </a:ext>
            </a:extLst>
          </p:cNvPr>
          <p:cNvSpPr txBox="1"/>
          <p:nvPr/>
        </p:nvSpPr>
        <p:spPr>
          <a:xfrm>
            <a:off x="400594" y="5660571"/>
            <a:ext cx="10968964" cy="646331"/>
          </a:xfrm>
          <a:prstGeom prst="rect">
            <a:avLst/>
          </a:prstGeom>
          <a:noFill/>
        </p:spPr>
        <p:txBody>
          <a:bodyPr wrap="square" rtlCol="0">
            <a:spAutoFit/>
          </a:bodyPr>
          <a:lstStyle/>
          <a:p>
            <a:r>
              <a:rPr lang="en-US" dirty="0"/>
              <a:t>The database also allowed for comparison of trails and paths within each county. In Denver County, one of the most affluent areas showed the highest ridership.</a:t>
            </a:r>
          </a:p>
        </p:txBody>
      </p:sp>
    </p:spTree>
    <p:extLst>
      <p:ext uri="{BB962C8B-B14F-4D97-AF65-F5344CB8AC3E}">
        <p14:creationId xmlns:p14="http://schemas.microsoft.com/office/powerpoint/2010/main" val="147210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COMPARING LARGE METRO VS. TOURIST COUNTY</a:t>
            </a:r>
          </a:p>
        </p:txBody>
      </p:sp>
      <p:sp>
        <p:nvSpPr>
          <p:cNvPr id="5" name="TextBox 4">
            <a:extLst>
              <a:ext uri="{FF2B5EF4-FFF2-40B4-BE49-F238E27FC236}">
                <a16:creationId xmlns:a16="http://schemas.microsoft.com/office/drawing/2014/main" id="{A719F030-419C-B8B6-7D09-92CE121DBE90}"/>
              </a:ext>
            </a:extLst>
          </p:cNvPr>
          <p:cNvSpPr txBox="1"/>
          <p:nvPr/>
        </p:nvSpPr>
        <p:spPr>
          <a:xfrm>
            <a:off x="1772239" y="5279010"/>
            <a:ext cx="9172281" cy="646331"/>
          </a:xfrm>
          <a:prstGeom prst="rect">
            <a:avLst/>
          </a:prstGeom>
          <a:noFill/>
        </p:spPr>
        <p:txBody>
          <a:bodyPr wrap="square" rtlCol="0">
            <a:spAutoFit/>
          </a:bodyPr>
          <a:lstStyle/>
          <a:p>
            <a:r>
              <a:rPr lang="en-US" dirty="0"/>
              <a:t>Sunday remained the most popular day of the week in Garfield County, which includes Glenwood Springs, but the second-most popular day shifted from Saturday to Tuesday.</a:t>
            </a:r>
          </a:p>
        </p:txBody>
      </p:sp>
      <p:pic>
        <p:nvPicPr>
          <p:cNvPr id="8" name="Picture 7">
            <a:extLst>
              <a:ext uri="{FF2B5EF4-FFF2-40B4-BE49-F238E27FC236}">
                <a16:creationId xmlns:a16="http://schemas.microsoft.com/office/drawing/2014/main" id="{10AB3901-DC21-AD72-97CD-5BB377282A14}"/>
              </a:ext>
            </a:extLst>
          </p:cNvPr>
          <p:cNvPicPr>
            <a:picLocks noChangeAspect="1"/>
          </p:cNvPicPr>
          <p:nvPr/>
        </p:nvPicPr>
        <p:blipFill>
          <a:blip r:embed="rId2"/>
          <a:stretch>
            <a:fillRect/>
          </a:stretch>
        </p:blipFill>
        <p:spPr>
          <a:xfrm>
            <a:off x="1303675" y="2166113"/>
            <a:ext cx="9511961" cy="2545224"/>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AF338E-7201-C36D-187B-B00042F8C48A}"/>
              </a:ext>
            </a:extLst>
          </p:cNvPr>
          <p:cNvSpPr>
            <a:spLocks noGrp="1"/>
          </p:cNvSpPr>
          <p:nvPr>
            <p:ph type="title"/>
          </p:nvPr>
        </p:nvSpPr>
        <p:spPr>
          <a:xfrm>
            <a:off x="1885156" y="657046"/>
            <a:ext cx="8421688" cy="1325563"/>
          </a:xfrm>
        </p:spPr>
        <p:txBody>
          <a:bodyPr/>
          <a:lstStyle/>
          <a:p>
            <a:r>
              <a:rPr lang="en-US" dirty="0"/>
              <a:t>DIFFERENCES EMERGE IN DAILY RIDERSHIP</a:t>
            </a:r>
          </a:p>
        </p:txBody>
      </p:sp>
      <p:pic>
        <p:nvPicPr>
          <p:cNvPr id="3" name="Picture 2">
            <a:extLst>
              <a:ext uri="{FF2B5EF4-FFF2-40B4-BE49-F238E27FC236}">
                <a16:creationId xmlns:a16="http://schemas.microsoft.com/office/drawing/2014/main" id="{707AA557-F25F-F3D9-5922-1CF2E4CE6FA1}"/>
              </a:ext>
            </a:extLst>
          </p:cNvPr>
          <p:cNvPicPr>
            <a:picLocks noChangeAspect="1"/>
          </p:cNvPicPr>
          <p:nvPr/>
        </p:nvPicPr>
        <p:blipFill>
          <a:blip r:embed="rId2"/>
          <a:stretch>
            <a:fillRect/>
          </a:stretch>
        </p:blipFill>
        <p:spPr>
          <a:xfrm>
            <a:off x="840921" y="1756186"/>
            <a:ext cx="10908019" cy="2987202"/>
          </a:xfrm>
          <a:prstGeom prst="rect">
            <a:avLst/>
          </a:prstGeom>
        </p:spPr>
      </p:pic>
      <p:sp>
        <p:nvSpPr>
          <p:cNvPr id="5" name="TextBox 4">
            <a:extLst>
              <a:ext uri="{FF2B5EF4-FFF2-40B4-BE49-F238E27FC236}">
                <a16:creationId xmlns:a16="http://schemas.microsoft.com/office/drawing/2014/main" id="{5424845E-FBEF-76EF-B2B3-3E9F97272EAF}"/>
              </a:ext>
            </a:extLst>
          </p:cNvPr>
          <p:cNvSpPr txBox="1"/>
          <p:nvPr/>
        </p:nvSpPr>
        <p:spPr>
          <a:xfrm>
            <a:off x="1041756" y="4998720"/>
            <a:ext cx="10506348" cy="1477328"/>
          </a:xfrm>
          <a:prstGeom prst="rect">
            <a:avLst/>
          </a:prstGeom>
          <a:noFill/>
        </p:spPr>
        <p:txBody>
          <a:bodyPr wrap="square" rtlCol="0">
            <a:spAutoFit/>
          </a:bodyPr>
          <a:lstStyle/>
          <a:p>
            <a:r>
              <a:rPr lang="en-US" dirty="0"/>
              <a:t>El Paso County before 2020 was the second-most populous county in the state behind Denver. In this ridership analysis, its peak rider days was Thursday, followed by other weekdays. The two weekend days showed the lowest ridership. Income was considered as a factor, but a 2014 comparison of median household income showed that El Paso’s income of </a:t>
            </a:r>
            <a:r>
              <a:rPr lang="en-US" b="1" dirty="0"/>
              <a:t>$59,286 </a:t>
            </a:r>
            <a:r>
              <a:rPr lang="en-US" dirty="0"/>
              <a:t>was above Denver’s </a:t>
            </a:r>
            <a:r>
              <a:rPr lang="en-US" b="1" dirty="0"/>
              <a:t>$54,872 </a:t>
            </a:r>
            <a:r>
              <a:rPr lang="en-US" dirty="0"/>
              <a:t>but below Garfield’s</a:t>
            </a:r>
            <a:r>
              <a:rPr lang="en-US" b="1" dirty="0"/>
              <a:t> $62,529</a:t>
            </a:r>
            <a:r>
              <a:rPr lang="en-US" dirty="0"/>
              <a:t>.</a:t>
            </a:r>
          </a:p>
        </p:txBody>
      </p:sp>
    </p:spTree>
    <p:extLst>
      <p:ext uri="{BB962C8B-B14F-4D97-AF65-F5344CB8AC3E}">
        <p14:creationId xmlns:p14="http://schemas.microsoft.com/office/powerpoint/2010/main" val="40485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 GROUP 2 PROJECT 1 SUMMATION</a:t>
            </a:r>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09E65B6-17CD-EA82-DAF2-56E7CF50A4D2}"/>
              </a:ext>
            </a:extLst>
          </p:cNvPr>
          <p:cNvSpPr txBox="1"/>
          <p:nvPr/>
        </p:nvSpPr>
        <p:spPr>
          <a:xfrm>
            <a:off x="1097280" y="1415143"/>
            <a:ext cx="563444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State-provided data was free, fairly clean, and trouble-free but data was limited to about 1/3 of counties in the state.</a:t>
            </a:r>
          </a:p>
          <a:p>
            <a:pPr marL="285750" indent="-285750">
              <a:buFont typeface="Arial" panose="020B0604020202020204" pitchFamily="34" charset="0"/>
              <a:buChar char="•"/>
            </a:pPr>
            <a:r>
              <a:rPr lang="en-US" dirty="0"/>
              <a:t>As data was compared at the county level, changes in ridership emerged, with a midsized metro area showing difference in daily ridership. </a:t>
            </a:r>
          </a:p>
          <a:p>
            <a:pPr marL="285750" indent="-285750">
              <a:buFont typeface="Arial" panose="020B0604020202020204" pitchFamily="34" charset="0"/>
              <a:buChar char="•"/>
            </a:pPr>
            <a:r>
              <a:rPr lang="en-US" dirty="0"/>
              <a:t>Data allowed for examination of ridership by location.</a:t>
            </a:r>
          </a:p>
          <a:p>
            <a:pPr marL="285750" indent="-285750">
              <a:buFont typeface="Arial" panose="020B0604020202020204" pitchFamily="34" charset="0"/>
              <a:buChar char="•"/>
            </a:pPr>
            <a:r>
              <a:rPr lang="en-US" dirty="0"/>
              <a:t>Further incorporation of other data, such as income levels or altitude, would have provided more nuanced data.</a:t>
            </a:r>
          </a:p>
          <a:p>
            <a:endParaRPr lang="en-US" dirty="0"/>
          </a:p>
        </p:txBody>
      </p:sp>
    </p:spTree>
    <p:extLst>
      <p:ext uri="{BB962C8B-B14F-4D97-AF65-F5344CB8AC3E}">
        <p14:creationId xmlns:p14="http://schemas.microsoft.com/office/powerpoint/2010/main" val="397209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Focus of Study</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782957"/>
            <a:ext cx="3288197" cy="2660581"/>
          </a:xfrm>
        </p:spPr>
        <p:txBody>
          <a:bodyPr>
            <a:noAutofit/>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Using data gathered from the state of Colorado bicycle and pedestrian counts from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20 counties </a:t>
            </a:r>
            <a:r>
              <a:rPr lang="en-US" sz="1600" dirty="0">
                <a:effectLst/>
                <a:latin typeface="Calibri" panose="020F0502020204030204" pitchFamily="34" charset="0"/>
                <a:ea typeface="Calibri" panose="020F0502020204030204" pitchFamily="34" charset="0"/>
                <a:cs typeface="Times New Roman" panose="02020603050405020304" pitchFamily="18" charset="0"/>
              </a:rPr>
              <a:t>across the state taken from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2009 to 20</a:t>
            </a:r>
            <a:r>
              <a:rPr lang="en-US" sz="1600" dirty="0">
                <a:effectLst/>
                <a:latin typeface="Calibri" panose="020F0502020204030204" pitchFamily="34" charset="0"/>
                <a:ea typeface="Calibri" panose="020F0502020204030204" pitchFamily="34" charset="0"/>
                <a:cs typeface="Times New Roman" panose="02020603050405020304" pitchFamily="18" charset="0"/>
              </a:rPr>
              <a:t>1</a:t>
            </a:r>
            <a:r>
              <a:rPr lang="en-US" sz="1600" b="1" dirty="0">
                <a:effectLst/>
                <a:latin typeface="Calibri" panose="020F0502020204030204" pitchFamily="34" charset="0"/>
                <a:ea typeface="Calibri" panose="020F0502020204030204" pitchFamily="34" charset="0"/>
                <a:cs typeface="Times New Roman" panose="02020603050405020304" pitchFamily="18" charset="0"/>
              </a:rPr>
              <a:t>5</a:t>
            </a:r>
            <a:r>
              <a:rPr lang="en-US" sz="1600" dirty="0">
                <a:effectLst/>
                <a:latin typeface="Calibri" panose="020F0502020204030204" pitchFamily="34" charset="0"/>
                <a:ea typeface="Calibri" panose="020F0502020204030204" pitchFamily="34" charset="0"/>
                <a:cs typeface="Times New Roman" panose="02020603050405020304" pitchFamily="18" charset="0"/>
              </a:rPr>
              <a:t>, the team used Python,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600" dirty="0">
                <a:effectLst/>
                <a:latin typeface="Calibri" panose="020F0502020204030204" pitchFamily="34" charset="0"/>
                <a:ea typeface="Calibri" panose="020F0502020204030204" pitchFamily="34" charset="0"/>
                <a:cs typeface="Times New Roman" panose="02020603050405020304" pitchFamily="18" charset="0"/>
              </a:rPr>
              <a:t> Notebook and shared coding via GitHub to analyze bicycle traffic to determine usage rates for bicycle paths and crossings around the state. </a:t>
            </a:r>
            <a:endParaRPr lang="en-US" sz="16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Problem/question</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2633662"/>
          </a:xfrm>
        </p:spPr>
        <p:txBody>
          <a:bodyPr vert="horz" lIns="91440" tIns="45720" rIns="91440" bIns="45720" rtlCol="0" anchor="ctr">
            <a:normAutofit/>
          </a:bodyPr>
          <a:lstStyle/>
          <a:p>
            <a:r>
              <a:rPr lang="en-US" dirty="0"/>
              <a:t>FIRST STEP:</a:t>
            </a:r>
            <a:br>
              <a:rPr lang="en-US" dirty="0"/>
            </a:br>
            <a:r>
              <a:rPr lang="en-US" dirty="0"/>
              <a:t>Data cleanup and examining data across counties, years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pic>
        <p:nvPicPr>
          <p:cNvPr id="12" name="Picture 11">
            <a:extLst>
              <a:ext uri="{FF2B5EF4-FFF2-40B4-BE49-F238E27FC236}">
                <a16:creationId xmlns:a16="http://schemas.microsoft.com/office/drawing/2014/main" id="{4402945E-51C2-D07C-DFE3-29B021DFEDCB}"/>
              </a:ext>
            </a:extLst>
          </p:cNvPr>
          <p:cNvPicPr>
            <a:picLocks noChangeAspect="1"/>
          </p:cNvPicPr>
          <p:nvPr/>
        </p:nvPicPr>
        <p:blipFill>
          <a:blip r:embed="rId2"/>
          <a:stretch>
            <a:fillRect/>
          </a:stretch>
        </p:blipFill>
        <p:spPr>
          <a:xfrm>
            <a:off x="2583364" y="897144"/>
            <a:ext cx="9460318" cy="3674855"/>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4</a:t>
            </a:fld>
            <a:endParaRPr lang="en-ZA" dirty="0"/>
          </a:p>
        </p:txBody>
      </p:sp>
      <p:sp>
        <p:nvSpPr>
          <p:cNvPr id="2" name="TextBox 1">
            <a:extLst>
              <a:ext uri="{FF2B5EF4-FFF2-40B4-BE49-F238E27FC236}">
                <a16:creationId xmlns:a16="http://schemas.microsoft.com/office/drawing/2014/main" id="{BC4FC36C-514E-4677-DB35-24107480F89A}"/>
              </a:ext>
            </a:extLst>
          </p:cNvPr>
          <p:cNvSpPr txBox="1"/>
          <p:nvPr/>
        </p:nvSpPr>
        <p:spPr>
          <a:xfrm>
            <a:off x="467139" y="2286000"/>
            <a:ext cx="2166731" cy="2031325"/>
          </a:xfrm>
          <a:prstGeom prst="rect">
            <a:avLst/>
          </a:prstGeom>
          <a:noFill/>
        </p:spPr>
        <p:txBody>
          <a:bodyPr wrap="square" rtlCol="0">
            <a:spAutoFit/>
          </a:bodyPr>
          <a:lstStyle/>
          <a:p>
            <a:r>
              <a:rPr lang="en-US" dirty="0"/>
              <a:t>NEXT STEP: REMOVING NULL VALUES FROM DATA, REMOVING COLUMNS, GROUPING HOURS INTO DAY</a:t>
            </a:r>
          </a:p>
        </p:txBody>
      </p:sp>
      <p:pic>
        <p:nvPicPr>
          <p:cNvPr id="5" name="Picture 4">
            <a:extLst>
              <a:ext uri="{FF2B5EF4-FFF2-40B4-BE49-F238E27FC236}">
                <a16:creationId xmlns:a16="http://schemas.microsoft.com/office/drawing/2014/main" id="{BDB5BA13-C49A-6392-01A4-292B09D145FD}"/>
              </a:ext>
            </a:extLst>
          </p:cNvPr>
          <p:cNvPicPr>
            <a:picLocks noChangeAspect="1"/>
          </p:cNvPicPr>
          <p:nvPr/>
        </p:nvPicPr>
        <p:blipFill>
          <a:blip r:embed="rId2"/>
          <a:stretch>
            <a:fillRect/>
          </a:stretch>
        </p:blipFill>
        <p:spPr>
          <a:xfrm>
            <a:off x="5449050" y="815146"/>
            <a:ext cx="3487591" cy="2941707"/>
          </a:xfrm>
          <a:prstGeom prst="rect">
            <a:avLst/>
          </a:prstGeom>
        </p:spPr>
      </p:pic>
      <p:pic>
        <p:nvPicPr>
          <p:cNvPr id="7" name="Picture 6">
            <a:extLst>
              <a:ext uri="{FF2B5EF4-FFF2-40B4-BE49-F238E27FC236}">
                <a16:creationId xmlns:a16="http://schemas.microsoft.com/office/drawing/2014/main" id="{50F46A0D-67C1-DC31-308B-56A4A801A604}"/>
              </a:ext>
            </a:extLst>
          </p:cNvPr>
          <p:cNvPicPr>
            <a:picLocks noChangeAspect="1"/>
          </p:cNvPicPr>
          <p:nvPr/>
        </p:nvPicPr>
        <p:blipFill>
          <a:blip r:embed="rId3"/>
          <a:stretch>
            <a:fillRect/>
          </a:stretch>
        </p:blipFill>
        <p:spPr>
          <a:xfrm>
            <a:off x="1302026" y="4836696"/>
            <a:ext cx="9967760" cy="862077"/>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F8D5972-8A18-A637-D115-1D2C7B33423E}"/>
              </a:ext>
            </a:extLst>
          </p:cNvPr>
          <p:cNvPicPr>
            <a:picLocks noGrp="1" noChangeAspect="1"/>
          </p:cNvPicPr>
          <p:nvPr>
            <p:ph sz="half" idx="2"/>
          </p:nvPr>
        </p:nvPicPr>
        <p:blipFill>
          <a:blip r:embed="rId2"/>
          <a:stretch>
            <a:fillRect/>
          </a:stretch>
        </p:blipFill>
        <p:spPr>
          <a:xfrm>
            <a:off x="1210962" y="1979459"/>
            <a:ext cx="5424616" cy="4025935"/>
          </a:xfrm>
        </p:spPr>
      </p:pic>
      <p:sp>
        <p:nvSpPr>
          <p:cNvPr id="2" name="Title 1">
            <a:extLst>
              <a:ext uri="{FF2B5EF4-FFF2-40B4-BE49-F238E27FC236}">
                <a16:creationId xmlns:a16="http://schemas.microsoft.com/office/drawing/2014/main" id="{229DFB72-57EB-5F8A-28FA-C96E19E10B94}"/>
              </a:ext>
            </a:extLst>
          </p:cNvPr>
          <p:cNvSpPr>
            <a:spLocks noGrp="1"/>
          </p:cNvSpPr>
          <p:nvPr>
            <p:ph type="title"/>
          </p:nvPr>
        </p:nvSpPr>
        <p:spPr>
          <a:xfrm>
            <a:off x="2933700" y="892175"/>
            <a:ext cx="8421688" cy="1325563"/>
          </a:xfrm>
        </p:spPr>
        <p:txBody>
          <a:bodyPr/>
          <a:lstStyle/>
          <a:p>
            <a:r>
              <a:rPr lang="en-US" dirty="0"/>
              <a:t>TRACKING STATEWIDE DATA</a:t>
            </a:r>
          </a:p>
        </p:txBody>
      </p:sp>
      <p:sp>
        <p:nvSpPr>
          <p:cNvPr id="7" name="TextBox 6">
            <a:extLst>
              <a:ext uri="{FF2B5EF4-FFF2-40B4-BE49-F238E27FC236}">
                <a16:creationId xmlns:a16="http://schemas.microsoft.com/office/drawing/2014/main" id="{E5AFAC49-857B-1E9A-FB66-38521B634B0C}"/>
              </a:ext>
            </a:extLst>
          </p:cNvPr>
          <p:cNvSpPr txBox="1"/>
          <p:nvPr/>
        </p:nvSpPr>
        <p:spPr>
          <a:xfrm>
            <a:off x="7211505" y="2102177"/>
            <a:ext cx="3657600" cy="2308324"/>
          </a:xfrm>
          <a:prstGeom prst="rect">
            <a:avLst/>
          </a:prstGeom>
          <a:noFill/>
        </p:spPr>
        <p:txBody>
          <a:bodyPr wrap="square" rtlCol="0">
            <a:spAutoFit/>
          </a:bodyPr>
          <a:lstStyle/>
          <a:p>
            <a:r>
              <a:rPr lang="en-US" dirty="0"/>
              <a:t>Statewide ridership counts shows disparate annual totals, suggesting that in the initial year, </a:t>
            </a:r>
            <a:r>
              <a:rPr lang="en-US" b="1" dirty="0"/>
              <a:t>2009</a:t>
            </a:r>
            <a:r>
              <a:rPr lang="en-US" dirty="0"/>
              <a:t>, state funding was limited. Only two counties, Denver and Jefferson, were included. In the final year, </a:t>
            </a:r>
            <a:r>
              <a:rPr lang="en-US" b="1" dirty="0"/>
              <a:t>2015</a:t>
            </a:r>
            <a:r>
              <a:rPr lang="en-US" dirty="0"/>
              <a:t>, 20 counties were included.</a:t>
            </a:r>
          </a:p>
        </p:txBody>
      </p:sp>
    </p:spTree>
    <p:extLst>
      <p:ext uri="{BB962C8B-B14F-4D97-AF65-F5344CB8AC3E}">
        <p14:creationId xmlns:p14="http://schemas.microsoft.com/office/powerpoint/2010/main" val="41516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TRACKING STATEWIDE DATA</a:t>
            </a:r>
          </a:p>
        </p:txBody>
      </p:sp>
      <p:pic>
        <p:nvPicPr>
          <p:cNvPr id="4" name="Picture 3">
            <a:extLst>
              <a:ext uri="{FF2B5EF4-FFF2-40B4-BE49-F238E27FC236}">
                <a16:creationId xmlns:a16="http://schemas.microsoft.com/office/drawing/2014/main" id="{C1772E99-BF0F-9EF5-B750-88CB4A929E2C}"/>
              </a:ext>
            </a:extLst>
          </p:cNvPr>
          <p:cNvPicPr>
            <a:picLocks noChangeAspect="1"/>
          </p:cNvPicPr>
          <p:nvPr/>
        </p:nvPicPr>
        <p:blipFill>
          <a:blip r:embed="rId2"/>
          <a:stretch>
            <a:fillRect/>
          </a:stretch>
        </p:blipFill>
        <p:spPr>
          <a:xfrm>
            <a:off x="282804" y="2089149"/>
            <a:ext cx="11452774" cy="3993854"/>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447675" y="466726"/>
            <a:ext cx="5111750" cy="1204912"/>
          </a:xfrm>
        </p:spPr>
        <p:txBody>
          <a:bodyPr/>
          <a:lstStyle/>
          <a:p>
            <a:r>
              <a:rPr lang="en-US" dirty="0"/>
              <a:t>STATEWIDE RIDERSHIP BY MONTH</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5" name="Picture 4">
            <a:extLst>
              <a:ext uri="{FF2B5EF4-FFF2-40B4-BE49-F238E27FC236}">
                <a16:creationId xmlns:a16="http://schemas.microsoft.com/office/drawing/2014/main" id="{F4662C99-3AC1-701B-FAD9-6844E63996FF}"/>
              </a:ext>
            </a:extLst>
          </p:cNvPr>
          <p:cNvPicPr>
            <a:picLocks noChangeAspect="1"/>
          </p:cNvPicPr>
          <p:nvPr/>
        </p:nvPicPr>
        <p:blipFill>
          <a:blip r:embed="rId2"/>
          <a:stretch>
            <a:fillRect/>
          </a:stretch>
        </p:blipFill>
        <p:spPr>
          <a:xfrm>
            <a:off x="332194" y="2379716"/>
            <a:ext cx="11527612" cy="3200952"/>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282517" y="545939"/>
            <a:ext cx="3139440" cy="1325563"/>
          </a:xfrm>
        </p:spPr>
        <p:txBody>
          <a:bodyPr/>
          <a:lstStyle/>
          <a:p>
            <a:r>
              <a:rPr lang="en-US" dirty="0"/>
              <a:t>STATEWIDE DATA EVALUATING DAILY COUNTS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pic>
        <p:nvPicPr>
          <p:cNvPr id="12" name="Picture 11">
            <a:extLst>
              <a:ext uri="{FF2B5EF4-FFF2-40B4-BE49-F238E27FC236}">
                <a16:creationId xmlns:a16="http://schemas.microsoft.com/office/drawing/2014/main" id="{D4E96BF1-DC8F-2C16-0CED-A2AEE06EC2E2}"/>
              </a:ext>
            </a:extLst>
          </p:cNvPr>
          <p:cNvPicPr>
            <a:picLocks noChangeAspect="1"/>
          </p:cNvPicPr>
          <p:nvPr/>
        </p:nvPicPr>
        <p:blipFill>
          <a:blip r:embed="rId2"/>
          <a:stretch>
            <a:fillRect/>
          </a:stretch>
        </p:blipFill>
        <p:spPr>
          <a:xfrm>
            <a:off x="5328875" y="1067258"/>
            <a:ext cx="5152815" cy="4414709"/>
          </a:xfrm>
          <a:prstGeom prst="rect">
            <a:avLst/>
          </a:prstGeom>
        </p:spPr>
      </p:pic>
      <p:sp>
        <p:nvSpPr>
          <p:cNvPr id="3" name="TextBox 2">
            <a:extLst>
              <a:ext uri="{FF2B5EF4-FFF2-40B4-BE49-F238E27FC236}">
                <a16:creationId xmlns:a16="http://schemas.microsoft.com/office/drawing/2014/main" id="{3BA68E15-7E1D-3B6B-F22B-D4028622D269}"/>
              </a:ext>
            </a:extLst>
          </p:cNvPr>
          <p:cNvSpPr txBox="1"/>
          <p:nvPr/>
        </p:nvSpPr>
        <p:spPr>
          <a:xfrm>
            <a:off x="867266" y="2366128"/>
            <a:ext cx="3384223" cy="2308324"/>
          </a:xfrm>
          <a:prstGeom prst="rect">
            <a:avLst/>
          </a:prstGeom>
          <a:noFill/>
        </p:spPr>
        <p:txBody>
          <a:bodyPr wrap="square" rtlCol="0">
            <a:spAutoFit/>
          </a:bodyPr>
          <a:lstStyle/>
          <a:p>
            <a:r>
              <a:rPr lang="en-US" dirty="0"/>
              <a:t>Statewide, Saturday and Sunday proved the most popular day of the week across the state. More granular analysis on county levels showed other days were more popular, suggesting differences in rider behavior or need.</a:t>
            </a:r>
          </a:p>
        </p:txBody>
      </p:sp>
    </p:spTree>
    <p:extLst>
      <p:ext uri="{BB962C8B-B14F-4D97-AF65-F5344CB8AC3E}">
        <p14:creationId xmlns:p14="http://schemas.microsoft.com/office/powerpoint/2010/main" val="18449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096000" y="327656"/>
            <a:ext cx="4179570" cy="1715531"/>
          </a:xfrm>
        </p:spPr>
        <p:txBody>
          <a:bodyPr/>
          <a:lstStyle/>
          <a:p>
            <a:r>
              <a:rPr lang="en-US" dirty="0"/>
              <a:t>BREAKING DATA DOWN BY COUNTY LEVEL</a:t>
            </a:r>
          </a:p>
        </p:txBody>
      </p:sp>
      <p:pic>
        <p:nvPicPr>
          <p:cNvPr id="4" name="Picture 3">
            <a:extLst>
              <a:ext uri="{FF2B5EF4-FFF2-40B4-BE49-F238E27FC236}">
                <a16:creationId xmlns:a16="http://schemas.microsoft.com/office/drawing/2014/main" id="{5CA855DD-723F-B4B1-49D3-ABCF4EA558A7}"/>
              </a:ext>
            </a:extLst>
          </p:cNvPr>
          <p:cNvPicPr>
            <a:picLocks noChangeAspect="1"/>
          </p:cNvPicPr>
          <p:nvPr/>
        </p:nvPicPr>
        <p:blipFill>
          <a:blip r:embed="rId2"/>
          <a:stretch>
            <a:fillRect/>
          </a:stretch>
        </p:blipFill>
        <p:spPr>
          <a:xfrm>
            <a:off x="911316" y="2095902"/>
            <a:ext cx="10369367" cy="2718912"/>
          </a:xfrm>
          <a:prstGeom prst="rect">
            <a:avLst/>
          </a:prstGeom>
        </p:spPr>
      </p:pic>
      <p:sp>
        <p:nvSpPr>
          <p:cNvPr id="5" name="TextBox 4">
            <a:extLst>
              <a:ext uri="{FF2B5EF4-FFF2-40B4-BE49-F238E27FC236}">
                <a16:creationId xmlns:a16="http://schemas.microsoft.com/office/drawing/2014/main" id="{65E7404F-6640-16E5-371A-243E4CBF8536}"/>
              </a:ext>
            </a:extLst>
          </p:cNvPr>
          <p:cNvSpPr txBox="1"/>
          <p:nvPr/>
        </p:nvSpPr>
        <p:spPr>
          <a:xfrm>
            <a:off x="911316" y="5222449"/>
            <a:ext cx="10127472" cy="923330"/>
          </a:xfrm>
          <a:prstGeom prst="rect">
            <a:avLst/>
          </a:prstGeom>
          <a:noFill/>
        </p:spPr>
        <p:txBody>
          <a:bodyPr wrap="square" rtlCol="0">
            <a:spAutoFit/>
          </a:bodyPr>
          <a:lstStyle/>
          <a:p>
            <a:r>
              <a:rPr lang="en-US" dirty="0"/>
              <a:t>In Denver County, Sunday was the most heavily trafficked day for bicycle ridership, the same as state levels. However, though Denver is the most populous county, the state totals by day of week for Sunday were only half the Denver ridership counts.</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{7967215C-08ED-4BF8-8B97-0A1A40475DE7}tf56180624_win32</Template>
  <TotalTime>118</TotalTime>
  <Words>531</Words>
  <Application>Microsoft Macintosh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Monoline</vt:lpstr>
      <vt:lpstr>Cyclists impact in colorado</vt:lpstr>
      <vt:lpstr>Focus of Study</vt:lpstr>
      <vt:lpstr>Problem/question</vt:lpstr>
      <vt:lpstr>PowerPoint Presentation</vt:lpstr>
      <vt:lpstr>TRACKING STATEWIDE DATA</vt:lpstr>
      <vt:lpstr>TRACKING STATEWIDE DATA</vt:lpstr>
      <vt:lpstr>STATEWIDE RIDERSHIP BY MONTH</vt:lpstr>
      <vt:lpstr>STATEWIDE DATA EVALUATING DAILY COUNTS</vt:lpstr>
      <vt:lpstr>BREAKING DATA DOWN BY COUNTY LEVEL</vt:lpstr>
      <vt:lpstr>BREAKING DATA DOWN BY COUNTY LEVEL</vt:lpstr>
      <vt:lpstr>BREAKING DATA DOWN BY COUNTY LEVEL</vt:lpstr>
      <vt:lpstr>COMPARING LARGE METRO VS. TOURIST COUNTY</vt:lpstr>
      <vt:lpstr>DIFFERENCES EMERGE IN DAILY RIDERSHIP</vt:lpstr>
      <vt:lpstr> GROUP 2 PROJECT 1 SUMMATION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Cyclists impact in colorado</dc:title>
  <dc:creator>Katrina Brown</dc:creator>
  <cp:lastModifiedBy>Lesley Conn</cp:lastModifiedBy>
  <cp:revision>25</cp:revision>
  <dcterms:created xsi:type="dcterms:W3CDTF">2023-07-27T00:19:11Z</dcterms:created>
  <dcterms:modified xsi:type="dcterms:W3CDTF">2023-08-03T05:17:12Z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