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5"/>
    <p:sldMasterId id="2147483685" r:id="rId6"/>
    <p:sldMasterId id="214748368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y="5143500" cx="9144000"/>
  <p:notesSz cx="6858000" cy="9144000"/>
  <p:embeddedFontLst>
    <p:embeddedFont>
      <p:font typeface="Roboto"/>
      <p:regular r:id="rId30"/>
      <p:bold r:id="rId31"/>
      <p:italic r:id="rId32"/>
      <p:boldItalic r:id="rId33"/>
    </p:embeddedFont>
    <p:embeddedFont>
      <p:font typeface="Montserrat"/>
      <p:regular r:id="rId34"/>
      <p:bold r:id="rId35"/>
      <p:italic r:id="rId36"/>
      <p:boldItalic r:id="rId37"/>
    </p:embeddedFont>
    <p:embeddedFont>
      <p:font typeface="EB Garamond"/>
      <p:regular r:id="rId38"/>
      <p:bold r:id="rId39"/>
      <p:italic r:id="rId40"/>
      <p:boldItalic r:id="rId41"/>
    </p:embeddedFont>
    <p:embeddedFont>
      <p:font typeface="Tinos"/>
      <p:regular r:id="rId42"/>
      <p:bold r:id="rId43"/>
      <p:italic r:id="rId44"/>
      <p:boldItalic r:id="rId45"/>
    </p:embeddedFont>
    <p:embeddedFont>
      <p:font typeface="Crimson Tex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51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0BBC31-77BD-4F22-97EF-DDFF5516C6F4}">
  <a:tblStyle styleId="{B50BBC31-77BD-4F22-97EF-DDFF5516C6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1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BGaramond-italic.fntdata"/><Relationship Id="rId42" Type="http://schemas.openxmlformats.org/officeDocument/2006/relationships/font" Target="fonts/Tinos-regular.fntdata"/><Relationship Id="rId41" Type="http://schemas.openxmlformats.org/officeDocument/2006/relationships/font" Target="fonts/EBGaramond-boldItalic.fntdata"/><Relationship Id="rId44" Type="http://schemas.openxmlformats.org/officeDocument/2006/relationships/font" Target="fonts/Tinos-italic.fntdata"/><Relationship Id="rId43" Type="http://schemas.openxmlformats.org/officeDocument/2006/relationships/font" Target="fonts/Tinos-bold.fntdata"/><Relationship Id="rId46" Type="http://schemas.openxmlformats.org/officeDocument/2006/relationships/font" Target="fonts/CrimsonText-regular.fntdata"/><Relationship Id="rId45" Type="http://schemas.openxmlformats.org/officeDocument/2006/relationships/font" Target="fonts/Tino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CrimsonText-italic.fntdata"/><Relationship Id="rId47" Type="http://schemas.openxmlformats.org/officeDocument/2006/relationships/font" Target="fonts/CrimsonText-bold.fntdata"/><Relationship Id="rId49" Type="http://schemas.openxmlformats.org/officeDocument/2006/relationships/font" Target="fonts/CrimsonText-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Roboto-bold.fntdata"/><Relationship Id="rId30" Type="http://schemas.openxmlformats.org/officeDocument/2006/relationships/font" Target="fonts/Roboto-regular.fntdata"/><Relationship Id="rId33" Type="http://schemas.openxmlformats.org/officeDocument/2006/relationships/font" Target="fonts/Roboto-boldItalic.fntdata"/><Relationship Id="rId32" Type="http://schemas.openxmlformats.org/officeDocument/2006/relationships/font" Target="fonts/Roboto-italic.fntdata"/><Relationship Id="rId35" Type="http://schemas.openxmlformats.org/officeDocument/2006/relationships/font" Target="fonts/Montserrat-bold.fntdata"/><Relationship Id="rId34" Type="http://schemas.openxmlformats.org/officeDocument/2006/relationships/font" Target="fonts/Montserrat-regular.fntdata"/><Relationship Id="rId37" Type="http://schemas.openxmlformats.org/officeDocument/2006/relationships/font" Target="fonts/Montserrat-boldItalic.fntdata"/><Relationship Id="rId36" Type="http://schemas.openxmlformats.org/officeDocument/2006/relationships/font" Target="fonts/Montserrat-italic.fntdata"/><Relationship Id="rId39" Type="http://schemas.openxmlformats.org/officeDocument/2006/relationships/font" Target="fonts/EBGaramond-bold.fntdata"/><Relationship Id="rId38" Type="http://schemas.openxmlformats.org/officeDocument/2006/relationships/font" Target="fonts/EBGaramond-regular.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724cfea3d8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724cfea3d8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724cfea3d8_2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724cfea3d8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724cfea3d8_2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724cfea3d8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724cfea3d8_2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724cfea3d8_2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724cfea3d8_2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724cfea3d8_2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724cfea3d8_2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724cfea3d8_2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717bab6409_3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717bab6409_3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l" sz="1000">
                <a:solidFill>
                  <a:srgbClr val="3D405B"/>
                </a:solidFill>
                <a:latin typeface="Tinos"/>
                <a:ea typeface="Tinos"/>
                <a:cs typeface="Tinos"/>
                <a:sym typeface="Tinos"/>
              </a:rPr>
              <a:t>more applicable if it involves the transcription of paragraphs and sentences of words with meaning (e.g., pages of books, newspapers). [word level]</a:t>
            </a:r>
            <a:endParaRPr sz="1000">
              <a:solidFill>
                <a:srgbClr val="3D405B"/>
              </a:solidFill>
              <a:latin typeface="Tinos"/>
              <a:ea typeface="Tinos"/>
              <a:cs typeface="Tinos"/>
              <a:sym typeface="Tinos"/>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724cfea3d8_2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724cfea3d8_2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79e7c2044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179e7c2044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200">
                <a:solidFill>
                  <a:schemeClr val="dk1"/>
                </a:solidFill>
              </a:rPr>
              <a:t>-RBS struggled with small words that were very similar.</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l" sz="1200">
                <a:solidFill>
                  <a:srgbClr val="3D405B"/>
                </a:solidFill>
              </a:rPr>
              <a:t>-provide over 100 books of text in ancient Greek and Byzantine scraped from various online sources. Unfortunately, due to time constraints, we could not utilize them, and thus we provide them for future work.</a:t>
            </a:r>
            <a:endParaRPr sz="12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79e7c2044b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179e7c2044b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717bab6409_3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717bab6409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79e7c2044b_1_4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79e7c2044b_1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717bab6409_3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717bab6409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4c0f02d914_1_18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4c0f02d914_1_1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717bab640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717bab640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717bab6409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717bab6409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83a5ca80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83a5ca80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724cfea3d8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724cfea3d8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724cfea3d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724cfea3d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724cfea3d8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724cfea3d8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5" name="Shape 55"/>
        <p:cNvGrpSpPr/>
        <p:nvPr/>
      </p:nvGrpSpPr>
      <p:grpSpPr>
        <a:xfrm>
          <a:off x="0" y="0"/>
          <a:ext cx="0" cy="0"/>
          <a:chOff x="0" y="0"/>
          <a:chExt cx="0" cy="0"/>
        </a:xfrm>
      </p:grpSpPr>
      <p:sp>
        <p:nvSpPr>
          <p:cNvPr id="56" name="Google Shape;56;p14"/>
          <p:cNvSpPr/>
          <p:nvPr/>
        </p:nvSpPr>
        <p:spPr>
          <a:xfrm>
            <a:off x="1030800" y="1030700"/>
            <a:ext cx="7082400" cy="30822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5400000">
            <a:off x="3449925" y="-39825"/>
            <a:ext cx="2244000" cy="13974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4"/>
          <p:cNvGrpSpPr/>
          <p:nvPr/>
        </p:nvGrpSpPr>
        <p:grpSpPr>
          <a:xfrm>
            <a:off x="4087183" y="290068"/>
            <a:ext cx="970187" cy="737616"/>
            <a:chOff x="519000" y="238125"/>
            <a:chExt cx="6582000" cy="5238750"/>
          </a:xfrm>
        </p:grpSpPr>
        <p:sp>
          <p:nvSpPr>
            <p:cNvPr id="59" name="Google Shape;59;p14"/>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4"/>
          <p:cNvSpPr txBox="1"/>
          <p:nvPr>
            <p:ph type="ctrTitle"/>
          </p:nvPr>
        </p:nvSpPr>
        <p:spPr>
          <a:xfrm>
            <a:off x="1557275" y="1341650"/>
            <a:ext cx="6029400" cy="2771100"/>
          </a:xfrm>
          <a:prstGeom prst="rect">
            <a:avLst/>
          </a:prstGeom>
        </p:spPr>
        <p:txBody>
          <a:bodyPr anchorCtr="0" anchor="ctr" bIns="0" lIns="0" spcFirstLastPara="1" rIns="0" wrap="square" tIns="0">
            <a:noAutofit/>
          </a:bodyPr>
          <a:lstStyle>
            <a:lvl1pPr lvl="0" rtl="0" algn="ctr">
              <a:spcBef>
                <a:spcPts val="0"/>
              </a:spcBef>
              <a:spcAft>
                <a:spcPts val="0"/>
              </a:spcAft>
              <a:buClr>
                <a:schemeClr val="dk1"/>
              </a:buClr>
              <a:buSzPts val="4800"/>
              <a:buNone/>
              <a:defRPr sz="4800">
                <a:solidFill>
                  <a:schemeClr val="dk1"/>
                </a:solidFill>
              </a:defRPr>
            </a:lvl1pPr>
            <a:lvl2pPr lvl="1" rtl="0" algn="ctr">
              <a:spcBef>
                <a:spcPts val="0"/>
              </a:spcBef>
              <a:spcAft>
                <a:spcPts val="0"/>
              </a:spcAft>
              <a:buClr>
                <a:schemeClr val="dk1"/>
              </a:buClr>
              <a:buSzPts val="4800"/>
              <a:buNone/>
              <a:defRPr sz="4800">
                <a:solidFill>
                  <a:schemeClr val="dk1"/>
                </a:solidFill>
              </a:defRPr>
            </a:lvl2pPr>
            <a:lvl3pPr lvl="2" rtl="0" algn="ctr">
              <a:spcBef>
                <a:spcPts val="0"/>
              </a:spcBef>
              <a:spcAft>
                <a:spcPts val="0"/>
              </a:spcAft>
              <a:buClr>
                <a:schemeClr val="dk1"/>
              </a:buClr>
              <a:buSzPts val="4800"/>
              <a:buNone/>
              <a:defRPr sz="4800">
                <a:solidFill>
                  <a:schemeClr val="dk1"/>
                </a:solidFill>
              </a:defRPr>
            </a:lvl3pPr>
            <a:lvl4pPr lvl="3" rtl="0" algn="ctr">
              <a:spcBef>
                <a:spcPts val="0"/>
              </a:spcBef>
              <a:spcAft>
                <a:spcPts val="0"/>
              </a:spcAft>
              <a:buClr>
                <a:schemeClr val="dk1"/>
              </a:buClr>
              <a:buSzPts val="4800"/>
              <a:buNone/>
              <a:defRPr sz="4800">
                <a:solidFill>
                  <a:schemeClr val="dk1"/>
                </a:solidFill>
              </a:defRPr>
            </a:lvl4pPr>
            <a:lvl5pPr lvl="4" rtl="0" algn="ctr">
              <a:spcBef>
                <a:spcPts val="0"/>
              </a:spcBef>
              <a:spcAft>
                <a:spcPts val="0"/>
              </a:spcAft>
              <a:buClr>
                <a:schemeClr val="dk1"/>
              </a:buClr>
              <a:buSzPts val="4800"/>
              <a:buNone/>
              <a:defRPr sz="4800">
                <a:solidFill>
                  <a:schemeClr val="dk1"/>
                </a:solidFill>
              </a:defRPr>
            </a:lvl5pPr>
            <a:lvl6pPr lvl="5" rtl="0" algn="ctr">
              <a:spcBef>
                <a:spcPts val="0"/>
              </a:spcBef>
              <a:spcAft>
                <a:spcPts val="0"/>
              </a:spcAft>
              <a:buClr>
                <a:schemeClr val="dk1"/>
              </a:buClr>
              <a:buSzPts val="4800"/>
              <a:buNone/>
              <a:defRPr sz="4800">
                <a:solidFill>
                  <a:schemeClr val="dk1"/>
                </a:solidFill>
              </a:defRPr>
            </a:lvl6pPr>
            <a:lvl7pPr lvl="6" rtl="0" algn="ctr">
              <a:spcBef>
                <a:spcPts val="0"/>
              </a:spcBef>
              <a:spcAft>
                <a:spcPts val="0"/>
              </a:spcAft>
              <a:buClr>
                <a:schemeClr val="dk1"/>
              </a:buClr>
              <a:buSzPts val="4800"/>
              <a:buNone/>
              <a:defRPr sz="4800">
                <a:solidFill>
                  <a:schemeClr val="dk1"/>
                </a:solidFill>
              </a:defRPr>
            </a:lvl7pPr>
            <a:lvl8pPr lvl="7" rtl="0" algn="ctr">
              <a:spcBef>
                <a:spcPts val="0"/>
              </a:spcBef>
              <a:spcAft>
                <a:spcPts val="0"/>
              </a:spcAft>
              <a:buClr>
                <a:schemeClr val="dk1"/>
              </a:buClr>
              <a:buSzPts val="4800"/>
              <a:buNone/>
              <a:defRPr sz="4800">
                <a:solidFill>
                  <a:schemeClr val="dk1"/>
                </a:solidFill>
              </a:defRPr>
            </a:lvl8pPr>
            <a:lvl9pPr lvl="8" rtl="0" algn="ctr">
              <a:spcBef>
                <a:spcPts val="0"/>
              </a:spcBef>
              <a:spcAft>
                <a:spcPts val="0"/>
              </a:spcAft>
              <a:buClr>
                <a:schemeClr val="dk1"/>
              </a:buClr>
              <a:buSzPts val="4800"/>
              <a:buNone/>
              <a:defRPr sz="48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5" name="Shape 65"/>
        <p:cNvGrpSpPr/>
        <p:nvPr/>
      </p:nvGrpSpPr>
      <p:grpSpPr>
        <a:xfrm>
          <a:off x="0" y="0"/>
          <a:ext cx="0" cy="0"/>
          <a:chOff x="0" y="0"/>
          <a:chExt cx="0" cy="0"/>
        </a:xfrm>
      </p:grpSpPr>
      <p:sp>
        <p:nvSpPr>
          <p:cNvPr id="66" name="Google Shape;66;p15"/>
          <p:cNvSpPr/>
          <p:nvPr/>
        </p:nvSpPr>
        <p:spPr>
          <a:xfrm>
            <a:off x="1030800" y="1030700"/>
            <a:ext cx="7082400" cy="30822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type="ctrTitle"/>
          </p:nvPr>
        </p:nvSpPr>
        <p:spPr>
          <a:xfrm>
            <a:off x="1461450" y="1811950"/>
            <a:ext cx="6221100" cy="11598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3200"/>
              <a:buNone/>
              <a:defRPr sz="3200">
                <a:solidFill>
                  <a:schemeClr val="dk1"/>
                </a:solidFill>
              </a:defRPr>
            </a:lvl1pPr>
            <a:lvl2pPr lvl="1" rtl="0" algn="ctr">
              <a:spcBef>
                <a:spcPts val="0"/>
              </a:spcBef>
              <a:spcAft>
                <a:spcPts val="0"/>
              </a:spcAft>
              <a:buClr>
                <a:schemeClr val="dk1"/>
              </a:buClr>
              <a:buSzPts val="3200"/>
              <a:buNone/>
              <a:defRPr sz="3200">
                <a:solidFill>
                  <a:schemeClr val="dk1"/>
                </a:solidFill>
              </a:defRPr>
            </a:lvl2pPr>
            <a:lvl3pPr lvl="2" rtl="0" algn="ctr">
              <a:spcBef>
                <a:spcPts val="0"/>
              </a:spcBef>
              <a:spcAft>
                <a:spcPts val="0"/>
              </a:spcAft>
              <a:buClr>
                <a:schemeClr val="dk1"/>
              </a:buClr>
              <a:buSzPts val="3200"/>
              <a:buNone/>
              <a:defRPr sz="3200">
                <a:solidFill>
                  <a:schemeClr val="dk1"/>
                </a:solidFill>
              </a:defRPr>
            </a:lvl3pPr>
            <a:lvl4pPr lvl="3" rtl="0" algn="ctr">
              <a:spcBef>
                <a:spcPts val="0"/>
              </a:spcBef>
              <a:spcAft>
                <a:spcPts val="0"/>
              </a:spcAft>
              <a:buClr>
                <a:schemeClr val="dk1"/>
              </a:buClr>
              <a:buSzPts val="3200"/>
              <a:buNone/>
              <a:defRPr sz="3200">
                <a:solidFill>
                  <a:schemeClr val="dk1"/>
                </a:solidFill>
              </a:defRPr>
            </a:lvl4pPr>
            <a:lvl5pPr lvl="4" rtl="0" algn="ctr">
              <a:spcBef>
                <a:spcPts val="0"/>
              </a:spcBef>
              <a:spcAft>
                <a:spcPts val="0"/>
              </a:spcAft>
              <a:buClr>
                <a:schemeClr val="dk1"/>
              </a:buClr>
              <a:buSzPts val="3200"/>
              <a:buNone/>
              <a:defRPr sz="3200">
                <a:solidFill>
                  <a:schemeClr val="dk1"/>
                </a:solidFill>
              </a:defRPr>
            </a:lvl5pPr>
            <a:lvl6pPr lvl="5" rtl="0" algn="ctr">
              <a:spcBef>
                <a:spcPts val="0"/>
              </a:spcBef>
              <a:spcAft>
                <a:spcPts val="0"/>
              </a:spcAft>
              <a:buClr>
                <a:schemeClr val="dk1"/>
              </a:buClr>
              <a:buSzPts val="3200"/>
              <a:buNone/>
              <a:defRPr sz="3200">
                <a:solidFill>
                  <a:schemeClr val="dk1"/>
                </a:solidFill>
              </a:defRPr>
            </a:lvl6pPr>
            <a:lvl7pPr lvl="6" rtl="0" algn="ctr">
              <a:spcBef>
                <a:spcPts val="0"/>
              </a:spcBef>
              <a:spcAft>
                <a:spcPts val="0"/>
              </a:spcAft>
              <a:buClr>
                <a:schemeClr val="dk1"/>
              </a:buClr>
              <a:buSzPts val="3200"/>
              <a:buNone/>
              <a:defRPr sz="3200">
                <a:solidFill>
                  <a:schemeClr val="dk1"/>
                </a:solidFill>
              </a:defRPr>
            </a:lvl7pPr>
            <a:lvl8pPr lvl="7" rtl="0" algn="ctr">
              <a:spcBef>
                <a:spcPts val="0"/>
              </a:spcBef>
              <a:spcAft>
                <a:spcPts val="0"/>
              </a:spcAft>
              <a:buClr>
                <a:schemeClr val="dk1"/>
              </a:buClr>
              <a:buSzPts val="3200"/>
              <a:buNone/>
              <a:defRPr sz="3200">
                <a:solidFill>
                  <a:schemeClr val="dk1"/>
                </a:solidFill>
              </a:defRPr>
            </a:lvl8pPr>
            <a:lvl9pPr lvl="8" rtl="0" algn="ctr">
              <a:spcBef>
                <a:spcPts val="0"/>
              </a:spcBef>
              <a:spcAft>
                <a:spcPts val="0"/>
              </a:spcAft>
              <a:buClr>
                <a:schemeClr val="dk1"/>
              </a:buClr>
              <a:buSzPts val="3200"/>
              <a:buNone/>
              <a:defRPr sz="3200">
                <a:solidFill>
                  <a:schemeClr val="dk1"/>
                </a:solidFill>
              </a:defRPr>
            </a:lvl9pPr>
          </a:lstStyle>
          <a:p/>
        </p:txBody>
      </p:sp>
      <p:sp>
        <p:nvSpPr>
          <p:cNvPr id="68" name="Google Shape;68;p15"/>
          <p:cNvSpPr txBox="1"/>
          <p:nvPr>
            <p:ph idx="1" type="subTitle"/>
          </p:nvPr>
        </p:nvSpPr>
        <p:spPr>
          <a:xfrm>
            <a:off x="1461450" y="3068654"/>
            <a:ext cx="6221100" cy="7848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2000"/>
              <a:buNone/>
              <a:defRPr sz="2000">
                <a:solidFill>
                  <a:schemeClr val="accent1"/>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69" name="Google Shape;69;p15"/>
          <p:cNvSpPr/>
          <p:nvPr/>
        </p:nvSpPr>
        <p:spPr>
          <a:xfrm rot="-5400000">
            <a:off x="34411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70" name="Shape 70"/>
        <p:cNvGrpSpPr/>
        <p:nvPr/>
      </p:nvGrpSpPr>
      <p:grpSpPr>
        <a:xfrm>
          <a:off x="0" y="0"/>
          <a:ext cx="0" cy="0"/>
          <a:chOff x="0" y="0"/>
          <a:chExt cx="0" cy="0"/>
        </a:xfrm>
      </p:grpSpPr>
      <p:sp>
        <p:nvSpPr>
          <p:cNvPr id="71" name="Google Shape;71;p16"/>
          <p:cNvSpPr/>
          <p:nvPr/>
        </p:nvSpPr>
        <p:spPr>
          <a:xfrm>
            <a:off x="2244075" y="-100"/>
            <a:ext cx="4655700" cy="51435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idx="1" type="body"/>
          </p:nvPr>
        </p:nvSpPr>
        <p:spPr>
          <a:xfrm>
            <a:off x="2635400" y="790625"/>
            <a:ext cx="3873300" cy="4032900"/>
          </a:xfrm>
          <a:prstGeom prst="rect">
            <a:avLst/>
          </a:prstGeom>
        </p:spPr>
        <p:txBody>
          <a:bodyPr anchorCtr="0" anchor="ctr" bIns="0" lIns="0" spcFirstLastPara="1" rIns="0" wrap="square" tIns="0">
            <a:noAutofit/>
          </a:bodyPr>
          <a:lstStyle>
            <a:lvl1pPr indent="-393700" lvl="0" marL="457200" rtl="0" algn="ctr">
              <a:spcBef>
                <a:spcPts val="600"/>
              </a:spcBef>
              <a:spcAft>
                <a:spcPts val="0"/>
              </a:spcAft>
              <a:buSzPts val="2600"/>
              <a:buChar char="◈"/>
              <a:defRPr i="1"/>
            </a:lvl1pPr>
            <a:lvl2pPr indent="-393700" lvl="1" marL="914400" rtl="0" algn="ctr">
              <a:spcBef>
                <a:spcPts val="0"/>
              </a:spcBef>
              <a:spcAft>
                <a:spcPts val="0"/>
              </a:spcAft>
              <a:buSzPts val="2600"/>
              <a:buChar char="⬩"/>
              <a:defRPr i="1"/>
            </a:lvl2pPr>
            <a:lvl3pPr indent="-393700" lvl="2" marL="1371600" rtl="0" algn="ctr">
              <a:spcBef>
                <a:spcPts val="0"/>
              </a:spcBef>
              <a:spcAft>
                <a:spcPts val="0"/>
              </a:spcAft>
              <a:buSzPts val="2600"/>
              <a:buChar char="⬩"/>
              <a:defRPr i="1"/>
            </a:lvl3pPr>
            <a:lvl4pPr indent="-393700" lvl="3" marL="1828800" rtl="0" algn="ctr">
              <a:spcBef>
                <a:spcPts val="0"/>
              </a:spcBef>
              <a:spcAft>
                <a:spcPts val="0"/>
              </a:spcAft>
              <a:buSzPts val="2600"/>
              <a:buChar char="⬩"/>
              <a:defRPr i="1"/>
            </a:lvl4pPr>
            <a:lvl5pPr indent="-393700" lvl="4" marL="2286000" rtl="0" algn="ctr">
              <a:spcBef>
                <a:spcPts val="0"/>
              </a:spcBef>
              <a:spcAft>
                <a:spcPts val="0"/>
              </a:spcAft>
              <a:buSzPts val="2600"/>
              <a:buChar char="⬩"/>
              <a:defRPr i="1"/>
            </a:lvl5pPr>
            <a:lvl6pPr indent="-393700" lvl="5" marL="2743200" rtl="0" algn="ctr">
              <a:spcBef>
                <a:spcPts val="0"/>
              </a:spcBef>
              <a:spcAft>
                <a:spcPts val="0"/>
              </a:spcAft>
              <a:buSzPts val="2600"/>
              <a:buChar char="⬩"/>
              <a:defRPr i="1"/>
            </a:lvl6pPr>
            <a:lvl7pPr indent="-393700" lvl="6" marL="3200400" rtl="0" algn="ctr">
              <a:spcBef>
                <a:spcPts val="0"/>
              </a:spcBef>
              <a:spcAft>
                <a:spcPts val="0"/>
              </a:spcAft>
              <a:buSzPts val="2600"/>
              <a:buChar char="⬩"/>
              <a:defRPr i="1"/>
            </a:lvl7pPr>
            <a:lvl8pPr indent="-393700" lvl="7" marL="3657600" rtl="0" algn="ctr">
              <a:spcBef>
                <a:spcPts val="0"/>
              </a:spcBef>
              <a:spcAft>
                <a:spcPts val="0"/>
              </a:spcAft>
              <a:buSzPts val="2600"/>
              <a:buChar char="⬩"/>
              <a:defRPr i="1"/>
            </a:lvl8pPr>
            <a:lvl9pPr indent="-393700" lvl="8" marL="4114800" rtl="0" algn="ctr">
              <a:spcBef>
                <a:spcPts val="0"/>
              </a:spcBef>
              <a:spcAft>
                <a:spcPts val="0"/>
              </a:spcAft>
              <a:buSzPts val="2600"/>
              <a:buChar char="⬩"/>
              <a:defRPr i="1"/>
            </a:lvl9pPr>
          </a:lstStyle>
          <a:p/>
        </p:txBody>
      </p:sp>
      <p:sp>
        <p:nvSpPr>
          <p:cNvPr id="73" name="Google Shape;73;p16"/>
          <p:cNvSpPr txBox="1"/>
          <p:nvPr>
            <p:ph idx="12" type="sldNum"/>
          </p:nvPr>
        </p:nvSpPr>
        <p:spPr>
          <a:xfrm>
            <a:off x="4063242" y="4681575"/>
            <a:ext cx="1017600" cy="393600"/>
          </a:xfrm>
          <a:prstGeom prst="rect">
            <a:avLst/>
          </a:prstGeom>
        </p:spPr>
        <p:txBody>
          <a:bodyPr anchorCtr="0" anchor="ctr" bIns="0" lIns="0" spcFirstLastPara="1" rIns="0" wrap="square" tIns="0">
            <a:noAutofit/>
          </a:bodyPr>
          <a:lstStyle>
            <a:lvl1pPr lvl="0" rtl="0">
              <a:buNone/>
              <a:defRPr>
                <a:solidFill>
                  <a:srgbClr val="AD0B2D"/>
                </a:solidFill>
              </a:defRPr>
            </a:lvl1pPr>
            <a:lvl2pPr lvl="1" rtl="0">
              <a:buNone/>
              <a:defRPr>
                <a:solidFill>
                  <a:srgbClr val="AD0B2D"/>
                </a:solidFill>
              </a:defRPr>
            </a:lvl2pPr>
            <a:lvl3pPr lvl="2" rtl="0">
              <a:buNone/>
              <a:defRPr>
                <a:solidFill>
                  <a:srgbClr val="AD0B2D"/>
                </a:solidFill>
              </a:defRPr>
            </a:lvl3pPr>
            <a:lvl4pPr lvl="3" rtl="0">
              <a:buNone/>
              <a:defRPr>
                <a:solidFill>
                  <a:srgbClr val="AD0B2D"/>
                </a:solidFill>
              </a:defRPr>
            </a:lvl4pPr>
            <a:lvl5pPr lvl="4" rtl="0">
              <a:buNone/>
              <a:defRPr>
                <a:solidFill>
                  <a:srgbClr val="AD0B2D"/>
                </a:solidFill>
              </a:defRPr>
            </a:lvl5pPr>
            <a:lvl6pPr lvl="5" rtl="0">
              <a:buNone/>
              <a:defRPr>
                <a:solidFill>
                  <a:srgbClr val="AD0B2D"/>
                </a:solidFill>
              </a:defRPr>
            </a:lvl6pPr>
            <a:lvl7pPr lvl="6" rtl="0">
              <a:buNone/>
              <a:defRPr>
                <a:solidFill>
                  <a:srgbClr val="AD0B2D"/>
                </a:solidFill>
              </a:defRPr>
            </a:lvl7pPr>
            <a:lvl8pPr lvl="7" rtl="0">
              <a:buNone/>
              <a:defRPr>
                <a:solidFill>
                  <a:srgbClr val="AD0B2D"/>
                </a:solidFill>
              </a:defRPr>
            </a:lvl8pPr>
            <a:lvl9pPr lvl="8" rtl="0">
              <a:buNone/>
              <a:defRPr>
                <a:solidFill>
                  <a:srgbClr val="AD0B2D"/>
                </a:solidFill>
              </a:defRPr>
            </a:lvl9pPr>
          </a:lstStyle>
          <a:p>
            <a:pPr indent="0" lvl="0" marL="0" rtl="0" algn="ctr">
              <a:spcBef>
                <a:spcPts val="0"/>
              </a:spcBef>
              <a:spcAft>
                <a:spcPts val="0"/>
              </a:spcAft>
              <a:buNone/>
            </a:pPr>
            <a:fld id="{00000000-1234-1234-1234-123412341234}" type="slidenum">
              <a:rPr lang="el"/>
              <a:t>‹#›</a:t>
            </a:fld>
            <a:endParaRPr/>
          </a:p>
        </p:txBody>
      </p:sp>
      <p:sp>
        <p:nvSpPr>
          <p:cNvPr id="74" name="Google Shape;74;p16"/>
          <p:cNvSpPr/>
          <p:nvPr/>
        </p:nvSpPr>
        <p:spPr>
          <a:xfrm rot="-5400000">
            <a:off x="3723900" y="8700"/>
            <a:ext cx="16962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nvSpPr>
        <p:spPr>
          <a:xfrm>
            <a:off x="4063200" y="190650"/>
            <a:ext cx="10176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l" sz="7200">
                <a:solidFill>
                  <a:srgbClr val="FFFFFF"/>
                </a:solidFill>
                <a:latin typeface="Tinos"/>
                <a:ea typeface="Tinos"/>
                <a:cs typeface="Tinos"/>
                <a:sym typeface="Tinos"/>
              </a:rPr>
              <a:t>“</a:t>
            </a:r>
            <a:endParaRPr sz="7200">
              <a:solidFill>
                <a:srgbClr val="FFFFFF"/>
              </a:solidFill>
              <a:latin typeface="Tinos"/>
              <a:ea typeface="Tinos"/>
              <a:cs typeface="Tinos"/>
              <a:sym typeface="Tino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6" name="Shape 76"/>
        <p:cNvGrpSpPr/>
        <p:nvPr/>
      </p:nvGrpSpPr>
      <p:grpSpPr>
        <a:xfrm>
          <a:off x="0" y="0"/>
          <a:ext cx="0" cy="0"/>
          <a:chOff x="0" y="0"/>
          <a:chExt cx="0" cy="0"/>
        </a:xfrm>
      </p:grpSpPr>
      <p:sp>
        <p:nvSpPr>
          <p:cNvPr id="77" name="Google Shape;77;p17"/>
          <p:cNvSpPr/>
          <p:nvPr/>
        </p:nvSpPr>
        <p:spPr>
          <a:xfrm>
            <a:off x="1737000" y="359700"/>
            <a:ext cx="74070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17"/>
          <p:cNvCxnSpPr/>
          <p:nvPr/>
        </p:nvCxnSpPr>
        <p:spPr>
          <a:xfrm>
            <a:off x="2100325" y="1022209"/>
            <a:ext cx="7067700" cy="0"/>
          </a:xfrm>
          <a:prstGeom prst="straightConnector1">
            <a:avLst/>
          </a:prstGeom>
          <a:noFill/>
          <a:ln cap="flat" cmpd="sng" w="9525">
            <a:solidFill>
              <a:srgbClr val="E2D7D0"/>
            </a:solidFill>
            <a:prstDash val="solid"/>
            <a:round/>
            <a:headEnd len="med" w="med" type="none"/>
            <a:tailEnd len="med" w="med" type="none"/>
          </a:ln>
        </p:spPr>
      </p:cxnSp>
      <p:sp>
        <p:nvSpPr>
          <p:cNvPr id="79" name="Google Shape;79;p17"/>
          <p:cNvSpPr/>
          <p:nvPr/>
        </p:nvSpPr>
        <p:spPr>
          <a:xfrm rot="-5400000">
            <a:off x="-2623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7"/>
          <p:cNvGrpSpPr/>
          <p:nvPr/>
        </p:nvGrpSpPr>
        <p:grpSpPr>
          <a:xfrm>
            <a:off x="515476" y="363010"/>
            <a:ext cx="706249" cy="536972"/>
            <a:chOff x="519000" y="238125"/>
            <a:chExt cx="6582000" cy="5238750"/>
          </a:xfrm>
        </p:grpSpPr>
        <p:sp>
          <p:nvSpPr>
            <p:cNvPr id="81" name="Google Shape;81;p17"/>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7"/>
          <p:cNvSpPr txBox="1"/>
          <p:nvPr>
            <p:ph type="title"/>
          </p:nvPr>
        </p:nvSpPr>
        <p:spPr>
          <a:xfrm>
            <a:off x="2096700" y="669775"/>
            <a:ext cx="6687600" cy="3936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7" name="Google Shape;87;p17"/>
          <p:cNvSpPr txBox="1"/>
          <p:nvPr>
            <p:ph idx="1" type="body"/>
          </p:nvPr>
        </p:nvSpPr>
        <p:spPr>
          <a:xfrm>
            <a:off x="2096700" y="1173950"/>
            <a:ext cx="6687600" cy="3249900"/>
          </a:xfrm>
          <a:prstGeom prst="rect">
            <a:avLst/>
          </a:prstGeom>
        </p:spPr>
        <p:txBody>
          <a:bodyPr anchorCtr="0" anchor="t" bIns="0" lIns="0" spcFirstLastPara="1" rIns="0" wrap="square" tIns="0">
            <a:noAutofit/>
          </a:bodyPr>
          <a:lstStyle>
            <a:lvl1pPr indent="-393700" lvl="0" marL="457200" rtl="0">
              <a:spcBef>
                <a:spcPts val="600"/>
              </a:spcBef>
              <a:spcAft>
                <a:spcPts val="0"/>
              </a:spcAft>
              <a:buSzPts val="2600"/>
              <a:buChar char="◈"/>
              <a:defRPr/>
            </a:lvl1pPr>
            <a:lvl2pPr indent="-393700" lvl="1" marL="914400" rtl="0">
              <a:spcBef>
                <a:spcPts val="0"/>
              </a:spcBef>
              <a:spcAft>
                <a:spcPts val="0"/>
              </a:spcAft>
              <a:buSzPts val="2600"/>
              <a:buChar char="⬩"/>
              <a:defRPr/>
            </a:lvl2pPr>
            <a:lvl3pPr indent="-393700" lvl="2" marL="1371600" rtl="0">
              <a:spcBef>
                <a:spcPts val="0"/>
              </a:spcBef>
              <a:spcAft>
                <a:spcPts val="0"/>
              </a:spcAft>
              <a:buSzPts val="2600"/>
              <a:buChar char="⬩"/>
              <a:defRPr/>
            </a:lvl3pPr>
            <a:lvl4pPr indent="-393700" lvl="3" marL="1828800" rtl="0">
              <a:spcBef>
                <a:spcPts val="0"/>
              </a:spcBef>
              <a:spcAft>
                <a:spcPts val="0"/>
              </a:spcAft>
              <a:buSzPts val="2600"/>
              <a:buChar char="⬩"/>
              <a:defRPr/>
            </a:lvl4pPr>
            <a:lvl5pPr indent="-393700" lvl="4" marL="2286000" rtl="0">
              <a:spcBef>
                <a:spcPts val="0"/>
              </a:spcBef>
              <a:spcAft>
                <a:spcPts val="0"/>
              </a:spcAft>
              <a:buSzPts val="2600"/>
              <a:buChar char="⬩"/>
              <a:defRPr/>
            </a:lvl5pPr>
            <a:lvl6pPr indent="-393700" lvl="5" marL="2743200" rtl="0">
              <a:spcBef>
                <a:spcPts val="0"/>
              </a:spcBef>
              <a:spcAft>
                <a:spcPts val="0"/>
              </a:spcAft>
              <a:buSzPts val="2600"/>
              <a:buChar char="⬩"/>
              <a:defRPr/>
            </a:lvl6pPr>
            <a:lvl7pPr indent="-393700" lvl="6" marL="3200400" rtl="0">
              <a:spcBef>
                <a:spcPts val="0"/>
              </a:spcBef>
              <a:spcAft>
                <a:spcPts val="0"/>
              </a:spcAft>
              <a:buSzPts val="2600"/>
              <a:buChar char="⬩"/>
              <a:defRPr/>
            </a:lvl7pPr>
            <a:lvl8pPr indent="-393700" lvl="7" marL="3657600" rtl="0">
              <a:spcBef>
                <a:spcPts val="0"/>
              </a:spcBef>
              <a:spcAft>
                <a:spcPts val="0"/>
              </a:spcAft>
              <a:buSzPts val="2600"/>
              <a:buChar char="⬩"/>
              <a:defRPr/>
            </a:lvl8pPr>
            <a:lvl9pPr indent="-393700" lvl="8" marL="4114800" rtl="0">
              <a:spcBef>
                <a:spcPts val="0"/>
              </a:spcBef>
              <a:spcAft>
                <a:spcPts val="0"/>
              </a:spcAft>
              <a:buSzPts val="2600"/>
              <a:buChar char="⬩"/>
              <a:defRPr/>
            </a:lvl9pPr>
          </a:lstStyle>
          <a:p/>
        </p:txBody>
      </p:sp>
      <p:sp>
        <p:nvSpPr>
          <p:cNvPr id="88" name="Google Shape;88;p17"/>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9" name="Shape 89"/>
        <p:cNvGrpSpPr/>
        <p:nvPr/>
      </p:nvGrpSpPr>
      <p:grpSpPr>
        <a:xfrm>
          <a:off x="0" y="0"/>
          <a:ext cx="0" cy="0"/>
          <a:chOff x="0" y="0"/>
          <a:chExt cx="0" cy="0"/>
        </a:xfrm>
      </p:grpSpPr>
      <p:sp>
        <p:nvSpPr>
          <p:cNvPr id="90" name="Google Shape;90;p18"/>
          <p:cNvSpPr/>
          <p:nvPr/>
        </p:nvSpPr>
        <p:spPr>
          <a:xfrm>
            <a:off x="1737000" y="359700"/>
            <a:ext cx="74070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8"/>
          <p:cNvCxnSpPr/>
          <p:nvPr/>
        </p:nvCxnSpPr>
        <p:spPr>
          <a:xfrm>
            <a:off x="2100325" y="1022209"/>
            <a:ext cx="7067700" cy="0"/>
          </a:xfrm>
          <a:prstGeom prst="straightConnector1">
            <a:avLst/>
          </a:prstGeom>
          <a:noFill/>
          <a:ln cap="flat" cmpd="sng" w="9525">
            <a:solidFill>
              <a:srgbClr val="E2D7D0"/>
            </a:solidFill>
            <a:prstDash val="solid"/>
            <a:round/>
            <a:headEnd len="med" w="med" type="none"/>
            <a:tailEnd len="med" w="med" type="none"/>
          </a:ln>
        </p:spPr>
      </p:cxnSp>
      <p:sp>
        <p:nvSpPr>
          <p:cNvPr id="92" name="Google Shape;92;p18"/>
          <p:cNvSpPr/>
          <p:nvPr/>
        </p:nvSpPr>
        <p:spPr>
          <a:xfrm rot="-5400000">
            <a:off x="-2623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8"/>
          <p:cNvGrpSpPr/>
          <p:nvPr/>
        </p:nvGrpSpPr>
        <p:grpSpPr>
          <a:xfrm>
            <a:off x="515476" y="363010"/>
            <a:ext cx="706249" cy="536972"/>
            <a:chOff x="519000" y="238125"/>
            <a:chExt cx="6582000" cy="5238750"/>
          </a:xfrm>
        </p:grpSpPr>
        <p:sp>
          <p:nvSpPr>
            <p:cNvPr id="94" name="Google Shape;94;p18"/>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8"/>
          <p:cNvSpPr txBox="1"/>
          <p:nvPr>
            <p:ph type="title"/>
          </p:nvPr>
        </p:nvSpPr>
        <p:spPr>
          <a:xfrm>
            <a:off x="2096700" y="669775"/>
            <a:ext cx="6687600" cy="3936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00" name="Google Shape;100;p18"/>
          <p:cNvSpPr txBox="1"/>
          <p:nvPr>
            <p:ph idx="1" type="body"/>
          </p:nvPr>
        </p:nvSpPr>
        <p:spPr>
          <a:xfrm>
            <a:off x="2096750" y="1200150"/>
            <a:ext cx="3067800" cy="3248100"/>
          </a:xfrm>
          <a:prstGeom prst="rect">
            <a:avLst/>
          </a:prstGeom>
        </p:spPr>
        <p:txBody>
          <a:bodyPr anchorCtr="0" anchor="t" bIns="0" lIns="0" spcFirstLastPara="1" rIns="0" wrap="square" tIns="0">
            <a:noAutofit/>
          </a:bodyPr>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101" name="Google Shape;101;p18"/>
          <p:cNvSpPr txBox="1"/>
          <p:nvPr>
            <p:ph idx="2" type="body"/>
          </p:nvPr>
        </p:nvSpPr>
        <p:spPr>
          <a:xfrm>
            <a:off x="5716510" y="1200150"/>
            <a:ext cx="3067800" cy="3248100"/>
          </a:xfrm>
          <a:prstGeom prst="rect">
            <a:avLst/>
          </a:prstGeom>
        </p:spPr>
        <p:txBody>
          <a:bodyPr anchorCtr="0" anchor="t" bIns="0" lIns="0" spcFirstLastPara="1" rIns="0" wrap="square" tIns="0">
            <a:noAutofit/>
          </a:bodyPr>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102" name="Google Shape;102;p18"/>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3" name="Shape 103"/>
        <p:cNvGrpSpPr/>
        <p:nvPr/>
      </p:nvGrpSpPr>
      <p:grpSpPr>
        <a:xfrm>
          <a:off x="0" y="0"/>
          <a:ext cx="0" cy="0"/>
          <a:chOff x="0" y="0"/>
          <a:chExt cx="0" cy="0"/>
        </a:xfrm>
      </p:grpSpPr>
      <p:sp>
        <p:nvSpPr>
          <p:cNvPr id="104" name="Google Shape;104;p19"/>
          <p:cNvSpPr/>
          <p:nvPr/>
        </p:nvSpPr>
        <p:spPr>
          <a:xfrm>
            <a:off x="1737000" y="359700"/>
            <a:ext cx="74070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19"/>
          <p:cNvCxnSpPr/>
          <p:nvPr/>
        </p:nvCxnSpPr>
        <p:spPr>
          <a:xfrm>
            <a:off x="2100325" y="1022209"/>
            <a:ext cx="7067700" cy="0"/>
          </a:xfrm>
          <a:prstGeom prst="straightConnector1">
            <a:avLst/>
          </a:prstGeom>
          <a:noFill/>
          <a:ln cap="flat" cmpd="sng" w="9525">
            <a:solidFill>
              <a:srgbClr val="E2D7D0"/>
            </a:solidFill>
            <a:prstDash val="solid"/>
            <a:round/>
            <a:headEnd len="med" w="med" type="none"/>
            <a:tailEnd len="med" w="med" type="none"/>
          </a:ln>
        </p:spPr>
      </p:cxnSp>
      <p:sp>
        <p:nvSpPr>
          <p:cNvPr id="106" name="Google Shape;106;p19"/>
          <p:cNvSpPr/>
          <p:nvPr/>
        </p:nvSpPr>
        <p:spPr>
          <a:xfrm rot="-5400000">
            <a:off x="-2623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9"/>
          <p:cNvGrpSpPr/>
          <p:nvPr/>
        </p:nvGrpSpPr>
        <p:grpSpPr>
          <a:xfrm>
            <a:off x="515476" y="363010"/>
            <a:ext cx="706249" cy="536972"/>
            <a:chOff x="519000" y="238125"/>
            <a:chExt cx="6582000" cy="5238750"/>
          </a:xfrm>
        </p:grpSpPr>
        <p:sp>
          <p:nvSpPr>
            <p:cNvPr id="108" name="Google Shape;108;p19"/>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9"/>
          <p:cNvSpPr txBox="1"/>
          <p:nvPr>
            <p:ph type="title"/>
          </p:nvPr>
        </p:nvSpPr>
        <p:spPr>
          <a:xfrm>
            <a:off x="2096700" y="669775"/>
            <a:ext cx="6687600" cy="3936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14" name="Google Shape;114;p19"/>
          <p:cNvSpPr txBox="1"/>
          <p:nvPr>
            <p:ph idx="1" type="body"/>
          </p:nvPr>
        </p:nvSpPr>
        <p:spPr>
          <a:xfrm>
            <a:off x="2096725" y="1200150"/>
            <a:ext cx="2024700" cy="3256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15" name="Google Shape;115;p19"/>
          <p:cNvSpPr txBox="1"/>
          <p:nvPr>
            <p:ph idx="2" type="body"/>
          </p:nvPr>
        </p:nvSpPr>
        <p:spPr>
          <a:xfrm>
            <a:off x="4428164" y="1200150"/>
            <a:ext cx="2024700" cy="3256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16" name="Google Shape;116;p19"/>
          <p:cNvSpPr txBox="1"/>
          <p:nvPr>
            <p:ph idx="3" type="body"/>
          </p:nvPr>
        </p:nvSpPr>
        <p:spPr>
          <a:xfrm>
            <a:off x="6759604" y="1200150"/>
            <a:ext cx="2024700" cy="3256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17" name="Google Shape;117;p19"/>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8" name="Shape 118"/>
        <p:cNvGrpSpPr/>
        <p:nvPr/>
      </p:nvGrpSpPr>
      <p:grpSpPr>
        <a:xfrm>
          <a:off x="0" y="0"/>
          <a:ext cx="0" cy="0"/>
          <a:chOff x="0" y="0"/>
          <a:chExt cx="0" cy="0"/>
        </a:xfrm>
      </p:grpSpPr>
      <p:sp>
        <p:nvSpPr>
          <p:cNvPr id="119" name="Google Shape;119;p20"/>
          <p:cNvSpPr/>
          <p:nvPr/>
        </p:nvSpPr>
        <p:spPr>
          <a:xfrm>
            <a:off x="1737000" y="359700"/>
            <a:ext cx="74070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 name="Google Shape;120;p20"/>
          <p:cNvCxnSpPr/>
          <p:nvPr/>
        </p:nvCxnSpPr>
        <p:spPr>
          <a:xfrm>
            <a:off x="2100325" y="1022209"/>
            <a:ext cx="7067700" cy="0"/>
          </a:xfrm>
          <a:prstGeom prst="straightConnector1">
            <a:avLst/>
          </a:prstGeom>
          <a:noFill/>
          <a:ln cap="flat" cmpd="sng" w="9525">
            <a:solidFill>
              <a:srgbClr val="E2D7D0"/>
            </a:solidFill>
            <a:prstDash val="solid"/>
            <a:round/>
            <a:headEnd len="med" w="med" type="none"/>
            <a:tailEnd len="med" w="med" type="none"/>
          </a:ln>
        </p:spPr>
      </p:cxnSp>
      <p:sp>
        <p:nvSpPr>
          <p:cNvPr id="121" name="Google Shape;121;p20"/>
          <p:cNvSpPr/>
          <p:nvPr/>
        </p:nvSpPr>
        <p:spPr>
          <a:xfrm rot="-5400000">
            <a:off x="-2623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20"/>
          <p:cNvGrpSpPr/>
          <p:nvPr/>
        </p:nvGrpSpPr>
        <p:grpSpPr>
          <a:xfrm>
            <a:off x="515476" y="363010"/>
            <a:ext cx="706249" cy="536972"/>
            <a:chOff x="519000" y="238125"/>
            <a:chExt cx="6582000" cy="5238750"/>
          </a:xfrm>
        </p:grpSpPr>
        <p:sp>
          <p:nvSpPr>
            <p:cNvPr id="123" name="Google Shape;123;p20"/>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20"/>
          <p:cNvSpPr txBox="1"/>
          <p:nvPr>
            <p:ph type="title"/>
          </p:nvPr>
        </p:nvSpPr>
        <p:spPr>
          <a:xfrm>
            <a:off x="2096700" y="669775"/>
            <a:ext cx="6687600" cy="3936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29" name="Google Shape;129;p20"/>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0" name="Shape 130"/>
        <p:cNvGrpSpPr/>
        <p:nvPr/>
      </p:nvGrpSpPr>
      <p:grpSpPr>
        <a:xfrm>
          <a:off x="0" y="0"/>
          <a:ext cx="0" cy="0"/>
          <a:chOff x="0" y="0"/>
          <a:chExt cx="0" cy="0"/>
        </a:xfrm>
      </p:grpSpPr>
      <p:sp>
        <p:nvSpPr>
          <p:cNvPr id="131" name="Google Shape;131;p21"/>
          <p:cNvSpPr/>
          <p:nvPr/>
        </p:nvSpPr>
        <p:spPr>
          <a:xfrm>
            <a:off x="359700" y="359700"/>
            <a:ext cx="84246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ph idx="1" type="body"/>
          </p:nvPr>
        </p:nvSpPr>
        <p:spPr>
          <a:xfrm>
            <a:off x="457200" y="4352375"/>
            <a:ext cx="8229600" cy="359700"/>
          </a:xfrm>
          <a:prstGeom prst="rect">
            <a:avLst/>
          </a:prstGeom>
        </p:spPr>
        <p:txBody>
          <a:bodyPr anchorCtr="0" anchor="ctr" bIns="0" lIns="0" spcFirstLastPara="1" rIns="0" wrap="square" tIns="0">
            <a:noAutofit/>
          </a:bodyPr>
          <a:lstStyle>
            <a:lvl1pPr indent="-228600" lvl="0" marL="457200" rtl="0" algn="ctr">
              <a:spcBef>
                <a:spcPts val="360"/>
              </a:spcBef>
              <a:spcAft>
                <a:spcPts val="0"/>
              </a:spcAft>
              <a:buSzPts val="1200"/>
              <a:buNone/>
              <a:defRPr i="1" sz="1200"/>
            </a:lvl1pPr>
          </a:lstStyle>
          <a:p/>
        </p:txBody>
      </p:sp>
      <p:sp>
        <p:nvSpPr>
          <p:cNvPr id="133" name="Google Shape;133;p21"/>
          <p:cNvSpPr/>
          <p:nvPr/>
        </p:nvSpPr>
        <p:spPr>
          <a:xfrm rot="-5400000">
            <a:off x="3934600" y="-555"/>
            <a:ext cx="1274700" cy="7647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21"/>
          <p:cNvGrpSpPr/>
          <p:nvPr/>
        </p:nvGrpSpPr>
        <p:grpSpPr>
          <a:xfrm>
            <a:off x="4306578" y="179988"/>
            <a:ext cx="530509" cy="403908"/>
            <a:chOff x="519000" y="238125"/>
            <a:chExt cx="6582000" cy="5238750"/>
          </a:xfrm>
        </p:grpSpPr>
        <p:sp>
          <p:nvSpPr>
            <p:cNvPr id="135" name="Google Shape;135;p21"/>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0" name="Google Shape;140;p21"/>
          <p:cNvCxnSpPr/>
          <p:nvPr/>
        </p:nvCxnSpPr>
        <p:spPr>
          <a:xfrm>
            <a:off x="766650" y="4352375"/>
            <a:ext cx="7610700" cy="0"/>
          </a:xfrm>
          <a:prstGeom prst="straightConnector1">
            <a:avLst/>
          </a:prstGeom>
          <a:noFill/>
          <a:ln cap="flat" cmpd="sng" w="9525">
            <a:solidFill>
              <a:srgbClr val="E2D7D0"/>
            </a:solidFill>
            <a:prstDash val="solid"/>
            <a:round/>
            <a:headEnd len="med" w="med" type="none"/>
            <a:tailEnd len="med" w="med" type="none"/>
          </a:ln>
        </p:spPr>
      </p:cxnSp>
      <p:sp>
        <p:nvSpPr>
          <p:cNvPr id="141" name="Google Shape;141;p21"/>
          <p:cNvSpPr txBox="1"/>
          <p:nvPr>
            <p:ph idx="12" type="sldNum"/>
          </p:nvPr>
        </p:nvSpPr>
        <p:spPr>
          <a:xfrm>
            <a:off x="4063200" y="4783800"/>
            <a:ext cx="1017600" cy="359700"/>
          </a:xfrm>
          <a:prstGeom prst="rect">
            <a:avLst/>
          </a:prstGeom>
        </p:spPr>
        <p:txBody>
          <a:bodyPr anchorCtr="0" anchor="ctr" bIns="0" lIns="0" spcFirstLastPara="1" rIns="0" wrap="square" tIns="0">
            <a:noAutofit/>
          </a:bodyPr>
          <a:lstStyle>
            <a:lvl1pPr lvl="0" rtl="0">
              <a:buNone/>
              <a:defRPr>
                <a:solidFill>
                  <a:srgbClr val="AD0B2D"/>
                </a:solidFill>
              </a:defRPr>
            </a:lvl1pPr>
            <a:lvl2pPr lvl="1" rtl="0">
              <a:buNone/>
              <a:defRPr>
                <a:solidFill>
                  <a:srgbClr val="AD0B2D"/>
                </a:solidFill>
              </a:defRPr>
            </a:lvl2pPr>
            <a:lvl3pPr lvl="2" rtl="0">
              <a:buNone/>
              <a:defRPr>
                <a:solidFill>
                  <a:srgbClr val="AD0B2D"/>
                </a:solidFill>
              </a:defRPr>
            </a:lvl3pPr>
            <a:lvl4pPr lvl="3" rtl="0">
              <a:buNone/>
              <a:defRPr>
                <a:solidFill>
                  <a:srgbClr val="AD0B2D"/>
                </a:solidFill>
              </a:defRPr>
            </a:lvl4pPr>
            <a:lvl5pPr lvl="4" rtl="0">
              <a:buNone/>
              <a:defRPr>
                <a:solidFill>
                  <a:srgbClr val="AD0B2D"/>
                </a:solidFill>
              </a:defRPr>
            </a:lvl5pPr>
            <a:lvl6pPr lvl="5" rtl="0">
              <a:buNone/>
              <a:defRPr>
                <a:solidFill>
                  <a:srgbClr val="AD0B2D"/>
                </a:solidFill>
              </a:defRPr>
            </a:lvl6pPr>
            <a:lvl7pPr lvl="6" rtl="0">
              <a:buNone/>
              <a:defRPr>
                <a:solidFill>
                  <a:srgbClr val="AD0B2D"/>
                </a:solidFill>
              </a:defRPr>
            </a:lvl7pPr>
            <a:lvl8pPr lvl="7" rtl="0">
              <a:buNone/>
              <a:defRPr>
                <a:solidFill>
                  <a:srgbClr val="AD0B2D"/>
                </a:solidFill>
              </a:defRPr>
            </a:lvl8pPr>
            <a:lvl9pPr lvl="8" rtl="0">
              <a:buNone/>
              <a:defRPr>
                <a:solidFill>
                  <a:srgbClr val="AD0B2D"/>
                </a:solidFill>
              </a:defRPr>
            </a:lvl9pPr>
          </a:lstStyle>
          <a:p>
            <a:pPr indent="0" lvl="0" marL="0" rtl="0" algn="ct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2" name="Shape 142"/>
        <p:cNvGrpSpPr/>
        <p:nvPr/>
      </p:nvGrpSpPr>
      <p:grpSpPr>
        <a:xfrm>
          <a:off x="0" y="0"/>
          <a:ext cx="0" cy="0"/>
          <a:chOff x="0" y="0"/>
          <a:chExt cx="0" cy="0"/>
        </a:xfrm>
      </p:grpSpPr>
      <p:sp>
        <p:nvSpPr>
          <p:cNvPr id="143" name="Google Shape;143;p22"/>
          <p:cNvSpPr/>
          <p:nvPr/>
        </p:nvSpPr>
        <p:spPr>
          <a:xfrm>
            <a:off x="359700" y="359700"/>
            <a:ext cx="84246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ph idx="12" type="sldNum"/>
          </p:nvPr>
        </p:nvSpPr>
        <p:spPr>
          <a:xfrm>
            <a:off x="4063200" y="4783800"/>
            <a:ext cx="1017600" cy="359700"/>
          </a:xfrm>
          <a:prstGeom prst="rect">
            <a:avLst/>
          </a:prstGeom>
        </p:spPr>
        <p:txBody>
          <a:bodyPr anchorCtr="0" anchor="ctr" bIns="0" lIns="0" spcFirstLastPara="1" rIns="0" wrap="square" tIns="0">
            <a:noAutofit/>
          </a:bodyPr>
          <a:lstStyle>
            <a:lvl1pPr lvl="0" rtl="0">
              <a:buNone/>
              <a:defRPr>
                <a:solidFill>
                  <a:srgbClr val="AD0B2D"/>
                </a:solidFill>
              </a:defRPr>
            </a:lvl1pPr>
            <a:lvl2pPr lvl="1" rtl="0">
              <a:buNone/>
              <a:defRPr>
                <a:solidFill>
                  <a:srgbClr val="AD0B2D"/>
                </a:solidFill>
              </a:defRPr>
            </a:lvl2pPr>
            <a:lvl3pPr lvl="2" rtl="0">
              <a:buNone/>
              <a:defRPr>
                <a:solidFill>
                  <a:srgbClr val="AD0B2D"/>
                </a:solidFill>
              </a:defRPr>
            </a:lvl3pPr>
            <a:lvl4pPr lvl="3" rtl="0">
              <a:buNone/>
              <a:defRPr>
                <a:solidFill>
                  <a:srgbClr val="AD0B2D"/>
                </a:solidFill>
              </a:defRPr>
            </a:lvl4pPr>
            <a:lvl5pPr lvl="4" rtl="0">
              <a:buNone/>
              <a:defRPr>
                <a:solidFill>
                  <a:srgbClr val="AD0B2D"/>
                </a:solidFill>
              </a:defRPr>
            </a:lvl5pPr>
            <a:lvl6pPr lvl="5" rtl="0">
              <a:buNone/>
              <a:defRPr>
                <a:solidFill>
                  <a:srgbClr val="AD0B2D"/>
                </a:solidFill>
              </a:defRPr>
            </a:lvl6pPr>
            <a:lvl7pPr lvl="6" rtl="0">
              <a:buNone/>
              <a:defRPr>
                <a:solidFill>
                  <a:srgbClr val="AD0B2D"/>
                </a:solidFill>
              </a:defRPr>
            </a:lvl7pPr>
            <a:lvl8pPr lvl="7" rtl="0">
              <a:buNone/>
              <a:defRPr>
                <a:solidFill>
                  <a:srgbClr val="AD0B2D"/>
                </a:solidFill>
              </a:defRPr>
            </a:lvl8pPr>
            <a:lvl9pPr lvl="8" rtl="0">
              <a:buNone/>
              <a:defRPr>
                <a:solidFill>
                  <a:srgbClr val="AD0B2D"/>
                </a:solidFill>
              </a:defRPr>
            </a:lvl9pPr>
          </a:lstStyle>
          <a:p>
            <a:pPr indent="0" lvl="0" marL="0" rtl="0" algn="ctr">
              <a:spcBef>
                <a:spcPts val="0"/>
              </a:spcBef>
              <a:spcAft>
                <a:spcPts val="0"/>
              </a:spcAft>
              <a:buNone/>
            </a:pPr>
            <a:fld id="{00000000-1234-1234-1234-123412341234}" type="slidenum">
              <a:rPr lang="el"/>
              <a:t>‹#›</a:t>
            </a:fld>
            <a:endParaRPr/>
          </a:p>
        </p:txBody>
      </p:sp>
      <p:sp>
        <p:nvSpPr>
          <p:cNvPr id="145" name="Google Shape;145;p22"/>
          <p:cNvSpPr/>
          <p:nvPr/>
        </p:nvSpPr>
        <p:spPr>
          <a:xfrm rot="-5400000">
            <a:off x="3934600" y="-555"/>
            <a:ext cx="1274700" cy="7647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22"/>
          <p:cNvGrpSpPr/>
          <p:nvPr/>
        </p:nvGrpSpPr>
        <p:grpSpPr>
          <a:xfrm>
            <a:off x="4306578" y="179988"/>
            <a:ext cx="530509" cy="403908"/>
            <a:chOff x="519000" y="238125"/>
            <a:chExt cx="6582000" cy="5238750"/>
          </a:xfrm>
        </p:grpSpPr>
        <p:sp>
          <p:nvSpPr>
            <p:cNvPr id="147" name="Google Shape;147;p22"/>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2">
    <p:spTree>
      <p:nvGrpSpPr>
        <p:cNvPr id="152" name="Shape 152"/>
        <p:cNvGrpSpPr/>
        <p:nvPr/>
      </p:nvGrpSpPr>
      <p:grpSpPr>
        <a:xfrm>
          <a:off x="0" y="0"/>
          <a:ext cx="0" cy="0"/>
          <a:chOff x="0" y="0"/>
          <a:chExt cx="0" cy="0"/>
        </a:xfrm>
      </p:grpSpPr>
      <p:sp>
        <p:nvSpPr>
          <p:cNvPr id="153" name="Google Shape;153;p23"/>
          <p:cNvSpPr txBox="1"/>
          <p:nvPr>
            <p:ph idx="12" type="sldNum"/>
          </p:nvPr>
        </p:nvSpPr>
        <p:spPr>
          <a:xfrm>
            <a:off x="4063200" y="4783800"/>
            <a:ext cx="1017600" cy="359700"/>
          </a:xfrm>
          <a:prstGeom prst="rect">
            <a:avLst/>
          </a:prstGeom>
        </p:spPr>
        <p:txBody>
          <a:bodyPr anchorCtr="0" anchor="ctr" bIns="0" lIns="0" spcFirstLastPara="1" rIns="0" wrap="square" tIns="0">
            <a:noAutofit/>
          </a:bodyPr>
          <a:lstStyle>
            <a:lvl1pPr lvl="0" rtl="0">
              <a:buNone/>
              <a:defRPr>
                <a:solidFill>
                  <a:srgbClr val="AD0B2D"/>
                </a:solidFill>
              </a:defRPr>
            </a:lvl1pPr>
            <a:lvl2pPr lvl="1" rtl="0">
              <a:buNone/>
              <a:defRPr>
                <a:solidFill>
                  <a:srgbClr val="AD0B2D"/>
                </a:solidFill>
              </a:defRPr>
            </a:lvl2pPr>
            <a:lvl3pPr lvl="2" rtl="0">
              <a:buNone/>
              <a:defRPr>
                <a:solidFill>
                  <a:srgbClr val="AD0B2D"/>
                </a:solidFill>
              </a:defRPr>
            </a:lvl3pPr>
            <a:lvl4pPr lvl="3" rtl="0">
              <a:buNone/>
              <a:defRPr>
                <a:solidFill>
                  <a:srgbClr val="AD0B2D"/>
                </a:solidFill>
              </a:defRPr>
            </a:lvl4pPr>
            <a:lvl5pPr lvl="4" rtl="0">
              <a:buNone/>
              <a:defRPr>
                <a:solidFill>
                  <a:srgbClr val="AD0B2D"/>
                </a:solidFill>
              </a:defRPr>
            </a:lvl5pPr>
            <a:lvl6pPr lvl="5" rtl="0">
              <a:buNone/>
              <a:defRPr>
                <a:solidFill>
                  <a:srgbClr val="AD0B2D"/>
                </a:solidFill>
              </a:defRPr>
            </a:lvl6pPr>
            <a:lvl7pPr lvl="6" rtl="0">
              <a:buNone/>
              <a:defRPr>
                <a:solidFill>
                  <a:srgbClr val="AD0B2D"/>
                </a:solidFill>
              </a:defRPr>
            </a:lvl7pPr>
            <a:lvl8pPr lvl="7" rtl="0">
              <a:buNone/>
              <a:defRPr>
                <a:solidFill>
                  <a:srgbClr val="AD0B2D"/>
                </a:solidFill>
              </a:defRPr>
            </a:lvl8pPr>
            <a:lvl9pPr lvl="8" rtl="0">
              <a:buNone/>
              <a:defRPr>
                <a:solidFill>
                  <a:srgbClr val="AD0B2D"/>
                </a:solidFill>
              </a:defRPr>
            </a:lvl9pPr>
          </a:lstStyle>
          <a:p>
            <a:pPr indent="0" lvl="0" marL="0" rtl="0" algn="ct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with left ribbon">
  <p:cSld name="BLANK_2_1">
    <p:spTree>
      <p:nvGrpSpPr>
        <p:cNvPr id="154" name="Shape 154"/>
        <p:cNvGrpSpPr/>
        <p:nvPr/>
      </p:nvGrpSpPr>
      <p:grpSpPr>
        <a:xfrm>
          <a:off x="0" y="0"/>
          <a:ext cx="0" cy="0"/>
          <a:chOff x="0" y="0"/>
          <a:chExt cx="0" cy="0"/>
        </a:xfrm>
      </p:grpSpPr>
      <p:sp>
        <p:nvSpPr>
          <p:cNvPr id="155" name="Google Shape;155;p24"/>
          <p:cNvSpPr/>
          <p:nvPr/>
        </p:nvSpPr>
        <p:spPr>
          <a:xfrm rot="-5400000">
            <a:off x="-2623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4"/>
          <p:cNvGrpSpPr/>
          <p:nvPr/>
        </p:nvGrpSpPr>
        <p:grpSpPr>
          <a:xfrm>
            <a:off x="515476" y="363010"/>
            <a:ext cx="706249" cy="536972"/>
            <a:chOff x="519000" y="238125"/>
            <a:chExt cx="6582000" cy="5238750"/>
          </a:xfrm>
        </p:grpSpPr>
        <p:sp>
          <p:nvSpPr>
            <p:cNvPr id="157" name="Google Shape;157;p24"/>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4"/>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spTree>
      <p:nvGrpSpPr>
        <p:cNvPr id="163" name="Shape 163"/>
        <p:cNvGrpSpPr/>
        <p:nvPr/>
      </p:nvGrpSpPr>
      <p:grpSpPr>
        <a:xfrm>
          <a:off x="0" y="0"/>
          <a:ext cx="0" cy="0"/>
          <a:chOff x="0" y="0"/>
          <a:chExt cx="0" cy="0"/>
        </a:xfrm>
      </p:grpSpPr>
      <p:sp>
        <p:nvSpPr>
          <p:cNvPr id="164" name="Google Shape;164;p25"/>
          <p:cNvSpPr/>
          <p:nvPr/>
        </p:nvSpPr>
        <p:spPr>
          <a:xfrm>
            <a:off x="0" y="0"/>
            <a:ext cx="9144000" cy="5143500"/>
          </a:xfrm>
          <a:prstGeom prst="frame">
            <a:avLst>
              <a:gd fmla="val 2794" name="adj1"/>
            </a:avLst>
          </a:prstGeom>
          <a:solidFill>
            <a:srgbClr val="2F0411">
              <a:alpha val="292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txBox="1"/>
          <p:nvPr>
            <p:ph idx="12" type="sldNum"/>
          </p:nvPr>
        </p:nvSpPr>
        <p:spPr>
          <a:xfrm>
            <a:off x="4063200" y="4623900"/>
            <a:ext cx="1017600" cy="37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l"/>
              <a:t>‹#›</a:t>
            </a:fld>
            <a:endParaRPr/>
          </a:p>
        </p:txBody>
      </p:sp>
      <p:sp>
        <p:nvSpPr>
          <p:cNvPr id="166" name="Google Shape;166;p25"/>
          <p:cNvSpPr/>
          <p:nvPr/>
        </p:nvSpPr>
        <p:spPr>
          <a:xfrm rot="-5400000">
            <a:off x="3723900" y="8700"/>
            <a:ext cx="16962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25"/>
          <p:cNvGrpSpPr/>
          <p:nvPr/>
        </p:nvGrpSpPr>
        <p:grpSpPr>
          <a:xfrm>
            <a:off x="4218876" y="249023"/>
            <a:ext cx="706249" cy="536972"/>
            <a:chOff x="519000" y="238125"/>
            <a:chExt cx="6582000" cy="5238750"/>
          </a:xfrm>
        </p:grpSpPr>
        <p:sp>
          <p:nvSpPr>
            <p:cNvPr id="168" name="Google Shape;168;p25"/>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26"/>
          <p:cNvSpPr/>
          <p:nvPr/>
        </p:nvSpPr>
        <p:spPr>
          <a:xfrm>
            <a:off x="0" y="0"/>
            <a:ext cx="9144000" cy="5143500"/>
          </a:xfrm>
          <a:prstGeom prst="rect">
            <a:avLst/>
          </a:prstGeom>
          <a:solidFill>
            <a:schemeClr val="lt1">
              <a:alpha val="63919"/>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26"/>
          <p:cNvSpPr txBox="1"/>
          <p:nvPr>
            <p:ph idx="1" type="body"/>
          </p:nvPr>
        </p:nvSpPr>
        <p:spPr>
          <a:xfrm>
            <a:off x="0" y="123478"/>
            <a:ext cx="9144000" cy="576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6" name="Google Shape;176;p26"/>
          <p:cNvSpPr txBox="1"/>
          <p:nvPr>
            <p:ph idx="2" type="body"/>
          </p:nvPr>
        </p:nvSpPr>
        <p:spPr>
          <a:xfrm>
            <a:off x="0" y="699542"/>
            <a:ext cx="9144000" cy="288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accent1"/>
              </a:buClr>
              <a:buSzPts val="1400"/>
              <a:buFont typeface="Arial"/>
              <a:buNone/>
              <a:defRPr b="0" i="0" sz="1400" u="none" cap="none" strike="noStrike">
                <a:solidFill>
                  <a:schemeClr val="accen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81" name="Shape 181"/>
        <p:cNvGrpSpPr/>
        <p:nvPr/>
      </p:nvGrpSpPr>
      <p:grpSpPr>
        <a:xfrm>
          <a:off x="0" y="0"/>
          <a:ext cx="0" cy="0"/>
          <a:chOff x="0" y="0"/>
          <a:chExt cx="0" cy="0"/>
        </a:xfrm>
      </p:grpSpPr>
      <p:sp>
        <p:nvSpPr>
          <p:cNvPr id="182" name="Google Shape;182;p28"/>
          <p:cNvSpPr/>
          <p:nvPr/>
        </p:nvSpPr>
        <p:spPr>
          <a:xfrm>
            <a:off x="1030800" y="1030700"/>
            <a:ext cx="7082400" cy="30822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rot="-5400000">
            <a:off x="3449925" y="-39825"/>
            <a:ext cx="2244000" cy="13974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28"/>
          <p:cNvGrpSpPr/>
          <p:nvPr/>
        </p:nvGrpSpPr>
        <p:grpSpPr>
          <a:xfrm>
            <a:off x="4087183" y="290068"/>
            <a:ext cx="970187" cy="737616"/>
            <a:chOff x="519000" y="238125"/>
            <a:chExt cx="6582000" cy="5238750"/>
          </a:xfrm>
        </p:grpSpPr>
        <p:sp>
          <p:nvSpPr>
            <p:cNvPr id="185" name="Google Shape;185;p28"/>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8"/>
          <p:cNvSpPr txBox="1"/>
          <p:nvPr>
            <p:ph type="ctrTitle"/>
          </p:nvPr>
        </p:nvSpPr>
        <p:spPr>
          <a:xfrm>
            <a:off x="1557275" y="1341650"/>
            <a:ext cx="6029400" cy="2771100"/>
          </a:xfrm>
          <a:prstGeom prst="rect">
            <a:avLst/>
          </a:prstGeom>
        </p:spPr>
        <p:txBody>
          <a:bodyPr anchorCtr="0" anchor="ctr" bIns="0" lIns="0" spcFirstLastPara="1" rIns="0" wrap="square" tIns="0">
            <a:noAutofit/>
          </a:bodyPr>
          <a:lstStyle>
            <a:lvl1pPr lvl="0" rtl="0" algn="ctr">
              <a:spcBef>
                <a:spcPts val="0"/>
              </a:spcBef>
              <a:spcAft>
                <a:spcPts val="0"/>
              </a:spcAft>
              <a:buClr>
                <a:schemeClr val="dk1"/>
              </a:buClr>
              <a:buSzPts val="4800"/>
              <a:buNone/>
              <a:defRPr sz="4800">
                <a:solidFill>
                  <a:schemeClr val="dk1"/>
                </a:solidFill>
              </a:defRPr>
            </a:lvl1pPr>
            <a:lvl2pPr lvl="1" rtl="0" algn="ctr">
              <a:spcBef>
                <a:spcPts val="0"/>
              </a:spcBef>
              <a:spcAft>
                <a:spcPts val="0"/>
              </a:spcAft>
              <a:buClr>
                <a:schemeClr val="dk1"/>
              </a:buClr>
              <a:buSzPts val="4800"/>
              <a:buNone/>
              <a:defRPr sz="4800">
                <a:solidFill>
                  <a:schemeClr val="dk1"/>
                </a:solidFill>
              </a:defRPr>
            </a:lvl2pPr>
            <a:lvl3pPr lvl="2" rtl="0" algn="ctr">
              <a:spcBef>
                <a:spcPts val="0"/>
              </a:spcBef>
              <a:spcAft>
                <a:spcPts val="0"/>
              </a:spcAft>
              <a:buClr>
                <a:schemeClr val="dk1"/>
              </a:buClr>
              <a:buSzPts val="4800"/>
              <a:buNone/>
              <a:defRPr sz="4800">
                <a:solidFill>
                  <a:schemeClr val="dk1"/>
                </a:solidFill>
              </a:defRPr>
            </a:lvl3pPr>
            <a:lvl4pPr lvl="3" rtl="0" algn="ctr">
              <a:spcBef>
                <a:spcPts val="0"/>
              </a:spcBef>
              <a:spcAft>
                <a:spcPts val="0"/>
              </a:spcAft>
              <a:buClr>
                <a:schemeClr val="dk1"/>
              </a:buClr>
              <a:buSzPts val="4800"/>
              <a:buNone/>
              <a:defRPr sz="4800">
                <a:solidFill>
                  <a:schemeClr val="dk1"/>
                </a:solidFill>
              </a:defRPr>
            </a:lvl4pPr>
            <a:lvl5pPr lvl="4" rtl="0" algn="ctr">
              <a:spcBef>
                <a:spcPts val="0"/>
              </a:spcBef>
              <a:spcAft>
                <a:spcPts val="0"/>
              </a:spcAft>
              <a:buClr>
                <a:schemeClr val="dk1"/>
              </a:buClr>
              <a:buSzPts val="4800"/>
              <a:buNone/>
              <a:defRPr sz="4800">
                <a:solidFill>
                  <a:schemeClr val="dk1"/>
                </a:solidFill>
              </a:defRPr>
            </a:lvl5pPr>
            <a:lvl6pPr lvl="5" rtl="0" algn="ctr">
              <a:spcBef>
                <a:spcPts val="0"/>
              </a:spcBef>
              <a:spcAft>
                <a:spcPts val="0"/>
              </a:spcAft>
              <a:buClr>
                <a:schemeClr val="dk1"/>
              </a:buClr>
              <a:buSzPts val="4800"/>
              <a:buNone/>
              <a:defRPr sz="4800">
                <a:solidFill>
                  <a:schemeClr val="dk1"/>
                </a:solidFill>
              </a:defRPr>
            </a:lvl6pPr>
            <a:lvl7pPr lvl="6" rtl="0" algn="ctr">
              <a:spcBef>
                <a:spcPts val="0"/>
              </a:spcBef>
              <a:spcAft>
                <a:spcPts val="0"/>
              </a:spcAft>
              <a:buClr>
                <a:schemeClr val="dk1"/>
              </a:buClr>
              <a:buSzPts val="4800"/>
              <a:buNone/>
              <a:defRPr sz="4800">
                <a:solidFill>
                  <a:schemeClr val="dk1"/>
                </a:solidFill>
              </a:defRPr>
            </a:lvl7pPr>
            <a:lvl8pPr lvl="7" rtl="0" algn="ctr">
              <a:spcBef>
                <a:spcPts val="0"/>
              </a:spcBef>
              <a:spcAft>
                <a:spcPts val="0"/>
              </a:spcAft>
              <a:buClr>
                <a:schemeClr val="dk1"/>
              </a:buClr>
              <a:buSzPts val="4800"/>
              <a:buNone/>
              <a:defRPr sz="4800">
                <a:solidFill>
                  <a:schemeClr val="dk1"/>
                </a:solidFill>
              </a:defRPr>
            </a:lvl8pPr>
            <a:lvl9pPr lvl="8" rtl="0" algn="ctr">
              <a:spcBef>
                <a:spcPts val="0"/>
              </a:spcBef>
              <a:spcAft>
                <a:spcPts val="0"/>
              </a:spcAft>
              <a:buClr>
                <a:schemeClr val="dk1"/>
              </a:buClr>
              <a:buSzPts val="4800"/>
              <a:buNone/>
              <a:defRPr sz="48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91" name="Shape 191"/>
        <p:cNvGrpSpPr/>
        <p:nvPr/>
      </p:nvGrpSpPr>
      <p:grpSpPr>
        <a:xfrm>
          <a:off x="0" y="0"/>
          <a:ext cx="0" cy="0"/>
          <a:chOff x="0" y="0"/>
          <a:chExt cx="0" cy="0"/>
        </a:xfrm>
      </p:grpSpPr>
      <p:sp>
        <p:nvSpPr>
          <p:cNvPr id="192" name="Google Shape;192;p29"/>
          <p:cNvSpPr/>
          <p:nvPr/>
        </p:nvSpPr>
        <p:spPr>
          <a:xfrm>
            <a:off x="1030800" y="1030700"/>
            <a:ext cx="7082400" cy="30822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txBox="1"/>
          <p:nvPr>
            <p:ph type="ctrTitle"/>
          </p:nvPr>
        </p:nvSpPr>
        <p:spPr>
          <a:xfrm>
            <a:off x="1461450" y="1811950"/>
            <a:ext cx="6221100" cy="11598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3200"/>
              <a:buNone/>
              <a:defRPr sz="3200">
                <a:solidFill>
                  <a:schemeClr val="dk1"/>
                </a:solidFill>
              </a:defRPr>
            </a:lvl1pPr>
            <a:lvl2pPr lvl="1" rtl="0" algn="ctr">
              <a:spcBef>
                <a:spcPts val="0"/>
              </a:spcBef>
              <a:spcAft>
                <a:spcPts val="0"/>
              </a:spcAft>
              <a:buClr>
                <a:schemeClr val="dk1"/>
              </a:buClr>
              <a:buSzPts val="3200"/>
              <a:buNone/>
              <a:defRPr sz="3200">
                <a:solidFill>
                  <a:schemeClr val="dk1"/>
                </a:solidFill>
              </a:defRPr>
            </a:lvl2pPr>
            <a:lvl3pPr lvl="2" rtl="0" algn="ctr">
              <a:spcBef>
                <a:spcPts val="0"/>
              </a:spcBef>
              <a:spcAft>
                <a:spcPts val="0"/>
              </a:spcAft>
              <a:buClr>
                <a:schemeClr val="dk1"/>
              </a:buClr>
              <a:buSzPts val="3200"/>
              <a:buNone/>
              <a:defRPr sz="3200">
                <a:solidFill>
                  <a:schemeClr val="dk1"/>
                </a:solidFill>
              </a:defRPr>
            </a:lvl3pPr>
            <a:lvl4pPr lvl="3" rtl="0" algn="ctr">
              <a:spcBef>
                <a:spcPts val="0"/>
              </a:spcBef>
              <a:spcAft>
                <a:spcPts val="0"/>
              </a:spcAft>
              <a:buClr>
                <a:schemeClr val="dk1"/>
              </a:buClr>
              <a:buSzPts val="3200"/>
              <a:buNone/>
              <a:defRPr sz="3200">
                <a:solidFill>
                  <a:schemeClr val="dk1"/>
                </a:solidFill>
              </a:defRPr>
            </a:lvl4pPr>
            <a:lvl5pPr lvl="4" rtl="0" algn="ctr">
              <a:spcBef>
                <a:spcPts val="0"/>
              </a:spcBef>
              <a:spcAft>
                <a:spcPts val="0"/>
              </a:spcAft>
              <a:buClr>
                <a:schemeClr val="dk1"/>
              </a:buClr>
              <a:buSzPts val="3200"/>
              <a:buNone/>
              <a:defRPr sz="3200">
                <a:solidFill>
                  <a:schemeClr val="dk1"/>
                </a:solidFill>
              </a:defRPr>
            </a:lvl5pPr>
            <a:lvl6pPr lvl="5" rtl="0" algn="ctr">
              <a:spcBef>
                <a:spcPts val="0"/>
              </a:spcBef>
              <a:spcAft>
                <a:spcPts val="0"/>
              </a:spcAft>
              <a:buClr>
                <a:schemeClr val="dk1"/>
              </a:buClr>
              <a:buSzPts val="3200"/>
              <a:buNone/>
              <a:defRPr sz="3200">
                <a:solidFill>
                  <a:schemeClr val="dk1"/>
                </a:solidFill>
              </a:defRPr>
            </a:lvl6pPr>
            <a:lvl7pPr lvl="6" rtl="0" algn="ctr">
              <a:spcBef>
                <a:spcPts val="0"/>
              </a:spcBef>
              <a:spcAft>
                <a:spcPts val="0"/>
              </a:spcAft>
              <a:buClr>
                <a:schemeClr val="dk1"/>
              </a:buClr>
              <a:buSzPts val="3200"/>
              <a:buNone/>
              <a:defRPr sz="3200">
                <a:solidFill>
                  <a:schemeClr val="dk1"/>
                </a:solidFill>
              </a:defRPr>
            </a:lvl7pPr>
            <a:lvl8pPr lvl="7" rtl="0" algn="ctr">
              <a:spcBef>
                <a:spcPts val="0"/>
              </a:spcBef>
              <a:spcAft>
                <a:spcPts val="0"/>
              </a:spcAft>
              <a:buClr>
                <a:schemeClr val="dk1"/>
              </a:buClr>
              <a:buSzPts val="3200"/>
              <a:buNone/>
              <a:defRPr sz="3200">
                <a:solidFill>
                  <a:schemeClr val="dk1"/>
                </a:solidFill>
              </a:defRPr>
            </a:lvl8pPr>
            <a:lvl9pPr lvl="8" rtl="0" algn="ctr">
              <a:spcBef>
                <a:spcPts val="0"/>
              </a:spcBef>
              <a:spcAft>
                <a:spcPts val="0"/>
              </a:spcAft>
              <a:buClr>
                <a:schemeClr val="dk1"/>
              </a:buClr>
              <a:buSzPts val="3200"/>
              <a:buNone/>
              <a:defRPr sz="3200">
                <a:solidFill>
                  <a:schemeClr val="dk1"/>
                </a:solidFill>
              </a:defRPr>
            </a:lvl9pPr>
          </a:lstStyle>
          <a:p/>
        </p:txBody>
      </p:sp>
      <p:sp>
        <p:nvSpPr>
          <p:cNvPr id="194" name="Google Shape;194;p29"/>
          <p:cNvSpPr txBox="1"/>
          <p:nvPr>
            <p:ph idx="1" type="subTitle"/>
          </p:nvPr>
        </p:nvSpPr>
        <p:spPr>
          <a:xfrm>
            <a:off x="1461450" y="3068654"/>
            <a:ext cx="6221100" cy="784800"/>
          </a:xfrm>
          <a:prstGeom prst="rect">
            <a:avLst/>
          </a:prstGeom>
        </p:spPr>
        <p:txBody>
          <a:bodyPr anchorCtr="0" anchor="t" bIns="0" lIns="0" spcFirstLastPara="1" rIns="0" wrap="square" tIns="0">
            <a:noAutofit/>
          </a:bodyPr>
          <a:lstStyle>
            <a:lvl1pPr lvl="0" rtl="0" algn="ctr">
              <a:spcBef>
                <a:spcPts val="0"/>
              </a:spcBef>
              <a:spcAft>
                <a:spcPts val="0"/>
              </a:spcAft>
              <a:buClr>
                <a:schemeClr val="accent1"/>
              </a:buClr>
              <a:buSzPts val="2000"/>
              <a:buNone/>
              <a:defRPr sz="2000">
                <a:solidFill>
                  <a:schemeClr val="accent1"/>
                </a:solidFill>
              </a:defRPr>
            </a:lvl1pPr>
            <a:lvl2pPr lvl="1" rtl="0" algn="ctr">
              <a:spcBef>
                <a:spcPts val="0"/>
              </a:spcBef>
              <a:spcAft>
                <a:spcPts val="0"/>
              </a:spcAft>
              <a:buClr>
                <a:schemeClr val="accent1"/>
              </a:buClr>
              <a:buSzPts val="2000"/>
              <a:buNone/>
              <a:defRPr sz="2000">
                <a:solidFill>
                  <a:schemeClr val="accent1"/>
                </a:solidFill>
              </a:defRPr>
            </a:lvl2pPr>
            <a:lvl3pPr lvl="2" rtl="0" algn="ctr">
              <a:spcBef>
                <a:spcPts val="0"/>
              </a:spcBef>
              <a:spcAft>
                <a:spcPts val="0"/>
              </a:spcAft>
              <a:buClr>
                <a:schemeClr val="accent1"/>
              </a:buClr>
              <a:buSzPts val="2000"/>
              <a:buNone/>
              <a:defRPr sz="2000">
                <a:solidFill>
                  <a:schemeClr val="accent1"/>
                </a:solidFill>
              </a:defRPr>
            </a:lvl3pPr>
            <a:lvl4pPr lvl="3" rtl="0" algn="ctr">
              <a:spcBef>
                <a:spcPts val="0"/>
              </a:spcBef>
              <a:spcAft>
                <a:spcPts val="0"/>
              </a:spcAft>
              <a:buClr>
                <a:schemeClr val="accent1"/>
              </a:buClr>
              <a:buSzPts val="2000"/>
              <a:buNone/>
              <a:defRPr sz="2000">
                <a:solidFill>
                  <a:schemeClr val="accent1"/>
                </a:solidFill>
              </a:defRPr>
            </a:lvl4pPr>
            <a:lvl5pPr lvl="4" rtl="0" algn="ctr">
              <a:spcBef>
                <a:spcPts val="0"/>
              </a:spcBef>
              <a:spcAft>
                <a:spcPts val="0"/>
              </a:spcAft>
              <a:buClr>
                <a:schemeClr val="accent1"/>
              </a:buClr>
              <a:buSzPts val="2000"/>
              <a:buNone/>
              <a:defRPr sz="2000">
                <a:solidFill>
                  <a:schemeClr val="accent1"/>
                </a:solidFill>
              </a:defRPr>
            </a:lvl5pPr>
            <a:lvl6pPr lvl="5" rtl="0" algn="ctr">
              <a:spcBef>
                <a:spcPts val="0"/>
              </a:spcBef>
              <a:spcAft>
                <a:spcPts val="0"/>
              </a:spcAft>
              <a:buClr>
                <a:schemeClr val="accent1"/>
              </a:buClr>
              <a:buSzPts val="2000"/>
              <a:buNone/>
              <a:defRPr sz="2000">
                <a:solidFill>
                  <a:schemeClr val="accent1"/>
                </a:solidFill>
              </a:defRPr>
            </a:lvl6pPr>
            <a:lvl7pPr lvl="6" rtl="0" algn="ctr">
              <a:spcBef>
                <a:spcPts val="0"/>
              </a:spcBef>
              <a:spcAft>
                <a:spcPts val="0"/>
              </a:spcAft>
              <a:buClr>
                <a:schemeClr val="accent1"/>
              </a:buClr>
              <a:buSzPts val="2000"/>
              <a:buNone/>
              <a:defRPr sz="2000">
                <a:solidFill>
                  <a:schemeClr val="accent1"/>
                </a:solidFill>
              </a:defRPr>
            </a:lvl7pPr>
            <a:lvl8pPr lvl="7" rtl="0" algn="ctr">
              <a:spcBef>
                <a:spcPts val="0"/>
              </a:spcBef>
              <a:spcAft>
                <a:spcPts val="0"/>
              </a:spcAft>
              <a:buClr>
                <a:schemeClr val="accent1"/>
              </a:buClr>
              <a:buSzPts val="2000"/>
              <a:buNone/>
              <a:defRPr sz="2000">
                <a:solidFill>
                  <a:schemeClr val="accent1"/>
                </a:solidFill>
              </a:defRPr>
            </a:lvl8pPr>
            <a:lvl9pPr lvl="8" rtl="0" algn="ctr">
              <a:spcBef>
                <a:spcPts val="0"/>
              </a:spcBef>
              <a:spcAft>
                <a:spcPts val="0"/>
              </a:spcAft>
              <a:buClr>
                <a:schemeClr val="accent1"/>
              </a:buClr>
              <a:buSzPts val="2000"/>
              <a:buNone/>
              <a:defRPr sz="2000">
                <a:solidFill>
                  <a:schemeClr val="accent1"/>
                </a:solidFill>
              </a:defRPr>
            </a:lvl9pPr>
          </a:lstStyle>
          <a:p/>
        </p:txBody>
      </p:sp>
      <p:sp>
        <p:nvSpPr>
          <p:cNvPr id="195" name="Google Shape;195;p29"/>
          <p:cNvSpPr/>
          <p:nvPr/>
        </p:nvSpPr>
        <p:spPr>
          <a:xfrm rot="-5400000">
            <a:off x="34411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6" name="Shape 196"/>
        <p:cNvGrpSpPr/>
        <p:nvPr/>
      </p:nvGrpSpPr>
      <p:grpSpPr>
        <a:xfrm>
          <a:off x="0" y="0"/>
          <a:ext cx="0" cy="0"/>
          <a:chOff x="0" y="0"/>
          <a:chExt cx="0" cy="0"/>
        </a:xfrm>
      </p:grpSpPr>
      <p:sp>
        <p:nvSpPr>
          <p:cNvPr id="197" name="Google Shape;197;p30"/>
          <p:cNvSpPr/>
          <p:nvPr/>
        </p:nvSpPr>
        <p:spPr>
          <a:xfrm>
            <a:off x="2244075" y="-100"/>
            <a:ext cx="4655700" cy="51435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txBox="1"/>
          <p:nvPr>
            <p:ph idx="1" type="body"/>
          </p:nvPr>
        </p:nvSpPr>
        <p:spPr>
          <a:xfrm>
            <a:off x="2635400" y="790625"/>
            <a:ext cx="3873300" cy="4032900"/>
          </a:xfrm>
          <a:prstGeom prst="rect">
            <a:avLst/>
          </a:prstGeom>
        </p:spPr>
        <p:txBody>
          <a:bodyPr anchorCtr="0" anchor="ctr" bIns="0" lIns="0" spcFirstLastPara="1" rIns="0" wrap="square" tIns="0">
            <a:noAutofit/>
          </a:bodyPr>
          <a:lstStyle>
            <a:lvl1pPr indent="-393700" lvl="0" marL="457200" rtl="0" algn="ctr">
              <a:spcBef>
                <a:spcPts val="600"/>
              </a:spcBef>
              <a:spcAft>
                <a:spcPts val="0"/>
              </a:spcAft>
              <a:buSzPts val="2600"/>
              <a:buChar char="◈"/>
              <a:defRPr i="1"/>
            </a:lvl1pPr>
            <a:lvl2pPr indent="-393700" lvl="1" marL="914400" rtl="0" algn="ctr">
              <a:spcBef>
                <a:spcPts val="0"/>
              </a:spcBef>
              <a:spcAft>
                <a:spcPts val="0"/>
              </a:spcAft>
              <a:buSzPts val="2600"/>
              <a:buChar char="⬩"/>
              <a:defRPr i="1"/>
            </a:lvl2pPr>
            <a:lvl3pPr indent="-393700" lvl="2" marL="1371600" rtl="0" algn="ctr">
              <a:spcBef>
                <a:spcPts val="0"/>
              </a:spcBef>
              <a:spcAft>
                <a:spcPts val="0"/>
              </a:spcAft>
              <a:buSzPts val="2600"/>
              <a:buChar char="⬩"/>
              <a:defRPr i="1"/>
            </a:lvl3pPr>
            <a:lvl4pPr indent="-393700" lvl="3" marL="1828800" rtl="0" algn="ctr">
              <a:spcBef>
                <a:spcPts val="0"/>
              </a:spcBef>
              <a:spcAft>
                <a:spcPts val="0"/>
              </a:spcAft>
              <a:buSzPts val="2600"/>
              <a:buChar char="⬩"/>
              <a:defRPr i="1"/>
            </a:lvl4pPr>
            <a:lvl5pPr indent="-393700" lvl="4" marL="2286000" rtl="0" algn="ctr">
              <a:spcBef>
                <a:spcPts val="0"/>
              </a:spcBef>
              <a:spcAft>
                <a:spcPts val="0"/>
              </a:spcAft>
              <a:buSzPts val="2600"/>
              <a:buChar char="⬩"/>
              <a:defRPr i="1"/>
            </a:lvl5pPr>
            <a:lvl6pPr indent="-393700" lvl="5" marL="2743200" rtl="0" algn="ctr">
              <a:spcBef>
                <a:spcPts val="0"/>
              </a:spcBef>
              <a:spcAft>
                <a:spcPts val="0"/>
              </a:spcAft>
              <a:buSzPts val="2600"/>
              <a:buChar char="⬩"/>
              <a:defRPr i="1"/>
            </a:lvl6pPr>
            <a:lvl7pPr indent="-393700" lvl="6" marL="3200400" rtl="0" algn="ctr">
              <a:spcBef>
                <a:spcPts val="0"/>
              </a:spcBef>
              <a:spcAft>
                <a:spcPts val="0"/>
              </a:spcAft>
              <a:buSzPts val="2600"/>
              <a:buChar char="⬩"/>
              <a:defRPr i="1"/>
            </a:lvl7pPr>
            <a:lvl8pPr indent="-393700" lvl="7" marL="3657600" rtl="0" algn="ctr">
              <a:spcBef>
                <a:spcPts val="0"/>
              </a:spcBef>
              <a:spcAft>
                <a:spcPts val="0"/>
              </a:spcAft>
              <a:buSzPts val="2600"/>
              <a:buChar char="⬩"/>
              <a:defRPr i="1"/>
            </a:lvl8pPr>
            <a:lvl9pPr indent="-393700" lvl="8" marL="4114800" rtl="0" algn="ctr">
              <a:spcBef>
                <a:spcPts val="0"/>
              </a:spcBef>
              <a:spcAft>
                <a:spcPts val="0"/>
              </a:spcAft>
              <a:buSzPts val="2600"/>
              <a:buChar char="⬩"/>
              <a:defRPr i="1"/>
            </a:lvl9pPr>
          </a:lstStyle>
          <a:p/>
        </p:txBody>
      </p:sp>
      <p:sp>
        <p:nvSpPr>
          <p:cNvPr id="199" name="Google Shape;199;p30"/>
          <p:cNvSpPr txBox="1"/>
          <p:nvPr>
            <p:ph idx="12" type="sldNum"/>
          </p:nvPr>
        </p:nvSpPr>
        <p:spPr>
          <a:xfrm>
            <a:off x="4063242" y="4681575"/>
            <a:ext cx="1017600" cy="393600"/>
          </a:xfrm>
          <a:prstGeom prst="rect">
            <a:avLst/>
          </a:prstGeom>
        </p:spPr>
        <p:txBody>
          <a:bodyPr anchorCtr="0" anchor="ctr" bIns="0" lIns="0" spcFirstLastPara="1" rIns="0" wrap="square" tIns="0">
            <a:noAutofit/>
          </a:bodyPr>
          <a:lstStyle>
            <a:lvl1pPr lvl="0" rtl="0">
              <a:buNone/>
              <a:defRPr>
                <a:solidFill>
                  <a:srgbClr val="AD0B2D"/>
                </a:solidFill>
              </a:defRPr>
            </a:lvl1pPr>
            <a:lvl2pPr lvl="1" rtl="0">
              <a:buNone/>
              <a:defRPr>
                <a:solidFill>
                  <a:srgbClr val="AD0B2D"/>
                </a:solidFill>
              </a:defRPr>
            </a:lvl2pPr>
            <a:lvl3pPr lvl="2" rtl="0">
              <a:buNone/>
              <a:defRPr>
                <a:solidFill>
                  <a:srgbClr val="AD0B2D"/>
                </a:solidFill>
              </a:defRPr>
            </a:lvl3pPr>
            <a:lvl4pPr lvl="3" rtl="0">
              <a:buNone/>
              <a:defRPr>
                <a:solidFill>
                  <a:srgbClr val="AD0B2D"/>
                </a:solidFill>
              </a:defRPr>
            </a:lvl4pPr>
            <a:lvl5pPr lvl="4" rtl="0">
              <a:buNone/>
              <a:defRPr>
                <a:solidFill>
                  <a:srgbClr val="AD0B2D"/>
                </a:solidFill>
              </a:defRPr>
            </a:lvl5pPr>
            <a:lvl6pPr lvl="5" rtl="0">
              <a:buNone/>
              <a:defRPr>
                <a:solidFill>
                  <a:srgbClr val="AD0B2D"/>
                </a:solidFill>
              </a:defRPr>
            </a:lvl6pPr>
            <a:lvl7pPr lvl="6" rtl="0">
              <a:buNone/>
              <a:defRPr>
                <a:solidFill>
                  <a:srgbClr val="AD0B2D"/>
                </a:solidFill>
              </a:defRPr>
            </a:lvl7pPr>
            <a:lvl8pPr lvl="7" rtl="0">
              <a:buNone/>
              <a:defRPr>
                <a:solidFill>
                  <a:srgbClr val="AD0B2D"/>
                </a:solidFill>
              </a:defRPr>
            </a:lvl8pPr>
            <a:lvl9pPr lvl="8" rtl="0">
              <a:buNone/>
              <a:defRPr>
                <a:solidFill>
                  <a:srgbClr val="AD0B2D"/>
                </a:solidFill>
              </a:defRPr>
            </a:lvl9pPr>
          </a:lstStyle>
          <a:p>
            <a:pPr indent="0" lvl="0" marL="0" rtl="0" algn="ctr">
              <a:spcBef>
                <a:spcPts val="0"/>
              </a:spcBef>
              <a:spcAft>
                <a:spcPts val="0"/>
              </a:spcAft>
              <a:buNone/>
            </a:pPr>
            <a:fld id="{00000000-1234-1234-1234-123412341234}" type="slidenum">
              <a:rPr lang="el"/>
              <a:t>‹#›</a:t>
            </a:fld>
            <a:endParaRPr/>
          </a:p>
        </p:txBody>
      </p:sp>
      <p:sp>
        <p:nvSpPr>
          <p:cNvPr id="200" name="Google Shape;200;p30"/>
          <p:cNvSpPr/>
          <p:nvPr/>
        </p:nvSpPr>
        <p:spPr>
          <a:xfrm rot="-5400000">
            <a:off x="3723900" y="8700"/>
            <a:ext cx="16962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4063200" y="190650"/>
            <a:ext cx="10176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l" sz="7200">
                <a:solidFill>
                  <a:srgbClr val="FFFFFF"/>
                </a:solidFill>
                <a:latin typeface="Tinos"/>
                <a:ea typeface="Tinos"/>
                <a:cs typeface="Tinos"/>
                <a:sym typeface="Tinos"/>
              </a:rPr>
              <a:t>“</a:t>
            </a:r>
            <a:endParaRPr sz="7200">
              <a:solidFill>
                <a:srgbClr val="FFFFFF"/>
              </a:solidFill>
              <a:latin typeface="Tinos"/>
              <a:ea typeface="Tinos"/>
              <a:cs typeface="Tinos"/>
              <a:sym typeface="Tino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02" name="Shape 202"/>
        <p:cNvGrpSpPr/>
        <p:nvPr/>
      </p:nvGrpSpPr>
      <p:grpSpPr>
        <a:xfrm>
          <a:off x="0" y="0"/>
          <a:ext cx="0" cy="0"/>
          <a:chOff x="0" y="0"/>
          <a:chExt cx="0" cy="0"/>
        </a:xfrm>
      </p:grpSpPr>
      <p:sp>
        <p:nvSpPr>
          <p:cNvPr id="203" name="Google Shape;203;p31"/>
          <p:cNvSpPr/>
          <p:nvPr/>
        </p:nvSpPr>
        <p:spPr>
          <a:xfrm>
            <a:off x="1737000" y="359700"/>
            <a:ext cx="74070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31"/>
          <p:cNvCxnSpPr/>
          <p:nvPr/>
        </p:nvCxnSpPr>
        <p:spPr>
          <a:xfrm>
            <a:off x="2100325" y="1022209"/>
            <a:ext cx="7067700" cy="0"/>
          </a:xfrm>
          <a:prstGeom prst="straightConnector1">
            <a:avLst/>
          </a:prstGeom>
          <a:noFill/>
          <a:ln cap="flat" cmpd="sng" w="9525">
            <a:solidFill>
              <a:srgbClr val="E2D7D0"/>
            </a:solidFill>
            <a:prstDash val="solid"/>
            <a:round/>
            <a:headEnd len="med" w="med" type="none"/>
            <a:tailEnd len="med" w="med" type="none"/>
          </a:ln>
        </p:spPr>
      </p:cxnSp>
      <p:sp>
        <p:nvSpPr>
          <p:cNvPr id="205" name="Google Shape;205;p31"/>
          <p:cNvSpPr/>
          <p:nvPr/>
        </p:nvSpPr>
        <p:spPr>
          <a:xfrm rot="-5400000">
            <a:off x="-2623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31"/>
          <p:cNvGrpSpPr/>
          <p:nvPr/>
        </p:nvGrpSpPr>
        <p:grpSpPr>
          <a:xfrm>
            <a:off x="515476" y="363010"/>
            <a:ext cx="706249" cy="536972"/>
            <a:chOff x="519000" y="238125"/>
            <a:chExt cx="6582000" cy="5238750"/>
          </a:xfrm>
        </p:grpSpPr>
        <p:sp>
          <p:nvSpPr>
            <p:cNvPr id="207" name="Google Shape;207;p31"/>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1"/>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1"/>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1"/>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1"/>
          <p:cNvSpPr txBox="1"/>
          <p:nvPr>
            <p:ph type="title"/>
          </p:nvPr>
        </p:nvSpPr>
        <p:spPr>
          <a:xfrm>
            <a:off x="2096700" y="669775"/>
            <a:ext cx="6687600" cy="3936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13" name="Google Shape;213;p31"/>
          <p:cNvSpPr txBox="1"/>
          <p:nvPr>
            <p:ph idx="1" type="body"/>
          </p:nvPr>
        </p:nvSpPr>
        <p:spPr>
          <a:xfrm>
            <a:off x="2096700" y="1173950"/>
            <a:ext cx="6687600" cy="3249900"/>
          </a:xfrm>
          <a:prstGeom prst="rect">
            <a:avLst/>
          </a:prstGeom>
        </p:spPr>
        <p:txBody>
          <a:bodyPr anchorCtr="0" anchor="t" bIns="0" lIns="0" spcFirstLastPara="1" rIns="0" wrap="square" tIns="0">
            <a:noAutofit/>
          </a:bodyPr>
          <a:lstStyle>
            <a:lvl1pPr indent="-393700" lvl="0" marL="457200" rtl="0">
              <a:spcBef>
                <a:spcPts val="600"/>
              </a:spcBef>
              <a:spcAft>
                <a:spcPts val="0"/>
              </a:spcAft>
              <a:buSzPts val="2600"/>
              <a:buChar char="◈"/>
              <a:defRPr/>
            </a:lvl1pPr>
            <a:lvl2pPr indent="-393700" lvl="1" marL="914400" rtl="0">
              <a:spcBef>
                <a:spcPts val="0"/>
              </a:spcBef>
              <a:spcAft>
                <a:spcPts val="0"/>
              </a:spcAft>
              <a:buSzPts val="2600"/>
              <a:buChar char="⬩"/>
              <a:defRPr/>
            </a:lvl2pPr>
            <a:lvl3pPr indent="-393700" lvl="2" marL="1371600" rtl="0">
              <a:spcBef>
                <a:spcPts val="0"/>
              </a:spcBef>
              <a:spcAft>
                <a:spcPts val="0"/>
              </a:spcAft>
              <a:buSzPts val="2600"/>
              <a:buChar char="⬩"/>
              <a:defRPr/>
            </a:lvl3pPr>
            <a:lvl4pPr indent="-393700" lvl="3" marL="1828800" rtl="0">
              <a:spcBef>
                <a:spcPts val="0"/>
              </a:spcBef>
              <a:spcAft>
                <a:spcPts val="0"/>
              </a:spcAft>
              <a:buSzPts val="2600"/>
              <a:buChar char="⬩"/>
              <a:defRPr/>
            </a:lvl4pPr>
            <a:lvl5pPr indent="-393700" lvl="4" marL="2286000" rtl="0">
              <a:spcBef>
                <a:spcPts val="0"/>
              </a:spcBef>
              <a:spcAft>
                <a:spcPts val="0"/>
              </a:spcAft>
              <a:buSzPts val="2600"/>
              <a:buChar char="⬩"/>
              <a:defRPr/>
            </a:lvl5pPr>
            <a:lvl6pPr indent="-393700" lvl="5" marL="2743200" rtl="0">
              <a:spcBef>
                <a:spcPts val="0"/>
              </a:spcBef>
              <a:spcAft>
                <a:spcPts val="0"/>
              </a:spcAft>
              <a:buSzPts val="2600"/>
              <a:buChar char="⬩"/>
              <a:defRPr/>
            </a:lvl6pPr>
            <a:lvl7pPr indent="-393700" lvl="6" marL="3200400" rtl="0">
              <a:spcBef>
                <a:spcPts val="0"/>
              </a:spcBef>
              <a:spcAft>
                <a:spcPts val="0"/>
              </a:spcAft>
              <a:buSzPts val="2600"/>
              <a:buChar char="⬩"/>
              <a:defRPr/>
            </a:lvl7pPr>
            <a:lvl8pPr indent="-393700" lvl="7" marL="3657600" rtl="0">
              <a:spcBef>
                <a:spcPts val="0"/>
              </a:spcBef>
              <a:spcAft>
                <a:spcPts val="0"/>
              </a:spcAft>
              <a:buSzPts val="2600"/>
              <a:buChar char="⬩"/>
              <a:defRPr/>
            </a:lvl8pPr>
            <a:lvl9pPr indent="-393700" lvl="8" marL="4114800" rtl="0">
              <a:spcBef>
                <a:spcPts val="0"/>
              </a:spcBef>
              <a:spcAft>
                <a:spcPts val="0"/>
              </a:spcAft>
              <a:buSzPts val="2600"/>
              <a:buChar char="⬩"/>
              <a:defRPr/>
            </a:lvl9pPr>
          </a:lstStyle>
          <a:p/>
        </p:txBody>
      </p:sp>
      <p:sp>
        <p:nvSpPr>
          <p:cNvPr id="214" name="Google Shape;214;p31"/>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15" name="Shape 215"/>
        <p:cNvGrpSpPr/>
        <p:nvPr/>
      </p:nvGrpSpPr>
      <p:grpSpPr>
        <a:xfrm>
          <a:off x="0" y="0"/>
          <a:ext cx="0" cy="0"/>
          <a:chOff x="0" y="0"/>
          <a:chExt cx="0" cy="0"/>
        </a:xfrm>
      </p:grpSpPr>
      <p:sp>
        <p:nvSpPr>
          <p:cNvPr id="216" name="Google Shape;216;p32"/>
          <p:cNvSpPr/>
          <p:nvPr/>
        </p:nvSpPr>
        <p:spPr>
          <a:xfrm>
            <a:off x="1737000" y="359700"/>
            <a:ext cx="74070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7" name="Google Shape;217;p32"/>
          <p:cNvCxnSpPr/>
          <p:nvPr/>
        </p:nvCxnSpPr>
        <p:spPr>
          <a:xfrm>
            <a:off x="2100325" y="1022209"/>
            <a:ext cx="7067700" cy="0"/>
          </a:xfrm>
          <a:prstGeom prst="straightConnector1">
            <a:avLst/>
          </a:prstGeom>
          <a:noFill/>
          <a:ln cap="flat" cmpd="sng" w="9525">
            <a:solidFill>
              <a:srgbClr val="E2D7D0"/>
            </a:solidFill>
            <a:prstDash val="solid"/>
            <a:round/>
            <a:headEnd len="med" w="med" type="none"/>
            <a:tailEnd len="med" w="med" type="none"/>
          </a:ln>
        </p:spPr>
      </p:cxnSp>
      <p:sp>
        <p:nvSpPr>
          <p:cNvPr id="218" name="Google Shape;218;p32"/>
          <p:cNvSpPr/>
          <p:nvPr/>
        </p:nvSpPr>
        <p:spPr>
          <a:xfrm rot="-5400000">
            <a:off x="-2623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32"/>
          <p:cNvGrpSpPr/>
          <p:nvPr/>
        </p:nvGrpSpPr>
        <p:grpSpPr>
          <a:xfrm>
            <a:off x="515476" y="363010"/>
            <a:ext cx="706249" cy="536972"/>
            <a:chOff x="519000" y="238125"/>
            <a:chExt cx="6582000" cy="5238750"/>
          </a:xfrm>
        </p:grpSpPr>
        <p:sp>
          <p:nvSpPr>
            <p:cNvPr id="220" name="Google Shape;220;p32"/>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2"/>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2"/>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32"/>
          <p:cNvSpPr txBox="1"/>
          <p:nvPr>
            <p:ph type="title"/>
          </p:nvPr>
        </p:nvSpPr>
        <p:spPr>
          <a:xfrm>
            <a:off x="2096700" y="669775"/>
            <a:ext cx="6687600" cy="3936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26" name="Google Shape;226;p32"/>
          <p:cNvSpPr txBox="1"/>
          <p:nvPr>
            <p:ph idx="1" type="body"/>
          </p:nvPr>
        </p:nvSpPr>
        <p:spPr>
          <a:xfrm>
            <a:off x="2096750" y="1200150"/>
            <a:ext cx="3067800" cy="3248100"/>
          </a:xfrm>
          <a:prstGeom prst="rect">
            <a:avLst/>
          </a:prstGeom>
        </p:spPr>
        <p:txBody>
          <a:bodyPr anchorCtr="0" anchor="t" bIns="0" lIns="0" spcFirstLastPara="1" rIns="0" wrap="square" tIns="0">
            <a:noAutofit/>
          </a:bodyPr>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227" name="Google Shape;227;p32"/>
          <p:cNvSpPr txBox="1"/>
          <p:nvPr>
            <p:ph idx="2" type="body"/>
          </p:nvPr>
        </p:nvSpPr>
        <p:spPr>
          <a:xfrm>
            <a:off x="5716510" y="1200150"/>
            <a:ext cx="3067800" cy="3248100"/>
          </a:xfrm>
          <a:prstGeom prst="rect">
            <a:avLst/>
          </a:prstGeom>
        </p:spPr>
        <p:txBody>
          <a:bodyPr anchorCtr="0" anchor="t" bIns="0" lIns="0" spcFirstLastPara="1" rIns="0" wrap="square" tIns="0">
            <a:noAutofit/>
          </a:bodyPr>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228" name="Google Shape;228;p32"/>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29" name="Shape 229"/>
        <p:cNvGrpSpPr/>
        <p:nvPr/>
      </p:nvGrpSpPr>
      <p:grpSpPr>
        <a:xfrm>
          <a:off x="0" y="0"/>
          <a:ext cx="0" cy="0"/>
          <a:chOff x="0" y="0"/>
          <a:chExt cx="0" cy="0"/>
        </a:xfrm>
      </p:grpSpPr>
      <p:sp>
        <p:nvSpPr>
          <p:cNvPr id="230" name="Google Shape;230;p33"/>
          <p:cNvSpPr/>
          <p:nvPr/>
        </p:nvSpPr>
        <p:spPr>
          <a:xfrm>
            <a:off x="1737000" y="359700"/>
            <a:ext cx="74070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33"/>
          <p:cNvCxnSpPr/>
          <p:nvPr/>
        </p:nvCxnSpPr>
        <p:spPr>
          <a:xfrm>
            <a:off x="2100325" y="1022209"/>
            <a:ext cx="7067700" cy="0"/>
          </a:xfrm>
          <a:prstGeom prst="straightConnector1">
            <a:avLst/>
          </a:prstGeom>
          <a:noFill/>
          <a:ln cap="flat" cmpd="sng" w="9525">
            <a:solidFill>
              <a:srgbClr val="E2D7D0"/>
            </a:solidFill>
            <a:prstDash val="solid"/>
            <a:round/>
            <a:headEnd len="med" w="med" type="none"/>
            <a:tailEnd len="med" w="med" type="none"/>
          </a:ln>
        </p:spPr>
      </p:cxnSp>
      <p:sp>
        <p:nvSpPr>
          <p:cNvPr id="232" name="Google Shape;232;p33"/>
          <p:cNvSpPr/>
          <p:nvPr/>
        </p:nvSpPr>
        <p:spPr>
          <a:xfrm rot="-5400000">
            <a:off x="-2623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33"/>
          <p:cNvGrpSpPr/>
          <p:nvPr/>
        </p:nvGrpSpPr>
        <p:grpSpPr>
          <a:xfrm>
            <a:off x="515476" y="363010"/>
            <a:ext cx="706249" cy="536972"/>
            <a:chOff x="519000" y="238125"/>
            <a:chExt cx="6582000" cy="5238750"/>
          </a:xfrm>
        </p:grpSpPr>
        <p:sp>
          <p:nvSpPr>
            <p:cNvPr id="234" name="Google Shape;234;p33"/>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33"/>
          <p:cNvSpPr txBox="1"/>
          <p:nvPr>
            <p:ph type="title"/>
          </p:nvPr>
        </p:nvSpPr>
        <p:spPr>
          <a:xfrm>
            <a:off x="2096700" y="669775"/>
            <a:ext cx="6687600" cy="3936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40" name="Google Shape;240;p33"/>
          <p:cNvSpPr txBox="1"/>
          <p:nvPr>
            <p:ph idx="1" type="body"/>
          </p:nvPr>
        </p:nvSpPr>
        <p:spPr>
          <a:xfrm>
            <a:off x="2096725" y="1200150"/>
            <a:ext cx="2024700" cy="3256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41" name="Google Shape;241;p33"/>
          <p:cNvSpPr txBox="1"/>
          <p:nvPr>
            <p:ph idx="2" type="body"/>
          </p:nvPr>
        </p:nvSpPr>
        <p:spPr>
          <a:xfrm>
            <a:off x="4428164" y="1200150"/>
            <a:ext cx="2024700" cy="3256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42" name="Google Shape;242;p33"/>
          <p:cNvSpPr txBox="1"/>
          <p:nvPr>
            <p:ph idx="3" type="body"/>
          </p:nvPr>
        </p:nvSpPr>
        <p:spPr>
          <a:xfrm>
            <a:off x="6759604" y="1200150"/>
            <a:ext cx="2024700" cy="3256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43" name="Google Shape;243;p33"/>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4" name="Shape 244"/>
        <p:cNvGrpSpPr/>
        <p:nvPr/>
      </p:nvGrpSpPr>
      <p:grpSpPr>
        <a:xfrm>
          <a:off x="0" y="0"/>
          <a:ext cx="0" cy="0"/>
          <a:chOff x="0" y="0"/>
          <a:chExt cx="0" cy="0"/>
        </a:xfrm>
      </p:grpSpPr>
      <p:sp>
        <p:nvSpPr>
          <p:cNvPr id="245" name="Google Shape;245;p34"/>
          <p:cNvSpPr/>
          <p:nvPr/>
        </p:nvSpPr>
        <p:spPr>
          <a:xfrm>
            <a:off x="1737000" y="359700"/>
            <a:ext cx="74070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 name="Google Shape;246;p34"/>
          <p:cNvCxnSpPr/>
          <p:nvPr/>
        </p:nvCxnSpPr>
        <p:spPr>
          <a:xfrm>
            <a:off x="2100325" y="1022209"/>
            <a:ext cx="7067700" cy="0"/>
          </a:xfrm>
          <a:prstGeom prst="straightConnector1">
            <a:avLst/>
          </a:prstGeom>
          <a:noFill/>
          <a:ln cap="flat" cmpd="sng" w="9525">
            <a:solidFill>
              <a:srgbClr val="E2D7D0"/>
            </a:solidFill>
            <a:prstDash val="solid"/>
            <a:round/>
            <a:headEnd len="med" w="med" type="none"/>
            <a:tailEnd len="med" w="med" type="none"/>
          </a:ln>
        </p:spPr>
      </p:cxnSp>
      <p:sp>
        <p:nvSpPr>
          <p:cNvPr id="247" name="Google Shape;247;p34"/>
          <p:cNvSpPr/>
          <p:nvPr/>
        </p:nvSpPr>
        <p:spPr>
          <a:xfrm rot="-5400000">
            <a:off x="-2623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34"/>
          <p:cNvGrpSpPr/>
          <p:nvPr/>
        </p:nvGrpSpPr>
        <p:grpSpPr>
          <a:xfrm>
            <a:off x="515476" y="363010"/>
            <a:ext cx="706249" cy="536972"/>
            <a:chOff x="519000" y="238125"/>
            <a:chExt cx="6582000" cy="5238750"/>
          </a:xfrm>
        </p:grpSpPr>
        <p:sp>
          <p:nvSpPr>
            <p:cNvPr id="249" name="Google Shape;249;p34"/>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4"/>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4"/>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4"/>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4"/>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34"/>
          <p:cNvSpPr txBox="1"/>
          <p:nvPr>
            <p:ph type="title"/>
          </p:nvPr>
        </p:nvSpPr>
        <p:spPr>
          <a:xfrm>
            <a:off x="2096700" y="669775"/>
            <a:ext cx="6687600" cy="393600"/>
          </a:xfrm>
          <a:prstGeom prst="rect">
            <a:avLst/>
          </a:prstGeom>
        </p:spPr>
        <p:txBody>
          <a:bodyPr anchorCtr="0" anchor="b" bIns="0" lIns="0" spcFirstLastPara="1" rIns="0" wrap="square" tIns="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55" name="Google Shape;255;p34"/>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6" name="Shape 256"/>
        <p:cNvGrpSpPr/>
        <p:nvPr/>
      </p:nvGrpSpPr>
      <p:grpSpPr>
        <a:xfrm>
          <a:off x="0" y="0"/>
          <a:ext cx="0" cy="0"/>
          <a:chOff x="0" y="0"/>
          <a:chExt cx="0" cy="0"/>
        </a:xfrm>
      </p:grpSpPr>
      <p:sp>
        <p:nvSpPr>
          <p:cNvPr id="257" name="Google Shape;257;p35"/>
          <p:cNvSpPr/>
          <p:nvPr/>
        </p:nvSpPr>
        <p:spPr>
          <a:xfrm>
            <a:off x="359700" y="359700"/>
            <a:ext cx="84246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5"/>
          <p:cNvSpPr txBox="1"/>
          <p:nvPr>
            <p:ph idx="1" type="body"/>
          </p:nvPr>
        </p:nvSpPr>
        <p:spPr>
          <a:xfrm>
            <a:off x="457200" y="4352375"/>
            <a:ext cx="8229600" cy="359700"/>
          </a:xfrm>
          <a:prstGeom prst="rect">
            <a:avLst/>
          </a:prstGeom>
        </p:spPr>
        <p:txBody>
          <a:bodyPr anchorCtr="0" anchor="ctr" bIns="0" lIns="0" spcFirstLastPara="1" rIns="0" wrap="square" tIns="0">
            <a:noAutofit/>
          </a:bodyPr>
          <a:lstStyle>
            <a:lvl1pPr indent="-228600" lvl="0" marL="457200" rtl="0" algn="ctr">
              <a:spcBef>
                <a:spcPts val="360"/>
              </a:spcBef>
              <a:spcAft>
                <a:spcPts val="0"/>
              </a:spcAft>
              <a:buSzPts val="1200"/>
              <a:buNone/>
              <a:defRPr i="1" sz="1200"/>
            </a:lvl1pPr>
          </a:lstStyle>
          <a:p/>
        </p:txBody>
      </p:sp>
      <p:sp>
        <p:nvSpPr>
          <p:cNvPr id="259" name="Google Shape;259;p35"/>
          <p:cNvSpPr/>
          <p:nvPr/>
        </p:nvSpPr>
        <p:spPr>
          <a:xfrm rot="-5400000">
            <a:off x="3934600" y="-555"/>
            <a:ext cx="1274700" cy="7647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35"/>
          <p:cNvGrpSpPr/>
          <p:nvPr/>
        </p:nvGrpSpPr>
        <p:grpSpPr>
          <a:xfrm>
            <a:off x="4306578" y="179988"/>
            <a:ext cx="530509" cy="403908"/>
            <a:chOff x="519000" y="238125"/>
            <a:chExt cx="6582000" cy="5238750"/>
          </a:xfrm>
        </p:grpSpPr>
        <p:sp>
          <p:nvSpPr>
            <p:cNvPr id="261" name="Google Shape;261;p35"/>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5"/>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5"/>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6" name="Google Shape;266;p35"/>
          <p:cNvCxnSpPr/>
          <p:nvPr/>
        </p:nvCxnSpPr>
        <p:spPr>
          <a:xfrm>
            <a:off x="766650" y="4352375"/>
            <a:ext cx="7610700" cy="0"/>
          </a:xfrm>
          <a:prstGeom prst="straightConnector1">
            <a:avLst/>
          </a:prstGeom>
          <a:noFill/>
          <a:ln cap="flat" cmpd="sng" w="9525">
            <a:solidFill>
              <a:srgbClr val="E2D7D0"/>
            </a:solidFill>
            <a:prstDash val="solid"/>
            <a:round/>
            <a:headEnd len="med" w="med" type="none"/>
            <a:tailEnd len="med" w="med" type="none"/>
          </a:ln>
        </p:spPr>
      </p:cxnSp>
      <p:sp>
        <p:nvSpPr>
          <p:cNvPr id="267" name="Google Shape;267;p35"/>
          <p:cNvSpPr txBox="1"/>
          <p:nvPr>
            <p:ph idx="12" type="sldNum"/>
          </p:nvPr>
        </p:nvSpPr>
        <p:spPr>
          <a:xfrm>
            <a:off x="4063200" y="4783800"/>
            <a:ext cx="1017600" cy="359700"/>
          </a:xfrm>
          <a:prstGeom prst="rect">
            <a:avLst/>
          </a:prstGeom>
        </p:spPr>
        <p:txBody>
          <a:bodyPr anchorCtr="0" anchor="ctr" bIns="0" lIns="0" spcFirstLastPara="1" rIns="0" wrap="square" tIns="0">
            <a:noAutofit/>
          </a:bodyPr>
          <a:lstStyle>
            <a:lvl1pPr lvl="0" rtl="0">
              <a:buNone/>
              <a:defRPr>
                <a:solidFill>
                  <a:srgbClr val="AD0B2D"/>
                </a:solidFill>
              </a:defRPr>
            </a:lvl1pPr>
            <a:lvl2pPr lvl="1" rtl="0">
              <a:buNone/>
              <a:defRPr>
                <a:solidFill>
                  <a:srgbClr val="AD0B2D"/>
                </a:solidFill>
              </a:defRPr>
            </a:lvl2pPr>
            <a:lvl3pPr lvl="2" rtl="0">
              <a:buNone/>
              <a:defRPr>
                <a:solidFill>
                  <a:srgbClr val="AD0B2D"/>
                </a:solidFill>
              </a:defRPr>
            </a:lvl3pPr>
            <a:lvl4pPr lvl="3" rtl="0">
              <a:buNone/>
              <a:defRPr>
                <a:solidFill>
                  <a:srgbClr val="AD0B2D"/>
                </a:solidFill>
              </a:defRPr>
            </a:lvl4pPr>
            <a:lvl5pPr lvl="4" rtl="0">
              <a:buNone/>
              <a:defRPr>
                <a:solidFill>
                  <a:srgbClr val="AD0B2D"/>
                </a:solidFill>
              </a:defRPr>
            </a:lvl5pPr>
            <a:lvl6pPr lvl="5" rtl="0">
              <a:buNone/>
              <a:defRPr>
                <a:solidFill>
                  <a:srgbClr val="AD0B2D"/>
                </a:solidFill>
              </a:defRPr>
            </a:lvl6pPr>
            <a:lvl7pPr lvl="6" rtl="0">
              <a:buNone/>
              <a:defRPr>
                <a:solidFill>
                  <a:srgbClr val="AD0B2D"/>
                </a:solidFill>
              </a:defRPr>
            </a:lvl7pPr>
            <a:lvl8pPr lvl="7" rtl="0">
              <a:buNone/>
              <a:defRPr>
                <a:solidFill>
                  <a:srgbClr val="AD0B2D"/>
                </a:solidFill>
              </a:defRPr>
            </a:lvl8pPr>
            <a:lvl9pPr lvl="8" rtl="0">
              <a:buNone/>
              <a:defRPr>
                <a:solidFill>
                  <a:srgbClr val="AD0B2D"/>
                </a:solidFill>
              </a:defRPr>
            </a:lvl9pPr>
          </a:lstStyle>
          <a:p>
            <a:pPr indent="0" lvl="0" marL="0" rtl="0" algn="ct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8" name="Shape 268"/>
        <p:cNvGrpSpPr/>
        <p:nvPr/>
      </p:nvGrpSpPr>
      <p:grpSpPr>
        <a:xfrm>
          <a:off x="0" y="0"/>
          <a:ext cx="0" cy="0"/>
          <a:chOff x="0" y="0"/>
          <a:chExt cx="0" cy="0"/>
        </a:xfrm>
      </p:grpSpPr>
      <p:sp>
        <p:nvSpPr>
          <p:cNvPr id="269" name="Google Shape;269;p36"/>
          <p:cNvSpPr/>
          <p:nvPr/>
        </p:nvSpPr>
        <p:spPr>
          <a:xfrm>
            <a:off x="359700" y="359700"/>
            <a:ext cx="8424600" cy="4424100"/>
          </a:xfrm>
          <a:prstGeom prst="rect">
            <a:avLst/>
          </a:prstGeom>
          <a:solidFill>
            <a:srgbClr val="FFFFFF"/>
          </a:solidFill>
          <a:ln>
            <a:noFill/>
          </a:ln>
          <a:effectLst>
            <a:outerShdw blurRad="185738" rotWithShape="0" algn="bl" dir="5400000" dist="9525">
              <a:srgbClr val="66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6"/>
          <p:cNvSpPr txBox="1"/>
          <p:nvPr>
            <p:ph idx="12" type="sldNum"/>
          </p:nvPr>
        </p:nvSpPr>
        <p:spPr>
          <a:xfrm>
            <a:off x="4063200" y="4783800"/>
            <a:ext cx="1017600" cy="359700"/>
          </a:xfrm>
          <a:prstGeom prst="rect">
            <a:avLst/>
          </a:prstGeom>
        </p:spPr>
        <p:txBody>
          <a:bodyPr anchorCtr="0" anchor="ctr" bIns="0" lIns="0" spcFirstLastPara="1" rIns="0" wrap="square" tIns="0">
            <a:noAutofit/>
          </a:bodyPr>
          <a:lstStyle>
            <a:lvl1pPr lvl="0" rtl="0">
              <a:buNone/>
              <a:defRPr>
                <a:solidFill>
                  <a:srgbClr val="AD0B2D"/>
                </a:solidFill>
              </a:defRPr>
            </a:lvl1pPr>
            <a:lvl2pPr lvl="1" rtl="0">
              <a:buNone/>
              <a:defRPr>
                <a:solidFill>
                  <a:srgbClr val="AD0B2D"/>
                </a:solidFill>
              </a:defRPr>
            </a:lvl2pPr>
            <a:lvl3pPr lvl="2" rtl="0">
              <a:buNone/>
              <a:defRPr>
                <a:solidFill>
                  <a:srgbClr val="AD0B2D"/>
                </a:solidFill>
              </a:defRPr>
            </a:lvl3pPr>
            <a:lvl4pPr lvl="3" rtl="0">
              <a:buNone/>
              <a:defRPr>
                <a:solidFill>
                  <a:srgbClr val="AD0B2D"/>
                </a:solidFill>
              </a:defRPr>
            </a:lvl4pPr>
            <a:lvl5pPr lvl="4" rtl="0">
              <a:buNone/>
              <a:defRPr>
                <a:solidFill>
                  <a:srgbClr val="AD0B2D"/>
                </a:solidFill>
              </a:defRPr>
            </a:lvl5pPr>
            <a:lvl6pPr lvl="5" rtl="0">
              <a:buNone/>
              <a:defRPr>
                <a:solidFill>
                  <a:srgbClr val="AD0B2D"/>
                </a:solidFill>
              </a:defRPr>
            </a:lvl6pPr>
            <a:lvl7pPr lvl="6" rtl="0">
              <a:buNone/>
              <a:defRPr>
                <a:solidFill>
                  <a:srgbClr val="AD0B2D"/>
                </a:solidFill>
              </a:defRPr>
            </a:lvl7pPr>
            <a:lvl8pPr lvl="7" rtl="0">
              <a:buNone/>
              <a:defRPr>
                <a:solidFill>
                  <a:srgbClr val="AD0B2D"/>
                </a:solidFill>
              </a:defRPr>
            </a:lvl8pPr>
            <a:lvl9pPr lvl="8" rtl="0">
              <a:buNone/>
              <a:defRPr>
                <a:solidFill>
                  <a:srgbClr val="AD0B2D"/>
                </a:solidFill>
              </a:defRPr>
            </a:lvl9pPr>
          </a:lstStyle>
          <a:p>
            <a:pPr indent="0" lvl="0" marL="0" rtl="0" algn="ctr">
              <a:spcBef>
                <a:spcPts val="0"/>
              </a:spcBef>
              <a:spcAft>
                <a:spcPts val="0"/>
              </a:spcAft>
              <a:buNone/>
            </a:pPr>
            <a:fld id="{00000000-1234-1234-1234-123412341234}" type="slidenum">
              <a:rPr lang="el"/>
              <a:t>‹#›</a:t>
            </a:fld>
            <a:endParaRPr/>
          </a:p>
        </p:txBody>
      </p:sp>
      <p:sp>
        <p:nvSpPr>
          <p:cNvPr id="271" name="Google Shape;271;p36"/>
          <p:cNvSpPr/>
          <p:nvPr/>
        </p:nvSpPr>
        <p:spPr>
          <a:xfrm rot="-5400000">
            <a:off x="3934600" y="-555"/>
            <a:ext cx="1274700" cy="7647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36"/>
          <p:cNvGrpSpPr/>
          <p:nvPr/>
        </p:nvGrpSpPr>
        <p:grpSpPr>
          <a:xfrm>
            <a:off x="4306578" y="179988"/>
            <a:ext cx="530509" cy="403908"/>
            <a:chOff x="519000" y="238125"/>
            <a:chExt cx="6582000" cy="5238750"/>
          </a:xfrm>
        </p:grpSpPr>
        <p:sp>
          <p:nvSpPr>
            <p:cNvPr id="273" name="Google Shape;273;p36"/>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6"/>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6"/>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6"/>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6"/>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2">
    <p:spTree>
      <p:nvGrpSpPr>
        <p:cNvPr id="278" name="Shape 278"/>
        <p:cNvGrpSpPr/>
        <p:nvPr/>
      </p:nvGrpSpPr>
      <p:grpSpPr>
        <a:xfrm>
          <a:off x="0" y="0"/>
          <a:ext cx="0" cy="0"/>
          <a:chOff x="0" y="0"/>
          <a:chExt cx="0" cy="0"/>
        </a:xfrm>
      </p:grpSpPr>
      <p:sp>
        <p:nvSpPr>
          <p:cNvPr id="279" name="Google Shape;279;p37"/>
          <p:cNvSpPr txBox="1"/>
          <p:nvPr>
            <p:ph idx="12" type="sldNum"/>
          </p:nvPr>
        </p:nvSpPr>
        <p:spPr>
          <a:xfrm>
            <a:off x="4063200" y="4783800"/>
            <a:ext cx="1017600" cy="359700"/>
          </a:xfrm>
          <a:prstGeom prst="rect">
            <a:avLst/>
          </a:prstGeom>
        </p:spPr>
        <p:txBody>
          <a:bodyPr anchorCtr="0" anchor="ctr" bIns="0" lIns="0" spcFirstLastPara="1" rIns="0" wrap="square" tIns="0">
            <a:noAutofit/>
          </a:bodyPr>
          <a:lstStyle>
            <a:lvl1pPr lvl="0" rtl="0">
              <a:buNone/>
              <a:defRPr>
                <a:solidFill>
                  <a:srgbClr val="AD0B2D"/>
                </a:solidFill>
              </a:defRPr>
            </a:lvl1pPr>
            <a:lvl2pPr lvl="1" rtl="0">
              <a:buNone/>
              <a:defRPr>
                <a:solidFill>
                  <a:srgbClr val="AD0B2D"/>
                </a:solidFill>
              </a:defRPr>
            </a:lvl2pPr>
            <a:lvl3pPr lvl="2" rtl="0">
              <a:buNone/>
              <a:defRPr>
                <a:solidFill>
                  <a:srgbClr val="AD0B2D"/>
                </a:solidFill>
              </a:defRPr>
            </a:lvl3pPr>
            <a:lvl4pPr lvl="3" rtl="0">
              <a:buNone/>
              <a:defRPr>
                <a:solidFill>
                  <a:srgbClr val="AD0B2D"/>
                </a:solidFill>
              </a:defRPr>
            </a:lvl4pPr>
            <a:lvl5pPr lvl="4" rtl="0">
              <a:buNone/>
              <a:defRPr>
                <a:solidFill>
                  <a:srgbClr val="AD0B2D"/>
                </a:solidFill>
              </a:defRPr>
            </a:lvl5pPr>
            <a:lvl6pPr lvl="5" rtl="0">
              <a:buNone/>
              <a:defRPr>
                <a:solidFill>
                  <a:srgbClr val="AD0B2D"/>
                </a:solidFill>
              </a:defRPr>
            </a:lvl6pPr>
            <a:lvl7pPr lvl="6" rtl="0">
              <a:buNone/>
              <a:defRPr>
                <a:solidFill>
                  <a:srgbClr val="AD0B2D"/>
                </a:solidFill>
              </a:defRPr>
            </a:lvl7pPr>
            <a:lvl8pPr lvl="7" rtl="0">
              <a:buNone/>
              <a:defRPr>
                <a:solidFill>
                  <a:srgbClr val="AD0B2D"/>
                </a:solidFill>
              </a:defRPr>
            </a:lvl8pPr>
            <a:lvl9pPr lvl="8" rtl="0">
              <a:buNone/>
              <a:defRPr>
                <a:solidFill>
                  <a:srgbClr val="AD0B2D"/>
                </a:solidFill>
              </a:defRPr>
            </a:lvl9pPr>
          </a:lstStyle>
          <a:p>
            <a:pPr indent="0" lvl="0" marL="0" rtl="0" algn="ct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with left ribbon">
  <p:cSld name="BLANK_2_1">
    <p:spTree>
      <p:nvGrpSpPr>
        <p:cNvPr id="280" name="Shape 280"/>
        <p:cNvGrpSpPr/>
        <p:nvPr/>
      </p:nvGrpSpPr>
      <p:grpSpPr>
        <a:xfrm>
          <a:off x="0" y="0"/>
          <a:ext cx="0" cy="0"/>
          <a:chOff x="0" y="0"/>
          <a:chExt cx="0" cy="0"/>
        </a:xfrm>
      </p:grpSpPr>
      <p:sp>
        <p:nvSpPr>
          <p:cNvPr id="281" name="Google Shape;281;p38"/>
          <p:cNvSpPr/>
          <p:nvPr/>
        </p:nvSpPr>
        <p:spPr>
          <a:xfrm rot="-5400000">
            <a:off x="-262350" y="291375"/>
            <a:ext cx="22617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38"/>
          <p:cNvGrpSpPr/>
          <p:nvPr/>
        </p:nvGrpSpPr>
        <p:grpSpPr>
          <a:xfrm>
            <a:off x="515476" y="363010"/>
            <a:ext cx="706249" cy="536972"/>
            <a:chOff x="519000" y="238125"/>
            <a:chExt cx="6582000" cy="5238750"/>
          </a:xfrm>
        </p:grpSpPr>
        <p:sp>
          <p:nvSpPr>
            <p:cNvPr id="283" name="Google Shape;283;p38"/>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38"/>
          <p:cNvSpPr txBox="1"/>
          <p:nvPr>
            <p:ph idx="12" type="sldNum"/>
          </p:nvPr>
        </p:nvSpPr>
        <p:spPr>
          <a:xfrm>
            <a:off x="359692" y="1023975"/>
            <a:ext cx="10176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spTree>
      <p:nvGrpSpPr>
        <p:cNvPr id="289" name="Shape 289"/>
        <p:cNvGrpSpPr/>
        <p:nvPr/>
      </p:nvGrpSpPr>
      <p:grpSpPr>
        <a:xfrm>
          <a:off x="0" y="0"/>
          <a:ext cx="0" cy="0"/>
          <a:chOff x="0" y="0"/>
          <a:chExt cx="0" cy="0"/>
        </a:xfrm>
      </p:grpSpPr>
      <p:sp>
        <p:nvSpPr>
          <p:cNvPr id="290" name="Google Shape;290;p39"/>
          <p:cNvSpPr/>
          <p:nvPr/>
        </p:nvSpPr>
        <p:spPr>
          <a:xfrm>
            <a:off x="0" y="0"/>
            <a:ext cx="9144000" cy="5143500"/>
          </a:xfrm>
          <a:prstGeom prst="frame">
            <a:avLst>
              <a:gd fmla="val 2794" name="adj1"/>
            </a:avLst>
          </a:prstGeom>
          <a:solidFill>
            <a:srgbClr val="2F0411">
              <a:alpha val="292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9"/>
          <p:cNvSpPr txBox="1"/>
          <p:nvPr>
            <p:ph idx="12" type="sldNum"/>
          </p:nvPr>
        </p:nvSpPr>
        <p:spPr>
          <a:xfrm>
            <a:off x="4063200" y="4623900"/>
            <a:ext cx="1017600" cy="3795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l"/>
              <a:t>‹#›</a:t>
            </a:fld>
            <a:endParaRPr/>
          </a:p>
        </p:txBody>
      </p:sp>
      <p:sp>
        <p:nvSpPr>
          <p:cNvPr id="292" name="Google Shape;292;p39"/>
          <p:cNvSpPr/>
          <p:nvPr/>
        </p:nvSpPr>
        <p:spPr>
          <a:xfrm rot="-5400000">
            <a:off x="3723900" y="8700"/>
            <a:ext cx="1696200" cy="1017600"/>
          </a:xfrm>
          <a:prstGeom prst="chevron">
            <a:avLst>
              <a:gd fmla="val 31570" name="adj"/>
            </a:avLst>
          </a:prstGeom>
          <a:gradFill>
            <a:gsLst>
              <a:gs pos="0">
                <a:srgbClr val="AD0B2D"/>
              </a:gs>
              <a:gs pos="31000">
                <a:srgbClr val="AD0B2D"/>
              </a:gs>
              <a:gs pos="100000">
                <a:srgbClr val="8B0E3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39"/>
          <p:cNvGrpSpPr/>
          <p:nvPr/>
        </p:nvGrpSpPr>
        <p:grpSpPr>
          <a:xfrm>
            <a:off x="4218876" y="249023"/>
            <a:ext cx="706249" cy="536972"/>
            <a:chOff x="519000" y="238125"/>
            <a:chExt cx="6582000" cy="5238750"/>
          </a:xfrm>
        </p:grpSpPr>
        <p:sp>
          <p:nvSpPr>
            <p:cNvPr id="294" name="Google Shape;294;p39"/>
            <p:cNvSpPr/>
            <p:nvPr/>
          </p:nvSpPr>
          <p:spPr>
            <a:xfrm>
              <a:off x="2928800" y="4770300"/>
              <a:ext cx="1762400" cy="306300"/>
            </a:xfrm>
            <a:custGeom>
              <a:rect b="b" l="l" r="r" t="t"/>
              <a:pathLst>
                <a:path extrusionOk="0" h="12252" w="70496">
                  <a:moveTo>
                    <a:pt x="6233" y="1"/>
                  </a:moveTo>
                  <a:lnTo>
                    <a:pt x="5051" y="108"/>
                  </a:lnTo>
                  <a:lnTo>
                    <a:pt x="3869" y="430"/>
                  </a:lnTo>
                  <a:lnTo>
                    <a:pt x="2902" y="968"/>
                  </a:lnTo>
                  <a:lnTo>
                    <a:pt x="1935" y="1720"/>
                  </a:lnTo>
                  <a:lnTo>
                    <a:pt x="1183" y="2580"/>
                  </a:lnTo>
                  <a:lnTo>
                    <a:pt x="538" y="3547"/>
                  </a:lnTo>
                  <a:lnTo>
                    <a:pt x="108" y="4621"/>
                  </a:lnTo>
                  <a:lnTo>
                    <a:pt x="1" y="5911"/>
                  </a:lnTo>
                  <a:lnTo>
                    <a:pt x="1" y="6556"/>
                  </a:lnTo>
                  <a:lnTo>
                    <a:pt x="1" y="7201"/>
                  </a:lnTo>
                  <a:lnTo>
                    <a:pt x="216" y="7738"/>
                  </a:lnTo>
                  <a:lnTo>
                    <a:pt x="323" y="8383"/>
                  </a:lnTo>
                  <a:lnTo>
                    <a:pt x="860" y="9457"/>
                  </a:lnTo>
                  <a:lnTo>
                    <a:pt x="1613" y="10424"/>
                  </a:lnTo>
                  <a:lnTo>
                    <a:pt x="2580" y="11177"/>
                  </a:lnTo>
                  <a:lnTo>
                    <a:pt x="3654" y="11821"/>
                  </a:lnTo>
                  <a:lnTo>
                    <a:pt x="4836" y="12144"/>
                  </a:lnTo>
                  <a:lnTo>
                    <a:pt x="5481" y="12251"/>
                  </a:lnTo>
                  <a:lnTo>
                    <a:pt x="65015" y="12251"/>
                  </a:lnTo>
                  <a:lnTo>
                    <a:pt x="65660" y="12144"/>
                  </a:lnTo>
                  <a:lnTo>
                    <a:pt x="66842" y="11821"/>
                  </a:lnTo>
                  <a:lnTo>
                    <a:pt x="67916" y="11177"/>
                  </a:lnTo>
                  <a:lnTo>
                    <a:pt x="68883" y="10424"/>
                  </a:lnTo>
                  <a:lnTo>
                    <a:pt x="69636" y="9457"/>
                  </a:lnTo>
                  <a:lnTo>
                    <a:pt x="70173" y="8383"/>
                  </a:lnTo>
                  <a:lnTo>
                    <a:pt x="70280" y="7738"/>
                  </a:lnTo>
                  <a:lnTo>
                    <a:pt x="70495" y="7201"/>
                  </a:lnTo>
                  <a:lnTo>
                    <a:pt x="70495" y="6556"/>
                  </a:lnTo>
                  <a:lnTo>
                    <a:pt x="70495" y="5911"/>
                  </a:lnTo>
                  <a:lnTo>
                    <a:pt x="70388" y="4621"/>
                  </a:lnTo>
                  <a:lnTo>
                    <a:pt x="69958" y="3547"/>
                  </a:lnTo>
                  <a:lnTo>
                    <a:pt x="69313" y="2580"/>
                  </a:lnTo>
                  <a:lnTo>
                    <a:pt x="68561" y="1720"/>
                  </a:lnTo>
                  <a:lnTo>
                    <a:pt x="67594" y="968"/>
                  </a:lnTo>
                  <a:lnTo>
                    <a:pt x="66627" y="430"/>
                  </a:lnTo>
                  <a:lnTo>
                    <a:pt x="65445" y="108"/>
                  </a:lnTo>
                  <a:lnTo>
                    <a:pt x="64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p:nvPr/>
          </p:nvSpPr>
          <p:spPr>
            <a:xfrm>
              <a:off x="2190000" y="5170600"/>
              <a:ext cx="3240000" cy="306275"/>
            </a:xfrm>
            <a:custGeom>
              <a:rect b="b" l="l" r="r" t="t"/>
              <a:pathLst>
                <a:path extrusionOk="0" h="12251" w="129600">
                  <a:moveTo>
                    <a:pt x="6126" y="0"/>
                  </a:moveTo>
                  <a:lnTo>
                    <a:pt x="4944" y="108"/>
                  </a:lnTo>
                  <a:lnTo>
                    <a:pt x="3762" y="430"/>
                  </a:lnTo>
                  <a:lnTo>
                    <a:pt x="2687" y="1075"/>
                  </a:lnTo>
                  <a:lnTo>
                    <a:pt x="1828" y="1827"/>
                  </a:lnTo>
                  <a:lnTo>
                    <a:pt x="1075" y="2687"/>
                  </a:lnTo>
                  <a:lnTo>
                    <a:pt x="538" y="3762"/>
                  </a:lnTo>
                  <a:lnTo>
                    <a:pt x="108" y="4836"/>
                  </a:lnTo>
                  <a:lnTo>
                    <a:pt x="1" y="6126"/>
                  </a:lnTo>
                  <a:lnTo>
                    <a:pt x="108" y="7308"/>
                  </a:lnTo>
                  <a:lnTo>
                    <a:pt x="538" y="8490"/>
                  </a:lnTo>
                  <a:lnTo>
                    <a:pt x="1075" y="9564"/>
                  </a:lnTo>
                  <a:lnTo>
                    <a:pt x="1828" y="10424"/>
                  </a:lnTo>
                  <a:lnTo>
                    <a:pt x="2687" y="11176"/>
                  </a:lnTo>
                  <a:lnTo>
                    <a:pt x="3762" y="11821"/>
                  </a:lnTo>
                  <a:lnTo>
                    <a:pt x="4944" y="12144"/>
                  </a:lnTo>
                  <a:lnTo>
                    <a:pt x="6126" y="12251"/>
                  </a:lnTo>
                  <a:lnTo>
                    <a:pt x="123474" y="12251"/>
                  </a:lnTo>
                  <a:lnTo>
                    <a:pt x="124656" y="12144"/>
                  </a:lnTo>
                  <a:lnTo>
                    <a:pt x="125838" y="11821"/>
                  </a:lnTo>
                  <a:lnTo>
                    <a:pt x="126913" y="11176"/>
                  </a:lnTo>
                  <a:lnTo>
                    <a:pt x="127772" y="10424"/>
                  </a:lnTo>
                  <a:lnTo>
                    <a:pt x="128525" y="9564"/>
                  </a:lnTo>
                  <a:lnTo>
                    <a:pt x="129062" y="8490"/>
                  </a:lnTo>
                  <a:lnTo>
                    <a:pt x="129492" y="7308"/>
                  </a:lnTo>
                  <a:lnTo>
                    <a:pt x="129599" y="6126"/>
                  </a:lnTo>
                  <a:lnTo>
                    <a:pt x="129492" y="4836"/>
                  </a:lnTo>
                  <a:lnTo>
                    <a:pt x="129062" y="3762"/>
                  </a:lnTo>
                  <a:lnTo>
                    <a:pt x="128525" y="2687"/>
                  </a:lnTo>
                  <a:lnTo>
                    <a:pt x="127772" y="1827"/>
                  </a:lnTo>
                  <a:lnTo>
                    <a:pt x="126913" y="1075"/>
                  </a:lnTo>
                  <a:lnTo>
                    <a:pt x="125838" y="430"/>
                  </a:lnTo>
                  <a:lnTo>
                    <a:pt x="124656" y="108"/>
                  </a:lnTo>
                  <a:lnTo>
                    <a:pt x="123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9"/>
            <p:cNvSpPr/>
            <p:nvPr/>
          </p:nvSpPr>
          <p:spPr>
            <a:xfrm>
              <a:off x="3264625" y="238125"/>
              <a:ext cx="1090750" cy="4456975"/>
            </a:xfrm>
            <a:custGeom>
              <a:rect b="b" l="l" r="r" t="t"/>
              <a:pathLst>
                <a:path extrusionOk="0" h="178279" w="43630">
                  <a:moveTo>
                    <a:pt x="21815" y="23534"/>
                  </a:moveTo>
                  <a:lnTo>
                    <a:pt x="22460" y="23642"/>
                  </a:lnTo>
                  <a:lnTo>
                    <a:pt x="22997" y="23749"/>
                  </a:lnTo>
                  <a:lnTo>
                    <a:pt x="23534" y="24071"/>
                  </a:lnTo>
                  <a:lnTo>
                    <a:pt x="23964" y="24394"/>
                  </a:lnTo>
                  <a:lnTo>
                    <a:pt x="24287" y="24931"/>
                  </a:lnTo>
                  <a:lnTo>
                    <a:pt x="24609" y="25361"/>
                  </a:lnTo>
                  <a:lnTo>
                    <a:pt x="24824" y="26006"/>
                  </a:lnTo>
                  <a:lnTo>
                    <a:pt x="24824" y="26543"/>
                  </a:lnTo>
                  <a:lnTo>
                    <a:pt x="24824" y="27188"/>
                  </a:lnTo>
                  <a:lnTo>
                    <a:pt x="24609" y="27725"/>
                  </a:lnTo>
                  <a:lnTo>
                    <a:pt x="24287" y="28262"/>
                  </a:lnTo>
                  <a:lnTo>
                    <a:pt x="23964" y="28692"/>
                  </a:lnTo>
                  <a:lnTo>
                    <a:pt x="23534" y="29122"/>
                  </a:lnTo>
                  <a:lnTo>
                    <a:pt x="22997" y="29337"/>
                  </a:lnTo>
                  <a:lnTo>
                    <a:pt x="22460" y="29552"/>
                  </a:lnTo>
                  <a:lnTo>
                    <a:pt x="21170" y="29552"/>
                  </a:lnTo>
                  <a:lnTo>
                    <a:pt x="20633" y="29337"/>
                  </a:lnTo>
                  <a:lnTo>
                    <a:pt x="20096" y="29122"/>
                  </a:lnTo>
                  <a:lnTo>
                    <a:pt x="19666" y="28692"/>
                  </a:lnTo>
                  <a:lnTo>
                    <a:pt x="19343" y="28262"/>
                  </a:lnTo>
                  <a:lnTo>
                    <a:pt x="19021" y="27725"/>
                  </a:lnTo>
                  <a:lnTo>
                    <a:pt x="18806" y="27188"/>
                  </a:lnTo>
                  <a:lnTo>
                    <a:pt x="18806" y="26543"/>
                  </a:lnTo>
                  <a:lnTo>
                    <a:pt x="18806" y="26006"/>
                  </a:lnTo>
                  <a:lnTo>
                    <a:pt x="19021" y="25361"/>
                  </a:lnTo>
                  <a:lnTo>
                    <a:pt x="19343" y="24931"/>
                  </a:lnTo>
                  <a:lnTo>
                    <a:pt x="19666" y="24394"/>
                  </a:lnTo>
                  <a:lnTo>
                    <a:pt x="20096" y="24071"/>
                  </a:lnTo>
                  <a:lnTo>
                    <a:pt x="20633" y="23749"/>
                  </a:lnTo>
                  <a:lnTo>
                    <a:pt x="21170" y="23642"/>
                  </a:lnTo>
                  <a:lnTo>
                    <a:pt x="21815" y="23534"/>
                  </a:lnTo>
                  <a:close/>
                  <a:moveTo>
                    <a:pt x="21385" y="0"/>
                  </a:moveTo>
                  <a:lnTo>
                    <a:pt x="21063" y="215"/>
                  </a:lnTo>
                  <a:lnTo>
                    <a:pt x="20740" y="430"/>
                  </a:lnTo>
                  <a:lnTo>
                    <a:pt x="20418" y="752"/>
                  </a:lnTo>
                  <a:lnTo>
                    <a:pt x="15152" y="9672"/>
                  </a:lnTo>
                  <a:lnTo>
                    <a:pt x="14615" y="10746"/>
                  </a:lnTo>
                  <a:lnTo>
                    <a:pt x="14185" y="11821"/>
                  </a:lnTo>
                  <a:lnTo>
                    <a:pt x="13863" y="12895"/>
                  </a:lnTo>
                  <a:lnTo>
                    <a:pt x="13648" y="13863"/>
                  </a:lnTo>
                  <a:lnTo>
                    <a:pt x="13648" y="14830"/>
                  </a:lnTo>
                  <a:lnTo>
                    <a:pt x="13755" y="15797"/>
                  </a:lnTo>
                  <a:lnTo>
                    <a:pt x="14078" y="17946"/>
                  </a:lnTo>
                  <a:lnTo>
                    <a:pt x="14508" y="20418"/>
                  </a:lnTo>
                  <a:lnTo>
                    <a:pt x="15045" y="23212"/>
                  </a:lnTo>
                  <a:lnTo>
                    <a:pt x="15367" y="24824"/>
                  </a:lnTo>
                  <a:lnTo>
                    <a:pt x="15475" y="26543"/>
                  </a:lnTo>
                  <a:lnTo>
                    <a:pt x="15582" y="28585"/>
                  </a:lnTo>
                  <a:lnTo>
                    <a:pt x="15690" y="30734"/>
                  </a:lnTo>
                  <a:lnTo>
                    <a:pt x="15690" y="59964"/>
                  </a:lnTo>
                  <a:lnTo>
                    <a:pt x="14400" y="60071"/>
                  </a:lnTo>
                  <a:lnTo>
                    <a:pt x="13326" y="60393"/>
                  </a:lnTo>
                  <a:lnTo>
                    <a:pt x="12251" y="61038"/>
                  </a:lnTo>
                  <a:lnTo>
                    <a:pt x="11284" y="61683"/>
                  </a:lnTo>
                  <a:lnTo>
                    <a:pt x="10532" y="62650"/>
                  </a:lnTo>
                  <a:lnTo>
                    <a:pt x="9994" y="63725"/>
                  </a:lnTo>
                  <a:lnTo>
                    <a:pt x="9672" y="64799"/>
                  </a:lnTo>
                  <a:lnTo>
                    <a:pt x="9564" y="66089"/>
                  </a:lnTo>
                  <a:lnTo>
                    <a:pt x="9672" y="67271"/>
                  </a:lnTo>
                  <a:lnTo>
                    <a:pt x="9994" y="68453"/>
                  </a:lnTo>
                  <a:lnTo>
                    <a:pt x="10532" y="69528"/>
                  </a:lnTo>
                  <a:lnTo>
                    <a:pt x="11284" y="70387"/>
                  </a:lnTo>
                  <a:lnTo>
                    <a:pt x="12251" y="71140"/>
                  </a:lnTo>
                  <a:lnTo>
                    <a:pt x="13326" y="71784"/>
                  </a:lnTo>
                  <a:lnTo>
                    <a:pt x="14400" y="72107"/>
                  </a:lnTo>
                  <a:lnTo>
                    <a:pt x="15690" y="72214"/>
                  </a:lnTo>
                  <a:lnTo>
                    <a:pt x="15690" y="164739"/>
                  </a:lnTo>
                  <a:lnTo>
                    <a:pt x="15690" y="165276"/>
                  </a:lnTo>
                  <a:lnTo>
                    <a:pt x="15475" y="166458"/>
                  </a:lnTo>
                  <a:lnTo>
                    <a:pt x="15260" y="167210"/>
                  </a:lnTo>
                  <a:lnTo>
                    <a:pt x="14937" y="168070"/>
                  </a:lnTo>
                  <a:lnTo>
                    <a:pt x="14400" y="169037"/>
                  </a:lnTo>
                  <a:lnTo>
                    <a:pt x="13863" y="170004"/>
                  </a:lnTo>
                  <a:lnTo>
                    <a:pt x="13111" y="170971"/>
                  </a:lnTo>
                  <a:lnTo>
                    <a:pt x="12143" y="171938"/>
                  </a:lnTo>
                  <a:lnTo>
                    <a:pt x="10961" y="172906"/>
                  </a:lnTo>
                  <a:lnTo>
                    <a:pt x="9672" y="173658"/>
                  </a:lnTo>
                  <a:lnTo>
                    <a:pt x="7953" y="174303"/>
                  </a:lnTo>
                  <a:lnTo>
                    <a:pt x="6126" y="174840"/>
                  </a:lnTo>
                  <a:lnTo>
                    <a:pt x="3976" y="175162"/>
                  </a:lnTo>
                  <a:lnTo>
                    <a:pt x="1397" y="175270"/>
                  </a:lnTo>
                  <a:lnTo>
                    <a:pt x="860" y="175377"/>
                  </a:lnTo>
                  <a:lnTo>
                    <a:pt x="430" y="175377"/>
                  </a:lnTo>
                  <a:lnTo>
                    <a:pt x="215" y="175592"/>
                  </a:lnTo>
                  <a:lnTo>
                    <a:pt x="0" y="175807"/>
                  </a:lnTo>
                  <a:lnTo>
                    <a:pt x="0" y="176022"/>
                  </a:lnTo>
                  <a:lnTo>
                    <a:pt x="0" y="176237"/>
                  </a:lnTo>
                  <a:lnTo>
                    <a:pt x="215" y="176774"/>
                  </a:lnTo>
                  <a:lnTo>
                    <a:pt x="538" y="177312"/>
                  </a:lnTo>
                  <a:lnTo>
                    <a:pt x="968" y="177849"/>
                  </a:lnTo>
                  <a:lnTo>
                    <a:pt x="1397" y="178279"/>
                  </a:lnTo>
                  <a:lnTo>
                    <a:pt x="42233" y="178279"/>
                  </a:lnTo>
                  <a:lnTo>
                    <a:pt x="42662" y="177849"/>
                  </a:lnTo>
                  <a:lnTo>
                    <a:pt x="43092" y="177312"/>
                  </a:lnTo>
                  <a:lnTo>
                    <a:pt x="43415" y="176774"/>
                  </a:lnTo>
                  <a:lnTo>
                    <a:pt x="43630" y="176237"/>
                  </a:lnTo>
                  <a:lnTo>
                    <a:pt x="43630" y="176022"/>
                  </a:lnTo>
                  <a:lnTo>
                    <a:pt x="43630" y="175807"/>
                  </a:lnTo>
                  <a:lnTo>
                    <a:pt x="43415" y="175592"/>
                  </a:lnTo>
                  <a:lnTo>
                    <a:pt x="43200" y="175377"/>
                  </a:lnTo>
                  <a:lnTo>
                    <a:pt x="42770" y="175377"/>
                  </a:lnTo>
                  <a:lnTo>
                    <a:pt x="42233" y="175270"/>
                  </a:lnTo>
                  <a:lnTo>
                    <a:pt x="39654" y="175162"/>
                  </a:lnTo>
                  <a:lnTo>
                    <a:pt x="37504" y="174840"/>
                  </a:lnTo>
                  <a:lnTo>
                    <a:pt x="35678" y="174303"/>
                  </a:lnTo>
                  <a:lnTo>
                    <a:pt x="33958" y="173658"/>
                  </a:lnTo>
                  <a:lnTo>
                    <a:pt x="32669" y="172906"/>
                  </a:lnTo>
                  <a:lnTo>
                    <a:pt x="31487" y="171938"/>
                  </a:lnTo>
                  <a:lnTo>
                    <a:pt x="30519" y="170971"/>
                  </a:lnTo>
                  <a:lnTo>
                    <a:pt x="29767" y="170004"/>
                  </a:lnTo>
                  <a:lnTo>
                    <a:pt x="29230" y="169037"/>
                  </a:lnTo>
                  <a:lnTo>
                    <a:pt x="28693" y="168070"/>
                  </a:lnTo>
                  <a:lnTo>
                    <a:pt x="28370" y="167210"/>
                  </a:lnTo>
                  <a:lnTo>
                    <a:pt x="28155" y="166458"/>
                  </a:lnTo>
                  <a:lnTo>
                    <a:pt x="27940" y="165276"/>
                  </a:lnTo>
                  <a:lnTo>
                    <a:pt x="27940" y="164739"/>
                  </a:lnTo>
                  <a:lnTo>
                    <a:pt x="27940" y="72214"/>
                  </a:lnTo>
                  <a:lnTo>
                    <a:pt x="29230" y="72107"/>
                  </a:lnTo>
                  <a:lnTo>
                    <a:pt x="30304" y="71784"/>
                  </a:lnTo>
                  <a:lnTo>
                    <a:pt x="31379" y="71140"/>
                  </a:lnTo>
                  <a:lnTo>
                    <a:pt x="32346" y="70387"/>
                  </a:lnTo>
                  <a:lnTo>
                    <a:pt x="33098" y="69528"/>
                  </a:lnTo>
                  <a:lnTo>
                    <a:pt x="33636" y="68453"/>
                  </a:lnTo>
                  <a:lnTo>
                    <a:pt x="33958" y="67271"/>
                  </a:lnTo>
                  <a:lnTo>
                    <a:pt x="34066" y="66089"/>
                  </a:lnTo>
                  <a:lnTo>
                    <a:pt x="33958" y="64799"/>
                  </a:lnTo>
                  <a:lnTo>
                    <a:pt x="33636" y="63725"/>
                  </a:lnTo>
                  <a:lnTo>
                    <a:pt x="33098" y="62650"/>
                  </a:lnTo>
                  <a:lnTo>
                    <a:pt x="32346" y="61683"/>
                  </a:lnTo>
                  <a:lnTo>
                    <a:pt x="31379" y="61038"/>
                  </a:lnTo>
                  <a:lnTo>
                    <a:pt x="30304" y="60393"/>
                  </a:lnTo>
                  <a:lnTo>
                    <a:pt x="29230" y="60071"/>
                  </a:lnTo>
                  <a:lnTo>
                    <a:pt x="27940" y="59964"/>
                  </a:lnTo>
                  <a:lnTo>
                    <a:pt x="27940" y="30734"/>
                  </a:lnTo>
                  <a:lnTo>
                    <a:pt x="28048" y="28585"/>
                  </a:lnTo>
                  <a:lnTo>
                    <a:pt x="28155" y="26543"/>
                  </a:lnTo>
                  <a:lnTo>
                    <a:pt x="28263" y="24824"/>
                  </a:lnTo>
                  <a:lnTo>
                    <a:pt x="28585" y="23212"/>
                  </a:lnTo>
                  <a:lnTo>
                    <a:pt x="29122" y="20418"/>
                  </a:lnTo>
                  <a:lnTo>
                    <a:pt x="29552" y="17946"/>
                  </a:lnTo>
                  <a:lnTo>
                    <a:pt x="29875" y="15797"/>
                  </a:lnTo>
                  <a:lnTo>
                    <a:pt x="29982" y="14830"/>
                  </a:lnTo>
                  <a:lnTo>
                    <a:pt x="29982" y="13863"/>
                  </a:lnTo>
                  <a:lnTo>
                    <a:pt x="29767" y="12895"/>
                  </a:lnTo>
                  <a:lnTo>
                    <a:pt x="29445" y="11821"/>
                  </a:lnTo>
                  <a:lnTo>
                    <a:pt x="29015" y="10746"/>
                  </a:lnTo>
                  <a:lnTo>
                    <a:pt x="28478" y="9672"/>
                  </a:lnTo>
                  <a:lnTo>
                    <a:pt x="23212" y="752"/>
                  </a:lnTo>
                  <a:lnTo>
                    <a:pt x="22890" y="430"/>
                  </a:lnTo>
                  <a:lnTo>
                    <a:pt x="22567" y="215"/>
                  </a:lnTo>
                  <a:lnTo>
                    <a:pt x="222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9"/>
            <p:cNvSpPr/>
            <p:nvPr/>
          </p:nvSpPr>
          <p:spPr>
            <a:xfrm>
              <a:off x="519000" y="541700"/>
              <a:ext cx="3051900" cy="3218500"/>
            </a:xfrm>
            <a:custGeom>
              <a:rect b="b" l="l" r="r" t="t"/>
              <a:pathLst>
                <a:path extrusionOk="0" h="128740" w="122076">
                  <a:moveTo>
                    <a:pt x="46423" y="17624"/>
                  </a:moveTo>
                  <a:lnTo>
                    <a:pt x="46961" y="17839"/>
                  </a:lnTo>
                  <a:lnTo>
                    <a:pt x="47498" y="18161"/>
                  </a:lnTo>
                  <a:lnTo>
                    <a:pt x="48035" y="18484"/>
                  </a:lnTo>
                  <a:lnTo>
                    <a:pt x="48358" y="19021"/>
                  </a:lnTo>
                  <a:lnTo>
                    <a:pt x="48680" y="19558"/>
                  </a:lnTo>
                  <a:lnTo>
                    <a:pt x="48895" y="20095"/>
                  </a:lnTo>
                  <a:lnTo>
                    <a:pt x="48895" y="20740"/>
                  </a:lnTo>
                  <a:lnTo>
                    <a:pt x="48895" y="21600"/>
                  </a:lnTo>
                  <a:lnTo>
                    <a:pt x="48572" y="22245"/>
                  </a:lnTo>
                  <a:lnTo>
                    <a:pt x="48143" y="22889"/>
                  </a:lnTo>
                  <a:lnTo>
                    <a:pt x="47605" y="23427"/>
                  </a:lnTo>
                  <a:lnTo>
                    <a:pt x="46961" y="22352"/>
                  </a:lnTo>
                  <a:lnTo>
                    <a:pt x="46638" y="21922"/>
                  </a:lnTo>
                  <a:lnTo>
                    <a:pt x="46101" y="21707"/>
                  </a:lnTo>
                  <a:lnTo>
                    <a:pt x="45564" y="21707"/>
                  </a:lnTo>
                  <a:lnTo>
                    <a:pt x="45026" y="21815"/>
                  </a:lnTo>
                  <a:lnTo>
                    <a:pt x="44059" y="23534"/>
                  </a:lnTo>
                  <a:lnTo>
                    <a:pt x="43414" y="22997"/>
                  </a:lnTo>
                  <a:lnTo>
                    <a:pt x="42984" y="22352"/>
                  </a:lnTo>
                  <a:lnTo>
                    <a:pt x="42662" y="21600"/>
                  </a:lnTo>
                  <a:lnTo>
                    <a:pt x="42555" y="20740"/>
                  </a:lnTo>
                  <a:lnTo>
                    <a:pt x="42662" y="20095"/>
                  </a:lnTo>
                  <a:lnTo>
                    <a:pt x="42770" y="19558"/>
                  </a:lnTo>
                  <a:lnTo>
                    <a:pt x="43092" y="19021"/>
                  </a:lnTo>
                  <a:lnTo>
                    <a:pt x="43522" y="18484"/>
                  </a:lnTo>
                  <a:lnTo>
                    <a:pt x="43952" y="18161"/>
                  </a:lnTo>
                  <a:lnTo>
                    <a:pt x="44489" y="17839"/>
                  </a:lnTo>
                  <a:lnTo>
                    <a:pt x="45134" y="17624"/>
                  </a:lnTo>
                  <a:close/>
                  <a:moveTo>
                    <a:pt x="44704" y="29122"/>
                  </a:moveTo>
                  <a:lnTo>
                    <a:pt x="45886" y="30197"/>
                  </a:lnTo>
                  <a:lnTo>
                    <a:pt x="47068" y="31271"/>
                  </a:lnTo>
                  <a:lnTo>
                    <a:pt x="48465" y="32346"/>
                  </a:lnTo>
                  <a:lnTo>
                    <a:pt x="49969" y="33421"/>
                  </a:lnTo>
                  <a:lnTo>
                    <a:pt x="89085" y="103593"/>
                  </a:lnTo>
                  <a:lnTo>
                    <a:pt x="3224" y="103593"/>
                  </a:lnTo>
                  <a:lnTo>
                    <a:pt x="44704" y="29122"/>
                  </a:lnTo>
                  <a:close/>
                  <a:moveTo>
                    <a:pt x="104237" y="0"/>
                  </a:moveTo>
                  <a:lnTo>
                    <a:pt x="102625" y="215"/>
                  </a:lnTo>
                  <a:lnTo>
                    <a:pt x="100906" y="430"/>
                  </a:lnTo>
                  <a:lnTo>
                    <a:pt x="99079" y="860"/>
                  </a:lnTo>
                  <a:lnTo>
                    <a:pt x="98005" y="1182"/>
                  </a:lnTo>
                  <a:lnTo>
                    <a:pt x="96823" y="1612"/>
                  </a:lnTo>
                  <a:lnTo>
                    <a:pt x="95748" y="2042"/>
                  </a:lnTo>
                  <a:lnTo>
                    <a:pt x="94673" y="2579"/>
                  </a:lnTo>
                  <a:lnTo>
                    <a:pt x="92417" y="3869"/>
                  </a:lnTo>
                  <a:lnTo>
                    <a:pt x="90267" y="5373"/>
                  </a:lnTo>
                  <a:lnTo>
                    <a:pt x="88118" y="6985"/>
                  </a:lnTo>
                  <a:lnTo>
                    <a:pt x="86076" y="8812"/>
                  </a:lnTo>
                  <a:lnTo>
                    <a:pt x="81778" y="12681"/>
                  </a:lnTo>
                  <a:lnTo>
                    <a:pt x="79306" y="14937"/>
                  </a:lnTo>
                  <a:lnTo>
                    <a:pt x="76727" y="17194"/>
                  </a:lnTo>
                  <a:lnTo>
                    <a:pt x="74256" y="19236"/>
                  </a:lnTo>
                  <a:lnTo>
                    <a:pt x="71677" y="21170"/>
                  </a:lnTo>
                  <a:lnTo>
                    <a:pt x="70387" y="21922"/>
                  </a:lnTo>
                  <a:lnTo>
                    <a:pt x="69098" y="22675"/>
                  </a:lnTo>
                  <a:lnTo>
                    <a:pt x="67915" y="23427"/>
                  </a:lnTo>
                  <a:lnTo>
                    <a:pt x="66626" y="23964"/>
                  </a:lnTo>
                  <a:lnTo>
                    <a:pt x="65336" y="24394"/>
                  </a:lnTo>
                  <a:lnTo>
                    <a:pt x="64047" y="24716"/>
                  </a:lnTo>
                  <a:lnTo>
                    <a:pt x="62757" y="24931"/>
                  </a:lnTo>
                  <a:lnTo>
                    <a:pt x="61468" y="25039"/>
                  </a:lnTo>
                  <a:lnTo>
                    <a:pt x="60608" y="24931"/>
                  </a:lnTo>
                  <a:lnTo>
                    <a:pt x="59748" y="24824"/>
                  </a:lnTo>
                  <a:lnTo>
                    <a:pt x="58889" y="24501"/>
                  </a:lnTo>
                  <a:lnTo>
                    <a:pt x="58029" y="24072"/>
                  </a:lnTo>
                  <a:lnTo>
                    <a:pt x="57169" y="23642"/>
                  </a:lnTo>
                  <a:lnTo>
                    <a:pt x="56417" y="23212"/>
                  </a:lnTo>
                  <a:lnTo>
                    <a:pt x="54913" y="22030"/>
                  </a:lnTo>
                  <a:lnTo>
                    <a:pt x="53516" y="20740"/>
                  </a:lnTo>
                  <a:lnTo>
                    <a:pt x="52441" y="19558"/>
                  </a:lnTo>
                  <a:lnTo>
                    <a:pt x="51474" y="18376"/>
                  </a:lnTo>
                  <a:lnTo>
                    <a:pt x="50829" y="17516"/>
                  </a:lnTo>
                  <a:lnTo>
                    <a:pt x="50077" y="16549"/>
                  </a:lnTo>
                  <a:lnTo>
                    <a:pt x="49217" y="15797"/>
                  </a:lnTo>
                  <a:lnTo>
                    <a:pt x="48143" y="15260"/>
                  </a:lnTo>
                  <a:lnTo>
                    <a:pt x="47068" y="14830"/>
                  </a:lnTo>
                  <a:lnTo>
                    <a:pt x="45886" y="14722"/>
                  </a:lnTo>
                  <a:lnTo>
                    <a:pt x="44704" y="14830"/>
                  </a:lnTo>
                  <a:lnTo>
                    <a:pt x="43629" y="15152"/>
                  </a:lnTo>
                  <a:lnTo>
                    <a:pt x="42555" y="15690"/>
                  </a:lnTo>
                  <a:lnTo>
                    <a:pt x="41587" y="16442"/>
                  </a:lnTo>
                  <a:lnTo>
                    <a:pt x="40835" y="17301"/>
                  </a:lnTo>
                  <a:lnTo>
                    <a:pt x="40190" y="18376"/>
                  </a:lnTo>
                  <a:lnTo>
                    <a:pt x="39868" y="19451"/>
                  </a:lnTo>
                  <a:lnTo>
                    <a:pt x="39761" y="20633"/>
                  </a:lnTo>
                  <a:lnTo>
                    <a:pt x="39761" y="21815"/>
                  </a:lnTo>
                  <a:lnTo>
                    <a:pt x="40083" y="22889"/>
                  </a:lnTo>
                  <a:lnTo>
                    <a:pt x="40620" y="24072"/>
                  </a:lnTo>
                  <a:lnTo>
                    <a:pt x="41265" y="24931"/>
                  </a:lnTo>
                  <a:lnTo>
                    <a:pt x="42447" y="26436"/>
                  </a:lnTo>
                  <a:lnTo>
                    <a:pt x="31701" y="45779"/>
                  </a:lnTo>
                  <a:lnTo>
                    <a:pt x="17624" y="71462"/>
                  </a:lnTo>
                  <a:lnTo>
                    <a:pt x="0" y="103593"/>
                  </a:lnTo>
                  <a:lnTo>
                    <a:pt x="0" y="110363"/>
                  </a:lnTo>
                  <a:lnTo>
                    <a:pt x="6770" y="110363"/>
                  </a:lnTo>
                  <a:lnTo>
                    <a:pt x="9134" y="112190"/>
                  </a:lnTo>
                  <a:lnTo>
                    <a:pt x="11498" y="114017"/>
                  </a:lnTo>
                  <a:lnTo>
                    <a:pt x="14077" y="115629"/>
                  </a:lnTo>
                  <a:lnTo>
                    <a:pt x="16656" y="117241"/>
                  </a:lnTo>
                  <a:lnTo>
                    <a:pt x="19343" y="118638"/>
                  </a:lnTo>
                  <a:lnTo>
                    <a:pt x="22137" y="119927"/>
                  </a:lnTo>
                  <a:lnTo>
                    <a:pt x="24931" y="121002"/>
                  </a:lnTo>
                  <a:lnTo>
                    <a:pt x="27832" y="122076"/>
                  </a:lnTo>
                  <a:lnTo>
                    <a:pt x="27832" y="128739"/>
                  </a:lnTo>
                  <a:lnTo>
                    <a:pt x="64477" y="128739"/>
                  </a:lnTo>
                  <a:lnTo>
                    <a:pt x="64477" y="122076"/>
                  </a:lnTo>
                  <a:lnTo>
                    <a:pt x="67378" y="121002"/>
                  </a:lnTo>
                  <a:lnTo>
                    <a:pt x="70172" y="119927"/>
                  </a:lnTo>
                  <a:lnTo>
                    <a:pt x="72966" y="118638"/>
                  </a:lnTo>
                  <a:lnTo>
                    <a:pt x="75653" y="117241"/>
                  </a:lnTo>
                  <a:lnTo>
                    <a:pt x="78232" y="115629"/>
                  </a:lnTo>
                  <a:lnTo>
                    <a:pt x="80703" y="114017"/>
                  </a:lnTo>
                  <a:lnTo>
                    <a:pt x="83175" y="112190"/>
                  </a:lnTo>
                  <a:lnTo>
                    <a:pt x="85432" y="110363"/>
                  </a:lnTo>
                  <a:lnTo>
                    <a:pt x="92202" y="110363"/>
                  </a:lnTo>
                  <a:lnTo>
                    <a:pt x="92202" y="103593"/>
                  </a:lnTo>
                  <a:lnTo>
                    <a:pt x="54483" y="35785"/>
                  </a:lnTo>
                  <a:lnTo>
                    <a:pt x="56095" y="36322"/>
                  </a:lnTo>
                  <a:lnTo>
                    <a:pt x="57814" y="36752"/>
                  </a:lnTo>
                  <a:lnTo>
                    <a:pt x="59641" y="36967"/>
                  </a:lnTo>
                  <a:lnTo>
                    <a:pt x="61468" y="37074"/>
                  </a:lnTo>
                  <a:lnTo>
                    <a:pt x="63617" y="36967"/>
                  </a:lnTo>
                  <a:lnTo>
                    <a:pt x="65659" y="36752"/>
                  </a:lnTo>
                  <a:lnTo>
                    <a:pt x="67701" y="36322"/>
                  </a:lnTo>
                  <a:lnTo>
                    <a:pt x="69635" y="35677"/>
                  </a:lnTo>
                  <a:lnTo>
                    <a:pt x="71569" y="34925"/>
                  </a:lnTo>
                  <a:lnTo>
                    <a:pt x="73503" y="34173"/>
                  </a:lnTo>
                  <a:lnTo>
                    <a:pt x="75223" y="33098"/>
                  </a:lnTo>
                  <a:lnTo>
                    <a:pt x="77050" y="32131"/>
                  </a:lnTo>
                  <a:lnTo>
                    <a:pt x="78769" y="30949"/>
                  </a:lnTo>
                  <a:lnTo>
                    <a:pt x="80488" y="29660"/>
                  </a:lnTo>
                  <a:lnTo>
                    <a:pt x="83712" y="27080"/>
                  </a:lnTo>
                  <a:lnTo>
                    <a:pt x="86936" y="24286"/>
                  </a:lnTo>
                  <a:lnTo>
                    <a:pt x="89945" y="21600"/>
                  </a:lnTo>
                  <a:lnTo>
                    <a:pt x="93276" y="18591"/>
                  </a:lnTo>
                  <a:lnTo>
                    <a:pt x="94888" y="17194"/>
                  </a:lnTo>
                  <a:lnTo>
                    <a:pt x="96500" y="15904"/>
                  </a:lnTo>
                  <a:lnTo>
                    <a:pt x="98005" y="14722"/>
                  </a:lnTo>
                  <a:lnTo>
                    <a:pt x="99402" y="13755"/>
                  </a:lnTo>
                  <a:lnTo>
                    <a:pt x="100799" y="13003"/>
                  </a:lnTo>
                  <a:lnTo>
                    <a:pt x="102088" y="12573"/>
                  </a:lnTo>
                  <a:lnTo>
                    <a:pt x="104022" y="12251"/>
                  </a:lnTo>
                  <a:lnTo>
                    <a:pt x="105742" y="12143"/>
                  </a:lnTo>
                  <a:lnTo>
                    <a:pt x="107354" y="12251"/>
                  </a:lnTo>
                  <a:lnTo>
                    <a:pt x="108966" y="12466"/>
                  </a:lnTo>
                  <a:lnTo>
                    <a:pt x="110363" y="13003"/>
                  </a:lnTo>
                  <a:lnTo>
                    <a:pt x="111867" y="13648"/>
                  </a:lnTo>
                  <a:lnTo>
                    <a:pt x="114984" y="15367"/>
                  </a:lnTo>
                  <a:lnTo>
                    <a:pt x="118315" y="17087"/>
                  </a:lnTo>
                  <a:lnTo>
                    <a:pt x="120142" y="17946"/>
                  </a:lnTo>
                  <a:lnTo>
                    <a:pt x="122076" y="18806"/>
                  </a:lnTo>
                  <a:lnTo>
                    <a:pt x="122076" y="18591"/>
                  </a:lnTo>
                  <a:lnTo>
                    <a:pt x="121968" y="15260"/>
                  </a:lnTo>
                  <a:lnTo>
                    <a:pt x="121646" y="12573"/>
                  </a:lnTo>
                  <a:lnTo>
                    <a:pt x="121216" y="10102"/>
                  </a:lnTo>
                  <a:lnTo>
                    <a:pt x="120786" y="8060"/>
                  </a:lnTo>
                  <a:lnTo>
                    <a:pt x="120464" y="6233"/>
                  </a:lnTo>
                  <a:lnTo>
                    <a:pt x="120142" y="4406"/>
                  </a:lnTo>
                  <a:lnTo>
                    <a:pt x="118207" y="3331"/>
                  </a:lnTo>
                  <a:lnTo>
                    <a:pt x="116166" y="2364"/>
                  </a:lnTo>
                  <a:lnTo>
                    <a:pt x="113801" y="1397"/>
                  </a:lnTo>
                  <a:lnTo>
                    <a:pt x="112619" y="967"/>
                  </a:lnTo>
                  <a:lnTo>
                    <a:pt x="111437" y="645"/>
                  </a:lnTo>
                  <a:lnTo>
                    <a:pt x="110040" y="430"/>
                  </a:lnTo>
                  <a:lnTo>
                    <a:pt x="108751" y="215"/>
                  </a:lnTo>
                  <a:lnTo>
                    <a:pt x="107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9"/>
            <p:cNvSpPr/>
            <p:nvPr/>
          </p:nvSpPr>
          <p:spPr>
            <a:xfrm>
              <a:off x="4049100" y="541700"/>
              <a:ext cx="3051900" cy="3218500"/>
            </a:xfrm>
            <a:custGeom>
              <a:rect b="b" l="l" r="r" t="t"/>
              <a:pathLst>
                <a:path extrusionOk="0" h="128740" w="122076">
                  <a:moveTo>
                    <a:pt x="76942" y="17624"/>
                  </a:moveTo>
                  <a:lnTo>
                    <a:pt x="77587" y="17839"/>
                  </a:lnTo>
                  <a:lnTo>
                    <a:pt x="78124" y="18161"/>
                  </a:lnTo>
                  <a:lnTo>
                    <a:pt x="78554" y="18484"/>
                  </a:lnTo>
                  <a:lnTo>
                    <a:pt x="78984" y="19021"/>
                  </a:lnTo>
                  <a:lnTo>
                    <a:pt x="79306" y="19558"/>
                  </a:lnTo>
                  <a:lnTo>
                    <a:pt x="79414" y="20095"/>
                  </a:lnTo>
                  <a:lnTo>
                    <a:pt x="79521" y="20740"/>
                  </a:lnTo>
                  <a:lnTo>
                    <a:pt x="79414" y="21600"/>
                  </a:lnTo>
                  <a:lnTo>
                    <a:pt x="79092" y="22352"/>
                  </a:lnTo>
                  <a:lnTo>
                    <a:pt x="78662" y="22997"/>
                  </a:lnTo>
                  <a:lnTo>
                    <a:pt x="78017" y="23534"/>
                  </a:lnTo>
                  <a:lnTo>
                    <a:pt x="77050" y="21815"/>
                  </a:lnTo>
                  <a:lnTo>
                    <a:pt x="76512" y="21707"/>
                  </a:lnTo>
                  <a:lnTo>
                    <a:pt x="75975" y="21707"/>
                  </a:lnTo>
                  <a:lnTo>
                    <a:pt x="75438" y="21922"/>
                  </a:lnTo>
                  <a:lnTo>
                    <a:pt x="75115" y="22352"/>
                  </a:lnTo>
                  <a:lnTo>
                    <a:pt x="74471" y="23427"/>
                  </a:lnTo>
                  <a:lnTo>
                    <a:pt x="73933" y="22889"/>
                  </a:lnTo>
                  <a:lnTo>
                    <a:pt x="73504" y="22245"/>
                  </a:lnTo>
                  <a:lnTo>
                    <a:pt x="73181" y="21600"/>
                  </a:lnTo>
                  <a:lnTo>
                    <a:pt x="73181" y="20740"/>
                  </a:lnTo>
                  <a:lnTo>
                    <a:pt x="73181" y="20095"/>
                  </a:lnTo>
                  <a:lnTo>
                    <a:pt x="73396" y="19558"/>
                  </a:lnTo>
                  <a:lnTo>
                    <a:pt x="73718" y="19021"/>
                  </a:lnTo>
                  <a:lnTo>
                    <a:pt x="74041" y="18484"/>
                  </a:lnTo>
                  <a:lnTo>
                    <a:pt x="74578" y="18161"/>
                  </a:lnTo>
                  <a:lnTo>
                    <a:pt x="75115" y="17839"/>
                  </a:lnTo>
                  <a:lnTo>
                    <a:pt x="75653" y="17624"/>
                  </a:lnTo>
                  <a:close/>
                  <a:moveTo>
                    <a:pt x="77372" y="29122"/>
                  </a:moveTo>
                  <a:lnTo>
                    <a:pt x="118852" y="103593"/>
                  </a:lnTo>
                  <a:lnTo>
                    <a:pt x="32991" y="103593"/>
                  </a:lnTo>
                  <a:lnTo>
                    <a:pt x="72107" y="33421"/>
                  </a:lnTo>
                  <a:lnTo>
                    <a:pt x="73611" y="32346"/>
                  </a:lnTo>
                  <a:lnTo>
                    <a:pt x="75008" y="31271"/>
                  </a:lnTo>
                  <a:lnTo>
                    <a:pt x="76190" y="30197"/>
                  </a:lnTo>
                  <a:lnTo>
                    <a:pt x="77372" y="29122"/>
                  </a:lnTo>
                  <a:close/>
                  <a:moveTo>
                    <a:pt x="14830" y="0"/>
                  </a:moveTo>
                  <a:lnTo>
                    <a:pt x="13325" y="215"/>
                  </a:lnTo>
                  <a:lnTo>
                    <a:pt x="12036" y="430"/>
                  </a:lnTo>
                  <a:lnTo>
                    <a:pt x="10639" y="645"/>
                  </a:lnTo>
                  <a:lnTo>
                    <a:pt x="9457" y="967"/>
                  </a:lnTo>
                  <a:lnTo>
                    <a:pt x="8275" y="1397"/>
                  </a:lnTo>
                  <a:lnTo>
                    <a:pt x="6018" y="2364"/>
                  </a:lnTo>
                  <a:lnTo>
                    <a:pt x="3869" y="3331"/>
                  </a:lnTo>
                  <a:lnTo>
                    <a:pt x="1934" y="4406"/>
                  </a:lnTo>
                  <a:lnTo>
                    <a:pt x="1612" y="6233"/>
                  </a:lnTo>
                  <a:lnTo>
                    <a:pt x="1290" y="8060"/>
                  </a:lnTo>
                  <a:lnTo>
                    <a:pt x="860" y="10102"/>
                  </a:lnTo>
                  <a:lnTo>
                    <a:pt x="430" y="12573"/>
                  </a:lnTo>
                  <a:lnTo>
                    <a:pt x="108" y="15260"/>
                  </a:lnTo>
                  <a:lnTo>
                    <a:pt x="0" y="18591"/>
                  </a:lnTo>
                  <a:lnTo>
                    <a:pt x="0" y="18806"/>
                  </a:lnTo>
                  <a:lnTo>
                    <a:pt x="1934" y="17946"/>
                  </a:lnTo>
                  <a:lnTo>
                    <a:pt x="3761" y="17087"/>
                  </a:lnTo>
                  <a:lnTo>
                    <a:pt x="7092" y="15367"/>
                  </a:lnTo>
                  <a:lnTo>
                    <a:pt x="10209" y="13648"/>
                  </a:lnTo>
                  <a:lnTo>
                    <a:pt x="11713" y="13003"/>
                  </a:lnTo>
                  <a:lnTo>
                    <a:pt x="13110" y="12466"/>
                  </a:lnTo>
                  <a:lnTo>
                    <a:pt x="14722" y="12251"/>
                  </a:lnTo>
                  <a:lnTo>
                    <a:pt x="16334" y="12143"/>
                  </a:lnTo>
                  <a:lnTo>
                    <a:pt x="18054" y="12251"/>
                  </a:lnTo>
                  <a:lnTo>
                    <a:pt x="19988" y="12573"/>
                  </a:lnTo>
                  <a:lnTo>
                    <a:pt x="21277" y="13003"/>
                  </a:lnTo>
                  <a:lnTo>
                    <a:pt x="22674" y="13755"/>
                  </a:lnTo>
                  <a:lnTo>
                    <a:pt x="24071" y="14722"/>
                  </a:lnTo>
                  <a:lnTo>
                    <a:pt x="25576" y="15904"/>
                  </a:lnTo>
                  <a:lnTo>
                    <a:pt x="27188" y="17194"/>
                  </a:lnTo>
                  <a:lnTo>
                    <a:pt x="28800" y="18591"/>
                  </a:lnTo>
                  <a:lnTo>
                    <a:pt x="32131" y="21600"/>
                  </a:lnTo>
                  <a:lnTo>
                    <a:pt x="35140" y="24286"/>
                  </a:lnTo>
                  <a:lnTo>
                    <a:pt x="38364" y="27080"/>
                  </a:lnTo>
                  <a:lnTo>
                    <a:pt x="41588" y="29660"/>
                  </a:lnTo>
                  <a:lnTo>
                    <a:pt x="43307" y="30949"/>
                  </a:lnTo>
                  <a:lnTo>
                    <a:pt x="45026" y="32131"/>
                  </a:lnTo>
                  <a:lnTo>
                    <a:pt x="46853" y="33098"/>
                  </a:lnTo>
                  <a:lnTo>
                    <a:pt x="48573" y="34173"/>
                  </a:lnTo>
                  <a:lnTo>
                    <a:pt x="50507" y="34925"/>
                  </a:lnTo>
                  <a:lnTo>
                    <a:pt x="52441" y="35677"/>
                  </a:lnTo>
                  <a:lnTo>
                    <a:pt x="54375" y="36322"/>
                  </a:lnTo>
                  <a:lnTo>
                    <a:pt x="56417" y="36752"/>
                  </a:lnTo>
                  <a:lnTo>
                    <a:pt x="58459" y="36967"/>
                  </a:lnTo>
                  <a:lnTo>
                    <a:pt x="60608" y="37074"/>
                  </a:lnTo>
                  <a:lnTo>
                    <a:pt x="62435" y="36967"/>
                  </a:lnTo>
                  <a:lnTo>
                    <a:pt x="64262" y="36752"/>
                  </a:lnTo>
                  <a:lnTo>
                    <a:pt x="65981" y="36322"/>
                  </a:lnTo>
                  <a:lnTo>
                    <a:pt x="67593" y="35785"/>
                  </a:lnTo>
                  <a:lnTo>
                    <a:pt x="29874" y="103593"/>
                  </a:lnTo>
                  <a:lnTo>
                    <a:pt x="29874" y="110363"/>
                  </a:lnTo>
                  <a:lnTo>
                    <a:pt x="36644" y="110363"/>
                  </a:lnTo>
                  <a:lnTo>
                    <a:pt x="38901" y="112190"/>
                  </a:lnTo>
                  <a:lnTo>
                    <a:pt x="41373" y="114017"/>
                  </a:lnTo>
                  <a:lnTo>
                    <a:pt x="43844" y="115629"/>
                  </a:lnTo>
                  <a:lnTo>
                    <a:pt x="46423" y="117241"/>
                  </a:lnTo>
                  <a:lnTo>
                    <a:pt x="49110" y="118638"/>
                  </a:lnTo>
                  <a:lnTo>
                    <a:pt x="51904" y="119927"/>
                  </a:lnTo>
                  <a:lnTo>
                    <a:pt x="54698" y="121002"/>
                  </a:lnTo>
                  <a:lnTo>
                    <a:pt x="57599" y="122076"/>
                  </a:lnTo>
                  <a:lnTo>
                    <a:pt x="57599" y="128739"/>
                  </a:lnTo>
                  <a:lnTo>
                    <a:pt x="94244" y="128739"/>
                  </a:lnTo>
                  <a:lnTo>
                    <a:pt x="94244" y="122076"/>
                  </a:lnTo>
                  <a:lnTo>
                    <a:pt x="97145" y="121002"/>
                  </a:lnTo>
                  <a:lnTo>
                    <a:pt x="99939" y="119927"/>
                  </a:lnTo>
                  <a:lnTo>
                    <a:pt x="102733" y="118638"/>
                  </a:lnTo>
                  <a:lnTo>
                    <a:pt x="105420" y="117241"/>
                  </a:lnTo>
                  <a:lnTo>
                    <a:pt x="107999" y="115629"/>
                  </a:lnTo>
                  <a:lnTo>
                    <a:pt x="110578" y="114017"/>
                  </a:lnTo>
                  <a:lnTo>
                    <a:pt x="112942" y="112190"/>
                  </a:lnTo>
                  <a:lnTo>
                    <a:pt x="115306" y="110363"/>
                  </a:lnTo>
                  <a:lnTo>
                    <a:pt x="122076" y="110363"/>
                  </a:lnTo>
                  <a:lnTo>
                    <a:pt x="122076" y="103593"/>
                  </a:lnTo>
                  <a:lnTo>
                    <a:pt x="104452" y="71462"/>
                  </a:lnTo>
                  <a:lnTo>
                    <a:pt x="90375" y="45779"/>
                  </a:lnTo>
                  <a:lnTo>
                    <a:pt x="79629" y="26436"/>
                  </a:lnTo>
                  <a:lnTo>
                    <a:pt x="80811" y="24931"/>
                  </a:lnTo>
                  <a:lnTo>
                    <a:pt x="81456" y="24072"/>
                  </a:lnTo>
                  <a:lnTo>
                    <a:pt x="81993" y="22889"/>
                  </a:lnTo>
                  <a:lnTo>
                    <a:pt x="82315" y="21815"/>
                  </a:lnTo>
                  <a:lnTo>
                    <a:pt x="82315" y="20633"/>
                  </a:lnTo>
                  <a:lnTo>
                    <a:pt x="82208" y="19451"/>
                  </a:lnTo>
                  <a:lnTo>
                    <a:pt x="81886" y="18376"/>
                  </a:lnTo>
                  <a:lnTo>
                    <a:pt x="81241" y="17301"/>
                  </a:lnTo>
                  <a:lnTo>
                    <a:pt x="80489" y="16442"/>
                  </a:lnTo>
                  <a:lnTo>
                    <a:pt x="79521" y="15690"/>
                  </a:lnTo>
                  <a:lnTo>
                    <a:pt x="78447" y="15152"/>
                  </a:lnTo>
                  <a:lnTo>
                    <a:pt x="77372" y="14830"/>
                  </a:lnTo>
                  <a:lnTo>
                    <a:pt x="76190" y="14722"/>
                  </a:lnTo>
                  <a:lnTo>
                    <a:pt x="75008" y="14830"/>
                  </a:lnTo>
                  <a:lnTo>
                    <a:pt x="73933" y="15260"/>
                  </a:lnTo>
                  <a:lnTo>
                    <a:pt x="72859" y="15797"/>
                  </a:lnTo>
                  <a:lnTo>
                    <a:pt x="71999" y="16549"/>
                  </a:lnTo>
                  <a:lnTo>
                    <a:pt x="71247" y="17516"/>
                  </a:lnTo>
                  <a:lnTo>
                    <a:pt x="70602" y="18376"/>
                  </a:lnTo>
                  <a:lnTo>
                    <a:pt x="69635" y="19558"/>
                  </a:lnTo>
                  <a:lnTo>
                    <a:pt x="68560" y="20740"/>
                  </a:lnTo>
                  <a:lnTo>
                    <a:pt x="67163" y="22030"/>
                  </a:lnTo>
                  <a:lnTo>
                    <a:pt x="65659" y="23212"/>
                  </a:lnTo>
                  <a:lnTo>
                    <a:pt x="64907" y="23642"/>
                  </a:lnTo>
                  <a:lnTo>
                    <a:pt x="64047" y="24072"/>
                  </a:lnTo>
                  <a:lnTo>
                    <a:pt x="63187" y="24501"/>
                  </a:lnTo>
                  <a:lnTo>
                    <a:pt x="62328" y="24824"/>
                  </a:lnTo>
                  <a:lnTo>
                    <a:pt x="61468" y="24931"/>
                  </a:lnTo>
                  <a:lnTo>
                    <a:pt x="60608" y="25039"/>
                  </a:lnTo>
                  <a:lnTo>
                    <a:pt x="59319" y="24931"/>
                  </a:lnTo>
                  <a:lnTo>
                    <a:pt x="58029" y="24716"/>
                  </a:lnTo>
                  <a:lnTo>
                    <a:pt x="56740" y="24394"/>
                  </a:lnTo>
                  <a:lnTo>
                    <a:pt x="55450" y="23964"/>
                  </a:lnTo>
                  <a:lnTo>
                    <a:pt x="54161" y="23427"/>
                  </a:lnTo>
                  <a:lnTo>
                    <a:pt x="52978" y="22675"/>
                  </a:lnTo>
                  <a:lnTo>
                    <a:pt x="51689" y="21922"/>
                  </a:lnTo>
                  <a:lnTo>
                    <a:pt x="50399" y="21170"/>
                  </a:lnTo>
                  <a:lnTo>
                    <a:pt x="47820" y="19236"/>
                  </a:lnTo>
                  <a:lnTo>
                    <a:pt x="45349" y="17194"/>
                  </a:lnTo>
                  <a:lnTo>
                    <a:pt x="42770" y="14937"/>
                  </a:lnTo>
                  <a:lnTo>
                    <a:pt x="40298" y="12681"/>
                  </a:lnTo>
                  <a:lnTo>
                    <a:pt x="36000" y="8812"/>
                  </a:lnTo>
                  <a:lnTo>
                    <a:pt x="33958" y="6985"/>
                  </a:lnTo>
                  <a:lnTo>
                    <a:pt x="31809" y="5373"/>
                  </a:lnTo>
                  <a:lnTo>
                    <a:pt x="29659" y="3869"/>
                  </a:lnTo>
                  <a:lnTo>
                    <a:pt x="27403" y="2579"/>
                  </a:lnTo>
                  <a:lnTo>
                    <a:pt x="26328" y="2042"/>
                  </a:lnTo>
                  <a:lnTo>
                    <a:pt x="25253" y="1612"/>
                  </a:lnTo>
                  <a:lnTo>
                    <a:pt x="24071" y="1182"/>
                  </a:lnTo>
                  <a:lnTo>
                    <a:pt x="22997" y="860"/>
                  </a:lnTo>
                  <a:lnTo>
                    <a:pt x="21170" y="430"/>
                  </a:lnTo>
                  <a:lnTo>
                    <a:pt x="19451" y="215"/>
                  </a:lnTo>
                  <a:lnTo>
                    <a:pt x="17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4.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1.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4.jp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096700" y="669775"/>
            <a:ext cx="6687600" cy="393600"/>
          </a:xfrm>
          <a:prstGeom prst="rect">
            <a:avLst/>
          </a:prstGeom>
          <a:noFill/>
          <a:ln>
            <a:noFill/>
          </a:ln>
        </p:spPr>
        <p:txBody>
          <a:bodyPr anchorCtr="0" anchor="b" bIns="0" lIns="0" spcFirstLastPara="1" rIns="0" wrap="square" tIns="0">
            <a:noAutofit/>
          </a:bodyPr>
          <a:lstStyle>
            <a:lvl1pPr lvl="0"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1pPr>
            <a:lvl2pPr lvl="1"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2pPr>
            <a:lvl3pPr lvl="2"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3pPr>
            <a:lvl4pPr lvl="3"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4pPr>
            <a:lvl5pPr lvl="4"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5pPr>
            <a:lvl6pPr lvl="5"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6pPr>
            <a:lvl7pPr lvl="6"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7pPr>
            <a:lvl8pPr lvl="7"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8pPr>
            <a:lvl9pPr lvl="8"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9pPr>
          </a:lstStyle>
          <a:p/>
        </p:txBody>
      </p:sp>
      <p:sp>
        <p:nvSpPr>
          <p:cNvPr id="52" name="Google Shape;52;p13"/>
          <p:cNvSpPr txBox="1"/>
          <p:nvPr>
            <p:ph idx="1" type="body"/>
          </p:nvPr>
        </p:nvSpPr>
        <p:spPr>
          <a:xfrm>
            <a:off x="2096700" y="1173950"/>
            <a:ext cx="6687600" cy="3249900"/>
          </a:xfrm>
          <a:prstGeom prst="rect">
            <a:avLst/>
          </a:prstGeom>
          <a:noFill/>
          <a:ln>
            <a:noFill/>
          </a:ln>
        </p:spPr>
        <p:txBody>
          <a:bodyPr anchorCtr="0" anchor="t" bIns="0" lIns="0" spcFirstLastPara="1" rIns="0" wrap="square" tIns="0">
            <a:noAutofit/>
          </a:bodyPr>
          <a:lstStyle>
            <a:lvl1pPr indent="-393700" lvl="0" marL="457200" rtl="0">
              <a:spcBef>
                <a:spcPts val="600"/>
              </a:spcBef>
              <a:spcAft>
                <a:spcPts val="0"/>
              </a:spcAft>
              <a:buClr>
                <a:schemeClr val="accent6"/>
              </a:buClr>
              <a:buSzPts val="2600"/>
              <a:buFont typeface="Tinos"/>
              <a:buChar char="◈"/>
              <a:defRPr sz="2600">
                <a:solidFill>
                  <a:schemeClr val="dk1"/>
                </a:solidFill>
                <a:latin typeface="Tinos"/>
                <a:ea typeface="Tinos"/>
                <a:cs typeface="Tinos"/>
                <a:sym typeface="Tinos"/>
              </a:defRPr>
            </a:lvl1pPr>
            <a:lvl2pPr indent="-393700" lvl="1" marL="914400" rtl="0">
              <a:spcBef>
                <a:spcPts val="0"/>
              </a:spcBef>
              <a:spcAft>
                <a:spcPts val="0"/>
              </a:spcAft>
              <a:buClr>
                <a:schemeClr val="accent6"/>
              </a:buClr>
              <a:buSzPts val="2600"/>
              <a:buFont typeface="Tinos"/>
              <a:buChar char="⬩"/>
              <a:defRPr sz="2600">
                <a:solidFill>
                  <a:schemeClr val="dk1"/>
                </a:solidFill>
                <a:latin typeface="Tinos"/>
                <a:ea typeface="Tinos"/>
                <a:cs typeface="Tinos"/>
                <a:sym typeface="Tinos"/>
              </a:defRPr>
            </a:lvl2pPr>
            <a:lvl3pPr indent="-393700" lvl="2" marL="1371600" rtl="0">
              <a:spcBef>
                <a:spcPts val="0"/>
              </a:spcBef>
              <a:spcAft>
                <a:spcPts val="0"/>
              </a:spcAft>
              <a:buClr>
                <a:schemeClr val="accent6"/>
              </a:buClr>
              <a:buSzPts val="2600"/>
              <a:buFont typeface="Tinos"/>
              <a:buChar char="⬩"/>
              <a:defRPr sz="2600">
                <a:solidFill>
                  <a:schemeClr val="dk1"/>
                </a:solidFill>
                <a:latin typeface="Tinos"/>
                <a:ea typeface="Tinos"/>
                <a:cs typeface="Tinos"/>
                <a:sym typeface="Tinos"/>
              </a:defRPr>
            </a:lvl3pPr>
            <a:lvl4pPr indent="-393700" lvl="3" marL="1828800" rtl="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4pPr>
            <a:lvl5pPr indent="-393700" lvl="4" marL="2286000" rtl="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5pPr>
            <a:lvl6pPr indent="-393700" lvl="5" marL="2743200" rtl="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6pPr>
            <a:lvl7pPr indent="-393700" lvl="6" marL="3200400" rtl="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7pPr>
            <a:lvl8pPr indent="-393700" lvl="7" marL="3657600" rtl="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8pPr>
            <a:lvl9pPr indent="-393700" lvl="8" marL="4114800" rtl="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9pPr>
          </a:lstStyle>
          <a:p/>
        </p:txBody>
      </p:sp>
      <p:sp>
        <p:nvSpPr>
          <p:cNvPr id="53" name="Google Shape;53;p13"/>
          <p:cNvSpPr txBox="1"/>
          <p:nvPr>
            <p:ph idx="12" type="sldNum"/>
          </p:nvPr>
        </p:nvSpPr>
        <p:spPr>
          <a:xfrm>
            <a:off x="359692" y="1023975"/>
            <a:ext cx="1017600" cy="393600"/>
          </a:xfrm>
          <a:prstGeom prst="rect">
            <a:avLst/>
          </a:prstGeom>
          <a:noFill/>
          <a:ln>
            <a:noFill/>
          </a:ln>
        </p:spPr>
        <p:txBody>
          <a:bodyPr anchorCtr="0" anchor="ctr" bIns="0" lIns="0" spcFirstLastPara="1" rIns="0" wrap="square" tIns="0">
            <a:noAutofit/>
          </a:bodyPr>
          <a:lstStyle>
            <a:lvl1pPr lvl="0" rtl="0" algn="ctr">
              <a:buNone/>
              <a:defRPr sz="1300">
                <a:solidFill>
                  <a:schemeClr val="lt1"/>
                </a:solidFill>
                <a:latin typeface="Tinos"/>
                <a:ea typeface="Tinos"/>
                <a:cs typeface="Tinos"/>
                <a:sym typeface="Tinos"/>
              </a:defRPr>
            </a:lvl1pPr>
            <a:lvl2pPr lvl="1" rtl="0" algn="ctr">
              <a:buNone/>
              <a:defRPr sz="1300">
                <a:solidFill>
                  <a:schemeClr val="lt1"/>
                </a:solidFill>
                <a:latin typeface="Tinos"/>
                <a:ea typeface="Tinos"/>
                <a:cs typeface="Tinos"/>
                <a:sym typeface="Tinos"/>
              </a:defRPr>
            </a:lvl2pPr>
            <a:lvl3pPr lvl="2" rtl="0" algn="ctr">
              <a:buNone/>
              <a:defRPr sz="1300">
                <a:solidFill>
                  <a:schemeClr val="lt1"/>
                </a:solidFill>
                <a:latin typeface="Tinos"/>
                <a:ea typeface="Tinos"/>
                <a:cs typeface="Tinos"/>
                <a:sym typeface="Tinos"/>
              </a:defRPr>
            </a:lvl3pPr>
            <a:lvl4pPr lvl="3" rtl="0" algn="ctr">
              <a:buNone/>
              <a:defRPr sz="1300">
                <a:solidFill>
                  <a:schemeClr val="lt1"/>
                </a:solidFill>
                <a:latin typeface="Tinos"/>
                <a:ea typeface="Tinos"/>
                <a:cs typeface="Tinos"/>
                <a:sym typeface="Tinos"/>
              </a:defRPr>
            </a:lvl4pPr>
            <a:lvl5pPr lvl="4" rtl="0" algn="ctr">
              <a:buNone/>
              <a:defRPr sz="1300">
                <a:solidFill>
                  <a:schemeClr val="lt1"/>
                </a:solidFill>
                <a:latin typeface="Tinos"/>
                <a:ea typeface="Tinos"/>
                <a:cs typeface="Tinos"/>
                <a:sym typeface="Tinos"/>
              </a:defRPr>
            </a:lvl5pPr>
            <a:lvl6pPr lvl="5" rtl="0" algn="ctr">
              <a:buNone/>
              <a:defRPr sz="1300">
                <a:solidFill>
                  <a:schemeClr val="lt1"/>
                </a:solidFill>
                <a:latin typeface="Tinos"/>
                <a:ea typeface="Tinos"/>
                <a:cs typeface="Tinos"/>
                <a:sym typeface="Tinos"/>
              </a:defRPr>
            </a:lvl6pPr>
            <a:lvl7pPr lvl="6" rtl="0" algn="ctr">
              <a:buNone/>
              <a:defRPr sz="1300">
                <a:solidFill>
                  <a:schemeClr val="lt1"/>
                </a:solidFill>
                <a:latin typeface="Tinos"/>
                <a:ea typeface="Tinos"/>
                <a:cs typeface="Tinos"/>
                <a:sym typeface="Tinos"/>
              </a:defRPr>
            </a:lvl7pPr>
            <a:lvl8pPr lvl="7" rtl="0" algn="ctr">
              <a:buNone/>
              <a:defRPr sz="1300">
                <a:solidFill>
                  <a:schemeClr val="lt1"/>
                </a:solidFill>
                <a:latin typeface="Tinos"/>
                <a:ea typeface="Tinos"/>
                <a:cs typeface="Tinos"/>
                <a:sym typeface="Tinos"/>
              </a:defRPr>
            </a:lvl8pPr>
            <a:lvl9pPr lvl="8" rtl="0" algn="ctr">
              <a:buNone/>
              <a:defRPr sz="1300">
                <a:solidFill>
                  <a:schemeClr val="lt1"/>
                </a:solidFill>
                <a:latin typeface="Tinos"/>
                <a:ea typeface="Tinos"/>
                <a:cs typeface="Tinos"/>
                <a:sym typeface="Tinos"/>
              </a:defRPr>
            </a:lvl9pPr>
          </a:lstStyle>
          <a:p>
            <a:pPr indent="0" lvl="0" marL="0" rtl="0" algn="ctr">
              <a:spcBef>
                <a:spcPts val="0"/>
              </a:spcBef>
              <a:spcAft>
                <a:spcPts val="0"/>
              </a:spcAft>
              <a:buNone/>
            </a:pPr>
            <a:fld id="{00000000-1234-1234-1234-123412341234}" type="slidenum">
              <a:rPr lang="el"/>
              <a:t>‹#›</a:t>
            </a:fld>
            <a:endParaRPr/>
          </a:p>
        </p:txBody>
      </p:sp>
      <p:sp>
        <p:nvSpPr>
          <p:cNvPr id="54" name="Google Shape;54;p13"/>
          <p:cNvSpPr/>
          <p:nvPr/>
        </p:nvSpPr>
        <p:spPr>
          <a:xfrm>
            <a:off x="513000" y="832950"/>
            <a:ext cx="8239800" cy="3939300"/>
          </a:xfrm>
          <a:prstGeom prst="rect">
            <a:avLst/>
          </a:prstGeom>
          <a:solidFill>
            <a:schemeClr val="lt1"/>
          </a:solidFill>
          <a:ln>
            <a:noFill/>
          </a:ln>
          <a:effectLst>
            <a:outerShdw blurRad="71438" rotWithShape="0" algn="bl" dir="7860000" dist="66675">
              <a:srgbClr val="000000">
                <a:alpha val="2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177" name="Shape 177"/>
        <p:cNvGrpSpPr/>
        <p:nvPr/>
      </p:nvGrpSpPr>
      <p:grpSpPr>
        <a:xfrm>
          <a:off x="0" y="0"/>
          <a:ext cx="0" cy="0"/>
          <a:chOff x="0" y="0"/>
          <a:chExt cx="0" cy="0"/>
        </a:xfrm>
      </p:grpSpPr>
      <p:sp>
        <p:nvSpPr>
          <p:cNvPr id="178" name="Google Shape;178;p27"/>
          <p:cNvSpPr txBox="1"/>
          <p:nvPr>
            <p:ph type="title"/>
          </p:nvPr>
        </p:nvSpPr>
        <p:spPr>
          <a:xfrm>
            <a:off x="2096700" y="669775"/>
            <a:ext cx="6687600" cy="393600"/>
          </a:xfrm>
          <a:prstGeom prst="rect">
            <a:avLst/>
          </a:prstGeom>
          <a:noFill/>
          <a:ln>
            <a:noFill/>
          </a:ln>
        </p:spPr>
        <p:txBody>
          <a:bodyPr anchorCtr="0" anchor="b" bIns="0" lIns="0" spcFirstLastPara="1" rIns="0" wrap="square" tIns="0">
            <a:noAutofit/>
          </a:bodyPr>
          <a:lstStyle>
            <a:lvl1pPr lvl="0"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1pPr>
            <a:lvl2pPr lvl="1"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2pPr>
            <a:lvl3pPr lvl="2"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3pPr>
            <a:lvl4pPr lvl="3"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4pPr>
            <a:lvl5pPr lvl="4"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5pPr>
            <a:lvl6pPr lvl="5"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6pPr>
            <a:lvl7pPr lvl="6"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7pPr>
            <a:lvl8pPr lvl="7"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8pPr>
            <a:lvl9pPr lvl="8" rtl="0">
              <a:spcBef>
                <a:spcPts val="0"/>
              </a:spcBef>
              <a:spcAft>
                <a:spcPts val="0"/>
              </a:spcAft>
              <a:buClr>
                <a:schemeClr val="accent1"/>
              </a:buClr>
              <a:buSzPts val="2400"/>
              <a:buFont typeface="Tinos"/>
              <a:buNone/>
              <a:defRPr b="1" sz="2400">
                <a:solidFill>
                  <a:schemeClr val="accent1"/>
                </a:solidFill>
                <a:latin typeface="Tinos"/>
                <a:ea typeface="Tinos"/>
                <a:cs typeface="Tinos"/>
                <a:sym typeface="Tinos"/>
              </a:defRPr>
            </a:lvl9pPr>
          </a:lstStyle>
          <a:p/>
        </p:txBody>
      </p:sp>
      <p:sp>
        <p:nvSpPr>
          <p:cNvPr id="179" name="Google Shape;179;p27"/>
          <p:cNvSpPr txBox="1"/>
          <p:nvPr>
            <p:ph idx="1" type="body"/>
          </p:nvPr>
        </p:nvSpPr>
        <p:spPr>
          <a:xfrm>
            <a:off x="2096700" y="1173950"/>
            <a:ext cx="6687600" cy="3249900"/>
          </a:xfrm>
          <a:prstGeom prst="rect">
            <a:avLst/>
          </a:prstGeom>
          <a:noFill/>
          <a:ln>
            <a:noFill/>
          </a:ln>
        </p:spPr>
        <p:txBody>
          <a:bodyPr anchorCtr="0" anchor="t" bIns="0" lIns="0" spcFirstLastPara="1" rIns="0" wrap="square" tIns="0">
            <a:noAutofit/>
          </a:bodyPr>
          <a:lstStyle>
            <a:lvl1pPr indent="-393700" lvl="0" marL="457200" rtl="0">
              <a:spcBef>
                <a:spcPts val="600"/>
              </a:spcBef>
              <a:spcAft>
                <a:spcPts val="0"/>
              </a:spcAft>
              <a:buClr>
                <a:schemeClr val="accent6"/>
              </a:buClr>
              <a:buSzPts val="2600"/>
              <a:buFont typeface="Tinos"/>
              <a:buChar char="◈"/>
              <a:defRPr sz="2600">
                <a:solidFill>
                  <a:schemeClr val="dk1"/>
                </a:solidFill>
                <a:latin typeface="Tinos"/>
                <a:ea typeface="Tinos"/>
                <a:cs typeface="Tinos"/>
                <a:sym typeface="Tinos"/>
              </a:defRPr>
            </a:lvl1pPr>
            <a:lvl2pPr indent="-393700" lvl="1" marL="914400" rtl="0">
              <a:spcBef>
                <a:spcPts val="0"/>
              </a:spcBef>
              <a:spcAft>
                <a:spcPts val="0"/>
              </a:spcAft>
              <a:buClr>
                <a:schemeClr val="accent6"/>
              </a:buClr>
              <a:buSzPts val="2600"/>
              <a:buFont typeface="Tinos"/>
              <a:buChar char="⬩"/>
              <a:defRPr sz="2600">
                <a:solidFill>
                  <a:schemeClr val="dk1"/>
                </a:solidFill>
                <a:latin typeface="Tinos"/>
                <a:ea typeface="Tinos"/>
                <a:cs typeface="Tinos"/>
                <a:sym typeface="Tinos"/>
              </a:defRPr>
            </a:lvl2pPr>
            <a:lvl3pPr indent="-393700" lvl="2" marL="1371600" rtl="0">
              <a:spcBef>
                <a:spcPts val="0"/>
              </a:spcBef>
              <a:spcAft>
                <a:spcPts val="0"/>
              </a:spcAft>
              <a:buClr>
                <a:schemeClr val="accent6"/>
              </a:buClr>
              <a:buSzPts val="2600"/>
              <a:buFont typeface="Tinos"/>
              <a:buChar char="⬩"/>
              <a:defRPr sz="2600">
                <a:solidFill>
                  <a:schemeClr val="dk1"/>
                </a:solidFill>
                <a:latin typeface="Tinos"/>
                <a:ea typeface="Tinos"/>
                <a:cs typeface="Tinos"/>
                <a:sym typeface="Tinos"/>
              </a:defRPr>
            </a:lvl3pPr>
            <a:lvl4pPr indent="-393700" lvl="3" marL="1828800" rtl="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4pPr>
            <a:lvl5pPr indent="-393700" lvl="4" marL="2286000" rtl="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5pPr>
            <a:lvl6pPr indent="-393700" lvl="5" marL="2743200" rtl="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6pPr>
            <a:lvl7pPr indent="-393700" lvl="6" marL="3200400" rtl="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7pPr>
            <a:lvl8pPr indent="-393700" lvl="7" marL="3657600" rtl="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8pPr>
            <a:lvl9pPr indent="-393700" lvl="8" marL="4114800" rtl="0">
              <a:spcBef>
                <a:spcPts val="0"/>
              </a:spcBef>
              <a:spcAft>
                <a:spcPts val="0"/>
              </a:spcAft>
              <a:buClr>
                <a:schemeClr val="dk1"/>
              </a:buClr>
              <a:buSzPts val="2600"/>
              <a:buFont typeface="Tinos"/>
              <a:buChar char="⬩"/>
              <a:defRPr sz="2600">
                <a:solidFill>
                  <a:schemeClr val="dk1"/>
                </a:solidFill>
                <a:latin typeface="Tinos"/>
                <a:ea typeface="Tinos"/>
                <a:cs typeface="Tinos"/>
                <a:sym typeface="Tinos"/>
              </a:defRPr>
            </a:lvl9pPr>
          </a:lstStyle>
          <a:p/>
        </p:txBody>
      </p:sp>
      <p:sp>
        <p:nvSpPr>
          <p:cNvPr id="180" name="Google Shape;180;p27"/>
          <p:cNvSpPr txBox="1"/>
          <p:nvPr>
            <p:ph idx="12" type="sldNum"/>
          </p:nvPr>
        </p:nvSpPr>
        <p:spPr>
          <a:xfrm>
            <a:off x="359692" y="1023975"/>
            <a:ext cx="1017600" cy="393600"/>
          </a:xfrm>
          <a:prstGeom prst="rect">
            <a:avLst/>
          </a:prstGeom>
          <a:noFill/>
          <a:ln>
            <a:noFill/>
          </a:ln>
        </p:spPr>
        <p:txBody>
          <a:bodyPr anchorCtr="0" anchor="ctr" bIns="0" lIns="0" spcFirstLastPara="1" rIns="0" wrap="square" tIns="0">
            <a:noAutofit/>
          </a:bodyPr>
          <a:lstStyle>
            <a:lvl1pPr lvl="0" rtl="0" algn="ctr">
              <a:buNone/>
              <a:defRPr sz="1300">
                <a:solidFill>
                  <a:schemeClr val="lt1"/>
                </a:solidFill>
                <a:latin typeface="Tinos"/>
                <a:ea typeface="Tinos"/>
                <a:cs typeface="Tinos"/>
                <a:sym typeface="Tinos"/>
              </a:defRPr>
            </a:lvl1pPr>
            <a:lvl2pPr lvl="1" rtl="0" algn="ctr">
              <a:buNone/>
              <a:defRPr sz="1300">
                <a:solidFill>
                  <a:schemeClr val="lt1"/>
                </a:solidFill>
                <a:latin typeface="Tinos"/>
                <a:ea typeface="Tinos"/>
                <a:cs typeface="Tinos"/>
                <a:sym typeface="Tinos"/>
              </a:defRPr>
            </a:lvl2pPr>
            <a:lvl3pPr lvl="2" rtl="0" algn="ctr">
              <a:buNone/>
              <a:defRPr sz="1300">
                <a:solidFill>
                  <a:schemeClr val="lt1"/>
                </a:solidFill>
                <a:latin typeface="Tinos"/>
                <a:ea typeface="Tinos"/>
                <a:cs typeface="Tinos"/>
                <a:sym typeface="Tinos"/>
              </a:defRPr>
            </a:lvl3pPr>
            <a:lvl4pPr lvl="3" rtl="0" algn="ctr">
              <a:buNone/>
              <a:defRPr sz="1300">
                <a:solidFill>
                  <a:schemeClr val="lt1"/>
                </a:solidFill>
                <a:latin typeface="Tinos"/>
                <a:ea typeface="Tinos"/>
                <a:cs typeface="Tinos"/>
                <a:sym typeface="Tinos"/>
              </a:defRPr>
            </a:lvl4pPr>
            <a:lvl5pPr lvl="4" rtl="0" algn="ctr">
              <a:buNone/>
              <a:defRPr sz="1300">
                <a:solidFill>
                  <a:schemeClr val="lt1"/>
                </a:solidFill>
                <a:latin typeface="Tinos"/>
                <a:ea typeface="Tinos"/>
                <a:cs typeface="Tinos"/>
                <a:sym typeface="Tinos"/>
              </a:defRPr>
            </a:lvl5pPr>
            <a:lvl6pPr lvl="5" rtl="0" algn="ctr">
              <a:buNone/>
              <a:defRPr sz="1300">
                <a:solidFill>
                  <a:schemeClr val="lt1"/>
                </a:solidFill>
                <a:latin typeface="Tinos"/>
                <a:ea typeface="Tinos"/>
                <a:cs typeface="Tinos"/>
                <a:sym typeface="Tinos"/>
              </a:defRPr>
            </a:lvl6pPr>
            <a:lvl7pPr lvl="6" rtl="0" algn="ctr">
              <a:buNone/>
              <a:defRPr sz="1300">
                <a:solidFill>
                  <a:schemeClr val="lt1"/>
                </a:solidFill>
                <a:latin typeface="Tinos"/>
                <a:ea typeface="Tinos"/>
                <a:cs typeface="Tinos"/>
                <a:sym typeface="Tinos"/>
              </a:defRPr>
            </a:lvl7pPr>
            <a:lvl8pPr lvl="7" rtl="0" algn="ctr">
              <a:buNone/>
              <a:defRPr sz="1300">
                <a:solidFill>
                  <a:schemeClr val="lt1"/>
                </a:solidFill>
                <a:latin typeface="Tinos"/>
                <a:ea typeface="Tinos"/>
                <a:cs typeface="Tinos"/>
                <a:sym typeface="Tinos"/>
              </a:defRPr>
            </a:lvl8pPr>
            <a:lvl9pPr lvl="8" rtl="0" algn="ctr">
              <a:buNone/>
              <a:defRPr sz="1300">
                <a:solidFill>
                  <a:schemeClr val="lt1"/>
                </a:solidFill>
                <a:latin typeface="Tinos"/>
                <a:ea typeface="Tinos"/>
                <a:cs typeface="Tinos"/>
                <a:sym typeface="Tinos"/>
              </a:defRPr>
            </a:lvl9pPr>
          </a:lstStyle>
          <a:p>
            <a:pPr indent="0" lvl="0" marL="0" rtl="0" algn="ct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hyperlink" Target="https://towardsdatascience.com/evaluating-ocr-output-quality-with-character-error-rate-cer-and-word-error-rate-wer-853175297510#9bd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00136"/>
        </a:solidFill>
      </p:bgPr>
    </p:bg>
    <p:spTree>
      <p:nvGrpSpPr>
        <p:cNvPr id="302" name="Shape 302"/>
        <p:cNvGrpSpPr/>
        <p:nvPr/>
      </p:nvGrpSpPr>
      <p:grpSpPr>
        <a:xfrm>
          <a:off x="0" y="0"/>
          <a:ext cx="0" cy="0"/>
          <a:chOff x="0" y="0"/>
          <a:chExt cx="0" cy="0"/>
        </a:xfrm>
      </p:grpSpPr>
      <p:pic>
        <p:nvPicPr>
          <p:cNvPr id="303" name="Google Shape;303;p40"/>
          <p:cNvPicPr preferRelativeResize="0"/>
          <p:nvPr/>
        </p:nvPicPr>
        <p:blipFill rotWithShape="1">
          <a:blip r:embed="rId3">
            <a:alphaModFix/>
          </a:blip>
          <a:srcRect b="1526" l="0" r="0" t="0"/>
          <a:stretch/>
        </p:blipFill>
        <p:spPr>
          <a:xfrm>
            <a:off x="2666137" y="1788925"/>
            <a:ext cx="3542875" cy="2751125"/>
          </a:xfrm>
          <a:prstGeom prst="rect">
            <a:avLst/>
          </a:prstGeom>
          <a:noFill/>
          <a:ln>
            <a:noFill/>
          </a:ln>
        </p:spPr>
      </p:pic>
      <p:pic>
        <p:nvPicPr>
          <p:cNvPr id="304" name="Google Shape;304;p40"/>
          <p:cNvPicPr preferRelativeResize="0"/>
          <p:nvPr/>
        </p:nvPicPr>
        <p:blipFill>
          <a:blip r:embed="rId4">
            <a:alphaModFix/>
          </a:blip>
          <a:stretch>
            <a:fillRect/>
          </a:stretch>
        </p:blipFill>
        <p:spPr>
          <a:xfrm>
            <a:off x="122200" y="4266350"/>
            <a:ext cx="2442850" cy="750375"/>
          </a:xfrm>
          <a:prstGeom prst="rect">
            <a:avLst/>
          </a:prstGeom>
          <a:noFill/>
          <a:ln>
            <a:noFill/>
          </a:ln>
        </p:spPr>
      </p:pic>
      <p:sp>
        <p:nvSpPr>
          <p:cNvPr id="305" name="Google Shape;305;p40"/>
          <p:cNvSpPr txBox="1"/>
          <p:nvPr/>
        </p:nvSpPr>
        <p:spPr>
          <a:xfrm>
            <a:off x="1140100" y="840450"/>
            <a:ext cx="71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l" sz="3000">
                <a:solidFill>
                  <a:srgbClr val="E5B68F"/>
                </a:solidFill>
                <a:latin typeface="EB Garamond"/>
                <a:ea typeface="EB Garamond"/>
                <a:cs typeface="EB Garamond"/>
                <a:sym typeface="EB Garamond"/>
              </a:rPr>
              <a:t>“One Rule Based System to rule them all”</a:t>
            </a:r>
            <a:endParaRPr b="1" i="1" sz="3000">
              <a:solidFill>
                <a:srgbClr val="E5B68F"/>
              </a:solidFill>
              <a:latin typeface="EB Garamond"/>
              <a:ea typeface="EB Garamond"/>
              <a:cs typeface="EB Garamond"/>
              <a:sym typeface="EB Garamond"/>
            </a:endParaRPr>
          </a:p>
        </p:txBody>
      </p:sp>
      <p:sp>
        <p:nvSpPr>
          <p:cNvPr id="306" name="Google Shape;306;p40"/>
          <p:cNvSpPr txBox="1"/>
          <p:nvPr/>
        </p:nvSpPr>
        <p:spPr>
          <a:xfrm>
            <a:off x="5539700" y="4266350"/>
            <a:ext cx="3506700" cy="7803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Clr>
                <a:schemeClr val="dk1"/>
              </a:buClr>
              <a:buSzPts val="1100"/>
              <a:buFont typeface="Arial"/>
              <a:buNone/>
            </a:pPr>
            <a:r>
              <a:rPr b="1" lang="el" sz="1800">
                <a:solidFill>
                  <a:schemeClr val="lt1"/>
                </a:solidFill>
                <a:latin typeface="Roboto"/>
                <a:ea typeface="Roboto"/>
                <a:cs typeface="Roboto"/>
                <a:sym typeface="Roboto"/>
              </a:rPr>
              <a:t>Konstantina Liagkou</a:t>
            </a:r>
            <a:endParaRPr b="1" sz="1800">
              <a:solidFill>
                <a:schemeClr val="lt1"/>
              </a:solidFill>
              <a:latin typeface="Roboto"/>
              <a:ea typeface="Roboto"/>
              <a:cs typeface="Roboto"/>
              <a:sym typeface="Roboto"/>
            </a:endParaRPr>
          </a:p>
          <a:p>
            <a:pPr indent="0" lvl="0" marL="457200" rtl="0" algn="r">
              <a:lnSpc>
                <a:spcPct val="115000"/>
              </a:lnSpc>
              <a:spcBef>
                <a:spcPts val="0"/>
              </a:spcBef>
              <a:spcAft>
                <a:spcPts val="0"/>
              </a:spcAft>
              <a:buNone/>
            </a:pPr>
            <a:r>
              <a:rPr b="1" lang="el" sz="1800">
                <a:solidFill>
                  <a:schemeClr val="lt1"/>
                </a:solidFill>
                <a:latin typeface="Roboto"/>
                <a:ea typeface="Roboto"/>
                <a:cs typeface="Roboto"/>
                <a:sym typeface="Roboto"/>
              </a:rPr>
              <a:t> Emmanouil Papadatos</a:t>
            </a:r>
            <a:endParaRPr b="1" sz="18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9"/>
          <p:cNvSpPr txBox="1"/>
          <p:nvPr/>
        </p:nvSpPr>
        <p:spPr>
          <a:xfrm>
            <a:off x="464700" y="197100"/>
            <a:ext cx="7372500" cy="569400"/>
          </a:xfrm>
          <a:prstGeom prst="rect">
            <a:avLst/>
          </a:prstGeom>
          <a:noFill/>
          <a:ln>
            <a:noFill/>
          </a:ln>
          <a:effectLst>
            <a:outerShdw blurRad="57150" rotWithShape="0" algn="bl" dir="5400000" dist="19050">
              <a:srgbClr val="B00136">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Method</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a:t>
            </a:r>
            <a:r>
              <a:rPr b="1" i="1" lang="el" sz="2500">
                <a:solidFill>
                  <a:schemeClr val="accent1"/>
                </a:solidFill>
                <a:latin typeface="Crimson Text"/>
                <a:ea typeface="Crimson Text"/>
                <a:cs typeface="Crimson Text"/>
                <a:sym typeface="Crimson Text"/>
              </a:rPr>
              <a:t>Rule Based Model</a:t>
            </a:r>
            <a:endParaRPr b="1" i="1" sz="2900">
              <a:solidFill>
                <a:schemeClr val="accent1"/>
              </a:solidFill>
              <a:latin typeface="Crimson Text"/>
              <a:ea typeface="Crimson Text"/>
              <a:cs typeface="Crimson Text"/>
              <a:sym typeface="Crimson Text"/>
            </a:endParaRPr>
          </a:p>
        </p:txBody>
      </p:sp>
      <p:sp>
        <p:nvSpPr>
          <p:cNvPr id="491" name="Google Shape;491;p49"/>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9"/>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93" name="Google Shape;493;p49"/>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5</a:t>
            </a:r>
            <a:endParaRPr b="1" sz="1800">
              <a:solidFill>
                <a:srgbClr val="E5B68F"/>
              </a:solidFill>
            </a:endParaRPr>
          </a:p>
        </p:txBody>
      </p:sp>
      <p:sp>
        <p:nvSpPr>
          <p:cNvPr id="494" name="Google Shape;494;p49"/>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rgbClr val="C6B7A9"/>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sp>
        <p:nvSpPr>
          <p:cNvPr id="495" name="Google Shape;495;p49"/>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grpSp>
        <p:nvGrpSpPr>
          <p:cNvPr id="496" name="Google Shape;496;p49"/>
          <p:cNvGrpSpPr/>
          <p:nvPr/>
        </p:nvGrpSpPr>
        <p:grpSpPr>
          <a:xfrm>
            <a:off x="2138298" y="940398"/>
            <a:ext cx="423693" cy="474773"/>
            <a:chOff x="1786339" y="1551001"/>
            <a:chExt cx="473400" cy="473400"/>
          </a:xfrm>
        </p:grpSpPr>
        <p:sp>
          <p:nvSpPr>
            <p:cNvPr id="497" name="Google Shape;497;p49"/>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1"/>
                </a:solidFill>
                <a:latin typeface="Arial"/>
                <a:ea typeface="Arial"/>
                <a:cs typeface="Arial"/>
                <a:sym typeface="Arial"/>
              </a:endParaRPr>
            </a:p>
          </p:txBody>
        </p:sp>
        <p:sp>
          <p:nvSpPr>
            <p:cNvPr id="498" name="Google Shape;498;p49"/>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3</a:t>
              </a:r>
              <a:endParaRPr b="0" i="0" sz="800" u="none" cap="none" strike="noStrike">
                <a:solidFill>
                  <a:srgbClr val="595959"/>
                </a:solidFill>
                <a:latin typeface="Montserrat"/>
                <a:ea typeface="Montserrat"/>
                <a:cs typeface="Montserrat"/>
                <a:sym typeface="Montserrat"/>
              </a:endParaRPr>
            </a:p>
          </p:txBody>
        </p:sp>
      </p:grpSp>
      <p:grpSp>
        <p:nvGrpSpPr>
          <p:cNvPr id="499" name="Google Shape;499;p49"/>
          <p:cNvGrpSpPr/>
          <p:nvPr/>
        </p:nvGrpSpPr>
        <p:grpSpPr>
          <a:xfrm>
            <a:off x="1347956" y="2818728"/>
            <a:ext cx="423693" cy="474773"/>
            <a:chOff x="2824664" y="3423900"/>
            <a:chExt cx="473400" cy="473400"/>
          </a:xfrm>
        </p:grpSpPr>
        <p:sp>
          <p:nvSpPr>
            <p:cNvPr id="500" name="Google Shape;500;p49"/>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501" name="Google Shape;501;p49"/>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2</a:t>
              </a:r>
              <a:endParaRPr b="0" i="0" sz="800" u="none" cap="none" strike="noStrike">
                <a:solidFill>
                  <a:srgbClr val="595959"/>
                </a:solidFill>
                <a:latin typeface="Montserrat"/>
                <a:ea typeface="Montserrat"/>
                <a:cs typeface="Montserrat"/>
                <a:sym typeface="Montserrat"/>
              </a:endParaRPr>
            </a:p>
          </p:txBody>
        </p:sp>
      </p:grpSp>
      <p:grpSp>
        <p:nvGrpSpPr>
          <p:cNvPr id="502" name="Google Shape;502;p49"/>
          <p:cNvGrpSpPr/>
          <p:nvPr/>
        </p:nvGrpSpPr>
        <p:grpSpPr>
          <a:xfrm>
            <a:off x="539523" y="1992198"/>
            <a:ext cx="423693" cy="474773"/>
            <a:chOff x="1786339" y="1551001"/>
            <a:chExt cx="473400" cy="473400"/>
          </a:xfrm>
        </p:grpSpPr>
        <p:sp>
          <p:nvSpPr>
            <p:cNvPr id="503" name="Google Shape;503;p49"/>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504" name="Google Shape;504;p49"/>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1</a:t>
              </a:r>
              <a:endParaRPr b="0" i="0" sz="800" u="none" cap="none" strike="noStrike">
                <a:solidFill>
                  <a:srgbClr val="595959"/>
                </a:solidFill>
                <a:latin typeface="Montserrat"/>
                <a:ea typeface="Montserrat"/>
                <a:cs typeface="Montserrat"/>
                <a:sym typeface="Montserrat"/>
              </a:endParaRPr>
            </a:p>
          </p:txBody>
        </p:sp>
      </p:grpSp>
      <p:sp>
        <p:nvSpPr>
          <p:cNvPr id="505" name="Google Shape;505;p49"/>
          <p:cNvSpPr txBox="1"/>
          <p:nvPr/>
        </p:nvSpPr>
        <p:spPr>
          <a:xfrm>
            <a:off x="2029300" y="394730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506" name="Google Shape;506;p49"/>
          <p:cNvSpPr txBox="1"/>
          <p:nvPr/>
        </p:nvSpPr>
        <p:spPr>
          <a:xfrm>
            <a:off x="713225" y="3328900"/>
            <a:ext cx="35088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800">
                <a:solidFill>
                  <a:srgbClr val="3D405B"/>
                </a:solidFill>
              </a:rPr>
              <a:t>Bigrams of words</a:t>
            </a:r>
            <a:endParaRPr b="1" sz="1800">
              <a:solidFill>
                <a:srgbClr val="3D405B"/>
              </a:solidFill>
            </a:endParaRPr>
          </a:p>
          <a:p>
            <a:pPr indent="0" lvl="0" marL="0" rtl="0" algn="l">
              <a:lnSpc>
                <a:spcPct val="115000"/>
              </a:lnSpc>
              <a:spcBef>
                <a:spcPts val="0"/>
              </a:spcBef>
              <a:spcAft>
                <a:spcPts val="0"/>
              </a:spcAft>
              <a:buNone/>
            </a:pPr>
            <a:r>
              <a:rPr lang="el" sz="1000">
                <a:solidFill>
                  <a:srgbClr val="3D405B"/>
                </a:solidFill>
                <a:highlight>
                  <a:srgbClr val="FFFFFF"/>
                </a:highlight>
                <a:latin typeface="Tinos"/>
                <a:ea typeface="Tinos"/>
                <a:cs typeface="Tinos"/>
                <a:sym typeface="Tinos"/>
              </a:rPr>
              <a:t>-White spaces in the wrong positions</a:t>
            </a:r>
            <a:endParaRPr sz="1000">
              <a:solidFill>
                <a:srgbClr val="3D405B"/>
              </a:solidFill>
              <a:highlight>
                <a:srgbClr val="FFFFFF"/>
              </a:highlight>
              <a:latin typeface="Tinos"/>
              <a:ea typeface="Tinos"/>
              <a:cs typeface="Tinos"/>
              <a:sym typeface="Tinos"/>
            </a:endParaRPr>
          </a:p>
          <a:p>
            <a:pPr indent="0" lvl="0" marL="0" rtl="0" algn="l">
              <a:lnSpc>
                <a:spcPct val="115000"/>
              </a:lnSpc>
              <a:spcBef>
                <a:spcPts val="0"/>
              </a:spcBef>
              <a:spcAft>
                <a:spcPts val="0"/>
              </a:spcAft>
              <a:buNone/>
            </a:pPr>
            <a:r>
              <a:rPr lang="el" sz="1000">
                <a:solidFill>
                  <a:srgbClr val="3D405B"/>
                </a:solidFill>
                <a:highlight>
                  <a:srgbClr val="FFFFFF"/>
                </a:highlight>
                <a:latin typeface="Tinos"/>
                <a:ea typeface="Tinos"/>
                <a:cs typeface="Tinos"/>
                <a:sym typeface="Tinos"/>
              </a:rPr>
              <a:t>-The system took bigrams and merged them</a:t>
            </a:r>
            <a:endParaRPr sz="1000">
              <a:solidFill>
                <a:srgbClr val="3D405B"/>
              </a:solidFill>
              <a:highlight>
                <a:srgbClr val="FFFFFF"/>
              </a:highlight>
              <a:latin typeface="Tinos"/>
              <a:ea typeface="Tinos"/>
              <a:cs typeface="Tinos"/>
              <a:sym typeface="Tinos"/>
            </a:endParaRPr>
          </a:p>
          <a:p>
            <a:pPr indent="0" lvl="0" marL="0" rtl="0" algn="l">
              <a:lnSpc>
                <a:spcPct val="115000"/>
              </a:lnSpc>
              <a:spcBef>
                <a:spcPts val="0"/>
              </a:spcBef>
              <a:spcAft>
                <a:spcPts val="0"/>
              </a:spcAft>
              <a:buNone/>
            </a:pPr>
            <a:r>
              <a:rPr lang="el" sz="1000">
                <a:solidFill>
                  <a:srgbClr val="3D405B"/>
                </a:solidFill>
                <a:highlight>
                  <a:srgbClr val="FFFFFF"/>
                </a:highlight>
                <a:latin typeface="Tinos"/>
                <a:ea typeface="Tinos"/>
                <a:cs typeface="Tinos"/>
                <a:sym typeface="Tinos"/>
              </a:rPr>
              <a:t>-Then it would split the words into known words found in the corpora and create a new correct bigram</a:t>
            </a:r>
            <a:endParaRPr sz="1000">
              <a:solidFill>
                <a:srgbClr val="3D405B"/>
              </a:solidFill>
              <a:latin typeface="Tinos"/>
              <a:ea typeface="Tinos"/>
              <a:cs typeface="Tinos"/>
              <a:sym typeface="Tinos"/>
            </a:endParaRPr>
          </a:p>
          <a:p>
            <a:pPr indent="0" lvl="0" marL="0" rtl="0" algn="l">
              <a:spcBef>
                <a:spcPts val="0"/>
              </a:spcBef>
              <a:spcAft>
                <a:spcPts val="0"/>
              </a:spcAft>
              <a:buNone/>
            </a:pPr>
            <a:r>
              <a:rPr lang="el" sz="1000">
                <a:solidFill>
                  <a:schemeClr val="dk2"/>
                </a:solidFill>
              </a:rPr>
              <a:t> </a:t>
            </a:r>
            <a:endParaRPr b="1" sz="1800">
              <a:solidFill>
                <a:schemeClr val="dk2"/>
              </a:solidFill>
            </a:endParaRPr>
          </a:p>
        </p:txBody>
      </p:sp>
      <p:sp>
        <p:nvSpPr>
          <p:cNvPr id="507" name="Google Shape;507;p49"/>
          <p:cNvSpPr txBox="1"/>
          <p:nvPr/>
        </p:nvSpPr>
        <p:spPr>
          <a:xfrm>
            <a:off x="899051" y="1983275"/>
            <a:ext cx="132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Subset of </a:t>
            </a:r>
            <a:endParaRPr sz="1000">
              <a:solidFill>
                <a:schemeClr val="accent1"/>
              </a:solidFill>
            </a:endParaRPr>
          </a:p>
          <a:p>
            <a:pPr indent="0" lvl="0" marL="0" rtl="0" algn="l">
              <a:spcBef>
                <a:spcPts val="0"/>
              </a:spcBef>
              <a:spcAft>
                <a:spcPts val="0"/>
              </a:spcAft>
              <a:buNone/>
            </a:pPr>
            <a:r>
              <a:rPr lang="el" sz="1000">
                <a:solidFill>
                  <a:schemeClr val="accent1"/>
                </a:solidFill>
              </a:rPr>
              <a:t>word</a:t>
            </a:r>
            <a:endParaRPr sz="1000">
              <a:solidFill>
                <a:schemeClr val="accent1"/>
              </a:solidFill>
            </a:endParaRPr>
          </a:p>
        </p:txBody>
      </p:sp>
      <p:sp>
        <p:nvSpPr>
          <p:cNvPr id="508" name="Google Shape;508;p49"/>
          <p:cNvSpPr txBox="1"/>
          <p:nvPr/>
        </p:nvSpPr>
        <p:spPr>
          <a:xfrm>
            <a:off x="464475" y="2812150"/>
            <a:ext cx="121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Combinations</a:t>
            </a:r>
            <a:endParaRPr sz="1000">
              <a:solidFill>
                <a:schemeClr val="accent1"/>
              </a:solidFill>
            </a:endParaRPr>
          </a:p>
          <a:p>
            <a:pPr indent="0" lvl="0" marL="0" rtl="0" algn="l">
              <a:spcBef>
                <a:spcPts val="0"/>
              </a:spcBef>
              <a:spcAft>
                <a:spcPts val="0"/>
              </a:spcAft>
              <a:buNone/>
            </a:pPr>
            <a:r>
              <a:rPr lang="el" sz="1000">
                <a:solidFill>
                  <a:schemeClr val="accent1"/>
                </a:solidFill>
              </a:rPr>
              <a:t>of words </a:t>
            </a:r>
            <a:endParaRPr sz="1200">
              <a:solidFill>
                <a:schemeClr val="accent1"/>
              </a:solidFill>
            </a:endParaRPr>
          </a:p>
        </p:txBody>
      </p:sp>
      <p:sp>
        <p:nvSpPr>
          <p:cNvPr id="509" name="Google Shape;509;p49"/>
          <p:cNvSpPr/>
          <p:nvPr/>
        </p:nvSpPr>
        <p:spPr>
          <a:xfrm>
            <a:off x="539525" y="1959150"/>
            <a:ext cx="10140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9"/>
          <p:cNvSpPr/>
          <p:nvPr/>
        </p:nvSpPr>
        <p:spPr>
          <a:xfrm>
            <a:off x="539525" y="2788000"/>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9"/>
          <p:cNvSpPr txBox="1"/>
          <p:nvPr/>
        </p:nvSpPr>
        <p:spPr>
          <a:xfrm>
            <a:off x="1516450" y="130865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512" name="Google Shape;512;p49"/>
          <p:cNvSpPr txBox="1"/>
          <p:nvPr/>
        </p:nvSpPr>
        <p:spPr>
          <a:xfrm>
            <a:off x="1114151" y="941800"/>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Edit distance</a:t>
            </a:r>
            <a:endParaRPr sz="1000">
              <a:solidFill>
                <a:schemeClr val="accent1"/>
              </a:solidFill>
            </a:endParaRPr>
          </a:p>
          <a:p>
            <a:pPr indent="0" lvl="0" marL="0" rtl="0" algn="ctr">
              <a:spcBef>
                <a:spcPts val="0"/>
              </a:spcBef>
              <a:spcAft>
                <a:spcPts val="0"/>
              </a:spcAft>
              <a:buNone/>
            </a:pPr>
            <a:r>
              <a:rPr lang="el" sz="1000">
                <a:solidFill>
                  <a:schemeClr val="accent1"/>
                </a:solidFill>
              </a:rPr>
              <a:t>(1 &amp; 2)</a:t>
            </a:r>
            <a:endParaRPr sz="1000">
              <a:solidFill>
                <a:schemeClr val="accent1"/>
              </a:solidFill>
            </a:endParaRPr>
          </a:p>
        </p:txBody>
      </p:sp>
      <p:sp>
        <p:nvSpPr>
          <p:cNvPr id="513" name="Google Shape;513;p49"/>
          <p:cNvSpPr/>
          <p:nvPr/>
        </p:nvSpPr>
        <p:spPr>
          <a:xfrm>
            <a:off x="1347950" y="917650"/>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4" name="Google Shape;514;p49"/>
          <p:cNvGrpSpPr/>
          <p:nvPr/>
        </p:nvGrpSpPr>
        <p:grpSpPr>
          <a:xfrm>
            <a:off x="3094656" y="2818728"/>
            <a:ext cx="423693" cy="474773"/>
            <a:chOff x="2824664" y="3423900"/>
            <a:chExt cx="473400" cy="473400"/>
          </a:xfrm>
        </p:grpSpPr>
        <p:sp>
          <p:nvSpPr>
            <p:cNvPr id="515" name="Google Shape;515;p49"/>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516" name="Google Shape;516;p49"/>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4</a:t>
              </a:r>
              <a:endParaRPr b="0" i="0" sz="800" u="none" cap="none" strike="noStrike">
                <a:solidFill>
                  <a:srgbClr val="595959"/>
                </a:solidFill>
                <a:latin typeface="Montserrat"/>
                <a:ea typeface="Montserrat"/>
                <a:cs typeface="Montserrat"/>
                <a:sym typeface="Montserrat"/>
              </a:endParaRPr>
            </a:p>
          </p:txBody>
        </p:sp>
      </p:grpSp>
      <p:sp>
        <p:nvSpPr>
          <p:cNvPr id="517" name="Google Shape;517;p49"/>
          <p:cNvSpPr txBox="1"/>
          <p:nvPr/>
        </p:nvSpPr>
        <p:spPr>
          <a:xfrm>
            <a:off x="2138301" y="2778663"/>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Bigrams of</a:t>
            </a:r>
            <a:endParaRPr sz="1000">
              <a:solidFill>
                <a:schemeClr val="accent1"/>
              </a:solidFill>
            </a:endParaRPr>
          </a:p>
          <a:p>
            <a:pPr indent="0" lvl="0" marL="0" rtl="0" algn="ctr">
              <a:spcBef>
                <a:spcPts val="0"/>
              </a:spcBef>
              <a:spcAft>
                <a:spcPts val="0"/>
              </a:spcAft>
              <a:buNone/>
            </a:pPr>
            <a:r>
              <a:rPr lang="el" sz="1000">
                <a:solidFill>
                  <a:schemeClr val="accent1"/>
                </a:solidFill>
              </a:rPr>
              <a:t>words</a:t>
            </a:r>
            <a:endParaRPr sz="1000">
              <a:solidFill>
                <a:schemeClr val="accent1"/>
              </a:solidFill>
            </a:endParaRPr>
          </a:p>
        </p:txBody>
      </p:sp>
      <p:sp>
        <p:nvSpPr>
          <p:cNvPr id="518" name="Google Shape;518;p49"/>
          <p:cNvSpPr txBox="1"/>
          <p:nvPr/>
        </p:nvSpPr>
        <p:spPr>
          <a:xfrm>
            <a:off x="4149700" y="3368325"/>
            <a:ext cx="45825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παιξτεεχηρευ</a:t>
            </a:r>
            <a:r>
              <a:rPr lang="el" sz="1300">
                <a:solidFill>
                  <a:srgbClr val="3D405B"/>
                </a:solidFill>
                <a:latin typeface="Crimson Text"/>
                <a:ea typeface="Crimson Text"/>
                <a:cs typeface="Crimson Text"/>
                <a:sym typeface="Crimson Text"/>
              </a:rPr>
              <a:t> καιπαιξτε καινούργιος γυναικας </a:t>
            </a:r>
            <a:r>
              <a:rPr b="1" lang="el" sz="1300">
                <a:solidFill>
                  <a:srgbClr val="B00136"/>
                </a:solidFill>
                <a:latin typeface="Crimson Text"/>
                <a:ea typeface="Crimson Text"/>
                <a:cs typeface="Crimson Text"/>
                <a:sym typeface="Crimson Text"/>
              </a:rPr>
              <a:t>δικαι ονπεριτους </a:t>
            </a:r>
            <a:r>
              <a:rPr lang="el" sz="1300">
                <a:solidFill>
                  <a:srgbClr val="3D405B"/>
                </a:solidFill>
                <a:latin typeface="Crimson Text"/>
                <a:ea typeface="Crimson Text"/>
                <a:cs typeface="Crimson Text"/>
                <a:sym typeface="Crimson Text"/>
              </a:rPr>
              <a:t>ἀπλὡς ή πῶς φοῦ ἐ δίαι ἐεστιν </a:t>
            </a:r>
            <a:r>
              <a:rPr lang="el" sz="1300">
                <a:solidFill>
                  <a:srgbClr val="3D405B"/>
                </a:solidFill>
                <a:latin typeface="Crimson Text"/>
                <a:ea typeface="Crimson Text"/>
                <a:cs typeface="Crimson Text"/>
                <a:sym typeface="Crimson Text"/>
              </a:rPr>
              <a:t>τνῶ τηνκαρδιαν ειντοις</a:t>
            </a:r>
            <a:r>
              <a:rPr lang="el" sz="1300">
                <a:solidFill>
                  <a:srgbClr val="3D405B"/>
                </a:solidFill>
                <a:latin typeface="Crimson Text"/>
                <a:ea typeface="Crimson Text"/>
                <a:cs typeface="Crimson Text"/>
                <a:sym typeface="Crimson Text"/>
              </a:rPr>
              <a:t>"</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 εχηρευ</a:t>
            </a:r>
            <a:r>
              <a:rPr lang="el" sz="1300">
                <a:solidFill>
                  <a:srgbClr val="3D405B"/>
                </a:solidFill>
                <a:latin typeface="Crimson Text"/>
                <a:ea typeface="Crimson Text"/>
                <a:cs typeface="Crimson Text"/>
                <a:sym typeface="Crimson Text"/>
              </a:rPr>
              <a:t> και παιξτε καινούργιος γυναικας </a:t>
            </a:r>
            <a:r>
              <a:rPr b="1" lang="el" sz="1300">
                <a:solidFill>
                  <a:srgbClr val="B00136"/>
                </a:solidFill>
                <a:latin typeface="Crimson Text"/>
                <a:ea typeface="Crimson Text"/>
                <a:cs typeface="Crimson Text"/>
                <a:sym typeface="Crimson Text"/>
              </a:rPr>
              <a:t>δικαιον περιτους</a:t>
            </a:r>
            <a:r>
              <a:rPr lang="el" sz="1300">
                <a:solidFill>
                  <a:srgbClr val="3D405B"/>
                </a:solidFill>
                <a:latin typeface="Crimson Text"/>
                <a:ea typeface="Crimson Text"/>
                <a:cs typeface="Crimson Text"/>
                <a:sym typeface="Crimson Text"/>
              </a:rPr>
              <a:t> </a:t>
            </a:r>
            <a:r>
              <a:rPr lang="el" sz="1300">
                <a:solidFill>
                  <a:srgbClr val="3D405B"/>
                </a:solidFill>
                <a:latin typeface="Crimson Text"/>
                <a:ea typeface="Crimson Text"/>
                <a:cs typeface="Crimson Text"/>
                <a:sym typeface="Crimson Text"/>
              </a:rPr>
              <a:t>ἀπλὡς ή πῶς φοῦ ἐ δίαι ἐεστιν τνῶ τηνκαρδιαν ειντοις</a:t>
            </a:r>
            <a:r>
              <a:rPr lang="el" sz="1300">
                <a:solidFill>
                  <a:srgbClr val="3D405B"/>
                </a:solidFill>
                <a:latin typeface="Crimson Text"/>
                <a:ea typeface="Crimson Text"/>
                <a:cs typeface="Crimson Text"/>
                <a:sym typeface="Crimson Text"/>
              </a:rPr>
              <a:t>"</a:t>
            </a:r>
            <a:endParaRPr sz="1600">
              <a:latin typeface="Crimson Text"/>
              <a:ea typeface="Crimson Text"/>
              <a:cs typeface="Crimson Text"/>
              <a:sym typeface="Crimson Text"/>
            </a:endParaRPr>
          </a:p>
        </p:txBody>
      </p:sp>
      <p:sp>
        <p:nvSpPr>
          <p:cNvPr id="519" name="Google Shape;519;p49"/>
          <p:cNvSpPr/>
          <p:nvPr/>
        </p:nvSpPr>
        <p:spPr>
          <a:xfrm>
            <a:off x="7219600" y="4025000"/>
            <a:ext cx="568800" cy="244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0"/>
          <p:cNvSpPr txBox="1"/>
          <p:nvPr/>
        </p:nvSpPr>
        <p:spPr>
          <a:xfrm>
            <a:off x="464700" y="197100"/>
            <a:ext cx="7372500" cy="569400"/>
          </a:xfrm>
          <a:prstGeom prst="rect">
            <a:avLst/>
          </a:prstGeom>
          <a:noFill/>
          <a:ln>
            <a:noFill/>
          </a:ln>
          <a:effectLst>
            <a:outerShdw blurRad="57150" rotWithShape="0" algn="bl" dir="5400000" dist="19050">
              <a:srgbClr val="B00136">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Method</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a:t>
            </a:r>
            <a:r>
              <a:rPr b="1" i="1" lang="el" sz="2500">
                <a:solidFill>
                  <a:schemeClr val="accent1"/>
                </a:solidFill>
                <a:latin typeface="Crimson Text"/>
                <a:ea typeface="Crimson Text"/>
                <a:cs typeface="Crimson Text"/>
                <a:sym typeface="Crimson Text"/>
              </a:rPr>
              <a:t>Rule Based Model</a:t>
            </a:r>
            <a:endParaRPr b="1" i="1" sz="2900">
              <a:solidFill>
                <a:schemeClr val="accent1"/>
              </a:solidFill>
              <a:latin typeface="Crimson Text"/>
              <a:ea typeface="Crimson Text"/>
              <a:cs typeface="Crimson Text"/>
              <a:sym typeface="Crimson Text"/>
            </a:endParaRPr>
          </a:p>
        </p:txBody>
      </p:sp>
      <p:sp>
        <p:nvSpPr>
          <p:cNvPr id="525" name="Google Shape;525;p50"/>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0"/>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27" name="Google Shape;527;p50"/>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5</a:t>
            </a:r>
            <a:endParaRPr b="1" sz="1800">
              <a:solidFill>
                <a:srgbClr val="E5B68F"/>
              </a:solidFill>
            </a:endParaRPr>
          </a:p>
        </p:txBody>
      </p:sp>
      <p:sp>
        <p:nvSpPr>
          <p:cNvPr id="528" name="Google Shape;528;p50"/>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rgbClr val="C6B7A9"/>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sp>
        <p:nvSpPr>
          <p:cNvPr id="529" name="Google Shape;529;p50"/>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grpSp>
        <p:nvGrpSpPr>
          <p:cNvPr id="530" name="Google Shape;530;p50"/>
          <p:cNvGrpSpPr/>
          <p:nvPr/>
        </p:nvGrpSpPr>
        <p:grpSpPr>
          <a:xfrm>
            <a:off x="2138298" y="940398"/>
            <a:ext cx="423693" cy="474773"/>
            <a:chOff x="1786339" y="1551001"/>
            <a:chExt cx="473400" cy="473400"/>
          </a:xfrm>
        </p:grpSpPr>
        <p:sp>
          <p:nvSpPr>
            <p:cNvPr id="531" name="Google Shape;531;p50"/>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1"/>
                </a:solidFill>
                <a:latin typeface="Arial"/>
                <a:ea typeface="Arial"/>
                <a:cs typeface="Arial"/>
                <a:sym typeface="Arial"/>
              </a:endParaRPr>
            </a:p>
          </p:txBody>
        </p:sp>
        <p:sp>
          <p:nvSpPr>
            <p:cNvPr id="532" name="Google Shape;532;p50"/>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3</a:t>
              </a:r>
              <a:endParaRPr b="0" i="0" sz="800" u="none" cap="none" strike="noStrike">
                <a:solidFill>
                  <a:srgbClr val="595959"/>
                </a:solidFill>
                <a:latin typeface="Montserrat"/>
                <a:ea typeface="Montserrat"/>
                <a:cs typeface="Montserrat"/>
                <a:sym typeface="Montserrat"/>
              </a:endParaRPr>
            </a:p>
          </p:txBody>
        </p:sp>
      </p:grpSp>
      <p:grpSp>
        <p:nvGrpSpPr>
          <p:cNvPr id="533" name="Google Shape;533;p50"/>
          <p:cNvGrpSpPr/>
          <p:nvPr/>
        </p:nvGrpSpPr>
        <p:grpSpPr>
          <a:xfrm>
            <a:off x="1347956" y="2818728"/>
            <a:ext cx="423693" cy="474773"/>
            <a:chOff x="2824664" y="3423900"/>
            <a:chExt cx="473400" cy="473400"/>
          </a:xfrm>
        </p:grpSpPr>
        <p:sp>
          <p:nvSpPr>
            <p:cNvPr id="534" name="Google Shape;534;p50"/>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535" name="Google Shape;535;p50"/>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2</a:t>
              </a:r>
              <a:endParaRPr b="0" i="0" sz="800" u="none" cap="none" strike="noStrike">
                <a:solidFill>
                  <a:srgbClr val="595959"/>
                </a:solidFill>
                <a:latin typeface="Montserrat"/>
                <a:ea typeface="Montserrat"/>
                <a:cs typeface="Montserrat"/>
                <a:sym typeface="Montserrat"/>
              </a:endParaRPr>
            </a:p>
          </p:txBody>
        </p:sp>
      </p:grpSp>
      <p:grpSp>
        <p:nvGrpSpPr>
          <p:cNvPr id="536" name="Google Shape;536;p50"/>
          <p:cNvGrpSpPr/>
          <p:nvPr/>
        </p:nvGrpSpPr>
        <p:grpSpPr>
          <a:xfrm>
            <a:off x="539523" y="1992198"/>
            <a:ext cx="423693" cy="474773"/>
            <a:chOff x="1786339" y="1551001"/>
            <a:chExt cx="473400" cy="473400"/>
          </a:xfrm>
        </p:grpSpPr>
        <p:sp>
          <p:nvSpPr>
            <p:cNvPr id="537" name="Google Shape;537;p50"/>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538" name="Google Shape;538;p50"/>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1</a:t>
              </a:r>
              <a:endParaRPr b="0" i="0" sz="800" u="none" cap="none" strike="noStrike">
                <a:solidFill>
                  <a:srgbClr val="595959"/>
                </a:solidFill>
                <a:latin typeface="Montserrat"/>
                <a:ea typeface="Montserrat"/>
                <a:cs typeface="Montserrat"/>
                <a:sym typeface="Montserrat"/>
              </a:endParaRPr>
            </a:p>
          </p:txBody>
        </p:sp>
      </p:grpSp>
      <p:sp>
        <p:nvSpPr>
          <p:cNvPr id="539" name="Google Shape;539;p50"/>
          <p:cNvSpPr txBox="1"/>
          <p:nvPr/>
        </p:nvSpPr>
        <p:spPr>
          <a:xfrm>
            <a:off x="2029300" y="394730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540" name="Google Shape;540;p50"/>
          <p:cNvSpPr txBox="1"/>
          <p:nvPr/>
        </p:nvSpPr>
        <p:spPr>
          <a:xfrm>
            <a:off x="713225" y="3328900"/>
            <a:ext cx="3365400" cy="18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800">
                <a:solidFill>
                  <a:srgbClr val="3D405B"/>
                </a:solidFill>
              </a:rPr>
              <a:t>Single character tokens</a:t>
            </a:r>
            <a:endParaRPr sz="1000">
              <a:solidFill>
                <a:srgbClr val="3D405B"/>
              </a:solidFill>
              <a:highlight>
                <a:srgbClr val="FFFFFF"/>
              </a:highlight>
            </a:endParaRPr>
          </a:p>
          <a:p>
            <a:pPr indent="0" lvl="0" marL="0" rtl="0" algn="l">
              <a:lnSpc>
                <a:spcPct val="115000"/>
              </a:lnSpc>
              <a:spcBef>
                <a:spcPts val="0"/>
              </a:spcBef>
              <a:spcAft>
                <a:spcPts val="0"/>
              </a:spcAft>
              <a:buNone/>
            </a:pPr>
            <a:r>
              <a:rPr lang="el" sz="1000">
                <a:solidFill>
                  <a:srgbClr val="3D405B"/>
                </a:solidFill>
                <a:highlight>
                  <a:srgbClr val="FFFFFF"/>
                </a:highlight>
                <a:latin typeface="Tinos"/>
                <a:ea typeface="Tinos"/>
                <a:cs typeface="Tinos"/>
                <a:sym typeface="Tinos"/>
              </a:rPr>
              <a:t>-First rule, check whether the token is an article</a:t>
            </a:r>
            <a:endParaRPr sz="1000">
              <a:solidFill>
                <a:srgbClr val="3D405B"/>
              </a:solidFill>
              <a:highlight>
                <a:srgbClr val="FFFFFF"/>
              </a:highlight>
              <a:latin typeface="Tinos"/>
              <a:ea typeface="Tinos"/>
              <a:cs typeface="Tinos"/>
              <a:sym typeface="Tinos"/>
            </a:endParaRPr>
          </a:p>
          <a:p>
            <a:pPr indent="0" lvl="0" marL="0" rtl="0" algn="l">
              <a:lnSpc>
                <a:spcPct val="115000"/>
              </a:lnSpc>
              <a:spcBef>
                <a:spcPts val="0"/>
              </a:spcBef>
              <a:spcAft>
                <a:spcPts val="0"/>
              </a:spcAft>
              <a:buNone/>
            </a:pPr>
            <a:r>
              <a:rPr lang="el" sz="1000">
                <a:solidFill>
                  <a:srgbClr val="3D405B"/>
                </a:solidFill>
                <a:highlight>
                  <a:srgbClr val="FFFFFF"/>
                </a:highlight>
                <a:latin typeface="Tinos"/>
                <a:ea typeface="Tinos"/>
                <a:cs typeface="Tinos"/>
                <a:sym typeface="Tinos"/>
              </a:rPr>
              <a:t>-Second rule, if the token is not an article, it is merged with the end </a:t>
            </a:r>
            <a:r>
              <a:rPr lang="el" sz="1000">
                <a:solidFill>
                  <a:srgbClr val="3D405B"/>
                </a:solidFill>
                <a:highlight>
                  <a:schemeClr val="lt1"/>
                </a:highlight>
                <a:latin typeface="Tinos"/>
                <a:ea typeface="Tinos"/>
                <a:cs typeface="Tinos"/>
                <a:sym typeface="Tinos"/>
              </a:rPr>
              <a:t>of the token to the left</a:t>
            </a:r>
            <a:r>
              <a:rPr lang="el" sz="1000">
                <a:solidFill>
                  <a:srgbClr val="3D405B"/>
                </a:solidFill>
                <a:highlight>
                  <a:srgbClr val="FFFFFF"/>
                </a:highlight>
                <a:latin typeface="Tinos"/>
                <a:ea typeface="Tinos"/>
                <a:cs typeface="Tinos"/>
                <a:sym typeface="Tinos"/>
              </a:rPr>
              <a:t> </a:t>
            </a:r>
            <a:r>
              <a:rPr lang="el" sz="1000">
                <a:solidFill>
                  <a:srgbClr val="3D405B"/>
                </a:solidFill>
                <a:highlight>
                  <a:srgbClr val="FFFFFF"/>
                </a:highlight>
                <a:latin typeface="Tinos"/>
                <a:ea typeface="Tinos"/>
                <a:cs typeface="Tinos"/>
                <a:sym typeface="Tinos"/>
              </a:rPr>
              <a:t>and the token on the right on its’ start. If any of those combinations matched with a word in the corpora, it would be replaced</a:t>
            </a:r>
            <a:endParaRPr sz="1000">
              <a:solidFill>
                <a:srgbClr val="3D405B"/>
              </a:solidFill>
              <a:highlight>
                <a:srgbClr val="FFFFFF"/>
              </a:highlight>
              <a:latin typeface="Tinos"/>
              <a:ea typeface="Tinos"/>
              <a:cs typeface="Tinos"/>
              <a:sym typeface="Tinos"/>
            </a:endParaRPr>
          </a:p>
          <a:p>
            <a:pPr indent="0" lvl="0" marL="0" rtl="0" algn="l">
              <a:lnSpc>
                <a:spcPct val="115000"/>
              </a:lnSpc>
              <a:spcBef>
                <a:spcPts val="0"/>
              </a:spcBef>
              <a:spcAft>
                <a:spcPts val="0"/>
              </a:spcAft>
              <a:buNone/>
            </a:pPr>
            <a:r>
              <a:t/>
            </a:r>
            <a:endParaRPr sz="1000">
              <a:solidFill>
                <a:schemeClr val="dk1"/>
              </a:solidFill>
              <a:highlight>
                <a:srgbClr val="FFFFFF"/>
              </a:highlight>
            </a:endParaRPr>
          </a:p>
          <a:p>
            <a:pPr indent="0" lvl="0" marL="0" rtl="0" algn="l">
              <a:lnSpc>
                <a:spcPct val="115000"/>
              </a:lnSpc>
              <a:spcBef>
                <a:spcPts val="0"/>
              </a:spcBef>
              <a:spcAft>
                <a:spcPts val="0"/>
              </a:spcAft>
              <a:buNone/>
            </a:pPr>
            <a:r>
              <a:t/>
            </a:r>
            <a:endParaRPr sz="1000">
              <a:solidFill>
                <a:schemeClr val="dk1"/>
              </a:solidFill>
            </a:endParaRPr>
          </a:p>
          <a:p>
            <a:pPr indent="0" lvl="0" marL="0" rtl="0" algn="l">
              <a:spcBef>
                <a:spcPts val="0"/>
              </a:spcBef>
              <a:spcAft>
                <a:spcPts val="0"/>
              </a:spcAft>
              <a:buNone/>
            </a:pPr>
            <a:r>
              <a:rPr lang="el" sz="1000">
                <a:solidFill>
                  <a:schemeClr val="dk2"/>
                </a:solidFill>
              </a:rPr>
              <a:t> </a:t>
            </a:r>
            <a:endParaRPr b="1" sz="1800">
              <a:solidFill>
                <a:schemeClr val="dk2"/>
              </a:solidFill>
            </a:endParaRPr>
          </a:p>
        </p:txBody>
      </p:sp>
      <p:sp>
        <p:nvSpPr>
          <p:cNvPr id="541" name="Google Shape;541;p50"/>
          <p:cNvSpPr txBox="1"/>
          <p:nvPr/>
        </p:nvSpPr>
        <p:spPr>
          <a:xfrm>
            <a:off x="899051" y="1983275"/>
            <a:ext cx="132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Subset of </a:t>
            </a:r>
            <a:endParaRPr sz="1000">
              <a:solidFill>
                <a:schemeClr val="accent1"/>
              </a:solidFill>
            </a:endParaRPr>
          </a:p>
          <a:p>
            <a:pPr indent="0" lvl="0" marL="0" rtl="0" algn="l">
              <a:spcBef>
                <a:spcPts val="0"/>
              </a:spcBef>
              <a:spcAft>
                <a:spcPts val="0"/>
              </a:spcAft>
              <a:buNone/>
            </a:pPr>
            <a:r>
              <a:rPr lang="el" sz="1000">
                <a:solidFill>
                  <a:schemeClr val="accent1"/>
                </a:solidFill>
              </a:rPr>
              <a:t>word</a:t>
            </a:r>
            <a:endParaRPr sz="1000">
              <a:solidFill>
                <a:schemeClr val="accent1"/>
              </a:solidFill>
            </a:endParaRPr>
          </a:p>
        </p:txBody>
      </p:sp>
      <p:sp>
        <p:nvSpPr>
          <p:cNvPr id="542" name="Google Shape;542;p50"/>
          <p:cNvSpPr txBox="1"/>
          <p:nvPr/>
        </p:nvSpPr>
        <p:spPr>
          <a:xfrm>
            <a:off x="464475" y="2812150"/>
            <a:ext cx="121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Combinations</a:t>
            </a:r>
            <a:endParaRPr sz="1000">
              <a:solidFill>
                <a:schemeClr val="accent1"/>
              </a:solidFill>
            </a:endParaRPr>
          </a:p>
          <a:p>
            <a:pPr indent="0" lvl="0" marL="0" rtl="0" algn="l">
              <a:spcBef>
                <a:spcPts val="0"/>
              </a:spcBef>
              <a:spcAft>
                <a:spcPts val="0"/>
              </a:spcAft>
              <a:buNone/>
            </a:pPr>
            <a:r>
              <a:rPr lang="el" sz="1000">
                <a:solidFill>
                  <a:schemeClr val="accent1"/>
                </a:solidFill>
              </a:rPr>
              <a:t>of words </a:t>
            </a:r>
            <a:endParaRPr sz="1200">
              <a:solidFill>
                <a:schemeClr val="accent1"/>
              </a:solidFill>
            </a:endParaRPr>
          </a:p>
        </p:txBody>
      </p:sp>
      <p:sp>
        <p:nvSpPr>
          <p:cNvPr id="543" name="Google Shape;543;p50"/>
          <p:cNvSpPr/>
          <p:nvPr/>
        </p:nvSpPr>
        <p:spPr>
          <a:xfrm>
            <a:off x="539525" y="1959150"/>
            <a:ext cx="10140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0"/>
          <p:cNvSpPr/>
          <p:nvPr/>
        </p:nvSpPr>
        <p:spPr>
          <a:xfrm>
            <a:off x="539525" y="2788000"/>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0"/>
          <p:cNvSpPr txBox="1"/>
          <p:nvPr/>
        </p:nvSpPr>
        <p:spPr>
          <a:xfrm>
            <a:off x="1516450" y="130865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546" name="Google Shape;546;p50"/>
          <p:cNvSpPr txBox="1"/>
          <p:nvPr/>
        </p:nvSpPr>
        <p:spPr>
          <a:xfrm>
            <a:off x="1114151" y="941800"/>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Edit distance</a:t>
            </a:r>
            <a:endParaRPr sz="1000">
              <a:solidFill>
                <a:schemeClr val="accent1"/>
              </a:solidFill>
            </a:endParaRPr>
          </a:p>
          <a:p>
            <a:pPr indent="0" lvl="0" marL="0" rtl="0" algn="ctr">
              <a:spcBef>
                <a:spcPts val="0"/>
              </a:spcBef>
              <a:spcAft>
                <a:spcPts val="0"/>
              </a:spcAft>
              <a:buNone/>
            </a:pPr>
            <a:r>
              <a:rPr lang="el" sz="1000">
                <a:solidFill>
                  <a:schemeClr val="accent1"/>
                </a:solidFill>
              </a:rPr>
              <a:t>(1 &amp; 2)</a:t>
            </a:r>
            <a:endParaRPr sz="1000">
              <a:solidFill>
                <a:schemeClr val="accent1"/>
              </a:solidFill>
            </a:endParaRPr>
          </a:p>
        </p:txBody>
      </p:sp>
      <p:sp>
        <p:nvSpPr>
          <p:cNvPr id="547" name="Google Shape;547;p50"/>
          <p:cNvSpPr/>
          <p:nvPr/>
        </p:nvSpPr>
        <p:spPr>
          <a:xfrm>
            <a:off x="1347950" y="917650"/>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 name="Google Shape;548;p50"/>
          <p:cNvGrpSpPr/>
          <p:nvPr/>
        </p:nvGrpSpPr>
        <p:grpSpPr>
          <a:xfrm>
            <a:off x="3094656" y="2818728"/>
            <a:ext cx="423693" cy="474773"/>
            <a:chOff x="2824664" y="3423900"/>
            <a:chExt cx="473400" cy="473400"/>
          </a:xfrm>
        </p:grpSpPr>
        <p:sp>
          <p:nvSpPr>
            <p:cNvPr id="549" name="Google Shape;549;p50"/>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550" name="Google Shape;550;p50"/>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4</a:t>
              </a:r>
              <a:endParaRPr b="0" i="0" sz="800" u="none" cap="none" strike="noStrike">
                <a:solidFill>
                  <a:srgbClr val="595959"/>
                </a:solidFill>
                <a:latin typeface="Montserrat"/>
                <a:ea typeface="Montserrat"/>
                <a:cs typeface="Montserrat"/>
                <a:sym typeface="Montserrat"/>
              </a:endParaRPr>
            </a:p>
          </p:txBody>
        </p:sp>
      </p:grpSp>
      <p:sp>
        <p:nvSpPr>
          <p:cNvPr id="551" name="Google Shape;551;p50"/>
          <p:cNvSpPr txBox="1"/>
          <p:nvPr/>
        </p:nvSpPr>
        <p:spPr>
          <a:xfrm>
            <a:off x="2138300" y="2778674"/>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Bigrams of</a:t>
            </a:r>
            <a:endParaRPr sz="1000">
              <a:solidFill>
                <a:schemeClr val="accent1"/>
              </a:solidFill>
            </a:endParaRPr>
          </a:p>
          <a:p>
            <a:pPr indent="0" lvl="0" marL="0" rtl="0" algn="ctr">
              <a:spcBef>
                <a:spcPts val="0"/>
              </a:spcBef>
              <a:spcAft>
                <a:spcPts val="0"/>
              </a:spcAft>
              <a:buNone/>
            </a:pPr>
            <a:r>
              <a:rPr lang="el" sz="1000">
                <a:solidFill>
                  <a:schemeClr val="accent1"/>
                </a:solidFill>
              </a:rPr>
              <a:t>words</a:t>
            </a:r>
            <a:endParaRPr sz="1000">
              <a:solidFill>
                <a:schemeClr val="accent1"/>
              </a:solidFill>
            </a:endParaRPr>
          </a:p>
        </p:txBody>
      </p:sp>
      <p:sp>
        <p:nvSpPr>
          <p:cNvPr id="552" name="Google Shape;552;p50"/>
          <p:cNvSpPr/>
          <p:nvPr/>
        </p:nvSpPr>
        <p:spPr>
          <a:xfrm>
            <a:off x="2318238" y="2778675"/>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50"/>
          <p:cNvGrpSpPr/>
          <p:nvPr/>
        </p:nvGrpSpPr>
        <p:grpSpPr>
          <a:xfrm>
            <a:off x="3958098" y="940398"/>
            <a:ext cx="423693" cy="474773"/>
            <a:chOff x="1786339" y="1551001"/>
            <a:chExt cx="473400" cy="473400"/>
          </a:xfrm>
        </p:grpSpPr>
        <p:sp>
          <p:nvSpPr>
            <p:cNvPr id="554" name="Google Shape;554;p50"/>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555" name="Google Shape;555;p50"/>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5</a:t>
              </a:r>
              <a:endParaRPr b="0" i="0" sz="800" u="none" cap="none" strike="noStrike">
                <a:solidFill>
                  <a:srgbClr val="595959"/>
                </a:solidFill>
                <a:latin typeface="Montserrat"/>
                <a:ea typeface="Montserrat"/>
                <a:cs typeface="Montserrat"/>
                <a:sym typeface="Montserrat"/>
              </a:endParaRPr>
            </a:p>
          </p:txBody>
        </p:sp>
      </p:grpSp>
      <p:sp>
        <p:nvSpPr>
          <p:cNvPr id="556" name="Google Shape;556;p50"/>
          <p:cNvSpPr txBox="1"/>
          <p:nvPr/>
        </p:nvSpPr>
        <p:spPr>
          <a:xfrm>
            <a:off x="2803101" y="941813"/>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Single character tokens</a:t>
            </a:r>
            <a:endParaRPr sz="1000">
              <a:solidFill>
                <a:schemeClr val="accent1"/>
              </a:solidFill>
            </a:endParaRPr>
          </a:p>
        </p:txBody>
      </p:sp>
      <p:sp>
        <p:nvSpPr>
          <p:cNvPr id="557" name="Google Shape;557;p50"/>
          <p:cNvSpPr txBox="1"/>
          <p:nvPr/>
        </p:nvSpPr>
        <p:spPr>
          <a:xfrm>
            <a:off x="4149700" y="3368325"/>
            <a:ext cx="4468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παιξτεεχηρευ </a:t>
            </a:r>
            <a:r>
              <a:rPr lang="el" sz="1300">
                <a:solidFill>
                  <a:srgbClr val="3D405B"/>
                </a:solidFill>
                <a:latin typeface="Crimson Text"/>
                <a:ea typeface="Crimson Text"/>
                <a:cs typeface="Crimson Text"/>
                <a:sym typeface="Crimson Text"/>
              </a:rPr>
              <a:t>καιπαιξτε καινούργιος γυναικας δικαι ονπεριτους </a:t>
            </a:r>
            <a:r>
              <a:rPr b="1" lang="el" sz="1300">
                <a:solidFill>
                  <a:srgbClr val="AD0B2D"/>
                </a:solidFill>
                <a:latin typeface="Crimson Text"/>
                <a:ea typeface="Crimson Text"/>
                <a:cs typeface="Crimson Text"/>
                <a:sym typeface="Crimson Text"/>
              </a:rPr>
              <a:t>ἀπλὡς ή πῶς φοῦδ ς δίαι</a:t>
            </a:r>
            <a:r>
              <a:rPr lang="el" sz="1300">
                <a:solidFill>
                  <a:srgbClr val="3D405B"/>
                </a:solidFill>
                <a:latin typeface="Crimson Text"/>
                <a:ea typeface="Crimson Text"/>
                <a:cs typeface="Crimson Text"/>
                <a:sym typeface="Crimson Text"/>
              </a:rPr>
              <a:t> ἐεστιν </a:t>
            </a:r>
            <a:r>
              <a:rPr lang="el" sz="1300">
                <a:solidFill>
                  <a:srgbClr val="3D405B"/>
                </a:solidFill>
                <a:latin typeface="Crimson Text"/>
                <a:ea typeface="Crimson Text"/>
                <a:cs typeface="Crimson Text"/>
                <a:sym typeface="Crimson Text"/>
              </a:rPr>
              <a:t>τνῶ τηνκαρδιαν ειντοις</a:t>
            </a:r>
            <a:r>
              <a:rPr lang="el" sz="1300">
                <a:solidFill>
                  <a:srgbClr val="3D405B"/>
                </a:solidFill>
                <a:latin typeface="Crimson Text"/>
                <a:ea typeface="Crimson Text"/>
                <a:cs typeface="Crimson Text"/>
                <a:sym typeface="Crimson Text"/>
              </a:rPr>
              <a:t>"</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 εχηρευ</a:t>
            </a:r>
            <a:r>
              <a:rPr lang="el" sz="1300">
                <a:solidFill>
                  <a:srgbClr val="3D405B"/>
                </a:solidFill>
                <a:latin typeface="Crimson Text"/>
                <a:ea typeface="Crimson Text"/>
                <a:cs typeface="Crimson Text"/>
                <a:sym typeface="Crimson Text"/>
              </a:rPr>
              <a:t> και παιξτε καινούργιος γυναικας  δικαιον περιτους </a:t>
            </a:r>
            <a:r>
              <a:rPr b="1" lang="el" sz="1300">
                <a:solidFill>
                  <a:srgbClr val="B00136"/>
                </a:solidFill>
                <a:latin typeface="Crimson Text"/>
                <a:ea typeface="Crimson Text"/>
                <a:cs typeface="Crimson Text"/>
                <a:sym typeface="Crimson Text"/>
              </a:rPr>
              <a:t>ἀπλὡς ή πῶς φοῦδ δίαι</a:t>
            </a:r>
            <a:r>
              <a:rPr lang="el" sz="1300">
                <a:solidFill>
                  <a:srgbClr val="3D405B"/>
                </a:solidFill>
                <a:latin typeface="Crimson Text"/>
                <a:ea typeface="Crimson Text"/>
                <a:cs typeface="Crimson Text"/>
                <a:sym typeface="Crimson Text"/>
              </a:rPr>
              <a:t> ἐεστιν τνῶ τηνκαρδιαν ειντοις</a:t>
            </a:r>
            <a:r>
              <a:rPr lang="el" sz="1300">
                <a:solidFill>
                  <a:srgbClr val="3D405B"/>
                </a:solidFill>
                <a:latin typeface="Crimson Text"/>
                <a:ea typeface="Crimson Text"/>
                <a:cs typeface="Crimson Text"/>
                <a:sym typeface="Crimson Text"/>
              </a:rPr>
              <a:t>"</a:t>
            </a:r>
            <a:endParaRPr sz="1600">
              <a:latin typeface="Crimson Text"/>
              <a:ea typeface="Crimson Text"/>
              <a:cs typeface="Crimson Text"/>
              <a:sym typeface="Crimson Text"/>
            </a:endParaRPr>
          </a:p>
        </p:txBody>
      </p:sp>
      <p:sp>
        <p:nvSpPr>
          <p:cNvPr id="558" name="Google Shape;558;p50"/>
          <p:cNvSpPr/>
          <p:nvPr/>
        </p:nvSpPr>
        <p:spPr>
          <a:xfrm>
            <a:off x="4698275" y="3655625"/>
            <a:ext cx="176400" cy="244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0"/>
          <p:cNvSpPr/>
          <p:nvPr/>
        </p:nvSpPr>
        <p:spPr>
          <a:xfrm>
            <a:off x="5530200" y="3655625"/>
            <a:ext cx="140400" cy="244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1"/>
          <p:cNvSpPr txBox="1"/>
          <p:nvPr/>
        </p:nvSpPr>
        <p:spPr>
          <a:xfrm>
            <a:off x="464700" y="197100"/>
            <a:ext cx="7372500" cy="569400"/>
          </a:xfrm>
          <a:prstGeom prst="rect">
            <a:avLst/>
          </a:prstGeom>
          <a:noFill/>
          <a:ln>
            <a:noFill/>
          </a:ln>
          <a:effectLst>
            <a:outerShdw blurRad="57150" rotWithShape="0" algn="bl" dir="5400000" dist="19050">
              <a:srgbClr val="B00136">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Method</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a:t>
            </a:r>
            <a:r>
              <a:rPr b="1" i="1" lang="el" sz="2500">
                <a:solidFill>
                  <a:schemeClr val="accent1"/>
                </a:solidFill>
                <a:latin typeface="Crimson Text"/>
                <a:ea typeface="Crimson Text"/>
                <a:cs typeface="Crimson Text"/>
                <a:sym typeface="Crimson Text"/>
              </a:rPr>
              <a:t>Rule Based Model</a:t>
            </a:r>
            <a:endParaRPr b="1" i="1" sz="2900">
              <a:solidFill>
                <a:schemeClr val="accent1"/>
              </a:solidFill>
              <a:latin typeface="Crimson Text"/>
              <a:ea typeface="Crimson Text"/>
              <a:cs typeface="Crimson Text"/>
              <a:sym typeface="Crimson Text"/>
            </a:endParaRPr>
          </a:p>
        </p:txBody>
      </p:sp>
      <p:sp>
        <p:nvSpPr>
          <p:cNvPr id="565" name="Google Shape;565;p51"/>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1"/>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67" name="Google Shape;567;p51"/>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5</a:t>
            </a:r>
            <a:endParaRPr b="1" sz="1800">
              <a:solidFill>
                <a:srgbClr val="E5B68F"/>
              </a:solidFill>
            </a:endParaRPr>
          </a:p>
        </p:txBody>
      </p:sp>
      <p:sp>
        <p:nvSpPr>
          <p:cNvPr id="568" name="Google Shape;568;p51"/>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rgbClr val="C6B7A9"/>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sp>
        <p:nvSpPr>
          <p:cNvPr id="569" name="Google Shape;569;p51"/>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grpSp>
        <p:nvGrpSpPr>
          <p:cNvPr id="570" name="Google Shape;570;p51"/>
          <p:cNvGrpSpPr/>
          <p:nvPr/>
        </p:nvGrpSpPr>
        <p:grpSpPr>
          <a:xfrm>
            <a:off x="2138298" y="940398"/>
            <a:ext cx="423693" cy="474773"/>
            <a:chOff x="1786339" y="1551001"/>
            <a:chExt cx="473400" cy="473400"/>
          </a:xfrm>
        </p:grpSpPr>
        <p:sp>
          <p:nvSpPr>
            <p:cNvPr id="571" name="Google Shape;571;p51"/>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1"/>
                </a:solidFill>
                <a:latin typeface="Arial"/>
                <a:ea typeface="Arial"/>
                <a:cs typeface="Arial"/>
                <a:sym typeface="Arial"/>
              </a:endParaRPr>
            </a:p>
          </p:txBody>
        </p:sp>
        <p:sp>
          <p:nvSpPr>
            <p:cNvPr id="572" name="Google Shape;572;p51"/>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3</a:t>
              </a:r>
              <a:endParaRPr b="0" i="0" sz="800" u="none" cap="none" strike="noStrike">
                <a:solidFill>
                  <a:srgbClr val="595959"/>
                </a:solidFill>
                <a:latin typeface="Montserrat"/>
                <a:ea typeface="Montserrat"/>
                <a:cs typeface="Montserrat"/>
                <a:sym typeface="Montserrat"/>
              </a:endParaRPr>
            </a:p>
          </p:txBody>
        </p:sp>
      </p:grpSp>
      <p:grpSp>
        <p:nvGrpSpPr>
          <p:cNvPr id="573" name="Google Shape;573;p51"/>
          <p:cNvGrpSpPr/>
          <p:nvPr/>
        </p:nvGrpSpPr>
        <p:grpSpPr>
          <a:xfrm>
            <a:off x="1347956" y="2818728"/>
            <a:ext cx="423693" cy="474773"/>
            <a:chOff x="2824664" y="3423900"/>
            <a:chExt cx="473400" cy="473400"/>
          </a:xfrm>
        </p:grpSpPr>
        <p:sp>
          <p:nvSpPr>
            <p:cNvPr id="574" name="Google Shape;574;p51"/>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575" name="Google Shape;575;p51"/>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2</a:t>
              </a:r>
              <a:endParaRPr b="0" i="0" sz="800" u="none" cap="none" strike="noStrike">
                <a:solidFill>
                  <a:srgbClr val="595959"/>
                </a:solidFill>
                <a:latin typeface="Montserrat"/>
                <a:ea typeface="Montserrat"/>
                <a:cs typeface="Montserrat"/>
                <a:sym typeface="Montserrat"/>
              </a:endParaRPr>
            </a:p>
          </p:txBody>
        </p:sp>
      </p:grpSp>
      <p:grpSp>
        <p:nvGrpSpPr>
          <p:cNvPr id="576" name="Google Shape;576;p51"/>
          <p:cNvGrpSpPr/>
          <p:nvPr/>
        </p:nvGrpSpPr>
        <p:grpSpPr>
          <a:xfrm>
            <a:off x="539523" y="1992198"/>
            <a:ext cx="423693" cy="474773"/>
            <a:chOff x="1786339" y="1551001"/>
            <a:chExt cx="473400" cy="473400"/>
          </a:xfrm>
        </p:grpSpPr>
        <p:sp>
          <p:nvSpPr>
            <p:cNvPr id="577" name="Google Shape;577;p51"/>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578" name="Google Shape;578;p51"/>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1</a:t>
              </a:r>
              <a:endParaRPr b="0" i="0" sz="800" u="none" cap="none" strike="noStrike">
                <a:solidFill>
                  <a:srgbClr val="595959"/>
                </a:solidFill>
                <a:latin typeface="Montserrat"/>
                <a:ea typeface="Montserrat"/>
                <a:cs typeface="Montserrat"/>
                <a:sym typeface="Montserrat"/>
              </a:endParaRPr>
            </a:p>
          </p:txBody>
        </p:sp>
      </p:grpSp>
      <p:sp>
        <p:nvSpPr>
          <p:cNvPr id="579" name="Google Shape;579;p51"/>
          <p:cNvSpPr txBox="1"/>
          <p:nvPr/>
        </p:nvSpPr>
        <p:spPr>
          <a:xfrm>
            <a:off x="2029300" y="394730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580" name="Google Shape;580;p51"/>
          <p:cNvSpPr txBox="1"/>
          <p:nvPr/>
        </p:nvSpPr>
        <p:spPr>
          <a:xfrm>
            <a:off x="713225" y="3328900"/>
            <a:ext cx="35088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800">
                <a:solidFill>
                  <a:srgbClr val="3D405B"/>
                </a:solidFill>
              </a:rPr>
              <a:t>Duplicate characters</a:t>
            </a:r>
            <a:endParaRPr b="1" sz="1800">
              <a:solidFill>
                <a:srgbClr val="3D405B"/>
              </a:solidFill>
            </a:endParaRPr>
          </a:p>
          <a:p>
            <a:pPr indent="0" lvl="0" marL="0" rtl="0" algn="l">
              <a:lnSpc>
                <a:spcPct val="115000"/>
              </a:lnSpc>
              <a:spcBef>
                <a:spcPts val="0"/>
              </a:spcBef>
              <a:spcAft>
                <a:spcPts val="0"/>
              </a:spcAft>
              <a:buNone/>
            </a:pPr>
            <a:r>
              <a:rPr lang="el" sz="1000">
                <a:solidFill>
                  <a:srgbClr val="3D405B"/>
                </a:solidFill>
                <a:highlight>
                  <a:srgbClr val="FFFFFF"/>
                </a:highlight>
                <a:latin typeface="Tinos"/>
                <a:ea typeface="Tinos"/>
                <a:cs typeface="Tinos"/>
                <a:sym typeface="Tinos"/>
              </a:rPr>
              <a:t>Duplicate characters found in tokens were replaced with single ones, unless the token was found in the corpora</a:t>
            </a:r>
            <a:endParaRPr sz="1000">
              <a:solidFill>
                <a:srgbClr val="3D405B"/>
              </a:solidFill>
              <a:highlight>
                <a:srgbClr val="FFFFFF"/>
              </a:highlight>
              <a:latin typeface="Tinos"/>
              <a:ea typeface="Tinos"/>
              <a:cs typeface="Tinos"/>
              <a:sym typeface="Tinos"/>
            </a:endParaRPr>
          </a:p>
          <a:p>
            <a:pPr indent="0" lvl="0" marL="0" rtl="0" algn="l">
              <a:lnSpc>
                <a:spcPct val="115000"/>
              </a:lnSpc>
              <a:spcBef>
                <a:spcPts val="0"/>
              </a:spcBef>
              <a:spcAft>
                <a:spcPts val="0"/>
              </a:spcAft>
              <a:buNone/>
            </a:pPr>
            <a:r>
              <a:t/>
            </a:r>
            <a:endParaRPr sz="1000">
              <a:highlight>
                <a:srgbClr val="FFFFFF"/>
              </a:highlight>
            </a:endParaRPr>
          </a:p>
          <a:p>
            <a:pPr indent="0" lvl="0" marL="0" rtl="0" algn="l">
              <a:lnSpc>
                <a:spcPct val="115000"/>
              </a:lnSpc>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None/>
            </a:pPr>
            <a:r>
              <a:rPr lang="el" sz="1000">
                <a:solidFill>
                  <a:schemeClr val="dk2"/>
                </a:solidFill>
              </a:rPr>
              <a:t> </a:t>
            </a:r>
            <a:endParaRPr b="1" sz="1800">
              <a:solidFill>
                <a:schemeClr val="dk2"/>
              </a:solidFill>
            </a:endParaRPr>
          </a:p>
        </p:txBody>
      </p:sp>
      <p:sp>
        <p:nvSpPr>
          <p:cNvPr id="581" name="Google Shape;581;p51"/>
          <p:cNvSpPr txBox="1"/>
          <p:nvPr/>
        </p:nvSpPr>
        <p:spPr>
          <a:xfrm>
            <a:off x="899051" y="1983275"/>
            <a:ext cx="132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Subset of </a:t>
            </a:r>
            <a:endParaRPr sz="1000">
              <a:solidFill>
                <a:schemeClr val="accent1"/>
              </a:solidFill>
            </a:endParaRPr>
          </a:p>
          <a:p>
            <a:pPr indent="0" lvl="0" marL="0" rtl="0" algn="l">
              <a:spcBef>
                <a:spcPts val="0"/>
              </a:spcBef>
              <a:spcAft>
                <a:spcPts val="0"/>
              </a:spcAft>
              <a:buNone/>
            </a:pPr>
            <a:r>
              <a:rPr lang="el" sz="1000">
                <a:solidFill>
                  <a:schemeClr val="accent1"/>
                </a:solidFill>
              </a:rPr>
              <a:t>word</a:t>
            </a:r>
            <a:endParaRPr sz="1000">
              <a:solidFill>
                <a:schemeClr val="accent1"/>
              </a:solidFill>
            </a:endParaRPr>
          </a:p>
        </p:txBody>
      </p:sp>
      <p:sp>
        <p:nvSpPr>
          <p:cNvPr id="582" name="Google Shape;582;p51"/>
          <p:cNvSpPr txBox="1"/>
          <p:nvPr/>
        </p:nvSpPr>
        <p:spPr>
          <a:xfrm>
            <a:off x="464475" y="2812150"/>
            <a:ext cx="121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Combinations</a:t>
            </a:r>
            <a:endParaRPr sz="1000">
              <a:solidFill>
                <a:schemeClr val="accent1"/>
              </a:solidFill>
            </a:endParaRPr>
          </a:p>
          <a:p>
            <a:pPr indent="0" lvl="0" marL="0" rtl="0" algn="l">
              <a:spcBef>
                <a:spcPts val="0"/>
              </a:spcBef>
              <a:spcAft>
                <a:spcPts val="0"/>
              </a:spcAft>
              <a:buNone/>
            </a:pPr>
            <a:r>
              <a:rPr lang="el" sz="1000">
                <a:solidFill>
                  <a:schemeClr val="accent1"/>
                </a:solidFill>
              </a:rPr>
              <a:t>of words </a:t>
            </a:r>
            <a:endParaRPr sz="1200">
              <a:solidFill>
                <a:schemeClr val="accent1"/>
              </a:solidFill>
            </a:endParaRPr>
          </a:p>
        </p:txBody>
      </p:sp>
      <p:sp>
        <p:nvSpPr>
          <p:cNvPr id="583" name="Google Shape;583;p51"/>
          <p:cNvSpPr/>
          <p:nvPr/>
        </p:nvSpPr>
        <p:spPr>
          <a:xfrm>
            <a:off x="539525" y="1959150"/>
            <a:ext cx="10140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1"/>
          <p:cNvSpPr/>
          <p:nvPr/>
        </p:nvSpPr>
        <p:spPr>
          <a:xfrm>
            <a:off x="539525" y="2788000"/>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1"/>
          <p:cNvSpPr txBox="1"/>
          <p:nvPr/>
        </p:nvSpPr>
        <p:spPr>
          <a:xfrm>
            <a:off x="1516450" y="130865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586" name="Google Shape;586;p51"/>
          <p:cNvSpPr txBox="1"/>
          <p:nvPr/>
        </p:nvSpPr>
        <p:spPr>
          <a:xfrm>
            <a:off x="1114151" y="941800"/>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Edit distance</a:t>
            </a:r>
            <a:endParaRPr sz="1000">
              <a:solidFill>
                <a:schemeClr val="accent1"/>
              </a:solidFill>
            </a:endParaRPr>
          </a:p>
          <a:p>
            <a:pPr indent="0" lvl="0" marL="0" rtl="0" algn="ctr">
              <a:spcBef>
                <a:spcPts val="0"/>
              </a:spcBef>
              <a:spcAft>
                <a:spcPts val="0"/>
              </a:spcAft>
              <a:buNone/>
            </a:pPr>
            <a:r>
              <a:rPr lang="el" sz="1000">
                <a:solidFill>
                  <a:schemeClr val="accent1"/>
                </a:solidFill>
              </a:rPr>
              <a:t>(1 &amp; 2)</a:t>
            </a:r>
            <a:endParaRPr sz="1000">
              <a:solidFill>
                <a:schemeClr val="accent1"/>
              </a:solidFill>
            </a:endParaRPr>
          </a:p>
        </p:txBody>
      </p:sp>
      <p:sp>
        <p:nvSpPr>
          <p:cNvPr id="587" name="Google Shape;587;p51"/>
          <p:cNvSpPr/>
          <p:nvPr/>
        </p:nvSpPr>
        <p:spPr>
          <a:xfrm>
            <a:off x="1347950" y="917650"/>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51"/>
          <p:cNvGrpSpPr/>
          <p:nvPr/>
        </p:nvGrpSpPr>
        <p:grpSpPr>
          <a:xfrm>
            <a:off x="3094656" y="2818728"/>
            <a:ext cx="423693" cy="474773"/>
            <a:chOff x="2824664" y="3423900"/>
            <a:chExt cx="473400" cy="473400"/>
          </a:xfrm>
        </p:grpSpPr>
        <p:sp>
          <p:nvSpPr>
            <p:cNvPr id="589" name="Google Shape;589;p51"/>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590" name="Google Shape;590;p51"/>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4</a:t>
              </a:r>
              <a:endParaRPr b="0" i="0" sz="800" u="none" cap="none" strike="noStrike">
                <a:solidFill>
                  <a:srgbClr val="595959"/>
                </a:solidFill>
                <a:latin typeface="Montserrat"/>
                <a:ea typeface="Montserrat"/>
                <a:cs typeface="Montserrat"/>
                <a:sym typeface="Montserrat"/>
              </a:endParaRPr>
            </a:p>
          </p:txBody>
        </p:sp>
      </p:grpSp>
      <p:sp>
        <p:nvSpPr>
          <p:cNvPr id="591" name="Google Shape;591;p51"/>
          <p:cNvSpPr txBox="1"/>
          <p:nvPr/>
        </p:nvSpPr>
        <p:spPr>
          <a:xfrm>
            <a:off x="2138300" y="2778674"/>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Bigrams of</a:t>
            </a:r>
            <a:endParaRPr sz="1000">
              <a:solidFill>
                <a:schemeClr val="accent1"/>
              </a:solidFill>
            </a:endParaRPr>
          </a:p>
          <a:p>
            <a:pPr indent="0" lvl="0" marL="0" rtl="0" algn="ctr">
              <a:spcBef>
                <a:spcPts val="0"/>
              </a:spcBef>
              <a:spcAft>
                <a:spcPts val="0"/>
              </a:spcAft>
              <a:buNone/>
            </a:pPr>
            <a:r>
              <a:rPr lang="el" sz="1000">
                <a:solidFill>
                  <a:schemeClr val="accent1"/>
                </a:solidFill>
              </a:rPr>
              <a:t>words</a:t>
            </a:r>
            <a:endParaRPr sz="1000">
              <a:solidFill>
                <a:schemeClr val="accent1"/>
              </a:solidFill>
            </a:endParaRPr>
          </a:p>
        </p:txBody>
      </p:sp>
      <p:sp>
        <p:nvSpPr>
          <p:cNvPr id="592" name="Google Shape;592;p51"/>
          <p:cNvSpPr/>
          <p:nvPr/>
        </p:nvSpPr>
        <p:spPr>
          <a:xfrm>
            <a:off x="2318238" y="2778675"/>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51"/>
          <p:cNvGrpSpPr/>
          <p:nvPr/>
        </p:nvGrpSpPr>
        <p:grpSpPr>
          <a:xfrm>
            <a:off x="3958098" y="940398"/>
            <a:ext cx="423693" cy="474773"/>
            <a:chOff x="1786339" y="1551001"/>
            <a:chExt cx="473400" cy="473400"/>
          </a:xfrm>
        </p:grpSpPr>
        <p:sp>
          <p:nvSpPr>
            <p:cNvPr id="594" name="Google Shape;594;p51"/>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595" name="Google Shape;595;p51"/>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5</a:t>
              </a:r>
              <a:endParaRPr b="0" i="0" sz="800" u="none" cap="none" strike="noStrike">
                <a:solidFill>
                  <a:srgbClr val="595959"/>
                </a:solidFill>
                <a:latin typeface="Montserrat"/>
                <a:ea typeface="Montserrat"/>
                <a:cs typeface="Montserrat"/>
                <a:sym typeface="Montserrat"/>
              </a:endParaRPr>
            </a:p>
          </p:txBody>
        </p:sp>
      </p:grpSp>
      <p:sp>
        <p:nvSpPr>
          <p:cNvPr id="596" name="Google Shape;596;p51"/>
          <p:cNvSpPr txBox="1"/>
          <p:nvPr/>
        </p:nvSpPr>
        <p:spPr>
          <a:xfrm>
            <a:off x="2803101" y="941813"/>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Single character tokens</a:t>
            </a:r>
            <a:endParaRPr sz="1000">
              <a:solidFill>
                <a:schemeClr val="accent1"/>
              </a:solidFill>
            </a:endParaRPr>
          </a:p>
        </p:txBody>
      </p:sp>
      <p:sp>
        <p:nvSpPr>
          <p:cNvPr id="597" name="Google Shape;597;p51"/>
          <p:cNvSpPr/>
          <p:nvPr/>
        </p:nvSpPr>
        <p:spPr>
          <a:xfrm>
            <a:off x="2953002" y="917663"/>
            <a:ext cx="14802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51"/>
          <p:cNvGrpSpPr/>
          <p:nvPr/>
        </p:nvGrpSpPr>
        <p:grpSpPr>
          <a:xfrm>
            <a:off x="4936831" y="2787590"/>
            <a:ext cx="423693" cy="474773"/>
            <a:chOff x="2824664" y="3423900"/>
            <a:chExt cx="473400" cy="473400"/>
          </a:xfrm>
        </p:grpSpPr>
        <p:sp>
          <p:nvSpPr>
            <p:cNvPr id="599" name="Google Shape;599;p51"/>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600" name="Google Shape;600;p51"/>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6</a:t>
              </a:r>
              <a:endParaRPr b="0" i="0" sz="800" u="none" cap="none" strike="noStrike">
                <a:solidFill>
                  <a:srgbClr val="595959"/>
                </a:solidFill>
                <a:latin typeface="Montserrat"/>
                <a:ea typeface="Montserrat"/>
                <a:cs typeface="Montserrat"/>
                <a:sym typeface="Montserrat"/>
              </a:endParaRPr>
            </a:p>
          </p:txBody>
        </p:sp>
      </p:grpSp>
      <p:sp>
        <p:nvSpPr>
          <p:cNvPr id="601" name="Google Shape;601;p51"/>
          <p:cNvSpPr txBox="1"/>
          <p:nvPr/>
        </p:nvSpPr>
        <p:spPr>
          <a:xfrm>
            <a:off x="4003475" y="2778650"/>
            <a:ext cx="1211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Duplicate characters</a:t>
            </a:r>
            <a:endParaRPr sz="1200">
              <a:solidFill>
                <a:schemeClr val="accent1"/>
              </a:solidFill>
            </a:endParaRPr>
          </a:p>
        </p:txBody>
      </p:sp>
      <p:sp>
        <p:nvSpPr>
          <p:cNvPr id="602" name="Google Shape;602;p51"/>
          <p:cNvSpPr txBox="1"/>
          <p:nvPr/>
        </p:nvSpPr>
        <p:spPr>
          <a:xfrm>
            <a:off x="4149700" y="3368325"/>
            <a:ext cx="4468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παιξτεεχηρευ</a:t>
            </a:r>
            <a:r>
              <a:rPr lang="el" sz="1300">
                <a:solidFill>
                  <a:srgbClr val="3D405B"/>
                </a:solidFill>
                <a:latin typeface="Crimson Text"/>
                <a:ea typeface="Crimson Text"/>
                <a:cs typeface="Crimson Text"/>
                <a:sym typeface="Crimson Text"/>
              </a:rPr>
              <a:t> καιπαιξτε καινούργιος γυναικας δικαι ονπεριτους ἀπλὡς ή πῶς φοῦ ἐ δίαι </a:t>
            </a:r>
            <a:r>
              <a:rPr b="1" lang="el" sz="1300">
                <a:solidFill>
                  <a:srgbClr val="AD0B2D"/>
                </a:solidFill>
                <a:latin typeface="Crimson Text"/>
                <a:ea typeface="Crimson Text"/>
                <a:cs typeface="Crimson Text"/>
                <a:sym typeface="Crimson Text"/>
              </a:rPr>
              <a:t>ἐεστιν</a:t>
            </a:r>
            <a:r>
              <a:rPr lang="el" sz="1300">
                <a:solidFill>
                  <a:srgbClr val="3D405B"/>
                </a:solidFill>
                <a:latin typeface="Crimson Text"/>
                <a:ea typeface="Crimson Text"/>
                <a:cs typeface="Crimson Text"/>
                <a:sym typeface="Crimson Text"/>
              </a:rPr>
              <a:t> </a:t>
            </a:r>
            <a:r>
              <a:rPr lang="el" sz="1300">
                <a:solidFill>
                  <a:srgbClr val="3D405B"/>
                </a:solidFill>
                <a:latin typeface="Crimson Text"/>
                <a:ea typeface="Crimson Text"/>
                <a:cs typeface="Crimson Text"/>
                <a:sym typeface="Crimson Text"/>
              </a:rPr>
              <a:t>τνῶ </a:t>
            </a:r>
            <a:r>
              <a:rPr lang="el" sz="1300">
                <a:solidFill>
                  <a:srgbClr val="3D405B"/>
                </a:solidFill>
                <a:latin typeface="Crimson Text"/>
                <a:ea typeface="Crimson Text"/>
                <a:cs typeface="Crimson Text"/>
                <a:sym typeface="Crimson Text"/>
              </a:rPr>
              <a:t>τηνκαρδιαν ειντοις"</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 εχηρευ</a:t>
            </a:r>
            <a:r>
              <a:rPr lang="el" sz="1300">
                <a:solidFill>
                  <a:srgbClr val="3D405B"/>
                </a:solidFill>
                <a:latin typeface="Crimson Text"/>
                <a:ea typeface="Crimson Text"/>
                <a:cs typeface="Crimson Text"/>
                <a:sym typeface="Crimson Text"/>
              </a:rPr>
              <a:t> και παιξτε καινούργιος γυναικας  δικαιον περιτους ἀπλὡς ή πῶς φοῦ δίαι </a:t>
            </a:r>
            <a:r>
              <a:rPr b="1" lang="el" sz="1300">
                <a:solidFill>
                  <a:srgbClr val="AD0B2D"/>
                </a:solidFill>
                <a:latin typeface="Crimson Text"/>
                <a:ea typeface="Crimson Text"/>
                <a:cs typeface="Crimson Text"/>
                <a:sym typeface="Crimson Text"/>
              </a:rPr>
              <a:t>ἐστιν</a:t>
            </a:r>
            <a:r>
              <a:rPr lang="el" sz="1300">
                <a:solidFill>
                  <a:srgbClr val="3D405B"/>
                </a:solidFill>
                <a:latin typeface="Crimson Text"/>
                <a:ea typeface="Crimson Text"/>
                <a:cs typeface="Crimson Text"/>
                <a:sym typeface="Crimson Text"/>
              </a:rPr>
              <a:t> τνῶ τηνκαρδιαν ειντοις</a:t>
            </a:r>
            <a:r>
              <a:rPr lang="el" sz="1300">
                <a:solidFill>
                  <a:srgbClr val="3D405B"/>
                </a:solidFill>
                <a:latin typeface="Crimson Text"/>
                <a:ea typeface="Crimson Text"/>
                <a:cs typeface="Crimson Text"/>
                <a:sym typeface="Crimson Text"/>
              </a:rPr>
              <a:t>"</a:t>
            </a:r>
            <a:endParaRPr sz="1600">
              <a:latin typeface="Crimson Text"/>
              <a:ea typeface="Crimson Text"/>
              <a:cs typeface="Crimson Text"/>
              <a:sym typeface="Crimson Text"/>
            </a:endParaRPr>
          </a:p>
        </p:txBody>
      </p:sp>
      <p:sp>
        <p:nvSpPr>
          <p:cNvPr id="603" name="Google Shape;603;p51"/>
          <p:cNvSpPr/>
          <p:nvPr/>
        </p:nvSpPr>
        <p:spPr>
          <a:xfrm rot="5400000">
            <a:off x="5815300" y="3766500"/>
            <a:ext cx="75600" cy="208500"/>
          </a:xfrm>
          <a:prstGeom prst="rightBrace">
            <a:avLst>
              <a:gd fmla="val 5000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2"/>
          <p:cNvSpPr txBox="1"/>
          <p:nvPr/>
        </p:nvSpPr>
        <p:spPr>
          <a:xfrm>
            <a:off x="464700" y="197100"/>
            <a:ext cx="7372500" cy="569400"/>
          </a:xfrm>
          <a:prstGeom prst="rect">
            <a:avLst/>
          </a:prstGeom>
          <a:noFill/>
          <a:ln>
            <a:noFill/>
          </a:ln>
          <a:effectLst>
            <a:outerShdw blurRad="57150" rotWithShape="0" algn="bl" dir="5400000" dist="19050">
              <a:srgbClr val="AD0B2D">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Method</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a:t>
            </a:r>
            <a:r>
              <a:rPr b="1" i="1" lang="el" sz="2500">
                <a:solidFill>
                  <a:schemeClr val="accent1"/>
                </a:solidFill>
                <a:latin typeface="Crimson Text"/>
                <a:ea typeface="Crimson Text"/>
                <a:cs typeface="Crimson Text"/>
                <a:sym typeface="Crimson Text"/>
              </a:rPr>
              <a:t>Rule Based Model</a:t>
            </a:r>
            <a:endParaRPr b="1" i="1" sz="2900">
              <a:solidFill>
                <a:schemeClr val="accent1"/>
              </a:solidFill>
              <a:latin typeface="Crimson Text"/>
              <a:ea typeface="Crimson Text"/>
              <a:cs typeface="Crimson Text"/>
              <a:sym typeface="Crimson Text"/>
            </a:endParaRPr>
          </a:p>
        </p:txBody>
      </p:sp>
      <p:sp>
        <p:nvSpPr>
          <p:cNvPr id="609" name="Google Shape;609;p52"/>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2"/>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11" name="Google Shape;611;p52"/>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5</a:t>
            </a:r>
            <a:endParaRPr b="1" sz="1800">
              <a:solidFill>
                <a:srgbClr val="E5B68F"/>
              </a:solidFill>
            </a:endParaRPr>
          </a:p>
        </p:txBody>
      </p:sp>
      <p:sp>
        <p:nvSpPr>
          <p:cNvPr id="612" name="Google Shape;612;p52"/>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rgbClr val="C6B7A9"/>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sp>
        <p:nvSpPr>
          <p:cNvPr id="613" name="Google Shape;613;p52"/>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grpSp>
        <p:nvGrpSpPr>
          <p:cNvPr id="614" name="Google Shape;614;p52"/>
          <p:cNvGrpSpPr/>
          <p:nvPr/>
        </p:nvGrpSpPr>
        <p:grpSpPr>
          <a:xfrm>
            <a:off x="2138298" y="940398"/>
            <a:ext cx="423693" cy="474773"/>
            <a:chOff x="1786339" y="1551001"/>
            <a:chExt cx="473400" cy="473400"/>
          </a:xfrm>
        </p:grpSpPr>
        <p:sp>
          <p:nvSpPr>
            <p:cNvPr id="615" name="Google Shape;615;p52"/>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1"/>
                </a:solidFill>
                <a:latin typeface="Arial"/>
                <a:ea typeface="Arial"/>
                <a:cs typeface="Arial"/>
                <a:sym typeface="Arial"/>
              </a:endParaRPr>
            </a:p>
          </p:txBody>
        </p:sp>
        <p:sp>
          <p:nvSpPr>
            <p:cNvPr id="616" name="Google Shape;616;p52"/>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3</a:t>
              </a:r>
              <a:endParaRPr b="0" i="0" sz="800" u="none" cap="none" strike="noStrike">
                <a:solidFill>
                  <a:srgbClr val="595959"/>
                </a:solidFill>
                <a:latin typeface="Montserrat"/>
                <a:ea typeface="Montserrat"/>
                <a:cs typeface="Montserrat"/>
                <a:sym typeface="Montserrat"/>
              </a:endParaRPr>
            </a:p>
          </p:txBody>
        </p:sp>
      </p:grpSp>
      <p:grpSp>
        <p:nvGrpSpPr>
          <p:cNvPr id="617" name="Google Shape;617;p52"/>
          <p:cNvGrpSpPr/>
          <p:nvPr/>
        </p:nvGrpSpPr>
        <p:grpSpPr>
          <a:xfrm>
            <a:off x="1347956" y="2818728"/>
            <a:ext cx="423693" cy="474773"/>
            <a:chOff x="2824664" y="3423900"/>
            <a:chExt cx="473400" cy="473400"/>
          </a:xfrm>
        </p:grpSpPr>
        <p:sp>
          <p:nvSpPr>
            <p:cNvPr id="618" name="Google Shape;618;p52"/>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619" name="Google Shape;619;p52"/>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2</a:t>
              </a:r>
              <a:endParaRPr b="0" i="0" sz="800" u="none" cap="none" strike="noStrike">
                <a:solidFill>
                  <a:srgbClr val="595959"/>
                </a:solidFill>
                <a:latin typeface="Montserrat"/>
                <a:ea typeface="Montserrat"/>
                <a:cs typeface="Montserrat"/>
                <a:sym typeface="Montserrat"/>
              </a:endParaRPr>
            </a:p>
          </p:txBody>
        </p:sp>
      </p:grpSp>
      <p:grpSp>
        <p:nvGrpSpPr>
          <p:cNvPr id="620" name="Google Shape;620;p52"/>
          <p:cNvGrpSpPr/>
          <p:nvPr/>
        </p:nvGrpSpPr>
        <p:grpSpPr>
          <a:xfrm>
            <a:off x="539523" y="1992198"/>
            <a:ext cx="423693" cy="474773"/>
            <a:chOff x="1786339" y="1551001"/>
            <a:chExt cx="473400" cy="473400"/>
          </a:xfrm>
        </p:grpSpPr>
        <p:sp>
          <p:nvSpPr>
            <p:cNvPr id="621" name="Google Shape;621;p52"/>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622" name="Google Shape;622;p52"/>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1</a:t>
              </a:r>
              <a:endParaRPr b="0" i="0" sz="800" u="none" cap="none" strike="noStrike">
                <a:solidFill>
                  <a:srgbClr val="595959"/>
                </a:solidFill>
                <a:latin typeface="Montserrat"/>
                <a:ea typeface="Montserrat"/>
                <a:cs typeface="Montserrat"/>
                <a:sym typeface="Montserrat"/>
              </a:endParaRPr>
            </a:p>
          </p:txBody>
        </p:sp>
      </p:grpSp>
      <p:sp>
        <p:nvSpPr>
          <p:cNvPr id="623" name="Google Shape;623;p52"/>
          <p:cNvSpPr txBox="1"/>
          <p:nvPr/>
        </p:nvSpPr>
        <p:spPr>
          <a:xfrm>
            <a:off x="2029300" y="394730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624" name="Google Shape;624;p52"/>
          <p:cNvSpPr txBox="1"/>
          <p:nvPr/>
        </p:nvSpPr>
        <p:spPr>
          <a:xfrm>
            <a:off x="713225" y="3328900"/>
            <a:ext cx="3508800" cy="16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800">
                <a:solidFill>
                  <a:srgbClr val="3D405B"/>
                </a:solidFill>
              </a:rPr>
              <a:t>Misspelled pronouns</a:t>
            </a:r>
            <a:endParaRPr b="1" sz="1800">
              <a:solidFill>
                <a:srgbClr val="3D405B"/>
              </a:solidFill>
            </a:endParaRPr>
          </a:p>
          <a:p>
            <a:pPr indent="0" lvl="0" marL="0" rtl="0" algn="l">
              <a:lnSpc>
                <a:spcPct val="115000"/>
              </a:lnSpc>
              <a:spcBef>
                <a:spcPts val="0"/>
              </a:spcBef>
              <a:spcAft>
                <a:spcPts val="0"/>
              </a:spcAft>
              <a:buNone/>
            </a:pPr>
            <a:r>
              <a:rPr lang="el" sz="1000">
                <a:solidFill>
                  <a:srgbClr val="3D405B"/>
                </a:solidFill>
                <a:highlight>
                  <a:srgbClr val="FFFFFF"/>
                </a:highlight>
                <a:latin typeface="Tinos"/>
                <a:ea typeface="Tinos"/>
                <a:cs typeface="Tinos"/>
                <a:sym typeface="Tinos"/>
              </a:rPr>
              <a:t>-Pronouns are difficult to correct, because too many words contain them with edit distance of two characters</a:t>
            </a:r>
            <a:endParaRPr sz="1000">
              <a:solidFill>
                <a:srgbClr val="3D405B"/>
              </a:solidFill>
              <a:highlight>
                <a:srgbClr val="FFFFFF"/>
              </a:highlight>
              <a:latin typeface="Tinos"/>
              <a:ea typeface="Tinos"/>
              <a:cs typeface="Tinos"/>
              <a:sym typeface="Tinos"/>
            </a:endParaRPr>
          </a:p>
          <a:p>
            <a:pPr indent="0" lvl="0" marL="0" rtl="0" algn="l">
              <a:lnSpc>
                <a:spcPct val="115000"/>
              </a:lnSpc>
              <a:spcBef>
                <a:spcPts val="0"/>
              </a:spcBef>
              <a:spcAft>
                <a:spcPts val="0"/>
              </a:spcAft>
              <a:buNone/>
            </a:pPr>
            <a:r>
              <a:rPr lang="el" sz="1000">
                <a:solidFill>
                  <a:srgbClr val="3D405B"/>
                </a:solidFill>
                <a:highlight>
                  <a:srgbClr val="FFFFFF"/>
                </a:highlight>
                <a:latin typeface="Tinos"/>
                <a:ea typeface="Tinos"/>
                <a:cs typeface="Tinos"/>
                <a:sym typeface="Tinos"/>
              </a:rPr>
              <a:t>-If the system recognized a misspelled pronoun, it would replace it with the correct version</a:t>
            </a:r>
            <a:endParaRPr sz="1000">
              <a:solidFill>
                <a:srgbClr val="3D405B"/>
              </a:solidFill>
              <a:highlight>
                <a:srgbClr val="FFFFFF"/>
              </a:highlight>
              <a:latin typeface="Tinos"/>
              <a:ea typeface="Tinos"/>
              <a:cs typeface="Tinos"/>
              <a:sym typeface="Tinos"/>
            </a:endParaRPr>
          </a:p>
          <a:p>
            <a:pPr indent="0" lvl="0" marL="0" rtl="0" algn="l">
              <a:lnSpc>
                <a:spcPct val="115000"/>
              </a:lnSpc>
              <a:spcBef>
                <a:spcPts val="0"/>
              </a:spcBef>
              <a:spcAft>
                <a:spcPts val="0"/>
              </a:spcAft>
              <a:buNone/>
            </a:pPr>
            <a:r>
              <a:t/>
            </a:r>
            <a:endParaRPr sz="1000">
              <a:highlight>
                <a:srgbClr val="FFFFFF"/>
              </a:highlight>
            </a:endParaRPr>
          </a:p>
          <a:p>
            <a:pPr indent="0" lvl="0" marL="0" rtl="0" algn="l">
              <a:lnSpc>
                <a:spcPct val="115000"/>
              </a:lnSpc>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None/>
            </a:pPr>
            <a:r>
              <a:rPr lang="el" sz="1000">
                <a:solidFill>
                  <a:schemeClr val="dk2"/>
                </a:solidFill>
              </a:rPr>
              <a:t> </a:t>
            </a:r>
            <a:endParaRPr b="1" sz="1800">
              <a:solidFill>
                <a:schemeClr val="dk2"/>
              </a:solidFill>
            </a:endParaRPr>
          </a:p>
        </p:txBody>
      </p:sp>
      <p:sp>
        <p:nvSpPr>
          <p:cNvPr id="625" name="Google Shape;625;p52"/>
          <p:cNvSpPr txBox="1"/>
          <p:nvPr/>
        </p:nvSpPr>
        <p:spPr>
          <a:xfrm>
            <a:off x="899051" y="1983275"/>
            <a:ext cx="132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Subset of </a:t>
            </a:r>
            <a:endParaRPr sz="1000">
              <a:solidFill>
                <a:schemeClr val="accent1"/>
              </a:solidFill>
            </a:endParaRPr>
          </a:p>
          <a:p>
            <a:pPr indent="0" lvl="0" marL="0" rtl="0" algn="l">
              <a:spcBef>
                <a:spcPts val="0"/>
              </a:spcBef>
              <a:spcAft>
                <a:spcPts val="0"/>
              </a:spcAft>
              <a:buNone/>
            </a:pPr>
            <a:r>
              <a:rPr lang="el" sz="1000">
                <a:solidFill>
                  <a:schemeClr val="accent1"/>
                </a:solidFill>
              </a:rPr>
              <a:t>word</a:t>
            </a:r>
            <a:endParaRPr sz="1000">
              <a:solidFill>
                <a:schemeClr val="accent1"/>
              </a:solidFill>
            </a:endParaRPr>
          </a:p>
        </p:txBody>
      </p:sp>
      <p:sp>
        <p:nvSpPr>
          <p:cNvPr id="626" name="Google Shape;626;p52"/>
          <p:cNvSpPr txBox="1"/>
          <p:nvPr/>
        </p:nvSpPr>
        <p:spPr>
          <a:xfrm>
            <a:off x="464475" y="2812150"/>
            <a:ext cx="121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Combinations</a:t>
            </a:r>
            <a:endParaRPr sz="1000">
              <a:solidFill>
                <a:schemeClr val="accent1"/>
              </a:solidFill>
            </a:endParaRPr>
          </a:p>
          <a:p>
            <a:pPr indent="0" lvl="0" marL="0" rtl="0" algn="l">
              <a:spcBef>
                <a:spcPts val="0"/>
              </a:spcBef>
              <a:spcAft>
                <a:spcPts val="0"/>
              </a:spcAft>
              <a:buNone/>
            </a:pPr>
            <a:r>
              <a:rPr lang="el" sz="1000">
                <a:solidFill>
                  <a:schemeClr val="accent1"/>
                </a:solidFill>
              </a:rPr>
              <a:t>of words </a:t>
            </a:r>
            <a:endParaRPr sz="1200">
              <a:solidFill>
                <a:schemeClr val="accent1"/>
              </a:solidFill>
            </a:endParaRPr>
          </a:p>
        </p:txBody>
      </p:sp>
      <p:sp>
        <p:nvSpPr>
          <p:cNvPr id="627" name="Google Shape;627;p52"/>
          <p:cNvSpPr/>
          <p:nvPr/>
        </p:nvSpPr>
        <p:spPr>
          <a:xfrm>
            <a:off x="539525" y="1959150"/>
            <a:ext cx="10140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2"/>
          <p:cNvSpPr/>
          <p:nvPr/>
        </p:nvSpPr>
        <p:spPr>
          <a:xfrm>
            <a:off x="539525" y="2788000"/>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2"/>
          <p:cNvSpPr txBox="1"/>
          <p:nvPr/>
        </p:nvSpPr>
        <p:spPr>
          <a:xfrm>
            <a:off x="1516450" y="130865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630" name="Google Shape;630;p52"/>
          <p:cNvSpPr txBox="1"/>
          <p:nvPr/>
        </p:nvSpPr>
        <p:spPr>
          <a:xfrm>
            <a:off x="1114151" y="941800"/>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Edit distance</a:t>
            </a:r>
            <a:endParaRPr sz="1000">
              <a:solidFill>
                <a:schemeClr val="accent1"/>
              </a:solidFill>
            </a:endParaRPr>
          </a:p>
          <a:p>
            <a:pPr indent="0" lvl="0" marL="0" rtl="0" algn="ctr">
              <a:spcBef>
                <a:spcPts val="0"/>
              </a:spcBef>
              <a:spcAft>
                <a:spcPts val="0"/>
              </a:spcAft>
              <a:buNone/>
            </a:pPr>
            <a:r>
              <a:rPr lang="el" sz="1000">
                <a:solidFill>
                  <a:schemeClr val="accent1"/>
                </a:solidFill>
              </a:rPr>
              <a:t>(1 &amp; 2)</a:t>
            </a:r>
            <a:endParaRPr sz="1000">
              <a:solidFill>
                <a:schemeClr val="accent1"/>
              </a:solidFill>
            </a:endParaRPr>
          </a:p>
        </p:txBody>
      </p:sp>
      <p:sp>
        <p:nvSpPr>
          <p:cNvPr id="631" name="Google Shape;631;p52"/>
          <p:cNvSpPr/>
          <p:nvPr/>
        </p:nvSpPr>
        <p:spPr>
          <a:xfrm>
            <a:off x="1347950" y="917650"/>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2" name="Google Shape;632;p52"/>
          <p:cNvGrpSpPr/>
          <p:nvPr/>
        </p:nvGrpSpPr>
        <p:grpSpPr>
          <a:xfrm>
            <a:off x="3094656" y="2818728"/>
            <a:ext cx="423693" cy="474773"/>
            <a:chOff x="2824664" y="3423900"/>
            <a:chExt cx="473400" cy="473400"/>
          </a:xfrm>
        </p:grpSpPr>
        <p:sp>
          <p:nvSpPr>
            <p:cNvPr id="633" name="Google Shape;633;p52"/>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634" name="Google Shape;634;p52"/>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4</a:t>
              </a:r>
              <a:endParaRPr b="0" i="0" sz="800" u="none" cap="none" strike="noStrike">
                <a:solidFill>
                  <a:srgbClr val="595959"/>
                </a:solidFill>
                <a:latin typeface="Montserrat"/>
                <a:ea typeface="Montserrat"/>
                <a:cs typeface="Montserrat"/>
                <a:sym typeface="Montserrat"/>
              </a:endParaRPr>
            </a:p>
          </p:txBody>
        </p:sp>
      </p:grpSp>
      <p:sp>
        <p:nvSpPr>
          <p:cNvPr id="635" name="Google Shape;635;p52"/>
          <p:cNvSpPr txBox="1"/>
          <p:nvPr/>
        </p:nvSpPr>
        <p:spPr>
          <a:xfrm>
            <a:off x="2138300" y="2778674"/>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Bigrams of</a:t>
            </a:r>
            <a:endParaRPr sz="1000">
              <a:solidFill>
                <a:schemeClr val="accent1"/>
              </a:solidFill>
            </a:endParaRPr>
          </a:p>
          <a:p>
            <a:pPr indent="0" lvl="0" marL="0" rtl="0" algn="ctr">
              <a:spcBef>
                <a:spcPts val="0"/>
              </a:spcBef>
              <a:spcAft>
                <a:spcPts val="0"/>
              </a:spcAft>
              <a:buNone/>
            </a:pPr>
            <a:r>
              <a:rPr lang="el" sz="1000">
                <a:solidFill>
                  <a:schemeClr val="accent1"/>
                </a:solidFill>
              </a:rPr>
              <a:t>words</a:t>
            </a:r>
            <a:endParaRPr sz="1000">
              <a:solidFill>
                <a:schemeClr val="accent1"/>
              </a:solidFill>
            </a:endParaRPr>
          </a:p>
        </p:txBody>
      </p:sp>
      <p:sp>
        <p:nvSpPr>
          <p:cNvPr id="636" name="Google Shape;636;p52"/>
          <p:cNvSpPr/>
          <p:nvPr/>
        </p:nvSpPr>
        <p:spPr>
          <a:xfrm>
            <a:off x="2318238" y="2778675"/>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7" name="Google Shape;637;p52"/>
          <p:cNvGrpSpPr/>
          <p:nvPr/>
        </p:nvGrpSpPr>
        <p:grpSpPr>
          <a:xfrm>
            <a:off x="3958098" y="940398"/>
            <a:ext cx="423693" cy="474773"/>
            <a:chOff x="1786339" y="1551001"/>
            <a:chExt cx="473400" cy="473400"/>
          </a:xfrm>
        </p:grpSpPr>
        <p:sp>
          <p:nvSpPr>
            <p:cNvPr id="638" name="Google Shape;638;p52"/>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639" name="Google Shape;639;p52"/>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5</a:t>
              </a:r>
              <a:endParaRPr b="0" i="0" sz="800" u="none" cap="none" strike="noStrike">
                <a:solidFill>
                  <a:srgbClr val="595959"/>
                </a:solidFill>
                <a:latin typeface="Montserrat"/>
                <a:ea typeface="Montserrat"/>
                <a:cs typeface="Montserrat"/>
                <a:sym typeface="Montserrat"/>
              </a:endParaRPr>
            </a:p>
          </p:txBody>
        </p:sp>
      </p:grpSp>
      <p:sp>
        <p:nvSpPr>
          <p:cNvPr id="640" name="Google Shape;640;p52"/>
          <p:cNvSpPr txBox="1"/>
          <p:nvPr/>
        </p:nvSpPr>
        <p:spPr>
          <a:xfrm>
            <a:off x="2803101" y="941813"/>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Single character tokens</a:t>
            </a:r>
            <a:endParaRPr sz="1000">
              <a:solidFill>
                <a:schemeClr val="accent1"/>
              </a:solidFill>
            </a:endParaRPr>
          </a:p>
        </p:txBody>
      </p:sp>
      <p:sp>
        <p:nvSpPr>
          <p:cNvPr id="641" name="Google Shape;641;p52"/>
          <p:cNvSpPr/>
          <p:nvPr/>
        </p:nvSpPr>
        <p:spPr>
          <a:xfrm>
            <a:off x="2953002" y="917663"/>
            <a:ext cx="14802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52"/>
          <p:cNvGrpSpPr/>
          <p:nvPr/>
        </p:nvGrpSpPr>
        <p:grpSpPr>
          <a:xfrm>
            <a:off x="4936831" y="2787590"/>
            <a:ext cx="423693" cy="474773"/>
            <a:chOff x="2824664" y="3423900"/>
            <a:chExt cx="473400" cy="473400"/>
          </a:xfrm>
        </p:grpSpPr>
        <p:sp>
          <p:nvSpPr>
            <p:cNvPr id="643" name="Google Shape;643;p52"/>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644" name="Google Shape;644;p52"/>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6</a:t>
              </a:r>
              <a:endParaRPr b="0" i="0" sz="800" u="none" cap="none" strike="noStrike">
                <a:solidFill>
                  <a:srgbClr val="595959"/>
                </a:solidFill>
                <a:latin typeface="Montserrat"/>
                <a:ea typeface="Montserrat"/>
                <a:cs typeface="Montserrat"/>
                <a:sym typeface="Montserrat"/>
              </a:endParaRPr>
            </a:p>
          </p:txBody>
        </p:sp>
      </p:grpSp>
      <p:sp>
        <p:nvSpPr>
          <p:cNvPr id="645" name="Google Shape;645;p52"/>
          <p:cNvSpPr txBox="1"/>
          <p:nvPr/>
        </p:nvSpPr>
        <p:spPr>
          <a:xfrm>
            <a:off x="4003475" y="2778650"/>
            <a:ext cx="1211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Duplicate characters</a:t>
            </a:r>
            <a:endParaRPr sz="1200">
              <a:solidFill>
                <a:schemeClr val="accent1"/>
              </a:solidFill>
            </a:endParaRPr>
          </a:p>
        </p:txBody>
      </p:sp>
      <p:sp>
        <p:nvSpPr>
          <p:cNvPr id="646" name="Google Shape;646;p52"/>
          <p:cNvSpPr/>
          <p:nvPr/>
        </p:nvSpPr>
        <p:spPr>
          <a:xfrm>
            <a:off x="4146438" y="2754500"/>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52"/>
          <p:cNvGrpSpPr/>
          <p:nvPr/>
        </p:nvGrpSpPr>
        <p:grpSpPr>
          <a:xfrm>
            <a:off x="5777898" y="940398"/>
            <a:ext cx="423693" cy="474773"/>
            <a:chOff x="1786339" y="1551001"/>
            <a:chExt cx="473400" cy="473400"/>
          </a:xfrm>
        </p:grpSpPr>
        <p:sp>
          <p:nvSpPr>
            <p:cNvPr id="648" name="Google Shape;648;p52"/>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1"/>
                </a:solidFill>
                <a:latin typeface="Arial"/>
                <a:ea typeface="Arial"/>
                <a:cs typeface="Arial"/>
                <a:sym typeface="Arial"/>
              </a:endParaRPr>
            </a:p>
          </p:txBody>
        </p:sp>
        <p:sp>
          <p:nvSpPr>
            <p:cNvPr id="649" name="Google Shape;649;p52"/>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7</a:t>
              </a:r>
              <a:endParaRPr b="0" i="0" sz="800" u="none" cap="none" strike="noStrike">
                <a:solidFill>
                  <a:srgbClr val="595959"/>
                </a:solidFill>
                <a:latin typeface="Montserrat"/>
                <a:ea typeface="Montserrat"/>
                <a:cs typeface="Montserrat"/>
                <a:sym typeface="Montserrat"/>
              </a:endParaRPr>
            </a:p>
          </p:txBody>
        </p:sp>
      </p:grpSp>
      <p:sp>
        <p:nvSpPr>
          <p:cNvPr id="650" name="Google Shape;650;p52"/>
          <p:cNvSpPr txBox="1"/>
          <p:nvPr/>
        </p:nvSpPr>
        <p:spPr>
          <a:xfrm>
            <a:off x="4756651" y="941800"/>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Misspelled</a:t>
            </a:r>
            <a:endParaRPr sz="1000">
              <a:solidFill>
                <a:schemeClr val="accent1"/>
              </a:solidFill>
            </a:endParaRPr>
          </a:p>
          <a:p>
            <a:pPr indent="0" lvl="0" marL="0" rtl="0" algn="ctr">
              <a:spcBef>
                <a:spcPts val="0"/>
              </a:spcBef>
              <a:spcAft>
                <a:spcPts val="0"/>
              </a:spcAft>
              <a:buNone/>
            </a:pPr>
            <a:r>
              <a:rPr lang="el" sz="1000">
                <a:solidFill>
                  <a:schemeClr val="accent1"/>
                </a:solidFill>
              </a:rPr>
              <a:t> pronouns</a:t>
            </a:r>
            <a:endParaRPr sz="1000">
              <a:solidFill>
                <a:schemeClr val="accent1"/>
              </a:solidFill>
            </a:endParaRPr>
          </a:p>
        </p:txBody>
      </p:sp>
      <p:sp>
        <p:nvSpPr>
          <p:cNvPr id="651" name="Google Shape;651;p52"/>
          <p:cNvSpPr txBox="1"/>
          <p:nvPr/>
        </p:nvSpPr>
        <p:spPr>
          <a:xfrm>
            <a:off x="4149700" y="3368325"/>
            <a:ext cx="4468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παιξτεεχηρευ </a:t>
            </a:r>
            <a:r>
              <a:rPr lang="el" sz="1300">
                <a:solidFill>
                  <a:srgbClr val="3D405B"/>
                </a:solidFill>
                <a:latin typeface="Crimson Text"/>
                <a:ea typeface="Crimson Text"/>
                <a:cs typeface="Crimson Text"/>
                <a:sym typeface="Crimson Text"/>
              </a:rPr>
              <a:t>καιπαιξτε καινούργιος γυναικας δικαι ονπεριτους ἀπλὡς ή πῶς φοῦ ἐ δίαι ἐεστιν </a:t>
            </a:r>
            <a:r>
              <a:rPr b="1" lang="el" sz="1300">
                <a:solidFill>
                  <a:srgbClr val="AD0B2D"/>
                </a:solidFill>
                <a:latin typeface="Crimson Text"/>
                <a:ea typeface="Crimson Text"/>
                <a:cs typeface="Crimson Text"/>
                <a:sym typeface="Crimson Text"/>
              </a:rPr>
              <a:t>τνῶ</a:t>
            </a:r>
            <a:r>
              <a:rPr lang="el" sz="1300">
                <a:solidFill>
                  <a:srgbClr val="3D405B"/>
                </a:solidFill>
                <a:latin typeface="Crimson Text"/>
                <a:ea typeface="Crimson Text"/>
                <a:cs typeface="Crimson Text"/>
                <a:sym typeface="Crimson Text"/>
              </a:rPr>
              <a:t> τηνκαρδιαν ειντοις"</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 εχηρευ</a:t>
            </a:r>
            <a:r>
              <a:rPr lang="el" sz="1300">
                <a:solidFill>
                  <a:srgbClr val="3D405B"/>
                </a:solidFill>
                <a:latin typeface="Crimson Text"/>
                <a:ea typeface="Crimson Text"/>
                <a:cs typeface="Crimson Text"/>
                <a:sym typeface="Crimson Text"/>
              </a:rPr>
              <a:t> και παιξτε καινούργιος γυναικας  δικαιον περιτους ἀπλὡς ή πῶς φοῦ δίαι ἐστιν </a:t>
            </a:r>
            <a:r>
              <a:rPr b="1" lang="el" sz="1300">
                <a:solidFill>
                  <a:srgbClr val="AD0B2D"/>
                </a:solidFill>
                <a:latin typeface="Crimson Text"/>
                <a:ea typeface="Crimson Text"/>
                <a:cs typeface="Crimson Text"/>
                <a:sym typeface="Crimson Text"/>
              </a:rPr>
              <a:t>τῶν</a:t>
            </a:r>
            <a:r>
              <a:rPr lang="el" sz="1300">
                <a:solidFill>
                  <a:srgbClr val="3D405B"/>
                </a:solidFill>
                <a:latin typeface="Crimson Text"/>
                <a:ea typeface="Crimson Text"/>
                <a:cs typeface="Crimson Text"/>
                <a:sym typeface="Crimson Text"/>
              </a:rPr>
              <a:t> τηνκαρδιαν ειντοις</a:t>
            </a:r>
            <a:r>
              <a:rPr lang="el" sz="1300">
                <a:solidFill>
                  <a:srgbClr val="3D405B"/>
                </a:solidFill>
                <a:latin typeface="Crimson Text"/>
                <a:ea typeface="Crimson Text"/>
                <a:cs typeface="Crimson Text"/>
                <a:sym typeface="Crimson Text"/>
              </a:rPr>
              <a:t>"</a:t>
            </a:r>
            <a:endParaRPr sz="1600">
              <a:latin typeface="Crimson Text"/>
              <a:ea typeface="Crimson Text"/>
              <a:cs typeface="Crimson Text"/>
              <a:sym typeface="Crimson Tex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3"/>
          <p:cNvSpPr txBox="1"/>
          <p:nvPr/>
        </p:nvSpPr>
        <p:spPr>
          <a:xfrm>
            <a:off x="464700" y="197100"/>
            <a:ext cx="7372500" cy="569400"/>
          </a:xfrm>
          <a:prstGeom prst="rect">
            <a:avLst/>
          </a:prstGeom>
          <a:noFill/>
          <a:ln>
            <a:noFill/>
          </a:ln>
          <a:effectLst>
            <a:outerShdw blurRad="57150" rotWithShape="0" algn="bl" dir="5400000" dist="19050">
              <a:srgbClr val="AD0B2D">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Method</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a:t>
            </a:r>
            <a:r>
              <a:rPr b="1" i="1" lang="el" sz="2500">
                <a:solidFill>
                  <a:schemeClr val="accent1"/>
                </a:solidFill>
                <a:latin typeface="Crimson Text"/>
                <a:ea typeface="Crimson Text"/>
                <a:cs typeface="Crimson Text"/>
                <a:sym typeface="Crimson Text"/>
              </a:rPr>
              <a:t>Rule Based Model</a:t>
            </a:r>
            <a:endParaRPr b="1" i="1" sz="2900">
              <a:solidFill>
                <a:schemeClr val="accent1"/>
              </a:solidFill>
              <a:latin typeface="Crimson Text"/>
              <a:ea typeface="Crimson Text"/>
              <a:cs typeface="Crimson Text"/>
              <a:sym typeface="Crimson Text"/>
            </a:endParaRPr>
          </a:p>
        </p:txBody>
      </p:sp>
      <p:sp>
        <p:nvSpPr>
          <p:cNvPr id="657" name="Google Shape;657;p53"/>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3"/>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59" name="Google Shape;659;p53"/>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5</a:t>
            </a:r>
            <a:endParaRPr b="1" sz="1800">
              <a:solidFill>
                <a:srgbClr val="E5B68F"/>
              </a:solidFill>
            </a:endParaRPr>
          </a:p>
        </p:txBody>
      </p:sp>
      <p:sp>
        <p:nvSpPr>
          <p:cNvPr id="660" name="Google Shape;660;p53"/>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rgbClr val="C6B7A9"/>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sp>
        <p:nvSpPr>
          <p:cNvPr id="661" name="Google Shape;661;p53"/>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grpSp>
        <p:nvGrpSpPr>
          <p:cNvPr id="662" name="Google Shape;662;p53"/>
          <p:cNvGrpSpPr/>
          <p:nvPr/>
        </p:nvGrpSpPr>
        <p:grpSpPr>
          <a:xfrm>
            <a:off x="2138298" y="940398"/>
            <a:ext cx="423693" cy="474773"/>
            <a:chOff x="1786339" y="1551001"/>
            <a:chExt cx="473400" cy="473400"/>
          </a:xfrm>
        </p:grpSpPr>
        <p:sp>
          <p:nvSpPr>
            <p:cNvPr id="663" name="Google Shape;663;p53"/>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1"/>
                </a:solidFill>
                <a:latin typeface="Arial"/>
                <a:ea typeface="Arial"/>
                <a:cs typeface="Arial"/>
                <a:sym typeface="Arial"/>
              </a:endParaRPr>
            </a:p>
          </p:txBody>
        </p:sp>
        <p:sp>
          <p:nvSpPr>
            <p:cNvPr id="664" name="Google Shape;664;p53"/>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3</a:t>
              </a:r>
              <a:endParaRPr b="0" i="0" sz="800" u="none" cap="none" strike="noStrike">
                <a:solidFill>
                  <a:srgbClr val="595959"/>
                </a:solidFill>
                <a:latin typeface="Montserrat"/>
                <a:ea typeface="Montserrat"/>
                <a:cs typeface="Montserrat"/>
                <a:sym typeface="Montserrat"/>
              </a:endParaRPr>
            </a:p>
          </p:txBody>
        </p:sp>
      </p:grpSp>
      <p:grpSp>
        <p:nvGrpSpPr>
          <p:cNvPr id="665" name="Google Shape;665;p53"/>
          <p:cNvGrpSpPr/>
          <p:nvPr/>
        </p:nvGrpSpPr>
        <p:grpSpPr>
          <a:xfrm>
            <a:off x="1347956" y="2818728"/>
            <a:ext cx="423693" cy="474773"/>
            <a:chOff x="2824664" y="3423900"/>
            <a:chExt cx="473400" cy="473400"/>
          </a:xfrm>
        </p:grpSpPr>
        <p:sp>
          <p:nvSpPr>
            <p:cNvPr id="666" name="Google Shape;666;p53"/>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667" name="Google Shape;667;p53"/>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2</a:t>
              </a:r>
              <a:endParaRPr b="0" i="0" sz="800" u="none" cap="none" strike="noStrike">
                <a:solidFill>
                  <a:srgbClr val="595959"/>
                </a:solidFill>
                <a:latin typeface="Montserrat"/>
                <a:ea typeface="Montserrat"/>
                <a:cs typeface="Montserrat"/>
                <a:sym typeface="Montserrat"/>
              </a:endParaRPr>
            </a:p>
          </p:txBody>
        </p:sp>
      </p:grpSp>
      <p:grpSp>
        <p:nvGrpSpPr>
          <p:cNvPr id="668" name="Google Shape;668;p53"/>
          <p:cNvGrpSpPr/>
          <p:nvPr/>
        </p:nvGrpSpPr>
        <p:grpSpPr>
          <a:xfrm>
            <a:off x="539523" y="1992198"/>
            <a:ext cx="423693" cy="474773"/>
            <a:chOff x="1786339" y="1551001"/>
            <a:chExt cx="473400" cy="473400"/>
          </a:xfrm>
        </p:grpSpPr>
        <p:sp>
          <p:nvSpPr>
            <p:cNvPr id="669" name="Google Shape;669;p53"/>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670" name="Google Shape;670;p53"/>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1</a:t>
              </a:r>
              <a:endParaRPr b="0" i="0" sz="800" u="none" cap="none" strike="noStrike">
                <a:solidFill>
                  <a:srgbClr val="595959"/>
                </a:solidFill>
                <a:latin typeface="Montserrat"/>
                <a:ea typeface="Montserrat"/>
                <a:cs typeface="Montserrat"/>
                <a:sym typeface="Montserrat"/>
              </a:endParaRPr>
            </a:p>
          </p:txBody>
        </p:sp>
      </p:grpSp>
      <p:sp>
        <p:nvSpPr>
          <p:cNvPr id="671" name="Google Shape;671;p53"/>
          <p:cNvSpPr txBox="1"/>
          <p:nvPr/>
        </p:nvSpPr>
        <p:spPr>
          <a:xfrm>
            <a:off x="2029300" y="394730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672" name="Google Shape;672;p53"/>
          <p:cNvSpPr txBox="1"/>
          <p:nvPr/>
        </p:nvSpPr>
        <p:spPr>
          <a:xfrm>
            <a:off x="713225" y="3328900"/>
            <a:ext cx="3508800" cy="11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800">
                <a:solidFill>
                  <a:srgbClr val="3D405B"/>
                </a:solidFill>
              </a:rPr>
              <a:t>Joint</a:t>
            </a:r>
            <a:r>
              <a:rPr b="1" lang="el" sz="1800">
                <a:solidFill>
                  <a:srgbClr val="3D405B"/>
                </a:solidFill>
              </a:rPr>
              <a:t> pronouns</a:t>
            </a:r>
            <a:endParaRPr b="1" sz="1800">
              <a:solidFill>
                <a:srgbClr val="3D405B"/>
              </a:solidFill>
            </a:endParaRPr>
          </a:p>
          <a:p>
            <a:pPr indent="0" lvl="0" marL="0" rtl="0" algn="l">
              <a:lnSpc>
                <a:spcPct val="115000"/>
              </a:lnSpc>
              <a:spcBef>
                <a:spcPts val="0"/>
              </a:spcBef>
              <a:spcAft>
                <a:spcPts val="0"/>
              </a:spcAft>
              <a:buNone/>
            </a:pPr>
            <a:r>
              <a:rPr lang="el" sz="1000">
                <a:solidFill>
                  <a:srgbClr val="3D405B"/>
                </a:solidFill>
                <a:highlight>
                  <a:srgbClr val="FFFFFF"/>
                </a:highlight>
                <a:latin typeface="Tinos"/>
                <a:ea typeface="Tinos"/>
                <a:cs typeface="Tinos"/>
                <a:sym typeface="Tinos"/>
              </a:rPr>
              <a:t>If a pronoun was located at the beginning of a token, it would be split into two new tokens, with a white-space in between.</a:t>
            </a:r>
            <a:endParaRPr sz="1000">
              <a:solidFill>
                <a:srgbClr val="3D405B"/>
              </a:solidFill>
              <a:highlight>
                <a:srgbClr val="FFFFFF"/>
              </a:highlight>
              <a:latin typeface="Tinos"/>
              <a:ea typeface="Tinos"/>
              <a:cs typeface="Tinos"/>
              <a:sym typeface="Tinos"/>
            </a:endParaRPr>
          </a:p>
          <a:p>
            <a:pPr indent="0" lvl="0" marL="0" rtl="0" algn="l">
              <a:lnSpc>
                <a:spcPct val="115000"/>
              </a:lnSpc>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None/>
            </a:pPr>
            <a:r>
              <a:rPr lang="el" sz="1000">
                <a:solidFill>
                  <a:schemeClr val="dk2"/>
                </a:solidFill>
              </a:rPr>
              <a:t> </a:t>
            </a:r>
            <a:endParaRPr b="1" sz="1800">
              <a:solidFill>
                <a:schemeClr val="dk2"/>
              </a:solidFill>
            </a:endParaRPr>
          </a:p>
        </p:txBody>
      </p:sp>
      <p:sp>
        <p:nvSpPr>
          <p:cNvPr id="673" name="Google Shape;673;p53"/>
          <p:cNvSpPr txBox="1"/>
          <p:nvPr/>
        </p:nvSpPr>
        <p:spPr>
          <a:xfrm>
            <a:off x="899051" y="1983275"/>
            <a:ext cx="132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Subset of </a:t>
            </a:r>
            <a:endParaRPr sz="1000">
              <a:solidFill>
                <a:schemeClr val="accent1"/>
              </a:solidFill>
            </a:endParaRPr>
          </a:p>
          <a:p>
            <a:pPr indent="0" lvl="0" marL="0" rtl="0" algn="l">
              <a:spcBef>
                <a:spcPts val="0"/>
              </a:spcBef>
              <a:spcAft>
                <a:spcPts val="0"/>
              </a:spcAft>
              <a:buNone/>
            </a:pPr>
            <a:r>
              <a:rPr lang="el" sz="1000">
                <a:solidFill>
                  <a:schemeClr val="accent1"/>
                </a:solidFill>
              </a:rPr>
              <a:t>word</a:t>
            </a:r>
            <a:endParaRPr sz="1000">
              <a:solidFill>
                <a:schemeClr val="accent1"/>
              </a:solidFill>
            </a:endParaRPr>
          </a:p>
        </p:txBody>
      </p:sp>
      <p:sp>
        <p:nvSpPr>
          <p:cNvPr id="674" name="Google Shape;674;p53"/>
          <p:cNvSpPr txBox="1"/>
          <p:nvPr/>
        </p:nvSpPr>
        <p:spPr>
          <a:xfrm>
            <a:off x="464475" y="2812150"/>
            <a:ext cx="121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Combinations</a:t>
            </a:r>
            <a:endParaRPr sz="1000">
              <a:solidFill>
                <a:schemeClr val="accent1"/>
              </a:solidFill>
            </a:endParaRPr>
          </a:p>
          <a:p>
            <a:pPr indent="0" lvl="0" marL="0" rtl="0" algn="l">
              <a:spcBef>
                <a:spcPts val="0"/>
              </a:spcBef>
              <a:spcAft>
                <a:spcPts val="0"/>
              </a:spcAft>
              <a:buNone/>
            </a:pPr>
            <a:r>
              <a:rPr lang="el" sz="1000">
                <a:solidFill>
                  <a:schemeClr val="accent1"/>
                </a:solidFill>
              </a:rPr>
              <a:t>of words </a:t>
            </a:r>
            <a:endParaRPr sz="1200">
              <a:solidFill>
                <a:schemeClr val="accent1"/>
              </a:solidFill>
            </a:endParaRPr>
          </a:p>
        </p:txBody>
      </p:sp>
      <p:sp>
        <p:nvSpPr>
          <p:cNvPr id="675" name="Google Shape;675;p53"/>
          <p:cNvSpPr/>
          <p:nvPr/>
        </p:nvSpPr>
        <p:spPr>
          <a:xfrm>
            <a:off x="539525" y="1959150"/>
            <a:ext cx="10140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3"/>
          <p:cNvSpPr/>
          <p:nvPr/>
        </p:nvSpPr>
        <p:spPr>
          <a:xfrm>
            <a:off x="539525" y="2788000"/>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3"/>
          <p:cNvSpPr txBox="1"/>
          <p:nvPr/>
        </p:nvSpPr>
        <p:spPr>
          <a:xfrm>
            <a:off x="1516450" y="130865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678" name="Google Shape;678;p53"/>
          <p:cNvSpPr txBox="1"/>
          <p:nvPr/>
        </p:nvSpPr>
        <p:spPr>
          <a:xfrm>
            <a:off x="1114151" y="941800"/>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Edit distance</a:t>
            </a:r>
            <a:endParaRPr sz="1000">
              <a:solidFill>
                <a:schemeClr val="accent1"/>
              </a:solidFill>
            </a:endParaRPr>
          </a:p>
          <a:p>
            <a:pPr indent="0" lvl="0" marL="0" rtl="0" algn="ctr">
              <a:spcBef>
                <a:spcPts val="0"/>
              </a:spcBef>
              <a:spcAft>
                <a:spcPts val="0"/>
              </a:spcAft>
              <a:buNone/>
            </a:pPr>
            <a:r>
              <a:rPr lang="el" sz="1000">
                <a:solidFill>
                  <a:schemeClr val="accent1"/>
                </a:solidFill>
              </a:rPr>
              <a:t>(1 &amp; 2)</a:t>
            </a:r>
            <a:endParaRPr sz="1000">
              <a:solidFill>
                <a:schemeClr val="accent1"/>
              </a:solidFill>
            </a:endParaRPr>
          </a:p>
        </p:txBody>
      </p:sp>
      <p:sp>
        <p:nvSpPr>
          <p:cNvPr id="679" name="Google Shape;679;p53"/>
          <p:cNvSpPr/>
          <p:nvPr/>
        </p:nvSpPr>
        <p:spPr>
          <a:xfrm>
            <a:off x="1347950" y="917650"/>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0" name="Google Shape;680;p53"/>
          <p:cNvGrpSpPr/>
          <p:nvPr/>
        </p:nvGrpSpPr>
        <p:grpSpPr>
          <a:xfrm>
            <a:off x="3094656" y="2818728"/>
            <a:ext cx="423693" cy="474773"/>
            <a:chOff x="2824664" y="3423900"/>
            <a:chExt cx="473400" cy="473400"/>
          </a:xfrm>
        </p:grpSpPr>
        <p:sp>
          <p:nvSpPr>
            <p:cNvPr id="681" name="Google Shape;681;p53"/>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682" name="Google Shape;682;p53"/>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4</a:t>
              </a:r>
              <a:endParaRPr b="0" i="0" sz="800" u="none" cap="none" strike="noStrike">
                <a:solidFill>
                  <a:srgbClr val="595959"/>
                </a:solidFill>
                <a:latin typeface="Montserrat"/>
                <a:ea typeface="Montserrat"/>
                <a:cs typeface="Montserrat"/>
                <a:sym typeface="Montserrat"/>
              </a:endParaRPr>
            </a:p>
          </p:txBody>
        </p:sp>
      </p:grpSp>
      <p:sp>
        <p:nvSpPr>
          <p:cNvPr id="683" name="Google Shape;683;p53"/>
          <p:cNvSpPr txBox="1"/>
          <p:nvPr/>
        </p:nvSpPr>
        <p:spPr>
          <a:xfrm>
            <a:off x="2138300" y="2778674"/>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Bigrams of</a:t>
            </a:r>
            <a:endParaRPr sz="1000">
              <a:solidFill>
                <a:schemeClr val="accent1"/>
              </a:solidFill>
            </a:endParaRPr>
          </a:p>
          <a:p>
            <a:pPr indent="0" lvl="0" marL="0" rtl="0" algn="ctr">
              <a:spcBef>
                <a:spcPts val="0"/>
              </a:spcBef>
              <a:spcAft>
                <a:spcPts val="0"/>
              </a:spcAft>
              <a:buNone/>
            </a:pPr>
            <a:r>
              <a:rPr lang="el" sz="1000">
                <a:solidFill>
                  <a:schemeClr val="accent1"/>
                </a:solidFill>
              </a:rPr>
              <a:t>words</a:t>
            </a:r>
            <a:endParaRPr sz="1000">
              <a:solidFill>
                <a:schemeClr val="accent1"/>
              </a:solidFill>
            </a:endParaRPr>
          </a:p>
        </p:txBody>
      </p:sp>
      <p:sp>
        <p:nvSpPr>
          <p:cNvPr id="684" name="Google Shape;684;p53"/>
          <p:cNvSpPr/>
          <p:nvPr/>
        </p:nvSpPr>
        <p:spPr>
          <a:xfrm>
            <a:off x="2318238" y="2778675"/>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53"/>
          <p:cNvGrpSpPr/>
          <p:nvPr/>
        </p:nvGrpSpPr>
        <p:grpSpPr>
          <a:xfrm>
            <a:off x="3958098" y="940398"/>
            <a:ext cx="423693" cy="474773"/>
            <a:chOff x="1786339" y="1551001"/>
            <a:chExt cx="473400" cy="473400"/>
          </a:xfrm>
        </p:grpSpPr>
        <p:sp>
          <p:nvSpPr>
            <p:cNvPr id="686" name="Google Shape;686;p53"/>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687" name="Google Shape;687;p53"/>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5</a:t>
              </a:r>
              <a:endParaRPr b="0" i="0" sz="800" u="none" cap="none" strike="noStrike">
                <a:solidFill>
                  <a:srgbClr val="595959"/>
                </a:solidFill>
                <a:latin typeface="Montserrat"/>
                <a:ea typeface="Montserrat"/>
                <a:cs typeface="Montserrat"/>
                <a:sym typeface="Montserrat"/>
              </a:endParaRPr>
            </a:p>
          </p:txBody>
        </p:sp>
      </p:grpSp>
      <p:sp>
        <p:nvSpPr>
          <p:cNvPr id="688" name="Google Shape;688;p53"/>
          <p:cNvSpPr txBox="1"/>
          <p:nvPr/>
        </p:nvSpPr>
        <p:spPr>
          <a:xfrm>
            <a:off x="2803101" y="941813"/>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Single character tokens</a:t>
            </a:r>
            <a:endParaRPr sz="1000">
              <a:solidFill>
                <a:schemeClr val="accent1"/>
              </a:solidFill>
            </a:endParaRPr>
          </a:p>
        </p:txBody>
      </p:sp>
      <p:sp>
        <p:nvSpPr>
          <p:cNvPr id="689" name="Google Shape;689;p53"/>
          <p:cNvSpPr/>
          <p:nvPr/>
        </p:nvSpPr>
        <p:spPr>
          <a:xfrm>
            <a:off x="2953002" y="917663"/>
            <a:ext cx="14802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53"/>
          <p:cNvGrpSpPr/>
          <p:nvPr/>
        </p:nvGrpSpPr>
        <p:grpSpPr>
          <a:xfrm>
            <a:off x="4936831" y="2787590"/>
            <a:ext cx="423693" cy="474773"/>
            <a:chOff x="2824664" y="3423900"/>
            <a:chExt cx="473400" cy="473400"/>
          </a:xfrm>
        </p:grpSpPr>
        <p:sp>
          <p:nvSpPr>
            <p:cNvPr id="691" name="Google Shape;691;p53"/>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692" name="Google Shape;692;p53"/>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6</a:t>
              </a:r>
              <a:endParaRPr b="0" i="0" sz="800" u="none" cap="none" strike="noStrike">
                <a:solidFill>
                  <a:srgbClr val="595959"/>
                </a:solidFill>
                <a:latin typeface="Montserrat"/>
                <a:ea typeface="Montserrat"/>
                <a:cs typeface="Montserrat"/>
                <a:sym typeface="Montserrat"/>
              </a:endParaRPr>
            </a:p>
          </p:txBody>
        </p:sp>
      </p:grpSp>
      <p:sp>
        <p:nvSpPr>
          <p:cNvPr id="693" name="Google Shape;693;p53"/>
          <p:cNvSpPr txBox="1"/>
          <p:nvPr/>
        </p:nvSpPr>
        <p:spPr>
          <a:xfrm>
            <a:off x="4003475" y="2778650"/>
            <a:ext cx="1211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Duplicate characters</a:t>
            </a:r>
            <a:endParaRPr sz="1200">
              <a:solidFill>
                <a:schemeClr val="accent1"/>
              </a:solidFill>
            </a:endParaRPr>
          </a:p>
        </p:txBody>
      </p:sp>
      <p:sp>
        <p:nvSpPr>
          <p:cNvPr id="694" name="Google Shape;694;p53"/>
          <p:cNvSpPr/>
          <p:nvPr/>
        </p:nvSpPr>
        <p:spPr>
          <a:xfrm>
            <a:off x="4146438" y="2754500"/>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53"/>
          <p:cNvGrpSpPr/>
          <p:nvPr/>
        </p:nvGrpSpPr>
        <p:grpSpPr>
          <a:xfrm>
            <a:off x="5777898" y="940398"/>
            <a:ext cx="423693" cy="474773"/>
            <a:chOff x="1786339" y="1551001"/>
            <a:chExt cx="473400" cy="473400"/>
          </a:xfrm>
        </p:grpSpPr>
        <p:sp>
          <p:nvSpPr>
            <p:cNvPr id="696" name="Google Shape;696;p53"/>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1"/>
                </a:solidFill>
                <a:latin typeface="Arial"/>
                <a:ea typeface="Arial"/>
                <a:cs typeface="Arial"/>
                <a:sym typeface="Arial"/>
              </a:endParaRPr>
            </a:p>
          </p:txBody>
        </p:sp>
        <p:sp>
          <p:nvSpPr>
            <p:cNvPr id="697" name="Google Shape;697;p53"/>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7</a:t>
              </a:r>
              <a:endParaRPr b="0" i="0" sz="800" u="none" cap="none" strike="noStrike">
                <a:solidFill>
                  <a:srgbClr val="595959"/>
                </a:solidFill>
                <a:latin typeface="Montserrat"/>
                <a:ea typeface="Montserrat"/>
                <a:cs typeface="Montserrat"/>
                <a:sym typeface="Montserrat"/>
              </a:endParaRPr>
            </a:p>
          </p:txBody>
        </p:sp>
      </p:grpSp>
      <p:sp>
        <p:nvSpPr>
          <p:cNvPr id="698" name="Google Shape;698;p53"/>
          <p:cNvSpPr txBox="1"/>
          <p:nvPr/>
        </p:nvSpPr>
        <p:spPr>
          <a:xfrm>
            <a:off x="4950551" y="941800"/>
            <a:ext cx="132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accent1"/>
              </a:solidFill>
            </a:endParaRPr>
          </a:p>
        </p:txBody>
      </p:sp>
      <p:sp>
        <p:nvSpPr>
          <p:cNvPr id="699" name="Google Shape;699;p53"/>
          <p:cNvSpPr txBox="1"/>
          <p:nvPr/>
        </p:nvSpPr>
        <p:spPr>
          <a:xfrm>
            <a:off x="4756651" y="941800"/>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Misspelled</a:t>
            </a:r>
            <a:endParaRPr sz="1000">
              <a:solidFill>
                <a:schemeClr val="accent1"/>
              </a:solidFill>
            </a:endParaRPr>
          </a:p>
          <a:p>
            <a:pPr indent="0" lvl="0" marL="0" rtl="0" algn="ctr">
              <a:spcBef>
                <a:spcPts val="0"/>
              </a:spcBef>
              <a:spcAft>
                <a:spcPts val="0"/>
              </a:spcAft>
              <a:buNone/>
            </a:pPr>
            <a:r>
              <a:rPr lang="el" sz="1000">
                <a:solidFill>
                  <a:schemeClr val="accent1"/>
                </a:solidFill>
              </a:rPr>
              <a:t> pronouns</a:t>
            </a:r>
            <a:endParaRPr sz="1000">
              <a:solidFill>
                <a:schemeClr val="accent1"/>
              </a:solidFill>
            </a:endParaRPr>
          </a:p>
        </p:txBody>
      </p:sp>
      <p:grpSp>
        <p:nvGrpSpPr>
          <p:cNvPr id="700" name="Google Shape;700;p53"/>
          <p:cNvGrpSpPr/>
          <p:nvPr/>
        </p:nvGrpSpPr>
        <p:grpSpPr>
          <a:xfrm>
            <a:off x="6779006" y="2787553"/>
            <a:ext cx="423693" cy="474773"/>
            <a:chOff x="2824664" y="3423900"/>
            <a:chExt cx="473400" cy="473400"/>
          </a:xfrm>
        </p:grpSpPr>
        <p:sp>
          <p:nvSpPr>
            <p:cNvPr id="701" name="Google Shape;701;p53"/>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702" name="Google Shape;702;p53"/>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8</a:t>
              </a:r>
              <a:endParaRPr b="0" i="0" sz="800" u="none" cap="none" strike="noStrike">
                <a:solidFill>
                  <a:srgbClr val="595959"/>
                </a:solidFill>
                <a:latin typeface="Montserrat"/>
                <a:ea typeface="Montserrat"/>
                <a:cs typeface="Montserrat"/>
                <a:sym typeface="Montserrat"/>
              </a:endParaRPr>
            </a:p>
          </p:txBody>
        </p:sp>
      </p:grpSp>
      <p:sp>
        <p:nvSpPr>
          <p:cNvPr id="703" name="Google Shape;703;p53"/>
          <p:cNvSpPr txBox="1"/>
          <p:nvPr/>
        </p:nvSpPr>
        <p:spPr>
          <a:xfrm>
            <a:off x="5758851" y="2778650"/>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Joint</a:t>
            </a:r>
            <a:endParaRPr sz="1000">
              <a:solidFill>
                <a:schemeClr val="accent1"/>
              </a:solidFill>
            </a:endParaRPr>
          </a:p>
          <a:p>
            <a:pPr indent="0" lvl="0" marL="0" rtl="0" algn="ctr">
              <a:spcBef>
                <a:spcPts val="0"/>
              </a:spcBef>
              <a:spcAft>
                <a:spcPts val="0"/>
              </a:spcAft>
              <a:buNone/>
            </a:pPr>
            <a:r>
              <a:rPr lang="el" sz="1000">
                <a:solidFill>
                  <a:schemeClr val="accent1"/>
                </a:solidFill>
              </a:rPr>
              <a:t>pronouns</a:t>
            </a:r>
            <a:endParaRPr sz="1000">
              <a:solidFill>
                <a:schemeClr val="accent1"/>
              </a:solidFill>
            </a:endParaRPr>
          </a:p>
        </p:txBody>
      </p:sp>
      <p:sp>
        <p:nvSpPr>
          <p:cNvPr id="704" name="Google Shape;704;p53"/>
          <p:cNvSpPr/>
          <p:nvPr/>
        </p:nvSpPr>
        <p:spPr>
          <a:xfrm>
            <a:off x="4911853" y="941825"/>
            <a:ext cx="13602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3"/>
          <p:cNvSpPr txBox="1"/>
          <p:nvPr/>
        </p:nvSpPr>
        <p:spPr>
          <a:xfrm>
            <a:off x="4149700" y="3368325"/>
            <a:ext cx="4468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παιξτεεχηρευ</a:t>
            </a:r>
            <a:r>
              <a:rPr lang="el" sz="1300">
                <a:solidFill>
                  <a:srgbClr val="3D405B"/>
                </a:solidFill>
                <a:latin typeface="Crimson Text"/>
                <a:ea typeface="Crimson Text"/>
                <a:cs typeface="Crimson Text"/>
                <a:sym typeface="Crimson Text"/>
              </a:rPr>
              <a:t> καιπαιξτε καινούργιος γυναικας δικαι ονπεριτους ἀπλὡς ή πῶς φοῦ ἐ δίαι ἐεστιν </a:t>
            </a:r>
            <a:r>
              <a:rPr lang="el" sz="1300">
                <a:solidFill>
                  <a:srgbClr val="3D405B"/>
                </a:solidFill>
                <a:latin typeface="Crimson Text"/>
                <a:ea typeface="Crimson Text"/>
                <a:cs typeface="Crimson Text"/>
                <a:sym typeface="Crimson Text"/>
              </a:rPr>
              <a:t>τνῶ </a:t>
            </a:r>
            <a:r>
              <a:rPr b="1" lang="el" sz="1300">
                <a:solidFill>
                  <a:srgbClr val="AD0B2D"/>
                </a:solidFill>
                <a:latin typeface="Crimson Text"/>
                <a:ea typeface="Crimson Text"/>
                <a:cs typeface="Crimson Text"/>
                <a:sym typeface="Crimson Text"/>
              </a:rPr>
              <a:t>τηνκαρδιαν</a:t>
            </a:r>
            <a:r>
              <a:rPr lang="el" sz="1300">
                <a:solidFill>
                  <a:srgbClr val="3D405B"/>
                </a:solidFill>
                <a:latin typeface="Crimson Text"/>
                <a:ea typeface="Crimson Text"/>
                <a:cs typeface="Crimson Text"/>
                <a:sym typeface="Crimson Text"/>
              </a:rPr>
              <a:t> ειντοις"</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 εχηρευ</a:t>
            </a:r>
            <a:r>
              <a:rPr lang="el" sz="1300">
                <a:solidFill>
                  <a:srgbClr val="3D405B"/>
                </a:solidFill>
                <a:latin typeface="Crimson Text"/>
                <a:ea typeface="Crimson Text"/>
                <a:cs typeface="Crimson Text"/>
                <a:sym typeface="Crimson Text"/>
              </a:rPr>
              <a:t> και παιξτε καινούργιος γυναικας  δικαιον περιτους ἀπλὡς ή πῶς φοῦ δίαι ἐστιν τῶν </a:t>
            </a:r>
            <a:r>
              <a:rPr b="1" lang="el" sz="1300">
                <a:solidFill>
                  <a:srgbClr val="AD0B2D"/>
                </a:solidFill>
                <a:latin typeface="Crimson Text"/>
                <a:ea typeface="Crimson Text"/>
                <a:cs typeface="Crimson Text"/>
                <a:sym typeface="Crimson Text"/>
              </a:rPr>
              <a:t>την καρδιαν</a:t>
            </a:r>
            <a:r>
              <a:rPr lang="el" sz="1300">
                <a:solidFill>
                  <a:srgbClr val="3D405B"/>
                </a:solidFill>
                <a:latin typeface="Crimson Text"/>
                <a:ea typeface="Crimson Text"/>
                <a:cs typeface="Crimson Text"/>
                <a:sym typeface="Crimson Text"/>
              </a:rPr>
              <a:t> </a:t>
            </a:r>
            <a:r>
              <a:rPr lang="el" sz="1300">
                <a:solidFill>
                  <a:srgbClr val="3D405B"/>
                </a:solidFill>
                <a:latin typeface="Crimson Text"/>
                <a:ea typeface="Crimson Text"/>
                <a:cs typeface="Crimson Text"/>
                <a:sym typeface="Crimson Text"/>
              </a:rPr>
              <a:t>ειντοις</a:t>
            </a:r>
            <a:r>
              <a:rPr lang="el" sz="1300">
                <a:solidFill>
                  <a:srgbClr val="3D405B"/>
                </a:solidFill>
                <a:latin typeface="Crimson Text"/>
                <a:ea typeface="Crimson Text"/>
                <a:cs typeface="Crimson Text"/>
                <a:sym typeface="Crimson Text"/>
              </a:rPr>
              <a:t>"</a:t>
            </a:r>
            <a:endParaRPr sz="1600">
              <a:latin typeface="Crimson Text"/>
              <a:ea typeface="Crimson Text"/>
              <a:cs typeface="Crimson Text"/>
              <a:sym typeface="Crimson Text"/>
            </a:endParaRPr>
          </a:p>
        </p:txBody>
      </p:sp>
      <p:sp>
        <p:nvSpPr>
          <p:cNvPr id="706" name="Google Shape;706;p53"/>
          <p:cNvSpPr/>
          <p:nvPr/>
        </p:nvSpPr>
        <p:spPr>
          <a:xfrm>
            <a:off x="6505225" y="3647225"/>
            <a:ext cx="273900" cy="244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000"/>
                                        <p:tgtEl>
                                          <p:spTgt spid="7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54"/>
          <p:cNvSpPr txBox="1"/>
          <p:nvPr/>
        </p:nvSpPr>
        <p:spPr>
          <a:xfrm>
            <a:off x="464700" y="197100"/>
            <a:ext cx="7372500" cy="569400"/>
          </a:xfrm>
          <a:prstGeom prst="rect">
            <a:avLst/>
          </a:prstGeom>
          <a:noFill/>
          <a:ln>
            <a:noFill/>
          </a:ln>
          <a:effectLst>
            <a:outerShdw blurRad="57150" rotWithShape="0" algn="bl" dir="5400000" dist="19050">
              <a:srgbClr val="AD0B2D">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Method</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a:t>
            </a:r>
            <a:r>
              <a:rPr b="1" i="1" lang="el" sz="2500">
                <a:solidFill>
                  <a:schemeClr val="accent1"/>
                </a:solidFill>
                <a:latin typeface="Crimson Text"/>
                <a:ea typeface="Crimson Text"/>
                <a:cs typeface="Crimson Text"/>
                <a:sym typeface="Crimson Text"/>
              </a:rPr>
              <a:t>Rule Based Model</a:t>
            </a:r>
            <a:endParaRPr b="1" i="1" sz="2900">
              <a:solidFill>
                <a:schemeClr val="accent1"/>
              </a:solidFill>
              <a:latin typeface="Crimson Text"/>
              <a:ea typeface="Crimson Text"/>
              <a:cs typeface="Crimson Text"/>
              <a:sym typeface="Crimson Text"/>
            </a:endParaRPr>
          </a:p>
        </p:txBody>
      </p:sp>
      <p:sp>
        <p:nvSpPr>
          <p:cNvPr id="712" name="Google Shape;712;p54"/>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4"/>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14" name="Google Shape;714;p54"/>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5</a:t>
            </a:r>
            <a:endParaRPr b="1" sz="1800">
              <a:solidFill>
                <a:srgbClr val="E5B68F"/>
              </a:solidFill>
            </a:endParaRPr>
          </a:p>
        </p:txBody>
      </p:sp>
      <p:sp>
        <p:nvSpPr>
          <p:cNvPr id="715" name="Google Shape;715;p54"/>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rgbClr val="C6B7A9"/>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sp>
        <p:nvSpPr>
          <p:cNvPr id="716" name="Google Shape;716;p54"/>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grpSp>
        <p:nvGrpSpPr>
          <p:cNvPr id="717" name="Google Shape;717;p54"/>
          <p:cNvGrpSpPr/>
          <p:nvPr/>
        </p:nvGrpSpPr>
        <p:grpSpPr>
          <a:xfrm>
            <a:off x="2138298" y="940398"/>
            <a:ext cx="423693" cy="474773"/>
            <a:chOff x="1786339" y="1551001"/>
            <a:chExt cx="473400" cy="473400"/>
          </a:xfrm>
        </p:grpSpPr>
        <p:sp>
          <p:nvSpPr>
            <p:cNvPr id="718" name="Google Shape;718;p54"/>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1"/>
                </a:solidFill>
                <a:latin typeface="Arial"/>
                <a:ea typeface="Arial"/>
                <a:cs typeface="Arial"/>
                <a:sym typeface="Arial"/>
              </a:endParaRPr>
            </a:p>
          </p:txBody>
        </p:sp>
        <p:sp>
          <p:nvSpPr>
            <p:cNvPr id="719" name="Google Shape;719;p54"/>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3</a:t>
              </a:r>
              <a:endParaRPr b="0" i="0" sz="800" u="none" cap="none" strike="noStrike">
                <a:solidFill>
                  <a:srgbClr val="595959"/>
                </a:solidFill>
                <a:latin typeface="Montserrat"/>
                <a:ea typeface="Montserrat"/>
                <a:cs typeface="Montserrat"/>
                <a:sym typeface="Montserrat"/>
              </a:endParaRPr>
            </a:p>
          </p:txBody>
        </p:sp>
      </p:grpSp>
      <p:grpSp>
        <p:nvGrpSpPr>
          <p:cNvPr id="720" name="Google Shape;720;p54"/>
          <p:cNvGrpSpPr/>
          <p:nvPr/>
        </p:nvGrpSpPr>
        <p:grpSpPr>
          <a:xfrm>
            <a:off x="1347956" y="2818728"/>
            <a:ext cx="423693" cy="474773"/>
            <a:chOff x="2824664" y="3423900"/>
            <a:chExt cx="473400" cy="473400"/>
          </a:xfrm>
        </p:grpSpPr>
        <p:sp>
          <p:nvSpPr>
            <p:cNvPr id="721" name="Google Shape;721;p54"/>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722" name="Google Shape;722;p54"/>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2</a:t>
              </a:r>
              <a:endParaRPr b="0" i="0" sz="800" u="none" cap="none" strike="noStrike">
                <a:solidFill>
                  <a:srgbClr val="595959"/>
                </a:solidFill>
                <a:latin typeface="Montserrat"/>
                <a:ea typeface="Montserrat"/>
                <a:cs typeface="Montserrat"/>
                <a:sym typeface="Montserrat"/>
              </a:endParaRPr>
            </a:p>
          </p:txBody>
        </p:sp>
      </p:grpSp>
      <p:grpSp>
        <p:nvGrpSpPr>
          <p:cNvPr id="723" name="Google Shape;723;p54"/>
          <p:cNvGrpSpPr/>
          <p:nvPr/>
        </p:nvGrpSpPr>
        <p:grpSpPr>
          <a:xfrm>
            <a:off x="539523" y="1992198"/>
            <a:ext cx="423693" cy="474773"/>
            <a:chOff x="1786339" y="1551001"/>
            <a:chExt cx="473400" cy="473400"/>
          </a:xfrm>
        </p:grpSpPr>
        <p:sp>
          <p:nvSpPr>
            <p:cNvPr id="724" name="Google Shape;724;p54"/>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725" name="Google Shape;725;p54"/>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1</a:t>
              </a:r>
              <a:endParaRPr b="0" i="0" sz="800" u="none" cap="none" strike="noStrike">
                <a:solidFill>
                  <a:srgbClr val="595959"/>
                </a:solidFill>
                <a:latin typeface="Montserrat"/>
                <a:ea typeface="Montserrat"/>
                <a:cs typeface="Montserrat"/>
                <a:sym typeface="Montserrat"/>
              </a:endParaRPr>
            </a:p>
          </p:txBody>
        </p:sp>
      </p:grpSp>
      <p:sp>
        <p:nvSpPr>
          <p:cNvPr id="726" name="Google Shape;726;p54"/>
          <p:cNvSpPr txBox="1"/>
          <p:nvPr/>
        </p:nvSpPr>
        <p:spPr>
          <a:xfrm>
            <a:off x="2029300" y="394730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727" name="Google Shape;727;p54"/>
          <p:cNvSpPr txBox="1"/>
          <p:nvPr/>
        </p:nvSpPr>
        <p:spPr>
          <a:xfrm>
            <a:off x="713225" y="3328900"/>
            <a:ext cx="3508800" cy="7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800">
                <a:solidFill>
                  <a:srgbClr val="3D405B"/>
                </a:solidFill>
              </a:rPr>
              <a:t>Main prepositions</a:t>
            </a:r>
            <a:r>
              <a:rPr b="1" lang="el" sz="1800">
                <a:solidFill>
                  <a:schemeClr val="dk2"/>
                </a:solidFill>
                <a:latin typeface="Tinos"/>
                <a:ea typeface="Tinos"/>
                <a:cs typeface="Tinos"/>
                <a:sym typeface="Tinos"/>
              </a:rPr>
              <a:t> </a:t>
            </a:r>
            <a:endParaRPr b="1" sz="1800">
              <a:solidFill>
                <a:schemeClr val="dk2"/>
              </a:solidFill>
              <a:latin typeface="Tinos"/>
              <a:ea typeface="Tinos"/>
              <a:cs typeface="Tinos"/>
              <a:sym typeface="Tinos"/>
            </a:endParaRPr>
          </a:p>
          <a:p>
            <a:pPr indent="0" lvl="0" marL="0" rtl="0" algn="l">
              <a:lnSpc>
                <a:spcPct val="115000"/>
              </a:lnSpc>
              <a:spcBef>
                <a:spcPts val="0"/>
              </a:spcBef>
              <a:spcAft>
                <a:spcPts val="0"/>
              </a:spcAft>
              <a:buNone/>
            </a:pPr>
            <a:r>
              <a:t/>
            </a:r>
            <a:endParaRPr sz="1000">
              <a:highlight>
                <a:srgbClr val="FFFFFF"/>
              </a:highlight>
            </a:endParaRPr>
          </a:p>
          <a:p>
            <a:pPr indent="0" lvl="0" marL="0" rtl="0" algn="l">
              <a:spcBef>
                <a:spcPts val="0"/>
              </a:spcBef>
              <a:spcAft>
                <a:spcPts val="0"/>
              </a:spcAft>
              <a:buNone/>
            </a:pPr>
            <a:r>
              <a:rPr lang="el" sz="1000">
                <a:solidFill>
                  <a:schemeClr val="dk2"/>
                </a:solidFill>
              </a:rPr>
              <a:t> </a:t>
            </a:r>
            <a:endParaRPr b="1" sz="1800">
              <a:solidFill>
                <a:schemeClr val="dk2"/>
              </a:solidFill>
            </a:endParaRPr>
          </a:p>
        </p:txBody>
      </p:sp>
      <p:sp>
        <p:nvSpPr>
          <p:cNvPr id="728" name="Google Shape;728;p54"/>
          <p:cNvSpPr txBox="1"/>
          <p:nvPr/>
        </p:nvSpPr>
        <p:spPr>
          <a:xfrm>
            <a:off x="899051" y="1983275"/>
            <a:ext cx="132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Subset of </a:t>
            </a:r>
            <a:endParaRPr sz="1000">
              <a:solidFill>
                <a:schemeClr val="accent1"/>
              </a:solidFill>
            </a:endParaRPr>
          </a:p>
          <a:p>
            <a:pPr indent="0" lvl="0" marL="0" rtl="0" algn="l">
              <a:spcBef>
                <a:spcPts val="0"/>
              </a:spcBef>
              <a:spcAft>
                <a:spcPts val="0"/>
              </a:spcAft>
              <a:buNone/>
            </a:pPr>
            <a:r>
              <a:rPr lang="el" sz="1000">
                <a:solidFill>
                  <a:schemeClr val="accent1"/>
                </a:solidFill>
              </a:rPr>
              <a:t>word</a:t>
            </a:r>
            <a:endParaRPr sz="1000">
              <a:solidFill>
                <a:schemeClr val="accent1"/>
              </a:solidFill>
            </a:endParaRPr>
          </a:p>
        </p:txBody>
      </p:sp>
      <p:sp>
        <p:nvSpPr>
          <p:cNvPr id="729" name="Google Shape;729;p54"/>
          <p:cNvSpPr txBox="1"/>
          <p:nvPr/>
        </p:nvSpPr>
        <p:spPr>
          <a:xfrm>
            <a:off x="464475" y="2812150"/>
            <a:ext cx="121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Combinations</a:t>
            </a:r>
            <a:endParaRPr sz="1000">
              <a:solidFill>
                <a:schemeClr val="accent1"/>
              </a:solidFill>
            </a:endParaRPr>
          </a:p>
          <a:p>
            <a:pPr indent="0" lvl="0" marL="0" rtl="0" algn="l">
              <a:spcBef>
                <a:spcPts val="0"/>
              </a:spcBef>
              <a:spcAft>
                <a:spcPts val="0"/>
              </a:spcAft>
              <a:buNone/>
            </a:pPr>
            <a:r>
              <a:rPr lang="el" sz="1000">
                <a:solidFill>
                  <a:schemeClr val="accent1"/>
                </a:solidFill>
              </a:rPr>
              <a:t>of words </a:t>
            </a:r>
            <a:endParaRPr sz="1200">
              <a:solidFill>
                <a:schemeClr val="accent1"/>
              </a:solidFill>
            </a:endParaRPr>
          </a:p>
        </p:txBody>
      </p:sp>
      <p:sp>
        <p:nvSpPr>
          <p:cNvPr id="730" name="Google Shape;730;p54"/>
          <p:cNvSpPr/>
          <p:nvPr/>
        </p:nvSpPr>
        <p:spPr>
          <a:xfrm>
            <a:off x="539525" y="1959150"/>
            <a:ext cx="10140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4"/>
          <p:cNvSpPr/>
          <p:nvPr/>
        </p:nvSpPr>
        <p:spPr>
          <a:xfrm>
            <a:off x="539525" y="2788000"/>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4"/>
          <p:cNvSpPr txBox="1"/>
          <p:nvPr/>
        </p:nvSpPr>
        <p:spPr>
          <a:xfrm>
            <a:off x="1516450" y="130865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733" name="Google Shape;733;p54"/>
          <p:cNvSpPr txBox="1"/>
          <p:nvPr/>
        </p:nvSpPr>
        <p:spPr>
          <a:xfrm>
            <a:off x="1114151" y="941800"/>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Edit distance</a:t>
            </a:r>
            <a:endParaRPr sz="1000">
              <a:solidFill>
                <a:schemeClr val="accent1"/>
              </a:solidFill>
            </a:endParaRPr>
          </a:p>
          <a:p>
            <a:pPr indent="0" lvl="0" marL="0" rtl="0" algn="ctr">
              <a:spcBef>
                <a:spcPts val="0"/>
              </a:spcBef>
              <a:spcAft>
                <a:spcPts val="0"/>
              </a:spcAft>
              <a:buNone/>
            </a:pPr>
            <a:r>
              <a:rPr lang="el" sz="1000">
                <a:solidFill>
                  <a:schemeClr val="accent1"/>
                </a:solidFill>
              </a:rPr>
              <a:t>(1 &amp; 2)</a:t>
            </a:r>
            <a:endParaRPr sz="1000">
              <a:solidFill>
                <a:schemeClr val="accent1"/>
              </a:solidFill>
            </a:endParaRPr>
          </a:p>
        </p:txBody>
      </p:sp>
      <p:sp>
        <p:nvSpPr>
          <p:cNvPr id="734" name="Google Shape;734;p54"/>
          <p:cNvSpPr/>
          <p:nvPr/>
        </p:nvSpPr>
        <p:spPr>
          <a:xfrm>
            <a:off x="1347950" y="917650"/>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 name="Google Shape;735;p54"/>
          <p:cNvGrpSpPr/>
          <p:nvPr/>
        </p:nvGrpSpPr>
        <p:grpSpPr>
          <a:xfrm>
            <a:off x="3094656" y="2818728"/>
            <a:ext cx="423693" cy="474773"/>
            <a:chOff x="2824664" y="3423900"/>
            <a:chExt cx="473400" cy="473400"/>
          </a:xfrm>
        </p:grpSpPr>
        <p:sp>
          <p:nvSpPr>
            <p:cNvPr id="736" name="Google Shape;736;p54"/>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737" name="Google Shape;737;p54"/>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4</a:t>
              </a:r>
              <a:endParaRPr b="0" i="0" sz="800" u="none" cap="none" strike="noStrike">
                <a:solidFill>
                  <a:srgbClr val="595959"/>
                </a:solidFill>
                <a:latin typeface="Montserrat"/>
                <a:ea typeface="Montserrat"/>
                <a:cs typeface="Montserrat"/>
                <a:sym typeface="Montserrat"/>
              </a:endParaRPr>
            </a:p>
          </p:txBody>
        </p:sp>
      </p:grpSp>
      <p:sp>
        <p:nvSpPr>
          <p:cNvPr id="738" name="Google Shape;738;p54"/>
          <p:cNvSpPr txBox="1"/>
          <p:nvPr/>
        </p:nvSpPr>
        <p:spPr>
          <a:xfrm>
            <a:off x="2138300" y="2778674"/>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Bigrams of</a:t>
            </a:r>
            <a:endParaRPr sz="1000">
              <a:solidFill>
                <a:schemeClr val="accent1"/>
              </a:solidFill>
            </a:endParaRPr>
          </a:p>
          <a:p>
            <a:pPr indent="0" lvl="0" marL="0" rtl="0" algn="ctr">
              <a:spcBef>
                <a:spcPts val="0"/>
              </a:spcBef>
              <a:spcAft>
                <a:spcPts val="0"/>
              </a:spcAft>
              <a:buNone/>
            </a:pPr>
            <a:r>
              <a:rPr lang="el" sz="1000">
                <a:solidFill>
                  <a:schemeClr val="accent1"/>
                </a:solidFill>
              </a:rPr>
              <a:t>words</a:t>
            </a:r>
            <a:endParaRPr sz="1000">
              <a:solidFill>
                <a:schemeClr val="accent1"/>
              </a:solidFill>
            </a:endParaRPr>
          </a:p>
        </p:txBody>
      </p:sp>
      <p:sp>
        <p:nvSpPr>
          <p:cNvPr id="739" name="Google Shape;739;p54"/>
          <p:cNvSpPr/>
          <p:nvPr/>
        </p:nvSpPr>
        <p:spPr>
          <a:xfrm>
            <a:off x="2318238" y="2778675"/>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0" name="Google Shape;740;p54"/>
          <p:cNvGrpSpPr/>
          <p:nvPr/>
        </p:nvGrpSpPr>
        <p:grpSpPr>
          <a:xfrm>
            <a:off x="3958098" y="940398"/>
            <a:ext cx="423693" cy="474773"/>
            <a:chOff x="1786339" y="1551001"/>
            <a:chExt cx="473400" cy="473400"/>
          </a:xfrm>
        </p:grpSpPr>
        <p:sp>
          <p:nvSpPr>
            <p:cNvPr id="741" name="Google Shape;741;p54"/>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742" name="Google Shape;742;p54"/>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5</a:t>
              </a:r>
              <a:endParaRPr b="0" i="0" sz="800" u="none" cap="none" strike="noStrike">
                <a:solidFill>
                  <a:srgbClr val="595959"/>
                </a:solidFill>
                <a:latin typeface="Montserrat"/>
                <a:ea typeface="Montserrat"/>
                <a:cs typeface="Montserrat"/>
                <a:sym typeface="Montserrat"/>
              </a:endParaRPr>
            </a:p>
          </p:txBody>
        </p:sp>
      </p:grpSp>
      <p:sp>
        <p:nvSpPr>
          <p:cNvPr id="743" name="Google Shape;743;p54"/>
          <p:cNvSpPr txBox="1"/>
          <p:nvPr/>
        </p:nvSpPr>
        <p:spPr>
          <a:xfrm>
            <a:off x="2803101" y="941813"/>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Single character tokens</a:t>
            </a:r>
            <a:endParaRPr sz="1000">
              <a:solidFill>
                <a:schemeClr val="accent1"/>
              </a:solidFill>
            </a:endParaRPr>
          </a:p>
        </p:txBody>
      </p:sp>
      <p:sp>
        <p:nvSpPr>
          <p:cNvPr id="744" name="Google Shape;744;p54"/>
          <p:cNvSpPr/>
          <p:nvPr/>
        </p:nvSpPr>
        <p:spPr>
          <a:xfrm>
            <a:off x="2953002" y="917663"/>
            <a:ext cx="14802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54"/>
          <p:cNvGrpSpPr/>
          <p:nvPr/>
        </p:nvGrpSpPr>
        <p:grpSpPr>
          <a:xfrm>
            <a:off x="4936831" y="2787590"/>
            <a:ext cx="423693" cy="474773"/>
            <a:chOff x="2824664" y="3423900"/>
            <a:chExt cx="473400" cy="473400"/>
          </a:xfrm>
        </p:grpSpPr>
        <p:sp>
          <p:nvSpPr>
            <p:cNvPr id="746" name="Google Shape;746;p54"/>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747" name="Google Shape;747;p54"/>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6</a:t>
              </a:r>
              <a:endParaRPr b="0" i="0" sz="800" u="none" cap="none" strike="noStrike">
                <a:solidFill>
                  <a:srgbClr val="595959"/>
                </a:solidFill>
                <a:latin typeface="Montserrat"/>
                <a:ea typeface="Montserrat"/>
                <a:cs typeface="Montserrat"/>
                <a:sym typeface="Montserrat"/>
              </a:endParaRPr>
            </a:p>
          </p:txBody>
        </p:sp>
      </p:grpSp>
      <p:sp>
        <p:nvSpPr>
          <p:cNvPr id="748" name="Google Shape;748;p54"/>
          <p:cNvSpPr txBox="1"/>
          <p:nvPr/>
        </p:nvSpPr>
        <p:spPr>
          <a:xfrm>
            <a:off x="4003475" y="2778650"/>
            <a:ext cx="1211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Duplicate characters</a:t>
            </a:r>
            <a:endParaRPr sz="1200">
              <a:solidFill>
                <a:schemeClr val="accent1"/>
              </a:solidFill>
            </a:endParaRPr>
          </a:p>
        </p:txBody>
      </p:sp>
      <p:sp>
        <p:nvSpPr>
          <p:cNvPr id="749" name="Google Shape;749;p54"/>
          <p:cNvSpPr/>
          <p:nvPr/>
        </p:nvSpPr>
        <p:spPr>
          <a:xfrm>
            <a:off x="4146438" y="2754500"/>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0" name="Google Shape;750;p54"/>
          <p:cNvGrpSpPr/>
          <p:nvPr/>
        </p:nvGrpSpPr>
        <p:grpSpPr>
          <a:xfrm>
            <a:off x="5777898" y="940398"/>
            <a:ext cx="423693" cy="474773"/>
            <a:chOff x="1786339" y="1551001"/>
            <a:chExt cx="473400" cy="473400"/>
          </a:xfrm>
        </p:grpSpPr>
        <p:sp>
          <p:nvSpPr>
            <p:cNvPr id="751" name="Google Shape;751;p54"/>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1"/>
                </a:solidFill>
                <a:latin typeface="Arial"/>
                <a:ea typeface="Arial"/>
                <a:cs typeface="Arial"/>
                <a:sym typeface="Arial"/>
              </a:endParaRPr>
            </a:p>
          </p:txBody>
        </p:sp>
        <p:sp>
          <p:nvSpPr>
            <p:cNvPr id="752" name="Google Shape;752;p54"/>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7</a:t>
              </a:r>
              <a:endParaRPr b="0" i="0" sz="800" u="none" cap="none" strike="noStrike">
                <a:solidFill>
                  <a:srgbClr val="595959"/>
                </a:solidFill>
                <a:latin typeface="Montserrat"/>
                <a:ea typeface="Montserrat"/>
                <a:cs typeface="Montserrat"/>
                <a:sym typeface="Montserrat"/>
              </a:endParaRPr>
            </a:p>
          </p:txBody>
        </p:sp>
      </p:grpSp>
      <p:sp>
        <p:nvSpPr>
          <p:cNvPr id="753" name="Google Shape;753;p54"/>
          <p:cNvSpPr txBox="1"/>
          <p:nvPr/>
        </p:nvSpPr>
        <p:spPr>
          <a:xfrm>
            <a:off x="4950551" y="941800"/>
            <a:ext cx="132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accent1"/>
              </a:solidFill>
            </a:endParaRPr>
          </a:p>
        </p:txBody>
      </p:sp>
      <p:sp>
        <p:nvSpPr>
          <p:cNvPr id="754" name="Google Shape;754;p54"/>
          <p:cNvSpPr txBox="1"/>
          <p:nvPr/>
        </p:nvSpPr>
        <p:spPr>
          <a:xfrm>
            <a:off x="4756651" y="941800"/>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Misspelled</a:t>
            </a:r>
            <a:endParaRPr sz="1000">
              <a:solidFill>
                <a:schemeClr val="accent1"/>
              </a:solidFill>
            </a:endParaRPr>
          </a:p>
          <a:p>
            <a:pPr indent="0" lvl="0" marL="0" rtl="0" algn="ctr">
              <a:spcBef>
                <a:spcPts val="0"/>
              </a:spcBef>
              <a:spcAft>
                <a:spcPts val="0"/>
              </a:spcAft>
              <a:buNone/>
            </a:pPr>
            <a:r>
              <a:rPr lang="el" sz="1000">
                <a:solidFill>
                  <a:schemeClr val="accent1"/>
                </a:solidFill>
              </a:rPr>
              <a:t> pronouns</a:t>
            </a:r>
            <a:endParaRPr sz="1000">
              <a:solidFill>
                <a:schemeClr val="accent1"/>
              </a:solidFill>
            </a:endParaRPr>
          </a:p>
        </p:txBody>
      </p:sp>
      <p:grpSp>
        <p:nvGrpSpPr>
          <p:cNvPr id="755" name="Google Shape;755;p54"/>
          <p:cNvGrpSpPr/>
          <p:nvPr/>
        </p:nvGrpSpPr>
        <p:grpSpPr>
          <a:xfrm>
            <a:off x="6779006" y="2787553"/>
            <a:ext cx="423693" cy="474773"/>
            <a:chOff x="2824664" y="3423900"/>
            <a:chExt cx="473400" cy="473400"/>
          </a:xfrm>
        </p:grpSpPr>
        <p:sp>
          <p:nvSpPr>
            <p:cNvPr id="756" name="Google Shape;756;p54"/>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757" name="Google Shape;757;p54"/>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8</a:t>
              </a:r>
              <a:endParaRPr b="0" i="0" sz="800" u="none" cap="none" strike="noStrike">
                <a:solidFill>
                  <a:srgbClr val="595959"/>
                </a:solidFill>
                <a:latin typeface="Montserrat"/>
                <a:ea typeface="Montserrat"/>
                <a:cs typeface="Montserrat"/>
                <a:sym typeface="Montserrat"/>
              </a:endParaRPr>
            </a:p>
          </p:txBody>
        </p:sp>
      </p:grpSp>
      <p:sp>
        <p:nvSpPr>
          <p:cNvPr id="758" name="Google Shape;758;p54"/>
          <p:cNvSpPr txBox="1"/>
          <p:nvPr/>
        </p:nvSpPr>
        <p:spPr>
          <a:xfrm>
            <a:off x="5797751" y="2802825"/>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Joint</a:t>
            </a:r>
            <a:endParaRPr sz="1000">
              <a:solidFill>
                <a:schemeClr val="accent1"/>
              </a:solidFill>
            </a:endParaRPr>
          </a:p>
          <a:p>
            <a:pPr indent="0" lvl="0" marL="0" rtl="0" algn="ctr">
              <a:spcBef>
                <a:spcPts val="0"/>
              </a:spcBef>
              <a:spcAft>
                <a:spcPts val="0"/>
              </a:spcAft>
              <a:buNone/>
            </a:pPr>
            <a:r>
              <a:rPr lang="el" sz="1000">
                <a:solidFill>
                  <a:schemeClr val="accent1"/>
                </a:solidFill>
              </a:rPr>
              <a:t>pronouns</a:t>
            </a:r>
            <a:endParaRPr sz="1000">
              <a:solidFill>
                <a:schemeClr val="accent1"/>
              </a:solidFill>
            </a:endParaRPr>
          </a:p>
        </p:txBody>
      </p:sp>
      <p:sp>
        <p:nvSpPr>
          <p:cNvPr id="759" name="Google Shape;759;p54"/>
          <p:cNvSpPr/>
          <p:nvPr/>
        </p:nvSpPr>
        <p:spPr>
          <a:xfrm>
            <a:off x="5079263" y="917663"/>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54"/>
          <p:cNvGrpSpPr/>
          <p:nvPr/>
        </p:nvGrpSpPr>
        <p:grpSpPr>
          <a:xfrm>
            <a:off x="8075406" y="1881228"/>
            <a:ext cx="423693" cy="474773"/>
            <a:chOff x="2824664" y="3423900"/>
            <a:chExt cx="473400" cy="473400"/>
          </a:xfrm>
        </p:grpSpPr>
        <p:sp>
          <p:nvSpPr>
            <p:cNvPr id="761" name="Google Shape;761;p54"/>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762" name="Google Shape;762;p54"/>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9</a:t>
              </a:r>
              <a:endParaRPr b="0" i="0" sz="800" u="none" cap="none" strike="noStrike">
                <a:solidFill>
                  <a:srgbClr val="595959"/>
                </a:solidFill>
                <a:latin typeface="Montserrat"/>
                <a:ea typeface="Montserrat"/>
                <a:cs typeface="Montserrat"/>
                <a:sym typeface="Montserrat"/>
              </a:endParaRPr>
            </a:p>
          </p:txBody>
        </p:sp>
      </p:grpSp>
      <p:sp>
        <p:nvSpPr>
          <p:cNvPr id="763" name="Google Shape;763;p54"/>
          <p:cNvSpPr/>
          <p:nvPr/>
        </p:nvSpPr>
        <p:spPr>
          <a:xfrm>
            <a:off x="6056138" y="2754488"/>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4" name="Google Shape;764;p54"/>
          <p:cNvPicPr preferRelativeResize="0"/>
          <p:nvPr/>
        </p:nvPicPr>
        <p:blipFill>
          <a:blip r:embed="rId3">
            <a:alphaModFix/>
          </a:blip>
          <a:stretch>
            <a:fillRect/>
          </a:stretch>
        </p:blipFill>
        <p:spPr>
          <a:xfrm>
            <a:off x="766950" y="3692688"/>
            <a:ext cx="1585725" cy="976100"/>
          </a:xfrm>
          <a:prstGeom prst="rect">
            <a:avLst/>
          </a:prstGeom>
          <a:noFill/>
          <a:ln>
            <a:noFill/>
          </a:ln>
        </p:spPr>
      </p:pic>
      <p:sp>
        <p:nvSpPr>
          <p:cNvPr id="765" name="Google Shape;765;p54"/>
          <p:cNvSpPr txBox="1"/>
          <p:nvPr/>
        </p:nvSpPr>
        <p:spPr>
          <a:xfrm>
            <a:off x="7483975" y="1139200"/>
            <a:ext cx="13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l" sz="1200">
                <a:latin typeface="Tinos"/>
                <a:ea typeface="Tinos"/>
                <a:cs typeface="Tinos"/>
                <a:sym typeface="Tinos"/>
              </a:rPr>
              <a:t>The End of RBS</a:t>
            </a:r>
            <a:endParaRPr b="1" i="1" sz="1200">
              <a:latin typeface="Tinos"/>
              <a:ea typeface="Tinos"/>
              <a:cs typeface="Tinos"/>
              <a:sym typeface="Tinos"/>
            </a:endParaRPr>
          </a:p>
        </p:txBody>
      </p:sp>
      <p:sp>
        <p:nvSpPr>
          <p:cNvPr id="766" name="Google Shape;766;p54"/>
          <p:cNvSpPr txBox="1"/>
          <p:nvPr/>
        </p:nvSpPr>
        <p:spPr>
          <a:xfrm>
            <a:off x="7681400" y="2245700"/>
            <a:ext cx="1211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Main</a:t>
            </a:r>
            <a:endParaRPr sz="1000">
              <a:solidFill>
                <a:schemeClr val="accent1"/>
              </a:solidFill>
            </a:endParaRPr>
          </a:p>
          <a:p>
            <a:pPr indent="0" lvl="0" marL="0" rtl="0" algn="ctr">
              <a:spcBef>
                <a:spcPts val="0"/>
              </a:spcBef>
              <a:spcAft>
                <a:spcPts val="0"/>
              </a:spcAft>
              <a:buNone/>
            </a:pPr>
            <a:r>
              <a:rPr lang="el" sz="1000">
                <a:solidFill>
                  <a:schemeClr val="accent1"/>
                </a:solidFill>
              </a:rPr>
              <a:t>prepositions</a:t>
            </a:r>
            <a:endParaRPr sz="1000">
              <a:solidFill>
                <a:schemeClr val="accent1"/>
              </a:solidFill>
            </a:endParaRPr>
          </a:p>
        </p:txBody>
      </p:sp>
      <p:sp>
        <p:nvSpPr>
          <p:cNvPr id="767" name="Google Shape;767;p54"/>
          <p:cNvSpPr txBox="1"/>
          <p:nvPr/>
        </p:nvSpPr>
        <p:spPr>
          <a:xfrm>
            <a:off x="4149700" y="3368325"/>
            <a:ext cx="4468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παιξτεεχηρευ </a:t>
            </a:r>
            <a:r>
              <a:rPr lang="el" sz="1300">
                <a:solidFill>
                  <a:srgbClr val="3D405B"/>
                </a:solidFill>
                <a:latin typeface="Crimson Text"/>
                <a:ea typeface="Crimson Text"/>
                <a:cs typeface="Crimson Text"/>
                <a:sym typeface="Crimson Text"/>
              </a:rPr>
              <a:t>καιπαιξτε καινούργιος γυναικας δικαι ονπεριτους ἀπλὡς ή πῶς φοῦ ἐ δίαι ἐεστιν </a:t>
            </a:r>
            <a:r>
              <a:rPr lang="el" sz="1300">
                <a:solidFill>
                  <a:srgbClr val="3D405B"/>
                </a:solidFill>
                <a:latin typeface="Crimson Text"/>
                <a:ea typeface="Crimson Text"/>
                <a:cs typeface="Crimson Text"/>
                <a:sym typeface="Crimson Text"/>
              </a:rPr>
              <a:t>τνῶ</a:t>
            </a:r>
            <a:r>
              <a:rPr lang="el" sz="1300">
                <a:solidFill>
                  <a:srgbClr val="3D405B"/>
                </a:solidFill>
                <a:latin typeface="Crimson Text"/>
                <a:ea typeface="Crimson Text"/>
                <a:cs typeface="Crimson Text"/>
                <a:sym typeface="Crimson Text"/>
              </a:rPr>
              <a:t> τηνκαρδιαν </a:t>
            </a:r>
            <a:r>
              <a:rPr b="1" lang="el" sz="1300">
                <a:solidFill>
                  <a:srgbClr val="AD0B2D"/>
                </a:solidFill>
                <a:latin typeface="Crimson Text"/>
                <a:ea typeface="Crimson Text"/>
                <a:cs typeface="Crimson Text"/>
                <a:sym typeface="Crimson Text"/>
              </a:rPr>
              <a:t>ειντοις</a:t>
            </a:r>
            <a:r>
              <a:rPr lang="el" sz="1300">
                <a:solidFill>
                  <a:srgbClr val="3D405B"/>
                </a:solidFill>
                <a:latin typeface="Crimson Text"/>
                <a:ea typeface="Crimson Text"/>
                <a:cs typeface="Crimson Text"/>
                <a:sym typeface="Crimson Text"/>
              </a:rPr>
              <a:t>"</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 εχηρευ</a:t>
            </a:r>
            <a:r>
              <a:rPr lang="el" sz="1300">
                <a:solidFill>
                  <a:srgbClr val="3D405B"/>
                </a:solidFill>
                <a:latin typeface="Crimson Text"/>
                <a:ea typeface="Crimson Text"/>
                <a:cs typeface="Crimson Text"/>
                <a:sym typeface="Crimson Text"/>
              </a:rPr>
              <a:t> και παιξτε καινούργιος γυναικας  δικαιον περιτους ἀπλὡς ή πῶς φοῦ δίαι ἐστιν </a:t>
            </a:r>
            <a:r>
              <a:rPr lang="el" sz="1300">
                <a:solidFill>
                  <a:srgbClr val="3D405B"/>
                </a:solidFill>
                <a:latin typeface="Crimson Text"/>
                <a:ea typeface="Crimson Text"/>
                <a:cs typeface="Crimson Text"/>
                <a:sym typeface="Crimson Text"/>
              </a:rPr>
              <a:t>τῶν </a:t>
            </a:r>
            <a:r>
              <a:rPr lang="el" sz="1300">
                <a:solidFill>
                  <a:srgbClr val="3D405B"/>
                </a:solidFill>
                <a:latin typeface="Crimson Text"/>
                <a:ea typeface="Crimson Text"/>
                <a:cs typeface="Crimson Text"/>
                <a:sym typeface="Crimson Text"/>
              </a:rPr>
              <a:t>την καρδιαν </a:t>
            </a:r>
            <a:r>
              <a:rPr b="1" lang="el" sz="1300">
                <a:solidFill>
                  <a:srgbClr val="AD0B2D"/>
                </a:solidFill>
                <a:latin typeface="Crimson Text"/>
                <a:ea typeface="Crimson Text"/>
                <a:cs typeface="Crimson Text"/>
                <a:sym typeface="Crimson Text"/>
              </a:rPr>
              <a:t>ἐν τοῖς</a:t>
            </a:r>
            <a:r>
              <a:rPr lang="el" sz="1300">
                <a:solidFill>
                  <a:srgbClr val="3D405B"/>
                </a:solidFill>
                <a:latin typeface="Crimson Text"/>
                <a:ea typeface="Crimson Text"/>
                <a:cs typeface="Crimson Text"/>
                <a:sym typeface="Crimson Text"/>
              </a:rPr>
              <a:t>"</a:t>
            </a:r>
            <a:endParaRPr sz="1600">
              <a:latin typeface="Crimson Text"/>
              <a:ea typeface="Crimson Text"/>
              <a:cs typeface="Crimson Text"/>
              <a:sym typeface="Crimson Tex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55"/>
          <p:cNvSpPr txBox="1"/>
          <p:nvPr/>
        </p:nvSpPr>
        <p:spPr>
          <a:xfrm>
            <a:off x="464700" y="197100"/>
            <a:ext cx="7372500" cy="569400"/>
          </a:xfrm>
          <a:prstGeom prst="rect">
            <a:avLst/>
          </a:prstGeom>
          <a:noFill/>
          <a:ln>
            <a:noFill/>
          </a:ln>
          <a:effectLst>
            <a:outerShdw blurRad="57150" rotWithShape="0" algn="bl" dir="5400000" dist="19050">
              <a:srgbClr val="AD0B2D">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Experimental Results</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a:t>
            </a:r>
            <a:r>
              <a:rPr b="1" i="1" lang="el" sz="2500">
                <a:solidFill>
                  <a:schemeClr val="accent1"/>
                </a:solidFill>
                <a:latin typeface="Crimson Text"/>
                <a:ea typeface="Crimson Text"/>
                <a:cs typeface="Crimson Text"/>
                <a:sym typeface="Crimson Text"/>
              </a:rPr>
              <a:t>Rule Based Model</a:t>
            </a:r>
            <a:endParaRPr b="1" i="1" sz="2900">
              <a:solidFill>
                <a:schemeClr val="accent1"/>
              </a:solidFill>
              <a:latin typeface="Crimson Text"/>
              <a:ea typeface="Crimson Text"/>
              <a:cs typeface="Crimson Text"/>
              <a:sym typeface="Crimson Text"/>
            </a:endParaRPr>
          </a:p>
        </p:txBody>
      </p:sp>
      <p:sp>
        <p:nvSpPr>
          <p:cNvPr id="773" name="Google Shape;773;p55"/>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5"/>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75" name="Google Shape;775;p55"/>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6</a:t>
            </a:r>
            <a:endParaRPr b="1" sz="1800">
              <a:solidFill>
                <a:srgbClr val="E5B68F"/>
              </a:solidFill>
            </a:endParaRPr>
          </a:p>
        </p:txBody>
      </p:sp>
      <p:graphicFrame>
        <p:nvGraphicFramePr>
          <p:cNvPr id="776" name="Google Shape;776;p55"/>
          <p:cNvGraphicFramePr/>
          <p:nvPr/>
        </p:nvGraphicFramePr>
        <p:xfrm>
          <a:off x="4110675" y="1375025"/>
          <a:ext cx="3000000" cy="3000000"/>
        </p:xfrm>
        <a:graphic>
          <a:graphicData uri="http://schemas.openxmlformats.org/drawingml/2006/table">
            <a:tbl>
              <a:tblPr>
                <a:noFill/>
                <a:tableStyleId>{B50BBC31-77BD-4F22-97EF-DDFF5516C6F4}</a:tableStyleId>
              </a:tblPr>
              <a:tblGrid>
                <a:gridCol w="995400"/>
                <a:gridCol w="1035725"/>
                <a:gridCol w="758175"/>
                <a:gridCol w="726450"/>
                <a:gridCol w="769250"/>
              </a:tblGrid>
              <a:tr h="290650">
                <a:tc>
                  <a:txBody>
                    <a:bodyPr/>
                    <a:lstStyle/>
                    <a:p>
                      <a:pPr indent="0" lvl="0" marL="0" rtl="0" algn="l">
                        <a:spcBef>
                          <a:spcPts val="0"/>
                        </a:spcBef>
                        <a:spcAft>
                          <a:spcPts val="0"/>
                        </a:spcAft>
                        <a:buNone/>
                      </a:pPr>
                      <a:r>
                        <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l" sz="800">
                          <a:solidFill>
                            <a:srgbClr val="3D405B"/>
                          </a:solidFill>
                        </a:rPr>
                        <a:t>Rule Based Model</a:t>
                      </a:r>
                      <a:endParaRPr sz="8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l" sz="900">
                          <a:solidFill>
                            <a:srgbClr val="3D405B"/>
                          </a:solidFill>
                        </a:rPr>
                        <a:t>1st place</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l" sz="900">
                          <a:solidFill>
                            <a:srgbClr val="3D405B"/>
                          </a:solidFill>
                        </a:rPr>
                        <a:t>2nd place</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l" sz="900">
                          <a:solidFill>
                            <a:srgbClr val="3D405B"/>
                          </a:solidFill>
                        </a:rPr>
                        <a:t>3rd place</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650">
                <a:tc>
                  <a:txBody>
                    <a:bodyPr/>
                    <a:lstStyle/>
                    <a:p>
                      <a:pPr indent="0" lvl="0" marL="0" rtl="0" algn="ctr">
                        <a:spcBef>
                          <a:spcPts val="0"/>
                        </a:spcBef>
                        <a:spcAft>
                          <a:spcPts val="0"/>
                        </a:spcAft>
                        <a:buNone/>
                      </a:pPr>
                      <a:r>
                        <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4">
                  <a:txBody>
                    <a:bodyPr/>
                    <a:lstStyle/>
                    <a:p>
                      <a:pPr indent="0" lvl="0" marL="0" rtl="0" algn="ctr">
                        <a:spcBef>
                          <a:spcPts val="0"/>
                        </a:spcBef>
                        <a:spcAft>
                          <a:spcPts val="0"/>
                        </a:spcAft>
                        <a:buNone/>
                      </a:pPr>
                      <a:r>
                        <a:rPr lang="el" sz="900">
                          <a:solidFill>
                            <a:srgbClr val="3D405B"/>
                          </a:solidFill>
                        </a:rPr>
                        <a:t>CERR</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hMerge="1"/>
              </a:tr>
              <a:tr h="290650">
                <a:tc>
                  <a:txBody>
                    <a:bodyPr/>
                    <a:lstStyle/>
                    <a:p>
                      <a:pPr indent="0" lvl="0" marL="0" rtl="0" algn="l">
                        <a:spcBef>
                          <a:spcPts val="0"/>
                        </a:spcBef>
                        <a:spcAft>
                          <a:spcPts val="0"/>
                        </a:spcAft>
                        <a:buNone/>
                      </a:pPr>
                      <a:r>
                        <a:rPr lang="el" sz="900">
                          <a:solidFill>
                            <a:srgbClr val="3D405B"/>
                          </a:solidFill>
                        </a:rPr>
                        <a:t>real</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l" sz="900">
                          <a:solidFill>
                            <a:srgbClr val="3D405B"/>
                          </a:solidFill>
                        </a:rPr>
                        <a:t>0.439</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l" sz="900">
                          <a:solidFill>
                            <a:srgbClr val="3D405B"/>
                          </a:solidFill>
                        </a:rPr>
                        <a:t>2.525</a:t>
                      </a:r>
                      <a:endParaRPr b="1"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l" sz="900">
                          <a:solidFill>
                            <a:srgbClr val="3D405B"/>
                          </a:solidFill>
                        </a:rPr>
                        <a:t>1.034</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l" sz="900">
                          <a:solidFill>
                            <a:srgbClr val="3D405B"/>
                          </a:solidFill>
                        </a:rPr>
                        <a:t>0.567</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650">
                <a:tc>
                  <a:txBody>
                    <a:bodyPr/>
                    <a:lstStyle/>
                    <a:p>
                      <a:pPr indent="0" lvl="0" marL="0" rtl="0" algn="l">
                        <a:spcBef>
                          <a:spcPts val="0"/>
                        </a:spcBef>
                        <a:spcAft>
                          <a:spcPts val="0"/>
                        </a:spcAft>
                        <a:buNone/>
                      </a:pPr>
                      <a:r>
                        <a:rPr lang="el" sz="900">
                          <a:solidFill>
                            <a:srgbClr val="3D405B"/>
                          </a:solidFill>
                        </a:rPr>
                        <a:t>synthetic</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l" sz="900">
                          <a:solidFill>
                            <a:srgbClr val="3D405B"/>
                          </a:solidFill>
                        </a:rPr>
                        <a:t>0.096</a:t>
                      </a:r>
                      <a:endParaRPr b="1"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l" sz="900">
                          <a:solidFill>
                            <a:srgbClr val="3D405B"/>
                          </a:solidFill>
                        </a:rPr>
                        <a:t>-7.719</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l" sz="900">
                          <a:solidFill>
                            <a:srgbClr val="3D405B"/>
                          </a:solidFill>
                        </a:rPr>
                        <a:t>-7.784</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l" sz="900">
                          <a:solidFill>
                            <a:srgbClr val="3D405B"/>
                          </a:solidFill>
                        </a:rPr>
                        <a:t>-0.629</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650">
                <a:tc>
                  <a:txBody>
                    <a:bodyPr/>
                    <a:lstStyle/>
                    <a:p>
                      <a:pPr indent="0" lvl="0" marL="0" rtl="0" algn="l">
                        <a:spcBef>
                          <a:spcPts val="0"/>
                        </a:spcBef>
                        <a:spcAft>
                          <a:spcPts val="0"/>
                        </a:spcAft>
                        <a:buNone/>
                      </a:pPr>
                      <a:r>
                        <a:rPr lang="el" sz="900">
                          <a:solidFill>
                            <a:srgbClr val="3D405B"/>
                          </a:solidFill>
                        </a:rPr>
                        <a:t>real &amp; synthetic</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l" sz="900">
                          <a:solidFill>
                            <a:srgbClr val="3D405B"/>
                          </a:solidFill>
                        </a:rPr>
                        <a:t>0.278</a:t>
                      </a:r>
                      <a:endParaRPr b="1"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l" sz="900">
                          <a:solidFill>
                            <a:srgbClr val="3D405B"/>
                          </a:solidFill>
                        </a:rPr>
                        <a:t>-2.264</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l" sz="900">
                          <a:solidFill>
                            <a:srgbClr val="3D405B"/>
                          </a:solidFill>
                        </a:rPr>
                        <a:t>0.049</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l" sz="900">
                          <a:solidFill>
                            <a:srgbClr val="3D405B"/>
                          </a:solidFill>
                        </a:rPr>
                        <a:t>0.247</a:t>
                      </a:r>
                      <a:endParaRPr sz="900">
                        <a:solidFill>
                          <a:srgbClr val="3D405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650">
                <a:tc>
                  <a:txBody>
                    <a:bodyPr/>
                    <a:lstStyle/>
                    <a:p>
                      <a:pPr indent="0" lvl="0" marL="0" rtl="0" algn="l">
                        <a:spcBef>
                          <a:spcPts val="0"/>
                        </a:spcBef>
                        <a:spcAft>
                          <a:spcPts val="0"/>
                        </a:spcAft>
                        <a:buNone/>
                      </a:pPr>
                      <a:r>
                        <a:t/>
                      </a:r>
                      <a:endParaRPr sz="900">
                        <a:solidFill>
                          <a:srgbClr val="3D405B"/>
                        </a:solidFill>
                      </a:endParaRPr>
                    </a:p>
                  </a:txBody>
                  <a:tcPr marT="91425" marB="91425" marR="91425" marL="91425">
                    <a:lnT cap="flat" cmpd="sng" w="9525">
                      <a:solidFill>
                        <a:srgbClr val="9E9E9E"/>
                      </a:solidFill>
                      <a:prstDash val="solid"/>
                      <a:round/>
                      <a:headEnd len="sm" w="sm" type="none"/>
                      <a:tailEnd len="sm" w="sm" type="none"/>
                    </a:lnT>
                  </a:tcPr>
                </a:tc>
                <a:tc gridSpan="4">
                  <a:txBody>
                    <a:bodyPr/>
                    <a:lstStyle/>
                    <a:p>
                      <a:pPr indent="0" lvl="0" marL="0" rtl="0" algn="ctr">
                        <a:spcBef>
                          <a:spcPts val="0"/>
                        </a:spcBef>
                        <a:spcAft>
                          <a:spcPts val="0"/>
                        </a:spcAft>
                        <a:buNone/>
                      </a:pPr>
                      <a:r>
                        <a:rPr lang="el" sz="900">
                          <a:solidFill>
                            <a:srgbClr val="3D405B"/>
                          </a:solidFill>
                        </a:rPr>
                        <a:t>WERR</a:t>
                      </a:r>
                      <a:endParaRPr sz="900">
                        <a:solidFill>
                          <a:srgbClr val="3D405B"/>
                        </a:solidFill>
                      </a:endParaRPr>
                    </a:p>
                  </a:txBody>
                  <a:tcPr marT="91425" marB="91425" marR="91425" marL="91425">
                    <a:lnT cap="flat" cmpd="sng" w="9525">
                      <a:solidFill>
                        <a:srgbClr val="9E9E9E"/>
                      </a:solidFill>
                      <a:prstDash val="solid"/>
                      <a:round/>
                      <a:headEnd len="sm" w="sm" type="none"/>
                      <a:tailEnd len="sm" w="sm" type="none"/>
                    </a:lnT>
                  </a:tcPr>
                </a:tc>
                <a:tc hMerge="1"/>
                <a:tc hMerge="1"/>
                <a:tc hMerge="1"/>
              </a:tr>
              <a:tr h="290650">
                <a:tc>
                  <a:txBody>
                    <a:bodyPr/>
                    <a:lstStyle/>
                    <a:p>
                      <a:pPr indent="0" lvl="0" marL="0" rtl="0" algn="l">
                        <a:spcBef>
                          <a:spcPts val="0"/>
                        </a:spcBef>
                        <a:spcAft>
                          <a:spcPts val="0"/>
                        </a:spcAft>
                        <a:buNone/>
                      </a:pPr>
                      <a:r>
                        <a:rPr lang="el" sz="900">
                          <a:solidFill>
                            <a:srgbClr val="3D405B"/>
                          </a:solidFill>
                        </a:rPr>
                        <a:t>real</a:t>
                      </a:r>
                      <a:endParaRPr sz="900">
                        <a:solidFill>
                          <a:srgbClr val="3D405B"/>
                        </a:solidFill>
                      </a:endParaRPr>
                    </a:p>
                  </a:txBody>
                  <a:tcPr marT="91425" marB="91425" marR="91425" marL="91425"/>
                </a:tc>
                <a:tc>
                  <a:txBody>
                    <a:bodyPr/>
                    <a:lstStyle/>
                    <a:p>
                      <a:pPr indent="0" lvl="0" marL="0" rtl="0" algn="l">
                        <a:spcBef>
                          <a:spcPts val="0"/>
                        </a:spcBef>
                        <a:spcAft>
                          <a:spcPts val="0"/>
                        </a:spcAft>
                        <a:buNone/>
                      </a:pPr>
                      <a:r>
                        <a:rPr lang="el" sz="900">
                          <a:solidFill>
                            <a:srgbClr val="3D405B"/>
                          </a:solidFill>
                        </a:rPr>
                        <a:t>1.822</a:t>
                      </a:r>
                      <a:endParaRPr sz="900">
                        <a:solidFill>
                          <a:srgbClr val="3D405B"/>
                        </a:solidFill>
                      </a:endParaRPr>
                    </a:p>
                  </a:txBody>
                  <a:tcPr marT="91425" marB="91425" marR="91425" marL="91425"/>
                </a:tc>
                <a:tc>
                  <a:txBody>
                    <a:bodyPr/>
                    <a:lstStyle/>
                    <a:p>
                      <a:pPr indent="0" lvl="0" marL="0" rtl="0" algn="l">
                        <a:spcBef>
                          <a:spcPts val="0"/>
                        </a:spcBef>
                        <a:spcAft>
                          <a:spcPts val="0"/>
                        </a:spcAft>
                        <a:buNone/>
                      </a:pPr>
                      <a:r>
                        <a:rPr b="1" lang="el" sz="900">
                          <a:solidFill>
                            <a:srgbClr val="3D405B"/>
                          </a:solidFill>
                        </a:rPr>
                        <a:t>14.967</a:t>
                      </a:r>
                      <a:endParaRPr b="1" sz="900">
                        <a:solidFill>
                          <a:srgbClr val="3D405B"/>
                        </a:solidFill>
                      </a:endParaRPr>
                    </a:p>
                  </a:txBody>
                  <a:tcPr marT="91425" marB="91425" marR="91425" marL="91425"/>
                </a:tc>
                <a:tc>
                  <a:txBody>
                    <a:bodyPr/>
                    <a:lstStyle/>
                    <a:p>
                      <a:pPr indent="0" lvl="0" marL="0" rtl="0" algn="l">
                        <a:spcBef>
                          <a:spcPts val="0"/>
                        </a:spcBef>
                        <a:spcAft>
                          <a:spcPts val="0"/>
                        </a:spcAft>
                        <a:buNone/>
                      </a:pPr>
                      <a:r>
                        <a:rPr lang="el" sz="900">
                          <a:solidFill>
                            <a:srgbClr val="3D405B"/>
                          </a:solidFill>
                        </a:rPr>
                        <a:t>4.629</a:t>
                      </a:r>
                      <a:endParaRPr sz="900">
                        <a:solidFill>
                          <a:srgbClr val="3D405B"/>
                        </a:solidFill>
                      </a:endParaRPr>
                    </a:p>
                  </a:txBody>
                  <a:tcPr marT="91425" marB="91425" marR="91425" marL="91425"/>
                </a:tc>
                <a:tc>
                  <a:txBody>
                    <a:bodyPr/>
                    <a:lstStyle/>
                    <a:p>
                      <a:pPr indent="0" lvl="0" marL="0" rtl="0" algn="l">
                        <a:spcBef>
                          <a:spcPts val="0"/>
                        </a:spcBef>
                        <a:spcAft>
                          <a:spcPts val="0"/>
                        </a:spcAft>
                        <a:buNone/>
                      </a:pPr>
                      <a:r>
                        <a:rPr lang="el" sz="900">
                          <a:solidFill>
                            <a:srgbClr val="3D405B"/>
                          </a:solidFill>
                        </a:rPr>
                        <a:t>3.398</a:t>
                      </a:r>
                      <a:endParaRPr sz="900">
                        <a:solidFill>
                          <a:srgbClr val="3D405B"/>
                        </a:solidFill>
                      </a:endParaRPr>
                    </a:p>
                  </a:txBody>
                  <a:tcPr marT="91425" marB="91425" marR="91425" marL="91425"/>
                </a:tc>
              </a:tr>
              <a:tr h="290650">
                <a:tc>
                  <a:txBody>
                    <a:bodyPr/>
                    <a:lstStyle/>
                    <a:p>
                      <a:pPr indent="0" lvl="0" marL="0" rtl="0" algn="l">
                        <a:spcBef>
                          <a:spcPts val="0"/>
                        </a:spcBef>
                        <a:spcAft>
                          <a:spcPts val="0"/>
                        </a:spcAft>
                        <a:buNone/>
                      </a:pPr>
                      <a:r>
                        <a:rPr lang="el" sz="900">
                          <a:solidFill>
                            <a:srgbClr val="3D405B"/>
                          </a:solidFill>
                        </a:rPr>
                        <a:t>synthetic</a:t>
                      </a:r>
                      <a:endParaRPr sz="900">
                        <a:solidFill>
                          <a:srgbClr val="3D405B"/>
                        </a:solidFill>
                      </a:endParaRPr>
                    </a:p>
                  </a:txBody>
                  <a:tcPr marT="91425" marB="91425" marR="91425" marL="91425"/>
                </a:tc>
                <a:tc>
                  <a:txBody>
                    <a:bodyPr/>
                    <a:lstStyle/>
                    <a:p>
                      <a:pPr indent="0" lvl="0" marL="0" rtl="0" algn="l">
                        <a:spcBef>
                          <a:spcPts val="0"/>
                        </a:spcBef>
                        <a:spcAft>
                          <a:spcPts val="0"/>
                        </a:spcAft>
                        <a:buNone/>
                      </a:pPr>
                      <a:r>
                        <a:rPr b="1" lang="el" sz="900">
                          <a:solidFill>
                            <a:srgbClr val="3D405B"/>
                          </a:solidFill>
                        </a:rPr>
                        <a:t>1.292</a:t>
                      </a:r>
                      <a:endParaRPr b="1" sz="900">
                        <a:solidFill>
                          <a:srgbClr val="3D405B"/>
                        </a:solidFill>
                      </a:endParaRPr>
                    </a:p>
                  </a:txBody>
                  <a:tcPr marT="91425" marB="91425" marR="91425" marL="91425"/>
                </a:tc>
                <a:tc>
                  <a:txBody>
                    <a:bodyPr/>
                    <a:lstStyle/>
                    <a:p>
                      <a:pPr indent="0" lvl="0" marL="0" rtl="0" algn="l">
                        <a:spcBef>
                          <a:spcPts val="0"/>
                        </a:spcBef>
                        <a:spcAft>
                          <a:spcPts val="0"/>
                        </a:spcAft>
                        <a:buNone/>
                      </a:pPr>
                      <a:r>
                        <a:rPr lang="el" sz="900">
                          <a:solidFill>
                            <a:srgbClr val="3D405B"/>
                          </a:solidFill>
                        </a:rPr>
                        <a:t>-23.140</a:t>
                      </a:r>
                      <a:endParaRPr sz="900">
                        <a:solidFill>
                          <a:srgbClr val="3D405B"/>
                        </a:solidFill>
                      </a:endParaRPr>
                    </a:p>
                  </a:txBody>
                  <a:tcPr marT="91425" marB="91425" marR="91425" marL="91425"/>
                </a:tc>
                <a:tc>
                  <a:txBody>
                    <a:bodyPr/>
                    <a:lstStyle/>
                    <a:p>
                      <a:pPr indent="0" lvl="0" marL="0" rtl="0" algn="l">
                        <a:spcBef>
                          <a:spcPts val="0"/>
                        </a:spcBef>
                        <a:spcAft>
                          <a:spcPts val="0"/>
                        </a:spcAft>
                        <a:buNone/>
                      </a:pPr>
                      <a:r>
                        <a:rPr lang="el" sz="900">
                          <a:solidFill>
                            <a:srgbClr val="3D405B"/>
                          </a:solidFill>
                        </a:rPr>
                        <a:t>-31.859</a:t>
                      </a:r>
                      <a:endParaRPr sz="900">
                        <a:solidFill>
                          <a:srgbClr val="3D405B"/>
                        </a:solidFill>
                      </a:endParaRPr>
                    </a:p>
                  </a:txBody>
                  <a:tcPr marT="91425" marB="91425" marR="91425" marL="91425"/>
                </a:tc>
                <a:tc>
                  <a:txBody>
                    <a:bodyPr/>
                    <a:lstStyle/>
                    <a:p>
                      <a:pPr indent="0" lvl="0" marL="0" rtl="0" algn="l">
                        <a:spcBef>
                          <a:spcPts val="0"/>
                        </a:spcBef>
                        <a:spcAft>
                          <a:spcPts val="0"/>
                        </a:spcAft>
                        <a:buNone/>
                      </a:pPr>
                      <a:r>
                        <a:rPr lang="el" sz="900">
                          <a:solidFill>
                            <a:srgbClr val="3D405B"/>
                          </a:solidFill>
                        </a:rPr>
                        <a:t>-3.112</a:t>
                      </a:r>
                      <a:endParaRPr sz="900">
                        <a:solidFill>
                          <a:srgbClr val="3D405B"/>
                        </a:solidFill>
                      </a:endParaRPr>
                    </a:p>
                  </a:txBody>
                  <a:tcPr marT="91425" marB="91425" marR="91425" marL="91425"/>
                </a:tc>
              </a:tr>
              <a:tr h="290650">
                <a:tc>
                  <a:txBody>
                    <a:bodyPr/>
                    <a:lstStyle/>
                    <a:p>
                      <a:pPr indent="0" lvl="0" marL="0" rtl="0" algn="l">
                        <a:spcBef>
                          <a:spcPts val="0"/>
                        </a:spcBef>
                        <a:spcAft>
                          <a:spcPts val="0"/>
                        </a:spcAft>
                        <a:buNone/>
                      </a:pPr>
                      <a:r>
                        <a:rPr lang="el" sz="900">
                          <a:solidFill>
                            <a:srgbClr val="3D405B"/>
                          </a:solidFill>
                        </a:rPr>
                        <a:t>real &amp; synthetic</a:t>
                      </a:r>
                      <a:endParaRPr sz="900">
                        <a:solidFill>
                          <a:srgbClr val="3D405B"/>
                        </a:solidFill>
                      </a:endParaRPr>
                    </a:p>
                  </a:txBody>
                  <a:tcPr marT="91425" marB="91425" marR="91425" marL="91425"/>
                </a:tc>
                <a:tc>
                  <a:txBody>
                    <a:bodyPr/>
                    <a:lstStyle/>
                    <a:p>
                      <a:pPr indent="0" lvl="0" marL="0" rtl="0" algn="l">
                        <a:spcBef>
                          <a:spcPts val="0"/>
                        </a:spcBef>
                        <a:spcAft>
                          <a:spcPts val="0"/>
                        </a:spcAft>
                        <a:buNone/>
                      </a:pPr>
                      <a:r>
                        <a:rPr lang="el" sz="900">
                          <a:solidFill>
                            <a:srgbClr val="3D405B"/>
                          </a:solidFill>
                        </a:rPr>
                        <a:t>1.575</a:t>
                      </a:r>
                      <a:endParaRPr sz="900">
                        <a:solidFill>
                          <a:srgbClr val="3D405B"/>
                        </a:solidFill>
                      </a:endParaRPr>
                    </a:p>
                  </a:txBody>
                  <a:tcPr marT="91425" marB="91425" marR="91425" marL="91425"/>
                </a:tc>
                <a:tc>
                  <a:txBody>
                    <a:bodyPr/>
                    <a:lstStyle/>
                    <a:p>
                      <a:pPr indent="0" lvl="0" marL="0" rtl="0" algn="l">
                        <a:spcBef>
                          <a:spcPts val="0"/>
                        </a:spcBef>
                        <a:spcAft>
                          <a:spcPts val="0"/>
                        </a:spcAft>
                        <a:buNone/>
                      </a:pPr>
                      <a:r>
                        <a:rPr lang="el" sz="900">
                          <a:solidFill>
                            <a:srgbClr val="3D405B"/>
                          </a:solidFill>
                        </a:rPr>
                        <a:t>-2.846</a:t>
                      </a:r>
                      <a:endParaRPr sz="900">
                        <a:solidFill>
                          <a:srgbClr val="3D405B"/>
                        </a:solidFill>
                      </a:endParaRPr>
                    </a:p>
                  </a:txBody>
                  <a:tcPr marT="91425" marB="91425" marR="91425" marL="91425"/>
                </a:tc>
                <a:tc>
                  <a:txBody>
                    <a:bodyPr/>
                    <a:lstStyle/>
                    <a:p>
                      <a:pPr indent="0" lvl="0" marL="0" rtl="0" algn="l">
                        <a:spcBef>
                          <a:spcPts val="0"/>
                        </a:spcBef>
                        <a:spcAft>
                          <a:spcPts val="0"/>
                        </a:spcAft>
                        <a:buNone/>
                      </a:pPr>
                      <a:r>
                        <a:rPr lang="el" sz="900">
                          <a:solidFill>
                            <a:srgbClr val="3D405B"/>
                          </a:solidFill>
                        </a:rPr>
                        <a:t>-0.101</a:t>
                      </a:r>
                      <a:endParaRPr sz="900">
                        <a:solidFill>
                          <a:srgbClr val="3D405B"/>
                        </a:solidFill>
                      </a:endParaRPr>
                    </a:p>
                  </a:txBody>
                  <a:tcPr marT="91425" marB="91425" marR="91425" marL="91425"/>
                </a:tc>
                <a:tc>
                  <a:txBody>
                    <a:bodyPr/>
                    <a:lstStyle/>
                    <a:p>
                      <a:pPr indent="0" lvl="0" marL="0" rtl="0" algn="l">
                        <a:spcBef>
                          <a:spcPts val="0"/>
                        </a:spcBef>
                        <a:spcAft>
                          <a:spcPts val="0"/>
                        </a:spcAft>
                        <a:buNone/>
                      </a:pPr>
                      <a:r>
                        <a:rPr b="1" lang="el" sz="900">
                          <a:solidFill>
                            <a:srgbClr val="3D405B"/>
                          </a:solidFill>
                        </a:rPr>
                        <a:t>1.836</a:t>
                      </a:r>
                      <a:endParaRPr b="1" sz="900">
                        <a:solidFill>
                          <a:srgbClr val="3D405B"/>
                        </a:solidFill>
                      </a:endParaRPr>
                    </a:p>
                  </a:txBody>
                  <a:tcPr marT="91425" marB="91425" marR="91425" marL="91425"/>
                </a:tc>
              </a:tr>
            </a:tbl>
          </a:graphicData>
        </a:graphic>
      </p:graphicFrame>
      <p:sp>
        <p:nvSpPr>
          <p:cNvPr id="777" name="Google Shape;777;p55"/>
          <p:cNvSpPr/>
          <p:nvPr/>
        </p:nvSpPr>
        <p:spPr>
          <a:xfrm>
            <a:off x="736325" y="1200525"/>
            <a:ext cx="272700" cy="237900"/>
          </a:xfrm>
          <a:prstGeom prst="rect">
            <a:avLst/>
          </a:prstGeom>
          <a:solidFill>
            <a:srgbClr val="B001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5"/>
          <p:cNvSpPr/>
          <p:nvPr/>
        </p:nvSpPr>
        <p:spPr>
          <a:xfrm>
            <a:off x="820752" y="1272100"/>
            <a:ext cx="272700" cy="237900"/>
          </a:xfrm>
          <a:prstGeom prst="rect">
            <a:avLst/>
          </a:prstGeom>
          <a:solidFill>
            <a:srgbClr val="E5B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D0B2D"/>
              </a:solidFill>
            </a:endParaRPr>
          </a:p>
        </p:txBody>
      </p:sp>
      <p:sp>
        <p:nvSpPr>
          <p:cNvPr id="779" name="Google Shape;779;p55"/>
          <p:cNvSpPr txBox="1"/>
          <p:nvPr/>
        </p:nvSpPr>
        <p:spPr>
          <a:xfrm>
            <a:off x="1296400" y="1092750"/>
            <a:ext cx="2526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l">
                <a:solidFill>
                  <a:srgbClr val="3D405B"/>
                </a:solidFill>
                <a:latin typeface="Tinos"/>
                <a:ea typeface="Tinos"/>
                <a:cs typeface="Tinos"/>
                <a:sym typeface="Tinos"/>
              </a:rPr>
              <a:t>Character Error Reduction Rate (CERR)</a:t>
            </a:r>
            <a:endParaRPr>
              <a:solidFill>
                <a:srgbClr val="3D405B"/>
              </a:solidFill>
              <a:latin typeface="Tinos"/>
              <a:ea typeface="Tinos"/>
              <a:cs typeface="Tinos"/>
              <a:sym typeface="Tinos"/>
            </a:endParaRPr>
          </a:p>
        </p:txBody>
      </p:sp>
      <p:sp>
        <p:nvSpPr>
          <p:cNvPr id="780" name="Google Shape;780;p55"/>
          <p:cNvSpPr/>
          <p:nvPr/>
        </p:nvSpPr>
        <p:spPr>
          <a:xfrm>
            <a:off x="743363" y="2853975"/>
            <a:ext cx="272700" cy="237900"/>
          </a:xfrm>
          <a:prstGeom prst="rect">
            <a:avLst/>
          </a:prstGeom>
          <a:solidFill>
            <a:srgbClr val="B001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5"/>
          <p:cNvSpPr/>
          <p:nvPr/>
        </p:nvSpPr>
        <p:spPr>
          <a:xfrm>
            <a:off x="827790" y="2925550"/>
            <a:ext cx="272700" cy="237900"/>
          </a:xfrm>
          <a:prstGeom prst="rect">
            <a:avLst/>
          </a:prstGeom>
          <a:solidFill>
            <a:srgbClr val="E5B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D0B2D"/>
              </a:solidFill>
            </a:endParaRPr>
          </a:p>
        </p:txBody>
      </p:sp>
      <p:sp>
        <p:nvSpPr>
          <p:cNvPr id="782" name="Google Shape;782;p55"/>
          <p:cNvSpPr txBox="1"/>
          <p:nvPr/>
        </p:nvSpPr>
        <p:spPr>
          <a:xfrm>
            <a:off x="1303438" y="2772825"/>
            <a:ext cx="243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solidFill>
                  <a:srgbClr val="3D405B"/>
                </a:solidFill>
                <a:highlight>
                  <a:srgbClr val="FFFFFF"/>
                </a:highlight>
                <a:latin typeface="Tinos"/>
                <a:ea typeface="Tinos"/>
                <a:cs typeface="Tinos"/>
                <a:sym typeface="Tinos"/>
              </a:rPr>
              <a:t>Word Error </a:t>
            </a:r>
            <a:r>
              <a:rPr lang="el">
                <a:solidFill>
                  <a:srgbClr val="3D405B"/>
                </a:solidFill>
                <a:highlight>
                  <a:srgbClr val="FFFFFF"/>
                </a:highlight>
                <a:latin typeface="Tinos"/>
                <a:ea typeface="Tinos"/>
                <a:cs typeface="Tinos"/>
                <a:sym typeface="Tinos"/>
              </a:rPr>
              <a:t>Reduction </a:t>
            </a:r>
            <a:r>
              <a:rPr lang="el">
                <a:solidFill>
                  <a:srgbClr val="3D405B"/>
                </a:solidFill>
                <a:highlight>
                  <a:srgbClr val="FFFFFF"/>
                </a:highlight>
                <a:latin typeface="Tinos"/>
                <a:ea typeface="Tinos"/>
                <a:cs typeface="Tinos"/>
                <a:sym typeface="Tinos"/>
              </a:rPr>
              <a:t>Rate (</a:t>
            </a:r>
            <a:r>
              <a:rPr lang="el">
                <a:solidFill>
                  <a:srgbClr val="3D405B"/>
                </a:solidFill>
                <a:latin typeface="Tinos"/>
                <a:ea typeface="Tinos"/>
                <a:cs typeface="Tinos"/>
                <a:sym typeface="Tinos"/>
              </a:rPr>
              <a:t>WERR)</a:t>
            </a:r>
            <a:endParaRPr>
              <a:solidFill>
                <a:srgbClr val="3D405B"/>
              </a:solidFill>
              <a:latin typeface="Tinos"/>
              <a:ea typeface="Tinos"/>
              <a:cs typeface="Tinos"/>
              <a:sym typeface="Tinos"/>
            </a:endParaRPr>
          </a:p>
        </p:txBody>
      </p:sp>
      <p:sp>
        <p:nvSpPr>
          <p:cNvPr id="783" name="Google Shape;783;p55"/>
          <p:cNvSpPr/>
          <p:nvPr/>
        </p:nvSpPr>
        <p:spPr>
          <a:xfrm>
            <a:off x="5106075" y="2335050"/>
            <a:ext cx="1035600" cy="639900"/>
          </a:xfrm>
          <a:prstGeom prst="rect">
            <a:avLst/>
          </a:prstGeom>
          <a:solidFill>
            <a:srgbClr val="AD0B2D">
              <a:alpha val="13900"/>
            </a:srgbClr>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5"/>
          <p:cNvSpPr/>
          <p:nvPr/>
        </p:nvSpPr>
        <p:spPr>
          <a:xfrm>
            <a:off x="6141675" y="2015050"/>
            <a:ext cx="758100" cy="320100"/>
          </a:xfrm>
          <a:prstGeom prst="rect">
            <a:avLst/>
          </a:prstGeom>
          <a:solidFill>
            <a:srgbClr val="AD0B2D">
              <a:alpha val="13900"/>
            </a:srgbClr>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5"/>
          <p:cNvSpPr txBox="1"/>
          <p:nvPr/>
        </p:nvSpPr>
        <p:spPr>
          <a:xfrm>
            <a:off x="820750" y="1693875"/>
            <a:ext cx="2838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dk2"/>
                </a:solidFill>
                <a:latin typeface="Tinos"/>
                <a:ea typeface="Tinos"/>
                <a:cs typeface="Tinos"/>
                <a:sym typeface="Tinos"/>
              </a:rPr>
              <a:t>- </a:t>
            </a:r>
            <a:r>
              <a:rPr lang="el" sz="1000">
                <a:solidFill>
                  <a:schemeClr val="dk2"/>
                </a:solidFill>
                <a:latin typeface="Tinos"/>
                <a:ea typeface="Tinos"/>
                <a:cs typeface="Tinos"/>
                <a:sym typeface="Tinos"/>
              </a:rPr>
              <a:t>based on the concept of </a:t>
            </a:r>
            <a:r>
              <a:rPr lang="el" sz="1000">
                <a:solidFill>
                  <a:schemeClr val="dk2"/>
                </a:solidFill>
                <a:uFill>
                  <a:noFill/>
                </a:uFill>
                <a:latin typeface="Tinos"/>
                <a:ea typeface="Tinos"/>
                <a:cs typeface="Tinos"/>
                <a:sym typeface="Tinos"/>
                <a:hlinkClick r:id="rId3">
                  <a:extLst>
                    <a:ext uri="{A12FA001-AC4F-418D-AE19-62706E023703}">
                      <ahyp:hlinkClr val="tx"/>
                    </a:ext>
                  </a:extLst>
                </a:hlinkClick>
              </a:rPr>
              <a:t>Levenshtein distance</a:t>
            </a:r>
            <a:endParaRPr sz="1000">
              <a:solidFill>
                <a:schemeClr val="dk2"/>
              </a:solidFill>
              <a:latin typeface="Tinos"/>
              <a:ea typeface="Tinos"/>
              <a:cs typeface="Tinos"/>
              <a:sym typeface="Tinos"/>
            </a:endParaRPr>
          </a:p>
          <a:p>
            <a:pPr indent="0" lvl="0" marL="0" rtl="0" algn="l">
              <a:spcBef>
                <a:spcPts val="0"/>
              </a:spcBef>
              <a:spcAft>
                <a:spcPts val="0"/>
              </a:spcAft>
              <a:buNone/>
            </a:pPr>
            <a:r>
              <a:t/>
            </a:r>
            <a:endParaRPr sz="1000">
              <a:solidFill>
                <a:schemeClr val="dk2"/>
              </a:solidFill>
              <a:latin typeface="Tinos"/>
              <a:ea typeface="Tinos"/>
              <a:cs typeface="Tinos"/>
              <a:sym typeface="Tinos"/>
            </a:endParaRPr>
          </a:p>
          <a:p>
            <a:pPr indent="0" lvl="0" marL="0" rtl="0" algn="l">
              <a:spcBef>
                <a:spcPts val="0"/>
              </a:spcBef>
              <a:spcAft>
                <a:spcPts val="0"/>
              </a:spcAft>
              <a:buNone/>
            </a:pPr>
            <a:r>
              <a:rPr lang="el" sz="1000">
                <a:solidFill>
                  <a:schemeClr val="dk2"/>
                </a:solidFill>
                <a:latin typeface="Tinos"/>
                <a:ea typeface="Tinos"/>
                <a:cs typeface="Tinos"/>
                <a:sym typeface="Tinos"/>
              </a:rPr>
              <a:t>- count the </a:t>
            </a:r>
            <a:r>
              <a:rPr b="1" lang="el" sz="1000">
                <a:solidFill>
                  <a:schemeClr val="dk2"/>
                </a:solidFill>
                <a:latin typeface="Tinos"/>
                <a:ea typeface="Tinos"/>
                <a:cs typeface="Tinos"/>
                <a:sym typeface="Tinos"/>
              </a:rPr>
              <a:t>minimum </a:t>
            </a:r>
            <a:r>
              <a:rPr lang="el" sz="1000">
                <a:solidFill>
                  <a:schemeClr val="dk2"/>
                </a:solidFill>
                <a:latin typeface="Tinos"/>
                <a:ea typeface="Tinos"/>
                <a:cs typeface="Tinos"/>
                <a:sym typeface="Tinos"/>
              </a:rPr>
              <a:t>number of character-level operations required to </a:t>
            </a:r>
            <a:r>
              <a:rPr b="1" lang="el" sz="1000">
                <a:solidFill>
                  <a:schemeClr val="dk2"/>
                </a:solidFill>
                <a:latin typeface="Tinos"/>
                <a:ea typeface="Tinos"/>
                <a:cs typeface="Tinos"/>
                <a:sym typeface="Tinos"/>
              </a:rPr>
              <a:t>transform the ground truth text into the HTR output</a:t>
            </a:r>
            <a:r>
              <a:rPr lang="el" sz="1000">
                <a:solidFill>
                  <a:schemeClr val="dk2"/>
                </a:solidFill>
                <a:latin typeface="Tinos"/>
                <a:ea typeface="Tinos"/>
                <a:cs typeface="Tinos"/>
                <a:sym typeface="Tinos"/>
              </a:rPr>
              <a:t>.</a:t>
            </a:r>
            <a:endParaRPr sz="900">
              <a:solidFill>
                <a:schemeClr val="dk2"/>
              </a:solidFill>
              <a:latin typeface="Tinos"/>
              <a:ea typeface="Tinos"/>
              <a:cs typeface="Tinos"/>
              <a:sym typeface="Tinos"/>
            </a:endParaRPr>
          </a:p>
        </p:txBody>
      </p:sp>
      <p:sp>
        <p:nvSpPr>
          <p:cNvPr id="786" name="Google Shape;786;p55"/>
          <p:cNvSpPr txBox="1"/>
          <p:nvPr/>
        </p:nvSpPr>
        <p:spPr>
          <a:xfrm>
            <a:off x="820750" y="351307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rgbClr val="3D405B"/>
                </a:solidFill>
                <a:latin typeface="Tinos"/>
                <a:ea typeface="Tinos"/>
                <a:cs typeface="Tinos"/>
                <a:sym typeface="Tinos"/>
              </a:rPr>
              <a:t>- </a:t>
            </a:r>
            <a:r>
              <a:rPr lang="el" sz="1000">
                <a:solidFill>
                  <a:srgbClr val="3D405B"/>
                </a:solidFill>
                <a:latin typeface="Tinos"/>
                <a:ea typeface="Tinos"/>
                <a:cs typeface="Tinos"/>
                <a:sym typeface="Tinos"/>
              </a:rPr>
              <a:t>more applicable if it involves the transcription of paragraphs and sentences of words with meaning </a:t>
            </a:r>
            <a:endParaRPr sz="1000">
              <a:solidFill>
                <a:srgbClr val="3D405B"/>
              </a:solidFill>
              <a:latin typeface="Tinos"/>
              <a:ea typeface="Tinos"/>
              <a:cs typeface="Tinos"/>
              <a:sym typeface="Tinos"/>
            </a:endParaRPr>
          </a:p>
          <a:p>
            <a:pPr indent="0" lvl="0" marL="0" rtl="0" algn="l">
              <a:spcBef>
                <a:spcPts val="0"/>
              </a:spcBef>
              <a:spcAft>
                <a:spcPts val="0"/>
              </a:spcAft>
              <a:buNone/>
            </a:pPr>
            <a:r>
              <a:t/>
            </a:r>
            <a:endParaRPr sz="1000">
              <a:solidFill>
                <a:srgbClr val="3D405B"/>
              </a:solidFill>
              <a:latin typeface="Tinos"/>
              <a:ea typeface="Tinos"/>
              <a:cs typeface="Tinos"/>
              <a:sym typeface="Tinos"/>
            </a:endParaRPr>
          </a:p>
          <a:p>
            <a:pPr indent="0" lvl="0" marL="0" rtl="0" algn="l">
              <a:spcBef>
                <a:spcPts val="0"/>
              </a:spcBef>
              <a:spcAft>
                <a:spcPts val="0"/>
              </a:spcAft>
              <a:buNone/>
            </a:pPr>
            <a:r>
              <a:rPr lang="el" sz="1000">
                <a:solidFill>
                  <a:srgbClr val="3D405B"/>
                </a:solidFill>
                <a:latin typeface="Tinos"/>
                <a:ea typeface="Tinos"/>
                <a:cs typeface="Tinos"/>
                <a:sym typeface="Tinos"/>
              </a:rPr>
              <a:t>- </a:t>
            </a:r>
            <a:r>
              <a:rPr lang="el" sz="1000">
                <a:solidFill>
                  <a:srgbClr val="3D405B"/>
                </a:solidFill>
                <a:latin typeface="Tinos"/>
                <a:ea typeface="Tinos"/>
                <a:cs typeface="Tinos"/>
                <a:sym typeface="Tinos"/>
              </a:rPr>
              <a:t>the number of </a:t>
            </a:r>
            <a:r>
              <a:rPr b="1" lang="el" sz="1000">
                <a:solidFill>
                  <a:srgbClr val="3D405B"/>
                </a:solidFill>
                <a:latin typeface="Tinos"/>
                <a:ea typeface="Tinos"/>
                <a:cs typeface="Tinos"/>
                <a:sym typeface="Tinos"/>
              </a:rPr>
              <a:t>word </a:t>
            </a:r>
            <a:r>
              <a:rPr lang="el" sz="1000">
                <a:solidFill>
                  <a:srgbClr val="3D405B"/>
                </a:solidFill>
                <a:latin typeface="Tinos"/>
                <a:ea typeface="Tinos"/>
                <a:cs typeface="Tinos"/>
                <a:sym typeface="Tinos"/>
              </a:rPr>
              <a:t>substitutions, deletions, or insertions needed to transform one </a:t>
            </a:r>
            <a:r>
              <a:rPr b="1" lang="el" sz="1000">
                <a:solidFill>
                  <a:srgbClr val="3D405B"/>
                </a:solidFill>
                <a:latin typeface="Tinos"/>
                <a:ea typeface="Tinos"/>
                <a:cs typeface="Tinos"/>
                <a:sym typeface="Tinos"/>
              </a:rPr>
              <a:t>sentence </a:t>
            </a:r>
            <a:r>
              <a:rPr lang="el" sz="1000">
                <a:solidFill>
                  <a:srgbClr val="3D405B"/>
                </a:solidFill>
                <a:latin typeface="Tinos"/>
                <a:ea typeface="Tinos"/>
                <a:cs typeface="Tinos"/>
                <a:sym typeface="Tinos"/>
              </a:rPr>
              <a:t>into another.</a:t>
            </a:r>
            <a:endParaRPr sz="1000">
              <a:solidFill>
                <a:srgbClr val="3D405B"/>
              </a:solidFill>
              <a:latin typeface="Tinos"/>
              <a:ea typeface="Tinos"/>
              <a:cs typeface="Tinos"/>
              <a:sym typeface="Tino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1000"/>
                                        <p:tgtEl>
                                          <p:spTgt spid="780"/>
                                        </p:tgtEl>
                                      </p:cBhvr>
                                    </p:animEffect>
                                  </p:childTnLst>
                                </p:cTn>
                              </p:par>
                              <p:par>
                                <p:cTn fill="hold" nodeType="with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1000"/>
                                        <p:tgtEl>
                                          <p:spTgt spid="781"/>
                                        </p:tgtEl>
                                      </p:cBhvr>
                                    </p:animEffect>
                                  </p:childTnLst>
                                </p:cTn>
                              </p:par>
                              <p:par>
                                <p:cTn fill="hold" nodeType="withEffect" presetClass="entr" presetID="10" presetSubtype="0">
                                  <p:stCondLst>
                                    <p:cond delay="0"/>
                                  </p:stCondLst>
                                  <p:childTnLst>
                                    <p:set>
                                      <p:cBhvr>
                                        <p:cTn dur="1" fill="hold">
                                          <p:stCondLst>
                                            <p:cond delay="0"/>
                                          </p:stCondLst>
                                        </p:cTn>
                                        <p:tgtEl>
                                          <p:spTgt spid="782"/>
                                        </p:tgtEl>
                                        <p:attrNameLst>
                                          <p:attrName>style.visibility</p:attrName>
                                        </p:attrNameLst>
                                      </p:cBhvr>
                                      <p:to>
                                        <p:strVal val="visible"/>
                                      </p:to>
                                    </p:set>
                                    <p:animEffect filter="fade" transition="in">
                                      <p:cBhvr>
                                        <p:cTn dur="1000"/>
                                        <p:tgtEl>
                                          <p:spTgt spid="782"/>
                                        </p:tgtEl>
                                      </p:cBhvr>
                                    </p:animEffect>
                                  </p:childTnLst>
                                </p:cTn>
                              </p:par>
                              <p:par>
                                <p:cTn fill="hold" nodeType="with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1000"/>
                                        <p:tgtEl>
                                          <p:spTgt spid="7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1000"/>
                                        <p:tgtEl>
                                          <p:spTgt spid="7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000"/>
                                        <p:tgtEl>
                                          <p:spTgt spid="7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1000"/>
                                        <p:tgtEl>
                                          <p:spTgt spid="7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56"/>
          <p:cNvSpPr txBox="1"/>
          <p:nvPr/>
        </p:nvSpPr>
        <p:spPr>
          <a:xfrm>
            <a:off x="464700" y="197100"/>
            <a:ext cx="7372500" cy="569400"/>
          </a:xfrm>
          <a:prstGeom prst="rect">
            <a:avLst/>
          </a:prstGeom>
          <a:noFill/>
          <a:ln>
            <a:noFill/>
          </a:ln>
          <a:effectLst>
            <a:outerShdw blurRad="57150" rotWithShape="0" algn="bl" dir="5400000" dist="19050">
              <a:srgbClr val="AD0B2D">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Experimental Results</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a:t>
            </a:r>
            <a:r>
              <a:rPr b="1" i="1" lang="el" sz="2500">
                <a:solidFill>
                  <a:schemeClr val="accent1"/>
                </a:solidFill>
                <a:latin typeface="Crimson Text"/>
                <a:ea typeface="Crimson Text"/>
                <a:cs typeface="Crimson Text"/>
                <a:sym typeface="Crimson Text"/>
              </a:rPr>
              <a:t>Rule Based Model</a:t>
            </a:r>
            <a:endParaRPr b="1" i="1" sz="2900">
              <a:solidFill>
                <a:schemeClr val="accent1"/>
              </a:solidFill>
              <a:latin typeface="Crimson Text"/>
              <a:ea typeface="Crimson Text"/>
              <a:cs typeface="Crimson Text"/>
              <a:sym typeface="Crimson Text"/>
            </a:endParaRPr>
          </a:p>
        </p:txBody>
      </p:sp>
      <p:sp>
        <p:nvSpPr>
          <p:cNvPr id="792" name="Google Shape;792;p56"/>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6"/>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94" name="Google Shape;794;p56"/>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7</a:t>
            </a:r>
            <a:endParaRPr b="1" sz="1800">
              <a:solidFill>
                <a:srgbClr val="E5B68F"/>
              </a:solidFill>
            </a:endParaRPr>
          </a:p>
        </p:txBody>
      </p:sp>
      <p:graphicFrame>
        <p:nvGraphicFramePr>
          <p:cNvPr id="795" name="Google Shape;795;p56"/>
          <p:cNvGraphicFramePr/>
          <p:nvPr/>
        </p:nvGraphicFramePr>
        <p:xfrm>
          <a:off x="4578600" y="1824763"/>
          <a:ext cx="3000000" cy="3000000"/>
        </p:xfrm>
        <a:graphic>
          <a:graphicData uri="http://schemas.openxmlformats.org/drawingml/2006/table">
            <a:tbl>
              <a:tblPr>
                <a:noFill/>
                <a:tableStyleId>{B50BBC31-77BD-4F22-97EF-DDFF5516C6F4}</a:tableStyleId>
              </a:tblPr>
              <a:tblGrid>
                <a:gridCol w="968950"/>
                <a:gridCol w="1025275"/>
                <a:gridCol w="1030025"/>
                <a:gridCol w="589725"/>
              </a:tblGrid>
              <a:tr h="548600">
                <a:tc>
                  <a:txBody>
                    <a:bodyPr/>
                    <a:lstStyle/>
                    <a:p>
                      <a:pPr indent="0" lvl="0" marL="0" rtl="0" algn="l">
                        <a:spcBef>
                          <a:spcPts val="0"/>
                        </a:spcBef>
                        <a:spcAft>
                          <a:spcPts val="0"/>
                        </a:spcAft>
                        <a:buNone/>
                      </a:pPr>
                      <a:r>
                        <a:rPr lang="el" sz="800">
                          <a:solidFill>
                            <a:srgbClr val="3D405B"/>
                          </a:solidFill>
                        </a:rPr>
                        <a:t>Models</a:t>
                      </a:r>
                      <a:endParaRPr sz="800"/>
                    </a:p>
                  </a:txBody>
                  <a:tcPr marT="91425" marB="91425" marR="91425" marL="91425"/>
                </a:tc>
                <a:tc>
                  <a:txBody>
                    <a:bodyPr/>
                    <a:lstStyle/>
                    <a:p>
                      <a:pPr indent="0" lvl="0" marL="0" rtl="0" algn="ctr">
                        <a:spcBef>
                          <a:spcPts val="0"/>
                        </a:spcBef>
                        <a:spcAft>
                          <a:spcPts val="0"/>
                        </a:spcAft>
                        <a:buNone/>
                      </a:pPr>
                      <a:r>
                        <a:rPr lang="el" sz="800">
                          <a:solidFill>
                            <a:srgbClr val="3D405B"/>
                          </a:solidFill>
                        </a:rPr>
                        <a:t>Rule Based Model with intonation</a:t>
                      </a:r>
                      <a:endParaRPr sz="800">
                        <a:solidFill>
                          <a:srgbClr val="3D405B"/>
                        </a:solidFill>
                      </a:endParaRPr>
                    </a:p>
                  </a:txBody>
                  <a:tcPr marT="91425" marB="91425" marR="91425" marL="91425"/>
                </a:tc>
                <a:tc>
                  <a:txBody>
                    <a:bodyPr/>
                    <a:lstStyle/>
                    <a:p>
                      <a:pPr indent="0" lvl="0" marL="0" rtl="0" algn="ctr">
                        <a:spcBef>
                          <a:spcPts val="0"/>
                        </a:spcBef>
                        <a:spcAft>
                          <a:spcPts val="0"/>
                        </a:spcAft>
                        <a:buNone/>
                      </a:pPr>
                      <a:r>
                        <a:rPr lang="el" sz="800">
                          <a:solidFill>
                            <a:srgbClr val="3D405B"/>
                          </a:solidFill>
                        </a:rPr>
                        <a:t>Rule Based Model</a:t>
                      </a:r>
                      <a:endParaRPr sz="800">
                        <a:solidFill>
                          <a:srgbClr val="3D405B"/>
                        </a:solidFill>
                      </a:endParaRPr>
                    </a:p>
                    <a:p>
                      <a:pPr indent="0" lvl="0" marL="0" rtl="0" algn="ctr">
                        <a:spcBef>
                          <a:spcPts val="0"/>
                        </a:spcBef>
                        <a:spcAft>
                          <a:spcPts val="0"/>
                        </a:spcAft>
                        <a:buNone/>
                      </a:pPr>
                      <a:r>
                        <a:rPr lang="el" sz="800">
                          <a:solidFill>
                            <a:srgbClr val="3D405B"/>
                          </a:solidFill>
                        </a:rPr>
                        <a:t>without intonation</a:t>
                      </a:r>
                      <a:endParaRPr sz="800"/>
                    </a:p>
                  </a:txBody>
                  <a:tcPr marT="91425" marB="91425" marR="91425" marL="91425"/>
                </a:tc>
                <a:tc>
                  <a:txBody>
                    <a:bodyPr/>
                    <a:lstStyle/>
                    <a:p>
                      <a:pPr indent="0" lvl="0" marL="0" rtl="0" algn="ctr">
                        <a:spcBef>
                          <a:spcPts val="0"/>
                        </a:spcBef>
                        <a:spcAft>
                          <a:spcPts val="0"/>
                        </a:spcAft>
                        <a:buNone/>
                      </a:pPr>
                      <a:r>
                        <a:rPr lang="el" sz="800">
                          <a:solidFill>
                            <a:srgbClr val="3D405B"/>
                          </a:solidFill>
                        </a:rPr>
                        <a:t>1st place</a:t>
                      </a:r>
                      <a:endParaRPr sz="800"/>
                    </a:p>
                  </a:txBody>
                  <a:tcPr marT="91425" marB="91425" marR="91425" marL="91425"/>
                </a:tc>
              </a:tr>
              <a:tr h="320000">
                <a:tc>
                  <a:txBody>
                    <a:bodyPr/>
                    <a:lstStyle/>
                    <a:p>
                      <a:pPr indent="0" lvl="0" marL="0" rtl="0" algn="l">
                        <a:spcBef>
                          <a:spcPts val="0"/>
                        </a:spcBef>
                        <a:spcAft>
                          <a:spcPts val="0"/>
                        </a:spcAft>
                        <a:buNone/>
                      </a:pPr>
                      <a:r>
                        <a:t/>
                      </a:r>
                      <a:endParaRPr sz="900">
                        <a:solidFill>
                          <a:srgbClr val="3D405B"/>
                        </a:solidFill>
                      </a:endParaRPr>
                    </a:p>
                  </a:txBody>
                  <a:tcPr marT="91425" marB="91425" marR="91425" marL="91425"/>
                </a:tc>
                <a:tc gridSpan="3">
                  <a:txBody>
                    <a:bodyPr/>
                    <a:lstStyle/>
                    <a:p>
                      <a:pPr indent="0" lvl="0" marL="0" rtl="0" algn="ctr">
                        <a:spcBef>
                          <a:spcPts val="0"/>
                        </a:spcBef>
                        <a:spcAft>
                          <a:spcPts val="0"/>
                        </a:spcAft>
                        <a:buNone/>
                      </a:pPr>
                      <a:r>
                        <a:rPr lang="el" sz="900">
                          <a:solidFill>
                            <a:srgbClr val="3D405B"/>
                          </a:solidFill>
                        </a:rPr>
                        <a:t>CERR</a:t>
                      </a:r>
                      <a:endParaRPr sz="900"/>
                    </a:p>
                  </a:txBody>
                  <a:tcPr marT="91425" marB="91425" marR="91425" marL="91425"/>
                </a:tc>
                <a:tc hMerge="1"/>
                <a:tc hMerge="1"/>
              </a:tr>
              <a:tr h="325150">
                <a:tc>
                  <a:txBody>
                    <a:bodyPr/>
                    <a:lstStyle/>
                    <a:p>
                      <a:pPr indent="0" lvl="0" marL="0" rtl="0" algn="l">
                        <a:spcBef>
                          <a:spcPts val="0"/>
                        </a:spcBef>
                        <a:spcAft>
                          <a:spcPts val="0"/>
                        </a:spcAft>
                        <a:buNone/>
                      </a:pPr>
                      <a:r>
                        <a:rPr lang="el" sz="900">
                          <a:solidFill>
                            <a:srgbClr val="3D405B"/>
                          </a:solidFill>
                        </a:rPr>
                        <a:t>real</a:t>
                      </a:r>
                      <a:endParaRPr sz="900"/>
                    </a:p>
                  </a:txBody>
                  <a:tcPr marT="91425" marB="91425" marR="91425" marL="91425"/>
                </a:tc>
                <a:tc>
                  <a:txBody>
                    <a:bodyPr/>
                    <a:lstStyle/>
                    <a:p>
                      <a:pPr indent="0" lvl="0" marL="0" rtl="0" algn="l">
                        <a:spcBef>
                          <a:spcPts val="0"/>
                        </a:spcBef>
                        <a:spcAft>
                          <a:spcPts val="0"/>
                        </a:spcAft>
                        <a:buNone/>
                      </a:pPr>
                      <a:r>
                        <a:rPr lang="el" sz="900"/>
                        <a:t>0.439</a:t>
                      </a:r>
                      <a:endParaRPr sz="900"/>
                    </a:p>
                  </a:txBody>
                  <a:tcPr marT="91425" marB="91425" marR="91425" marL="91425"/>
                </a:tc>
                <a:tc>
                  <a:txBody>
                    <a:bodyPr/>
                    <a:lstStyle/>
                    <a:p>
                      <a:pPr indent="0" lvl="0" marL="0" rtl="0" algn="l">
                        <a:spcBef>
                          <a:spcPts val="0"/>
                        </a:spcBef>
                        <a:spcAft>
                          <a:spcPts val="0"/>
                        </a:spcAft>
                        <a:buNone/>
                      </a:pPr>
                      <a:r>
                        <a:rPr b="1" lang="el" sz="900"/>
                        <a:t>4.632</a:t>
                      </a:r>
                      <a:endParaRPr b="1" sz="900"/>
                    </a:p>
                  </a:txBody>
                  <a:tcPr marT="91425" marB="91425" marR="91425" marL="91425"/>
                </a:tc>
                <a:tc>
                  <a:txBody>
                    <a:bodyPr/>
                    <a:lstStyle/>
                    <a:p>
                      <a:pPr indent="0" lvl="0" marL="0" rtl="0" algn="l">
                        <a:spcBef>
                          <a:spcPts val="0"/>
                        </a:spcBef>
                        <a:spcAft>
                          <a:spcPts val="0"/>
                        </a:spcAft>
                        <a:buNone/>
                      </a:pPr>
                      <a:r>
                        <a:rPr lang="el" sz="900"/>
                        <a:t>2.525</a:t>
                      </a:r>
                      <a:endParaRPr sz="900"/>
                    </a:p>
                  </a:txBody>
                  <a:tcPr marT="91425" marB="91425" marR="91425" marL="91425"/>
                </a:tc>
              </a:tr>
              <a:tr h="325150">
                <a:tc>
                  <a:txBody>
                    <a:bodyPr/>
                    <a:lstStyle/>
                    <a:p>
                      <a:pPr indent="0" lvl="0" marL="0" rtl="0" algn="l">
                        <a:spcBef>
                          <a:spcPts val="0"/>
                        </a:spcBef>
                        <a:spcAft>
                          <a:spcPts val="0"/>
                        </a:spcAft>
                        <a:buNone/>
                      </a:pPr>
                      <a:r>
                        <a:rPr lang="el" sz="900">
                          <a:solidFill>
                            <a:srgbClr val="3D405B"/>
                          </a:solidFill>
                        </a:rPr>
                        <a:t>synthetic</a:t>
                      </a:r>
                      <a:endParaRPr sz="900"/>
                    </a:p>
                  </a:txBody>
                  <a:tcPr marT="91425" marB="91425" marR="91425" marL="91425"/>
                </a:tc>
                <a:tc>
                  <a:txBody>
                    <a:bodyPr/>
                    <a:lstStyle/>
                    <a:p>
                      <a:pPr indent="0" lvl="0" marL="0" rtl="0" algn="l">
                        <a:spcBef>
                          <a:spcPts val="0"/>
                        </a:spcBef>
                        <a:spcAft>
                          <a:spcPts val="0"/>
                        </a:spcAft>
                        <a:buNone/>
                      </a:pPr>
                      <a:r>
                        <a:rPr b="1" lang="el" sz="900"/>
                        <a:t>0.096</a:t>
                      </a:r>
                      <a:endParaRPr b="1" sz="900"/>
                    </a:p>
                  </a:txBody>
                  <a:tcPr marT="91425" marB="91425" marR="91425" marL="91425"/>
                </a:tc>
                <a:tc>
                  <a:txBody>
                    <a:bodyPr/>
                    <a:lstStyle/>
                    <a:p>
                      <a:pPr indent="0" lvl="0" marL="0" rtl="0" algn="l">
                        <a:spcBef>
                          <a:spcPts val="0"/>
                        </a:spcBef>
                        <a:spcAft>
                          <a:spcPts val="0"/>
                        </a:spcAft>
                        <a:buNone/>
                      </a:pPr>
                      <a:r>
                        <a:rPr lang="el" sz="900"/>
                        <a:t>-7.826</a:t>
                      </a:r>
                      <a:endParaRPr sz="900"/>
                    </a:p>
                  </a:txBody>
                  <a:tcPr marT="91425" marB="91425" marR="91425" marL="91425"/>
                </a:tc>
                <a:tc>
                  <a:txBody>
                    <a:bodyPr/>
                    <a:lstStyle/>
                    <a:p>
                      <a:pPr indent="0" lvl="0" marL="0" rtl="0" algn="l">
                        <a:spcBef>
                          <a:spcPts val="0"/>
                        </a:spcBef>
                        <a:spcAft>
                          <a:spcPts val="0"/>
                        </a:spcAft>
                        <a:buNone/>
                      </a:pPr>
                      <a:r>
                        <a:rPr lang="el" sz="900"/>
                        <a:t>-7.719</a:t>
                      </a:r>
                      <a:endParaRPr sz="900"/>
                    </a:p>
                  </a:txBody>
                  <a:tcPr marT="91425" marB="91425" marR="91425" marL="91425"/>
                </a:tc>
              </a:tr>
              <a:tr h="335250">
                <a:tc>
                  <a:txBody>
                    <a:bodyPr/>
                    <a:lstStyle/>
                    <a:p>
                      <a:pPr indent="0" lvl="0" marL="0" rtl="0" algn="l">
                        <a:spcBef>
                          <a:spcPts val="0"/>
                        </a:spcBef>
                        <a:spcAft>
                          <a:spcPts val="0"/>
                        </a:spcAft>
                        <a:buNone/>
                      </a:pPr>
                      <a:r>
                        <a:rPr lang="el" sz="900">
                          <a:solidFill>
                            <a:srgbClr val="3D405B"/>
                          </a:solidFill>
                        </a:rPr>
                        <a:t>real &amp; synthetic</a:t>
                      </a:r>
                      <a:endParaRPr sz="900"/>
                    </a:p>
                  </a:txBody>
                  <a:tcPr marT="91425" marB="91425" marR="91425" marL="91425"/>
                </a:tc>
                <a:tc>
                  <a:txBody>
                    <a:bodyPr/>
                    <a:lstStyle/>
                    <a:p>
                      <a:pPr indent="0" lvl="0" marL="0" rtl="0" algn="l">
                        <a:spcBef>
                          <a:spcPts val="0"/>
                        </a:spcBef>
                        <a:spcAft>
                          <a:spcPts val="0"/>
                        </a:spcAft>
                        <a:buNone/>
                      </a:pPr>
                      <a:r>
                        <a:rPr lang="el" sz="900"/>
                        <a:t>0.278</a:t>
                      </a:r>
                      <a:endParaRPr sz="900"/>
                    </a:p>
                  </a:txBody>
                  <a:tcPr marT="91425" marB="91425" marR="91425" marL="91425"/>
                </a:tc>
                <a:tc>
                  <a:txBody>
                    <a:bodyPr/>
                    <a:lstStyle/>
                    <a:p>
                      <a:pPr indent="0" lvl="0" marL="0" rtl="0" algn="l">
                        <a:spcBef>
                          <a:spcPts val="0"/>
                        </a:spcBef>
                        <a:spcAft>
                          <a:spcPts val="0"/>
                        </a:spcAft>
                        <a:buNone/>
                      </a:pPr>
                      <a:r>
                        <a:rPr b="1" lang="el" sz="900"/>
                        <a:t>5.947</a:t>
                      </a:r>
                      <a:endParaRPr b="1" sz="900"/>
                    </a:p>
                  </a:txBody>
                  <a:tcPr marT="91425" marB="91425" marR="91425" marL="91425"/>
                </a:tc>
                <a:tc>
                  <a:txBody>
                    <a:bodyPr/>
                    <a:lstStyle/>
                    <a:p>
                      <a:pPr indent="0" lvl="0" marL="0" rtl="0" algn="l">
                        <a:spcBef>
                          <a:spcPts val="0"/>
                        </a:spcBef>
                        <a:spcAft>
                          <a:spcPts val="0"/>
                        </a:spcAft>
                        <a:buNone/>
                      </a:pPr>
                      <a:r>
                        <a:rPr lang="el" sz="900"/>
                        <a:t>-2.264</a:t>
                      </a:r>
                      <a:endParaRPr sz="900"/>
                    </a:p>
                  </a:txBody>
                  <a:tcPr marT="91425" marB="91425" marR="91425" marL="91425"/>
                </a:tc>
              </a:tr>
            </a:tbl>
          </a:graphicData>
        </a:graphic>
      </p:graphicFrame>
      <p:sp>
        <p:nvSpPr>
          <p:cNvPr id="796" name="Google Shape;796;p56"/>
          <p:cNvSpPr/>
          <p:nvPr/>
        </p:nvSpPr>
        <p:spPr>
          <a:xfrm>
            <a:off x="704413" y="2121800"/>
            <a:ext cx="272700" cy="237900"/>
          </a:xfrm>
          <a:prstGeom prst="rect">
            <a:avLst/>
          </a:prstGeom>
          <a:solidFill>
            <a:srgbClr val="B001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6"/>
          <p:cNvSpPr/>
          <p:nvPr/>
        </p:nvSpPr>
        <p:spPr>
          <a:xfrm>
            <a:off x="788840" y="2193375"/>
            <a:ext cx="272700" cy="237900"/>
          </a:xfrm>
          <a:prstGeom prst="rect">
            <a:avLst/>
          </a:prstGeom>
          <a:solidFill>
            <a:srgbClr val="E5B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D0B2D"/>
              </a:solidFill>
            </a:endParaRPr>
          </a:p>
        </p:txBody>
      </p:sp>
      <p:sp>
        <p:nvSpPr>
          <p:cNvPr id="798" name="Google Shape;798;p56"/>
          <p:cNvSpPr/>
          <p:nvPr/>
        </p:nvSpPr>
        <p:spPr>
          <a:xfrm>
            <a:off x="725563" y="3185650"/>
            <a:ext cx="272700" cy="237900"/>
          </a:xfrm>
          <a:prstGeom prst="rect">
            <a:avLst/>
          </a:prstGeom>
          <a:solidFill>
            <a:srgbClr val="B001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6"/>
          <p:cNvSpPr/>
          <p:nvPr/>
        </p:nvSpPr>
        <p:spPr>
          <a:xfrm>
            <a:off x="809990" y="3257225"/>
            <a:ext cx="272700" cy="237900"/>
          </a:xfrm>
          <a:prstGeom prst="rect">
            <a:avLst/>
          </a:prstGeom>
          <a:solidFill>
            <a:srgbClr val="E5B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D0B2D"/>
              </a:solidFill>
            </a:endParaRPr>
          </a:p>
        </p:txBody>
      </p:sp>
      <p:sp>
        <p:nvSpPr>
          <p:cNvPr id="800" name="Google Shape;800;p56"/>
          <p:cNvSpPr txBox="1"/>
          <p:nvPr/>
        </p:nvSpPr>
        <p:spPr>
          <a:xfrm>
            <a:off x="3308550" y="1057125"/>
            <a:ext cx="25269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l" sz="1900">
                <a:solidFill>
                  <a:schemeClr val="accent1"/>
                </a:solidFill>
                <a:latin typeface="Tinos"/>
                <a:ea typeface="Tinos"/>
                <a:cs typeface="Tinos"/>
                <a:sym typeface="Tinos"/>
              </a:rPr>
              <a:t>Without Intonations</a:t>
            </a:r>
            <a:endParaRPr b="1" sz="1900">
              <a:solidFill>
                <a:schemeClr val="accent1"/>
              </a:solidFill>
              <a:latin typeface="Tinos"/>
              <a:ea typeface="Tinos"/>
              <a:cs typeface="Tinos"/>
              <a:sym typeface="Tinos"/>
            </a:endParaRPr>
          </a:p>
        </p:txBody>
      </p:sp>
      <p:sp>
        <p:nvSpPr>
          <p:cNvPr id="801" name="Google Shape;801;p56"/>
          <p:cNvSpPr txBox="1"/>
          <p:nvPr/>
        </p:nvSpPr>
        <p:spPr>
          <a:xfrm>
            <a:off x="1214925" y="2015275"/>
            <a:ext cx="3293700" cy="5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l">
                <a:solidFill>
                  <a:srgbClr val="3D405B"/>
                </a:solidFill>
                <a:latin typeface="Tinos"/>
                <a:ea typeface="Tinos"/>
                <a:cs typeface="Tinos"/>
                <a:sym typeface="Tinos"/>
              </a:rPr>
              <a:t>new RBM overcome all the exist models.</a:t>
            </a:r>
            <a:endParaRPr>
              <a:solidFill>
                <a:srgbClr val="3D405B"/>
              </a:solidFill>
              <a:latin typeface="Tinos"/>
              <a:ea typeface="Tinos"/>
              <a:cs typeface="Tinos"/>
              <a:sym typeface="Tinos"/>
            </a:endParaRPr>
          </a:p>
          <a:p>
            <a:pPr indent="0" lvl="0" marL="0" rtl="0" algn="l">
              <a:lnSpc>
                <a:spcPct val="115000"/>
              </a:lnSpc>
              <a:spcBef>
                <a:spcPts val="0"/>
              </a:spcBef>
              <a:spcAft>
                <a:spcPts val="0"/>
              </a:spcAft>
              <a:buNone/>
            </a:pPr>
            <a:r>
              <a:rPr lang="el" sz="1000">
                <a:solidFill>
                  <a:srgbClr val="3D405B"/>
                </a:solidFill>
                <a:latin typeface="Tinos"/>
                <a:ea typeface="Tinos"/>
                <a:cs typeface="Tinos"/>
                <a:sym typeface="Tinos"/>
              </a:rPr>
              <a:t>- </a:t>
            </a:r>
            <a:r>
              <a:rPr lang="el" sz="1000">
                <a:solidFill>
                  <a:srgbClr val="3D405B"/>
                </a:solidFill>
                <a:latin typeface="Tinos"/>
                <a:ea typeface="Tinos"/>
                <a:cs typeface="Tinos"/>
                <a:sym typeface="Tinos"/>
              </a:rPr>
              <a:t>real without intonations</a:t>
            </a:r>
            <a:endParaRPr sz="1000">
              <a:solidFill>
                <a:srgbClr val="3D405B"/>
              </a:solidFill>
              <a:latin typeface="Tinos"/>
              <a:ea typeface="Tinos"/>
              <a:cs typeface="Tinos"/>
              <a:sym typeface="Tinos"/>
            </a:endParaRPr>
          </a:p>
        </p:txBody>
      </p:sp>
      <p:sp>
        <p:nvSpPr>
          <p:cNvPr id="802" name="Google Shape;802;p56"/>
          <p:cNvSpPr txBox="1"/>
          <p:nvPr/>
        </p:nvSpPr>
        <p:spPr>
          <a:xfrm>
            <a:off x="1214913" y="3082925"/>
            <a:ext cx="3104700" cy="5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l">
                <a:solidFill>
                  <a:srgbClr val="3D405B"/>
                </a:solidFill>
                <a:latin typeface="Tinos"/>
                <a:ea typeface="Tinos"/>
                <a:cs typeface="Tinos"/>
                <a:sym typeface="Tinos"/>
              </a:rPr>
              <a:t>original RBM better results on synthetic.</a:t>
            </a:r>
            <a:endParaRPr>
              <a:solidFill>
                <a:srgbClr val="3D405B"/>
              </a:solidFill>
              <a:latin typeface="Tinos"/>
              <a:ea typeface="Tinos"/>
              <a:cs typeface="Tinos"/>
              <a:sym typeface="Tinos"/>
            </a:endParaRPr>
          </a:p>
          <a:p>
            <a:pPr indent="0" lvl="0" marL="0" rtl="0" algn="l">
              <a:lnSpc>
                <a:spcPct val="115000"/>
              </a:lnSpc>
              <a:spcBef>
                <a:spcPts val="0"/>
              </a:spcBef>
              <a:spcAft>
                <a:spcPts val="0"/>
              </a:spcAft>
              <a:buNone/>
            </a:pPr>
            <a:r>
              <a:rPr lang="el" sz="1000">
                <a:solidFill>
                  <a:srgbClr val="3D405B"/>
                </a:solidFill>
                <a:latin typeface="Tinos"/>
                <a:ea typeface="Tinos"/>
                <a:cs typeface="Tinos"/>
                <a:sym typeface="Tinos"/>
              </a:rPr>
              <a:t>- synthetic include intonations</a:t>
            </a:r>
            <a:endParaRPr sz="1000">
              <a:solidFill>
                <a:srgbClr val="3D405B"/>
              </a:solidFill>
              <a:latin typeface="Tinos"/>
              <a:ea typeface="Tinos"/>
              <a:cs typeface="Tinos"/>
              <a:sym typeface="Tinos"/>
            </a:endParaRPr>
          </a:p>
        </p:txBody>
      </p:sp>
      <p:sp>
        <p:nvSpPr>
          <p:cNvPr id="803" name="Google Shape;803;p56"/>
          <p:cNvSpPr/>
          <p:nvPr/>
        </p:nvSpPr>
        <p:spPr>
          <a:xfrm>
            <a:off x="6572825" y="2693375"/>
            <a:ext cx="1029900" cy="320100"/>
          </a:xfrm>
          <a:prstGeom prst="rect">
            <a:avLst/>
          </a:prstGeom>
          <a:solidFill>
            <a:srgbClr val="AD0B2D">
              <a:alpha val="13900"/>
            </a:srgbClr>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6"/>
          <p:cNvSpPr/>
          <p:nvPr/>
        </p:nvSpPr>
        <p:spPr>
          <a:xfrm>
            <a:off x="6572825" y="3343675"/>
            <a:ext cx="1029900" cy="461700"/>
          </a:xfrm>
          <a:prstGeom prst="rect">
            <a:avLst/>
          </a:prstGeom>
          <a:solidFill>
            <a:srgbClr val="AD0B2D">
              <a:alpha val="13900"/>
            </a:srgbClr>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6"/>
          <p:cNvSpPr/>
          <p:nvPr/>
        </p:nvSpPr>
        <p:spPr>
          <a:xfrm>
            <a:off x="5547550" y="3013475"/>
            <a:ext cx="1029900" cy="320100"/>
          </a:xfrm>
          <a:prstGeom prst="rect">
            <a:avLst/>
          </a:prstGeom>
          <a:solidFill>
            <a:srgbClr val="AD0B2D">
              <a:alpha val="13900"/>
            </a:srgbClr>
          </a:solidFill>
          <a:ln cap="flat" cmpd="sng" w="28575">
            <a:solidFill>
              <a:srgbClr val="AD0B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1000"/>
                                        <p:tgtEl>
                                          <p:spTgt spid="798"/>
                                        </p:tgtEl>
                                      </p:cBhvr>
                                    </p:animEffect>
                                  </p:childTnLst>
                                </p:cTn>
                              </p:par>
                              <p:par>
                                <p:cTn fill="hold" nodeType="with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1000"/>
                                        <p:tgtEl>
                                          <p:spTgt spid="799"/>
                                        </p:tgtEl>
                                      </p:cBhvr>
                                    </p:animEffect>
                                  </p:childTnLst>
                                </p:cTn>
                              </p:par>
                              <p:par>
                                <p:cTn fill="hold" nodeType="withEffect" presetClass="entr" presetID="10" presetSubtype="0">
                                  <p:stCondLst>
                                    <p:cond delay="0"/>
                                  </p:stCondLst>
                                  <p:childTnLst>
                                    <p:set>
                                      <p:cBhvr>
                                        <p:cTn dur="1" fill="hold">
                                          <p:stCondLst>
                                            <p:cond delay="0"/>
                                          </p:stCondLst>
                                        </p:cTn>
                                        <p:tgtEl>
                                          <p:spTgt spid="805"/>
                                        </p:tgtEl>
                                        <p:attrNameLst>
                                          <p:attrName>style.visibility</p:attrName>
                                        </p:attrNameLst>
                                      </p:cBhvr>
                                      <p:to>
                                        <p:strVal val="visible"/>
                                      </p:to>
                                    </p:set>
                                    <p:animEffect filter="fade" transition="in">
                                      <p:cBhvr>
                                        <p:cTn dur="1000"/>
                                        <p:tgtEl>
                                          <p:spTgt spid="805"/>
                                        </p:tgtEl>
                                      </p:cBhvr>
                                    </p:animEffect>
                                  </p:childTnLst>
                                </p:cTn>
                              </p:par>
                              <p:par>
                                <p:cTn fill="hold" nodeType="with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1000"/>
                                        <p:tgtEl>
                                          <p:spTgt spid="802"/>
                                        </p:tgtEl>
                                      </p:cBhvr>
                                    </p:animEffect>
                                  </p:childTnLst>
                                </p:cTn>
                              </p:par>
                              <p:par>
                                <p:cTn fill="hold" nodeType="withEffect" presetClass="exit" presetID="10" presetSubtype="0">
                                  <p:stCondLst>
                                    <p:cond delay="0"/>
                                  </p:stCondLst>
                                  <p:childTnLst>
                                    <p:animEffect filter="fade" transition="out">
                                      <p:cBhvr>
                                        <p:cTn dur="1000"/>
                                        <p:tgtEl>
                                          <p:spTgt spid="803"/>
                                        </p:tgtEl>
                                      </p:cBhvr>
                                    </p:animEffect>
                                    <p:set>
                                      <p:cBhvr>
                                        <p:cTn dur="1" fill="hold">
                                          <p:stCondLst>
                                            <p:cond delay="1000"/>
                                          </p:stCondLst>
                                        </p:cTn>
                                        <p:tgtEl>
                                          <p:spTgt spid="8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04"/>
                                        </p:tgtEl>
                                      </p:cBhvr>
                                    </p:animEffect>
                                    <p:set>
                                      <p:cBhvr>
                                        <p:cTn dur="1" fill="hold">
                                          <p:stCondLst>
                                            <p:cond delay="1000"/>
                                          </p:stCondLst>
                                        </p:cTn>
                                        <p:tgtEl>
                                          <p:spTgt spid="80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57"/>
          <p:cNvSpPr txBox="1"/>
          <p:nvPr/>
        </p:nvSpPr>
        <p:spPr>
          <a:xfrm>
            <a:off x="464700" y="197100"/>
            <a:ext cx="7372500" cy="569400"/>
          </a:xfrm>
          <a:prstGeom prst="rect">
            <a:avLst/>
          </a:prstGeom>
          <a:noFill/>
          <a:ln>
            <a:noFill/>
          </a:ln>
          <a:effectLst>
            <a:outerShdw blurRad="57150" rotWithShape="0" algn="bl" dir="5400000" dist="19050">
              <a:srgbClr val="AD0B2D">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Error Analysis</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a:t>
            </a:r>
            <a:r>
              <a:rPr b="1" i="1" lang="el" sz="2500">
                <a:solidFill>
                  <a:schemeClr val="accent1"/>
                </a:solidFill>
                <a:latin typeface="Crimson Text"/>
                <a:ea typeface="Crimson Text"/>
                <a:cs typeface="Crimson Text"/>
                <a:sym typeface="Crimson Text"/>
              </a:rPr>
              <a:t>Rule Based Model</a:t>
            </a:r>
            <a:endParaRPr b="1" sz="2300">
              <a:solidFill>
                <a:srgbClr val="B00136"/>
              </a:solidFill>
            </a:endParaRPr>
          </a:p>
        </p:txBody>
      </p:sp>
      <p:sp>
        <p:nvSpPr>
          <p:cNvPr id="811" name="Google Shape;811;p57"/>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7"/>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813" name="Google Shape;813;p57"/>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8</a:t>
            </a:r>
            <a:endParaRPr b="1" sz="1800">
              <a:solidFill>
                <a:srgbClr val="E5B68F"/>
              </a:solidFill>
            </a:endParaRPr>
          </a:p>
        </p:txBody>
      </p:sp>
      <p:sp>
        <p:nvSpPr>
          <p:cNvPr id="814" name="Google Shape;814;p57"/>
          <p:cNvSpPr/>
          <p:nvPr/>
        </p:nvSpPr>
        <p:spPr>
          <a:xfrm>
            <a:off x="3476473" y="2869463"/>
            <a:ext cx="2191056" cy="1341218"/>
          </a:xfrm>
          <a:custGeom>
            <a:rect b="b" l="l" r="r" t="t"/>
            <a:pathLst>
              <a:path extrusionOk="0" h="377" w="618">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E5B68F"/>
          </a:solidFill>
          <a:ln cap="flat" cmpd="sng" w="9525">
            <a:solidFill>
              <a:schemeClr val="dk1"/>
            </a:solidFill>
            <a:prstDash val="solid"/>
            <a:round/>
            <a:headEnd len="sm" w="sm" type="none"/>
            <a:tailEnd len="sm" w="sm" type="none"/>
          </a:ln>
        </p:spPr>
        <p:txBody>
          <a:bodyPr anchorCtr="0" anchor="t" bIns="39700" lIns="79400" spcFirstLastPara="1" rIns="79400" wrap="square" tIns="39700">
            <a:noAutofit/>
          </a:bodyPr>
          <a:lstStyle/>
          <a:p>
            <a:pPr indent="0" lvl="0" marL="0" marR="0" rtl="0" algn="just">
              <a:lnSpc>
                <a:spcPct val="120000"/>
              </a:lnSpc>
              <a:spcBef>
                <a:spcPts val="0"/>
              </a:spcBef>
              <a:spcAft>
                <a:spcPts val="0"/>
              </a:spcAft>
              <a:buNone/>
            </a:pPr>
            <a:r>
              <a:t/>
            </a:r>
            <a:endParaRPr sz="700">
              <a:solidFill>
                <a:srgbClr val="000000"/>
              </a:solidFill>
              <a:latin typeface="Montserrat"/>
              <a:ea typeface="Montserrat"/>
              <a:cs typeface="Montserrat"/>
              <a:sym typeface="Montserrat"/>
            </a:endParaRPr>
          </a:p>
        </p:txBody>
      </p:sp>
      <p:sp>
        <p:nvSpPr>
          <p:cNvPr id="815" name="Google Shape;815;p57"/>
          <p:cNvSpPr/>
          <p:nvPr/>
        </p:nvSpPr>
        <p:spPr>
          <a:xfrm>
            <a:off x="3476473" y="2546168"/>
            <a:ext cx="2191056" cy="1341218"/>
          </a:xfrm>
          <a:custGeom>
            <a:rect b="b" l="l" r="r" t="t"/>
            <a:pathLst>
              <a:path extrusionOk="0" h="377" w="618">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chemeClr val="accent1"/>
          </a:solidFill>
          <a:ln>
            <a:noFill/>
          </a:ln>
        </p:spPr>
        <p:txBody>
          <a:bodyPr anchorCtr="0" anchor="t" bIns="39700" lIns="79400" spcFirstLastPara="1" rIns="79400" wrap="square" tIns="39700">
            <a:noAutofit/>
          </a:bodyPr>
          <a:lstStyle/>
          <a:p>
            <a:pPr indent="0" lvl="0" marL="0" marR="0" rtl="0" algn="just">
              <a:lnSpc>
                <a:spcPct val="120000"/>
              </a:lnSpc>
              <a:spcBef>
                <a:spcPts val="0"/>
              </a:spcBef>
              <a:spcAft>
                <a:spcPts val="0"/>
              </a:spcAft>
              <a:buNone/>
            </a:pPr>
            <a:r>
              <a:t/>
            </a:r>
            <a:endParaRPr sz="700">
              <a:solidFill>
                <a:srgbClr val="000000"/>
              </a:solidFill>
              <a:latin typeface="Montserrat"/>
              <a:ea typeface="Montserrat"/>
              <a:cs typeface="Montserrat"/>
              <a:sym typeface="Montserrat"/>
            </a:endParaRPr>
          </a:p>
        </p:txBody>
      </p:sp>
      <p:sp>
        <p:nvSpPr>
          <p:cNvPr id="816" name="Google Shape;816;p57"/>
          <p:cNvSpPr/>
          <p:nvPr/>
        </p:nvSpPr>
        <p:spPr>
          <a:xfrm>
            <a:off x="3476473" y="2226222"/>
            <a:ext cx="2191056" cy="1341218"/>
          </a:xfrm>
          <a:custGeom>
            <a:rect b="b" l="l" r="r" t="t"/>
            <a:pathLst>
              <a:path extrusionOk="0" h="377" w="618">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E5B68F"/>
          </a:solidFill>
          <a:ln cap="flat" cmpd="sng" w="9525">
            <a:solidFill>
              <a:schemeClr val="dk1"/>
            </a:solidFill>
            <a:prstDash val="solid"/>
            <a:round/>
            <a:headEnd len="sm" w="sm" type="none"/>
            <a:tailEnd len="sm" w="sm" type="none"/>
          </a:ln>
        </p:spPr>
        <p:txBody>
          <a:bodyPr anchorCtr="0" anchor="t" bIns="39700" lIns="79400" spcFirstLastPara="1" rIns="79400" wrap="square" tIns="39700">
            <a:noAutofit/>
          </a:bodyPr>
          <a:lstStyle/>
          <a:p>
            <a:pPr indent="0" lvl="0" marL="0" marR="0" rtl="0" algn="just">
              <a:lnSpc>
                <a:spcPct val="120000"/>
              </a:lnSpc>
              <a:spcBef>
                <a:spcPts val="0"/>
              </a:spcBef>
              <a:spcAft>
                <a:spcPts val="0"/>
              </a:spcAft>
              <a:buNone/>
            </a:pPr>
            <a:r>
              <a:t/>
            </a:r>
            <a:endParaRPr sz="700">
              <a:solidFill>
                <a:srgbClr val="000000"/>
              </a:solidFill>
              <a:latin typeface="Montserrat"/>
              <a:ea typeface="Montserrat"/>
              <a:cs typeface="Montserrat"/>
              <a:sym typeface="Montserrat"/>
            </a:endParaRPr>
          </a:p>
        </p:txBody>
      </p:sp>
      <p:sp>
        <p:nvSpPr>
          <p:cNvPr id="817" name="Google Shape;817;p57"/>
          <p:cNvSpPr/>
          <p:nvPr/>
        </p:nvSpPr>
        <p:spPr>
          <a:xfrm>
            <a:off x="3476473" y="1847648"/>
            <a:ext cx="2191056" cy="1341218"/>
          </a:xfrm>
          <a:custGeom>
            <a:rect b="b" l="l" r="r" t="t"/>
            <a:pathLst>
              <a:path extrusionOk="0" h="377" w="618">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chemeClr val="accent1"/>
          </a:solidFill>
          <a:ln>
            <a:noFill/>
          </a:ln>
        </p:spPr>
        <p:txBody>
          <a:bodyPr anchorCtr="0" anchor="t" bIns="39700" lIns="79400" spcFirstLastPara="1" rIns="79400" wrap="square" tIns="39700">
            <a:noAutofit/>
          </a:bodyPr>
          <a:lstStyle/>
          <a:p>
            <a:pPr indent="0" lvl="0" marL="0" marR="0" rtl="0" algn="just">
              <a:lnSpc>
                <a:spcPct val="120000"/>
              </a:lnSpc>
              <a:spcBef>
                <a:spcPts val="0"/>
              </a:spcBef>
              <a:spcAft>
                <a:spcPts val="0"/>
              </a:spcAft>
              <a:buNone/>
            </a:pPr>
            <a:r>
              <a:t/>
            </a:r>
            <a:endParaRPr sz="700">
              <a:solidFill>
                <a:schemeClr val="accent1"/>
              </a:solidFill>
              <a:latin typeface="Montserrat"/>
              <a:ea typeface="Montserrat"/>
              <a:cs typeface="Montserrat"/>
              <a:sym typeface="Montserrat"/>
            </a:endParaRPr>
          </a:p>
        </p:txBody>
      </p:sp>
      <p:sp>
        <p:nvSpPr>
          <p:cNvPr id="818" name="Google Shape;818;p57"/>
          <p:cNvSpPr txBox="1"/>
          <p:nvPr/>
        </p:nvSpPr>
        <p:spPr>
          <a:xfrm>
            <a:off x="879775" y="3489188"/>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solidFill>
                  <a:srgbClr val="3D405B"/>
                </a:solidFill>
                <a:latin typeface="Tinos"/>
                <a:ea typeface="Tinos"/>
                <a:cs typeface="Tinos"/>
                <a:sym typeface="Tinos"/>
              </a:rPr>
              <a:t>Small words </a:t>
            </a:r>
            <a:endParaRPr>
              <a:solidFill>
                <a:srgbClr val="3D405B"/>
              </a:solidFill>
              <a:latin typeface="Tinos"/>
              <a:ea typeface="Tinos"/>
              <a:cs typeface="Tinos"/>
              <a:sym typeface="Tinos"/>
            </a:endParaRPr>
          </a:p>
          <a:p>
            <a:pPr indent="0" lvl="0" marL="0" rtl="0" algn="l">
              <a:spcBef>
                <a:spcPts val="0"/>
              </a:spcBef>
              <a:spcAft>
                <a:spcPts val="0"/>
              </a:spcAft>
              <a:buNone/>
            </a:pPr>
            <a:r>
              <a:rPr lang="el" sz="1000">
                <a:solidFill>
                  <a:srgbClr val="3D405B"/>
                </a:solidFill>
                <a:latin typeface="Tinos"/>
                <a:ea typeface="Tinos"/>
                <a:cs typeface="Tinos"/>
                <a:sym typeface="Tinos"/>
              </a:rPr>
              <a:t>- small words that were very similar</a:t>
            </a:r>
            <a:endParaRPr sz="1000">
              <a:solidFill>
                <a:srgbClr val="3D405B"/>
              </a:solidFill>
              <a:latin typeface="Tinos"/>
              <a:ea typeface="Tinos"/>
              <a:cs typeface="Tinos"/>
              <a:sym typeface="Tinos"/>
            </a:endParaRPr>
          </a:p>
          <a:p>
            <a:pPr indent="0" lvl="0" marL="0" rtl="0" algn="l">
              <a:spcBef>
                <a:spcPts val="0"/>
              </a:spcBef>
              <a:spcAft>
                <a:spcPts val="0"/>
              </a:spcAft>
              <a:buNone/>
            </a:pPr>
            <a:r>
              <a:t/>
            </a:r>
            <a:endParaRPr sz="1000">
              <a:solidFill>
                <a:srgbClr val="3D405B"/>
              </a:solidFill>
              <a:latin typeface="Tinos"/>
              <a:ea typeface="Tinos"/>
              <a:cs typeface="Tinos"/>
              <a:sym typeface="Tinos"/>
            </a:endParaRPr>
          </a:p>
          <a:p>
            <a:pPr indent="0" lvl="0" marL="0" rtl="0" algn="l">
              <a:spcBef>
                <a:spcPts val="0"/>
              </a:spcBef>
              <a:spcAft>
                <a:spcPts val="0"/>
              </a:spcAft>
              <a:buNone/>
            </a:pPr>
            <a:r>
              <a:rPr lang="el" sz="1000">
                <a:solidFill>
                  <a:srgbClr val="3D405B"/>
                </a:solidFill>
                <a:latin typeface="Tinos"/>
                <a:ea typeface="Tinos"/>
                <a:cs typeface="Tinos"/>
                <a:sym typeface="Tinos"/>
              </a:rPr>
              <a:t>Example:</a:t>
            </a:r>
            <a:endParaRPr sz="1000">
              <a:solidFill>
                <a:srgbClr val="3D405B"/>
              </a:solidFill>
              <a:latin typeface="Tinos"/>
              <a:ea typeface="Tinos"/>
              <a:cs typeface="Tinos"/>
              <a:sym typeface="Tinos"/>
            </a:endParaRPr>
          </a:p>
          <a:p>
            <a:pPr indent="0" lvl="0" marL="0" rtl="0" algn="l">
              <a:spcBef>
                <a:spcPts val="0"/>
              </a:spcBef>
              <a:spcAft>
                <a:spcPts val="0"/>
              </a:spcAft>
              <a:buNone/>
            </a:pPr>
            <a:r>
              <a:rPr b="1" lang="el" sz="1000">
                <a:solidFill>
                  <a:srgbClr val="3D405B"/>
                </a:solidFill>
                <a:latin typeface="Tinos"/>
                <a:ea typeface="Tinos"/>
                <a:cs typeface="Tinos"/>
                <a:sym typeface="Tinos"/>
              </a:rPr>
              <a:t>HTR</a:t>
            </a:r>
            <a:r>
              <a:rPr lang="el" sz="1000">
                <a:solidFill>
                  <a:srgbClr val="3D405B"/>
                </a:solidFill>
                <a:latin typeface="Tinos"/>
                <a:ea typeface="Tinos"/>
                <a:cs typeface="Tinos"/>
                <a:sym typeface="Tinos"/>
              </a:rPr>
              <a:t>: "μολλειν"</a:t>
            </a:r>
            <a:r>
              <a:rPr b="1" lang="el" sz="1000">
                <a:solidFill>
                  <a:srgbClr val="3D405B"/>
                </a:solidFill>
              </a:rPr>
              <a:t>→ </a:t>
            </a:r>
            <a:r>
              <a:rPr lang="el" sz="1000">
                <a:solidFill>
                  <a:schemeClr val="dk1"/>
                </a:solidFill>
                <a:latin typeface="Tinos"/>
                <a:ea typeface="Tinos"/>
                <a:cs typeface="Tinos"/>
                <a:sym typeface="Tinos"/>
              </a:rPr>
              <a:t>"</a:t>
            </a:r>
            <a:r>
              <a:rPr b="1" lang="el" sz="1000">
                <a:solidFill>
                  <a:srgbClr val="7590A2"/>
                </a:solidFill>
                <a:latin typeface="Tinos"/>
                <a:ea typeface="Tinos"/>
                <a:cs typeface="Tinos"/>
                <a:sym typeface="Tinos"/>
              </a:rPr>
              <a:t>μελλειν</a:t>
            </a:r>
            <a:r>
              <a:rPr lang="el" sz="1000">
                <a:solidFill>
                  <a:schemeClr val="dk1"/>
                </a:solidFill>
                <a:latin typeface="Tinos"/>
                <a:ea typeface="Tinos"/>
                <a:cs typeface="Tinos"/>
                <a:sym typeface="Tinos"/>
              </a:rPr>
              <a:t>"</a:t>
            </a:r>
            <a:r>
              <a:rPr lang="el" sz="1000">
                <a:solidFill>
                  <a:srgbClr val="3D405B"/>
                </a:solidFill>
                <a:latin typeface="Tinos"/>
                <a:ea typeface="Tinos"/>
                <a:cs typeface="Tinos"/>
                <a:sym typeface="Tinos"/>
              </a:rPr>
              <a:t> </a:t>
            </a:r>
            <a:endParaRPr sz="1000">
              <a:solidFill>
                <a:srgbClr val="3D405B"/>
              </a:solidFill>
              <a:latin typeface="Tinos"/>
              <a:ea typeface="Tinos"/>
              <a:cs typeface="Tinos"/>
              <a:sym typeface="Tinos"/>
            </a:endParaRPr>
          </a:p>
          <a:p>
            <a:pPr indent="0" lvl="0" marL="0" rtl="0" algn="l">
              <a:spcBef>
                <a:spcPts val="0"/>
              </a:spcBef>
              <a:spcAft>
                <a:spcPts val="0"/>
              </a:spcAft>
              <a:buNone/>
            </a:pPr>
            <a:r>
              <a:rPr b="1" lang="el" sz="1000">
                <a:solidFill>
                  <a:srgbClr val="8E7CC3"/>
                </a:solidFill>
                <a:latin typeface="Tinos"/>
                <a:ea typeface="Tinos"/>
                <a:cs typeface="Tinos"/>
                <a:sym typeface="Tinos"/>
              </a:rPr>
              <a:t>RBM</a:t>
            </a:r>
            <a:r>
              <a:rPr lang="el" sz="1000">
                <a:solidFill>
                  <a:srgbClr val="8E7CC3"/>
                </a:solidFill>
                <a:latin typeface="Tinos"/>
                <a:ea typeface="Tinos"/>
                <a:cs typeface="Tinos"/>
                <a:sym typeface="Tinos"/>
              </a:rPr>
              <a:t>: </a:t>
            </a:r>
            <a:r>
              <a:rPr lang="el" sz="1000">
                <a:solidFill>
                  <a:schemeClr val="dk1"/>
                </a:solidFill>
                <a:latin typeface="Tinos"/>
                <a:ea typeface="Tinos"/>
                <a:cs typeface="Tinos"/>
                <a:sym typeface="Tinos"/>
              </a:rPr>
              <a:t>"</a:t>
            </a:r>
            <a:r>
              <a:rPr lang="el" sz="1000">
                <a:solidFill>
                  <a:srgbClr val="8E7CC3"/>
                </a:solidFill>
                <a:latin typeface="Tinos"/>
                <a:ea typeface="Tinos"/>
                <a:cs typeface="Tinos"/>
                <a:sym typeface="Tinos"/>
              </a:rPr>
              <a:t>μολεῖν</a:t>
            </a:r>
            <a:r>
              <a:rPr lang="el" sz="1000">
                <a:solidFill>
                  <a:schemeClr val="dk1"/>
                </a:solidFill>
                <a:latin typeface="Tinos"/>
                <a:ea typeface="Tinos"/>
                <a:cs typeface="Tinos"/>
                <a:sym typeface="Tinos"/>
              </a:rPr>
              <a:t>"</a:t>
            </a:r>
            <a:r>
              <a:rPr i="1" lang="el" sz="1000">
                <a:solidFill>
                  <a:srgbClr val="3D85C6"/>
                </a:solidFill>
                <a:latin typeface="Tinos"/>
                <a:ea typeface="Tinos"/>
                <a:cs typeface="Tinos"/>
                <a:sym typeface="Tinos"/>
              </a:rPr>
              <a:t> </a:t>
            </a:r>
            <a:r>
              <a:rPr i="1" lang="el" sz="1000">
                <a:solidFill>
                  <a:schemeClr val="dk1"/>
                </a:solidFill>
                <a:latin typeface="Tinos"/>
                <a:ea typeface="Tinos"/>
                <a:cs typeface="Tinos"/>
                <a:sym typeface="Tinos"/>
              </a:rPr>
              <a:t>(</a:t>
            </a:r>
            <a:r>
              <a:rPr i="1" lang="el" sz="1000">
                <a:solidFill>
                  <a:srgbClr val="8E7CC3"/>
                </a:solidFill>
                <a:latin typeface="Tinos"/>
                <a:ea typeface="Tinos"/>
                <a:cs typeface="Tinos"/>
                <a:sym typeface="Tinos"/>
              </a:rPr>
              <a:t>an infinitive of </a:t>
            </a:r>
            <a:r>
              <a:rPr i="1" lang="el" sz="1000">
                <a:solidFill>
                  <a:schemeClr val="dk1"/>
                </a:solidFill>
                <a:latin typeface="Tinos"/>
                <a:ea typeface="Tinos"/>
                <a:cs typeface="Tinos"/>
                <a:sym typeface="Tinos"/>
              </a:rPr>
              <a:t>"</a:t>
            </a:r>
            <a:r>
              <a:rPr i="1" lang="el" sz="1000">
                <a:solidFill>
                  <a:srgbClr val="8E7CC3"/>
                </a:solidFill>
                <a:latin typeface="Tinos"/>
                <a:ea typeface="Tinos"/>
                <a:cs typeface="Tinos"/>
                <a:sym typeface="Tinos"/>
              </a:rPr>
              <a:t>βλώσκω</a:t>
            </a:r>
            <a:r>
              <a:rPr i="1" lang="el" sz="1000">
                <a:solidFill>
                  <a:schemeClr val="dk1"/>
                </a:solidFill>
                <a:latin typeface="Tinos"/>
                <a:ea typeface="Tinos"/>
                <a:cs typeface="Tinos"/>
                <a:sym typeface="Tinos"/>
              </a:rPr>
              <a:t>"</a:t>
            </a:r>
            <a:r>
              <a:rPr i="1" lang="el" sz="1000">
                <a:solidFill>
                  <a:schemeClr val="dk1"/>
                </a:solidFill>
                <a:latin typeface="Tinos"/>
                <a:ea typeface="Tinos"/>
                <a:cs typeface="Tinos"/>
                <a:sym typeface="Tinos"/>
              </a:rPr>
              <a:t>)</a:t>
            </a:r>
            <a:endParaRPr i="1" sz="1000">
              <a:solidFill>
                <a:schemeClr val="dk1"/>
              </a:solidFill>
              <a:latin typeface="Tinos"/>
              <a:ea typeface="Tinos"/>
              <a:cs typeface="Tinos"/>
              <a:sym typeface="Tinos"/>
            </a:endParaRPr>
          </a:p>
        </p:txBody>
      </p:sp>
      <p:sp>
        <p:nvSpPr>
          <p:cNvPr id="819" name="Google Shape;819;p57"/>
          <p:cNvSpPr txBox="1"/>
          <p:nvPr/>
        </p:nvSpPr>
        <p:spPr>
          <a:xfrm>
            <a:off x="879775" y="2286175"/>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solidFill>
                  <a:srgbClr val="3D405B"/>
                </a:solidFill>
                <a:latin typeface="Tinos"/>
                <a:ea typeface="Tinos"/>
                <a:cs typeface="Tinos"/>
                <a:sym typeface="Tinos"/>
              </a:rPr>
              <a:t>Corpora of limited size</a:t>
            </a:r>
            <a:endParaRPr>
              <a:solidFill>
                <a:srgbClr val="3D405B"/>
              </a:solidFill>
              <a:latin typeface="Tinos"/>
              <a:ea typeface="Tinos"/>
              <a:cs typeface="Tinos"/>
              <a:sym typeface="Tinos"/>
            </a:endParaRPr>
          </a:p>
          <a:p>
            <a:pPr indent="0" lvl="0" marL="0" rtl="0" algn="l">
              <a:spcBef>
                <a:spcPts val="0"/>
              </a:spcBef>
              <a:spcAft>
                <a:spcPts val="0"/>
              </a:spcAft>
              <a:buNone/>
            </a:pPr>
            <a:r>
              <a:rPr lang="el" sz="1000">
                <a:solidFill>
                  <a:srgbClr val="3D405B"/>
                </a:solidFill>
                <a:latin typeface="Tinos"/>
                <a:ea typeface="Tinos"/>
                <a:cs typeface="Tinos"/>
                <a:sym typeface="Tinos"/>
              </a:rPr>
              <a:t>- limits its correcting capabilities</a:t>
            </a:r>
            <a:r>
              <a:rPr lang="el">
                <a:latin typeface="Tinos"/>
                <a:ea typeface="Tinos"/>
                <a:cs typeface="Tinos"/>
                <a:sym typeface="Tinos"/>
              </a:rPr>
              <a:t> </a:t>
            </a:r>
            <a:endParaRPr>
              <a:latin typeface="Tinos"/>
              <a:ea typeface="Tinos"/>
              <a:cs typeface="Tinos"/>
              <a:sym typeface="Tinos"/>
            </a:endParaRPr>
          </a:p>
          <a:p>
            <a:pPr indent="0" lvl="0" marL="0" rtl="0" algn="l">
              <a:spcBef>
                <a:spcPts val="0"/>
              </a:spcBef>
              <a:spcAft>
                <a:spcPts val="0"/>
              </a:spcAft>
              <a:buNone/>
            </a:pPr>
            <a:r>
              <a:t/>
            </a:r>
            <a:endParaRPr sz="1000">
              <a:solidFill>
                <a:srgbClr val="3D405B"/>
              </a:solidFill>
              <a:latin typeface="Tinos"/>
              <a:ea typeface="Tinos"/>
              <a:cs typeface="Tinos"/>
              <a:sym typeface="Tinos"/>
            </a:endParaRPr>
          </a:p>
          <a:p>
            <a:pPr indent="0" lvl="0" marL="0" rtl="0" algn="l">
              <a:spcBef>
                <a:spcPts val="0"/>
              </a:spcBef>
              <a:spcAft>
                <a:spcPts val="0"/>
              </a:spcAft>
              <a:buNone/>
            </a:pPr>
            <a:r>
              <a:rPr lang="el" sz="1000">
                <a:solidFill>
                  <a:srgbClr val="3D405B"/>
                </a:solidFill>
                <a:latin typeface="Tinos"/>
                <a:ea typeface="Tinos"/>
                <a:cs typeface="Tinos"/>
                <a:sym typeface="Tinos"/>
              </a:rPr>
              <a:t>Example:</a:t>
            </a:r>
            <a:endParaRPr sz="1000">
              <a:solidFill>
                <a:srgbClr val="3D405B"/>
              </a:solidFill>
              <a:latin typeface="Tinos"/>
              <a:ea typeface="Tinos"/>
              <a:cs typeface="Tinos"/>
              <a:sym typeface="Tinos"/>
            </a:endParaRPr>
          </a:p>
          <a:p>
            <a:pPr indent="0" lvl="0" marL="0" rtl="0" algn="l">
              <a:spcBef>
                <a:spcPts val="0"/>
              </a:spcBef>
              <a:spcAft>
                <a:spcPts val="0"/>
              </a:spcAft>
              <a:buNone/>
            </a:pPr>
            <a:r>
              <a:rPr lang="el" sz="1000">
                <a:solidFill>
                  <a:srgbClr val="3D405B"/>
                </a:solidFill>
                <a:latin typeface="Tinos"/>
                <a:ea typeface="Tinos"/>
                <a:cs typeface="Tinos"/>
                <a:sym typeface="Tinos"/>
              </a:rPr>
              <a:t>"διδειγματα" </a:t>
            </a:r>
            <a:r>
              <a:rPr b="1" lang="el" sz="1000">
                <a:solidFill>
                  <a:srgbClr val="3D405B"/>
                </a:solidFill>
                <a:latin typeface="Tinos"/>
                <a:ea typeface="Tinos"/>
                <a:cs typeface="Tinos"/>
                <a:sym typeface="Tinos"/>
              </a:rPr>
              <a:t>→</a:t>
            </a:r>
            <a:r>
              <a:rPr lang="el" sz="1000">
                <a:solidFill>
                  <a:srgbClr val="E5B68F"/>
                </a:solidFill>
                <a:latin typeface="Tinos"/>
                <a:ea typeface="Tinos"/>
                <a:cs typeface="Tinos"/>
                <a:sym typeface="Tinos"/>
              </a:rPr>
              <a:t> </a:t>
            </a:r>
            <a:r>
              <a:rPr lang="el" sz="1000">
                <a:solidFill>
                  <a:schemeClr val="dk1"/>
                </a:solidFill>
                <a:latin typeface="Tinos"/>
                <a:ea typeface="Tinos"/>
                <a:cs typeface="Tinos"/>
                <a:sym typeface="Tinos"/>
              </a:rPr>
              <a:t>"</a:t>
            </a:r>
            <a:r>
              <a:rPr b="1" lang="el" sz="1000">
                <a:solidFill>
                  <a:srgbClr val="7590A2"/>
                </a:solidFill>
                <a:latin typeface="Tinos"/>
                <a:ea typeface="Tinos"/>
                <a:cs typeface="Tinos"/>
                <a:sym typeface="Tinos"/>
              </a:rPr>
              <a:t>διδαγματα</a:t>
            </a:r>
            <a:r>
              <a:rPr lang="el" sz="1000">
                <a:solidFill>
                  <a:schemeClr val="dk1"/>
                </a:solidFill>
                <a:latin typeface="Tinos"/>
                <a:ea typeface="Tinos"/>
                <a:cs typeface="Tinos"/>
                <a:sym typeface="Tinos"/>
              </a:rPr>
              <a:t>" </a:t>
            </a:r>
            <a:endParaRPr sz="1000">
              <a:solidFill>
                <a:schemeClr val="dk1"/>
              </a:solidFill>
              <a:latin typeface="Tinos"/>
              <a:ea typeface="Tinos"/>
              <a:cs typeface="Tinos"/>
              <a:sym typeface="Tinos"/>
            </a:endParaRPr>
          </a:p>
          <a:p>
            <a:pPr indent="0" lvl="0" marL="0" rtl="0" algn="l">
              <a:spcBef>
                <a:spcPts val="0"/>
              </a:spcBef>
              <a:spcAft>
                <a:spcPts val="0"/>
              </a:spcAft>
              <a:buNone/>
            </a:pPr>
            <a:r>
              <a:t/>
            </a:r>
            <a:endParaRPr/>
          </a:p>
        </p:txBody>
      </p:sp>
      <p:sp>
        <p:nvSpPr>
          <p:cNvPr id="820" name="Google Shape;820;p57"/>
          <p:cNvSpPr txBox="1"/>
          <p:nvPr/>
        </p:nvSpPr>
        <p:spPr>
          <a:xfrm>
            <a:off x="5904150" y="1924975"/>
            <a:ext cx="27735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solidFill>
                <a:schemeClr val="accent1"/>
              </a:solidFill>
              <a:latin typeface="Tinos"/>
              <a:ea typeface="Tinos"/>
              <a:cs typeface="Tinos"/>
              <a:sym typeface="Tinos"/>
            </a:endParaRPr>
          </a:p>
          <a:p>
            <a:pPr indent="0" lvl="0" marL="0" rtl="0" algn="l">
              <a:lnSpc>
                <a:spcPct val="115000"/>
              </a:lnSpc>
              <a:spcBef>
                <a:spcPts val="0"/>
              </a:spcBef>
              <a:spcAft>
                <a:spcPts val="0"/>
              </a:spcAft>
              <a:buNone/>
            </a:pPr>
            <a:r>
              <a:t/>
            </a:r>
            <a:endParaRPr sz="1000">
              <a:solidFill>
                <a:srgbClr val="3D405B"/>
              </a:solidFill>
              <a:latin typeface="Tinos"/>
              <a:ea typeface="Tinos"/>
              <a:cs typeface="Tinos"/>
              <a:sym typeface="Tinos"/>
            </a:endParaRPr>
          </a:p>
        </p:txBody>
      </p:sp>
      <p:sp>
        <p:nvSpPr>
          <p:cNvPr id="821" name="Google Shape;821;p57"/>
          <p:cNvSpPr txBox="1"/>
          <p:nvPr/>
        </p:nvSpPr>
        <p:spPr>
          <a:xfrm>
            <a:off x="879775" y="899288"/>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solidFill>
                  <a:srgbClr val="3D405B"/>
                </a:solidFill>
                <a:latin typeface="Tinos"/>
                <a:ea typeface="Tinos"/>
                <a:cs typeface="Tinos"/>
                <a:sym typeface="Tinos"/>
              </a:rPr>
              <a:t>Different structure</a:t>
            </a:r>
            <a:endParaRPr>
              <a:solidFill>
                <a:srgbClr val="3D405B"/>
              </a:solidFill>
              <a:latin typeface="Tinos"/>
              <a:ea typeface="Tinos"/>
              <a:cs typeface="Tinos"/>
              <a:sym typeface="Tinos"/>
            </a:endParaRPr>
          </a:p>
          <a:p>
            <a:pPr indent="0" lvl="0" marL="0" rtl="0" algn="l">
              <a:spcBef>
                <a:spcPts val="0"/>
              </a:spcBef>
              <a:spcAft>
                <a:spcPts val="0"/>
              </a:spcAft>
              <a:buNone/>
            </a:pPr>
            <a:r>
              <a:rPr lang="el" sz="1000">
                <a:solidFill>
                  <a:srgbClr val="3D405B"/>
                </a:solidFill>
              </a:rPr>
              <a:t>- </a:t>
            </a:r>
            <a:r>
              <a:rPr lang="el" sz="1000">
                <a:solidFill>
                  <a:srgbClr val="3D405B"/>
                </a:solidFill>
                <a:latin typeface="Tinos"/>
                <a:ea typeface="Tinos"/>
                <a:cs typeface="Tinos"/>
                <a:sym typeface="Tinos"/>
              </a:rPr>
              <a:t>different structure altogether is out of the model’s capabilities to correct</a:t>
            </a:r>
            <a:endParaRPr sz="1000">
              <a:solidFill>
                <a:srgbClr val="3D405B"/>
              </a:solidFill>
              <a:latin typeface="Tinos"/>
              <a:ea typeface="Tinos"/>
              <a:cs typeface="Tinos"/>
              <a:sym typeface="Tinos"/>
            </a:endParaRPr>
          </a:p>
          <a:p>
            <a:pPr indent="0" lvl="0" marL="0" rtl="0" algn="l">
              <a:spcBef>
                <a:spcPts val="0"/>
              </a:spcBef>
              <a:spcAft>
                <a:spcPts val="0"/>
              </a:spcAft>
              <a:buNone/>
            </a:pPr>
            <a:r>
              <a:t/>
            </a:r>
            <a:endParaRPr sz="1000">
              <a:solidFill>
                <a:srgbClr val="3D405B"/>
              </a:solidFill>
              <a:latin typeface="Tinos"/>
              <a:ea typeface="Tinos"/>
              <a:cs typeface="Tinos"/>
              <a:sym typeface="Tinos"/>
            </a:endParaRPr>
          </a:p>
          <a:p>
            <a:pPr indent="0" lvl="0" marL="0" rtl="0" algn="l">
              <a:spcBef>
                <a:spcPts val="0"/>
              </a:spcBef>
              <a:spcAft>
                <a:spcPts val="0"/>
              </a:spcAft>
              <a:buNone/>
            </a:pPr>
            <a:r>
              <a:rPr lang="el" sz="1000">
                <a:solidFill>
                  <a:srgbClr val="3D405B"/>
                </a:solidFill>
                <a:latin typeface="Tinos"/>
                <a:ea typeface="Tinos"/>
                <a:cs typeface="Tinos"/>
                <a:sym typeface="Tinos"/>
              </a:rPr>
              <a:t>Example:</a:t>
            </a:r>
            <a:endParaRPr sz="1000">
              <a:solidFill>
                <a:srgbClr val="3D405B"/>
              </a:solidFill>
              <a:latin typeface="Tinos"/>
              <a:ea typeface="Tinos"/>
              <a:cs typeface="Tinos"/>
              <a:sym typeface="Tinos"/>
            </a:endParaRPr>
          </a:p>
          <a:p>
            <a:pPr indent="0" lvl="0" marL="0" rtl="0" algn="l">
              <a:spcBef>
                <a:spcPts val="0"/>
              </a:spcBef>
              <a:spcAft>
                <a:spcPts val="0"/>
              </a:spcAft>
              <a:buNone/>
            </a:pPr>
            <a:r>
              <a:rPr lang="el" sz="1000">
                <a:solidFill>
                  <a:srgbClr val="3D405B"/>
                </a:solidFill>
                <a:latin typeface="Tinos"/>
                <a:ea typeface="Tinos"/>
                <a:cs typeface="Tinos"/>
                <a:sym typeface="Tinos"/>
              </a:rPr>
              <a:t>"καξεύδὡςτα ξήμής"</a:t>
            </a:r>
            <a:r>
              <a:rPr b="1" lang="el" sz="1000">
                <a:solidFill>
                  <a:srgbClr val="3D405B"/>
                </a:solidFill>
              </a:rPr>
              <a:t>→</a:t>
            </a:r>
            <a:r>
              <a:rPr lang="el" sz="1000">
                <a:solidFill>
                  <a:schemeClr val="dk1"/>
                </a:solidFill>
                <a:latin typeface="Tinos"/>
                <a:ea typeface="Tinos"/>
                <a:cs typeface="Tinos"/>
                <a:sym typeface="Tinos"/>
              </a:rPr>
              <a:t> </a:t>
            </a:r>
            <a:r>
              <a:rPr lang="el" sz="1000">
                <a:solidFill>
                  <a:srgbClr val="3D405B"/>
                </a:solidFill>
                <a:latin typeface="Tinos"/>
                <a:ea typeface="Tinos"/>
                <a:cs typeface="Tinos"/>
                <a:sym typeface="Tinos"/>
              </a:rPr>
              <a:t>"</a:t>
            </a:r>
            <a:r>
              <a:rPr b="1" lang="el" sz="1000">
                <a:solidFill>
                  <a:srgbClr val="7590A2"/>
                </a:solidFill>
                <a:latin typeface="Tinos"/>
                <a:ea typeface="Tinos"/>
                <a:cs typeface="Tinos"/>
                <a:sym typeface="Tinos"/>
              </a:rPr>
              <a:t>κἀξηῦρες ὥστ ἀζημίους</a:t>
            </a:r>
            <a:r>
              <a:rPr lang="el" sz="1000">
                <a:solidFill>
                  <a:schemeClr val="dk1"/>
                </a:solidFill>
                <a:latin typeface="Tinos"/>
                <a:ea typeface="Tinos"/>
                <a:cs typeface="Tinos"/>
                <a:sym typeface="Tinos"/>
              </a:rPr>
              <a:t>"</a:t>
            </a:r>
            <a:endParaRPr sz="1000">
              <a:solidFill>
                <a:schemeClr val="dk1"/>
              </a:solidFill>
              <a:latin typeface="Tinos"/>
              <a:ea typeface="Tinos"/>
              <a:cs typeface="Tinos"/>
              <a:sym typeface="Tinos"/>
            </a:endParaRPr>
          </a:p>
          <a:p>
            <a:pPr indent="0" lvl="0" marL="0" rtl="0" algn="l">
              <a:spcBef>
                <a:spcPts val="0"/>
              </a:spcBef>
              <a:spcAft>
                <a:spcPts val="0"/>
              </a:spcAft>
              <a:buNone/>
            </a:pPr>
            <a:r>
              <a:rPr b="1" lang="el" sz="1000">
                <a:solidFill>
                  <a:srgbClr val="8E7CC3"/>
                </a:solidFill>
                <a:latin typeface="Tinos"/>
                <a:ea typeface="Tinos"/>
                <a:cs typeface="Tinos"/>
                <a:sym typeface="Tinos"/>
              </a:rPr>
              <a:t>RBM</a:t>
            </a:r>
            <a:r>
              <a:rPr lang="el" sz="1000">
                <a:solidFill>
                  <a:srgbClr val="8E7CC3"/>
                </a:solidFill>
                <a:latin typeface="Tinos"/>
                <a:ea typeface="Tinos"/>
                <a:cs typeface="Tinos"/>
                <a:sym typeface="Tinos"/>
              </a:rPr>
              <a:t>:</a:t>
            </a:r>
            <a:r>
              <a:rPr lang="el" sz="1000">
                <a:solidFill>
                  <a:srgbClr val="3D85C6"/>
                </a:solidFill>
                <a:latin typeface="Tinos"/>
                <a:ea typeface="Tinos"/>
                <a:cs typeface="Tinos"/>
                <a:sym typeface="Tinos"/>
              </a:rPr>
              <a:t> </a:t>
            </a:r>
            <a:r>
              <a:rPr lang="el" sz="1000">
                <a:solidFill>
                  <a:schemeClr val="dk1"/>
                </a:solidFill>
                <a:latin typeface="Tinos"/>
                <a:ea typeface="Tinos"/>
                <a:cs typeface="Tinos"/>
                <a:sym typeface="Tinos"/>
              </a:rPr>
              <a:t>"</a:t>
            </a:r>
            <a:r>
              <a:rPr lang="el" sz="1000">
                <a:solidFill>
                  <a:srgbClr val="8E7CC3"/>
                </a:solidFill>
                <a:latin typeface="Tinos"/>
                <a:ea typeface="Tinos"/>
                <a:cs typeface="Tinos"/>
                <a:sym typeface="Tinos"/>
              </a:rPr>
              <a:t>και ξεύδὡς τα φήμής</a:t>
            </a:r>
            <a:r>
              <a:rPr lang="el" sz="1000">
                <a:solidFill>
                  <a:schemeClr val="dk1"/>
                </a:solidFill>
                <a:latin typeface="Tinos"/>
                <a:ea typeface="Tinos"/>
                <a:cs typeface="Tinos"/>
                <a:sym typeface="Tinos"/>
              </a:rPr>
              <a:t>"</a:t>
            </a:r>
            <a:endParaRPr sz="1000">
              <a:solidFill>
                <a:schemeClr val="dk1"/>
              </a:solidFill>
              <a:latin typeface="Tinos"/>
              <a:ea typeface="Tinos"/>
              <a:cs typeface="Tinos"/>
              <a:sym typeface="Tinos"/>
            </a:endParaRPr>
          </a:p>
          <a:p>
            <a:pPr indent="0" lvl="0" marL="0" rtl="0" algn="l">
              <a:spcBef>
                <a:spcPts val="0"/>
              </a:spcBef>
              <a:spcAft>
                <a:spcPts val="0"/>
              </a:spcAft>
              <a:buNone/>
            </a:pPr>
            <a:r>
              <a:t/>
            </a:r>
            <a:endParaRPr sz="1000">
              <a:solidFill>
                <a:srgbClr val="3D405B"/>
              </a:solidFill>
              <a:latin typeface="Tinos"/>
              <a:ea typeface="Tinos"/>
              <a:cs typeface="Tinos"/>
              <a:sym typeface="Tinos"/>
            </a:endParaRPr>
          </a:p>
        </p:txBody>
      </p:sp>
      <p:sp>
        <p:nvSpPr>
          <p:cNvPr id="822" name="Google Shape;822;p57"/>
          <p:cNvSpPr/>
          <p:nvPr/>
        </p:nvSpPr>
        <p:spPr>
          <a:xfrm>
            <a:off x="3476473" y="1427822"/>
            <a:ext cx="2191056" cy="1341218"/>
          </a:xfrm>
          <a:custGeom>
            <a:rect b="b" l="l" r="r" t="t"/>
            <a:pathLst>
              <a:path extrusionOk="0" h="377" w="618">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C6B7A9"/>
          </a:solidFill>
          <a:ln cap="flat" cmpd="sng" w="9525">
            <a:solidFill>
              <a:schemeClr val="dk1"/>
            </a:solidFill>
            <a:prstDash val="solid"/>
            <a:round/>
            <a:headEnd len="sm" w="sm" type="none"/>
            <a:tailEnd len="sm" w="sm" type="none"/>
          </a:ln>
        </p:spPr>
        <p:txBody>
          <a:bodyPr anchorCtr="0" anchor="t" bIns="39700" lIns="79400" spcFirstLastPara="1" rIns="79400" wrap="square" tIns="39700">
            <a:noAutofit/>
          </a:bodyPr>
          <a:lstStyle/>
          <a:p>
            <a:pPr indent="0" lvl="0" marL="0" marR="0" rtl="0" algn="just">
              <a:lnSpc>
                <a:spcPct val="120000"/>
              </a:lnSpc>
              <a:spcBef>
                <a:spcPts val="0"/>
              </a:spcBef>
              <a:spcAft>
                <a:spcPts val="0"/>
              </a:spcAft>
              <a:buNone/>
            </a:pPr>
            <a:r>
              <a:t/>
            </a:r>
            <a:endParaRPr sz="700">
              <a:solidFill>
                <a:srgbClr val="000000"/>
              </a:solidFill>
              <a:latin typeface="Montserrat"/>
              <a:ea typeface="Montserrat"/>
              <a:cs typeface="Montserrat"/>
              <a:sym typeface="Montserrat"/>
            </a:endParaRPr>
          </a:p>
        </p:txBody>
      </p:sp>
      <p:sp>
        <p:nvSpPr>
          <p:cNvPr id="823" name="Google Shape;823;p57"/>
          <p:cNvSpPr txBox="1"/>
          <p:nvPr/>
        </p:nvSpPr>
        <p:spPr>
          <a:xfrm>
            <a:off x="5810175" y="1054675"/>
            <a:ext cx="2773500" cy="183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solidFill>
                  <a:schemeClr val="accent1"/>
                </a:solidFill>
                <a:latin typeface="Tinos"/>
                <a:ea typeface="Tinos"/>
                <a:cs typeface="Tinos"/>
                <a:sym typeface="Tinos"/>
              </a:rPr>
              <a:t>Increase size of corpus</a:t>
            </a:r>
            <a:endParaRPr>
              <a:solidFill>
                <a:schemeClr val="accent1"/>
              </a:solidFill>
              <a:latin typeface="Tinos"/>
              <a:ea typeface="Tinos"/>
              <a:cs typeface="Tinos"/>
              <a:sym typeface="Tinos"/>
            </a:endParaRPr>
          </a:p>
          <a:p>
            <a:pPr indent="0" lvl="0" marL="0" rtl="0" algn="l">
              <a:spcBef>
                <a:spcPts val="0"/>
              </a:spcBef>
              <a:spcAft>
                <a:spcPts val="0"/>
              </a:spcAft>
              <a:buNone/>
            </a:pPr>
            <a:r>
              <a:t/>
            </a:r>
            <a:endParaRPr>
              <a:solidFill>
                <a:schemeClr val="accent1"/>
              </a:solidFill>
              <a:latin typeface="Tinos"/>
              <a:ea typeface="Tinos"/>
              <a:cs typeface="Tinos"/>
              <a:sym typeface="Tinos"/>
            </a:endParaRPr>
          </a:p>
          <a:p>
            <a:pPr indent="0" lvl="0" marL="0" rtl="0" algn="l">
              <a:lnSpc>
                <a:spcPct val="115000"/>
              </a:lnSpc>
              <a:spcBef>
                <a:spcPts val="0"/>
              </a:spcBef>
              <a:spcAft>
                <a:spcPts val="0"/>
              </a:spcAft>
              <a:buNone/>
            </a:pPr>
            <a:r>
              <a:rPr lang="el" sz="1000">
                <a:solidFill>
                  <a:srgbClr val="3D405B"/>
                </a:solidFill>
                <a:latin typeface="Tinos"/>
                <a:ea typeface="Tinos"/>
                <a:cs typeface="Tinos"/>
                <a:sym typeface="Tinos"/>
              </a:rPr>
              <a:t>- provide </a:t>
            </a:r>
            <a:r>
              <a:rPr b="1" lang="el" sz="1000">
                <a:solidFill>
                  <a:srgbClr val="AD0B2D"/>
                </a:solidFill>
                <a:latin typeface="Tinos"/>
                <a:ea typeface="Tinos"/>
                <a:cs typeface="Tinos"/>
                <a:sym typeface="Tinos"/>
              </a:rPr>
              <a:t>over 100 books</a:t>
            </a:r>
            <a:r>
              <a:rPr lang="el" sz="1000">
                <a:solidFill>
                  <a:srgbClr val="3D405B"/>
                </a:solidFill>
                <a:latin typeface="Tinos"/>
                <a:ea typeface="Tinos"/>
                <a:cs typeface="Tinos"/>
                <a:sym typeface="Tinos"/>
              </a:rPr>
              <a:t> of text in ancient Greek and Byzantine scraped from online sources. </a:t>
            </a:r>
            <a:endParaRPr sz="1000">
              <a:solidFill>
                <a:srgbClr val="3D405B"/>
              </a:solidFill>
              <a:latin typeface="Tinos"/>
              <a:ea typeface="Tinos"/>
              <a:cs typeface="Tinos"/>
              <a:sym typeface="Tinos"/>
            </a:endParaRPr>
          </a:p>
          <a:p>
            <a:pPr indent="0" lvl="0" marL="0" rtl="0" algn="l">
              <a:lnSpc>
                <a:spcPct val="115000"/>
              </a:lnSpc>
              <a:spcBef>
                <a:spcPts val="0"/>
              </a:spcBef>
              <a:spcAft>
                <a:spcPts val="0"/>
              </a:spcAft>
              <a:buNone/>
            </a:pPr>
            <a:r>
              <a:t/>
            </a:r>
            <a:endParaRPr sz="1000">
              <a:solidFill>
                <a:srgbClr val="3D405B"/>
              </a:solidFill>
              <a:latin typeface="Tinos"/>
              <a:ea typeface="Tinos"/>
              <a:cs typeface="Tinos"/>
              <a:sym typeface="Tinos"/>
            </a:endParaRPr>
          </a:p>
          <a:p>
            <a:pPr indent="0" lvl="0" marL="0" rtl="0" algn="l">
              <a:lnSpc>
                <a:spcPct val="115000"/>
              </a:lnSpc>
              <a:spcBef>
                <a:spcPts val="0"/>
              </a:spcBef>
              <a:spcAft>
                <a:spcPts val="0"/>
              </a:spcAft>
              <a:buNone/>
            </a:pPr>
            <a:r>
              <a:rPr b="1" i="1" lang="el" sz="800">
                <a:solidFill>
                  <a:srgbClr val="3D405B"/>
                </a:solidFill>
                <a:latin typeface="Tinos"/>
                <a:ea typeface="Tinos"/>
                <a:cs typeface="Tinos"/>
                <a:sym typeface="Tinos"/>
              </a:rPr>
              <a:t>The biggest collection:</a:t>
            </a:r>
            <a:endParaRPr b="1" i="1" sz="800">
              <a:solidFill>
                <a:srgbClr val="3D405B"/>
              </a:solidFill>
              <a:latin typeface="Tinos"/>
              <a:ea typeface="Tinos"/>
              <a:cs typeface="Tinos"/>
              <a:sym typeface="Tinos"/>
            </a:endParaRPr>
          </a:p>
          <a:p>
            <a:pPr indent="0" lvl="0" marL="0" rtl="0" algn="l">
              <a:lnSpc>
                <a:spcPct val="115000"/>
              </a:lnSpc>
              <a:spcBef>
                <a:spcPts val="0"/>
              </a:spcBef>
              <a:spcAft>
                <a:spcPts val="0"/>
              </a:spcAft>
              <a:buNone/>
            </a:pPr>
            <a:r>
              <a:rPr lang="el" sz="800">
                <a:solidFill>
                  <a:srgbClr val="3D405B"/>
                </a:solidFill>
                <a:latin typeface="Tinos"/>
                <a:ea typeface="Tinos"/>
                <a:cs typeface="Tinos"/>
                <a:sym typeface="Tinos"/>
              </a:rPr>
              <a:t>title: </a:t>
            </a:r>
            <a:r>
              <a:rPr i="1" lang="el" sz="800">
                <a:solidFill>
                  <a:srgbClr val="3D405B"/>
                </a:solidFill>
                <a:latin typeface="Tinos"/>
                <a:ea typeface="Tinos"/>
                <a:cs typeface="Tinos"/>
                <a:sym typeface="Tinos"/>
              </a:rPr>
              <a:t>Σύνοψις Ιστοριών</a:t>
            </a:r>
            <a:endParaRPr i="1" sz="800">
              <a:solidFill>
                <a:srgbClr val="3D405B"/>
              </a:solidFill>
              <a:latin typeface="Tinos"/>
              <a:ea typeface="Tinos"/>
              <a:cs typeface="Tinos"/>
              <a:sym typeface="Tinos"/>
            </a:endParaRPr>
          </a:p>
          <a:p>
            <a:pPr indent="0" lvl="0" marL="0" rtl="0" algn="l">
              <a:lnSpc>
                <a:spcPct val="115000"/>
              </a:lnSpc>
              <a:spcBef>
                <a:spcPts val="0"/>
              </a:spcBef>
              <a:spcAft>
                <a:spcPts val="0"/>
              </a:spcAft>
              <a:buNone/>
            </a:pPr>
            <a:r>
              <a:rPr lang="el" sz="800">
                <a:solidFill>
                  <a:srgbClr val="3D405B"/>
                </a:solidFill>
                <a:latin typeface="Tinos"/>
                <a:ea typeface="Tinos"/>
                <a:cs typeface="Tinos"/>
                <a:sym typeface="Tinos"/>
              </a:rPr>
              <a:t>author: </a:t>
            </a:r>
            <a:r>
              <a:rPr i="1" lang="el" sz="800">
                <a:solidFill>
                  <a:srgbClr val="3D405B"/>
                </a:solidFill>
                <a:latin typeface="Tinos"/>
                <a:ea typeface="Tinos"/>
                <a:cs typeface="Tinos"/>
                <a:sym typeface="Tinos"/>
              </a:rPr>
              <a:t>I.Skylitzis </a:t>
            </a:r>
            <a:endParaRPr i="1" sz="800">
              <a:solidFill>
                <a:srgbClr val="3D405B"/>
              </a:solidFill>
              <a:latin typeface="Tinos"/>
              <a:ea typeface="Tinos"/>
              <a:cs typeface="Tinos"/>
              <a:sym typeface="Tinos"/>
            </a:endParaRPr>
          </a:p>
          <a:p>
            <a:pPr indent="0" lvl="0" marL="0" rtl="0" algn="l">
              <a:lnSpc>
                <a:spcPct val="115000"/>
              </a:lnSpc>
              <a:spcBef>
                <a:spcPts val="0"/>
              </a:spcBef>
              <a:spcAft>
                <a:spcPts val="0"/>
              </a:spcAft>
              <a:buNone/>
            </a:pPr>
            <a:r>
              <a:rPr lang="el" sz="800">
                <a:solidFill>
                  <a:srgbClr val="3D405B"/>
                </a:solidFill>
                <a:latin typeface="Tinos"/>
                <a:ea typeface="Tinos"/>
                <a:cs typeface="Tinos"/>
                <a:sym typeface="Tinos"/>
              </a:rPr>
              <a:t>total books: 5</a:t>
            </a:r>
            <a:endParaRPr sz="800">
              <a:solidFill>
                <a:srgbClr val="3D405B"/>
              </a:solidFill>
              <a:latin typeface="Tinos"/>
              <a:ea typeface="Tinos"/>
              <a:cs typeface="Tinos"/>
              <a:sym typeface="Tinos"/>
            </a:endParaRPr>
          </a:p>
          <a:p>
            <a:pPr indent="0" lvl="0" marL="0" rtl="0" algn="l">
              <a:lnSpc>
                <a:spcPct val="115000"/>
              </a:lnSpc>
              <a:spcBef>
                <a:spcPts val="0"/>
              </a:spcBef>
              <a:spcAft>
                <a:spcPts val="0"/>
              </a:spcAft>
              <a:buNone/>
            </a:pPr>
            <a:r>
              <a:rPr lang="el" sz="800">
                <a:solidFill>
                  <a:srgbClr val="3D405B"/>
                </a:solidFill>
                <a:latin typeface="Tinos"/>
                <a:ea typeface="Tinos"/>
                <a:cs typeface="Tinos"/>
                <a:sym typeface="Tinos"/>
              </a:rPr>
              <a:t>words</a:t>
            </a:r>
            <a:r>
              <a:rPr lang="el" sz="800">
                <a:solidFill>
                  <a:srgbClr val="3D405B"/>
                </a:solidFill>
                <a:latin typeface="Tinos"/>
                <a:ea typeface="Tinos"/>
                <a:cs typeface="Tinos"/>
                <a:sym typeface="Tinos"/>
              </a:rPr>
              <a:t>: 153,709 </a:t>
            </a:r>
            <a:endParaRPr b="1" sz="800">
              <a:solidFill>
                <a:srgbClr val="3D405B"/>
              </a:solidFill>
              <a:latin typeface="Tinos"/>
              <a:ea typeface="Tinos"/>
              <a:cs typeface="Tinos"/>
              <a:sym typeface="Tinos"/>
            </a:endParaRPr>
          </a:p>
        </p:txBody>
      </p:sp>
      <p:sp>
        <p:nvSpPr>
          <p:cNvPr id="824" name="Google Shape;824;p57"/>
          <p:cNvSpPr txBox="1"/>
          <p:nvPr/>
        </p:nvSpPr>
        <p:spPr>
          <a:xfrm rot="-5400000">
            <a:off x="98850" y="2496650"/>
            <a:ext cx="113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a:solidFill>
                  <a:srgbClr val="3D405B"/>
                </a:solidFill>
                <a:latin typeface="Tinos"/>
                <a:ea typeface="Tinos"/>
                <a:cs typeface="Tinos"/>
                <a:sym typeface="Tinos"/>
              </a:rPr>
              <a:t>Limitations</a:t>
            </a:r>
            <a:endParaRPr b="1"/>
          </a:p>
        </p:txBody>
      </p:sp>
      <p:sp>
        <p:nvSpPr>
          <p:cNvPr id="825" name="Google Shape;825;p57"/>
          <p:cNvSpPr txBox="1"/>
          <p:nvPr/>
        </p:nvSpPr>
        <p:spPr>
          <a:xfrm rot="5400000">
            <a:off x="7955575" y="2496650"/>
            <a:ext cx="129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a:solidFill>
                  <a:srgbClr val="B00136"/>
                </a:solidFill>
                <a:latin typeface="Tinos"/>
                <a:ea typeface="Tinos"/>
                <a:cs typeface="Tinos"/>
                <a:sym typeface="Tinos"/>
              </a:rPr>
              <a:t>Improvements</a:t>
            </a:r>
            <a:endParaRPr b="1">
              <a:solidFill>
                <a:srgbClr val="B00136"/>
              </a:solidFill>
            </a:endParaRPr>
          </a:p>
        </p:txBody>
      </p:sp>
      <p:sp>
        <p:nvSpPr>
          <p:cNvPr id="826" name="Google Shape;826;p57"/>
          <p:cNvSpPr txBox="1"/>
          <p:nvPr/>
        </p:nvSpPr>
        <p:spPr>
          <a:xfrm>
            <a:off x="5776125" y="2902825"/>
            <a:ext cx="28416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l" sz="1000">
                <a:solidFill>
                  <a:srgbClr val="3D405B"/>
                </a:solidFill>
                <a:latin typeface="Tinos"/>
                <a:ea typeface="Tinos"/>
                <a:cs typeface="Tinos"/>
                <a:sym typeface="Tinos"/>
              </a:rPr>
              <a:t>- </a:t>
            </a:r>
            <a:r>
              <a:rPr lang="el" sz="1000">
                <a:solidFill>
                  <a:srgbClr val="3D405B"/>
                </a:solidFill>
                <a:latin typeface="Tinos"/>
                <a:ea typeface="Tinos"/>
                <a:cs typeface="Tinos"/>
                <a:sym typeface="Tinos"/>
              </a:rPr>
              <a:t>provide a</a:t>
            </a:r>
            <a:r>
              <a:rPr b="1" lang="el" sz="1000">
                <a:solidFill>
                  <a:srgbClr val="434343"/>
                </a:solidFill>
                <a:latin typeface="Tinos"/>
                <a:ea typeface="Tinos"/>
                <a:cs typeface="Tinos"/>
                <a:sym typeface="Tinos"/>
              </a:rPr>
              <a:t> </a:t>
            </a:r>
            <a:r>
              <a:rPr b="1" lang="el" sz="1000">
                <a:solidFill>
                  <a:schemeClr val="accent1"/>
                </a:solidFill>
                <a:latin typeface="Tinos"/>
                <a:ea typeface="Tinos"/>
                <a:cs typeface="Tinos"/>
                <a:sym typeface="Tinos"/>
              </a:rPr>
              <a:t>lexicon of over 42,10</a:t>
            </a:r>
            <a:r>
              <a:rPr b="1" lang="el" sz="1000">
                <a:solidFill>
                  <a:schemeClr val="accent1"/>
                </a:solidFill>
                <a:latin typeface="Tinos"/>
                <a:ea typeface="Tinos"/>
                <a:cs typeface="Tinos"/>
                <a:sym typeface="Tinos"/>
              </a:rPr>
              <a:t>7</a:t>
            </a:r>
            <a:r>
              <a:rPr lang="el" sz="1000">
                <a:solidFill>
                  <a:schemeClr val="accent1"/>
                </a:solidFill>
                <a:latin typeface="Tinos"/>
                <a:ea typeface="Tinos"/>
                <a:cs typeface="Tinos"/>
                <a:sym typeface="Tinos"/>
              </a:rPr>
              <a:t> </a:t>
            </a:r>
            <a:r>
              <a:rPr lang="el" sz="1000">
                <a:solidFill>
                  <a:srgbClr val="3D405B"/>
                </a:solidFill>
                <a:latin typeface="Tinos"/>
                <a:ea typeface="Tinos"/>
                <a:cs typeface="Tinos"/>
                <a:sym typeface="Tinos"/>
              </a:rPr>
              <a:t>ancient Greek words independent of the collection of books</a:t>
            </a:r>
            <a:endParaRPr>
              <a:solidFill>
                <a:srgbClr val="3D405B"/>
              </a:solidFill>
            </a:endParaRPr>
          </a:p>
        </p:txBody>
      </p:sp>
      <p:sp>
        <p:nvSpPr>
          <p:cNvPr id="827" name="Google Shape;827;p57"/>
          <p:cNvSpPr txBox="1"/>
          <p:nvPr/>
        </p:nvSpPr>
        <p:spPr>
          <a:xfrm>
            <a:off x="5538525" y="3430375"/>
            <a:ext cx="3000000" cy="1064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l" sz="2100">
                <a:solidFill>
                  <a:srgbClr val="3D405B"/>
                </a:solidFill>
              </a:rPr>
              <a:t>↓</a:t>
            </a:r>
            <a:endParaRPr b="1" sz="2100">
              <a:solidFill>
                <a:srgbClr val="3D405B"/>
              </a:solidFill>
            </a:endParaRPr>
          </a:p>
          <a:p>
            <a:pPr indent="0" lvl="0" marL="0" rtl="0" algn="ctr">
              <a:lnSpc>
                <a:spcPct val="115000"/>
              </a:lnSpc>
              <a:spcBef>
                <a:spcPts val="0"/>
              </a:spcBef>
              <a:spcAft>
                <a:spcPts val="0"/>
              </a:spcAft>
              <a:buNone/>
            </a:pPr>
            <a:r>
              <a:rPr b="1" lang="el" sz="1000">
                <a:solidFill>
                  <a:srgbClr val="B00136"/>
                </a:solidFill>
                <a:latin typeface="Tinos"/>
                <a:ea typeface="Tinos"/>
                <a:cs typeface="Tinos"/>
                <a:sym typeface="Tinos"/>
              </a:rPr>
              <a:t>Extract corpus for RBM</a:t>
            </a:r>
            <a:endParaRPr b="1" sz="1000">
              <a:solidFill>
                <a:srgbClr val="B00136"/>
              </a:solidFill>
              <a:latin typeface="Tinos"/>
              <a:ea typeface="Tinos"/>
              <a:cs typeface="Tinos"/>
              <a:sym typeface="Tinos"/>
            </a:endParaRPr>
          </a:p>
          <a:p>
            <a:pPr indent="0" lvl="0" marL="0" rtl="0" algn="ctr">
              <a:lnSpc>
                <a:spcPct val="115000"/>
              </a:lnSpc>
              <a:spcBef>
                <a:spcPts val="0"/>
              </a:spcBef>
              <a:spcAft>
                <a:spcPts val="0"/>
              </a:spcAft>
              <a:buNone/>
            </a:pPr>
            <a:r>
              <a:rPr b="1" lang="el" sz="1000">
                <a:solidFill>
                  <a:srgbClr val="B00136"/>
                </a:solidFill>
                <a:latin typeface="Tinos"/>
                <a:ea typeface="Tinos"/>
                <a:cs typeface="Tinos"/>
                <a:sym typeface="Tinos"/>
              </a:rPr>
              <a:t>or</a:t>
            </a:r>
            <a:endParaRPr b="1" sz="1000">
              <a:solidFill>
                <a:srgbClr val="B00136"/>
              </a:solidFill>
              <a:latin typeface="Tinos"/>
              <a:ea typeface="Tinos"/>
              <a:cs typeface="Tinos"/>
              <a:sym typeface="Tinos"/>
            </a:endParaRPr>
          </a:p>
          <a:p>
            <a:pPr indent="0" lvl="0" marL="0" rtl="0" algn="ctr">
              <a:lnSpc>
                <a:spcPct val="115000"/>
              </a:lnSpc>
              <a:spcBef>
                <a:spcPts val="0"/>
              </a:spcBef>
              <a:spcAft>
                <a:spcPts val="0"/>
              </a:spcAft>
              <a:buNone/>
            </a:pPr>
            <a:r>
              <a:rPr b="1" lang="el" sz="1000">
                <a:solidFill>
                  <a:srgbClr val="B00136"/>
                </a:solidFill>
                <a:latin typeface="Tinos"/>
                <a:ea typeface="Tinos"/>
                <a:cs typeface="Tinos"/>
                <a:sym typeface="Tinos"/>
              </a:rPr>
              <a:t>MLP mask models</a:t>
            </a:r>
            <a:endParaRPr>
              <a:solidFill>
                <a:srgbClr val="B0013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000"/>
                                        <p:tgtEl>
                                          <p:spTgt spid="819"/>
                                        </p:tgtEl>
                                      </p:cBhvr>
                                    </p:animEffect>
                                  </p:childTnLst>
                                </p:cTn>
                              </p:par>
                              <p:par>
                                <p:cTn fill="hold" nodeType="with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7"/>
                                        </p:tgtEl>
                                        <p:attrNameLst>
                                          <p:attrName>style.visibility</p:attrName>
                                        </p:attrNameLst>
                                      </p:cBhvr>
                                      <p:to>
                                        <p:strVal val="visible"/>
                                      </p:to>
                                    </p:set>
                                    <p:animEffect filter="fade" transition="in">
                                      <p:cBhvr>
                                        <p:cTn dur="1000"/>
                                        <p:tgtEl>
                                          <p:spTgt spid="817"/>
                                        </p:tgtEl>
                                      </p:cBhvr>
                                    </p:animEffect>
                                  </p:childTnLst>
                                </p:cTn>
                              </p:par>
                              <p:par>
                                <p:cTn fill="hold" nodeType="with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1000"/>
                                        <p:tgtEl>
                                          <p:spTgt spid="825"/>
                                        </p:tgtEl>
                                      </p:cBhvr>
                                    </p:animEffect>
                                  </p:childTnLst>
                                </p:cTn>
                              </p:par>
                              <p:par>
                                <p:cTn fill="hold" nodeType="with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1000"/>
                                        <p:tgtEl>
                                          <p:spTgt spid="823"/>
                                        </p:tgtEl>
                                      </p:cBhvr>
                                    </p:animEffect>
                                  </p:childTnLst>
                                </p:cTn>
                              </p:par>
                              <p:par>
                                <p:cTn fill="hold" nodeType="with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1000"/>
                                        <p:tgtEl>
                                          <p:spTgt spid="8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1000"/>
                                        <p:tgtEl>
                                          <p:spTgt spid="8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1000"/>
                                        <p:tgtEl>
                                          <p:spTgt spid="8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1000"/>
                                        <p:tgtEl>
                                          <p:spTgt spid="821"/>
                                        </p:tgtEl>
                                      </p:cBhvr>
                                    </p:animEffect>
                                  </p:childTnLst>
                                </p:cTn>
                              </p:par>
                              <p:par>
                                <p:cTn fill="hold" nodeType="with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1000"/>
                                        <p:tgtEl>
                                          <p:spTgt spid="8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58"/>
          <p:cNvSpPr txBox="1"/>
          <p:nvPr/>
        </p:nvSpPr>
        <p:spPr>
          <a:xfrm>
            <a:off x="464700" y="197100"/>
            <a:ext cx="7372500" cy="5694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Conclusion</a:t>
            </a:r>
            <a:r>
              <a:rPr b="1" lang="el" sz="2500">
                <a:solidFill>
                  <a:srgbClr val="B00136"/>
                </a:solidFill>
                <a:latin typeface="Crimson Text"/>
                <a:ea typeface="Crimson Text"/>
                <a:cs typeface="Crimson Text"/>
                <a:sym typeface="Crimson Text"/>
              </a:rPr>
              <a:t> </a:t>
            </a:r>
            <a:endParaRPr b="1" i="1" sz="2900">
              <a:solidFill>
                <a:schemeClr val="accent1"/>
              </a:solidFill>
              <a:latin typeface="Crimson Text"/>
              <a:ea typeface="Crimson Text"/>
              <a:cs typeface="Crimson Text"/>
              <a:sym typeface="Crimson Text"/>
            </a:endParaRPr>
          </a:p>
        </p:txBody>
      </p:sp>
      <p:sp>
        <p:nvSpPr>
          <p:cNvPr id="833" name="Google Shape;833;p58"/>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8"/>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835" name="Google Shape;835;p58"/>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9</a:t>
            </a:r>
            <a:endParaRPr b="1" sz="1800">
              <a:solidFill>
                <a:srgbClr val="E5B68F"/>
              </a:solidFill>
            </a:endParaRPr>
          </a:p>
        </p:txBody>
      </p:sp>
      <p:sp>
        <p:nvSpPr>
          <p:cNvPr id="836" name="Google Shape;836;p58"/>
          <p:cNvSpPr txBox="1"/>
          <p:nvPr/>
        </p:nvSpPr>
        <p:spPr>
          <a:xfrm>
            <a:off x="5079997" y="2690139"/>
            <a:ext cx="2446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grpSp>
        <p:nvGrpSpPr>
          <p:cNvPr id="837" name="Google Shape;837;p58"/>
          <p:cNvGrpSpPr/>
          <p:nvPr/>
        </p:nvGrpSpPr>
        <p:grpSpPr>
          <a:xfrm>
            <a:off x="1216261" y="1127000"/>
            <a:ext cx="7093699" cy="3524768"/>
            <a:chOff x="569594" y="0"/>
            <a:chExt cx="8168700" cy="5105400"/>
          </a:xfrm>
        </p:grpSpPr>
        <p:sp>
          <p:nvSpPr>
            <p:cNvPr id="838" name="Google Shape;838;p58"/>
            <p:cNvSpPr/>
            <p:nvPr/>
          </p:nvSpPr>
          <p:spPr>
            <a:xfrm>
              <a:off x="569594" y="0"/>
              <a:ext cx="8168700" cy="5105400"/>
            </a:xfrm>
            <a:custGeom>
              <a:rect b="b" l="l" r="r" t="t"/>
              <a:pathLst>
                <a:path extrusionOk="0" h="120000" w="120000">
                  <a:moveTo>
                    <a:pt x="0" y="120000"/>
                  </a:moveTo>
                  <a:quadBezTo>
                    <a:pt x="20000" y="40000"/>
                    <a:pt x="105093" y="15000"/>
                  </a:quadBezTo>
                  <a:lnTo>
                    <a:pt x="104254" y="0"/>
                  </a:lnTo>
                  <a:lnTo>
                    <a:pt x="120000" y="24000"/>
                  </a:lnTo>
                  <a:lnTo>
                    <a:pt x="107613" y="60000"/>
                  </a:lnTo>
                  <a:lnTo>
                    <a:pt x="106773" y="45000"/>
                  </a:lnTo>
                  <a:quadBezTo>
                    <a:pt x="30000" y="55000"/>
                    <a:pt x="0" y="120000"/>
                  </a:quadBezTo>
                  <a:close/>
                </a:path>
              </a:pathLst>
            </a:custGeom>
            <a:solidFill>
              <a:srgbClr val="B08C8D">
                <a:alpha val="47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8"/>
            <p:cNvSpPr/>
            <p:nvPr/>
          </p:nvSpPr>
          <p:spPr>
            <a:xfrm>
              <a:off x="1374205" y="3796375"/>
              <a:ext cx="187800" cy="187800"/>
            </a:xfrm>
            <a:prstGeom prst="ellipse">
              <a:avLst/>
            </a:prstGeom>
            <a:solidFill>
              <a:srgbClr val="E5B68F"/>
            </a:solidFill>
            <a:ln cap="flat" cmpd="thickThin" w="480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8"/>
            <p:cNvSpPr/>
            <p:nvPr/>
          </p:nvSpPr>
          <p:spPr>
            <a:xfrm>
              <a:off x="2391201" y="2819201"/>
              <a:ext cx="294000" cy="294000"/>
            </a:xfrm>
            <a:prstGeom prst="ellipse">
              <a:avLst/>
            </a:prstGeom>
            <a:solidFill>
              <a:srgbClr val="E5B68F"/>
            </a:solidFill>
            <a:ln cap="flat" cmpd="thickThin" w="48000">
              <a:solidFill>
                <a:srgbClr val="AD0B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8"/>
            <p:cNvSpPr/>
            <p:nvPr/>
          </p:nvSpPr>
          <p:spPr>
            <a:xfrm>
              <a:off x="3698183" y="2040117"/>
              <a:ext cx="392100" cy="392100"/>
            </a:xfrm>
            <a:prstGeom prst="ellipse">
              <a:avLst/>
            </a:prstGeom>
            <a:solidFill>
              <a:srgbClr val="E5B68F"/>
            </a:solidFill>
            <a:ln cap="flat" cmpd="thickThin" w="48000">
              <a:solidFill>
                <a:srgbClr val="AD0B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8"/>
            <p:cNvSpPr/>
            <p:nvPr/>
          </p:nvSpPr>
          <p:spPr>
            <a:xfrm>
              <a:off x="5217550" y="1431554"/>
              <a:ext cx="506400" cy="506400"/>
            </a:xfrm>
            <a:prstGeom prst="ellipse">
              <a:avLst/>
            </a:prstGeom>
            <a:solidFill>
              <a:srgbClr val="E5B68F"/>
            </a:solidFill>
            <a:ln cap="flat" cmpd="thickThin" w="48000">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8"/>
            <p:cNvSpPr/>
            <p:nvPr/>
          </p:nvSpPr>
          <p:spPr>
            <a:xfrm>
              <a:off x="6781845" y="1025164"/>
              <a:ext cx="645300" cy="645300"/>
            </a:xfrm>
            <a:prstGeom prst="ellipse">
              <a:avLst/>
            </a:prstGeom>
            <a:solidFill>
              <a:srgbClr val="E5B68F"/>
            </a:solidFill>
            <a:ln cap="flat" cmpd="thickThin" w="48000">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4" name="Google Shape;844;p58"/>
          <p:cNvSpPr txBox="1"/>
          <p:nvPr/>
        </p:nvSpPr>
        <p:spPr>
          <a:xfrm>
            <a:off x="2102700" y="3895450"/>
            <a:ext cx="2446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3D405B"/>
                </a:solidFill>
              </a:rPr>
              <a:t>Task</a:t>
            </a:r>
            <a:endParaRPr b="1" sz="1200">
              <a:solidFill>
                <a:srgbClr val="3D405B"/>
              </a:solidFill>
            </a:endParaRPr>
          </a:p>
          <a:p>
            <a:pPr indent="0" lvl="0" marL="0" rtl="0" algn="l">
              <a:spcBef>
                <a:spcPts val="0"/>
              </a:spcBef>
              <a:spcAft>
                <a:spcPts val="0"/>
              </a:spcAft>
              <a:buNone/>
            </a:pPr>
            <a:r>
              <a:rPr lang="el" sz="1200">
                <a:solidFill>
                  <a:srgbClr val="3D405B"/>
                </a:solidFill>
                <a:latin typeface="Tinos"/>
                <a:ea typeface="Tinos"/>
                <a:cs typeface="Tinos"/>
                <a:sym typeface="Tinos"/>
              </a:rPr>
              <a:t>Correction </a:t>
            </a:r>
            <a:r>
              <a:rPr lang="el" sz="1200">
                <a:solidFill>
                  <a:srgbClr val="3D405B"/>
                </a:solidFill>
                <a:latin typeface="Tinos"/>
                <a:ea typeface="Tinos"/>
                <a:cs typeface="Tinos"/>
                <a:sym typeface="Tinos"/>
              </a:rPr>
              <a:t>of HTR output,</a:t>
            </a:r>
            <a:endParaRPr sz="1200">
              <a:solidFill>
                <a:srgbClr val="3D405B"/>
              </a:solidFill>
              <a:latin typeface="Tinos"/>
              <a:ea typeface="Tinos"/>
              <a:cs typeface="Tinos"/>
              <a:sym typeface="Tinos"/>
            </a:endParaRPr>
          </a:p>
          <a:p>
            <a:pPr indent="0" lvl="0" marL="0" rtl="0" algn="l">
              <a:spcBef>
                <a:spcPts val="0"/>
              </a:spcBef>
              <a:spcAft>
                <a:spcPts val="0"/>
              </a:spcAft>
              <a:buNone/>
            </a:pPr>
            <a:r>
              <a:rPr lang="el" sz="1200">
                <a:solidFill>
                  <a:srgbClr val="3D405B"/>
                </a:solidFill>
                <a:latin typeface="Tinos"/>
                <a:ea typeface="Tinos"/>
                <a:cs typeface="Tinos"/>
                <a:sym typeface="Tinos"/>
              </a:rPr>
              <a:t>Byzantine &amp; Greek manuscripts</a:t>
            </a:r>
            <a:endParaRPr>
              <a:latin typeface="Tinos"/>
              <a:ea typeface="Tinos"/>
              <a:cs typeface="Tinos"/>
              <a:sym typeface="Tinos"/>
            </a:endParaRPr>
          </a:p>
        </p:txBody>
      </p:sp>
      <p:sp>
        <p:nvSpPr>
          <p:cNvPr id="845" name="Google Shape;845;p58"/>
          <p:cNvSpPr txBox="1"/>
          <p:nvPr/>
        </p:nvSpPr>
        <p:spPr>
          <a:xfrm>
            <a:off x="1047250" y="2639000"/>
            <a:ext cx="1692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3D405B"/>
                </a:solidFill>
              </a:rPr>
              <a:t>Proposed Solution</a:t>
            </a:r>
            <a:endParaRPr b="1" sz="1200">
              <a:solidFill>
                <a:srgbClr val="3D405B"/>
              </a:solidFill>
            </a:endParaRPr>
          </a:p>
          <a:p>
            <a:pPr indent="0" lvl="0" marL="0" rtl="0" algn="l">
              <a:spcBef>
                <a:spcPts val="0"/>
              </a:spcBef>
              <a:spcAft>
                <a:spcPts val="0"/>
              </a:spcAft>
              <a:buNone/>
            </a:pPr>
            <a:r>
              <a:rPr lang="el" sz="1200">
                <a:solidFill>
                  <a:srgbClr val="3D405B"/>
                </a:solidFill>
                <a:latin typeface="Tinos"/>
                <a:ea typeface="Tinos"/>
                <a:cs typeface="Tinos"/>
                <a:sym typeface="Tinos"/>
              </a:rPr>
              <a:t>Developed a </a:t>
            </a:r>
            <a:endParaRPr sz="1200">
              <a:solidFill>
                <a:srgbClr val="3D405B"/>
              </a:solidFill>
              <a:latin typeface="Tinos"/>
              <a:ea typeface="Tinos"/>
              <a:cs typeface="Tinos"/>
              <a:sym typeface="Tinos"/>
            </a:endParaRPr>
          </a:p>
          <a:p>
            <a:pPr indent="0" lvl="0" marL="0" rtl="0" algn="l">
              <a:spcBef>
                <a:spcPts val="0"/>
              </a:spcBef>
              <a:spcAft>
                <a:spcPts val="0"/>
              </a:spcAft>
              <a:buNone/>
            </a:pPr>
            <a:r>
              <a:rPr lang="el" sz="1200">
                <a:solidFill>
                  <a:srgbClr val="3D405B"/>
                </a:solidFill>
                <a:latin typeface="Tinos"/>
                <a:ea typeface="Tinos"/>
                <a:cs typeface="Tinos"/>
                <a:sym typeface="Tinos"/>
              </a:rPr>
              <a:t>Ruled Based Model </a:t>
            </a:r>
            <a:endParaRPr>
              <a:latin typeface="Tinos"/>
              <a:ea typeface="Tinos"/>
              <a:cs typeface="Tinos"/>
              <a:sym typeface="Tinos"/>
            </a:endParaRPr>
          </a:p>
        </p:txBody>
      </p:sp>
      <p:sp>
        <p:nvSpPr>
          <p:cNvPr id="846" name="Google Shape;846;p58"/>
          <p:cNvSpPr txBox="1"/>
          <p:nvPr/>
        </p:nvSpPr>
        <p:spPr>
          <a:xfrm>
            <a:off x="4215875" y="2954600"/>
            <a:ext cx="2268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3D405B"/>
                </a:solidFill>
              </a:rPr>
              <a:t>Experimental Results</a:t>
            </a:r>
            <a:endParaRPr b="1" sz="1200">
              <a:solidFill>
                <a:srgbClr val="3D405B"/>
              </a:solidFill>
            </a:endParaRPr>
          </a:p>
          <a:p>
            <a:pPr indent="0" lvl="0" marL="0" rtl="0" algn="l">
              <a:spcBef>
                <a:spcPts val="0"/>
              </a:spcBef>
              <a:spcAft>
                <a:spcPts val="0"/>
              </a:spcAft>
              <a:buNone/>
            </a:pPr>
            <a:r>
              <a:rPr lang="el" sz="1200">
                <a:solidFill>
                  <a:srgbClr val="3D405B"/>
                </a:solidFill>
                <a:latin typeface="Tinos"/>
                <a:ea typeface="Tinos"/>
                <a:cs typeface="Tinos"/>
                <a:sym typeface="Tinos"/>
              </a:rPr>
              <a:t>RBM performed well on </a:t>
            </a:r>
            <a:r>
              <a:rPr lang="el" sz="1200">
                <a:solidFill>
                  <a:srgbClr val="3D405B"/>
                </a:solidFill>
                <a:latin typeface="Tinos"/>
                <a:ea typeface="Tinos"/>
                <a:cs typeface="Tinos"/>
                <a:sym typeface="Tinos"/>
              </a:rPr>
              <a:t>synthetic &amp; </a:t>
            </a:r>
            <a:r>
              <a:rPr lang="el" sz="1200">
                <a:solidFill>
                  <a:srgbClr val="3D405B"/>
                </a:solidFill>
                <a:latin typeface="Tinos"/>
                <a:ea typeface="Tinos"/>
                <a:cs typeface="Tinos"/>
                <a:sym typeface="Tinos"/>
              </a:rPr>
              <a:t>real/synthetic data, underperformed on real data</a:t>
            </a:r>
            <a:endParaRPr>
              <a:latin typeface="Tinos"/>
              <a:ea typeface="Tinos"/>
              <a:cs typeface="Tinos"/>
              <a:sym typeface="Tinos"/>
            </a:endParaRPr>
          </a:p>
        </p:txBody>
      </p:sp>
      <p:sp>
        <p:nvSpPr>
          <p:cNvPr id="847" name="Google Shape;847;p58"/>
          <p:cNvSpPr txBox="1"/>
          <p:nvPr/>
        </p:nvSpPr>
        <p:spPr>
          <a:xfrm>
            <a:off x="6526725" y="2954600"/>
            <a:ext cx="1900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3D405B"/>
              </a:solidFill>
            </a:endParaRPr>
          </a:p>
          <a:p>
            <a:pPr indent="0" lvl="0" marL="0" rtl="0" algn="l">
              <a:spcBef>
                <a:spcPts val="0"/>
              </a:spcBef>
              <a:spcAft>
                <a:spcPts val="0"/>
              </a:spcAft>
              <a:buNone/>
            </a:pPr>
            <a:r>
              <a:rPr lang="el" sz="1200">
                <a:solidFill>
                  <a:srgbClr val="3D405B"/>
                </a:solidFill>
                <a:latin typeface="Tinos"/>
                <a:ea typeface="Tinos"/>
                <a:cs typeface="Tinos"/>
                <a:sym typeface="Tinos"/>
              </a:rPr>
              <a:t>RBM without intonation outperforms all other </a:t>
            </a:r>
            <a:endParaRPr sz="1200">
              <a:solidFill>
                <a:srgbClr val="3D405B"/>
              </a:solidFill>
              <a:latin typeface="Tinos"/>
              <a:ea typeface="Tinos"/>
              <a:cs typeface="Tinos"/>
              <a:sym typeface="Tinos"/>
            </a:endParaRPr>
          </a:p>
          <a:p>
            <a:pPr indent="0" lvl="0" marL="0" rtl="0" algn="l">
              <a:spcBef>
                <a:spcPts val="0"/>
              </a:spcBef>
              <a:spcAft>
                <a:spcPts val="0"/>
              </a:spcAft>
              <a:buNone/>
            </a:pPr>
            <a:r>
              <a:rPr lang="el" sz="1200">
                <a:solidFill>
                  <a:srgbClr val="3D405B"/>
                </a:solidFill>
                <a:latin typeface="Tinos"/>
                <a:ea typeface="Tinos"/>
                <a:cs typeface="Tinos"/>
                <a:sym typeface="Tinos"/>
              </a:rPr>
              <a:t>proposed models</a:t>
            </a:r>
            <a:endParaRPr>
              <a:latin typeface="Tinos"/>
              <a:ea typeface="Tinos"/>
              <a:cs typeface="Tinos"/>
              <a:sym typeface="Tinos"/>
            </a:endParaRPr>
          </a:p>
        </p:txBody>
      </p:sp>
      <p:sp>
        <p:nvSpPr>
          <p:cNvPr id="848" name="Google Shape;848;p58"/>
          <p:cNvSpPr txBox="1"/>
          <p:nvPr/>
        </p:nvSpPr>
        <p:spPr>
          <a:xfrm>
            <a:off x="2434650" y="1491100"/>
            <a:ext cx="2858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3D405B"/>
                </a:solidFill>
              </a:rPr>
              <a:t>Pros &amp; Cons</a:t>
            </a:r>
            <a:endParaRPr b="1" sz="1200">
              <a:solidFill>
                <a:srgbClr val="3D405B"/>
              </a:solidFill>
            </a:endParaRPr>
          </a:p>
          <a:p>
            <a:pPr indent="0" lvl="0" marL="0" rtl="0" algn="l">
              <a:spcBef>
                <a:spcPts val="0"/>
              </a:spcBef>
              <a:spcAft>
                <a:spcPts val="0"/>
              </a:spcAft>
              <a:buNone/>
            </a:pPr>
            <a:r>
              <a:rPr lang="el" sz="1200">
                <a:solidFill>
                  <a:srgbClr val="3D405B"/>
                </a:solidFill>
                <a:latin typeface="Tinos"/>
                <a:ea typeface="Tinos"/>
                <a:cs typeface="Tinos"/>
                <a:sym typeface="Tinos"/>
              </a:rPr>
              <a:t>Does not require training and annotations</a:t>
            </a:r>
            <a:endParaRPr sz="1200">
              <a:solidFill>
                <a:srgbClr val="3D405B"/>
              </a:solidFill>
              <a:latin typeface="Tinos"/>
              <a:ea typeface="Tinos"/>
              <a:cs typeface="Tinos"/>
              <a:sym typeface="Tinos"/>
            </a:endParaRPr>
          </a:p>
          <a:p>
            <a:pPr indent="0" lvl="0" marL="0" rtl="0" algn="l">
              <a:spcBef>
                <a:spcPts val="0"/>
              </a:spcBef>
              <a:spcAft>
                <a:spcPts val="0"/>
              </a:spcAft>
              <a:buNone/>
            </a:pPr>
            <a:r>
              <a:rPr lang="el" sz="1200">
                <a:solidFill>
                  <a:srgbClr val="3D405B"/>
                </a:solidFill>
                <a:latin typeface="Tinos"/>
                <a:ea typeface="Tinos"/>
                <a:cs typeface="Tinos"/>
                <a:sym typeface="Tinos"/>
              </a:rPr>
              <a:t>Dependent on corpora size</a:t>
            </a:r>
            <a:endParaRPr sz="1200">
              <a:solidFill>
                <a:srgbClr val="3D405B"/>
              </a:solidFill>
            </a:endParaRPr>
          </a:p>
        </p:txBody>
      </p:sp>
      <p:sp>
        <p:nvSpPr>
          <p:cNvPr id="849" name="Google Shape;849;p58"/>
          <p:cNvSpPr txBox="1"/>
          <p:nvPr/>
        </p:nvSpPr>
        <p:spPr>
          <a:xfrm>
            <a:off x="6176750" y="3302250"/>
            <a:ext cx="4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a:solidFill>
                  <a:srgbClr val="3D405B"/>
                </a:solidFill>
                <a:latin typeface="Tinos"/>
                <a:ea typeface="Tinos"/>
                <a:cs typeface="Tinos"/>
                <a:sym typeface="Tinos"/>
              </a:rPr>
              <a:t>VS</a:t>
            </a:r>
            <a:endParaRPr b="1">
              <a:solidFill>
                <a:srgbClr val="3D405B"/>
              </a:solidFill>
              <a:latin typeface="Tinos"/>
              <a:ea typeface="Tinos"/>
              <a:cs typeface="Tinos"/>
              <a:sym typeface="Tinos"/>
            </a:endParaRPr>
          </a:p>
        </p:txBody>
      </p:sp>
      <p:sp>
        <p:nvSpPr>
          <p:cNvPr id="850" name="Google Shape;850;p58"/>
          <p:cNvSpPr txBox="1"/>
          <p:nvPr/>
        </p:nvSpPr>
        <p:spPr>
          <a:xfrm>
            <a:off x="5058900" y="867450"/>
            <a:ext cx="2467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3D405B"/>
                </a:solidFill>
              </a:rPr>
              <a:t>Future Work</a:t>
            </a:r>
            <a:endParaRPr b="1" sz="1200">
              <a:solidFill>
                <a:srgbClr val="3D405B"/>
              </a:solidFill>
            </a:endParaRPr>
          </a:p>
          <a:p>
            <a:pPr indent="0" lvl="0" marL="0" rtl="0" algn="l">
              <a:spcBef>
                <a:spcPts val="0"/>
              </a:spcBef>
              <a:spcAft>
                <a:spcPts val="0"/>
              </a:spcAft>
              <a:buNone/>
            </a:pPr>
            <a:r>
              <a:rPr lang="el" sz="1200">
                <a:solidFill>
                  <a:srgbClr val="3D405B"/>
                </a:solidFill>
                <a:latin typeface="Tinos"/>
                <a:ea typeface="Tinos"/>
                <a:cs typeface="Tinos"/>
                <a:sym typeface="Tinos"/>
              </a:rPr>
              <a:t>Additional resources provided to further improve the model</a:t>
            </a:r>
            <a:endParaRPr sz="1200">
              <a:solidFill>
                <a:srgbClr val="3D405B"/>
              </a:solidFill>
              <a:latin typeface="Tinos"/>
              <a:ea typeface="Tinos"/>
              <a:cs typeface="Tinos"/>
              <a:sym typeface="Tinos"/>
            </a:endParaRPr>
          </a:p>
          <a:p>
            <a:pPr indent="0" lvl="0" marL="0" rtl="0" algn="l">
              <a:spcBef>
                <a:spcPts val="0"/>
              </a:spcBef>
              <a:spcAft>
                <a:spcPts val="0"/>
              </a:spcAft>
              <a:buNone/>
            </a:pPr>
            <a:r>
              <a:t/>
            </a:r>
            <a:endParaRPr sz="1200">
              <a:solidFill>
                <a:srgbClr val="3D405B"/>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000"/>
                                        <p:tgtEl>
                                          <p:spTgt spid="8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000"/>
                                        <p:tgtEl>
                                          <p:spTgt spid="846"/>
                                        </p:tgtEl>
                                      </p:cBhvr>
                                    </p:animEffect>
                                  </p:childTnLst>
                                </p:cTn>
                              </p:par>
                              <p:par>
                                <p:cTn fill="hold" nodeType="with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1000"/>
                                        <p:tgtEl>
                                          <p:spTgt spid="849"/>
                                        </p:tgtEl>
                                      </p:cBhvr>
                                    </p:animEffect>
                                  </p:childTnLst>
                                </p:cTn>
                              </p:par>
                              <p:par>
                                <p:cTn fill="hold" nodeType="with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1000"/>
                                        <p:tgtEl>
                                          <p:spTgt spid="8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0"/>
                                        </p:tgtEl>
                                        <p:attrNameLst>
                                          <p:attrName>style.visibility</p:attrName>
                                        </p:attrNameLst>
                                      </p:cBhvr>
                                      <p:to>
                                        <p:strVal val="visible"/>
                                      </p:to>
                                    </p:set>
                                    <p:animEffect filter="fade" transition="in">
                                      <p:cBhvr>
                                        <p:cTn dur="1000"/>
                                        <p:tgtEl>
                                          <p:spTgt spid="8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1"/>
          <p:cNvPicPr preferRelativeResize="0"/>
          <p:nvPr/>
        </p:nvPicPr>
        <p:blipFill>
          <a:blip r:embed="rId3">
            <a:alphaModFix/>
          </a:blip>
          <a:stretch>
            <a:fillRect/>
          </a:stretch>
        </p:blipFill>
        <p:spPr>
          <a:xfrm>
            <a:off x="997650" y="1300150"/>
            <a:ext cx="4930600" cy="2850725"/>
          </a:xfrm>
          <a:prstGeom prst="rect">
            <a:avLst/>
          </a:prstGeom>
          <a:noFill/>
          <a:ln>
            <a:noFill/>
          </a:ln>
        </p:spPr>
      </p:pic>
      <p:sp>
        <p:nvSpPr>
          <p:cNvPr id="312" name="Google Shape;312;p41"/>
          <p:cNvSpPr/>
          <p:nvPr/>
        </p:nvSpPr>
        <p:spPr>
          <a:xfrm>
            <a:off x="3384550" y="1946575"/>
            <a:ext cx="2556900" cy="2445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pic>
        <p:nvPicPr>
          <p:cNvPr id="313" name="Google Shape;313;p41"/>
          <p:cNvPicPr preferRelativeResize="0"/>
          <p:nvPr/>
        </p:nvPicPr>
        <p:blipFill rotWithShape="1">
          <a:blip r:embed="rId3">
            <a:alphaModFix/>
          </a:blip>
          <a:srcRect b="39304" l="48143" r="0" t="21845"/>
          <a:stretch/>
        </p:blipFill>
        <p:spPr>
          <a:xfrm>
            <a:off x="3425125" y="1946575"/>
            <a:ext cx="2556900" cy="1107500"/>
          </a:xfrm>
          <a:prstGeom prst="rect">
            <a:avLst/>
          </a:prstGeom>
          <a:noFill/>
          <a:ln>
            <a:noFill/>
          </a:ln>
        </p:spPr>
      </p:pic>
      <p:pic>
        <p:nvPicPr>
          <p:cNvPr id="314" name="Google Shape;314;p41"/>
          <p:cNvPicPr preferRelativeResize="0"/>
          <p:nvPr/>
        </p:nvPicPr>
        <p:blipFill rotWithShape="1">
          <a:blip r:embed="rId3">
            <a:alphaModFix/>
          </a:blip>
          <a:srcRect b="-5224" l="49502" r="-1358" t="60571"/>
          <a:stretch/>
        </p:blipFill>
        <p:spPr>
          <a:xfrm>
            <a:off x="3476125" y="3054075"/>
            <a:ext cx="2585201" cy="1272900"/>
          </a:xfrm>
          <a:prstGeom prst="rect">
            <a:avLst/>
          </a:prstGeom>
          <a:noFill/>
          <a:ln>
            <a:noFill/>
          </a:ln>
        </p:spPr>
      </p:pic>
      <p:sp>
        <p:nvSpPr>
          <p:cNvPr id="315" name="Google Shape;315;p41"/>
          <p:cNvSpPr txBox="1"/>
          <p:nvPr/>
        </p:nvSpPr>
        <p:spPr>
          <a:xfrm>
            <a:off x="6543907" y="1447175"/>
            <a:ext cx="2004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l" sz="1200">
                <a:solidFill>
                  <a:srgbClr val="3D405B"/>
                </a:solidFill>
              </a:rPr>
              <a:t>Digital Image of Byzantine &amp; Greek manuscripts</a:t>
            </a:r>
            <a:endParaRPr sz="1600">
              <a:solidFill>
                <a:srgbClr val="3D405B"/>
              </a:solidFill>
            </a:endParaRPr>
          </a:p>
        </p:txBody>
      </p:sp>
      <p:sp>
        <p:nvSpPr>
          <p:cNvPr id="316" name="Google Shape;316;p41"/>
          <p:cNvSpPr txBox="1"/>
          <p:nvPr/>
        </p:nvSpPr>
        <p:spPr>
          <a:xfrm>
            <a:off x="6543904" y="2514875"/>
            <a:ext cx="196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200">
                <a:solidFill>
                  <a:srgbClr val="3D405B"/>
                </a:solidFill>
              </a:rPr>
              <a:t>Extract text from image with an HTR System</a:t>
            </a:r>
            <a:endParaRPr sz="1200">
              <a:solidFill>
                <a:srgbClr val="3D405B"/>
              </a:solidFill>
            </a:endParaRPr>
          </a:p>
        </p:txBody>
      </p:sp>
      <p:sp>
        <p:nvSpPr>
          <p:cNvPr id="317" name="Google Shape;317;p41"/>
          <p:cNvSpPr txBox="1"/>
          <p:nvPr/>
        </p:nvSpPr>
        <p:spPr>
          <a:xfrm>
            <a:off x="6543906" y="3596775"/>
            <a:ext cx="196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200">
                <a:solidFill>
                  <a:srgbClr val="3D405B"/>
                </a:solidFill>
              </a:rPr>
              <a:t>Correct the text through a GEC System</a:t>
            </a:r>
            <a:endParaRPr sz="1200">
              <a:solidFill>
                <a:srgbClr val="3D405B"/>
              </a:solidFill>
            </a:endParaRPr>
          </a:p>
        </p:txBody>
      </p:sp>
      <p:sp>
        <p:nvSpPr>
          <p:cNvPr id="318" name="Google Shape;318;p41"/>
          <p:cNvSpPr txBox="1"/>
          <p:nvPr/>
        </p:nvSpPr>
        <p:spPr>
          <a:xfrm>
            <a:off x="464700" y="197100"/>
            <a:ext cx="5469300" cy="569400"/>
          </a:xfrm>
          <a:prstGeom prst="rect">
            <a:avLst/>
          </a:prstGeom>
          <a:noFill/>
          <a:ln>
            <a:noFill/>
          </a:ln>
          <a:effectLst>
            <a:outerShdw blurRad="57150" rotWithShape="0" algn="bl" dir="5400000" dist="19050">
              <a:srgbClr val="B00136">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500">
                <a:solidFill>
                  <a:srgbClr val="B00136"/>
                </a:solidFill>
              </a:rPr>
              <a:t>Introduction</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Problem Set</a:t>
            </a:r>
            <a:endParaRPr b="1" i="1" sz="2900">
              <a:solidFill>
                <a:srgbClr val="B00136"/>
              </a:solidFill>
              <a:latin typeface="Crimson Text"/>
              <a:ea typeface="Crimson Text"/>
              <a:cs typeface="Crimson Text"/>
              <a:sym typeface="Crimson Text"/>
            </a:endParaRPr>
          </a:p>
        </p:txBody>
      </p:sp>
      <p:sp>
        <p:nvSpPr>
          <p:cNvPr id="319" name="Google Shape;319;p41"/>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1"/>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21" name="Google Shape;321;p41"/>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1</a:t>
            </a:r>
            <a:endParaRPr b="1" sz="1800">
              <a:solidFill>
                <a:srgbClr val="E5B68F"/>
              </a:solidFill>
            </a:endParaRPr>
          </a:p>
        </p:txBody>
      </p:sp>
      <p:sp>
        <p:nvSpPr>
          <p:cNvPr id="322" name="Google Shape;322;p41"/>
          <p:cNvSpPr/>
          <p:nvPr/>
        </p:nvSpPr>
        <p:spPr>
          <a:xfrm>
            <a:off x="6186600" y="1549150"/>
            <a:ext cx="272700" cy="237900"/>
          </a:xfrm>
          <a:prstGeom prst="rect">
            <a:avLst/>
          </a:prstGeom>
          <a:solidFill>
            <a:srgbClr val="B001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1"/>
          <p:cNvSpPr/>
          <p:nvPr/>
        </p:nvSpPr>
        <p:spPr>
          <a:xfrm>
            <a:off x="6271027" y="1620725"/>
            <a:ext cx="272700" cy="237900"/>
          </a:xfrm>
          <a:prstGeom prst="rect">
            <a:avLst/>
          </a:prstGeom>
          <a:solidFill>
            <a:srgbClr val="E5B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D0B2D"/>
              </a:solidFill>
            </a:endParaRPr>
          </a:p>
        </p:txBody>
      </p:sp>
      <p:sp>
        <p:nvSpPr>
          <p:cNvPr id="324" name="Google Shape;324;p41"/>
          <p:cNvSpPr/>
          <p:nvPr/>
        </p:nvSpPr>
        <p:spPr>
          <a:xfrm>
            <a:off x="6186611" y="2616838"/>
            <a:ext cx="272700" cy="237900"/>
          </a:xfrm>
          <a:prstGeom prst="rect">
            <a:avLst/>
          </a:prstGeom>
          <a:solidFill>
            <a:srgbClr val="B001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1"/>
          <p:cNvSpPr/>
          <p:nvPr/>
        </p:nvSpPr>
        <p:spPr>
          <a:xfrm>
            <a:off x="6271038" y="2688413"/>
            <a:ext cx="272700" cy="237900"/>
          </a:xfrm>
          <a:prstGeom prst="rect">
            <a:avLst/>
          </a:prstGeom>
          <a:solidFill>
            <a:srgbClr val="E5B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1"/>
          <p:cNvSpPr/>
          <p:nvPr/>
        </p:nvSpPr>
        <p:spPr>
          <a:xfrm>
            <a:off x="6186600" y="3698750"/>
            <a:ext cx="272700" cy="237900"/>
          </a:xfrm>
          <a:prstGeom prst="rect">
            <a:avLst/>
          </a:prstGeom>
          <a:solidFill>
            <a:srgbClr val="B001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1"/>
          <p:cNvSpPr/>
          <p:nvPr/>
        </p:nvSpPr>
        <p:spPr>
          <a:xfrm>
            <a:off x="6271027" y="3770325"/>
            <a:ext cx="272700" cy="237900"/>
          </a:xfrm>
          <a:prstGeom prst="rect">
            <a:avLst/>
          </a:prstGeom>
          <a:solidFill>
            <a:srgbClr val="E5B6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pic>
        <p:nvPicPr>
          <p:cNvPr id="855" name="Google Shape;855;p59"/>
          <p:cNvPicPr preferRelativeResize="0"/>
          <p:nvPr/>
        </p:nvPicPr>
        <p:blipFill rotWithShape="1">
          <a:blip r:embed="rId3">
            <a:alphaModFix/>
          </a:blip>
          <a:srcRect b="0" l="1019" r="0" t="0"/>
          <a:stretch/>
        </p:blipFill>
        <p:spPr>
          <a:xfrm>
            <a:off x="1589125" y="514325"/>
            <a:ext cx="6028024" cy="411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9" name="Shape 859"/>
        <p:cNvGrpSpPr/>
        <p:nvPr/>
      </p:nvGrpSpPr>
      <p:grpSpPr>
        <a:xfrm>
          <a:off x="0" y="0"/>
          <a:ext cx="0" cy="0"/>
          <a:chOff x="0" y="0"/>
          <a:chExt cx="0" cy="0"/>
        </a:xfrm>
      </p:grpSpPr>
      <p:sp>
        <p:nvSpPr>
          <p:cNvPr id="860" name="Google Shape;860;p60"/>
          <p:cNvSpPr txBox="1"/>
          <p:nvPr/>
        </p:nvSpPr>
        <p:spPr>
          <a:xfrm>
            <a:off x="464700" y="197100"/>
            <a:ext cx="54693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b="1" sz="2900">
              <a:solidFill>
                <a:srgbClr val="B00136"/>
              </a:solidFill>
              <a:latin typeface="Crimson Text"/>
              <a:ea typeface="Crimson Text"/>
              <a:cs typeface="Crimson Text"/>
              <a:sym typeface="Crimson Text"/>
            </a:endParaRPr>
          </a:p>
        </p:txBody>
      </p:sp>
      <p:cxnSp>
        <p:nvCxnSpPr>
          <p:cNvPr id="861" name="Google Shape;861;p60"/>
          <p:cNvCxnSpPr/>
          <p:nvPr/>
        </p:nvCxnSpPr>
        <p:spPr>
          <a:xfrm>
            <a:off x="4415250" y="766501"/>
            <a:ext cx="0" cy="4009500"/>
          </a:xfrm>
          <a:prstGeom prst="straightConnector1">
            <a:avLst/>
          </a:prstGeom>
          <a:noFill/>
          <a:ln cap="flat" cmpd="sng" w="25400">
            <a:solidFill>
              <a:srgbClr val="B00136"/>
            </a:solidFill>
            <a:prstDash val="solid"/>
            <a:miter lim="800000"/>
            <a:headEnd len="sm" w="sm" type="none"/>
            <a:tailEnd len="sm" w="sm" type="none"/>
          </a:ln>
        </p:spPr>
      </p:cxnSp>
      <p:sp>
        <p:nvSpPr>
          <p:cNvPr id="862" name="Google Shape;862;p60"/>
          <p:cNvSpPr/>
          <p:nvPr/>
        </p:nvSpPr>
        <p:spPr>
          <a:xfrm flipH="1">
            <a:off x="2902097" y="248700"/>
            <a:ext cx="3026100" cy="582900"/>
          </a:xfrm>
          <a:prstGeom prst="homePlate">
            <a:avLst>
              <a:gd fmla="val 0" name="adj"/>
            </a:avLst>
          </a:prstGeom>
          <a:solidFill>
            <a:schemeClr val="accen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l" sz="3000" u="none" cap="none" strike="noStrike">
                <a:solidFill>
                  <a:srgbClr val="E5B68F"/>
                </a:solidFill>
                <a:latin typeface="Montserrat"/>
                <a:ea typeface="Montserrat"/>
                <a:cs typeface="Montserrat"/>
                <a:sym typeface="Montserrat"/>
              </a:rPr>
              <a:t>CONTENT</a:t>
            </a:r>
            <a:endParaRPr b="1" i="0" sz="3000" u="none" cap="none" strike="noStrike">
              <a:solidFill>
                <a:srgbClr val="E5B68F"/>
              </a:solidFill>
              <a:latin typeface="Montserrat"/>
              <a:ea typeface="Montserrat"/>
              <a:cs typeface="Montserrat"/>
              <a:sym typeface="Montserrat"/>
            </a:endParaRPr>
          </a:p>
        </p:txBody>
      </p:sp>
      <p:sp>
        <p:nvSpPr>
          <p:cNvPr id="863" name="Google Shape;863;p60"/>
          <p:cNvSpPr/>
          <p:nvPr/>
        </p:nvSpPr>
        <p:spPr>
          <a:xfrm>
            <a:off x="4326357" y="4634028"/>
            <a:ext cx="177600" cy="14280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25" u="none" cap="none" strike="noStrike">
              <a:solidFill>
                <a:srgbClr val="FFFFFF"/>
              </a:solidFill>
              <a:latin typeface="Montserrat"/>
              <a:ea typeface="Montserrat"/>
              <a:cs typeface="Montserrat"/>
              <a:sym typeface="Montserrat"/>
            </a:endParaRPr>
          </a:p>
        </p:txBody>
      </p:sp>
      <p:sp>
        <p:nvSpPr>
          <p:cNvPr id="864" name="Google Shape;864;p60"/>
          <p:cNvSpPr/>
          <p:nvPr/>
        </p:nvSpPr>
        <p:spPr>
          <a:xfrm>
            <a:off x="4415250" y="1097894"/>
            <a:ext cx="511500" cy="305100"/>
          </a:xfrm>
          <a:prstGeom prst="homePlate">
            <a:avLst>
              <a:gd fmla="val 50000" name="adj"/>
            </a:avLst>
          </a:prstGeom>
          <a:solidFill>
            <a:schemeClr val="accen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l" sz="1350" u="none" cap="none" strike="noStrike">
                <a:solidFill>
                  <a:schemeClr val="lt1"/>
                </a:solidFill>
                <a:latin typeface="Montserrat"/>
                <a:ea typeface="Montserrat"/>
                <a:cs typeface="Montserrat"/>
                <a:sym typeface="Montserrat"/>
              </a:rPr>
              <a:t>01</a:t>
            </a:r>
            <a:endParaRPr b="1" i="0" sz="1350" u="none" cap="none" strike="noStrike">
              <a:solidFill>
                <a:schemeClr val="lt1"/>
              </a:solidFill>
              <a:latin typeface="Montserrat"/>
              <a:ea typeface="Montserrat"/>
              <a:cs typeface="Montserrat"/>
              <a:sym typeface="Montserrat"/>
            </a:endParaRPr>
          </a:p>
        </p:txBody>
      </p:sp>
      <p:sp>
        <p:nvSpPr>
          <p:cNvPr id="865" name="Google Shape;865;p60"/>
          <p:cNvSpPr/>
          <p:nvPr/>
        </p:nvSpPr>
        <p:spPr>
          <a:xfrm flipH="1">
            <a:off x="3903754" y="1694896"/>
            <a:ext cx="511500" cy="305100"/>
          </a:xfrm>
          <a:prstGeom prst="homePlate">
            <a:avLst>
              <a:gd fmla="val 50000" name="adj"/>
            </a:avLst>
          </a:prstGeom>
          <a:solidFill>
            <a:schemeClr val="accen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l" sz="1350" u="none" cap="none" strike="noStrike">
                <a:solidFill>
                  <a:srgbClr val="FFFFFF"/>
                </a:solidFill>
                <a:latin typeface="Montserrat"/>
                <a:ea typeface="Montserrat"/>
                <a:cs typeface="Montserrat"/>
                <a:sym typeface="Montserrat"/>
              </a:rPr>
              <a:t>02</a:t>
            </a:r>
            <a:endParaRPr b="1" i="0" sz="1350" u="none" cap="none" strike="noStrike">
              <a:solidFill>
                <a:srgbClr val="FFFFFF"/>
              </a:solidFill>
              <a:latin typeface="Montserrat"/>
              <a:ea typeface="Montserrat"/>
              <a:cs typeface="Montserrat"/>
              <a:sym typeface="Montserrat"/>
            </a:endParaRPr>
          </a:p>
        </p:txBody>
      </p:sp>
      <p:sp>
        <p:nvSpPr>
          <p:cNvPr id="866" name="Google Shape;866;p60"/>
          <p:cNvSpPr/>
          <p:nvPr/>
        </p:nvSpPr>
        <p:spPr>
          <a:xfrm>
            <a:off x="4415250" y="2276596"/>
            <a:ext cx="511500" cy="305100"/>
          </a:xfrm>
          <a:prstGeom prst="homePlate">
            <a:avLst>
              <a:gd fmla="val 50000" name="adj"/>
            </a:avLst>
          </a:prstGeom>
          <a:solidFill>
            <a:schemeClr val="accen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l" sz="1350" u="none" cap="none" strike="noStrike">
                <a:solidFill>
                  <a:srgbClr val="FFFFFF"/>
                </a:solidFill>
                <a:latin typeface="Montserrat"/>
                <a:ea typeface="Montserrat"/>
                <a:cs typeface="Montserrat"/>
                <a:sym typeface="Montserrat"/>
              </a:rPr>
              <a:t>03</a:t>
            </a:r>
            <a:endParaRPr b="1" i="0" sz="1350" u="none" cap="none" strike="noStrike">
              <a:solidFill>
                <a:srgbClr val="FFFFFF"/>
              </a:solidFill>
              <a:latin typeface="Montserrat"/>
              <a:ea typeface="Montserrat"/>
              <a:cs typeface="Montserrat"/>
              <a:sym typeface="Montserrat"/>
            </a:endParaRPr>
          </a:p>
        </p:txBody>
      </p:sp>
      <p:sp>
        <p:nvSpPr>
          <p:cNvPr id="867" name="Google Shape;867;p60"/>
          <p:cNvSpPr/>
          <p:nvPr/>
        </p:nvSpPr>
        <p:spPr>
          <a:xfrm flipH="1">
            <a:off x="3903754" y="2844197"/>
            <a:ext cx="511500" cy="305100"/>
          </a:xfrm>
          <a:prstGeom prst="homePlate">
            <a:avLst>
              <a:gd fmla="val 50000" name="adj"/>
            </a:avLst>
          </a:prstGeom>
          <a:solidFill>
            <a:schemeClr val="accen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l" sz="1350" u="none" cap="none" strike="noStrike">
                <a:solidFill>
                  <a:srgbClr val="FFFFFF"/>
                </a:solidFill>
                <a:latin typeface="Montserrat"/>
                <a:ea typeface="Montserrat"/>
                <a:cs typeface="Montserrat"/>
                <a:sym typeface="Montserrat"/>
              </a:rPr>
              <a:t>04</a:t>
            </a:r>
            <a:endParaRPr b="1" i="0" sz="1350" u="none" cap="none" strike="noStrike">
              <a:solidFill>
                <a:srgbClr val="FFFFFF"/>
              </a:solidFill>
              <a:latin typeface="Montserrat"/>
              <a:ea typeface="Montserrat"/>
              <a:cs typeface="Montserrat"/>
              <a:sym typeface="Montserrat"/>
            </a:endParaRPr>
          </a:p>
        </p:txBody>
      </p:sp>
      <p:sp>
        <p:nvSpPr>
          <p:cNvPr id="868" name="Google Shape;868;p60"/>
          <p:cNvSpPr/>
          <p:nvPr/>
        </p:nvSpPr>
        <p:spPr>
          <a:xfrm>
            <a:off x="5159098" y="1114192"/>
            <a:ext cx="2564385" cy="351039"/>
          </a:xfrm>
          <a:custGeom>
            <a:rect b="b" l="l" r="r" t="t"/>
            <a:pathLst>
              <a:path extrusionOk="0" h="1872208" w="2520280">
                <a:moveTo>
                  <a:pt x="0" y="1872208"/>
                </a:moveTo>
                <a:lnTo>
                  <a:pt x="2520280" y="1872208"/>
                </a:lnTo>
                <a:lnTo>
                  <a:pt x="0" y="1872208"/>
                </a:lnTo>
                <a:close/>
                <a:moveTo>
                  <a:pt x="0" y="0"/>
                </a:moveTo>
                <a:lnTo>
                  <a:pt x="916" y="0"/>
                </a:lnTo>
                <a:lnTo>
                  <a:pt x="0" y="0"/>
                </a:lnTo>
                <a:close/>
              </a:path>
            </a:pathLst>
          </a:cu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l" sz="1704">
                <a:solidFill>
                  <a:srgbClr val="3D405B"/>
                </a:solidFill>
                <a:latin typeface="Montserrat"/>
                <a:ea typeface="Montserrat"/>
                <a:cs typeface="Montserrat"/>
                <a:sym typeface="Montserrat"/>
              </a:rPr>
              <a:t>Introduction</a:t>
            </a:r>
            <a:endParaRPr sz="1704">
              <a:solidFill>
                <a:srgbClr val="3D405B"/>
              </a:solidFill>
              <a:latin typeface="Montserrat"/>
              <a:ea typeface="Montserrat"/>
              <a:cs typeface="Montserrat"/>
              <a:sym typeface="Montserrat"/>
            </a:endParaRPr>
          </a:p>
          <a:p>
            <a:pPr indent="0" lvl="0" marL="0" marR="0" rtl="0" algn="l">
              <a:spcBef>
                <a:spcPts val="0"/>
              </a:spcBef>
              <a:spcAft>
                <a:spcPts val="0"/>
              </a:spcAft>
              <a:buNone/>
            </a:pPr>
            <a:r>
              <a:rPr lang="el" sz="1080">
                <a:solidFill>
                  <a:srgbClr val="E5B68F"/>
                </a:solidFill>
                <a:latin typeface="Montserrat"/>
                <a:ea typeface="Montserrat"/>
                <a:cs typeface="Montserrat"/>
                <a:sym typeface="Montserrat"/>
              </a:rPr>
              <a:t>Problem Set</a:t>
            </a:r>
            <a:endParaRPr sz="1080">
              <a:solidFill>
                <a:srgbClr val="E5B68F"/>
              </a:solidFill>
              <a:latin typeface="Montserrat"/>
              <a:ea typeface="Montserrat"/>
              <a:cs typeface="Montserrat"/>
              <a:sym typeface="Montserrat"/>
            </a:endParaRPr>
          </a:p>
        </p:txBody>
      </p:sp>
      <p:sp>
        <p:nvSpPr>
          <p:cNvPr id="869" name="Google Shape;869;p60"/>
          <p:cNvSpPr/>
          <p:nvPr/>
        </p:nvSpPr>
        <p:spPr>
          <a:xfrm>
            <a:off x="703351" y="1687875"/>
            <a:ext cx="2961329" cy="351039"/>
          </a:xfrm>
          <a:custGeom>
            <a:rect b="b" l="l" r="r" t="t"/>
            <a:pathLst>
              <a:path extrusionOk="0" h="1872208" w="2520280">
                <a:moveTo>
                  <a:pt x="0" y="1872208"/>
                </a:moveTo>
                <a:lnTo>
                  <a:pt x="2520280" y="1872208"/>
                </a:lnTo>
                <a:lnTo>
                  <a:pt x="0" y="1872208"/>
                </a:lnTo>
                <a:close/>
                <a:moveTo>
                  <a:pt x="0" y="0"/>
                </a:moveTo>
                <a:lnTo>
                  <a:pt x="916" y="0"/>
                </a:lnTo>
                <a:lnTo>
                  <a:pt x="0" y="0"/>
                </a:lnTo>
                <a:close/>
              </a:path>
            </a:pathLst>
          </a:custGeom>
          <a:solidFill>
            <a:srgbClr val="E5B68F"/>
          </a:solidFill>
          <a:ln>
            <a:noFill/>
          </a:ln>
        </p:spPr>
        <p:txBody>
          <a:bodyPr anchorCtr="0" anchor="ctr" bIns="0" lIns="0" spcFirstLastPara="1" rIns="0" wrap="square" tIns="0">
            <a:noAutofit/>
          </a:bodyPr>
          <a:lstStyle/>
          <a:p>
            <a:pPr indent="0" lvl="0" marL="0" marR="0" rtl="0" algn="r">
              <a:spcBef>
                <a:spcPts val="0"/>
              </a:spcBef>
              <a:spcAft>
                <a:spcPts val="0"/>
              </a:spcAft>
              <a:buNone/>
            </a:pPr>
            <a:r>
              <a:rPr lang="el" sz="1704">
                <a:solidFill>
                  <a:srgbClr val="3D405B"/>
                </a:solidFill>
                <a:latin typeface="Montserrat"/>
                <a:ea typeface="Montserrat"/>
                <a:cs typeface="Montserrat"/>
                <a:sym typeface="Montserrat"/>
              </a:rPr>
              <a:t>Exploratory Data Analysis</a:t>
            </a:r>
            <a:endParaRPr sz="1704">
              <a:solidFill>
                <a:srgbClr val="3D405B"/>
              </a:solidFill>
              <a:latin typeface="Montserrat"/>
              <a:ea typeface="Montserrat"/>
              <a:cs typeface="Montserrat"/>
              <a:sym typeface="Montserrat"/>
            </a:endParaRPr>
          </a:p>
          <a:p>
            <a:pPr indent="0" lvl="0" marL="0" marR="0" rtl="0" algn="r">
              <a:spcBef>
                <a:spcPts val="0"/>
              </a:spcBef>
              <a:spcAft>
                <a:spcPts val="0"/>
              </a:spcAft>
              <a:buNone/>
            </a:pPr>
            <a:r>
              <a:rPr lang="el" sz="1080">
                <a:solidFill>
                  <a:srgbClr val="E5B68F"/>
                </a:solidFill>
                <a:latin typeface="Montserrat"/>
                <a:ea typeface="Montserrat"/>
                <a:cs typeface="Montserrat"/>
                <a:sym typeface="Montserrat"/>
              </a:rPr>
              <a:t>HTR output &amp; Annotated output</a:t>
            </a:r>
            <a:r>
              <a:rPr lang="el" sz="980">
                <a:solidFill>
                  <a:srgbClr val="E5B68F"/>
                </a:solidFill>
                <a:latin typeface="Montserrat"/>
                <a:ea typeface="Montserrat"/>
                <a:cs typeface="Montserrat"/>
                <a:sym typeface="Montserrat"/>
              </a:rPr>
              <a:t> </a:t>
            </a:r>
            <a:endParaRPr sz="980">
              <a:solidFill>
                <a:srgbClr val="E5B68F"/>
              </a:solidFill>
              <a:latin typeface="Montserrat"/>
              <a:ea typeface="Montserrat"/>
              <a:cs typeface="Montserrat"/>
              <a:sym typeface="Montserrat"/>
            </a:endParaRPr>
          </a:p>
        </p:txBody>
      </p:sp>
      <p:sp>
        <p:nvSpPr>
          <p:cNvPr id="870" name="Google Shape;870;p60"/>
          <p:cNvSpPr/>
          <p:nvPr/>
        </p:nvSpPr>
        <p:spPr>
          <a:xfrm>
            <a:off x="5159098" y="2246261"/>
            <a:ext cx="2009923" cy="351039"/>
          </a:xfrm>
          <a:custGeom>
            <a:rect b="b" l="l" r="r" t="t"/>
            <a:pathLst>
              <a:path extrusionOk="0" h="1872208" w="2520280">
                <a:moveTo>
                  <a:pt x="0" y="1872208"/>
                </a:moveTo>
                <a:lnTo>
                  <a:pt x="2520280" y="1872208"/>
                </a:lnTo>
                <a:lnTo>
                  <a:pt x="0" y="1872208"/>
                </a:lnTo>
                <a:close/>
                <a:moveTo>
                  <a:pt x="0" y="0"/>
                </a:moveTo>
                <a:lnTo>
                  <a:pt x="916" y="0"/>
                </a:lnTo>
                <a:lnTo>
                  <a:pt x="0" y="0"/>
                </a:lnTo>
                <a:close/>
              </a:path>
            </a:pathLst>
          </a:cu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l" sz="1704">
                <a:solidFill>
                  <a:srgbClr val="3D405B"/>
                </a:solidFill>
                <a:latin typeface="Montserrat"/>
                <a:ea typeface="Montserrat"/>
                <a:cs typeface="Montserrat"/>
                <a:sym typeface="Montserrat"/>
              </a:rPr>
              <a:t>Method</a:t>
            </a:r>
            <a:endParaRPr sz="1704">
              <a:solidFill>
                <a:srgbClr val="3D405B"/>
              </a:solidFill>
              <a:latin typeface="Montserrat"/>
              <a:ea typeface="Montserrat"/>
              <a:cs typeface="Montserrat"/>
              <a:sym typeface="Montserrat"/>
            </a:endParaRPr>
          </a:p>
          <a:p>
            <a:pPr indent="0" lvl="0" marL="0" marR="0" rtl="0" algn="l">
              <a:spcBef>
                <a:spcPts val="0"/>
              </a:spcBef>
              <a:spcAft>
                <a:spcPts val="0"/>
              </a:spcAft>
              <a:buNone/>
            </a:pPr>
            <a:r>
              <a:rPr lang="el" sz="1080">
                <a:solidFill>
                  <a:srgbClr val="E5B68F"/>
                </a:solidFill>
                <a:latin typeface="Montserrat"/>
                <a:ea typeface="Montserrat"/>
                <a:cs typeface="Montserrat"/>
                <a:sym typeface="Montserrat"/>
              </a:rPr>
              <a:t>Rule Based Model </a:t>
            </a:r>
            <a:r>
              <a:rPr lang="el" sz="880">
                <a:solidFill>
                  <a:srgbClr val="3D405B"/>
                </a:solidFill>
                <a:latin typeface="Montserrat"/>
                <a:ea typeface="Montserrat"/>
                <a:cs typeface="Montserrat"/>
                <a:sym typeface="Montserrat"/>
              </a:rPr>
              <a:t> </a:t>
            </a:r>
            <a:endParaRPr sz="880">
              <a:solidFill>
                <a:srgbClr val="3D405B"/>
              </a:solidFill>
              <a:latin typeface="Montserrat"/>
              <a:ea typeface="Montserrat"/>
              <a:cs typeface="Montserrat"/>
              <a:sym typeface="Montserrat"/>
            </a:endParaRPr>
          </a:p>
        </p:txBody>
      </p:sp>
      <p:sp>
        <p:nvSpPr>
          <p:cNvPr id="871" name="Google Shape;871;p60"/>
          <p:cNvSpPr/>
          <p:nvPr/>
        </p:nvSpPr>
        <p:spPr>
          <a:xfrm>
            <a:off x="1238523" y="2819375"/>
            <a:ext cx="2419469" cy="351039"/>
          </a:xfrm>
          <a:custGeom>
            <a:rect b="b" l="l" r="r" t="t"/>
            <a:pathLst>
              <a:path extrusionOk="0" h="1872208" w="2520280">
                <a:moveTo>
                  <a:pt x="0" y="1872208"/>
                </a:moveTo>
                <a:lnTo>
                  <a:pt x="2520280" y="1872208"/>
                </a:lnTo>
                <a:lnTo>
                  <a:pt x="0" y="1872208"/>
                </a:lnTo>
                <a:close/>
                <a:moveTo>
                  <a:pt x="0" y="0"/>
                </a:moveTo>
                <a:lnTo>
                  <a:pt x="916" y="0"/>
                </a:lnTo>
                <a:lnTo>
                  <a:pt x="0" y="0"/>
                </a:lnTo>
                <a:close/>
              </a:path>
            </a:pathLst>
          </a:cu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l" sz="1704">
                <a:solidFill>
                  <a:srgbClr val="3D405B"/>
                </a:solidFill>
                <a:latin typeface="Montserrat"/>
                <a:ea typeface="Montserrat"/>
                <a:cs typeface="Montserrat"/>
                <a:sym typeface="Montserrat"/>
              </a:rPr>
              <a:t>Experimental Results</a:t>
            </a:r>
            <a:endParaRPr sz="1704">
              <a:solidFill>
                <a:srgbClr val="3D405B"/>
              </a:solidFill>
              <a:latin typeface="Montserrat"/>
              <a:ea typeface="Montserrat"/>
              <a:cs typeface="Montserrat"/>
              <a:sym typeface="Montserrat"/>
            </a:endParaRPr>
          </a:p>
          <a:p>
            <a:pPr indent="0" lvl="0" marL="0" rtl="0" algn="r">
              <a:spcBef>
                <a:spcPts val="0"/>
              </a:spcBef>
              <a:spcAft>
                <a:spcPts val="0"/>
              </a:spcAft>
              <a:buNone/>
            </a:pPr>
            <a:r>
              <a:rPr lang="el" sz="1080">
                <a:solidFill>
                  <a:srgbClr val="E5B68F"/>
                </a:solidFill>
                <a:latin typeface="Montserrat"/>
                <a:ea typeface="Montserrat"/>
                <a:cs typeface="Montserrat"/>
                <a:sym typeface="Montserrat"/>
              </a:rPr>
              <a:t>Rule Based Model</a:t>
            </a:r>
            <a:endParaRPr sz="1080">
              <a:solidFill>
                <a:srgbClr val="E5B68F"/>
              </a:solidFill>
              <a:latin typeface="Montserrat"/>
              <a:ea typeface="Montserrat"/>
              <a:cs typeface="Montserrat"/>
              <a:sym typeface="Montserrat"/>
            </a:endParaRPr>
          </a:p>
        </p:txBody>
      </p:sp>
      <p:sp>
        <p:nvSpPr>
          <p:cNvPr id="872" name="Google Shape;872;p60"/>
          <p:cNvSpPr/>
          <p:nvPr/>
        </p:nvSpPr>
        <p:spPr>
          <a:xfrm>
            <a:off x="4415250" y="3411803"/>
            <a:ext cx="511500" cy="305100"/>
          </a:xfrm>
          <a:prstGeom prst="homePlate">
            <a:avLst>
              <a:gd fmla="val 50000" name="adj"/>
            </a:avLst>
          </a:prstGeom>
          <a:solidFill>
            <a:schemeClr val="accen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l" sz="1350">
                <a:solidFill>
                  <a:srgbClr val="FFFFFF"/>
                </a:solidFill>
                <a:latin typeface="Montserrat"/>
                <a:ea typeface="Montserrat"/>
                <a:cs typeface="Montserrat"/>
                <a:sym typeface="Montserrat"/>
              </a:rPr>
              <a:t>05</a:t>
            </a:r>
            <a:endParaRPr b="1" sz="1350">
              <a:solidFill>
                <a:srgbClr val="FFFFFF"/>
              </a:solidFill>
              <a:latin typeface="Montserrat"/>
              <a:ea typeface="Montserrat"/>
              <a:cs typeface="Montserrat"/>
              <a:sym typeface="Montserrat"/>
            </a:endParaRPr>
          </a:p>
        </p:txBody>
      </p:sp>
      <p:sp>
        <p:nvSpPr>
          <p:cNvPr id="873" name="Google Shape;873;p60"/>
          <p:cNvSpPr/>
          <p:nvPr/>
        </p:nvSpPr>
        <p:spPr>
          <a:xfrm>
            <a:off x="5159098" y="3381235"/>
            <a:ext cx="3225958" cy="351039"/>
          </a:xfrm>
          <a:custGeom>
            <a:rect b="b" l="l" r="r" t="t"/>
            <a:pathLst>
              <a:path extrusionOk="0" h="1872208" w="2520280">
                <a:moveTo>
                  <a:pt x="0" y="1872208"/>
                </a:moveTo>
                <a:lnTo>
                  <a:pt x="2520280" y="1872208"/>
                </a:lnTo>
                <a:lnTo>
                  <a:pt x="0" y="1872208"/>
                </a:lnTo>
                <a:close/>
                <a:moveTo>
                  <a:pt x="0" y="0"/>
                </a:moveTo>
                <a:lnTo>
                  <a:pt x="916" y="0"/>
                </a:lnTo>
                <a:lnTo>
                  <a:pt x="0" y="0"/>
                </a:lnTo>
                <a:close/>
              </a:path>
            </a:pathLst>
          </a:custGeom>
          <a:noFill/>
          <a:ln>
            <a:noFill/>
          </a:ln>
        </p:spPr>
        <p:txBody>
          <a:bodyPr anchorCtr="0" anchor="ctr" bIns="0" lIns="0" spcFirstLastPara="1" rIns="0" wrap="square" tIns="0">
            <a:noAutofit/>
          </a:bodyPr>
          <a:lstStyle/>
          <a:p>
            <a:pPr indent="0" lvl="0" marL="0" rtl="0" algn="l">
              <a:spcBef>
                <a:spcPts val="0"/>
              </a:spcBef>
              <a:spcAft>
                <a:spcPts val="0"/>
              </a:spcAft>
              <a:buNone/>
            </a:pPr>
            <a:r>
              <a:rPr lang="el" sz="1704">
                <a:solidFill>
                  <a:srgbClr val="3D405B"/>
                </a:solidFill>
                <a:latin typeface="Montserrat"/>
                <a:ea typeface="Montserrat"/>
                <a:cs typeface="Montserrat"/>
                <a:sym typeface="Montserrat"/>
              </a:rPr>
              <a:t>Error Analysis</a:t>
            </a:r>
            <a:endParaRPr sz="1704">
              <a:solidFill>
                <a:srgbClr val="3D405B"/>
              </a:solidFill>
              <a:latin typeface="Montserrat"/>
              <a:ea typeface="Montserrat"/>
              <a:cs typeface="Montserrat"/>
              <a:sym typeface="Montserrat"/>
            </a:endParaRPr>
          </a:p>
          <a:p>
            <a:pPr indent="0" lvl="0" marL="0" rtl="0" algn="l">
              <a:spcBef>
                <a:spcPts val="0"/>
              </a:spcBef>
              <a:spcAft>
                <a:spcPts val="0"/>
              </a:spcAft>
              <a:buNone/>
            </a:pPr>
            <a:r>
              <a:rPr lang="el" sz="1080">
                <a:solidFill>
                  <a:srgbClr val="E5B68F"/>
                </a:solidFill>
                <a:latin typeface="Montserrat"/>
                <a:ea typeface="Montserrat"/>
                <a:cs typeface="Montserrat"/>
                <a:sym typeface="Montserrat"/>
              </a:rPr>
              <a:t>Rule Based Model</a:t>
            </a:r>
            <a:endParaRPr sz="1704">
              <a:solidFill>
                <a:srgbClr val="3D405B"/>
              </a:solidFill>
              <a:latin typeface="Montserrat"/>
              <a:ea typeface="Montserrat"/>
              <a:cs typeface="Montserrat"/>
              <a:sym typeface="Montserrat"/>
            </a:endParaRPr>
          </a:p>
        </p:txBody>
      </p:sp>
      <p:sp>
        <p:nvSpPr>
          <p:cNvPr id="874" name="Google Shape;874;p60"/>
          <p:cNvSpPr/>
          <p:nvPr/>
        </p:nvSpPr>
        <p:spPr>
          <a:xfrm flipH="1">
            <a:off x="3903754" y="3975697"/>
            <a:ext cx="511500" cy="305100"/>
          </a:xfrm>
          <a:prstGeom prst="homePlate">
            <a:avLst>
              <a:gd fmla="val 50000" name="adj"/>
            </a:avLst>
          </a:prstGeom>
          <a:solidFill>
            <a:schemeClr val="accen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l" sz="1350" u="none" cap="none" strike="noStrike">
                <a:solidFill>
                  <a:srgbClr val="FFFFFF"/>
                </a:solidFill>
                <a:latin typeface="Montserrat"/>
                <a:ea typeface="Montserrat"/>
                <a:cs typeface="Montserrat"/>
                <a:sym typeface="Montserrat"/>
              </a:rPr>
              <a:t>0</a:t>
            </a:r>
            <a:r>
              <a:rPr b="1" lang="el" sz="1350">
                <a:solidFill>
                  <a:srgbClr val="FFFFFF"/>
                </a:solidFill>
                <a:latin typeface="Montserrat"/>
                <a:ea typeface="Montserrat"/>
                <a:cs typeface="Montserrat"/>
                <a:sym typeface="Montserrat"/>
              </a:rPr>
              <a:t>6</a:t>
            </a:r>
            <a:endParaRPr b="1" i="0" sz="1350" u="none" cap="none" strike="noStrike">
              <a:solidFill>
                <a:srgbClr val="FFFFFF"/>
              </a:solidFill>
              <a:latin typeface="Montserrat"/>
              <a:ea typeface="Montserrat"/>
              <a:cs typeface="Montserrat"/>
              <a:sym typeface="Montserrat"/>
            </a:endParaRPr>
          </a:p>
        </p:txBody>
      </p:sp>
      <p:sp>
        <p:nvSpPr>
          <p:cNvPr id="875" name="Google Shape;875;p60"/>
          <p:cNvSpPr/>
          <p:nvPr/>
        </p:nvSpPr>
        <p:spPr>
          <a:xfrm>
            <a:off x="1238523" y="3950875"/>
            <a:ext cx="2419469" cy="351039"/>
          </a:xfrm>
          <a:custGeom>
            <a:rect b="b" l="l" r="r" t="t"/>
            <a:pathLst>
              <a:path extrusionOk="0" h="1872208" w="2520280">
                <a:moveTo>
                  <a:pt x="0" y="1872208"/>
                </a:moveTo>
                <a:lnTo>
                  <a:pt x="2520280" y="1872208"/>
                </a:lnTo>
                <a:lnTo>
                  <a:pt x="0" y="1872208"/>
                </a:lnTo>
                <a:close/>
                <a:moveTo>
                  <a:pt x="0" y="0"/>
                </a:moveTo>
                <a:lnTo>
                  <a:pt x="916" y="0"/>
                </a:lnTo>
                <a:lnTo>
                  <a:pt x="0" y="0"/>
                </a:lnTo>
                <a:close/>
              </a:path>
            </a:pathLst>
          </a:custGeom>
          <a:noFill/>
          <a:ln>
            <a:noFill/>
          </a:ln>
        </p:spPr>
        <p:txBody>
          <a:bodyPr anchorCtr="0" anchor="ctr" bIns="0" lIns="0" spcFirstLastPara="1" rIns="0" wrap="square" tIns="0">
            <a:noAutofit/>
          </a:bodyPr>
          <a:lstStyle/>
          <a:p>
            <a:pPr indent="0" lvl="0" marL="0" rtl="0" algn="r">
              <a:spcBef>
                <a:spcPts val="0"/>
              </a:spcBef>
              <a:spcAft>
                <a:spcPts val="0"/>
              </a:spcAft>
              <a:buNone/>
            </a:pPr>
            <a:r>
              <a:rPr lang="el" sz="1704">
                <a:solidFill>
                  <a:srgbClr val="3D405B"/>
                </a:solidFill>
                <a:latin typeface="Montserrat"/>
                <a:ea typeface="Montserrat"/>
                <a:cs typeface="Montserrat"/>
                <a:sym typeface="Montserrat"/>
              </a:rPr>
              <a:t>Conclusion</a:t>
            </a:r>
            <a:endParaRPr sz="1704">
              <a:solidFill>
                <a:srgbClr val="3D405B"/>
              </a:solidFill>
              <a:latin typeface="Montserrat"/>
              <a:ea typeface="Montserrat"/>
              <a:cs typeface="Montserrat"/>
              <a:sym typeface="Montserrat"/>
            </a:endParaRPr>
          </a:p>
          <a:p>
            <a:pPr indent="0" lvl="0" marL="0" rtl="0" algn="r">
              <a:spcBef>
                <a:spcPts val="0"/>
              </a:spcBef>
              <a:spcAft>
                <a:spcPts val="0"/>
              </a:spcAft>
              <a:buNone/>
            </a:pPr>
            <a:r>
              <a:rPr lang="el" sz="1080">
                <a:solidFill>
                  <a:srgbClr val="E5B68F"/>
                </a:solidFill>
                <a:latin typeface="Montserrat"/>
                <a:ea typeface="Montserrat"/>
                <a:cs typeface="Montserrat"/>
                <a:sym typeface="Montserrat"/>
              </a:rPr>
              <a:t>Discussion &amp; Future work</a:t>
            </a:r>
            <a:r>
              <a:rPr lang="el" sz="1080">
                <a:solidFill>
                  <a:srgbClr val="3D405B"/>
                </a:solidFill>
                <a:latin typeface="Montserrat"/>
                <a:ea typeface="Montserrat"/>
                <a:cs typeface="Montserrat"/>
                <a:sym typeface="Montserrat"/>
              </a:rPr>
              <a:t> </a:t>
            </a:r>
            <a:endParaRPr sz="1704">
              <a:solidFill>
                <a:srgbClr val="3D405B"/>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4"/>
                                        </p:tgtEl>
                                        <p:attrNameLst>
                                          <p:attrName>style.visibility</p:attrName>
                                        </p:attrNameLst>
                                      </p:cBhvr>
                                      <p:to>
                                        <p:strVal val="visible"/>
                                      </p:to>
                                    </p:set>
                                    <p:animEffect filter="fade" transition="in">
                                      <p:cBhvr>
                                        <p:cTn dur="1000"/>
                                        <p:tgtEl>
                                          <p:spTgt spid="864"/>
                                        </p:tgtEl>
                                      </p:cBhvr>
                                    </p:animEffect>
                                  </p:childTnLst>
                                </p:cTn>
                              </p:par>
                              <p:par>
                                <p:cTn fill="hold" nodeType="with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1000"/>
                                        <p:tgtEl>
                                          <p:spTgt spid="8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5"/>
                                        </p:tgtEl>
                                        <p:attrNameLst>
                                          <p:attrName>style.visibility</p:attrName>
                                        </p:attrNameLst>
                                      </p:cBhvr>
                                      <p:to>
                                        <p:strVal val="visible"/>
                                      </p:to>
                                    </p:set>
                                    <p:animEffect filter="fade" transition="in">
                                      <p:cBhvr>
                                        <p:cTn dur="1000"/>
                                        <p:tgtEl>
                                          <p:spTgt spid="865"/>
                                        </p:tgtEl>
                                      </p:cBhvr>
                                    </p:animEffect>
                                  </p:childTnLst>
                                </p:cTn>
                              </p:par>
                              <p:par>
                                <p:cTn fill="hold" nodeType="with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1000"/>
                                        <p:tgtEl>
                                          <p:spTgt spid="8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6"/>
                                        </p:tgtEl>
                                        <p:attrNameLst>
                                          <p:attrName>style.visibility</p:attrName>
                                        </p:attrNameLst>
                                      </p:cBhvr>
                                      <p:to>
                                        <p:strVal val="visible"/>
                                      </p:to>
                                    </p:set>
                                    <p:animEffect filter="fade" transition="in">
                                      <p:cBhvr>
                                        <p:cTn dur="1000"/>
                                        <p:tgtEl>
                                          <p:spTgt spid="866"/>
                                        </p:tgtEl>
                                      </p:cBhvr>
                                    </p:animEffect>
                                  </p:childTnLst>
                                </p:cTn>
                              </p:par>
                              <p:par>
                                <p:cTn fill="hold" nodeType="with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1000"/>
                                        <p:tgtEl>
                                          <p:spTgt spid="8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1000"/>
                                        <p:tgtEl>
                                          <p:spTgt spid="867"/>
                                        </p:tgtEl>
                                      </p:cBhvr>
                                    </p:animEffect>
                                  </p:childTnLst>
                                </p:cTn>
                              </p:par>
                              <p:par>
                                <p:cTn fill="hold" nodeType="withEffect" presetClass="entr" presetID="10" presetSubtype="0">
                                  <p:stCondLst>
                                    <p:cond delay="0"/>
                                  </p:stCondLst>
                                  <p:childTnLst>
                                    <p:set>
                                      <p:cBhvr>
                                        <p:cTn dur="1" fill="hold">
                                          <p:stCondLst>
                                            <p:cond delay="0"/>
                                          </p:stCondLst>
                                        </p:cTn>
                                        <p:tgtEl>
                                          <p:spTgt spid="871"/>
                                        </p:tgtEl>
                                        <p:attrNameLst>
                                          <p:attrName>style.visibility</p:attrName>
                                        </p:attrNameLst>
                                      </p:cBhvr>
                                      <p:to>
                                        <p:strVal val="visible"/>
                                      </p:to>
                                    </p:set>
                                    <p:animEffect filter="fade" transition="in">
                                      <p:cBhvr>
                                        <p:cTn dur="1000"/>
                                        <p:tgtEl>
                                          <p:spTgt spid="8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2"/>
                                        </p:tgtEl>
                                        <p:attrNameLst>
                                          <p:attrName>style.visibility</p:attrName>
                                        </p:attrNameLst>
                                      </p:cBhvr>
                                      <p:to>
                                        <p:strVal val="visible"/>
                                      </p:to>
                                    </p:set>
                                    <p:animEffect filter="fade" transition="in">
                                      <p:cBhvr>
                                        <p:cTn dur="1000"/>
                                        <p:tgtEl>
                                          <p:spTgt spid="872"/>
                                        </p:tgtEl>
                                      </p:cBhvr>
                                    </p:animEffect>
                                  </p:childTnLst>
                                </p:cTn>
                              </p:par>
                              <p:par>
                                <p:cTn fill="hold" nodeType="withEffect" presetClass="entr" presetID="10" presetSubtype="0">
                                  <p:stCondLst>
                                    <p:cond delay="0"/>
                                  </p:stCondLst>
                                  <p:childTnLst>
                                    <p:set>
                                      <p:cBhvr>
                                        <p:cTn dur="1" fill="hold">
                                          <p:stCondLst>
                                            <p:cond delay="0"/>
                                          </p:stCondLst>
                                        </p:cTn>
                                        <p:tgtEl>
                                          <p:spTgt spid="873"/>
                                        </p:tgtEl>
                                        <p:attrNameLst>
                                          <p:attrName>style.visibility</p:attrName>
                                        </p:attrNameLst>
                                      </p:cBhvr>
                                      <p:to>
                                        <p:strVal val="visible"/>
                                      </p:to>
                                    </p:set>
                                    <p:animEffect filter="fade" transition="in">
                                      <p:cBhvr>
                                        <p:cTn dur="1000"/>
                                        <p:tgtEl>
                                          <p:spTgt spid="8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1000"/>
                                        <p:tgtEl>
                                          <p:spTgt spid="874"/>
                                        </p:tgtEl>
                                      </p:cBhvr>
                                    </p:animEffect>
                                  </p:childTnLst>
                                </p:cTn>
                              </p:par>
                              <p:par>
                                <p:cTn fill="hold" nodeType="with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1000"/>
                                        <p:tgtEl>
                                          <p:spTgt spid="8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2"/>
          <p:cNvSpPr txBox="1"/>
          <p:nvPr/>
        </p:nvSpPr>
        <p:spPr>
          <a:xfrm>
            <a:off x="464700" y="197100"/>
            <a:ext cx="7372500" cy="569400"/>
          </a:xfrm>
          <a:prstGeom prst="rect">
            <a:avLst/>
          </a:prstGeom>
          <a:noFill/>
          <a:ln>
            <a:noFill/>
          </a:ln>
          <a:effectLst>
            <a:outerShdw blurRad="57150" rotWithShape="0" algn="bl" dir="5400000" dist="19050">
              <a:schemeClr val="accent1">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Exploratory Data Analysis</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a:t>
            </a:r>
            <a:r>
              <a:rPr b="1" i="1" lang="el" sz="2500">
                <a:solidFill>
                  <a:schemeClr val="accent1"/>
                </a:solidFill>
                <a:latin typeface="Crimson Text"/>
                <a:ea typeface="Crimson Text"/>
                <a:cs typeface="Crimson Text"/>
                <a:sym typeface="Crimson Text"/>
              </a:rPr>
              <a:t>HTR </a:t>
            </a:r>
            <a:r>
              <a:rPr b="1" i="1" lang="el" sz="2500">
                <a:solidFill>
                  <a:schemeClr val="accent1"/>
                </a:solidFill>
                <a:latin typeface="Crimson Text"/>
                <a:ea typeface="Crimson Text"/>
                <a:cs typeface="Crimson Text"/>
                <a:sym typeface="Crimson Text"/>
              </a:rPr>
              <a:t>outputs</a:t>
            </a:r>
            <a:endParaRPr b="1" i="1" sz="2900">
              <a:solidFill>
                <a:schemeClr val="accent1"/>
              </a:solidFill>
              <a:latin typeface="Crimson Text"/>
              <a:ea typeface="Crimson Text"/>
              <a:cs typeface="Crimson Text"/>
              <a:sym typeface="Crimson Text"/>
            </a:endParaRPr>
          </a:p>
        </p:txBody>
      </p:sp>
      <p:sp>
        <p:nvSpPr>
          <p:cNvPr id="333" name="Google Shape;333;p42"/>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2"/>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35" name="Google Shape;335;p42"/>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2</a:t>
            </a:r>
            <a:endParaRPr b="1" sz="1800">
              <a:solidFill>
                <a:srgbClr val="E5B68F"/>
              </a:solidFill>
            </a:endParaRPr>
          </a:p>
        </p:txBody>
      </p:sp>
      <p:sp>
        <p:nvSpPr>
          <p:cNvPr id="336" name="Google Shape;336;p42"/>
          <p:cNvSpPr/>
          <p:nvPr/>
        </p:nvSpPr>
        <p:spPr>
          <a:xfrm>
            <a:off x="1150300" y="1205638"/>
            <a:ext cx="1024500" cy="3096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chemeClr val="lt1"/>
                </a:solidFill>
              </a:rPr>
              <a:t>  </a:t>
            </a:r>
            <a:r>
              <a:rPr lang="el" sz="1300">
                <a:solidFill>
                  <a:schemeClr val="lt1"/>
                </a:solidFill>
              </a:rPr>
              <a:t> </a:t>
            </a:r>
            <a:r>
              <a:rPr lang="el" sz="1100">
                <a:solidFill>
                  <a:schemeClr val="lt1"/>
                </a:solidFill>
                <a:latin typeface="Crimson Text"/>
                <a:ea typeface="Crimson Text"/>
                <a:cs typeface="Crimson Text"/>
                <a:sym typeface="Crimson Text"/>
              </a:rPr>
              <a:t> </a:t>
            </a:r>
            <a:r>
              <a:rPr lang="el" sz="1300">
                <a:solidFill>
                  <a:schemeClr val="lt1"/>
                </a:solidFill>
              </a:rPr>
              <a:t>space</a:t>
            </a:r>
            <a:endParaRPr sz="1300">
              <a:solidFill>
                <a:schemeClr val="lt1"/>
              </a:solidFill>
            </a:endParaRPr>
          </a:p>
        </p:txBody>
      </p:sp>
      <p:sp>
        <p:nvSpPr>
          <p:cNvPr id="337" name="Google Shape;337;p42"/>
          <p:cNvSpPr/>
          <p:nvPr/>
        </p:nvSpPr>
        <p:spPr>
          <a:xfrm>
            <a:off x="769825" y="1129588"/>
            <a:ext cx="483000" cy="461700"/>
          </a:xfrm>
          <a:prstGeom prst="ellipse">
            <a:avLst/>
          </a:prstGeom>
          <a:solidFill>
            <a:srgbClr val="E5B68F"/>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2"/>
          <p:cNvSpPr txBox="1"/>
          <p:nvPr/>
        </p:nvSpPr>
        <p:spPr>
          <a:xfrm>
            <a:off x="726925" y="1129588"/>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chemeClr val="lt1"/>
                </a:solidFill>
              </a:rPr>
              <a:t>01</a:t>
            </a:r>
            <a:endParaRPr b="1" sz="1800">
              <a:solidFill>
                <a:schemeClr val="lt1"/>
              </a:solidFill>
            </a:endParaRPr>
          </a:p>
        </p:txBody>
      </p:sp>
      <p:sp>
        <p:nvSpPr>
          <p:cNvPr id="339" name="Google Shape;339;p42"/>
          <p:cNvSpPr/>
          <p:nvPr/>
        </p:nvSpPr>
        <p:spPr>
          <a:xfrm>
            <a:off x="1150300" y="2168963"/>
            <a:ext cx="1377000" cy="3096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chemeClr val="lt1"/>
                </a:solidFill>
                <a:latin typeface="Tinos"/>
                <a:ea typeface="Tinos"/>
                <a:cs typeface="Tinos"/>
                <a:sym typeface="Tinos"/>
              </a:rPr>
              <a:t>   </a:t>
            </a:r>
            <a:r>
              <a:rPr lang="el" sz="1300">
                <a:solidFill>
                  <a:schemeClr val="lt1"/>
                </a:solidFill>
              </a:rPr>
              <a:t>word stress</a:t>
            </a:r>
            <a:endParaRPr sz="1300"/>
          </a:p>
        </p:txBody>
      </p:sp>
      <p:sp>
        <p:nvSpPr>
          <p:cNvPr id="340" name="Google Shape;340;p42"/>
          <p:cNvSpPr/>
          <p:nvPr/>
        </p:nvSpPr>
        <p:spPr>
          <a:xfrm>
            <a:off x="769813" y="2092913"/>
            <a:ext cx="483000" cy="461700"/>
          </a:xfrm>
          <a:prstGeom prst="ellipse">
            <a:avLst/>
          </a:prstGeom>
          <a:solidFill>
            <a:srgbClr val="E5B68F"/>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2"/>
          <p:cNvSpPr txBox="1"/>
          <p:nvPr/>
        </p:nvSpPr>
        <p:spPr>
          <a:xfrm>
            <a:off x="726913" y="2092913"/>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chemeClr val="lt1"/>
                </a:solidFill>
              </a:rPr>
              <a:t>02</a:t>
            </a:r>
            <a:endParaRPr b="1" sz="1800">
              <a:solidFill>
                <a:schemeClr val="lt1"/>
              </a:solidFill>
            </a:endParaRPr>
          </a:p>
        </p:txBody>
      </p:sp>
      <p:sp>
        <p:nvSpPr>
          <p:cNvPr id="342" name="Google Shape;342;p42"/>
          <p:cNvSpPr/>
          <p:nvPr/>
        </p:nvSpPr>
        <p:spPr>
          <a:xfrm>
            <a:off x="1140575" y="3132300"/>
            <a:ext cx="2377200" cy="3096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1300">
                <a:solidFill>
                  <a:schemeClr val="lt1"/>
                </a:solidFill>
              </a:rPr>
              <a:t>   visually </a:t>
            </a:r>
            <a:r>
              <a:rPr lang="el" sz="1300">
                <a:solidFill>
                  <a:schemeClr val="lt1"/>
                </a:solidFill>
              </a:rPr>
              <a:t>similar characters</a:t>
            </a:r>
            <a:endParaRPr/>
          </a:p>
        </p:txBody>
      </p:sp>
      <p:sp>
        <p:nvSpPr>
          <p:cNvPr id="343" name="Google Shape;343;p42"/>
          <p:cNvSpPr/>
          <p:nvPr/>
        </p:nvSpPr>
        <p:spPr>
          <a:xfrm>
            <a:off x="760088" y="3056238"/>
            <a:ext cx="483000" cy="461700"/>
          </a:xfrm>
          <a:prstGeom prst="ellipse">
            <a:avLst/>
          </a:prstGeom>
          <a:solidFill>
            <a:srgbClr val="E5B68F"/>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2"/>
          <p:cNvSpPr txBox="1"/>
          <p:nvPr/>
        </p:nvSpPr>
        <p:spPr>
          <a:xfrm>
            <a:off x="717188" y="3056238"/>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chemeClr val="lt1"/>
                </a:solidFill>
              </a:rPr>
              <a:t>03</a:t>
            </a:r>
            <a:endParaRPr b="1" sz="1800">
              <a:solidFill>
                <a:schemeClr val="lt1"/>
              </a:solidFill>
            </a:endParaRPr>
          </a:p>
        </p:txBody>
      </p:sp>
      <p:sp>
        <p:nvSpPr>
          <p:cNvPr id="345" name="Google Shape;345;p42"/>
          <p:cNvSpPr/>
          <p:nvPr/>
        </p:nvSpPr>
        <p:spPr>
          <a:xfrm>
            <a:off x="1140575" y="4095625"/>
            <a:ext cx="1252800" cy="3096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1300">
                <a:solidFill>
                  <a:schemeClr val="lt1"/>
                </a:solidFill>
              </a:rPr>
              <a:t>  </a:t>
            </a:r>
            <a:r>
              <a:rPr lang="el" sz="1300">
                <a:solidFill>
                  <a:schemeClr val="lt1"/>
                </a:solidFill>
              </a:rPr>
              <a:t> </a:t>
            </a:r>
            <a:r>
              <a:rPr lang="el" sz="1300">
                <a:solidFill>
                  <a:schemeClr val="lt1"/>
                </a:solidFill>
              </a:rPr>
              <a:t>joint words</a:t>
            </a:r>
            <a:endParaRPr/>
          </a:p>
        </p:txBody>
      </p:sp>
      <p:sp>
        <p:nvSpPr>
          <p:cNvPr id="346" name="Google Shape;346;p42"/>
          <p:cNvSpPr/>
          <p:nvPr/>
        </p:nvSpPr>
        <p:spPr>
          <a:xfrm>
            <a:off x="760100" y="4019575"/>
            <a:ext cx="483000" cy="461700"/>
          </a:xfrm>
          <a:prstGeom prst="ellipse">
            <a:avLst/>
          </a:prstGeom>
          <a:solidFill>
            <a:srgbClr val="E5B68F"/>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2"/>
          <p:cNvSpPr txBox="1"/>
          <p:nvPr/>
        </p:nvSpPr>
        <p:spPr>
          <a:xfrm>
            <a:off x="717200" y="4019575"/>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chemeClr val="lt1"/>
                </a:solidFill>
              </a:rPr>
              <a:t>04</a:t>
            </a:r>
            <a:endParaRPr b="1" sz="1800">
              <a:solidFill>
                <a:schemeClr val="lt1"/>
              </a:solidFill>
            </a:endParaRPr>
          </a:p>
        </p:txBody>
      </p:sp>
      <p:sp>
        <p:nvSpPr>
          <p:cNvPr id="348" name="Google Shape;348;p42"/>
          <p:cNvSpPr txBox="1"/>
          <p:nvPr/>
        </p:nvSpPr>
        <p:spPr>
          <a:xfrm>
            <a:off x="2239975" y="1083388"/>
            <a:ext cx="640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200">
                <a:solidFill>
                  <a:srgbClr val="3D405B"/>
                </a:solidFill>
              </a:rPr>
              <a:t>-</a:t>
            </a:r>
            <a:r>
              <a:rPr lang="el" sz="1200">
                <a:solidFill>
                  <a:srgbClr val="3D405B"/>
                </a:solidFill>
                <a:latin typeface="Tinos"/>
                <a:ea typeface="Tinos"/>
                <a:cs typeface="Tinos"/>
                <a:sym typeface="Tinos"/>
              </a:rPr>
              <a:t> </a:t>
            </a:r>
            <a:r>
              <a:rPr lang="el" sz="1200">
                <a:solidFill>
                  <a:srgbClr val="3D405B"/>
                </a:solidFill>
                <a:latin typeface="Tinos"/>
                <a:ea typeface="Tinos"/>
                <a:cs typeface="Tinos"/>
                <a:sym typeface="Tinos"/>
              </a:rPr>
              <a:t>struggled to recognize the space in the correct position</a:t>
            </a:r>
            <a:r>
              <a:rPr lang="el" sz="1200">
                <a:solidFill>
                  <a:srgbClr val="3D405B"/>
                </a:solidFill>
              </a:rPr>
              <a:t> </a:t>
            </a:r>
            <a:r>
              <a:rPr lang="el" sz="1200">
                <a:solidFill>
                  <a:srgbClr val="3D405B"/>
                </a:solidFill>
                <a:latin typeface="Crimson Text"/>
                <a:ea typeface="Crimson Text"/>
                <a:cs typeface="Crimson Text"/>
                <a:sym typeface="Crimson Text"/>
              </a:rPr>
              <a:t>("ἀλλατῆε κλησει"→"ἀλλὰ τῆ εκλύσει") </a:t>
            </a:r>
            <a:endParaRPr sz="1200">
              <a:solidFill>
                <a:srgbClr val="3D405B"/>
              </a:solidFill>
              <a:latin typeface="Crimson Text"/>
              <a:ea typeface="Crimson Text"/>
              <a:cs typeface="Crimson Text"/>
              <a:sym typeface="Crimson Text"/>
            </a:endParaRPr>
          </a:p>
          <a:p>
            <a:pPr indent="0" lvl="0" marL="0" rtl="0" algn="l">
              <a:spcBef>
                <a:spcPts val="0"/>
              </a:spcBef>
              <a:spcAft>
                <a:spcPts val="0"/>
              </a:spcAft>
              <a:buNone/>
            </a:pPr>
            <a:r>
              <a:rPr lang="el" sz="1200">
                <a:solidFill>
                  <a:srgbClr val="3D405B"/>
                </a:solidFill>
              </a:rPr>
              <a:t>- </a:t>
            </a:r>
            <a:r>
              <a:rPr lang="el" sz="1200">
                <a:solidFill>
                  <a:srgbClr val="3D405B"/>
                </a:solidFill>
                <a:latin typeface="Tinos"/>
                <a:ea typeface="Tinos"/>
                <a:cs typeface="Tinos"/>
                <a:sym typeface="Tinos"/>
              </a:rPr>
              <a:t>some characters were converted to space</a:t>
            </a:r>
            <a:r>
              <a:rPr lang="el" sz="1200">
                <a:solidFill>
                  <a:srgbClr val="3D405B"/>
                </a:solidFill>
              </a:rPr>
              <a:t> </a:t>
            </a:r>
            <a:r>
              <a:rPr lang="el" sz="1200">
                <a:solidFill>
                  <a:srgbClr val="3D405B"/>
                </a:solidFill>
                <a:latin typeface="Crimson Text"/>
                <a:ea typeface="Crimson Text"/>
                <a:cs typeface="Crimson Text"/>
                <a:sym typeface="Crimson Text"/>
              </a:rPr>
              <a:t>("β ου"→"βίου")</a:t>
            </a:r>
            <a:endParaRPr sz="1200">
              <a:solidFill>
                <a:srgbClr val="3D405B"/>
              </a:solidFill>
              <a:latin typeface="Crimson Text"/>
              <a:ea typeface="Crimson Text"/>
              <a:cs typeface="Crimson Text"/>
              <a:sym typeface="Crimson Text"/>
            </a:endParaRPr>
          </a:p>
        </p:txBody>
      </p:sp>
      <p:sp>
        <p:nvSpPr>
          <p:cNvPr id="349" name="Google Shape;349;p42"/>
          <p:cNvSpPr txBox="1"/>
          <p:nvPr/>
        </p:nvSpPr>
        <p:spPr>
          <a:xfrm>
            <a:off x="2527300" y="2038150"/>
            <a:ext cx="4341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l" sz="1200">
                <a:solidFill>
                  <a:srgbClr val="3D405B"/>
                </a:solidFill>
              </a:rPr>
              <a:t>-  </a:t>
            </a:r>
            <a:r>
              <a:rPr lang="el" sz="1200">
                <a:solidFill>
                  <a:srgbClr val="3D405B"/>
                </a:solidFill>
                <a:latin typeface="Tinos"/>
                <a:ea typeface="Tinos"/>
                <a:cs typeface="Tinos"/>
                <a:sym typeface="Tinos"/>
              </a:rPr>
              <a:t>many different intonations in ancient Greek language</a:t>
            </a:r>
            <a:endParaRPr sz="1200">
              <a:solidFill>
                <a:srgbClr val="3D405B"/>
              </a:solidFill>
              <a:latin typeface="Tinos"/>
              <a:ea typeface="Tinos"/>
              <a:cs typeface="Tinos"/>
              <a:sym typeface="Tinos"/>
            </a:endParaRPr>
          </a:p>
          <a:p>
            <a:pPr indent="0" lvl="0" marL="0" rtl="0" algn="l">
              <a:lnSpc>
                <a:spcPct val="115000"/>
              </a:lnSpc>
              <a:spcBef>
                <a:spcPts val="0"/>
              </a:spcBef>
              <a:spcAft>
                <a:spcPts val="0"/>
              </a:spcAft>
              <a:buNone/>
            </a:pPr>
            <a:r>
              <a:rPr lang="el" sz="1200">
                <a:solidFill>
                  <a:srgbClr val="3D405B"/>
                </a:solidFill>
              </a:rPr>
              <a:t>   </a:t>
            </a:r>
            <a:r>
              <a:rPr lang="el" sz="1200">
                <a:solidFill>
                  <a:srgbClr val="3D405B"/>
                </a:solidFill>
              </a:rPr>
              <a:t>(</a:t>
            </a:r>
            <a:r>
              <a:rPr lang="el" sz="1200">
                <a:solidFill>
                  <a:srgbClr val="3D405B"/>
                </a:solidFill>
                <a:latin typeface="Crimson Text"/>
                <a:ea typeface="Crimson Text"/>
                <a:cs typeface="Crimson Text"/>
                <a:sym typeface="Crimson Text"/>
              </a:rPr>
              <a:t>"</a:t>
            </a:r>
            <a:r>
              <a:rPr lang="el" sz="1200">
                <a:solidFill>
                  <a:srgbClr val="3D405B"/>
                </a:solidFill>
                <a:highlight>
                  <a:srgbClr val="FFFFFF"/>
                </a:highlight>
                <a:latin typeface="Crimson Text"/>
                <a:ea typeface="Crimson Text"/>
                <a:cs typeface="Crimson Text"/>
                <a:sym typeface="Crimson Text"/>
              </a:rPr>
              <a:t>εμπυριζου</a:t>
            </a:r>
            <a:r>
              <a:rPr lang="el" sz="1200">
                <a:solidFill>
                  <a:srgbClr val="3D405B"/>
                </a:solidFill>
                <a:latin typeface="Crimson Text"/>
                <a:ea typeface="Crimson Text"/>
                <a:cs typeface="Crimson Text"/>
                <a:sym typeface="Crimson Text"/>
              </a:rPr>
              <a:t>"→"</a:t>
            </a:r>
            <a:r>
              <a:rPr lang="el" sz="1200">
                <a:solidFill>
                  <a:srgbClr val="3D405B"/>
                </a:solidFill>
                <a:highlight>
                  <a:srgbClr val="FFFFFF"/>
                </a:highlight>
                <a:latin typeface="Crimson Text"/>
                <a:ea typeface="Crimson Text"/>
                <a:cs typeface="Crimson Text"/>
                <a:sym typeface="Crimson Text"/>
              </a:rPr>
              <a:t>ἐμπυρίζουσι</a:t>
            </a:r>
            <a:r>
              <a:rPr lang="el" sz="1200">
                <a:solidFill>
                  <a:srgbClr val="3D405B"/>
                </a:solidFill>
                <a:latin typeface="Crimson Text"/>
                <a:ea typeface="Crimson Text"/>
                <a:cs typeface="Crimson Text"/>
                <a:sym typeface="Crimson Text"/>
              </a:rPr>
              <a:t>")</a:t>
            </a:r>
            <a:endParaRPr sz="1200">
              <a:solidFill>
                <a:srgbClr val="3D405B"/>
              </a:solidFill>
              <a:latin typeface="Crimson Text"/>
              <a:ea typeface="Crimson Text"/>
              <a:cs typeface="Crimson Text"/>
              <a:sym typeface="Crimson Text"/>
            </a:endParaRPr>
          </a:p>
        </p:txBody>
      </p:sp>
      <p:sp>
        <p:nvSpPr>
          <p:cNvPr id="350" name="Google Shape;350;p42"/>
          <p:cNvSpPr txBox="1"/>
          <p:nvPr/>
        </p:nvSpPr>
        <p:spPr>
          <a:xfrm>
            <a:off x="3517775" y="3020500"/>
            <a:ext cx="3993900" cy="5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200">
                <a:solidFill>
                  <a:srgbClr val="3D405B"/>
                </a:solidFill>
              </a:rPr>
              <a:t>- </a:t>
            </a:r>
            <a:r>
              <a:rPr lang="el" sz="1200">
                <a:solidFill>
                  <a:srgbClr val="3D405B"/>
                </a:solidFill>
                <a:latin typeface="Tinos"/>
                <a:ea typeface="Tinos"/>
                <a:cs typeface="Tinos"/>
                <a:sym typeface="Tinos"/>
              </a:rPr>
              <a:t>struggled to identify visually similar characters</a:t>
            </a:r>
            <a:r>
              <a:rPr lang="el" sz="1200">
                <a:solidFill>
                  <a:srgbClr val="3D405B"/>
                </a:solidFill>
              </a:rPr>
              <a:t> </a:t>
            </a:r>
            <a:endParaRPr sz="1200">
              <a:solidFill>
                <a:srgbClr val="3D405B"/>
              </a:solidFill>
            </a:endParaRPr>
          </a:p>
          <a:p>
            <a:pPr indent="0" lvl="0" marL="0" rtl="0" algn="l">
              <a:spcBef>
                <a:spcPts val="0"/>
              </a:spcBef>
              <a:spcAft>
                <a:spcPts val="0"/>
              </a:spcAft>
              <a:buNone/>
            </a:pPr>
            <a:r>
              <a:rPr lang="el" sz="1200">
                <a:solidFill>
                  <a:srgbClr val="3D405B"/>
                </a:solidFill>
                <a:latin typeface="Crimson Text"/>
                <a:ea typeface="Crimson Text"/>
                <a:cs typeface="Crimson Text"/>
                <a:sym typeface="Crimson Text"/>
              </a:rPr>
              <a:t>  (</a:t>
            </a:r>
            <a:r>
              <a:rPr lang="el" sz="1200">
                <a:solidFill>
                  <a:srgbClr val="3D405B"/>
                </a:solidFill>
                <a:latin typeface="Crimson Text"/>
                <a:ea typeface="Crimson Text"/>
                <a:cs typeface="Crimson Text"/>
                <a:sym typeface="Crimson Text"/>
              </a:rPr>
              <a:t>"</a:t>
            </a:r>
            <a:r>
              <a:rPr lang="el" sz="1350">
                <a:solidFill>
                  <a:srgbClr val="3D405B"/>
                </a:solidFill>
                <a:highlight>
                  <a:srgbClr val="FFFFFF"/>
                </a:highlight>
                <a:latin typeface="Crimson Text"/>
                <a:ea typeface="Crimson Text"/>
                <a:cs typeface="Crimson Text"/>
                <a:sym typeface="Crimson Text"/>
              </a:rPr>
              <a:t>δ</a:t>
            </a:r>
            <a:r>
              <a:rPr lang="el" sz="1200">
                <a:solidFill>
                  <a:srgbClr val="3D405B"/>
                </a:solidFill>
                <a:latin typeface="Crimson Text"/>
                <a:ea typeface="Crimson Text"/>
                <a:cs typeface="Crimson Text"/>
                <a:sym typeface="Crimson Text"/>
              </a:rPr>
              <a:t>"</a:t>
            </a:r>
            <a:r>
              <a:rPr lang="el" sz="1350">
                <a:solidFill>
                  <a:srgbClr val="3D405B"/>
                </a:solidFill>
                <a:highlight>
                  <a:srgbClr val="FFFFFF"/>
                </a:highlight>
                <a:latin typeface="Crimson Text"/>
                <a:ea typeface="Crimson Text"/>
                <a:cs typeface="Crimson Text"/>
                <a:sym typeface="Crimson Text"/>
              </a:rPr>
              <a:t> -&gt; </a:t>
            </a:r>
            <a:r>
              <a:rPr lang="el" sz="1200">
                <a:solidFill>
                  <a:srgbClr val="3D405B"/>
                </a:solidFill>
                <a:latin typeface="Crimson Text"/>
                <a:ea typeface="Crimson Text"/>
                <a:cs typeface="Crimson Text"/>
                <a:sym typeface="Crimson Text"/>
              </a:rPr>
              <a:t>"</a:t>
            </a:r>
            <a:r>
              <a:rPr lang="el" sz="1350">
                <a:solidFill>
                  <a:srgbClr val="3D405B"/>
                </a:solidFill>
                <a:highlight>
                  <a:srgbClr val="FFFFFF"/>
                </a:highlight>
                <a:latin typeface="Crimson Text"/>
                <a:ea typeface="Crimson Text"/>
                <a:cs typeface="Crimson Text"/>
                <a:sym typeface="Crimson Text"/>
              </a:rPr>
              <a:t>ό</a:t>
            </a:r>
            <a:r>
              <a:rPr lang="el" sz="1200">
                <a:solidFill>
                  <a:srgbClr val="3D405B"/>
                </a:solidFill>
                <a:latin typeface="Crimson Text"/>
                <a:ea typeface="Crimson Text"/>
                <a:cs typeface="Crimson Text"/>
                <a:sym typeface="Crimson Text"/>
              </a:rPr>
              <a:t>")</a:t>
            </a:r>
            <a:endParaRPr>
              <a:solidFill>
                <a:srgbClr val="3D405B"/>
              </a:solidFill>
              <a:latin typeface="Crimson Text"/>
              <a:ea typeface="Crimson Text"/>
              <a:cs typeface="Crimson Text"/>
              <a:sym typeface="Crimson Text"/>
            </a:endParaRPr>
          </a:p>
        </p:txBody>
      </p:sp>
      <p:sp>
        <p:nvSpPr>
          <p:cNvPr id="351" name="Google Shape;351;p42"/>
          <p:cNvSpPr txBox="1"/>
          <p:nvPr/>
        </p:nvSpPr>
        <p:spPr>
          <a:xfrm>
            <a:off x="2452972" y="3959575"/>
            <a:ext cx="6466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200">
                <a:solidFill>
                  <a:srgbClr val="3D405B"/>
                </a:solidFill>
              </a:rPr>
              <a:t>- </a:t>
            </a:r>
            <a:r>
              <a:rPr lang="el" sz="1300">
                <a:solidFill>
                  <a:srgbClr val="3D405B"/>
                </a:solidFill>
                <a:latin typeface="Tinos"/>
                <a:ea typeface="Tinos"/>
                <a:cs typeface="Tinos"/>
                <a:sym typeface="Tinos"/>
              </a:rPr>
              <a:t>misunderstood words were joint together</a:t>
            </a:r>
            <a:endParaRPr sz="1300">
              <a:solidFill>
                <a:srgbClr val="3D405B"/>
              </a:solidFill>
              <a:latin typeface="Tinos"/>
              <a:ea typeface="Tinos"/>
              <a:cs typeface="Tinos"/>
              <a:sym typeface="Tinos"/>
            </a:endParaRPr>
          </a:p>
          <a:p>
            <a:pPr indent="0" lvl="0" marL="0" rtl="0" algn="l">
              <a:spcBef>
                <a:spcPts val="0"/>
              </a:spcBef>
              <a:spcAft>
                <a:spcPts val="0"/>
              </a:spcAft>
              <a:buNone/>
            </a:pPr>
            <a:r>
              <a:rPr lang="el" sz="1200">
                <a:solidFill>
                  <a:srgbClr val="3D405B"/>
                </a:solidFill>
                <a:latin typeface="Crimson Text"/>
                <a:ea typeface="Crimson Text"/>
                <a:cs typeface="Crimson Text"/>
                <a:sym typeface="Crimson Text"/>
              </a:rPr>
              <a:t>  (</a:t>
            </a:r>
            <a:r>
              <a:rPr lang="el" sz="1200">
                <a:solidFill>
                  <a:srgbClr val="3D405B"/>
                </a:solidFill>
                <a:latin typeface="Crimson Text"/>
                <a:ea typeface="Crimson Text"/>
                <a:cs typeface="Crimson Text"/>
                <a:sym typeface="Crimson Text"/>
              </a:rPr>
              <a:t>"ἐγγενομεναπαδημησμεννωτες"→"ἐγγινομένα πάθη μὴ σβεννύντε")</a:t>
            </a:r>
            <a:endParaRPr sz="1200">
              <a:solidFill>
                <a:srgbClr val="3D405B"/>
              </a:solidFill>
              <a:latin typeface="Crimson Text"/>
              <a:ea typeface="Crimson Text"/>
              <a:cs typeface="Crimson Text"/>
              <a:sym typeface="Crimson Text"/>
            </a:endParaRPr>
          </a:p>
        </p:txBody>
      </p:sp>
      <p:pic>
        <p:nvPicPr>
          <p:cNvPr id="352" name="Google Shape;352;p42"/>
          <p:cNvPicPr preferRelativeResize="0"/>
          <p:nvPr/>
        </p:nvPicPr>
        <p:blipFill>
          <a:blip r:embed="rId3">
            <a:alphaModFix/>
          </a:blip>
          <a:stretch>
            <a:fillRect/>
          </a:stretch>
        </p:blipFill>
        <p:spPr>
          <a:xfrm>
            <a:off x="6478475" y="1607038"/>
            <a:ext cx="2208997" cy="1207200"/>
          </a:xfrm>
          <a:prstGeom prst="rect">
            <a:avLst/>
          </a:prstGeom>
          <a:noFill/>
          <a:ln>
            <a:noFill/>
          </a:ln>
        </p:spPr>
      </p:pic>
      <p:sp>
        <p:nvSpPr>
          <p:cNvPr id="353" name="Google Shape;353;p42"/>
          <p:cNvSpPr/>
          <p:nvPr/>
        </p:nvSpPr>
        <p:spPr>
          <a:xfrm>
            <a:off x="6375475" y="1583950"/>
            <a:ext cx="147600" cy="1280100"/>
          </a:xfrm>
          <a:prstGeom prst="leftBrace">
            <a:avLst>
              <a:gd fmla="val 50000" name="adj1"/>
              <a:gd fmla="val 50000" name="adj2"/>
            </a:avLst>
          </a:prstGeom>
          <a:no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p:nvPr/>
        </p:nvSpPr>
        <p:spPr>
          <a:xfrm>
            <a:off x="1141025" y="3257175"/>
            <a:ext cx="1567800" cy="3096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1300">
                <a:solidFill>
                  <a:schemeClr val="lt1"/>
                </a:solidFill>
              </a:rPr>
              <a:t>   </a:t>
            </a:r>
            <a:r>
              <a:rPr lang="el" sz="1300">
                <a:solidFill>
                  <a:schemeClr val="lt1"/>
                </a:solidFill>
              </a:rPr>
              <a:t>split sentences </a:t>
            </a:r>
            <a:endParaRPr/>
          </a:p>
        </p:txBody>
      </p:sp>
      <p:sp>
        <p:nvSpPr>
          <p:cNvPr id="359" name="Google Shape;359;p43"/>
          <p:cNvSpPr/>
          <p:nvPr/>
        </p:nvSpPr>
        <p:spPr>
          <a:xfrm>
            <a:off x="760538" y="3181125"/>
            <a:ext cx="483000" cy="461700"/>
          </a:xfrm>
          <a:prstGeom prst="ellipse">
            <a:avLst/>
          </a:prstGeom>
          <a:solidFill>
            <a:srgbClr val="E5B68F"/>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3"/>
          <p:cNvSpPr txBox="1"/>
          <p:nvPr/>
        </p:nvSpPr>
        <p:spPr>
          <a:xfrm>
            <a:off x="717638" y="3181125"/>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chemeClr val="lt1"/>
                </a:solidFill>
              </a:rPr>
              <a:t>06</a:t>
            </a:r>
            <a:endParaRPr b="1" sz="1800">
              <a:solidFill>
                <a:schemeClr val="lt1"/>
              </a:solidFill>
            </a:endParaRPr>
          </a:p>
        </p:txBody>
      </p:sp>
      <p:pic>
        <p:nvPicPr>
          <p:cNvPr id="361" name="Google Shape;361;p43"/>
          <p:cNvPicPr preferRelativeResize="0"/>
          <p:nvPr/>
        </p:nvPicPr>
        <p:blipFill>
          <a:blip r:embed="rId3">
            <a:alphaModFix/>
          </a:blip>
          <a:stretch>
            <a:fillRect/>
          </a:stretch>
        </p:blipFill>
        <p:spPr>
          <a:xfrm>
            <a:off x="5335650" y="1522850"/>
            <a:ext cx="3134975" cy="1665450"/>
          </a:xfrm>
          <a:prstGeom prst="rect">
            <a:avLst/>
          </a:prstGeom>
          <a:noFill/>
          <a:ln>
            <a:noFill/>
          </a:ln>
        </p:spPr>
      </p:pic>
      <p:sp>
        <p:nvSpPr>
          <p:cNvPr id="362" name="Google Shape;362;p43"/>
          <p:cNvSpPr/>
          <p:nvPr/>
        </p:nvSpPr>
        <p:spPr>
          <a:xfrm>
            <a:off x="1141025" y="1144375"/>
            <a:ext cx="4424700" cy="3096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1200">
                <a:solidFill>
                  <a:srgbClr val="FFFFFF"/>
                </a:solidFill>
              </a:rPr>
              <a:t>    </a:t>
            </a:r>
            <a:r>
              <a:rPr lang="el" sz="1300">
                <a:solidFill>
                  <a:srgbClr val="FFFFFF"/>
                </a:solidFill>
              </a:rPr>
              <a:t>different misleading representation of frequent words</a:t>
            </a:r>
            <a:endParaRPr sz="1300">
              <a:solidFill>
                <a:srgbClr val="FFFFFF"/>
              </a:solidFill>
            </a:endParaRPr>
          </a:p>
        </p:txBody>
      </p:sp>
      <p:sp>
        <p:nvSpPr>
          <p:cNvPr id="363" name="Google Shape;363;p43"/>
          <p:cNvSpPr/>
          <p:nvPr/>
        </p:nvSpPr>
        <p:spPr>
          <a:xfrm>
            <a:off x="760538" y="1068325"/>
            <a:ext cx="483000" cy="461700"/>
          </a:xfrm>
          <a:prstGeom prst="ellipse">
            <a:avLst/>
          </a:prstGeom>
          <a:solidFill>
            <a:srgbClr val="E5B68F"/>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3"/>
          <p:cNvSpPr txBox="1"/>
          <p:nvPr/>
        </p:nvSpPr>
        <p:spPr>
          <a:xfrm>
            <a:off x="717638" y="1068325"/>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chemeClr val="lt1"/>
                </a:solidFill>
              </a:rPr>
              <a:t>05</a:t>
            </a:r>
            <a:endParaRPr b="1" sz="1800">
              <a:solidFill>
                <a:schemeClr val="lt1"/>
              </a:solidFill>
            </a:endParaRPr>
          </a:p>
        </p:txBody>
      </p:sp>
      <p:sp>
        <p:nvSpPr>
          <p:cNvPr id="365" name="Google Shape;365;p43"/>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3"/>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67" name="Google Shape;367;p43"/>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3</a:t>
            </a:r>
            <a:endParaRPr b="1" sz="1800">
              <a:solidFill>
                <a:srgbClr val="E5B68F"/>
              </a:solidFill>
            </a:endParaRPr>
          </a:p>
        </p:txBody>
      </p:sp>
      <p:sp>
        <p:nvSpPr>
          <p:cNvPr id="368" name="Google Shape;368;p43"/>
          <p:cNvSpPr txBox="1"/>
          <p:nvPr/>
        </p:nvSpPr>
        <p:spPr>
          <a:xfrm>
            <a:off x="819750" y="1916450"/>
            <a:ext cx="4040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200">
                <a:solidFill>
                  <a:srgbClr val="3D405B"/>
                </a:solidFill>
              </a:rPr>
              <a:t>- </a:t>
            </a:r>
            <a:r>
              <a:rPr lang="el" sz="1200">
                <a:solidFill>
                  <a:srgbClr val="3D405B"/>
                </a:solidFill>
                <a:latin typeface="Tinos"/>
                <a:ea typeface="Tinos"/>
                <a:cs typeface="Tinos"/>
                <a:sym typeface="Tinos"/>
              </a:rPr>
              <a:t>most </a:t>
            </a:r>
            <a:r>
              <a:rPr lang="el" sz="1200">
                <a:solidFill>
                  <a:srgbClr val="3D405B"/>
                </a:solidFill>
                <a:latin typeface="Tinos"/>
                <a:ea typeface="Tinos"/>
                <a:cs typeface="Tinos"/>
                <a:sym typeface="Tinos"/>
              </a:rPr>
              <a:t>common mistakes made by the HTR system with "κα" being the most frequent misrepresentation of "και" with over 36 occurrences.</a:t>
            </a:r>
            <a:endParaRPr sz="1200">
              <a:solidFill>
                <a:srgbClr val="3D405B"/>
              </a:solidFill>
              <a:latin typeface="Tinos"/>
              <a:ea typeface="Tinos"/>
              <a:cs typeface="Tinos"/>
              <a:sym typeface="Tinos"/>
            </a:endParaRPr>
          </a:p>
          <a:p>
            <a:pPr indent="0" lvl="0" marL="0" rtl="0" algn="l">
              <a:spcBef>
                <a:spcPts val="0"/>
              </a:spcBef>
              <a:spcAft>
                <a:spcPts val="0"/>
              </a:spcAft>
              <a:buNone/>
            </a:pPr>
            <a:r>
              <a:t/>
            </a:r>
            <a:endParaRPr>
              <a:latin typeface="Tinos"/>
              <a:ea typeface="Tinos"/>
              <a:cs typeface="Tinos"/>
              <a:sym typeface="Tinos"/>
            </a:endParaRPr>
          </a:p>
        </p:txBody>
      </p:sp>
      <p:sp>
        <p:nvSpPr>
          <p:cNvPr id="369" name="Google Shape;369;p43"/>
          <p:cNvSpPr txBox="1"/>
          <p:nvPr/>
        </p:nvSpPr>
        <p:spPr>
          <a:xfrm>
            <a:off x="819750" y="3886775"/>
            <a:ext cx="2621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300">
                <a:solidFill>
                  <a:schemeClr val="dk2"/>
                </a:solidFill>
              </a:rPr>
              <a:t>- </a:t>
            </a:r>
            <a:r>
              <a:rPr lang="el" sz="1200">
                <a:solidFill>
                  <a:srgbClr val="3D405B"/>
                </a:solidFill>
                <a:latin typeface="Tinos"/>
                <a:ea typeface="Tinos"/>
                <a:cs typeface="Tinos"/>
                <a:sym typeface="Tinos"/>
              </a:rPr>
              <a:t>words could be split at the end of </a:t>
            </a:r>
            <a:endParaRPr sz="1200">
              <a:solidFill>
                <a:srgbClr val="3D405B"/>
              </a:solidFill>
              <a:latin typeface="Tinos"/>
              <a:ea typeface="Tinos"/>
              <a:cs typeface="Tinos"/>
              <a:sym typeface="Tinos"/>
            </a:endParaRPr>
          </a:p>
          <a:p>
            <a:pPr indent="0" lvl="0" marL="0" rtl="0" algn="l">
              <a:spcBef>
                <a:spcPts val="0"/>
              </a:spcBef>
              <a:spcAft>
                <a:spcPts val="0"/>
              </a:spcAft>
              <a:buNone/>
            </a:pPr>
            <a:r>
              <a:rPr lang="el" sz="1200">
                <a:solidFill>
                  <a:srgbClr val="3D405B"/>
                </a:solidFill>
                <a:latin typeface="Tinos"/>
                <a:ea typeface="Tinos"/>
                <a:cs typeface="Tinos"/>
                <a:sym typeface="Tinos"/>
              </a:rPr>
              <a:t>each line and continue to the next</a:t>
            </a:r>
            <a:endParaRPr sz="1200">
              <a:solidFill>
                <a:srgbClr val="3D405B"/>
              </a:solidFill>
              <a:latin typeface="Tinos"/>
              <a:ea typeface="Tinos"/>
              <a:cs typeface="Tinos"/>
              <a:sym typeface="Tinos"/>
            </a:endParaRPr>
          </a:p>
          <a:p>
            <a:pPr indent="0" lvl="0" marL="0" rtl="0" algn="l">
              <a:spcBef>
                <a:spcPts val="0"/>
              </a:spcBef>
              <a:spcAft>
                <a:spcPts val="0"/>
              </a:spcAft>
              <a:buNone/>
            </a:pPr>
            <a:r>
              <a:t/>
            </a:r>
            <a:endParaRPr sz="1300">
              <a:solidFill>
                <a:schemeClr val="dk2"/>
              </a:solidFill>
            </a:endParaRPr>
          </a:p>
        </p:txBody>
      </p:sp>
      <p:sp>
        <p:nvSpPr>
          <p:cNvPr id="370" name="Google Shape;370;p43"/>
          <p:cNvSpPr/>
          <p:nvPr/>
        </p:nvSpPr>
        <p:spPr>
          <a:xfrm>
            <a:off x="5143500" y="1642950"/>
            <a:ext cx="147600" cy="1374000"/>
          </a:xfrm>
          <a:prstGeom prst="leftBrace">
            <a:avLst>
              <a:gd fmla="val 50000" name="adj1"/>
              <a:gd fmla="val 50000" name="adj2"/>
            </a:avLst>
          </a:prstGeom>
          <a:no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3"/>
          <p:cNvSpPr txBox="1"/>
          <p:nvPr/>
        </p:nvSpPr>
        <p:spPr>
          <a:xfrm>
            <a:off x="3868850" y="3847625"/>
            <a:ext cx="147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solidFill>
                  <a:srgbClr val="3D405B"/>
                </a:solidFill>
                <a:latin typeface="Tinos"/>
                <a:ea typeface="Tinos"/>
                <a:cs typeface="Tinos"/>
                <a:sym typeface="Tinos"/>
              </a:rPr>
              <a:t> [id3] </a:t>
            </a:r>
            <a:r>
              <a:rPr lang="el">
                <a:solidFill>
                  <a:srgbClr val="3D405B"/>
                </a:solidFill>
                <a:latin typeface="Crimson Text"/>
                <a:ea typeface="Crimson Text"/>
                <a:cs typeface="Crimson Text"/>
                <a:sym typeface="Crimson Text"/>
              </a:rPr>
              <a:t>"τῶν ἀλλ"</a:t>
            </a:r>
            <a:endParaRPr>
              <a:solidFill>
                <a:srgbClr val="3D405B"/>
              </a:solidFill>
              <a:latin typeface="Crimson Text"/>
              <a:ea typeface="Crimson Text"/>
              <a:cs typeface="Crimson Text"/>
              <a:sym typeface="Crimson Text"/>
            </a:endParaRPr>
          </a:p>
          <a:p>
            <a:pPr indent="0" lvl="0" marL="0" rtl="0" algn="l">
              <a:spcBef>
                <a:spcPts val="0"/>
              </a:spcBef>
              <a:spcAft>
                <a:spcPts val="0"/>
              </a:spcAft>
              <a:buNone/>
            </a:pPr>
            <a:r>
              <a:rPr lang="el">
                <a:solidFill>
                  <a:srgbClr val="3D405B"/>
                </a:solidFill>
                <a:latin typeface="Tinos"/>
                <a:ea typeface="Tinos"/>
                <a:cs typeface="Tinos"/>
                <a:sym typeface="Tinos"/>
              </a:rPr>
              <a:t> [id4] </a:t>
            </a:r>
            <a:r>
              <a:rPr lang="el">
                <a:solidFill>
                  <a:srgbClr val="3D405B"/>
                </a:solidFill>
                <a:latin typeface="Crimson Text"/>
                <a:ea typeface="Crimson Text"/>
                <a:cs typeface="Crimson Text"/>
                <a:sym typeface="Crimson Text"/>
              </a:rPr>
              <a:t>"οτρίων"</a:t>
            </a:r>
            <a:endParaRPr>
              <a:latin typeface="Crimson Text"/>
              <a:ea typeface="Crimson Text"/>
              <a:cs typeface="Crimson Text"/>
              <a:sym typeface="Crimson Text"/>
            </a:endParaRPr>
          </a:p>
        </p:txBody>
      </p:sp>
      <p:sp>
        <p:nvSpPr>
          <p:cNvPr id="372" name="Google Shape;372;p43"/>
          <p:cNvSpPr txBox="1"/>
          <p:nvPr/>
        </p:nvSpPr>
        <p:spPr>
          <a:xfrm>
            <a:off x="5106325" y="3944650"/>
            <a:ext cx="33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solidFill>
                  <a:srgbClr val="3D405B"/>
                </a:solidFill>
                <a:latin typeface="Crimson Text"/>
                <a:ea typeface="Crimson Text"/>
                <a:cs typeface="Crimson Text"/>
                <a:sym typeface="Crimson Text"/>
              </a:rPr>
              <a:t>→ " </a:t>
            </a:r>
            <a:r>
              <a:rPr lang="el">
                <a:solidFill>
                  <a:srgbClr val="3D405B"/>
                </a:solidFill>
                <a:latin typeface="Crimson Text"/>
                <a:ea typeface="Crimson Text"/>
                <a:cs typeface="Crimson Text"/>
                <a:sym typeface="Crimson Text"/>
              </a:rPr>
              <a:t>τῶν </a:t>
            </a:r>
            <a:r>
              <a:rPr lang="el">
                <a:solidFill>
                  <a:srgbClr val="3D405B"/>
                </a:solidFill>
                <a:latin typeface="Crimson Text"/>
                <a:ea typeface="Crimson Text"/>
                <a:cs typeface="Crimson Text"/>
                <a:sym typeface="Crimson Text"/>
              </a:rPr>
              <a:t>ἀλλοτρίων" </a:t>
            </a:r>
            <a:r>
              <a:rPr i="1" lang="el" sz="1100">
                <a:solidFill>
                  <a:srgbClr val="3D405B"/>
                </a:solidFill>
              </a:rPr>
              <a:t>(</a:t>
            </a:r>
            <a:r>
              <a:rPr i="1" lang="el" sz="1100">
                <a:solidFill>
                  <a:srgbClr val="3D405B"/>
                </a:solidFill>
              </a:rPr>
              <a:t>complete sentence</a:t>
            </a:r>
            <a:r>
              <a:rPr i="1" lang="el" sz="1100">
                <a:solidFill>
                  <a:srgbClr val="3D405B"/>
                </a:solidFill>
              </a:rPr>
              <a:t>)</a:t>
            </a:r>
            <a:r>
              <a:rPr lang="el">
                <a:solidFill>
                  <a:srgbClr val="3D405B"/>
                </a:solidFill>
              </a:rPr>
              <a:t>  </a:t>
            </a:r>
            <a:endParaRPr/>
          </a:p>
        </p:txBody>
      </p:sp>
      <p:sp>
        <p:nvSpPr>
          <p:cNvPr id="373" name="Google Shape;373;p43"/>
          <p:cNvSpPr/>
          <p:nvPr/>
        </p:nvSpPr>
        <p:spPr>
          <a:xfrm>
            <a:off x="3681925" y="3894875"/>
            <a:ext cx="147600" cy="569400"/>
          </a:xfrm>
          <a:prstGeom prst="leftBrace">
            <a:avLst>
              <a:gd fmla="val 38110" name="adj1"/>
              <a:gd fmla="val 49141" name="adj2"/>
            </a:avLst>
          </a:prstGeom>
          <a:no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3"/>
          <p:cNvSpPr txBox="1"/>
          <p:nvPr/>
        </p:nvSpPr>
        <p:spPr>
          <a:xfrm>
            <a:off x="464700" y="197100"/>
            <a:ext cx="7372500" cy="569400"/>
          </a:xfrm>
          <a:prstGeom prst="rect">
            <a:avLst/>
          </a:prstGeom>
          <a:noFill/>
          <a:ln>
            <a:noFill/>
          </a:ln>
          <a:effectLst>
            <a:outerShdw blurRad="57150" rotWithShape="0" algn="bl" dir="5400000" dist="19050">
              <a:srgbClr val="B00136">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Exploratory Data Analysis</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a:t>
            </a:r>
            <a:r>
              <a:rPr b="1" i="1" lang="el" sz="2500">
                <a:solidFill>
                  <a:schemeClr val="accent1"/>
                </a:solidFill>
                <a:latin typeface="Crimson Text"/>
                <a:ea typeface="Crimson Text"/>
                <a:cs typeface="Crimson Text"/>
                <a:sym typeface="Crimson Text"/>
              </a:rPr>
              <a:t>HTR outputs</a:t>
            </a:r>
            <a:endParaRPr b="1" i="1" sz="2900">
              <a:solidFill>
                <a:schemeClr val="accent1"/>
              </a:solidFill>
              <a:latin typeface="Crimson Text"/>
              <a:ea typeface="Crimson Text"/>
              <a:cs typeface="Crimson Text"/>
              <a:sym typeface="Crimson Text"/>
            </a:endParaRPr>
          </a:p>
        </p:txBody>
      </p:sp>
      <p:sp>
        <p:nvSpPr>
          <p:cNvPr id="375" name="Google Shape;375;p43"/>
          <p:cNvSpPr txBox="1"/>
          <p:nvPr/>
        </p:nvSpPr>
        <p:spPr>
          <a:xfrm>
            <a:off x="2198025" y="404080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4"/>
          <p:cNvSpPr txBox="1"/>
          <p:nvPr/>
        </p:nvSpPr>
        <p:spPr>
          <a:xfrm>
            <a:off x="464700" y="197100"/>
            <a:ext cx="7372500" cy="569400"/>
          </a:xfrm>
          <a:prstGeom prst="rect">
            <a:avLst/>
          </a:prstGeom>
          <a:noFill/>
          <a:ln>
            <a:noFill/>
          </a:ln>
          <a:effectLst>
            <a:outerShdw blurRad="57150" rotWithShape="0" algn="bl" dir="5400000" dist="19050">
              <a:srgbClr val="B00136">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Exploratory Data Analysis</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a:t>
            </a:r>
            <a:r>
              <a:rPr b="1" i="1" lang="el" sz="2500">
                <a:solidFill>
                  <a:schemeClr val="accent1"/>
                </a:solidFill>
                <a:latin typeface="Crimson Text"/>
                <a:ea typeface="Crimson Text"/>
                <a:cs typeface="Crimson Text"/>
                <a:sym typeface="Crimson Text"/>
              </a:rPr>
              <a:t>Annotated output</a:t>
            </a:r>
            <a:endParaRPr b="1" i="1" sz="2900">
              <a:solidFill>
                <a:schemeClr val="accent1"/>
              </a:solidFill>
              <a:latin typeface="Crimson Text"/>
              <a:ea typeface="Crimson Text"/>
              <a:cs typeface="Crimson Text"/>
              <a:sym typeface="Crimson Text"/>
            </a:endParaRPr>
          </a:p>
        </p:txBody>
      </p:sp>
      <p:sp>
        <p:nvSpPr>
          <p:cNvPr id="381" name="Google Shape;381;p44"/>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4"/>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83" name="Google Shape;383;p44"/>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4</a:t>
            </a:r>
            <a:endParaRPr b="1" sz="1800">
              <a:solidFill>
                <a:srgbClr val="E5B68F"/>
              </a:solidFill>
            </a:endParaRPr>
          </a:p>
        </p:txBody>
      </p:sp>
      <p:sp>
        <p:nvSpPr>
          <p:cNvPr id="384" name="Google Shape;384;p44"/>
          <p:cNvSpPr/>
          <p:nvPr/>
        </p:nvSpPr>
        <p:spPr>
          <a:xfrm>
            <a:off x="1126675" y="1038075"/>
            <a:ext cx="3095400" cy="3096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chemeClr val="lt1"/>
                </a:solidFill>
              </a:rPr>
              <a:t>  </a:t>
            </a:r>
            <a:r>
              <a:rPr lang="el" sz="1300">
                <a:solidFill>
                  <a:schemeClr val="lt1"/>
                </a:solidFill>
              </a:rPr>
              <a:t> </a:t>
            </a:r>
            <a:r>
              <a:rPr lang="el" sz="1100">
                <a:solidFill>
                  <a:schemeClr val="lt1"/>
                </a:solidFill>
                <a:latin typeface="Crimson Text"/>
                <a:ea typeface="Crimson Text"/>
                <a:cs typeface="Crimson Text"/>
                <a:sym typeface="Crimson Text"/>
              </a:rPr>
              <a:t> </a:t>
            </a:r>
            <a:r>
              <a:rPr lang="el" sz="1300">
                <a:solidFill>
                  <a:schemeClr val="lt1"/>
                </a:solidFill>
              </a:rPr>
              <a:t>inconsistent / removed word stress</a:t>
            </a:r>
            <a:endParaRPr sz="1300">
              <a:solidFill>
                <a:schemeClr val="lt1"/>
              </a:solidFill>
            </a:endParaRPr>
          </a:p>
        </p:txBody>
      </p:sp>
      <p:sp>
        <p:nvSpPr>
          <p:cNvPr id="385" name="Google Shape;385;p44"/>
          <p:cNvSpPr/>
          <p:nvPr/>
        </p:nvSpPr>
        <p:spPr>
          <a:xfrm>
            <a:off x="746200" y="962000"/>
            <a:ext cx="483000" cy="461700"/>
          </a:xfrm>
          <a:prstGeom prst="ellipse">
            <a:avLst/>
          </a:prstGeom>
          <a:solidFill>
            <a:srgbClr val="E5B68F"/>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4"/>
          <p:cNvSpPr txBox="1"/>
          <p:nvPr/>
        </p:nvSpPr>
        <p:spPr>
          <a:xfrm>
            <a:off x="703300" y="96200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chemeClr val="lt1"/>
                </a:solidFill>
              </a:rPr>
              <a:t>01</a:t>
            </a:r>
            <a:endParaRPr b="1" sz="1800">
              <a:solidFill>
                <a:schemeClr val="lt1"/>
              </a:solidFill>
            </a:endParaRPr>
          </a:p>
        </p:txBody>
      </p:sp>
      <p:sp>
        <p:nvSpPr>
          <p:cNvPr id="387" name="Google Shape;387;p44"/>
          <p:cNvSpPr/>
          <p:nvPr/>
        </p:nvSpPr>
        <p:spPr>
          <a:xfrm>
            <a:off x="1126687" y="3282813"/>
            <a:ext cx="2291100" cy="3096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chemeClr val="lt1"/>
                </a:solidFill>
              </a:rPr>
              <a:t> </a:t>
            </a:r>
            <a:r>
              <a:rPr lang="el">
                <a:solidFill>
                  <a:schemeClr val="lt1"/>
                </a:solidFill>
              </a:rPr>
              <a:t> </a:t>
            </a:r>
            <a:r>
              <a:rPr lang="el" sz="1300">
                <a:solidFill>
                  <a:schemeClr val="lt1"/>
                </a:solidFill>
              </a:rPr>
              <a:t> </a:t>
            </a:r>
            <a:r>
              <a:rPr lang="el" sz="1100">
                <a:solidFill>
                  <a:schemeClr val="lt1"/>
                </a:solidFill>
                <a:latin typeface="Crimson Text"/>
                <a:ea typeface="Crimson Text"/>
                <a:cs typeface="Crimson Text"/>
                <a:sym typeface="Crimson Text"/>
              </a:rPr>
              <a:t> </a:t>
            </a:r>
            <a:r>
              <a:rPr lang="el" sz="1300">
                <a:solidFill>
                  <a:schemeClr val="lt1"/>
                </a:solidFill>
              </a:rPr>
              <a:t>wrongly corrected words</a:t>
            </a:r>
            <a:endParaRPr sz="1300">
              <a:solidFill>
                <a:schemeClr val="lt1"/>
              </a:solidFill>
            </a:endParaRPr>
          </a:p>
        </p:txBody>
      </p:sp>
      <p:sp>
        <p:nvSpPr>
          <p:cNvPr id="388" name="Google Shape;388;p44"/>
          <p:cNvSpPr/>
          <p:nvPr/>
        </p:nvSpPr>
        <p:spPr>
          <a:xfrm>
            <a:off x="746200" y="3206750"/>
            <a:ext cx="483000" cy="461700"/>
          </a:xfrm>
          <a:prstGeom prst="ellipse">
            <a:avLst/>
          </a:prstGeom>
          <a:solidFill>
            <a:srgbClr val="E5B68F"/>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4"/>
          <p:cNvSpPr txBox="1"/>
          <p:nvPr/>
        </p:nvSpPr>
        <p:spPr>
          <a:xfrm>
            <a:off x="703300" y="320675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chemeClr val="lt1"/>
                </a:solidFill>
              </a:rPr>
              <a:t>02</a:t>
            </a:r>
            <a:endParaRPr b="1" sz="1800">
              <a:solidFill>
                <a:schemeClr val="lt1"/>
              </a:solidFill>
            </a:endParaRPr>
          </a:p>
        </p:txBody>
      </p:sp>
      <p:sp>
        <p:nvSpPr>
          <p:cNvPr id="390" name="Google Shape;390;p44"/>
          <p:cNvSpPr txBox="1"/>
          <p:nvPr/>
        </p:nvSpPr>
        <p:spPr>
          <a:xfrm>
            <a:off x="1150300" y="1408313"/>
            <a:ext cx="67023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200">
                <a:solidFill>
                  <a:srgbClr val="3D405B"/>
                </a:solidFill>
              </a:rPr>
              <a:t>- </a:t>
            </a:r>
            <a:r>
              <a:rPr lang="el" sz="1200">
                <a:solidFill>
                  <a:srgbClr val="3D405B"/>
                </a:solidFill>
                <a:latin typeface="Tinos"/>
                <a:ea typeface="Tinos"/>
                <a:cs typeface="Tinos"/>
                <a:sym typeface="Tinos"/>
              </a:rPr>
              <a:t>word stress was missing from many sentences</a:t>
            </a:r>
            <a:br>
              <a:rPr lang="el" sz="1200">
                <a:solidFill>
                  <a:srgbClr val="3D405B"/>
                </a:solidFill>
                <a:latin typeface="Tinos"/>
                <a:ea typeface="Tinos"/>
                <a:cs typeface="Tinos"/>
                <a:sym typeface="Tinos"/>
              </a:rPr>
            </a:br>
            <a:br>
              <a:rPr lang="el" sz="1200">
                <a:solidFill>
                  <a:srgbClr val="3D405B"/>
                </a:solidFill>
                <a:latin typeface="Tinos"/>
                <a:ea typeface="Tinos"/>
                <a:cs typeface="Tinos"/>
                <a:sym typeface="Tinos"/>
              </a:rPr>
            </a:br>
            <a:r>
              <a:rPr lang="el" sz="1200">
                <a:solidFill>
                  <a:srgbClr val="3D405B"/>
                </a:solidFill>
                <a:latin typeface="Tinos"/>
                <a:ea typeface="Tinos"/>
                <a:cs typeface="Tinos"/>
                <a:sym typeface="Tinos"/>
              </a:rPr>
              <a:t>   HTR output</a:t>
            </a:r>
            <a:r>
              <a:rPr lang="el" sz="1200">
                <a:solidFill>
                  <a:srgbClr val="3D405B"/>
                </a:solidFill>
                <a:latin typeface="Tinos"/>
                <a:ea typeface="Tinos"/>
                <a:cs typeface="Tinos"/>
                <a:sym typeface="Tinos"/>
              </a:rPr>
              <a:t>: </a:t>
            </a:r>
            <a:r>
              <a:rPr lang="el" sz="1200">
                <a:solidFill>
                  <a:srgbClr val="3D405B"/>
                </a:solidFill>
                <a:latin typeface="Crimson Text"/>
                <a:ea typeface="Crimson Text"/>
                <a:cs typeface="Crimson Text"/>
                <a:sym typeface="Crimson Text"/>
              </a:rPr>
              <a:t>"μος, </a:t>
            </a:r>
            <a:r>
              <a:rPr lang="el" sz="1200">
                <a:solidFill>
                  <a:schemeClr val="accent1"/>
                </a:solidFill>
                <a:latin typeface="Crimson Text"/>
                <a:ea typeface="Crimson Text"/>
                <a:cs typeface="Crimson Text"/>
                <a:sym typeface="Crimson Text"/>
              </a:rPr>
              <a:t>καὶ</a:t>
            </a:r>
            <a:r>
              <a:rPr lang="el" sz="1200">
                <a:solidFill>
                  <a:srgbClr val="3D405B"/>
                </a:solidFill>
                <a:latin typeface="Crimson Text"/>
                <a:ea typeface="Crimson Text"/>
                <a:cs typeface="Crimson Text"/>
                <a:sym typeface="Crimson Text"/>
              </a:rPr>
              <a:t> τοπρο ποτω απτω χω ηκατίςχων ερ"</a:t>
            </a:r>
            <a:r>
              <a:rPr lang="el" sz="1200">
                <a:solidFill>
                  <a:srgbClr val="3D405B"/>
                </a:solidFill>
              </a:rPr>
              <a:t>,</a:t>
            </a:r>
            <a:endParaRPr sz="1200">
              <a:solidFill>
                <a:srgbClr val="3D405B"/>
              </a:solidFill>
            </a:endParaRPr>
          </a:p>
          <a:p>
            <a:pPr indent="0" lvl="0" marL="0" rtl="0" algn="l">
              <a:spcBef>
                <a:spcPts val="0"/>
              </a:spcBef>
              <a:spcAft>
                <a:spcPts val="0"/>
              </a:spcAft>
              <a:buNone/>
            </a:pPr>
            <a:r>
              <a:rPr lang="el" sz="1200">
                <a:solidFill>
                  <a:srgbClr val="3D405B"/>
                </a:solidFill>
              </a:rPr>
              <a:t>   </a:t>
            </a:r>
            <a:r>
              <a:rPr lang="el" sz="1200">
                <a:solidFill>
                  <a:srgbClr val="3D405B"/>
                </a:solidFill>
                <a:latin typeface="Tinos"/>
                <a:ea typeface="Tinos"/>
                <a:cs typeface="Tinos"/>
                <a:sym typeface="Tinos"/>
              </a:rPr>
              <a:t>annotated transcript: </a:t>
            </a:r>
            <a:r>
              <a:rPr lang="el" sz="1200">
                <a:solidFill>
                  <a:srgbClr val="3D405B"/>
                </a:solidFill>
                <a:latin typeface="Crimson Text"/>
                <a:ea typeface="Crimson Text"/>
                <a:cs typeface="Crimson Text"/>
                <a:sym typeface="Crimson Text"/>
              </a:rPr>
              <a:t>"μου </a:t>
            </a:r>
            <a:r>
              <a:rPr lang="el" sz="1200">
                <a:solidFill>
                  <a:schemeClr val="accent1"/>
                </a:solidFill>
                <a:latin typeface="Crimson Text"/>
                <a:ea typeface="Crimson Text"/>
                <a:cs typeface="Crimson Text"/>
                <a:sym typeface="Crimson Text"/>
              </a:rPr>
              <a:t>και</a:t>
            </a:r>
            <a:r>
              <a:rPr lang="el" sz="1200">
                <a:solidFill>
                  <a:srgbClr val="3D405B"/>
                </a:solidFill>
                <a:latin typeface="Crimson Text"/>
                <a:ea typeface="Crimson Text"/>
                <a:cs typeface="Crimson Text"/>
                <a:sym typeface="Crimson Text"/>
              </a:rPr>
              <a:t> το προσωπον των πτωχων καταισχυνετε"</a:t>
            </a:r>
            <a:endParaRPr sz="1200">
              <a:solidFill>
                <a:srgbClr val="3D405B"/>
              </a:solidFill>
              <a:latin typeface="Crimson Text"/>
              <a:ea typeface="Crimson Text"/>
              <a:cs typeface="Crimson Text"/>
              <a:sym typeface="Crimson Text"/>
            </a:endParaRPr>
          </a:p>
          <a:p>
            <a:pPr indent="0" lvl="0" marL="0" rtl="0" algn="l">
              <a:spcBef>
                <a:spcPts val="0"/>
              </a:spcBef>
              <a:spcAft>
                <a:spcPts val="0"/>
              </a:spcAft>
              <a:buNone/>
            </a:pPr>
            <a:r>
              <a:t/>
            </a:r>
            <a:endParaRPr sz="1200">
              <a:solidFill>
                <a:srgbClr val="3D405B"/>
              </a:solidFill>
            </a:endParaRPr>
          </a:p>
          <a:p>
            <a:pPr indent="0" lvl="0" marL="0" rtl="0" algn="l">
              <a:spcBef>
                <a:spcPts val="0"/>
              </a:spcBef>
              <a:spcAft>
                <a:spcPts val="0"/>
              </a:spcAft>
              <a:buNone/>
            </a:pPr>
            <a:r>
              <a:t/>
            </a:r>
            <a:endParaRPr>
              <a:latin typeface="Tinos"/>
              <a:ea typeface="Tinos"/>
              <a:cs typeface="Tinos"/>
              <a:sym typeface="Tinos"/>
            </a:endParaRPr>
          </a:p>
        </p:txBody>
      </p:sp>
      <p:pic>
        <p:nvPicPr>
          <p:cNvPr id="391" name="Google Shape;391;p44"/>
          <p:cNvPicPr preferRelativeResize="0"/>
          <p:nvPr/>
        </p:nvPicPr>
        <p:blipFill>
          <a:blip r:embed="rId3">
            <a:alphaModFix/>
          </a:blip>
          <a:stretch>
            <a:fillRect/>
          </a:stretch>
        </p:blipFill>
        <p:spPr>
          <a:xfrm>
            <a:off x="6281350" y="1553012"/>
            <a:ext cx="2398975" cy="1034200"/>
          </a:xfrm>
          <a:prstGeom prst="rect">
            <a:avLst/>
          </a:prstGeom>
          <a:noFill/>
          <a:ln>
            <a:noFill/>
          </a:ln>
        </p:spPr>
      </p:pic>
      <p:sp>
        <p:nvSpPr>
          <p:cNvPr id="392" name="Google Shape;392;p44"/>
          <p:cNvSpPr/>
          <p:nvPr/>
        </p:nvSpPr>
        <p:spPr>
          <a:xfrm>
            <a:off x="6133750" y="1471925"/>
            <a:ext cx="147600" cy="1229400"/>
          </a:xfrm>
          <a:prstGeom prst="leftBrace">
            <a:avLst>
              <a:gd fmla="val 50000" name="adj1"/>
              <a:gd fmla="val 50000" name="adj2"/>
            </a:avLst>
          </a:prstGeom>
          <a:no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4"/>
          <p:cNvSpPr/>
          <p:nvPr/>
        </p:nvSpPr>
        <p:spPr>
          <a:xfrm>
            <a:off x="7037675" y="2201763"/>
            <a:ext cx="568800" cy="3096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4"/>
          <p:cNvSpPr txBox="1"/>
          <p:nvPr/>
        </p:nvSpPr>
        <p:spPr>
          <a:xfrm>
            <a:off x="1126675" y="26338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200">
                <a:solidFill>
                  <a:srgbClr val="3D405B"/>
                </a:solidFill>
              </a:rPr>
              <a:t>-</a:t>
            </a:r>
            <a:r>
              <a:rPr lang="el" sz="1200">
                <a:solidFill>
                  <a:srgbClr val="3D405B"/>
                </a:solidFill>
                <a:latin typeface="Crimson Text"/>
                <a:ea typeface="Crimson Text"/>
                <a:cs typeface="Crimson Text"/>
                <a:sym typeface="Crimson Text"/>
              </a:rPr>
              <a:t> </a:t>
            </a:r>
            <a:r>
              <a:rPr lang="el" sz="1200">
                <a:solidFill>
                  <a:srgbClr val="3D405B"/>
                </a:solidFill>
                <a:latin typeface="Tinos"/>
                <a:ea typeface="Tinos"/>
                <a:cs typeface="Tinos"/>
                <a:sym typeface="Tinos"/>
              </a:rPr>
              <a:t>different word stress of the same word </a:t>
            </a:r>
            <a:endParaRPr sz="1200">
              <a:solidFill>
                <a:srgbClr val="3D405B"/>
              </a:solidFill>
              <a:latin typeface="Tinos"/>
              <a:ea typeface="Tinos"/>
              <a:cs typeface="Tinos"/>
              <a:sym typeface="Tinos"/>
            </a:endParaRPr>
          </a:p>
          <a:p>
            <a:pPr indent="0" lvl="0" marL="0" rtl="0" algn="l">
              <a:spcBef>
                <a:spcPts val="0"/>
              </a:spcBef>
              <a:spcAft>
                <a:spcPts val="0"/>
              </a:spcAft>
              <a:buNone/>
            </a:pPr>
            <a:r>
              <a:rPr lang="el" sz="1200">
                <a:solidFill>
                  <a:srgbClr val="3D405B"/>
                </a:solidFill>
                <a:latin typeface="Crimson Text"/>
                <a:ea typeface="Crimson Text"/>
                <a:cs typeface="Crimson Text"/>
                <a:sym typeface="Crimson Text"/>
              </a:rPr>
              <a:t>   </a:t>
            </a:r>
            <a:r>
              <a:rPr lang="el" sz="1200">
                <a:solidFill>
                  <a:schemeClr val="dk2"/>
                </a:solidFill>
                <a:latin typeface="Crimson Text"/>
                <a:ea typeface="Crimson Text"/>
                <a:cs typeface="Crimson Text"/>
                <a:sym typeface="Crimson Text"/>
              </a:rPr>
              <a:t>καὶ</a:t>
            </a:r>
            <a:r>
              <a:rPr lang="el" sz="1200">
                <a:solidFill>
                  <a:srgbClr val="3D405B"/>
                </a:solidFill>
                <a:latin typeface="Crimson Text"/>
                <a:ea typeface="Crimson Text"/>
                <a:cs typeface="Crimson Text"/>
                <a:sym typeface="Crimson Text"/>
              </a:rPr>
              <a:t>,</a:t>
            </a:r>
            <a:r>
              <a:rPr lang="el" sz="1200">
                <a:solidFill>
                  <a:schemeClr val="dk2"/>
                </a:solidFill>
                <a:latin typeface="Crimson Text"/>
                <a:ea typeface="Crimson Text"/>
                <a:cs typeface="Crimson Text"/>
                <a:sym typeface="Crimson Text"/>
              </a:rPr>
              <a:t> καί</a:t>
            </a:r>
            <a:r>
              <a:rPr lang="el" sz="1200">
                <a:solidFill>
                  <a:srgbClr val="3D405B"/>
                </a:solidFill>
                <a:latin typeface="Crimson Text"/>
                <a:ea typeface="Crimson Text"/>
                <a:cs typeface="Crimson Text"/>
                <a:sym typeface="Crimson Text"/>
              </a:rPr>
              <a:t>,</a:t>
            </a:r>
            <a:r>
              <a:rPr lang="el" sz="1200">
                <a:solidFill>
                  <a:schemeClr val="dk2"/>
                </a:solidFill>
                <a:latin typeface="Crimson Text"/>
                <a:ea typeface="Crimson Text"/>
                <a:cs typeface="Crimson Text"/>
                <a:sym typeface="Crimson Text"/>
              </a:rPr>
              <a:t> και</a:t>
            </a:r>
            <a:endParaRPr>
              <a:solidFill>
                <a:schemeClr val="dk2"/>
              </a:solidFill>
            </a:endParaRPr>
          </a:p>
        </p:txBody>
      </p:sp>
      <p:sp>
        <p:nvSpPr>
          <p:cNvPr id="395" name="Google Shape;395;p44"/>
          <p:cNvSpPr txBox="1"/>
          <p:nvPr/>
        </p:nvSpPr>
        <p:spPr>
          <a:xfrm>
            <a:off x="1126675" y="3682475"/>
            <a:ext cx="4666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300">
                <a:solidFill>
                  <a:schemeClr val="dk2"/>
                </a:solidFill>
              </a:rPr>
              <a:t>- </a:t>
            </a:r>
            <a:r>
              <a:rPr lang="el" sz="1200">
                <a:solidFill>
                  <a:srgbClr val="3D405B"/>
                </a:solidFill>
                <a:latin typeface="Tinos"/>
                <a:ea typeface="Tinos"/>
                <a:cs typeface="Tinos"/>
                <a:sym typeface="Tinos"/>
              </a:rPr>
              <a:t>HTR output:</a:t>
            </a:r>
            <a:r>
              <a:rPr lang="el" sz="1200">
                <a:solidFill>
                  <a:srgbClr val="3D405B"/>
                </a:solidFill>
              </a:rPr>
              <a:t> </a:t>
            </a:r>
            <a:r>
              <a:rPr lang="el" sz="1200">
                <a:solidFill>
                  <a:srgbClr val="3D405B"/>
                </a:solidFill>
                <a:latin typeface="Crimson Text"/>
                <a:ea typeface="Crimson Text"/>
                <a:cs typeface="Crimson Text"/>
                <a:sym typeface="Crimson Text"/>
              </a:rPr>
              <a:t>"της </a:t>
            </a:r>
            <a:r>
              <a:rPr lang="el" sz="1200">
                <a:solidFill>
                  <a:srgbClr val="B00136"/>
                </a:solidFill>
                <a:latin typeface="Crimson Text"/>
                <a:ea typeface="Crimson Text"/>
                <a:cs typeface="Crimson Text"/>
                <a:sym typeface="Crimson Text"/>
              </a:rPr>
              <a:t>ἐδίας</a:t>
            </a:r>
            <a:r>
              <a:rPr lang="el" sz="1200">
                <a:solidFill>
                  <a:srgbClr val="3D405B"/>
                </a:solidFill>
                <a:latin typeface="Crimson Text"/>
                <a:ea typeface="Crimson Text"/>
                <a:cs typeface="Crimson Text"/>
                <a:sym typeface="Crimson Text"/>
              </a:rPr>
              <a:t> πλσον ἐξιας πολλους ἐις τὴν τῶν ἀλ" </a:t>
            </a:r>
            <a:endParaRPr sz="1200">
              <a:solidFill>
                <a:srgbClr val="3D405B"/>
              </a:solidFill>
              <a:latin typeface="Crimson Text"/>
              <a:ea typeface="Crimson Text"/>
              <a:cs typeface="Crimson Text"/>
              <a:sym typeface="Crimson Text"/>
            </a:endParaRPr>
          </a:p>
          <a:p>
            <a:pPr indent="0" lvl="0" marL="0" rtl="0" algn="l">
              <a:spcBef>
                <a:spcPts val="0"/>
              </a:spcBef>
              <a:spcAft>
                <a:spcPts val="0"/>
              </a:spcAft>
              <a:buNone/>
            </a:pPr>
            <a:r>
              <a:rPr lang="el" sz="1200">
                <a:solidFill>
                  <a:srgbClr val="3D405B"/>
                </a:solidFill>
              </a:rPr>
              <a:t>  </a:t>
            </a:r>
            <a:r>
              <a:rPr lang="el" sz="1200">
                <a:solidFill>
                  <a:srgbClr val="3D405B"/>
                </a:solidFill>
                <a:latin typeface="Tinos"/>
                <a:ea typeface="Tinos"/>
                <a:cs typeface="Tinos"/>
                <a:sym typeface="Tinos"/>
              </a:rPr>
              <a:t>annotated transcript:</a:t>
            </a:r>
            <a:r>
              <a:rPr lang="el" sz="1200">
                <a:solidFill>
                  <a:srgbClr val="3D405B"/>
                </a:solidFill>
              </a:rPr>
              <a:t> </a:t>
            </a:r>
            <a:r>
              <a:rPr lang="el" sz="1200">
                <a:solidFill>
                  <a:srgbClr val="3D405B"/>
                </a:solidFill>
                <a:latin typeface="Crimson Text"/>
                <a:ea typeface="Crimson Text"/>
                <a:cs typeface="Crimson Text"/>
                <a:sym typeface="Crimson Text"/>
              </a:rPr>
              <a:t>"τῆς </a:t>
            </a:r>
            <a:r>
              <a:rPr lang="el" sz="1200">
                <a:solidFill>
                  <a:srgbClr val="B00136"/>
                </a:solidFill>
                <a:latin typeface="Crimson Text"/>
                <a:ea typeface="Crimson Text"/>
                <a:cs typeface="Crimson Text"/>
                <a:sym typeface="Crimson Text"/>
              </a:rPr>
              <a:t>ἡδεῖας </a:t>
            </a:r>
            <a:r>
              <a:rPr lang="el" sz="1200">
                <a:solidFill>
                  <a:srgbClr val="3D405B"/>
                </a:solidFill>
                <a:latin typeface="Crimson Text"/>
                <a:ea typeface="Crimson Text"/>
                <a:cs typeface="Crimson Text"/>
                <a:sym typeface="Crimson Text"/>
              </a:rPr>
              <a:t>πλεονεξίας πολλοὺς εἰς τὴν τῶν ἀλλ"</a:t>
            </a:r>
            <a:endParaRPr sz="1200">
              <a:solidFill>
                <a:srgbClr val="3D405B"/>
              </a:solidFill>
              <a:latin typeface="Crimson Text"/>
              <a:ea typeface="Crimson Text"/>
              <a:cs typeface="Crimson Text"/>
              <a:sym typeface="Crimson Text"/>
            </a:endParaRPr>
          </a:p>
          <a:p>
            <a:pPr indent="0" lvl="0" marL="0" rtl="0" algn="l">
              <a:spcBef>
                <a:spcPts val="0"/>
              </a:spcBef>
              <a:spcAft>
                <a:spcPts val="0"/>
              </a:spcAft>
              <a:buNone/>
            </a:pPr>
            <a:r>
              <a:t/>
            </a:r>
            <a:endParaRPr sz="1200">
              <a:solidFill>
                <a:srgbClr val="3D405B"/>
              </a:solidFill>
              <a:latin typeface="Crimson Text"/>
              <a:ea typeface="Crimson Text"/>
              <a:cs typeface="Crimson Text"/>
              <a:sym typeface="Crimson Text"/>
            </a:endParaRPr>
          </a:p>
          <a:p>
            <a:pPr indent="0" lvl="0" marL="0" rtl="0" algn="l">
              <a:spcBef>
                <a:spcPts val="0"/>
              </a:spcBef>
              <a:spcAft>
                <a:spcPts val="0"/>
              </a:spcAft>
              <a:buNone/>
            </a:pPr>
            <a:r>
              <a:t/>
            </a:r>
            <a:endParaRPr sz="1300">
              <a:solidFill>
                <a:schemeClr val="dk2"/>
              </a:solidFill>
            </a:endParaRPr>
          </a:p>
        </p:txBody>
      </p:sp>
      <p:pic>
        <p:nvPicPr>
          <p:cNvPr id="396" name="Google Shape;396;p44"/>
          <p:cNvPicPr preferRelativeResize="0"/>
          <p:nvPr/>
        </p:nvPicPr>
        <p:blipFill>
          <a:blip r:embed="rId4">
            <a:alphaModFix/>
          </a:blip>
          <a:stretch>
            <a:fillRect/>
          </a:stretch>
        </p:blipFill>
        <p:spPr>
          <a:xfrm>
            <a:off x="1375650" y="4302525"/>
            <a:ext cx="3511876" cy="252486"/>
          </a:xfrm>
          <a:prstGeom prst="rect">
            <a:avLst/>
          </a:prstGeom>
          <a:noFill/>
          <a:ln>
            <a:noFill/>
          </a:ln>
        </p:spPr>
      </p:pic>
      <p:pic>
        <p:nvPicPr>
          <p:cNvPr id="397" name="Google Shape;397;p44"/>
          <p:cNvPicPr preferRelativeResize="0"/>
          <p:nvPr/>
        </p:nvPicPr>
        <p:blipFill>
          <a:blip r:embed="rId5">
            <a:alphaModFix/>
          </a:blip>
          <a:stretch>
            <a:fillRect/>
          </a:stretch>
        </p:blipFill>
        <p:spPr>
          <a:xfrm>
            <a:off x="1375650" y="2338550"/>
            <a:ext cx="3511875" cy="23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5"/>
          <p:cNvSpPr txBox="1"/>
          <p:nvPr/>
        </p:nvSpPr>
        <p:spPr>
          <a:xfrm>
            <a:off x="464700" y="197100"/>
            <a:ext cx="7372500" cy="569400"/>
          </a:xfrm>
          <a:prstGeom prst="rect">
            <a:avLst/>
          </a:prstGeom>
          <a:noFill/>
          <a:ln>
            <a:noFill/>
          </a:ln>
          <a:effectLst>
            <a:outerShdw blurRad="57150" rotWithShape="0" algn="bl" dir="5400000" dist="19050">
              <a:srgbClr val="B00136">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Method</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a:t>
            </a:r>
            <a:r>
              <a:rPr b="1" i="1" lang="el" sz="2500">
                <a:solidFill>
                  <a:schemeClr val="accent1"/>
                </a:solidFill>
                <a:latin typeface="Crimson Text"/>
                <a:ea typeface="Crimson Text"/>
                <a:cs typeface="Crimson Text"/>
                <a:sym typeface="Crimson Text"/>
              </a:rPr>
              <a:t>Rule Based Model</a:t>
            </a:r>
            <a:endParaRPr b="1" i="1" sz="2900">
              <a:solidFill>
                <a:schemeClr val="accent1"/>
              </a:solidFill>
              <a:latin typeface="Crimson Text"/>
              <a:ea typeface="Crimson Text"/>
              <a:cs typeface="Crimson Text"/>
              <a:sym typeface="Crimson Text"/>
            </a:endParaRPr>
          </a:p>
        </p:txBody>
      </p:sp>
      <p:sp>
        <p:nvSpPr>
          <p:cNvPr id="403" name="Google Shape;403;p45"/>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5"/>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5" name="Google Shape;405;p45"/>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5</a:t>
            </a:r>
            <a:endParaRPr b="1" sz="1800">
              <a:solidFill>
                <a:srgbClr val="E5B68F"/>
              </a:solidFill>
            </a:endParaRPr>
          </a:p>
        </p:txBody>
      </p:sp>
      <p:sp>
        <p:nvSpPr>
          <p:cNvPr id="406" name="Google Shape;406;p45"/>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rgbClr val="C6B7A9"/>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sp>
        <p:nvSpPr>
          <p:cNvPr id="407" name="Google Shape;407;p45"/>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408" name="Google Shape;408;p45"/>
          <p:cNvSpPr txBox="1"/>
          <p:nvPr/>
        </p:nvSpPr>
        <p:spPr>
          <a:xfrm>
            <a:off x="2029300" y="394730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409" name="Google Shape;409;p45"/>
          <p:cNvSpPr txBox="1"/>
          <p:nvPr/>
        </p:nvSpPr>
        <p:spPr>
          <a:xfrm>
            <a:off x="4149700" y="3368325"/>
            <a:ext cx="46557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παιξτεεχηρευ </a:t>
            </a:r>
            <a:r>
              <a:rPr lang="el" sz="1300">
                <a:solidFill>
                  <a:srgbClr val="3D405B"/>
                </a:solidFill>
                <a:latin typeface="Crimson Text"/>
                <a:ea typeface="Crimson Text"/>
                <a:cs typeface="Crimson Text"/>
                <a:sym typeface="Crimson Text"/>
              </a:rPr>
              <a:t>καιπαιξτε καινούργιος γυναικας δικαι ονπεριτους ἀπλὡς ή πῶς φοῦ ἐ δίαι ἐεστιν τνῶ τηνκαρδιαν ειντοις"</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 εχηρευ κ</a:t>
            </a:r>
            <a:r>
              <a:rPr lang="el" sz="1300">
                <a:solidFill>
                  <a:srgbClr val="3D405B"/>
                </a:solidFill>
                <a:latin typeface="Crimson Text"/>
                <a:ea typeface="Crimson Text"/>
                <a:cs typeface="Crimson Text"/>
                <a:sym typeface="Crimson Text"/>
              </a:rPr>
              <a:t>αιπαιξτε καινούργιος γυναικας δικαι ονπεριτους ἀπλὡς ή πῶς φοῦ ἐ δίαι ἐεστιν τνῶ τηνκαρδιαν ειντοις"</a:t>
            </a:r>
            <a:endParaRPr sz="1600">
              <a:latin typeface="Crimson Text"/>
              <a:ea typeface="Crimson Text"/>
              <a:cs typeface="Crimson Text"/>
              <a:sym typeface="Crimson Text"/>
            </a:endParaRPr>
          </a:p>
        </p:txBody>
      </p:sp>
      <p:pic>
        <p:nvPicPr>
          <p:cNvPr id="410" name="Google Shape;410;p45"/>
          <p:cNvPicPr preferRelativeResize="0"/>
          <p:nvPr/>
        </p:nvPicPr>
        <p:blipFill rotWithShape="1">
          <a:blip r:embed="rId3">
            <a:alphaModFix/>
          </a:blip>
          <a:srcRect b="29641" l="0" r="0" t="0"/>
          <a:stretch/>
        </p:blipFill>
        <p:spPr>
          <a:xfrm>
            <a:off x="539525" y="2094619"/>
            <a:ext cx="568800" cy="400205"/>
          </a:xfrm>
          <a:prstGeom prst="rect">
            <a:avLst/>
          </a:prstGeom>
          <a:noFill/>
          <a:ln>
            <a:noFill/>
          </a:ln>
        </p:spPr>
      </p:pic>
      <p:sp>
        <p:nvSpPr>
          <p:cNvPr id="411" name="Google Shape;411;p45"/>
          <p:cNvSpPr txBox="1"/>
          <p:nvPr/>
        </p:nvSpPr>
        <p:spPr>
          <a:xfrm>
            <a:off x="2286725" y="3470925"/>
            <a:ext cx="166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latin typeface="Tinos"/>
                <a:ea typeface="Tinos"/>
                <a:cs typeface="Tinos"/>
                <a:sym typeface="Tinos"/>
              </a:rPr>
              <a:t>Input Sentence:</a:t>
            </a:r>
            <a:endParaRPr>
              <a:latin typeface="Tinos"/>
              <a:ea typeface="Tinos"/>
              <a:cs typeface="Tinos"/>
              <a:sym typeface="Tinos"/>
            </a:endParaRPr>
          </a:p>
        </p:txBody>
      </p:sp>
      <p:sp>
        <p:nvSpPr>
          <p:cNvPr id="412" name="Google Shape;412;p45"/>
          <p:cNvSpPr txBox="1"/>
          <p:nvPr/>
        </p:nvSpPr>
        <p:spPr>
          <a:xfrm>
            <a:off x="2286825" y="4052575"/>
            <a:ext cx="166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latin typeface="Tinos"/>
                <a:ea typeface="Tinos"/>
                <a:cs typeface="Tinos"/>
                <a:sym typeface="Tinos"/>
              </a:rPr>
              <a:t>Corrected as we go:</a:t>
            </a:r>
            <a:endParaRPr>
              <a:latin typeface="Tinos"/>
              <a:ea typeface="Tinos"/>
              <a:cs typeface="Tinos"/>
              <a:sym typeface="Tino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6"/>
          <p:cNvSpPr txBox="1"/>
          <p:nvPr/>
        </p:nvSpPr>
        <p:spPr>
          <a:xfrm>
            <a:off x="464700" y="197100"/>
            <a:ext cx="7372500" cy="569400"/>
          </a:xfrm>
          <a:prstGeom prst="rect">
            <a:avLst/>
          </a:prstGeom>
          <a:noFill/>
          <a:ln>
            <a:noFill/>
          </a:ln>
          <a:effectLst>
            <a:outerShdw blurRad="57150" rotWithShape="0" algn="bl" dir="5400000" dist="19050">
              <a:srgbClr val="B00136">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Method</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a:t>
            </a:r>
            <a:r>
              <a:rPr b="1" i="1" lang="el" sz="2500">
                <a:solidFill>
                  <a:schemeClr val="accent1"/>
                </a:solidFill>
                <a:latin typeface="Crimson Text"/>
                <a:ea typeface="Crimson Text"/>
                <a:cs typeface="Crimson Text"/>
                <a:sym typeface="Crimson Text"/>
              </a:rPr>
              <a:t>Rule Based Model</a:t>
            </a:r>
            <a:endParaRPr b="1" i="1" sz="2900">
              <a:solidFill>
                <a:schemeClr val="accent1"/>
              </a:solidFill>
              <a:latin typeface="Crimson Text"/>
              <a:ea typeface="Crimson Text"/>
              <a:cs typeface="Crimson Text"/>
              <a:sym typeface="Crimson Text"/>
            </a:endParaRPr>
          </a:p>
        </p:txBody>
      </p:sp>
      <p:sp>
        <p:nvSpPr>
          <p:cNvPr id="418" name="Google Shape;418;p46"/>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6"/>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20" name="Google Shape;420;p46"/>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5</a:t>
            </a:r>
            <a:endParaRPr b="1" sz="1800">
              <a:solidFill>
                <a:srgbClr val="E5B68F"/>
              </a:solidFill>
            </a:endParaRPr>
          </a:p>
        </p:txBody>
      </p:sp>
      <p:sp>
        <p:nvSpPr>
          <p:cNvPr id="421" name="Google Shape;421;p46"/>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rgbClr val="C6B7A9"/>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sp>
        <p:nvSpPr>
          <p:cNvPr id="422" name="Google Shape;422;p46"/>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grpSp>
        <p:nvGrpSpPr>
          <p:cNvPr id="423" name="Google Shape;423;p46"/>
          <p:cNvGrpSpPr/>
          <p:nvPr/>
        </p:nvGrpSpPr>
        <p:grpSpPr>
          <a:xfrm>
            <a:off x="539523" y="1992198"/>
            <a:ext cx="423693" cy="474773"/>
            <a:chOff x="1786339" y="1551001"/>
            <a:chExt cx="473400" cy="473400"/>
          </a:xfrm>
        </p:grpSpPr>
        <p:sp>
          <p:nvSpPr>
            <p:cNvPr id="424" name="Google Shape;424;p46"/>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425" name="Google Shape;425;p46"/>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1</a:t>
              </a:r>
              <a:endParaRPr b="0" i="0" sz="800" u="none" cap="none" strike="noStrike">
                <a:solidFill>
                  <a:srgbClr val="595959"/>
                </a:solidFill>
                <a:latin typeface="Montserrat"/>
                <a:ea typeface="Montserrat"/>
                <a:cs typeface="Montserrat"/>
                <a:sym typeface="Montserrat"/>
              </a:endParaRPr>
            </a:p>
          </p:txBody>
        </p:sp>
      </p:grpSp>
      <p:sp>
        <p:nvSpPr>
          <p:cNvPr id="426" name="Google Shape;426;p46"/>
          <p:cNvSpPr txBox="1"/>
          <p:nvPr/>
        </p:nvSpPr>
        <p:spPr>
          <a:xfrm>
            <a:off x="2029300" y="394730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427" name="Google Shape;427;p46"/>
          <p:cNvSpPr txBox="1"/>
          <p:nvPr/>
        </p:nvSpPr>
        <p:spPr>
          <a:xfrm>
            <a:off x="4149700" y="3368325"/>
            <a:ext cx="46557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b="1" lang="el" sz="1300">
                <a:solidFill>
                  <a:srgbClr val="B00136"/>
                </a:solidFill>
                <a:latin typeface="Crimson Text"/>
                <a:ea typeface="Crimson Text"/>
                <a:cs typeface="Crimson Text"/>
                <a:sym typeface="Crimson Text"/>
              </a:rPr>
              <a:t>παιξτεεχηρευ</a:t>
            </a:r>
            <a:r>
              <a:rPr lang="el" sz="1300">
                <a:solidFill>
                  <a:srgbClr val="3D405B"/>
                </a:solidFill>
                <a:latin typeface="Crimson Text"/>
                <a:ea typeface="Crimson Text"/>
                <a:cs typeface="Crimson Text"/>
                <a:sym typeface="Crimson Text"/>
              </a:rPr>
              <a:t> </a:t>
            </a:r>
            <a:r>
              <a:rPr lang="el" sz="1300">
                <a:solidFill>
                  <a:srgbClr val="3D405B"/>
                </a:solidFill>
                <a:latin typeface="Crimson Text"/>
                <a:ea typeface="Crimson Text"/>
                <a:cs typeface="Crimson Text"/>
                <a:sym typeface="Crimson Text"/>
              </a:rPr>
              <a:t>καιπαιξτε καινούργιος γυναικας δικαι ονπεριτους ἀπλὡς ή πῶς φοῦ ἐ δίαι ἐεστιν </a:t>
            </a:r>
            <a:r>
              <a:rPr lang="el" sz="1300">
                <a:solidFill>
                  <a:srgbClr val="3D405B"/>
                </a:solidFill>
                <a:latin typeface="Crimson Text"/>
                <a:ea typeface="Crimson Text"/>
                <a:cs typeface="Crimson Text"/>
                <a:sym typeface="Crimson Text"/>
              </a:rPr>
              <a:t>τνῶ τηνκαρδιαν ειντοις</a:t>
            </a:r>
            <a:r>
              <a:rPr lang="el" sz="1300">
                <a:solidFill>
                  <a:srgbClr val="3D405B"/>
                </a:solidFill>
                <a:latin typeface="Crimson Text"/>
                <a:ea typeface="Crimson Text"/>
                <a:cs typeface="Crimson Text"/>
                <a:sym typeface="Crimson Text"/>
              </a:rPr>
              <a:t>"</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b="1" lang="el" sz="1300">
                <a:solidFill>
                  <a:srgbClr val="B00136"/>
                </a:solidFill>
                <a:latin typeface="Crimson Text"/>
                <a:ea typeface="Crimson Text"/>
                <a:cs typeface="Crimson Text"/>
                <a:sym typeface="Crimson Text"/>
              </a:rPr>
              <a:t>παιξτε εχηρευ</a:t>
            </a:r>
            <a:r>
              <a:rPr lang="el" sz="1300">
                <a:solidFill>
                  <a:srgbClr val="3D405B"/>
                </a:solidFill>
                <a:latin typeface="Crimson Text"/>
                <a:ea typeface="Crimson Text"/>
                <a:cs typeface="Crimson Text"/>
                <a:sym typeface="Crimson Text"/>
              </a:rPr>
              <a:t> καιπαιξτε καινούργιος γυναικας δικαι ονπεριτους ἀπλὡς ή πῶς φοῦ ἐ δίαι ἐεστιν τνῶ τηνκαρδιαν ειντοις</a:t>
            </a:r>
            <a:r>
              <a:rPr lang="el" sz="1300">
                <a:solidFill>
                  <a:srgbClr val="3D405B"/>
                </a:solidFill>
                <a:latin typeface="Crimson Text"/>
                <a:ea typeface="Crimson Text"/>
                <a:cs typeface="Crimson Text"/>
                <a:sym typeface="Crimson Text"/>
              </a:rPr>
              <a:t>"</a:t>
            </a:r>
            <a:endParaRPr sz="1600">
              <a:latin typeface="Crimson Text"/>
              <a:ea typeface="Crimson Text"/>
              <a:cs typeface="Crimson Text"/>
              <a:sym typeface="Crimson Text"/>
            </a:endParaRPr>
          </a:p>
        </p:txBody>
      </p:sp>
      <p:sp>
        <p:nvSpPr>
          <p:cNvPr id="428" name="Google Shape;428;p46"/>
          <p:cNvSpPr txBox="1"/>
          <p:nvPr/>
        </p:nvSpPr>
        <p:spPr>
          <a:xfrm>
            <a:off x="899051" y="1983275"/>
            <a:ext cx="132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Subset of </a:t>
            </a:r>
            <a:endParaRPr sz="1000">
              <a:solidFill>
                <a:schemeClr val="accent1"/>
              </a:solidFill>
            </a:endParaRPr>
          </a:p>
          <a:p>
            <a:pPr indent="0" lvl="0" marL="0" rtl="0" algn="l">
              <a:spcBef>
                <a:spcPts val="0"/>
              </a:spcBef>
              <a:spcAft>
                <a:spcPts val="0"/>
              </a:spcAft>
              <a:buNone/>
            </a:pPr>
            <a:r>
              <a:rPr lang="el" sz="1000">
                <a:solidFill>
                  <a:schemeClr val="accent1"/>
                </a:solidFill>
              </a:rPr>
              <a:t>word</a:t>
            </a:r>
            <a:endParaRPr sz="1000">
              <a:solidFill>
                <a:schemeClr val="accent1"/>
              </a:solidFill>
            </a:endParaRPr>
          </a:p>
        </p:txBody>
      </p:sp>
      <p:sp>
        <p:nvSpPr>
          <p:cNvPr id="429" name="Google Shape;429;p46"/>
          <p:cNvSpPr txBox="1"/>
          <p:nvPr/>
        </p:nvSpPr>
        <p:spPr>
          <a:xfrm>
            <a:off x="720650" y="3304750"/>
            <a:ext cx="2253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800">
                <a:solidFill>
                  <a:srgbClr val="3D405B"/>
                </a:solidFill>
              </a:rPr>
              <a:t>Subset of word</a:t>
            </a:r>
            <a:endParaRPr b="1" sz="1800">
              <a:solidFill>
                <a:schemeClr val="dk2"/>
              </a:solidFill>
            </a:endParaRPr>
          </a:p>
          <a:p>
            <a:pPr indent="0" lvl="0" marL="0" rtl="0" algn="l">
              <a:spcBef>
                <a:spcPts val="0"/>
              </a:spcBef>
              <a:spcAft>
                <a:spcPts val="0"/>
              </a:spcAft>
              <a:buNone/>
            </a:pPr>
            <a:r>
              <a:rPr lang="el" sz="1000">
                <a:solidFill>
                  <a:srgbClr val="3D405B"/>
                </a:solidFill>
                <a:latin typeface="Tinos"/>
                <a:ea typeface="Tinos"/>
                <a:cs typeface="Tinos"/>
                <a:sym typeface="Tinos"/>
              </a:rPr>
              <a:t>if subset of token, in corpus,</a:t>
            </a:r>
            <a:endParaRPr sz="1000">
              <a:solidFill>
                <a:srgbClr val="3D405B"/>
              </a:solidFill>
              <a:latin typeface="Tinos"/>
              <a:ea typeface="Tinos"/>
              <a:cs typeface="Tinos"/>
              <a:sym typeface="Tinos"/>
            </a:endParaRPr>
          </a:p>
          <a:p>
            <a:pPr indent="0" lvl="0" marL="0" rtl="0" algn="l">
              <a:spcBef>
                <a:spcPts val="0"/>
              </a:spcBef>
              <a:spcAft>
                <a:spcPts val="0"/>
              </a:spcAft>
              <a:buNone/>
            </a:pPr>
            <a:r>
              <a:rPr lang="el" sz="1000">
                <a:solidFill>
                  <a:srgbClr val="3D405B"/>
                </a:solidFill>
                <a:latin typeface="Tinos"/>
                <a:ea typeface="Tinos"/>
                <a:cs typeface="Tinos"/>
                <a:sym typeface="Tinos"/>
              </a:rPr>
              <a:t>split the token</a:t>
            </a:r>
            <a:r>
              <a:rPr lang="el" sz="1000">
                <a:solidFill>
                  <a:schemeClr val="dk1"/>
                </a:solidFill>
                <a:latin typeface="Tinos"/>
                <a:ea typeface="Tinos"/>
                <a:cs typeface="Tinos"/>
                <a:sym typeface="Tinos"/>
              </a:rPr>
              <a:t> </a:t>
            </a:r>
            <a:endParaRPr sz="1000">
              <a:solidFill>
                <a:srgbClr val="3D405B"/>
              </a:solidFill>
              <a:latin typeface="Tinos"/>
              <a:ea typeface="Tinos"/>
              <a:cs typeface="Tinos"/>
              <a:sym typeface="Tinos"/>
            </a:endParaRPr>
          </a:p>
        </p:txBody>
      </p:sp>
      <p:sp>
        <p:nvSpPr>
          <p:cNvPr id="430" name="Google Shape;430;p46"/>
          <p:cNvSpPr/>
          <p:nvPr/>
        </p:nvSpPr>
        <p:spPr>
          <a:xfrm>
            <a:off x="4280600" y="3437100"/>
            <a:ext cx="484800" cy="244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7"/>
          <p:cNvSpPr txBox="1"/>
          <p:nvPr/>
        </p:nvSpPr>
        <p:spPr>
          <a:xfrm>
            <a:off x="464700" y="197100"/>
            <a:ext cx="7372500" cy="569400"/>
          </a:xfrm>
          <a:prstGeom prst="rect">
            <a:avLst/>
          </a:prstGeom>
          <a:noFill/>
          <a:ln>
            <a:noFill/>
          </a:ln>
          <a:effectLst>
            <a:outerShdw blurRad="57150" rotWithShape="0" algn="bl" dir="5400000" dist="19050">
              <a:srgbClr val="B00136">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Method</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a:t>
            </a:r>
            <a:r>
              <a:rPr b="1" i="1" lang="el" sz="2500">
                <a:solidFill>
                  <a:schemeClr val="accent1"/>
                </a:solidFill>
                <a:latin typeface="Crimson Text"/>
                <a:ea typeface="Crimson Text"/>
                <a:cs typeface="Crimson Text"/>
                <a:sym typeface="Crimson Text"/>
              </a:rPr>
              <a:t>Rule Based Model</a:t>
            </a:r>
            <a:endParaRPr b="1" i="1" sz="2900">
              <a:solidFill>
                <a:schemeClr val="accent1"/>
              </a:solidFill>
              <a:latin typeface="Crimson Text"/>
              <a:ea typeface="Crimson Text"/>
              <a:cs typeface="Crimson Text"/>
              <a:sym typeface="Crimson Text"/>
            </a:endParaRPr>
          </a:p>
        </p:txBody>
      </p:sp>
      <p:sp>
        <p:nvSpPr>
          <p:cNvPr id="436" name="Google Shape;436;p47"/>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7"/>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38" name="Google Shape;438;p47"/>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5</a:t>
            </a:r>
            <a:endParaRPr b="1" sz="1800">
              <a:solidFill>
                <a:srgbClr val="E5B68F"/>
              </a:solidFill>
            </a:endParaRPr>
          </a:p>
        </p:txBody>
      </p:sp>
      <p:sp>
        <p:nvSpPr>
          <p:cNvPr id="439" name="Google Shape;439;p47"/>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rgbClr val="C6B7A9"/>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sp>
        <p:nvSpPr>
          <p:cNvPr id="440" name="Google Shape;440;p47"/>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grpSp>
        <p:nvGrpSpPr>
          <p:cNvPr id="441" name="Google Shape;441;p47"/>
          <p:cNvGrpSpPr/>
          <p:nvPr/>
        </p:nvGrpSpPr>
        <p:grpSpPr>
          <a:xfrm>
            <a:off x="1347956" y="2818728"/>
            <a:ext cx="423693" cy="474773"/>
            <a:chOff x="2824664" y="3423900"/>
            <a:chExt cx="473400" cy="473400"/>
          </a:xfrm>
        </p:grpSpPr>
        <p:sp>
          <p:nvSpPr>
            <p:cNvPr id="442" name="Google Shape;442;p47"/>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443" name="Google Shape;443;p47"/>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2</a:t>
              </a:r>
              <a:endParaRPr b="0" i="0" sz="800" u="none" cap="none" strike="noStrike">
                <a:solidFill>
                  <a:srgbClr val="595959"/>
                </a:solidFill>
                <a:latin typeface="Montserrat"/>
                <a:ea typeface="Montserrat"/>
                <a:cs typeface="Montserrat"/>
                <a:sym typeface="Montserrat"/>
              </a:endParaRPr>
            </a:p>
          </p:txBody>
        </p:sp>
      </p:grpSp>
      <p:grpSp>
        <p:nvGrpSpPr>
          <p:cNvPr id="444" name="Google Shape;444;p47"/>
          <p:cNvGrpSpPr/>
          <p:nvPr/>
        </p:nvGrpSpPr>
        <p:grpSpPr>
          <a:xfrm>
            <a:off x="539523" y="1992198"/>
            <a:ext cx="423693" cy="474773"/>
            <a:chOff x="1786339" y="1551001"/>
            <a:chExt cx="473400" cy="473400"/>
          </a:xfrm>
        </p:grpSpPr>
        <p:sp>
          <p:nvSpPr>
            <p:cNvPr id="445" name="Google Shape;445;p47"/>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446" name="Google Shape;446;p47"/>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1</a:t>
              </a:r>
              <a:endParaRPr b="0" i="0" sz="800" u="none" cap="none" strike="noStrike">
                <a:solidFill>
                  <a:srgbClr val="595959"/>
                </a:solidFill>
                <a:latin typeface="Montserrat"/>
                <a:ea typeface="Montserrat"/>
                <a:cs typeface="Montserrat"/>
                <a:sym typeface="Montserrat"/>
              </a:endParaRPr>
            </a:p>
          </p:txBody>
        </p:sp>
      </p:grpSp>
      <p:sp>
        <p:nvSpPr>
          <p:cNvPr id="447" name="Google Shape;447;p47"/>
          <p:cNvSpPr txBox="1"/>
          <p:nvPr/>
        </p:nvSpPr>
        <p:spPr>
          <a:xfrm>
            <a:off x="2029300" y="394730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448" name="Google Shape;448;p47"/>
          <p:cNvSpPr txBox="1"/>
          <p:nvPr/>
        </p:nvSpPr>
        <p:spPr>
          <a:xfrm>
            <a:off x="720650" y="3304750"/>
            <a:ext cx="3187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800">
                <a:solidFill>
                  <a:srgbClr val="3D405B"/>
                </a:solidFill>
              </a:rPr>
              <a:t>Combinations of words </a:t>
            </a:r>
            <a:endParaRPr b="1" sz="1800">
              <a:solidFill>
                <a:srgbClr val="3D405B"/>
              </a:solidFill>
            </a:endParaRPr>
          </a:p>
          <a:p>
            <a:pPr indent="0" lvl="0" marL="0" rtl="0" algn="l">
              <a:spcBef>
                <a:spcPts val="0"/>
              </a:spcBef>
              <a:spcAft>
                <a:spcPts val="0"/>
              </a:spcAft>
              <a:buNone/>
            </a:pPr>
            <a:r>
              <a:rPr lang="el" sz="1000">
                <a:solidFill>
                  <a:srgbClr val="3D405B"/>
                </a:solidFill>
                <a:latin typeface="Tinos"/>
                <a:ea typeface="Tinos"/>
                <a:cs typeface="Tinos"/>
                <a:sym typeface="Tinos"/>
              </a:rPr>
              <a:t>The rule joined all possible combinations of words from corpora, and if the word was found in the test set, it was split. </a:t>
            </a:r>
            <a:endParaRPr b="1" sz="1800">
              <a:solidFill>
                <a:srgbClr val="3D405B"/>
              </a:solidFill>
              <a:latin typeface="Tinos"/>
              <a:ea typeface="Tinos"/>
              <a:cs typeface="Tinos"/>
              <a:sym typeface="Tinos"/>
            </a:endParaRPr>
          </a:p>
        </p:txBody>
      </p:sp>
      <p:sp>
        <p:nvSpPr>
          <p:cNvPr id="449" name="Google Shape;449;p47"/>
          <p:cNvSpPr txBox="1"/>
          <p:nvPr/>
        </p:nvSpPr>
        <p:spPr>
          <a:xfrm>
            <a:off x="899051" y="1983275"/>
            <a:ext cx="132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Subset of </a:t>
            </a:r>
            <a:endParaRPr sz="1000">
              <a:solidFill>
                <a:schemeClr val="accent1"/>
              </a:solidFill>
            </a:endParaRPr>
          </a:p>
          <a:p>
            <a:pPr indent="0" lvl="0" marL="0" rtl="0" algn="l">
              <a:spcBef>
                <a:spcPts val="0"/>
              </a:spcBef>
              <a:spcAft>
                <a:spcPts val="0"/>
              </a:spcAft>
              <a:buNone/>
            </a:pPr>
            <a:r>
              <a:rPr lang="el" sz="1000">
                <a:solidFill>
                  <a:schemeClr val="accent1"/>
                </a:solidFill>
              </a:rPr>
              <a:t>word</a:t>
            </a:r>
            <a:endParaRPr sz="1000">
              <a:solidFill>
                <a:schemeClr val="accent1"/>
              </a:solidFill>
            </a:endParaRPr>
          </a:p>
        </p:txBody>
      </p:sp>
      <p:sp>
        <p:nvSpPr>
          <p:cNvPr id="450" name="Google Shape;450;p47"/>
          <p:cNvSpPr txBox="1"/>
          <p:nvPr/>
        </p:nvSpPr>
        <p:spPr>
          <a:xfrm>
            <a:off x="464475" y="2812150"/>
            <a:ext cx="121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Combinations</a:t>
            </a:r>
            <a:endParaRPr sz="1000">
              <a:solidFill>
                <a:schemeClr val="accent1"/>
              </a:solidFill>
            </a:endParaRPr>
          </a:p>
          <a:p>
            <a:pPr indent="0" lvl="0" marL="0" rtl="0" algn="l">
              <a:spcBef>
                <a:spcPts val="0"/>
              </a:spcBef>
              <a:spcAft>
                <a:spcPts val="0"/>
              </a:spcAft>
              <a:buNone/>
            </a:pPr>
            <a:r>
              <a:rPr lang="el" sz="1000">
                <a:solidFill>
                  <a:schemeClr val="accent1"/>
                </a:solidFill>
              </a:rPr>
              <a:t>of words </a:t>
            </a:r>
            <a:endParaRPr sz="1200">
              <a:solidFill>
                <a:schemeClr val="accent1"/>
              </a:solidFill>
            </a:endParaRPr>
          </a:p>
        </p:txBody>
      </p:sp>
      <p:sp>
        <p:nvSpPr>
          <p:cNvPr id="451" name="Google Shape;451;p47"/>
          <p:cNvSpPr/>
          <p:nvPr/>
        </p:nvSpPr>
        <p:spPr>
          <a:xfrm>
            <a:off x="539525" y="1959150"/>
            <a:ext cx="10140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7"/>
          <p:cNvSpPr txBox="1"/>
          <p:nvPr/>
        </p:nvSpPr>
        <p:spPr>
          <a:xfrm>
            <a:off x="4149700" y="3368325"/>
            <a:ext cx="46557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παιξτεεχηρευ</a:t>
            </a:r>
            <a:r>
              <a:rPr lang="el" sz="1300">
                <a:solidFill>
                  <a:srgbClr val="3D405B"/>
                </a:solidFill>
                <a:latin typeface="Crimson Text"/>
                <a:ea typeface="Crimson Text"/>
                <a:cs typeface="Crimson Text"/>
                <a:sym typeface="Crimson Text"/>
              </a:rPr>
              <a:t> </a:t>
            </a:r>
            <a:r>
              <a:rPr b="1" lang="el" sz="1300">
                <a:solidFill>
                  <a:schemeClr val="accent1"/>
                </a:solidFill>
                <a:latin typeface="Crimson Text"/>
                <a:ea typeface="Crimson Text"/>
                <a:cs typeface="Crimson Text"/>
                <a:sym typeface="Crimson Text"/>
              </a:rPr>
              <a:t>καιπαιξτε</a:t>
            </a:r>
            <a:r>
              <a:rPr lang="el" sz="1300">
                <a:solidFill>
                  <a:srgbClr val="3D405B"/>
                </a:solidFill>
                <a:latin typeface="Crimson Text"/>
                <a:ea typeface="Crimson Text"/>
                <a:cs typeface="Crimson Text"/>
                <a:sym typeface="Crimson Text"/>
              </a:rPr>
              <a:t> </a:t>
            </a:r>
            <a:r>
              <a:rPr b="1" lang="el" sz="1300">
                <a:solidFill>
                  <a:schemeClr val="accent1"/>
                </a:solidFill>
                <a:latin typeface="Crimson Text"/>
                <a:ea typeface="Crimson Text"/>
                <a:cs typeface="Crimson Text"/>
                <a:sym typeface="Crimson Text"/>
              </a:rPr>
              <a:t>καινούργιος</a:t>
            </a:r>
            <a:r>
              <a:rPr lang="el" sz="1300">
                <a:solidFill>
                  <a:srgbClr val="3D405B"/>
                </a:solidFill>
                <a:latin typeface="Crimson Text"/>
                <a:ea typeface="Crimson Text"/>
                <a:cs typeface="Crimson Text"/>
                <a:sym typeface="Crimson Text"/>
              </a:rPr>
              <a:t> γυναικας δικαι ονπεριτους ἀπλὡς ή πῶς φοῦ ἐ δίαι ἐεστιν </a:t>
            </a:r>
            <a:r>
              <a:rPr lang="el" sz="1300">
                <a:solidFill>
                  <a:srgbClr val="3D405B"/>
                </a:solidFill>
                <a:latin typeface="Crimson Text"/>
                <a:ea typeface="Crimson Text"/>
                <a:cs typeface="Crimson Text"/>
                <a:sym typeface="Crimson Text"/>
              </a:rPr>
              <a:t>τνῶ τηνκαρδιαν ειντοις</a:t>
            </a:r>
            <a:r>
              <a:rPr lang="el" sz="1300">
                <a:solidFill>
                  <a:srgbClr val="3D405B"/>
                </a:solidFill>
                <a:latin typeface="Crimson Text"/>
                <a:ea typeface="Crimson Text"/>
                <a:cs typeface="Crimson Text"/>
                <a:sym typeface="Crimson Text"/>
              </a:rPr>
              <a:t>"</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 εχηρευ</a:t>
            </a:r>
            <a:r>
              <a:rPr lang="el" sz="1300">
                <a:solidFill>
                  <a:srgbClr val="3D405B"/>
                </a:solidFill>
                <a:latin typeface="Crimson Text"/>
                <a:ea typeface="Crimson Text"/>
                <a:cs typeface="Crimson Text"/>
                <a:sym typeface="Crimson Text"/>
              </a:rPr>
              <a:t> </a:t>
            </a:r>
            <a:r>
              <a:rPr b="1" lang="el" sz="1300">
                <a:solidFill>
                  <a:schemeClr val="accent1"/>
                </a:solidFill>
                <a:latin typeface="Crimson Text"/>
                <a:ea typeface="Crimson Text"/>
                <a:cs typeface="Crimson Text"/>
                <a:sym typeface="Crimson Text"/>
              </a:rPr>
              <a:t>και παιξτε</a:t>
            </a:r>
            <a:r>
              <a:rPr lang="el" sz="1300">
                <a:solidFill>
                  <a:srgbClr val="3D405B"/>
                </a:solidFill>
                <a:latin typeface="Crimson Text"/>
                <a:ea typeface="Crimson Text"/>
                <a:cs typeface="Crimson Text"/>
                <a:sym typeface="Crimson Text"/>
              </a:rPr>
              <a:t> </a:t>
            </a:r>
            <a:r>
              <a:rPr b="1" lang="el" sz="1300">
                <a:solidFill>
                  <a:schemeClr val="accent1"/>
                </a:solidFill>
                <a:latin typeface="Crimson Text"/>
                <a:ea typeface="Crimson Text"/>
                <a:cs typeface="Crimson Text"/>
                <a:sym typeface="Crimson Text"/>
              </a:rPr>
              <a:t>καινούργιος</a:t>
            </a:r>
            <a:r>
              <a:rPr lang="el" sz="1300">
                <a:solidFill>
                  <a:srgbClr val="3D405B"/>
                </a:solidFill>
                <a:latin typeface="Crimson Text"/>
                <a:ea typeface="Crimson Text"/>
                <a:cs typeface="Crimson Text"/>
                <a:sym typeface="Crimson Text"/>
              </a:rPr>
              <a:t> </a:t>
            </a:r>
            <a:r>
              <a:rPr lang="el" sz="1300">
                <a:solidFill>
                  <a:srgbClr val="3D405B"/>
                </a:solidFill>
                <a:latin typeface="Crimson Text"/>
                <a:ea typeface="Crimson Text"/>
                <a:cs typeface="Crimson Text"/>
                <a:sym typeface="Crimson Text"/>
              </a:rPr>
              <a:t>γυναικας δικαι ονπεριτους ἀπλὡς ή πῶς φοῦ ἐ δίαι ἐεστιν τνῶ τηνκαρδιαν ειντοις</a:t>
            </a:r>
            <a:r>
              <a:rPr lang="el" sz="1300">
                <a:solidFill>
                  <a:srgbClr val="3D405B"/>
                </a:solidFill>
                <a:latin typeface="Crimson Text"/>
                <a:ea typeface="Crimson Text"/>
                <a:cs typeface="Crimson Text"/>
                <a:sym typeface="Crimson Text"/>
              </a:rPr>
              <a:t>"</a:t>
            </a:r>
            <a:endParaRPr sz="1600">
              <a:latin typeface="Crimson Text"/>
              <a:ea typeface="Crimson Text"/>
              <a:cs typeface="Crimson Text"/>
              <a:sym typeface="Crimson Text"/>
            </a:endParaRPr>
          </a:p>
        </p:txBody>
      </p:sp>
      <p:sp>
        <p:nvSpPr>
          <p:cNvPr id="453" name="Google Shape;453;p47"/>
          <p:cNvSpPr/>
          <p:nvPr/>
        </p:nvSpPr>
        <p:spPr>
          <a:xfrm>
            <a:off x="5137850" y="3470725"/>
            <a:ext cx="266400" cy="244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p:nvPr/>
        </p:nvSpPr>
        <p:spPr>
          <a:xfrm>
            <a:off x="5404250" y="3470725"/>
            <a:ext cx="462000" cy="244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7"/>
          <p:cNvSpPr/>
          <p:nvPr/>
        </p:nvSpPr>
        <p:spPr>
          <a:xfrm>
            <a:off x="5866250" y="3470725"/>
            <a:ext cx="882600" cy="244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7"/>
          <p:cNvSpPr/>
          <p:nvPr/>
        </p:nvSpPr>
        <p:spPr>
          <a:xfrm rot="-5400000">
            <a:off x="5929550" y="3305025"/>
            <a:ext cx="91200" cy="217800"/>
          </a:xfrm>
          <a:prstGeom prst="rightBrace">
            <a:avLst>
              <a:gd fmla="val 50000" name="adj1"/>
              <a:gd fmla="val 50218"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54"/>
                                        </p:tgtEl>
                                      </p:cBhvr>
                                    </p:animEffect>
                                    <p:set>
                                      <p:cBhvr>
                                        <p:cTn dur="1" fill="hold">
                                          <p:stCondLst>
                                            <p:cond delay="1000"/>
                                          </p:stCondLst>
                                        </p:cTn>
                                        <p:tgtEl>
                                          <p:spTgt spid="4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53"/>
                                        </p:tgtEl>
                                      </p:cBhvr>
                                    </p:animEffect>
                                    <p:set>
                                      <p:cBhvr>
                                        <p:cTn dur="1" fill="hold">
                                          <p:stCondLst>
                                            <p:cond delay="1000"/>
                                          </p:stCondLst>
                                        </p:cTn>
                                        <p:tgtEl>
                                          <p:spTgt spid="45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8"/>
          <p:cNvSpPr txBox="1"/>
          <p:nvPr/>
        </p:nvSpPr>
        <p:spPr>
          <a:xfrm>
            <a:off x="464700" y="197100"/>
            <a:ext cx="7372500" cy="569400"/>
          </a:xfrm>
          <a:prstGeom prst="rect">
            <a:avLst/>
          </a:prstGeom>
          <a:noFill/>
          <a:ln>
            <a:noFill/>
          </a:ln>
          <a:effectLst>
            <a:outerShdw blurRad="57150" rotWithShape="0" algn="bl" dir="5400000" dist="19050">
              <a:srgbClr val="B00136">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l" sz="2300">
                <a:solidFill>
                  <a:srgbClr val="B00136"/>
                </a:solidFill>
              </a:rPr>
              <a:t>Method</a:t>
            </a:r>
            <a:r>
              <a:rPr b="1" lang="el" sz="2500">
                <a:solidFill>
                  <a:srgbClr val="B00136"/>
                </a:solidFill>
                <a:latin typeface="Crimson Text"/>
                <a:ea typeface="Crimson Text"/>
                <a:cs typeface="Crimson Text"/>
                <a:sym typeface="Crimson Text"/>
              </a:rPr>
              <a:t> </a:t>
            </a:r>
            <a:r>
              <a:rPr b="1" i="1" lang="el" sz="2500">
                <a:solidFill>
                  <a:srgbClr val="B00136"/>
                </a:solidFill>
                <a:latin typeface="Crimson Text"/>
                <a:ea typeface="Crimson Text"/>
                <a:cs typeface="Crimson Text"/>
                <a:sym typeface="Crimson Text"/>
              </a:rPr>
              <a:t>- </a:t>
            </a:r>
            <a:r>
              <a:rPr b="1" i="1" lang="el" sz="2500">
                <a:solidFill>
                  <a:schemeClr val="accent1"/>
                </a:solidFill>
                <a:latin typeface="Crimson Text"/>
                <a:ea typeface="Crimson Text"/>
                <a:cs typeface="Crimson Text"/>
                <a:sym typeface="Crimson Text"/>
              </a:rPr>
              <a:t>Rule Based Model</a:t>
            </a:r>
            <a:endParaRPr b="1" i="1" sz="2900">
              <a:solidFill>
                <a:schemeClr val="accent1"/>
              </a:solidFill>
              <a:latin typeface="Crimson Text"/>
              <a:ea typeface="Crimson Text"/>
              <a:cs typeface="Crimson Text"/>
              <a:sym typeface="Crimson Text"/>
            </a:endParaRPr>
          </a:p>
        </p:txBody>
      </p:sp>
      <p:sp>
        <p:nvSpPr>
          <p:cNvPr id="462" name="Google Shape;462;p48"/>
          <p:cNvSpPr/>
          <p:nvPr/>
        </p:nvSpPr>
        <p:spPr>
          <a:xfrm>
            <a:off x="8310025" y="0"/>
            <a:ext cx="422100" cy="402000"/>
          </a:xfrm>
          <a:prstGeom prst="rect">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8"/>
          <p:cNvSpPr/>
          <p:nvPr/>
        </p:nvSpPr>
        <p:spPr>
          <a:xfrm rot="-10797557">
            <a:off x="8310025" y="403350"/>
            <a:ext cx="422100" cy="273600"/>
          </a:xfrm>
          <a:prstGeom prst="triangle">
            <a:avLst>
              <a:gd fmla="val 50000" name="adj"/>
            </a:avLst>
          </a:prstGeom>
          <a:solidFill>
            <a:schemeClr val="accent1"/>
          </a:solidFill>
          <a:ln cap="flat" cmpd="sng" w="9525">
            <a:solidFill>
              <a:srgbClr val="B001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64" name="Google Shape;464;p48"/>
          <p:cNvSpPr txBox="1"/>
          <p:nvPr/>
        </p:nvSpPr>
        <p:spPr>
          <a:xfrm>
            <a:off x="8236675" y="0"/>
            <a:ext cx="56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800">
                <a:solidFill>
                  <a:srgbClr val="E5B68F"/>
                </a:solidFill>
              </a:rPr>
              <a:t>5</a:t>
            </a:r>
            <a:endParaRPr b="1" sz="1800">
              <a:solidFill>
                <a:srgbClr val="E5B68F"/>
              </a:solidFill>
            </a:endParaRPr>
          </a:p>
        </p:txBody>
      </p:sp>
      <p:sp>
        <p:nvSpPr>
          <p:cNvPr id="465" name="Google Shape;465;p48"/>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rgbClr val="C6B7A9"/>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sp>
        <p:nvSpPr>
          <p:cNvPr id="466" name="Google Shape;466;p48"/>
          <p:cNvSpPr/>
          <p:nvPr/>
        </p:nvSpPr>
        <p:spPr>
          <a:xfrm>
            <a:off x="539525" y="1609720"/>
            <a:ext cx="8199120" cy="101778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grpSp>
        <p:nvGrpSpPr>
          <p:cNvPr id="467" name="Google Shape;467;p48"/>
          <p:cNvGrpSpPr/>
          <p:nvPr/>
        </p:nvGrpSpPr>
        <p:grpSpPr>
          <a:xfrm>
            <a:off x="2138298" y="940398"/>
            <a:ext cx="423693" cy="474773"/>
            <a:chOff x="1786339" y="1551001"/>
            <a:chExt cx="473400" cy="473400"/>
          </a:xfrm>
        </p:grpSpPr>
        <p:sp>
          <p:nvSpPr>
            <p:cNvPr id="468" name="Google Shape;468;p48"/>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1"/>
                </a:solidFill>
                <a:latin typeface="Arial"/>
                <a:ea typeface="Arial"/>
                <a:cs typeface="Arial"/>
                <a:sym typeface="Arial"/>
              </a:endParaRPr>
            </a:p>
          </p:txBody>
        </p:sp>
        <p:sp>
          <p:nvSpPr>
            <p:cNvPr id="469" name="Google Shape;469;p48"/>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lang="el" sz="800">
                  <a:solidFill>
                    <a:srgbClr val="595959"/>
                  </a:solidFill>
                  <a:latin typeface="Montserrat"/>
                  <a:ea typeface="Montserrat"/>
                  <a:cs typeface="Montserrat"/>
                  <a:sym typeface="Montserrat"/>
                </a:rPr>
                <a:t>3</a:t>
              </a:r>
              <a:endParaRPr b="0" i="0" sz="800" u="none" cap="none" strike="noStrike">
                <a:solidFill>
                  <a:srgbClr val="595959"/>
                </a:solidFill>
                <a:latin typeface="Montserrat"/>
                <a:ea typeface="Montserrat"/>
                <a:cs typeface="Montserrat"/>
                <a:sym typeface="Montserrat"/>
              </a:endParaRPr>
            </a:p>
          </p:txBody>
        </p:sp>
      </p:grpSp>
      <p:grpSp>
        <p:nvGrpSpPr>
          <p:cNvPr id="470" name="Google Shape;470;p48"/>
          <p:cNvGrpSpPr/>
          <p:nvPr/>
        </p:nvGrpSpPr>
        <p:grpSpPr>
          <a:xfrm>
            <a:off x="1347956" y="2818728"/>
            <a:ext cx="423693" cy="474773"/>
            <a:chOff x="2824664" y="3423900"/>
            <a:chExt cx="473400" cy="473400"/>
          </a:xfrm>
        </p:grpSpPr>
        <p:sp>
          <p:nvSpPr>
            <p:cNvPr id="471" name="Google Shape;471;p48"/>
            <p:cNvSpPr/>
            <p:nvPr/>
          </p:nvSpPr>
          <p:spPr>
            <a:xfrm rot="-2700000">
              <a:off x="2893992" y="3493228"/>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472" name="Google Shape;472;p48"/>
            <p:cNvSpPr/>
            <p:nvPr/>
          </p:nvSpPr>
          <p:spPr>
            <a:xfrm flipH="1">
              <a:off x="2994314" y="36001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2</a:t>
              </a:r>
              <a:endParaRPr b="0" i="0" sz="800" u="none" cap="none" strike="noStrike">
                <a:solidFill>
                  <a:srgbClr val="595959"/>
                </a:solidFill>
                <a:latin typeface="Montserrat"/>
                <a:ea typeface="Montserrat"/>
                <a:cs typeface="Montserrat"/>
                <a:sym typeface="Montserrat"/>
              </a:endParaRPr>
            </a:p>
          </p:txBody>
        </p:sp>
      </p:grpSp>
      <p:grpSp>
        <p:nvGrpSpPr>
          <p:cNvPr id="473" name="Google Shape;473;p48"/>
          <p:cNvGrpSpPr/>
          <p:nvPr/>
        </p:nvGrpSpPr>
        <p:grpSpPr>
          <a:xfrm>
            <a:off x="539523" y="1992198"/>
            <a:ext cx="423693" cy="474773"/>
            <a:chOff x="1786339" y="1551001"/>
            <a:chExt cx="473400" cy="473400"/>
          </a:xfrm>
        </p:grpSpPr>
        <p:sp>
          <p:nvSpPr>
            <p:cNvPr id="474" name="Google Shape;474;p48"/>
            <p:cNvSpPr/>
            <p:nvPr/>
          </p:nvSpPr>
          <p:spPr>
            <a:xfrm rot="8100000">
              <a:off x="1855667" y="16203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Arial"/>
                <a:ea typeface="Arial"/>
                <a:cs typeface="Arial"/>
                <a:sym typeface="Arial"/>
              </a:endParaRPr>
            </a:p>
          </p:txBody>
        </p:sp>
        <p:sp>
          <p:nvSpPr>
            <p:cNvPr id="475" name="Google Shape;475;p48"/>
            <p:cNvSpPr/>
            <p:nvPr/>
          </p:nvSpPr>
          <p:spPr>
            <a:xfrm>
              <a:off x="1955989" y="17140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l" sz="800" u="none" cap="none" strike="noStrike">
                  <a:solidFill>
                    <a:srgbClr val="595959"/>
                  </a:solidFill>
                  <a:latin typeface="Montserrat"/>
                  <a:ea typeface="Montserrat"/>
                  <a:cs typeface="Montserrat"/>
                  <a:sym typeface="Montserrat"/>
                </a:rPr>
                <a:t>1</a:t>
              </a:r>
              <a:endParaRPr b="0" i="0" sz="800" u="none" cap="none" strike="noStrike">
                <a:solidFill>
                  <a:srgbClr val="595959"/>
                </a:solidFill>
                <a:latin typeface="Montserrat"/>
                <a:ea typeface="Montserrat"/>
                <a:cs typeface="Montserrat"/>
                <a:sym typeface="Montserrat"/>
              </a:endParaRPr>
            </a:p>
          </p:txBody>
        </p:sp>
      </p:grpSp>
      <p:sp>
        <p:nvSpPr>
          <p:cNvPr id="476" name="Google Shape;476;p48"/>
          <p:cNvSpPr txBox="1"/>
          <p:nvPr/>
        </p:nvSpPr>
        <p:spPr>
          <a:xfrm>
            <a:off x="2029300" y="394730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477" name="Google Shape;477;p48"/>
          <p:cNvSpPr txBox="1"/>
          <p:nvPr/>
        </p:nvSpPr>
        <p:spPr>
          <a:xfrm>
            <a:off x="713225" y="3328900"/>
            <a:ext cx="34365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800">
                <a:solidFill>
                  <a:srgbClr val="3D405B"/>
                </a:solidFill>
              </a:rPr>
              <a:t>Edit distance (ED)</a:t>
            </a:r>
            <a:r>
              <a:rPr b="1" lang="el" sz="1800">
                <a:solidFill>
                  <a:srgbClr val="3D405B"/>
                </a:solidFill>
              </a:rPr>
              <a:t> </a:t>
            </a:r>
            <a:endParaRPr b="1" sz="1800">
              <a:solidFill>
                <a:srgbClr val="3D405B"/>
              </a:solidFill>
            </a:endParaRPr>
          </a:p>
          <a:p>
            <a:pPr indent="0" lvl="0" marL="0" rtl="0" algn="l">
              <a:spcBef>
                <a:spcPts val="0"/>
              </a:spcBef>
              <a:spcAft>
                <a:spcPts val="0"/>
              </a:spcAft>
              <a:buNone/>
            </a:pPr>
            <a:r>
              <a:rPr lang="el" sz="1000">
                <a:solidFill>
                  <a:srgbClr val="3D405B"/>
                </a:solidFill>
                <a:latin typeface="Tinos"/>
                <a:ea typeface="Tinos"/>
                <a:cs typeface="Tinos"/>
                <a:sym typeface="Tinos"/>
              </a:rPr>
              <a:t>-The rule checked if the token with edit distance equal to one character was in corpora</a:t>
            </a:r>
            <a:endParaRPr sz="1000">
              <a:solidFill>
                <a:srgbClr val="3D405B"/>
              </a:solidFill>
              <a:latin typeface="Tinos"/>
              <a:ea typeface="Tinos"/>
              <a:cs typeface="Tinos"/>
              <a:sym typeface="Tinos"/>
            </a:endParaRPr>
          </a:p>
          <a:p>
            <a:pPr indent="0" lvl="0" marL="0" rtl="0" algn="l">
              <a:spcBef>
                <a:spcPts val="0"/>
              </a:spcBef>
              <a:spcAft>
                <a:spcPts val="0"/>
              </a:spcAft>
              <a:buNone/>
            </a:pPr>
            <a:r>
              <a:rPr lang="el" sz="1000">
                <a:solidFill>
                  <a:srgbClr val="3D405B"/>
                </a:solidFill>
                <a:latin typeface="Tinos"/>
                <a:ea typeface="Tinos"/>
                <a:cs typeface="Tinos"/>
                <a:sym typeface="Tinos"/>
              </a:rPr>
              <a:t>-The same rule was separately applied for words with more than 8 characters, like "γυναικας", but with edit distance equal to two characters</a:t>
            </a:r>
            <a:endParaRPr sz="1000">
              <a:solidFill>
                <a:srgbClr val="3D405B"/>
              </a:solidFill>
              <a:latin typeface="Tinos"/>
              <a:ea typeface="Tinos"/>
              <a:cs typeface="Tinos"/>
              <a:sym typeface="Tinos"/>
            </a:endParaRPr>
          </a:p>
          <a:p>
            <a:pPr indent="0" lvl="0" marL="0" rtl="0" algn="l">
              <a:spcBef>
                <a:spcPts val="0"/>
              </a:spcBef>
              <a:spcAft>
                <a:spcPts val="0"/>
              </a:spcAft>
              <a:buNone/>
            </a:pPr>
            <a:r>
              <a:rPr lang="el" sz="1000">
                <a:solidFill>
                  <a:schemeClr val="dk2"/>
                </a:solidFill>
              </a:rPr>
              <a:t> </a:t>
            </a:r>
            <a:endParaRPr b="1" sz="1800">
              <a:solidFill>
                <a:schemeClr val="dk2"/>
              </a:solidFill>
            </a:endParaRPr>
          </a:p>
        </p:txBody>
      </p:sp>
      <p:sp>
        <p:nvSpPr>
          <p:cNvPr id="478" name="Google Shape;478;p48"/>
          <p:cNvSpPr txBox="1"/>
          <p:nvPr/>
        </p:nvSpPr>
        <p:spPr>
          <a:xfrm>
            <a:off x="899051" y="1983275"/>
            <a:ext cx="132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Subset of </a:t>
            </a:r>
            <a:endParaRPr sz="1000">
              <a:solidFill>
                <a:schemeClr val="accent1"/>
              </a:solidFill>
            </a:endParaRPr>
          </a:p>
          <a:p>
            <a:pPr indent="0" lvl="0" marL="0" rtl="0" algn="l">
              <a:spcBef>
                <a:spcPts val="0"/>
              </a:spcBef>
              <a:spcAft>
                <a:spcPts val="0"/>
              </a:spcAft>
              <a:buNone/>
            </a:pPr>
            <a:r>
              <a:rPr lang="el" sz="1000">
                <a:solidFill>
                  <a:schemeClr val="accent1"/>
                </a:solidFill>
              </a:rPr>
              <a:t>word</a:t>
            </a:r>
            <a:endParaRPr sz="1000">
              <a:solidFill>
                <a:schemeClr val="accent1"/>
              </a:solidFill>
            </a:endParaRPr>
          </a:p>
        </p:txBody>
      </p:sp>
      <p:sp>
        <p:nvSpPr>
          <p:cNvPr id="479" name="Google Shape;479;p48"/>
          <p:cNvSpPr txBox="1"/>
          <p:nvPr/>
        </p:nvSpPr>
        <p:spPr>
          <a:xfrm>
            <a:off x="464475" y="2812150"/>
            <a:ext cx="121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000">
                <a:solidFill>
                  <a:schemeClr val="accent1"/>
                </a:solidFill>
              </a:rPr>
              <a:t>Combinations</a:t>
            </a:r>
            <a:endParaRPr sz="1000">
              <a:solidFill>
                <a:schemeClr val="accent1"/>
              </a:solidFill>
            </a:endParaRPr>
          </a:p>
          <a:p>
            <a:pPr indent="0" lvl="0" marL="0" rtl="0" algn="l">
              <a:spcBef>
                <a:spcPts val="0"/>
              </a:spcBef>
              <a:spcAft>
                <a:spcPts val="0"/>
              </a:spcAft>
              <a:buNone/>
            </a:pPr>
            <a:r>
              <a:rPr lang="el" sz="1000">
                <a:solidFill>
                  <a:schemeClr val="accent1"/>
                </a:solidFill>
              </a:rPr>
              <a:t>of words </a:t>
            </a:r>
            <a:endParaRPr sz="1200">
              <a:solidFill>
                <a:schemeClr val="accent1"/>
              </a:solidFill>
            </a:endParaRPr>
          </a:p>
        </p:txBody>
      </p:sp>
      <p:sp>
        <p:nvSpPr>
          <p:cNvPr id="480" name="Google Shape;480;p48"/>
          <p:cNvSpPr/>
          <p:nvPr/>
        </p:nvSpPr>
        <p:spPr>
          <a:xfrm>
            <a:off x="539525" y="1959150"/>
            <a:ext cx="10140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8"/>
          <p:cNvSpPr/>
          <p:nvPr/>
        </p:nvSpPr>
        <p:spPr>
          <a:xfrm>
            <a:off x="539525" y="2788000"/>
            <a:ext cx="1281600" cy="540900"/>
          </a:xfrm>
          <a:prstGeom prst="rect">
            <a:avLst/>
          </a:prstGeom>
          <a:solidFill>
            <a:srgbClr val="FFFFFF">
              <a:alpha val="49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8"/>
          <p:cNvSpPr txBox="1"/>
          <p:nvPr/>
        </p:nvSpPr>
        <p:spPr>
          <a:xfrm>
            <a:off x="1516450" y="1308650"/>
            <a:ext cx="42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nos"/>
              <a:ea typeface="Tinos"/>
              <a:cs typeface="Tinos"/>
              <a:sym typeface="Tinos"/>
            </a:endParaRPr>
          </a:p>
        </p:txBody>
      </p:sp>
      <p:sp>
        <p:nvSpPr>
          <p:cNvPr id="483" name="Google Shape;483;p48"/>
          <p:cNvSpPr txBox="1"/>
          <p:nvPr/>
        </p:nvSpPr>
        <p:spPr>
          <a:xfrm>
            <a:off x="1114151" y="941800"/>
            <a:ext cx="1321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000">
                <a:solidFill>
                  <a:schemeClr val="accent1"/>
                </a:solidFill>
              </a:rPr>
              <a:t>Edit distance</a:t>
            </a:r>
            <a:endParaRPr sz="1000">
              <a:solidFill>
                <a:schemeClr val="accent1"/>
              </a:solidFill>
            </a:endParaRPr>
          </a:p>
          <a:p>
            <a:pPr indent="0" lvl="0" marL="0" rtl="0" algn="ctr">
              <a:spcBef>
                <a:spcPts val="0"/>
              </a:spcBef>
              <a:spcAft>
                <a:spcPts val="0"/>
              </a:spcAft>
              <a:buNone/>
            </a:pPr>
            <a:r>
              <a:rPr lang="el" sz="1000">
                <a:solidFill>
                  <a:schemeClr val="accent1"/>
                </a:solidFill>
              </a:rPr>
              <a:t>(1 &amp; 2)</a:t>
            </a:r>
            <a:endParaRPr sz="1000">
              <a:solidFill>
                <a:schemeClr val="accent1"/>
              </a:solidFill>
            </a:endParaRPr>
          </a:p>
        </p:txBody>
      </p:sp>
      <p:sp>
        <p:nvSpPr>
          <p:cNvPr id="484" name="Google Shape;484;p48"/>
          <p:cNvSpPr txBox="1"/>
          <p:nvPr/>
        </p:nvSpPr>
        <p:spPr>
          <a:xfrm>
            <a:off x="6604175" y="3091250"/>
            <a:ext cx="728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100">
                <a:solidFill>
                  <a:schemeClr val="accent1"/>
                </a:solidFill>
                <a:latin typeface="Tinos"/>
                <a:ea typeface="Tinos"/>
                <a:cs typeface="Tinos"/>
                <a:sym typeface="Tinos"/>
              </a:rPr>
              <a:t>ED = 2</a:t>
            </a:r>
            <a:endParaRPr b="1" sz="1100">
              <a:solidFill>
                <a:schemeClr val="accent1"/>
              </a:solidFill>
              <a:latin typeface="Tinos"/>
              <a:ea typeface="Tinos"/>
              <a:cs typeface="Tinos"/>
              <a:sym typeface="Tinos"/>
            </a:endParaRPr>
          </a:p>
        </p:txBody>
      </p:sp>
      <p:sp>
        <p:nvSpPr>
          <p:cNvPr id="485" name="Google Shape;485;p48"/>
          <p:cNvSpPr txBox="1"/>
          <p:nvPr/>
        </p:nvSpPr>
        <p:spPr>
          <a:xfrm>
            <a:off x="4149700" y="3368325"/>
            <a:ext cx="46557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παιξτεεχηρευ</a:t>
            </a:r>
            <a:r>
              <a:rPr lang="el" sz="1300">
                <a:solidFill>
                  <a:srgbClr val="3D405B"/>
                </a:solidFill>
                <a:latin typeface="Crimson Text"/>
                <a:ea typeface="Crimson Text"/>
                <a:cs typeface="Crimson Text"/>
                <a:sym typeface="Crimson Text"/>
              </a:rPr>
              <a:t> καιπαιξτε καινούργιος </a:t>
            </a:r>
            <a:r>
              <a:rPr b="1" lang="el" sz="1300">
                <a:solidFill>
                  <a:srgbClr val="B00136"/>
                </a:solidFill>
                <a:latin typeface="Crimson Text"/>
                <a:ea typeface="Crimson Text"/>
                <a:cs typeface="Crimson Text"/>
                <a:sym typeface="Crimson Text"/>
              </a:rPr>
              <a:t>γυναεκασ</a:t>
            </a:r>
            <a:r>
              <a:rPr lang="el" sz="1300">
                <a:solidFill>
                  <a:srgbClr val="3D405B"/>
                </a:solidFill>
                <a:latin typeface="Crimson Text"/>
                <a:ea typeface="Crimson Text"/>
                <a:cs typeface="Crimson Text"/>
                <a:sym typeface="Crimson Text"/>
              </a:rPr>
              <a:t> δικαι ονπεριτους ἀπλὡς ή πῶς φοῦ ἐ δίαι ἐεστιν </a:t>
            </a:r>
            <a:r>
              <a:rPr lang="el" sz="1300">
                <a:solidFill>
                  <a:srgbClr val="3D405B"/>
                </a:solidFill>
                <a:latin typeface="Crimson Text"/>
                <a:ea typeface="Crimson Text"/>
                <a:cs typeface="Crimson Text"/>
                <a:sym typeface="Crimson Text"/>
              </a:rPr>
              <a:t>τνῶ τηνκαρδιαν ειντοις</a:t>
            </a:r>
            <a:r>
              <a:rPr lang="el" sz="1300">
                <a:solidFill>
                  <a:srgbClr val="3D405B"/>
                </a:solidFill>
                <a:latin typeface="Crimson Text"/>
                <a:ea typeface="Crimson Text"/>
                <a:cs typeface="Crimson Text"/>
                <a:sym typeface="Crimson Text"/>
              </a:rPr>
              <a:t>"</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t/>
            </a:r>
            <a:endParaRPr sz="1300">
              <a:solidFill>
                <a:srgbClr val="3D405B"/>
              </a:solidFill>
              <a:latin typeface="Crimson Text"/>
              <a:ea typeface="Crimson Text"/>
              <a:cs typeface="Crimson Text"/>
              <a:sym typeface="Crimson Text"/>
            </a:endParaRPr>
          </a:p>
          <a:p>
            <a:pPr indent="0" lvl="0" marL="0" rtl="0" algn="l">
              <a:spcBef>
                <a:spcPts val="0"/>
              </a:spcBef>
              <a:spcAft>
                <a:spcPts val="0"/>
              </a:spcAft>
              <a:buNone/>
            </a:pPr>
            <a:r>
              <a:rPr lang="el" sz="1300">
                <a:solidFill>
                  <a:srgbClr val="3D405B"/>
                </a:solidFill>
                <a:latin typeface="Crimson Text"/>
                <a:ea typeface="Crimson Text"/>
                <a:cs typeface="Crimson Text"/>
                <a:sym typeface="Crimson Text"/>
              </a:rPr>
              <a:t>"</a:t>
            </a:r>
            <a:r>
              <a:rPr lang="el" sz="1300">
                <a:solidFill>
                  <a:srgbClr val="3D405B"/>
                </a:solidFill>
                <a:latin typeface="Crimson Text"/>
                <a:ea typeface="Crimson Text"/>
                <a:cs typeface="Crimson Text"/>
                <a:sym typeface="Crimson Text"/>
              </a:rPr>
              <a:t>παιξτε εχηρευ</a:t>
            </a:r>
            <a:r>
              <a:rPr lang="el" sz="1300">
                <a:solidFill>
                  <a:srgbClr val="3D405B"/>
                </a:solidFill>
                <a:latin typeface="Crimson Text"/>
                <a:ea typeface="Crimson Text"/>
                <a:cs typeface="Crimson Text"/>
                <a:sym typeface="Crimson Text"/>
              </a:rPr>
              <a:t> και παιξτε καινούργιος </a:t>
            </a:r>
            <a:r>
              <a:rPr b="1" lang="el" sz="1300">
                <a:solidFill>
                  <a:srgbClr val="B00136"/>
                </a:solidFill>
                <a:latin typeface="Crimson Text"/>
                <a:ea typeface="Crimson Text"/>
                <a:cs typeface="Crimson Text"/>
                <a:sym typeface="Crimson Text"/>
              </a:rPr>
              <a:t>γυναικας</a:t>
            </a:r>
            <a:r>
              <a:rPr lang="el" sz="1300">
                <a:solidFill>
                  <a:srgbClr val="3D405B"/>
                </a:solidFill>
                <a:latin typeface="Crimson Text"/>
                <a:ea typeface="Crimson Text"/>
                <a:cs typeface="Crimson Text"/>
                <a:sym typeface="Crimson Text"/>
              </a:rPr>
              <a:t> δικαι ονπεριτους ἀπλὡς ή πῶς φοῦ ἐ δίαι ἐεστιν τνῶ τηνκαρδιαν ειντοις</a:t>
            </a:r>
            <a:r>
              <a:rPr lang="el" sz="1300">
                <a:solidFill>
                  <a:srgbClr val="3D405B"/>
                </a:solidFill>
                <a:latin typeface="Crimson Text"/>
                <a:ea typeface="Crimson Text"/>
                <a:cs typeface="Crimson Text"/>
                <a:sym typeface="Crimson Text"/>
              </a:rPr>
              <a:t>"</a:t>
            </a:r>
            <a:endParaRPr sz="1600">
              <a:latin typeface="Crimson Text"/>
              <a:ea typeface="Crimson Text"/>
              <a:cs typeface="Crimson Text"/>
              <a:sym typeface="Crimson Text"/>
            </a:endParaRPr>
          </a:p>
        </p:txBody>
      </p:sp>
    </p:spTree>
  </p:cSld>
  <p:clrMapOvr>
    <a:masterClrMapping/>
  </p:clrMapOvr>
</p:sld>
</file>

<file path=ppt/theme/theme1.xml><?xml version="1.0" encoding="utf-8"?>
<a:theme xmlns:a="http://schemas.openxmlformats.org/drawingml/2006/main" xmlns:r="http://schemas.openxmlformats.org/officeDocument/2006/relationships" name="Fortinbras template">
  <a:themeElements>
    <a:clrScheme name="Custom 347">
      <a:dk1>
        <a:srgbClr val="272A35"/>
      </a:dk1>
      <a:lt1>
        <a:srgbClr val="FFFFFF"/>
      </a:lt1>
      <a:dk2>
        <a:srgbClr val="272A35"/>
      </a:dk2>
      <a:lt2>
        <a:srgbClr val="EFF0F3"/>
      </a:lt2>
      <a:accent1>
        <a:srgbClr val="AD0B2D"/>
      </a:accent1>
      <a:accent2>
        <a:srgbClr val="802017"/>
      </a:accent2>
      <a:accent3>
        <a:srgbClr val="E2D7D0"/>
      </a:accent3>
      <a:accent4>
        <a:srgbClr val="C2B6B9"/>
      </a:accent4>
      <a:accent5>
        <a:srgbClr val="F8F1E8"/>
      </a:accent5>
      <a:accent6>
        <a:srgbClr val="D5CABC"/>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rtinbras template">
  <a:themeElements>
    <a:clrScheme name="Custom 347">
      <a:dk1>
        <a:srgbClr val="272A35"/>
      </a:dk1>
      <a:lt1>
        <a:srgbClr val="FFFFFF"/>
      </a:lt1>
      <a:dk2>
        <a:srgbClr val="272A35"/>
      </a:dk2>
      <a:lt2>
        <a:srgbClr val="EFF0F3"/>
      </a:lt2>
      <a:accent1>
        <a:srgbClr val="AD0B2D"/>
      </a:accent1>
      <a:accent2>
        <a:srgbClr val="802017"/>
      </a:accent2>
      <a:accent3>
        <a:srgbClr val="E2D7D0"/>
      </a:accent3>
      <a:accent4>
        <a:srgbClr val="C2B6B9"/>
      </a:accent4>
      <a:accent5>
        <a:srgbClr val="F8F1E8"/>
      </a:accent5>
      <a:accent6>
        <a:srgbClr val="D5CABC"/>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