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D675-B9C5-19D5-DD7A-2F571179F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DDFE5-A240-512B-3C3B-12DC0ED90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3B9-826D-2E56-E9A0-B02B3BD7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5C6E-9719-DA16-21C2-4E1CAA55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C42A-75C7-583F-10A3-7D27F75C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EB6F-EA90-649D-BB02-31FCFAE9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E9E82-88E4-540B-F8D3-274BBC82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2352-663B-9AD6-53F3-D68252B0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69E5-8E7E-5312-5F62-43E24D28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10F4-3887-4F7C-8B6C-80AAA67D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69068-7F6A-1255-C016-00DCAFB79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7F914-EA0E-1E1B-FF5D-FC948AC6E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EAFD9-5321-DEC5-F18E-9D22081D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11AA-9498-677A-610C-8A6365E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449A-A06F-6FD2-82D4-99E9BEFF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61D-7837-2B88-C92D-6A90E1B4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8872-737C-5851-E03B-AF8BD0C05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D7A46-618A-B22D-36A5-4B5576B0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5FD0-7A78-E8D6-5A1C-5DAB4B60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2B36-94E1-0F68-4BBD-B19916BD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C12D-91BE-514B-492A-61F45208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9F72-45F0-CCED-19C9-7CFD486E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1A36-2B38-7B4A-8089-40626147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2662-A803-0B6B-8380-00A4506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43C6-D362-4D01-F9B8-18E3B019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F64B-BCDD-33F6-FC94-C774B47C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41B4-6F1B-1E85-55AF-C47A0B6B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78ED4-0B3A-1A66-F0FF-60B97B931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0610E-4E84-7BB6-EECE-5E5E5669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42C4-FFAA-B71C-4969-1514755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ED5D6-911E-03D6-9C40-6251AFD6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98FD-0748-58E0-B485-4E08F76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4B52-DC87-668B-7205-DA377DEE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F515-494F-A9DC-56C2-22F9182F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CB300-9DA6-A351-F3CB-850500E05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E3FED-79F9-017B-1C00-07A63874E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B0637-DC86-75F9-99D4-4DD9F4F1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944C1-2F77-1613-3F74-C8FC1C5A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564EB-6137-ABC0-813C-D1653C0D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5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87B0-56DD-893E-A6D8-D5508492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BA3DA-96AE-26AD-EFD6-EA8EA3A2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28B68-7D61-5E28-55B7-3457FB60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E6EE3-C1F8-BBF1-8B03-37E48430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0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29E8-2230-C09E-89FC-64E6FDD1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BC3CE-4BD4-0611-2DDE-B778CA95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EE1DA-5A56-9E07-1A47-42AFB25C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F680-DDDF-1934-41FA-FD0A6007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A675-B815-3113-06BE-31200BAC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C96A-87AA-4934-0DDC-0E4DB484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93A50-028E-F770-3601-6C605B3B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6F16A-2C50-29FF-785B-4E84EA5A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3F828-C24D-D57D-C4EA-7B08B56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2E9E-62BD-5700-1498-522DDF78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BF826-19A2-1B46-47E3-72343C23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B3B6-1906-E2F9-7FAE-D395A8F99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2AD20-8106-9716-1E8A-826F7C50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97F3B-1DDB-5226-3A98-F55621EC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3B6D-6EA7-59BC-1DF8-24B699A8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133FD-A680-92C5-3835-1C17F441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9764-445D-86CD-5764-000884C0F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2336-3DD0-F053-FD55-A811AF32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CB5D-EF82-4291-86B3-99E05B0CC76C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E036-FE47-F5F3-A061-42935E2FE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E5BD-F1E8-CB48-C152-CC0FC0BD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5499-C85D-48E7-9DCB-FEDCF4262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571AF853-8E5F-1A58-968F-BBCDC43C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16" y="410047"/>
            <a:ext cx="2263737" cy="1963193"/>
          </a:xfrm>
          <a:prstGeom prst="rect">
            <a:avLst/>
          </a:prstGeom>
        </p:spPr>
      </p:pic>
      <p:pic>
        <p:nvPicPr>
          <p:cNvPr id="12" name="Picture 11" descr="A picture containing screenshot, graphics, graphic design, art&#10;&#10;Description automatically generated">
            <a:extLst>
              <a:ext uri="{FF2B5EF4-FFF2-40B4-BE49-F238E27FC236}">
                <a16:creationId xmlns:a16="http://schemas.microsoft.com/office/drawing/2014/main" id="{7A54D7F7-65CA-4B33-11A6-18C0F587C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3" y="967333"/>
            <a:ext cx="2663306" cy="135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E74C56-C9B9-3DFB-5BE1-43344D9688D8}"/>
              </a:ext>
            </a:extLst>
          </p:cNvPr>
          <p:cNvSpPr txBox="1"/>
          <p:nvPr/>
        </p:nvSpPr>
        <p:spPr>
          <a:xfrm>
            <a:off x="898023" y="2242801"/>
            <a:ext cx="46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V</a:t>
            </a:r>
            <a:r>
              <a:rPr lang="en-US" altLang="zh-CN" sz="1600" dirty="0">
                <a:solidFill>
                  <a:srgbClr val="FF0000"/>
                </a:solidFill>
              </a:rPr>
              <a:t>ision-based</a:t>
            </a:r>
            <a:r>
              <a:rPr lang="en-US" altLang="zh-CN" sz="1600" dirty="0"/>
              <a:t> measurement: multi-robot coordination with bearing information </a:t>
            </a:r>
            <a:endParaRPr lang="en-US" sz="1600" dirty="0"/>
          </a:p>
        </p:txBody>
      </p:sp>
      <p:pic>
        <p:nvPicPr>
          <p:cNvPr id="18" name="Picture 17" descr="A diagram of a cube&#10;&#10;Description automatically generated with low confidence">
            <a:extLst>
              <a:ext uri="{FF2B5EF4-FFF2-40B4-BE49-F238E27FC236}">
                <a16:creationId xmlns:a16="http://schemas.microsoft.com/office/drawing/2014/main" id="{981F0F0A-32F1-B2F0-C85B-9BE58BDAA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36" y="403035"/>
            <a:ext cx="2549829" cy="19605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D468D-AB0B-2DBD-BC04-22EE242A27CE}"/>
              </a:ext>
            </a:extLst>
          </p:cNvPr>
          <p:cNvSpPr txBox="1"/>
          <p:nvPr/>
        </p:nvSpPr>
        <p:spPr>
          <a:xfrm>
            <a:off x="7077353" y="2370979"/>
            <a:ext cx="49452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Bearing-based</a:t>
            </a:r>
            <a:r>
              <a:rPr lang="en-US" altLang="zh-CN" sz="1600" dirty="0"/>
              <a:t> formation and network localization  </a:t>
            </a:r>
            <a:endParaRPr lang="en-US" sz="16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2685F7A-4F6D-BCB3-FC81-92DABF5A02D4}"/>
              </a:ext>
            </a:extLst>
          </p:cNvPr>
          <p:cNvSpPr/>
          <p:nvPr/>
        </p:nvSpPr>
        <p:spPr>
          <a:xfrm rot="5400000">
            <a:off x="9752670" y="2866067"/>
            <a:ext cx="41656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pic>
        <p:nvPicPr>
          <p:cNvPr id="24" name="Picture 23" descr="A close-up of a magazine&#10;&#10;Description automatically generated with low confidence">
            <a:extLst>
              <a:ext uri="{FF2B5EF4-FFF2-40B4-BE49-F238E27FC236}">
                <a16:creationId xmlns:a16="http://schemas.microsoft.com/office/drawing/2014/main" id="{95AB8D0B-575A-D4EA-8580-6C6287B4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97" y="3341039"/>
            <a:ext cx="3569305" cy="3442914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0445B47-0C77-B8B1-E47E-DBEA66781AE5}"/>
              </a:ext>
            </a:extLst>
          </p:cNvPr>
          <p:cNvSpPr/>
          <p:nvPr/>
        </p:nvSpPr>
        <p:spPr>
          <a:xfrm>
            <a:off x="5532201" y="1497456"/>
            <a:ext cx="73876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D00C329-B535-3E4D-8078-E909C11D4EDD}"/>
              </a:ext>
            </a:extLst>
          </p:cNvPr>
          <p:cNvSpPr/>
          <p:nvPr/>
        </p:nvSpPr>
        <p:spPr>
          <a:xfrm rot="10800000">
            <a:off x="5901585" y="5026017"/>
            <a:ext cx="20720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C164A-C92F-CE1D-B83D-ABADA204810B}"/>
              </a:ext>
            </a:extLst>
          </p:cNvPr>
          <p:cNvSpPr txBox="1"/>
          <p:nvPr/>
        </p:nvSpPr>
        <p:spPr>
          <a:xfrm>
            <a:off x="5954276" y="4479282"/>
            <a:ext cx="2749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Bearing equivalence </a:t>
            </a:r>
            <a:r>
              <a:rPr lang="en-US" altLang="zh-CN" sz="1600" dirty="0"/>
              <a:t>in </a:t>
            </a:r>
            <a:r>
              <a:rPr lang="en-US" altLang="zh-CN" sz="1600" dirty="0">
                <a:solidFill>
                  <a:srgbClr val="FF0000"/>
                </a:solidFill>
              </a:rPr>
              <a:t>directed graphs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0F17D86-9AC0-8E04-BD6F-46ABDC5B8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6" y="3419680"/>
            <a:ext cx="4811141" cy="115123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D232AA-DCE7-A7EF-FA95-2B6EB11AD812}"/>
              </a:ext>
            </a:extLst>
          </p:cNvPr>
          <p:cNvSpPr/>
          <p:nvPr/>
        </p:nvSpPr>
        <p:spPr>
          <a:xfrm>
            <a:off x="446398" y="3191614"/>
            <a:ext cx="5421913" cy="34937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C8604-C96F-8528-BDB2-1B236E9AE676}"/>
              </a:ext>
            </a:extLst>
          </p:cNvPr>
          <p:cNvCxnSpPr>
            <a:cxnSpLocks/>
          </p:cNvCxnSpPr>
          <p:nvPr/>
        </p:nvCxnSpPr>
        <p:spPr>
          <a:xfrm flipV="1">
            <a:off x="280166" y="2752333"/>
            <a:ext cx="11911834" cy="6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84FB54-E33F-BF12-74E6-81BD70809C87}"/>
              </a:ext>
            </a:extLst>
          </p:cNvPr>
          <p:cNvSpPr txBox="1"/>
          <p:nvPr/>
        </p:nvSpPr>
        <p:spPr>
          <a:xfrm>
            <a:off x="644226" y="4744610"/>
            <a:ext cx="52240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9"/>
              </a:rPr>
              <a:t>New formula for bearing Laplacian matrix;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MSS9"/>
              </a:rPr>
              <a:t>Graphical characterizations of bearing equivalence (acyclic and cyclic digraphs);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9"/>
              </a:rPr>
              <a:t>Spectrum analysis of digraph bearing Laplacians; </a:t>
            </a:r>
            <a:endParaRPr lang="en-US" b="0" i="0" u="none" strike="noStrike" baseline="0" dirty="0">
              <a:latin typeface="CMSS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CMSSBX10"/>
              </a:rPr>
              <a:t>Bearing-based formation control</a:t>
            </a:r>
            <a:r>
              <a:rPr lang="en-US" dirty="0">
                <a:latin typeface="CMSS9"/>
              </a:rPr>
              <a:t> with stability guarantees. </a:t>
            </a:r>
            <a:endParaRPr lang="en-US" b="0" i="0" u="none" strike="noStrike" baseline="0" dirty="0">
              <a:latin typeface="CMSS9"/>
            </a:endParaRPr>
          </a:p>
          <a:p>
            <a:endParaRPr lang="en-US" sz="1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B7050B-367E-4B7D-D482-97D4A380570D}"/>
              </a:ext>
            </a:extLst>
          </p:cNvPr>
          <p:cNvSpPr/>
          <p:nvPr/>
        </p:nvSpPr>
        <p:spPr>
          <a:xfrm>
            <a:off x="280165" y="55006"/>
            <a:ext cx="6959534" cy="584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Characterizing bearing equivalence in directed graphs 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Zhiyong Sun,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Shiyu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Zhao, Daniel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Zelazo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4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17">
        <p:fade/>
      </p:transition>
    </mc:Choice>
    <mc:Fallback xmlns="">
      <p:transition spd="med" advTm="377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 animBg="1"/>
      <p:bldP spid="25" grpId="0" animBg="1"/>
      <p:bldP spid="2" grpId="0" animBg="1"/>
      <p:bldP spid="4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CMSS9</vt:lpstr>
      <vt:lpstr>CMSSBX10</vt:lpstr>
      <vt:lpstr>Arial</vt:lpstr>
      <vt:lpstr>Calibri</vt:lpstr>
      <vt:lpstr>Calibri Light</vt:lpstr>
      <vt:lpstr>Office Theme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Zhiyong</dc:creator>
  <cp:lastModifiedBy>Sun, Zhiyong</cp:lastModifiedBy>
  <cp:revision>11</cp:revision>
  <dcterms:created xsi:type="dcterms:W3CDTF">2023-05-29T16:25:40Z</dcterms:created>
  <dcterms:modified xsi:type="dcterms:W3CDTF">2023-05-29T16:49:36Z</dcterms:modified>
</cp:coreProperties>
</file>