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7" r:id="rId2"/>
    <p:sldId id="271" r:id="rId3"/>
    <p:sldId id="275" r:id="rId4"/>
    <p:sldId id="269" r:id="rId5"/>
    <p:sldId id="297" r:id="rId6"/>
    <p:sldId id="298" r:id="rId7"/>
    <p:sldId id="280" r:id="rId8"/>
    <p:sldId id="281" r:id="rId9"/>
    <p:sldId id="282" r:id="rId10"/>
    <p:sldId id="283" r:id="rId11"/>
    <p:sldId id="284" r:id="rId12"/>
    <p:sldId id="278" r:id="rId13"/>
    <p:sldId id="285" r:id="rId14"/>
    <p:sldId id="295" r:id="rId15"/>
    <p:sldId id="259" r:id="rId16"/>
    <p:sldId id="260" r:id="rId17"/>
    <p:sldId id="270" r:id="rId18"/>
    <p:sldId id="287" r:id="rId19"/>
    <p:sldId id="288" r:id="rId20"/>
    <p:sldId id="300" r:id="rId21"/>
    <p:sldId id="306" r:id="rId22"/>
    <p:sldId id="307" r:id="rId23"/>
    <p:sldId id="308" r:id="rId24"/>
    <p:sldId id="309" r:id="rId25"/>
    <p:sldId id="310" r:id="rId26"/>
    <p:sldId id="311" r:id="rId27"/>
    <p:sldId id="296" r:id="rId28"/>
    <p:sldId id="263"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p:cViewPr varScale="1">
        <p:scale>
          <a:sx n="72" d="100"/>
          <a:sy n="72" d="100"/>
        </p:scale>
        <p:origin x="114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A8CF05-EF17-48ED-A256-24C1E7E77015}" type="datetimeFigureOut">
              <a:rPr lang="en-CA" smtClean="0"/>
              <a:t>2021-08-10</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02A16-51DF-4739-820C-D63F9918B0FB}" type="slidenum">
              <a:rPr lang="en-CA" smtClean="0"/>
              <a:t>‹#›</a:t>
            </a:fld>
            <a:endParaRPr lang="en-CA"/>
          </a:p>
        </p:txBody>
      </p:sp>
    </p:spTree>
    <p:extLst>
      <p:ext uri="{BB962C8B-B14F-4D97-AF65-F5344CB8AC3E}">
        <p14:creationId xmlns:p14="http://schemas.microsoft.com/office/powerpoint/2010/main" val="1460865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Humans are wired for story and this is how we make sense of the world. This is because stories are logical, there is cause and effect, there are consequences to actions and we can see it play out in front of us. They are also emotional. People connect with emotion and it makes the information poignant and relevant. </a:t>
            </a:r>
          </a:p>
        </p:txBody>
      </p:sp>
      <p:sp>
        <p:nvSpPr>
          <p:cNvPr id="4" name="Slide Number Placeholder 3"/>
          <p:cNvSpPr>
            <a:spLocks noGrp="1"/>
          </p:cNvSpPr>
          <p:nvPr>
            <p:ph type="sldNum" sz="quarter" idx="5"/>
          </p:nvPr>
        </p:nvSpPr>
        <p:spPr/>
        <p:txBody>
          <a:bodyPr/>
          <a:lstStyle/>
          <a:p>
            <a:fld id="{01D02A16-51DF-4739-820C-D63F9918B0FB}" type="slidenum">
              <a:rPr lang="en-CA" smtClean="0"/>
              <a:t>4</a:t>
            </a:fld>
            <a:endParaRPr lang="en-CA"/>
          </a:p>
        </p:txBody>
      </p:sp>
    </p:spTree>
    <p:extLst>
      <p:ext uri="{BB962C8B-B14F-4D97-AF65-F5344CB8AC3E}">
        <p14:creationId xmlns:p14="http://schemas.microsoft.com/office/powerpoint/2010/main" val="2882977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CA" dirty="0"/>
              <a:t>Often better to explain complicated things in voice over and use interview clips that show emotion, enhance points, or punctuate the script</a:t>
            </a:r>
          </a:p>
          <a:p>
            <a:pPr lvl="1"/>
            <a:r>
              <a:rPr lang="en-CA" dirty="0"/>
              <a:t>Prepare/Pre-interview</a:t>
            </a:r>
          </a:p>
          <a:p>
            <a:pPr lvl="1"/>
            <a:r>
              <a:rPr lang="en-CA" dirty="0"/>
              <a:t>Open ended questions, leave space (can edit it out later)</a:t>
            </a:r>
          </a:p>
          <a:p>
            <a:endParaRPr lang="en-CA" dirty="0"/>
          </a:p>
        </p:txBody>
      </p:sp>
      <p:sp>
        <p:nvSpPr>
          <p:cNvPr id="4" name="Slide Number Placeholder 3"/>
          <p:cNvSpPr>
            <a:spLocks noGrp="1"/>
          </p:cNvSpPr>
          <p:nvPr>
            <p:ph type="sldNum" sz="quarter" idx="5"/>
          </p:nvPr>
        </p:nvSpPr>
        <p:spPr/>
        <p:txBody>
          <a:bodyPr/>
          <a:lstStyle/>
          <a:p>
            <a:fld id="{01D02A16-51DF-4739-820C-D63F9918B0FB}" type="slidenum">
              <a:rPr lang="en-CA" smtClean="0"/>
              <a:t>17</a:t>
            </a:fld>
            <a:endParaRPr lang="en-CA"/>
          </a:p>
        </p:txBody>
      </p:sp>
    </p:spTree>
    <p:extLst>
      <p:ext uri="{BB962C8B-B14F-4D97-AF65-F5344CB8AC3E}">
        <p14:creationId xmlns:p14="http://schemas.microsoft.com/office/powerpoint/2010/main" val="794543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59C05920-1A21-47FB-B1D4-F643DD6D8932}" type="datetimeFigureOut">
              <a:rPr lang="en-CA" smtClean="0"/>
              <a:t>2021-08-10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B84459-CF9E-4C71-9B62-2A0FD01FFADB}" type="slidenum">
              <a:rPr lang="en-CA" smtClean="0"/>
              <a:t>‹#›</a:t>
            </a:fld>
            <a:endParaRPr lang="en-CA"/>
          </a:p>
        </p:txBody>
      </p:sp>
    </p:spTree>
    <p:extLst>
      <p:ext uri="{BB962C8B-B14F-4D97-AF65-F5344CB8AC3E}">
        <p14:creationId xmlns:p14="http://schemas.microsoft.com/office/powerpoint/2010/main" val="231259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9C05920-1A21-47FB-B1D4-F643DD6D8932}" type="datetimeFigureOut">
              <a:rPr lang="en-CA" smtClean="0"/>
              <a:t>2021-08-10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B84459-CF9E-4C71-9B62-2A0FD01FFADB}" type="slidenum">
              <a:rPr lang="en-CA" smtClean="0"/>
              <a:t>‹#›</a:t>
            </a:fld>
            <a:endParaRPr lang="en-CA"/>
          </a:p>
        </p:txBody>
      </p:sp>
    </p:spTree>
    <p:extLst>
      <p:ext uri="{BB962C8B-B14F-4D97-AF65-F5344CB8AC3E}">
        <p14:creationId xmlns:p14="http://schemas.microsoft.com/office/powerpoint/2010/main" val="82052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9C05920-1A21-47FB-B1D4-F643DD6D8932}" type="datetimeFigureOut">
              <a:rPr lang="en-CA" smtClean="0"/>
              <a:t>2021-08-10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B84459-CF9E-4C71-9B62-2A0FD01FFADB}" type="slidenum">
              <a:rPr lang="en-CA" smtClean="0"/>
              <a:t>‹#›</a:t>
            </a:fld>
            <a:endParaRPr lang="en-CA"/>
          </a:p>
        </p:txBody>
      </p:sp>
    </p:spTree>
    <p:extLst>
      <p:ext uri="{BB962C8B-B14F-4D97-AF65-F5344CB8AC3E}">
        <p14:creationId xmlns:p14="http://schemas.microsoft.com/office/powerpoint/2010/main" val="74150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9C05920-1A21-47FB-B1D4-F643DD6D8932}" type="datetimeFigureOut">
              <a:rPr lang="en-CA" smtClean="0"/>
              <a:t>2021-08-10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B84459-CF9E-4C71-9B62-2A0FD01FFADB}" type="slidenum">
              <a:rPr lang="en-CA" smtClean="0"/>
              <a:t>‹#›</a:t>
            </a:fld>
            <a:endParaRPr lang="en-CA"/>
          </a:p>
        </p:txBody>
      </p:sp>
    </p:spTree>
    <p:extLst>
      <p:ext uri="{BB962C8B-B14F-4D97-AF65-F5344CB8AC3E}">
        <p14:creationId xmlns:p14="http://schemas.microsoft.com/office/powerpoint/2010/main" val="198770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C05920-1A21-47FB-B1D4-F643DD6D8932}" type="datetimeFigureOut">
              <a:rPr lang="en-CA" smtClean="0"/>
              <a:t>2021-08-10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B84459-CF9E-4C71-9B62-2A0FD01FFADB}" type="slidenum">
              <a:rPr lang="en-CA" smtClean="0"/>
              <a:t>‹#›</a:t>
            </a:fld>
            <a:endParaRPr lang="en-CA"/>
          </a:p>
        </p:txBody>
      </p:sp>
    </p:spTree>
    <p:extLst>
      <p:ext uri="{BB962C8B-B14F-4D97-AF65-F5344CB8AC3E}">
        <p14:creationId xmlns:p14="http://schemas.microsoft.com/office/powerpoint/2010/main" val="409504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59C05920-1A21-47FB-B1D4-F643DD6D8932}" type="datetimeFigureOut">
              <a:rPr lang="en-CA" smtClean="0"/>
              <a:t>2021-08-10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EB84459-CF9E-4C71-9B62-2A0FD01FFADB}" type="slidenum">
              <a:rPr lang="en-CA" smtClean="0"/>
              <a:t>‹#›</a:t>
            </a:fld>
            <a:endParaRPr lang="en-CA"/>
          </a:p>
        </p:txBody>
      </p:sp>
    </p:spTree>
    <p:extLst>
      <p:ext uri="{BB962C8B-B14F-4D97-AF65-F5344CB8AC3E}">
        <p14:creationId xmlns:p14="http://schemas.microsoft.com/office/powerpoint/2010/main" val="337876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59C05920-1A21-47FB-B1D4-F643DD6D8932}" type="datetimeFigureOut">
              <a:rPr lang="en-CA" smtClean="0"/>
              <a:t>2021-08-10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EB84459-CF9E-4C71-9B62-2A0FD01FFADB}" type="slidenum">
              <a:rPr lang="en-CA" smtClean="0"/>
              <a:t>‹#›</a:t>
            </a:fld>
            <a:endParaRPr lang="en-CA"/>
          </a:p>
        </p:txBody>
      </p:sp>
    </p:spTree>
    <p:extLst>
      <p:ext uri="{BB962C8B-B14F-4D97-AF65-F5344CB8AC3E}">
        <p14:creationId xmlns:p14="http://schemas.microsoft.com/office/powerpoint/2010/main" val="198128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59C05920-1A21-47FB-B1D4-F643DD6D8932}" type="datetimeFigureOut">
              <a:rPr lang="en-CA" smtClean="0"/>
              <a:t>2021-08-10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EB84459-CF9E-4C71-9B62-2A0FD01FFADB}" type="slidenum">
              <a:rPr lang="en-CA" smtClean="0"/>
              <a:t>‹#›</a:t>
            </a:fld>
            <a:endParaRPr lang="en-CA"/>
          </a:p>
        </p:txBody>
      </p:sp>
    </p:spTree>
    <p:extLst>
      <p:ext uri="{BB962C8B-B14F-4D97-AF65-F5344CB8AC3E}">
        <p14:creationId xmlns:p14="http://schemas.microsoft.com/office/powerpoint/2010/main" val="3033318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05920-1A21-47FB-B1D4-F643DD6D8932}" type="datetimeFigureOut">
              <a:rPr lang="en-CA" smtClean="0"/>
              <a:t>2021-08-10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EB84459-CF9E-4C71-9B62-2A0FD01FFADB}" type="slidenum">
              <a:rPr lang="en-CA" smtClean="0"/>
              <a:t>‹#›</a:t>
            </a:fld>
            <a:endParaRPr lang="en-CA"/>
          </a:p>
        </p:txBody>
      </p:sp>
    </p:spTree>
    <p:extLst>
      <p:ext uri="{BB962C8B-B14F-4D97-AF65-F5344CB8AC3E}">
        <p14:creationId xmlns:p14="http://schemas.microsoft.com/office/powerpoint/2010/main" val="78541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C05920-1A21-47FB-B1D4-F643DD6D8932}" type="datetimeFigureOut">
              <a:rPr lang="en-CA" smtClean="0"/>
              <a:t>2021-08-10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EB84459-CF9E-4C71-9B62-2A0FD01FFADB}" type="slidenum">
              <a:rPr lang="en-CA" smtClean="0"/>
              <a:t>‹#›</a:t>
            </a:fld>
            <a:endParaRPr lang="en-CA"/>
          </a:p>
        </p:txBody>
      </p:sp>
    </p:spTree>
    <p:extLst>
      <p:ext uri="{BB962C8B-B14F-4D97-AF65-F5344CB8AC3E}">
        <p14:creationId xmlns:p14="http://schemas.microsoft.com/office/powerpoint/2010/main" val="286368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C05920-1A21-47FB-B1D4-F643DD6D8932}" type="datetimeFigureOut">
              <a:rPr lang="en-CA" smtClean="0"/>
              <a:t>2021-08-10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EB84459-CF9E-4C71-9B62-2A0FD01FFADB}" type="slidenum">
              <a:rPr lang="en-CA" smtClean="0"/>
              <a:t>‹#›</a:t>
            </a:fld>
            <a:endParaRPr lang="en-CA"/>
          </a:p>
        </p:txBody>
      </p:sp>
    </p:spTree>
    <p:extLst>
      <p:ext uri="{BB962C8B-B14F-4D97-AF65-F5344CB8AC3E}">
        <p14:creationId xmlns:p14="http://schemas.microsoft.com/office/powerpoint/2010/main" val="183756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C05920-1A21-47FB-B1D4-F643DD6D8932}" type="datetimeFigureOut">
              <a:rPr lang="en-CA" smtClean="0"/>
              <a:t>2021-08-10</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84459-CF9E-4C71-9B62-2A0FD01FFADB}" type="slidenum">
              <a:rPr lang="en-CA" smtClean="0"/>
              <a:t>‹#›</a:t>
            </a:fld>
            <a:endParaRPr lang="en-CA"/>
          </a:p>
        </p:txBody>
      </p:sp>
    </p:spTree>
    <p:extLst>
      <p:ext uri="{BB962C8B-B14F-4D97-AF65-F5344CB8AC3E}">
        <p14:creationId xmlns:p14="http://schemas.microsoft.com/office/powerpoint/2010/main" val="23970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093/icb/icy03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bin"/><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witter.com/bvanparidon" TargetMode="External"/><Relationship Id="rId2" Type="http://schemas.openxmlformats.org/officeDocument/2006/relationships/hyperlink" Target="mailto:bvanp213@gmail.com" TargetMode="External"/><Relationship Id="rId1" Type="http://schemas.openxmlformats.org/officeDocument/2006/relationships/slideLayout" Target="../slideLayouts/slideLayout2.xml"/><Relationship Id="rId6" Type="http://schemas.openxmlformats.org/officeDocument/2006/relationships/hyperlink" Target="http://www.twobradforyou.wordpress.com/" TargetMode="External"/><Relationship Id="rId5" Type="http://schemas.openxmlformats.org/officeDocument/2006/relationships/hyperlink" Target="http://www.bradley.vanparidon.com/" TargetMode="External"/><Relationship Id="rId4" Type="http://schemas.openxmlformats.org/officeDocument/2006/relationships/hyperlink" Target="https://twitter.com/TwoBradForYou"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doi.org/10.1186/s12889-015-2541-4" TargetMode="External"/><Relationship Id="rId3" Type="http://schemas.openxmlformats.org/officeDocument/2006/relationships/hyperlink" Target="https://fs.blog/2016/03/stephen-pinker-tells-us-why-our-professional-writing-sucks-and-what-to-do/" TargetMode="External"/><Relationship Id="rId7" Type="http://schemas.openxmlformats.org/officeDocument/2006/relationships/hyperlink" Target="https://www.thestar.com/opinion/contributors/2020/06/19/the-covid-19-infodemic-debunking-works-if-its-done-right.html" TargetMode="External"/><Relationship Id="rId2" Type="http://schemas.openxmlformats.org/officeDocument/2006/relationships/hyperlink" Target="https://stevenpinker.com/publications/sense-style-thinking-persons-guide-writing-21st-century" TargetMode="External"/><Relationship Id="rId1" Type="http://schemas.openxmlformats.org/officeDocument/2006/relationships/slideLayout" Target="../slideLayouts/slideLayout2.xml"/><Relationship Id="rId6" Type="http://schemas.openxmlformats.org/officeDocument/2006/relationships/hyperlink" Target="https://doi.org/10.1093/icb/icy038" TargetMode="External"/><Relationship Id="rId5" Type="http://schemas.openxmlformats.org/officeDocument/2006/relationships/hyperlink" Target="https://doi.org/10.1057/s41599-017-0047-7" TargetMode="External"/><Relationship Id="rId10" Type="http://schemas.openxmlformats.org/officeDocument/2006/relationships/hyperlink" Target="https://doi.org/10.1038/s41562-019-0632-4" TargetMode="External"/><Relationship Id="rId4" Type="http://schemas.openxmlformats.org/officeDocument/2006/relationships/hyperlink" Target="https://www.advancedsciencenews.com/the-role-of-narrative-in-science/" TargetMode="External"/><Relationship Id="rId9" Type="http://schemas.openxmlformats.org/officeDocument/2006/relationships/hyperlink" Target="https://www.nature.com/articles/d41586-020-01356-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057/s41599-017-0047-7"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1057/s41599-017-0047-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057/s41599-017-0047-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31">
            <a:extLst>
              <a:ext uri="{FF2B5EF4-FFF2-40B4-BE49-F238E27FC236}">
                <a16:creationId xmlns:a16="http://schemas.microsoft.com/office/drawing/2014/main" id="{F0618178-4B5C-46A4-9E68-052C31FA6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531267" y="3509963"/>
            <a:ext cx="5319162"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CAE57076-67E8-495D-877C-2BDD448E3711}"/>
              </a:ext>
            </a:extLst>
          </p:cNvPr>
          <p:cNvSpPr txBox="1"/>
          <p:nvPr/>
        </p:nvSpPr>
        <p:spPr>
          <a:xfrm>
            <a:off x="3766365" y="3812954"/>
            <a:ext cx="4848966" cy="15160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a:solidFill>
                  <a:srgbClr val="FFFFFF"/>
                </a:solidFill>
                <a:latin typeface="+mj-lt"/>
                <a:ea typeface="+mj-ea"/>
                <a:cs typeface="+mj-cs"/>
              </a:rPr>
              <a:t>Scientist turned science communicator/journalist</a:t>
            </a:r>
          </a:p>
        </p:txBody>
      </p:sp>
      <p:pic>
        <p:nvPicPr>
          <p:cNvPr id="10" name="Picture 9">
            <a:extLst>
              <a:ext uri="{FF2B5EF4-FFF2-40B4-BE49-F238E27FC236}">
                <a16:creationId xmlns:a16="http://schemas.microsoft.com/office/drawing/2014/main" id="{5E7F2058-E0A9-4544-905B-024958B6D20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005" t="8791" r="38239" b="-2"/>
          <a:stretch/>
        </p:blipFill>
        <p:spPr>
          <a:xfrm>
            <a:off x="238226" y="320142"/>
            <a:ext cx="3040621" cy="2966630"/>
          </a:xfrm>
          <a:prstGeom prst="rect">
            <a:avLst/>
          </a:prstGeom>
        </p:spPr>
      </p:pic>
      <p:pic>
        <p:nvPicPr>
          <p:cNvPr id="13" name="Picture 12">
            <a:extLst>
              <a:ext uri="{FF2B5EF4-FFF2-40B4-BE49-F238E27FC236}">
                <a16:creationId xmlns:a16="http://schemas.microsoft.com/office/drawing/2014/main" id="{F290777C-4FB3-4F09-B26C-DB379DC7DD8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365" r="-5" b="1421"/>
          <a:stretch/>
        </p:blipFill>
        <p:spPr>
          <a:xfrm>
            <a:off x="3570635" y="808083"/>
            <a:ext cx="2081485" cy="2023394"/>
          </a:xfrm>
          <a:prstGeom prst="rect">
            <a:avLst/>
          </a:prstGeom>
        </p:spPr>
      </p:pic>
      <p:pic>
        <p:nvPicPr>
          <p:cNvPr id="3" name="Picture 2" descr="Graphical user interface, text, application&#10;&#10;Description automatically generated">
            <a:extLst>
              <a:ext uri="{FF2B5EF4-FFF2-40B4-BE49-F238E27FC236}">
                <a16:creationId xmlns:a16="http://schemas.microsoft.com/office/drawing/2014/main" id="{042624C3-0754-411F-9083-BADC483C6E4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887" t="13613" r="24235" b="15434"/>
          <a:stretch/>
        </p:blipFill>
        <p:spPr>
          <a:xfrm>
            <a:off x="5943908" y="359016"/>
            <a:ext cx="3040620" cy="2593617"/>
          </a:xfrm>
          <a:prstGeom prst="rect">
            <a:avLst/>
          </a:prstGeom>
        </p:spPr>
      </p:pic>
      <p:cxnSp>
        <p:nvCxnSpPr>
          <p:cNvPr id="43" name="Straight Connector 33">
            <a:extLst>
              <a:ext uri="{FF2B5EF4-FFF2-40B4-BE49-F238E27FC236}">
                <a16:creationId xmlns:a16="http://schemas.microsoft.com/office/drawing/2014/main" id="{936FD40B-09C1-46D7-9E32-CC9BD7629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53715" y="5443086"/>
            <a:ext cx="48006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25413C4-188D-4BA4-83E4-E90B0B26F1E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0557" t="5686" r="22616" b="2"/>
          <a:stretch/>
        </p:blipFill>
        <p:spPr>
          <a:xfrm>
            <a:off x="238226" y="3717032"/>
            <a:ext cx="3057943" cy="2854744"/>
          </a:xfrm>
          <a:prstGeom prst="rect">
            <a:avLst/>
          </a:prstGeom>
        </p:spPr>
      </p:pic>
    </p:spTree>
    <p:extLst>
      <p:ext uri="{BB962C8B-B14F-4D97-AF65-F5344CB8AC3E}">
        <p14:creationId xmlns:p14="http://schemas.microsoft.com/office/powerpoint/2010/main" val="321518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E65A-0C5D-431B-8997-0286E26F47B6}"/>
              </a:ext>
            </a:extLst>
          </p:cNvPr>
          <p:cNvSpPr>
            <a:spLocks noGrp="1"/>
          </p:cNvSpPr>
          <p:nvPr>
            <p:ph type="title"/>
          </p:nvPr>
        </p:nvSpPr>
        <p:spPr/>
        <p:txBody>
          <a:bodyPr/>
          <a:lstStyle/>
          <a:p>
            <a:r>
              <a:rPr lang="en-CA" dirty="0"/>
              <a:t>Plot</a:t>
            </a:r>
          </a:p>
        </p:txBody>
      </p:sp>
      <p:sp>
        <p:nvSpPr>
          <p:cNvPr id="3" name="Content Placeholder 2">
            <a:extLst>
              <a:ext uri="{FF2B5EF4-FFF2-40B4-BE49-F238E27FC236}">
                <a16:creationId xmlns:a16="http://schemas.microsoft.com/office/drawing/2014/main" id="{0EBC4AC5-0209-4872-8648-A7AC69C8ECC1}"/>
              </a:ext>
            </a:extLst>
          </p:cNvPr>
          <p:cNvSpPr>
            <a:spLocks noGrp="1"/>
          </p:cNvSpPr>
          <p:nvPr>
            <p:ph idx="1"/>
          </p:nvPr>
        </p:nvSpPr>
        <p:spPr/>
        <p:txBody>
          <a:bodyPr/>
          <a:lstStyle/>
          <a:p>
            <a:r>
              <a:rPr lang="en-CA" dirty="0"/>
              <a:t>The things that happen to the characters</a:t>
            </a:r>
          </a:p>
          <a:p>
            <a:r>
              <a:rPr lang="en-CA" dirty="0"/>
              <a:t>Will position the characters in your settings over time and space</a:t>
            </a:r>
          </a:p>
          <a:p>
            <a:r>
              <a:rPr lang="en-CA" dirty="0"/>
              <a:t>Establishes relationships between character</a:t>
            </a:r>
          </a:p>
          <a:p>
            <a:r>
              <a:rPr lang="en-CA" dirty="0"/>
              <a:t>Determines which elements of the setting are necessary, active or dormant. 	</a:t>
            </a:r>
          </a:p>
          <a:p>
            <a:r>
              <a:rPr lang="en-CA" dirty="0"/>
              <a:t>Punctuated with evidence</a:t>
            </a:r>
          </a:p>
        </p:txBody>
      </p:sp>
    </p:spTree>
    <p:extLst>
      <p:ext uri="{BB962C8B-B14F-4D97-AF65-F5344CB8AC3E}">
        <p14:creationId xmlns:p14="http://schemas.microsoft.com/office/powerpoint/2010/main" val="218183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230E7-4D21-4B57-AE3D-540AA8C81A7A}"/>
              </a:ext>
            </a:extLst>
          </p:cNvPr>
          <p:cNvSpPr>
            <a:spLocks noGrp="1"/>
          </p:cNvSpPr>
          <p:nvPr>
            <p:ph type="title"/>
          </p:nvPr>
        </p:nvSpPr>
        <p:spPr/>
        <p:txBody>
          <a:bodyPr/>
          <a:lstStyle/>
          <a:p>
            <a:r>
              <a:rPr lang="en-CA" dirty="0"/>
              <a:t>Moral</a:t>
            </a:r>
          </a:p>
        </p:txBody>
      </p:sp>
      <p:sp>
        <p:nvSpPr>
          <p:cNvPr id="3" name="Content Placeholder 2">
            <a:extLst>
              <a:ext uri="{FF2B5EF4-FFF2-40B4-BE49-F238E27FC236}">
                <a16:creationId xmlns:a16="http://schemas.microsoft.com/office/drawing/2014/main" id="{286C5562-CDC9-48A2-8142-003B9041A4A0}"/>
              </a:ext>
            </a:extLst>
          </p:cNvPr>
          <p:cNvSpPr>
            <a:spLocks noGrp="1"/>
          </p:cNvSpPr>
          <p:nvPr>
            <p:ph idx="1"/>
          </p:nvPr>
        </p:nvSpPr>
        <p:spPr/>
        <p:txBody>
          <a:bodyPr/>
          <a:lstStyle/>
          <a:p>
            <a:r>
              <a:rPr lang="en-CA" dirty="0"/>
              <a:t>What’s the point. What do we learn.</a:t>
            </a:r>
          </a:p>
          <a:p>
            <a:r>
              <a:rPr lang="en-CA" dirty="0"/>
              <a:t>In our science narratives this would be the “why is this important” or “why is this interesting.”</a:t>
            </a:r>
          </a:p>
          <a:p>
            <a:r>
              <a:rPr lang="en-CA" dirty="0"/>
              <a:t>The resolution or a call to action</a:t>
            </a:r>
          </a:p>
        </p:txBody>
      </p:sp>
      <p:sp>
        <p:nvSpPr>
          <p:cNvPr id="5" name="TextBox 4">
            <a:extLst>
              <a:ext uri="{FF2B5EF4-FFF2-40B4-BE49-F238E27FC236}">
                <a16:creationId xmlns:a16="http://schemas.microsoft.com/office/drawing/2014/main" id="{2B95F10B-0C5D-4BA8-8FCD-C3B90320E123}"/>
              </a:ext>
            </a:extLst>
          </p:cNvPr>
          <p:cNvSpPr txBox="1"/>
          <p:nvPr/>
        </p:nvSpPr>
        <p:spPr>
          <a:xfrm>
            <a:off x="6300192" y="6126163"/>
            <a:ext cx="2952328" cy="369332"/>
          </a:xfrm>
          <a:prstGeom prst="rect">
            <a:avLst/>
          </a:prstGeom>
          <a:noFill/>
        </p:spPr>
        <p:txBody>
          <a:bodyPr wrap="square" rtlCol="0">
            <a:spAutoFit/>
          </a:bodyPr>
          <a:lstStyle/>
          <a:p>
            <a:r>
              <a:rPr lang="en-CA" dirty="0"/>
              <a:t>Jones &amp; Crow. Nature, 2017.</a:t>
            </a:r>
          </a:p>
        </p:txBody>
      </p:sp>
    </p:spTree>
    <p:extLst>
      <p:ext uri="{BB962C8B-B14F-4D97-AF65-F5344CB8AC3E}">
        <p14:creationId xmlns:p14="http://schemas.microsoft.com/office/powerpoint/2010/main" val="363370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E52B1-1EC6-4478-B5CB-BAE5557777C2}"/>
              </a:ext>
            </a:extLst>
          </p:cNvPr>
          <p:cNvSpPr>
            <a:spLocks noGrp="1"/>
          </p:cNvSpPr>
          <p:nvPr>
            <p:ph type="title"/>
          </p:nvPr>
        </p:nvSpPr>
        <p:spPr/>
        <p:txBody>
          <a:bodyPr>
            <a:normAutofit fontScale="90000"/>
          </a:bodyPr>
          <a:lstStyle/>
          <a:p>
            <a:r>
              <a:rPr lang="en-CA" b="1" i="0" dirty="0">
                <a:solidFill>
                  <a:srgbClr val="2A2A2A"/>
                </a:solidFill>
                <a:effectLst/>
                <a:latin typeface="inherit"/>
              </a:rPr>
              <a:t>Structure of narrative in the folk-tale</a:t>
            </a:r>
            <a:endParaRPr lang="en-CA" dirty="0"/>
          </a:p>
        </p:txBody>
      </p:sp>
      <p:sp>
        <p:nvSpPr>
          <p:cNvPr id="3" name="Content Placeholder 2">
            <a:extLst>
              <a:ext uri="{FF2B5EF4-FFF2-40B4-BE49-F238E27FC236}">
                <a16:creationId xmlns:a16="http://schemas.microsoft.com/office/drawing/2014/main" id="{74394685-9941-4E3D-BF89-E473834E08C4}"/>
              </a:ext>
            </a:extLst>
          </p:cNvPr>
          <p:cNvSpPr>
            <a:spLocks noGrp="1"/>
          </p:cNvSpPr>
          <p:nvPr>
            <p:ph idx="1"/>
          </p:nvPr>
        </p:nvSpPr>
        <p:spPr>
          <a:xfrm>
            <a:off x="457200" y="1600201"/>
            <a:ext cx="8229600" cy="3052936"/>
          </a:xfrm>
        </p:spPr>
        <p:txBody>
          <a:bodyPr/>
          <a:lstStyle/>
          <a:p>
            <a:pPr marL="0" indent="0" algn="l" fontAlgn="base">
              <a:buNone/>
            </a:pPr>
            <a:r>
              <a:rPr lang="en-CA" sz="2800" b="0" i="0" dirty="0">
                <a:solidFill>
                  <a:srgbClr val="2A2A2A"/>
                </a:solidFill>
                <a:effectLst/>
                <a:latin typeface="inherit"/>
              </a:rPr>
              <a:t>Hero met → problem introduced → “quest” required →</a:t>
            </a:r>
          </a:p>
          <a:p>
            <a:pPr marL="0" indent="0" algn="l" fontAlgn="base">
              <a:buNone/>
            </a:pPr>
            <a:endParaRPr lang="en-CA" sz="2800" b="0" i="0" dirty="0">
              <a:solidFill>
                <a:srgbClr val="2A2A2A"/>
              </a:solidFill>
              <a:effectLst/>
              <a:latin typeface="inherit"/>
            </a:endParaRPr>
          </a:p>
          <a:p>
            <a:pPr marL="0" indent="0" algn="l" fontAlgn="base">
              <a:buNone/>
            </a:pPr>
            <a:r>
              <a:rPr lang="en-CA" sz="2800" b="0" i="0" dirty="0">
                <a:solidFill>
                  <a:srgbClr val="2A2A2A"/>
                </a:solidFill>
                <a:effectLst/>
                <a:latin typeface="inherit"/>
              </a:rPr>
              <a:t>first test (fail) → “gift” → transformation →</a:t>
            </a:r>
          </a:p>
          <a:p>
            <a:pPr marL="0" indent="0" algn="l" fontAlgn="base">
              <a:buNone/>
            </a:pPr>
            <a:endParaRPr lang="en-CA" sz="2800" b="0" i="0" dirty="0">
              <a:solidFill>
                <a:srgbClr val="2A2A2A"/>
              </a:solidFill>
              <a:effectLst/>
              <a:latin typeface="inherit"/>
            </a:endParaRPr>
          </a:p>
          <a:p>
            <a:pPr marL="0" indent="0" algn="l" fontAlgn="base">
              <a:buNone/>
            </a:pPr>
            <a:r>
              <a:rPr lang="en-CA" sz="2800" b="0" i="0" dirty="0">
                <a:solidFill>
                  <a:srgbClr val="2A2A2A"/>
                </a:solidFill>
                <a:effectLst/>
                <a:latin typeface="inherit"/>
              </a:rPr>
              <a:t>test again → triumph → problem resolved!</a:t>
            </a:r>
          </a:p>
          <a:p>
            <a:pPr marL="0" indent="0">
              <a:buNone/>
            </a:pPr>
            <a:endParaRPr lang="en-CA" dirty="0"/>
          </a:p>
        </p:txBody>
      </p:sp>
      <p:sp>
        <p:nvSpPr>
          <p:cNvPr id="4" name="TextBox 3">
            <a:extLst>
              <a:ext uri="{FF2B5EF4-FFF2-40B4-BE49-F238E27FC236}">
                <a16:creationId xmlns:a16="http://schemas.microsoft.com/office/drawing/2014/main" id="{6DA8CF96-6AC6-4471-9F46-E397BC6C8E9C}"/>
              </a:ext>
            </a:extLst>
          </p:cNvPr>
          <p:cNvSpPr txBox="1"/>
          <p:nvPr/>
        </p:nvSpPr>
        <p:spPr>
          <a:xfrm>
            <a:off x="4211960" y="5877272"/>
            <a:ext cx="5040560" cy="1200329"/>
          </a:xfrm>
          <a:prstGeom prst="rect">
            <a:avLst/>
          </a:prstGeom>
          <a:noFill/>
        </p:spPr>
        <p:txBody>
          <a:bodyPr wrap="square" rtlCol="0">
            <a:spAutoFit/>
          </a:bodyPr>
          <a:lstStyle/>
          <a:p>
            <a:r>
              <a:rPr lang="en-CA" dirty="0"/>
              <a:t>Adapted from: </a:t>
            </a:r>
            <a:r>
              <a:rPr lang="en-CA" dirty="0" err="1"/>
              <a:t>Padian</a:t>
            </a:r>
            <a:r>
              <a:rPr lang="en-CA" dirty="0"/>
              <a:t>, K.</a:t>
            </a:r>
            <a:r>
              <a:rPr lang="en-CA" sz="1800" dirty="0"/>
              <a:t> Integrative and Comparative Biology</a:t>
            </a:r>
            <a:r>
              <a:rPr lang="en-CA" dirty="0"/>
              <a:t> 2018. </a:t>
            </a:r>
            <a:r>
              <a:rPr lang="en-CA" sz="1800" dirty="0">
                <a:hlinkClick r:id="rId2"/>
              </a:rPr>
              <a:t>https://doi.org/10.1093/icb/icy038</a:t>
            </a:r>
            <a:r>
              <a:rPr lang="en-CA" sz="1800" dirty="0"/>
              <a:t> </a:t>
            </a:r>
          </a:p>
          <a:p>
            <a:endParaRPr lang="en-CA" dirty="0"/>
          </a:p>
        </p:txBody>
      </p:sp>
    </p:spTree>
    <p:extLst>
      <p:ext uri="{BB962C8B-B14F-4D97-AF65-F5344CB8AC3E}">
        <p14:creationId xmlns:p14="http://schemas.microsoft.com/office/powerpoint/2010/main" val="371382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622455-96EE-4DCF-9B1D-408C1237910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31119" y="404664"/>
            <a:ext cx="6481762" cy="5824538"/>
          </a:xfrm>
        </p:spPr>
      </p:pic>
      <p:sp>
        <p:nvSpPr>
          <p:cNvPr id="7" name="TextBox 6">
            <a:extLst>
              <a:ext uri="{FF2B5EF4-FFF2-40B4-BE49-F238E27FC236}">
                <a16:creationId xmlns:a16="http://schemas.microsoft.com/office/drawing/2014/main" id="{13345B3B-34C1-4399-9429-A1D971C6BF68}"/>
              </a:ext>
            </a:extLst>
          </p:cNvPr>
          <p:cNvSpPr txBox="1"/>
          <p:nvPr/>
        </p:nvSpPr>
        <p:spPr>
          <a:xfrm>
            <a:off x="6336717" y="6372036"/>
            <a:ext cx="2952328" cy="369332"/>
          </a:xfrm>
          <a:prstGeom prst="rect">
            <a:avLst/>
          </a:prstGeom>
          <a:noFill/>
        </p:spPr>
        <p:txBody>
          <a:bodyPr wrap="square" rtlCol="0">
            <a:spAutoFit/>
          </a:bodyPr>
          <a:lstStyle/>
          <a:p>
            <a:r>
              <a:rPr lang="en-CA" dirty="0"/>
              <a:t>Jones &amp; Crow. Nature, 2017.</a:t>
            </a:r>
          </a:p>
        </p:txBody>
      </p:sp>
    </p:spTree>
    <p:extLst>
      <p:ext uri="{BB962C8B-B14F-4D97-AF65-F5344CB8AC3E}">
        <p14:creationId xmlns:p14="http://schemas.microsoft.com/office/powerpoint/2010/main" val="1880216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5AB8-CF9A-4672-9766-96D02A0E831A}"/>
              </a:ext>
            </a:extLst>
          </p:cNvPr>
          <p:cNvSpPr>
            <a:spLocks noGrp="1"/>
          </p:cNvSpPr>
          <p:nvPr>
            <p:ph type="title"/>
          </p:nvPr>
        </p:nvSpPr>
        <p:spPr>
          <a:xfrm>
            <a:off x="457200" y="274638"/>
            <a:ext cx="8229600" cy="490066"/>
          </a:xfrm>
        </p:spPr>
        <p:txBody>
          <a:bodyPr>
            <a:normAutofit fontScale="90000"/>
          </a:bodyPr>
          <a:lstStyle/>
          <a:p>
            <a:r>
              <a:rPr lang="en-CA" dirty="0"/>
              <a:t>Example In Practice</a:t>
            </a:r>
          </a:p>
        </p:txBody>
      </p:sp>
      <p:pic>
        <p:nvPicPr>
          <p:cNvPr id="4" name="Picture 3">
            <a:extLst>
              <a:ext uri="{FF2B5EF4-FFF2-40B4-BE49-F238E27FC236}">
                <a16:creationId xmlns:a16="http://schemas.microsoft.com/office/drawing/2014/main" id="{7BC56F23-B2B5-4810-AF65-6BD4F3B461F8}"/>
              </a:ext>
            </a:extLst>
          </p:cNvPr>
          <p:cNvPicPr>
            <a:picLocks noChangeAspect="1"/>
          </p:cNvPicPr>
          <p:nvPr/>
        </p:nvPicPr>
        <p:blipFill rotWithShape="1">
          <a:blip r:embed="rId2"/>
          <a:srcRect t="17801" r="1963" b="52800"/>
          <a:stretch/>
        </p:blipFill>
        <p:spPr>
          <a:xfrm>
            <a:off x="161757" y="825915"/>
            <a:ext cx="8964488" cy="1512168"/>
          </a:xfrm>
          <a:prstGeom prst="rect">
            <a:avLst/>
          </a:prstGeom>
        </p:spPr>
      </p:pic>
      <p:sp>
        <p:nvSpPr>
          <p:cNvPr id="5" name="TextBox 4">
            <a:extLst>
              <a:ext uri="{FF2B5EF4-FFF2-40B4-BE49-F238E27FC236}">
                <a16:creationId xmlns:a16="http://schemas.microsoft.com/office/drawing/2014/main" id="{DDC1996D-525C-49E2-BE15-5B5543FDD4DF}"/>
              </a:ext>
            </a:extLst>
          </p:cNvPr>
          <p:cNvSpPr txBox="1"/>
          <p:nvPr/>
        </p:nvSpPr>
        <p:spPr>
          <a:xfrm>
            <a:off x="755576" y="2399294"/>
            <a:ext cx="7704856" cy="3970318"/>
          </a:xfrm>
          <a:prstGeom prst="rect">
            <a:avLst/>
          </a:prstGeom>
          <a:noFill/>
        </p:spPr>
        <p:txBody>
          <a:bodyPr wrap="square" rtlCol="0">
            <a:spAutoFit/>
          </a:bodyPr>
          <a:lstStyle/>
          <a:p>
            <a:r>
              <a:rPr lang="en-CA" dirty="0"/>
              <a:t>Step 1: Audience</a:t>
            </a:r>
          </a:p>
          <a:p>
            <a:pPr marL="285750" indent="-285750">
              <a:buFont typeface="Arial" panose="020B0604020202020204" pitchFamily="34" charset="0"/>
              <a:buChar char="•"/>
            </a:pPr>
            <a:r>
              <a:rPr lang="en-CA" dirty="0"/>
              <a:t>General public</a:t>
            </a:r>
          </a:p>
          <a:p>
            <a:r>
              <a:rPr lang="en-CA" dirty="0"/>
              <a:t>Step 2: Cast your characters:</a:t>
            </a:r>
          </a:p>
          <a:p>
            <a:pPr marL="285750" indent="-285750">
              <a:buFont typeface="Arial" panose="020B0604020202020204" pitchFamily="34" charset="0"/>
              <a:buChar char="•"/>
            </a:pPr>
            <a:r>
              <a:rPr lang="en-CA" dirty="0"/>
              <a:t>Wakefield</a:t>
            </a:r>
          </a:p>
          <a:p>
            <a:pPr marL="285750" indent="-285750">
              <a:buFont typeface="Arial" panose="020B0604020202020204" pitchFamily="34" charset="0"/>
              <a:buChar char="•"/>
            </a:pPr>
            <a:r>
              <a:rPr lang="en-CA" dirty="0"/>
              <a:t>Somali children</a:t>
            </a:r>
          </a:p>
          <a:p>
            <a:pPr marL="285750" indent="-285750">
              <a:buFont typeface="Arial" panose="020B0604020202020204" pitchFamily="34" charset="0"/>
              <a:buChar char="•"/>
            </a:pPr>
            <a:r>
              <a:rPr lang="en-CA" dirty="0"/>
              <a:t>Public health officials</a:t>
            </a:r>
          </a:p>
          <a:p>
            <a:r>
              <a:rPr lang="en-CA" dirty="0"/>
              <a:t> Step 3: Define the problem and the plot</a:t>
            </a:r>
          </a:p>
          <a:p>
            <a:pPr marL="285750" indent="-285750">
              <a:buFont typeface="Arial" panose="020B0604020202020204" pitchFamily="34" charset="0"/>
              <a:buChar char="•"/>
            </a:pPr>
            <a:r>
              <a:rPr lang="en-CA" dirty="0"/>
              <a:t>Serious outbreak of measles among Somali immigrant population in Minnesota</a:t>
            </a:r>
          </a:p>
          <a:p>
            <a:pPr marL="285750" indent="-285750">
              <a:buFont typeface="Arial" panose="020B0604020202020204" pitchFamily="34" charset="0"/>
              <a:buChar char="•"/>
            </a:pPr>
            <a:r>
              <a:rPr lang="en-CA" dirty="0"/>
              <a:t>Wakefield and anti-vaxxers have been spreading misinformation among this group</a:t>
            </a:r>
          </a:p>
          <a:p>
            <a:pPr marL="285750" indent="-285750">
              <a:buFont typeface="Arial" panose="020B0604020202020204" pitchFamily="34" charset="0"/>
              <a:buChar char="•"/>
            </a:pPr>
            <a:r>
              <a:rPr lang="en-CA" dirty="0"/>
              <a:t>Some argue this is has led to decease in vaccination rates</a:t>
            </a:r>
          </a:p>
          <a:p>
            <a:r>
              <a:rPr lang="en-CA" dirty="0"/>
              <a:t>Step 4: Argue the moral</a:t>
            </a:r>
          </a:p>
          <a:p>
            <a:pPr marL="285750" indent="-285750">
              <a:buFont typeface="Arial" panose="020B0604020202020204" pitchFamily="34" charset="0"/>
              <a:buChar char="•"/>
            </a:pPr>
            <a:r>
              <a:rPr lang="en-CA" dirty="0"/>
              <a:t>Policy needs to change or education needs to improve</a:t>
            </a:r>
          </a:p>
        </p:txBody>
      </p:sp>
    </p:spTree>
    <p:extLst>
      <p:ext uri="{BB962C8B-B14F-4D97-AF65-F5344CB8AC3E}">
        <p14:creationId xmlns:p14="http://schemas.microsoft.com/office/powerpoint/2010/main" val="242238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Qualities of a Good Story</a:t>
            </a:r>
          </a:p>
        </p:txBody>
      </p:sp>
      <p:sp>
        <p:nvSpPr>
          <p:cNvPr id="3" name="Content Placeholder 2"/>
          <p:cNvSpPr>
            <a:spLocks noGrp="1"/>
          </p:cNvSpPr>
          <p:nvPr>
            <p:ph idx="1"/>
          </p:nvPr>
        </p:nvSpPr>
        <p:spPr/>
        <p:txBody>
          <a:bodyPr/>
          <a:lstStyle/>
          <a:p>
            <a:r>
              <a:rPr lang="en-CA" dirty="0"/>
              <a:t>Interesting, relevant, clear and understandable to the audience</a:t>
            </a:r>
          </a:p>
          <a:p>
            <a:r>
              <a:rPr lang="en-CA" dirty="0"/>
              <a:t>New and/or novel</a:t>
            </a:r>
          </a:p>
          <a:p>
            <a:r>
              <a:rPr lang="en-CA" dirty="0"/>
              <a:t>Entertaining</a:t>
            </a:r>
          </a:p>
          <a:p>
            <a:r>
              <a:rPr lang="en-CA" dirty="0"/>
              <a:t>(True)</a:t>
            </a:r>
          </a:p>
          <a:p>
            <a:r>
              <a:rPr lang="en-CA" dirty="0"/>
              <a:t>Meets the medium’s non-negotiable demands about length, form, style, etc.</a:t>
            </a:r>
          </a:p>
          <a:p>
            <a:endParaRPr lang="en-CA" dirty="0"/>
          </a:p>
        </p:txBody>
      </p:sp>
    </p:spTree>
    <p:extLst>
      <p:ext uri="{BB962C8B-B14F-4D97-AF65-F5344CB8AC3E}">
        <p14:creationId xmlns:p14="http://schemas.microsoft.com/office/powerpoint/2010/main" val="50719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Story Does Not Need</a:t>
            </a:r>
          </a:p>
        </p:txBody>
      </p:sp>
      <p:sp>
        <p:nvSpPr>
          <p:cNvPr id="3" name="Content Placeholder 2"/>
          <p:cNvSpPr>
            <a:spLocks noGrp="1"/>
          </p:cNvSpPr>
          <p:nvPr>
            <p:ph idx="1"/>
          </p:nvPr>
        </p:nvSpPr>
        <p:spPr/>
        <p:txBody>
          <a:bodyPr>
            <a:normAutofit fontScale="85000" lnSpcReduction="10000"/>
          </a:bodyPr>
          <a:lstStyle/>
          <a:p>
            <a:r>
              <a:rPr lang="en-CA" dirty="0"/>
              <a:t>Completeness</a:t>
            </a:r>
          </a:p>
          <a:p>
            <a:r>
              <a:rPr lang="en-CA" dirty="0"/>
              <a:t>Thoroughness</a:t>
            </a:r>
          </a:p>
          <a:p>
            <a:r>
              <a:rPr lang="en-CA" dirty="0"/>
              <a:t>Strict accuracy</a:t>
            </a:r>
          </a:p>
          <a:p>
            <a:pPr lvl="1"/>
            <a:r>
              <a:rPr lang="en-CA" dirty="0"/>
              <a:t>Audience, what do they know, what do they need to know</a:t>
            </a:r>
          </a:p>
          <a:p>
            <a:r>
              <a:rPr lang="en-CA" dirty="0"/>
              <a:t>Discussions of measurement uncertainty, confidence levels, etc.</a:t>
            </a:r>
          </a:p>
          <a:p>
            <a:r>
              <a:rPr lang="en-CA" dirty="0"/>
              <a:t>Acknowledgment of alternative theories or explanations</a:t>
            </a:r>
          </a:p>
          <a:p>
            <a:r>
              <a:rPr lang="en-CA" dirty="0"/>
              <a:t>Acknowledgment of collaborators, competitors, previous work, etc.</a:t>
            </a:r>
          </a:p>
        </p:txBody>
      </p:sp>
    </p:spTree>
    <p:extLst>
      <p:ext uri="{BB962C8B-B14F-4D97-AF65-F5344CB8AC3E}">
        <p14:creationId xmlns:p14="http://schemas.microsoft.com/office/powerpoint/2010/main" val="3399313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Things To Think About</a:t>
            </a:r>
          </a:p>
        </p:txBody>
      </p:sp>
      <p:sp>
        <p:nvSpPr>
          <p:cNvPr id="3" name="Content Placeholder 2"/>
          <p:cNvSpPr>
            <a:spLocks noGrp="1"/>
          </p:cNvSpPr>
          <p:nvPr>
            <p:ph idx="1"/>
          </p:nvPr>
        </p:nvSpPr>
        <p:spPr/>
        <p:txBody>
          <a:bodyPr>
            <a:normAutofit lnSpcReduction="10000"/>
          </a:bodyPr>
          <a:lstStyle/>
          <a:p>
            <a:r>
              <a:rPr lang="en-CA" dirty="0"/>
              <a:t>Congruence with your audience</a:t>
            </a:r>
          </a:p>
          <a:p>
            <a:pPr lvl="1"/>
            <a:r>
              <a:rPr lang="en-CA" dirty="0"/>
              <a:t>Find themes, language, symbols, the audience recognizes</a:t>
            </a:r>
          </a:p>
          <a:p>
            <a:pPr lvl="1"/>
            <a:r>
              <a:rPr lang="en-CA" dirty="0"/>
              <a:t>METAPHORS and EXAMPLES</a:t>
            </a:r>
          </a:p>
          <a:p>
            <a:pPr lvl="1"/>
            <a:r>
              <a:rPr lang="en-CA" dirty="0"/>
              <a:t>JARGON!!!!</a:t>
            </a:r>
          </a:p>
          <a:p>
            <a:r>
              <a:rPr lang="en-CA" dirty="0"/>
              <a:t>Audiences can’t read minds</a:t>
            </a:r>
          </a:p>
          <a:p>
            <a:pPr lvl="1"/>
            <a:r>
              <a:rPr lang="en-CA" dirty="0"/>
              <a:t>the Curse of Knowledge</a:t>
            </a:r>
          </a:p>
          <a:p>
            <a:r>
              <a:rPr lang="en-CA" dirty="0"/>
              <a:t>Level of detail</a:t>
            </a:r>
          </a:p>
          <a:p>
            <a:r>
              <a:rPr lang="en-CA" dirty="0"/>
              <a:t>Signposting</a:t>
            </a:r>
          </a:p>
          <a:p>
            <a:pPr marL="0" indent="0">
              <a:buNone/>
            </a:pPr>
            <a:endParaRPr lang="en-CA" dirty="0"/>
          </a:p>
          <a:p>
            <a:pPr lvl="1"/>
            <a:endParaRPr lang="en-CA" dirty="0"/>
          </a:p>
        </p:txBody>
      </p:sp>
    </p:spTree>
    <p:extLst>
      <p:ext uri="{BB962C8B-B14F-4D97-AF65-F5344CB8AC3E}">
        <p14:creationId xmlns:p14="http://schemas.microsoft.com/office/powerpoint/2010/main" val="177027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A66B3-B28B-4A57-AC7B-94E9361FE90D}"/>
              </a:ext>
            </a:extLst>
          </p:cNvPr>
          <p:cNvSpPr>
            <a:spLocks noGrp="1"/>
          </p:cNvSpPr>
          <p:nvPr>
            <p:ph type="title"/>
          </p:nvPr>
        </p:nvSpPr>
        <p:spPr>
          <a:xfrm>
            <a:off x="457200" y="274638"/>
            <a:ext cx="8229600" cy="634082"/>
          </a:xfrm>
        </p:spPr>
        <p:txBody>
          <a:bodyPr>
            <a:normAutofit fontScale="90000"/>
          </a:bodyPr>
          <a:lstStyle/>
          <a:p>
            <a:r>
              <a:rPr lang="en-CA" dirty="0"/>
              <a:t>Practice Exercise</a:t>
            </a:r>
          </a:p>
        </p:txBody>
      </p:sp>
      <p:sp>
        <p:nvSpPr>
          <p:cNvPr id="3" name="Content Placeholder 2">
            <a:extLst>
              <a:ext uri="{FF2B5EF4-FFF2-40B4-BE49-F238E27FC236}">
                <a16:creationId xmlns:a16="http://schemas.microsoft.com/office/drawing/2014/main" id="{F4FE7890-FE83-4863-BBBD-E13621D7F859}"/>
              </a:ext>
            </a:extLst>
          </p:cNvPr>
          <p:cNvSpPr>
            <a:spLocks noGrp="1"/>
          </p:cNvSpPr>
          <p:nvPr>
            <p:ph idx="1"/>
          </p:nvPr>
        </p:nvSpPr>
        <p:spPr>
          <a:xfrm>
            <a:off x="457200" y="1196752"/>
            <a:ext cx="8363272" cy="5256584"/>
          </a:xfrm>
        </p:spPr>
        <p:txBody>
          <a:bodyPr/>
          <a:lstStyle/>
          <a:p>
            <a:pPr marL="342900" lvl="0" indent="-342900">
              <a:lnSpc>
                <a:spcPct val="107000"/>
              </a:lnSpc>
              <a:buFont typeface="Symbol" panose="05050102010706020507" pitchFamily="18" charset="2"/>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Audience</a:t>
            </a:r>
          </a:p>
          <a:p>
            <a:pPr marL="742950" lvl="1" indent="-285750">
              <a:lnSpc>
                <a:spcPct val="107000"/>
              </a:lnSpc>
              <a:buFont typeface="Courier New" panose="02070309020205020404" pitchFamily="49" charset="0"/>
              <a:buChar char="o"/>
            </a:pPr>
            <a:r>
              <a:rPr lang="en-CA" sz="1800" dirty="0">
                <a:effectLst/>
                <a:latin typeface="Calibri" panose="020F0502020204030204" pitchFamily="34" charset="0"/>
                <a:ea typeface="Calibri" panose="020F0502020204030204" pitchFamily="34" charset="0"/>
                <a:cs typeface="Times New Roman" panose="02020603050405020304" pitchFamily="18" charset="0"/>
              </a:rPr>
              <a:t>Who is the audience and why would they tune in?</a:t>
            </a:r>
          </a:p>
          <a:p>
            <a:pPr marL="1143000" lvl="2" indent="-228600">
              <a:lnSpc>
                <a:spcPct val="107000"/>
              </a:lnSpc>
              <a:buFont typeface="Wingdings" panose="05000000000000000000" pitchFamily="2" charset="2"/>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Do they want to be entertained? (Hint: Yes, they do)</a:t>
            </a:r>
          </a:p>
          <a:p>
            <a:pPr marL="1143000" lvl="2" indent="-228600">
              <a:lnSpc>
                <a:spcPct val="107000"/>
              </a:lnSpc>
              <a:buFont typeface="Wingdings" panose="05000000000000000000" pitchFamily="2" charset="2"/>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Do they want information about the topic? What kind?</a:t>
            </a:r>
          </a:p>
          <a:p>
            <a:pPr marL="1143000" lvl="2" indent="-228600">
              <a:lnSpc>
                <a:spcPct val="107000"/>
              </a:lnSpc>
              <a:buFont typeface="Wingdings" panose="05000000000000000000" pitchFamily="2" charset="2"/>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What might they already know? Is there “common knowledge” we can build off?</a:t>
            </a:r>
          </a:p>
          <a:p>
            <a:pPr marL="342900" lvl="0" indent="-342900">
              <a:lnSpc>
                <a:spcPct val="107000"/>
              </a:lnSpc>
              <a:buFont typeface="Symbol" panose="05050102010706020507" pitchFamily="18" charset="2"/>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Purpose</a:t>
            </a:r>
          </a:p>
          <a:p>
            <a:pPr marL="742950" lvl="1" indent="-285750">
              <a:lnSpc>
                <a:spcPct val="107000"/>
              </a:lnSpc>
              <a:buFont typeface="Courier New" panose="02070309020205020404" pitchFamily="49" charset="0"/>
              <a:buChar char="o"/>
            </a:pPr>
            <a:r>
              <a:rPr lang="en-CA" sz="1800" dirty="0">
                <a:effectLst/>
                <a:latin typeface="Calibri" panose="020F0502020204030204" pitchFamily="34" charset="0"/>
                <a:ea typeface="Calibri" panose="020F0502020204030204" pitchFamily="34" charset="0"/>
                <a:cs typeface="Times New Roman" panose="02020603050405020304" pitchFamily="18" charset="0"/>
              </a:rPr>
              <a:t>Why am I doing this?</a:t>
            </a:r>
          </a:p>
          <a:p>
            <a:pPr marL="1143000" lvl="2" indent="-228600">
              <a:lnSpc>
                <a:spcPct val="107000"/>
              </a:lnSpc>
              <a:buFont typeface="Wingdings" panose="05000000000000000000" pitchFamily="2" charset="2"/>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What is the topic?</a:t>
            </a:r>
          </a:p>
          <a:p>
            <a:pPr marL="1143000" lvl="2" indent="-228600">
              <a:lnSpc>
                <a:spcPct val="107000"/>
              </a:lnSpc>
              <a:buFont typeface="Wingdings" panose="05000000000000000000" pitchFamily="2" charset="2"/>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What do we want to say about this topic?</a:t>
            </a:r>
          </a:p>
          <a:p>
            <a:pPr marL="1143000" lvl="2" indent="-228600">
              <a:lnSpc>
                <a:spcPct val="107000"/>
              </a:lnSpc>
              <a:buFont typeface="Wingdings" panose="05000000000000000000" pitchFamily="2" charset="2"/>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Do we want to persuade the audience to a viewpoint?</a:t>
            </a:r>
          </a:p>
          <a:p>
            <a:pPr marL="1600200" lvl="3" indent="-228600">
              <a:lnSpc>
                <a:spcPct val="107000"/>
              </a:lnSpc>
              <a:buFont typeface="Symbol" panose="05050102010706020507" pitchFamily="18" charset="2"/>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Do we want to make them care about a topic they are unaware of? How can we do that?</a:t>
            </a:r>
          </a:p>
          <a:p>
            <a:pPr marL="1143000" lvl="2" indent="-228600">
              <a:lnSpc>
                <a:spcPct val="107000"/>
              </a:lnSpc>
              <a:buFont typeface="Wingdings" panose="05000000000000000000" pitchFamily="2" charset="2"/>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Do we want to inform them about an issue/topic?</a:t>
            </a:r>
          </a:p>
          <a:p>
            <a:pPr marL="1143000" lvl="2" indent="-228600">
              <a:lnSpc>
                <a:spcPct val="107000"/>
              </a:lnSpc>
              <a:spcAft>
                <a:spcPts val="800"/>
              </a:spcAft>
              <a:buFont typeface="Wingdings" panose="05000000000000000000" pitchFamily="2" charset="2"/>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Do we want to excite them increase their curiosity about a topic?</a:t>
            </a:r>
          </a:p>
          <a:p>
            <a:endParaRPr lang="en-CA" dirty="0"/>
          </a:p>
        </p:txBody>
      </p:sp>
    </p:spTree>
    <p:extLst>
      <p:ext uri="{BB962C8B-B14F-4D97-AF65-F5344CB8AC3E}">
        <p14:creationId xmlns:p14="http://schemas.microsoft.com/office/powerpoint/2010/main" val="850899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F0CE-6129-4AD3-86E9-0FD88E115F0C}"/>
              </a:ext>
            </a:extLst>
          </p:cNvPr>
          <p:cNvSpPr>
            <a:spLocks noGrp="1"/>
          </p:cNvSpPr>
          <p:nvPr>
            <p:ph type="title"/>
          </p:nvPr>
        </p:nvSpPr>
        <p:spPr/>
        <p:txBody>
          <a:bodyPr/>
          <a:lstStyle/>
          <a:p>
            <a:r>
              <a:rPr lang="en-CA" dirty="0"/>
              <a:t>Write An Intro To Your Story</a:t>
            </a:r>
          </a:p>
        </p:txBody>
      </p:sp>
      <p:sp>
        <p:nvSpPr>
          <p:cNvPr id="3" name="Content Placeholder 2">
            <a:extLst>
              <a:ext uri="{FF2B5EF4-FFF2-40B4-BE49-F238E27FC236}">
                <a16:creationId xmlns:a16="http://schemas.microsoft.com/office/drawing/2014/main" id="{33DC59B1-23FA-42DF-A744-296635252854}"/>
              </a:ext>
            </a:extLst>
          </p:cNvPr>
          <p:cNvSpPr>
            <a:spLocks noGrp="1"/>
          </p:cNvSpPr>
          <p:nvPr>
            <p:ph idx="1"/>
          </p:nvPr>
        </p:nvSpPr>
        <p:spPr/>
        <p:txBody>
          <a:bodyPr/>
          <a:lstStyle/>
          <a:p>
            <a:r>
              <a:rPr lang="en-CA" sz="2400" dirty="0">
                <a:effectLst/>
                <a:latin typeface="Calibri" panose="020F0502020204030204" pitchFamily="34" charset="0"/>
                <a:ea typeface="Calibri" panose="020F0502020204030204" pitchFamily="34" charset="0"/>
                <a:cs typeface="Times New Roman" panose="02020603050405020304" pitchFamily="18" charset="0"/>
              </a:rPr>
              <a:t>After thinking about these questions and answering as many as possible, can you now introduce your story in a paragraph? Now try to do it in 3 sentences? </a:t>
            </a:r>
          </a:p>
          <a:p>
            <a:r>
              <a:rPr lang="en-CA" sz="2400" dirty="0">
                <a:effectLst/>
                <a:latin typeface="Calibri" panose="020F0502020204030204" pitchFamily="34" charset="0"/>
                <a:ea typeface="Calibri" panose="020F0502020204030204" pitchFamily="34" charset="0"/>
                <a:cs typeface="Times New Roman" panose="02020603050405020304" pitchFamily="18" charset="0"/>
              </a:rPr>
              <a:t>The intro should let the audience know what the story is about and what they can expect to learn when listening, oh and it should make them want to listen. </a:t>
            </a:r>
          </a:p>
          <a:p>
            <a:r>
              <a:rPr lang="en-CA" sz="2400" dirty="0">
                <a:effectLst/>
                <a:latin typeface="Calibri" panose="020F0502020204030204" pitchFamily="34" charset="0"/>
                <a:ea typeface="Calibri" panose="020F0502020204030204" pitchFamily="34" charset="0"/>
                <a:cs typeface="Times New Roman" panose="02020603050405020304" pitchFamily="18" charset="0"/>
              </a:rPr>
              <a:t>Now can you shorten this to a title and one sentence?</a:t>
            </a:r>
          </a:p>
          <a:p>
            <a:endParaRPr lang="en-CA" dirty="0"/>
          </a:p>
        </p:txBody>
      </p:sp>
    </p:spTree>
    <p:extLst>
      <p:ext uri="{BB962C8B-B14F-4D97-AF65-F5344CB8AC3E}">
        <p14:creationId xmlns:p14="http://schemas.microsoft.com/office/powerpoint/2010/main" val="3243614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82F1-E291-4CAA-9D00-3EE967EDF44B}"/>
              </a:ext>
            </a:extLst>
          </p:cNvPr>
          <p:cNvSpPr>
            <a:spLocks noGrp="1"/>
          </p:cNvSpPr>
          <p:nvPr>
            <p:ph type="title"/>
          </p:nvPr>
        </p:nvSpPr>
        <p:spPr/>
        <p:txBody>
          <a:bodyPr/>
          <a:lstStyle/>
          <a:p>
            <a:r>
              <a:rPr lang="en-CA" dirty="0"/>
              <a:t>Audience IS Essential</a:t>
            </a:r>
          </a:p>
        </p:txBody>
      </p:sp>
      <p:sp>
        <p:nvSpPr>
          <p:cNvPr id="3" name="Content Placeholder 2">
            <a:extLst>
              <a:ext uri="{FF2B5EF4-FFF2-40B4-BE49-F238E27FC236}">
                <a16:creationId xmlns:a16="http://schemas.microsoft.com/office/drawing/2014/main" id="{72F85179-9C04-478A-B50A-654BFDEB782A}"/>
              </a:ext>
            </a:extLst>
          </p:cNvPr>
          <p:cNvSpPr>
            <a:spLocks noGrp="1"/>
          </p:cNvSpPr>
          <p:nvPr>
            <p:ph idx="1"/>
          </p:nvPr>
        </p:nvSpPr>
        <p:spPr/>
        <p:txBody>
          <a:bodyPr>
            <a:normAutofit/>
          </a:bodyPr>
          <a:lstStyle/>
          <a:p>
            <a:r>
              <a:rPr lang="en-CA" dirty="0"/>
              <a:t>Without an audience your effort is wasted</a:t>
            </a:r>
          </a:p>
          <a:p>
            <a:r>
              <a:rPr lang="en-CA" dirty="0"/>
              <a:t>Try to think about and identify your audience</a:t>
            </a:r>
          </a:p>
          <a:p>
            <a:pPr lvl="1"/>
            <a:r>
              <a:rPr lang="en-CA" dirty="0"/>
              <a:t>Who are they?</a:t>
            </a:r>
          </a:p>
          <a:p>
            <a:pPr lvl="1"/>
            <a:r>
              <a:rPr lang="en-CA" dirty="0"/>
              <a:t>What are their motivations?</a:t>
            </a:r>
          </a:p>
          <a:p>
            <a:pPr lvl="1"/>
            <a:r>
              <a:rPr lang="en-CA" dirty="0"/>
              <a:t>What do they already know?</a:t>
            </a:r>
          </a:p>
          <a:p>
            <a:pPr lvl="1"/>
            <a:r>
              <a:rPr lang="en-CA" dirty="0"/>
              <a:t>What do you want them to know?</a:t>
            </a:r>
          </a:p>
          <a:p>
            <a:r>
              <a:rPr lang="en-CA" dirty="0"/>
              <a:t>This will define your tone, your goal and your medium</a:t>
            </a:r>
          </a:p>
        </p:txBody>
      </p:sp>
    </p:spTree>
    <p:extLst>
      <p:ext uri="{BB962C8B-B14F-4D97-AF65-F5344CB8AC3E}">
        <p14:creationId xmlns:p14="http://schemas.microsoft.com/office/powerpoint/2010/main" val="4098029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C41E-547C-4D11-814E-D3DD90EF604B}"/>
              </a:ext>
            </a:extLst>
          </p:cNvPr>
          <p:cNvSpPr>
            <a:spLocks noGrp="1"/>
          </p:cNvSpPr>
          <p:nvPr>
            <p:ph type="title"/>
          </p:nvPr>
        </p:nvSpPr>
        <p:spPr/>
        <p:txBody>
          <a:bodyPr/>
          <a:lstStyle/>
          <a:p>
            <a:r>
              <a:rPr lang="en-CA" dirty="0"/>
              <a:t>Common Mistakes</a:t>
            </a:r>
          </a:p>
        </p:txBody>
      </p:sp>
      <p:sp>
        <p:nvSpPr>
          <p:cNvPr id="3" name="Content Placeholder 2">
            <a:extLst>
              <a:ext uri="{FF2B5EF4-FFF2-40B4-BE49-F238E27FC236}">
                <a16:creationId xmlns:a16="http://schemas.microsoft.com/office/drawing/2014/main" id="{241404C7-F27E-4BB4-BBE5-C67734F9361A}"/>
              </a:ext>
            </a:extLst>
          </p:cNvPr>
          <p:cNvSpPr>
            <a:spLocks noGrp="1"/>
          </p:cNvSpPr>
          <p:nvPr>
            <p:ph idx="1"/>
          </p:nvPr>
        </p:nvSpPr>
        <p:spPr/>
        <p:txBody>
          <a:bodyPr/>
          <a:lstStyle/>
          <a:p>
            <a:r>
              <a:rPr lang="en-CA" dirty="0"/>
              <a:t>The Curse of Knowledge and JARGON</a:t>
            </a:r>
          </a:p>
          <a:p>
            <a:pPr marL="0" indent="0">
              <a:buNone/>
            </a:pPr>
            <a:endParaRPr lang="en-CA" dirty="0"/>
          </a:p>
        </p:txBody>
      </p:sp>
      <p:pic>
        <p:nvPicPr>
          <p:cNvPr id="4" name="Picture 3">
            <a:extLst>
              <a:ext uri="{FF2B5EF4-FFF2-40B4-BE49-F238E27FC236}">
                <a16:creationId xmlns:a16="http://schemas.microsoft.com/office/drawing/2014/main" id="{56225A7D-5C72-4D68-99A5-03C9E7647840}"/>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29000" r="15351" b="13600"/>
          <a:stretch/>
        </p:blipFill>
        <p:spPr>
          <a:xfrm>
            <a:off x="347020" y="2420188"/>
            <a:ext cx="8044676" cy="3705975"/>
          </a:xfrm>
          <a:prstGeom prst="rect">
            <a:avLst/>
          </a:prstGeom>
        </p:spPr>
      </p:pic>
    </p:spTree>
    <p:extLst>
      <p:ext uri="{BB962C8B-B14F-4D97-AF65-F5344CB8AC3E}">
        <p14:creationId xmlns:p14="http://schemas.microsoft.com/office/powerpoint/2010/main" val="2343200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ADAC-60FA-4ECE-9D87-FBBDF2E294EF}"/>
              </a:ext>
            </a:extLst>
          </p:cNvPr>
          <p:cNvSpPr>
            <a:spLocks noGrp="1"/>
          </p:cNvSpPr>
          <p:nvPr>
            <p:ph type="title"/>
          </p:nvPr>
        </p:nvSpPr>
        <p:spPr/>
        <p:txBody>
          <a:bodyPr/>
          <a:lstStyle/>
          <a:p>
            <a:r>
              <a:rPr lang="en-CA" dirty="0"/>
              <a:t>Curse of Knowledge</a:t>
            </a:r>
          </a:p>
        </p:txBody>
      </p:sp>
      <p:sp>
        <p:nvSpPr>
          <p:cNvPr id="3" name="Content Placeholder 2">
            <a:extLst>
              <a:ext uri="{FF2B5EF4-FFF2-40B4-BE49-F238E27FC236}">
                <a16:creationId xmlns:a16="http://schemas.microsoft.com/office/drawing/2014/main" id="{E6F79586-FC68-46ED-9DE8-3BD925CFD6BC}"/>
              </a:ext>
            </a:extLst>
          </p:cNvPr>
          <p:cNvSpPr>
            <a:spLocks noGrp="1"/>
          </p:cNvSpPr>
          <p:nvPr>
            <p:ph idx="1"/>
          </p:nvPr>
        </p:nvSpPr>
        <p:spPr/>
        <p:txBody>
          <a:bodyPr/>
          <a:lstStyle/>
          <a:p>
            <a:r>
              <a:rPr lang="en-CA" dirty="0"/>
              <a:t>The inability to understand that not everyone knows what you know.</a:t>
            </a:r>
          </a:p>
          <a:p>
            <a:r>
              <a:rPr lang="en-CA" dirty="0"/>
              <a:t>Robs the audience of clarity and nuance</a:t>
            </a:r>
          </a:p>
          <a:p>
            <a:r>
              <a:rPr lang="en-CA" dirty="0"/>
              <a:t>Best to assume to little than to much</a:t>
            </a:r>
          </a:p>
          <a:p>
            <a:pPr lvl="1"/>
            <a:r>
              <a:rPr lang="en-CA" dirty="0"/>
              <a:t>Audience is smart but lacks specific knowledge</a:t>
            </a:r>
          </a:p>
          <a:p>
            <a:r>
              <a:rPr lang="en-CA" dirty="0"/>
              <a:t>Don’t be afraid to spell it out (abbreviations and ideas)</a:t>
            </a:r>
          </a:p>
          <a:p>
            <a:pPr lvl="1"/>
            <a:r>
              <a:rPr lang="en-CA" dirty="0"/>
              <a:t>For example, as in, such as</a:t>
            </a:r>
          </a:p>
        </p:txBody>
      </p:sp>
    </p:spTree>
    <p:extLst>
      <p:ext uri="{BB962C8B-B14F-4D97-AF65-F5344CB8AC3E}">
        <p14:creationId xmlns:p14="http://schemas.microsoft.com/office/powerpoint/2010/main" val="3080722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7537-468C-42DC-A4FA-A5F30984C19B}"/>
              </a:ext>
            </a:extLst>
          </p:cNvPr>
          <p:cNvSpPr>
            <a:spLocks noGrp="1"/>
          </p:cNvSpPr>
          <p:nvPr>
            <p:ph type="title"/>
          </p:nvPr>
        </p:nvSpPr>
        <p:spPr/>
        <p:txBody>
          <a:bodyPr/>
          <a:lstStyle/>
          <a:p>
            <a:r>
              <a:rPr lang="en-CA" dirty="0"/>
              <a:t>Curse of Knowledge</a:t>
            </a:r>
          </a:p>
        </p:txBody>
      </p:sp>
      <p:sp>
        <p:nvSpPr>
          <p:cNvPr id="3" name="Content Placeholder 2">
            <a:extLst>
              <a:ext uri="{FF2B5EF4-FFF2-40B4-BE49-F238E27FC236}">
                <a16:creationId xmlns:a16="http://schemas.microsoft.com/office/drawing/2014/main" id="{629EC47E-665C-48FD-AC61-51D4237F91AC}"/>
              </a:ext>
            </a:extLst>
          </p:cNvPr>
          <p:cNvSpPr>
            <a:spLocks noGrp="1"/>
          </p:cNvSpPr>
          <p:nvPr>
            <p:ph idx="1"/>
          </p:nvPr>
        </p:nvSpPr>
        <p:spPr/>
        <p:txBody>
          <a:bodyPr/>
          <a:lstStyle/>
          <a:p>
            <a:r>
              <a:rPr lang="en-CA" dirty="0"/>
              <a:t>Jargon, not just a time saver</a:t>
            </a:r>
          </a:p>
          <a:p>
            <a:r>
              <a:rPr lang="en-CA" dirty="0"/>
              <a:t>As we learn we place things into categories or chunks to remember them (abstract chunks)</a:t>
            </a:r>
          </a:p>
          <a:p>
            <a:pPr lvl="1"/>
            <a:r>
              <a:rPr lang="en-CA" dirty="0"/>
              <a:t>Example. Transcription and translation</a:t>
            </a:r>
          </a:p>
          <a:p>
            <a:r>
              <a:rPr lang="en-CA" dirty="0"/>
              <a:t>Functional fixedness (functional labels)</a:t>
            </a:r>
          </a:p>
          <a:p>
            <a:pPr lvl="1"/>
            <a:r>
              <a:rPr lang="en-CA" dirty="0"/>
              <a:t>Fixate on what something does rather than what it is. </a:t>
            </a:r>
          </a:p>
          <a:p>
            <a:pPr marL="457200" lvl="1" indent="0">
              <a:buNone/>
            </a:pPr>
            <a:endParaRPr lang="en-CA" dirty="0"/>
          </a:p>
          <a:p>
            <a:endParaRPr lang="en-CA" dirty="0"/>
          </a:p>
        </p:txBody>
      </p:sp>
    </p:spTree>
    <p:extLst>
      <p:ext uri="{BB962C8B-B14F-4D97-AF65-F5344CB8AC3E}">
        <p14:creationId xmlns:p14="http://schemas.microsoft.com/office/powerpoint/2010/main" val="211453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5FA6-1D7D-485E-BBF5-8954AE684B50}"/>
              </a:ext>
            </a:extLst>
          </p:cNvPr>
          <p:cNvSpPr>
            <a:spLocks noGrp="1"/>
          </p:cNvSpPr>
          <p:nvPr>
            <p:ph type="title"/>
          </p:nvPr>
        </p:nvSpPr>
        <p:spPr/>
        <p:txBody>
          <a:bodyPr>
            <a:normAutofit/>
          </a:bodyPr>
          <a:lstStyle/>
          <a:p>
            <a:r>
              <a:rPr lang="en-CA" dirty="0"/>
              <a:t>Example</a:t>
            </a:r>
          </a:p>
        </p:txBody>
      </p:sp>
      <p:sp>
        <p:nvSpPr>
          <p:cNvPr id="3" name="Content Placeholder 2">
            <a:extLst>
              <a:ext uri="{FF2B5EF4-FFF2-40B4-BE49-F238E27FC236}">
                <a16:creationId xmlns:a16="http://schemas.microsoft.com/office/drawing/2014/main" id="{394C8DE6-20BC-431C-A0D5-519CAF7F63ED}"/>
              </a:ext>
            </a:extLst>
          </p:cNvPr>
          <p:cNvSpPr>
            <a:spLocks noGrp="1"/>
          </p:cNvSpPr>
          <p:nvPr>
            <p:ph idx="1"/>
          </p:nvPr>
        </p:nvSpPr>
        <p:spPr>
          <a:xfrm>
            <a:off x="457200" y="1600200"/>
            <a:ext cx="4042792" cy="4525963"/>
          </a:xfrm>
        </p:spPr>
        <p:txBody>
          <a:bodyPr>
            <a:normAutofit/>
          </a:bodyPr>
          <a:lstStyle/>
          <a:p>
            <a:pPr marL="0" indent="0">
              <a:buNone/>
            </a:pPr>
            <a:r>
              <a:rPr lang="en-CA" dirty="0"/>
              <a:t>Participants were tested under conditions of good to excellent acoustic isolation.</a:t>
            </a:r>
          </a:p>
        </p:txBody>
      </p:sp>
      <p:sp>
        <p:nvSpPr>
          <p:cNvPr id="6" name="TextBox 5">
            <a:extLst>
              <a:ext uri="{FF2B5EF4-FFF2-40B4-BE49-F238E27FC236}">
                <a16:creationId xmlns:a16="http://schemas.microsoft.com/office/drawing/2014/main" id="{AE9C0EB1-C4E6-4825-ADAC-A85F5C2A65C3}"/>
              </a:ext>
            </a:extLst>
          </p:cNvPr>
          <p:cNvSpPr txBox="1"/>
          <p:nvPr/>
        </p:nvSpPr>
        <p:spPr>
          <a:xfrm>
            <a:off x="4572000" y="1600200"/>
            <a:ext cx="3816424" cy="1569660"/>
          </a:xfrm>
          <a:prstGeom prst="rect">
            <a:avLst/>
          </a:prstGeom>
          <a:noFill/>
        </p:spPr>
        <p:txBody>
          <a:bodyPr wrap="square" rtlCol="0">
            <a:spAutoFit/>
          </a:bodyPr>
          <a:lstStyle/>
          <a:p>
            <a:r>
              <a:rPr lang="en-CA" sz="3200" dirty="0"/>
              <a:t>We tested the students in a quiet room. </a:t>
            </a:r>
          </a:p>
        </p:txBody>
      </p:sp>
      <p:sp>
        <p:nvSpPr>
          <p:cNvPr id="7" name="TextBox 6">
            <a:extLst>
              <a:ext uri="{FF2B5EF4-FFF2-40B4-BE49-F238E27FC236}">
                <a16:creationId xmlns:a16="http://schemas.microsoft.com/office/drawing/2014/main" id="{17CD903E-FA68-497F-9638-5204791F8A50}"/>
              </a:ext>
            </a:extLst>
          </p:cNvPr>
          <p:cNvSpPr txBox="1"/>
          <p:nvPr/>
        </p:nvSpPr>
        <p:spPr>
          <a:xfrm>
            <a:off x="4139952" y="6126163"/>
            <a:ext cx="4680520" cy="369332"/>
          </a:xfrm>
          <a:prstGeom prst="rect">
            <a:avLst/>
          </a:prstGeom>
          <a:noFill/>
        </p:spPr>
        <p:txBody>
          <a:bodyPr wrap="square" rtlCol="0">
            <a:spAutoFit/>
          </a:bodyPr>
          <a:lstStyle/>
          <a:p>
            <a:r>
              <a:rPr lang="en-CA" dirty="0"/>
              <a:t>Example from The Sense of Style. Pinker, S. 2014</a:t>
            </a:r>
          </a:p>
        </p:txBody>
      </p:sp>
    </p:spTree>
    <p:extLst>
      <p:ext uri="{BB962C8B-B14F-4D97-AF65-F5344CB8AC3E}">
        <p14:creationId xmlns:p14="http://schemas.microsoft.com/office/powerpoint/2010/main" val="425146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5FA6-1D7D-485E-BBF5-8954AE684B50}"/>
              </a:ext>
            </a:extLst>
          </p:cNvPr>
          <p:cNvSpPr>
            <a:spLocks noGrp="1"/>
          </p:cNvSpPr>
          <p:nvPr>
            <p:ph type="title"/>
          </p:nvPr>
        </p:nvSpPr>
        <p:spPr/>
        <p:txBody>
          <a:bodyPr>
            <a:normAutofit/>
          </a:bodyPr>
          <a:lstStyle/>
          <a:p>
            <a:r>
              <a:rPr lang="en-CA" dirty="0"/>
              <a:t>Example</a:t>
            </a:r>
          </a:p>
        </p:txBody>
      </p:sp>
      <p:sp>
        <p:nvSpPr>
          <p:cNvPr id="3" name="Content Placeholder 2">
            <a:extLst>
              <a:ext uri="{FF2B5EF4-FFF2-40B4-BE49-F238E27FC236}">
                <a16:creationId xmlns:a16="http://schemas.microsoft.com/office/drawing/2014/main" id="{394C8DE6-20BC-431C-A0D5-519CAF7F63ED}"/>
              </a:ext>
            </a:extLst>
          </p:cNvPr>
          <p:cNvSpPr>
            <a:spLocks noGrp="1"/>
          </p:cNvSpPr>
          <p:nvPr>
            <p:ph idx="1"/>
          </p:nvPr>
        </p:nvSpPr>
        <p:spPr>
          <a:xfrm>
            <a:off x="457200" y="1600200"/>
            <a:ext cx="4042792" cy="4525963"/>
          </a:xfrm>
        </p:spPr>
        <p:txBody>
          <a:bodyPr>
            <a:normAutofit/>
          </a:bodyPr>
          <a:lstStyle/>
          <a:p>
            <a:pPr marL="0" indent="0">
              <a:buNone/>
            </a:pPr>
            <a:r>
              <a:rPr lang="en-CA" dirty="0"/>
              <a:t>There is a significant positive correlation between measures of food intake and body mass index. </a:t>
            </a:r>
          </a:p>
        </p:txBody>
      </p:sp>
      <p:sp>
        <p:nvSpPr>
          <p:cNvPr id="6" name="TextBox 5">
            <a:extLst>
              <a:ext uri="{FF2B5EF4-FFF2-40B4-BE49-F238E27FC236}">
                <a16:creationId xmlns:a16="http://schemas.microsoft.com/office/drawing/2014/main" id="{AE9C0EB1-C4E6-4825-ADAC-A85F5C2A65C3}"/>
              </a:ext>
            </a:extLst>
          </p:cNvPr>
          <p:cNvSpPr txBox="1"/>
          <p:nvPr/>
        </p:nvSpPr>
        <p:spPr>
          <a:xfrm>
            <a:off x="4572000" y="1600200"/>
            <a:ext cx="3816424" cy="1077218"/>
          </a:xfrm>
          <a:prstGeom prst="rect">
            <a:avLst/>
          </a:prstGeom>
          <a:noFill/>
        </p:spPr>
        <p:txBody>
          <a:bodyPr wrap="square" rtlCol="0">
            <a:spAutoFit/>
          </a:bodyPr>
          <a:lstStyle/>
          <a:p>
            <a:r>
              <a:rPr lang="en-CA" sz="3200" dirty="0"/>
              <a:t>The more you eat, the fatter you get. </a:t>
            </a:r>
          </a:p>
        </p:txBody>
      </p:sp>
      <p:sp>
        <p:nvSpPr>
          <p:cNvPr id="7" name="TextBox 6">
            <a:extLst>
              <a:ext uri="{FF2B5EF4-FFF2-40B4-BE49-F238E27FC236}">
                <a16:creationId xmlns:a16="http://schemas.microsoft.com/office/drawing/2014/main" id="{17CD903E-FA68-497F-9638-5204791F8A50}"/>
              </a:ext>
            </a:extLst>
          </p:cNvPr>
          <p:cNvSpPr txBox="1"/>
          <p:nvPr/>
        </p:nvSpPr>
        <p:spPr>
          <a:xfrm>
            <a:off x="4139952" y="6126163"/>
            <a:ext cx="4680520" cy="369332"/>
          </a:xfrm>
          <a:prstGeom prst="rect">
            <a:avLst/>
          </a:prstGeom>
          <a:noFill/>
        </p:spPr>
        <p:txBody>
          <a:bodyPr wrap="square" rtlCol="0">
            <a:spAutoFit/>
          </a:bodyPr>
          <a:lstStyle/>
          <a:p>
            <a:r>
              <a:rPr lang="en-CA" dirty="0"/>
              <a:t>Example from The Sense of Style. Pinker, S. 2014</a:t>
            </a:r>
          </a:p>
        </p:txBody>
      </p:sp>
    </p:spTree>
    <p:extLst>
      <p:ext uri="{BB962C8B-B14F-4D97-AF65-F5344CB8AC3E}">
        <p14:creationId xmlns:p14="http://schemas.microsoft.com/office/powerpoint/2010/main" val="427664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3E193-35FC-4592-8CC6-08BD0E63422C}"/>
              </a:ext>
            </a:extLst>
          </p:cNvPr>
          <p:cNvSpPr>
            <a:spLocks noGrp="1"/>
          </p:cNvSpPr>
          <p:nvPr>
            <p:ph type="title"/>
          </p:nvPr>
        </p:nvSpPr>
        <p:spPr/>
        <p:txBody>
          <a:bodyPr/>
          <a:lstStyle/>
          <a:p>
            <a:r>
              <a:rPr lang="en-CA" dirty="0"/>
              <a:t>Curse of Knowledge</a:t>
            </a:r>
          </a:p>
        </p:txBody>
      </p:sp>
      <p:sp>
        <p:nvSpPr>
          <p:cNvPr id="3" name="Content Placeholder 2">
            <a:extLst>
              <a:ext uri="{FF2B5EF4-FFF2-40B4-BE49-F238E27FC236}">
                <a16:creationId xmlns:a16="http://schemas.microsoft.com/office/drawing/2014/main" id="{D642CB7E-2454-40A9-8B44-D00DF90B5A10}"/>
              </a:ext>
            </a:extLst>
          </p:cNvPr>
          <p:cNvSpPr>
            <a:spLocks noGrp="1"/>
          </p:cNvSpPr>
          <p:nvPr>
            <p:ph idx="1"/>
          </p:nvPr>
        </p:nvSpPr>
        <p:spPr>
          <a:xfrm>
            <a:off x="457200" y="1600201"/>
            <a:ext cx="8229600" cy="1828800"/>
          </a:xfrm>
        </p:spPr>
        <p:txBody>
          <a:bodyPr/>
          <a:lstStyle/>
          <a:p>
            <a:r>
              <a:rPr lang="en-CA" dirty="0"/>
              <a:t>Importantly, this also leads to a lack of colorful detail </a:t>
            </a:r>
          </a:p>
          <a:p>
            <a:r>
              <a:rPr lang="en-CA" dirty="0"/>
              <a:t>Tell us, who did what, why and where.</a:t>
            </a:r>
          </a:p>
          <a:p>
            <a:pPr marL="0" indent="0">
              <a:buNone/>
            </a:pPr>
            <a:endParaRPr lang="en-CA" dirty="0"/>
          </a:p>
        </p:txBody>
      </p:sp>
      <p:sp>
        <p:nvSpPr>
          <p:cNvPr id="4" name="TextBox 3">
            <a:extLst>
              <a:ext uri="{FF2B5EF4-FFF2-40B4-BE49-F238E27FC236}">
                <a16:creationId xmlns:a16="http://schemas.microsoft.com/office/drawing/2014/main" id="{CAEC9B6C-BFF6-4F05-B204-7421D49B4B64}"/>
              </a:ext>
            </a:extLst>
          </p:cNvPr>
          <p:cNvSpPr txBox="1"/>
          <p:nvPr/>
        </p:nvSpPr>
        <p:spPr>
          <a:xfrm>
            <a:off x="457200" y="3688139"/>
            <a:ext cx="3466728" cy="1569660"/>
          </a:xfrm>
          <a:prstGeom prst="rect">
            <a:avLst/>
          </a:prstGeom>
          <a:noFill/>
        </p:spPr>
        <p:txBody>
          <a:bodyPr wrap="square" rtlCol="0">
            <a:spAutoFit/>
          </a:bodyPr>
          <a:lstStyle/>
          <a:p>
            <a:r>
              <a:rPr lang="en-CA" sz="3200" dirty="0"/>
              <a:t>Salamander offspring were sampled. </a:t>
            </a:r>
            <a:endParaRPr lang="en-CA" dirty="0"/>
          </a:p>
        </p:txBody>
      </p:sp>
      <p:sp>
        <p:nvSpPr>
          <p:cNvPr id="6" name="TextBox 5">
            <a:extLst>
              <a:ext uri="{FF2B5EF4-FFF2-40B4-BE49-F238E27FC236}">
                <a16:creationId xmlns:a16="http://schemas.microsoft.com/office/drawing/2014/main" id="{E270B81A-10E7-4CDF-B76F-64D94B2215DE}"/>
              </a:ext>
            </a:extLst>
          </p:cNvPr>
          <p:cNvSpPr txBox="1"/>
          <p:nvPr/>
        </p:nvSpPr>
        <p:spPr>
          <a:xfrm>
            <a:off x="4762363" y="3712676"/>
            <a:ext cx="4202125" cy="2554545"/>
          </a:xfrm>
          <a:prstGeom prst="rect">
            <a:avLst/>
          </a:prstGeom>
          <a:noFill/>
        </p:spPr>
        <p:txBody>
          <a:bodyPr wrap="square">
            <a:spAutoFit/>
          </a:bodyPr>
          <a:lstStyle/>
          <a:p>
            <a:r>
              <a:rPr lang="en-CA" sz="3200" dirty="0"/>
              <a:t>We trapped and counted the tiny newborn tadpoles from a shallow mountain pond. </a:t>
            </a:r>
          </a:p>
        </p:txBody>
      </p:sp>
    </p:spTree>
    <p:extLst>
      <p:ext uri="{BB962C8B-B14F-4D97-AF65-F5344CB8AC3E}">
        <p14:creationId xmlns:p14="http://schemas.microsoft.com/office/powerpoint/2010/main" val="168821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3303-0B2A-40BB-A0C0-221897A58445}"/>
              </a:ext>
            </a:extLst>
          </p:cNvPr>
          <p:cNvSpPr>
            <a:spLocks noGrp="1"/>
          </p:cNvSpPr>
          <p:nvPr>
            <p:ph type="title"/>
          </p:nvPr>
        </p:nvSpPr>
        <p:spPr/>
        <p:txBody>
          <a:bodyPr/>
          <a:lstStyle/>
          <a:p>
            <a:r>
              <a:rPr lang="en-CA" dirty="0"/>
              <a:t>Making the Impersonal Personal</a:t>
            </a:r>
          </a:p>
        </p:txBody>
      </p:sp>
      <p:sp>
        <p:nvSpPr>
          <p:cNvPr id="3" name="Content Placeholder 2">
            <a:extLst>
              <a:ext uri="{FF2B5EF4-FFF2-40B4-BE49-F238E27FC236}">
                <a16:creationId xmlns:a16="http://schemas.microsoft.com/office/drawing/2014/main" id="{6F3C6360-3500-41A1-9B01-AF6ABB62986E}"/>
              </a:ext>
            </a:extLst>
          </p:cNvPr>
          <p:cNvSpPr>
            <a:spLocks noGrp="1"/>
          </p:cNvSpPr>
          <p:nvPr>
            <p:ph idx="1"/>
          </p:nvPr>
        </p:nvSpPr>
        <p:spPr/>
        <p:txBody>
          <a:bodyPr>
            <a:normAutofit fontScale="92500" lnSpcReduction="10000"/>
          </a:bodyPr>
          <a:lstStyle/>
          <a:p>
            <a:r>
              <a:rPr lang="en-CA" dirty="0"/>
              <a:t>Scientists love to erase themselves from the story</a:t>
            </a:r>
          </a:p>
          <a:p>
            <a:r>
              <a:rPr lang="en-CA" dirty="0"/>
              <a:t>Write an intro to an article for a public audience</a:t>
            </a:r>
          </a:p>
          <a:p>
            <a:r>
              <a:rPr lang="en-CA" dirty="0"/>
              <a:t>Connect yourself or a character to the science the article will be about</a:t>
            </a:r>
          </a:p>
          <a:p>
            <a:r>
              <a:rPr lang="en-CA" dirty="0"/>
              <a:t>Introduce topic by talking about yourself/character</a:t>
            </a:r>
          </a:p>
          <a:p>
            <a:r>
              <a:rPr lang="en-CA" dirty="0"/>
              <a:t>Can be deep, humorous, anecdotal, activist</a:t>
            </a:r>
          </a:p>
          <a:p>
            <a:r>
              <a:rPr lang="en-CA" dirty="0"/>
              <a:t>Doesn’t have to be personal therapy, but it has to be personal</a:t>
            </a:r>
          </a:p>
        </p:txBody>
      </p:sp>
    </p:spTree>
    <p:extLst>
      <p:ext uri="{BB962C8B-B14F-4D97-AF65-F5344CB8AC3E}">
        <p14:creationId xmlns:p14="http://schemas.microsoft.com/office/powerpoint/2010/main" val="1197545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9945-7D66-4873-92FE-8D65EB2F824A}"/>
              </a:ext>
            </a:extLst>
          </p:cNvPr>
          <p:cNvSpPr>
            <a:spLocks noGrp="1"/>
          </p:cNvSpPr>
          <p:nvPr>
            <p:ph type="title"/>
          </p:nvPr>
        </p:nvSpPr>
        <p:spPr>
          <a:xfrm>
            <a:off x="457200" y="274638"/>
            <a:ext cx="8229600" cy="646420"/>
          </a:xfrm>
        </p:spPr>
        <p:txBody>
          <a:bodyPr>
            <a:normAutofit fontScale="90000"/>
          </a:bodyPr>
          <a:lstStyle/>
          <a:p>
            <a:r>
              <a:rPr lang="en-CA" dirty="0"/>
              <a:t>Practice On Your Own</a:t>
            </a:r>
          </a:p>
        </p:txBody>
      </p:sp>
      <p:sp>
        <p:nvSpPr>
          <p:cNvPr id="3" name="Content Placeholder 2">
            <a:extLst>
              <a:ext uri="{FF2B5EF4-FFF2-40B4-BE49-F238E27FC236}">
                <a16:creationId xmlns:a16="http://schemas.microsoft.com/office/drawing/2014/main" id="{F69127F5-09AE-47B4-B0A7-9A6777D1794D}"/>
              </a:ext>
            </a:extLst>
          </p:cNvPr>
          <p:cNvSpPr>
            <a:spLocks noGrp="1"/>
          </p:cNvSpPr>
          <p:nvPr>
            <p:ph idx="1"/>
          </p:nvPr>
        </p:nvSpPr>
        <p:spPr>
          <a:xfrm>
            <a:off x="473971" y="943000"/>
            <a:ext cx="8229600" cy="5150296"/>
          </a:xfrm>
        </p:spPr>
        <p:txBody>
          <a:bodyPr>
            <a:normAutofit fontScale="85000" lnSpcReduction="10000"/>
          </a:bodyPr>
          <a:lstStyle/>
          <a:p>
            <a:r>
              <a:rPr lang="en-CA" dirty="0"/>
              <a:t>Take the time to explain your work outside of the lab</a:t>
            </a:r>
          </a:p>
          <a:p>
            <a:pPr lvl="1"/>
            <a:r>
              <a:rPr lang="en-CA" dirty="0"/>
              <a:t>Friends, roommates, family, other departments</a:t>
            </a:r>
          </a:p>
          <a:p>
            <a:r>
              <a:rPr lang="en-CA" dirty="0"/>
              <a:t>Begin with, “here’s how I got interested in what I do and why its important” not “here is what I do”</a:t>
            </a:r>
          </a:p>
          <a:p>
            <a:pPr lvl="1"/>
            <a:r>
              <a:rPr lang="en-CA" dirty="0"/>
              <a:t>Be the hero of this narrative, what is your quest?</a:t>
            </a:r>
          </a:p>
          <a:p>
            <a:r>
              <a:rPr lang="en-CA" dirty="0"/>
              <a:t>Work on an elevator pitch</a:t>
            </a:r>
          </a:p>
          <a:p>
            <a:r>
              <a:rPr lang="en-CA" dirty="0"/>
              <a:t>Consider doing a no-text presentation</a:t>
            </a:r>
          </a:p>
          <a:p>
            <a:pPr lvl="1"/>
            <a:r>
              <a:rPr lang="en-CA" dirty="0"/>
              <a:t>Use pictures, figures, symbols</a:t>
            </a:r>
          </a:p>
          <a:p>
            <a:pPr lvl="1"/>
            <a:r>
              <a:rPr lang="en-CA" dirty="0"/>
              <a:t>Title that states the problem</a:t>
            </a:r>
          </a:p>
          <a:p>
            <a:r>
              <a:rPr lang="en-CA" dirty="0"/>
              <a:t>Consider writing for a general audience</a:t>
            </a:r>
          </a:p>
          <a:p>
            <a:pPr lvl="1"/>
            <a:r>
              <a:rPr lang="en-CA" dirty="0"/>
              <a:t>Blog, newsletter, opinion piece, web content for your institution</a:t>
            </a:r>
          </a:p>
          <a:p>
            <a:endParaRPr lang="en-CA" dirty="0"/>
          </a:p>
        </p:txBody>
      </p:sp>
      <p:sp>
        <p:nvSpPr>
          <p:cNvPr id="4" name="TextBox 3">
            <a:extLst>
              <a:ext uri="{FF2B5EF4-FFF2-40B4-BE49-F238E27FC236}">
                <a16:creationId xmlns:a16="http://schemas.microsoft.com/office/drawing/2014/main" id="{1174B20A-4F95-4CEC-A5DD-991EACB60A7D}"/>
              </a:ext>
            </a:extLst>
          </p:cNvPr>
          <p:cNvSpPr txBox="1"/>
          <p:nvPr/>
        </p:nvSpPr>
        <p:spPr>
          <a:xfrm>
            <a:off x="2771800" y="6321752"/>
            <a:ext cx="6511289" cy="523220"/>
          </a:xfrm>
          <a:prstGeom prst="rect">
            <a:avLst/>
          </a:prstGeom>
          <a:noFill/>
        </p:spPr>
        <p:txBody>
          <a:bodyPr wrap="square" rtlCol="0">
            <a:spAutoFit/>
          </a:bodyPr>
          <a:lstStyle/>
          <a:p>
            <a:r>
              <a:rPr lang="en-CA" sz="1400" b="0" i="0" dirty="0">
                <a:solidFill>
                  <a:srgbClr val="2A2A2A"/>
                </a:solidFill>
                <a:effectLst/>
                <a:latin typeface="Source Sans Pro" panose="020B0503030403020204" pitchFamily="34" charset="0"/>
              </a:rPr>
              <a:t>Kevin </a:t>
            </a:r>
            <a:r>
              <a:rPr lang="en-CA" sz="1400" b="0" i="0" dirty="0" err="1">
                <a:solidFill>
                  <a:srgbClr val="2A2A2A"/>
                </a:solidFill>
                <a:effectLst/>
                <a:latin typeface="Source Sans Pro" panose="020B0503030403020204" pitchFamily="34" charset="0"/>
              </a:rPr>
              <a:t>Padian</a:t>
            </a:r>
            <a:r>
              <a:rPr lang="en-CA" sz="1400" b="0" i="0" dirty="0">
                <a:solidFill>
                  <a:srgbClr val="2A2A2A"/>
                </a:solidFill>
                <a:effectLst/>
                <a:latin typeface="Source Sans Pro" panose="020B0503030403020204" pitchFamily="34" charset="0"/>
              </a:rPr>
              <a:t>, Narrative and “Anti-narrative” in Science: How Scientists Tell Stories, and Don’t, </a:t>
            </a:r>
            <a:r>
              <a:rPr lang="en-CA" sz="1400" b="0" i="1" dirty="0">
                <a:solidFill>
                  <a:srgbClr val="2A2A2A"/>
                </a:solidFill>
                <a:effectLst/>
                <a:latin typeface="Source Sans Pro" panose="020B0503030403020204" pitchFamily="34" charset="0"/>
              </a:rPr>
              <a:t>Integrative and Comparative Biology. </a:t>
            </a:r>
            <a:r>
              <a:rPr lang="en-CA" sz="1400" dirty="0">
                <a:solidFill>
                  <a:srgbClr val="2A2A2A"/>
                </a:solidFill>
                <a:latin typeface="Source Sans Pro" panose="020B0503030403020204" pitchFamily="34" charset="0"/>
              </a:rPr>
              <a:t>2018.</a:t>
            </a:r>
            <a:endParaRPr lang="en-CA" sz="1400" dirty="0"/>
          </a:p>
        </p:txBody>
      </p:sp>
    </p:spTree>
    <p:extLst>
      <p:ext uri="{BB962C8B-B14F-4D97-AF65-F5344CB8AC3E}">
        <p14:creationId xmlns:p14="http://schemas.microsoft.com/office/powerpoint/2010/main" val="110777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Stay In Touch</a:t>
            </a:r>
          </a:p>
        </p:txBody>
      </p:sp>
      <p:sp>
        <p:nvSpPr>
          <p:cNvPr id="3" name="Content Placeholder 2"/>
          <p:cNvSpPr>
            <a:spLocks noGrp="1"/>
          </p:cNvSpPr>
          <p:nvPr>
            <p:ph idx="1"/>
          </p:nvPr>
        </p:nvSpPr>
        <p:spPr/>
        <p:txBody>
          <a:bodyPr/>
          <a:lstStyle/>
          <a:p>
            <a:r>
              <a:rPr lang="en-CA" dirty="0"/>
              <a:t>Email: </a:t>
            </a:r>
            <a:r>
              <a:rPr lang="en-CA" dirty="0">
                <a:hlinkClick r:id="rId2"/>
              </a:rPr>
              <a:t>bvanp213@gmail.com</a:t>
            </a:r>
            <a:endParaRPr lang="en-CA" dirty="0"/>
          </a:p>
          <a:p>
            <a:r>
              <a:rPr lang="en-CA" dirty="0"/>
              <a:t>Twitter/Instagram: </a:t>
            </a:r>
            <a:r>
              <a:rPr lang="en-CA" dirty="0">
                <a:hlinkClick r:id="rId3"/>
              </a:rPr>
              <a:t>@bvanparidon </a:t>
            </a:r>
            <a:r>
              <a:rPr lang="en-CA" dirty="0"/>
              <a:t>or </a:t>
            </a:r>
            <a:r>
              <a:rPr lang="en-CA" dirty="0">
                <a:hlinkClick r:id="rId4"/>
              </a:rPr>
              <a:t>@TwoBradForYou </a:t>
            </a:r>
            <a:r>
              <a:rPr lang="en-CA" dirty="0"/>
              <a:t>(available on Spotify, </a:t>
            </a:r>
            <a:r>
              <a:rPr lang="en-CA" dirty="0" err="1"/>
              <a:t>ITunes</a:t>
            </a:r>
            <a:r>
              <a:rPr lang="en-CA" dirty="0"/>
              <a:t>, etc.) </a:t>
            </a:r>
          </a:p>
          <a:p>
            <a:r>
              <a:rPr lang="en-CA" dirty="0"/>
              <a:t>Website:</a:t>
            </a:r>
          </a:p>
          <a:p>
            <a:pPr lvl="1"/>
            <a:r>
              <a:rPr lang="en-CA" dirty="0">
                <a:hlinkClick r:id="rId5"/>
              </a:rPr>
              <a:t>bradley.vanparidon.com</a:t>
            </a:r>
            <a:endParaRPr lang="en-CA" dirty="0"/>
          </a:p>
          <a:p>
            <a:pPr lvl="1"/>
            <a:r>
              <a:rPr lang="en-CA" dirty="0">
                <a:hlinkClick r:id="rId6"/>
              </a:rPr>
              <a:t>twobradforyou.wordpress.com</a:t>
            </a:r>
            <a:endParaRPr lang="en-CA" dirty="0"/>
          </a:p>
          <a:p>
            <a:endParaRPr lang="en-CA" dirty="0"/>
          </a:p>
        </p:txBody>
      </p:sp>
    </p:spTree>
    <p:extLst>
      <p:ext uri="{BB962C8B-B14F-4D97-AF65-F5344CB8AC3E}">
        <p14:creationId xmlns:p14="http://schemas.microsoft.com/office/powerpoint/2010/main" val="3882462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8510-5529-4685-BDDA-4216EED10A72}"/>
              </a:ext>
            </a:extLst>
          </p:cNvPr>
          <p:cNvSpPr>
            <a:spLocks noGrp="1"/>
          </p:cNvSpPr>
          <p:nvPr>
            <p:ph type="title"/>
          </p:nvPr>
        </p:nvSpPr>
        <p:spPr>
          <a:xfrm>
            <a:off x="457200" y="274638"/>
            <a:ext cx="8229600" cy="634082"/>
          </a:xfrm>
        </p:spPr>
        <p:txBody>
          <a:bodyPr>
            <a:normAutofit fontScale="90000"/>
          </a:bodyPr>
          <a:lstStyle/>
          <a:p>
            <a:r>
              <a:rPr lang="en-CA" dirty="0"/>
              <a:t>References</a:t>
            </a:r>
          </a:p>
        </p:txBody>
      </p:sp>
      <p:sp>
        <p:nvSpPr>
          <p:cNvPr id="3" name="Content Placeholder 2">
            <a:extLst>
              <a:ext uri="{FF2B5EF4-FFF2-40B4-BE49-F238E27FC236}">
                <a16:creationId xmlns:a16="http://schemas.microsoft.com/office/drawing/2014/main" id="{F385D2A1-FCD2-4287-BA1D-BED437D4B98D}"/>
              </a:ext>
            </a:extLst>
          </p:cNvPr>
          <p:cNvSpPr>
            <a:spLocks noGrp="1"/>
          </p:cNvSpPr>
          <p:nvPr>
            <p:ph idx="1"/>
          </p:nvPr>
        </p:nvSpPr>
        <p:spPr>
          <a:xfrm>
            <a:off x="457200" y="980728"/>
            <a:ext cx="8229600" cy="5145435"/>
          </a:xfrm>
        </p:spPr>
        <p:txBody>
          <a:bodyPr>
            <a:normAutofit/>
          </a:bodyPr>
          <a:lstStyle/>
          <a:p>
            <a:r>
              <a:rPr lang="en-CA" sz="1400" dirty="0"/>
              <a:t>Steven </a:t>
            </a:r>
            <a:r>
              <a:rPr lang="en-CA" sz="1400" dirty="0" err="1"/>
              <a:t>Pinker’s</a:t>
            </a:r>
            <a:r>
              <a:rPr lang="en-CA" sz="1400" dirty="0"/>
              <a:t> </a:t>
            </a:r>
            <a:r>
              <a:rPr lang="en-CA" sz="1400" dirty="0">
                <a:hlinkClick r:id="rId2"/>
              </a:rPr>
              <a:t>The Sense of Style</a:t>
            </a:r>
            <a:endParaRPr lang="en-CA" sz="1400" dirty="0"/>
          </a:p>
          <a:p>
            <a:r>
              <a:rPr lang="en-CA" sz="1400" dirty="0"/>
              <a:t>Steven Pinker on Why Your Professional Writing Sucks (And What to Do)  </a:t>
            </a:r>
            <a:r>
              <a:rPr lang="en-CA" sz="1400" dirty="0">
                <a:hlinkClick r:id="rId3"/>
              </a:rPr>
              <a:t>https://fs.blog/2016/03/stephen-pinker-tells-us-why-our-professional-writing-sucks-and-what-to-do/</a:t>
            </a:r>
            <a:endParaRPr lang="en-CA" sz="1400" dirty="0"/>
          </a:p>
          <a:p>
            <a:r>
              <a:rPr lang="en-CA" sz="1400" dirty="0"/>
              <a:t>The Role of Narrative in Science by Victoria </a:t>
            </a:r>
            <a:r>
              <a:rPr lang="en-CA" sz="1400" dirty="0" err="1"/>
              <a:t>Corless</a:t>
            </a:r>
            <a:r>
              <a:rPr lang="en-CA" sz="1400" dirty="0"/>
              <a:t> </a:t>
            </a:r>
            <a:r>
              <a:rPr lang="en-CA" sz="1400" dirty="0">
                <a:hlinkClick r:id="rId4"/>
              </a:rPr>
              <a:t>https://www.advancedsciencenews.com/the-role-of-narrative-in-science/</a:t>
            </a:r>
            <a:endParaRPr lang="en-CA" sz="1400" dirty="0"/>
          </a:p>
          <a:p>
            <a:r>
              <a:rPr lang="en-CA" sz="1400" dirty="0"/>
              <a:t>D. Jones, M., Anderson Crow, D. How can we use the ‘science of stories’ to produce persuasive scientific stories?. Palgrave </a:t>
            </a:r>
            <a:r>
              <a:rPr lang="en-CA" sz="1400" dirty="0" err="1"/>
              <a:t>Commun</a:t>
            </a:r>
            <a:r>
              <a:rPr lang="en-CA" sz="1400" dirty="0"/>
              <a:t> 3, 53 (2017). </a:t>
            </a:r>
            <a:r>
              <a:rPr lang="en-CA" sz="1400" dirty="0">
                <a:hlinkClick r:id="rId5"/>
              </a:rPr>
              <a:t>https://doi.org/10.1057/s41599-017-0047-7</a:t>
            </a:r>
            <a:r>
              <a:rPr lang="en-CA" sz="1400" dirty="0"/>
              <a:t> </a:t>
            </a:r>
          </a:p>
          <a:p>
            <a:r>
              <a:rPr lang="en-CA" sz="1400" dirty="0"/>
              <a:t>Kevin </a:t>
            </a:r>
            <a:r>
              <a:rPr lang="en-CA" sz="1400" dirty="0" err="1"/>
              <a:t>Padian</a:t>
            </a:r>
            <a:r>
              <a:rPr lang="en-CA" sz="1400" dirty="0"/>
              <a:t>, Narrative and “Anti-narrative” in Science: How Scientists Tell Stories, and Don’t, Integrative and Comparative Biology, Volume 58, Issue 6, December 2018, Pages 1224–1234, </a:t>
            </a:r>
            <a:r>
              <a:rPr lang="en-CA" sz="1400" dirty="0">
                <a:hlinkClick r:id="rId6"/>
              </a:rPr>
              <a:t>https://doi.org/10.1093/icb/icy038</a:t>
            </a:r>
            <a:r>
              <a:rPr lang="en-CA" sz="1400" dirty="0"/>
              <a:t> </a:t>
            </a:r>
          </a:p>
          <a:p>
            <a:r>
              <a:rPr lang="en-CA" sz="1400" dirty="0"/>
              <a:t>The COVID-19 ‘</a:t>
            </a:r>
            <a:r>
              <a:rPr lang="en-CA" sz="1400" dirty="0" err="1"/>
              <a:t>infodemic</a:t>
            </a:r>
            <a:r>
              <a:rPr lang="en-CA" sz="1400" dirty="0"/>
              <a:t>’— Debunking works, if it’s done right. </a:t>
            </a:r>
            <a:r>
              <a:rPr lang="en-CA" sz="1400" dirty="0">
                <a:hlinkClick r:id="rId7"/>
              </a:rPr>
              <a:t>https://www.thestar.com/opinion/contributors/2020/06/19/the-covid-19-infodemic-debunking-works-if-its-done-right.html</a:t>
            </a:r>
            <a:endParaRPr lang="en-CA" sz="1400" dirty="0"/>
          </a:p>
          <a:p>
            <a:r>
              <a:rPr lang="en-CA" sz="1400" dirty="0"/>
              <a:t>van der Linden, S.L., Clarke, C.E. &amp; </a:t>
            </a:r>
            <a:r>
              <a:rPr lang="en-CA" sz="1400" dirty="0" err="1"/>
              <a:t>Maibach</a:t>
            </a:r>
            <a:r>
              <a:rPr lang="en-CA" sz="1400" dirty="0"/>
              <a:t>, E.W. Highlighting consensus among medical scientists increases public support for vaccines: evidence from a randomized experiment. BMC Public Health 15, 1207 (2015). </a:t>
            </a:r>
            <a:r>
              <a:rPr lang="en-CA" sz="1400" dirty="0">
                <a:hlinkClick r:id="rId8"/>
              </a:rPr>
              <a:t>https://doi.org/10.1186/s12889-015-2541-4</a:t>
            </a:r>
            <a:r>
              <a:rPr lang="en-CA" sz="1400" dirty="0"/>
              <a:t> </a:t>
            </a:r>
          </a:p>
          <a:p>
            <a:r>
              <a:rPr lang="en-CA" sz="1400" dirty="0"/>
              <a:t>Going viral: how to boost the spread of coronavirus science on social media </a:t>
            </a:r>
            <a:r>
              <a:rPr lang="en-CA" sz="1400" dirty="0">
                <a:hlinkClick r:id="rId9"/>
              </a:rPr>
              <a:t>https://www.nature.com/articles/d41586-020-01356-y</a:t>
            </a:r>
            <a:r>
              <a:rPr lang="en-CA" sz="1400" dirty="0"/>
              <a:t> </a:t>
            </a:r>
          </a:p>
          <a:p>
            <a:r>
              <a:rPr lang="en-CA" sz="1400" b="0" i="0" dirty="0">
                <a:solidFill>
                  <a:srgbClr val="222222"/>
                </a:solidFill>
                <a:effectLst/>
                <a:latin typeface="-apple-system"/>
              </a:rPr>
              <a:t>Schmid, P., </a:t>
            </a:r>
            <a:r>
              <a:rPr lang="en-CA" sz="1400" b="0" i="0" dirty="0" err="1">
                <a:solidFill>
                  <a:srgbClr val="222222"/>
                </a:solidFill>
                <a:effectLst/>
                <a:latin typeface="-apple-system"/>
              </a:rPr>
              <a:t>Betsch</a:t>
            </a:r>
            <a:r>
              <a:rPr lang="en-CA" sz="1400" b="0" i="0" dirty="0">
                <a:solidFill>
                  <a:srgbClr val="222222"/>
                </a:solidFill>
                <a:effectLst/>
                <a:latin typeface="-apple-system"/>
              </a:rPr>
              <a:t>, C. Effective strategies for rebutting science denialism in public discussions. </a:t>
            </a:r>
            <a:r>
              <a:rPr lang="en-CA" sz="1400" b="0" i="1" dirty="0">
                <a:solidFill>
                  <a:srgbClr val="222222"/>
                </a:solidFill>
                <a:effectLst/>
                <a:latin typeface="-apple-system"/>
              </a:rPr>
              <a:t>Nat Hum </a:t>
            </a:r>
            <a:r>
              <a:rPr lang="en-CA" sz="1400" b="0" i="1" dirty="0" err="1">
                <a:solidFill>
                  <a:srgbClr val="222222"/>
                </a:solidFill>
                <a:effectLst/>
                <a:latin typeface="-apple-system"/>
              </a:rPr>
              <a:t>Behav</a:t>
            </a:r>
            <a:r>
              <a:rPr lang="en-CA" sz="1400" b="0" i="0" dirty="0">
                <a:solidFill>
                  <a:srgbClr val="222222"/>
                </a:solidFill>
                <a:effectLst/>
                <a:latin typeface="-apple-system"/>
              </a:rPr>
              <a:t> </a:t>
            </a:r>
            <a:r>
              <a:rPr lang="en-CA" sz="1400" b="1" i="0" dirty="0">
                <a:solidFill>
                  <a:srgbClr val="222222"/>
                </a:solidFill>
                <a:effectLst/>
                <a:latin typeface="-apple-system"/>
              </a:rPr>
              <a:t>3, </a:t>
            </a:r>
            <a:r>
              <a:rPr lang="en-CA" sz="1400" b="0" i="0" dirty="0">
                <a:solidFill>
                  <a:srgbClr val="222222"/>
                </a:solidFill>
                <a:effectLst/>
                <a:latin typeface="-apple-system"/>
              </a:rPr>
              <a:t>931–939 (2019). </a:t>
            </a:r>
            <a:r>
              <a:rPr lang="en-CA" sz="1400" b="0" i="0" dirty="0">
                <a:solidFill>
                  <a:srgbClr val="222222"/>
                </a:solidFill>
                <a:effectLst/>
                <a:latin typeface="-apple-system"/>
                <a:hlinkClick r:id="rId10"/>
              </a:rPr>
              <a:t>https://doi.org/10.1038/s41562-019-0632-4</a:t>
            </a:r>
            <a:r>
              <a:rPr lang="en-CA" sz="1400" b="0" i="0" dirty="0">
                <a:solidFill>
                  <a:srgbClr val="222222"/>
                </a:solidFill>
                <a:effectLst/>
                <a:latin typeface="-apple-system"/>
              </a:rPr>
              <a:t> </a:t>
            </a:r>
            <a:endParaRPr lang="en-CA" sz="1400" dirty="0"/>
          </a:p>
          <a:p>
            <a:endParaRPr lang="en-CA" sz="1400" dirty="0"/>
          </a:p>
          <a:p>
            <a:endParaRPr lang="en-CA" sz="1400" dirty="0"/>
          </a:p>
          <a:p>
            <a:endParaRPr lang="en-CA" sz="1200" dirty="0"/>
          </a:p>
        </p:txBody>
      </p:sp>
    </p:spTree>
    <p:extLst>
      <p:ext uri="{BB962C8B-B14F-4D97-AF65-F5344CB8AC3E}">
        <p14:creationId xmlns:p14="http://schemas.microsoft.com/office/powerpoint/2010/main" val="366028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2877-5523-416B-864A-A55214477033}"/>
              </a:ext>
            </a:extLst>
          </p:cNvPr>
          <p:cNvSpPr>
            <a:spLocks noGrp="1"/>
          </p:cNvSpPr>
          <p:nvPr>
            <p:ph type="title"/>
          </p:nvPr>
        </p:nvSpPr>
        <p:spPr/>
        <p:txBody>
          <a:bodyPr>
            <a:normAutofit fontScale="90000"/>
          </a:bodyPr>
          <a:lstStyle/>
          <a:p>
            <a:r>
              <a:rPr lang="en-CA" dirty="0"/>
              <a:t>Nobody Cares About Your Stupid Science</a:t>
            </a:r>
          </a:p>
        </p:txBody>
      </p:sp>
      <p:sp>
        <p:nvSpPr>
          <p:cNvPr id="3" name="Content Placeholder 2">
            <a:extLst>
              <a:ext uri="{FF2B5EF4-FFF2-40B4-BE49-F238E27FC236}">
                <a16:creationId xmlns:a16="http://schemas.microsoft.com/office/drawing/2014/main" id="{F2B0E807-1E64-439F-B3BE-CCF45EC741C8}"/>
              </a:ext>
            </a:extLst>
          </p:cNvPr>
          <p:cNvSpPr>
            <a:spLocks noGrp="1"/>
          </p:cNvSpPr>
          <p:nvPr>
            <p:ph idx="1"/>
          </p:nvPr>
        </p:nvSpPr>
        <p:spPr/>
        <p:txBody>
          <a:bodyPr>
            <a:normAutofit/>
          </a:bodyPr>
          <a:lstStyle/>
          <a:p>
            <a:r>
              <a:rPr lang="en-CA" dirty="0"/>
              <a:t>Generalized modern audience is:</a:t>
            </a:r>
          </a:p>
          <a:p>
            <a:pPr lvl="1"/>
            <a:r>
              <a:rPr lang="en-CA" dirty="0"/>
              <a:t>Smart but lacking specific knowledge</a:t>
            </a:r>
          </a:p>
          <a:p>
            <a:pPr lvl="1"/>
            <a:r>
              <a:rPr lang="en-CA" dirty="0"/>
              <a:t>Easily distracted</a:t>
            </a:r>
          </a:p>
          <a:p>
            <a:pPr lvl="1"/>
            <a:r>
              <a:rPr lang="en-CA" dirty="0"/>
              <a:t>Constantly consuming media</a:t>
            </a:r>
          </a:p>
          <a:p>
            <a:r>
              <a:rPr lang="en-CA" dirty="0"/>
              <a:t>Your job to make them care</a:t>
            </a:r>
          </a:p>
          <a:p>
            <a:pPr lvl="1"/>
            <a:r>
              <a:rPr lang="en-CA" dirty="0"/>
              <a:t>Bring them in and tell a great story</a:t>
            </a:r>
          </a:p>
          <a:p>
            <a:pPr lvl="1"/>
            <a:endParaRPr lang="en-CA" dirty="0"/>
          </a:p>
        </p:txBody>
      </p:sp>
    </p:spTree>
    <p:extLst>
      <p:ext uri="{BB962C8B-B14F-4D97-AF65-F5344CB8AC3E}">
        <p14:creationId xmlns:p14="http://schemas.microsoft.com/office/powerpoint/2010/main" val="3499694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Storytelling / Narratives</a:t>
            </a:r>
          </a:p>
        </p:txBody>
      </p:sp>
      <p:sp>
        <p:nvSpPr>
          <p:cNvPr id="3" name="Content Placeholder 2"/>
          <p:cNvSpPr>
            <a:spLocks noGrp="1"/>
          </p:cNvSpPr>
          <p:nvPr>
            <p:ph idx="1"/>
          </p:nvPr>
        </p:nvSpPr>
        <p:spPr>
          <a:xfrm>
            <a:off x="457200" y="1600200"/>
            <a:ext cx="8229600" cy="4565103"/>
          </a:xfrm>
        </p:spPr>
        <p:txBody>
          <a:bodyPr>
            <a:normAutofit/>
          </a:bodyPr>
          <a:lstStyle/>
          <a:p>
            <a:pPr marL="514350" indent="-457200"/>
            <a:r>
              <a:rPr lang="en-CA" dirty="0"/>
              <a:t>Humans are wired for story</a:t>
            </a:r>
          </a:p>
          <a:p>
            <a:pPr marL="914400" lvl="1" indent="-457200"/>
            <a:r>
              <a:rPr lang="en-CA" dirty="0"/>
              <a:t>Shared narratives define and unite groups</a:t>
            </a:r>
          </a:p>
          <a:p>
            <a:pPr marL="914400" lvl="1" indent="-457200"/>
            <a:r>
              <a:rPr lang="en-CA" dirty="0"/>
              <a:t>Transmit information</a:t>
            </a:r>
          </a:p>
          <a:p>
            <a:pPr marL="514350" indent="-457200"/>
            <a:r>
              <a:rPr lang="en-CA" dirty="0"/>
              <a:t>Knowledge Deficit Model vs Narrative Policy Framework</a:t>
            </a:r>
          </a:p>
          <a:p>
            <a:pPr marL="457200" lvl="1" indent="0">
              <a:buNone/>
            </a:pPr>
            <a:r>
              <a:rPr lang="en-CA" dirty="0"/>
              <a:t>	</a:t>
            </a:r>
          </a:p>
          <a:p>
            <a:pPr marL="914400" lvl="1" indent="-457200"/>
            <a:endParaRPr lang="en-CA" dirty="0"/>
          </a:p>
        </p:txBody>
      </p:sp>
      <p:sp>
        <p:nvSpPr>
          <p:cNvPr id="4" name="TextBox 3">
            <a:extLst>
              <a:ext uri="{FF2B5EF4-FFF2-40B4-BE49-F238E27FC236}">
                <a16:creationId xmlns:a16="http://schemas.microsoft.com/office/drawing/2014/main" id="{80C638E2-7998-4FC9-8424-395997FE319B}"/>
              </a:ext>
            </a:extLst>
          </p:cNvPr>
          <p:cNvSpPr txBox="1"/>
          <p:nvPr/>
        </p:nvSpPr>
        <p:spPr>
          <a:xfrm>
            <a:off x="4716016" y="6163586"/>
            <a:ext cx="4516769" cy="646331"/>
          </a:xfrm>
          <a:prstGeom prst="rect">
            <a:avLst/>
          </a:prstGeom>
          <a:noFill/>
        </p:spPr>
        <p:txBody>
          <a:bodyPr wrap="square" rtlCol="0">
            <a:spAutoFit/>
          </a:bodyPr>
          <a:lstStyle/>
          <a:p>
            <a:r>
              <a:rPr lang="en-CA" dirty="0"/>
              <a:t>Jones &amp; Crow. Nature, 2017.</a:t>
            </a:r>
            <a:r>
              <a:rPr lang="en-CA" b="0" i="0" u="sng" dirty="0">
                <a:solidFill>
                  <a:srgbClr val="006699"/>
                </a:solidFill>
                <a:effectLst/>
                <a:latin typeface="-apple-system"/>
                <a:hlinkClick r:id="rId3"/>
              </a:rPr>
              <a:t> https://doi.org/10.1057/s41599-017-0047-7</a:t>
            </a:r>
            <a:endParaRPr lang="en-CA" dirty="0"/>
          </a:p>
        </p:txBody>
      </p:sp>
    </p:spTree>
    <p:extLst>
      <p:ext uri="{BB962C8B-B14F-4D97-AF65-F5344CB8AC3E}">
        <p14:creationId xmlns:p14="http://schemas.microsoft.com/office/powerpoint/2010/main" val="24397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C4CC-4818-479A-8586-3FEC6D9113BA}"/>
              </a:ext>
            </a:extLst>
          </p:cNvPr>
          <p:cNvSpPr>
            <a:spLocks noGrp="1"/>
          </p:cNvSpPr>
          <p:nvPr>
            <p:ph type="title"/>
          </p:nvPr>
        </p:nvSpPr>
        <p:spPr/>
        <p:txBody>
          <a:bodyPr/>
          <a:lstStyle/>
          <a:p>
            <a:r>
              <a:rPr lang="en-CA" dirty="0"/>
              <a:t>Knowledge Deficit Model</a:t>
            </a:r>
          </a:p>
        </p:txBody>
      </p:sp>
      <p:sp>
        <p:nvSpPr>
          <p:cNvPr id="3" name="Content Placeholder 2">
            <a:extLst>
              <a:ext uri="{FF2B5EF4-FFF2-40B4-BE49-F238E27FC236}">
                <a16:creationId xmlns:a16="http://schemas.microsoft.com/office/drawing/2014/main" id="{8CB638BB-EFEF-4457-A559-D47692525C31}"/>
              </a:ext>
            </a:extLst>
          </p:cNvPr>
          <p:cNvSpPr>
            <a:spLocks noGrp="1"/>
          </p:cNvSpPr>
          <p:nvPr>
            <p:ph idx="1"/>
          </p:nvPr>
        </p:nvSpPr>
        <p:spPr/>
        <p:txBody>
          <a:bodyPr/>
          <a:lstStyle/>
          <a:p>
            <a:r>
              <a:rPr lang="en-CA" dirty="0"/>
              <a:t>As it sounds, aims to supply the audience with knowledge they don’t have</a:t>
            </a:r>
          </a:p>
          <a:p>
            <a:r>
              <a:rPr lang="en-CA" dirty="0"/>
              <a:t>Uses repetition of facts and tends to mirror the values of science itself</a:t>
            </a:r>
          </a:p>
          <a:p>
            <a:r>
              <a:rPr lang="en-CA" dirty="0"/>
              <a:t>Relies on the belief that an audience just doesn’t understand or have the information needed to be persuaded / informed</a:t>
            </a:r>
          </a:p>
        </p:txBody>
      </p:sp>
      <p:sp>
        <p:nvSpPr>
          <p:cNvPr id="7" name="TextBox 6">
            <a:extLst>
              <a:ext uri="{FF2B5EF4-FFF2-40B4-BE49-F238E27FC236}">
                <a16:creationId xmlns:a16="http://schemas.microsoft.com/office/drawing/2014/main" id="{0DEDD19F-B441-43DB-994B-4EA93C7BC2C6}"/>
              </a:ext>
            </a:extLst>
          </p:cNvPr>
          <p:cNvSpPr txBox="1"/>
          <p:nvPr/>
        </p:nvSpPr>
        <p:spPr>
          <a:xfrm>
            <a:off x="4644008" y="6152066"/>
            <a:ext cx="5076056" cy="923330"/>
          </a:xfrm>
          <a:prstGeom prst="rect">
            <a:avLst/>
          </a:prstGeom>
          <a:noFill/>
        </p:spPr>
        <p:txBody>
          <a:bodyPr wrap="square">
            <a:spAutoFit/>
          </a:bodyPr>
          <a:lstStyle/>
          <a:p>
            <a:r>
              <a:rPr lang="en-CA" dirty="0"/>
              <a:t>Jones &amp; Crow. Nature, 2017.</a:t>
            </a:r>
            <a:r>
              <a:rPr lang="en-CA" b="0" i="0" u="sng" dirty="0">
                <a:solidFill>
                  <a:srgbClr val="006699"/>
                </a:solidFill>
                <a:effectLst/>
                <a:latin typeface="-apple-system"/>
                <a:hlinkClick r:id="rId2"/>
              </a:rPr>
              <a:t> https://doi.org/10.1057/s41599-017-0047-7</a:t>
            </a:r>
            <a:endParaRPr lang="en-CA" dirty="0"/>
          </a:p>
          <a:p>
            <a:endParaRPr lang="en-CA" dirty="0"/>
          </a:p>
        </p:txBody>
      </p:sp>
    </p:spTree>
    <p:extLst>
      <p:ext uri="{BB962C8B-B14F-4D97-AF65-F5344CB8AC3E}">
        <p14:creationId xmlns:p14="http://schemas.microsoft.com/office/powerpoint/2010/main" val="2372942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A0E4-F9D9-4C42-90BE-8A1C2763F7D9}"/>
              </a:ext>
            </a:extLst>
          </p:cNvPr>
          <p:cNvSpPr>
            <a:spLocks noGrp="1"/>
          </p:cNvSpPr>
          <p:nvPr>
            <p:ph type="title"/>
          </p:nvPr>
        </p:nvSpPr>
        <p:spPr/>
        <p:txBody>
          <a:bodyPr/>
          <a:lstStyle/>
          <a:p>
            <a:r>
              <a:rPr lang="en-CA" dirty="0"/>
              <a:t>Narrative Policy Framework</a:t>
            </a:r>
          </a:p>
        </p:txBody>
      </p:sp>
      <p:sp>
        <p:nvSpPr>
          <p:cNvPr id="3" name="Content Placeholder 2">
            <a:extLst>
              <a:ext uri="{FF2B5EF4-FFF2-40B4-BE49-F238E27FC236}">
                <a16:creationId xmlns:a16="http://schemas.microsoft.com/office/drawing/2014/main" id="{0422C2DB-466D-4014-8822-08EABF9A3198}"/>
              </a:ext>
            </a:extLst>
          </p:cNvPr>
          <p:cNvSpPr>
            <a:spLocks noGrp="1"/>
          </p:cNvSpPr>
          <p:nvPr>
            <p:ph idx="1"/>
          </p:nvPr>
        </p:nvSpPr>
        <p:spPr/>
        <p:txBody>
          <a:bodyPr/>
          <a:lstStyle/>
          <a:p>
            <a:r>
              <a:rPr lang="en-CA" dirty="0"/>
              <a:t>Acknowledges that people make decisions using more than facts.</a:t>
            </a:r>
          </a:p>
          <a:p>
            <a:r>
              <a:rPr lang="en-CA" dirty="0"/>
              <a:t>Emotions, relationships, worldview play a major role</a:t>
            </a:r>
          </a:p>
          <a:p>
            <a:r>
              <a:rPr lang="en-CA" dirty="0"/>
              <a:t>Encourages communicators to identify as storytellers and connect with audiences on human level, on terms that matter to them.</a:t>
            </a:r>
          </a:p>
          <a:p>
            <a:endParaRPr lang="en-CA" dirty="0"/>
          </a:p>
        </p:txBody>
      </p:sp>
      <p:sp>
        <p:nvSpPr>
          <p:cNvPr id="5" name="TextBox 4">
            <a:extLst>
              <a:ext uri="{FF2B5EF4-FFF2-40B4-BE49-F238E27FC236}">
                <a16:creationId xmlns:a16="http://schemas.microsoft.com/office/drawing/2014/main" id="{9E643AD5-5DFF-4A76-8506-D3C207EAD16D}"/>
              </a:ext>
            </a:extLst>
          </p:cNvPr>
          <p:cNvSpPr txBox="1"/>
          <p:nvPr/>
        </p:nvSpPr>
        <p:spPr>
          <a:xfrm>
            <a:off x="4716016" y="6126163"/>
            <a:ext cx="4932040" cy="646331"/>
          </a:xfrm>
          <a:prstGeom prst="rect">
            <a:avLst/>
          </a:prstGeom>
          <a:noFill/>
        </p:spPr>
        <p:txBody>
          <a:bodyPr wrap="square">
            <a:spAutoFit/>
          </a:bodyPr>
          <a:lstStyle/>
          <a:p>
            <a:r>
              <a:rPr lang="en-CA" dirty="0"/>
              <a:t>Jones &amp; Crow. Nature, 2017.</a:t>
            </a:r>
            <a:r>
              <a:rPr lang="en-CA" b="0" i="0" u="sng" dirty="0">
                <a:solidFill>
                  <a:srgbClr val="006699"/>
                </a:solidFill>
                <a:effectLst/>
                <a:latin typeface="-apple-system"/>
                <a:hlinkClick r:id="rId2"/>
              </a:rPr>
              <a:t> https://doi.org/10.1057/s41599-017-0047-7</a:t>
            </a:r>
            <a:endParaRPr lang="en-CA" dirty="0"/>
          </a:p>
        </p:txBody>
      </p:sp>
    </p:spTree>
    <p:extLst>
      <p:ext uri="{BB962C8B-B14F-4D97-AF65-F5344CB8AC3E}">
        <p14:creationId xmlns:p14="http://schemas.microsoft.com/office/powerpoint/2010/main" val="357783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DBC6-2C01-439D-B535-851FDED3DDF2}"/>
              </a:ext>
            </a:extLst>
          </p:cNvPr>
          <p:cNvSpPr>
            <a:spLocks noGrp="1"/>
          </p:cNvSpPr>
          <p:nvPr>
            <p:ph type="title"/>
          </p:nvPr>
        </p:nvSpPr>
        <p:spPr/>
        <p:txBody>
          <a:bodyPr/>
          <a:lstStyle/>
          <a:p>
            <a:r>
              <a:rPr lang="en-CA" dirty="0"/>
              <a:t>Storytelling / Narratives</a:t>
            </a:r>
          </a:p>
        </p:txBody>
      </p:sp>
      <p:sp>
        <p:nvSpPr>
          <p:cNvPr id="3" name="Content Placeholder 2">
            <a:extLst>
              <a:ext uri="{FF2B5EF4-FFF2-40B4-BE49-F238E27FC236}">
                <a16:creationId xmlns:a16="http://schemas.microsoft.com/office/drawing/2014/main" id="{28696C25-9B47-4A02-B542-7B7DAF7C0C08}"/>
              </a:ext>
            </a:extLst>
          </p:cNvPr>
          <p:cNvSpPr>
            <a:spLocks noGrp="1"/>
          </p:cNvSpPr>
          <p:nvPr>
            <p:ph idx="1"/>
          </p:nvPr>
        </p:nvSpPr>
        <p:spPr>
          <a:xfrm>
            <a:off x="107504" y="1866528"/>
            <a:ext cx="6131024" cy="3124944"/>
          </a:xfrm>
        </p:spPr>
        <p:txBody>
          <a:bodyPr>
            <a:normAutofit fontScale="77500" lnSpcReduction="20000"/>
          </a:bodyPr>
          <a:lstStyle/>
          <a:p>
            <a:pPr marL="514350" indent="-457200"/>
            <a:r>
              <a:rPr lang="en-CA" dirty="0"/>
              <a:t>Science generally tells two types of story</a:t>
            </a:r>
          </a:p>
          <a:p>
            <a:pPr marL="914400" lvl="1" indent="-457200"/>
            <a:r>
              <a:rPr lang="en-CA" dirty="0"/>
              <a:t>About Research</a:t>
            </a:r>
          </a:p>
          <a:p>
            <a:pPr marL="914400" lvl="1" indent="-457200"/>
            <a:r>
              <a:rPr lang="en-CA" dirty="0"/>
              <a:t>About Scientists</a:t>
            </a:r>
          </a:p>
          <a:p>
            <a:pPr marL="514350" indent="-457200"/>
            <a:r>
              <a:rPr lang="en-CA" dirty="0"/>
              <a:t>Story elements</a:t>
            </a:r>
          </a:p>
          <a:p>
            <a:pPr marL="914400" lvl="1" indent="-457200"/>
            <a:r>
              <a:rPr lang="en-CA" dirty="0"/>
              <a:t>Setting</a:t>
            </a:r>
          </a:p>
          <a:p>
            <a:pPr marL="914400" lvl="1" indent="-457200"/>
            <a:r>
              <a:rPr lang="en-CA" dirty="0"/>
              <a:t>Characters</a:t>
            </a:r>
          </a:p>
          <a:p>
            <a:pPr marL="914400" lvl="1" indent="-457200"/>
            <a:r>
              <a:rPr lang="en-CA" dirty="0"/>
              <a:t>Plot</a:t>
            </a:r>
          </a:p>
          <a:p>
            <a:pPr lvl="2"/>
            <a:r>
              <a:rPr lang="en-CA" dirty="0"/>
              <a:t>Conflict/Resolution, Scenes, Events</a:t>
            </a:r>
          </a:p>
        </p:txBody>
      </p:sp>
      <p:pic>
        <p:nvPicPr>
          <p:cNvPr id="5" name="Picture 4">
            <a:extLst>
              <a:ext uri="{FF2B5EF4-FFF2-40B4-BE49-F238E27FC236}">
                <a16:creationId xmlns:a16="http://schemas.microsoft.com/office/drawing/2014/main" id="{9BE9C513-CC02-4E7D-ADA8-4E9BB0699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957" y="3573016"/>
            <a:ext cx="3590515" cy="2448272"/>
          </a:xfrm>
          <a:prstGeom prst="rect">
            <a:avLst/>
          </a:prstGeom>
        </p:spPr>
      </p:pic>
    </p:spTree>
    <p:extLst>
      <p:ext uri="{BB962C8B-B14F-4D97-AF65-F5344CB8AC3E}">
        <p14:creationId xmlns:p14="http://schemas.microsoft.com/office/powerpoint/2010/main" val="684271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F8B4-F789-403C-802C-1E56CB4D7800}"/>
              </a:ext>
            </a:extLst>
          </p:cNvPr>
          <p:cNvSpPr>
            <a:spLocks noGrp="1"/>
          </p:cNvSpPr>
          <p:nvPr>
            <p:ph type="title"/>
          </p:nvPr>
        </p:nvSpPr>
        <p:spPr/>
        <p:txBody>
          <a:bodyPr/>
          <a:lstStyle/>
          <a:p>
            <a:r>
              <a:rPr lang="en-CA" dirty="0"/>
              <a:t>Setting</a:t>
            </a:r>
          </a:p>
        </p:txBody>
      </p:sp>
      <p:sp>
        <p:nvSpPr>
          <p:cNvPr id="3" name="Content Placeholder 2">
            <a:extLst>
              <a:ext uri="{FF2B5EF4-FFF2-40B4-BE49-F238E27FC236}">
                <a16:creationId xmlns:a16="http://schemas.microsoft.com/office/drawing/2014/main" id="{8ED9EA5C-C109-454C-9A12-4F505BC6FB1D}"/>
              </a:ext>
            </a:extLst>
          </p:cNvPr>
          <p:cNvSpPr>
            <a:spLocks noGrp="1"/>
          </p:cNvSpPr>
          <p:nvPr>
            <p:ph idx="1"/>
          </p:nvPr>
        </p:nvSpPr>
        <p:spPr/>
        <p:txBody>
          <a:bodyPr/>
          <a:lstStyle/>
          <a:p>
            <a:r>
              <a:rPr lang="en-CA" dirty="0"/>
              <a:t>The space in which the story takes place and within which your characters operate</a:t>
            </a:r>
          </a:p>
          <a:p>
            <a:pPr lvl="1"/>
            <a:r>
              <a:rPr lang="en-CA" dirty="0"/>
              <a:t>Physical setting i.e., the lab, field work </a:t>
            </a:r>
          </a:p>
          <a:p>
            <a:pPr lvl="1"/>
            <a:r>
              <a:rPr lang="en-CA" dirty="0"/>
              <a:t>Ideas, facts and characteristics that are related to the story</a:t>
            </a:r>
          </a:p>
          <a:p>
            <a:r>
              <a:rPr lang="en-CA" dirty="0"/>
              <a:t>Elements of the setting can be rigid or flexible </a:t>
            </a:r>
          </a:p>
        </p:txBody>
      </p:sp>
    </p:spTree>
    <p:extLst>
      <p:ext uri="{BB962C8B-B14F-4D97-AF65-F5344CB8AC3E}">
        <p14:creationId xmlns:p14="http://schemas.microsoft.com/office/powerpoint/2010/main" val="32613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BBFB-F0A7-4C7E-9455-F3D078B33A0B}"/>
              </a:ext>
            </a:extLst>
          </p:cNvPr>
          <p:cNvSpPr>
            <a:spLocks noGrp="1"/>
          </p:cNvSpPr>
          <p:nvPr>
            <p:ph type="title"/>
          </p:nvPr>
        </p:nvSpPr>
        <p:spPr/>
        <p:txBody>
          <a:bodyPr/>
          <a:lstStyle/>
          <a:p>
            <a:r>
              <a:rPr lang="en-CA" dirty="0"/>
              <a:t>Characters</a:t>
            </a:r>
          </a:p>
        </p:txBody>
      </p:sp>
      <p:sp>
        <p:nvSpPr>
          <p:cNvPr id="3" name="Content Placeholder 2">
            <a:extLst>
              <a:ext uri="{FF2B5EF4-FFF2-40B4-BE49-F238E27FC236}">
                <a16:creationId xmlns:a16="http://schemas.microsoft.com/office/drawing/2014/main" id="{2DB61478-51A8-4282-BB49-F897533834F6}"/>
              </a:ext>
            </a:extLst>
          </p:cNvPr>
          <p:cNvSpPr>
            <a:spLocks noGrp="1"/>
          </p:cNvSpPr>
          <p:nvPr>
            <p:ph idx="1"/>
          </p:nvPr>
        </p:nvSpPr>
        <p:spPr/>
        <p:txBody>
          <a:bodyPr/>
          <a:lstStyle/>
          <a:p>
            <a:r>
              <a:rPr lang="en-CA" dirty="0"/>
              <a:t>People or objects in the story that are doing things, or not doing things, within in the story and that influence the outcome</a:t>
            </a:r>
          </a:p>
          <a:p>
            <a:r>
              <a:rPr lang="en-CA" dirty="0"/>
              <a:t>Can be people, places, or things</a:t>
            </a:r>
          </a:p>
          <a:p>
            <a:r>
              <a:rPr lang="en-CA" dirty="0"/>
              <a:t>Can be you or your audience</a:t>
            </a:r>
          </a:p>
          <a:p>
            <a:r>
              <a:rPr lang="en-CA" dirty="0"/>
              <a:t>Characters also provide the emotional punch of many stories</a:t>
            </a:r>
          </a:p>
          <a:p>
            <a:pPr lvl="1"/>
            <a:r>
              <a:rPr lang="en-CA" dirty="0"/>
              <a:t>Villains, Victims and Heroes </a:t>
            </a:r>
          </a:p>
        </p:txBody>
      </p:sp>
    </p:spTree>
    <p:extLst>
      <p:ext uri="{BB962C8B-B14F-4D97-AF65-F5344CB8AC3E}">
        <p14:creationId xmlns:p14="http://schemas.microsoft.com/office/powerpoint/2010/main" val="134332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3446</TotalTime>
  <Words>1814</Words>
  <Application>Microsoft Office PowerPoint</Application>
  <PresentationFormat>On-screen Show (4:3)</PresentationFormat>
  <Paragraphs>196</Paragraphs>
  <Slides>29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-apple-system</vt:lpstr>
      <vt:lpstr>Arial</vt:lpstr>
      <vt:lpstr>Calibri</vt:lpstr>
      <vt:lpstr>Courier New</vt:lpstr>
      <vt:lpstr>inherit</vt:lpstr>
      <vt:lpstr>Source Sans Pro</vt:lpstr>
      <vt:lpstr>Symbol</vt:lpstr>
      <vt:lpstr>Wingdings</vt:lpstr>
      <vt:lpstr>Office Theme</vt:lpstr>
      <vt:lpstr>PowerPoint Presentation</vt:lpstr>
      <vt:lpstr>Audience IS Essential</vt:lpstr>
      <vt:lpstr>Nobody Cares About Your Stupid Science</vt:lpstr>
      <vt:lpstr>Storytelling / Narratives</vt:lpstr>
      <vt:lpstr>Knowledge Deficit Model</vt:lpstr>
      <vt:lpstr>Narrative Policy Framework</vt:lpstr>
      <vt:lpstr>Storytelling / Narratives</vt:lpstr>
      <vt:lpstr>Setting</vt:lpstr>
      <vt:lpstr>Characters</vt:lpstr>
      <vt:lpstr>Plot</vt:lpstr>
      <vt:lpstr>Moral</vt:lpstr>
      <vt:lpstr>Structure of narrative in the folk-tale</vt:lpstr>
      <vt:lpstr>PowerPoint Presentation</vt:lpstr>
      <vt:lpstr>Example In Practice</vt:lpstr>
      <vt:lpstr>Qualities of a Good Story</vt:lpstr>
      <vt:lpstr>Story Does Not Need</vt:lpstr>
      <vt:lpstr>Things To Think About</vt:lpstr>
      <vt:lpstr>Practice Exercise</vt:lpstr>
      <vt:lpstr>Write An Intro To Your Story</vt:lpstr>
      <vt:lpstr>Common Mistakes</vt:lpstr>
      <vt:lpstr>Curse of Knowledge</vt:lpstr>
      <vt:lpstr>Curse of Knowledge</vt:lpstr>
      <vt:lpstr>Example</vt:lpstr>
      <vt:lpstr>Example</vt:lpstr>
      <vt:lpstr>Curse of Knowledge</vt:lpstr>
      <vt:lpstr>Making the Impersonal Personal</vt:lpstr>
      <vt:lpstr>Practice On Your Own</vt:lpstr>
      <vt:lpstr>Stay In Touch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Brad van Paridon Intro to Podcasting</dc:title>
  <dc:creator>brad.vanparidon</dc:creator>
  <cp:lastModifiedBy>Bradley van Paridon</cp:lastModifiedBy>
  <cp:revision>79</cp:revision>
  <dcterms:created xsi:type="dcterms:W3CDTF">2019-03-14T14:48:17Z</dcterms:created>
  <dcterms:modified xsi:type="dcterms:W3CDTF">2021-08-10T07:31:35Z</dcterms:modified>
</cp:coreProperties>
</file>