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F4B6-4918-4CB2-A40C-CEE8AA4B8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Credible sources for reporting on science during a pandemic: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DC576-5C4E-46C1-9C4D-31DB53DA9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998" y="4777380"/>
            <a:ext cx="9654489" cy="861420"/>
          </a:xfrm>
        </p:spPr>
        <p:txBody>
          <a:bodyPr>
            <a:normAutofit fontScale="70000" lnSpcReduction="20000"/>
          </a:bodyPr>
          <a:lstStyle/>
          <a:p>
            <a:r>
              <a:rPr lang="hr-BA" dirty="0"/>
              <a:t>Science papers, science journals, and the strength of the level of evidence</a:t>
            </a:r>
          </a:p>
          <a:p>
            <a:r>
              <a:rPr lang="hr-BA" dirty="0"/>
              <a:t>Jelena Kalinic, science journalist, science communicator</a:t>
            </a:r>
          </a:p>
          <a:p>
            <a:r>
              <a:rPr lang="hr-BA" dirty="0"/>
              <a:t>Connectum 2021</a:t>
            </a:r>
          </a:p>
        </p:txBody>
      </p:sp>
    </p:spTree>
    <p:extLst>
      <p:ext uri="{BB962C8B-B14F-4D97-AF65-F5344CB8AC3E}">
        <p14:creationId xmlns:p14="http://schemas.microsoft.com/office/powerpoint/2010/main" val="2923170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30C6-CD22-4988-9BD8-E3565057C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Noncredible sources: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092ED-E798-42A4-8F4F-44830FC26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 alert if </a:t>
            </a:r>
            <a:r>
              <a:rPr lang="hr-BA" dirty="0"/>
              <a:t> soomeone or some outlet</a:t>
            </a:r>
            <a:r>
              <a:rPr lang="en-US" dirty="0"/>
              <a:t> </a:t>
            </a:r>
            <a:r>
              <a:rPr lang="en-US" dirty="0" err="1"/>
              <a:t>promot</a:t>
            </a:r>
            <a:r>
              <a:rPr lang="hr-BA" dirty="0"/>
              <a:t>e</a:t>
            </a:r>
            <a:r>
              <a:rPr lang="en-US" dirty="0"/>
              <a:t> alkalization, miracle cures</a:t>
            </a:r>
            <a:r>
              <a:rPr lang="hr-BA" dirty="0"/>
              <a:t> (for cancer or nowdays for COVID19 suc as hydroxychloroquin or ivermectin)</a:t>
            </a:r>
            <a:r>
              <a:rPr lang="en-US" dirty="0"/>
              <a:t>, detox regimens, </a:t>
            </a:r>
            <a:r>
              <a:rPr lang="en-US" dirty="0" err="1"/>
              <a:t>satanization</a:t>
            </a:r>
            <a:r>
              <a:rPr lang="en-US" dirty="0"/>
              <a:t> of vaccines and classical medicine, </a:t>
            </a:r>
          </a:p>
          <a:p>
            <a:r>
              <a:rPr lang="en-US" dirty="0"/>
              <a:t>Sites that sell something</a:t>
            </a:r>
          </a:p>
          <a:p>
            <a:r>
              <a:rPr lang="en-US" dirty="0"/>
              <a:t>Sources that sound "scientific" but do not actually use the scientific method and steps</a:t>
            </a:r>
          </a:p>
        </p:txBody>
      </p:sp>
    </p:spTree>
    <p:extLst>
      <p:ext uri="{BB962C8B-B14F-4D97-AF65-F5344CB8AC3E}">
        <p14:creationId xmlns:p14="http://schemas.microsoft.com/office/powerpoint/2010/main" val="198001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68458-B94C-4356-9FA4-8EEA02C8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Why do we need science journalism?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A5F26-7018-430A-9AD1-CB635DB07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science is the driver of the development of civilization and in conjunction with social and political phenomena that concern us</a:t>
            </a:r>
            <a:endParaRPr lang="hr-BA" dirty="0"/>
          </a:p>
          <a:p>
            <a:endParaRPr lang="hr-BA" dirty="0"/>
          </a:p>
          <a:p>
            <a:pPr marL="0" indent="0">
              <a:buNone/>
            </a:pPr>
            <a:endParaRPr lang="hr-BA" dirty="0"/>
          </a:p>
          <a:p>
            <a:r>
              <a:rPr lang="en-US" dirty="0"/>
              <a:t>Because in emergencies like a pandemic, clear and accurate information from science is the key to survival and saving lives.</a:t>
            </a:r>
          </a:p>
        </p:txBody>
      </p:sp>
    </p:spTree>
    <p:extLst>
      <p:ext uri="{BB962C8B-B14F-4D97-AF65-F5344CB8AC3E}">
        <p14:creationId xmlns:p14="http://schemas.microsoft.com/office/powerpoint/2010/main" val="297807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947F5-22AC-464A-8A2B-AE332AB7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Scien</a:t>
            </a:r>
            <a:r>
              <a:rPr lang="hr-BA" dirty="0"/>
              <a:t>ce</a:t>
            </a:r>
            <a:r>
              <a:rPr lang="en-US" dirty="0"/>
              <a:t> papers are used as a source and argument in scientific journalism.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4FCB78-1D0D-4FC6-9E78-45D31B41E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3992" y="2209520"/>
            <a:ext cx="6312680" cy="419576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3951FD-8218-498A-9704-C63B97CF0556}"/>
              </a:ext>
            </a:extLst>
          </p:cNvPr>
          <p:cNvSpPr/>
          <p:nvPr/>
        </p:nvSpPr>
        <p:spPr>
          <a:xfrm>
            <a:off x="646111" y="2967335"/>
            <a:ext cx="40451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is a scientific </a:t>
            </a:r>
            <a:r>
              <a:rPr lang="hr-BA" dirty="0"/>
              <a:t>paper</a:t>
            </a:r>
            <a:r>
              <a:rPr lang="en-US" dirty="0"/>
              <a:t> and where can you find it?</a:t>
            </a:r>
            <a:endParaRPr lang="hr-BA" dirty="0"/>
          </a:p>
          <a:p>
            <a:endParaRPr lang="hr-BA" dirty="0"/>
          </a:p>
          <a:p>
            <a:r>
              <a:rPr lang="en-US" dirty="0"/>
              <a:t>Where can we find credible sources of information from science at all?</a:t>
            </a:r>
          </a:p>
        </p:txBody>
      </p:sp>
    </p:spTree>
    <p:extLst>
      <p:ext uri="{BB962C8B-B14F-4D97-AF65-F5344CB8AC3E}">
        <p14:creationId xmlns:p14="http://schemas.microsoft.com/office/powerpoint/2010/main" val="333553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B0B1E-8ACB-485E-AAB4-8CFECE18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BE20-A41D-49AD-AF78-79DAD5C8A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Not everything that is scientific </a:t>
            </a:r>
            <a:r>
              <a:rPr lang="hr-BA" dirty="0"/>
              <a:t>paper</a:t>
            </a:r>
            <a:r>
              <a:rPr lang="en-US" dirty="0"/>
              <a:t> is </a:t>
            </a:r>
            <a:r>
              <a:rPr lang="hr-BA" dirty="0"/>
              <a:t>actually </a:t>
            </a:r>
            <a:r>
              <a:rPr lang="en-US" dirty="0"/>
              <a:t>good science</a:t>
            </a:r>
            <a:endParaRPr lang="hr-BA" dirty="0"/>
          </a:p>
          <a:p>
            <a:r>
              <a:rPr lang="en-US" dirty="0"/>
              <a:t>We do not have to look for sources for scientific information only in scientific papers</a:t>
            </a:r>
            <a:endParaRPr lang="hr-BA" dirty="0"/>
          </a:p>
          <a:p>
            <a:r>
              <a:rPr lang="en-US" dirty="0"/>
              <a:t>There are also preprint scientific papers, which have not yet been reviewed and one should be careful with them</a:t>
            </a:r>
            <a:endParaRPr lang="hr-BA" dirty="0"/>
          </a:p>
          <a:p>
            <a:endParaRPr lang="hr-BA" dirty="0"/>
          </a:p>
          <a:p>
            <a:r>
              <a:rPr lang="hr-BA" dirty="0"/>
              <a:t>CREDIBLE SOURCES: (high-impact) factor peer-reviewed journals (ig. Nature, Science Lancet, Cell, NEJM)</a:t>
            </a:r>
          </a:p>
          <a:p>
            <a:r>
              <a:rPr lang="hr-BA" dirty="0"/>
              <a:t>Science news outlets (ig. EurekaAlert, AlphaGalileo)</a:t>
            </a:r>
          </a:p>
          <a:p>
            <a:r>
              <a:rPr lang="hr-BA" dirty="0"/>
              <a:t>...other (some science blogs – if they are reputable, no all of them! – ig. Science based medicine)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6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53E53-7570-478C-918F-E88B810B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What is peer-reviewed science paper?</a:t>
            </a:r>
            <a:br>
              <a:rPr lang="hr-B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6767-CB61-47CA-9C69-C8EE8A587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was reviewed by experts from the same scientific field</a:t>
            </a:r>
            <a:endParaRPr lang="hr-BA" dirty="0"/>
          </a:p>
          <a:p>
            <a:r>
              <a:rPr lang="en-US" dirty="0"/>
              <a:t>The scientists who worked on it and published it did not go beyond their field of expertise</a:t>
            </a:r>
            <a:endParaRPr lang="hr-BA" dirty="0"/>
          </a:p>
          <a:p>
            <a:r>
              <a:rPr lang="en-US" dirty="0"/>
              <a:t>It also provides mathematical proofs (p-value, </a:t>
            </a:r>
            <a:r>
              <a:rPr lang="en-US" dirty="0" err="1"/>
              <a:t>scalarity</a:t>
            </a:r>
            <a:r>
              <a:rPr lang="en-US" dirty="0"/>
              <a:t>, measurability of phenomena) for conclusions</a:t>
            </a:r>
          </a:p>
        </p:txBody>
      </p:sp>
    </p:spTree>
    <p:extLst>
      <p:ext uri="{BB962C8B-B14F-4D97-AF65-F5344CB8AC3E}">
        <p14:creationId xmlns:p14="http://schemas.microsoft.com/office/powerpoint/2010/main" val="193027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D539C-0D9B-4BB2-A8A3-994625F5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What is preprint paper?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8E82E-CB60-4785-A324-E42CF32B4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was published on a preprint platform (</a:t>
            </a:r>
            <a:r>
              <a:rPr lang="en-US" dirty="0" err="1"/>
              <a:t>medRxiv</a:t>
            </a:r>
            <a:r>
              <a:rPr lang="en-US" dirty="0"/>
              <a:t>, </a:t>
            </a:r>
            <a:r>
              <a:rPr lang="en-US" dirty="0" err="1"/>
              <a:t>bioRxiv</a:t>
            </a:r>
            <a:r>
              <a:rPr lang="en-US" dirty="0"/>
              <a:t>, etc.) for other scientists to see, but it has not yet been officially published in a peer-reviewed journal, nor has it been commented on by other scientists in the field – reviewers</a:t>
            </a:r>
            <a:endParaRPr lang="hr-BA" dirty="0"/>
          </a:p>
          <a:p>
            <a:r>
              <a:rPr lang="en-US" dirty="0"/>
              <a:t>It can be changed until published</a:t>
            </a:r>
            <a:r>
              <a:rPr lang="hr-BA" dirty="0"/>
              <a:t>.</a:t>
            </a:r>
          </a:p>
          <a:p>
            <a:r>
              <a:rPr lang="hr-BA" dirty="0"/>
              <a:t>Some of preprints are </a:t>
            </a:r>
            <a:r>
              <a:rPr lang="en-US" dirty="0"/>
              <a:t>never published</a:t>
            </a:r>
          </a:p>
        </p:txBody>
      </p:sp>
    </p:spTree>
    <p:extLst>
      <p:ext uri="{BB962C8B-B14F-4D97-AF65-F5344CB8AC3E}">
        <p14:creationId xmlns:p14="http://schemas.microsoft.com/office/powerpoint/2010/main" val="128517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5C6C6-D8AD-43A2-BF6C-4EA430DA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What are predatory journals?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889EC-A7D0-4286-A601-10935E21B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journals that publish unreviewed "papers" at any time, even </a:t>
            </a:r>
            <a:r>
              <a:rPr lang="hr-BA" dirty="0"/>
              <a:t>written by </a:t>
            </a:r>
            <a:r>
              <a:rPr lang="en-US" dirty="0"/>
              <a:t>those who are not experts in the field,</a:t>
            </a:r>
            <a:r>
              <a:rPr lang="hr-BA" dirty="0"/>
              <a:t> these journals</a:t>
            </a:r>
            <a:r>
              <a:rPr lang="en-US" dirty="0"/>
              <a:t> do not review and anyone can publish anything. </a:t>
            </a:r>
            <a:endParaRPr lang="hr-BA" dirty="0"/>
          </a:p>
          <a:p>
            <a:r>
              <a:rPr lang="en-US" dirty="0"/>
              <a:t>Papers published in predatory journals are not material for </a:t>
            </a:r>
            <a:r>
              <a:rPr lang="en-US" dirty="0" err="1"/>
              <a:t>scien</a:t>
            </a:r>
            <a:r>
              <a:rPr lang="hr-BA" dirty="0"/>
              <a:t>ce</a:t>
            </a:r>
            <a:r>
              <a:rPr lang="en-US" dirty="0"/>
              <a:t> news - they can only be used for debunk</a:t>
            </a:r>
            <a:r>
              <a:rPr lang="hr-BA" dirty="0"/>
              <a:t>ing</a:t>
            </a:r>
            <a:r>
              <a:rPr lang="en-US" dirty="0"/>
              <a:t>.</a:t>
            </a:r>
            <a:endParaRPr lang="hr-BA" dirty="0"/>
          </a:p>
          <a:p>
            <a:r>
              <a:rPr lang="en-US" dirty="0"/>
              <a:t>There are lists of predatory journals and it is necessary to check whether the journal in which something was published is not on this list</a:t>
            </a:r>
          </a:p>
        </p:txBody>
      </p:sp>
    </p:spTree>
    <p:extLst>
      <p:ext uri="{BB962C8B-B14F-4D97-AF65-F5344CB8AC3E}">
        <p14:creationId xmlns:p14="http://schemas.microsoft.com/office/powerpoint/2010/main" val="309871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E9DF-666B-465A-AB9B-2F45C749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of evidence in science (especially medicine)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2AB4A-35ED-446E-B4F7-AAE292790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/>
              <a:t>1. Meta-analysis</a:t>
            </a:r>
          </a:p>
          <a:p>
            <a:endParaRPr lang="hr-BA" dirty="0"/>
          </a:p>
          <a:p>
            <a:r>
              <a:rPr lang="hr-BA" dirty="0"/>
              <a:t>    2. Double blind placebo controlled clinical trials</a:t>
            </a:r>
          </a:p>
          <a:p>
            <a:pPr marL="0" indent="0">
              <a:buNone/>
            </a:pPr>
            <a:r>
              <a:rPr lang="hr-BA" dirty="0"/>
              <a:t>   </a:t>
            </a:r>
          </a:p>
          <a:p>
            <a:pPr marL="0" indent="0">
              <a:buNone/>
            </a:pPr>
            <a:r>
              <a:rPr lang="hr-BA" dirty="0"/>
              <a:t>                3. Everything else (</a:t>
            </a:r>
            <a:r>
              <a:rPr lang="en-US" dirty="0"/>
              <a:t>Cell culture studies</a:t>
            </a:r>
            <a:r>
              <a:rPr lang="hr-BA" dirty="0"/>
              <a:t>- </a:t>
            </a:r>
            <a:r>
              <a:rPr lang="en-US" dirty="0"/>
              <a:t>in vitro, animal studies </a:t>
            </a:r>
            <a:r>
              <a:rPr lang="hr-BA" dirty="0"/>
              <a:t>-</a:t>
            </a:r>
            <a:r>
              <a:rPr lang="en-US" dirty="0"/>
              <a:t>in vivo, "preclinical studies" and IT models (in silico) - caution with reporting</a:t>
            </a:r>
            <a:r>
              <a:rPr lang="hr-BA" dirty="0"/>
              <a:t>, small-size studies, case studies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374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09A02-7271-4B72-B9EE-E88CD42F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Be carefull with: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657F7-BC6B-4118-8C78-30F31ED12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/>
              <a:t>Press releases (from universities, institutes, pharmaceutical companies)</a:t>
            </a:r>
          </a:p>
          <a:p>
            <a:r>
              <a:rPr lang="hr-BA" dirty="0"/>
              <a:t>Apstracts and posters from conferences (some of them are never published)</a:t>
            </a:r>
          </a:p>
          <a:p>
            <a:r>
              <a:rPr lang="hr-BA" dirty="0"/>
              <a:t>Anegdotal evidence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795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</TotalTime>
  <Words>578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Credible sources for reporting on science during a pandemic:</vt:lpstr>
      <vt:lpstr>Why do we need science journalism?</vt:lpstr>
      <vt:lpstr>Science papers are used as a source and argument in scientific journalism.</vt:lpstr>
      <vt:lpstr>PowerPoint Presentation</vt:lpstr>
      <vt:lpstr>What is peer-reviewed science paper? </vt:lpstr>
      <vt:lpstr>What is preprint paper?</vt:lpstr>
      <vt:lpstr>What are predatory journals?</vt:lpstr>
      <vt:lpstr>Strength of evidence in science (especially medicine)</vt:lpstr>
      <vt:lpstr>Be carefull with:</vt:lpstr>
      <vt:lpstr>Noncredible 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Credible sources for reporting on science during a pandemic:</dc:title>
  <dc:creator>Jelena</dc:creator>
  <cp:lastModifiedBy>Jelena</cp:lastModifiedBy>
  <cp:revision>6</cp:revision>
  <dcterms:created xsi:type="dcterms:W3CDTF">2021-08-09T07:40:38Z</dcterms:created>
  <dcterms:modified xsi:type="dcterms:W3CDTF">2021-08-11T05:42:15Z</dcterms:modified>
</cp:coreProperties>
</file>