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4" r:id="rId3"/>
    <p:sldId id="265" r:id="rId4"/>
    <p:sldId id="266" r:id="rId5"/>
    <p:sldId id="267" r:id="rId6"/>
    <p:sldId id="271" r:id="rId7"/>
    <p:sldId id="270" r:id="rId8"/>
    <p:sldId id="272" r:id="rId9"/>
    <p:sldId id="290" r:id="rId10"/>
    <p:sldId id="291" r:id="rId11"/>
    <p:sldId id="294" r:id="rId12"/>
    <p:sldId id="292" r:id="rId13"/>
    <p:sldId id="293" r:id="rId14"/>
    <p:sldId id="295" r:id="rId15"/>
    <p:sldId id="296" r:id="rId16"/>
    <p:sldId id="298" r:id="rId17"/>
    <p:sldId id="299" r:id="rId18"/>
    <p:sldId id="297" r:id="rId19"/>
    <p:sldId id="300" r:id="rId20"/>
    <p:sldId id="301" r:id="rId21"/>
    <p:sldId id="302" r:id="rId22"/>
    <p:sldId id="285" r:id="rId23"/>
    <p:sldId id="286"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38C18-722A-45D5-BCED-60BE6FFD41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D8A283C-95BF-44A5-BE7B-EB10FE3E60E2}">
      <dgm:prSet/>
      <dgm:spPr/>
      <dgm:t>
        <a:bodyPr/>
        <a:lstStyle/>
        <a:p>
          <a:r>
            <a:rPr lang="en-US" b="0" i="0"/>
            <a:t>For the model development of fake and real news classification, three distinct models have been chosen: Naive Bayes, Random Forest, and Logistic Regression.</a:t>
          </a:r>
          <a:endParaRPr lang="en-IN"/>
        </a:p>
      </dgm:t>
    </dgm:pt>
    <dgm:pt modelId="{6B3FC90F-3C18-45A8-A58F-B45EC578F3A3}" type="parTrans" cxnId="{C109E4DA-0809-40F2-9430-2B5A3CB9252C}">
      <dgm:prSet/>
      <dgm:spPr/>
      <dgm:t>
        <a:bodyPr/>
        <a:lstStyle/>
        <a:p>
          <a:endParaRPr lang="en-IN"/>
        </a:p>
      </dgm:t>
    </dgm:pt>
    <dgm:pt modelId="{5634ADAF-462E-4001-A2B2-3829C5BAFA72}" type="sibTrans" cxnId="{C109E4DA-0809-40F2-9430-2B5A3CB9252C}">
      <dgm:prSet/>
      <dgm:spPr/>
      <dgm:t>
        <a:bodyPr/>
        <a:lstStyle/>
        <a:p>
          <a:endParaRPr lang="en-IN"/>
        </a:p>
      </dgm:t>
    </dgm:pt>
    <dgm:pt modelId="{0DF5CE98-6F30-4B49-A70E-7211C97C1E98}">
      <dgm:prSet/>
      <dgm:spPr/>
      <dgm:t>
        <a:bodyPr/>
        <a:lstStyle/>
        <a:p>
          <a:r>
            <a:rPr lang="en-US" b="1" i="0"/>
            <a:t>Naive Bayes:</a:t>
          </a:r>
          <a:endParaRPr lang="en-IN"/>
        </a:p>
      </dgm:t>
    </dgm:pt>
    <dgm:pt modelId="{4DF77F22-A53A-4CCE-A5B2-C2BE453394A9}" type="parTrans" cxnId="{A03C68BF-9590-4307-A78D-9DB1465F4034}">
      <dgm:prSet/>
      <dgm:spPr/>
      <dgm:t>
        <a:bodyPr/>
        <a:lstStyle/>
        <a:p>
          <a:endParaRPr lang="en-IN"/>
        </a:p>
      </dgm:t>
    </dgm:pt>
    <dgm:pt modelId="{64C34488-3862-406C-B047-E1754937B522}" type="sibTrans" cxnId="{A03C68BF-9590-4307-A78D-9DB1465F4034}">
      <dgm:prSet/>
      <dgm:spPr/>
      <dgm:t>
        <a:bodyPr/>
        <a:lstStyle/>
        <a:p>
          <a:endParaRPr lang="en-IN"/>
        </a:p>
      </dgm:t>
    </dgm:pt>
    <dgm:pt modelId="{703D8482-3DB4-4A0F-A072-5B4DBE5D6E60}">
      <dgm:prSet/>
      <dgm:spPr/>
      <dgm:t>
        <a:bodyPr/>
        <a:lstStyle/>
        <a:p>
          <a:r>
            <a:rPr lang="en-US" b="1" i="0"/>
            <a:t>Strengths:</a:t>
          </a:r>
          <a:endParaRPr lang="en-IN"/>
        </a:p>
      </dgm:t>
    </dgm:pt>
    <dgm:pt modelId="{AB0F51EC-5A7C-4684-B729-03BE3B0CBD52}" type="parTrans" cxnId="{6C1B33BF-7944-44B3-8EA1-CB6E958A58F5}">
      <dgm:prSet/>
      <dgm:spPr/>
      <dgm:t>
        <a:bodyPr/>
        <a:lstStyle/>
        <a:p>
          <a:endParaRPr lang="en-IN"/>
        </a:p>
      </dgm:t>
    </dgm:pt>
    <dgm:pt modelId="{3144B86C-B178-4E7F-B5E2-7B404C577DEB}" type="sibTrans" cxnId="{6C1B33BF-7944-44B3-8EA1-CB6E958A58F5}">
      <dgm:prSet/>
      <dgm:spPr/>
      <dgm:t>
        <a:bodyPr/>
        <a:lstStyle/>
        <a:p>
          <a:endParaRPr lang="en-IN"/>
        </a:p>
      </dgm:t>
    </dgm:pt>
    <dgm:pt modelId="{5B9F2088-F642-4CF0-8FD3-0A67A7BD1FEF}">
      <dgm:prSet/>
      <dgm:spPr/>
      <dgm:t>
        <a:bodyPr/>
        <a:lstStyle/>
        <a:p>
          <a:r>
            <a:rPr lang="en-US" b="0" i="0"/>
            <a:t>Well-suited for text classification tasks.</a:t>
          </a:r>
          <a:endParaRPr lang="en-IN"/>
        </a:p>
      </dgm:t>
    </dgm:pt>
    <dgm:pt modelId="{8905BBF6-2DF8-4769-B4CB-D3F77E393A2F}" type="parTrans" cxnId="{032860A9-AEFF-425F-BA3C-EF0B424A781D}">
      <dgm:prSet/>
      <dgm:spPr/>
      <dgm:t>
        <a:bodyPr/>
        <a:lstStyle/>
        <a:p>
          <a:endParaRPr lang="en-IN"/>
        </a:p>
      </dgm:t>
    </dgm:pt>
    <dgm:pt modelId="{3F8F0A56-4F07-41A6-915A-D9AA5C3621B5}" type="sibTrans" cxnId="{032860A9-AEFF-425F-BA3C-EF0B424A781D}">
      <dgm:prSet/>
      <dgm:spPr/>
      <dgm:t>
        <a:bodyPr/>
        <a:lstStyle/>
        <a:p>
          <a:endParaRPr lang="en-IN"/>
        </a:p>
      </dgm:t>
    </dgm:pt>
    <dgm:pt modelId="{AC352C39-4999-4134-80C3-0CEEA1BE71F9}">
      <dgm:prSet/>
      <dgm:spPr/>
      <dgm:t>
        <a:bodyPr/>
        <a:lstStyle/>
        <a:p>
          <a:r>
            <a:rPr lang="en-US" b="0" i="0"/>
            <a:t>Efficient and computationally inexpensive.</a:t>
          </a:r>
          <a:endParaRPr lang="en-IN"/>
        </a:p>
      </dgm:t>
    </dgm:pt>
    <dgm:pt modelId="{82DB697F-BE02-47CD-866D-6570C57DB71A}" type="parTrans" cxnId="{D13D2B2C-49E0-4A38-9C03-F29996B70B02}">
      <dgm:prSet/>
      <dgm:spPr/>
      <dgm:t>
        <a:bodyPr/>
        <a:lstStyle/>
        <a:p>
          <a:endParaRPr lang="en-IN"/>
        </a:p>
      </dgm:t>
    </dgm:pt>
    <dgm:pt modelId="{8901E629-A561-46B0-9D95-05C5454D5635}" type="sibTrans" cxnId="{D13D2B2C-49E0-4A38-9C03-F29996B70B02}">
      <dgm:prSet/>
      <dgm:spPr/>
      <dgm:t>
        <a:bodyPr/>
        <a:lstStyle/>
        <a:p>
          <a:endParaRPr lang="en-IN"/>
        </a:p>
      </dgm:t>
    </dgm:pt>
    <dgm:pt modelId="{A53705C4-01F4-4A12-B51E-F67DE4A3C366}">
      <dgm:prSet/>
      <dgm:spPr/>
      <dgm:t>
        <a:bodyPr/>
        <a:lstStyle/>
        <a:p>
          <a:r>
            <a:rPr lang="en-US" b="0" i="0" dirty="0"/>
            <a:t>Handles high-dimensional data well.</a:t>
          </a:r>
          <a:endParaRPr lang="en-IN" dirty="0"/>
        </a:p>
      </dgm:t>
    </dgm:pt>
    <dgm:pt modelId="{DD013F8C-5B02-403D-80B7-5768FC56ACE9}" type="parTrans" cxnId="{C6C7A7DF-CEE4-45F2-B4ED-615DEAC6EAE5}">
      <dgm:prSet/>
      <dgm:spPr/>
      <dgm:t>
        <a:bodyPr/>
        <a:lstStyle/>
        <a:p>
          <a:endParaRPr lang="en-IN"/>
        </a:p>
      </dgm:t>
    </dgm:pt>
    <dgm:pt modelId="{D709D8AF-1EF2-49B3-B4DE-8220807A46EB}" type="sibTrans" cxnId="{C6C7A7DF-CEE4-45F2-B4ED-615DEAC6EAE5}">
      <dgm:prSet/>
      <dgm:spPr/>
      <dgm:t>
        <a:bodyPr/>
        <a:lstStyle/>
        <a:p>
          <a:endParaRPr lang="en-IN"/>
        </a:p>
      </dgm:t>
    </dgm:pt>
    <dgm:pt modelId="{E20A92AC-1D15-475C-B5A0-7573E683F23C}">
      <dgm:prSet/>
      <dgm:spPr/>
      <dgm:t>
        <a:bodyPr/>
        <a:lstStyle/>
        <a:p>
          <a:r>
            <a:rPr lang="en-US" b="1" i="0"/>
            <a:t>Rationale:</a:t>
          </a:r>
          <a:endParaRPr lang="en-IN"/>
        </a:p>
      </dgm:t>
    </dgm:pt>
    <dgm:pt modelId="{024F760B-C27D-4CB2-A68E-DAB02B3A6021}" type="parTrans" cxnId="{94A2EEFC-B3DF-4CCA-995C-F86EBA9FE323}">
      <dgm:prSet/>
      <dgm:spPr/>
      <dgm:t>
        <a:bodyPr/>
        <a:lstStyle/>
        <a:p>
          <a:endParaRPr lang="en-IN"/>
        </a:p>
      </dgm:t>
    </dgm:pt>
    <dgm:pt modelId="{4069FC61-E4D4-48D6-8FB6-82DCE4C95EA6}" type="sibTrans" cxnId="{94A2EEFC-B3DF-4CCA-995C-F86EBA9FE323}">
      <dgm:prSet/>
      <dgm:spPr/>
      <dgm:t>
        <a:bodyPr/>
        <a:lstStyle/>
        <a:p>
          <a:endParaRPr lang="en-IN"/>
        </a:p>
      </dgm:t>
    </dgm:pt>
    <dgm:pt modelId="{CBA6CD1D-5E7D-4098-9BFB-162ABBE7C0B4}">
      <dgm:prSet/>
      <dgm:spPr/>
      <dgm:t>
        <a:bodyPr/>
        <a:lstStyle/>
        <a:p>
          <a:r>
            <a:rPr lang="en-US" b="0" i="0"/>
            <a:t>Naive Bayes is a probabilistic model that works particularly well with text data, making it a natural choice for classifying news articles. Its simplicity and efficiency are advantageous for quick and effective classification.</a:t>
          </a:r>
          <a:endParaRPr lang="en-IN"/>
        </a:p>
      </dgm:t>
    </dgm:pt>
    <dgm:pt modelId="{5CBC9EF3-B7B6-4BC7-9533-9F53B60EF55A}" type="parTrans" cxnId="{E7BFF544-1452-4E1F-ACC6-C5C8D855F87B}">
      <dgm:prSet/>
      <dgm:spPr/>
      <dgm:t>
        <a:bodyPr/>
        <a:lstStyle/>
        <a:p>
          <a:endParaRPr lang="en-IN"/>
        </a:p>
      </dgm:t>
    </dgm:pt>
    <dgm:pt modelId="{50BC8E28-4283-4FC9-915B-A5B83FC6B1EA}" type="sibTrans" cxnId="{E7BFF544-1452-4E1F-ACC6-C5C8D855F87B}">
      <dgm:prSet/>
      <dgm:spPr/>
      <dgm:t>
        <a:bodyPr/>
        <a:lstStyle/>
        <a:p>
          <a:endParaRPr lang="en-IN"/>
        </a:p>
      </dgm:t>
    </dgm:pt>
    <dgm:pt modelId="{17C58F61-EAD8-4D9C-AC98-90C6C6E896D3}">
      <dgm:prSet/>
      <dgm:spPr/>
      <dgm:t>
        <a:bodyPr/>
        <a:lstStyle/>
        <a:p>
          <a:r>
            <a:rPr lang="en-US" b="1" i="0"/>
            <a:t>Random Forest:</a:t>
          </a:r>
          <a:endParaRPr lang="en-IN"/>
        </a:p>
      </dgm:t>
    </dgm:pt>
    <dgm:pt modelId="{6E506277-A51E-444C-BF63-A6A3EBB8A40F}" type="parTrans" cxnId="{4DFD8AD5-3690-4594-B296-D3C5ADF8EE91}">
      <dgm:prSet/>
      <dgm:spPr/>
      <dgm:t>
        <a:bodyPr/>
        <a:lstStyle/>
        <a:p>
          <a:endParaRPr lang="en-IN"/>
        </a:p>
      </dgm:t>
    </dgm:pt>
    <dgm:pt modelId="{7317DC02-0DD4-4DDC-8157-8ACCAD3CAECC}" type="sibTrans" cxnId="{4DFD8AD5-3690-4594-B296-D3C5ADF8EE91}">
      <dgm:prSet/>
      <dgm:spPr/>
      <dgm:t>
        <a:bodyPr/>
        <a:lstStyle/>
        <a:p>
          <a:endParaRPr lang="en-IN"/>
        </a:p>
      </dgm:t>
    </dgm:pt>
    <dgm:pt modelId="{E8761B8C-8E92-4140-9C29-988358579DD6}">
      <dgm:prSet/>
      <dgm:spPr/>
      <dgm:t>
        <a:bodyPr/>
        <a:lstStyle/>
        <a:p>
          <a:r>
            <a:rPr lang="en-US" b="1" i="0"/>
            <a:t>Strengths:</a:t>
          </a:r>
          <a:endParaRPr lang="en-IN"/>
        </a:p>
      </dgm:t>
    </dgm:pt>
    <dgm:pt modelId="{74F768EA-D624-4B46-BC35-DA17C5C89FD3}" type="parTrans" cxnId="{90AA0A24-BA54-44E3-A334-86A649CF541E}">
      <dgm:prSet/>
      <dgm:spPr/>
      <dgm:t>
        <a:bodyPr/>
        <a:lstStyle/>
        <a:p>
          <a:endParaRPr lang="en-IN"/>
        </a:p>
      </dgm:t>
    </dgm:pt>
    <dgm:pt modelId="{AB7284B9-EDF6-4D09-8E0D-4AA1AAC58657}" type="sibTrans" cxnId="{90AA0A24-BA54-44E3-A334-86A649CF541E}">
      <dgm:prSet/>
      <dgm:spPr/>
      <dgm:t>
        <a:bodyPr/>
        <a:lstStyle/>
        <a:p>
          <a:endParaRPr lang="en-IN"/>
        </a:p>
      </dgm:t>
    </dgm:pt>
    <dgm:pt modelId="{17858C95-D5FA-4098-B9F1-D90B5F213002}">
      <dgm:prSet/>
      <dgm:spPr/>
      <dgm:t>
        <a:bodyPr/>
        <a:lstStyle/>
        <a:p>
          <a:r>
            <a:rPr lang="en-US" b="0" i="0"/>
            <a:t>Robust and resistant to overfitting.</a:t>
          </a:r>
          <a:endParaRPr lang="en-IN"/>
        </a:p>
      </dgm:t>
    </dgm:pt>
    <dgm:pt modelId="{8FF4A9B1-3436-45D6-AE64-858E826821D4}" type="parTrans" cxnId="{B11B4786-0487-4D05-92BC-762F120D0B1F}">
      <dgm:prSet/>
      <dgm:spPr/>
      <dgm:t>
        <a:bodyPr/>
        <a:lstStyle/>
        <a:p>
          <a:endParaRPr lang="en-IN"/>
        </a:p>
      </dgm:t>
    </dgm:pt>
    <dgm:pt modelId="{96057A7C-B475-490B-94FF-51D0FF1D3FFA}" type="sibTrans" cxnId="{B11B4786-0487-4D05-92BC-762F120D0B1F}">
      <dgm:prSet/>
      <dgm:spPr/>
      <dgm:t>
        <a:bodyPr/>
        <a:lstStyle/>
        <a:p>
          <a:endParaRPr lang="en-IN"/>
        </a:p>
      </dgm:t>
    </dgm:pt>
    <dgm:pt modelId="{8A77AF44-6733-493A-BB40-13221C2F83B1}">
      <dgm:prSet/>
      <dgm:spPr/>
      <dgm:t>
        <a:bodyPr/>
        <a:lstStyle/>
        <a:p>
          <a:r>
            <a:rPr lang="en-US" b="0" i="0"/>
            <a:t>Handles non-linearity and interactions in data.</a:t>
          </a:r>
          <a:endParaRPr lang="en-IN"/>
        </a:p>
      </dgm:t>
    </dgm:pt>
    <dgm:pt modelId="{0BA098FF-DB28-4F6D-ABCE-AF5591B0E4F9}" type="parTrans" cxnId="{FB36A398-A770-447C-9403-FD344BB7557C}">
      <dgm:prSet/>
      <dgm:spPr/>
      <dgm:t>
        <a:bodyPr/>
        <a:lstStyle/>
        <a:p>
          <a:endParaRPr lang="en-IN"/>
        </a:p>
      </dgm:t>
    </dgm:pt>
    <dgm:pt modelId="{BCBCC88F-7687-4353-BDD3-FFB2E6F4CE88}" type="sibTrans" cxnId="{FB36A398-A770-447C-9403-FD344BB7557C}">
      <dgm:prSet/>
      <dgm:spPr/>
      <dgm:t>
        <a:bodyPr/>
        <a:lstStyle/>
        <a:p>
          <a:endParaRPr lang="en-IN"/>
        </a:p>
      </dgm:t>
    </dgm:pt>
    <dgm:pt modelId="{5D558F09-4F2E-4627-8175-B2AD9990BA22}">
      <dgm:prSet/>
      <dgm:spPr/>
      <dgm:t>
        <a:bodyPr/>
        <a:lstStyle/>
        <a:p>
          <a:r>
            <a:rPr lang="en-US" b="0" i="0"/>
            <a:t>Suitable for both classification and regression tasks.</a:t>
          </a:r>
          <a:endParaRPr lang="en-IN"/>
        </a:p>
      </dgm:t>
    </dgm:pt>
    <dgm:pt modelId="{91177FDB-D9AA-4480-96C3-5487717FD08D}" type="parTrans" cxnId="{B7B58B2E-E532-44BF-BFC0-EBD4B86497A7}">
      <dgm:prSet/>
      <dgm:spPr/>
      <dgm:t>
        <a:bodyPr/>
        <a:lstStyle/>
        <a:p>
          <a:endParaRPr lang="en-IN"/>
        </a:p>
      </dgm:t>
    </dgm:pt>
    <dgm:pt modelId="{60DA878C-4B90-4DA4-8715-10F58574B208}" type="sibTrans" cxnId="{B7B58B2E-E532-44BF-BFC0-EBD4B86497A7}">
      <dgm:prSet/>
      <dgm:spPr/>
      <dgm:t>
        <a:bodyPr/>
        <a:lstStyle/>
        <a:p>
          <a:endParaRPr lang="en-IN"/>
        </a:p>
      </dgm:t>
    </dgm:pt>
    <dgm:pt modelId="{6428E909-A85A-447B-A950-3F0EC0D30D74}">
      <dgm:prSet/>
      <dgm:spPr/>
      <dgm:t>
        <a:bodyPr/>
        <a:lstStyle/>
        <a:p>
          <a:r>
            <a:rPr lang="en-US" b="1" i="0"/>
            <a:t>Rationale:</a:t>
          </a:r>
          <a:endParaRPr lang="en-IN"/>
        </a:p>
      </dgm:t>
    </dgm:pt>
    <dgm:pt modelId="{B735EE7F-233B-4B9A-80AF-F4F35FC4CDBC}" type="parTrans" cxnId="{26EB4F72-E810-462E-A9A8-B9539F26D8E5}">
      <dgm:prSet/>
      <dgm:spPr/>
      <dgm:t>
        <a:bodyPr/>
        <a:lstStyle/>
        <a:p>
          <a:endParaRPr lang="en-IN"/>
        </a:p>
      </dgm:t>
    </dgm:pt>
    <dgm:pt modelId="{029334BE-7F34-4636-A46C-ECD41890DCFC}" type="sibTrans" cxnId="{26EB4F72-E810-462E-A9A8-B9539F26D8E5}">
      <dgm:prSet/>
      <dgm:spPr/>
      <dgm:t>
        <a:bodyPr/>
        <a:lstStyle/>
        <a:p>
          <a:endParaRPr lang="en-IN"/>
        </a:p>
      </dgm:t>
    </dgm:pt>
    <dgm:pt modelId="{E71E2F43-C3D0-4281-A46C-5AD3A80B582E}">
      <dgm:prSet/>
      <dgm:spPr/>
      <dgm:t>
        <a:bodyPr/>
        <a:lstStyle/>
        <a:p>
          <a:r>
            <a:rPr lang="en-US" b="0" i="0"/>
            <a:t>Random Forest is an ensemble learning method that builds multiple decision trees and combines their outputs. Its robustness and ability to capture complex relationships make it suitable for discerning patterns in news articles, especially when dealing with potentially intricate features.</a:t>
          </a:r>
          <a:endParaRPr lang="en-IN"/>
        </a:p>
      </dgm:t>
    </dgm:pt>
    <dgm:pt modelId="{79A7C7FB-DF7D-488F-80F9-52D9DF1F655E}" type="parTrans" cxnId="{3B4A77A8-FD8C-4FD8-95A0-C26A3AD74847}">
      <dgm:prSet/>
      <dgm:spPr/>
      <dgm:t>
        <a:bodyPr/>
        <a:lstStyle/>
        <a:p>
          <a:endParaRPr lang="en-IN"/>
        </a:p>
      </dgm:t>
    </dgm:pt>
    <dgm:pt modelId="{629B0C34-FE32-4EB1-B6D8-5B0D989F2D1A}" type="sibTrans" cxnId="{3B4A77A8-FD8C-4FD8-95A0-C26A3AD74847}">
      <dgm:prSet/>
      <dgm:spPr/>
      <dgm:t>
        <a:bodyPr/>
        <a:lstStyle/>
        <a:p>
          <a:endParaRPr lang="en-IN"/>
        </a:p>
      </dgm:t>
    </dgm:pt>
    <dgm:pt modelId="{F7F51660-6774-4AB4-8130-673947C544EB}">
      <dgm:prSet/>
      <dgm:spPr/>
      <dgm:t>
        <a:bodyPr/>
        <a:lstStyle/>
        <a:p>
          <a:r>
            <a:rPr lang="en-US" b="1" i="0"/>
            <a:t>Logistic Regression:</a:t>
          </a:r>
          <a:endParaRPr lang="en-IN"/>
        </a:p>
      </dgm:t>
    </dgm:pt>
    <dgm:pt modelId="{0CF94F02-E5B2-498E-99F5-E774F9FA9F16}" type="parTrans" cxnId="{662DC403-8B75-4BF5-8F4F-FB8E18C110BA}">
      <dgm:prSet/>
      <dgm:spPr/>
      <dgm:t>
        <a:bodyPr/>
        <a:lstStyle/>
        <a:p>
          <a:endParaRPr lang="en-IN"/>
        </a:p>
      </dgm:t>
    </dgm:pt>
    <dgm:pt modelId="{C2C76339-47AD-49D5-8957-903C317518FE}" type="sibTrans" cxnId="{662DC403-8B75-4BF5-8F4F-FB8E18C110BA}">
      <dgm:prSet/>
      <dgm:spPr/>
      <dgm:t>
        <a:bodyPr/>
        <a:lstStyle/>
        <a:p>
          <a:endParaRPr lang="en-IN"/>
        </a:p>
      </dgm:t>
    </dgm:pt>
    <dgm:pt modelId="{DE4198F2-0C24-4675-BC4E-77A39C1B80A9}">
      <dgm:prSet/>
      <dgm:spPr/>
      <dgm:t>
        <a:bodyPr/>
        <a:lstStyle/>
        <a:p>
          <a:r>
            <a:rPr lang="en-US" b="1" i="0"/>
            <a:t>Strengths:</a:t>
          </a:r>
          <a:endParaRPr lang="en-IN"/>
        </a:p>
      </dgm:t>
    </dgm:pt>
    <dgm:pt modelId="{49E57C28-9D57-454D-9B43-F670C1C55D19}" type="parTrans" cxnId="{47BC0342-EE99-49C0-9AEA-93E15E0A80A4}">
      <dgm:prSet/>
      <dgm:spPr/>
      <dgm:t>
        <a:bodyPr/>
        <a:lstStyle/>
        <a:p>
          <a:endParaRPr lang="en-IN"/>
        </a:p>
      </dgm:t>
    </dgm:pt>
    <dgm:pt modelId="{613B2ECE-B692-4F27-85D6-D706948D5E05}" type="sibTrans" cxnId="{47BC0342-EE99-49C0-9AEA-93E15E0A80A4}">
      <dgm:prSet/>
      <dgm:spPr/>
      <dgm:t>
        <a:bodyPr/>
        <a:lstStyle/>
        <a:p>
          <a:endParaRPr lang="en-IN"/>
        </a:p>
      </dgm:t>
    </dgm:pt>
    <dgm:pt modelId="{6DB1AE51-FB68-4E42-8347-E7D23513BD8A}">
      <dgm:prSet/>
      <dgm:spPr/>
      <dgm:t>
        <a:bodyPr/>
        <a:lstStyle/>
        <a:p>
          <a:r>
            <a:rPr lang="en-US" b="0" i="0"/>
            <a:t>Simple and interpretable.</a:t>
          </a:r>
          <a:endParaRPr lang="en-IN"/>
        </a:p>
      </dgm:t>
    </dgm:pt>
    <dgm:pt modelId="{704244D9-76EA-4AC3-A96E-133D6A38A967}" type="parTrans" cxnId="{416F9912-F6FF-43A4-A1A9-CB4B71417C36}">
      <dgm:prSet/>
      <dgm:spPr/>
      <dgm:t>
        <a:bodyPr/>
        <a:lstStyle/>
        <a:p>
          <a:endParaRPr lang="en-IN"/>
        </a:p>
      </dgm:t>
    </dgm:pt>
    <dgm:pt modelId="{06EA85F5-FDA6-4354-A45B-8B4316A679F3}" type="sibTrans" cxnId="{416F9912-F6FF-43A4-A1A9-CB4B71417C36}">
      <dgm:prSet/>
      <dgm:spPr/>
      <dgm:t>
        <a:bodyPr/>
        <a:lstStyle/>
        <a:p>
          <a:endParaRPr lang="en-IN"/>
        </a:p>
      </dgm:t>
    </dgm:pt>
    <dgm:pt modelId="{98A2AD9C-9177-4CE7-ABFB-B1617268C28D}">
      <dgm:prSet/>
      <dgm:spPr/>
      <dgm:t>
        <a:bodyPr/>
        <a:lstStyle/>
        <a:p>
          <a:r>
            <a:rPr lang="en-US" b="0" i="0"/>
            <a:t>Effective for binary classification tasks.</a:t>
          </a:r>
          <a:endParaRPr lang="en-IN"/>
        </a:p>
      </dgm:t>
    </dgm:pt>
    <dgm:pt modelId="{07136AC1-917B-4AC0-8D44-D6AE0CC32CB2}" type="parTrans" cxnId="{20FD8CC2-8D42-427D-B52D-2D9C80E4488D}">
      <dgm:prSet/>
      <dgm:spPr/>
      <dgm:t>
        <a:bodyPr/>
        <a:lstStyle/>
        <a:p>
          <a:endParaRPr lang="en-IN"/>
        </a:p>
      </dgm:t>
    </dgm:pt>
    <dgm:pt modelId="{44D0E16E-5570-4983-B83C-6B1AF0119035}" type="sibTrans" cxnId="{20FD8CC2-8D42-427D-B52D-2D9C80E4488D}">
      <dgm:prSet/>
      <dgm:spPr/>
      <dgm:t>
        <a:bodyPr/>
        <a:lstStyle/>
        <a:p>
          <a:endParaRPr lang="en-IN"/>
        </a:p>
      </dgm:t>
    </dgm:pt>
    <dgm:pt modelId="{6678A0F6-F0FF-41AD-AD1C-6123DDAD2049}">
      <dgm:prSet/>
      <dgm:spPr/>
      <dgm:t>
        <a:bodyPr/>
        <a:lstStyle/>
        <a:p>
          <a:r>
            <a:rPr lang="en-US" b="0" i="0"/>
            <a:t>Provides probability estimates.</a:t>
          </a:r>
          <a:endParaRPr lang="en-IN"/>
        </a:p>
      </dgm:t>
    </dgm:pt>
    <dgm:pt modelId="{4083031D-E6A2-46B2-BC99-8D45622CBD59}" type="parTrans" cxnId="{54814BBD-186D-4F51-84C4-FD1A53996651}">
      <dgm:prSet/>
      <dgm:spPr/>
      <dgm:t>
        <a:bodyPr/>
        <a:lstStyle/>
        <a:p>
          <a:endParaRPr lang="en-IN"/>
        </a:p>
      </dgm:t>
    </dgm:pt>
    <dgm:pt modelId="{02247334-8CC8-48DB-98D9-075343035365}" type="sibTrans" cxnId="{54814BBD-186D-4F51-84C4-FD1A53996651}">
      <dgm:prSet/>
      <dgm:spPr/>
      <dgm:t>
        <a:bodyPr/>
        <a:lstStyle/>
        <a:p>
          <a:endParaRPr lang="en-IN"/>
        </a:p>
      </dgm:t>
    </dgm:pt>
    <dgm:pt modelId="{23089E4A-59C7-48B6-9AE6-6DF1ECD67097}">
      <dgm:prSet/>
      <dgm:spPr/>
      <dgm:t>
        <a:bodyPr/>
        <a:lstStyle/>
        <a:p>
          <a:r>
            <a:rPr lang="en-US" b="1" i="0"/>
            <a:t>Rationale:</a:t>
          </a:r>
          <a:endParaRPr lang="en-IN"/>
        </a:p>
      </dgm:t>
    </dgm:pt>
    <dgm:pt modelId="{83891E9B-0086-4AAC-B0D9-7B1934791A61}" type="parTrans" cxnId="{5B97761D-BC10-4ADC-9E3A-A2D6D52F8D23}">
      <dgm:prSet/>
      <dgm:spPr/>
      <dgm:t>
        <a:bodyPr/>
        <a:lstStyle/>
        <a:p>
          <a:endParaRPr lang="en-IN"/>
        </a:p>
      </dgm:t>
    </dgm:pt>
    <dgm:pt modelId="{918081D7-E27D-4557-BDBA-B3C36514CCCC}" type="sibTrans" cxnId="{5B97761D-BC10-4ADC-9E3A-A2D6D52F8D23}">
      <dgm:prSet/>
      <dgm:spPr/>
      <dgm:t>
        <a:bodyPr/>
        <a:lstStyle/>
        <a:p>
          <a:endParaRPr lang="en-IN"/>
        </a:p>
      </dgm:t>
    </dgm:pt>
    <dgm:pt modelId="{F6171C3A-3310-40C3-9392-02112C50781B}">
      <dgm:prSet/>
      <dgm:spPr/>
      <dgm:t>
        <a:bodyPr/>
        <a:lstStyle/>
        <a:p>
          <a:r>
            <a:rPr lang="en-US" b="0" i="0"/>
            <a:t>Logistic Regression is a straightforward yet powerful model for binary classification. Its interpretability is valuable in understanding the factors contributing to the classification of news articles as fake or real. Additionally, it provides probability estimates, offering insights into the model's confidence.</a:t>
          </a:r>
          <a:endParaRPr lang="en-IN"/>
        </a:p>
      </dgm:t>
    </dgm:pt>
    <dgm:pt modelId="{F605CF4E-83A0-46F4-839F-C5DBDDC23049}" type="parTrans" cxnId="{78419DA5-C2BD-45FA-B233-7A84FE191FF1}">
      <dgm:prSet/>
      <dgm:spPr/>
      <dgm:t>
        <a:bodyPr/>
        <a:lstStyle/>
        <a:p>
          <a:endParaRPr lang="en-IN"/>
        </a:p>
      </dgm:t>
    </dgm:pt>
    <dgm:pt modelId="{9CC544A5-003B-4DEF-A083-815360D0DFD3}" type="sibTrans" cxnId="{78419DA5-C2BD-45FA-B233-7A84FE191FF1}">
      <dgm:prSet/>
      <dgm:spPr/>
      <dgm:t>
        <a:bodyPr/>
        <a:lstStyle/>
        <a:p>
          <a:endParaRPr lang="en-IN"/>
        </a:p>
      </dgm:t>
    </dgm:pt>
    <dgm:pt modelId="{AE84C0CD-4146-4A64-99B7-B7EE5A4E0D76}" type="pres">
      <dgm:prSet presAssocID="{C3E38C18-722A-45D5-BCED-60BE6FFD4111}" presName="linear" presStyleCnt="0">
        <dgm:presLayoutVars>
          <dgm:animLvl val="lvl"/>
          <dgm:resizeHandles val="exact"/>
        </dgm:presLayoutVars>
      </dgm:prSet>
      <dgm:spPr/>
    </dgm:pt>
    <dgm:pt modelId="{63B30CE7-F7BC-461F-B39D-A354816B98F0}" type="pres">
      <dgm:prSet presAssocID="{BD8A283C-95BF-44A5-BE7B-EB10FE3E60E2}" presName="parentText" presStyleLbl="node1" presStyleIdx="0" presStyleCnt="4">
        <dgm:presLayoutVars>
          <dgm:chMax val="0"/>
          <dgm:bulletEnabled val="1"/>
        </dgm:presLayoutVars>
      </dgm:prSet>
      <dgm:spPr/>
    </dgm:pt>
    <dgm:pt modelId="{DEDEA85D-5106-4D56-9F44-9476263FD0F9}" type="pres">
      <dgm:prSet presAssocID="{5634ADAF-462E-4001-A2B2-3829C5BAFA72}" presName="spacer" presStyleCnt="0"/>
      <dgm:spPr/>
    </dgm:pt>
    <dgm:pt modelId="{864E2C83-8D35-4A8E-9151-A8DFC1DB11D4}" type="pres">
      <dgm:prSet presAssocID="{0DF5CE98-6F30-4B49-A70E-7211C97C1E98}" presName="parentText" presStyleLbl="node1" presStyleIdx="1" presStyleCnt="4">
        <dgm:presLayoutVars>
          <dgm:chMax val="0"/>
          <dgm:bulletEnabled val="1"/>
        </dgm:presLayoutVars>
      </dgm:prSet>
      <dgm:spPr/>
    </dgm:pt>
    <dgm:pt modelId="{B5D24B24-F9AD-42AE-A0D6-270B5AEFF667}" type="pres">
      <dgm:prSet presAssocID="{0DF5CE98-6F30-4B49-A70E-7211C97C1E98}" presName="childText" presStyleLbl="revTx" presStyleIdx="0" presStyleCnt="3">
        <dgm:presLayoutVars>
          <dgm:bulletEnabled val="1"/>
        </dgm:presLayoutVars>
      </dgm:prSet>
      <dgm:spPr/>
    </dgm:pt>
    <dgm:pt modelId="{8F6132B2-FE4F-40A0-9E22-DF34D46B0E5A}" type="pres">
      <dgm:prSet presAssocID="{17C58F61-EAD8-4D9C-AC98-90C6C6E896D3}" presName="parentText" presStyleLbl="node1" presStyleIdx="2" presStyleCnt="4">
        <dgm:presLayoutVars>
          <dgm:chMax val="0"/>
          <dgm:bulletEnabled val="1"/>
        </dgm:presLayoutVars>
      </dgm:prSet>
      <dgm:spPr/>
    </dgm:pt>
    <dgm:pt modelId="{E4820CCF-1D37-4D49-9CFC-D50186C82D30}" type="pres">
      <dgm:prSet presAssocID="{17C58F61-EAD8-4D9C-AC98-90C6C6E896D3}" presName="childText" presStyleLbl="revTx" presStyleIdx="1" presStyleCnt="3">
        <dgm:presLayoutVars>
          <dgm:bulletEnabled val="1"/>
        </dgm:presLayoutVars>
      </dgm:prSet>
      <dgm:spPr/>
    </dgm:pt>
    <dgm:pt modelId="{F5FAA705-6540-412D-A862-88317CC65468}" type="pres">
      <dgm:prSet presAssocID="{F7F51660-6774-4AB4-8130-673947C544EB}" presName="parentText" presStyleLbl="node1" presStyleIdx="3" presStyleCnt="4">
        <dgm:presLayoutVars>
          <dgm:chMax val="0"/>
          <dgm:bulletEnabled val="1"/>
        </dgm:presLayoutVars>
      </dgm:prSet>
      <dgm:spPr/>
    </dgm:pt>
    <dgm:pt modelId="{3323D111-26C6-4E63-BC05-08B91B203BA5}" type="pres">
      <dgm:prSet presAssocID="{F7F51660-6774-4AB4-8130-673947C544EB}" presName="childText" presStyleLbl="revTx" presStyleIdx="2" presStyleCnt="3">
        <dgm:presLayoutVars>
          <dgm:bulletEnabled val="1"/>
        </dgm:presLayoutVars>
      </dgm:prSet>
      <dgm:spPr/>
    </dgm:pt>
  </dgm:ptLst>
  <dgm:cxnLst>
    <dgm:cxn modelId="{662DC403-8B75-4BF5-8F4F-FB8E18C110BA}" srcId="{C3E38C18-722A-45D5-BCED-60BE6FFD4111}" destId="{F7F51660-6774-4AB4-8130-673947C544EB}" srcOrd="3" destOrd="0" parTransId="{0CF94F02-E5B2-498E-99F5-E774F9FA9F16}" sibTransId="{C2C76339-47AD-49D5-8957-903C317518FE}"/>
    <dgm:cxn modelId="{416F9912-F6FF-43A4-A1A9-CB4B71417C36}" srcId="{DE4198F2-0C24-4675-BC4E-77A39C1B80A9}" destId="{6DB1AE51-FB68-4E42-8347-E7D23513BD8A}" srcOrd="0" destOrd="0" parTransId="{704244D9-76EA-4AC3-A96E-133D6A38A967}" sibTransId="{06EA85F5-FDA6-4354-A45B-8B4316A679F3}"/>
    <dgm:cxn modelId="{35270D16-B6A4-4820-AD36-D67DB90AB393}" type="presOf" srcId="{F6171C3A-3310-40C3-9392-02112C50781B}" destId="{3323D111-26C6-4E63-BC05-08B91B203BA5}" srcOrd="0" destOrd="5" presId="urn:microsoft.com/office/officeart/2005/8/layout/vList2"/>
    <dgm:cxn modelId="{5B97761D-BC10-4ADC-9E3A-A2D6D52F8D23}" srcId="{F7F51660-6774-4AB4-8130-673947C544EB}" destId="{23089E4A-59C7-48B6-9AE6-6DF1ECD67097}" srcOrd="1" destOrd="0" parTransId="{83891E9B-0086-4AAC-B0D9-7B1934791A61}" sibTransId="{918081D7-E27D-4557-BDBA-B3C36514CCCC}"/>
    <dgm:cxn modelId="{90AA0A24-BA54-44E3-A334-86A649CF541E}" srcId="{17C58F61-EAD8-4D9C-AC98-90C6C6E896D3}" destId="{E8761B8C-8E92-4140-9C29-988358579DD6}" srcOrd="0" destOrd="0" parTransId="{74F768EA-D624-4B46-BC35-DA17C5C89FD3}" sibTransId="{AB7284B9-EDF6-4D09-8E0D-4AA1AAC58657}"/>
    <dgm:cxn modelId="{AC32A729-85C4-43F1-8184-5D6BFA768C94}" type="presOf" srcId="{17858C95-D5FA-4098-B9F1-D90B5F213002}" destId="{E4820CCF-1D37-4D49-9CFC-D50186C82D30}" srcOrd="0" destOrd="1" presId="urn:microsoft.com/office/officeart/2005/8/layout/vList2"/>
    <dgm:cxn modelId="{D13D2B2C-49E0-4A38-9C03-F29996B70B02}" srcId="{703D8482-3DB4-4A0F-A072-5B4DBE5D6E60}" destId="{AC352C39-4999-4134-80C3-0CEEA1BE71F9}" srcOrd="1" destOrd="0" parTransId="{82DB697F-BE02-47CD-866D-6570C57DB71A}" sibTransId="{8901E629-A561-46B0-9D95-05C5454D5635}"/>
    <dgm:cxn modelId="{B7B58B2E-E532-44BF-BFC0-EBD4B86497A7}" srcId="{E8761B8C-8E92-4140-9C29-988358579DD6}" destId="{5D558F09-4F2E-4627-8175-B2AD9990BA22}" srcOrd="2" destOrd="0" parTransId="{91177FDB-D9AA-4480-96C3-5487717FD08D}" sibTransId="{60DA878C-4B90-4DA4-8715-10F58574B208}"/>
    <dgm:cxn modelId="{D8F9AA33-2314-4E8F-A35D-DE6333F2D44A}" type="presOf" srcId="{E20A92AC-1D15-475C-B5A0-7573E683F23C}" destId="{B5D24B24-F9AD-42AE-A0D6-270B5AEFF667}" srcOrd="0" destOrd="4" presId="urn:microsoft.com/office/officeart/2005/8/layout/vList2"/>
    <dgm:cxn modelId="{3427895D-BBE3-41AC-B75B-6BDE50D929BF}" type="presOf" srcId="{6DB1AE51-FB68-4E42-8347-E7D23513BD8A}" destId="{3323D111-26C6-4E63-BC05-08B91B203BA5}" srcOrd="0" destOrd="1" presId="urn:microsoft.com/office/officeart/2005/8/layout/vList2"/>
    <dgm:cxn modelId="{47BC0342-EE99-49C0-9AEA-93E15E0A80A4}" srcId="{F7F51660-6774-4AB4-8130-673947C544EB}" destId="{DE4198F2-0C24-4675-BC4E-77A39C1B80A9}" srcOrd="0" destOrd="0" parTransId="{49E57C28-9D57-454D-9B43-F670C1C55D19}" sibTransId="{613B2ECE-B692-4F27-85D6-D706948D5E05}"/>
    <dgm:cxn modelId="{E7BFF544-1452-4E1F-ACC6-C5C8D855F87B}" srcId="{E20A92AC-1D15-475C-B5A0-7573E683F23C}" destId="{CBA6CD1D-5E7D-4098-9BFB-162ABBE7C0B4}" srcOrd="0" destOrd="0" parTransId="{5CBC9EF3-B7B6-4BC7-9533-9F53B60EF55A}" sibTransId="{50BC8E28-4283-4FC9-915B-A5B83FC6B1EA}"/>
    <dgm:cxn modelId="{44484F4A-B3BD-4981-BED0-85F95F93978C}" type="presOf" srcId="{6678A0F6-F0FF-41AD-AD1C-6123DDAD2049}" destId="{3323D111-26C6-4E63-BC05-08B91B203BA5}" srcOrd="0" destOrd="3" presId="urn:microsoft.com/office/officeart/2005/8/layout/vList2"/>
    <dgm:cxn modelId="{47A00751-9EA7-4438-8BF2-1A6CBC6D4820}" type="presOf" srcId="{CBA6CD1D-5E7D-4098-9BFB-162ABBE7C0B4}" destId="{B5D24B24-F9AD-42AE-A0D6-270B5AEFF667}" srcOrd="0" destOrd="5" presId="urn:microsoft.com/office/officeart/2005/8/layout/vList2"/>
    <dgm:cxn modelId="{26EB4F72-E810-462E-A9A8-B9539F26D8E5}" srcId="{17C58F61-EAD8-4D9C-AC98-90C6C6E896D3}" destId="{6428E909-A85A-447B-A950-3F0EC0D30D74}" srcOrd="1" destOrd="0" parTransId="{B735EE7F-233B-4B9A-80AF-F4F35FC4CDBC}" sibTransId="{029334BE-7F34-4636-A46C-ECD41890DCFC}"/>
    <dgm:cxn modelId="{1EFAF456-4835-4490-8AA8-3AFDB6B33A24}" type="presOf" srcId="{98A2AD9C-9177-4CE7-ABFB-B1617268C28D}" destId="{3323D111-26C6-4E63-BC05-08B91B203BA5}" srcOrd="0" destOrd="2" presId="urn:microsoft.com/office/officeart/2005/8/layout/vList2"/>
    <dgm:cxn modelId="{430E7E77-6E7F-43AF-A045-6318FAC80758}" type="presOf" srcId="{A53705C4-01F4-4A12-B51E-F67DE4A3C366}" destId="{B5D24B24-F9AD-42AE-A0D6-270B5AEFF667}" srcOrd="0" destOrd="3" presId="urn:microsoft.com/office/officeart/2005/8/layout/vList2"/>
    <dgm:cxn modelId="{4847757A-C05D-4B72-8F4E-182AACCD056B}" type="presOf" srcId="{BD8A283C-95BF-44A5-BE7B-EB10FE3E60E2}" destId="{63B30CE7-F7BC-461F-B39D-A354816B98F0}" srcOrd="0" destOrd="0" presId="urn:microsoft.com/office/officeart/2005/8/layout/vList2"/>
    <dgm:cxn modelId="{9C9C4A80-5E89-4EDE-AD52-A8EBB3548734}" type="presOf" srcId="{8A77AF44-6733-493A-BB40-13221C2F83B1}" destId="{E4820CCF-1D37-4D49-9CFC-D50186C82D30}" srcOrd="0" destOrd="2" presId="urn:microsoft.com/office/officeart/2005/8/layout/vList2"/>
    <dgm:cxn modelId="{B11B4786-0487-4D05-92BC-762F120D0B1F}" srcId="{E8761B8C-8E92-4140-9C29-988358579DD6}" destId="{17858C95-D5FA-4098-B9F1-D90B5F213002}" srcOrd="0" destOrd="0" parTransId="{8FF4A9B1-3436-45D6-AE64-858E826821D4}" sibTransId="{96057A7C-B475-490B-94FF-51D0FF1D3FFA}"/>
    <dgm:cxn modelId="{3A1F3588-8906-4E6E-B18F-C38BAAD8CD8D}" type="presOf" srcId="{F7F51660-6774-4AB4-8130-673947C544EB}" destId="{F5FAA705-6540-412D-A862-88317CC65468}" srcOrd="0" destOrd="0" presId="urn:microsoft.com/office/officeart/2005/8/layout/vList2"/>
    <dgm:cxn modelId="{FBBD6088-2EF0-4B9F-8E34-1936A63CD1BD}" type="presOf" srcId="{5B9F2088-F642-4CF0-8FD3-0A67A7BD1FEF}" destId="{B5D24B24-F9AD-42AE-A0D6-270B5AEFF667}" srcOrd="0" destOrd="1" presId="urn:microsoft.com/office/officeart/2005/8/layout/vList2"/>
    <dgm:cxn modelId="{7E3B1D8D-255C-4E71-8F99-8BDDC419CA64}" type="presOf" srcId="{23089E4A-59C7-48B6-9AE6-6DF1ECD67097}" destId="{3323D111-26C6-4E63-BC05-08B91B203BA5}" srcOrd="0" destOrd="4" presId="urn:microsoft.com/office/officeart/2005/8/layout/vList2"/>
    <dgm:cxn modelId="{8B95DB92-EF8D-4CBC-8E72-68F5F31F2D58}" type="presOf" srcId="{703D8482-3DB4-4A0F-A072-5B4DBE5D6E60}" destId="{B5D24B24-F9AD-42AE-A0D6-270B5AEFF667}" srcOrd="0" destOrd="0" presId="urn:microsoft.com/office/officeart/2005/8/layout/vList2"/>
    <dgm:cxn modelId="{FB36A398-A770-447C-9403-FD344BB7557C}" srcId="{E8761B8C-8E92-4140-9C29-988358579DD6}" destId="{8A77AF44-6733-493A-BB40-13221C2F83B1}" srcOrd="1" destOrd="0" parTransId="{0BA098FF-DB28-4F6D-ABCE-AF5591B0E4F9}" sibTransId="{BCBCC88F-7687-4353-BDD3-FFB2E6F4CE88}"/>
    <dgm:cxn modelId="{DB186F9D-E514-49CD-AA84-73338987A7E0}" type="presOf" srcId="{5D558F09-4F2E-4627-8175-B2AD9990BA22}" destId="{E4820CCF-1D37-4D49-9CFC-D50186C82D30}" srcOrd="0" destOrd="3" presId="urn:microsoft.com/office/officeart/2005/8/layout/vList2"/>
    <dgm:cxn modelId="{78419DA5-C2BD-45FA-B233-7A84FE191FF1}" srcId="{23089E4A-59C7-48B6-9AE6-6DF1ECD67097}" destId="{F6171C3A-3310-40C3-9392-02112C50781B}" srcOrd="0" destOrd="0" parTransId="{F605CF4E-83A0-46F4-839F-C5DBDDC23049}" sibTransId="{9CC544A5-003B-4DEF-A083-815360D0DFD3}"/>
    <dgm:cxn modelId="{3B4A77A8-FD8C-4FD8-95A0-C26A3AD74847}" srcId="{6428E909-A85A-447B-A950-3F0EC0D30D74}" destId="{E71E2F43-C3D0-4281-A46C-5AD3A80B582E}" srcOrd="0" destOrd="0" parTransId="{79A7C7FB-DF7D-488F-80F9-52D9DF1F655E}" sibTransId="{629B0C34-FE32-4EB1-B6D8-5B0D989F2D1A}"/>
    <dgm:cxn modelId="{032860A9-AEFF-425F-BA3C-EF0B424A781D}" srcId="{703D8482-3DB4-4A0F-A072-5B4DBE5D6E60}" destId="{5B9F2088-F642-4CF0-8FD3-0A67A7BD1FEF}" srcOrd="0" destOrd="0" parTransId="{8905BBF6-2DF8-4769-B4CB-D3F77E393A2F}" sibTransId="{3F8F0A56-4F07-41A6-915A-D9AA5C3621B5}"/>
    <dgm:cxn modelId="{C0C4A7AB-F562-4653-9509-A1E548CD2289}" type="presOf" srcId="{E71E2F43-C3D0-4281-A46C-5AD3A80B582E}" destId="{E4820CCF-1D37-4D49-9CFC-D50186C82D30}" srcOrd="0" destOrd="5" presId="urn:microsoft.com/office/officeart/2005/8/layout/vList2"/>
    <dgm:cxn modelId="{18F2E0AB-E7C6-4F24-996E-F488DB0F6609}" type="presOf" srcId="{E8761B8C-8E92-4140-9C29-988358579DD6}" destId="{E4820CCF-1D37-4D49-9CFC-D50186C82D30}" srcOrd="0" destOrd="0" presId="urn:microsoft.com/office/officeart/2005/8/layout/vList2"/>
    <dgm:cxn modelId="{16C5B0B1-D5B4-4C32-9A45-92E6EA0C747A}" type="presOf" srcId="{6428E909-A85A-447B-A950-3F0EC0D30D74}" destId="{E4820CCF-1D37-4D49-9CFC-D50186C82D30}" srcOrd="0" destOrd="4" presId="urn:microsoft.com/office/officeart/2005/8/layout/vList2"/>
    <dgm:cxn modelId="{1FACA5B2-44D0-4B21-8621-6189DF1B9F90}" type="presOf" srcId="{AC352C39-4999-4134-80C3-0CEEA1BE71F9}" destId="{B5D24B24-F9AD-42AE-A0D6-270B5AEFF667}" srcOrd="0" destOrd="2" presId="urn:microsoft.com/office/officeart/2005/8/layout/vList2"/>
    <dgm:cxn modelId="{ED10D2B3-1A50-4809-BD81-2482F9A69302}" type="presOf" srcId="{0DF5CE98-6F30-4B49-A70E-7211C97C1E98}" destId="{864E2C83-8D35-4A8E-9151-A8DFC1DB11D4}" srcOrd="0" destOrd="0" presId="urn:microsoft.com/office/officeart/2005/8/layout/vList2"/>
    <dgm:cxn modelId="{000850B5-E5F6-49EF-8E78-1C4ADCB3C0D3}" type="presOf" srcId="{DE4198F2-0C24-4675-BC4E-77A39C1B80A9}" destId="{3323D111-26C6-4E63-BC05-08B91B203BA5}" srcOrd="0" destOrd="0" presId="urn:microsoft.com/office/officeart/2005/8/layout/vList2"/>
    <dgm:cxn modelId="{54814BBD-186D-4F51-84C4-FD1A53996651}" srcId="{DE4198F2-0C24-4675-BC4E-77A39C1B80A9}" destId="{6678A0F6-F0FF-41AD-AD1C-6123DDAD2049}" srcOrd="2" destOrd="0" parTransId="{4083031D-E6A2-46B2-BC99-8D45622CBD59}" sibTransId="{02247334-8CC8-48DB-98D9-075343035365}"/>
    <dgm:cxn modelId="{6C1B33BF-7944-44B3-8EA1-CB6E958A58F5}" srcId="{0DF5CE98-6F30-4B49-A70E-7211C97C1E98}" destId="{703D8482-3DB4-4A0F-A072-5B4DBE5D6E60}" srcOrd="0" destOrd="0" parTransId="{AB0F51EC-5A7C-4684-B729-03BE3B0CBD52}" sibTransId="{3144B86C-B178-4E7F-B5E2-7B404C577DEB}"/>
    <dgm:cxn modelId="{A03C68BF-9590-4307-A78D-9DB1465F4034}" srcId="{C3E38C18-722A-45D5-BCED-60BE6FFD4111}" destId="{0DF5CE98-6F30-4B49-A70E-7211C97C1E98}" srcOrd="1" destOrd="0" parTransId="{4DF77F22-A53A-4CCE-A5B2-C2BE453394A9}" sibTransId="{64C34488-3862-406C-B047-E1754937B522}"/>
    <dgm:cxn modelId="{20FD8CC2-8D42-427D-B52D-2D9C80E4488D}" srcId="{DE4198F2-0C24-4675-BC4E-77A39C1B80A9}" destId="{98A2AD9C-9177-4CE7-ABFB-B1617268C28D}" srcOrd="1" destOrd="0" parTransId="{07136AC1-917B-4AC0-8D44-D6AE0CC32CB2}" sibTransId="{44D0E16E-5570-4983-B83C-6B1AF0119035}"/>
    <dgm:cxn modelId="{36A8E1D1-F8E4-4884-8447-B902F9461FF8}" type="presOf" srcId="{17C58F61-EAD8-4D9C-AC98-90C6C6E896D3}" destId="{8F6132B2-FE4F-40A0-9E22-DF34D46B0E5A}" srcOrd="0" destOrd="0" presId="urn:microsoft.com/office/officeart/2005/8/layout/vList2"/>
    <dgm:cxn modelId="{4DFD8AD5-3690-4594-B296-D3C5ADF8EE91}" srcId="{C3E38C18-722A-45D5-BCED-60BE6FFD4111}" destId="{17C58F61-EAD8-4D9C-AC98-90C6C6E896D3}" srcOrd="2" destOrd="0" parTransId="{6E506277-A51E-444C-BF63-A6A3EBB8A40F}" sibTransId="{7317DC02-0DD4-4DDC-8157-8ACCAD3CAECC}"/>
    <dgm:cxn modelId="{C109E4DA-0809-40F2-9430-2B5A3CB9252C}" srcId="{C3E38C18-722A-45D5-BCED-60BE6FFD4111}" destId="{BD8A283C-95BF-44A5-BE7B-EB10FE3E60E2}" srcOrd="0" destOrd="0" parTransId="{6B3FC90F-3C18-45A8-A58F-B45EC578F3A3}" sibTransId="{5634ADAF-462E-4001-A2B2-3829C5BAFA72}"/>
    <dgm:cxn modelId="{F6A721DE-D34F-4423-ADB0-1E87508AA88B}" type="presOf" srcId="{C3E38C18-722A-45D5-BCED-60BE6FFD4111}" destId="{AE84C0CD-4146-4A64-99B7-B7EE5A4E0D76}" srcOrd="0" destOrd="0" presId="urn:microsoft.com/office/officeart/2005/8/layout/vList2"/>
    <dgm:cxn modelId="{C6C7A7DF-CEE4-45F2-B4ED-615DEAC6EAE5}" srcId="{703D8482-3DB4-4A0F-A072-5B4DBE5D6E60}" destId="{A53705C4-01F4-4A12-B51E-F67DE4A3C366}" srcOrd="2" destOrd="0" parTransId="{DD013F8C-5B02-403D-80B7-5768FC56ACE9}" sibTransId="{D709D8AF-1EF2-49B3-B4DE-8220807A46EB}"/>
    <dgm:cxn modelId="{94A2EEFC-B3DF-4CCA-995C-F86EBA9FE323}" srcId="{0DF5CE98-6F30-4B49-A70E-7211C97C1E98}" destId="{E20A92AC-1D15-475C-B5A0-7573E683F23C}" srcOrd="1" destOrd="0" parTransId="{024F760B-C27D-4CB2-A68E-DAB02B3A6021}" sibTransId="{4069FC61-E4D4-48D6-8FB6-82DCE4C95EA6}"/>
    <dgm:cxn modelId="{A4DDD81C-E384-43D0-AB1F-CCFCB1DEC5EE}" type="presParOf" srcId="{AE84C0CD-4146-4A64-99B7-B7EE5A4E0D76}" destId="{63B30CE7-F7BC-461F-B39D-A354816B98F0}" srcOrd="0" destOrd="0" presId="urn:microsoft.com/office/officeart/2005/8/layout/vList2"/>
    <dgm:cxn modelId="{4E22A50F-C8E9-4623-97AE-50BAFDADD60D}" type="presParOf" srcId="{AE84C0CD-4146-4A64-99B7-B7EE5A4E0D76}" destId="{DEDEA85D-5106-4D56-9F44-9476263FD0F9}" srcOrd="1" destOrd="0" presId="urn:microsoft.com/office/officeart/2005/8/layout/vList2"/>
    <dgm:cxn modelId="{7DE03941-8D83-4B21-83F1-E69B637B899E}" type="presParOf" srcId="{AE84C0CD-4146-4A64-99B7-B7EE5A4E0D76}" destId="{864E2C83-8D35-4A8E-9151-A8DFC1DB11D4}" srcOrd="2" destOrd="0" presId="urn:microsoft.com/office/officeart/2005/8/layout/vList2"/>
    <dgm:cxn modelId="{5CB34143-28F7-495B-8B17-F4A3C115B524}" type="presParOf" srcId="{AE84C0CD-4146-4A64-99B7-B7EE5A4E0D76}" destId="{B5D24B24-F9AD-42AE-A0D6-270B5AEFF667}" srcOrd="3" destOrd="0" presId="urn:microsoft.com/office/officeart/2005/8/layout/vList2"/>
    <dgm:cxn modelId="{028A76BD-321E-4966-B99E-5CF706127C09}" type="presParOf" srcId="{AE84C0CD-4146-4A64-99B7-B7EE5A4E0D76}" destId="{8F6132B2-FE4F-40A0-9E22-DF34D46B0E5A}" srcOrd="4" destOrd="0" presId="urn:microsoft.com/office/officeart/2005/8/layout/vList2"/>
    <dgm:cxn modelId="{4C40BBFC-0213-4186-9B9E-343D09B1AE75}" type="presParOf" srcId="{AE84C0CD-4146-4A64-99B7-B7EE5A4E0D76}" destId="{E4820CCF-1D37-4D49-9CFC-D50186C82D30}" srcOrd="5" destOrd="0" presId="urn:microsoft.com/office/officeart/2005/8/layout/vList2"/>
    <dgm:cxn modelId="{DBBDC3EF-8FA0-4A9D-886E-93D8EA781EDC}" type="presParOf" srcId="{AE84C0CD-4146-4A64-99B7-B7EE5A4E0D76}" destId="{F5FAA705-6540-412D-A862-88317CC65468}" srcOrd="6" destOrd="0" presId="urn:microsoft.com/office/officeart/2005/8/layout/vList2"/>
    <dgm:cxn modelId="{955A3916-F354-41AC-B408-DFBF90416619}" type="presParOf" srcId="{AE84C0CD-4146-4A64-99B7-B7EE5A4E0D76}" destId="{3323D111-26C6-4E63-BC05-08B91B203BA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30CE7-F7BC-461F-B39D-A354816B98F0}">
      <dsp:nvSpPr>
        <dsp:cNvPr id="0" name=""/>
        <dsp:cNvSpPr/>
      </dsp:nvSpPr>
      <dsp:spPr>
        <a:xfrm>
          <a:off x="0" y="44127"/>
          <a:ext cx="9873035" cy="5171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For the model development of fake and real news classification, three distinct models have been chosen: Naive Bayes, Random Forest, and Logistic Regression.</a:t>
          </a:r>
          <a:endParaRPr lang="en-IN" sz="1300" kern="1200"/>
        </a:p>
      </dsp:txBody>
      <dsp:txXfrm>
        <a:off x="25245" y="69372"/>
        <a:ext cx="9822545" cy="466650"/>
      </dsp:txXfrm>
    </dsp:sp>
    <dsp:sp modelId="{864E2C83-8D35-4A8E-9151-A8DFC1DB11D4}">
      <dsp:nvSpPr>
        <dsp:cNvPr id="0" name=""/>
        <dsp:cNvSpPr/>
      </dsp:nvSpPr>
      <dsp:spPr>
        <a:xfrm>
          <a:off x="0" y="598707"/>
          <a:ext cx="9873035" cy="5171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Naive Bayes:</a:t>
          </a:r>
          <a:endParaRPr lang="en-IN" sz="1300" kern="1200"/>
        </a:p>
      </dsp:txBody>
      <dsp:txXfrm>
        <a:off x="25245" y="623952"/>
        <a:ext cx="9822545" cy="466650"/>
      </dsp:txXfrm>
    </dsp:sp>
    <dsp:sp modelId="{B5D24B24-F9AD-42AE-A0D6-270B5AEFF667}">
      <dsp:nvSpPr>
        <dsp:cNvPr id="0" name=""/>
        <dsp:cNvSpPr/>
      </dsp:nvSpPr>
      <dsp:spPr>
        <a:xfrm>
          <a:off x="0" y="1115847"/>
          <a:ext cx="9873035"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69"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b="1" i="0" kern="1200"/>
            <a:t>Strengths:</a:t>
          </a:r>
          <a:endParaRPr lang="en-IN" sz="1000" kern="1200"/>
        </a:p>
        <a:p>
          <a:pPr marL="114300" lvl="2" indent="-57150" algn="l" defTabSz="444500">
            <a:lnSpc>
              <a:spcPct val="90000"/>
            </a:lnSpc>
            <a:spcBef>
              <a:spcPct val="0"/>
            </a:spcBef>
            <a:spcAft>
              <a:spcPct val="20000"/>
            </a:spcAft>
            <a:buChar char="•"/>
          </a:pPr>
          <a:r>
            <a:rPr lang="en-US" sz="1000" b="0" i="0" kern="1200"/>
            <a:t>Well-suited for text classification tasks.</a:t>
          </a:r>
          <a:endParaRPr lang="en-IN" sz="1000" kern="1200"/>
        </a:p>
        <a:p>
          <a:pPr marL="114300" lvl="2" indent="-57150" algn="l" defTabSz="444500">
            <a:lnSpc>
              <a:spcPct val="90000"/>
            </a:lnSpc>
            <a:spcBef>
              <a:spcPct val="0"/>
            </a:spcBef>
            <a:spcAft>
              <a:spcPct val="20000"/>
            </a:spcAft>
            <a:buChar char="•"/>
          </a:pPr>
          <a:r>
            <a:rPr lang="en-US" sz="1000" b="0" i="0" kern="1200"/>
            <a:t>Efficient and computationally inexpensive.</a:t>
          </a:r>
          <a:endParaRPr lang="en-IN" sz="1000" kern="1200"/>
        </a:p>
        <a:p>
          <a:pPr marL="114300" lvl="2" indent="-57150" algn="l" defTabSz="444500">
            <a:lnSpc>
              <a:spcPct val="90000"/>
            </a:lnSpc>
            <a:spcBef>
              <a:spcPct val="0"/>
            </a:spcBef>
            <a:spcAft>
              <a:spcPct val="20000"/>
            </a:spcAft>
            <a:buChar char="•"/>
          </a:pPr>
          <a:r>
            <a:rPr lang="en-US" sz="1000" b="0" i="0" kern="1200" dirty="0"/>
            <a:t>Handles high-dimensional data well.</a:t>
          </a:r>
          <a:endParaRPr lang="en-IN" sz="1000" kern="1200" dirty="0"/>
        </a:p>
        <a:p>
          <a:pPr marL="57150" lvl="1" indent="-57150" algn="l" defTabSz="444500">
            <a:lnSpc>
              <a:spcPct val="90000"/>
            </a:lnSpc>
            <a:spcBef>
              <a:spcPct val="0"/>
            </a:spcBef>
            <a:spcAft>
              <a:spcPct val="20000"/>
            </a:spcAft>
            <a:buChar char="•"/>
          </a:pPr>
          <a:r>
            <a:rPr lang="en-US" sz="1000" b="1" i="0" kern="1200"/>
            <a:t>Rationale:</a:t>
          </a:r>
          <a:endParaRPr lang="en-IN" sz="1000" kern="1200"/>
        </a:p>
        <a:p>
          <a:pPr marL="114300" lvl="2" indent="-57150" algn="l" defTabSz="444500">
            <a:lnSpc>
              <a:spcPct val="90000"/>
            </a:lnSpc>
            <a:spcBef>
              <a:spcPct val="0"/>
            </a:spcBef>
            <a:spcAft>
              <a:spcPct val="20000"/>
            </a:spcAft>
            <a:buChar char="•"/>
          </a:pPr>
          <a:r>
            <a:rPr lang="en-US" sz="1000" b="0" i="0" kern="1200"/>
            <a:t>Naive Bayes is a probabilistic model that works particularly well with text data, making it a natural choice for classifying news articles. Its simplicity and efficiency are advantageous for quick and effective classification.</a:t>
          </a:r>
          <a:endParaRPr lang="en-IN" sz="1000" kern="1200"/>
        </a:p>
      </dsp:txBody>
      <dsp:txXfrm>
        <a:off x="0" y="1115847"/>
        <a:ext cx="9873035" cy="1184040"/>
      </dsp:txXfrm>
    </dsp:sp>
    <dsp:sp modelId="{8F6132B2-FE4F-40A0-9E22-DF34D46B0E5A}">
      <dsp:nvSpPr>
        <dsp:cNvPr id="0" name=""/>
        <dsp:cNvSpPr/>
      </dsp:nvSpPr>
      <dsp:spPr>
        <a:xfrm>
          <a:off x="0" y="2299887"/>
          <a:ext cx="9873035" cy="5171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Random Forest:</a:t>
          </a:r>
          <a:endParaRPr lang="en-IN" sz="1300" kern="1200"/>
        </a:p>
      </dsp:txBody>
      <dsp:txXfrm>
        <a:off x="25245" y="2325132"/>
        <a:ext cx="9822545" cy="466650"/>
      </dsp:txXfrm>
    </dsp:sp>
    <dsp:sp modelId="{E4820CCF-1D37-4D49-9CFC-D50186C82D30}">
      <dsp:nvSpPr>
        <dsp:cNvPr id="0" name=""/>
        <dsp:cNvSpPr/>
      </dsp:nvSpPr>
      <dsp:spPr>
        <a:xfrm>
          <a:off x="0" y="2817027"/>
          <a:ext cx="9873035"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69"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b="1" i="0" kern="1200"/>
            <a:t>Strengths:</a:t>
          </a:r>
          <a:endParaRPr lang="en-IN" sz="1000" kern="1200"/>
        </a:p>
        <a:p>
          <a:pPr marL="114300" lvl="2" indent="-57150" algn="l" defTabSz="444500">
            <a:lnSpc>
              <a:spcPct val="90000"/>
            </a:lnSpc>
            <a:spcBef>
              <a:spcPct val="0"/>
            </a:spcBef>
            <a:spcAft>
              <a:spcPct val="20000"/>
            </a:spcAft>
            <a:buChar char="•"/>
          </a:pPr>
          <a:r>
            <a:rPr lang="en-US" sz="1000" b="0" i="0" kern="1200"/>
            <a:t>Robust and resistant to overfitting.</a:t>
          </a:r>
          <a:endParaRPr lang="en-IN" sz="1000" kern="1200"/>
        </a:p>
        <a:p>
          <a:pPr marL="114300" lvl="2" indent="-57150" algn="l" defTabSz="444500">
            <a:lnSpc>
              <a:spcPct val="90000"/>
            </a:lnSpc>
            <a:spcBef>
              <a:spcPct val="0"/>
            </a:spcBef>
            <a:spcAft>
              <a:spcPct val="20000"/>
            </a:spcAft>
            <a:buChar char="•"/>
          </a:pPr>
          <a:r>
            <a:rPr lang="en-US" sz="1000" b="0" i="0" kern="1200"/>
            <a:t>Handles non-linearity and interactions in data.</a:t>
          </a:r>
          <a:endParaRPr lang="en-IN" sz="1000" kern="1200"/>
        </a:p>
        <a:p>
          <a:pPr marL="114300" lvl="2" indent="-57150" algn="l" defTabSz="444500">
            <a:lnSpc>
              <a:spcPct val="90000"/>
            </a:lnSpc>
            <a:spcBef>
              <a:spcPct val="0"/>
            </a:spcBef>
            <a:spcAft>
              <a:spcPct val="20000"/>
            </a:spcAft>
            <a:buChar char="•"/>
          </a:pPr>
          <a:r>
            <a:rPr lang="en-US" sz="1000" b="0" i="0" kern="1200"/>
            <a:t>Suitable for both classification and regression tasks.</a:t>
          </a:r>
          <a:endParaRPr lang="en-IN" sz="1000" kern="1200"/>
        </a:p>
        <a:p>
          <a:pPr marL="57150" lvl="1" indent="-57150" algn="l" defTabSz="444500">
            <a:lnSpc>
              <a:spcPct val="90000"/>
            </a:lnSpc>
            <a:spcBef>
              <a:spcPct val="0"/>
            </a:spcBef>
            <a:spcAft>
              <a:spcPct val="20000"/>
            </a:spcAft>
            <a:buChar char="•"/>
          </a:pPr>
          <a:r>
            <a:rPr lang="en-US" sz="1000" b="1" i="0" kern="1200"/>
            <a:t>Rationale:</a:t>
          </a:r>
          <a:endParaRPr lang="en-IN" sz="1000" kern="1200"/>
        </a:p>
        <a:p>
          <a:pPr marL="114300" lvl="2" indent="-57150" algn="l" defTabSz="444500">
            <a:lnSpc>
              <a:spcPct val="90000"/>
            </a:lnSpc>
            <a:spcBef>
              <a:spcPct val="0"/>
            </a:spcBef>
            <a:spcAft>
              <a:spcPct val="20000"/>
            </a:spcAft>
            <a:buChar char="•"/>
          </a:pPr>
          <a:r>
            <a:rPr lang="en-US" sz="1000" b="0" i="0" kern="1200"/>
            <a:t>Random Forest is an ensemble learning method that builds multiple decision trees and combines their outputs. Its robustness and ability to capture complex relationships make it suitable for discerning patterns in news articles, especially when dealing with potentially intricate features.</a:t>
          </a:r>
          <a:endParaRPr lang="en-IN" sz="1000" kern="1200"/>
        </a:p>
      </dsp:txBody>
      <dsp:txXfrm>
        <a:off x="0" y="2817027"/>
        <a:ext cx="9873035" cy="1184040"/>
      </dsp:txXfrm>
    </dsp:sp>
    <dsp:sp modelId="{F5FAA705-6540-412D-A862-88317CC65468}">
      <dsp:nvSpPr>
        <dsp:cNvPr id="0" name=""/>
        <dsp:cNvSpPr/>
      </dsp:nvSpPr>
      <dsp:spPr>
        <a:xfrm>
          <a:off x="0" y="4001068"/>
          <a:ext cx="9873035" cy="5171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Logistic Regression:</a:t>
          </a:r>
          <a:endParaRPr lang="en-IN" sz="1300" kern="1200"/>
        </a:p>
      </dsp:txBody>
      <dsp:txXfrm>
        <a:off x="25245" y="4026313"/>
        <a:ext cx="9822545" cy="466650"/>
      </dsp:txXfrm>
    </dsp:sp>
    <dsp:sp modelId="{3323D111-26C6-4E63-BC05-08B91B203BA5}">
      <dsp:nvSpPr>
        <dsp:cNvPr id="0" name=""/>
        <dsp:cNvSpPr/>
      </dsp:nvSpPr>
      <dsp:spPr>
        <a:xfrm>
          <a:off x="0" y="4518207"/>
          <a:ext cx="9873035"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69"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b="1" i="0" kern="1200"/>
            <a:t>Strengths:</a:t>
          </a:r>
          <a:endParaRPr lang="en-IN" sz="1000" kern="1200"/>
        </a:p>
        <a:p>
          <a:pPr marL="114300" lvl="2" indent="-57150" algn="l" defTabSz="444500">
            <a:lnSpc>
              <a:spcPct val="90000"/>
            </a:lnSpc>
            <a:spcBef>
              <a:spcPct val="0"/>
            </a:spcBef>
            <a:spcAft>
              <a:spcPct val="20000"/>
            </a:spcAft>
            <a:buChar char="•"/>
          </a:pPr>
          <a:r>
            <a:rPr lang="en-US" sz="1000" b="0" i="0" kern="1200"/>
            <a:t>Simple and interpretable.</a:t>
          </a:r>
          <a:endParaRPr lang="en-IN" sz="1000" kern="1200"/>
        </a:p>
        <a:p>
          <a:pPr marL="114300" lvl="2" indent="-57150" algn="l" defTabSz="444500">
            <a:lnSpc>
              <a:spcPct val="90000"/>
            </a:lnSpc>
            <a:spcBef>
              <a:spcPct val="0"/>
            </a:spcBef>
            <a:spcAft>
              <a:spcPct val="20000"/>
            </a:spcAft>
            <a:buChar char="•"/>
          </a:pPr>
          <a:r>
            <a:rPr lang="en-US" sz="1000" b="0" i="0" kern="1200"/>
            <a:t>Effective for binary classification tasks.</a:t>
          </a:r>
          <a:endParaRPr lang="en-IN" sz="1000" kern="1200"/>
        </a:p>
        <a:p>
          <a:pPr marL="114300" lvl="2" indent="-57150" algn="l" defTabSz="444500">
            <a:lnSpc>
              <a:spcPct val="90000"/>
            </a:lnSpc>
            <a:spcBef>
              <a:spcPct val="0"/>
            </a:spcBef>
            <a:spcAft>
              <a:spcPct val="20000"/>
            </a:spcAft>
            <a:buChar char="•"/>
          </a:pPr>
          <a:r>
            <a:rPr lang="en-US" sz="1000" b="0" i="0" kern="1200"/>
            <a:t>Provides probability estimates.</a:t>
          </a:r>
          <a:endParaRPr lang="en-IN" sz="1000" kern="1200"/>
        </a:p>
        <a:p>
          <a:pPr marL="57150" lvl="1" indent="-57150" algn="l" defTabSz="444500">
            <a:lnSpc>
              <a:spcPct val="90000"/>
            </a:lnSpc>
            <a:spcBef>
              <a:spcPct val="0"/>
            </a:spcBef>
            <a:spcAft>
              <a:spcPct val="20000"/>
            </a:spcAft>
            <a:buChar char="•"/>
          </a:pPr>
          <a:r>
            <a:rPr lang="en-US" sz="1000" b="1" i="0" kern="1200"/>
            <a:t>Rationale:</a:t>
          </a:r>
          <a:endParaRPr lang="en-IN" sz="1000" kern="1200"/>
        </a:p>
        <a:p>
          <a:pPr marL="114300" lvl="2" indent="-57150" algn="l" defTabSz="444500">
            <a:lnSpc>
              <a:spcPct val="90000"/>
            </a:lnSpc>
            <a:spcBef>
              <a:spcPct val="0"/>
            </a:spcBef>
            <a:spcAft>
              <a:spcPct val="20000"/>
            </a:spcAft>
            <a:buChar char="•"/>
          </a:pPr>
          <a:r>
            <a:rPr lang="en-US" sz="1000" b="0" i="0" kern="1200"/>
            <a:t>Logistic Regression is a straightforward yet powerful model for binary classification. Its interpretability is valuable in understanding the factors contributing to the classification of news articles as fake or real. Additionally, it provides probability estimates, offering insights into the model's confidence.</a:t>
          </a:r>
          <a:endParaRPr lang="en-IN" sz="1000" kern="1200"/>
        </a:p>
      </dsp:txBody>
      <dsp:txXfrm>
        <a:off x="0" y="4518207"/>
        <a:ext cx="9873035" cy="1184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DC5CA60-054F-4C58-871F-D07E20353CED}"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61177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DC5CA60-054F-4C58-871F-D07E20353CED}"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2160603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DC5CA60-054F-4C58-871F-D07E20353CED}"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4820FB-7671-4CE4-9BE2-8B486D95E49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8816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9DC5CA60-054F-4C58-871F-D07E20353CED}"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2244473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9DC5CA60-054F-4C58-871F-D07E20353CED}"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820FB-7671-4CE4-9BE2-8B486D95E49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1959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9DC5CA60-054F-4C58-871F-D07E20353CED}"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32012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DC5CA60-054F-4C58-871F-D07E20353CED}"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115555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DC5CA60-054F-4C58-871F-D07E20353CED}"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91803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DC5CA60-054F-4C58-871F-D07E20353CED}"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316984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DC5CA60-054F-4C58-871F-D07E20353CED}" type="datetimeFigureOut">
              <a:rPr lang="en-IN" smtClean="0"/>
              <a:t>25-11-2023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81539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DC5CA60-054F-4C58-871F-D07E20353CED}"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130043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DC5CA60-054F-4C58-871F-D07E20353CED}" type="datetimeFigureOut">
              <a:rPr lang="en-IN" smtClean="0"/>
              <a:t>25-11-2023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175247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DC5CA60-054F-4C58-871F-D07E20353CED}" type="datetimeFigureOut">
              <a:rPr lang="en-IN" smtClean="0"/>
              <a:t>25-11-2023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37826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5CA60-054F-4C58-871F-D07E20353CED}" type="datetimeFigureOut">
              <a:rPr lang="en-IN" smtClean="0"/>
              <a:t>25-11-2023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420102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DC5CA60-054F-4C58-871F-D07E20353CED}"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2369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DC5CA60-054F-4C58-871F-D07E20353CED}" type="datetimeFigureOut">
              <a:rPr lang="en-IN" smtClean="0"/>
              <a:t>25-11-2023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4820FB-7671-4CE4-9BE2-8B486D95E49F}" type="slidenum">
              <a:rPr lang="en-IN" smtClean="0"/>
              <a:t>‹#›</a:t>
            </a:fld>
            <a:endParaRPr lang="en-IN"/>
          </a:p>
        </p:txBody>
      </p:sp>
    </p:spTree>
    <p:extLst>
      <p:ext uri="{BB962C8B-B14F-4D97-AF65-F5344CB8AC3E}">
        <p14:creationId xmlns:p14="http://schemas.microsoft.com/office/powerpoint/2010/main" val="186467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C5CA60-054F-4C58-871F-D07E20353CED}" type="datetimeFigureOut">
              <a:rPr lang="en-IN" smtClean="0"/>
              <a:t>25-11-2023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4820FB-7671-4CE4-9BE2-8B486D95E49F}" type="slidenum">
              <a:rPr lang="en-IN" smtClean="0"/>
              <a:t>‹#›</a:t>
            </a:fld>
            <a:endParaRPr lang="en-IN"/>
          </a:p>
        </p:txBody>
      </p:sp>
    </p:spTree>
    <p:extLst>
      <p:ext uri="{BB962C8B-B14F-4D97-AF65-F5344CB8AC3E}">
        <p14:creationId xmlns:p14="http://schemas.microsoft.com/office/powerpoint/2010/main" val="1902806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ake-realnewspredictionapp-dwpsq7gpqbsev2ksak5se7.streamlit.app/"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BA29-45A0-4931-59CB-2D9DADDD4397}"/>
              </a:ext>
            </a:extLst>
          </p:cNvPr>
          <p:cNvSpPr>
            <a:spLocks noGrp="1"/>
          </p:cNvSpPr>
          <p:nvPr>
            <p:ph type="ctrTitle"/>
          </p:nvPr>
        </p:nvSpPr>
        <p:spPr>
          <a:xfrm>
            <a:off x="1111625" y="233315"/>
            <a:ext cx="10392988" cy="1846498"/>
          </a:xfrm>
        </p:spPr>
        <p:txBody>
          <a:bodyPr>
            <a:normAutofit fontScale="90000"/>
          </a:bodyPr>
          <a:lstStyle/>
          <a:p>
            <a:r>
              <a:rPr lang="en-IN" dirty="0">
                <a:solidFill>
                  <a:schemeClr val="accent2">
                    <a:lumMod val="50000"/>
                  </a:schemeClr>
                </a:solidFill>
                <a:latin typeface="Consolas" panose="020B0609020204030204" pitchFamily="49" charset="0"/>
              </a:rPr>
              <a:t>Fake and Real News Prediction </a:t>
            </a:r>
            <a:r>
              <a:rPr lang="en-IN" b="0" dirty="0">
                <a:solidFill>
                  <a:schemeClr val="accent2">
                    <a:lumMod val="50000"/>
                  </a:schemeClr>
                </a:solidFill>
                <a:effectLst/>
                <a:latin typeface="Consolas" panose="020B0609020204030204" pitchFamily="49" charset="0"/>
              </a:rPr>
              <a:t>with NLP &amp; Machine Learning</a:t>
            </a:r>
            <a:endParaRPr lang="en-IN" dirty="0">
              <a:solidFill>
                <a:schemeClr val="accent2">
                  <a:lumMod val="50000"/>
                </a:schemeClr>
              </a:solidFill>
            </a:endParaRPr>
          </a:p>
        </p:txBody>
      </p:sp>
      <p:pic>
        <p:nvPicPr>
          <p:cNvPr id="4" name="Picture 3">
            <a:extLst>
              <a:ext uri="{FF2B5EF4-FFF2-40B4-BE49-F238E27FC236}">
                <a16:creationId xmlns:a16="http://schemas.microsoft.com/office/drawing/2014/main" id="{70710D83-48DC-6D92-80F6-9EAD3E2F0243}"/>
              </a:ext>
            </a:extLst>
          </p:cNvPr>
          <p:cNvPicPr>
            <a:picLocks noChangeAspect="1"/>
          </p:cNvPicPr>
          <p:nvPr/>
        </p:nvPicPr>
        <p:blipFill>
          <a:blip r:embed="rId2"/>
          <a:stretch>
            <a:fillRect/>
          </a:stretch>
        </p:blipFill>
        <p:spPr>
          <a:xfrm>
            <a:off x="4191000" y="2357437"/>
            <a:ext cx="7113494" cy="4001340"/>
          </a:xfrm>
          <a:prstGeom prst="rect">
            <a:avLst/>
          </a:prstGeom>
        </p:spPr>
      </p:pic>
    </p:spTree>
    <p:extLst>
      <p:ext uri="{BB962C8B-B14F-4D97-AF65-F5344CB8AC3E}">
        <p14:creationId xmlns:p14="http://schemas.microsoft.com/office/powerpoint/2010/main" val="3969192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4BA4-8E37-2B8F-82B9-59FBB79666A6}"/>
              </a:ext>
            </a:extLst>
          </p:cNvPr>
          <p:cNvSpPr>
            <a:spLocks noGrp="1"/>
          </p:cNvSpPr>
          <p:nvPr>
            <p:ph type="title"/>
          </p:nvPr>
        </p:nvSpPr>
        <p:spPr>
          <a:xfrm>
            <a:off x="1685366" y="355169"/>
            <a:ext cx="9630988" cy="505443"/>
          </a:xfrm>
        </p:spPr>
        <p:txBody>
          <a:bodyPr>
            <a:normAutofit fontScale="90000"/>
          </a:bodyPr>
          <a:lstStyle/>
          <a:p>
            <a:r>
              <a:rPr lang="en-IN" dirty="0"/>
              <a:t>Continued,</a:t>
            </a:r>
          </a:p>
        </p:txBody>
      </p:sp>
      <p:sp>
        <p:nvSpPr>
          <p:cNvPr id="3" name="Content Placeholder 2">
            <a:extLst>
              <a:ext uri="{FF2B5EF4-FFF2-40B4-BE49-F238E27FC236}">
                <a16:creationId xmlns:a16="http://schemas.microsoft.com/office/drawing/2014/main" id="{C24FD939-2ED3-162E-E5F2-A355AAF40243}"/>
              </a:ext>
            </a:extLst>
          </p:cNvPr>
          <p:cNvSpPr>
            <a:spLocks noGrp="1"/>
          </p:cNvSpPr>
          <p:nvPr>
            <p:ph idx="1"/>
          </p:nvPr>
        </p:nvSpPr>
        <p:spPr>
          <a:xfrm>
            <a:off x="1766047" y="860611"/>
            <a:ext cx="9738565" cy="5642219"/>
          </a:xfrm>
        </p:spPr>
        <p:txBody>
          <a:bodyPr/>
          <a:lstStyle/>
          <a:p>
            <a:pPr marL="0" indent="0">
              <a:buNone/>
            </a:pPr>
            <a:r>
              <a:rPr lang="en-US" dirty="0">
                <a:solidFill>
                  <a:srgbClr val="0F0F0F"/>
                </a:solidFill>
                <a:latin typeface="Söhne"/>
              </a:rPr>
              <a:t>2. </a:t>
            </a:r>
            <a:r>
              <a:rPr lang="en-US" b="1" dirty="0">
                <a:solidFill>
                  <a:srgbClr val="0F0F0F"/>
                </a:solidFill>
                <a:latin typeface="Söhne"/>
              </a:rPr>
              <a:t>Word Cloud Visualization with TF-IDF Vectorizer:</a:t>
            </a:r>
          </a:p>
          <a:p>
            <a:pPr>
              <a:buFont typeface="Wingdings" panose="05000000000000000000" pitchFamily="2" charset="2"/>
              <a:buChar char="§"/>
            </a:pPr>
            <a:r>
              <a:rPr lang="en-US" b="0" i="0" dirty="0">
                <a:solidFill>
                  <a:srgbClr val="0F0F0F"/>
                </a:solidFill>
                <a:effectLst/>
                <a:latin typeface="Söhne"/>
              </a:rPr>
              <a:t>To capture more informative features and differences between fake and real news, the TF-IDF approach considers not only word frequency but also the importance of words in the context of the entire dataset. This can help in identifying words that are more unique or characteristic of each class.</a:t>
            </a:r>
          </a:p>
          <a:p>
            <a:pPr>
              <a:buFont typeface="Wingdings" panose="05000000000000000000" pitchFamily="2" charset="2"/>
              <a:buChar char="§"/>
            </a:pPr>
            <a:r>
              <a:rPr lang="en-US" b="0" i="0" dirty="0">
                <a:solidFill>
                  <a:srgbClr val="0F0F0F"/>
                </a:solidFill>
                <a:effectLst/>
                <a:latin typeface="Söhne"/>
              </a:rPr>
              <a:t>These visualizations offer an intuitive understanding of the most prominent words in both fake and real news, aiding in the interpretation of key themes within the dataset.</a:t>
            </a:r>
          </a:p>
          <a:p>
            <a:pPr marL="0" indent="0">
              <a:buNone/>
            </a:pPr>
            <a:endParaRPr lang="en-IN" dirty="0"/>
          </a:p>
        </p:txBody>
      </p:sp>
      <p:pic>
        <p:nvPicPr>
          <p:cNvPr id="4098" name="Picture 2">
            <a:extLst>
              <a:ext uri="{FF2B5EF4-FFF2-40B4-BE49-F238E27FC236}">
                <a16:creationId xmlns:a16="http://schemas.microsoft.com/office/drawing/2014/main" id="{E9C31F70-0432-B987-8012-3794CBDB4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365" y="3209366"/>
            <a:ext cx="9932893" cy="307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8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09B0-75FD-51C8-3581-5E4881FDD630}"/>
              </a:ext>
            </a:extLst>
          </p:cNvPr>
          <p:cNvSpPr>
            <a:spLocks noGrp="1"/>
          </p:cNvSpPr>
          <p:nvPr>
            <p:ph type="title"/>
          </p:nvPr>
        </p:nvSpPr>
        <p:spPr>
          <a:xfrm>
            <a:off x="1938502" y="373099"/>
            <a:ext cx="8911687" cy="666807"/>
          </a:xfrm>
        </p:spPr>
        <p:txBody>
          <a:bodyPr/>
          <a:lstStyle/>
          <a:p>
            <a:r>
              <a:rPr lang="en-IN" dirty="0"/>
              <a:t>Transform Text with TF-IDF Vectorizer</a:t>
            </a:r>
          </a:p>
        </p:txBody>
      </p:sp>
      <p:sp>
        <p:nvSpPr>
          <p:cNvPr id="3" name="Content Placeholder 2">
            <a:extLst>
              <a:ext uri="{FF2B5EF4-FFF2-40B4-BE49-F238E27FC236}">
                <a16:creationId xmlns:a16="http://schemas.microsoft.com/office/drawing/2014/main" id="{85086212-EE66-D7CD-0A93-3B3C613B5FC7}"/>
              </a:ext>
            </a:extLst>
          </p:cNvPr>
          <p:cNvSpPr>
            <a:spLocks noGrp="1"/>
          </p:cNvSpPr>
          <p:nvPr>
            <p:ph idx="1"/>
          </p:nvPr>
        </p:nvSpPr>
        <p:spPr>
          <a:xfrm>
            <a:off x="1938502" y="1219200"/>
            <a:ext cx="9566110" cy="4692022"/>
          </a:xfrm>
        </p:spPr>
        <p:txBody>
          <a:bodyPr>
            <a:normAutofit/>
          </a:bodyPr>
          <a:lstStyle/>
          <a:p>
            <a:pPr marL="0" indent="0" algn="l">
              <a:buNone/>
            </a:pPr>
            <a:r>
              <a:rPr lang="en-US" b="1" i="0" dirty="0">
                <a:effectLst/>
                <a:latin typeface="Söhne"/>
              </a:rPr>
              <a:t>Utilization of </a:t>
            </a:r>
            <a:r>
              <a:rPr lang="en-US" b="1" i="0" dirty="0" err="1">
                <a:effectLst/>
                <a:latin typeface="Söhne"/>
              </a:rPr>
              <a:t>Tfidf</a:t>
            </a:r>
            <a:r>
              <a:rPr lang="en-US" b="1" i="0" dirty="0">
                <a:effectLst/>
                <a:latin typeface="Söhne"/>
              </a:rPr>
              <a:t> Vectorizer:</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Employed the </a:t>
            </a:r>
            <a:r>
              <a:rPr lang="en-US" b="0" i="0" dirty="0" err="1">
                <a:effectLst/>
                <a:latin typeface="Söhne"/>
              </a:rPr>
              <a:t>Tfidf</a:t>
            </a:r>
            <a:r>
              <a:rPr lang="en-US" b="0" i="0" dirty="0">
                <a:effectLst/>
                <a:latin typeface="Söhne"/>
              </a:rPr>
              <a:t> Vectorizer from scikit-learn to transform the raw text data into numerical feature vectors.</a:t>
            </a:r>
          </a:p>
          <a:p>
            <a:pPr marL="742950" lvl="1" indent="-285750" algn="l">
              <a:buFont typeface="Arial" panose="020B0604020202020204" pitchFamily="34" charset="0"/>
              <a:buChar char="•"/>
            </a:pPr>
            <a:r>
              <a:rPr lang="en-US" b="0" i="0" dirty="0">
                <a:effectLst/>
                <a:latin typeface="Söhne"/>
              </a:rPr>
              <a:t>Executed this process separately for unigrams, bigrams, and trigrams, enabling the capture of diverse contextual information within the textual content.</a:t>
            </a:r>
          </a:p>
          <a:p>
            <a:pPr marL="0" indent="0" algn="l">
              <a:buNone/>
            </a:pPr>
            <a:r>
              <a:rPr lang="en-US" b="1" i="0" dirty="0">
                <a:effectLst/>
                <a:latin typeface="Söhne"/>
              </a:rPr>
              <a:t>Tokenization for Semantic Capture: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Implemented tokenization, breaking down the text into individual words or phrases, to capture the semantic meaning embedded in the content.</a:t>
            </a:r>
          </a:p>
          <a:p>
            <a:pPr marL="742950" lvl="1" indent="-285750" algn="l">
              <a:buFont typeface="Arial" panose="020B0604020202020204" pitchFamily="34" charset="0"/>
              <a:buChar char="•"/>
            </a:pPr>
            <a:r>
              <a:rPr lang="en-US" b="0" i="0" dirty="0">
                <a:effectLst/>
                <a:latin typeface="Söhne"/>
              </a:rPr>
              <a:t>This step is crucial for understanding the structure and nuances of the language used in the dataset.</a:t>
            </a:r>
          </a:p>
          <a:p>
            <a:pPr marL="0" indent="0" algn="l">
              <a:buNone/>
            </a:pPr>
            <a:r>
              <a:rPr lang="en-US" b="1" i="0" dirty="0">
                <a:effectLst/>
                <a:latin typeface="Söhne"/>
              </a:rPr>
              <a:t>TF-IDF Transformation:</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Applied the TF-IDF transformation technique to the tokenized text.</a:t>
            </a:r>
          </a:p>
          <a:p>
            <a:pPr marL="742950" lvl="1" indent="-285750" algn="l">
              <a:buFont typeface="Arial" panose="020B0604020202020204" pitchFamily="34" charset="0"/>
              <a:buChar char="•"/>
            </a:pPr>
            <a:r>
              <a:rPr lang="en-US" b="0" i="0" dirty="0">
                <a:effectLst/>
                <a:latin typeface="Söhne"/>
              </a:rPr>
              <a:t>TF-IDF assigns weights to each term based on its significance in the documents, facilitating the conversion of raw text data into a format conducive to machine learning models.</a:t>
            </a:r>
          </a:p>
          <a:p>
            <a:endParaRPr lang="en-IN" dirty="0"/>
          </a:p>
        </p:txBody>
      </p:sp>
    </p:spTree>
    <p:extLst>
      <p:ext uri="{BB962C8B-B14F-4D97-AF65-F5344CB8AC3E}">
        <p14:creationId xmlns:p14="http://schemas.microsoft.com/office/powerpoint/2010/main" val="284525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EBFC-2991-D09C-C5A4-7715B49CB7FC}"/>
              </a:ext>
            </a:extLst>
          </p:cNvPr>
          <p:cNvSpPr>
            <a:spLocks noGrp="1"/>
          </p:cNvSpPr>
          <p:nvPr>
            <p:ph type="title"/>
          </p:nvPr>
        </p:nvSpPr>
        <p:spPr>
          <a:xfrm>
            <a:off x="1786101" y="247592"/>
            <a:ext cx="8911687" cy="514408"/>
          </a:xfrm>
        </p:spPr>
        <p:txBody>
          <a:bodyPr>
            <a:normAutofit fontScale="90000"/>
          </a:bodyPr>
          <a:lstStyle/>
          <a:p>
            <a:r>
              <a:rPr lang="en-IN" dirty="0"/>
              <a:t>Continued,</a:t>
            </a:r>
          </a:p>
        </p:txBody>
      </p:sp>
      <p:sp>
        <p:nvSpPr>
          <p:cNvPr id="3" name="Content Placeholder 2">
            <a:extLst>
              <a:ext uri="{FF2B5EF4-FFF2-40B4-BE49-F238E27FC236}">
                <a16:creationId xmlns:a16="http://schemas.microsoft.com/office/drawing/2014/main" id="{3C0B984A-471B-BFED-DE44-5AFD06717092}"/>
              </a:ext>
            </a:extLst>
          </p:cNvPr>
          <p:cNvSpPr>
            <a:spLocks noGrp="1"/>
          </p:cNvSpPr>
          <p:nvPr>
            <p:ph idx="1"/>
          </p:nvPr>
        </p:nvSpPr>
        <p:spPr>
          <a:xfrm>
            <a:off x="1786101" y="1004047"/>
            <a:ext cx="9718511" cy="5710518"/>
          </a:xfrm>
        </p:spPr>
        <p:txBody>
          <a:bodyPr/>
          <a:lstStyle/>
          <a:p>
            <a:r>
              <a:rPr lang="en-US" b="0" i="0" dirty="0">
                <a:solidFill>
                  <a:srgbClr val="0F0F0F"/>
                </a:solidFill>
                <a:effectLst/>
                <a:latin typeface="Söhne"/>
              </a:rPr>
              <a:t>In an effort to capture the distinctive features of fake and real news, </a:t>
            </a:r>
            <a:r>
              <a:rPr lang="en-US" dirty="0">
                <a:solidFill>
                  <a:srgbClr val="0F0F0F"/>
                </a:solidFill>
                <a:latin typeface="Söhne"/>
              </a:rPr>
              <a:t>we </a:t>
            </a:r>
            <a:r>
              <a:rPr lang="en-US" b="0" i="0" dirty="0">
                <a:solidFill>
                  <a:srgbClr val="0F0F0F"/>
                </a:solidFill>
                <a:effectLst/>
                <a:latin typeface="Söhne"/>
              </a:rPr>
              <a:t>explored different levels of context by employing unigram, bigram, and trigram TF-IDF vectorization.</a:t>
            </a:r>
          </a:p>
          <a:p>
            <a:r>
              <a:rPr lang="en-US" b="0" i="0" dirty="0">
                <a:solidFill>
                  <a:srgbClr val="0F0F0F"/>
                </a:solidFill>
                <a:effectLst/>
                <a:latin typeface="Söhne"/>
              </a:rPr>
              <a:t> However, the resulting word clouds from bigram and trigram analyses did not yield meaningful insights. </a:t>
            </a:r>
          </a:p>
          <a:p>
            <a:r>
              <a:rPr lang="en-US" b="0" i="0" dirty="0">
                <a:solidFill>
                  <a:srgbClr val="0F0F0F"/>
                </a:solidFill>
                <a:effectLst/>
                <a:latin typeface="Söhne"/>
              </a:rPr>
              <a:t>Consequently, we have chosen to proceed with </a:t>
            </a:r>
            <a:r>
              <a:rPr lang="en-US" b="1" i="0" dirty="0">
                <a:solidFill>
                  <a:srgbClr val="0F0F0F"/>
                </a:solidFill>
                <a:effectLst/>
                <a:latin typeface="Söhne"/>
              </a:rPr>
              <a:t>unigram TF-IDF vectorization</a:t>
            </a:r>
            <a:r>
              <a:rPr lang="en-US" b="0" i="0" dirty="0">
                <a:solidFill>
                  <a:srgbClr val="0F0F0F"/>
                </a:solidFill>
                <a:effectLst/>
                <a:latin typeface="Söhne"/>
              </a:rPr>
              <a:t> for further analysis, as it provides a clearer representation of key terms that differentiate between fake and real news</a:t>
            </a:r>
            <a:endParaRPr lang="en-IN" dirty="0"/>
          </a:p>
        </p:txBody>
      </p:sp>
      <p:pic>
        <p:nvPicPr>
          <p:cNvPr id="5122" name="Picture 2">
            <a:extLst>
              <a:ext uri="{FF2B5EF4-FFF2-40B4-BE49-F238E27FC236}">
                <a16:creationId xmlns:a16="http://schemas.microsoft.com/office/drawing/2014/main" id="{DFDA75A6-029F-CB4F-19F7-B118C2BC1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248" y="3281083"/>
            <a:ext cx="9718510" cy="3139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31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9C19-42E0-7000-83E3-305FF188C279}"/>
              </a:ext>
            </a:extLst>
          </p:cNvPr>
          <p:cNvSpPr>
            <a:spLocks noGrp="1"/>
          </p:cNvSpPr>
          <p:nvPr>
            <p:ph type="title"/>
          </p:nvPr>
        </p:nvSpPr>
        <p:spPr>
          <a:xfrm>
            <a:off x="1631576" y="310346"/>
            <a:ext cx="9765459" cy="666807"/>
          </a:xfrm>
        </p:spPr>
        <p:txBody>
          <a:bodyPr/>
          <a:lstStyle/>
          <a:p>
            <a:r>
              <a:rPr lang="en-IN" sz="3200" b="1" dirty="0">
                <a:solidFill>
                  <a:schemeClr val="accent2">
                    <a:lumMod val="50000"/>
                  </a:schemeClr>
                </a:solidFill>
              </a:rPr>
              <a:t>Model Development and Evaluation:</a:t>
            </a:r>
          </a:p>
        </p:txBody>
      </p:sp>
      <p:graphicFrame>
        <p:nvGraphicFramePr>
          <p:cNvPr id="4" name="Content Placeholder 3">
            <a:extLst>
              <a:ext uri="{FF2B5EF4-FFF2-40B4-BE49-F238E27FC236}">
                <a16:creationId xmlns:a16="http://schemas.microsoft.com/office/drawing/2014/main" id="{C79EBA74-8AD1-5198-9CC1-ACD4B9C34281}"/>
              </a:ext>
            </a:extLst>
          </p:cNvPr>
          <p:cNvGraphicFramePr>
            <a:graphicFrameLocks noGrp="1"/>
          </p:cNvGraphicFramePr>
          <p:nvPr>
            <p:ph idx="1"/>
            <p:extLst>
              <p:ext uri="{D42A27DB-BD31-4B8C-83A1-F6EECF244321}">
                <p14:modId xmlns:p14="http://schemas.microsoft.com/office/powerpoint/2010/main" val="2068985967"/>
              </p:ext>
            </p:extLst>
          </p:nvPr>
        </p:nvGraphicFramePr>
        <p:xfrm>
          <a:off x="1631576" y="977153"/>
          <a:ext cx="9873036" cy="5746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379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98A5B7-B890-0975-F0BB-18E48B5850EF}"/>
              </a:ext>
            </a:extLst>
          </p:cNvPr>
          <p:cNvSpPr txBox="1"/>
          <p:nvPr/>
        </p:nvSpPr>
        <p:spPr>
          <a:xfrm>
            <a:off x="1613646" y="235803"/>
            <a:ext cx="9672919" cy="461665"/>
          </a:xfrm>
          <a:prstGeom prst="rect">
            <a:avLst/>
          </a:prstGeom>
          <a:noFill/>
        </p:spPr>
        <p:txBody>
          <a:bodyPr wrap="square" rtlCol="0">
            <a:spAutoFit/>
          </a:bodyPr>
          <a:lstStyle/>
          <a:p>
            <a:r>
              <a:rPr lang="en-IN" sz="2400" dirty="0">
                <a:solidFill>
                  <a:schemeClr val="accent2">
                    <a:lumMod val="75000"/>
                  </a:schemeClr>
                </a:solidFill>
                <a:latin typeface="+mj-lt"/>
                <a:ea typeface="+mj-ea"/>
                <a:cs typeface="+mj-cs"/>
              </a:rPr>
              <a:t>Evaluation with Cross Validation and Hyperparameter Tuning</a:t>
            </a:r>
          </a:p>
        </p:txBody>
      </p:sp>
      <p:sp>
        <p:nvSpPr>
          <p:cNvPr id="6" name="TextBox 5">
            <a:extLst>
              <a:ext uri="{FF2B5EF4-FFF2-40B4-BE49-F238E27FC236}">
                <a16:creationId xmlns:a16="http://schemas.microsoft.com/office/drawing/2014/main" id="{1C5C2C94-E5E7-855C-C0C0-A44DC836B895}"/>
              </a:ext>
            </a:extLst>
          </p:cNvPr>
          <p:cNvSpPr txBox="1"/>
          <p:nvPr/>
        </p:nvSpPr>
        <p:spPr>
          <a:xfrm>
            <a:off x="1662951" y="651302"/>
            <a:ext cx="10049435" cy="6278642"/>
          </a:xfrm>
          <a:prstGeom prst="rect">
            <a:avLst/>
          </a:prstGeom>
          <a:noFill/>
        </p:spPr>
        <p:txBody>
          <a:bodyPr wrap="square">
            <a:spAutoFit/>
          </a:bodyPr>
          <a:lstStyle/>
          <a:p>
            <a:pPr marL="285750" indent="-285750">
              <a:buFont typeface="Wingdings" panose="05000000000000000000" pitchFamily="2" charset="2"/>
              <a:buChar char="q"/>
            </a:pPr>
            <a:r>
              <a:rPr lang="en-US" sz="1600" b="1" i="0" dirty="0">
                <a:effectLst/>
                <a:latin typeface="Söhne"/>
              </a:rPr>
              <a:t>TF-IDF Vectorization : </a:t>
            </a:r>
            <a:r>
              <a:rPr lang="en-US" sz="1600" b="0" i="0" dirty="0">
                <a:solidFill>
                  <a:srgbClr val="0F0F0F"/>
                </a:solidFill>
                <a:effectLst/>
                <a:latin typeface="Söhne"/>
              </a:rPr>
              <a:t>All three models are applied after TF-IDF vectorization of the text data. This transformation captures the importance of terms in the corpus, making it suitable for textual information.</a:t>
            </a:r>
            <a:endParaRPr lang="en-US" sz="1600" b="1" i="0" dirty="0">
              <a:effectLst/>
              <a:latin typeface="Söhne"/>
            </a:endParaRPr>
          </a:p>
          <a:p>
            <a:pPr marL="285750" indent="-285750" algn="l">
              <a:buFont typeface="Wingdings" panose="05000000000000000000" pitchFamily="2" charset="2"/>
              <a:buChar char="q"/>
            </a:pPr>
            <a:r>
              <a:rPr lang="en-US" sz="1600" b="1" i="0" dirty="0">
                <a:effectLst/>
                <a:latin typeface="Söhne"/>
              </a:rPr>
              <a:t>Cross Validation:</a:t>
            </a:r>
            <a:r>
              <a:rPr lang="en-US" sz="1600" b="0" i="0" dirty="0">
                <a:effectLst/>
                <a:latin typeface="Söhne"/>
              </a:rPr>
              <a:t> Cross-validation is a crucial step in model evaluation, ensuring robustness and reliability of the chosen models. In this project, a Stratified K-Fold cross-validation approach is employed.</a:t>
            </a:r>
          </a:p>
          <a:p>
            <a:pPr algn="l">
              <a:buFont typeface="Arial" panose="020B0604020202020204" pitchFamily="34" charset="0"/>
              <a:buChar char="•"/>
            </a:pPr>
            <a:r>
              <a:rPr lang="en-US" sz="1600" b="1" i="0" dirty="0">
                <a:effectLst/>
                <a:latin typeface="Söhne"/>
              </a:rPr>
              <a:t>Stratified K-Fold:</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Divides the dataset into K folds while preserving the percentage of samples for each class.</a:t>
            </a:r>
          </a:p>
          <a:p>
            <a:pPr marL="742950" lvl="1" indent="-285750" algn="l">
              <a:buFont typeface="Arial" panose="020B0604020202020204" pitchFamily="34" charset="0"/>
              <a:buChar char="•"/>
            </a:pPr>
            <a:r>
              <a:rPr lang="en-US" sz="1600" b="0" i="0" dirty="0">
                <a:effectLst/>
                <a:latin typeface="Söhne"/>
              </a:rPr>
              <a:t>Ensures that each fold is representative of the overall class distribution.</a:t>
            </a:r>
          </a:p>
          <a:p>
            <a:pPr algn="l"/>
            <a:r>
              <a:rPr lang="en-US" sz="1600" b="1" i="0" dirty="0">
                <a:effectLst/>
                <a:latin typeface="Söhne"/>
              </a:rPr>
              <a:t>Train-Test Split:</a:t>
            </a:r>
            <a:r>
              <a:rPr lang="en-US" sz="1600" b="0" i="0" dirty="0">
                <a:effectLst/>
                <a:latin typeface="Söhne"/>
              </a:rPr>
              <a:t> The dataset is split into training and testing sets using stratified sampling to maintain the balance of classes in both sets.</a:t>
            </a:r>
          </a:p>
          <a:p>
            <a:pPr algn="l">
              <a:buFont typeface="Arial" panose="020B0604020202020204" pitchFamily="34" charset="0"/>
              <a:buChar char="•"/>
            </a:pPr>
            <a:r>
              <a:rPr lang="en-US" sz="1600" b="1" i="0" dirty="0">
                <a:effectLst/>
                <a:latin typeface="Söhne"/>
              </a:rPr>
              <a:t>Stratified Sampling:</a:t>
            </a: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Ensures that the proportion of fake and real news is maintained in both the training and testing sets.</a:t>
            </a:r>
            <a:endParaRPr lang="en-US" sz="1600" dirty="0">
              <a:latin typeface="Söhne"/>
            </a:endParaRPr>
          </a:p>
          <a:p>
            <a:pPr marL="285750" indent="-285750" algn="l">
              <a:buFont typeface="Wingdings" panose="05000000000000000000" pitchFamily="2" charset="2"/>
              <a:buChar char="q"/>
            </a:pPr>
            <a:r>
              <a:rPr lang="en-IN" sz="1600" b="1" i="0" dirty="0">
                <a:effectLst/>
                <a:latin typeface="Söhne"/>
              </a:rPr>
              <a:t>Hyperparameter Tuning:</a:t>
            </a:r>
            <a:r>
              <a:rPr lang="en-IN" sz="1600" b="0" i="0" dirty="0">
                <a:effectLst/>
                <a:latin typeface="Söhne"/>
              </a:rPr>
              <a:t> Hyperparameter tuning is performed to optimize the performance of the models by systematically searching the hyperparameter space.</a:t>
            </a:r>
          </a:p>
          <a:p>
            <a:pPr algn="l">
              <a:buFont typeface="Arial" panose="020B0604020202020204" pitchFamily="34" charset="0"/>
              <a:buChar char="•"/>
            </a:pPr>
            <a:r>
              <a:rPr lang="en-IN" sz="1600" b="1" i="0" dirty="0">
                <a:effectLst/>
                <a:latin typeface="Söhne"/>
              </a:rPr>
              <a:t>Models and Parameters:</a:t>
            </a:r>
            <a:endParaRPr lang="en-IN" sz="1600" b="0" i="0" dirty="0">
              <a:effectLst/>
              <a:latin typeface="Söhne"/>
            </a:endParaRPr>
          </a:p>
          <a:p>
            <a:pPr marL="742950" lvl="1" indent="-285750" algn="l">
              <a:buFont typeface="Arial" panose="020B0604020202020204" pitchFamily="34" charset="0"/>
              <a:buChar char="•"/>
            </a:pPr>
            <a:r>
              <a:rPr lang="en-IN" sz="1600" b="1" i="0" dirty="0">
                <a:effectLst/>
                <a:latin typeface="Söhne"/>
              </a:rPr>
              <a:t>Naive Bayes:</a:t>
            </a:r>
            <a:endParaRPr lang="en-IN" sz="1600" b="0" i="0" dirty="0">
              <a:effectLst/>
              <a:latin typeface="Söhne"/>
            </a:endParaRPr>
          </a:p>
          <a:p>
            <a:pPr marL="1143000" lvl="2" indent="-228600" algn="l">
              <a:buFont typeface="Arial" panose="020B0604020202020204" pitchFamily="34" charset="0"/>
              <a:buChar char="•"/>
            </a:pPr>
            <a:r>
              <a:rPr lang="en-IN" sz="1600" b="0" i="0" dirty="0">
                <a:effectLst/>
                <a:latin typeface="Söhne"/>
              </a:rPr>
              <a:t>No hyperparameters are tuned explicitly.</a:t>
            </a:r>
          </a:p>
          <a:p>
            <a:pPr marL="742950" lvl="1" indent="-285750" algn="l">
              <a:buFont typeface="Arial" panose="020B0604020202020204" pitchFamily="34" charset="0"/>
              <a:buChar char="•"/>
            </a:pPr>
            <a:r>
              <a:rPr lang="en-IN" sz="1600" b="1" i="0" dirty="0">
                <a:effectLst/>
                <a:latin typeface="Söhne"/>
              </a:rPr>
              <a:t>Random Forest:</a:t>
            </a:r>
            <a:endParaRPr lang="en-IN" sz="1600" b="0" i="0" dirty="0">
              <a:effectLst/>
              <a:latin typeface="Söhne"/>
            </a:endParaRPr>
          </a:p>
          <a:p>
            <a:pPr marL="1143000" lvl="2" indent="-228600" algn="l">
              <a:buFont typeface="Arial" panose="020B0604020202020204" pitchFamily="34" charset="0"/>
              <a:buChar char="•"/>
            </a:pPr>
            <a:r>
              <a:rPr lang="en-IN" sz="1600" b="0" i="0" dirty="0">
                <a:effectLst/>
                <a:latin typeface="Söhne"/>
              </a:rPr>
              <a:t>Number of Estimators (</a:t>
            </a:r>
            <a:r>
              <a:rPr lang="en-IN" sz="1600" b="0" i="0" dirty="0" err="1">
                <a:effectLst/>
                <a:latin typeface="Söhne"/>
              </a:rPr>
              <a:t>n_estimators</a:t>
            </a:r>
            <a:r>
              <a:rPr lang="en-IN" sz="1600" b="0" i="0" dirty="0">
                <a:effectLst/>
                <a:latin typeface="Söhne"/>
              </a:rPr>
              <a:t>).</a:t>
            </a:r>
          </a:p>
          <a:p>
            <a:pPr marL="742950" lvl="1" indent="-285750" algn="l">
              <a:buFont typeface="Arial" panose="020B0604020202020204" pitchFamily="34" charset="0"/>
              <a:buChar char="•"/>
            </a:pPr>
            <a:r>
              <a:rPr lang="en-IN" sz="1600" b="1" i="0" dirty="0">
                <a:effectLst/>
                <a:latin typeface="Söhne"/>
              </a:rPr>
              <a:t>Logistic Regression:</a:t>
            </a:r>
            <a:endParaRPr lang="en-IN" sz="1600" b="0" i="0" dirty="0">
              <a:effectLst/>
              <a:latin typeface="Söhne"/>
            </a:endParaRPr>
          </a:p>
          <a:p>
            <a:pPr marL="1143000" lvl="2" indent="-228600" algn="l">
              <a:buFont typeface="Arial" panose="020B0604020202020204" pitchFamily="34" charset="0"/>
              <a:buChar char="•"/>
            </a:pPr>
            <a:r>
              <a:rPr lang="en-IN" sz="1600" b="0" i="0" dirty="0">
                <a:effectLst/>
                <a:latin typeface="Söhne"/>
              </a:rPr>
              <a:t>Regularization strength (C).</a:t>
            </a:r>
          </a:p>
          <a:p>
            <a:pPr marL="1143000" lvl="2" indent="-228600" algn="l">
              <a:buFont typeface="Arial" panose="020B0604020202020204" pitchFamily="34" charset="0"/>
              <a:buChar char="•"/>
            </a:pPr>
            <a:r>
              <a:rPr lang="en-IN" sz="1600" b="0" i="0" dirty="0">
                <a:effectLst/>
                <a:latin typeface="Söhne"/>
              </a:rPr>
              <a:t>Penalty (L1 or L2).</a:t>
            </a:r>
          </a:p>
          <a:p>
            <a:pPr marL="1143000" lvl="2" indent="-228600" algn="l">
              <a:buFont typeface="Arial" panose="020B0604020202020204" pitchFamily="34" charset="0"/>
              <a:buChar char="•"/>
            </a:pPr>
            <a:endParaRPr lang="en-IN" sz="1600" b="0" i="0" dirty="0">
              <a:effectLst/>
              <a:latin typeface="Söhne"/>
            </a:endParaRPr>
          </a:p>
          <a:p>
            <a:pPr algn="l"/>
            <a:r>
              <a:rPr lang="en-IN" sz="1600" b="1" i="0" dirty="0" err="1">
                <a:effectLst/>
                <a:latin typeface="Söhne"/>
              </a:rPr>
              <a:t>GridSearchCV</a:t>
            </a:r>
            <a:r>
              <a:rPr lang="en-IN" sz="1600" b="1" i="0" dirty="0">
                <a:effectLst/>
                <a:latin typeface="Söhne"/>
              </a:rPr>
              <a:t>:</a:t>
            </a:r>
            <a:r>
              <a:rPr lang="en-IN" sz="1600" b="0" i="0" dirty="0">
                <a:effectLst/>
                <a:latin typeface="Söhne"/>
              </a:rPr>
              <a:t> </a:t>
            </a:r>
            <a:r>
              <a:rPr lang="en-IN" sz="1600" b="0" i="0" dirty="0" err="1">
                <a:effectLst/>
                <a:latin typeface="Söhne"/>
              </a:rPr>
              <a:t>GridSearchCV</a:t>
            </a:r>
            <a:r>
              <a:rPr lang="en-IN" sz="1600" b="0" i="0" dirty="0">
                <a:effectLst/>
                <a:latin typeface="Söhne"/>
              </a:rPr>
              <a:t> is employed for hyperparameter tuning, systematically searching through a predefined hyperparameter grid and selecting the combination that maximizes model performance.</a:t>
            </a:r>
          </a:p>
          <a:p>
            <a:pPr lvl="1" algn="l"/>
            <a:endParaRPr lang="en-US" b="0" i="0" dirty="0">
              <a:effectLst/>
              <a:latin typeface="Söhne"/>
            </a:endParaRPr>
          </a:p>
        </p:txBody>
      </p:sp>
    </p:spTree>
    <p:extLst>
      <p:ext uri="{BB962C8B-B14F-4D97-AF65-F5344CB8AC3E}">
        <p14:creationId xmlns:p14="http://schemas.microsoft.com/office/powerpoint/2010/main" val="116371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108D-C3BC-8668-D283-C74A8AAA9F20}"/>
              </a:ext>
            </a:extLst>
          </p:cNvPr>
          <p:cNvSpPr>
            <a:spLocks noGrp="1"/>
          </p:cNvSpPr>
          <p:nvPr>
            <p:ph type="title"/>
          </p:nvPr>
        </p:nvSpPr>
        <p:spPr>
          <a:xfrm>
            <a:off x="1837765" y="206188"/>
            <a:ext cx="9666847" cy="740590"/>
          </a:xfrm>
        </p:spPr>
        <p:txBody>
          <a:bodyPr>
            <a:normAutofit/>
          </a:bodyPr>
          <a:lstStyle/>
          <a:p>
            <a:r>
              <a:rPr lang="en-IN" dirty="0"/>
              <a:t>Naive Bayes - </a:t>
            </a:r>
          </a:p>
        </p:txBody>
      </p:sp>
      <p:pic>
        <p:nvPicPr>
          <p:cNvPr id="6" name="Content Placeholder 5">
            <a:extLst>
              <a:ext uri="{FF2B5EF4-FFF2-40B4-BE49-F238E27FC236}">
                <a16:creationId xmlns:a16="http://schemas.microsoft.com/office/drawing/2014/main" id="{D41A59E0-04AB-8976-8A97-9F0584D30DF0}"/>
              </a:ext>
            </a:extLst>
          </p:cNvPr>
          <p:cNvPicPr>
            <a:picLocks noGrp="1" noChangeAspect="1"/>
          </p:cNvPicPr>
          <p:nvPr>
            <p:ph idx="1"/>
          </p:nvPr>
        </p:nvPicPr>
        <p:blipFill>
          <a:blip r:embed="rId2"/>
          <a:stretch>
            <a:fillRect/>
          </a:stretch>
        </p:blipFill>
        <p:spPr>
          <a:xfrm>
            <a:off x="1667435" y="833438"/>
            <a:ext cx="5136777" cy="5943600"/>
          </a:xfrm>
        </p:spPr>
      </p:pic>
      <p:sp>
        <p:nvSpPr>
          <p:cNvPr id="8" name="TextBox 7">
            <a:extLst>
              <a:ext uri="{FF2B5EF4-FFF2-40B4-BE49-F238E27FC236}">
                <a16:creationId xmlns:a16="http://schemas.microsoft.com/office/drawing/2014/main" id="{CE364CEE-7B77-0EDC-D184-3671AA1CD44E}"/>
              </a:ext>
            </a:extLst>
          </p:cNvPr>
          <p:cNvSpPr txBox="1"/>
          <p:nvPr/>
        </p:nvSpPr>
        <p:spPr>
          <a:xfrm>
            <a:off x="6804212" y="696597"/>
            <a:ext cx="5265178" cy="2031325"/>
          </a:xfrm>
          <a:prstGeom prst="rect">
            <a:avLst/>
          </a:prstGeom>
          <a:noFill/>
        </p:spPr>
        <p:txBody>
          <a:bodyPr wrap="square">
            <a:spAutoFit/>
          </a:bodyPr>
          <a:lstStyle/>
          <a:p>
            <a:pPr algn="l"/>
            <a:r>
              <a:rPr lang="en-US" b="1" i="0" dirty="0">
                <a:effectLst/>
                <a:latin typeface="Söhne"/>
              </a:rPr>
              <a:t>Evaluation Metrics:</a:t>
            </a:r>
            <a:r>
              <a:rPr lang="en-US" b="0" i="0" dirty="0">
                <a:effectLst/>
                <a:latin typeface="Söhne"/>
              </a:rPr>
              <a:t> The performance of each model is assessed using accuracy, precision, recall, F1-score, and confusion matrices.</a:t>
            </a:r>
          </a:p>
          <a:p>
            <a:pPr algn="l"/>
            <a:r>
              <a:rPr lang="en-US" b="1" i="0" dirty="0">
                <a:effectLst/>
                <a:latin typeface="Söhne"/>
              </a:rPr>
              <a:t>Learning Curve Analysis:</a:t>
            </a:r>
            <a:r>
              <a:rPr lang="en-US" b="0" i="0" dirty="0">
                <a:effectLst/>
                <a:latin typeface="Söhne"/>
              </a:rPr>
              <a:t> Learning curves are analyzed to understand how the models' performance evolves with the increasing size of the training set. This helps identify overfitting or underfitting issues.</a:t>
            </a:r>
          </a:p>
        </p:txBody>
      </p:sp>
      <p:pic>
        <p:nvPicPr>
          <p:cNvPr id="10" name="Picture 9">
            <a:extLst>
              <a:ext uri="{FF2B5EF4-FFF2-40B4-BE49-F238E27FC236}">
                <a16:creationId xmlns:a16="http://schemas.microsoft.com/office/drawing/2014/main" id="{1739F595-2AB7-0E00-40C4-5B8C5B633A78}"/>
              </a:ext>
            </a:extLst>
          </p:cNvPr>
          <p:cNvPicPr>
            <a:picLocks noChangeAspect="1"/>
          </p:cNvPicPr>
          <p:nvPr/>
        </p:nvPicPr>
        <p:blipFill>
          <a:blip r:embed="rId3"/>
          <a:stretch>
            <a:fillRect/>
          </a:stretch>
        </p:blipFill>
        <p:spPr>
          <a:xfrm>
            <a:off x="6542744" y="2917688"/>
            <a:ext cx="5649256" cy="3859350"/>
          </a:xfrm>
          <a:prstGeom prst="rect">
            <a:avLst/>
          </a:prstGeom>
        </p:spPr>
      </p:pic>
    </p:spTree>
    <p:extLst>
      <p:ext uri="{BB962C8B-B14F-4D97-AF65-F5344CB8AC3E}">
        <p14:creationId xmlns:p14="http://schemas.microsoft.com/office/powerpoint/2010/main" val="95328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108D-C3BC-8668-D283-C74A8AAA9F20}"/>
              </a:ext>
            </a:extLst>
          </p:cNvPr>
          <p:cNvSpPr>
            <a:spLocks noGrp="1"/>
          </p:cNvSpPr>
          <p:nvPr>
            <p:ph type="title"/>
          </p:nvPr>
        </p:nvSpPr>
        <p:spPr>
          <a:xfrm>
            <a:off x="1837765" y="206188"/>
            <a:ext cx="9666847" cy="740590"/>
          </a:xfrm>
        </p:spPr>
        <p:txBody>
          <a:bodyPr>
            <a:normAutofit/>
          </a:bodyPr>
          <a:lstStyle/>
          <a:p>
            <a:r>
              <a:rPr lang="en-IN" dirty="0"/>
              <a:t>Random Forest Classifier - </a:t>
            </a:r>
          </a:p>
        </p:txBody>
      </p:sp>
      <p:sp>
        <p:nvSpPr>
          <p:cNvPr id="8" name="TextBox 7">
            <a:extLst>
              <a:ext uri="{FF2B5EF4-FFF2-40B4-BE49-F238E27FC236}">
                <a16:creationId xmlns:a16="http://schemas.microsoft.com/office/drawing/2014/main" id="{CE364CEE-7B77-0EDC-D184-3671AA1CD44E}"/>
              </a:ext>
            </a:extLst>
          </p:cNvPr>
          <p:cNvSpPr txBox="1"/>
          <p:nvPr/>
        </p:nvSpPr>
        <p:spPr>
          <a:xfrm>
            <a:off x="6804212" y="696597"/>
            <a:ext cx="5265178" cy="2031325"/>
          </a:xfrm>
          <a:prstGeom prst="rect">
            <a:avLst/>
          </a:prstGeom>
          <a:noFill/>
        </p:spPr>
        <p:txBody>
          <a:bodyPr wrap="square">
            <a:spAutoFit/>
          </a:bodyPr>
          <a:lstStyle/>
          <a:p>
            <a:pPr algn="l"/>
            <a:r>
              <a:rPr lang="en-US" b="1" i="0" dirty="0">
                <a:effectLst/>
                <a:latin typeface="Söhne"/>
              </a:rPr>
              <a:t>Evaluation Metrics:</a:t>
            </a:r>
            <a:r>
              <a:rPr lang="en-US" b="0" i="0" dirty="0">
                <a:effectLst/>
                <a:latin typeface="Söhne"/>
              </a:rPr>
              <a:t> The performance of each model is assessed using accuracy, precision, recall, F1-score, and confusion matrices.</a:t>
            </a:r>
          </a:p>
          <a:p>
            <a:pPr algn="l"/>
            <a:r>
              <a:rPr lang="en-US" b="1" i="0" dirty="0">
                <a:effectLst/>
                <a:latin typeface="Söhne"/>
              </a:rPr>
              <a:t>Learning Curve Analysis:</a:t>
            </a:r>
            <a:r>
              <a:rPr lang="en-US" b="0" i="0" dirty="0">
                <a:effectLst/>
                <a:latin typeface="Söhne"/>
              </a:rPr>
              <a:t> Learning curves are analyzed to understand how the models' performance evolves with the increasing size of the training set. This helps identify overfitting or underfitting issues.</a:t>
            </a:r>
          </a:p>
        </p:txBody>
      </p:sp>
      <p:pic>
        <p:nvPicPr>
          <p:cNvPr id="7" name="Picture 6">
            <a:extLst>
              <a:ext uri="{FF2B5EF4-FFF2-40B4-BE49-F238E27FC236}">
                <a16:creationId xmlns:a16="http://schemas.microsoft.com/office/drawing/2014/main" id="{FC366A06-628E-B054-E8D4-F8F4A28697DC}"/>
              </a:ext>
            </a:extLst>
          </p:cNvPr>
          <p:cNvPicPr>
            <a:picLocks noChangeAspect="1"/>
          </p:cNvPicPr>
          <p:nvPr/>
        </p:nvPicPr>
        <p:blipFill>
          <a:blip r:embed="rId2"/>
          <a:stretch>
            <a:fillRect/>
          </a:stretch>
        </p:blipFill>
        <p:spPr>
          <a:xfrm>
            <a:off x="1064462" y="806824"/>
            <a:ext cx="5649256" cy="6051176"/>
          </a:xfrm>
          <a:prstGeom prst="rect">
            <a:avLst/>
          </a:prstGeom>
        </p:spPr>
      </p:pic>
      <p:pic>
        <p:nvPicPr>
          <p:cNvPr id="11" name="Picture 10">
            <a:extLst>
              <a:ext uri="{FF2B5EF4-FFF2-40B4-BE49-F238E27FC236}">
                <a16:creationId xmlns:a16="http://schemas.microsoft.com/office/drawing/2014/main" id="{AC053BAA-6BA8-8DCF-1DE0-7D0C9C9DA7E9}"/>
              </a:ext>
            </a:extLst>
          </p:cNvPr>
          <p:cNvPicPr>
            <a:picLocks noChangeAspect="1"/>
          </p:cNvPicPr>
          <p:nvPr/>
        </p:nvPicPr>
        <p:blipFill>
          <a:blip r:embed="rId3"/>
          <a:stretch>
            <a:fillRect/>
          </a:stretch>
        </p:blipFill>
        <p:spPr>
          <a:xfrm>
            <a:off x="6671188" y="2796988"/>
            <a:ext cx="5398202" cy="4047565"/>
          </a:xfrm>
          <a:prstGeom prst="rect">
            <a:avLst/>
          </a:prstGeom>
        </p:spPr>
      </p:pic>
    </p:spTree>
    <p:extLst>
      <p:ext uri="{BB962C8B-B14F-4D97-AF65-F5344CB8AC3E}">
        <p14:creationId xmlns:p14="http://schemas.microsoft.com/office/powerpoint/2010/main" val="166759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108D-C3BC-8668-D283-C74A8AAA9F20}"/>
              </a:ext>
            </a:extLst>
          </p:cNvPr>
          <p:cNvSpPr>
            <a:spLocks noGrp="1"/>
          </p:cNvSpPr>
          <p:nvPr>
            <p:ph type="title"/>
          </p:nvPr>
        </p:nvSpPr>
        <p:spPr>
          <a:xfrm>
            <a:off x="1461247" y="206188"/>
            <a:ext cx="10043365" cy="600636"/>
          </a:xfrm>
        </p:spPr>
        <p:txBody>
          <a:bodyPr>
            <a:normAutofit fontScale="90000"/>
          </a:bodyPr>
          <a:lstStyle/>
          <a:p>
            <a:r>
              <a:rPr lang="en-IN" dirty="0"/>
              <a:t>Logistic Regression - </a:t>
            </a:r>
          </a:p>
        </p:txBody>
      </p:sp>
      <p:sp>
        <p:nvSpPr>
          <p:cNvPr id="8" name="TextBox 7">
            <a:extLst>
              <a:ext uri="{FF2B5EF4-FFF2-40B4-BE49-F238E27FC236}">
                <a16:creationId xmlns:a16="http://schemas.microsoft.com/office/drawing/2014/main" id="{CE364CEE-7B77-0EDC-D184-3671AA1CD44E}"/>
              </a:ext>
            </a:extLst>
          </p:cNvPr>
          <p:cNvSpPr txBox="1"/>
          <p:nvPr/>
        </p:nvSpPr>
        <p:spPr>
          <a:xfrm>
            <a:off x="6804212" y="696597"/>
            <a:ext cx="5265178" cy="2031325"/>
          </a:xfrm>
          <a:prstGeom prst="rect">
            <a:avLst/>
          </a:prstGeom>
          <a:noFill/>
        </p:spPr>
        <p:txBody>
          <a:bodyPr wrap="square">
            <a:spAutoFit/>
          </a:bodyPr>
          <a:lstStyle/>
          <a:p>
            <a:pPr algn="l"/>
            <a:r>
              <a:rPr lang="en-US" b="1" i="0" dirty="0">
                <a:effectLst/>
                <a:latin typeface="Söhne"/>
              </a:rPr>
              <a:t>Evaluation Metrics:</a:t>
            </a:r>
            <a:r>
              <a:rPr lang="en-US" b="0" i="0" dirty="0">
                <a:effectLst/>
                <a:latin typeface="Söhne"/>
              </a:rPr>
              <a:t> The performance of each model is assessed using accuracy, precision, recall, F1-score, and confusion matrices.</a:t>
            </a:r>
          </a:p>
          <a:p>
            <a:pPr algn="l"/>
            <a:r>
              <a:rPr lang="en-US" b="1" i="0" dirty="0">
                <a:effectLst/>
                <a:latin typeface="Söhne"/>
              </a:rPr>
              <a:t>Learning Curve Analysis:</a:t>
            </a:r>
            <a:r>
              <a:rPr lang="en-US" b="0" i="0" dirty="0">
                <a:effectLst/>
                <a:latin typeface="Söhne"/>
              </a:rPr>
              <a:t> Learning curves are analyzed to understand how the models' performance evolves with the increasing size of the training set. This helps identify overfitting or underfitting issues.</a:t>
            </a:r>
          </a:p>
        </p:txBody>
      </p:sp>
      <p:pic>
        <p:nvPicPr>
          <p:cNvPr id="4" name="Picture 3">
            <a:extLst>
              <a:ext uri="{FF2B5EF4-FFF2-40B4-BE49-F238E27FC236}">
                <a16:creationId xmlns:a16="http://schemas.microsoft.com/office/drawing/2014/main" id="{3B551745-20C2-D19D-7EAA-313FC3DC6F19}"/>
              </a:ext>
            </a:extLst>
          </p:cNvPr>
          <p:cNvPicPr>
            <a:picLocks noChangeAspect="1"/>
          </p:cNvPicPr>
          <p:nvPr/>
        </p:nvPicPr>
        <p:blipFill>
          <a:blip r:embed="rId2"/>
          <a:stretch>
            <a:fillRect/>
          </a:stretch>
        </p:blipFill>
        <p:spPr>
          <a:xfrm>
            <a:off x="1021975" y="806824"/>
            <a:ext cx="5531225" cy="6026932"/>
          </a:xfrm>
          <a:prstGeom prst="rect">
            <a:avLst/>
          </a:prstGeom>
        </p:spPr>
      </p:pic>
      <p:pic>
        <p:nvPicPr>
          <p:cNvPr id="6" name="Picture 5">
            <a:extLst>
              <a:ext uri="{FF2B5EF4-FFF2-40B4-BE49-F238E27FC236}">
                <a16:creationId xmlns:a16="http://schemas.microsoft.com/office/drawing/2014/main" id="{2DED6D4E-4C01-BF32-1973-319202904957}"/>
              </a:ext>
            </a:extLst>
          </p:cNvPr>
          <p:cNvPicPr>
            <a:picLocks noChangeAspect="1"/>
          </p:cNvPicPr>
          <p:nvPr/>
        </p:nvPicPr>
        <p:blipFill>
          <a:blip r:embed="rId3"/>
          <a:stretch>
            <a:fillRect/>
          </a:stretch>
        </p:blipFill>
        <p:spPr>
          <a:xfrm>
            <a:off x="6314049" y="2970113"/>
            <a:ext cx="5755341" cy="3887887"/>
          </a:xfrm>
          <a:prstGeom prst="rect">
            <a:avLst/>
          </a:prstGeom>
        </p:spPr>
      </p:pic>
    </p:spTree>
    <p:extLst>
      <p:ext uri="{BB962C8B-B14F-4D97-AF65-F5344CB8AC3E}">
        <p14:creationId xmlns:p14="http://schemas.microsoft.com/office/powerpoint/2010/main" val="4251905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9E67-E383-9D24-4D1C-FD5B0E799D15}"/>
              </a:ext>
            </a:extLst>
          </p:cNvPr>
          <p:cNvSpPr>
            <a:spLocks noGrp="1"/>
          </p:cNvSpPr>
          <p:nvPr>
            <p:ph type="title"/>
          </p:nvPr>
        </p:nvSpPr>
        <p:spPr>
          <a:xfrm>
            <a:off x="1703296" y="358588"/>
            <a:ext cx="9783388" cy="1021976"/>
          </a:xfrm>
        </p:spPr>
        <p:txBody>
          <a:bodyPr>
            <a:normAutofit fontScale="90000"/>
          </a:bodyPr>
          <a:lstStyle/>
          <a:p>
            <a:r>
              <a:rPr lang="en-IN" dirty="0"/>
              <a:t>Model Selection:</a:t>
            </a:r>
            <a:br>
              <a:rPr lang="en-IN" dirty="0"/>
            </a:br>
            <a:r>
              <a:rPr lang="en-IN" dirty="0"/>
              <a:t>Random Forest Classifier</a:t>
            </a:r>
          </a:p>
        </p:txBody>
      </p:sp>
      <p:sp>
        <p:nvSpPr>
          <p:cNvPr id="3" name="Content Placeholder 2">
            <a:extLst>
              <a:ext uri="{FF2B5EF4-FFF2-40B4-BE49-F238E27FC236}">
                <a16:creationId xmlns:a16="http://schemas.microsoft.com/office/drawing/2014/main" id="{B7161D09-7D79-7F8E-653F-FEE1091A9FFB}"/>
              </a:ext>
            </a:extLst>
          </p:cNvPr>
          <p:cNvSpPr>
            <a:spLocks noGrp="1"/>
          </p:cNvSpPr>
          <p:nvPr>
            <p:ph idx="1"/>
          </p:nvPr>
        </p:nvSpPr>
        <p:spPr>
          <a:xfrm>
            <a:off x="1595719" y="1748115"/>
            <a:ext cx="9783388" cy="4957485"/>
          </a:xfrm>
        </p:spPr>
        <p:txBody>
          <a:bodyPr/>
          <a:lstStyle/>
          <a:p>
            <a:r>
              <a:rPr lang="en-US" b="0" i="0" dirty="0">
                <a:solidFill>
                  <a:srgbClr val="0F0F0F"/>
                </a:solidFill>
                <a:effectLst/>
                <a:latin typeface="Söhne"/>
              </a:rPr>
              <a:t>we opted for the Random Forest classifier due to its excellent performance, achieving a high accuracy of 99.87% on the test set and perfect accuracy of 100% on the training set with the specified hyperparameters (</a:t>
            </a:r>
            <a:r>
              <a:rPr lang="en-US" b="0" i="0" dirty="0" err="1">
                <a:solidFill>
                  <a:srgbClr val="0F0F0F"/>
                </a:solidFill>
                <a:effectLst/>
                <a:latin typeface="Söhne"/>
              </a:rPr>
              <a:t>n_estimators</a:t>
            </a:r>
            <a:r>
              <a:rPr lang="en-US" b="0" i="0" dirty="0">
                <a:solidFill>
                  <a:srgbClr val="0F0F0F"/>
                </a:solidFill>
                <a:effectLst/>
                <a:latin typeface="Söhne"/>
              </a:rPr>
              <a:t>=100).</a:t>
            </a:r>
          </a:p>
          <a:p>
            <a:r>
              <a:rPr lang="en-US" b="0" i="0" dirty="0">
                <a:solidFill>
                  <a:srgbClr val="0F0F0F"/>
                </a:solidFill>
                <a:effectLst/>
                <a:latin typeface="Söhne"/>
              </a:rPr>
              <a:t>The model was trained on the TF-IDF vectorized data with unigram features, leveraging the </a:t>
            </a:r>
            <a:r>
              <a:rPr lang="en-US" b="0" i="0" dirty="0" err="1">
                <a:solidFill>
                  <a:srgbClr val="0F0F0F"/>
                </a:solidFill>
                <a:effectLst/>
                <a:latin typeface="Söhne"/>
              </a:rPr>
              <a:t>Tf-idf</a:t>
            </a:r>
            <a:r>
              <a:rPr lang="en-US" b="0" i="0" dirty="0">
                <a:solidFill>
                  <a:srgbClr val="0F0F0F"/>
                </a:solidFill>
                <a:effectLst/>
                <a:latin typeface="Söhne"/>
              </a:rPr>
              <a:t> Vectorizer from scikit-learn. </a:t>
            </a:r>
          </a:p>
          <a:p>
            <a:r>
              <a:rPr lang="en-US" b="0" i="0" dirty="0">
                <a:solidFill>
                  <a:srgbClr val="0F0F0F"/>
                </a:solidFill>
                <a:effectLst/>
                <a:latin typeface="Söhne"/>
              </a:rPr>
              <a:t>The dataset was split into training and testing sets using stratified sampling. </a:t>
            </a:r>
          </a:p>
          <a:p>
            <a:r>
              <a:rPr lang="en-US" b="0" i="0" dirty="0">
                <a:solidFill>
                  <a:srgbClr val="0F0F0F"/>
                </a:solidFill>
                <a:effectLst/>
                <a:latin typeface="Söhne"/>
              </a:rPr>
              <a:t>The classifier exhibited exceptional accuracy, precision, recall, and F1-score on both the test and training sets, as evidenced by the classification reports.</a:t>
            </a:r>
          </a:p>
          <a:p>
            <a:r>
              <a:rPr lang="en-US" b="0" i="0" dirty="0">
                <a:solidFill>
                  <a:srgbClr val="0F0F0F"/>
                </a:solidFill>
                <a:effectLst/>
                <a:latin typeface="Söhne"/>
              </a:rPr>
              <a:t>The confusion matrices visually represent the model's ability to correctly classify instances, demonstrating minimal misclassifications</a:t>
            </a:r>
          </a:p>
          <a:p>
            <a:endParaRPr lang="en-IN" dirty="0"/>
          </a:p>
        </p:txBody>
      </p:sp>
    </p:spTree>
    <p:extLst>
      <p:ext uri="{BB962C8B-B14F-4D97-AF65-F5344CB8AC3E}">
        <p14:creationId xmlns:p14="http://schemas.microsoft.com/office/powerpoint/2010/main" val="1786603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9E67-E383-9D24-4D1C-FD5B0E799D15}"/>
              </a:ext>
            </a:extLst>
          </p:cNvPr>
          <p:cNvSpPr>
            <a:spLocks noGrp="1"/>
          </p:cNvSpPr>
          <p:nvPr>
            <p:ph type="title"/>
          </p:nvPr>
        </p:nvSpPr>
        <p:spPr>
          <a:xfrm>
            <a:off x="1604684" y="44822"/>
            <a:ext cx="9783388" cy="1021976"/>
          </a:xfrm>
        </p:spPr>
        <p:txBody>
          <a:bodyPr>
            <a:normAutofit fontScale="90000"/>
          </a:bodyPr>
          <a:lstStyle/>
          <a:p>
            <a:r>
              <a:rPr lang="en-IN" dirty="0"/>
              <a:t>Model Selection:</a:t>
            </a:r>
            <a:br>
              <a:rPr lang="en-IN" dirty="0"/>
            </a:br>
            <a:r>
              <a:rPr lang="en-IN" dirty="0"/>
              <a:t>Random Forest Classifier</a:t>
            </a:r>
          </a:p>
        </p:txBody>
      </p:sp>
      <p:sp>
        <p:nvSpPr>
          <p:cNvPr id="3" name="Content Placeholder 2">
            <a:extLst>
              <a:ext uri="{FF2B5EF4-FFF2-40B4-BE49-F238E27FC236}">
                <a16:creationId xmlns:a16="http://schemas.microsoft.com/office/drawing/2014/main" id="{B7161D09-7D79-7F8E-653F-FEE1091A9FFB}"/>
              </a:ext>
            </a:extLst>
          </p:cNvPr>
          <p:cNvSpPr>
            <a:spLocks noGrp="1"/>
          </p:cNvSpPr>
          <p:nvPr>
            <p:ph idx="1"/>
          </p:nvPr>
        </p:nvSpPr>
        <p:spPr>
          <a:xfrm>
            <a:off x="1604684" y="1192303"/>
            <a:ext cx="9783388" cy="5818098"/>
          </a:xfrm>
        </p:spPr>
        <p:txBody>
          <a:bodyPr/>
          <a:lstStyle/>
          <a:p>
            <a:r>
              <a:rPr lang="en-US" b="0" i="0" dirty="0">
                <a:solidFill>
                  <a:srgbClr val="0F0F0F"/>
                </a:solidFill>
                <a:effectLst/>
                <a:latin typeface="Söhne"/>
              </a:rPr>
              <a:t>The high accuracy and robust performance on both training and testing data indicate the Random Forest classifier's suitability for our fake and real news classification task</a:t>
            </a:r>
            <a:endParaRPr lang="en-IN" dirty="0"/>
          </a:p>
        </p:txBody>
      </p:sp>
      <p:pic>
        <p:nvPicPr>
          <p:cNvPr id="5" name="Picture 4">
            <a:extLst>
              <a:ext uri="{FF2B5EF4-FFF2-40B4-BE49-F238E27FC236}">
                <a16:creationId xmlns:a16="http://schemas.microsoft.com/office/drawing/2014/main" id="{983DF508-CA59-D56A-B18D-0390A53CE6B4}"/>
              </a:ext>
            </a:extLst>
          </p:cNvPr>
          <p:cNvPicPr>
            <a:picLocks noChangeAspect="1"/>
          </p:cNvPicPr>
          <p:nvPr/>
        </p:nvPicPr>
        <p:blipFill>
          <a:blip r:embed="rId2"/>
          <a:stretch>
            <a:fillRect/>
          </a:stretch>
        </p:blipFill>
        <p:spPr>
          <a:xfrm>
            <a:off x="1766046" y="2169455"/>
            <a:ext cx="8884023" cy="3030073"/>
          </a:xfrm>
          <a:prstGeom prst="rect">
            <a:avLst/>
          </a:prstGeom>
        </p:spPr>
      </p:pic>
    </p:spTree>
    <p:extLst>
      <p:ext uri="{BB962C8B-B14F-4D97-AF65-F5344CB8AC3E}">
        <p14:creationId xmlns:p14="http://schemas.microsoft.com/office/powerpoint/2010/main" val="426505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76214">
              <a:srgbClr val="D3E6EB"/>
            </a:gs>
            <a:gs pos="9000">
              <a:srgbClr val="EAF3F6"/>
            </a:gs>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7571B37-524C-3114-4D7D-A4BC00DB748A}"/>
              </a:ext>
            </a:extLst>
          </p:cNvPr>
          <p:cNvSpPr/>
          <p:nvPr/>
        </p:nvSpPr>
        <p:spPr>
          <a:xfrm>
            <a:off x="3177988" y="1281952"/>
            <a:ext cx="4428565" cy="181087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197726D1-FCEA-F82A-1F7D-C4651F629ABD}"/>
              </a:ext>
            </a:extLst>
          </p:cNvPr>
          <p:cNvSpPr/>
          <p:nvPr/>
        </p:nvSpPr>
        <p:spPr>
          <a:xfrm>
            <a:off x="6705600" y="3666565"/>
            <a:ext cx="5047129" cy="277009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lvl="0"/>
            <a:r>
              <a:rPr lang="en-IN" sz="2400" dirty="0"/>
              <a:t>       Group 1</a:t>
            </a:r>
          </a:p>
          <a:p>
            <a:pPr marL="742950" lvl="1" indent="-285750">
              <a:buFont typeface="Arial" panose="020B0604020202020204" pitchFamily="34" charset="0"/>
              <a:buChar char="•"/>
            </a:pPr>
            <a:r>
              <a:rPr lang="en-IN" dirty="0"/>
              <a:t>Vijaya </a:t>
            </a:r>
            <a:r>
              <a:rPr lang="en-IN" dirty="0" err="1"/>
              <a:t>Dafale</a:t>
            </a:r>
            <a:endParaRPr lang="en-IN" dirty="0"/>
          </a:p>
          <a:p>
            <a:pPr marL="742950" lvl="1" indent="-285750">
              <a:buFont typeface="Arial" panose="020B0604020202020204" pitchFamily="34" charset="0"/>
              <a:buChar char="•"/>
            </a:pPr>
            <a:r>
              <a:rPr lang="en-IN" dirty="0" err="1"/>
              <a:t>Shlok</a:t>
            </a:r>
            <a:r>
              <a:rPr lang="en-IN" dirty="0"/>
              <a:t> Jain</a:t>
            </a:r>
          </a:p>
          <a:p>
            <a:pPr algn="ctr"/>
            <a:endParaRPr lang="en-IN" dirty="0"/>
          </a:p>
        </p:txBody>
      </p:sp>
      <p:sp>
        <p:nvSpPr>
          <p:cNvPr id="5" name="TextBox 4">
            <a:extLst>
              <a:ext uri="{FF2B5EF4-FFF2-40B4-BE49-F238E27FC236}">
                <a16:creationId xmlns:a16="http://schemas.microsoft.com/office/drawing/2014/main" id="{E598E0A9-0208-1CB8-CB33-1BAD759356EC}"/>
              </a:ext>
            </a:extLst>
          </p:cNvPr>
          <p:cNvSpPr txBox="1"/>
          <p:nvPr/>
        </p:nvSpPr>
        <p:spPr>
          <a:xfrm>
            <a:off x="3908610" y="1438835"/>
            <a:ext cx="3272118" cy="954107"/>
          </a:xfrm>
          <a:prstGeom prst="rect">
            <a:avLst/>
          </a:prstGeom>
          <a:noFill/>
        </p:spPr>
        <p:txBody>
          <a:bodyPr wrap="square" rtlCol="0">
            <a:spAutoFit/>
          </a:bodyPr>
          <a:lstStyle/>
          <a:p>
            <a:pPr algn="ctr"/>
            <a:endParaRPr lang="en-IN" sz="3200" dirty="0">
              <a:solidFill>
                <a:schemeClr val="bg2"/>
              </a:solidFill>
            </a:endParaRPr>
          </a:p>
          <a:p>
            <a:pPr algn="ctr"/>
            <a:r>
              <a:rPr lang="en-IN" sz="2000" dirty="0">
                <a:solidFill>
                  <a:schemeClr val="bg2"/>
                </a:solidFill>
              </a:rPr>
              <a:t> </a:t>
            </a:r>
            <a:r>
              <a:rPr lang="en-IN" sz="2400" dirty="0">
                <a:solidFill>
                  <a:schemeClr val="bg2"/>
                </a:solidFill>
              </a:rPr>
              <a:t>Neha Gupta</a:t>
            </a:r>
            <a:endParaRPr lang="en-IN" sz="2000" dirty="0">
              <a:solidFill>
                <a:schemeClr val="bg2"/>
              </a:solidFill>
            </a:endParaRPr>
          </a:p>
        </p:txBody>
      </p:sp>
      <p:pic>
        <p:nvPicPr>
          <p:cNvPr id="2052" name="Picture 4" descr="Mentor icon simple element Royalty Free Vector Image">
            <a:extLst>
              <a:ext uri="{FF2B5EF4-FFF2-40B4-BE49-F238E27FC236}">
                <a16:creationId xmlns:a16="http://schemas.microsoft.com/office/drawing/2014/main" id="{6D771D91-5211-FDD9-3049-EEF1E8EA48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41" t="22614" r="31506" b="22092"/>
          <a:stretch/>
        </p:blipFill>
        <p:spPr bwMode="auto">
          <a:xfrm>
            <a:off x="1676399" y="161365"/>
            <a:ext cx="2232211" cy="32676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oject Team icon. Simple element from team building collection. Creative Project  Team icon for web design, templates, infographics and more Stock Vector  Image &amp; Art - Alamy">
            <a:extLst>
              <a:ext uri="{FF2B5EF4-FFF2-40B4-BE49-F238E27FC236}">
                <a16:creationId xmlns:a16="http://schemas.microsoft.com/office/drawing/2014/main" id="{543E1789-0CCC-4957-097B-67D2D94938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5" t="11765" r="21695" b="15948"/>
          <a:stretch/>
        </p:blipFill>
        <p:spPr bwMode="auto">
          <a:xfrm>
            <a:off x="4563032" y="3325905"/>
            <a:ext cx="2617696" cy="346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460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A21D-9E3A-A81E-6DE7-32340B7D4A48}"/>
              </a:ext>
            </a:extLst>
          </p:cNvPr>
          <p:cNvSpPr>
            <a:spLocks noGrp="1"/>
          </p:cNvSpPr>
          <p:nvPr>
            <p:ph type="title"/>
          </p:nvPr>
        </p:nvSpPr>
        <p:spPr>
          <a:xfrm>
            <a:off x="1685365" y="161365"/>
            <a:ext cx="9639953" cy="1129553"/>
          </a:xfrm>
        </p:spPr>
        <p:txBody>
          <a:bodyPr>
            <a:normAutofit fontScale="90000"/>
          </a:bodyPr>
          <a:lstStyle/>
          <a:p>
            <a:r>
              <a:rPr lang="en-IN" dirty="0"/>
              <a:t>Deployment:</a:t>
            </a:r>
            <a:br>
              <a:rPr lang="en-IN" dirty="0"/>
            </a:br>
            <a:r>
              <a:rPr lang="en-IN" dirty="0"/>
              <a:t>Local Deployment</a:t>
            </a:r>
          </a:p>
        </p:txBody>
      </p:sp>
      <p:pic>
        <p:nvPicPr>
          <p:cNvPr id="5" name="Content Placeholder 4">
            <a:extLst>
              <a:ext uri="{FF2B5EF4-FFF2-40B4-BE49-F238E27FC236}">
                <a16:creationId xmlns:a16="http://schemas.microsoft.com/office/drawing/2014/main" id="{0D5F5832-18BC-0C08-739D-4A97B64F60A0}"/>
              </a:ext>
            </a:extLst>
          </p:cNvPr>
          <p:cNvPicPr>
            <a:picLocks noGrp="1" noChangeAspect="1"/>
          </p:cNvPicPr>
          <p:nvPr>
            <p:ph idx="1"/>
          </p:nvPr>
        </p:nvPicPr>
        <p:blipFill rotWithShape="1">
          <a:blip r:embed="rId2"/>
          <a:srcRect t="4262" b="5385"/>
          <a:stretch/>
        </p:blipFill>
        <p:spPr>
          <a:xfrm>
            <a:off x="1685365" y="2277069"/>
            <a:ext cx="9873035" cy="4517739"/>
          </a:xfrm>
        </p:spPr>
      </p:pic>
      <p:sp>
        <p:nvSpPr>
          <p:cNvPr id="7" name="TextBox 6">
            <a:extLst>
              <a:ext uri="{FF2B5EF4-FFF2-40B4-BE49-F238E27FC236}">
                <a16:creationId xmlns:a16="http://schemas.microsoft.com/office/drawing/2014/main" id="{C5A52417-C3BE-C71B-D737-C0D78C47B0D4}"/>
              </a:ext>
            </a:extLst>
          </p:cNvPr>
          <p:cNvSpPr txBox="1"/>
          <p:nvPr/>
        </p:nvSpPr>
        <p:spPr>
          <a:xfrm>
            <a:off x="1568824" y="1147516"/>
            <a:ext cx="10076329" cy="923330"/>
          </a:xfrm>
          <a:prstGeom prst="rect">
            <a:avLst/>
          </a:prstGeom>
          <a:noFill/>
        </p:spPr>
        <p:txBody>
          <a:bodyPr wrap="square">
            <a:spAutoFit/>
          </a:bodyPr>
          <a:lstStyle/>
          <a:p>
            <a:pPr marL="285750" indent="-285750">
              <a:buFont typeface="Arial" panose="020B0604020202020204" pitchFamily="34" charset="0"/>
              <a:buChar char="•"/>
            </a:pPr>
            <a:r>
              <a:rPr lang="en-IN" sz="1800" dirty="0">
                <a:solidFill>
                  <a:srgbClr val="374151"/>
                </a:solidFill>
                <a:effectLst/>
                <a:latin typeface="Segoe UI" panose="020B0502040204020203" pitchFamily="34" charset="0"/>
                <a:ea typeface="Times New Roman" panose="02020603050405020304" pitchFamily="18" charset="0"/>
              </a:rPr>
              <a:t>Model deployment is a crucial step in making machine learning models accessible to users. </a:t>
            </a:r>
          </a:p>
          <a:p>
            <a:pPr marL="285750" indent="-285750">
              <a:buFont typeface="Arial" panose="020B0604020202020204" pitchFamily="34" charset="0"/>
              <a:buChar char="•"/>
            </a:pPr>
            <a:r>
              <a:rPr lang="en-IN" sz="1800" dirty="0">
                <a:solidFill>
                  <a:srgbClr val="374151"/>
                </a:solidFill>
                <a:effectLst/>
                <a:latin typeface="Segoe UI" panose="020B0502040204020203" pitchFamily="34" charset="0"/>
                <a:ea typeface="Times New Roman" panose="02020603050405020304" pitchFamily="18" charset="0"/>
              </a:rPr>
              <a:t>The code we provided is for deploying a </a:t>
            </a:r>
            <a:r>
              <a:rPr lang="en-IN" dirty="0">
                <a:solidFill>
                  <a:srgbClr val="374151"/>
                </a:solidFill>
                <a:latin typeface="Segoe UI" panose="020B0502040204020203" pitchFamily="34" charset="0"/>
                <a:ea typeface="Times New Roman" panose="02020603050405020304" pitchFamily="18" charset="0"/>
              </a:rPr>
              <a:t>Fake and real news prediction</a:t>
            </a:r>
            <a:r>
              <a:rPr lang="en-IN" sz="1800" dirty="0">
                <a:solidFill>
                  <a:srgbClr val="374151"/>
                </a:solidFill>
                <a:effectLst/>
                <a:latin typeface="Segoe UI" panose="020B0502040204020203" pitchFamily="34" charset="0"/>
                <a:ea typeface="Times New Roman" panose="02020603050405020304" pitchFamily="18" charset="0"/>
              </a:rPr>
              <a:t> using </a:t>
            </a:r>
            <a:r>
              <a:rPr lang="en-IN" sz="1800" dirty="0" err="1">
                <a:solidFill>
                  <a:srgbClr val="374151"/>
                </a:solidFill>
                <a:effectLst/>
                <a:latin typeface="Segoe UI" panose="020B0502040204020203" pitchFamily="34" charset="0"/>
                <a:ea typeface="Times New Roman" panose="02020603050405020304" pitchFamily="18" charset="0"/>
              </a:rPr>
              <a:t>Streamlit</a:t>
            </a:r>
            <a:r>
              <a:rPr lang="en-IN" sz="1800" dirty="0">
                <a:solidFill>
                  <a:srgbClr val="374151"/>
                </a:solidFill>
                <a:effectLst/>
                <a:latin typeface="Segoe UI" panose="020B0502040204020203" pitchFamily="34" charset="0"/>
                <a:ea typeface="Times New Roman" panose="02020603050405020304" pitchFamily="18" charset="0"/>
              </a:rPr>
              <a:t>, a popular Python library for creating web applications</a:t>
            </a:r>
            <a:endParaRPr lang="en-IN" dirty="0"/>
          </a:p>
        </p:txBody>
      </p:sp>
    </p:spTree>
    <p:extLst>
      <p:ext uri="{BB962C8B-B14F-4D97-AF65-F5344CB8AC3E}">
        <p14:creationId xmlns:p14="http://schemas.microsoft.com/office/powerpoint/2010/main" val="540466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A21D-9E3A-A81E-6DE7-32340B7D4A48}"/>
              </a:ext>
            </a:extLst>
          </p:cNvPr>
          <p:cNvSpPr>
            <a:spLocks noGrp="1"/>
          </p:cNvSpPr>
          <p:nvPr>
            <p:ph type="title"/>
          </p:nvPr>
        </p:nvSpPr>
        <p:spPr>
          <a:xfrm>
            <a:off x="1685365" y="161365"/>
            <a:ext cx="9639953" cy="1129553"/>
          </a:xfrm>
        </p:spPr>
        <p:txBody>
          <a:bodyPr>
            <a:normAutofit fontScale="90000"/>
          </a:bodyPr>
          <a:lstStyle/>
          <a:p>
            <a:r>
              <a:rPr lang="en-IN" dirty="0"/>
              <a:t>Deployment:</a:t>
            </a:r>
            <a:br>
              <a:rPr lang="en-IN" dirty="0"/>
            </a:br>
            <a:r>
              <a:rPr lang="en-IN" dirty="0"/>
              <a:t>Global Deployment</a:t>
            </a:r>
          </a:p>
        </p:txBody>
      </p:sp>
      <p:pic>
        <p:nvPicPr>
          <p:cNvPr id="8" name="Picture 7">
            <a:extLst>
              <a:ext uri="{FF2B5EF4-FFF2-40B4-BE49-F238E27FC236}">
                <a16:creationId xmlns:a16="http://schemas.microsoft.com/office/drawing/2014/main" id="{6CE0E652-DCDB-E2A3-E023-1E3D3771E524}"/>
              </a:ext>
            </a:extLst>
          </p:cNvPr>
          <p:cNvPicPr>
            <a:picLocks noChangeAspect="1"/>
          </p:cNvPicPr>
          <p:nvPr/>
        </p:nvPicPr>
        <p:blipFill rotWithShape="1">
          <a:blip r:embed="rId2"/>
          <a:srcRect t="3982" b="5088"/>
          <a:stretch/>
        </p:blipFill>
        <p:spPr>
          <a:xfrm>
            <a:off x="1766046" y="2187389"/>
            <a:ext cx="10004610" cy="4598893"/>
          </a:xfrm>
          <a:prstGeom prst="rect">
            <a:avLst/>
          </a:prstGeom>
        </p:spPr>
      </p:pic>
      <p:sp>
        <p:nvSpPr>
          <p:cNvPr id="14" name="TextBox 13">
            <a:extLst>
              <a:ext uri="{FF2B5EF4-FFF2-40B4-BE49-F238E27FC236}">
                <a16:creationId xmlns:a16="http://schemas.microsoft.com/office/drawing/2014/main" id="{9B69F9EF-F4AA-C19F-E450-7CD704D7C177}"/>
              </a:ext>
            </a:extLst>
          </p:cNvPr>
          <p:cNvSpPr txBox="1"/>
          <p:nvPr/>
        </p:nvSpPr>
        <p:spPr>
          <a:xfrm>
            <a:off x="1766046" y="1486362"/>
            <a:ext cx="10112189" cy="369332"/>
          </a:xfrm>
          <a:prstGeom prst="rect">
            <a:avLst/>
          </a:prstGeom>
          <a:noFill/>
        </p:spPr>
        <p:txBody>
          <a:bodyPr wrap="square">
            <a:spAutoFit/>
          </a:bodyPr>
          <a:lstStyle/>
          <a:p>
            <a:r>
              <a:rPr lang="en-IN" dirty="0"/>
              <a:t>App link </a:t>
            </a:r>
            <a:r>
              <a:rPr lang="en-IN" dirty="0">
                <a:hlinkClick r:id="rId3"/>
              </a:rPr>
              <a:t>: https://fake-realnewspredictionapp-dwpsq7gpqbsev2ksak5se7.streamlit.app/</a:t>
            </a:r>
            <a:r>
              <a:rPr lang="en-IN" dirty="0"/>
              <a:t> </a:t>
            </a:r>
          </a:p>
        </p:txBody>
      </p:sp>
    </p:spTree>
    <p:extLst>
      <p:ext uri="{BB962C8B-B14F-4D97-AF65-F5344CB8AC3E}">
        <p14:creationId xmlns:p14="http://schemas.microsoft.com/office/powerpoint/2010/main" val="118266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23BA-250E-04C5-5092-E5CA9F2D0814}"/>
              </a:ext>
            </a:extLst>
          </p:cNvPr>
          <p:cNvSpPr>
            <a:spLocks noGrp="1"/>
          </p:cNvSpPr>
          <p:nvPr>
            <p:ph type="title"/>
          </p:nvPr>
        </p:nvSpPr>
        <p:spPr>
          <a:xfrm>
            <a:off x="2000250" y="624110"/>
            <a:ext cx="9966959" cy="804640"/>
          </a:xfrm>
        </p:spPr>
        <p:txBody>
          <a:bodyPr>
            <a:noAutofit/>
          </a:bodyPr>
          <a:lstStyle/>
          <a:p>
            <a:r>
              <a:rPr lang="en-IN" sz="4000" b="1" dirty="0">
                <a:solidFill>
                  <a:schemeClr val="accent2">
                    <a:lumMod val="50000"/>
                  </a:schemeClr>
                </a:solidFill>
              </a:rPr>
              <a:t>Challenges Faced</a:t>
            </a:r>
            <a:br>
              <a:rPr lang="en-IN" sz="4000" b="1" kern="0" dirty="0">
                <a:solidFill>
                  <a:schemeClr val="accent2">
                    <a:lumMod val="50000"/>
                  </a:schemeClr>
                </a:solidFill>
                <a:effectLst/>
                <a:latin typeface="Segoe UI" panose="020B0502040204020203" pitchFamily="34" charset="0"/>
                <a:ea typeface="Calibri" panose="020F0502020204030204" pitchFamily="34" charset="0"/>
                <a:cs typeface="Mangal" panose="02040503050203030202" pitchFamily="18" charset="0"/>
              </a:rPr>
            </a:br>
            <a:endParaRPr lang="en-IN" sz="4000" b="1" dirty="0">
              <a:solidFill>
                <a:schemeClr val="accent2">
                  <a:lumMod val="50000"/>
                </a:schemeClr>
              </a:solidFill>
            </a:endParaRPr>
          </a:p>
        </p:txBody>
      </p:sp>
      <p:sp>
        <p:nvSpPr>
          <p:cNvPr id="5" name="Content Placeholder 4">
            <a:extLst>
              <a:ext uri="{FF2B5EF4-FFF2-40B4-BE49-F238E27FC236}">
                <a16:creationId xmlns:a16="http://schemas.microsoft.com/office/drawing/2014/main" id="{A79EFEFA-3EB1-3E01-D64D-86E1978FCC41}"/>
              </a:ext>
            </a:extLst>
          </p:cNvPr>
          <p:cNvSpPr>
            <a:spLocks noGrp="1"/>
          </p:cNvSpPr>
          <p:nvPr>
            <p:ph idx="1"/>
          </p:nvPr>
        </p:nvSpPr>
        <p:spPr/>
        <p:txBody>
          <a:bodyPr/>
          <a:lstStyle/>
          <a:p>
            <a:r>
              <a:rPr lang="en-US" b="1" i="0" dirty="0">
                <a:effectLst/>
                <a:latin typeface="Söhne"/>
              </a:rPr>
              <a:t>Data Quality:</a:t>
            </a:r>
            <a:r>
              <a:rPr lang="en-US" b="0" i="0" dirty="0">
                <a:solidFill>
                  <a:srgbClr val="0F0F0F"/>
                </a:solidFill>
                <a:effectLst/>
                <a:latin typeface="Söhne"/>
              </a:rPr>
              <a:t> Ensuring the quality and reliability of the labeled dataset posed challenges, as inaccuracies or biases in labeling could impact model performance.</a:t>
            </a:r>
          </a:p>
          <a:p>
            <a:r>
              <a:rPr lang="en-US" b="1" i="0" dirty="0">
                <a:effectLst/>
                <a:latin typeface="Söhne"/>
              </a:rPr>
              <a:t>Model Selection:</a:t>
            </a:r>
            <a:r>
              <a:rPr lang="en-US" b="0" i="0" dirty="0">
                <a:solidFill>
                  <a:srgbClr val="0F0F0F"/>
                </a:solidFill>
                <a:effectLst/>
                <a:latin typeface="Söhne"/>
              </a:rPr>
              <a:t> Choosing the most suitable model for fake and real news classification involved experimenting with various algorithms to find the optimal balance between accuracy and generalization.</a:t>
            </a:r>
          </a:p>
          <a:p>
            <a:r>
              <a:rPr lang="en-US" b="1" i="0" dirty="0">
                <a:effectLst/>
                <a:latin typeface="Söhne"/>
              </a:rPr>
              <a:t>Hyperparameter Tuning:</a:t>
            </a:r>
            <a:r>
              <a:rPr lang="en-US" b="0" i="0" dirty="0">
                <a:solidFill>
                  <a:srgbClr val="0F0F0F"/>
                </a:solidFill>
                <a:effectLst/>
                <a:latin typeface="Söhne"/>
              </a:rPr>
              <a:t> Due to the significant time required for cross-validation and hyperparameter tuning, the exploration of a broader range of hyperparameters was limited, potentially affecting the model's fine-tuning.</a:t>
            </a:r>
            <a:endParaRPr lang="en-IN" dirty="0"/>
          </a:p>
          <a:p>
            <a:pPr marL="0" indent="0">
              <a:buNone/>
            </a:pPr>
            <a:endParaRPr lang="en-IN" dirty="0"/>
          </a:p>
        </p:txBody>
      </p:sp>
    </p:spTree>
    <p:extLst>
      <p:ext uri="{BB962C8B-B14F-4D97-AF65-F5344CB8AC3E}">
        <p14:creationId xmlns:p14="http://schemas.microsoft.com/office/powerpoint/2010/main" val="628151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A175-EA47-DDE7-4B50-7DA3317CE122}"/>
              </a:ext>
            </a:extLst>
          </p:cNvPr>
          <p:cNvSpPr>
            <a:spLocks noGrp="1"/>
          </p:cNvSpPr>
          <p:nvPr>
            <p:ph type="title"/>
          </p:nvPr>
        </p:nvSpPr>
        <p:spPr>
          <a:xfrm>
            <a:off x="2518947" y="365760"/>
            <a:ext cx="8911687" cy="731520"/>
          </a:xfrm>
        </p:spPr>
        <p:txBody>
          <a:bodyPr>
            <a:normAutofit/>
          </a:bodyPr>
          <a:lstStyle/>
          <a:p>
            <a:r>
              <a:rPr lang="en-IN" sz="4000" b="1" dirty="0">
                <a:solidFill>
                  <a:schemeClr val="accent2">
                    <a:lumMod val="50000"/>
                  </a:schemeClr>
                </a:solidFill>
              </a:rPr>
              <a:t>Conclusion</a:t>
            </a:r>
          </a:p>
        </p:txBody>
      </p:sp>
      <p:sp>
        <p:nvSpPr>
          <p:cNvPr id="3" name="Content Placeholder 2">
            <a:extLst>
              <a:ext uri="{FF2B5EF4-FFF2-40B4-BE49-F238E27FC236}">
                <a16:creationId xmlns:a16="http://schemas.microsoft.com/office/drawing/2014/main" id="{A37E0664-1806-6C76-FF79-DB166C891166}"/>
              </a:ext>
            </a:extLst>
          </p:cNvPr>
          <p:cNvSpPr>
            <a:spLocks noGrp="1"/>
          </p:cNvSpPr>
          <p:nvPr>
            <p:ph idx="1"/>
          </p:nvPr>
        </p:nvSpPr>
        <p:spPr>
          <a:xfrm>
            <a:off x="2589212" y="1234439"/>
            <a:ext cx="8915400" cy="5103607"/>
          </a:xfrm>
        </p:spPr>
        <p:txBody>
          <a:bodyPr>
            <a:normAutofit/>
          </a:bodyPr>
          <a:lstStyle/>
          <a:p>
            <a:pPr marL="0" indent="0" algn="l">
              <a:buNone/>
            </a:pPr>
            <a:endParaRPr lang="en-US" b="0" i="0" dirty="0">
              <a:effectLst/>
              <a:latin typeface="Söhne"/>
            </a:endParaRPr>
          </a:p>
          <a:p>
            <a:pPr algn="l"/>
            <a:r>
              <a:rPr lang="en-US" b="1" i="0" dirty="0">
                <a:effectLst/>
                <a:latin typeface="Söhne"/>
              </a:rPr>
              <a:t>Summary of Findings:</a:t>
            </a:r>
            <a:r>
              <a:rPr lang="en-US" b="0" i="0" dirty="0">
                <a:effectLst/>
                <a:latin typeface="Söhne"/>
              </a:rPr>
              <a:t> </a:t>
            </a:r>
          </a:p>
          <a:p>
            <a:pPr algn="l">
              <a:buFont typeface="Arial" panose="020B0604020202020204" pitchFamily="34" charset="0"/>
              <a:buChar char="•"/>
            </a:pPr>
            <a:r>
              <a:rPr lang="en-US" b="0" i="0" dirty="0">
                <a:effectLst/>
                <a:latin typeface="Söhne"/>
              </a:rPr>
              <a:t>The project successfully tackled the challenging task of distinguishing between fake and real news articles. </a:t>
            </a:r>
          </a:p>
          <a:p>
            <a:pPr algn="l">
              <a:buFont typeface="Arial" panose="020B0604020202020204" pitchFamily="34" charset="0"/>
              <a:buChar char="•"/>
            </a:pPr>
            <a:r>
              <a:rPr lang="en-US" b="0" i="0" dirty="0">
                <a:effectLst/>
                <a:latin typeface="Söhne"/>
              </a:rPr>
              <a:t>The implemented models, including Naive Bayes, Random Forest, and Logistic Regression, demonstrated strong performance, achieving high accuracy in classification.</a:t>
            </a:r>
          </a:p>
          <a:p>
            <a:pPr algn="l"/>
            <a:r>
              <a:rPr lang="en-US" b="1" i="0" dirty="0">
                <a:effectLst/>
                <a:latin typeface="Söhne"/>
              </a:rPr>
              <a:t>Project Achievements:</a:t>
            </a:r>
            <a:endParaRPr lang="en-US" b="0" i="0" dirty="0">
              <a:effectLst/>
              <a:latin typeface="Söhne"/>
            </a:endParaRPr>
          </a:p>
          <a:p>
            <a:pPr algn="l">
              <a:buFont typeface="Arial" panose="020B0604020202020204" pitchFamily="34" charset="0"/>
              <a:buChar char="•"/>
            </a:pPr>
            <a:r>
              <a:rPr lang="en-US" b="0" i="0" dirty="0">
                <a:effectLst/>
                <a:latin typeface="Söhne"/>
              </a:rPr>
              <a:t>Developed robust machine learning models leveraging advanced techniques in natural language processing and classification.</a:t>
            </a:r>
          </a:p>
          <a:p>
            <a:pPr algn="l">
              <a:buFont typeface="Arial" panose="020B0604020202020204" pitchFamily="34" charset="0"/>
              <a:buChar char="•"/>
            </a:pPr>
            <a:r>
              <a:rPr lang="en-US" b="0" i="0" dirty="0">
                <a:effectLst/>
                <a:latin typeface="Söhne"/>
              </a:rPr>
              <a:t>Implemented a </a:t>
            </a:r>
            <a:r>
              <a:rPr lang="en-US" b="0" i="0" dirty="0" err="1">
                <a:effectLst/>
                <a:latin typeface="Söhne"/>
              </a:rPr>
              <a:t>Streamlit</a:t>
            </a:r>
            <a:r>
              <a:rPr lang="en-US" b="0" i="0" dirty="0">
                <a:effectLst/>
                <a:latin typeface="Söhne"/>
              </a:rPr>
              <a:t> web application for real-time predictions, providing an accessible interface for users to evaluate news authenticity.</a:t>
            </a:r>
          </a:p>
          <a:p>
            <a:endParaRPr lang="en-IN" dirty="0"/>
          </a:p>
        </p:txBody>
      </p:sp>
    </p:spTree>
    <p:extLst>
      <p:ext uri="{BB962C8B-B14F-4D97-AF65-F5344CB8AC3E}">
        <p14:creationId xmlns:p14="http://schemas.microsoft.com/office/powerpoint/2010/main" val="409687158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hank You Images – Browse 246,179 Stock Photos, Vectors, and Video | Adobe  Stock">
            <a:extLst>
              <a:ext uri="{FF2B5EF4-FFF2-40B4-BE49-F238E27FC236}">
                <a16:creationId xmlns:a16="http://schemas.microsoft.com/office/drawing/2014/main" id="{9CAD5620-0A5E-D0D2-B529-B0266EF4E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762" y="971550"/>
            <a:ext cx="8137207"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18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A8A9-482A-8576-684A-2A6240AFE3EF}"/>
              </a:ext>
            </a:extLst>
          </p:cNvPr>
          <p:cNvSpPr>
            <a:spLocks noGrp="1"/>
          </p:cNvSpPr>
          <p:nvPr>
            <p:ph type="title"/>
          </p:nvPr>
        </p:nvSpPr>
        <p:spPr/>
        <p:txBody>
          <a:bodyPr>
            <a:normAutofit/>
          </a:bodyPr>
          <a:lstStyle/>
          <a:p>
            <a:r>
              <a:rPr lang="en-IN" sz="4000" b="1" dirty="0">
                <a:solidFill>
                  <a:schemeClr val="accent2">
                    <a:lumMod val="50000"/>
                  </a:schemeClr>
                </a:solidFill>
              </a:rPr>
              <a:t>Objective</a:t>
            </a:r>
          </a:p>
        </p:txBody>
      </p:sp>
      <p:sp>
        <p:nvSpPr>
          <p:cNvPr id="3" name="Content Placeholder 2">
            <a:extLst>
              <a:ext uri="{FF2B5EF4-FFF2-40B4-BE49-F238E27FC236}">
                <a16:creationId xmlns:a16="http://schemas.microsoft.com/office/drawing/2014/main" id="{069AD3A2-D512-049E-8B07-2669619595FC}"/>
              </a:ext>
            </a:extLst>
          </p:cNvPr>
          <p:cNvSpPr>
            <a:spLocks noGrp="1"/>
          </p:cNvSpPr>
          <p:nvPr>
            <p:ph idx="1"/>
          </p:nvPr>
        </p:nvSpPr>
        <p:spPr>
          <a:xfrm>
            <a:off x="2589212" y="2133600"/>
            <a:ext cx="8915400" cy="3218329"/>
          </a:xfrm>
        </p:spPr>
        <p:txBody>
          <a:bodyPr>
            <a:normAutofit/>
          </a:bodyPr>
          <a:lstStyle/>
          <a:p>
            <a:pPr algn="just"/>
            <a:r>
              <a:rPr lang="en-US" sz="2400" b="0" i="0" dirty="0">
                <a:solidFill>
                  <a:srgbClr val="0F0F0F"/>
                </a:solidFill>
                <a:effectLst/>
                <a:latin typeface="Söhne"/>
              </a:rPr>
              <a:t>utilizing fake and real news prediction models is to develop robust and accurate algorithms that can discern between misinformation and genuine news articles</a:t>
            </a:r>
            <a:r>
              <a:rPr lang="en-US" sz="2400" dirty="0">
                <a:solidFill>
                  <a:srgbClr val="374151"/>
                </a:solidFill>
                <a:latin typeface="Söhne"/>
              </a:rPr>
              <a:t>.</a:t>
            </a:r>
          </a:p>
          <a:p>
            <a:pPr algn="just"/>
            <a:r>
              <a:rPr lang="en-US" sz="2400" b="0" i="0" dirty="0">
                <a:solidFill>
                  <a:srgbClr val="0F0F0F"/>
                </a:solidFill>
                <a:effectLst/>
                <a:latin typeface="Söhne"/>
              </a:rPr>
              <a:t>Through the development of accurate predictive models, the aim is to actively contribute to the ongoing battle against the proliferation of misinformation, fostering a more reliable and trustworthy information ecosystem in the digital era.</a:t>
            </a:r>
            <a:endParaRPr lang="en-US" sz="2400" b="0" i="0" dirty="0">
              <a:solidFill>
                <a:srgbClr val="374151"/>
              </a:solidFill>
              <a:effectLst/>
              <a:latin typeface="Söhne"/>
            </a:endParaRPr>
          </a:p>
          <a:p>
            <a:pPr algn="just"/>
            <a:endParaRPr lang="en-IN" sz="2400" dirty="0"/>
          </a:p>
        </p:txBody>
      </p:sp>
    </p:spTree>
    <p:extLst>
      <p:ext uri="{BB962C8B-B14F-4D97-AF65-F5344CB8AC3E}">
        <p14:creationId xmlns:p14="http://schemas.microsoft.com/office/powerpoint/2010/main" val="346613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246C-9CC8-65F9-E704-4C76A4A1CECF}"/>
              </a:ext>
            </a:extLst>
          </p:cNvPr>
          <p:cNvSpPr>
            <a:spLocks noGrp="1"/>
          </p:cNvSpPr>
          <p:nvPr>
            <p:ph type="title"/>
          </p:nvPr>
        </p:nvSpPr>
        <p:spPr/>
        <p:txBody>
          <a:bodyPr>
            <a:normAutofit/>
          </a:bodyPr>
          <a:lstStyle/>
          <a:p>
            <a:r>
              <a:rPr lang="en-IN" sz="4000" b="1" dirty="0">
                <a:solidFill>
                  <a:schemeClr val="accent2">
                    <a:lumMod val="50000"/>
                  </a:schemeClr>
                </a:solidFill>
              </a:rPr>
              <a:t>Project Scope</a:t>
            </a:r>
          </a:p>
        </p:txBody>
      </p:sp>
      <p:sp>
        <p:nvSpPr>
          <p:cNvPr id="3" name="Content Placeholder 2">
            <a:extLst>
              <a:ext uri="{FF2B5EF4-FFF2-40B4-BE49-F238E27FC236}">
                <a16:creationId xmlns:a16="http://schemas.microsoft.com/office/drawing/2014/main" id="{67018155-3A02-2024-D0D5-47A9914AF2AC}"/>
              </a:ext>
            </a:extLst>
          </p:cNvPr>
          <p:cNvSpPr>
            <a:spLocks noGrp="1"/>
          </p:cNvSpPr>
          <p:nvPr>
            <p:ph idx="1"/>
          </p:nvPr>
        </p:nvSpPr>
        <p:spPr/>
        <p:txBody>
          <a:bodyPr>
            <a:normAutofit fontScale="92500" lnSpcReduction="10000"/>
          </a:bodyPr>
          <a:lstStyle/>
          <a:p>
            <a:r>
              <a:rPr lang="en-US" sz="2400" b="0" i="0" dirty="0">
                <a:solidFill>
                  <a:srgbClr val="0F0F0F"/>
                </a:solidFill>
                <a:effectLst/>
                <a:latin typeface="Söhne"/>
              </a:rPr>
              <a:t>This project is to develop and deploy robust machine learning models for the accurate prediction of fake and real news.</a:t>
            </a:r>
          </a:p>
          <a:p>
            <a:r>
              <a:rPr lang="en-US" sz="2400" b="0" i="0" dirty="0">
                <a:solidFill>
                  <a:srgbClr val="0F0F0F"/>
                </a:solidFill>
                <a:effectLst/>
                <a:latin typeface="Söhne"/>
              </a:rPr>
              <a:t>By leveraging advanced techniques such as TF-IDF vectorization and machine learning algorithms (Naive Bayes, Random Forest, Logistic Regression), the project aims to enhance media literacy and provide individuals with effective tools to discern misinformation from authentic content</a:t>
            </a:r>
            <a:r>
              <a:rPr lang="en-US" sz="2400" dirty="0">
                <a:solidFill>
                  <a:srgbClr val="0F0F0F"/>
                </a:solidFill>
                <a:latin typeface="Söhne"/>
              </a:rPr>
              <a:t>.</a:t>
            </a:r>
          </a:p>
          <a:p>
            <a:r>
              <a:rPr lang="en-US" sz="2400" b="0" i="0" dirty="0">
                <a:solidFill>
                  <a:srgbClr val="0F0F0F"/>
                </a:solidFill>
                <a:effectLst/>
                <a:latin typeface="Söhne"/>
              </a:rPr>
              <a:t>The scope includes comprehensive data analysis, visualization through word clouds, model evaluation with cross-validation and hyperparameter tuning, and ultimately, the deployment of a Random Forest Classifier for real-time predictions.</a:t>
            </a:r>
            <a:endParaRPr lang="en-US" sz="2400" b="0" i="0" dirty="0">
              <a:solidFill>
                <a:srgbClr val="374151"/>
              </a:solidFill>
              <a:effectLst/>
              <a:latin typeface="Söhne"/>
            </a:endParaRPr>
          </a:p>
          <a:p>
            <a:endParaRPr lang="en-US" sz="2400" b="0" i="0" dirty="0">
              <a:solidFill>
                <a:srgbClr val="374151"/>
              </a:solidFill>
              <a:effectLst/>
              <a:latin typeface="Söhne"/>
            </a:endParaRPr>
          </a:p>
          <a:p>
            <a:pPr marL="0" indent="0">
              <a:buNone/>
            </a:pPr>
            <a:endParaRPr lang="en-IN" sz="2400" kern="100" dirty="0">
              <a:solidFill>
                <a:srgbClr val="374151"/>
              </a:solidFill>
              <a:effectLst/>
              <a:latin typeface="Calibri" panose="020F0502020204030204" pitchFamily="34" charset="0"/>
              <a:ea typeface="Calibri" panose="020F0502020204030204" pitchFamily="34" charset="0"/>
              <a:cs typeface="Mangal" panose="02040503050203030202" pitchFamily="18" charset="0"/>
            </a:endParaRPr>
          </a:p>
          <a:p>
            <a:endParaRPr lang="en-US" sz="2400" b="0" i="0" dirty="0">
              <a:solidFill>
                <a:srgbClr val="374151"/>
              </a:solidFill>
              <a:effectLst/>
              <a:latin typeface="Söhne"/>
            </a:endParaRPr>
          </a:p>
          <a:p>
            <a:endParaRPr lang="en-US" sz="24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87504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364C-B56A-DF64-5FAE-EA4A3C291D99}"/>
              </a:ext>
            </a:extLst>
          </p:cNvPr>
          <p:cNvSpPr>
            <a:spLocks noGrp="1"/>
          </p:cNvSpPr>
          <p:nvPr>
            <p:ph type="title"/>
          </p:nvPr>
        </p:nvSpPr>
        <p:spPr>
          <a:xfrm>
            <a:off x="2503278" y="274487"/>
            <a:ext cx="8911687" cy="783349"/>
          </a:xfrm>
        </p:spPr>
        <p:txBody>
          <a:bodyPr>
            <a:normAutofit/>
          </a:bodyPr>
          <a:lstStyle/>
          <a:p>
            <a:r>
              <a:rPr lang="en-IN" sz="4000" b="1" dirty="0">
                <a:solidFill>
                  <a:schemeClr val="accent2">
                    <a:lumMod val="50000"/>
                  </a:schemeClr>
                </a:solidFill>
              </a:rPr>
              <a:t>Agenda</a:t>
            </a:r>
          </a:p>
        </p:txBody>
      </p:sp>
      <p:sp>
        <p:nvSpPr>
          <p:cNvPr id="5" name="Content Placeholder 4">
            <a:extLst>
              <a:ext uri="{FF2B5EF4-FFF2-40B4-BE49-F238E27FC236}">
                <a16:creationId xmlns:a16="http://schemas.microsoft.com/office/drawing/2014/main" id="{674BE70E-83DF-BD48-57C0-4FF6D84EFBAB}"/>
              </a:ext>
            </a:extLst>
          </p:cNvPr>
          <p:cNvSpPr>
            <a:spLocks noGrp="1"/>
          </p:cNvSpPr>
          <p:nvPr>
            <p:ph idx="1"/>
          </p:nvPr>
        </p:nvSpPr>
        <p:spPr>
          <a:xfrm>
            <a:off x="2589212" y="1192305"/>
            <a:ext cx="8915400" cy="4724401"/>
          </a:xfrm>
        </p:spPr>
        <p:txBody>
          <a:bodyPr>
            <a:normAutofit/>
          </a:bodyPr>
          <a:lstStyle/>
          <a:p>
            <a:pPr>
              <a:buFont typeface="+mj-lt"/>
              <a:buAutoNum type="arabicPeriod"/>
            </a:pPr>
            <a:r>
              <a:rPr lang="en-IN" kern="0" dirty="0">
                <a:solidFill>
                  <a:srgbClr val="374151"/>
                </a:solidFill>
                <a:latin typeface="Segoe UI" panose="020B0502040204020203" pitchFamily="34" charset="0"/>
                <a:cs typeface="Mangal" panose="02040503050203030202" pitchFamily="18" charset="0"/>
              </a:rPr>
              <a:t>Project Workflow</a:t>
            </a:r>
            <a:endParaRPr lang="en-US" b="1" i="0" dirty="0"/>
          </a:p>
          <a:p>
            <a:pPr lvl="0">
              <a:buFont typeface="+mj-lt"/>
              <a:buAutoNum type="arabicPeriod"/>
            </a:pPr>
            <a:r>
              <a:rPr lang="en-US" kern="0" dirty="0">
                <a:solidFill>
                  <a:srgbClr val="374151"/>
                </a:solidFill>
                <a:latin typeface="Segoe UI" panose="020B0502040204020203" pitchFamily="34" charset="0"/>
                <a:cs typeface="Mangal" panose="02040503050203030202" pitchFamily="18" charset="0"/>
              </a:rPr>
              <a:t>Data Collection and Understanding</a:t>
            </a:r>
          </a:p>
          <a:p>
            <a:pPr lvl="0">
              <a:buFont typeface="+mj-lt"/>
              <a:buAutoNum type="arabicPeriod"/>
            </a:pPr>
            <a:r>
              <a:rPr lang="en-US" kern="0" dirty="0">
                <a:solidFill>
                  <a:srgbClr val="374151"/>
                </a:solidFill>
                <a:latin typeface="Segoe UI" panose="020B0502040204020203" pitchFamily="34" charset="0"/>
                <a:cs typeface="Mangal" panose="02040503050203030202" pitchFamily="18" charset="0"/>
              </a:rPr>
              <a:t>EDA &amp; Data Preprocessing</a:t>
            </a:r>
            <a:endParaRPr lang="en-IN" kern="0" dirty="0">
              <a:solidFill>
                <a:srgbClr val="374151"/>
              </a:solidFill>
              <a:latin typeface="Segoe UI" panose="020B0502040204020203" pitchFamily="34" charset="0"/>
              <a:cs typeface="Mangal" panose="02040503050203030202" pitchFamily="18" charset="0"/>
            </a:endParaRPr>
          </a:p>
          <a:p>
            <a:pPr lvl="0">
              <a:buFont typeface="+mj-lt"/>
              <a:buAutoNum type="arabicPeriod"/>
            </a:pPr>
            <a:r>
              <a:rPr lang="en-US" kern="0" dirty="0">
                <a:solidFill>
                  <a:srgbClr val="374151"/>
                </a:solidFill>
                <a:latin typeface="Segoe UI" panose="020B0502040204020203" pitchFamily="34" charset="0"/>
                <a:cs typeface="Mangal" panose="02040503050203030202" pitchFamily="18" charset="0"/>
              </a:rPr>
              <a:t>Feature Engineering</a:t>
            </a:r>
            <a:endParaRPr lang="en-IN" kern="0" dirty="0">
              <a:solidFill>
                <a:srgbClr val="374151"/>
              </a:solidFill>
              <a:latin typeface="Segoe UI" panose="020B0502040204020203" pitchFamily="34" charset="0"/>
              <a:cs typeface="Mangal" panose="02040503050203030202" pitchFamily="18" charset="0"/>
            </a:endParaRPr>
          </a:p>
          <a:p>
            <a:pPr lvl="0">
              <a:buFont typeface="+mj-lt"/>
              <a:buAutoNum type="arabicPeriod"/>
            </a:pPr>
            <a:r>
              <a:rPr lang="en-US" kern="0" dirty="0">
                <a:solidFill>
                  <a:srgbClr val="374151"/>
                </a:solidFill>
                <a:latin typeface="Segoe UI" panose="020B0502040204020203" pitchFamily="34" charset="0"/>
                <a:cs typeface="Mangal" panose="02040503050203030202" pitchFamily="18" charset="0"/>
              </a:rPr>
              <a:t>Model Development and Evaluation</a:t>
            </a:r>
            <a:endParaRPr lang="en-IN" kern="0" dirty="0">
              <a:solidFill>
                <a:srgbClr val="374151"/>
              </a:solidFill>
              <a:latin typeface="Segoe UI" panose="020B0502040204020203" pitchFamily="34" charset="0"/>
              <a:cs typeface="Mangal" panose="02040503050203030202" pitchFamily="18" charset="0"/>
            </a:endParaRPr>
          </a:p>
          <a:p>
            <a:pPr lvl="0">
              <a:buFont typeface="+mj-lt"/>
              <a:buAutoNum type="arabicPeriod"/>
            </a:pPr>
            <a:r>
              <a:rPr lang="en-US" kern="0" dirty="0">
                <a:solidFill>
                  <a:srgbClr val="374151"/>
                </a:solidFill>
                <a:latin typeface="Segoe UI" panose="020B0502040204020203" pitchFamily="34" charset="0"/>
                <a:cs typeface="Mangal" panose="02040503050203030202" pitchFamily="18" charset="0"/>
              </a:rPr>
              <a:t>Model Selection</a:t>
            </a:r>
          </a:p>
          <a:p>
            <a:pPr lvl="0">
              <a:buFont typeface="+mj-lt"/>
              <a:buAutoNum type="arabicPeriod"/>
            </a:pPr>
            <a:r>
              <a:rPr lang="en-US" kern="0" dirty="0">
                <a:solidFill>
                  <a:srgbClr val="374151"/>
                </a:solidFill>
                <a:latin typeface="Segoe UI" panose="020B0502040204020203" pitchFamily="34" charset="0"/>
                <a:cs typeface="Mangal" panose="02040503050203030202" pitchFamily="18" charset="0"/>
              </a:rPr>
              <a:t>Deployment</a:t>
            </a:r>
            <a:endParaRPr lang="en-IN" kern="0" dirty="0">
              <a:solidFill>
                <a:srgbClr val="374151"/>
              </a:solidFill>
              <a:latin typeface="Segoe UI" panose="020B0502040204020203" pitchFamily="34" charset="0"/>
              <a:cs typeface="Mangal" panose="02040503050203030202" pitchFamily="18" charset="0"/>
            </a:endParaRPr>
          </a:p>
          <a:p>
            <a:pPr lvl="0">
              <a:buFont typeface="+mj-lt"/>
              <a:buAutoNum type="arabicPeriod"/>
            </a:pPr>
            <a:r>
              <a:rPr lang="en-US" kern="0" dirty="0">
                <a:solidFill>
                  <a:srgbClr val="374151"/>
                </a:solidFill>
                <a:latin typeface="Segoe UI" panose="020B0502040204020203" pitchFamily="34" charset="0"/>
                <a:cs typeface="Mangal" panose="02040503050203030202" pitchFamily="18" charset="0"/>
              </a:rPr>
              <a:t>Predictions on New Data</a:t>
            </a:r>
          </a:p>
          <a:p>
            <a:pPr lvl="0">
              <a:buFont typeface="+mj-lt"/>
              <a:buAutoNum type="arabicPeriod"/>
            </a:pPr>
            <a:r>
              <a:rPr lang="en-IN" sz="1800" kern="0" dirty="0">
                <a:solidFill>
                  <a:srgbClr val="374151"/>
                </a:solidFill>
                <a:effectLst/>
                <a:latin typeface="Segoe UI" panose="020B0502040204020203" pitchFamily="34" charset="0"/>
                <a:ea typeface="Calibri" panose="020F0502020204030204" pitchFamily="34" charset="0"/>
                <a:cs typeface="Mangal" panose="02040503050203030202" pitchFamily="18" charset="0"/>
              </a:rPr>
              <a:t>Challenges</a:t>
            </a:r>
            <a:r>
              <a:rPr lang="en-US" sz="1800" kern="0" dirty="0">
                <a:solidFill>
                  <a:srgbClr val="374151"/>
                </a:solidFill>
                <a:effectLst/>
                <a:latin typeface="Segoe UI" panose="020B0502040204020203" pitchFamily="34" charset="0"/>
                <a:ea typeface="Calibri" panose="020F0502020204030204" pitchFamily="34" charset="0"/>
                <a:cs typeface="Mangal" panose="02040503050203030202" pitchFamily="18" charset="0"/>
              </a:rPr>
              <a:t> Faced</a:t>
            </a:r>
            <a:endParaRPr lang="en-IN" kern="0" dirty="0">
              <a:solidFill>
                <a:srgbClr val="374151"/>
              </a:solidFill>
              <a:latin typeface="Segoe UI" panose="020B0502040204020203" pitchFamily="34" charset="0"/>
              <a:cs typeface="Mangal" panose="02040503050203030202" pitchFamily="18" charset="0"/>
            </a:endParaRPr>
          </a:p>
          <a:p>
            <a:pPr lvl="0">
              <a:buFont typeface="+mj-lt"/>
              <a:buAutoNum type="arabicPeriod"/>
            </a:pPr>
            <a:r>
              <a:rPr lang="en-US" kern="0" dirty="0">
                <a:solidFill>
                  <a:srgbClr val="374151"/>
                </a:solidFill>
                <a:latin typeface="Segoe UI" panose="020B0502040204020203" pitchFamily="34" charset="0"/>
                <a:cs typeface="Mangal" panose="02040503050203030202" pitchFamily="18" charset="0"/>
              </a:rPr>
              <a:t>Conclusion and Insights</a:t>
            </a:r>
            <a:endParaRPr lang="en-IN" kern="0" dirty="0">
              <a:solidFill>
                <a:srgbClr val="374151"/>
              </a:solidFill>
              <a:latin typeface="Segoe UI" panose="020B0502040204020203" pitchFamily="34" charset="0"/>
              <a:cs typeface="Mangal" panose="02040503050203030202" pitchFamily="18" charset="0"/>
            </a:endParaRPr>
          </a:p>
        </p:txBody>
      </p:sp>
    </p:spTree>
    <p:extLst>
      <p:ext uri="{BB962C8B-B14F-4D97-AF65-F5344CB8AC3E}">
        <p14:creationId xmlns:p14="http://schemas.microsoft.com/office/powerpoint/2010/main" val="388800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856A-0DCA-A162-1647-5CF9BDFB796B}"/>
              </a:ext>
            </a:extLst>
          </p:cNvPr>
          <p:cNvSpPr>
            <a:spLocks noGrp="1"/>
          </p:cNvSpPr>
          <p:nvPr>
            <p:ph type="title"/>
          </p:nvPr>
        </p:nvSpPr>
        <p:spPr>
          <a:xfrm>
            <a:off x="2592925" y="376518"/>
            <a:ext cx="8911687" cy="887506"/>
          </a:xfrm>
        </p:spPr>
        <p:txBody>
          <a:bodyPr>
            <a:normAutofit/>
          </a:bodyPr>
          <a:lstStyle/>
          <a:p>
            <a:r>
              <a:rPr lang="en-IN" sz="4000" b="1" dirty="0">
                <a:solidFill>
                  <a:schemeClr val="accent2">
                    <a:lumMod val="50000"/>
                  </a:schemeClr>
                </a:solidFill>
              </a:rPr>
              <a:t>Project Workflow</a:t>
            </a:r>
          </a:p>
        </p:txBody>
      </p:sp>
      <p:pic>
        <p:nvPicPr>
          <p:cNvPr id="1028" name="Picture 4" descr="Natural Language Processing Workflow | by Jason Wong | Towards Data Science">
            <a:extLst>
              <a:ext uri="{FF2B5EF4-FFF2-40B4-BE49-F238E27FC236}">
                <a16:creationId xmlns:a16="http://schemas.microsoft.com/office/drawing/2014/main" id="{2B3BF5E9-C244-3A6E-9772-0FD4EA946C8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185"/>
          <a:stretch/>
        </p:blipFill>
        <p:spPr bwMode="auto">
          <a:xfrm>
            <a:off x="2562266" y="1264024"/>
            <a:ext cx="8911686" cy="521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31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27D9-619D-73AF-BEA5-E9370AD4C1FB}"/>
              </a:ext>
            </a:extLst>
          </p:cNvPr>
          <p:cNvSpPr>
            <a:spLocks noGrp="1"/>
          </p:cNvSpPr>
          <p:nvPr>
            <p:ph type="title"/>
          </p:nvPr>
        </p:nvSpPr>
        <p:spPr>
          <a:xfrm>
            <a:off x="2356875" y="624110"/>
            <a:ext cx="9147737" cy="801278"/>
          </a:xfrm>
        </p:spPr>
        <p:txBody>
          <a:bodyPr>
            <a:normAutofit/>
          </a:bodyPr>
          <a:lstStyle/>
          <a:p>
            <a:r>
              <a:rPr lang="en-IN" sz="4000" b="1" dirty="0">
                <a:solidFill>
                  <a:schemeClr val="accent2">
                    <a:lumMod val="50000"/>
                  </a:schemeClr>
                </a:solidFill>
              </a:rPr>
              <a:t>Data Collection</a:t>
            </a:r>
          </a:p>
        </p:txBody>
      </p:sp>
      <p:sp>
        <p:nvSpPr>
          <p:cNvPr id="6" name="TextBox 5">
            <a:extLst>
              <a:ext uri="{FF2B5EF4-FFF2-40B4-BE49-F238E27FC236}">
                <a16:creationId xmlns:a16="http://schemas.microsoft.com/office/drawing/2014/main" id="{8380DEA9-AA57-9BBB-171E-583273D2B22A}"/>
              </a:ext>
            </a:extLst>
          </p:cNvPr>
          <p:cNvSpPr txBox="1"/>
          <p:nvPr/>
        </p:nvSpPr>
        <p:spPr>
          <a:xfrm>
            <a:off x="2356875" y="3863787"/>
            <a:ext cx="8750393" cy="2862322"/>
          </a:xfrm>
          <a:prstGeom prst="rect">
            <a:avLst/>
          </a:prstGeom>
          <a:noFill/>
        </p:spPr>
        <p:txBody>
          <a:bodyPr wrap="square">
            <a:spAutoFit/>
          </a:bodyPr>
          <a:lstStyle/>
          <a:p>
            <a:pPr marL="285750" indent="-285750">
              <a:buFont typeface="Wingdings" panose="05000000000000000000" pitchFamily="2" charset="2"/>
              <a:buChar char="§"/>
            </a:pPr>
            <a:r>
              <a:rPr lang="en-IN" sz="1800" kern="0" dirty="0">
                <a:solidFill>
                  <a:srgbClr val="374151"/>
                </a:solidFill>
                <a:effectLst/>
                <a:latin typeface="Segoe UI" panose="020B0502040204020203" pitchFamily="34" charset="0"/>
                <a:ea typeface="Times New Roman" panose="02020603050405020304" pitchFamily="18" charset="0"/>
              </a:rPr>
              <a:t>The dataset is a part of the data collection process. To effectively use it for </a:t>
            </a:r>
            <a:r>
              <a:rPr lang="en-IN" kern="0" dirty="0">
                <a:solidFill>
                  <a:srgbClr val="374151"/>
                </a:solidFill>
                <a:latin typeface="Segoe UI" panose="020B0502040204020203" pitchFamily="34" charset="0"/>
                <a:ea typeface="Times New Roman" panose="02020603050405020304" pitchFamily="18" charset="0"/>
              </a:rPr>
              <a:t>prediction</a:t>
            </a:r>
            <a:r>
              <a:rPr lang="en-IN" sz="1800" kern="0" dirty="0">
                <a:solidFill>
                  <a:srgbClr val="374151"/>
                </a:solidFill>
                <a:effectLst/>
                <a:latin typeface="Segoe UI" panose="020B0502040204020203" pitchFamily="34" charset="0"/>
                <a:ea typeface="Times New Roman" panose="02020603050405020304" pitchFamily="18" charset="0"/>
              </a:rPr>
              <a:t>, you would need to ensure data quality.</a:t>
            </a:r>
          </a:p>
          <a:p>
            <a:pPr marL="285750" indent="-285750">
              <a:buFont typeface="Wingdings" panose="05000000000000000000" pitchFamily="2" charset="2"/>
              <a:buChar char="§"/>
            </a:pPr>
            <a:endParaRPr lang="en-IN" sz="1800" kern="0" dirty="0">
              <a:solidFill>
                <a:srgbClr val="374151"/>
              </a:solidFill>
              <a:effectLst/>
              <a:latin typeface="Segoe UI" panose="020B0502040204020203" pitchFamily="34" charset="0"/>
              <a:ea typeface="Times New Roman" panose="02020603050405020304" pitchFamily="18" charset="0"/>
            </a:endParaRPr>
          </a:p>
          <a:p>
            <a:pPr marL="285750" indent="-285750">
              <a:buFont typeface="Wingdings" panose="05000000000000000000" pitchFamily="2" charset="2"/>
              <a:buChar char="§"/>
            </a:pPr>
            <a:r>
              <a:rPr lang="en-US" kern="0" dirty="0">
                <a:solidFill>
                  <a:srgbClr val="374151"/>
                </a:solidFill>
                <a:latin typeface="Segoe UI" panose="020B0502040204020203" pitchFamily="34" charset="0"/>
              </a:rPr>
              <a:t>The compiled dataset consists of a substantial number of news articles labeled as either fake or real.</a:t>
            </a:r>
          </a:p>
          <a:p>
            <a:r>
              <a:rPr lang="en-US" kern="0" dirty="0">
                <a:solidFill>
                  <a:srgbClr val="374151"/>
                </a:solidFill>
                <a:latin typeface="Segoe UI" panose="020B0502040204020203" pitchFamily="34" charset="0"/>
              </a:rPr>
              <a:t>Label (1) = Real News</a:t>
            </a:r>
          </a:p>
          <a:p>
            <a:r>
              <a:rPr lang="en-US" kern="0" dirty="0">
                <a:solidFill>
                  <a:srgbClr val="374151"/>
                </a:solidFill>
                <a:latin typeface="Segoe UI" panose="020B0502040204020203" pitchFamily="34" charset="0"/>
              </a:rPr>
              <a:t>Label (0) = Fake News</a:t>
            </a:r>
          </a:p>
          <a:p>
            <a:endParaRPr lang="en-US" kern="0" dirty="0">
              <a:solidFill>
                <a:srgbClr val="374151"/>
              </a:solidFill>
              <a:latin typeface="Segoe UI" panose="020B0502040204020203" pitchFamily="34" charset="0"/>
            </a:endParaRPr>
          </a:p>
          <a:p>
            <a:pPr marL="285750" indent="-285750">
              <a:buFont typeface="Wingdings" panose="05000000000000000000" pitchFamily="2" charset="2"/>
              <a:buChar char="§"/>
            </a:pPr>
            <a:r>
              <a:rPr lang="en-US" kern="0" dirty="0">
                <a:solidFill>
                  <a:srgbClr val="374151"/>
                </a:solidFill>
                <a:latin typeface="Segoe UI" panose="020B0502040204020203" pitchFamily="34" charset="0"/>
              </a:rPr>
              <a:t>Each entry in the dataset includes the textual content of the article and its corresponding label.</a:t>
            </a:r>
          </a:p>
        </p:txBody>
      </p:sp>
      <p:pic>
        <p:nvPicPr>
          <p:cNvPr id="5" name="Picture 4">
            <a:extLst>
              <a:ext uri="{FF2B5EF4-FFF2-40B4-BE49-F238E27FC236}">
                <a16:creationId xmlns:a16="http://schemas.microsoft.com/office/drawing/2014/main" id="{B14BD883-74AE-BA26-1540-714815633B1F}"/>
              </a:ext>
            </a:extLst>
          </p:cNvPr>
          <p:cNvPicPr>
            <a:picLocks noChangeAspect="1"/>
          </p:cNvPicPr>
          <p:nvPr/>
        </p:nvPicPr>
        <p:blipFill rotWithShape="1">
          <a:blip r:embed="rId2"/>
          <a:srcRect l="8918" r="6186"/>
          <a:stretch/>
        </p:blipFill>
        <p:spPr>
          <a:xfrm>
            <a:off x="2589213" y="1259539"/>
            <a:ext cx="8647300" cy="2360336"/>
          </a:xfrm>
          <a:prstGeom prst="rect">
            <a:avLst/>
          </a:prstGeom>
        </p:spPr>
      </p:pic>
    </p:spTree>
    <p:extLst>
      <p:ext uri="{BB962C8B-B14F-4D97-AF65-F5344CB8AC3E}">
        <p14:creationId xmlns:p14="http://schemas.microsoft.com/office/powerpoint/2010/main" val="425701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FC7C-F44B-6F69-0024-21A29B897E06}"/>
              </a:ext>
            </a:extLst>
          </p:cNvPr>
          <p:cNvSpPr>
            <a:spLocks noGrp="1"/>
          </p:cNvSpPr>
          <p:nvPr>
            <p:ph type="title"/>
          </p:nvPr>
        </p:nvSpPr>
        <p:spPr>
          <a:xfrm>
            <a:off x="1999129" y="95193"/>
            <a:ext cx="9501770" cy="1070219"/>
          </a:xfrm>
        </p:spPr>
        <p:txBody>
          <a:bodyPr>
            <a:normAutofit fontScale="90000"/>
          </a:bodyPr>
          <a:lstStyle/>
          <a:p>
            <a:r>
              <a:rPr lang="en-IN" sz="4000" b="1" dirty="0">
                <a:solidFill>
                  <a:schemeClr val="accent2">
                    <a:lumMod val="50000"/>
                  </a:schemeClr>
                </a:solidFill>
              </a:rPr>
              <a:t>Data Preprocessing </a:t>
            </a:r>
            <a:br>
              <a:rPr lang="en-IN" sz="4000" b="1" dirty="0">
                <a:solidFill>
                  <a:schemeClr val="accent2">
                    <a:lumMod val="50000"/>
                  </a:schemeClr>
                </a:solidFill>
              </a:rPr>
            </a:br>
            <a:r>
              <a:rPr lang="en-IN" sz="3100" dirty="0">
                <a:solidFill>
                  <a:schemeClr val="accent2"/>
                </a:solidFill>
              </a:rPr>
              <a:t>Text Preprocessing:</a:t>
            </a:r>
            <a:br>
              <a:rPr lang="en-IN" sz="4000" b="1" dirty="0">
                <a:solidFill>
                  <a:schemeClr val="accent2">
                    <a:lumMod val="50000"/>
                  </a:schemeClr>
                </a:solidFill>
              </a:rPr>
            </a:br>
            <a:endParaRPr lang="en-IN" sz="4000" b="1" dirty="0">
              <a:solidFill>
                <a:schemeClr val="accent2">
                  <a:lumMod val="50000"/>
                </a:schemeClr>
              </a:solidFill>
            </a:endParaRPr>
          </a:p>
        </p:txBody>
      </p:sp>
      <p:sp>
        <p:nvSpPr>
          <p:cNvPr id="11" name="TextBox 10">
            <a:extLst>
              <a:ext uri="{FF2B5EF4-FFF2-40B4-BE49-F238E27FC236}">
                <a16:creationId xmlns:a16="http://schemas.microsoft.com/office/drawing/2014/main" id="{CF796103-6D76-56F2-93B3-816D9D03F291}"/>
              </a:ext>
            </a:extLst>
          </p:cNvPr>
          <p:cNvSpPr txBox="1"/>
          <p:nvPr/>
        </p:nvSpPr>
        <p:spPr>
          <a:xfrm flipH="1">
            <a:off x="1999129" y="1165412"/>
            <a:ext cx="9884639" cy="5062924"/>
          </a:xfrm>
          <a:prstGeom prst="rect">
            <a:avLst/>
          </a:prstGeom>
          <a:noFill/>
        </p:spPr>
        <p:txBody>
          <a:bodyPr wrap="square" rtlCol="0">
            <a:spAutoFit/>
          </a:bodyPr>
          <a:lstStyle/>
          <a:p>
            <a:r>
              <a:rPr lang="en-IN" sz="2000" dirty="0"/>
              <a:t>Text Cleaning:</a:t>
            </a:r>
          </a:p>
          <a:p>
            <a:pPr algn="l">
              <a:buFont typeface="Arial" panose="020B0604020202020204" pitchFamily="34" charset="0"/>
              <a:buChar char="•"/>
            </a:pPr>
            <a:r>
              <a:rPr lang="en-US" sz="2000" i="0" dirty="0">
                <a:solidFill>
                  <a:srgbClr val="0F0F0F"/>
                </a:solidFill>
                <a:effectLst/>
                <a:latin typeface="Söhne"/>
              </a:rPr>
              <a:t>Removed HTML tags from the text.</a:t>
            </a:r>
          </a:p>
          <a:p>
            <a:pPr algn="l">
              <a:buFont typeface="Arial" panose="020B0604020202020204" pitchFamily="34" charset="0"/>
              <a:buChar char="•"/>
            </a:pPr>
            <a:r>
              <a:rPr lang="en-US" sz="2000" i="0" dirty="0">
                <a:solidFill>
                  <a:srgbClr val="0F0F0F"/>
                </a:solidFill>
                <a:effectLst/>
                <a:latin typeface="Söhne"/>
              </a:rPr>
              <a:t>Lowercased the text, removed numbers, and removed punctuation.</a:t>
            </a:r>
          </a:p>
          <a:p>
            <a:pPr algn="l">
              <a:buFont typeface="Arial" panose="020B0604020202020204" pitchFamily="34" charset="0"/>
              <a:buChar char="•"/>
            </a:pPr>
            <a:r>
              <a:rPr lang="en-US" sz="2000" i="0" dirty="0">
                <a:solidFill>
                  <a:srgbClr val="0F0F0F"/>
                </a:solidFill>
                <a:effectLst/>
                <a:latin typeface="Söhne"/>
              </a:rPr>
              <a:t>Tokenized the text into words.</a:t>
            </a:r>
          </a:p>
          <a:p>
            <a:pPr algn="l">
              <a:buFont typeface="Arial" panose="020B0604020202020204" pitchFamily="34" charset="0"/>
              <a:buChar char="•"/>
            </a:pPr>
            <a:r>
              <a:rPr lang="en-US" sz="2000" i="0" dirty="0">
                <a:solidFill>
                  <a:srgbClr val="0F0F0F"/>
                </a:solidFill>
                <a:effectLst/>
                <a:latin typeface="Söhne"/>
              </a:rPr>
              <a:t>Removed </a:t>
            </a:r>
            <a:r>
              <a:rPr lang="en-US" sz="2000" i="0" dirty="0" err="1">
                <a:solidFill>
                  <a:srgbClr val="0F0F0F"/>
                </a:solidFill>
                <a:effectLst/>
                <a:latin typeface="Söhne"/>
              </a:rPr>
              <a:t>stopwords</a:t>
            </a:r>
            <a:r>
              <a:rPr lang="en-US" sz="2000" i="0" dirty="0">
                <a:solidFill>
                  <a:srgbClr val="0F0F0F"/>
                </a:solidFill>
                <a:effectLst/>
                <a:latin typeface="Söhne"/>
              </a:rPr>
              <a:t> using NLTK's English stop words.</a:t>
            </a:r>
          </a:p>
          <a:p>
            <a:pPr algn="l">
              <a:buFont typeface="Arial" panose="020B0604020202020204" pitchFamily="34" charset="0"/>
              <a:buChar char="•"/>
            </a:pPr>
            <a:endParaRPr lang="en-US" sz="2000" dirty="0">
              <a:solidFill>
                <a:srgbClr val="0F0F0F"/>
              </a:solidFill>
              <a:latin typeface="Söhne"/>
            </a:endParaRPr>
          </a:p>
          <a:p>
            <a:r>
              <a:rPr lang="en-US" sz="2000" dirty="0"/>
              <a:t>Text Analysis:</a:t>
            </a:r>
          </a:p>
          <a:p>
            <a:pPr indent="-342900">
              <a:buFont typeface="Arial" panose="020B0604020202020204" pitchFamily="34" charset="0"/>
              <a:buChar char="•"/>
            </a:pPr>
            <a:r>
              <a:rPr lang="en-US" sz="2000" dirty="0">
                <a:solidFill>
                  <a:srgbClr val="0F0F0F"/>
                </a:solidFill>
                <a:latin typeface="Söhne"/>
              </a:rPr>
              <a:t>Calculated the total number of words in the entire dataset, fake news, and real news.</a:t>
            </a:r>
          </a:p>
          <a:p>
            <a:pPr indent="-342900">
              <a:buFont typeface="Arial" panose="020B0604020202020204" pitchFamily="34" charset="0"/>
              <a:buChar char="•"/>
            </a:pPr>
            <a:r>
              <a:rPr lang="en-US" sz="2000" dirty="0">
                <a:solidFill>
                  <a:srgbClr val="0F0F0F"/>
                </a:solidFill>
                <a:latin typeface="Söhne"/>
              </a:rPr>
              <a:t>Visualized the distribution of total words in fake vs. real news using a kernel density estimate (KDE) plot.</a:t>
            </a:r>
          </a:p>
          <a:p>
            <a:pPr indent="-342900">
              <a:buFont typeface="Arial" panose="020B0604020202020204" pitchFamily="34" charset="0"/>
              <a:buChar char="•"/>
            </a:pPr>
            <a:r>
              <a:rPr lang="en-US" sz="2000" b="0" i="0" dirty="0">
                <a:solidFill>
                  <a:srgbClr val="0F0F0F"/>
                </a:solidFill>
                <a:effectLst/>
                <a:latin typeface="Söhne"/>
              </a:rPr>
              <a:t>This analysis provides insights into the word count distribution in both fake and real news, allowing for a better understanding of the length of the textual content in the dataset.</a:t>
            </a:r>
            <a:endParaRPr lang="en-US" sz="2000" dirty="0">
              <a:solidFill>
                <a:srgbClr val="0F0F0F"/>
              </a:solidFill>
              <a:latin typeface="Söhne"/>
            </a:endParaRPr>
          </a:p>
          <a:p>
            <a:endParaRPr lang="en-IN" sz="2400" dirty="0"/>
          </a:p>
          <a:p>
            <a:endParaRPr lang="en-IN" sz="2400" kern="100" dirty="0">
              <a:latin typeface="Calibri" panose="020F0502020204030204" pitchFamily="34" charset="0"/>
              <a:ea typeface="Calibri" panose="020F0502020204030204" pitchFamily="34" charset="0"/>
              <a:cs typeface="Mangal" panose="02040503050203030202" pitchFamily="18" charset="0"/>
            </a:endParaRPr>
          </a:p>
          <a:p>
            <a:endParaRPr lang="en-IN" sz="1100" kern="100" dirty="0">
              <a:latin typeface="Calibri" panose="020F0502020204030204" pitchFamily="34" charset="0"/>
              <a:ea typeface="Calibri" panose="020F0502020204030204" pitchFamily="34" charset="0"/>
              <a:cs typeface="Mangal" panose="02040503050203030202" pitchFamily="18" charset="0"/>
            </a:endParaRPr>
          </a:p>
          <a:p>
            <a:endParaRPr lang="en-IN" sz="2400" dirty="0"/>
          </a:p>
        </p:txBody>
      </p:sp>
      <p:pic>
        <p:nvPicPr>
          <p:cNvPr id="7" name="Picture 6">
            <a:extLst>
              <a:ext uri="{FF2B5EF4-FFF2-40B4-BE49-F238E27FC236}">
                <a16:creationId xmlns:a16="http://schemas.microsoft.com/office/drawing/2014/main" id="{80DEF661-25AF-3A58-5175-01927D355D94}"/>
              </a:ext>
            </a:extLst>
          </p:cNvPr>
          <p:cNvPicPr>
            <a:picLocks noChangeAspect="1"/>
          </p:cNvPicPr>
          <p:nvPr/>
        </p:nvPicPr>
        <p:blipFill rotWithShape="1">
          <a:blip r:embed="rId2"/>
          <a:srcRect l="10496" r="23697"/>
          <a:stretch/>
        </p:blipFill>
        <p:spPr>
          <a:xfrm>
            <a:off x="4475885" y="4960322"/>
            <a:ext cx="2932254" cy="1794666"/>
          </a:xfrm>
          <a:prstGeom prst="rect">
            <a:avLst/>
          </a:prstGeom>
        </p:spPr>
      </p:pic>
      <p:pic>
        <p:nvPicPr>
          <p:cNvPr id="2050" name="Picture 2">
            <a:extLst>
              <a:ext uri="{FF2B5EF4-FFF2-40B4-BE49-F238E27FC236}">
                <a16:creationId xmlns:a16="http://schemas.microsoft.com/office/drawing/2014/main" id="{C2F4D4E4-3A17-5A1E-749E-125F378FF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567" y="4960322"/>
            <a:ext cx="2495550" cy="179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32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F08E-BF49-F950-F458-447DC71271E4}"/>
              </a:ext>
            </a:extLst>
          </p:cNvPr>
          <p:cNvSpPr>
            <a:spLocks noGrp="1"/>
          </p:cNvSpPr>
          <p:nvPr>
            <p:ph type="title"/>
          </p:nvPr>
        </p:nvSpPr>
        <p:spPr>
          <a:xfrm>
            <a:off x="2306054" y="315829"/>
            <a:ext cx="8911687" cy="630949"/>
          </a:xfrm>
        </p:spPr>
        <p:txBody>
          <a:bodyPr>
            <a:normAutofit fontScale="90000"/>
          </a:bodyPr>
          <a:lstStyle/>
          <a:p>
            <a:r>
              <a:rPr lang="en-IN" b="1" dirty="0">
                <a:solidFill>
                  <a:schemeClr val="accent2">
                    <a:lumMod val="50000"/>
                  </a:schemeClr>
                </a:solidFill>
              </a:rPr>
              <a:t>Feature Engineering</a:t>
            </a:r>
            <a:r>
              <a:rPr lang="en-IN" sz="2700" b="1" dirty="0">
                <a:solidFill>
                  <a:schemeClr val="tx1"/>
                </a:solidFill>
                <a:latin typeface="+mn-lt"/>
                <a:ea typeface="+mn-ea"/>
                <a:cs typeface="+mn-cs"/>
              </a:rPr>
              <a:t>:</a:t>
            </a:r>
            <a:endParaRPr lang="en-IN" sz="2400" dirty="0">
              <a:solidFill>
                <a:schemeClr val="tx1"/>
              </a:solidFill>
              <a:latin typeface="+mn-lt"/>
              <a:ea typeface="+mn-ea"/>
              <a:cs typeface="+mn-cs"/>
            </a:endParaRPr>
          </a:p>
        </p:txBody>
      </p:sp>
      <p:sp>
        <p:nvSpPr>
          <p:cNvPr id="3" name="Content Placeholder 2">
            <a:extLst>
              <a:ext uri="{FF2B5EF4-FFF2-40B4-BE49-F238E27FC236}">
                <a16:creationId xmlns:a16="http://schemas.microsoft.com/office/drawing/2014/main" id="{BE2B494A-05CF-945C-0961-93F9CB87F20E}"/>
              </a:ext>
            </a:extLst>
          </p:cNvPr>
          <p:cNvSpPr>
            <a:spLocks noGrp="1"/>
          </p:cNvSpPr>
          <p:nvPr>
            <p:ph idx="1"/>
          </p:nvPr>
        </p:nvSpPr>
        <p:spPr>
          <a:xfrm>
            <a:off x="2306054" y="1084729"/>
            <a:ext cx="9198558" cy="4826493"/>
          </a:xfrm>
        </p:spPr>
        <p:txBody>
          <a:bodyPr>
            <a:normAutofit/>
          </a:bodyPr>
          <a:lstStyle/>
          <a:p>
            <a:pPr>
              <a:buAutoNum type="arabicPeriod"/>
            </a:pPr>
            <a:r>
              <a:rPr lang="en-US" b="1" i="0" dirty="0">
                <a:solidFill>
                  <a:srgbClr val="0F0F0F"/>
                </a:solidFill>
                <a:effectLst/>
                <a:latin typeface="Söhne"/>
              </a:rPr>
              <a:t>Word Cloud Visualization without TF-IDF:</a:t>
            </a:r>
          </a:p>
          <a:p>
            <a:pPr>
              <a:buFont typeface="Wingdings" panose="05000000000000000000" pitchFamily="2" charset="2"/>
              <a:buChar char="§"/>
            </a:pPr>
            <a:r>
              <a:rPr lang="en-US" b="0" i="0" dirty="0">
                <a:solidFill>
                  <a:srgbClr val="0F0F0F"/>
                </a:solidFill>
                <a:effectLst/>
                <a:latin typeface="Söhne"/>
              </a:rPr>
              <a:t> This approach provides a visual representation of the most frequent words in the raw text data without considering the TF-IDF weights.</a:t>
            </a:r>
          </a:p>
          <a:p>
            <a:pPr>
              <a:buFont typeface="Wingdings" panose="05000000000000000000" pitchFamily="2" charset="2"/>
              <a:buChar char="§"/>
            </a:pPr>
            <a:r>
              <a:rPr lang="en-US" b="0" i="0" dirty="0">
                <a:solidFill>
                  <a:srgbClr val="0F0F0F"/>
                </a:solidFill>
                <a:effectLst/>
                <a:latin typeface="Söhne"/>
              </a:rPr>
              <a:t>weighting mechanisms may highlight common words that appear in both fake and real news, making it challenging to discern meaningful differences.</a:t>
            </a:r>
            <a:endParaRPr lang="en-US" dirty="0">
              <a:solidFill>
                <a:srgbClr val="0F0F0F"/>
              </a:solidFill>
              <a:latin typeface="Söhne"/>
            </a:endParaRPr>
          </a:p>
          <a:p>
            <a:pPr>
              <a:buFont typeface="Wingdings" panose="05000000000000000000" pitchFamily="2" charset="2"/>
              <a:buChar char="§"/>
            </a:pPr>
            <a:r>
              <a:rPr lang="en-US" b="0" i="0" dirty="0">
                <a:solidFill>
                  <a:srgbClr val="0F0F0F"/>
                </a:solidFill>
                <a:effectLst/>
                <a:latin typeface="Söhne"/>
              </a:rPr>
              <a:t>The word clouds generated this way are more reflective of the most frequent words in the entire corpus, which might not be effective for distinguishing between the two classes.</a:t>
            </a:r>
          </a:p>
          <a:p>
            <a:pPr marL="0" indent="0">
              <a:buNone/>
            </a:pPr>
            <a:endParaRPr lang="en-IN" dirty="0"/>
          </a:p>
        </p:txBody>
      </p:sp>
      <p:pic>
        <p:nvPicPr>
          <p:cNvPr id="3074" name="Picture 2">
            <a:extLst>
              <a:ext uri="{FF2B5EF4-FFF2-40B4-BE49-F238E27FC236}">
                <a16:creationId xmlns:a16="http://schemas.microsoft.com/office/drawing/2014/main" id="{1FF55803-5AB4-B214-B09A-D2CD3AC39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054" y="3567953"/>
            <a:ext cx="9048750" cy="297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2829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Override1.xml><?xml version="1.0" encoding="utf-8"?>
<a:themeOverride xmlns:a="http://schemas.openxmlformats.org/drawingml/2006/main">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themeOverride>
</file>

<file path=docProps/app.xml><?xml version="1.0" encoding="utf-8"?>
<Properties xmlns="http://schemas.openxmlformats.org/officeDocument/2006/extended-properties" xmlns:vt="http://schemas.openxmlformats.org/officeDocument/2006/docPropsVTypes">
  <Template>Office 2013 - 2022 Theme</Template>
  <TotalTime>741</TotalTime>
  <Words>1844</Words>
  <Application>Microsoft Office PowerPoint</Application>
  <PresentationFormat>Widescreen</PresentationFormat>
  <Paragraphs>149</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Century Gothic</vt:lpstr>
      <vt:lpstr>Consolas</vt:lpstr>
      <vt:lpstr>Segoe UI</vt:lpstr>
      <vt:lpstr>Söhne</vt:lpstr>
      <vt:lpstr>Wingdings</vt:lpstr>
      <vt:lpstr>Wingdings 3</vt:lpstr>
      <vt:lpstr>Wisp</vt:lpstr>
      <vt:lpstr>Fake and Real News Prediction with NLP &amp; Machine Learning</vt:lpstr>
      <vt:lpstr>PowerPoint Presentation</vt:lpstr>
      <vt:lpstr>Objective</vt:lpstr>
      <vt:lpstr>Project Scope</vt:lpstr>
      <vt:lpstr>Agenda</vt:lpstr>
      <vt:lpstr>Project Workflow</vt:lpstr>
      <vt:lpstr>Data Collection</vt:lpstr>
      <vt:lpstr>Data Preprocessing  Text Preprocessing: </vt:lpstr>
      <vt:lpstr>Feature Engineering:</vt:lpstr>
      <vt:lpstr>Continued,</vt:lpstr>
      <vt:lpstr>Transform Text with TF-IDF Vectorizer</vt:lpstr>
      <vt:lpstr>Continued,</vt:lpstr>
      <vt:lpstr>Model Development and Evaluation:</vt:lpstr>
      <vt:lpstr>PowerPoint Presentation</vt:lpstr>
      <vt:lpstr>Naive Bayes - </vt:lpstr>
      <vt:lpstr>Random Forest Classifier - </vt:lpstr>
      <vt:lpstr>Logistic Regression - </vt:lpstr>
      <vt:lpstr>Model Selection: Random Forest Classifier</vt:lpstr>
      <vt:lpstr>Model Selection: Random Forest Classifier</vt:lpstr>
      <vt:lpstr>Deployment: Local Deployment</vt:lpstr>
      <vt:lpstr>Deployment: Global Deployment</vt:lpstr>
      <vt:lpstr>Challenges Faced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GetaR Music Recommendation</dc:title>
  <dc:creator>Shlok Jain</dc:creator>
  <cp:lastModifiedBy>Rahul Daphale</cp:lastModifiedBy>
  <cp:revision>167</cp:revision>
  <dcterms:created xsi:type="dcterms:W3CDTF">2023-10-13T10:39:01Z</dcterms:created>
  <dcterms:modified xsi:type="dcterms:W3CDTF">2023-11-25T14:45:02Z</dcterms:modified>
</cp:coreProperties>
</file>