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DB8BA0-E0BF-4FAE-8E14-27FE03DADC3A}">
  <a:tblStyle styleId="{5EDB8BA0-E0BF-4FAE-8E14-27FE03DADC3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ebaim.org/resources/contrastchecker/" TargetMode="External"/><Relationship Id="rId5" Type="http://schemas.openxmlformats.org/officeDocument/2006/relationships/hyperlink" Target="http://leaverou.github.io/contrast-rat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0"/>
            <a:ext cx="9144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Study Buddies Color Glossary</a:t>
            </a:r>
            <a:endParaRPr sz="30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900" y="504900"/>
            <a:ext cx="6629086" cy="4525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 rot="10800000">
            <a:off x="3593450" y="2485650"/>
            <a:ext cx="1064700" cy="23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 rot="10800000">
            <a:off x="3585650" y="2939575"/>
            <a:ext cx="1072500" cy="301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Shape 58"/>
          <p:cNvCxnSpPr/>
          <p:nvPr/>
        </p:nvCxnSpPr>
        <p:spPr>
          <a:xfrm flipH="1">
            <a:off x="3256675" y="3980350"/>
            <a:ext cx="1252200" cy="8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 rot="10800000">
            <a:off x="2059010" y="4419125"/>
            <a:ext cx="2614800" cy="2115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148750" y="902350"/>
            <a:ext cx="90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Research and Analysis</a:t>
            </a:r>
            <a:endParaRPr sz="3000"/>
          </a:p>
        </p:txBody>
      </p:sp>
      <p:sp>
        <p:nvSpPr>
          <p:cNvPr id="65" name="Shape 65"/>
          <p:cNvSpPr/>
          <p:nvPr/>
        </p:nvSpPr>
        <p:spPr>
          <a:xfrm rot="853751">
            <a:off x="2817112" y="2227055"/>
            <a:ext cx="2981677" cy="108174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1837525" y="267525"/>
            <a:ext cx="574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Color Analysis</a:t>
            </a:r>
            <a:endParaRPr b="1" sz="1600"/>
          </a:p>
        </p:txBody>
      </p:sp>
      <p:sp>
        <p:nvSpPr>
          <p:cNvPr id="71" name="Shape 71"/>
          <p:cNvSpPr txBox="1"/>
          <p:nvPr/>
        </p:nvSpPr>
        <p:spPr>
          <a:xfrm>
            <a:off x="1159750" y="702425"/>
            <a:ext cx="6702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followed:</a:t>
            </a:r>
            <a:br>
              <a:rPr lang="en"/>
            </a:br>
            <a:r>
              <a:rPr lang="en"/>
              <a:t>* </a:t>
            </a:r>
            <a:r>
              <a:rPr lang="en"/>
              <a:t>C</a:t>
            </a:r>
            <a:r>
              <a:rPr lang="en"/>
              <a:t>ollect </a:t>
            </a:r>
            <a:r>
              <a:rPr lang="en"/>
              <a:t>co</a:t>
            </a:r>
            <a:r>
              <a:rPr lang="en"/>
              <a:t>lor values from Udacity Classroom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Analyze color combinations to get contrast ratio (color contrast analysis tools)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Determine if contrast ratio complies with WCAG minimum guideline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yes, keep Udacity color value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no, find a new color value that satisfies the guideline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 is measured using a formula that gives a ratio ranging from </a:t>
            </a:r>
            <a:br>
              <a:rPr lang="en"/>
            </a:br>
            <a:r>
              <a:rPr lang="en"/>
              <a:t>  </a:t>
            </a:r>
            <a:r>
              <a:rPr lang="en" sz="1200"/>
              <a:t>1:1 (no contrast: white text on white background or black text on black background) </a:t>
            </a:r>
            <a:br>
              <a:rPr lang="en" sz="1200"/>
            </a:br>
            <a:r>
              <a:rPr lang="en" sz="1200"/>
              <a:t>   to </a:t>
            </a:r>
            <a:br>
              <a:rPr lang="en" sz="1200"/>
            </a:br>
            <a:r>
              <a:rPr lang="en" sz="1200"/>
              <a:t>   21:1 (maximum contrast: black text on white background or white text on black background).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@Sravanthi  and @JaniceM discovered t</a:t>
            </a:r>
            <a:r>
              <a:rPr lang="en"/>
              <a:t>hat, in 3 cases, </a:t>
            </a:r>
            <a:r>
              <a:rPr lang="en"/>
              <a:t>the Udacity color combinations did NOT meet the minimum guideline for web accessibility.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Study Buddies project will use color values that satisfy the WCAG Guidelines.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111550" y="685278"/>
            <a:ext cx="88665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</a:rPr>
              <a:t>Contrast ratio is a value generated by comparing foreground (text or graphics) color to background color. It’s important to have sufficient contrast between foreground and background for many reasons:</a:t>
            </a:r>
            <a:endParaRPr sz="9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create a better experience for users with color-deficient vision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content is legible in different lighting conditions, such as bright sunlight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content is easier to read by every site user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to avoid lawsuits and/or bad press</a:t>
            </a:r>
            <a:endParaRPr sz="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000000"/>
                </a:solidFill>
              </a:rPr>
              <a:t> </a:t>
            </a:r>
            <a:endParaRPr sz="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  <a:highlight>
                  <a:srgbClr val="FAFAFA"/>
                </a:highlight>
              </a:rPr>
              <a:t>Web Content Accessibility Guidelines (WCAG</a:t>
            </a:r>
            <a:r>
              <a:rPr lang="en" sz="900">
                <a:solidFill>
                  <a:srgbClr val="000000"/>
                </a:solidFill>
              </a:rPr>
              <a:t>)</a:t>
            </a:r>
            <a:r>
              <a:rPr lang="en" sz="900">
                <a:solidFill>
                  <a:srgbClr val="000000"/>
                </a:solidFill>
                <a:highlight>
                  <a:srgbClr val="FAFAFA"/>
                </a:highlight>
              </a:rPr>
              <a:t> 2.0, level AA require a contrast ratio of:</a:t>
            </a:r>
            <a:endParaRPr sz="900">
              <a:solidFill>
                <a:srgbClr val="000000"/>
              </a:solidFill>
              <a:highlight>
                <a:srgbClr val="FAFAFA"/>
              </a:highlight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at least </a:t>
            </a:r>
            <a:r>
              <a:rPr b="1" lang="en" sz="800">
                <a:solidFill>
                  <a:srgbClr val="000000"/>
                </a:solidFill>
              </a:rPr>
              <a:t>3.0</a:t>
            </a:r>
            <a:r>
              <a:rPr lang="en" sz="800">
                <a:solidFill>
                  <a:srgbClr val="000000"/>
                </a:solidFill>
              </a:rPr>
              <a:t>:1 for large text*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at least </a:t>
            </a:r>
            <a:r>
              <a:rPr b="1" lang="en" sz="800">
                <a:solidFill>
                  <a:srgbClr val="000000"/>
                </a:solidFill>
              </a:rPr>
              <a:t>4.5</a:t>
            </a:r>
            <a:r>
              <a:rPr lang="en" sz="800">
                <a:solidFill>
                  <a:srgbClr val="000000"/>
                </a:solidFill>
              </a:rPr>
              <a:t>:1 for non-large text</a:t>
            </a:r>
            <a:endParaRPr sz="8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88" y="97938"/>
            <a:ext cx="22574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595200" y="89400"/>
            <a:ext cx="5177400" cy="600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https://webaim.org/resources/contrastchecker/</a:t>
            </a:r>
            <a:r>
              <a:rPr lang="en" sz="1000"/>
              <a:t>  </a:t>
            </a:r>
            <a:r>
              <a:rPr lang="en" sz="800"/>
              <a:t> (general purpose checker)</a:t>
            </a:r>
            <a:endParaRPr sz="1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http://leaverou.github.io/contrast-ratio/</a:t>
            </a:r>
            <a:r>
              <a:rPr lang="en" sz="1000"/>
              <a:t>  </a:t>
            </a:r>
            <a:r>
              <a:rPr lang="en" sz="800"/>
              <a:t>  (to evaluate colors with </a:t>
            </a:r>
            <a:r>
              <a:rPr lang="en" sz="800"/>
              <a:t>opacity</a:t>
            </a:r>
            <a:r>
              <a:rPr lang="en" sz="800"/>
              <a:t>)</a:t>
            </a:r>
            <a:endParaRPr sz="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5506325" y="1733629"/>
            <a:ext cx="2307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*Large text:</a:t>
            </a:r>
            <a:endParaRPr i="1"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     bold - 14 point (~18.66px) or larger</a:t>
            </a:r>
            <a:endParaRPr i="1" sz="8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     non-bold - 18 point (~24px) or larger</a:t>
            </a:r>
            <a:endParaRPr i="1" sz="800">
              <a:solidFill>
                <a:schemeClr val="dk1"/>
              </a:solidFill>
            </a:endParaRPr>
          </a:p>
        </p:txBody>
      </p:sp>
      <p:graphicFrame>
        <p:nvGraphicFramePr>
          <p:cNvPr id="80" name="Shape 80"/>
          <p:cNvGraphicFramePr/>
          <p:nvPr/>
        </p:nvGraphicFramePr>
        <p:xfrm>
          <a:off x="146306" y="23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{5EDB8BA0-E0BF-4FAE-8E14-27FE03DADC3A}</a:tableStyleId>
              </a:tblPr>
              <a:tblGrid>
                <a:gridCol w="722625"/>
                <a:gridCol w="2060600"/>
                <a:gridCol w="1179200"/>
                <a:gridCol w="1351125"/>
                <a:gridCol w="1188525"/>
                <a:gridCol w="1363150"/>
                <a:gridCol w="1030775"/>
              </a:tblGrid>
              <a:tr h="57855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Udacity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Color Combination</a:t>
                      </a:r>
                      <a:endParaRPr b="1"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Contrast ratio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calculated by WebAIM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contrast checker tool</a:t>
                      </a:r>
                      <a:endParaRPr b="1"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Does this comply </a:t>
                      </a:r>
                      <a:br>
                        <a:rPr b="1" lang="en" sz="900"/>
                      </a:br>
                      <a:r>
                        <a:rPr b="1" lang="en" sz="900"/>
                        <a:t>with WCAG Guideline?</a:t>
                      </a:r>
                      <a:endParaRPr b="1"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Study Buddies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900"/>
                        <a:t>NEW</a:t>
                      </a:r>
                      <a:endParaRPr b="1" i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color</a:t>
                      </a:r>
                      <a:endParaRPr b="1"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Resulting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Study Buddies</a:t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contrast ratio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E69138"/>
                          </a:highlight>
                        </a:rPr>
                        <a:t>[</a:t>
                      </a:r>
                      <a:r>
                        <a:rPr b="1" lang="en" sz="900">
                          <a:highlight>
                            <a:srgbClr val="E69138"/>
                          </a:highlight>
                        </a:rPr>
                        <a:t>A</a:t>
                      </a:r>
                      <a:r>
                        <a:rPr lang="en" sz="900">
                          <a:highlight>
                            <a:srgbClr val="E69138"/>
                          </a:highlight>
                        </a:rPr>
                        <a:t>]  </a:t>
                      </a:r>
                      <a:endParaRPr sz="900">
                        <a:highlight>
                          <a:srgbClr val="E69138"/>
                        </a:highlight>
                      </a:endParaRPr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#fff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69138"/>
                          </a:solidFill>
                          <a:highlight>
                            <a:srgbClr val="FAFAFA"/>
                          </a:highlight>
                        </a:rPr>
                        <a:t>#02b3e4</a:t>
                      </a:r>
                      <a:endParaRPr sz="9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2.45</a:t>
                      </a:r>
                      <a:r>
                        <a:rPr lang="en" sz="900"/>
                        <a:t>:1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E599"/>
                          </a:highlight>
                        </a:rPr>
                        <a:t>NO</a:t>
                      </a:r>
                      <a:endParaRPr sz="900">
                        <a:highlight>
                          <a:srgbClr val="FFE599"/>
                        </a:highlight>
                      </a:endParaRPr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#0280a4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4.54</a:t>
                      </a:r>
                      <a:r>
                        <a:rPr lang="en" sz="900"/>
                        <a:t>:1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[</a:t>
                      </a: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B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]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E69138"/>
                        </a:highlight>
                      </a:endParaRPr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#fff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69138"/>
                          </a:solidFill>
                          <a:highlight>
                            <a:srgbClr val="FAFAFA"/>
                          </a:highlight>
                        </a:rPr>
                        <a:t>#7d97ad</a:t>
                      </a:r>
                      <a:endParaRPr sz="900">
                        <a:solidFill>
                          <a:srgbClr val="E69138"/>
                        </a:solidFill>
                        <a:highlight>
                          <a:srgbClr val="FAFAFA"/>
                        </a:highlight>
                      </a:endParaRPr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/>
                        <a:t>3.04</a:t>
                      </a:r>
                      <a:r>
                        <a:rPr lang="en" sz="900"/>
                        <a:t>:1</a:t>
                      </a:r>
                      <a:endParaRPr b="1"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highlight>
                            <a:srgbClr val="FFE599"/>
                          </a:highlight>
                        </a:rPr>
                        <a:t>NO</a:t>
                      </a:r>
                      <a:r>
                        <a:rPr lang="en" sz="900"/>
                        <a:t> </a:t>
                      </a:r>
                      <a:r>
                        <a:rPr lang="en" sz="800"/>
                        <a:t>(fails non-large)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#64788a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4.57</a:t>
                      </a:r>
                      <a:r>
                        <a:rPr lang="en" sz="9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:1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[</a:t>
                      </a: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C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]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#fff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#2e3d49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11.17</a:t>
                      </a:r>
                      <a:r>
                        <a:rPr lang="en" sz="900"/>
                        <a:t>:1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[</a:t>
                      </a: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D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]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hsla(0, 0%, 100%, .5)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69138"/>
                          </a:solidFill>
                          <a:highlight>
                            <a:srgbClr val="FAFAFA"/>
                          </a:highlight>
                        </a:rPr>
                        <a:t>#2e3d49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4.10</a:t>
                      </a:r>
                      <a:r>
                        <a:rPr lang="en" sz="900"/>
                        <a:t>:1</a:t>
                      </a:r>
                      <a:endParaRPr b="1"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E599"/>
                          </a:highlight>
                        </a:rPr>
                        <a:t>NO</a:t>
                      </a:r>
                      <a:r>
                        <a:rPr lang="en" sz="900"/>
                        <a:t> </a:t>
                      </a:r>
                      <a:r>
                        <a:rPr lang="en" sz="800"/>
                        <a:t>(fails non-large)</a:t>
                      </a:r>
                      <a:endParaRPr sz="8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hsla(0, 0%, 100%, .55)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4.60</a:t>
                      </a:r>
                      <a:r>
                        <a:rPr lang="en" sz="900"/>
                        <a:t>:1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[</a:t>
                      </a: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E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]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#fff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#4f4f4f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AFAFA"/>
                          </a:highlight>
                        </a:rPr>
                        <a:t>8.19</a:t>
                      </a:r>
                      <a:r>
                        <a:rPr lang="en" sz="900">
                          <a:highlight>
                            <a:srgbClr val="FAFAFA"/>
                          </a:highlight>
                        </a:rPr>
                        <a:t>:1</a:t>
                      </a:r>
                      <a:endParaRPr b="1"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[</a:t>
                      </a:r>
                      <a:r>
                        <a:rPr b="1"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F</a:t>
                      </a: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E69138"/>
                          </a:highlight>
                        </a:rPr>
                        <a:t>]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#02ccba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#2e3d49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AFAFA"/>
                          </a:highlight>
                        </a:rPr>
                        <a:t>5.51</a:t>
                      </a:r>
                      <a:r>
                        <a:rPr lang="en" sz="900">
                          <a:highlight>
                            <a:srgbClr val="FAFAFA"/>
                          </a:highlight>
                        </a:rPr>
                        <a:t>:1</a:t>
                      </a:r>
                      <a:endParaRPr b="1"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Yes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--</a:t>
                      </a:r>
                      <a:endParaRPr sz="900"/>
                    </a:p>
                  </a:txBody>
                  <a:tcPr marT="91425" marB="91425" marR="68575" marL="68575">
                    <a:lnL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0" y="105500"/>
            <a:ext cx="1970600" cy="6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25" y="1498175"/>
            <a:ext cx="21336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ctrTitle"/>
          </p:nvPr>
        </p:nvSpPr>
        <p:spPr>
          <a:xfrm>
            <a:off x="2187250" y="1465025"/>
            <a:ext cx="1639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progress bar   #15c26b</a:t>
            </a:r>
            <a:b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status text  </a:t>
            </a:r>
            <a:r>
              <a:rPr lang="en" sz="1050">
                <a:solidFill>
                  <a:srgbClr val="F6B26B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#7d97ad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50" y="2198175"/>
            <a:ext cx="1885250" cy="145335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ctrTitle"/>
          </p:nvPr>
        </p:nvSpPr>
        <p:spPr>
          <a:xfrm>
            <a:off x="2320125" y="2348250"/>
            <a:ext cx="218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headers  #2e3d49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&lt;p&gt; text  #4f4f4f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&lt;a&gt;  #02b3e4 (same as blue button)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a:hover  #2e3d49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5039311" y="1268223"/>
            <a:ext cx="3969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Shape 91"/>
          <p:cNvCxnSpPr/>
          <p:nvPr/>
        </p:nvCxnSpPr>
        <p:spPr>
          <a:xfrm>
            <a:off x="467311" y="2023186"/>
            <a:ext cx="3969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18750" y="3743425"/>
            <a:ext cx="3969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ctrTitle"/>
          </p:nvPr>
        </p:nvSpPr>
        <p:spPr>
          <a:xfrm>
            <a:off x="3254050" y="4180025"/>
            <a:ext cx="12528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slider</a:t>
            </a: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#</a:t>
            </a: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5d7385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/>
          <p:nvPr>
            <p:ph type="ctrTitle"/>
          </p:nvPr>
        </p:nvSpPr>
        <p:spPr>
          <a:xfrm>
            <a:off x="1945650" y="127528"/>
            <a:ext cx="20619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blue button  </a:t>
            </a:r>
            <a:r>
              <a:rPr lang="en" sz="1050">
                <a:solidFill>
                  <a:srgbClr val="F6B26B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#02b3e4</a:t>
            </a: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(same as &lt;a&gt;)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there’s a drop shadow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blue button:hover  #028bb1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drop shadow changes on hover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 #fff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418750" y="3983550"/>
            <a:ext cx="3139376" cy="933450"/>
            <a:chOff x="418750" y="3983550"/>
            <a:chExt cx="3139376" cy="933450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8750" y="3983550"/>
              <a:ext cx="2914650" cy="933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Shape 97"/>
            <p:cNvCxnSpPr/>
            <p:nvPr/>
          </p:nvCxnSpPr>
          <p:spPr>
            <a:xfrm flipH="1">
              <a:off x="3030426" y="4440377"/>
              <a:ext cx="527700" cy="218100"/>
            </a:xfrm>
            <a:prstGeom prst="curvedConnector3">
              <a:avLst>
                <a:gd fmla="val 24000" name="adj1"/>
              </a:avLst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1775" y="229925"/>
            <a:ext cx="1192325" cy="3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ctrTitle"/>
          </p:nvPr>
        </p:nvSpPr>
        <p:spPr>
          <a:xfrm>
            <a:off x="6762550" y="109629"/>
            <a:ext cx="223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grey </a:t>
            </a: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button   </a:t>
            </a:r>
            <a:r>
              <a:rPr lang="en" sz="1050">
                <a:solidFill>
                  <a:srgbClr val="F6B26B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#7d97ad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there’s a drop shadow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grey button:hover  #607e97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drop shadow changes on hover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 #fff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7036500" y="3858225"/>
            <a:ext cx="2061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light-gray background   </a:t>
            </a:r>
            <a:r>
              <a:rPr lang="en" sz="1050">
                <a:solidFill>
                  <a:schemeClr val="dk1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#fafbfc</a:t>
            </a:r>
            <a:endParaRPr sz="105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493600" y="4732025"/>
            <a:ext cx="3000000" cy="35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“Open Sans”, Helvetica, sans-serif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8850" y="1436052"/>
            <a:ext cx="2133600" cy="202488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ctrTitle"/>
          </p:nvPr>
        </p:nvSpPr>
        <p:spPr>
          <a:xfrm>
            <a:off x="7082100" y="1595675"/>
            <a:ext cx="19707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icon   </a:t>
            </a:r>
            <a:r>
              <a:rPr lang="en" sz="1050">
                <a:solidFill>
                  <a:srgbClr val="F6B26B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#02b3e4</a:t>
            </a:r>
            <a:b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icon:hover + :active   #fff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  </a:t>
            </a:r>
            <a:r>
              <a:rPr lang="en" sz="1050">
                <a:solidFill>
                  <a:srgbClr val="F6B26B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hsla(0, 0%, 100%, .5)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text:hover  #fff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text:active  #fff, weight 400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checkmark   #02ccba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gray-black background  #2e3d49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black border   #1c262f</a:t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467311" y="1330350"/>
            <a:ext cx="3969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Shape 105"/>
          <p:cNvPicPr preferRelativeResize="0"/>
          <p:nvPr/>
        </p:nvPicPr>
        <p:blipFill rotWithShape="1">
          <a:blip r:embed="rId9">
            <a:alphaModFix/>
          </a:blip>
          <a:srcRect b="0" l="0" r="0" t="5464"/>
          <a:stretch/>
        </p:blipFill>
        <p:spPr>
          <a:xfrm>
            <a:off x="5256650" y="3596025"/>
            <a:ext cx="1639500" cy="103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 flipH="1">
            <a:off x="6819318" y="4135577"/>
            <a:ext cx="527700" cy="218100"/>
          </a:xfrm>
          <a:prstGeom prst="curvedConnector3">
            <a:avLst>
              <a:gd fmla="val 24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5066950" y="3591025"/>
            <a:ext cx="3969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/>
        </p:nvSpPr>
        <p:spPr>
          <a:xfrm rot="-422498">
            <a:off x="4038229" y="61509"/>
            <a:ext cx="1252951" cy="619666"/>
          </a:xfrm>
          <a:prstGeom prst="rect">
            <a:avLst/>
          </a:prstGeom>
          <a:solidFill>
            <a:srgbClr val="F6B26B"/>
          </a:solidFill>
          <a:ln cap="flat" cmpd="sng" w="2857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Udacity Classroom Colors</a:t>
            </a:r>
            <a:endParaRPr b="1" sz="1200"/>
          </a:p>
        </p:txBody>
      </p:sp>
      <p:cxnSp>
        <p:nvCxnSpPr>
          <p:cNvPr id="109" name="Shape 109"/>
          <p:cNvCxnSpPr/>
          <p:nvPr/>
        </p:nvCxnSpPr>
        <p:spPr>
          <a:xfrm flipH="1">
            <a:off x="7047918" y="3118223"/>
            <a:ext cx="527700" cy="218100"/>
          </a:xfrm>
          <a:prstGeom prst="curvedConnector3">
            <a:avLst>
              <a:gd fmla="val 24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Shape 110"/>
          <p:cNvSpPr txBox="1"/>
          <p:nvPr/>
        </p:nvSpPr>
        <p:spPr>
          <a:xfrm>
            <a:off x="700850" y="725225"/>
            <a:ext cx="282000" cy="288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111" name="Shape 111"/>
          <p:cNvSpPr txBox="1"/>
          <p:nvPr/>
        </p:nvSpPr>
        <p:spPr>
          <a:xfrm>
            <a:off x="136750" y="1498175"/>
            <a:ext cx="282000" cy="288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112" name="Shape 112"/>
          <p:cNvSpPr txBox="1"/>
          <p:nvPr/>
        </p:nvSpPr>
        <p:spPr>
          <a:xfrm>
            <a:off x="136750" y="2481192"/>
            <a:ext cx="282000" cy="288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</p:txBody>
      </p:sp>
      <p:sp>
        <p:nvSpPr>
          <p:cNvPr id="113" name="Shape 113"/>
          <p:cNvSpPr txBox="1"/>
          <p:nvPr/>
        </p:nvSpPr>
        <p:spPr>
          <a:xfrm>
            <a:off x="8611250" y="1621350"/>
            <a:ext cx="282000" cy="288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endParaRPr b="1"/>
          </a:p>
        </p:txBody>
      </p:sp>
      <p:sp>
        <p:nvSpPr>
          <p:cNvPr id="114" name="Shape 114"/>
          <p:cNvSpPr txBox="1"/>
          <p:nvPr/>
        </p:nvSpPr>
        <p:spPr>
          <a:xfrm>
            <a:off x="5823275" y="725225"/>
            <a:ext cx="282000" cy="288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115" name="Shape 115"/>
          <p:cNvSpPr txBox="1"/>
          <p:nvPr/>
        </p:nvSpPr>
        <p:spPr>
          <a:xfrm>
            <a:off x="8714050" y="2422363"/>
            <a:ext cx="282000" cy="288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</a:t>
            </a:r>
            <a:endParaRPr b="1"/>
          </a:p>
        </p:txBody>
      </p:sp>
      <p:sp>
        <p:nvSpPr>
          <p:cNvPr id="116" name="Shape 116"/>
          <p:cNvSpPr txBox="1"/>
          <p:nvPr/>
        </p:nvSpPr>
        <p:spPr>
          <a:xfrm>
            <a:off x="136750" y="2820400"/>
            <a:ext cx="282000" cy="288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endParaRPr b="1"/>
          </a:p>
        </p:txBody>
      </p:sp>
      <p:cxnSp>
        <p:nvCxnSpPr>
          <p:cNvPr id="117" name="Shape 117"/>
          <p:cNvCxnSpPr/>
          <p:nvPr/>
        </p:nvCxnSpPr>
        <p:spPr>
          <a:xfrm rot="10800000">
            <a:off x="6626712" y="2658170"/>
            <a:ext cx="527700" cy="218100"/>
          </a:xfrm>
          <a:prstGeom prst="curvedConnector3">
            <a:avLst>
              <a:gd fmla="val 24000" name="adj1"/>
            </a:avLst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