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7" r:id="rId4"/>
    <p:sldId id="276" r:id="rId5"/>
    <p:sldId id="285" r:id="rId6"/>
    <p:sldId id="286" r:id="rId7"/>
    <p:sldId id="287" r:id="rId8"/>
    <p:sldId id="288" r:id="rId9"/>
    <p:sldId id="289" r:id="rId10"/>
    <p:sldId id="278" r:id="rId11"/>
    <p:sldId id="298" r:id="rId12"/>
    <p:sldId id="290" r:id="rId13"/>
    <p:sldId id="292" r:id="rId14"/>
    <p:sldId id="293" r:id="rId15"/>
    <p:sldId id="294" r:id="rId16"/>
    <p:sldId id="295" r:id="rId17"/>
    <p:sldId id="310" r:id="rId18"/>
    <p:sldId id="296" r:id="rId19"/>
    <p:sldId id="297" r:id="rId20"/>
    <p:sldId id="316" r:id="rId21"/>
    <p:sldId id="317" r:id="rId22"/>
    <p:sldId id="304" r:id="rId23"/>
    <p:sldId id="279" r:id="rId24"/>
    <p:sldId id="302" r:id="rId25"/>
    <p:sldId id="306" r:id="rId26"/>
    <p:sldId id="281" r:id="rId27"/>
    <p:sldId id="305" r:id="rId28"/>
    <p:sldId id="303" r:id="rId29"/>
    <p:sldId id="311" r:id="rId30"/>
    <p:sldId id="301" r:id="rId31"/>
    <p:sldId id="282" r:id="rId32"/>
    <p:sldId id="307" r:id="rId33"/>
    <p:sldId id="308" r:id="rId34"/>
    <p:sldId id="312" r:id="rId35"/>
    <p:sldId id="313" r:id="rId36"/>
    <p:sldId id="314" r:id="rId37"/>
    <p:sldId id="315" r:id="rId38"/>
    <p:sldId id="283" r:id="rId39"/>
    <p:sldId id="27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355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2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D4DC-2A34-4961-866A-AB520AFAF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1356359"/>
            <a:ext cx="8001000" cy="914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Competitive problem tag generation and similarity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0EB0A-941C-43E9-BBAC-3F7E09C30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611315"/>
            <a:ext cx="10886465" cy="31798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Group name: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Classifiers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Mentor: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Kanay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Gupta 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Team Members:</a:t>
            </a:r>
          </a:p>
          <a:p>
            <a:pPr algn="r"/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Chittaranjan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Rath (2018201007)</a:t>
            </a:r>
          </a:p>
          <a:p>
            <a:pPr algn="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Prakash Nath Jha (2018201013)</a:t>
            </a:r>
          </a:p>
          <a:p>
            <a:pPr algn="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Nitish Srivastava (2018201012)</a:t>
            </a:r>
          </a:p>
          <a:p>
            <a:pPr algn="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Suraj Garg (2018202003)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88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2019" y="296990"/>
            <a:ext cx="7050567" cy="1169125"/>
          </a:xfrm>
        </p:spPr>
        <p:txBody>
          <a:bodyPr>
            <a:normAutofit fontScale="90000"/>
          </a:bodyPr>
          <a:lstStyle/>
          <a:p>
            <a:r>
              <a:rPr lang="en-IN" sz="4000" b="1" i="1" dirty="0" smtClean="0"/>
              <a:t>Data COLLECTION CONTD…</a:t>
            </a:r>
            <a:endParaRPr lang="en-IN" sz="4000" b="1" i="1" dirty="0"/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30067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769729" y="1601863"/>
            <a:ext cx="10236322" cy="176156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300" cap="none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592019" y="1466115"/>
            <a:ext cx="11304146" cy="17647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1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Issues faced During Data Collection : </a:t>
            </a:r>
          </a:p>
          <a:p>
            <a:endParaRPr lang="en-US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At </a:t>
            </a:r>
            <a:r>
              <a:rPr lang="en-US" sz="21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Multiple </a:t>
            </a:r>
            <a:r>
              <a:rPr lang="en-US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places </a:t>
            </a:r>
            <a:r>
              <a:rPr lang="en-US" sz="21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we were </a:t>
            </a:r>
            <a:r>
              <a:rPr lang="en-US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not </a:t>
            </a:r>
            <a:r>
              <a:rPr lang="en-US" sz="21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able to both problem statement along with their solution. </a:t>
            </a:r>
          </a:p>
          <a:p>
            <a:r>
              <a:rPr lang="en-US" sz="21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like at UVA , A2OJ etc.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While </a:t>
            </a:r>
            <a:r>
              <a:rPr lang="en-US" sz="21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web Scrapping Codeforces was blocking requests randomly at many instances.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Unstructured </a:t>
            </a:r>
            <a:r>
              <a:rPr lang="en-US" sz="21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solutions of problem ( like we have solution from  tester but not for setter )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19" y="4016189"/>
            <a:ext cx="83915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9730" y="286870"/>
            <a:ext cx="7825630" cy="1169125"/>
          </a:xfrm>
        </p:spPr>
        <p:txBody>
          <a:bodyPr>
            <a:normAutofit/>
          </a:bodyPr>
          <a:lstStyle/>
          <a:p>
            <a:r>
              <a:rPr lang="en-IN" sz="4000" b="1" i="1" dirty="0" smtClean="0"/>
              <a:t>Data PRE-PROCESSING</a:t>
            </a:r>
            <a:endParaRPr lang="en-IN" sz="4000" b="1" i="1" dirty="0"/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30067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769729" y="1601863"/>
            <a:ext cx="10236322" cy="176156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300" cap="none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592019" y="1466115"/>
            <a:ext cx="11304146" cy="189730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Pre-processing on CodeForces Data Set :</a:t>
            </a:r>
          </a:p>
          <a:p>
            <a:r>
              <a:rPr lang="en-IN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“no code found” has been used an indicator for problems having no solution. For these type of problem prediction is only based on problem statement. </a:t>
            </a:r>
            <a:endParaRPr lang="en-IN" sz="300" cap="none" dirty="0" smtClean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  <a:p>
            <a:endParaRPr lang="en-US" sz="2100" cap="none" dirty="0" smtClean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cap="none" dirty="0" smtClean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35" y="2856672"/>
            <a:ext cx="54292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9730" y="286870"/>
            <a:ext cx="7729836" cy="1169125"/>
          </a:xfrm>
        </p:spPr>
        <p:txBody>
          <a:bodyPr>
            <a:normAutofit fontScale="90000"/>
          </a:bodyPr>
          <a:lstStyle/>
          <a:p>
            <a:r>
              <a:rPr lang="en-IN" sz="4000" b="1" i="1" dirty="0" smtClean="0"/>
              <a:t>Data </a:t>
            </a:r>
            <a:r>
              <a:rPr lang="en-IN" sz="4000" b="1" i="1" dirty="0"/>
              <a:t>PRE-PROCESSING CONTD…</a:t>
            </a: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30067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769729" y="1601863"/>
            <a:ext cx="10236322" cy="176156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300" cap="none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592019" y="1466115"/>
            <a:ext cx="11304146" cy="1799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Pre-processing on CodeChef Data Set : </a:t>
            </a:r>
          </a:p>
          <a:p>
            <a:r>
              <a:rPr lang="en-IN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CodeChef provides various tags , but we processed only relevant tags. Sample of un-used tags are shown below.</a:t>
            </a:r>
            <a:endParaRPr lang="en-US" sz="2100" cap="none" dirty="0" smtClean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cap="none" dirty="0" smtClean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15" y="2923347"/>
            <a:ext cx="77343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4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9730" y="286870"/>
            <a:ext cx="7607916" cy="1169125"/>
          </a:xfrm>
        </p:spPr>
        <p:txBody>
          <a:bodyPr>
            <a:normAutofit fontScale="90000"/>
          </a:bodyPr>
          <a:lstStyle/>
          <a:p>
            <a:r>
              <a:rPr lang="en-IN" sz="4000" b="1" i="1" dirty="0" smtClean="0"/>
              <a:t>Data PRE-PROCESSING CONTD…</a:t>
            </a:r>
            <a:endParaRPr lang="en-IN" sz="4000" b="1" i="1" dirty="0"/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30067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769729" y="1601863"/>
            <a:ext cx="10236322" cy="176156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300" cap="none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592019" y="1466115"/>
            <a:ext cx="11304146" cy="1799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Creation of predefined tags for datasets.</a:t>
            </a:r>
          </a:p>
          <a:p>
            <a:r>
              <a:rPr lang="en-IN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Based on collected data , these are our defined tags for respective dataset.</a:t>
            </a:r>
            <a:endParaRPr lang="en-US" sz="2100" cap="none" dirty="0" smtClean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cap="none" dirty="0" smtClean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19" y="2482643"/>
            <a:ext cx="112109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3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9730" y="286870"/>
            <a:ext cx="7520830" cy="1169125"/>
          </a:xfrm>
        </p:spPr>
        <p:txBody>
          <a:bodyPr>
            <a:normAutofit fontScale="90000"/>
          </a:bodyPr>
          <a:lstStyle/>
          <a:p>
            <a:r>
              <a:rPr lang="en-IN" sz="4000" b="1" i="1" dirty="0" smtClean="0"/>
              <a:t>Data </a:t>
            </a:r>
            <a:r>
              <a:rPr lang="en-IN" sz="4000" b="1" i="1" dirty="0"/>
              <a:t>PRE-PROCESSING CONTD…</a:t>
            </a: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29529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769729" y="1601863"/>
            <a:ext cx="10236322" cy="176156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300" cap="none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592019" y="1466115"/>
            <a:ext cx="11304146" cy="470100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Following are the steps performed for cleaning up of data set : </a:t>
            </a:r>
          </a:p>
          <a:p>
            <a:endParaRPr lang="en-US" sz="2100" cap="none" dirty="0" smtClean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Removing Stop Words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Removing Special Characters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Applying Stemming ( as per English Dictionary )</a:t>
            </a:r>
          </a:p>
          <a:p>
            <a:r>
              <a:rPr lang="en-US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The above approaches are not applied on solution. </a:t>
            </a:r>
          </a:p>
          <a:p>
            <a:endParaRPr lang="en-US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Post Cleaning up of dataset 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Word to Vector embedding by </a:t>
            </a:r>
            <a:r>
              <a:rPr lang="en-US" sz="2100" cap="none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CountVectorizer</a:t>
            </a:r>
            <a:endParaRPr lang="en-US" sz="2100" cap="none" dirty="0" smtClean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TF-IDF </a:t>
            </a:r>
          </a:p>
          <a:p>
            <a:pPr lvl="1"/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are applied for making data ready for training.</a:t>
            </a:r>
          </a:p>
          <a:p>
            <a:pPr lvl="1"/>
            <a:endParaRPr lang="en-US" sz="21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Processing of Output Label 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Multilabel Binarizer is used for output label.</a:t>
            </a:r>
            <a:endParaRPr lang="en-US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cap="none" dirty="0" smtClean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375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9730" y="286870"/>
            <a:ext cx="7784990" cy="1169125"/>
          </a:xfrm>
        </p:spPr>
        <p:txBody>
          <a:bodyPr>
            <a:normAutofit fontScale="90000"/>
          </a:bodyPr>
          <a:lstStyle/>
          <a:p>
            <a:r>
              <a:rPr lang="en-IN" sz="4000" b="1" i="1" dirty="0" smtClean="0"/>
              <a:t>Data PRE-PROCESSING CONTD…</a:t>
            </a:r>
            <a:endParaRPr lang="en-IN" sz="4000" b="1" i="1" dirty="0"/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29529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769729" y="1601863"/>
            <a:ext cx="10236322" cy="176156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300" cap="none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291573" y="1243407"/>
            <a:ext cx="11304146" cy="48460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Comparison of pre and post clean up on problem Statements  </a:t>
            </a:r>
            <a:r>
              <a:rPr lang="en-US" sz="2100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291573" y="1912683"/>
            <a:ext cx="6326941" cy="46534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All submissions for this problem are available. Let A be a set of the first N positive integers :A={1,2,3,4.........N}  Let B be the set containing all the subsets of A. Professor Eric is a mathematician who defined two kind of relations R1 and R2 on set B.  The relations are defined as follows: R1={ (</a:t>
            </a:r>
            <a:r>
              <a:rPr lang="en-US" sz="1500" dirty="0" err="1"/>
              <a:t>x,y</a:t>
            </a:r>
            <a:r>
              <a:rPr lang="en-US" sz="1500" dirty="0"/>
              <a:t>) : x and y belong to B and x is not a subset of y and y is not a subset of x and the intersection of x and y is equal to empty set } R2={ (</a:t>
            </a:r>
            <a:r>
              <a:rPr lang="en-US" sz="1500" dirty="0" err="1"/>
              <a:t>x,y</a:t>
            </a:r>
            <a:r>
              <a:rPr lang="en-US" sz="1500" dirty="0"/>
              <a:t>) : x and y belong to B and x is not a subset of y and y is not a subset of x and the intersection of x and y is not equal to empty set } Now  given the number </a:t>
            </a:r>
            <a:r>
              <a:rPr lang="en-US" sz="1500" dirty="0" err="1"/>
              <a:t>N,Professor</a:t>
            </a:r>
            <a:r>
              <a:rPr lang="en-US" sz="1500" dirty="0"/>
              <a:t> Eric wants to know how many relations of kind R1 and R2 </a:t>
            </a:r>
            <a:r>
              <a:rPr lang="en-US" sz="1500" dirty="0" err="1"/>
              <a:t>exists.Help</a:t>
            </a:r>
            <a:r>
              <a:rPr lang="en-US" sz="1500" dirty="0"/>
              <a:t> him.   NOTE : (</a:t>
            </a:r>
            <a:r>
              <a:rPr lang="en-US" sz="1500" dirty="0" err="1"/>
              <a:t>x,y</a:t>
            </a:r>
            <a:r>
              <a:rPr lang="en-US" sz="1500" dirty="0"/>
              <a:t>) is the same as (</a:t>
            </a:r>
            <a:r>
              <a:rPr lang="en-US" sz="1500" dirty="0" err="1"/>
              <a:t>y,x</a:t>
            </a:r>
            <a:r>
              <a:rPr lang="en-US" sz="1500" dirty="0"/>
              <a:t>) ,</a:t>
            </a:r>
            <a:r>
              <a:rPr lang="en-US" sz="1500" dirty="0" err="1"/>
              <a:t>i.e</a:t>
            </a:r>
            <a:r>
              <a:rPr lang="en-US" sz="1500" dirty="0"/>
              <a:t> the pairs are unordered. Input format: The first line contains the number of test cases </a:t>
            </a:r>
            <a:r>
              <a:rPr lang="en-US" sz="1500" dirty="0" err="1"/>
              <a:t>T.Each</a:t>
            </a:r>
            <a:r>
              <a:rPr lang="en-US" sz="1500" dirty="0"/>
              <a:t> of the test case is denoted by a single integer N. Output format: Output T lines, one for each test </a:t>
            </a:r>
            <a:r>
              <a:rPr lang="en-US" sz="1500" dirty="0" err="1"/>
              <a:t>case,containing</a:t>
            </a:r>
            <a:r>
              <a:rPr lang="en-US" sz="1500" dirty="0"/>
              <a:t>  two integers denoting the number of relations of kind R1 and R2 respectively, modulo 100000007. Example  Sample Input: 3 1 2 3 Sample Output: 0 0 1 0 6 3 Constraints: 1 &lt;= T &lt;= 1000 1 &lt;= N &lt;= 10^18 Explanation: Let A={1,2} Then B={Phi,{1},{2},{1,2}} Phi=Empty Set So R1=Either {({1},{2})} or {({2},{1})} and R2=No relation exists </a:t>
            </a:r>
            <a:r>
              <a:rPr lang="en-US" sz="1500" dirty="0" err="1"/>
              <a:t>So,there</a:t>
            </a:r>
            <a:r>
              <a:rPr lang="en-US" sz="1500" dirty="0"/>
              <a:t> is 1 relation of kind R1 and 0 relation of kind R2.</a:t>
            </a:r>
            <a:endParaRPr lang="en-IN" sz="1500" dirty="0"/>
          </a:p>
        </p:txBody>
      </p:sp>
      <p:sp>
        <p:nvSpPr>
          <p:cNvPr id="8" name="Right Arrow 7"/>
          <p:cNvSpPr/>
          <p:nvPr/>
        </p:nvSpPr>
        <p:spPr>
          <a:xfrm>
            <a:off x="6618514" y="4091171"/>
            <a:ext cx="512519" cy="210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131034" y="1912683"/>
            <a:ext cx="4860670" cy="46534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problem avail let set first n posit </a:t>
            </a:r>
            <a:r>
              <a:rPr lang="en-IN" dirty="0" err="1"/>
              <a:t>integ</a:t>
            </a:r>
            <a:r>
              <a:rPr lang="en-IN" dirty="0"/>
              <a:t> n let b set contain subset professor </a:t>
            </a:r>
            <a:r>
              <a:rPr lang="en-IN" dirty="0" err="1"/>
              <a:t>eric</a:t>
            </a:r>
            <a:r>
              <a:rPr lang="en-IN" dirty="0"/>
              <a:t> mathematician </a:t>
            </a:r>
            <a:r>
              <a:rPr lang="en-IN" dirty="0" err="1"/>
              <a:t>defin</a:t>
            </a:r>
            <a:r>
              <a:rPr lang="en-IN" dirty="0"/>
              <a:t> kind </a:t>
            </a:r>
            <a:r>
              <a:rPr lang="en-IN" dirty="0" err="1"/>
              <a:t>relat</a:t>
            </a:r>
            <a:r>
              <a:rPr lang="en-IN" dirty="0"/>
              <a:t> r </a:t>
            </a:r>
            <a:r>
              <a:rPr lang="en-IN" dirty="0" err="1"/>
              <a:t>r</a:t>
            </a:r>
            <a:r>
              <a:rPr lang="en-IN" dirty="0"/>
              <a:t> set b </a:t>
            </a:r>
            <a:r>
              <a:rPr lang="en-IN" dirty="0" err="1"/>
              <a:t>relat</a:t>
            </a:r>
            <a:r>
              <a:rPr lang="en-IN" dirty="0"/>
              <a:t> </a:t>
            </a:r>
            <a:r>
              <a:rPr lang="en-IN" dirty="0" err="1"/>
              <a:t>defin</a:t>
            </a:r>
            <a:r>
              <a:rPr lang="en-IN" dirty="0"/>
              <a:t> follow r x </a:t>
            </a:r>
            <a:r>
              <a:rPr lang="en-IN" dirty="0" err="1"/>
              <a:t>x</a:t>
            </a:r>
            <a:r>
              <a:rPr lang="en-IN" dirty="0"/>
              <a:t> belong b x subset </a:t>
            </a:r>
            <a:r>
              <a:rPr lang="en-IN" dirty="0" err="1"/>
              <a:t>subset</a:t>
            </a:r>
            <a:r>
              <a:rPr lang="en-IN" dirty="0"/>
              <a:t> x intersect x equal </a:t>
            </a:r>
            <a:r>
              <a:rPr lang="en-IN" dirty="0" err="1"/>
              <a:t>empti</a:t>
            </a:r>
            <a:r>
              <a:rPr lang="en-IN" dirty="0"/>
              <a:t> set r x </a:t>
            </a:r>
            <a:r>
              <a:rPr lang="en-IN" dirty="0" err="1"/>
              <a:t>x</a:t>
            </a:r>
            <a:r>
              <a:rPr lang="en-IN" dirty="0"/>
              <a:t> belong b x subset </a:t>
            </a:r>
            <a:r>
              <a:rPr lang="en-IN" dirty="0" err="1"/>
              <a:t>subset</a:t>
            </a:r>
            <a:r>
              <a:rPr lang="en-IN" dirty="0"/>
              <a:t> x intersect x equal </a:t>
            </a:r>
            <a:r>
              <a:rPr lang="en-IN" dirty="0" err="1"/>
              <a:t>empti</a:t>
            </a:r>
            <a:r>
              <a:rPr lang="en-IN" dirty="0"/>
              <a:t> set number n professor </a:t>
            </a:r>
            <a:r>
              <a:rPr lang="en-IN" dirty="0" err="1"/>
              <a:t>eric</a:t>
            </a:r>
            <a:r>
              <a:rPr lang="en-IN" dirty="0"/>
              <a:t> want know </a:t>
            </a:r>
            <a:r>
              <a:rPr lang="en-IN" dirty="0" err="1"/>
              <a:t>mani</a:t>
            </a:r>
            <a:r>
              <a:rPr lang="en-IN" dirty="0"/>
              <a:t> </a:t>
            </a:r>
            <a:r>
              <a:rPr lang="en-IN" dirty="0" err="1"/>
              <a:t>relat</a:t>
            </a:r>
            <a:r>
              <a:rPr lang="en-IN" dirty="0"/>
              <a:t> kind r </a:t>
            </a:r>
            <a:r>
              <a:rPr lang="en-IN" dirty="0" err="1"/>
              <a:t>r</a:t>
            </a:r>
            <a:r>
              <a:rPr lang="en-IN" dirty="0"/>
              <a:t> exist help note x </a:t>
            </a:r>
            <a:r>
              <a:rPr lang="en-IN" dirty="0" err="1"/>
              <a:t>x</a:t>
            </a:r>
            <a:r>
              <a:rPr lang="en-IN" dirty="0"/>
              <a:t> e pair </a:t>
            </a:r>
            <a:r>
              <a:rPr lang="en-IN" dirty="0" err="1"/>
              <a:t>unord</a:t>
            </a:r>
            <a:r>
              <a:rPr lang="en-IN" dirty="0"/>
              <a:t> input format first line contain number test case test case </a:t>
            </a:r>
            <a:r>
              <a:rPr lang="en-IN" dirty="0" err="1"/>
              <a:t>denot</a:t>
            </a:r>
            <a:r>
              <a:rPr lang="en-IN" dirty="0"/>
              <a:t> </a:t>
            </a:r>
            <a:r>
              <a:rPr lang="en-IN" dirty="0" err="1"/>
              <a:t>singl</a:t>
            </a:r>
            <a:r>
              <a:rPr lang="en-IN" dirty="0"/>
              <a:t> </a:t>
            </a:r>
            <a:r>
              <a:rPr lang="en-IN" dirty="0" err="1"/>
              <a:t>integ</a:t>
            </a:r>
            <a:r>
              <a:rPr lang="en-IN" dirty="0"/>
              <a:t> n output format output line test case contain </a:t>
            </a:r>
            <a:r>
              <a:rPr lang="en-IN" dirty="0" err="1"/>
              <a:t>integ</a:t>
            </a:r>
            <a:r>
              <a:rPr lang="en-IN" dirty="0"/>
              <a:t> </a:t>
            </a:r>
            <a:r>
              <a:rPr lang="en-IN" dirty="0" err="1"/>
              <a:t>denot</a:t>
            </a:r>
            <a:r>
              <a:rPr lang="en-IN" dirty="0"/>
              <a:t> number </a:t>
            </a:r>
            <a:r>
              <a:rPr lang="en-IN" dirty="0" err="1"/>
              <a:t>relat</a:t>
            </a:r>
            <a:r>
              <a:rPr lang="en-IN" dirty="0"/>
              <a:t> kind r </a:t>
            </a:r>
            <a:r>
              <a:rPr lang="en-IN" dirty="0" err="1"/>
              <a:t>r</a:t>
            </a:r>
            <a:r>
              <a:rPr lang="en-IN" dirty="0"/>
              <a:t> respect modulo </a:t>
            </a:r>
            <a:r>
              <a:rPr lang="en-IN" dirty="0" err="1"/>
              <a:t>exampl</a:t>
            </a:r>
            <a:r>
              <a:rPr lang="en-IN" dirty="0"/>
              <a:t> </a:t>
            </a:r>
            <a:r>
              <a:rPr lang="en-IN" dirty="0" err="1"/>
              <a:t>sampl</a:t>
            </a:r>
            <a:r>
              <a:rPr lang="en-IN" dirty="0"/>
              <a:t> input </a:t>
            </a:r>
            <a:r>
              <a:rPr lang="en-IN" dirty="0" err="1"/>
              <a:t>sampl</a:t>
            </a:r>
            <a:r>
              <a:rPr lang="en-IN" dirty="0"/>
              <a:t> output constraint n </a:t>
            </a:r>
            <a:r>
              <a:rPr lang="en-IN" dirty="0" err="1"/>
              <a:t>explan</a:t>
            </a:r>
            <a:r>
              <a:rPr lang="en-IN" dirty="0"/>
              <a:t> let b phi </a:t>
            </a:r>
            <a:r>
              <a:rPr lang="en-IN" dirty="0" err="1"/>
              <a:t>phi</a:t>
            </a:r>
            <a:r>
              <a:rPr lang="en-IN" dirty="0"/>
              <a:t> </a:t>
            </a:r>
            <a:r>
              <a:rPr lang="en-IN" dirty="0" err="1"/>
              <a:t>empti</a:t>
            </a:r>
            <a:r>
              <a:rPr lang="en-IN" dirty="0"/>
              <a:t> set r either r </a:t>
            </a:r>
            <a:r>
              <a:rPr lang="en-IN" dirty="0" err="1"/>
              <a:t>relat</a:t>
            </a:r>
            <a:r>
              <a:rPr lang="en-IN" dirty="0"/>
              <a:t> exist </a:t>
            </a:r>
            <a:r>
              <a:rPr lang="en-IN" dirty="0" err="1"/>
              <a:t>relat</a:t>
            </a:r>
            <a:r>
              <a:rPr lang="en-IN" dirty="0"/>
              <a:t> kind r </a:t>
            </a:r>
            <a:r>
              <a:rPr lang="en-IN" dirty="0" err="1"/>
              <a:t>relat</a:t>
            </a:r>
            <a:r>
              <a:rPr lang="en-IN" dirty="0"/>
              <a:t> kind r</a:t>
            </a:r>
          </a:p>
        </p:txBody>
      </p:sp>
    </p:spTree>
    <p:extLst>
      <p:ext uri="{BB962C8B-B14F-4D97-AF65-F5344CB8AC3E}">
        <p14:creationId xmlns:p14="http://schemas.microsoft.com/office/powerpoint/2010/main" val="23955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9730" y="286870"/>
            <a:ext cx="7784990" cy="1169125"/>
          </a:xfrm>
        </p:spPr>
        <p:txBody>
          <a:bodyPr>
            <a:normAutofit fontScale="90000"/>
          </a:bodyPr>
          <a:lstStyle/>
          <a:p>
            <a:r>
              <a:rPr lang="en-IN" sz="4000" b="1" i="1" dirty="0" smtClean="0"/>
              <a:t>Data PRE-PROCESSING CONTD…</a:t>
            </a:r>
            <a:endParaRPr lang="en-IN" sz="4000" b="1" i="1" dirty="0"/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29529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769729" y="1601864"/>
            <a:ext cx="10236322" cy="3108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300" cap="none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592019" y="1466115"/>
            <a:ext cx="11304146" cy="48460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IN" sz="2100" cap="none" dirty="0" smtClean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317699" y="1271434"/>
            <a:ext cx="11304146" cy="48460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Comparison of pre and post clean up on solution</a:t>
            </a:r>
            <a:r>
              <a:rPr lang="en-US" sz="2100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cap="none" dirty="0" smtClean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7698" y="1645785"/>
            <a:ext cx="8061231" cy="46534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300" dirty="0"/>
              <a:t>#include &lt;</a:t>
            </a:r>
            <a:r>
              <a:rPr lang="en-IN" sz="1300" dirty="0" err="1"/>
              <a:t>cstdio</a:t>
            </a:r>
            <a:r>
              <a:rPr lang="en-IN" sz="1300" dirty="0"/>
              <a:t>&gt;    #include &lt;vector&gt;    #define </a:t>
            </a:r>
            <a:r>
              <a:rPr lang="en-IN" sz="1300" dirty="0" err="1"/>
              <a:t>pb</a:t>
            </a:r>
            <a:r>
              <a:rPr lang="en-IN" sz="1300" dirty="0"/>
              <a:t> </a:t>
            </a:r>
            <a:r>
              <a:rPr lang="en-IN" sz="1300" dirty="0" err="1"/>
              <a:t>push_back</a:t>
            </a:r>
            <a:r>
              <a:rPr lang="en-IN" sz="1300" dirty="0"/>
              <a:t>    #define rep(</a:t>
            </a:r>
            <a:r>
              <a:rPr lang="en-IN" sz="1300" dirty="0" err="1"/>
              <a:t>i</a:t>
            </a:r>
            <a:r>
              <a:rPr lang="en-IN" sz="1300" dirty="0"/>
              <a:t>, n) for (</a:t>
            </a:r>
            <a:r>
              <a:rPr lang="en-IN" sz="1300" dirty="0" err="1"/>
              <a:t>int</a:t>
            </a:r>
            <a:r>
              <a:rPr lang="en-IN" sz="1300" dirty="0"/>
              <a:t> </a:t>
            </a:r>
            <a:r>
              <a:rPr lang="en-IN" sz="1300" dirty="0" err="1"/>
              <a:t>i</a:t>
            </a:r>
            <a:r>
              <a:rPr lang="en-IN" sz="1300" dirty="0"/>
              <a:t> = 0; </a:t>
            </a:r>
            <a:r>
              <a:rPr lang="en-IN" sz="1300" dirty="0" err="1"/>
              <a:t>i</a:t>
            </a:r>
            <a:r>
              <a:rPr lang="en-IN" sz="1300" dirty="0"/>
              <a:t> &lt; n; </a:t>
            </a:r>
            <a:r>
              <a:rPr lang="en-IN" sz="1300" dirty="0" err="1"/>
              <a:t>i</a:t>
            </a:r>
            <a:r>
              <a:rPr lang="en-IN" sz="1300" dirty="0"/>
              <a:t>++)    </a:t>
            </a:r>
          </a:p>
          <a:p>
            <a:r>
              <a:rPr lang="en-IN" sz="1300" dirty="0"/>
              <a:t>using namespace </a:t>
            </a:r>
            <a:r>
              <a:rPr lang="en-IN" sz="1300" dirty="0" err="1"/>
              <a:t>std</a:t>
            </a:r>
            <a:r>
              <a:rPr lang="en-IN" sz="1300" dirty="0"/>
              <a:t>;    </a:t>
            </a:r>
            <a:r>
              <a:rPr lang="en-IN" sz="1300" dirty="0" err="1"/>
              <a:t>typedef</a:t>
            </a:r>
            <a:r>
              <a:rPr lang="en-IN" sz="1300" dirty="0"/>
              <a:t> long </a:t>
            </a:r>
            <a:r>
              <a:rPr lang="en-IN" sz="1300" dirty="0" err="1"/>
              <a:t>long</a:t>
            </a:r>
            <a:r>
              <a:rPr lang="en-IN" sz="1300" dirty="0"/>
              <a:t> </a:t>
            </a:r>
            <a:r>
              <a:rPr lang="en-IN" sz="1300" dirty="0" err="1"/>
              <a:t>ll</a:t>
            </a:r>
            <a:r>
              <a:rPr lang="en-IN" sz="1300" dirty="0"/>
              <a:t>;    </a:t>
            </a:r>
            <a:r>
              <a:rPr lang="en-IN" sz="1300" dirty="0" err="1"/>
              <a:t>typedef</a:t>
            </a:r>
            <a:r>
              <a:rPr lang="en-IN" sz="1300" dirty="0"/>
              <a:t> vector&lt;bool&gt; </a:t>
            </a:r>
            <a:r>
              <a:rPr lang="en-IN" sz="1300" dirty="0" err="1"/>
              <a:t>vb</a:t>
            </a:r>
            <a:r>
              <a:rPr lang="en-IN" sz="1300" dirty="0"/>
              <a:t>;    </a:t>
            </a:r>
            <a:r>
              <a:rPr lang="en-IN" sz="1300" dirty="0" err="1"/>
              <a:t>const</a:t>
            </a:r>
            <a:r>
              <a:rPr lang="en-IN" sz="1300" dirty="0"/>
              <a:t> </a:t>
            </a:r>
            <a:r>
              <a:rPr lang="en-IN" sz="1300" dirty="0" err="1"/>
              <a:t>ll</a:t>
            </a:r>
            <a:r>
              <a:rPr lang="en-IN" sz="1300" dirty="0"/>
              <a:t> L = 100000007, inv2 = 50000004;</a:t>
            </a:r>
          </a:p>
          <a:p>
            <a:r>
              <a:rPr lang="en-IN" sz="1300" dirty="0" err="1"/>
              <a:t>int</a:t>
            </a:r>
            <a:r>
              <a:rPr lang="en-IN" sz="1300" dirty="0"/>
              <a:t> main(){</a:t>
            </a:r>
          </a:p>
          <a:p>
            <a:r>
              <a:rPr lang="en-IN" sz="1300" dirty="0"/>
              <a:t>    </a:t>
            </a:r>
            <a:r>
              <a:rPr lang="en-IN" sz="1300" dirty="0" err="1"/>
              <a:t>ll</a:t>
            </a:r>
            <a:r>
              <a:rPr lang="en-IN" sz="1300" dirty="0"/>
              <a:t> pow2[128], pow3[128]; // pow2[</a:t>
            </a:r>
            <a:r>
              <a:rPr lang="en-IN" sz="1300" dirty="0" err="1"/>
              <a:t>i</a:t>
            </a:r>
            <a:r>
              <a:rPr lang="en-IN" sz="1300" dirty="0"/>
              <a:t>]=2^(2^i), pow3[</a:t>
            </a:r>
            <a:r>
              <a:rPr lang="en-IN" sz="1300" dirty="0" err="1"/>
              <a:t>i</a:t>
            </a:r>
            <a:r>
              <a:rPr lang="en-IN" sz="1300" dirty="0"/>
              <a:t>]=3^(2^i)</a:t>
            </a:r>
          </a:p>
          <a:p>
            <a:r>
              <a:rPr lang="en-IN" sz="1300" dirty="0"/>
              <a:t>    pow2[0] = 2, pow3[0] = 3;     rep(</a:t>
            </a:r>
            <a:r>
              <a:rPr lang="en-IN" sz="1300" dirty="0" err="1"/>
              <a:t>i</a:t>
            </a:r>
            <a:r>
              <a:rPr lang="en-IN" sz="1300" dirty="0"/>
              <a:t>, 126) {</a:t>
            </a:r>
          </a:p>
          <a:p>
            <a:r>
              <a:rPr lang="en-IN" sz="1300" dirty="0"/>
              <a:t>        pow2[</a:t>
            </a:r>
            <a:r>
              <a:rPr lang="en-IN" sz="1300" dirty="0" err="1"/>
              <a:t>i</a:t>
            </a:r>
            <a:r>
              <a:rPr lang="en-IN" sz="1300" dirty="0"/>
              <a:t> + 1] = (pow2[</a:t>
            </a:r>
            <a:r>
              <a:rPr lang="en-IN" sz="1300" dirty="0" err="1"/>
              <a:t>i</a:t>
            </a:r>
            <a:r>
              <a:rPr lang="en-IN" sz="1300" dirty="0"/>
              <a:t>] * pow2[</a:t>
            </a:r>
            <a:r>
              <a:rPr lang="en-IN" sz="1300" dirty="0" err="1"/>
              <a:t>i</a:t>
            </a:r>
            <a:r>
              <a:rPr lang="en-IN" sz="1300" dirty="0"/>
              <a:t>]) % L;pow3[</a:t>
            </a:r>
            <a:r>
              <a:rPr lang="en-IN" sz="1300" dirty="0" err="1"/>
              <a:t>i</a:t>
            </a:r>
            <a:r>
              <a:rPr lang="en-IN" sz="1300" dirty="0"/>
              <a:t> + 1] = (pow3[</a:t>
            </a:r>
            <a:r>
              <a:rPr lang="en-IN" sz="1300" dirty="0" err="1"/>
              <a:t>i</a:t>
            </a:r>
            <a:r>
              <a:rPr lang="en-IN" sz="1300" dirty="0"/>
              <a:t>] * pow3[</a:t>
            </a:r>
            <a:r>
              <a:rPr lang="en-IN" sz="1300" dirty="0" err="1"/>
              <a:t>i</a:t>
            </a:r>
            <a:r>
              <a:rPr lang="en-IN" sz="1300" dirty="0"/>
              <a:t>]) % L;</a:t>
            </a:r>
          </a:p>
          <a:p>
            <a:r>
              <a:rPr lang="en-IN" sz="1300" dirty="0"/>
              <a:t>    }</a:t>
            </a:r>
          </a:p>
          <a:p>
            <a:r>
              <a:rPr lang="en-IN" sz="1300" dirty="0"/>
              <a:t>    </a:t>
            </a:r>
            <a:r>
              <a:rPr lang="en-IN" sz="1300" dirty="0" err="1"/>
              <a:t>int</a:t>
            </a:r>
            <a:r>
              <a:rPr lang="en-IN" sz="1300" dirty="0"/>
              <a:t> t;     </a:t>
            </a:r>
            <a:r>
              <a:rPr lang="en-IN" sz="1300" dirty="0" err="1"/>
              <a:t>scanf</a:t>
            </a:r>
            <a:r>
              <a:rPr lang="en-IN" sz="1300" dirty="0"/>
              <a:t>("%d", &amp;t);</a:t>
            </a:r>
          </a:p>
          <a:p>
            <a:r>
              <a:rPr lang="en-IN" sz="1300" dirty="0"/>
              <a:t>    while (t--){</a:t>
            </a:r>
          </a:p>
          <a:p>
            <a:r>
              <a:rPr lang="en-IN" sz="1300" dirty="0"/>
              <a:t>        </a:t>
            </a:r>
            <a:r>
              <a:rPr lang="en-IN" sz="1300" dirty="0" err="1"/>
              <a:t>ll</a:t>
            </a:r>
            <a:r>
              <a:rPr lang="en-IN" sz="1300" dirty="0"/>
              <a:t> n;</a:t>
            </a:r>
          </a:p>
          <a:p>
            <a:r>
              <a:rPr lang="en-IN" sz="1300" dirty="0"/>
              <a:t>        </a:t>
            </a:r>
            <a:r>
              <a:rPr lang="en-IN" sz="1300" dirty="0" err="1"/>
              <a:t>scanf</a:t>
            </a:r>
            <a:r>
              <a:rPr lang="en-IN" sz="1300" dirty="0"/>
              <a:t>("%</a:t>
            </a:r>
            <a:r>
              <a:rPr lang="en-IN" sz="1300" dirty="0" err="1"/>
              <a:t>lld</a:t>
            </a:r>
            <a:r>
              <a:rPr lang="en-IN" sz="1300" dirty="0"/>
              <a:t>", &amp;n);</a:t>
            </a:r>
          </a:p>
          <a:p>
            <a:r>
              <a:rPr lang="en-IN" sz="1300" dirty="0"/>
              <a:t>        </a:t>
            </a:r>
            <a:r>
              <a:rPr lang="en-IN" sz="1300" dirty="0" err="1"/>
              <a:t>vb</a:t>
            </a:r>
            <a:r>
              <a:rPr lang="en-IN" sz="1300" dirty="0"/>
              <a:t> bits = </a:t>
            </a:r>
            <a:r>
              <a:rPr lang="en-IN" sz="1300" dirty="0" err="1"/>
              <a:t>toBinary</a:t>
            </a:r>
            <a:r>
              <a:rPr lang="en-IN" sz="1300" dirty="0"/>
              <a:t>(n - 1);</a:t>
            </a:r>
          </a:p>
          <a:p>
            <a:r>
              <a:rPr lang="en-IN" sz="1300" dirty="0"/>
              <a:t>        </a:t>
            </a:r>
            <a:r>
              <a:rPr lang="en-IN" sz="1300" dirty="0" err="1"/>
              <a:t>ll</a:t>
            </a:r>
            <a:r>
              <a:rPr lang="en-IN" sz="1300" dirty="0"/>
              <a:t> t1 = 1, t2 = 3; // t1=2^(n-1), t2=3^n</a:t>
            </a:r>
          </a:p>
          <a:p>
            <a:r>
              <a:rPr lang="en-IN" sz="1300" dirty="0"/>
              <a:t>        rep(</a:t>
            </a:r>
            <a:r>
              <a:rPr lang="en-IN" sz="1300" dirty="0" err="1"/>
              <a:t>i</a:t>
            </a:r>
            <a:r>
              <a:rPr lang="en-IN" sz="1300" dirty="0"/>
              <a:t>, </a:t>
            </a:r>
            <a:r>
              <a:rPr lang="en-IN" sz="1300" dirty="0" err="1"/>
              <a:t>bits.size</a:t>
            </a:r>
            <a:r>
              <a:rPr lang="en-IN" sz="1300" dirty="0"/>
              <a:t>()){            if (bits[</a:t>
            </a:r>
            <a:r>
              <a:rPr lang="en-IN" sz="1300" dirty="0" err="1"/>
              <a:t>i</a:t>
            </a:r>
            <a:r>
              <a:rPr lang="en-IN" sz="1300" dirty="0"/>
              <a:t>]){</a:t>
            </a:r>
          </a:p>
          <a:p>
            <a:r>
              <a:rPr lang="en-IN" sz="1300" dirty="0"/>
              <a:t>                t1 = (t1 * pow2[</a:t>
            </a:r>
            <a:r>
              <a:rPr lang="en-IN" sz="1300" dirty="0" err="1"/>
              <a:t>i</a:t>
            </a:r>
            <a:r>
              <a:rPr lang="en-IN" sz="1300" dirty="0"/>
              <a:t>]) % L;</a:t>
            </a:r>
          </a:p>
          <a:p>
            <a:r>
              <a:rPr lang="en-IN" sz="1300" dirty="0"/>
              <a:t>                t2 = (t2 * pow3[</a:t>
            </a:r>
            <a:r>
              <a:rPr lang="en-IN" sz="1300" dirty="0" err="1"/>
              <a:t>i</a:t>
            </a:r>
            <a:r>
              <a:rPr lang="en-IN" sz="1300" dirty="0"/>
              <a:t>]) % L;            }         }</a:t>
            </a:r>
          </a:p>
          <a:p>
            <a:r>
              <a:rPr lang="en-IN" sz="1300" dirty="0"/>
              <a:t>        </a:t>
            </a:r>
            <a:r>
              <a:rPr lang="en-IN" sz="1300" dirty="0" err="1"/>
              <a:t>ll</a:t>
            </a:r>
            <a:r>
              <a:rPr lang="en-IN" sz="1300" dirty="0"/>
              <a:t> r1, r2;</a:t>
            </a:r>
          </a:p>
          <a:p>
            <a:r>
              <a:rPr lang="en-IN" sz="1300" dirty="0"/>
              <a:t>        r1 = (((t2 + 1) * inv2) % L - (2 * t1) % L + L) % L;  r2 = ((t1 * (2 * t1 + 3)) % L - ((3 * t2 + 1) * inv2) % L + L) % L;</a:t>
            </a:r>
          </a:p>
          <a:p>
            <a:r>
              <a:rPr lang="en-IN" sz="1300" dirty="0"/>
              <a:t>        </a:t>
            </a:r>
            <a:r>
              <a:rPr lang="en-IN" sz="1300" dirty="0" err="1"/>
              <a:t>printf</a:t>
            </a:r>
            <a:r>
              <a:rPr lang="en-IN" sz="1300" dirty="0"/>
              <a:t>("%</a:t>
            </a:r>
            <a:r>
              <a:rPr lang="en-IN" sz="1300" dirty="0" err="1"/>
              <a:t>lld</a:t>
            </a:r>
            <a:r>
              <a:rPr lang="en-IN" sz="1300" dirty="0"/>
              <a:t> %</a:t>
            </a:r>
            <a:r>
              <a:rPr lang="en-IN" sz="1300" dirty="0" err="1"/>
              <a:t>lld</a:t>
            </a:r>
            <a:r>
              <a:rPr lang="en-IN" sz="1300" dirty="0"/>
              <a:t>\n", r1, r2);     }     return 0; }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8378931" y="3771001"/>
            <a:ext cx="512519" cy="210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8891451" y="1645785"/>
            <a:ext cx="3126378" cy="46534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includ</a:t>
            </a:r>
            <a:r>
              <a:rPr lang="en-IN" dirty="0"/>
              <a:t> </a:t>
            </a:r>
            <a:r>
              <a:rPr lang="en-IN" dirty="0" err="1"/>
              <a:t>cstdio</a:t>
            </a:r>
            <a:r>
              <a:rPr lang="en-IN" dirty="0"/>
              <a:t> </a:t>
            </a:r>
            <a:r>
              <a:rPr lang="en-IN" dirty="0" err="1"/>
              <a:t>includ</a:t>
            </a:r>
            <a:r>
              <a:rPr lang="en-IN" dirty="0"/>
              <a:t> vector </a:t>
            </a:r>
            <a:r>
              <a:rPr lang="en-IN" dirty="0" err="1"/>
              <a:t>defin</a:t>
            </a:r>
            <a:r>
              <a:rPr lang="en-IN" dirty="0"/>
              <a:t> </a:t>
            </a:r>
            <a:r>
              <a:rPr lang="en-IN" dirty="0" err="1"/>
              <a:t>pb</a:t>
            </a:r>
            <a:r>
              <a:rPr lang="en-IN" dirty="0"/>
              <a:t> push back </a:t>
            </a:r>
            <a:r>
              <a:rPr lang="en-IN" dirty="0" err="1"/>
              <a:t>defin</a:t>
            </a:r>
            <a:r>
              <a:rPr lang="en-IN" dirty="0"/>
              <a:t> rep n </a:t>
            </a:r>
            <a:r>
              <a:rPr lang="en-IN" dirty="0" err="1"/>
              <a:t>int</a:t>
            </a:r>
            <a:r>
              <a:rPr lang="en-IN" dirty="0"/>
              <a:t> n use </a:t>
            </a:r>
            <a:r>
              <a:rPr lang="en-IN" dirty="0" err="1"/>
              <a:t>namespac</a:t>
            </a:r>
            <a:r>
              <a:rPr lang="en-IN" dirty="0"/>
              <a:t> </a:t>
            </a:r>
            <a:r>
              <a:rPr lang="en-IN" dirty="0" err="1"/>
              <a:t>std</a:t>
            </a:r>
            <a:r>
              <a:rPr lang="en-IN" dirty="0"/>
              <a:t> </a:t>
            </a:r>
            <a:r>
              <a:rPr lang="en-IN" dirty="0" err="1"/>
              <a:t>typedef</a:t>
            </a:r>
            <a:r>
              <a:rPr lang="en-IN" dirty="0"/>
              <a:t> long </a:t>
            </a:r>
            <a:r>
              <a:rPr lang="en-IN" dirty="0" err="1"/>
              <a:t>long</a:t>
            </a:r>
            <a:r>
              <a:rPr lang="en-IN" dirty="0"/>
              <a:t> </a:t>
            </a:r>
            <a:r>
              <a:rPr lang="en-IN" dirty="0" err="1"/>
              <a:t>typedef</a:t>
            </a:r>
            <a:r>
              <a:rPr lang="en-IN" dirty="0"/>
              <a:t> vector bool </a:t>
            </a:r>
            <a:r>
              <a:rPr lang="en-IN" dirty="0" err="1"/>
              <a:t>vb</a:t>
            </a:r>
            <a:r>
              <a:rPr lang="en-IN" dirty="0"/>
              <a:t> </a:t>
            </a:r>
            <a:r>
              <a:rPr lang="en-IN" dirty="0" err="1"/>
              <a:t>const</a:t>
            </a:r>
            <a:r>
              <a:rPr lang="en-IN" dirty="0"/>
              <a:t> l </a:t>
            </a:r>
            <a:r>
              <a:rPr lang="en-IN" dirty="0" err="1"/>
              <a:t>inv</a:t>
            </a:r>
            <a:r>
              <a:rPr lang="en-IN" dirty="0"/>
              <a:t> </a:t>
            </a:r>
            <a:r>
              <a:rPr lang="en-IN" dirty="0" err="1"/>
              <a:t>vb</a:t>
            </a:r>
            <a:r>
              <a:rPr lang="en-IN" dirty="0"/>
              <a:t> </a:t>
            </a:r>
            <a:r>
              <a:rPr lang="en-IN" dirty="0" err="1"/>
              <a:t>tobinari</a:t>
            </a:r>
            <a:r>
              <a:rPr lang="en-IN" dirty="0"/>
              <a:t> </a:t>
            </a:r>
            <a:r>
              <a:rPr lang="en-IN" dirty="0" err="1"/>
              <a:t>vb</a:t>
            </a:r>
            <a:r>
              <a:rPr lang="en-IN" dirty="0"/>
              <a:t> re </a:t>
            </a:r>
            <a:r>
              <a:rPr lang="en-IN" dirty="0" err="1"/>
              <a:t>re</a:t>
            </a:r>
            <a:r>
              <a:rPr lang="en-IN" dirty="0"/>
              <a:t> </a:t>
            </a:r>
            <a:r>
              <a:rPr lang="en-IN" dirty="0" err="1"/>
              <a:t>pb</a:t>
            </a:r>
            <a:r>
              <a:rPr lang="en-IN" dirty="0"/>
              <a:t> return re </a:t>
            </a:r>
            <a:r>
              <a:rPr lang="en-IN" dirty="0" err="1"/>
              <a:t>int</a:t>
            </a:r>
            <a:r>
              <a:rPr lang="en-IN" dirty="0"/>
              <a:t> main pow </a:t>
            </a:r>
            <a:r>
              <a:rPr lang="en-IN" dirty="0" err="1"/>
              <a:t>pow</a:t>
            </a:r>
            <a:r>
              <a:rPr lang="en-IN" dirty="0"/>
              <a:t> </a:t>
            </a:r>
            <a:r>
              <a:rPr lang="en-IN" dirty="0" err="1"/>
              <a:t>pow</a:t>
            </a:r>
            <a:r>
              <a:rPr lang="en-IN" dirty="0"/>
              <a:t> </a:t>
            </a:r>
            <a:r>
              <a:rPr lang="en-IN" dirty="0" err="1"/>
              <a:t>pow</a:t>
            </a:r>
            <a:r>
              <a:rPr lang="en-IN" dirty="0"/>
              <a:t> </a:t>
            </a:r>
            <a:r>
              <a:rPr lang="en-IN" dirty="0" err="1"/>
              <a:t>pow</a:t>
            </a:r>
            <a:r>
              <a:rPr lang="en-IN" dirty="0"/>
              <a:t> </a:t>
            </a:r>
            <a:r>
              <a:rPr lang="en-IN" dirty="0" err="1"/>
              <a:t>pow</a:t>
            </a:r>
            <a:r>
              <a:rPr lang="en-IN" dirty="0"/>
              <a:t> rep pow </a:t>
            </a:r>
            <a:r>
              <a:rPr lang="en-IN" dirty="0" err="1"/>
              <a:t>pow</a:t>
            </a:r>
            <a:r>
              <a:rPr lang="en-IN" dirty="0"/>
              <a:t> </a:t>
            </a:r>
            <a:r>
              <a:rPr lang="en-IN" dirty="0" err="1"/>
              <a:t>pow</a:t>
            </a:r>
            <a:r>
              <a:rPr lang="en-IN" dirty="0"/>
              <a:t> l pow </a:t>
            </a:r>
            <a:r>
              <a:rPr lang="en-IN" dirty="0" err="1"/>
              <a:t>pow</a:t>
            </a:r>
            <a:r>
              <a:rPr lang="en-IN" dirty="0"/>
              <a:t> </a:t>
            </a:r>
            <a:r>
              <a:rPr lang="en-IN" dirty="0" err="1"/>
              <a:t>pow</a:t>
            </a:r>
            <a:r>
              <a:rPr lang="en-IN" dirty="0"/>
              <a:t> l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scanf</a:t>
            </a:r>
            <a:r>
              <a:rPr lang="en-IN" dirty="0"/>
              <a:t> n </a:t>
            </a:r>
            <a:r>
              <a:rPr lang="en-IN" dirty="0" err="1"/>
              <a:t>scanf</a:t>
            </a:r>
            <a:r>
              <a:rPr lang="en-IN" dirty="0"/>
              <a:t> </a:t>
            </a:r>
            <a:r>
              <a:rPr lang="en-IN" dirty="0" err="1"/>
              <a:t>lld</a:t>
            </a:r>
            <a:r>
              <a:rPr lang="en-IN" dirty="0"/>
              <a:t> n </a:t>
            </a:r>
            <a:r>
              <a:rPr lang="en-IN" dirty="0" err="1"/>
              <a:t>vb</a:t>
            </a:r>
            <a:r>
              <a:rPr lang="en-IN" dirty="0"/>
              <a:t> bit </a:t>
            </a:r>
            <a:r>
              <a:rPr lang="en-IN" dirty="0" err="1"/>
              <a:t>tobinari</a:t>
            </a:r>
            <a:r>
              <a:rPr lang="en-IN" dirty="0"/>
              <a:t> n </a:t>
            </a:r>
            <a:r>
              <a:rPr lang="en-IN" dirty="0" err="1"/>
              <a:t>n</a:t>
            </a:r>
            <a:r>
              <a:rPr lang="en-IN" dirty="0"/>
              <a:t> </a:t>
            </a:r>
            <a:r>
              <a:rPr lang="en-IN" dirty="0" err="1"/>
              <a:t>n</a:t>
            </a:r>
            <a:r>
              <a:rPr lang="en-IN" dirty="0"/>
              <a:t> rep bit size bit pow l pow l r </a:t>
            </a:r>
            <a:r>
              <a:rPr lang="en-IN" dirty="0" err="1"/>
              <a:t>r</a:t>
            </a:r>
            <a:r>
              <a:rPr lang="en-IN" dirty="0"/>
              <a:t> </a:t>
            </a:r>
            <a:r>
              <a:rPr lang="en-IN" dirty="0" err="1"/>
              <a:t>r</a:t>
            </a:r>
            <a:r>
              <a:rPr lang="en-IN" dirty="0"/>
              <a:t> </a:t>
            </a:r>
            <a:r>
              <a:rPr lang="en-IN" dirty="0" err="1"/>
              <a:t>inv</a:t>
            </a:r>
            <a:r>
              <a:rPr lang="en-IN" dirty="0"/>
              <a:t> l </a:t>
            </a:r>
            <a:r>
              <a:rPr lang="en-IN" dirty="0" err="1"/>
              <a:t>l</a:t>
            </a:r>
            <a:r>
              <a:rPr lang="en-IN" dirty="0"/>
              <a:t> </a:t>
            </a:r>
            <a:r>
              <a:rPr lang="en-IN" dirty="0" err="1"/>
              <a:t>l</a:t>
            </a:r>
            <a:r>
              <a:rPr lang="en-IN" dirty="0"/>
              <a:t> </a:t>
            </a:r>
            <a:r>
              <a:rPr lang="en-IN" dirty="0" err="1"/>
              <a:t>l</a:t>
            </a:r>
            <a:r>
              <a:rPr lang="en-IN" dirty="0"/>
              <a:t> r l </a:t>
            </a:r>
            <a:r>
              <a:rPr lang="en-IN" dirty="0" err="1"/>
              <a:t>inv</a:t>
            </a:r>
            <a:r>
              <a:rPr lang="en-IN" dirty="0"/>
              <a:t> l </a:t>
            </a:r>
            <a:r>
              <a:rPr lang="en-IN" dirty="0" err="1"/>
              <a:t>l</a:t>
            </a:r>
            <a:r>
              <a:rPr lang="en-IN" dirty="0"/>
              <a:t> </a:t>
            </a:r>
            <a:r>
              <a:rPr lang="en-IN" dirty="0" err="1"/>
              <a:t>l</a:t>
            </a: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 </a:t>
            </a:r>
            <a:r>
              <a:rPr lang="en-IN" dirty="0" err="1"/>
              <a:t>lld</a:t>
            </a:r>
            <a:r>
              <a:rPr lang="en-IN" dirty="0"/>
              <a:t> </a:t>
            </a:r>
            <a:r>
              <a:rPr lang="en-IN" dirty="0" err="1"/>
              <a:t>lld</a:t>
            </a:r>
            <a:r>
              <a:rPr lang="en-IN" dirty="0"/>
              <a:t> n r </a:t>
            </a:r>
            <a:r>
              <a:rPr lang="en-IN" dirty="0" err="1"/>
              <a:t>r</a:t>
            </a:r>
            <a:r>
              <a:rPr lang="en-IN" dirty="0"/>
              <a:t> return</a:t>
            </a:r>
          </a:p>
        </p:txBody>
      </p:sp>
    </p:spTree>
    <p:extLst>
      <p:ext uri="{BB962C8B-B14F-4D97-AF65-F5344CB8AC3E}">
        <p14:creationId xmlns:p14="http://schemas.microsoft.com/office/powerpoint/2010/main" val="178004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9730" y="286870"/>
            <a:ext cx="7784990" cy="1169125"/>
          </a:xfrm>
        </p:spPr>
        <p:txBody>
          <a:bodyPr>
            <a:normAutofit fontScale="90000"/>
          </a:bodyPr>
          <a:lstStyle/>
          <a:p>
            <a:r>
              <a:rPr lang="en-IN" sz="4000" b="1" i="1" dirty="0" smtClean="0"/>
              <a:t>Data PRE-PROCESSING CONTD…</a:t>
            </a:r>
            <a:endParaRPr lang="en-IN" sz="4000" b="1" i="1" dirty="0"/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29529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769729" y="1601864"/>
            <a:ext cx="10236322" cy="3108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300" cap="none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592019" y="1466115"/>
            <a:ext cx="11304146" cy="48460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IN" sz="2100" cap="none" dirty="0" smtClean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317699" y="1271434"/>
            <a:ext cx="11304146" cy="48460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US" sz="2100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cap="none" dirty="0" smtClean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235817" y="1321525"/>
            <a:ext cx="11304146" cy="48460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Mutilabel</a:t>
            </a:r>
            <a:r>
              <a:rPr lang="en-IN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Binarizer ( a toy example )</a:t>
            </a:r>
            <a:endParaRPr lang="en-IN" sz="2100" cap="none" dirty="0" smtClean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29" y="2077029"/>
            <a:ext cx="9416142" cy="190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8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9729" y="286870"/>
            <a:ext cx="9168927" cy="1169125"/>
          </a:xfrm>
        </p:spPr>
        <p:txBody>
          <a:bodyPr>
            <a:normAutofit/>
          </a:bodyPr>
          <a:lstStyle/>
          <a:p>
            <a:r>
              <a:rPr lang="en-IN" sz="4000" b="1" i="1" dirty="0"/>
              <a:t>Exploratory data </a:t>
            </a:r>
            <a:r>
              <a:rPr lang="en-IN" sz="4000" b="1" i="1" dirty="0" smtClean="0"/>
              <a:t>analysis</a:t>
            </a:r>
            <a:endParaRPr lang="en-IN" sz="4000" b="1" i="1" dirty="0"/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29529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769729" y="1345026"/>
            <a:ext cx="10236322" cy="3108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300" cap="none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592019" y="1466115"/>
            <a:ext cx="11304146" cy="48460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IN" sz="2100" cap="none" dirty="0" smtClean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769728" y="1009427"/>
            <a:ext cx="10236322" cy="107388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Word Cloud for problem statement</a:t>
            </a:r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459" y="1708417"/>
            <a:ext cx="12113624" cy="520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9729" y="286870"/>
            <a:ext cx="9114499" cy="1169125"/>
          </a:xfrm>
        </p:spPr>
        <p:txBody>
          <a:bodyPr>
            <a:normAutofit fontScale="90000"/>
          </a:bodyPr>
          <a:lstStyle/>
          <a:p>
            <a:r>
              <a:rPr lang="en-IN" sz="4000" b="1" i="1" dirty="0"/>
              <a:t>Exploratory data analysis CONTD</a:t>
            </a:r>
            <a:r>
              <a:rPr lang="en-IN" sz="4000" b="1" i="1" dirty="0" smtClean="0"/>
              <a:t>…</a:t>
            </a:r>
            <a:endParaRPr lang="en-IN" sz="4000" b="1" i="1" dirty="0"/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29529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769729" y="1345026"/>
            <a:ext cx="10236322" cy="3108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300" cap="none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592019" y="1466115"/>
            <a:ext cx="11304146" cy="48460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IN" sz="2100" cap="none" dirty="0" smtClean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769728" y="1009427"/>
            <a:ext cx="10236322" cy="107388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Word Cloud for solutions</a:t>
            </a:r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211" y="1675292"/>
            <a:ext cx="12305211" cy="505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9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1556693" y="304800"/>
            <a:ext cx="8534400" cy="1169125"/>
          </a:xfrm>
        </p:spPr>
        <p:txBody>
          <a:bodyPr>
            <a:normAutofit/>
          </a:bodyPr>
          <a:lstStyle/>
          <a:p>
            <a:pPr algn="ctr"/>
            <a:r>
              <a:rPr lang="en-IN" sz="4000" b="1" i="1" dirty="0" smtClean="0"/>
              <a:t>Project goal</a:t>
            </a:r>
            <a:endParaRPr lang="en-IN" sz="4000" b="1" i="1" dirty="0"/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30067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Attempt to guess programming problem tags for a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Performing </a:t>
            </a:r>
            <a:r>
              <a:rPr lang="en-US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Multi-label </a:t>
            </a:r>
            <a:r>
              <a:rPr lang="en-US" sz="21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Classification for coding problems from different paradigm : </a:t>
            </a:r>
          </a:p>
          <a:p>
            <a:r>
              <a:rPr lang="en-US" sz="21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	a</a:t>
            </a:r>
            <a:r>
              <a:rPr lang="en-US" sz="21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) On Basis of problem Statement </a:t>
            </a:r>
          </a:p>
          <a:p>
            <a:r>
              <a:rPr lang="en-US" sz="21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	b</a:t>
            </a:r>
            <a:r>
              <a:rPr lang="en-US" sz="21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) On Basis of problem Solution</a:t>
            </a:r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34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9729" y="286870"/>
            <a:ext cx="9114499" cy="1169125"/>
          </a:xfrm>
        </p:spPr>
        <p:txBody>
          <a:bodyPr>
            <a:normAutofit fontScale="90000"/>
          </a:bodyPr>
          <a:lstStyle/>
          <a:p>
            <a:r>
              <a:rPr lang="en-IN" sz="4000" b="1" i="1" dirty="0"/>
              <a:t>Exploratory data analysis CONTD</a:t>
            </a:r>
            <a:r>
              <a:rPr lang="en-IN" sz="4000" b="1" i="1" dirty="0" smtClean="0"/>
              <a:t>…</a:t>
            </a:r>
            <a:endParaRPr lang="en-IN" sz="4000" b="1" i="1" dirty="0"/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29529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769729" y="1345026"/>
            <a:ext cx="10236322" cy="3108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300" cap="none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592019" y="1466115"/>
            <a:ext cx="11304146" cy="48460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IN" sz="2100" cap="none" dirty="0" smtClean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769728" y="1009427"/>
            <a:ext cx="10236322" cy="107388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Word Cloud for </a:t>
            </a:r>
            <a:r>
              <a:rPr lang="en-IN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CodeForces Tags  </a:t>
            </a:r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65965"/>
            <a:ext cx="11125200" cy="487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4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9729" y="286870"/>
            <a:ext cx="9114499" cy="1169125"/>
          </a:xfrm>
        </p:spPr>
        <p:txBody>
          <a:bodyPr>
            <a:normAutofit fontScale="90000"/>
          </a:bodyPr>
          <a:lstStyle/>
          <a:p>
            <a:r>
              <a:rPr lang="en-IN" sz="4000" b="1" i="1" dirty="0"/>
              <a:t>Exploratory data analysis CONTD</a:t>
            </a:r>
            <a:r>
              <a:rPr lang="en-IN" sz="4000" b="1" i="1" dirty="0" smtClean="0"/>
              <a:t>…</a:t>
            </a:r>
            <a:endParaRPr lang="en-IN" sz="4000" b="1" i="1" dirty="0"/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29529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769729" y="1345026"/>
            <a:ext cx="10236322" cy="3108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300" cap="none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592019" y="1466115"/>
            <a:ext cx="11304146" cy="48460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IN" sz="2100" cap="none" dirty="0" smtClean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769728" y="1009427"/>
            <a:ext cx="10236322" cy="107388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Word Cloud for </a:t>
            </a:r>
            <a:r>
              <a:rPr lang="en-IN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CodeChef Tags  </a:t>
            </a:r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1577083"/>
            <a:ext cx="11115675" cy="488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30067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300282" y="1319478"/>
            <a:ext cx="11304146" cy="46633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Class Imbalance Problem : </a:t>
            </a:r>
          </a:p>
          <a:p>
            <a:pPr lvl="2"/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Scenario </a:t>
            </a:r>
            <a:r>
              <a:rPr lang="en-US" sz="2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where the number of observations belonging to one class is</a:t>
            </a:r>
          </a:p>
          <a:p>
            <a:pPr lvl="2"/>
            <a:r>
              <a:rPr lang="en-US" sz="2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significantly lower than those belonging to the other classes.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implementation </a:t>
            </a:r>
            <a:r>
              <a:rPr lang="en-US" sz="2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tags are most dominant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fft tags are very </a:t>
            </a: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rare</a:t>
            </a:r>
            <a:endParaRPr lang="en-IN" sz="21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IN" sz="21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Resolution: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Over-Sampling.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Under-</a:t>
            </a:r>
            <a:r>
              <a:rPr lang="en-US" sz="2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Sampling</a:t>
            </a: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en-IN" sz="21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1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69730" y="286870"/>
            <a:ext cx="9321327" cy="11691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b="1" i="1" dirty="0"/>
              <a:t>Exploratory data </a:t>
            </a:r>
            <a:r>
              <a:rPr lang="en-IN" sz="4000" b="1" i="1" dirty="0" smtClean="0"/>
              <a:t>analysis CONTD…</a:t>
            </a:r>
            <a:endParaRPr lang="en-IN" sz="4000" b="1" i="1" dirty="0"/>
          </a:p>
        </p:txBody>
      </p:sp>
    </p:spTree>
    <p:extLst>
      <p:ext uri="{BB962C8B-B14F-4D97-AF65-F5344CB8AC3E}">
        <p14:creationId xmlns:p14="http://schemas.microsoft.com/office/powerpoint/2010/main" val="164404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30067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300282" y="1319478"/>
            <a:ext cx="11304146" cy="48460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IN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Data Presentation  for CodeForces Solution ( Before Class Imbalance ) : </a:t>
            </a:r>
          </a:p>
          <a:p>
            <a:pPr lvl="1"/>
            <a:r>
              <a:rPr lang="en-IN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Tags v/s Percentage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28" y="1804082"/>
            <a:ext cx="11092799" cy="4890631"/>
          </a:xfrm>
          <a:prstGeom prst="rect">
            <a:avLst/>
          </a:prstGeom>
        </p:spPr>
      </p:pic>
      <p:sp>
        <p:nvSpPr>
          <p:cNvPr id="8" name="Title 4"/>
          <p:cNvSpPr txBox="1">
            <a:spLocks/>
          </p:cNvSpPr>
          <p:nvPr/>
        </p:nvSpPr>
        <p:spPr>
          <a:xfrm>
            <a:off x="769729" y="286870"/>
            <a:ext cx="9800300" cy="11691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b="1" i="1" smtClean="0"/>
              <a:t>Exploratory data analysis CONTD…</a:t>
            </a:r>
            <a:endParaRPr lang="en-IN" sz="4000" b="1" i="1" dirty="0"/>
          </a:p>
        </p:txBody>
      </p:sp>
    </p:spTree>
    <p:extLst>
      <p:ext uri="{BB962C8B-B14F-4D97-AF65-F5344CB8AC3E}">
        <p14:creationId xmlns:p14="http://schemas.microsoft.com/office/powerpoint/2010/main" val="50073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30067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300282" y="1319478"/>
            <a:ext cx="11304146" cy="48460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IN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Data Presentation  for CodeForces Solution ( After Class Imbalance ) : </a:t>
            </a:r>
            <a:endParaRPr lang="en-IN" sz="2100" cap="none" dirty="0" smtClean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82" y="1766046"/>
            <a:ext cx="11586917" cy="4896011"/>
          </a:xfrm>
          <a:prstGeom prst="rect">
            <a:avLst/>
          </a:prstGeom>
        </p:spPr>
      </p:pic>
      <p:sp>
        <p:nvSpPr>
          <p:cNvPr id="9" name="Title 4"/>
          <p:cNvSpPr txBox="1">
            <a:spLocks/>
          </p:cNvSpPr>
          <p:nvPr/>
        </p:nvSpPr>
        <p:spPr>
          <a:xfrm>
            <a:off x="769729" y="286870"/>
            <a:ext cx="9800300" cy="11691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b="1" i="1" dirty="0" smtClean="0"/>
              <a:t>Exploratory data analysis CONTD…</a:t>
            </a:r>
            <a:endParaRPr lang="en-IN" sz="4000" b="1" i="1" dirty="0"/>
          </a:p>
        </p:txBody>
      </p:sp>
    </p:spTree>
    <p:extLst>
      <p:ext uri="{BB962C8B-B14F-4D97-AF65-F5344CB8AC3E}">
        <p14:creationId xmlns:p14="http://schemas.microsoft.com/office/powerpoint/2010/main" val="291613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30067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300282" y="1319478"/>
            <a:ext cx="11304146" cy="48460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IN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Data Presentation  for CodeChef Solution ( Handling Class Imbalance ) : 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769729" y="286870"/>
            <a:ext cx="9800300" cy="11691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b="1" i="1" smtClean="0"/>
              <a:t>Exploratory data analysis CONTD…</a:t>
            </a:r>
            <a:endParaRPr lang="en-IN" sz="4000" b="1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83" y="1924594"/>
            <a:ext cx="11621752" cy="454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5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2957317" y="1135345"/>
            <a:ext cx="7225864" cy="124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30067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769731" y="189293"/>
            <a:ext cx="9436716" cy="11691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b="1" i="1" dirty="0" smtClean="0"/>
              <a:t>Implementation THROUGH LINEAR SVC</a:t>
            </a:r>
            <a:endParaRPr lang="en-IN" sz="4000" b="1" i="1" dirty="0"/>
          </a:p>
        </p:txBody>
      </p:sp>
      <p:sp>
        <p:nvSpPr>
          <p:cNvPr id="10" name="Right Arrow 9"/>
          <p:cNvSpPr/>
          <p:nvPr/>
        </p:nvSpPr>
        <p:spPr>
          <a:xfrm>
            <a:off x="2598541" y="1699580"/>
            <a:ext cx="590983" cy="17417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3189524" y="1394780"/>
            <a:ext cx="1861457" cy="7837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Remove Stop Words</a:t>
            </a:r>
            <a:endParaRPr lang="en-IN" dirty="0"/>
          </a:p>
        </p:txBody>
      </p:sp>
      <p:sp>
        <p:nvSpPr>
          <p:cNvPr id="12" name="Right Arrow 11"/>
          <p:cNvSpPr/>
          <p:nvPr/>
        </p:nvSpPr>
        <p:spPr>
          <a:xfrm>
            <a:off x="5050981" y="1699580"/>
            <a:ext cx="590983" cy="17417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5639521" y="1394780"/>
            <a:ext cx="1861457" cy="7837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Remove Special Characters </a:t>
            </a:r>
            <a:endParaRPr lang="en-IN" dirty="0"/>
          </a:p>
        </p:txBody>
      </p:sp>
      <p:sp>
        <p:nvSpPr>
          <p:cNvPr id="14" name="Right Arrow 13"/>
          <p:cNvSpPr/>
          <p:nvPr/>
        </p:nvSpPr>
        <p:spPr>
          <a:xfrm>
            <a:off x="7500978" y="1699580"/>
            <a:ext cx="590983" cy="17417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8089518" y="1394780"/>
            <a:ext cx="1861457" cy="7837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Apply Stemming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8411743" y="3295639"/>
            <a:ext cx="1861457" cy="7837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Count Vectorizer</a:t>
            </a:r>
            <a:endParaRPr lang="en-IN" dirty="0"/>
          </a:p>
        </p:txBody>
      </p:sp>
      <p:sp>
        <p:nvSpPr>
          <p:cNvPr id="18" name="Right Arrow 17"/>
          <p:cNvSpPr/>
          <p:nvPr/>
        </p:nvSpPr>
        <p:spPr>
          <a:xfrm rot="10800000">
            <a:off x="7823203" y="3614673"/>
            <a:ext cx="583634" cy="17724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5961746" y="3252744"/>
            <a:ext cx="1861457" cy="7837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TF-IDF</a:t>
            </a:r>
            <a:endParaRPr lang="en-IN" dirty="0"/>
          </a:p>
        </p:txBody>
      </p:sp>
      <p:sp>
        <p:nvSpPr>
          <p:cNvPr id="20" name="Right Arrow 19"/>
          <p:cNvSpPr/>
          <p:nvPr/>
        </p:nvSpPr>
        <p:spPr>
          <a:xfrm rot="10800000">
            <a:off x="5373206" y="3571778"/>
            <a:ext cx="583634" cy="17724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Parallelogram 24"/>
          <p:cNvSpPr/>
          <p:nvPr/>
        </p:nvSpPr>
        <p:spPr>
          <a:xfrm>
            <a:off x="3468216" y="3252744"/>
            <a:ext cx="1992085" cy="826667"/>
          </a:xfrm>
          <a:prstGeom prst="parallelogra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Apply Linear SVC for Training </a:t>
            </a:r>
            <a:endParaRPr lang="en-IN" dirty="0"/>
          </a:p>
        </p:txBody>
      </p:sp>
      <p:sp>
        <p:nvSpPr>
          <p:cNvPr id="26" name="Oval 25"/>
          <p:cNvSpPr/>
          <p:nvPr/>
        </p:nvSpPr>
        <p:spPr>
          <a:xfrm>
            <a:off x="1194284" y="1359209"/>
            <a:ext cx="1404257" cy="7976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Start</a:t>
            </a:r>
            <a:endParaRPr lang="en-IN" dirty="0"/>
          </a:p>
        </p:txBody>
      </p:sp>
      <p:sp>
        <p:nvSpPr>
          <p:cNvPr id="28" name="Right Arrow 27"/>
          <p:cNvSpPr/>
          <p:nvPr/>
        </p:nvSpPr>
        <p:spPr>
          <a:xfrm rot="10800000">
            <a:off x="2978348" y="3571774"/>
            <a:ext cx="583634" cy="17724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1569185" y="3304470"/>
            <a:ext cx="1404257" cy="7976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End</a:t>
            </a:r>
            <a:endParaRPr lang="en-IN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81" y="4334762"/>
            <a:ext cx="10808547" cy="1565297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10226714" y="2282749"/>
            <a:ext cx="1861457" cy="8632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Handling Class Imbalance </a:t>
            </a:r>
            <a:endParaRPr lang="en-IN" dirty="0"/>
          </a:p>
        </p:txBody>
      </p:sp>
      <p:sp>
        <p:nvSpPr>
          <p:cNvPr id="2" name="Bent Arrow 1"/>
          <p:cNvSpPr/>
          <p:nvPr/>
        </p:nvSpPr>
        <p:spPr>
          <a:xfrm rot="5400000">
            <a:off x="10219458" y="1649953"/>
            <a:ext cx="583168" cy="68242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 rot="10800000">
            <a:off x="10287592" y="3177165"/>
            <a:ext cx="574148" cy="5886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398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30067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552015" y="0"/>
            <a:ext cx="11433156" cy="11691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b="1" i="1" dirty="0" smtClean="0"/>
              <a:t>Implementation THROUGH LINEAR SVC CONTD…</a:t>
            </a:r>
            <a:endParaRPr lang="en-IN" sz="4000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7" y="1097280"/>
            <a:ext cx="11695610" cy="559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4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735228" y="1629241"/>
            <a:ext cx="7225864" cy="124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30067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34791" y="1891172"/>
            <a:ext cx="1861457" cy="7837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Remove Stop Words</a:t>
            </a:r>
            <a:endParaRPr lang="en-IN" dirty="0"/>
          </a:p>
        </p:txBody>
      </p:sp>
      <p:sp>
        <p:nvSpPr>
          <p:cNvPr id="12" name="Right Arrow 11"/>
          <p:cNvSpPr/>
          <p:nvPr/>
        </p:nvSpPr>
        <p:spPr>
          <a:xfrm>
            <a:off x="4796248" y="2195972"/>
            <a:ext cx="590983" cy="17417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5384788" y="1891172"/>
            <a:ext cx="1861457" cy="7837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Remove Special Characters </a:t>
            </a:r>
            <a:endParaRPr lang="en-IN" dirty="0"/>
          </a:p>
        </p:txBody>
      </p:sp>
      <p:sp>
        <p:nvSpPr>
          <p:cNvPr id="14" name="Right Arrow 13"/>
          <p:cNvSpPr/>
          <p:nvPr/>
        </p:nvSpPr>
        <p:spPr>
          <a:xfrm>
            <a:off x="7246245" y="2195972"/>
            <a:ext cx="590983" cy="17417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7834785" y="1891172"/>
            <a:ext cx="1861457" cy="7837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Apply Stemming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8156518" y="3688425"/>
            <a:ext cx="1861457" cy="7837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Tokenizer</a:t>
            </a:r>
            <a:endParaRPr lang="en-IN" dirty="0"/>
          </a:p>
        </p:txBody>
      </p:sp>
      <p:sp>
        <p:nvSpPr>
          <p:cNvPr id="18" name="Right Arrow 17"/>
          <p:cNvSpPr/>
          <p:nvPr/>
        </p:nvSpPr>
        <p:spPr>
          <a:xfrm rot="10800000">
            <a:off x="7567978" y="4007459"/>
            <a:ext cx="583634" cy="17724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5706521" y="3645530"/>
            <a:ext cx="1861457" cy="7837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Sequences</a:t>
            </a:r>
            <a:endParaRPr lang="en-IN" dirty="0"/>
          </a:p>
        </p:txBody>
      </p:sp>
      <p:sp>
        <p:nvSpPr>
          <p:cNvPr id="20" name="Right Arrow 19"/>
          <p:cNvSpPr/>
          <p:nvPr/>
        </p:nvSpPr>
        <p:spPr>
          <a:xfrm rot="10800000">
            <a:off x="5107099" y="3964563"/>
            <a:ext cx="594516" cy="15482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Parallelogram 24"/>
          <p:cNvSpPr/>
          <p:nvPr/>
        </p:nvSpPr>
        <p:spPr>
          <a:xfrm>
            <a:off x="720160" y="3645530"/>
            <a:ext cx="1992085" cy="826667"/>
          </a:xfrm>
          <a:prstGeom prst="parallelogra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LSTM Layer</a:t>
            </a:r>
            <a:endParaRPr lang="en-IN" dirty="0"/>
          </a:p>
        </p:txBody>
      </p:sp>
      <p:sp>
        <p:nvSpPr>
          <p:cNvPr id="26" name="Oval 25"/>
          <p:cNvSpPr/>
          <p:nvPr/>
        </p:nvSpPr>
        <p:spPr>
          <a:xfrm>
            <a:off x="890583" y="1902883"/>
            <a:ext cx="1404257" cy="7976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Start</a:t>
            </a:r>
            <a:endParaRPr lang="en-IN" dirty="0"/>
          </a:p>
        </p:txBody>
      </p:sp>
      <p:sp>
        <p:nvSpPr>
          <p:cNvPr id="27" name="Right Arrow 26"/>
          <p:cNvSpPr/>
          <p:nvPr/>
        </p:nvSpPr>
        <p:spPr>
          <a:xfrm>
            <a:off x="2299483" y="2210163"/>
            <a:ext cx="590983" cy="17417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le 21"/>
          <p:cNvSpPr/>
          <p:nvPr/>
        </p:nvSpPr>
        <p:spPr>
          <a:xfrm>
            <a:off x="3223880" y="3675764"/>
            <a:ext cx="1861457" cy="7837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Embedding Layer</a:t>
            </a:r>
            <a:endParaRPr lang="en-IN" dirty="0"/>
          </a:p>
        </p:txBody>
      </p:sp>
      <p:sp>
        <p:nvSpPr>
          <p:cNvPr id="23" name="Right Arrow 22"/>
          <p:cNvSpPr/>
          <p:nvPr/>
        </p:nvSpPr>
        <p:spPr>
          <a:xfrm rot="10800000">
            <a:off x="2635340" y="3994798"/>
            <a:ext cx="583634" cy="17724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Parallelogram 23"/>
          <p:cNvSpPr/>
          <p:nvPr/>
        </p:nvSpPr>
        <p:spPr>
          <a:xfrm>
            <a:off x="720160" y="4930679"/>
            <a:ext cx="1992085" cy="826667"/>
          </a:xfrm>
          <a:prstGeom prst="parallelogra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LSTM Dense Layer</a:t>
            </a:r>
            <a:endParaRPr lang="en-IN" dirty="0"/>
          </a:p>
        </p:txBody>
      </p:sp>
      <p:sp>
        <p:nvSpPr>
          <p:cNvPr id="31" name="Right Arrow 30"/>
          <p:cNvSpPr/>
          <p:nvPr/>
        </p:nvSpPr>
        <p:spPr>
          <a:xfrm rot="5400000">
            <a:off x="1471593" y="4602505"/>
            <a:ext cx="489217" cy="22860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3218974" y="4932736"/>
            <a:ext cx="1404257" cy="7976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End</a:t>
            </a:r>
            <a:endParaRPr lang="en-IN" dirty="0"/>
          </a:p>
        </p:txBody>
      </p:sp>
      <p:sp>
        <p:nvSpPr>
          <p:cNvPr id="33" name="Right Arrow 32"/>
          <p:cNvSpPr/>
          <p:nvPr/>
        </p:nvSpPr>
        <p:spPr>
          <a:xfrm>
            <a:off x="2633611" y="5244474"/>
            <a:ext cx="590983" cy="17417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itle 4"/>
          <p:cNvSpPr txBox="1">
            <a:spLocks/>
          </p:cNvSpPr>
          <p:nvPr/>
        </p:nvSpPr>
        <p:spPr>
          <a:xfrm>
            <a:off x="478971" y="86164"/>
            <a:ext cx="9436716" cy="11691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b="1" i="1" dirty="0" smtClean="0"/>
              <a:t>Implementation THROUGH LSTM</a:t>
            </a:r>
            <a:endParaRPr lang="en-IN" sz="4000" b="1" i="1" dirty="0"/>
          </a:p>
        </p:txBody>
      </p:sp>
      <p:sp>
        <p:nvSpPr>
          <p:cNvPr id="28" name="Rounded Rectangle 27"/>
          <p:cNvSpPr/>
          <p:nvPr/>
        </p:nvSpPr>
        <p:spPr>
          <a:xfrm>
            <a:off x="10017975" y="2725125"/>
            <a:ext cx="1861457" cy="8632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Handling Class Imbalance </a:t>
            </a:r>
            <a:endParaRPr lang="en-IN" dirty="0"/>
          </a:p>
        </p:txBody>
      </p:sp>
      <p:sp>
        <p:nvSpPr>
          <p:cNvPr id="29" name="Bent Arrow 28"/>
          <p:cNvSpPr/>
          <p:nvPr/>
        </p:nvSpPr>
        <p:spPr>
          <a:xfrm rot="5400000">
            <a:off x="10010719" y="2092329"/>
            <a:ext cx="583168" cy="68242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Bent Arrow 29"/>
          <p:cNvSpPr/>
          <p:nvPr/>
        </p:nvSpPr>
        <p:spPr>
          <a:xfrm rot="10800000">
            <a:off x="10069367" y="3585413"/>
            <a:ext cx="574148" cy="5886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23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30067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31" y="2397637"/>
            <a:ext cx="11061318" cy="1801784"/>
          </a:xfrm>
          <a:prstGeom prst="rect">
            <a:avLst/>
          </a:prstGeom>
        </p:spPr>
      </p:pic>
      <p:sp>
        <p:nvSpPr>
          <p:cNvPr id="35" name="Title 4"/>
          <p:cNvSpPr txBox="1">
            <a:spLocks/>
          </p:cNvSpPr>
          <p:nvPr/>
        </p:nvSpPr>
        <p:spPr>
          <a:xfrm>
            <a:off x="478971" y="86164"/>
            <a:ext cx="9436716" cy="11691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b="1" i="1" dirty="0" smtClean="0"/>
              <a:t>Implementation THROUGH LSTM</a:t>
            </a:r>
            <a:endParaRPr lang="en-IN" sz="4000" b="1" i="1" dirty="0"/>
          </a:p>
        </p:txBody>
      </p:sp>
    </p:spTree>
    <p:extLst>
      <p:ext uri="{BB962C8B-B14F-4D97-AF65-F5344CB8AC3E}">
        <p14:creationId xmlns:p14="http://schemas.microsoft.com/office/powerpoint/2010/main" val="206530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 txBox="1">
            <a:spLocks/>
          </p:cNvSpPr>
          <p:nvPr/>
        </p:nvSpPr>
        <p:spPr>
          <a:xfrm>
            <a:off x="592019" y="355962"/>
            <a:ext cx="8534400" cy="11691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b="1" i="1" dirty="0" smtClean="0"/>
              <a:t>Work Flow</a:t>
            </a:r>
            <a:endParaRPr lang="en-IN" sz="4000" b="1" i="1" dirty="0"/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592019" y="1466115"/>
            <a:ext cx="11304146" cy="496106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Data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Data Pre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Exploratory Data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Implementation 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Linear </a:t>
            </a:r>
            <a:r>
              <a:rPr lang="en-US" sz="21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Support Vector </a:t>
            </a:r>
            <a:r>
              <a:rPr lang="en-US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Classification and visualization(s)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Long Short Term Memory </a:t>
            </a:r>
            <a:r>
              <a:rPr lang="en-US" sz="2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and visualization(s</a:t>
            </a: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  <a:endParaRPr lang="en-US" sz="2100" cap="none" dirty="0" smtClean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Comparison of Approaches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Conclusion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cap="none" dirty="0" smtClean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594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30067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552015" y="0"/>
            <a:ext cx="10255322" cy="11691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b="1" i="1" dirty="0" smtClean="0"/>
              <a:t>Implementation THROUGH LSTM CONTD…</a:t>
            </a:r>
            <a:endParaRPr lang="en-IN" sz="4000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8" y="1009427"/>
            <a:ext cx="11521441" cy="534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9730" y="286870"/>
            <a:ext cx="7311824" cy="1169125"/>
          </a:xfrm>
        </p:spPr>
        <p:txBody>
          <a:bodyPr>
            <a:normAutofit fontScale="90000"/>
          </a:bodyPr>
          <a:lstStyle/>
          <a:p>
            <a:r>
              <a:rPr lang="en-IN" sz="4000" b="1" i="1" dirty="0" smtClean="0"/>
              <a:t>COMPARISON OF APPROACHES </a:t>
            </a:r>
            <a:endParaRPr lang="en-IN" sz="4000" b="1" i="1" dirty="0"/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30067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1245326"/>
            <a:ext cx="11434354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2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9730" y="286870"/>
            <a:ext cx="9384464" cy="1169125"/>
          </a:xfrm>
        </p:spPr>
        <p:txBody>
          <a:bodyPr>
            <a:normAutofit fontScale="90000"/>
          </a:bodyPr>
          <a:lstStyle/>
          <a:p>
            <a:r>
              <a:rPr lang="en-IN" sz="4000" b="1" i="1" dirty="0" smtClean="0"/>
              <a:t>COMPARISON OF APPROACHES CONTD…</a:t>
            </a:r>
            <a:endParaRPr lang="en-IN" sz="4000" b="1" i="1" dirty="0"/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30067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1" y="1280160"/>
            <a:ext cx="11791406" cy="547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4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9730" y="286870"/>
            <a:ext cx="9497676" cy="1169125"/>
          </a:xfrm>
        </p:spPr>
        <p:txBody>
          <a:bodyPr>
            <a:normAutofit fontScale="90000"/>
          </a:bodyPr>
          <a:lstStyle/>
          <a:p>
            <a:r>
              <a:rPr lang="en-IN" sz="4000" b="1" i="1" dirty="0" smtClean="0"/>
              <a:t>COMPARISON OF </a:t>
            </a:r>
            <a:r>
              <a:rPr lang="en-IN" sz="4000" b="1" i="1" dirty="0"/>
              <a:t>APPROACHES CONTD… </a:t>
            </a: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30067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1193074"/>
            <a:ext cx="11277600" cy="541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4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9730" y="286870"/>
            <a:ext cx="9497676" cy="1169125"/>
          </a:xfrm>
        </p:spPr>
        <p:txBody>
          <a:bodyPr>
            <a:normAutofit fontScale="90000"/>
          </a:bodyPr>
          <a:lstStyle/>
          <a:p>
            <a:r>
              <a:rPr lang="en-IN" sz="4000" b="1" i="1" dirty="0" smtClean="0"/>
              <a:t>COMPARISON OF </a:t>
            </a:r>
            <a:r>
              <a:rPr lang="en-IN" sz="4000" b="1" i="1" dirty="0"/>
              <a:t>APPROACHES CONTD… </a:t>
            </a: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30067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9" y="1271451"/>
            <a:ext cx="11347268" cy="540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2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9730" y="286870"/>
            <a:ext cx="9497676" cy="1169125"/>
          </a:xfrm>
        </p:spPr>
        <p:txBody>
          <a:bodyPr>
            <a:normAutofit fontScale="90000"/>
          </a:bodyPr>
          <a:lstStyle/>
          <a:p>
            <a:r>
              <a:rPr lang="en-IN" sz="4000" b="1" i="1" dirty="0" smtClean="0"/>
              <a:t>COMPARISON OF </a:t>
            </a:r>
            <a:r>
              <a:rPr lang="en-IN" sz="4000" b="1" i="1" dirty="0"/>
              <a:t>APPROACHES CONTD… </a:t>
            </a: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30067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018" y="1231446"/>
            <a:ext cx="10253582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5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9730" y="286870"/>
            <a:ext cx="7642750" cy="1169125"/>
          </a:xfrm>
        </p:spPr>
        <p:txBody>
          <a:bodyPr>
            <a:normAutofit/>
          </a:bodyPr>
          <a:lstStyle/>
          <a:p>
            <a:r>
              <a:rPr lang="en-IN" sz="4000" b="1" i="1" dirty="0" smtClean="0"/>
              <a:t>OBSERVATIONS ON </a:t>
            </a:r>
            <a:r>
              <a:rPr lang="en-IN" sz="4000" b="1" i="1" dirty="0" err="1" smtClean="0"/>
              <a:t>DataSET</a:t>
            </a:r>
            <a:endParaRPr lang="en-IN" sz="4000" b="1" i="1" dirty="0"/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30067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317699" y="2090057"/>
            <a:ext cx="11304146" cy="41278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CodeChef 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Skewed data resulting to underperformance of model.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Same type of tag is repeated in multiple data samples.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Data is sparse w.r.t to tags :</a:t>
            </a:r>
          </a:p>
          <a:p>
            <a:pPr marL="2171700" lvl="4" indent="-342900"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 rare tags is more</a:t>
            </a:r>
          </a:p>
          <a:p>
            <a:pPr marL="2171700" lvl="4" indent="-342900"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Some tags are very frequent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76 unique tags with 122K data samples.</a:t>
            </a:r>
          </a:p>
          <a:p>
            <a:pPr lvl="2"/>
            <a:endParaRPr lang="en-US" sz="21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CodeForces: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Better Distribution of tags w.r.t CodeChef dataset.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36 </a:t>
            </a:r>
            <a:r>
              <a:rPr lang="en-US" sz="2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unique </a:t>
            </a: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tags </a:t>
            </a:r>
            <a:r>
              <a:rPr lang="en-US" sz="2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with </a:t>
            </a: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40K </a:t>
            </a:r>
            <a:r>
              <a:rPr lang="en-US" sz="2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data samples.</a:t>
            </a:r>
            <a:endParaRPr lang="en-US" sz="21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1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1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1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1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1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8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9730" y="286870"/>
            <a:ext cx="8348144" cy="1169125"/>
          </a:xfrm>
        </p:spPr>
        <p:txBody>
          <a:bodyPr>
            <a:normAutofit fontScale="90000"/>
          </a:bodyPr>
          <a:lstStyle/>
          <a:p>
            <a:r>
              <a:rPr lang="en-IN" sz="4000" b="1" i="1" dirty="0" smtClean="0"/>
              <a:t>OBSERVATIONS BASED ON Criteria</a:t>
            </a:r>
            <a:endParaRPr lang="en-IN" sz="4000" b="1" i="1" dirty="0"/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30067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317699" y="2090057"/>
            <a:ext cx="11304146" cy="41278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Based on Problem Statement 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Based on approaches applied , model is underperforming because it’s quiet difficult </a:t>
            </a:r>
            <a:r>
              <a:rPr lang="en-US" sz="2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 manually interpret </a:t>
            </a: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problem statement.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Most content of problem statement is not directly related to problem in hand.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As inferenced from word cloud there are only less things observed.</a:t>
            </a:r>
          </a:p>
          <a:p>
            <a:pPr lvl="2"/>
            <a:endParaRPr lang="en-US" sz="21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Based on </a:t>
            </a: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Solution 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Multiple Solution has been considered for each </a:t>
            </a: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problem. </a:t>
            </a:r>
            <a:endParaRPr lang="en-US" sz="21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Linear SVC performs well on Solution without using any word embedding.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LSTM underperformed because English language based word embedding is used.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1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1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1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1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1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92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9730" y="286870"/>
            <a:ext cx="6423129" cy="1169125"/>
          </a:xfrm>
        </p:spPr>
        <p:txBody>
          <a:bodyPr>
            <a:normAutofit/>
          </a:bodyPr>
          <a:lstStyle/>
          <a:p>
            <a:r>
              <a:rPr lang="en-IN" sz="4000" b="1" i="1" dirty="0" smtClean="0"/>
              <a:t>CONCLUSIONS</a:t>
            </a:r>
            <a:endParaRPr lang="en-IN" sz="4000" b="1" i="1" dirty="0"/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30067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300282" y="1319478"/>
            <a:ext cx="11304146" cy="46633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LSTM is under-performing as to Linear SVC because of loosing programming language semantics.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Post Handling class Imbalance , we observed better performance.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Considering multiple solution for particular problem aids to better performance.</a:t>
            </a:r>
          </a:p>
          <a:p>
            <a:pPr lvl="1"/>
            <a:endParaRPr lang="en-US" sz="21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1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1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1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1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1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30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57314" y="2403566"/>
            <a:ext cx="8534400" cy="11342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i="1" dirty="0" smtClean="0"/>
              <a:t>Thank you</a:t>
            </a:r>
            <a:endParaRPr lang="en-IN" sz="7200" b="1" i="1" dirty="0"/>
          </a:p>
        </p:txBody>
      </p:sp>
    </p:spTree>
    <p:extLst>
      <p:ext uri="{BB962C8B-B14F-4D97-AF65-F5344CB8AC3E}">
        <p14:creationId xmlns:p14="http://schemas.microsoft.com/office/powerpoint/2010/main" val="38093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9730" y="286870"/>
            <a:ext cx="6423129" cy="1169125"/>
          </a:xfrm>
        </p:spPr>
        <p:txBody>
          <a:bodyPr>
            <a:normAutofit/>
          </a:bodyPr>
          <a:lstStyle/>
          <a:p>
            <a:r>
              <a:rPr lang="en-IN" sz="4000" b="1" i="1" dirty="0" smtClean="0"/>
              <a:t>Data Collection</a:t>
            </a:r>
            <a:endParaRPr lang="en-IN" sz="4000" b="1" i="1" dirty="0"/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30067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http://sta.codeforces.com/s/74901/images/codeforces-logo-with-tele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510" y="4560457"/>
            <a:ext cx="285750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deChef is a non-commercial competitive programming commun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61" y="3363424"/>
            <a:ext cx="51435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4"/>
          <p:cNvSpPr txBox="1">
            <a:spLocks/>
          </p:cNvSpPr>
          <p:nvPr/>
        </p:nvSpPr>
        <p:spPr>
          <a:xfrm>
            <a:off x="769729" y="1601863"/>
            <a:ext cx="10236322" cy="176156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Considered various sources for data collection like UVA , A2OJ , CodeChef , Codeforces , SPOJ.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As per a perfect structural description of code we have finalised below sources for data collection.</a:t>
            </a:r>
          </a:p>
          <a:p>
            <a:r>
              <a:rPr lang="en-IN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Codeforces and CodeChef.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300" cap="none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09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9731" y="147533"/>
            <a:ext cx="6423129" cy="1169125"/>
          </a:xfrm>
        </p:spPr>
        <p:txBody>
          <a:bodyPr>
            <a:normAutofit/>
          </a:bodyPr>
          <a:lstStyle/>
          <a:p>
            <a:r>
              <a:rPr lang="en-IN" sz="4000" b="1" i="1" dirty="0" smtClean="0"/>
              <a:t>Codeforces </a:t>
            </a:r>
            <a:endParaRPr lang="en-IN" sz="4000" b="1" i="1" dirty="0"/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30067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31" y="1176232"/>
            <a:ext cx="11073926" cy="505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9731" y="147533"/>
            <a:ext cx="6423129" cy="1169125"/>
          </a:xfrm>
        </p:spPr>
        <p:txBody>
          <a:bodyPr>
            <a:normAutofit/>
          </a:bodyPr>
          <a:lstStyle/>
          <a:p>
            <a:r>
              <a:rPr lang="en-IN" sz="4000" b="1" i="1" dirty="0" smtClean="0"/>
              <a:t>Codeforces </a:t>
            </a:r>
            <a:r>
              <a:rPr lang="en-IN" sz="4000" b="1" i="1" dirty="0" err="1" smtClean="0"/>
              <a:t>Contd</a:t>
            </a:r>
            <a:r>
              <a:rPr lang="en-IN" sz="4000" b="1" i="1" dirty="0" smtClean="0"/>
              <a:t>…</a:t>
            </a:r>
            <a:endParaRPr lang="en-IN" sz="4000" b="1" i="1" dirty="0"/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30067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69731" y="1162082"/>
            <a:ext cx="11139240" cy="8147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Sample problem description :</a:t>
            </a:r>
          </a:p>
          <a:p>
            <a:r>
              <a:rPr lang="en-IN" sz="2100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http://codeforces.com/problemset/problem/1143/B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96" y="1976846"/>
            <a:ext cx="11649075" cy="452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6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9731" y="147533"/>
            <a:ext cx="6423129" cy="1169125"/>
          </a:xfrm>
        </p:spPr>
        <p:txBody>
          <a:bodyPr>
            <a:normAutofit/>
          </a:bodyPr>
          <a:lstStyle/>
          <a:p>
            <a:r>
              <a:rPr lang="en-IN" sz="4000" b="1" i="1" dirty="0" smtClean="0"/>
              <a:t>Codeforces </a:t>
            </a:r>
            <a:r>
              <a:rPr lang="en-IN" sz="4000" b="1" i="1" dirty="0" err="1" smtClean="0"/>
              <a:t>Contd</a:t>
            </a:r>
            <a:r>
              <a:rPr lang="en-IN" sz="4000" b="1" i="1" dirty="0" smtClean="0"/>
              <a:t>…</a:t>
            </a:r>
            <a:endParaRPr lang="en-IN" sz="4000" b="1" i="1" dirty="0"/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30067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69731" y="1162082"/>
            <a:ext cx="11139240" cy="8147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1316659"/>
            <a:ext cx="10982325" cy="517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9731" y="147533"/>
            <a:ext cx="6423129" cy="1169125"/>
          </a:xfrm>
        </p:spPr>
        <p:txBody>
          <a:bodyPr>
            <a:normAutofit/>
          </a:bodyPr>
          <a:lstStyle/>
          <a:p>
            <a:r>
              <a:rPr lang="en-IN" sz="4000" b="1" i="1" dirty="0" smtClean="0"/>
              <a:t>CODECHEF </a:t>
            </a:r>
            <a:endParaRPr lang="en-IN" sz="4000" b="1" i="1" dirty="0"/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30067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31" y="1837509"/>
            <a:ext cx="10810875" cy="46590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7977" y="11003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Sample problem description :</a:t>
            </a:r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https://www.codechef.com/problems/CONFLIP </a:t>
            </a:r>
          </a:p>
        </p:txBody>
      </p:sp>
    </p:spTree>
    <p:extLst>
      <p:ext uri="{BB962C8B-B14F-4D97-AF65-F5344CB8AC3E}">
        <p14:creationId xmlns:p14="http://schemas.microsoft.com/office/powerpoint/2010/main" val="222100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9731" y="147533"/>
            <a:ext cx="6423129" cy="1169125"/>
          </a:xfrm>
        </p:spPr>
        <p:txBody>
          <a:bodyPr>
            <a:normAutofit/>
          </a:bodyPr>
          <a:lstStyle/>
          <a:p>
            <a:r>
              <a:rPr lang="en-IN" sz="4000" b="1" i="1" dirty="0" smtClean="0"/>
              <a:t>CODECHEF CONTD..</a:t>
            </a:r>
            <a:endParaRPr lang="en-IN" sz="4000" b="1" i="1" dirty="0"/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30067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55" y="1158239"/>
            <a:ext cx="11401425" cy="539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9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1239</TotalTime>
  <Words>1667</Words>
  <Application>Microsoft Office PowerPoint</Application>
  <PresentationFormat>Widescreen</PresentationFormat>
  <Paragraphs>189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Century Gothic</vt:lpstr>
      <vt:lpstr>Wingdings</vt:lpstr>
      <vt:lpstr>Wingdings 3</vt:lpstr>
      <vt:lpstr>Slice</vt:lpstr>
      <vt:lpstr>Competitive problem tag generation and similarity analysis</vt:lpstr>
      <vt:lpstr>Project goal</vt:lpstr>
      <vt:lpstr>PowerPoint Presentation</vt:lpstr>
      <vt:lpstr>Data Collection</vt:lpstr>
      <vt:lpstr>Codeforces </vt:lpstr>
      <vt:lpstr>Codeforces Contd…</vt:lpstr>
      <vt:lpstr>Codeforces Contd…</vt:lpstr>
      <vt:lpstr>CODECHEF </vt:lpstr>
      <vt:lpstr>CODECHEF CONTD..</vt:lpstr>
      <vt:lpstr>Data COLLECTION CONTD…</vt:lpstr>
      <vt:lpstr>Data PRE-PROCESSING</vt:lpstr>
      <vt:lpstr>Data PRE-PROCESSING CONTD…</vt:lpstr>
      <vt:lpstr>Data PRE-PROCESSING CONTD…</vt:lpstr>
      <vt:lpstr>Data PRE-PROCESSING CONTD…</vt:lpstr>
      <vt:lpstr>Data PRE-PROCESSING CONTD…</vt:lpstr>
      <vt:lpstr>Data PRE-PROCESSING CONTD…</vt:lpstr>
      <vt:lpstr>Data PRE-PROCESSING CONTD…</vt:lpstr>
      <vt:lpstr>Exploratory data analysis</vt:lpstr>
      <vt:lpstr>Exploratory data analysis CONTD…</vt:lpstr>
      <vt:lpstr>Exploratory data analysis CONTD…</vt:lpstr>
      <vt:lpstr>Exploratory data analysis CONTD…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OF APPROACHES </vt:lpstr>
      <vt:lpstr>COMPARISON OF APPROACHES CONTD…</vt:lpstr>
      <vt:lpstr>COMPARISON OF APPROACHES CONTD… </vt:lpstr>
      <vt:lpstr>COMPARISON OF APPROACHES CONTD… </vt:lpstr>
      <vt:lpstr>COMPARISON OF APPROACHES CONTD… </vt:lpstr>
      <vt:lpstr>OBSERVATIONS ON DataSET</vt:lpstr>
      <vt:lpstr>OBSERVATIONS BASED ON Criteria</vt:lpstr>
      <vt:lpstr>CONCLUSIONS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Snapshot of filesystem</dc:title>
  <dc:creator>PRAKASH</dc:creator>
  <cp:lastModifiedBy>chitta</cp:lastModifiedBy>
  <cp:revision>318</cp:revision>
  <dcterms:created xsi:type="dcterms:W3CDTF">2018-11-29T04:22:35Z</dcterms:created>
  <dcterms:modified xsi:type="dcterms:W3CDTF">2019-04-30T01:49:29Z</dcterms:modified>
</cp:coreProperties>
</file>