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20"/>
  </p:notesMasterIdLst>
  <p:handoutMasterIdLst>
    <p:handoutMasterId r:id="rId21"/>
  </p:handoutMasterIdLst>
  <p:sldIdLst>
    <p:sldId id="265" r:id="rId3"/>
    <p:sldId id="323" r:id="rId4"/>
    <p:sldId id="321" r:id="rId5"/>
    <p:sldId id="326" r:id="rId6"/>
    <p:sldId id="327" r:id="rId7"/>
    <p:sldId id="325" r:id="rId8"/>
    <p:sldId id="324" r:id="rId9"/>
    <p:sldId id="257" r:id="rId10"/>
    <p:sldId id="258" r:id="rId11"/>
    <p:sldId id="259" r:id="rId12"/>
    <p:sldId id="309" r:id="rId13"/>
    <p:sldId id="317" r:id="rId14"/>
    <p:sldId id="319" r:id="rId15"/>
    <p:sldId id="318" r:id="rId16"/>
    <p:sldId id="316" r:id="rId17"/>
    <p:sldId id="260" r:id="rId18"/>
    <p:sldId id="315"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4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E70"/>
    <a:srgbClr val="0D5176"/>
    <a:srgbClr val="0DB1C4"/>
    <a:srgbClr val="F8D790"/>
    <a:srgbClr val="1CAF7F"/>
    <a:srgbClr val="253A4F"/>
    <a:srgbClr val="D61C1F"/>
    <a:srgbClr val="F9DA93"/>
    <a:srgbClr val="6CD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8" d="100"/>
          <a:sy n="68" d="100"/>
        </p:scale>
        <p:origin x="592" y="68"/>
      </p:cViewPr>
      <p:guideLst>
        <p:guide orient="horz" pos="2148"/>
        <p:guide pos="3840"/>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2021/10/22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0D6E1ACB-6DDA-4277-807B-E63EBAD9E2FC}"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nchorCtr="0"/>
          <a:lstStyle/>
          <a:p>
            <a:pPr lvl="0">
              <a:spcBef>
                <a:spcPct val="0"/>
              </a:spcBef>
            </a:pPr>
            <a:endParaRPr lang="zh-CN" altLang="en-US" dirty="0"/>
          </a:p>
        </p:txBody>
      </p:sp>
      <p:sp>
        <p:nvSpPr>
          <p:cNvPr id="512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lstStyle/>
          <a:p>
            <a:pPr lvl="0" indent="0" algn="r"/>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727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nchorCtr="0"/>
          <a:lstStyle/>
          <a:p>
            <a:pPr lvl="0">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lstStyle/>
          <a:p>
            <a:pPr lvl="0" indent="0" algn="r"/>
            <a:fld id="{9A0DB2DC-4C9A-4742-B13C-FB6460FD3503}" type="slidenum">
              <a:rPr lang="zh-CN" altLang="en-US" sz="1200" dirty="0"/>
              <a:t>17</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830E496-B7A2-4B03-BB9B-6AC66422768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830E496-B7A2-4B03-BB9B-6AC66422768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FF106-757B-4EE2-B3ED-E5C368890FCB}"/>
              </a:ext>
            </a:extLst>
          </p:cNvPr>
          <p:cNvSpPr>
            <a:spLocks noGrp="1"/>
          </p:cNvSpPr>
          <p:nvPr>
            <p:ph type="dt" sz="half" idx="10"/>
          </p:nvPr>
        </p:nvSpPr>
        <p:spPr/>
        <p:txBody>
          <a:bodyPr/>
          <a:lstStyle/>
          <a:p>
            <a:fld id="{3D7BE117-C0E2-4CB3-A0B0-0933D446B831}" type="datetimeFigureOut">
              <a:rPr lang="en-IN" smtClean="0"/>
              <a:t>22-10-2021</a:t>
            </a:fld>
            <a:endParaRPr lang="en-IN"/>
          </a:p>
        </p:txBody>
      </p:sp>
      <p:sp>
        <p:nvSpPr>
          <p:cNvPr id="3" name="Footer Placeholder 2">
            <a:extLst>
              <a:ext uri="{FF2B5EF4-FFF2-40B4-BE49-F238E27FC236}">
                <a16:creationId xmlns:a16="http://schemas.microsoft.com/office/drawing/2014/main" id="{FBC8A52C-A736-4945-8219-73B2474F8A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D47027-1294-45AE-8BB1-165467257D79}"/>
              </a:ext>
            </a:extLst>
          </p:cNvPr>
          <p:cNvSpPr>
            <a:spLocks noGrp="1"/>
          </p:cNvSpPr>
          <p:nvPr>
            <p:ph type="sldNum" sz="quarter" idx="12"/>
          </p:nvPr>
        </p:nvSpPr>
        <p:spPr/>
        <p:txBody>
          <a:bodyPr/>
          <a:lstStyle/>
          <a:p>
            <a:fld id="{E555C319-DC61-4290-BF98-3B3C9AD2BD7D}" type="slidenum">
              <a:rPr lang="en-IN" smtClean="0"/>
              <a:t>‹#›</a:t>
            </a:fld>
            <a:endParaRPr lang="en-IN"/>
          </a:p>
        </p:txBody>
      </p:sp>
    </p:spTree>
    <p:extLst>
      <p:ext uri="{BB962C8B-B14F-4D97-AF65-F5344CB8AC3E}">
        <p14:creationId xmlns:p14="http://schemas.microsoft.com/office/powerpoint/2010/main" val="163920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830E496-B7A2-4B03-BB9B-6AC66422768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830E496-B7A2-4B03-BB9B-6AC66422768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43EBF-D582-47FE-B8D5-344893572C02}" type="datetimeFigureOut">
              <a:rPr lang="en-IN" smtClean="0"/>
              <a:t>22-10-2021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72899-8B6D-431D-B6C4-99754C3F80FC}"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FF106-757B-4EE2-B3ED-E5C368890FCB}"/>
              </a:ext>
            </a:extLst>
          </p:cNvPr>
          <p:cNvSpPr>
            <a:spLocks noGrp="1"/>
          </p:cNvSpPr>
          <p:nvPr>
            <p:ph type="dt" sz="half" idx="10"/>
          </p:nvPr>
        </p:nvSpPr>
        <p:spPr/>
        <p:txBody>
          <a:bodyPr/>
          <a:lstStyle/>
          <a:p>
            <a:fld id="{3D7BE117-C0E2-4CB3-A0B0-0933D446B831}" type="datetimeFigureOut">
              <a:rPr lang="en-IN" smtClean="0"/>
              <a:t>22-10-2021</a:t>
            </a:fld>
            <a:endParaRPr lang="en-IN"/>
          </a:p>
        </p:txBody>
      </p:sp>
      <p:sp>
        <p:nvSpPr>
          <p:cNvPr id="3" name="Footer Placeholder 2">
            <a:extLst>
              <a:ext uri="{FF2B5EF4-FFF2-40B4-BE49-F238E27FC236}">
                <a16:creationId xmlns:a16="http://schemas.microsoft.com/office/drawing/2014/main" id="{FBC8A52C-A736-4945-8219-73B2474F8A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D47027-1294-45AE-8BB1-165467257D79}"/>
              </a:ext>
            </a:extLst>
          </p:cNvPr>
          <p:cNvSpPr>
            <a:spLocks noGrp="1"/>
          </p:cNvSpPr>
          <p:nvPr>
            <p:ph type="sldNum" sz="quarter" idx="12"/>
          </p:nvPr>
        </p:nvSpPr>
        <p:spPr/>
        <p:txBody>
          <a:bodyPr/>
          <a:lstStyle/>
          <a:p>
            <a:fld id="{E555C319-DC61-4290-BF98-3B3C9AD2BD7D}" type="slidenum">
              <a:rPr lang="en-IN" smtClean="0"/>
              <a:t>‹#›</a:t>
            </a:fld>
            <a:endParaRPr lang="en-IN"/>
          </a:p>
        </p:txBody>
      </p:sp>
    </p:spTree>
    <p:extLst>
      <p:ext uri="{BB962C8B-B14F-4D97-AF65-F5344CB8AC3E}">
        <p14:creationId xmlns:p14="http://schemas.microsoft.com/office/powerpoint/2010/main" val="3801563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1" indent="-228600"/>
            <a:r>
              <a:rPr lang="zh-CN" altLang="en-US" dirty="0"/>
              <a:t>Click here to edit the master text style</a:t>
            </a:r>
          </a:p>
          <a:p>
            <a:pPr lvl="1" indent="-228600"/>
            <a:r>
              <a:rPr lang="zh-CN" altLang="en-US" dirty="0"/>
              <a:t>The second level</a:t>
            </a:r>
          </a:p>
          <a:p>
            <a:pPr lvl="2" indent="-228600"/>
            <a:r>
              <a:rPr lang="zh-CN" altLang="en-US" dirty="0"/>
              <a:t>The third level</a:t>
            </a:r>
          </a:p>
          <a:p>
            <a:pPr lvl="3" indent="-228600"/>
            <a:r>
              <a:rPr lang="zh-CN" altLang="en-US" dirty="0"/>
              <a:t>The 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830E496-B7A2-4B03-BB9B-6AC66422768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1" indent="-228600"/>
            <a:r>
              <a:rPr lang="zh-CN" altLang="en-US" dirty="0"/>
              <a:t>Click here to edit the master text style</a:t>
            </a:r>
          </a:p>
          <a:p>
            <a:pPr lvl="1" indent="-228600"/>
            <a:r>
              <a:rPr lang="zh-CN" altLang="en-US" dirty="0"/>
              <a:t>The second level</a:t>
            </a:r>
          </a:p>
          <a:p>
            <a:pPr lvl="2" indent="-228600"/>
            <a:r>
              <a:rPr lang="zh-CN" altLang="en-US" dirty="0"/>
              <a:t>The third level</a:t>
            </a:r>
          </a:p>
          <a:p>
            <a:pPr lvl="3" indent="-228600"/>
            <a:r>
              <a:rPr lang="zh-CN" altLang="en-US" dirty="0"/>
              <a:t>The 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830E496-B7A2-4B03-BB9B-6AC66422768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6"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3.xml"/><Relationship Id="rId6" Type="http://schemas.openxmlformats.org/officeDocument/2006/relationships/image" Target="../media/image12.jfif"/><Relationship Id="rId5" Type="http://schemas.openxmlformats.org/officeDocument/2006/relationships/image" Target="../media/image11.jfif"/><Relationship Id="rId4" Type="http://schemas.openxmlformats.org/officeDocument/2006/relationships/image" Target="../media/image10.jfi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F44"/>
        </a:solidFill>
        <a:effectLst/>
      </p:bgPr>
    </p:bg>
    <p:spTree>
      <p:nvGrpSpPr>
        <p:cNvPr id="1" name=""/>
        <p:cNvGrpSpPr/>
        <p:nvPr/>
      </p:nvGrpSpPr>
      <p:grpSpPr>
        <a:xfrm>
          <a:off x="0" y="0"/>
          <a:ext cx="0" cy="0"/>
          <a:chOff x="0" y="0"/>
          <a:chExt cx="0" cy="0"/>
        </a:xfrm>
      </p:grpSpPr>
      <p:grpSp>
        <p:nvGrpSpPr>
          <p:cNvPr id="4098" name="组合 7"/>
          <p:cNvGrpSpPr/>
          <p:nvPr/>
        </p:nvGrpSpPr>
        <p:grpSpPr>
          <a:xfrm>
            <a:off x="0" y="4641850"/>
            <a:ext cx="12192000" cy="2216150"/>
            <a:chOff x="0" y="1955800"/>
            <a:chExt cx="12192000" cy="4902200"/>
          </a:xfrm>
        </p:grpSpPr>
        <p:sp>
          <p:nvSpPr>
            <p:cNvPr id="5" name="直角三角形 4"/>
            <p:cNvSpPr/>
            <p:nvPr/>
          </p:nvSpPr>
          <p:spPr>
            <a:xfrm>
              <a:off x="0" y="3962400"/>
              <a:ext cx="12192000" cy="2895600"/>
            </a:xfrm>
            <a:prstGeom prst="rtTriangle">
              <a:avLst/>
            </a:prstGeom>
            <a:solidFill>
              <a:srgbClr val="07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等腰三角形 5"/>
            <p:cNvSpPr/>
            <p:nvPr/>
          </p:nvSpPr>
          <p:spPr>
            <a:xfrm rot="16200000">
              <a:off x="3644900" y="-1689100"/>
              <a:ext cx="4902200" cy="12192000"/>
            </a:xfrm>
            <a:prstGeom prst="triangle">
              <a:avLst>
                <a:gd name="adj" fmla="val 58808"/>
              </a:avLst>
            </a:prstGeom>
            <a:solidFill>
              <a:srgbClr val="0C4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101" name="组合 13"/>
          <p:cNvGrpSpPr/>
          <p:nvPr/>
        </p:nvGrpSpPr>
        <p:grpSpPr>
          <a:xfrm>
            <a:off x="0" y="4730750"/>
            <a:ext cx="1582738" cy="1866900"/>
            <a:chOff x="-1582697" y="2594940"/>
            <a:chExt cx="1582697" cy="1866708"/>
          </a:xfrm>
        </p:grpSpPr>
        <p:sp>
          <p:nvSpPr>
            <p:cNvPr id="13" name="矩形 12"/>
            <p:cNvSpPr/>
            <p:nvPr/>
          </p:nvSpPr>
          <p:spPr>
            <a:xfrm>
              <a:off x="-1582697" y="3053922"/>
              <a:ext cx="791348" cy="1407726"/>
            </a:xfrm>
            <a:custGeom>
              <a:avLst/>
              <a:gdLst>
                <a:gd name="connsiteX0" fmla="*/ 0 w 791348"/>
                <a:gd name="connsiteY0" fmla="*/ 0 h 1407726"/>
                <a:gd name="connsiteX1" fmla="*/ 791348 w 791348"/>
                <a:gd name="connsiteY1" fmla="*/ 0 h 1407726"/>
                <a:gd name="connsiteX2" fmla="*/ 791348 w 791348"/>
                <a:gd name="connsiteY2" fmla="*/ 1407726 h 1407726"/>
                <a:gd name="connsiteX3" fmla="*/ 0 w 791348"/>
                <a:gd name="connsiteY3" fmla="*/ 1407726 h 1407726"/>
                <a:gd name="connsiteX4" fmla="*/ 0 w 791348"/>
                <a:gd name="connsiteY4" fmla="*/ 0 h 1407726"/>
                <a:gd name="connsiteX0-1" fmla="*/ 0 w 791348"/>
                <a:gd name="connsiteY0-2" fmla="*/ 0 h 1407726"/>
                <a:gd name="connsiteX1-3" fmla="*/ 791348 w 791348"/>
                <a:gd name="connsiteY1-4" fmla="*/ 0 h 1407726"/>
                <a:gd name="connsiteX2-5" fmla="*/ 791348 w 791348"/>
                <a:gd name="connsiteY2-6" fmla="*/ 1407726 h 1407726"/>
                <a:gd name="connsiteX3-7" fmla="*/ 0 w 791348"/>
                <a:gd name="connsiteY3-8" fmla="*/ 1026726 h 1407726"/>
                <a:gd name="connsiteX4-9" fmla="*/ 0 w 791348"/>
                <a:gd name="connsiteY4-10" fmla="*/ 0 h 14077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1348" h="1407726">
                  <a:moveTo>
                    <a:pt x="0" y="0"/>
                  </a:moveTo>
                  <a:lnTo>
                    <a:pt x="791348" y="0"/>
                  </a:lnTo>
                  <a:lnTo>
                    <a:pt x="791348" y="1407726"/>
                  </a:lnTo>
                  <a:lnTo>
                    <a:pt x="0" y="1026726"/>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3" name="组合 10"/>
            <p:cNvGrpSpPr/>
            <p:nvPr/>
          </p:nvGrpSpPr>
          <p:grpSpPr>
            <a:xfrm>
              <a:off x="-1582697" y="2594940"/>
              <a:ext cx="1582697" cy="917964"/>
              <a:chOff x="-131141" y="3340292"/>
              <a:chExt cx="1582697" cy="917964"/>
            </a:xfrm>
          </p:grpSpPr>
          <p:sp>
            <p:nvSpPr>
              <p:cNvPr id="9" name="等腰三角形 8"/>
              <p:cNvSpPr/>
              <p:nvPr/>
            </p:nvSpPr>
            <p:spPr>
              <a:xfrm rot="5400000">
                <a:off x="596900" y="3403600"/>
                <a:ext cx="917964" cy="791348"/>
              </a:xfrm>
              <a:prstGeom prst="triangle">
                <a:avLst/>
              </a:prstGeom>
              <a:solidFill>
                <a:srgbClr val="E7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16200000" flipH="1">
                <a:off x="-194449" y="3403600"/>
                <a:ext cx="917964" cy="791348"/>
              </a:xfrm>
              <a:prstGeom prst="triangle">
                <a:avLst/>
              </a:prstGeom>
              <a:solidFill>
                <a:srgbClr val="90C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106" name="组合 22"/>
          <p:cNvGrpSpPr/>
          <p:nvPr/>
        </p:nvGrpSpPr>
        <p:grpSpPr>
          <a:xfrm rot="-273537">
            <a:off x="10869613" y="4151313"/>
            <a:ext cx="1101725" cy="1101725"/>
            <a:chOff x="3830832" y="698500"/>
            <a:chExt cx="1634736" cy="1634736"/>
          </a:xfrm>
        </p:grpSpPr>
        <p:sp>
          <p:nvSpPr>
            <p:cNvPr id="18" name="直角三角形 17"/>
            <p:cNvSpPr/>
            <p:nvPr/>
          </p:nvSpPr>
          <p:spPr>
            <a:xfrm>
              <a:off x="4648200" y="698500"/>
              <a:ext cx="817368" cy="817368"/>
            </a:xfrm>
            <a:prstGeom prst="rtTriangle">
              <a:avLst/>
            </a:prstGeom>
            <a:solidFill>
              <a:srgbClr val="90C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角三角形 18"/>
            <p:cNvSpPr/>
            <p:nvPr/>
          </p:nvSpPr>
          <p:spPr>
            <a:xfrm flipH="1">
              <a:off x="3830832" y="698500"/>
              <a:ext cx="817368" cy="817368"/>
            </a:xfrm>
            <a:prstGeom prst="rtTriangle">
              <a:avLst/>
            </a:prstGeom>
            <a:solidFill>
              <a:srgbClr val="1FA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9" name="组合 21"/>
            <p:cNvGrpSpPr/>
            <p:nvPr/>
          </p:nvGrpSpPr>
          <p:grpSpPr>
            <a:xfrm>
              <a:off x="3830832" y="1515868"/>
              <a:ext cx="1634736" cy="817368"/>
              <a:chOff x="3896095" y="1638745"/>
              <a:chExt cx="1634736" cy="817368"/>
            </a:xfrm>
          </p:grpSpPr>
          <p:sp>
            <p:nvSpPr>
              <p:cNvPr id="20" name="直角三角形 19"/>
              <p:cNvSpPr/>
              <p:nvPr/>
            </p:nvSpPr>
            <p:spPr>
              <a:xfrm flipV="1">
                <a:off x="4713463" y="1638745"/>
                <a:ext cx="817368" cy="817368"/>
              </a:xfrm>
              <a:prstGeom prst="rtTriangle">
                <a:avLst/>
              </a:prstGeom>
              <a:solidFill>
                <a:srgbClr val="1B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直角三角形 20"/>
              <p:cNvSpPr/>
              <p:nvPr/>
            </p:nvSpPr>
            <p:spPr>
              <a:xfrm flipH="1" flipV="1">
                <a:off x="3896095" y="1638745"/>
                <a:ext cx="817368" cy="817368"/>
              </a:xfrm>
              <a:prstGeom prst="rtTriangle">
                <a:avLst/>
              </a:prstGeom>
              <a:solidFill>
                <a:srgbClr val="6CD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112" name="组合 35"/>
          <p:cNvGrpSpPr/>
          <p:nvPr/>
        </p:nvGrpSpPr>
        <p:grpSpPr>
          <a:xfrm>
            <a:off x="2967678" y="2805865"/>
            <a:ext cx="6370241" cy="1755451"/>
            <a:chOff x="3892550" y="2204410"/>
            <a:chExt cx="4921250" cy="2463319"/>
          </a:xfrm>
        </p:grpSpPr>
        <p:cxnSp>
          <p:nvCxnSpPr>
            <p:cNvPr id="26" name="直接连接符 25"/>
            <p:cNvCxnSpPr/>
            <p:nvPr/>
          </p:nvCxnSpPr>
          <p:spPr>
            <a:xfrm>
              <a:off x="3892550" y="2204410"/>
              <a:ext cx="175577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77101" y="2212680"/>
              <a:ext cx="15366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89255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81380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892550" y="4667729"/>
              <a:ext cx="492125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118" name="文本框 54"/>
          <p:cNvSpPr txBox="1"/>
          <p:nvPr/>
        </p:nvSpPr>
        <p:spPr>
          <a:xfrm>
            <a:off x="3196975" y="3024817"/>
            <a:ext cx="6027347" cy="1323439"/>
          </a:xfrm>
          <a:prstGeom prst="rect">
            <a:avLst/>
          </a:prstGeom>
          <a:noFill/>
          <a:ln w="9525">
            <a:noFill/>
          </a:ln>
        </p:spPr>
        <p:txBody>
          <a:bodyPr wrap="square" anchor="t" anchorCtr="0">
            <a:spAutoFit/>
          </a:bodyPr>
          <a:lstStyle/>
          <a:p>
            <a:pPr algn="l"/>
            <a:endParaRPr lang="en-IN" altLang="zh-CN" sz="1600" b="1" dirty="0">
              <a:solidFill>
                <a:schemeClr val="bg1"/>
              </a:solidFill>
              <a:latin typeface="Microsoft YaHei" panose="020B0503020204020204" pitchFamily="34" charset="-122"/>
              <a:ea typeface="Microsoft YaHei" panose="020B0503020204020204" pitchFamily="34" charset="-122"/>
            </a:endParaRPr>
          </a:p>
          <a:p>
            <a:pPr algn="l"/>
            <a:r>
              <a:rPr lang="en-IN" altLang="zh-CN" sz="1600" b="1" dirty="0">
                <a:solidFill>
                  <a:schemeClr val="bg1"/>
                </a:solidFill>
                <a:latin typeface="Microsoft YaHei" panose="020B0503020204020204" pitchFamily="34" charset="-122"/>
                <a:ea typeface="Microsoft YaHei" panose="020B0503020204020204" pitchFamily="34" charset="-122"/>
              </a:rPr>
              <a:t>SUBMITTED BY:</a:t>
            </a:r>
          </a:p>
          <a:p>
            <a:pPr algn="l"/>
            <a:r>
              <a:rPr lang="en-IN" altLang="zh-CN" sz="1600" b="1" dirty="0">
                <a:solidFill>
                  <a:schemeClr val="bg1"/>
                </a:solidFill>
                <a:latin typeface="Microsoft YaHei" panose="020B0503020204020204" pitchFamily="34" charset="-122"/>
                <a:ea typeface="Microsoft YaHei" panose="020B0503020204020204" pitchFamily="34" charset="-122"/>
              </a:rPr>
              <a:t>2001102         Saurabh Kumar                      MEA</a:t>
            </a:r>
          </a:p>
          <a:p>
            <a:pPr algn="l"/>
            <a:r>
              <a:rPr lang="en-IN" altLang="zh-CN" sz="1600" b="1" dirty="0">
                <a:solidFill>
                  <a:schemeClr val="bg1"/>
                </a:solidFill>
                <a:latin typeface="Microsoft YaHei" panose="020B0503020204020204" pitchFamily="34" charset="-122"/>
                <a:ea typeface="Microsoft YaHei" panose="020B0503020204020204" pitchFamily="34" charset="-122"/>
              </a:rPr>
              <a:t>2001096         Rajiv Ranjan                           MEA</a:t>
            </a:r>
          </a:p>
          <a:p>
            <a:pPr algn="l"/>
            <a:r>
              <a:rPr lang="en-IN" altLang="zh-CN" sz="1600" b="1" dirty="0">
                <a:solidFill>
                  <a:schemeClr val="bg1"/>
                </a:solidFill>
                <a:latin typeface="Microsoft YaHei" panose="020B0503020204020204" pitchFamily="34" charset="-122"/>
                <a:ea typeface="Microsoft YaHei" panose="020B0503020204020204" pitchFamily="34" charset="-122"/>
              </a:rPr>
              <a:t>2001104         Ankit Kumar                           MEA</a:t>
            </a:r>
          </a:p>
        </p:txBody>
      </p:sp>
      <p:sp>
        <p:nvSpPr>
          <p:cNvPr id="3" name="Text Box 2"/>
          <p:cNvSpPr txBox="1"/>
          <p:nvPr/>
        </p:nvSpPr>
        <p:spPr>
          <a:xfrm>
            <a:off x="7487285" y="5549265"/>
            <a:ext cx="3933825" cy="521970"/>
          </a:xfrm>
          <a:prstGeom prst="rect">
            <a:avLst/>
          </a:prstGeom>
          <a:noFill/>
          <a:ln>
            <a:solidFill>
              <a:srgbClr val="0C4E70"/>
            </a:solidFill>
            <a:prstDash val="lgDash"/>
          </a:ln>
        </p:spPr>
        <p:txBody>
          <a:bodyPr wrap="square" rtlCol="0">
            <a:spAutoFit/>
            <a:scene3d>
              <a:camera prst="orthographicFront"/>
              <a:lightRig rig="soft" dir="t">
                <a:rot lat="0" lon="0" rev="15600000"/>
              </a:lightRig>
            </a:scene3d>
            <a:sp3d extrusionH="57150" prstMaterial="softEdge">
              <a:bevelT w="25400" h="38100"/>
            </a:sp3d>
          </a:bodyPr>
          <a:lstStyle/>
          <a:p>
            <a:r>
              <a:rPr lang="en-IN" altLang="en-US" sz="2800">
                <a:ln/>
                <a:solidFill>
                  <a:schemeClr val="accent4"/>
                </a:solidFill>
                <a:effectLst/>
              </a:rPr>
              <a:t> </a:t>
            </a:r>
            <a:endParaRPr lang="en-IN" altLang="en-US" sz="2800">
              <a:ln/>
              <a:solidFill>
                <a:schemeClr val="accent5"/>
              </a:solidFill>
              <a:effectLst/>
            </a:endParaRPr>
          </a:p>
        </p:txBody>
      </p:sp>
      <p:sp>
        <p:nvSpPr>
          <p:cNvPr id="29" name="TextBox 28">
            <a:extLst>
              <a:ext uri="{FF2B5EF4-FFF2-40B4-BE49-F238E27FC236}">
                <a16:creationId xmlns:a16="http://schemas.microsoft.com/office/drawing/2014/main" id="{BD0B6222-0D7F-43D2-96C5-577DAC73F204}"/>
              </a:ext>
            </a:extLst>
          </p:cNvPr>
          <p:cNvSpPr txBox="1"/>
          <p:nvPr/>
        </p:nvSpPr>
        <p:spPr>
          <a:xfrm>
            <a:off x="3359769" y="1564270"/>
            <a:ext cx="6094428" cy="369332"/>
          </a:xfrm>
          <a:prstGeom prst="rect">
            <a:avLst/>
          </a:prstGeom>
          <a:noFill/>
        </p:spPr>
        <p:txBody>
          <a:bodyPr wrap="square">
            <a:spAutoFit/>
          </a:bodyPr>
          <a:lstStyle/>
          <a:p>
            <a:pPr algn="ctr"/>
            <a:r>
              <a:rPr lang="en-IN" b="0" i="0" dirty="0">
                <a:solidFill>
                  <a:schemeClr val="accent6">
                    <a:lumMod val="20000"/>
                    <a:lumOff val="80000"/>
                  </a:schemeClr>
                </a:solidFill>
                <a:effectLst/>
                <a:latin typeface="Jokerman" panose="04090605060D06020702" pitchFamily="82" charset="0"/>
              </a:rPr>
              <a:t>Codes &amp; Volts (Arduino Based Competition)</a:t>
            </a:r>
            <a:endParaRPr lang="en-IN" dirty="0">
              <a:solidFill>
                <a:schemeClr val="accent6">
                  <a:lumMod val="20000"/>
                  <a:lumOff val="80000"/>
                </a:schemeClr>
              </a:solidFill>
              <a:latin typeface="Jokerman" panose="04090605060D06020702" pitchFamily="82" charset="0"/>
            </a:endParaRPr>
          </a:p>
        </p:txBody>
      </p:sp>
      <p:sp>
        <p:nvSpPr>
          <p:cNvPr id="30" name="TextBox 29">
            <a:extLst>
              <a:ext uri="{FF2B5EF4-FFF2-40B4-BE49-F238E27FC236}">
                <a16:creationId xmlns:a16="http://schemas.microsoft.com/office/drawing/2014/main" id="{7D011D1A-82CE-4800-9E44-DA605E058744}"/>
              </a:ext>
            </a:extLst>
          </p:cNvPr>
          <p:cNvSpPr txBox="1"/>
          <p:nvPr/>
        </p:nvSpPr>
        <p:spPr>
          <a:xfrm>
            <a:off x="4766614" y="1630781"/>
            <a:ext cx="6094428" cy="738664"/>
          </a:xfrm>
          <a:prstGeom prst="rect">
            <a:avLst/>
          </a:prstGeom>
          <a:noFill/>
        </p:spPr>
        <p:txBody>
          <a:bodyPr wrap="square">
            <a:spAutoFit/>
          </a:bodyPr>
          <a:lstStyle/>
          <a:p>
            <a:pPr algn="l"/>
            <a:r>
              <a:rPr lang="en-IN" b="0" i="0" dirty="0">
                <a:solidFill>
                  <a:schemeClr val="accent4">
                    <a:lumMod val="60000"/>
                    <a:lumOff val="40000"/>
                  </a:schemeClr>
                </a:solidFill>
                <a:effectLst/>
                <a:latin typeface="Rockwell" panose="02060603020205020403" pitchFamily="18" charset="0"/>
              </a:rPr>
              <a:t>   </a:t>
            </a:r>
          </a:p>
          <a:p>
            <a:pPr algn="l"/>
            <a:r>
              <a:rPr lang="en-IN" sz="2400" b="0" i="0" dirty="0">
                <a:solidFill>
                  <a:schemeClr val="tx2">
                    <a:lumMod val="20000"/>
                    <a:lumOff val="80000"/>
                  </a:schemeClr>
                </a:solidFill>
                <a:effectLst/>
                <a:latin typeface="Rockwell" panose="02060603020205020403" pitchFamily="18" charset="0"/>
              </a:rPr>
              <a:t>Home automation</a:t>
            </a:r>
          </a:p>
        </p:txBody>
      </p:sp>
      <p:pic>
        <p:nvPicPr>
          <p:cNvPr id="1028" name="Picture 4" descr="Home">
            <a:extLst>
              <a:ext uri="{FF2B5EF4-FFF2-40B4-BE49-F238E27FC236}">
                <a16:creationId xmlns:a16="http://schemas.microsoft.com/office/drawing/2014/main" id="{526BC20B-425B-4750-85E1-F40FF41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3540"/>
            <a:ext cx="12192000" cy="162083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6091921E-EED1-4AC7-AB1E-400715B87495}"/>
              </a:ext>
            </a:extLst>
          </p:cNvPr>
          <p:cNvSpPr txBox="1"/>
          <p:nvPr/>
        </p:nvSpPr>
        <p:spPr>
          <a:xfrm>
            <a:off x="5240417" y="2622867"/>
            <a:ext cx="6094428" cy="461665"/>
          </a:xfrm>
          <a:prstGeom prst="rect">
            <a:avLst/>
          </a:prstGeom>
          <a:noFill/>
        </p:spPr>
        <p:txBody>
          <a:bodyPr wrap="square">
            <a:spAutoFit/>
          </a:bodyPr>
          <a:lstStyle/>
          <a:p>
            <a:r>
              <a:rPr lang="en-IN" dirty="0"/>
              <a:t>  </a:t>
            </a:r>
            <a:r>
              <a:rPr lang="en-IN" sz="2400" dirty="0" err="1">
                <a:solidFill>
                  <a:schemeClr val="accent4"/>
                </a:solidFill>
              </a:rPr>
              <a:t>Autometrons</a:t>
            </a:r>
            <a:endParaRPr lang="en-IN" sz="2400"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F33DC5C-C1E8-408A-B224-E0CF85167A8F}"/>
              </a:ext>
            </a:extLst>
          </p:cNvPr>
          <p:cNvSpPr txBox="1"/>
          <p:nvPr/>
        </p:nvSpPr>
        <p:spPr>
          <a:xfrm>
            <a:off x="514905" y="3355759"/>
            <a:ext cx="10804124" cy="3382392"/>
          </a:xfrm>
          <a:prstGeom prst="rect">
            <a:avLst/>
          </a:prstGeom>
          <a:noFill/>
        </p:spPr>
        <p:txBody>
          <a:bodyPr wrap="square" rtlCol="0">
            <a:spAutoFit/>
          </a:bodyPr>
          <a:lstStyle/>
          <a:p>
            <a:endParaRPr lang="en-IN" dirty="0"/>
          </a:p>
        </p:txBody>
      </p:sp>
      <p:sp>
        <p:nvSpPr>
          <p:cNvPr id="23" name="TextBox 22">
            <a:extLst>
              <a:ext uri="{FF2B5EF4-FFF2-40B4-BE49-F238E27FC236}">
                <a16:creationId xmlns:a16="http://schemas.microsoft.com/office/drawing/2014/main" id="{1923F313-A4A9-4105-8D53-E51B16EC8D0C}"/>
              </a:ext>
            </a:extLst>
          </p:cNvPr>
          <p:cNvSpPr txBox="1"/>
          <p:nvPr/>
        </p:nvSpPr>
        <p:spPr>
          <a:xfrm>
            <a:off x="142043" y="665825"/>
            <a:ext cx="11922710" cy="6186309"/>
          </a:xfrm>
          <a:prstGeom prst="rect">
            <a:avLst/>
          </a:prstGeom>
          <a:noFill/>
        </p:spPr>
        <p:txBody>
          <a:bodyPr wrap="square" rtlCol="0">
            <a:spAutoFit/>
          </a:bodyPr>
          <a:lstStyle/>
          <a:p>
            <a:r>
              <a:rPr lang="en-IN" dirty="0"/>
              <a:t>#include &lt;</a:t>
            </a:r>
            <a:r>
              <a:rPr lang="en-IN" dirty="0" err="1"/>
              <a:t>SoftwareSerial.h</a:t>
            </a:r>
            <a:r>
              <a:rPr lang="en-IN" dirty="0"/>
              <a:t>&gt;   //including library for Software Serial communication</a:t>
            </a:r>
          </a:p>
          <a:p>
            <a:r>
              <a:rPr lang="en-IN" dirty="0" err="1"/>
              <a:t>SoftwareSerial</a:t>
            </a:r>
            <a:r>
              <a:rPr lang="en-IN" dirty="0"/>
              <a:t> </a:t>
            </a:r>
            <a:r>
              <a:rPr lang="en-IN" dirty="0" err="1"/>
              <a:t>mySerial</a:t>
            </a:r>
            <a:r>
              <a:rPr lang="en-IN" dirty="0"/>
              <a:t> (2, 3);    //(RX, TX)</a:t>
            </a:r>
          </a:p>
          <a:p>
            <a:endParaRPr lang="en-IN" dirty="0"/>
          </a:p>
          <a:p>
            <a:r>
              <a:rPr lang="en-IN" dirty="0"/>
              <a:t>//defining all the pins of Arduino</a:t>
            </a:r>
          </a:p>
          <a:p>
            <a:r>
              <a:rPr lang="en-IN" dirty="0"/>
              <a:t>#define s1 4</a:t>
            </a:r>
          </a:p>
          <a:p>
            <a:r>
              <a:rPr lang="en-IN" dirty="0"/>
              <a:t>#define s2 5</a:t>
            </a:r>
          </a:p>
          <a:p>
            <a:r>
              <a:rPr lang="en-IN" dirty="0"/>
              <a:t>#define s3 6</a:t>
            </a:r>
          </a:p>
          <a:p>
            <a:r>
              <a:rPr lang="en-IN" dirty="0"/>
              <a:t>#define s4 7</a:t>
            </a:r>
          </a:p>
          <a:p>
            <a:r>
              <a:rPr lang="en-IN" dirty="0"/>
              <a:t>#define s5 8</a:t>
            </a:r>
          </a:p>
          <a:p>
            <a:r>
              <a:rPr lang="en-IN" dirty="0"/>
              <a:t>#define s6 9</a:t>
            </a:r>
          </a:p>
          <a:p>
            <a:r>
              <a:rPr lang="en-IN" dirty="0"/>
              <a:t>#define s7 10</a:t>
            </a:r>
          </a:p>
          <a:p>
            <a:r>
              <a:rPr lang="en-IN" dirty="0"/>
              <a:t>#define s8 11</a:t>
            </a:r>
          </a:p>
          <a:p>
            <a:r>
              <a:rPr lang="en-IN" dirty="0"/>
              <a:t>#define s9 12</a:t>
            </a:r>
          </a:p>
          <a:p>
            <a:endParaRPr lang="en-IN" dirty="0"/>
          </a:p>
          <a:p>
            <a:r>
              <a:rPr lang="en-IN" dirty="0"/>
              <a:t>void setup() </a:t>
            </a:r>
          </a:p>
          <a:p>
            <a:r>
              <a:rPr lang="en-IN" dirty="0"/>
              <a:t>{</a:t>
            </a:r>
          </a:p>
          <a:p>
            <a:r>
              <a:rPr lang="en-IN" dirty="0"/>
              <a:t>  //setting all the pins </a:t>
            </a:r>
          </a:p>
          <a:p>
            <a:r>
              <a:rPr lang="en-IN" dirty="0"/>
              <a:t>  </a:t>
            </a:r>
            <a:r>
              <a:rPr lang="en-IN" dirty="0" err="1"/>
              <a:t>pinMode</a:t>
            </a:r>
            <a:r>
              <a:rPr lang="en-IN" dirty="0"/>
              <a:t>(s1, OUTPUT);</a:t>
            </a:r>
          </a:p>
          <a:p>
            <a:r>
              <a:rPr lang="en-IN" dirty="0"/>
              <a:t>  </a:t>
            </a:r>
            <a:r>
              <a:rPr lang="en-IN" dirty="0" err="1"/>
              <a:t>pinMode</a:t>
            </a:r>
            <a:r>
              <a:rPr lang="en-IN" dirty="0"/>
              <a:t>(s2, OUTPUT);</a:t>
            </a:r>
          </a:p>
          <a:p>
            <a:r>
              <a:rPr lang="en-IN" dirty="0"/>
              <a:t>  </a:t>
            </a:r>
            <a:r>
              <a:rPr lang="en-IN" dirty="0" err="1"/>
              <a:t>pinMode</a:t>
            </a:r>
            <a:r>
              <a:rPr lang="en-IN" dirty="0"/>
              <a:t>(s3, OUTPUT);</a:t>
            </a:r>
          </a:p>
          <a:p>
            <a:r>
              <a:rPr lang="en-IN" dirty="0"/>
              <a:t>  </a:t>
            </a:r>
            <a:r>
              <a:rPr lang="en-IN" dirty="0" err="1"/>
              <a:t>pinMode</a:t>
            </a:r>
            <a:r>
              <a:rPr lang="en-IN" dirty="0"/>
              <a:t>(s4, OUTPUT);</a:t>
            </a:r>
          </a:p>
          <a:p>
            <a:r>
              <a:rPr lang="en-IN" dirty="0"/>
              <a:t>  </a:t>
            </a:r>
            <a:r>
              <a:rPr lang="en-IN" dirty="0" err="1"/>
              <a:t>pinMode</a:t>
            </a:r>
            <a:r>
              <a:rPr lang="en-IN" dirty="0"/>
              <a:t>(s5, OUTPUT);</a:t>
            </a:r>
          </a:p>
        </p:txBody>
      </p:sp>
      <p:sp>
        <p:nvSpPr>
          <p:cNvPr id="6" name="矩形 7">
            <a:extLst>
              <a:ext uri="{FF2B5EF4-FFF2-40B4-BE49-F238E27FC236}">
                <a16:creationId xmlns:a16="http://schemas.microsoft.com/office/drawing/2014/main" id="{AD8F9BC5-05F0-4366-942F-C682DD0A3BE1}"/>
              </a:ext>
            </a:extLst>
          </p:cNvPr>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2" name="TextBox 1">
            <a:extLst>
              <a:ext uri="{FF2B5EF4-FFF2-40B4-BE49-F238E27FC236}">
                <a16:creationId xmlns:a16="http://schemas.microsoft.com/office/drawing/2014/main" id="{3F1206EF-1EFE-43CE-825E-64D16DC5079B}"/>
              </a:ext>
            </a:extLst>
          </p:cNvPr>
          <p:cNvSpPr txBox="1"/>
          <p:nvPr/>
        </p:nvSpPr>
        <p:spPr>
          <a:xfrm>
            <a:off x="961533" y="27315"/>
            <a:ext cx="8446417" cy="646331"/>
          </a:xfrm>
          <a:prstGeom prst="rect">
            <a:avLst/>
          </a:prstGeom>
          <a:noFill/>
        </p:spPr>
        <p:txBody>
          <a:bodyPr wrap="square" rtlCol="0">
            <a:spAutoFit/>
          </a:bodyPr>
          <a:lstStyle/>
          <a:p>
            <a:pPr algn="ctr"/>
            <a:r>
              <a:rPr lang="en-IN" sz="3600" dirty="0">
                <a:solidFill>
                  <a:schemeClr val="bg1"/>
                </a:solidFill>
              </a:rPr>
              <a:t>         CODE</a:t>
            </a:r>
          </a:p>
        </p:txBody>
      </p:sp>
    </p:spTree>
    <p:extLst>
      <p:ext uri="{BB962C8B-B14F-4D97-AF65-F5344CB8AC3E}">
        <p14:creationId xmlns:p14="http://schemas.microsoft.com/office/powerpoint/2010/main" val="383964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9" name="TextBox 8">
            <a:extLst>
              <a:ext uri="{FF2B5EF4-FFF2-40B4-BE49-F238E27FC236}">
                <a16:creationId xmlns:a16="http://schemas.microsoft.com/office/drawing/2014/main" id="{3972FCC9-5133-47FA-B252-635EC48FC4CB}"/>
              </a:ext>
            </a:extLst>
          </p:cNvPr>
          <p:cNvSpPr txBox="1"/>
          <p:nvPr/>
        </p:nvSpPr>
        <p:spPr>
          <a:xfrm>
            <a:off x="313441" y="851563"/>
            <a:ext cx="11724587" cy="5632311"/>
          </a:xfrm>
          <a:prstGeom prst="rect">
            <a:avLst/>
          </a:prstGeom>
          <a:noFill/>
        </p:spPr>
        <p:txBody>
          <a:bodyPr wrap="square">
            <a:spAutoFit/>
          </a:bodyPr>
          <a:lstStyle/>
          <a:p>
            <a:r>
              <a:rPr lang="en-IN" dirty="0"/>
              <a:t>  </a:t>
            </a:r>
            <a:r>
              <a:rPr lang="en-IN" dirty="0" err="1"/>
              <a:t>pinMode</a:t>
            </a:r>
            <a:r>
              <a:rPr lang="en-IN" dirty="0"/>
              <a:t>(s6, OUTPUT);</a:t>
            </a:r>
          </a:p>
          <a:p>
            <a:r>
              <a:rPr lang="en-IN" dirty="0"/>
              <a:t>  </a:t>
            </a:r>
            <a:r>
              <a:rPr lang="en-IN" dirty="0" err="1"/>
              <a:t>pinMode</a:t>
            </a:r>
            <a:r>
              <a:rPr lang="en-IN" dirty="0"/>
              <a:t>(s7, OUTPUT);</a:t>
            </a:r>
          </a:p>
          <a:p>
            <a:r>
              <a:rPr lang="en-IN" dirty="0"/>
              <a:t>  </a:t>
            </a:r>
            <a:r>
              <a:rPr lang="en-IN" dirty="0" err="1"/>
              <a:t>pinMode</a:t>
            </a:r>
            <a:r>
              <a:rPr lang="en-IN" dirty="0"/>
              <a:t>(s8, OUTPUT);</a:t>
            </a:r>
          </a:p>
          <a:p>
            <a:r>
              <a:rPr lang="en-IN" dirty="0"/>
              <a:t>  </a:t>
            </a:r>
            <a:r>
              <a:rPr lang="en-IN" dirty="0" err="1"/>
              <a:t>pinMode</a:t>
            </a:r>
            <a:r>
              <a:rPr lang="en-IN" dirty="0"/>
              <a:t>(s9, OUTPUT);</a:t>
            </a:r>
          </a:p>
          <a:p>
            <a:r>
              <a:rPr lang="en-IN" dirty="0"/>
              <a:t>//defining </a:t>
            </a:r>
            <a:r>
              <a:rPr lang="en-IN" dirty="0" err="1"/>
              <a:t>baudrate</a:t>
            </a:r>
            <a:endParaRPr lang="en-IN" dirty="0"/>
          </a:p>
          <a:p>
            <a:r>
              <a:rPr lang="en-IN" dirty="0"/>
              <a:t>  </a:t>
            </a:r>
            <a:r>
              <a:rPr lang="en-IN" dirty="0" err="1"/>
              <a:t>Serial.begin</a:t>
            </a:r>
            <a:r>
              <a:rPr lang="en-IN" dirty="0"/>
              <a:t>(9600);</a:t>
            </a:r>
          </a:p>
          <a:p>
            <a:r>
              <a:rPr lang="en-IN" dirty="0"/>
              <a:t>  </a:t>
            </a:r>
            <a:r>
              <a:rPr lang="en-IN" dirty="0" err="1"/>
              <a:t>mySerial.begin</a:t>
            </a:r>
            <a:r>
              <a:rPr lang="en-IN" dirty="0"/>
              <a:t>(9600);</a:t>
            </a:r>
          </a:p>
          <a:p>
            <a:r>
              <a:rPr lang="en-IN" dirty="0"/>
              <a:t>}</a:t>
            </a:r>
          </a:p>
          <a:p>
            <a:endParaRPr lang="en-IN" dirty="0"/>
          </a:p>
          <a:p>
            <a:r>
              <a:rPr lang="en-IN" dirty="0"/>
              <a:t>void loop() </a:t>
            </a:r>
          </a:p>
          <a:p>
            <a:r>
              <a:rPr lang="en-IN" dirty="0"/>
              <a:t>{</a:t>
            </a:r>
          </a:p>
          <a:p>
            <a:r>
              <a:rPr lang="en-IN" dirty="0"/>
              <a:t>  if(</a:t>
            </a:r>
            <a:r>
              <a:rPr lang="en-IN" dirty="0" err="1"/>
              <a:t>mySerial.available</a:t>
            </a:r>
            <a:r>
              <a:rPr lang="en-IN" dirty="0"/>
              <a:t>() == 1)   //if communication is going on</a:t>
            </a:r>
          </a:p>
          <a:p>
            <a:r>
              <a:rPr lang="en-IN" dirty="0"/>
              <a:t>  {</a:t>
            </a:r>
          </a:p>
          <a:p>
            <a:r>
              <a:rPr lang="en-IN" dirty="0"/>
              <a:t>    char </a:t>
            </a:r>
            <a:r>
              <a:rPr lang="en-IN" dirty="0" err="1"/>
              <a:t>val</a:t>
            </a:r>
            <a:r>
              <a:rPr lang="en-IN" dirty="0"/>
              <a:t> = </a:t>
            </a:r>
            <a:r>
              <a:rPr lang="en-IN" dirty="0" err="1"/>
              <a:t>mySerial.read</a:t>
            </a:r>
            <a:r>
              <a:rPr lang="en-IN" dirty="0"/>
              <a:t>();   //Read the data </a:t>
            </a:r>
            <a:r>
              <a:rPr lang="en-IN" dirty="0" err="1"/>
              <a:t>recieved</a:t>
            </a:r>
            <a:endParaRPr lang="en-IN" dirty="0"/>
          </a:p>
          <a:p>
            <a:r>
              <a:rPr lang="en-IN" dirty="0"/>
              <a:t>    </a:t>
            </a:r>
            <a:r>
              <a:rPr lang="en-IN" dirty="0" err="1"/>
              <a:t>Serial.println</a:t>
            </a:r>
            <a:r>
              <a:rPr lang="en-IN" dirty="0"/>
              <a:t>("</a:t>
            </a:r>
            <a:r>
              <a:rPr lang="en-IN" dirty="0" err="1"/>
              <a:t>Recieved</a:t>
            </a:r>
            <a:r>
              <a:rPr lang="en-IN" dirty="0"/>
              <a:t> data is " + (String) </a:t>
            </a:r>
            <a:r>
              <a:rPr lang="en-IN" dirty="0" err="1"/>
              <a:t>val</a:t>
            </a:r>
            <a:r>
              <a:rPr lang="en-IN" dirty="0"/>
              <a:t>);</a:t>
            </a:r>
          </a:p>
          <a:p>
            <a:r>
              <a:rPr lang="en-IN" dirty="0"/>
              <a:t>    if(</a:t>
            </a:r>
            <a:r>
              <a:rPr lang="en-IN" dirty="0" err="1"/>
              <a:t>val</a:t>
            </a:r>
            <a:r>
              <a:rPr lang="en-IN" dirty="0"/>
              <a:t> == 'A')    </a:t>
            </a:r>
          </a:p>
          <a:p>
            <a:r>
              <a:rPr lang="en-IN" dirty="0"/>
              <a:t>    {</a:t>
            </a:r>
          </a:p>
          <a:p>
            <a:r>
              <a:rPr lang="en-IN" dirty="0"/>
              <a:t>      </a:t>
            </a:r>
            <a:r>
              <a:rPr lang="en-IN" dirty="0" err="1"/>
              <a:t>digitalWrite</a:t>
            </a:r>
            <a:r>
              <a:rPr lang="en-IN" dirty="0"/>
              <a:t>(s1, HIGH);</a:t>
            </a:r>
          </a:p>
          <a:p>
            <a:r>
              <a:rPr lang="en-IN" dirty="0"/>
              <a:t>      </a:t>
            </a:r>
            <a:r>
              <a:rPr lang="en-IN" dirty="0" err="1"/>
              <a:t>Serial.println</a:t>
            </a:r>
            <a:r>
              <a:rPr lang="en-IN" dirty="0"/>
              <a:t>("Switch 1 is ON");</a:t>
            </a:r>
            <a:r>
              <a:rPr lang="en-IN" sz="1800" dirty="0"/>
              <a:t> </a:t>
            </a:r>
          </a:p>
          <a:p>
            <a:r>
              <a:rPr lang="en-IN" dirty="0"/>
              <a:t>    </a:t>
            </a:r>
            <a:r>
              <a:rPr lang="en-IN" sz="1800" dirty="0"/>
              <a:t>}</a:t>
            </a:r>
            <a:endParaRPr lang="en-I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5" name="TextBox 4">
            <a:extLst>
              <a:ext uri="{FF2B5EF4-FFF2-40B4-BE49-F238E27FC236}">
                <a16:creationId xmlns:a16="http://schemas.microsoft.com/office/drawing/2014/main" id="{DE0DDA36-81CD-4224-8340-CFFC158C0423}"/>
              </a:ext>
            </a:extLst>
          </p:cNvPr>
          <p:cNvSpPr txBox="1"/>
          <p:nvPr/>
        </p:nvSpPr>
        <p:spPr>
          <a:xfrm>
            <a:off x="0" y="592138"/>
            <a:ext cx="11990895" cy="6463308"/>
          </a:xfrm>
          <a:prstGeom prst="rect">
            <a:avLst/>
          </a:prstGeom>
          <a:noFill/>
        </p:spPr>
        <p:txBody>
          <a:bodyPr wrap="square">
            <a:spAutoFit/>
          </a:bodyPr>
          <a:lstStyle/>
          <a:p>
            <a:r>
              <a:rPr lang="en-IN" sz="1800" dirty="0"/>
              <a:t>if(</a:t>
            </a:r>
            <a:r>
              <a:rPr lang="en-IN" sz="1800" dirty="0" err="1"/>
              <a:t>val</a:t>
            </a:r>
            <a:r>
              <a:rPr lang="en-IN" sz="1800" dirty="0"/>
              <a:t> == 'a')</a:t>
            </a:r>
          </a:p>
          <a:p>
            <a:r>
              <a:rPr lang="en-IN" sz="1800" dirty="0"/>
              <a:t>    {</a:t>
            </a:r>
          </a:p>
          <a:p>
            <a:r>
              <a:rPr lang="en-IN" sz="1800" dirty="0"/>
              <a:t>      </a:t>
            </a:r>
            <a:r>
              <a:rPr lang="en-IN" sz="1800" dirty="0" err="1"/>
              <a:t>digitalWrite</a:t>
            </a:r>
            <a:r>
              <a:rPr lang="en-IN" sz="1800" dirty="0"/>
              <a:t>(s1, LOW);</a:t>
            </a:r>
          </a:p>
          <a:p>
            <a:r>
              <a:rPr lang="en-IN" sz="1800" dirty="0"/>
              <a:t>      </a:t>
            </a:r>
            <a:r>
              <a:rPr lang="en-IN" sz="1800" dirty="0" err="1"/>
              <a:t>Serial.println</a:t>
            </a:r>
            <a:r>
              <a:rPr lang="en-IN" sz="1800" dirty="0"/>
              <a:t>("Switch 1 is OFF");</a:t>
            </a:r>
          </a:p>
          <a:p>
            <a:r>
              <a:rPr lang="en-IN" sz="1800" dirty="0"/>
              <a:t>    }</a:t>
            </a:r>
          </a:p>
          <a:p>
            <a:r>
              <a:rPr lang="en-IN" sz="1800" dirty="0"/>
              <a:t>    if(</a:t>
            </a:r>
            <a:r>
              <a:rPr lang="en-IN" sz="1800" dirty="0" err="1"/>
              <a:t>val</a:t>
            </a:r>
            <a:r>
              <a:rPr lang="en-IN" sz="1800" dirty="0"/>
              <a:t> == 'B')</a:t>
            </a:r>
          </a:p>
          <a:p>
            <a:r>
              <a:rPr lang="en-IN" sz="1800" dirty="0"/>
              <a:t>    {</a:t>
            </a:r>
          </a:p>
          <a:p>
            <a:r>
              <a:rPr lang="en-IN" sz="1800" dirty="0"/>
              <a:t>      </a:t>
            </a:r>
            <a:r>
              <a:rPr lang="en-IN" sz="1800" dirty="0" err="1"/>
              <a:t>digitalWrite</a:t>
            </a:r>
            <a:r>
              <a:rPr lang="en-IN" sz="1800" dirty="0"/>
              <a:t>(s2, HIGH);</a:t>
            </a:r>
          </a:p>
          <a:p>
            <a:r>
              <a:rPr lang="en-IN" sz="1800" dirty="0"/>
              <a:t>      </a:t>
            </a:r>
            <a:r>
              <a:rPr lang="en-IN" sz="1800" dirty="0" err="1"/>
              <a:t>Serial.println</a:t>
            </a:r>
            <a:r>
              <a:rPr lang="en-IN" sz="1800" dirty="0"/>
              <a:t>("Switch 2 is ON");</a:t>
            </a:r>
          </a:p>
          <a:p>
            <a:r>
              <a:rPr lang="en-IN" sz="1800" dirty="0"/>
              <a:t>    }</a:t>
            </a:r>
            <a:r>
              <a:rPr lang="en-US" sz="1800" dirty="0"/>
              <a:t> if(</a:t>
            </a:r>
            <a:r>
              <a:rPr lang="en-US" sz="1800" dirty="0" err="1"/>
              <a:t>val</a:t>
            </a:r>
            <a:r>
              <a:rPr lang="en-US" sz="1800" dirty="0"/>
              <a:t> == 'b')</a:t>
            </a:r>
          </a:p>
          <a:p>
            <a:r>
              <a:rPr lang="en-US" sz="1800" dirty="0"/>
              <a:t>    {</a:t>
            </a:r>
          </a:p>
          <a:p>
            <a:r>
              <a:rPr lang="en-US" sz="1800" dirty="0"/>
              <a:t>      </a:t>
            </a:r>
            <a:r>
              <a:rPr lang="en-US" sz="1800" dirty="0" err="1"/>
              <a:t>digitalWrite</a:t>
            </a:r>
            <a:r>
              <a:rPr lang="en-US" sz="1800" dirty="0"/>
              <a:t>(s2, LOW);</a:t>
            </a:r>
          </a:p>
          <a:p>
            <a:r>
              <a:rPr lang="en-US" sz="1800" dirty="0"/>
              <a:t>      </a:t>
            </a:r>
            <a:r>
              <a:rPr lang="en-US" sz="1800" dirty="0" err="1"/>
              <a:t>Serial.println</a:t>
            </a:r>
            <a:r>
              <a:rPr lang="en-US" sz="1800" dirty="0"/>
              <a:t>("Switch 2 is OFF");</a:t>
            </a:r>
          </a:p>
          <a:p>
            <a:r>
              <a:rPr lang="en-US" sz="1800" dirty="0"/>
              <a:t>    }</a:t>
            </a:r>
            <a:r>
              <a:rPr lang="en-IN" sz="1800" dirty="0"/>
              <a:t> if(</a:t>
            </a:r>
            <a:r>
              <a:rPr lang="en-IN" sz="1800" dirty="0" err="1"/>
              <a:t>val</a:t>
            </a:r>
            <a:r>
              <a:rPr lang="en-IN" sz="1800" dirty="0"/>
              <a:t> == 'C')</a:t>
            </a:r>
          </a:p>
          <a:p>
            <a:r>
              <a:rPr lang="en-IN" sz="1800" dirty="0"/>
              <a:t>    {</a:t>
            </a:r>
          </a:p>
          <a:p>
            <a:r>
              <a:rPr lang="en-IN" sz="1800" dirty="0"/>
              <a:t>      </a:t>
            </a:r>
            <a:r>
              <a:rPr lang="en-IN" sz="1800" dirty="0" err="1"/>
              <a:t>digitalWrite</a:t>
            </a:r>
            <a:r>
              <a:rPr lang="en-IN" sz="1800" dirty="0"/>
              <a:t>(s3, HIGH);</a:t>
            </a:r>
          </a:p>
          <a:p>
            <a:r>
              <a:rPr lang="en-IN" sz="1800" dirty="0"/>
              <a:t>      </a:t>
            </a:r>
            <a:r>
              <a:rPr lang="en-IN" sz="1800" dirty="0" err="1"/>
              <a:t>Serial.println</a:t>
            </a:r>
            <a:r>
              <a:rPr lang="en-IN" sz="1800" dirty="0"/>
              <a:t>("Switch 3 is ON");</a:t>
            </a:r>
          </a:p>
          <a:p>
            <a:r>
              <a:rPr lang="en-IN" sz="1800" dirty="0"/>
              <a:t>    }</a:t>
            </a:r>
          </a:p>
          <a:p>
            <a:r>
              <a:rPr lang="en-IN" sz="1800" dirty="0"/>
              <a:t>    if(</a:t>
            </a:r>
            <a:r>
              <a:rPr lang="en-IN" sz="1800" dirty="0" err="1"/>
              <a:t>val</a:t>
            </a:r>
            <a:r>
              <a:rPr lang="en-IN" sz="1800" dirty="0"/>
              <a:t> == 'c')</a:t>
            </a:r>
          </a:p>
          <a:p>
            <a:r>
              <a:rPr lang="en-IN" sz="1800" dirty="0"/>
              <a:t>    {</a:t>
            </a:r>
          </a:p>
          <a:p>
            <a:r>
              <a:rPr lang="en-IN" sz="1800" dirty="0"/>
              <a:t>      </a:t>
            </a:r>
            <a:r>
              <a:rPr lang="en-IN" sz="1800" dirty="0" err="1"/>
              <a:t>digitalWrite</a:t>
            </a:r>
            <a:r>
              <a:rPr lang="en-IN" sz="1800" dirty="0"/>
              <a:t>(s3, LOW);</a:t>
            </a:r>
          </a:p>
          <a:p>
            <a:r>
              <a:rPr lang="en-IN" sz="1800" dirty="0"/>
              <a:t>      </a:t>
            </a:r>
            <a:r>
              <a:rPr lang="en-IN" sz="1800" dirty="0" err="1"/>
              <a:t>Serial.println</a:t>
            </a:r>
            <a:r>
              <a:rPr lang="en-IN" sz="1800" dirty="0"/>
              <a:t>("Switch 3 is OFF"); }</a:t>
            </a:r>
          </a:p>
          <a:p>
            <a:endParaRPr lang="en-US" sz="1800" dirty="0"/>
          </a:p>
        </p:txBody>
      </p:sp>
    </p:spTree>
    <p:extLst>
      <p:ext uri="{BB962C8B-B14F-4D97-AF65-F5344CB8AC3E}">
        <p14:creationId xmlns:p14="http://schemas.microsoft.com/office/powerpoint/2010/main" val="25390089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5" name="TextBox 4">
            <a:extLst>
              <a:ext uri="{FF2B5EF4-FFF2-40B4-BE49-F238E27FC236}">
                <a16:creationId xmlns:a16="http://schemas.microsoft.com/office/drawing/2014/main" id="{76815DC6-FD8D-48A8-B04B-D480B9F27646}"/>
              </a:ext>
            </a:extLst>
          </p:cNvPr>
          <p:cNvSpPr txBox="1"/>
          <p:nvPr/>
        </p:nvSpPr>
        <p:spPr>
          <a:xfrm>
            <a:off x="0" y="592138"/>
            <a:ext cx="12192000" cy="5632311"/>
          </a:xfrm>
          <a:prstGeom prst="rect">
            <a:avLst/>
          </a:prstGeom>
          <a:noFill/>
        </p:spPr>
        <p:txBody>
          <a:bodyPr wrap="square">
            <a:spAutoFit/>
          </a:bodyPr>
          <a:lstStyle/>
          <a:p>
            <a:r>
              <a:rPr lang="en-IN" sz="1800" dirty="0"/>
              <a:t> if(</a:t>
            </a:r>
            <a:r>
              <a:rPr lang="en-IN" sz="1800" dirty="0" err="1"/>
              <a:t>val</a:t>
            </a:r>
            <a:r>
              <a:rPr lang="en-IN" sz="1800" dirty="0"/>
              <a:t> == 'D')</a:t>
            </a:r>
          </a:p>
          <a:p>
            <a:r>
              <a:rPr lang="en-IN" sz="1800" dirty="0"/>
              <a:t>    {</a:t>
            </a:r>
          </a:p>
          <a:p>
            <a:r>
              <a:rPr lang="en-IN" sz="1800" dirty="0"/>
              <a:t>      </a:t>
            </a:r>
            <a:r>
              <a:rPr lang="en-IN" sz="1800" dirty="0" err="1"/>
              <a:t>digitalWrite</a:t>
            </a:r>
            <a:r>
              <a:rPr lang="en-IN" sz="1800" dirty="0"/>
              <a:t>(s4, HIGH);</a:t>
            </a:r>
          </a:p>
          <a:p>
            <a:r>
              <a:rPr lang="en-IN" sz="1800" dirty="0"/>
              <a:t>      </a:t>
            </a:r>
            <a:r>
              <a:rPr lang="en-IN" sz="1800" dirty="0" err="1"/>
              <a:t>Serial.println</a:t>
            </a:r>
            <a:r>
              <a:rPr lang="en-IN" sz="1800" dirty="0"/>
              <a:t>("Switch 4 is ON");</a:t>
            </a:r>
          </a:p>
          <a:p>
            <a:r>
              <a:rPr lang="en-IN" sz="1800" dirty="0"/>
              <a:t>    }</a:t>
            </a:r>
          </a:p>
          <a:p>
            <a:r>
              <a:rPr lang="en-IN" sz="1800" dirty="0"/>
              <a:t>    if(</a:t>
            </a:r>
            <a:r>
              <a:rPr lang="en-IN" sz="1800" dirty="0" err="1"/>
              <a:t>val</a:t>
            </a:r>
            <a:r>
              <a:rPr lang="en-IN" sz="1800" dirty="0"/>
              <a:t> == 'd')</a:t>
            </a:r>
          </a:p>
          <a:p>
            <a:r>
              <a:rPr lang="en-IN" sz="1800" dirty="0"/>
              <a:t>    {</a:t>
            </a:r>
          </a:p>
          <a:p>
            <a:r>
              <a:rPr lang="en-IN" sz="1800" dirty="0"/>
              <a:t>      </a:t>
            </a:r>
            <a:r>
              <a:rPr lang="en-IN" sz="1800" dirty="0" err="1"/>
              <a:t>digitalWrite</a:t>
            </a:r>
            <a:r>
              <a:rPr lang="en-IN" sz="1800" dirty="0"/>
              <a:t>(s4, LOW);</a:t>
            </a:r>
          </a:p>
          <a:p>
            <a:r>
              <a:rPr lang="en-IN" sz="1800" dirty="0"/>
              <a:t>      </a:t>
            </a:r>
            <a:r>
              <a:rPr lang="en-IN" sz="1800" dirty="0" err="1"/>
              <a:t>Serial.println</a:t>
            </a:r>
            <a:r>
              <a:rPr lang="en-IN" sz="1800" dirty="0"/>
              <a:t>("Switch 4 is OFF");</a:t>
            </a:r>
          </a:p>
          <a:p>
            <a:r>
              <a:rPr lang="en-IN" sz="1800" dirty="0"/>
              <a:t>    }</a:t>
            </a:r>
          </a:p>
          <a:p>
            <a:r>
              <a:rPr lang="en-IN" sz="1800" dirty="0"/>
              <a:t>     if(</a:t>
            </a:r>
            <a:r>
              <a:rPr lang="en-IN" sz="1800" dirty="0" err="1"/>
              <a:t>val</a:t>
            </a:r>
            <a:r>
              <a:rPr lang="en-IN" sz="1800" dirty="0"/>
              <a:t> == 'E')</a:t>
            </a:r>
          </a:p>
          <a:p>
            <a:r>
              <a:rPr lang="en-IN" sz="1800" dirty="0"/>
              <a:t>    {</a:t>
            </a:r>
          </a:p>
          <a:p>
            <a:r>
              <a:rPr lang="en-IN" sz="1800" dirty="0"/>
              <a:t>      </a:t>
            </a:r>
            <a:r>
              <a:rPr lang="en-IN" sz="1800" dirty="0" err="1"/>
              <a:t>digitalWrite</a:t>
            </a:r>
            <a:r>
              <a:rPr lang="en-IN" sz="1800" dirty="0"/>
              <a:t>(s5, HIGH);</a:t>
            </a:r>
          </a:p>
          <a:p>
            <a:r>
              <a:rPr lang="en-IN" sz="1800" dirty="0"/>
              <a:t>      </a:t>
            </a:r>
            <a:r>
              <a:rPr lang="en-IN" sz="1800" dirty="0" err="1"/>
              <a:t>Serial.println</a:t>
            </a:r>
            <a:r>
              <a:rPr lang="en-IN" sz="1800" dirty="0"/>
              <a:t>("Switch 5 is ON");</a:t>
            </a:r>
          </a:p>
          <a:p>
            <a:r>
              <a:rPr lang="en-IN" sz="1800" dirty="0"/>
              <a:t>    }</a:t>
            </a:r>
          </a:p>
          <a:p>
            <a:r>
              <a:rPr lang="en-IN" sz="1800" dirty="0"/>
              <a:t>    if(</a:t>
            </a:r>
            <a:r>
              <a:rPr lang="en-IN" sz="1800" dirty="0" err="1"/>
              <a:t>val</a:t>
            </a:r>
            <a:r>
              <a:rPr lang="en-IN" sz="1800" dirty="0"/>
              <a:t> == 'e')</a:t>
            </a:r>
          </a:p>
          <a:p>
            <a:r>
              <a:rPr lang="en-IN" sz="1800" dirty="0"/>
              <a:t>    {</a:t>
            </a:r>
          </a:p>
          <a:p>
            <a:r>
              <a:rPr lang="en-IN" sz="1800" dirty="0"/>
              <a:t>      </a:t>
            </a:r>
            <a:r>
              <a:rPr lang="en-IN" sz="1800" dirty="0" err="1"/>
              <a:t>digitalWrite</a:t>
            </a:r>
            <a:r>
              <a:rPr lang="en-IN" sz="1800" dirty="0"/>
              <a:t>(s5, LOW);</a:t>
            </a:r>
          </a:p>
          <a:p>
            <a:r>
              <a:rPr lang="en-IN" sz="1800" dirty="0"/>
              <a:t>      </a:t>
            </a:r>
            <a:r>
              <a:rPr lang="en-IN" sz="1800" dirty="0" err="1"/>
              <a:t>Serial.println</a:t>
            </a:r>
            <a:r>
              <a:rPr lang="en-IN" sz="1800" dirty="0"/>
              <a:t>("Switch 5 is OFF");</a:t>
            </a:r>
          </a:p>
          <a:p>
            <a:r>
              <a:rPr lang="en-IN" sz="1800" dirty="0"/>
              <a:t>    }</a:t>
            </a:r>
            <a:endParaRPr lang="en-IN" dirty="0"/>
          </a:p>
        </p:txBody>
      </p:sp>
    </p:spTree>
    <p:extLst>
      <p:ext uri="{BB962C8B-B14F-4D97-AF65-F5344CB8AC3E}">
        <p14:creationId xmlns:p14="http://schemas.microsoft.com/office/powerpoint/2010/main" val="5747998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5" name="TextBox 4">
            <a:extLst>
              <a:ext uri="{FF2B5EF4-FFF2-40B4-BE49-F238E27FC236}">
                <a16:creationId xmlns:a16="http://schemas.microsoft.com/office/drawing/2014/main" id="{FA734D34-8584-4BCF-B675-BC0BD9F0A591}"/>
              </a:ext>
            </a:extLst>
          </p:cNvPr>
          <p:cNvSpPr txBox="1"/>
          <p:nvPr/>
        </p:nvSpPr>
        <p:spPr>
          <a:xfrm>
            <a:off x="0" y="592138"/>
            <a:ext cx="12192000" cy="5909310"/>
          </a:xfrm>
          <a:prstGeom prst="rect">
            <a:avLst/>
          </a:prstGeom>
          <a:noFill/>
        </p:spPr>
        <p:txBody>
          <a:bodyPr wrap="square">
            <a:spAutoFit/>
          </a:bodyPr>
          <a:lstStyle/>
          <a:p>
            <a:r>
              <a:rPr lang="en-IN" sz="1800" dirty="0"/>
              <a:t>if(</a:t>
            </a:r>
            <a:r>
              <a:rPr lang="en-IN" sz="1800" dirty="0" err="1"/>
              <a:t>val</a:t>
            </a:r>
            <a:r>
              <a:rPr lang="en-IN" sz="1800" dirty="0"/>
              <a:t> == 'F')</a:t>
            </a:r>
          </a:p>
          <a:p>
            <a:r>
              <a:rPr lang="en-IN" sz="1800" dirty="0"/>
              <a:t>    {</a:t>
            </a:r>
          </a:p>
          <a:p>
            <a:r>
              <a:rPr lang="en-IN" sz="1800" dirty="0"/>
              <a:t>      </a:t>
            </a:r>
            <a:r>
              <a:rPr lang="en-IN" sz="1800" dirty="0" err="1"/>
              <a:t>digitalWrite</a:t>
            </a:r>
            <a:r>
              <a:rPr lang="en-IN" sz="1800" dirty="0"/>
              <a:t>(s6, HIGH);</a:t>
            </a:r>
          </a:p>
          <a:p>
            <a:r>
              <a:rPr lang="en-IN" sz="1800" dirty="0"/>
              <a:t>      </a:t>
            </a:r>
            <a:r>
              <a:rPr lang="en-IN" sz="1800" dirty="0" err="1"/>
              <a:t>Serial.println</a:t>
            </a:r>
            <a:r>
              <a:rPr lang="en-IN" sz="1800" dirty="0"/>
              <a:t>("Switch 6 is ON");</a:t>
            </a:r>
          </a:p>
          <a:p>
            <a:r>
              <a:rPr lang="en-IN" sz="1800" dirty="0"/>
              <a:t>    } if(</a:t>
            </a:r>
            <a:r>
              <a:rPr lang="en-IN" sz="1800" dirty="0" err="1"/>
              <a:t>val</a:t>
            </a:r>
            <a:r>
              <a:rPr lang="en-IN" sz="1800" dirty="0"/>
              <a:t> == 'f')</a:t>
            </a:r>
          </a:p>
          <a:p>
            <a:r>
              <a:rPr lang="en-IN" sz="1800" dirty="0"/>
              <a:t>    {</a:t>
            </a:r>
          </a:p>
          <a:p>
            <a:r>
              <a:rPr lang="en-IN" sz="1800" dirty="0"/>
              <a:t>      </a:t>
            </a:r>
            <a:r>
              <a:rPr lang="en-IN" sz="1800" dirty="0" err="1"/>
              <a:t>digitalWrite</a:t>
            </a:r>
            <a:r>
              <a:rPr lang="en-IN" sz="1800" dirty="0"/>
              <a:t>(s6, LOW);</a:t>
            </a:r>
          </a:p>
          <a:p>
            <a:r>
              <a:rPr lang="en-IN" sz="1800" dirty="0"/>
              <a:t>      </a:t>
            </a:r>
            <a:r>
              <a:rPr lang="en-IN" sz="1800" dirty="0" err="1"/>
              <a:t>Serial.println</a:t>
            </a:r>
            <a:r>
              <a:rPr lang="en-IN" sz="1800" dirty="0"/>
              <a:t>("Switch 6 is OFF");</a:t>
            </a:r>
          </a:p>
          <a:p>
            <a:r>
              <a:rPr lang="en-IN" sz="1800" dirty="0"/>
              <a:t>    }</a:t>
            </a:r>
          </a:p>
          <a:p>
            <a:r>
              <a:rPr lang="en-IN" sz="1800" dirty="0"/>
              <a:t>    </a:t>
            </a:r>
          </a:p>
          <a:p>
            <a:r>
              <a:rPr lang="en-IN" sz="1800" dirty="0"/>
              <a:t>     if(</a:t>
            </a:r>
            <a:r>
              <a:rPr lang="en-IN" sz="1800" dirty="0" err="1"/>
              <a:t>val</a:t>
            </a:r>
            <a:r>
              <a:rPr lang="en-IN" sz="1800" dirty="0"/>
              <a:t> == 'G')</a:t>
            </a:r>
          </a:p>
          <a:p>
            <a:r>
              <a:rPr lang="en-IN" sz="1800" dirty="0"/>
              <a:t>    {</a:t>
            </a:r>
          </a:p>
          <a:p>
            <a:r>
              <a:rPr lang="en-IN" sz="1800" dirty="0"/>
              <a:t>      </a:t>
            </a:r>
            <a:r>
              <a:rPr lang="en-IN" sz="1800" dirty="0" err="1"/>
              <a:t>digitalWrite</a:t>
            </a:r>
            <a:r>
              <a:rPr lang="en-IN" sz="1800" dirty="0"/>
              <a:t>(s7, HIGH);</a:t>
            </a:r>
          </a:p>
          <a:p>
            <a:r>
              <a:rPr lang="en-IN" sz="1800" dirty="0"/>
              <a:t>      </a:t>
            </a:r>
            <a:r>
              <a:rPr lang="en-IN" sz="1800" dirty="0" err="1"/>
              <a:t>Serial.println</a:t>
            </a:r>
            <a:r>
              <a:rPr lang="en-IN" sz="1800" dirty="0"/>
              <a:t>("Switch 7 is ON");</a:t>
            </a:r>
          </a:p>
          <a:p>
            <a:r>
              <a:rPr lang="en-IN" sz="1800" dirty="0"/>
              <a:t>    }</a:t>
            </a:r>
          </a:p>
          <a:p>
            <a:r>
              <a:rPr lang="en-IN" sz="1800" dirty="0"/>
              <a:t>    if(</a:t>
            </a:r>
            <a:r>
              <a:rPr lang="en-IN" sz="1800" dirty="0" err="1"/>
              <a:t>val</a:t>
            </a:r>
            <a:r>
              <a:rPr lang="en-IN" sz="1800" dirty="0"/>
              <a:t> == 'g')</a:t>
            </a:r>
          </a:p>
          <a:p>
            <a:r>
              <a:rPr lang="en-IN" sz="1800" dirty="0"/>
              <a:t>    {</a:t>
            </a:r>
          </a:p>
          <a:p>
            <a:r>
              <a:rPr lang="en-IN" sz="1800" dirty="0"/>
              <a:t>      </a:t>
            </a:r>
            <a:r>
              <a:rPr lang="en-IN" sz="1800" dirty="0" err="1"/>
              <a:t>digitalWrite</a:t>
            </a:r>
            <a:r>
              <a:rPr lang="en-IN" sz="1800" dirty="0"/>
              <a:t>(s7, LOW);</a:t>
            </a:r>
          </a:p>
          <a:p>
            <a:r>
              <a:rPr lang="en-IN" sz="1800" dirty="0"/>
              <a:t>      </a:t>
            </a:r>
            <a:r>
              <a:rPr lang="en-IN" sz="1800" dirty="0" err="1"/>
              <a:t>Serial.println</a:t>
            </a:r>
            <a:r>
              <a:rPr lang="en-IN" sz="1800" dirty="0"/>
              <a:t>("Switch 7 is OFF");</a:t>
            </a:r>
          </a:p>
          <a:p>
            <a:r>
              <a:rPr lang="en-IN" sz="1800" dirty="0"/>
              <a:t>    }</a:t>
            </a:r>
          </a:p>
          <a:p>
            <a:r>
              <a:rPr lang="en-IN" sz="1800" dirty="0"/>
              <a:t>    </a:t>
            </a:r>
          </a:p>
        </p:txBody>
      </p:sp>
    </p:spTree>
    <p:extLst>
      <p:ext uri="{BB962C8B-B14F-4D97-AF65-F5344CB8AC3E}">
        <p14:creationId xmlns:p14="http://schemas.microsoft.com/office/powerpoint/2010/main" val="18320726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5" name="TextBox 4">
            <a:extLst>
              <a:ext uri="{FF2B5EF4-FFF2-40B4-BE49-F238E27FC236}">
                <a16:creationId xmlns:a16="http://schemas.microsoft.com/office/drawing/2014/main" id="{471FD3D3-BF7D-4B24-B4AC-946B0327196A}"/>
              </a:ext>
            </a:extLst>
          </p:cNvPr>
          <p:cNvSpPr txBox="1"/>
          <p:nvPr/>
        </p:nvSpPr>
        <p:spPr>
          <a:xfrm>
            <a:off x="0" y="592138"/>
            <a:ext cx="12192000" cy="5909310"/>
          </a:xfrm>
          <a:prstGeom prst="rect">
            <a:avLst/>
          </a:prstGeom>
          <a:noFill/>
        </p:spPr>
        <p:txBody>
          <a:bodyPr wrap="square">
            <a:spAutoFit/>
          </a:bodyPr>
          <a:lstStyle/>
          <a:p>
            <a:r>
              <a:rPr lang="en-IN" sz="1800" dirty="0"/>
              <a:t>if(</a:t>
            </a:r>
            <a:r>
              <a:rPr lang="en-IN" sz="1800" dirty="0" err="1"/>
              <a:t>val</a:t>
            </a:r>
            <a:r>
              <a:rPr lang="en-IN" sz="1800" dirty="0"/>
              <a:t> == 'H')</a:t>
            </a:r>
          </a:p>
          <a:p>
            <a:r>
              <a:rPr lang="en-IN" sz="1800" dirty="0"/>
              <a:t>    {</a:t>
            </a:r>
          </a:p>
          <a:p>
            <a:r>
              <a:rPr lang="en-IN" sz="1800" dirty="0"/>
              <a:t>      </a:t>
            </a:r>
            <a:r>
              <a:rPr lang="en-IN" sz="1800" dirty="0" err="1"/>
              <a:t>digitalWrite</a:t>
            </a:r>
            <a:r>
              <a:rPr lang="en-IN" sz="1800" dirty="0"/>
              <a:t>(s8, HIGH);</a:t>
            </a:r>
          </a:p>
          <a:p>
            <a:r>
              <a:rPr lang="en-IN" sz="1800" dirty="0"/>
              <a:t>      </a:t>
            </a:r>
            <a:r>
              <a:rPr lang="en-IN" sz="1800" dirty="0" err="1"/>
              <a:t>Serial.println</a:t>
            </a:r>
            <a:r>
              <a:rPr lang="en-IN" sz="1800" dirty="0"/>
              <a:t>("Switch 8 is ON");</a:t>
            </a:r>
          </a:p>
          <a:p>
            <a:r>
              <a:rPr lang="en-IN" sz="1800" dirty="0"/>
              <a:t>    }</a:t>
            </a:r>
          </a:p>
          <a:p>
            <a:r>
              <a:rPr lang="en-IN" sz="1800" dirty="0"/>
              <a:t>    if(</a:t>
            </a:r>
            <a:r>
              <a:rPr lang="en-IN" sz="1800" dirty="0" err="1"/>
              <a:t>val</a:t>
            </a:r>
            <a:r>
              <a:rPr lang="en-IN" sz="1800" dirty="0"/>
              <a:t> == 'h')</a:t>
            </a:r>
          </a:p>
          <a:p>
            <a:r>
              <a:rPr lang="en-IN" sz="1800" dirty="0"/>
              <a:t>    {</a:t>
            </a:r>
          </a:p>
          <a:p>
            <a:r>
              <a:rPr lang="en-IN" sz="1800" dirty="0"/>
              <a:t>      </a:t>
            </a:r>
            <a:r>
              <a:rPr lang="en-IN" sz="1800" dirty="0" err="1"/>
              <a:t>digitalWrite</a:t>
            </a:r>
            <a:r>
              <a:rPr lang="en-IN" sz="1800" dirty="0"/>
              <a:t>(s8, LOW);</a:t>
            </a:r>
          </a:p>
          <a:p>
            <a:r>
              <a:rPr lang="en-IN" sz="1800" dirty="0"/>
              <a:t>      </a:t>
            </a:r>
            <a:r>
              <a:rPr lang="en-IN" sz="1800" dirty="0" err="1"/>
              <a:t>Serial.println</a:t>
            </a:r>
            <a:r>
              <a:rPr lang="en-IN" sz="1800" dirty="0"/>
              <a:t>("Switch 8 is OFF");</a:t>
            </a:r>
          </a:p>
          <a:p>
            <a:r>
              <a:rPr lang="en-IN" sz="1800" dirty="0"/>
              <a:t>    }</a:t>
            </a:r>
            <a:r>
              <a:rPr lang="en-US" sz="1800" dirty="0"/>
              <a:t> if(</a:t>
            </a:r>
            <a:r>
              <a:rPr lang="en-US" sz="1800" dirty="0" err="1"/>
              <a:t>val</a:t>
            </a:r>
            <a:r>
              <a:rPr lang="en-US" sz="1800" dirty="0"/>
              <a:t> == 'I')</a:t>
            </a:r>
          </a:p>
          <a:p>
            <a:r>
              <a:rPr lang="en-US" sz="1800" dirty="0"/>
              <a:t>    {</a:t>
            </a:r>
          </a:p>
          <a:p>
            <a:r>
              <a:rPr lang="en-US" sz="1800" dirty="0"/>
              <a:t>      </a:t>
            </a:r>
            <a:r>
              <a:rPr lang="en-US" sz="1800" dirty="0" err="1"/>
              <a:t>digitalWrite</a:t>
            </a:r>
            <a:r>
              <a:rPr lang="en-US" sz="1800" dirty="0"/>
              <a:t>(s9, HIGH);</a:t>
            </a:r>
          </a:p>
          <a:p>
            <a:r>
              <a:rPr lang="en-US" sz="1800" dirty="0"/>
              <a:t>      </a:t>
            </a:r>
            <a:r>
              <a:rPr lang="en-US" sz="1800" dirty="0" err="1"/>
              <a:t>Serial.println</a:t>
            </a:r>
            <a:r>
              <a:rPr lang="en-US" sz="1800" dirty="0"/>
              <a:t>("Switch 9 is ON");</a:t>
            </a:r>
          </a:p>
          <a:p>
            <a:r>
              <a:rPr lang="en-US" sz="1800" dirty="0"/>
              <a:t>    }</a:t>
            </a:r>
          </a:p>
          <a:p>
            <a:r>
              <a:rPr lang="en-US" sz="1800" dirty="0"/>
              <a:t>    if(</a:t>
            </a:r>
            <a:r>
              <a:rPr lang="en-US" sz="1800" dirty="0" err="1"/>
              <a:t>val</a:t>
            </a:r>
            <a:r>
              <a:rPr lang="en-US" sz="1800" dirty="0"/>
              <a:t> == '</a:t>
            </a:r>
            <a:r>
              <a:rPr lang="en-US" sz="1800" dirty="0" err="1"/>
              <a:t>i</a:t>
            </a:r>
            <a:r>
              <a:rPr lang="en-US" sz="1800" dirty="0"/>
              <a:t>')</a:t>
            </a:r>
          </a:p>
          <a:p>
            <a:r>
              <a:rPr lang="en-US" sz="1800" dirty="0"/>
              <a:t>    {</a:t>
            </a:r>
          </a:p>
          <a:p>
            <a:r>
              <a:rPr lang="en-US" sz="1800" dirty="0"/>
              <a:t>      </a:t>
            </a:r>
            <a:r>
              <a:rPr lang="en-US" sz="1800" dirty="0" err="1"/>
              <a:t>digitalWrite</a:t>
            </a:r>
            <a:r>
              <a:rPr lang="en-US" sz="1800" dirty="0"/>
              <a:t>(s9, LOW);</a:t>
            </a:r>
          </a:p>
          <a:p>
            <a:r>
              <a:rPr lang="en-US" sz="1800" dirty="0"/>
              <a:t>      </a:t>
            </a:r>
            <a:r>
              <a:rPr lang="en-US" sz="1800" dirty="0" err="1"/>
              <a:t>Serial.println</a:t>
            </a:r>
            <a:r>
              <a:rPr lang="en-US" sz="1800" dirty="0"/>
              <a:t>("Switch 9 is OFF");</a:t>
            </a:r>
          </a:p>
          <a:p>
            <a:r>
              <a:rPr lang="en-US" sz="1800" dirty="0"/>
              <a:t>    }</a:t>
            </a:r>
          </a:p>
          <a:p>
            <a:r>
              <a:rPr lang="en-US" sz="1800" dirty="0"/>
              <a:t>  }</a:t>
            </a:r>
          </a:p>
          <a:p>
            <a:r>
              <a:rPr lang="en-US" sz="1800" dirty="0"/>
              <a:t>}</a:t>
            </a:r>
            <a:endParaRPr lang="en-IN" sz="1800" dirty="0"/>
          </a:p>
        </p:txBody>
      </p:sp>
    </p:spTree>
    <p:extLst>
      <p:ext uri="{BB962C8B-B14F-4D97-AF65-F5344CB8AC3E}">
        <p14:creationId xmlns:p14="http://schemas.microsoft.com/office/powerpoint/2010/main" val="8871889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9D9B5-4576-4943-B398-7549E5EE390B}"/>
              </a:ext>
            </a:extLst>
          </p:cNvPr>
          <p:cNvSpPr txBox="1"/>
          <p:nvPr/>
        </p:nvSpPr>
        <p:spPr>
          <a:xfrm>
            <a:off x="310718" y="683946"/>
            <a:ext cx="9836458" cy="1200329"/>
          </a:xfrm>
          <a:prstGeom prst="rect">
            <a:avLst/>
          </a:prstGeom>
          <a:noFill/>
        </p:spPr>
        <p:txBody>
          <a:bodyPr wrap="square" rtlCol="0">
            <a:spAutoFit/>
          </a:bodyPr>
          <a:lstStyle/>
          <a:p>
            <a:r>
              <a:rPr lang="en-IN" dirty="0"/>
              <a:t>After that go to play store and download </a:t>
            </a:r>
            <a:r>
              <a:rPr lang="en-IN" b="0" i="0" dirty="0">
                <a:solidFill>
                  <a:srgbClr val="212121"/>
                </a:solidFill>
                <a:effectLst/>
                <a:latin typeface="Roboto" panose="02000000000000000000" pitchFamily="2" charset="0"/>
              </a:rPr>
              <a:t>E&amp;E: Arduino Automation app</a:t>
            </a:r>
          </a:p>
          <a:p>
            <a:r>
              <a:rPr lang="en-IN" dirty="0">
                <a:solidFill>
                  <a:srgbClr val="212121"/>
                </a:solidFill>
                <a:latin typeface="Roboto" panose="02000000000000000000" pitchFamily="2" charset="0"/>
              </a:rPr>
              <a:t>After then connect this app with </a:t>
            </a:r>
            <a:r>
              <a:rPr lang="en-IN" dirty="0" err="1">
                <a:solidFill>
                  <a:srgbClr val="212121"/>
                </a:solidFill>
                <a:latin typeface="Roboto" panose="02000000000000000000" pitchFamily="2" charset="0"/>
              </a:rPr>
              <a:t>bluetooth</a:t>
            </a:r>
            <a:r>
              <a:rPr lang="en-IN" dirty="0">
                <a:solidFill>
                  <a:srgbClr val="212121"/>
                </a:solidFill>
                <a:latin typeface="Roboto" panose="02000000000000000000" pitchFamily="2" charset="0"/>
              </a:rPr>
              <a:t> module </a:t>
            </a:r>
          </a:p>
          <a:p>
            <a:r>
              <a:rPr lang="en-IN" b="0" i="0" dirty="0">
                <a:solidFill>
                  <a:srgbClr val="212121"/>
                </a:solidFill>
                <a:effectLst/>
                <a:latin typeface="Roboto" panose="02000000000000000000" pitchFamily="2" charset="0"/>
              </a:rPr>
              <a:t>And give command</a:t>
            </a:r>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BDB32063-93B2-4329-AF8B-9D0BBBDBC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75" y="1779647"/>
            <a:ext cx="1816514" cy="393789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E2C7873-74DB-471C-B3A2-107B8E1FB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433" y="1779647"/>
            <a:ext cx="1816514" cy="3937897"/>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1E08FFD-252F-4775-BAFF-381B20FAA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668" y="1779646"/>
            <a:ext cx="1816514" cy="3937897"/>
          </a:xfrm>
          <a:prstGeom prst="rect">
            <a:avLst/>
          </a:prstGeom>
        </p:spPr>
      </p:pic>
      <p:pic>
        <p:nvPicPr>
          <p:cNvPr id="11" name="Picture 10" descr="A picture containing table&#10;&#10;Description automatically generated">
            <a:extLst>
              <a:ext uri="{FF2B5EF4-FFF2-40B4-BE49-F238E27FC236}">
                <a16:creationId xmlns:a16="http://schemas.microsoft.com/office/drawing/2014/main" id="{861C124A-DAE9-487E-B939-2611ABD283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4793" y="1779645"/>
            <a:ext cx="1816514" cy="3937897"/>
          </a:xfrm>
          <a:prstGeom prst="rect">
            <a:avLst/>
          </a:prstGeom>
        </p:spPr>
      </p:pic>
      <p:sp>
        <p:nvSpPr>
          <p:cNvPr id="12" name="TextBox 11">
            <a:extLst>
              <a:ext uri="{FF2B5EF4-FFF2-40B4-BE49-F238E27FC236}">
                <a16:creationId xmlns:a16="http://schemas.microsoft.com/office/drawing/2014/main" id="{4447C1B2-012B-45B2-BFB4-FAD82249A704}"/>
              </a:ext>
            </a:extLst>
          </p:cNvPr>
          <p:cNvSpPr txBox="1"/>
          <p:nvPr/>
        </p:nvSpPr>
        <p:spPr>
          <a:xfrm>
            <a:off x="443883" y="6010183"/>
            <a:ext cx="7031115" cy="923330"/>
          </a:xfrm>
          <a:prstGeom prst="rect">
            <a:avLst/>
          </a:prstGeom>
          <a:noFill/>
        </p:spPr>
        <p:txBody>
          <a:bodyPr wrap="square" rtlCol="0">
            <a:spAutoFit/>
          </a:bodyPr>
          <a:lstStyle/>
          <a:p>
            <a:pPr marL="285750" indent="-285750">
              <a:buFont typeface="Arial" panose="020B0604020202020204" pitchFamily="34" charset="0"/>
              <a:buChar char="•"/>
            </a:pPr>
            <a:r>
              <a:rPr lang="en-IN" dirty="0"/>
              <a:t>If u on switch 1 then bulb 1 will glow</a:t>
            </a:r>
          </a:p>
          <a:p>
            <a:pPr marL="285750" indent="-285750">
              <a:buFont typeface="Arial" panose="020B0604020202020204" pitchFamily="34" charset="0"/>
              <a:buChar char="•"/>
            </a:pPr>
            <a:r>
              <a:rPr lang="en-IN" dirty="0"/>
              <a:t>Similarly blub 2 will glow</a:t>
            </a:r>
          </a:p>
          <a:p>
            <a:endParaRPr lang="en-IN" dirty="0"/>
          </a:p>
        </p:txBody>
      </p:sp>
      <p:sp>
        <p:nvSpPr>
          <p:cNvPr id="8" name="矩形 7">
            <a:extLst>
              <a:ext uri="{FF2B5EF4-FFF2-40B4-BE49-F238E27FC236}">
                <a16:creationId xmlns:a16="http://schemas.microsoft.com/office/drawing/2014/main" id="{60E708F4-D4DE-42E3-B82E-462C61F42DFF}"/>
              </a:ext>
            </a:extLst>
          </p:cNvPr>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120899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7"/>
          <p:cNvGrpSpPr/>
          <p:nvPr/>
        </p:nvGrpSpPr>
        <p:grpSpPr>
          <a:xfrm>
            <a:off x="0" y="4641850"/>
            <a:ext cx="12192000" cy="2216150"/>
            <a:chOff x="0" y="1955800"/>
            <a:chExt cx="12192000" cy="4902200"/>
          </a:xfrm>
        </p:grpSpPr>
        <p:sp>
          <p:nvSpPr>
            <p:cNvPr id="5" name="直角三角形 4"/>
            <p:cNvSpPr/>
            <p:nvPr/>
          </p:nvSpPr>
          <p:spPr>
            <a:xfrm>
              <a:off x="0" y="3962400"/>
              <a:ext cx="12192000" cy="2895600"/>
            </a:xfrm>
            <a:prstGeom prst="rtTriangle">
              <a:avLst/>
            </a:prstGeom>
            <a:solidFill>
              <a:srgbClr val="07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等腰三角形 5"/>
            <p:cNvSpPr/>
            <p:nvPr/>
          </p:nvSpPr>
          <p:spPr>
            <a:xfrm rot="16200000">
              <a:off x="3644900" y="-1689100"/>
              <a:ext cx="4902200" cy="12192000"/>
            </a:xfrm>
            <a:prstGeom prst="triangle">
              <a:avLst>
                <a:gd name="adj" fmla="val 58808"/>
              </a:avLst>
            </a:prstGeom>
            <a:solidFill>
              <a:srgbClr val="0C4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1749" name="组合 13"/>
          <p:cNvGrpSpPr/>
          <p:nvPr/>
        </p:nvGrpSpPr>
        <p:grpSpPr>
          <a:xfrm>
            <a:off x="0" y="4730750"/>
            <a:ext cx="1582738" cy="1866900"/>
            <a:chOff x="-1582697" y="2594940"/>
            <a:chExt cx="1582697" cy="1866708"/>
          </a:xfrm>
        </p:grpSpPr>
        <p:sp>
          <p:nvSpPr>
            <p:cNvPr id="13" name="矩形 12"/>
            <p:cNvSpPr/>
            <p:nvPr/>
          </p:nvSpPr>
          <p:spPr>
            <a:xfrm>
              <a:off x="-1582697" y="3053922"/>
              <a:ext cx="791348" cy="1407726"/>
            </a:xfrm>
            <a:custGeom>
              <a:avLst/>
              <a:gdLst>
                <a:gd name="connsiteX0" fmla="*/ 0 w 791348"/>
                <a:gd name="connsiteY0" fmla="*/ 0 h 1407726"/>
                <a:gd name="connsiteX1" fmla="*/ 791348 w 791348"/>
                <a:gd name="connsiteY1" fmla="*/ 0 h 1407726"/>
                <a:gd name="connsiteX2" fmla="*/ 791348 w 791348"/>
                <a:gd name="connsiteY2" fmla="*/ 1407726 h 1407726"/>
                <a:gd name="connsiteX3" fmla="*/ 0 w 791348"/>
                <a:gd name="connsiteY3" fmla="*/ 1407726 h 1407726"/>
                <a:gd name="connsiteX4" fmla="*/ 0 w 791348"/>
                <a:gd name="connsiteY4" fmla="*/ 0 h 1407726"/>
                <a:gd name="connsiteX0-1" fmla="*/ 0 w 791348"/>
                <a:gd name="connsiteY0-2" fmla="*/ 0 h 1407726"/>
                <a:gd name="connsiteX1-3" fmla="*/ 791348 w 791348"/>
                <a:gd name="connsiteY1-4" fmla="*/ 0 h 1407726"/>
                <a:gd name="connsiteX2-5" fmla="*/ 791348 w 791348"/>
                <a:gd name="connsiteY2-6" fmla="*/ 1407726 h 1407726"/>
                <a:gd name="connsiteX3-7" fmla="*/ 0 w 791348"/>
                <a:gd name="connsiteY3-8" fmla="*/ 1026726 h 1407726"/>
                <a:gd name="connsiteX4-9" fmla="*/ 0 w 791348"/>
                <a:gd name="connsiteY4-10" fmla="*/ 0 h 14077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1348" h="1407726">
                  <a:moveTo>
                    <a:pt x="0" y="0"/>
                  </a:moveTo>
                  <a:lnTo>
                    <a:pt x="791348" y="0"/>
                  </a:lnTo>
                  <a:lnTo>
                    <a:pt x="791348" y="1407726"/>
                  </a:lnTo>
                  <a:lnTo>
                    <a:pt x="0" y="1026726"/>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1751" name="组合 10"/>
            <p:cNvGrpSpPr/>
            <p:nvPr/>
          </p:nvGrpSpPr>
          <p:grpSpPr>
            <a:xfrm>
              <a:off x="-1582697" y="2594940"/>
              <a:ext cx="1582697" cy="917964"/>
              <a:chOff x="-131141" y="3340292"/>
              <a:chExt cx="1582697" cy="917964"/>
            </a:xfrm>
          </p:grpSpPr>
          <p:sp>
            <p:nvSpPr>
              <p:cNvPr id="9" name="等腰三角形 8"/>
              <p:cNvSpPr/>
              <p:nvPr/>
            </p:nvSpPr>
            <p:spPr>
              <a:xfrm rot="5400000">
                <a:off x="596900" y="3403600"/>
                <a:ext cx="917964" cy="791348"/>
              </a:xfrm>
              <a:prstGeom prst="triangle">
                <a:avLst/>
              </a:prstGeom>
              <a:solidFill>
                <a:srgbClr val="E7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16200000" flipH="1">
                <a:off x="-194449" y="3403600"/>
                <a:ext cx="917964" cy="791348"/>
              </a:xfrm>
              <a:prstGeom prst="triangle">
                <a:avLst/>
              </a:prstGeom>
              <a:solidFill>
                <a:srgbClr val="90C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31754" name="组合 22"/>
          <p:cNvGrpSpPr/>
          <p:nvPr/>
        </p:nvGrpSpPr>
        <p:grpSpPr>
          <a:xfrm rot="-273537">
            <a:off x="10869613" y="4151313"/>
            <a:ext cx="1101725" cy="1101725"/>
            <a:chOff x="3830832" y="698500"/>
            <a:chExt cx="1634736" cy="1634736"/>
          </a:xfrm>
        </p:grpSpPr>
        <p:sp>
          <p:nvSpPr>
            <p:cNvPr id="18" name="直角三角形 17"/>
            <p:cNvSpPr/>
            <p:nvPr/>
          </p:nvSpPr>
          <p:spPr>
            <a:xfrm>
              <a:off x="4648200" y="698500"/>
              <a:ext cx="817368" cy="817368"/>
            </a:xfrm>
            <a:prstGeom prst="rtTriangle">
              <a:avLst/>
            </a:prstGeom>
            <a:solidFill>
              <a:srgbClr val="90C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角三角形 18"/>
            <p:cNvSpPr/>
            <p:nvPr/>
          </p:nvSpPr>
          <p:spPr>
            <a:xfrm flipH="1">
              <a:off x="3830832" y="698500"/>
              <a:ext cx="817368" cy="817368"/>
            </a:xfrm>
            <a:prstGeom prst="rtTriangle">
              <a:avLst/>
            </a:prstGeom>
            <a:solidFill>
              <a:srgbClr val="1FA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1757" name="组合 21"/>
            <p:cNvGrpSpPr/>
            <p:nvPr/>
          </p:nvGrpSpPr>
          <p:grpSpPr>
            <a:xfrm>
              <a:off x="3830832" y="1515868"/>
              <a:ext cx="1634736" cy="817368"/>
              <a:chOff x="3896095" y="1638745"/>
              <a:chExt cx="1634736" cy="817368"/>
            </a:xfrm>
          </p:grpSpPr>
          <p:sp>
            <p:nvSpPr>
              <p:cNvPr id="20" name="直角三角形 19"/>
              <p:cNvSpPr/>
              <p:nvPr/>
            </p:nvSpPr>
            <p:spPr>
              <a:xfrm flipV="1">
                <a:off x="4713463" y="1638745"/>
                <a:ext cx="817368" cy="817368"/>
              </a:xfrm>
              <a:prstGeom prst="rtTriangle">
                <a:avLst/>
              </a:prstGeom>
              <a:solidFill>
                <a:srgbClr val="1B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直角三角形 20"/>
              <p:cNvSpPr/>
              <p:nvPr/>
            </p:nvSpPr>
            <p:spPr>
              <a:xfrm flipH="1" flipV="1">
                <a:off x="3896095" y="1638745"/>
                <a:ext cx="817368" cy="817368"/>
              </a:xfrm>
              <a:prstGeom prst="rtTriangle">
                <a:avLst/>
              </a:prstGeom>
              <a:solidFill>
                <a:srgbClr val="6CD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31760" name="组合 35"/>
          <p:cNvGrpSpPr/>
          <p:nvPr/>
        </p:nvGrpSpPr>
        <p:grpSpPr>
          <a:xfrm>
            <a:off x="3644900" y="1595438"/>
            <a:ext cx="4921250" cy="2463800"/>
            <a:chOff x="3892550" y="2204410"/>
            <a:chExt cx="4921250" cy="2463319"/>
          </a:xfrm>
        </p:grpSpPr>
        <p:cxnSp>
          <p:nvCxnSpPr>
            <p:cNvPr id="26" name="直接连接符 25"/>
            <p:cNvCxnSpPr/>
            <p:nvPr/>
          </p:nvCxnSpPr>
          <p:spPr>
            <a:xfrm>
              <a:off x="3892550" y="2204410"/>
              <a:ext cx="175577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77101" y="2212680"/>
              <a:ext cx="15366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89255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81380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892550" y="4667729"/>
              <a:ext cx="492125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766" name="文本框 54"/>
          <p:cNvSpPr txBox="1"/>
          <p:nvPr/>
        </p:nvSpPr>
        <p:spPr>
          <a:xfrm>
            <a:off x="3940175" y="2808288"/>
            <a:ext cx="4311650" cy="522287"/>
          </a:xfrm>
          <a:prstGeom prst="rect">
            <a:avLst/>
          </a:prstGeom>
          <a:noFill/>
          <a:ln w="9525">
            <a:noFill/>
          </a:ln>
        </p:spPr>
        <p:txBody>
          <a:bodyPr anchor="t" anchorCtr="0">
            <a:spAutoFit/>
          </a:bodyPr>
          <a:lstStyle/>
          <a:p>
            <a:pPr algn="dist"/>
            <a:r>
              <a:rPr lang="zh-CN" altLang="zh-CN" sz="2800" b="1" dirty="0">
                <a:solidFill>
                  <a:schemeClr val="bg1"/>
                </a:solidFill>
                <a:latin typeface="Microsoft YaHei" panose="020B0503020204020204" pitchFamily="34" charset="-122"/>
                <a:ea typeface="Microsoft YaHei" panose="020B0503020204020204" pitchFamily="34" charset="-122"/>
              </a:rPr>
              <a:t>Add your words here</a:t>
            </a:r>
          </a:p>
        </p:txBody>
      </p:sp>
      <p:sp>
        <p:nvSpPr>
          <p:cNvPr id="31767" name="文本框 56"/>
          <p:cNvSpPr txBox="1"/>
          <p:nvPr/>
        </p:nvSpPr>
        <p:spPr>
          <a:xfrm>
            <a:off x="5500688" y="3409950"/>
            <a:ext cx="1525587" cy="307975"/>
          </a:xfrm>
          <a:prstGeom prst="rect">
            <a:avLst/>
          </a:prstGeom>
          <a:noFill/>
          <a:ln w="9525">
            <a:noFill/>
          </a:ln>
        </p:spPr>
        <p:txBody>
          <a:bodyPr anchor="t" anchorCtr="0">
            <a:spAutoFit/>
          </a:bodyPr>
          <a:lstStyle/>
          <a:p>
            <a:pPr algn="just"/>
            <a:r>
              <a:rPr lang="en-US" altLang="zh-CN" sz="1400" dirty="0">
                <a:solidFill>
                  <a:schemeClr val="bg1"/>
                </a:solidFill>
                <a:latin typeface="Microsoft YaHei" panose="020B0503020204020204" pitchFamily="34" charset="-122"/>
                <a:ea typeface="Microsoft YaHei" panose="020B0503020204020204" pitchFamily="34" charset="-122"/>
              </a:rPr>
              <a:t>www.topppt.cn</a:t>
            </a:r>
            <a:endParaRPr lang="zh-CN" altLang="en-US" sz="1400" dirty="0">
              <a:solidFill>
                <a:schemeClr val="bg1"/>
              </a:solidFill>
              <a:latin typeface="Microsoft YaHei" panose="020B0503020204020204" pitchFamily="34" charset="-122"/>
              <a:ea typeface="Microsoft YaHei" panose="020B0503020204020204" pitchFamily="34" charset="-122"/>
            </a:endParaRPr>
          </a:p>
        </p:txBody>
      </p:sp>
      <p:sp>
        <p:nvSpPr>
          <p:cNvPr id="31768" name="文本框 57"/>
          <p:cNvSpPr txBox="1"/>
          <p:nvPr/>
        </p:nvSpPr>
        <p:spPr>
          <a:xfrm>
            <a:off x="3921125" y="2046288"/>
            <a:ext cx="4330700" cy="830262"/>
          </a:xfrm>
          <a:prstGeom prst="rect">
            <a:avLst/>
          </a:prstGeom>
          <a:noFill/>
          <a:ln w="9525">
            <a:noFill/>
          </a:ln>
        </p:spPr>
        <p:txBody>
          <a:bodyPr anchor="t" anchorCtr="0">
            <a:spAutoFit/>
          </a:bodyPr>
          <a:lstStyle/>
          <a:p>
            <a:pPr algn="dist"/>
            <a:r>
              <a:rPr lang="en-US" altLang="zh-CN" sz="4800" b="1" dirty="0">
                <a:solidFill>
                  <a:srgbClr val="0DB1C4"/>
                </a:solidFill>
                <a:latin typeface="Microsoft YaHei" panose="020B0503020204020204" pitchFamily="34" charset="-122"/>
                <a:ea typeface="Microsoft YaHei" panose="020B0503020204020204" pitchFamily="34" charset="-122"/>
              </a:rPr>
              <a:t>THANK YOU</a:t>
            </a:r>
            <a:endParaRPr lang="zh-CN" altLang="en-US" sz="4800" b="1" dirty="0">
              <a:solidFill>
                <a:srgbClr val="0DB1C4"/>
              </a:solidFill>
              <a:latin typeface="Microsoft YaHei" panose="020B0503020204020204" pitchFamily="34" charset="-122"/>
              <a:ea typeface="Microsoft YaHei" panose="020B0503020204020204" pitchFamily="34" charset="-122"/>
            </a:endParaRPr>
          </a:p>
        </p:txBody>
      </p:sp>
      <p:sp>
        <p:nvSpPr>
          <p:cNvPr id="31769" name="文本框 1"/>
          <p:cNvSpPr txBox="1"/>
          <p:nvPr/>
        </p:nvSpPr>
        <p:spPr>
          <a:xfrm>
            <a:off x="5530850" y="1281113"/>
            <a:ext cx="1368425" cy="646112"/>
          </a:xfrm>
          <a:prstGeom prst="rect">
            <a:avLst/>
          </a:prstGeom>
          <a:noFill/>
          <a:ln w="9525">
            <a:noFill/>
          </a:ln>
        </p:spPr>
        <p:txBody>
          <a:bodyPr wrap="square" anchor="t" anchorCtr="0">
            <a:spAutoFit/>
          </a:bodyPr>
          <a:lstStyle/>
          <a:p>
            <a:pPr algn="ctr"/>
            <a:r>
              <a:rPr lang="en-US" altLang="zh-CN" sz="3600">
                <a:solidFill>
                  <a:schemeClr val="bg1"/>
                </a:solidFill>
                <a:latin typeface="Calibri" panose="020F0502020204030204" pitchFamily="34" charset="0"/>
                <a:ea typeface="SimSun" panose="02010600030101010101" pitchFamily="2" charset="-122"/>
              </a:rPr>
              <a:t>LOGO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2" name="TextBox 1">
            <a:extLst>
              <a:ext uri="{FF2B5EF4-FFF2-40B4-BE49-F238E27FC236}">
                <a16:creationId xmlns:a16="http://schemas.microsoft.com/office/drawing/2014/main" id="{6B51AC87-9237-4DE9-974E-E0222DE49224}"/>
              </a:ext>
            </a:extLst>
          </p:cNvPr>
          <p:cNvSpPr txBox="1"/>
          <p:nvPr/>
        </p:nvSpPr>
        <p:spPr>
          <a:xfrm>
            <a:off x="3129699" y="75414"/>
            <a:ext cx="5033912" cy="461665"/>
          </a:xfrm>
          <a:prstGeom prst="rect">
            <a:avLst/>
          </a:prstGeom>
          <a:noFill/>
        </p:spPr>
        <p:txBody>
          <a:bodyPr wrap="square" rtlCol="0">
            <a:spAutoFit/>
          </a:bodyPr>
          <a:lstStyle/>
          <a:p>
            <a:pPr algn="ctr"/>
            <a:r>
              <a:rPr lang="en-IN" sz="2400" dirty="0">
                <a:solidFill>
                  <a:schemeClr val="bg1"/>
                </a:solidFill>
              </a:rPr>
              <a:t>Home automation using Arduino</a:t>
            </a:r>
          </a:p>
        </p:txBody>
      </p:sp>
      <p:sp>
        <p:nvSpPr>
          <p:cNvPr id="4" name="TextBox 3">
            <a:extLst>
              <a:ext uri="{FF2B5EF4-FFF2-40B4-BE49-F238E27FC236}">
                <a16:creationId xmlns:a16="http://schemas.microsoft.com/office/drawing/2014/main" id="{9729B0B4-CB98-436C-A6E1-D192E758DE3A}"/>
              </a:ext>
            </a:extLst>
          </p:cNvPr>
          <p:cNvSpPr txBox="1"/>
          <p:nvPr/>
        </p:nvSpPr>
        <p:spPr>
          <a:xfrm>
            <a:off x="141402" y="791852"/>
            <a:ext cx="11915480" cy="646331"/>
          </a:xfrm>
          <a:prstGeom prst="rect">
            <a:avLst/>
          </a:prstGeom>
          <a:noFill/>
        </p:spPr>
        <p:txBody>
          <a:bodyPr wrap="square" rtlCol="0">
            <a:spAutoFit/>
          </a:bodyPr>
          <a:lstStyle/>
          <a:p>
            <a:r>
              <a:rPr lang="en-IN" dirty="0"/>
              <a:t>In this we have used multiple sensors like PIR sensor, Ping sensor, Gas sensor, Temperature sensor which all together control the lighting ,exhaust control, fire alarming etc..</a:t>
            </a:r>
          </a:p>
        </p:txBody>
      </p:sp>
      <p:pic>
        <p:nvPicPr>
          <p:cNvPr id="6146" name="Picture 2">
            <a:extLst>
              <a:ext uri="{FF2B5EF4-FFF2-40B4-BE49-F238E27FC236}">
                <a16:creationId xmlns:a16="http://schemas.microsoft.com/office/drawing/2014/main" id="{F14F2564-EFD8-446E-8E0B-C1B1EF375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88" y="1438183"/>
            <a:ext cx="9985664" cy="436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704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pic>
        <p:nvPicPr>
          <p:cNvPr id="2052" name="Picture 4" descr="How Do Automatic Door Locks Work? | Get Home Automation">
            <a:extLst>
              <a:ext uri="{FF2B5EF4-FFF2-40B4-BE49-F238E27FC236}">
                <a16:creationId xmlns:a16="http://schemas.microsoft.com/office/drawing/2014/main" id="{C0FD266D-66E5-400A-BC21-D9667F280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7708" y="4054466"/>
            <a:ext cx="3250278" cy="24345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F233B5-0BA3-4DF4-AC77-5D9F23821493}"/>
              </a:ext>
            </a:extLst>
          </p:cNvPr>
          <p:cNvSpPr txBox="1"/>
          <p:nvPr/>
        </p:nvSpPr>
        <p:spPr>
          <a:xfrm>
            <a:off x="4446309" y="53372"/>
            <a:ext cx="3299382" cy="830997"/>
          </a:xfrm>
          <a:prstGeom prst="rect">
            <a:avLst/>
          </a:prstGeom>
          <a:noFill/>
        </p:spPr>
        <p:txBody>
          <a:bodyPr wrap="square" rtlCol="0">
            <a:spAutoFit/>
          </a:bodyPr>
          <a:lstStyle/>
          <a:p>
            <a:pPr algn="ctr"/>
            <a:r>
              <a:rPr lang="en-IN" sz="2400" dirty="0">
                <a:solidFill>
                  <a:schemeClr val="bg1"/>
                </a:solidFill>
              </a:rPr>
              <a:t>Automatic door lock</a:t>
            </a:r>
          </a:p>
          <a:p>
            <a:pPr algn="ctr"/>
            <a:endParaRPr lang="en-IN" sz="2400" dirty="0">
              <a:solidFill>
                <a:schemeClr val="bg1"/>
              </a:solidFill>
            </a:endParaRPr>
          </a:p>
        </p:txBody>
      </p:sp>
      <p:sp>
        <p:nvSpPr>
          <p:cNvPr id="9" name="TextBox 8">
            <a:extLst>
              <a:ext uri="{FF2B5EF4-FFF2-40B4-BE49-F238E27FC236}">
                <a16:creationId xmlns:a16="http://schemas.microsoft.com/office/drawing/2014/main" id="{C4B876ED-E30F-4AF6-BD3E-989DB1B0E146}"/>
              </a:ext>
            </a:extLst>
          </p:cNvPr>
          <p:cNvSpPr txBox="1"/>
          <p:nvPr/>
        </p:nvSpPr>
        <p:spPr>
          <a:xfrm>
            <a:off x="417136" y="884367"/>
            <a:ext cx="10979870" cy="3170099"/>
          </a:xfrm>
          <a:prstGeom prst="rect">
            <a:avLst/>
          </a:prstGeom>
          <a:noFill/>
        </p:spPr>
        <p:txBody>
          <a:bodyPr wrap="square">
            <a:spAutoFit/>
          </a:bodyPr>
          <a:lstStyle/>
          <a:p>
            <a:r>
              <a:rPr lang="en-US" sz="2000" dirty="0"/>
              <a:t>1)Often times, we need to secure a room at our home or office  so that no one can access the room without our permission and ensure protection against theft or loss of our important accessories and assets. </a:t>
            </a:r>
          </a:p>
          <a:p>
            <a:endParaRPr lang="en-US" sz="2000" dirty="0"/>
          </a:p>
          <a:p>
            <a:r>
              <a:rPr lang="en-US" sz="2000" dirty="0"/>
              <a:t>2)There are so many types of security systems present today but behind the scene, for authentication they all relay on fingerprint, retina scanner, iris scanner, face id, tongue scanner, RFID reader, password, pin, patterns, etc. Off all the solutions the low-cost one is to use a password or pin-based system. </a:t>
            </a:r>
          </a:p>
          <a:p>
            <a:endParaRPr lang="en-US" sz="2000" dirty="0"/>
          </a:p>
          <a:p>
            <a:r>
              <a:rPr lang="en-US" sz="2000" dirty="0"/>
              <a:t>3)So, in this project, I have built an Arduino Keypad Door Lock which can be mounted to any of your existing doors to secure them with a digital password.</a:t>
            </a:r>
            <a:endParaRPr lang="en-IN" sz="2000" dirty="0"/>
          </a:p>
        </p:txBody>
      </p:sp>
    </p:spTree>
    <p:extLst>
      <p:ext uri="{BB962C8B-B14F-4D97-AF65-F5344CB8AC3E}">
        <p14:creationId xmlns:p14="http://schemas.microsoft.com/office/powerpoint/2010/main" val="14867552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pic>
        <p:nvPicPr>
          <p:cNvPr id="3074" name="Picture 2">
            <a:extLst>
              <a:ext uri="{FF2B5EF4-FFF2-40B4-BE49-F238E27FC236}">
                <a16:creationId xmlns:a16="http://schemas.microsoft.com/office/drawing/2014/main" id="{52A71A87-E99E-44C9-9362-C04EC3530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9208"/>
            <a:ext cx="9213130" cy="37838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CA60EA-2E4D-4180-AE4E-2BED67B3BFD2}"/>
              </a:ext>
            </a:extLst>
          </p:cNvPr>
          <p:cNvSpPr txBox="1"/>
          <p:nvPr/>
        </p:nvSpPr>
        <p:spPr>
          <a:xfrm>
            <a:off x="75415" y="4620290"/>
            <a:ext cx="10369483" cy="1600438"/>
          </a:xfrm>
          <a:prstGeom prst="rect">
            <a:avLst/>
          </a:prstGeom>
          <a:noFill/>
        </p:spPr>
        <p:txBody>
          <a:bodyPr wrap="square" rtlCol="0">
            <a:spAutoFit/>
          </a:bodyPr>
          <a:lstStyle/>
          <a:p>
            <a:r>
              <a:rPr lang="en-IN" sz="2000" dirty="0"/>
              <a:t>1)After booting up, it asks for the master password (in this case 1234).</a:t>
            </a:r>
          </a:p>
          <a:p>
            <a:endParaRPr lang="en-IN" sz="2000" dirty="0"/>
          </a:p>
          <a:p>
            <a:r>
              <a:rPr lang="en-IN" sz="2000" dirty="0"/>
              <a:t>2)Enter password, and it will open the lock for a few seconds before getting automatically locked.</a:t>
            </a:r>
          </a:p>
          <a:p>
            <a:endParaRPr lang="en-IN" sz="2000" dirty="0"/>
          </a:p>
          <a:p>
            <a:endParaRPr lang="en-IN" dirty="0"/>
          </a:p>
        </p:txBody>
      </p:sp>
    </p:spTree>
    <p:extLst>
      <p:ext uri="{BB962C8B-B14F-4D97-AF65-F5344CB8AC3E}">
        <p14:creationId xmlns:p14="http://schemas.microsoft.com/office/powerpoint/2010/main" val="27010425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86" y="813572"/>
            <a:ext cx="10515600" cy="3470910"/>
          </a:xfrm>
        </p:spPr>
        <p:txBody>
          <a:bodyPr/>
          <a:lstStyle>
            <a:defPPr/>
          </a:lstStyle>
          <a:p>
            <a:r>
              <a:rPr lang="en-IN" sz="2400" dirty="0">
                <a:cs typeface="Arial" panose="020B0604020202020204" pitchFamily="34" charset="0"/>
              </a:rPr>
              <a:t>The burglar alarm works on the use of PIR sensor(motion sensor). Whenever there is any movement in the backyard or the garden </a:t>
            </a:r>
            <a:r>
              <a:rPr lang="en-IN" sz="2400" dirty="0" err="1">
                <a:cs typeface="Arial" panose="020B0604020202020204" pitchFamily="34" charset="0"/>
              </a:rPr>
              <a:t>infront</a:t>
            </a:r>
            <a:r>
              <a:rPr lang="en-IN" sz="2400" dirty="0">
                <a:cs typeface="Arial" panose="020B0604020202020204" pitchFamily="34" charset="0"/>
              </a:rPr>
              <a:t> of the house, the PIR sensor detects it and signals through an alarm, red light and an LCD screen.</a:t>
            </a:r>
          </a:p>
        </p:txBody>
      </p:sp>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5" name="TextBox 4">
            <a:extLst>
              <a:ext uri="{FF2B5EF4-FFF2-40B4-BE49-F238E27FC236}">
                <a16:creationId xmlns:a16="http://schemas.microsoft.com/office/drawing/2014/main" id="{7214CC04-DC9B-44F7-BF80-84F2864D15FD}"/>
              </a:ext>
            </a:extLst>
          </p:cNvPr>
          <p:cNvSpPr txBox="1"/>
          <p:nvPr/>
        </p:nvSpPr>
        <p:spPr>
          <a:xfrm>
            <a:off x="3506771" y="0"/>
            <a:ext cx="4666268" cy="584775"/>
          </a:xfrm>
          <a:prstGeom prst="rect">
            <a:avLst/>
          </a:prstGeom>
          <a:noFill/>
        </p:spPr>
        <p:txBody>
          <a:bodyPr wrap="square" rtlCol="0">
            <a:spAutoFit/>
          </a:bodyPr>
          <a:lstStyle/>
          <a:p>
            <a:pPr algn="ctr"/>
            <a:r>
              <a:rPr lang="en-IN" sz="3200" b="1" dirty="0">
                <a:solidFill>
                  <a:schemeClr val="bg1"/>
                </a:solidFill>
              </a:rPr>
              <a:t>Burglar Alarm</a:t>
            </a:r>
          </a:p>
        </p:txBody>
      </p:sp>
      <p:pic>
        <p:nvPicPr>
          <p:cNvPr id="7" name="Picture 6" descr="Diagram, schematic&#10;&#10;Description automatically generated">
            <a:extLst>
              <a:ext uri="{FF2B5EF4-FFF2-40B4-BE49-F238E27FC236}">
                <a16:creationId xmlns:a16="http://schemas.microsoft.com/office/drawing/2014/main" id="{6D9C1EBE-90C3-4604-9440-1017242C4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34" y="2154702"/>
            <a:ext cx="10444899" cy="4259560"/>
          </a:xfrm>
          <a:prstGeom prst="rect">
            <a:avLst/>
          </a:prstGeom>
        </p:spPr>
      </p:pic>
    </p:spTree>
    <p:extLst>
      <p:ext uri="{BB962C8B-B14F-4D97-AF65-F5344CB8AC3E}">
        <p14:creationId xmlns:p14="http://schemas.microsoft.com/office/powerpoint/2010/main" val="5144321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2" name="TextBox 1">
            <a:extLst>
              <a:ext uri="{FF2B5EF4-FFF2-40B4-BE49-F238E27FC236}">
                <a16:creationId xmlns:a16="http://schemas.microsoft.com/office/drawing/2014/main" id="{DE50BDFA-F0E4-40C4-8FCF-E763AD4013E0}"/>
              </a:ext>
            </a:extLst>
          </p:cNvPr>
          <p:cNvSpPr txBox="1"/>
          <p:nvPr/>
        </p:nvSpPr>
        <p:spPr>
          <a:xfrm>
            <a:off x="2366128" y="28280"/>
            <a:ext cx="6674178" cy="523220"/>
          </a:xfrm>
          <a:prstGeom prst="rect">
            <a:avLst/>
          </a:prstGeom>
          <a:noFill/>
        </p:spPr>
        <p:txBody>
          <a:bodyPr wrap="square" rtlCol="0">
            <a:spAutoFit/>
          </a:bodyPr>
          <a:lstStyle/>
          <a:p>
            <a:pPr algn="ctr"/>
            <a:r>
              <a:rPr lang="en-IN" sz="2800" dirty="0">
                <a:solidFill>
                  <a:schemeClr val="bg1"/>
                </a:solidFill>
              </a:rPr>
              <a:t> Garage Automation</a:t>
            </a:r>
          </a:p>
        </p:txBody>
      </p:sp>
      <p:sp>
        <p:nvSpPr>
          <p:cNvPr id="4" name="TextBox 3">
            <a:extLst>
              <a:ext uri="{FF2B5EF4-FFF2-40B4-BE49-F238E27FC236}">
                <a16:creationId xmlns:a16="http://schemas.microsoft.com/office/drawing/2014/main" id="{EFF44478-ECAA-4D0D-A12F-4A71F2E6B309}"/>
              </a:ext>
            </a:extLst>
          </p:cNvPr>
          <p:cNvSpPr txBox="1"/>
          <p:nvPr/>
        </p:nvSpPr>
        <p:spPr>
          <a:xfrm>
            <a:off x="0" y="772998"/>
            <a:ext cx="12000322" cy="646331"/>
          </a:xfrm>
          <a:prstGeom prst="rect">
            <a:avLst/>
          </a:prstGeom>
          <a:noFill/>
        </p:spPr>
        <p:txBody>
          <a:bodyPr wrap="square" rtlCol="0">
            <a:spAutoFit/>
          </a:bodyPr>
          <a:lstStyle/>
          <a:p>
            <a:r>
              <a:rPr lang="en-IN" dirty="0"/>
              <a:t>In this project, we used the ultrasonic sensors to detect the arriving of a vehicle towards the garage or departure and accordingly open or close the shutter.</a:t>
            </a:r>
          </a:p>
        </p:txBody>
      </p:sp>
      <p:pic>
        <p:nvPicPr>
          <p:cNvPr id="4098" name="Picture 2">
            <a:extLst>
              <a:ext uri="{FF2B5EF4-FFF2-40B4-BE49-F238E27FC236}">
                <a16:creationId xmlns:a16="http://schemas.microsoft.com/office/drawing/2014/main" id="{97A8BE3C-ED9C-4B7B-9BF5-F3684B370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9329"/>
            <a:ext cx="121920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8527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
        <p:nvSpPr>
          <p:cNvPr id="2" name="TextBox 1">
            <a:extLst>
              <a:ext uri="{FF2B5EF4-FFF2-40B4-BE49-F238E27FC236}">
                <a16:creationId xmlns:a16="http://schemas.microsoft.com/office/drawing/2014/main" id="{B27F2039-380B-43CB-9791-6707F4182FBD}"/>
              </a:ext>
            </a:extLst>
          </p:cNvPr>
          <p:cNvSpPr txBox="1"/>
          <p:nvPr/>
        </p:nvSpPr>
        <p:spPr>
          <a:xfrm>
            <a:off x="1272619" y="0"/>
            <a:ext cx="8361575" cy="523220"/>
          </a:xfrm>
          <a:prstGeom prst="rect">
            <a:avLst/>
          </a:prstGeom>
          <a:noFill/>
        </p:spPr>
        <p:txBody>
          <a:bodyPr wrap="square" rtlCol="0">
            <a:spAutoFit/>
          </a:bodyPr>
          <a:lstStyle/>
          <a:p>
            <a:pPr algn="ctr"/>
            <a:r>
              <a:rPr lang="en-IN" sz="2800" dirty="0">
                <a:solidFill>
                  <a:schemeClr val="bg1"/>
                </a:solidFill>
              </a:rPr>
              <a:t>Auto Tap</a:t>
            </a:r>
          </a:p>
        </p:txBody>
      </p:sp>
      <p:sp>
        <p:nvSpPr>
          <p:cNvPr id="4" name="TextBox 3">
            <a:extLst>
              <a:ext uri="{FF2B5EF4-FFF2-40B4-BE49-F238E27FC236}">
                <a16:creationId xmlns:a16="http://schemas.microsoft.com/office/drawing/2014/main" id="{412E40A9-B155-496A-8A56-77368714BB62}"/>
              </a:ext>
            </a:extLst>
          </p:cNvPr>
          <p:cNvSpPr txBox="1"/>
          <p:nvPr/>
        </p:nvSpPr>
        <p:spPr>
          <a:xfrm>
            <a:off x="131975" y="810705"/>
            <a:ext cx="11906054" cy="646331"/>
          </a:xfrm>
          <a:prstGeom prst="rect">
            <a:avLst/>
          </a:prstGeom>
          <a:noFill/>
        </p:spPr>
        <p:txBody>
          <a:bodyPr wrap="square" rtlCol="0">
            <a:spAutoFit/>
          </a:bodyPr>
          <a:lstStyle/>
          <a:p>
            <a:r>
              <a:rPr lang="en-IN" dirty="0"/>
              <a:t>In this project, We used a ping sensor to detect whether there is something below the tap and open the tap if there is.</a:t>
            </a:r>
          </a:p>
          <a:p>
            <a:r>
              <a:rPr lang="en-IN" dirty="0"/>
              <a:t>It also closes the tap after few seconds to ensure water does not flow continuously for long.</a:t>
            </a:r>
          </a:p>
        </p:txBody>
      </p:sp>
      <p:pic>
        <p:nvPicPr>
          <p:cNvPr id="5122" name="Picture 2">
            <a:extLst>
              <a:ext uri="{FF2B5EF4-FFF2-40B4-BE49-F238E27FC236}">
                <a16:creationId xmlns:a16="http://schemas.microsoft.com/office/drawing/2014/main" id="{FF1820D1-3523-48A4-AF7F-DECA425C3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57036"/>
            <a:ext cx="121920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1669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E91910-BA85-409D-8B52-534B000E3F1F}"/>
              </a:ext>
            </a:extLst>
          </p:cNvPr>
          <p:cNvSpPr txBox="1"/>
          <p:nvPr/>
        </p:nvSpPr>
        <p:spPr>
          <a:xfrm>
            <a:off x="179109" y="917640"/>
            <a:ext cx="3986074" cy="523220"/>
          </a:xfrm>
          <a:prstGeom prst="rect">
            <a:avLst/>
          </a:prstGeom>
          <a:noFill/>
        </p:spPr>
        <p:txBody>
          <a:bodyPr wrap="square" rtlCol="0">
            <a:spAutoFit/>
          </a:bodyPr>
          <a:lstStyle/>
          <a:p>
            <a:r>
              <a:rPr lang="en-IN" sz="2800" b="1" dirty="0"/>
              <a:t>Component required :-</a:t>
            </a:r>
          </a:p>
        </p:txBody>
      </p:sp>
      <p:sp>
        <p:nvSpPr>
          <p:cNvPr id="7" name="TextBox 6">
            <a:extLst>
              <a:ext uri="{FF2B5EF4-FFF2-40B4-BE49-F238E27FC236}">
                <a16:creationId xmlns:a16="http://schemas.microsoft.com/office/drawing/2014/main" id="{7C61222F-CD22-4920-9DA7-8B4A80C05725}"/>
              </a:ext>
            </a:extLst>
          </p:cNvPr>
          <p:cNvSpPr txBox="1"/>
          <p:nvPr/>
        </p:nvSpPr>
        <p:spPr>
          <a:xfrm>
            <a:off x="195451" y="1490008"/>
            <a:ext cx="9472474" cy="1938992"/>
          </a:xfrm>
          <a:prstGeom prst="rect">
            <a:avLst/>
          </a:prstGeom>
          <a:noFill/>
        </p:spPr>
        <p:txBody>
          <a:bodyPr wrap="square" rtlCol="0">
            <a:spAutoFit/>
          </a:bodyPr>
          <a:lstStyle/>
          <a:p>
            <a:pPr marL="342900" indent="-342900">
              <a:buFont typeface="+mj-lt"/>
              <a:buAutoNum type="arabicPeriod"/>
            </a:pPr>
            <a:r>
              <a:rPr lang="en-IN" sz="2400" b="1" dirty="0"/>
              <a:t>Arduino </a:t>
            </a:r>
          </a:p>
          <a:p>
            <a:pPr marL="342900" indent="-342900">
              <a:buFont typeface="+mj-lt"/>
              <a:buAutoNum type="arabicPeriod"/>
            </a:pPr>
            <a:r>
              <a:rPr lang="en-IN" sz="2400" b="1" dirty="0"/>
              <a:t> Relay</a:t>
            </a:r>
          </a:p>
          <a:p>
            <a:pPr marL="342900" indent="-342900">
              <a:buFont typeface="+mj-lt"/>
              <a:buAutoNum type="arabicPeriod"/>
            </a:pPr>
            <a:r>
              <a:rPr lang="en-IN" sz="2400" b="1" dirty="0"/>
              <a:t>Bluetooth modular HC_05</a:t>
            </a:r>
          </a:p>
          <a:p>
            <a:pPr marL="342900" indent="-342900">
              <a:buFont typeface="+mj-lt"/>
              <a:buAutoNum type="arabicPeriod"/>
            </a:pPr>
            <a:r>
              <a:rPr lang="en-IN" sz="2400" b="1" dirty="0"/>
              <a:t>Breadboard</a:t>
            </a:r>
          </a:p>
          <a:p>
            <a:pPr marL="342900" indent="-342900">
              <a:buFont typeface="+mj-lt"/>
              <a:buAutoNum type="arabicPeriod"/>
            </a:pPr>
            <a:r>
              <a:rPr lang="en-IN" sz="2400" b="1" dirty="0"/>
              <a:t>Jumper wire</a:t>
            </a:r>
          </a:p>
        </p:txBody>
      </p:sp>
      <p:pic>
        <p:nvPicPr>
          <p:cNvPr id="9" name="Picture 8" descr="A picture containing text, electronics, circuit&#10;&#10;Description automatically generated">
            <a:extLst>
              <a:ext uri="{FF2B5EF4-FFF2-40B4-BE49-F238E27FC236}">
                <a16:creationId xmlns:a16="http://schemas.microsoft.com/office/drawing/2014/main" id="{51E3806B-C84D-4633-81DE-00BF065C5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75" y="3520142"/>
            <a:ext cx="2466975" cy="1847850"/>
          </a:xfrm>
          <a:prstGeom prst="rect">
            <a:avLst/>
          </a:prstGeom>
        </p:spPr>
      </p:pic>
      <p:pic>
        <p:nvPicPr>
          <p:cNvPr id="11" name="Picture 10" descr="A picture containing text, electronics, circuit&#10;&#10;Description automatically generated">
            <a:extLst>
              <a:ext uri="{FF2B5EF4-FFF2-40B4-BE49-F238E27FC236}">
                <a16:creationId xmlns:a16="http://schemas.microsoft.com/office/drawing/2014/main" id="{F82AC7D1-2959-4869-AB37-E9E85445F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365" y="2934593"/>
            <a:ext cx="2143125" cy="2143125"/>
          </a:xfrm>
          <a:prstGeom prst="rect">
            <a:avLst/>
          </a:prstGeom>
        </p:spPr>
      </p:pic>
      <p:pic>
        <p:nvPicPr>
          <p:cNvPr id="13" name="Picture 12" descr="Table&#10;&#10;Description automatically generated">
            <a:extLst>
              <a:ext uri="{FF2B5EF4-FFF2-40B4-BE49-F238E27FC236}">
                <a16:creationId xmlns:a16="http://schemas.microsoft.com/office/drawing/2014/main" id="{555614D9-8A4B-423C-A69E-C4DC726FE7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983" y="2185533"/>
            <a:ext cx="4168380" cy="1832120"/>
          </a:xfrm>
          <a:prstGeom prst="rect">
            <a:avLst/>
          </a:prstGeom>
        </p:spPr>
      </p:pic>
      <p:pic>
        <p:nvPicPr>
          <p:cNvPr id="15" name="Picture 14" descr="A picture containing text, electronics, circuit&#10;&#10;Description automatically generated">
            <a:extLst>
              <a:ext uri="{FF2B5EF4-FFF2-40B4-BE49-F238E27FC236}">
                <a16:creationId xmlns:a16="http://schemas.microsoft.com/office/drawing/2014/main" id="{7D0955FC-1EFE-48E6-8C8A-B1E28318A7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6267" y="3956441"/>
            <a:ext cx="2143125" cy="2143125"/>
          </a:xfrm>
          <a:prstGeom prst="rect">
            <a:avLst/>
          </a:prstGeom>
        </p:spPr>
      </p:pic>
      <p:pic>
        <p:nvPicPr>
          <p:cNvPr id="17" name="Picture 16">
            <a:extLst>
              <a:ext uri="{FF2B5EF4-FFF2-40B4-BE49-F238E27FC236}">
                <a16:creationId xmlns:a16="http://schemas.microsoft.com/office/drawing/2014/main" id="{46D51FC3-6A33-4E69-A3FA-5952578D93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9083" y="4308339"/>
            <a:ext cx="2381250" cy="1914525"/>
          </a:xfrm>
          <a:prstGeom prst="rect">
            <a:avLst/>
          </a:prstGeom>
        </p:spPr>
      </p:pic>
      <p:sp>
        <p:nvSpPr>
          <p:cNvPr id="10" name="矩形 7">
            <a:extLst>
              <a:ext uri="{FF2B5EF4-FFF2-40B4-BE49-F238E27FC236}">
                <a16:creationId xmlns:a16="http://schemas.microsoft.com/office/drawing/2014/main" id="{5F844324-6C6C-4023-87CC-644B2B55132E}"/>
              </a:ext>
            </a:extLst>
          </p:cNvPr>
          <p:cNvSpPr/>
          <p:nvPr/>
        </p:nvSpPr>
        <p:spPr>
          <a:xfrm>
            <a:off x="0" y="-5609"/>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3200" b="1" i="0" strike="noStrike" kern="1200" cap="none" spc="0" normalizeH="0" baseline="0" noProof="0" dirty="0">
                <a:ln>
                  <a:noFill/>
                </a:ln>
                <a:solidFill>
                  <a:schemeClr val="lt1"/>
                </a:solidFill>
                <a:effectLst/>
                <a:uLnTx/>
                <a:uFillTx/>
                <a:latin typeface="+mn-lt"/>
                <a:ea typeface="+mn-ea"/>
                <a:cs typeface="+mn-cs"/>
              </a:rPr>
              <a:t>  Home automation using IOT</a:t>
            </a:r>
          </a:p>
        </p:txBody>
      </p:sp>
    </p:spTree>
    <p:extLst>
      <p:ext uri="{BB962C8B-B14F-4D97-AF65-F5344CB8AC3E}">
        <p14:creationId xmlns:p14="http://schemas.microsoft.com/office/powerpoint/2010/main" val="129887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883AC-A639-46A5-ADD2-E6A381D33D12}"/>
              </a:ext>
            </a:extLst>
          </p:cNvPr>
          <p:cNvSpPr txBox="1"/>
          <p:nvPr/>
        </p:nvSpPr>
        <p:spPr>
          <a:xfrm>
            <a:off x="120464" y="592138"/>
            <a:ext cx="8407154" cy="646331"/>
          </a:xfrm>
          <a:prstGeom prst="rect">
            <a:avLst/>
          </a:prstGeom>
          <a:noFill/>
        </p:spPr>
        <p:txBody>
          <a:bodyPr wrap="square" rtlCol="0">
            <a:spAutoFit/>
          </a:bodyPr>
          <a:lstStyle/>
          <a:p>
            <a:r>
              <a:rPr lang="en-US" b="1" i="0" dirty="0">
                <a:effectLst/>
                <a:latin typeface="-apple-system"/>
              </a:rPr>
              <a:t>  :-  In Circuit diagram we have just connected 2 Channel Relay and 2 Appliances but           according to code you can connect  as many as you want.</a:t>
            </a:r>
            <a:endParaRPr lang="en-IN" b="1" dirty="0"/>
          </a:p>
        </p:txBody>
      </p:sp>
      <p:pic>
        <p:nvPicPr>
          <p:cNvPr id="7" name="Picture 6" descr="Diagram, schematic&#10;&#10;Description automatically generated">
            <a:extLst>
              <a:ext uri="{FF2B5EF4-FFF2-40B4-BE49-F238E27FC236}">
                <a16:creationId xmlns:a16="http://schemas.microsoft.com/office/drawing/2014/main" id="{A6511B50-0446-4E99-84CE-74615249E7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5374" y="2335415"/>
            <a:ext cx="8850127" cy="4267570"/>
          </a:xfrm>
          <a:prstGeom prst="rect">
            <a:avLst/>
          </a:prstGeom>
        </p:spPr>
      </p:pic>
      <p:sp>
        <p:nvSpPr>
          <p:cNvPr id="10" name="TextBox 9">
            <a:extLst>
              <a:ext uri="{FF2B5EF4-FFF2-40B4-BE49-F238E27FC236}">
                <a16:creationId xmlns:a16="http://schemas.microsoft.com/office/drawing/2014/main" id="{BCC2CF15-73C2-41BB-BDE3-30EF36962096}"/>
              </a:ext>
            </a:extLst>
          </p:cNvPr>
          <p:cNvSpPr txBox="1"/>
          <p:nvPr/>
        </p:nvSpPr>
        <p:spPr>
          <a:xfrm>
            <a:off x="201527" y="1745644"/>
            <a:ext cx="5894473" cy="2031325"/>
          </a:xfrm>
          <a:prstGeom prst="rect">
            <a:avLst/>
          </a:prstGeom>
          <a:noFill/>
        </p:spPr>
        <p:txBody>
          <a:bodyPr wrap="square">
            <a:spAutoFit/>
          </a:bodyPr>
          <a:lstStyle/>
          <a:p>
            <a:r>
              <a:rPr lang="en-IN" b="1" dirty="0"/>
              <a:t>Connections of Arduino and Bluetooth Module HC-05 for this Code:</a:t>
            </a:r>
          </a:p>
          <a:p>
            <a:r>
              <a:rPr lang="en-IN" b="1" dirty="0"/>
              <a:t> *      Arduino  |  Bluetooth Module (HC-05)</a:t>
            </a:r>
          </a:p>
          <a:p>
            <a:r>
              <a:rPr lang="en-IN" b="1" dirty="0"/>
              <a:t> *            3  |  RX</a:t>
            </a:r>
          </a:p>
          <a:p>
            <a:r>
              <a:rPr lang="en-IN" b="1" dirty="0"/>
              <a:t> *            2  |  TX</a:t>
            </a:r>
          </a:p>
          <a:p>
            <a:r>
              <a:rPr lang="en-IN" b="1" dirty="0"/>
              <a:t> *           5V  |  5V</a:t>
            </a:r>
          </a:p>
          <a:p>
            <a:r>
              <a:rPr lang="en-IN" b="1" dirty="0"/>
              <a:t> *          GND  |  GND</a:t>
            </a:r>
          </a:p>
        </p:txBody>
      </p:sp>
      <p:sp>
        <p:nvSpPr>
          <p:cNvPr id="5" name="矩形 7">
            <a:extLst>
              <a:ext uri="{FF2B5EF4-FFF2-40B4-BE49-F238E27FC236}">
                <a16:creationId xmlns:a16="http://schemas.microsoft.com/office/drawing/2014/main" id="{702E6B0F-D744-4995-948F-D6A87D3CA90E}"/>
              </a:ext>
            </a:extLst>
          </p:cNvPr>
          <p:cNvSpPr/>
          <p:nvPr/>
        </p:nvSpPr>
        <p:spPr>
          <a:xfrm>
            <a:off x="0" y="0"/>
            <a:ext cx="12192000" cy="592138"/>
          </a:xfrm>
          <a:prstGeom prst="rect">
            <a:avLst/>
          </a:prstGeom>
          <a:solidFill>
            <a:srgbClr val="0D5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3200" b="1" i="0"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28266592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1241</Words>
  <Application>Microsoft Office PowerPoint</Application>
  <PresentationFormat>Widescreen</PresentationFormat>
  <Paragraphs>180</Paragraphs>
  <Slides>17</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Microsoft YaHei</vt:lpstr>
      <vt:lpstr>-apple-system</vt:lpstr>
      <vt:lpstr>Arial</vt:lpstr>
      <vt:lpstr>Calibri</vt:lpstr>
      <vt:lpstr>Calibri Light</vt:lpstr>
      <vt:lpstr>Jokerman</vt:lpstr>
      <vt:lpstr>Roboto</vt:lpstr>
      <vt:lpstr>Rockwell</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Ankit Kumar</cp:lastModifiedBy>
  <cp:revision>128</cp:revision>
  <dcterms:created xsi:type="dcterms:W3CDTF">2015-07-02T08:16:24Z</dcterms:created>
  <dcterms:modified xsi:type="dcterms:W3CDTF">2021-10-22T15:08:59Z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