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304"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7" r:id="rId38"/>
    <p:sldId id="292" r:id="rId39"/>
    <p:sldId id="293" r:id="rId40"/>
    <p:sldId id="294" r:id="rId41"/>
    <p:sldId id="298" r:id="rId42"/>
    <p:sldId id="299" r:id="rId43"/>
    <p:sldId id="300" r:id="rId44"/>
    <p:sldId id="301" r:id="rId45"/>
    <p:sldId id="302" r:id="rId46"/>
    <p:sldId id="303" r:id="rId47"/>
    <p:sldId id="304" r:id="rId48"/>
    <p:sldId id="318" r:id="rId49"/>
    <p:sldId id="305" r:id="rId50"/>
    <p:sldId id="306" r:id="rId51"/>
    <p:sldId id="307" r:id="rId52"/>
    <p:sldId id="308" r:id="rId53"/>
    <p:sldId id="309" r:id="rId54"/>
    <p:sldId id="310" r:id="rId55"/>
    <p:sldId id="311" r:id="rId56"/>
    <p:sldId id="312" r:id="rId57"/>
    <p:sldId id="295" r:id="rId58"/>
    <p:sldId id="296" r:id="rId59"/>
    <p:sldId id="313" r:id="rId60"/>
    <p:sldId id="314" r:id="rId61"/>
    <p:sldId id="315" r:id="rId62"/>
    <p:sldId id="316" r:id="rId63"/>
    <p:sldId id="317" r:id="rId64"/>
    <p:sldId id="319" r:id="rId65"/>
    <p:sldId id="320"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8E3E4D-35B3-4D71-B8B1-D4EDA5F40A02}" type="datetimeFigureOut">
              <a:rPr lang="en-US" smtClean="0"/>
              <a:t>2/18/2023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972B4-A332-44E0-932F-327AEC2370A0}" type="slidenum">
              <a:rPr lang="en-US" smtClean="0"/>
              <a:t>‹#›</a:t>
            </a:fld>
            <a:endParaRPr lang="en-US"/>
          </a:p>
        </p:txBody>
      </p:sp>
    </p:spTree>
    <p:extLst>
      <p:ext uri="{BB962C8B-B14F-4D97-AF65-F5344CB8AC3E}">
        <p14:creationId xmlns:p14="http://schemas.microsoft.com/office/powerpoint/2010/main" val="3463995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972B4-A332-44E0-932F-327AEC2370A0}" type="slidenum">
              <a:rPr lang="en-US" smtClean="0"/>
              <a:t>2</a:t>
            </a:fld>
            <a:endParaRPr lang="en-US"/>
          </a:p>
        </p:txBody>
      </p:sp>
    </p:spTree>
    <p:extLst>
      <p:ext uri="{BB962C8B-B14F-4D97-AF65-F5344CB8AC3E}">
        <p14:creationId xmlns:p14="http://schemas.microsoft.com/office/powerpoint/2010/main" val="106580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972B4-A332-44E0-932F-327AEC2370A0}" type="slidenum">
              <a:rPr lang="en-US" smtClean="0"/>
              <a:t>4</a:t>
            </a:fld>
            <a:endParaRPr lang="en-US"/>
          </a:p>
        </p:txBody>
      </p:sp>
    </p:spTree>
    <p:extLst>
      <p:ext uri="{BB962C8B-B14F-4D97-AF65-F5344CB8AC3E}">
        <p14:creationId xmlns:p14="http://schemas.microsoft.com/office/powerpoint/2010/main" val="4106907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88432A-2C4D-4FB7-86B9-96613B9D9119}" type="datetime1">
              <a:rPr lang="en-US" smtClean="0"/>
              <a:t>2/18/2023</a:t>
            </a:fld>
            <a:endParaRPr lang="en-US"/>
          </a:p>
        </p:txBody>
      </p:sp>
      <p:sp>
        <p:nvSpPr>
          <p:cNvPr id="5" name="Footer Placeholder 4"/>
          <p:cNvSpPr>
            <a:spLocks noGrp="1"/>
          </p:cNvSpPr>
          <p:nvPr>
            <p:ph type="ftr" sz="quarter" idx="11"/>
          </p:nvPr>
        </p:nvSpPr>
        <p:spPr/>
        <p:txBody>
          <a:bodyPr/>
          <a:lstStyle/>
          <a:p>
            <a:r>
              <a:rPr lang="en-US"/>
              <a:t>www.connectsoftinfotech.in</a:t>
            </a:r>
          </a:p>
        </p:txBody>
      </p:sp>
      <p:sp>
        <p:nvSpPr>
          <p:cNvPr id="6" name="Slide Number Placeholder 5"/>
          <p:cNvSpPr>
            <a:spLocks noGrp="1"/>
          </p:cNvSpPr>
          <p:nvPr>
            <p:ph type="sldNum" sz="quarter" idx="12"/>
          </p:nvPr>
        </p:nvSpPr>
        <p:spPr/>
        <p:txBody>
          <a:bodyPr/>
          <a:lstStyle/>
          <a:p>
            <a:fld id="{D249499C-3086-482C-A887-281A8A0E126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136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C28A00-E7E4-4269-998B-6BD1EEA32D65}" type="datetime1">
              <a:rPr lang="en-US" smtClean="0"/>
              <a:t>2/18/2023</a:t>
            </a:fld>
            <a:endParaRPr lang="en-US"/>
          </a:p>
        </p:txBody>
      </p:sp>
      <p:sp>
        <p:nvSpPr>
          <p:cNvPr id="5" name="Footer Placeholder 4"/>
          <p:cNvSpPr>
            <a:spLocks noGrp="1"/>
          </p:cNvSpPr>
          <p:nvPr>
            <p:ph type="ftr" sz="quarter" idx="11"/>
          </p:nvPr>
        </p:nvSpPr>
        <p:spPr/>
        <p:txBody>
          <a:bodyPr/>
          <a:lstStyle/>
          <a:p>
            <a:r>
              <a:rPr lang="en-US"/>
              <a:t>www.connectsoftinfotech.in</a:t>
            </a:r>
          </a:p>
        </p:txBody>
      </p:sp>
      <p:sp>
        <p:nvSpPr>
          <p:cNvPr id="6" name="Slide Number Placeholder 5"/>
          <p:cNvSpPr>
            <a:spLocks noGrp="1"/>
          </p:cNvSpPr>
          <p:nvPr>
            <p:ph type="sldNum" sz="quarter" idx="12"/>
          </p:nvPr>
        </p:nvSpPr>
        <p:spPr/>
        <p:txBody>
          <a:bodyPr/>
          <a:lstStyle/>
          <a:p>
            <a:fld id="{D249499C-3086-482C-A887-281A8A0E126A}" type="slidenum">
              <a:rPr lang="en-US" smtClean="0"/>
              <a:t>‹#›</a:t>
            </a:fld>
            <a:endParaRPr lang="en-US"/>
          </a:p>
        </p:txBody>
      </p:sp>
    </p:spTree>
    <p:extLst>
      <p:ext uri="{BB962C8B-B14F-4D97-AF65-F5344CB8AC3E}">
        <p14:creationId xmlns:p14="http://schemas.microsoft.com/office/powerpoint/2010/main" val="161041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2B8A2C-8EEE-45E8-AD48-B2E51ACBB438}" type="datetime1">
              <a:rPr lang="en-US" smtClean="0"/>
              <a:t>2/18/2023</a:t>
            </a:fld>
            <a:endParaRPr lang="en-US"/>
          </a:p>
        </p:txBody>
      </p:sp>
      <p:sp>
        <p:nvSpPr>
          <p:cNvPr id="5" name="Footer Placeholder 4"/>
          <p:cNvSpPr>
            <a:spLocks noGrp="1"/>
          </p:cNvSpPr>
          <p:nvPr>
            <p:ph type="ftr" sz="quarter" idx="11"/>
          </p:nvPr>
        </p:nvSpPr>
        <p:spPr/>
        <p:txBody>
          <a:bodyPr/>
          <a:lstStyle/>
          <a:p>
            <a:r>
              <a:rPr lang="en-US"/>
              <a:t>www.connectsoftinfotech.in</a:t>
            </a:r>
          </a:p>
        </p:txBody>
      </p:sp>
      <p:sp>
        <p:nvSpPr>
          <p:cNvPr id="6" name="Slide Number Placeholder 5"/>
          <p:cNvSpPr>
            <a:spLocks noGrp="1"/>
          </p:cNvSpPr>
          <p:nvPr>
            <p:ph type="sldNum" sz="quarter" idx="12"/>
          </p:nvPr>
        </p:nvSpPr>
        <p:spPr/>
        <p:txBody>
          <a:bodyPr/>
          <a:lstStyle/>
          <a:p>
            <a:fld id="{D249499C-3086-482C-A887-281A8A0E126A}" type="slidenum">
              <a:rPr lang="en-US" smtClean="0"/>
              <a:t>‹#›</a:t>
            </a:fld>
            <a:endParaRPr lang="en-US"/>
          </a:p>
        </p:txBody>
      </p:sp>
    </p:spTree>
    <p:extLst>
      <p:ext uri="{BB962C8B-B14F-4D97-AF65-F5344CB8AC3E}">
        <p14:creationId xmlns:p14="http://schemas.microsoft.com/office/powerpoint/2010/main" val="4132579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679A3-1DD2-483C-8A90-F94645ADCD77}" type="datetime1">
              <a:rPr lang="en-US" smtClean="0"/>
              <a:t>2/18/2023</a:t>
            </a:fld>
            <a:endParaRPr lang="en-US"/>
          </a:p>
        </p:txBody>
      </p:sp>
      <p:sp>
        <p:nvSpPr>
          <p:cNvPr id="5" name="Footer Placeholder 4"/>
          <p:cNvSpPr>
            <a:spLocks noGrp="1"/>
          </p:cNvSpPr>
          <p:nvPr>
            <p:ph type="ftr" sz="quarter" idx="11"/>
          </p:nvPr>
        </p:nvSpPr>
        <p:spPr/>
        <p:txBody>
          <a:bodyPr/>
          <a:lstStyle/>
          <a:p>
            <a:r>
              <a:rPr lang="en-US"/>
              <a:t>www.connectsoftinfotech.in</a:t>
            </a:r>
          </a:p>
        </p:txBody>
      </p:sp>
      <p:sp>
        <p:nvSpPr>
          <p:cNvPr id="6" name="Slide Number Placeholder 5"/>
          <p:cNvSpPr>
            <a:spLocks noGrp="1"/>
          </p:cNvSpPr>
          <p:nvPr>
            <p:ph type="sldNum" sz="quarter" idx="12"/>
          </p:nvPr>
        </p:nvSpPr>
        <p:spPr/>
        <p:txBody>
          <a:bodyPr/>
          <a:lstStyle/>
          <a:p>
            <a:fld id="{D249499C-3086-482C-A887-281A8A0E126A}" type="slidenum">
              <a:rPr lang="en-US" smtClean="0"/>
              <a:t>‹#›</a:t>
            </a:fld>
            <a:endParaRPr lang="en-US"/>
          </a:p>
        </p:txBody>
      </p:sp>
    </p:spTree>
    <p:extLst>
      <p:ext uri="{BB962C8B-B14F-4D97-AF65-F5344CB8AC3E}">
        <p14:creationId xmlns:p14="http://schemas.microsoft.com/office/powerpoint/2010/main" val="3705465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E206A8-15AC-4B9B-834B-5BE7F9292C67}" type="datetime1">
              <a:rPr lang="en-US" smtClean="0"/>
              <a:t>2/18/2023</a:t>
            </a:fld>
            <a:endParaRPr lang="en-US"/>
          </a:p>
        </p:txBody>
      </p:sp>
      <p:sp>
        <p:nvSpPr>
          <p:cNvPr id="5" name="Footer Placeholder 4"/>
          <p:cNvSpPr>
            <a:spLocks noGrp="1"/>
          </p:cNvSpPr>
          <p:nvPr>
            <p:ph type="ftr" sz="quarter" idx="11"/>
          </p:nvPr>
        </p:nvSpPr>
        <p:spPr/>
        <p:txBody>
          <a:bodyPr/>
          <a:lstStyle/>
          <a:p>
            <a:r>
              <a:rPr lang="en-US"/>
              <a:t>www.connectsoftinfotech.in</a:t>
            </a:r>
          </a:p>
        </p:txBody>
      </p:sp>
      <p:sp>
        <p:nvSpPr>
          <p:cNvPr id="6" name="Slide Number Placeholder 5"/>
          <p:cNvSpPr>
            <a:spLocks noGrp="1"/>
          </p:cNvSpPr>
          <p:nvPr>
            <p:ph type="sldNum" sz="quarter" idx="12"/>
          </p:nvPr>
        </p:nvSpPr>
        <p:spPr/>
        <p:txBody>
          <a:bodyPr/>
          <a:lstStyle/>
          <a:p>
            <a:fld id="{D249499C-3086-482C-A887-281A8A0E126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521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CD64CC-17FE-4BCD-A551-A498CF8DBFBD}" type="datetime1">
              <a:rPr lang="en-US" smtClean="0"/>
              <a:t>2/18/2023</a:t>
            </a:fld>
            <a:endParaRPr lang="en-US"/>
          </a:p>
        </p:txBody>
      </p:sp>
      <p:sp>
        <p:nvSpPr>
          <p:cNvPr id="6" name="Footer Placeholder 5"/>
          <p:cNvSpPr>
            <a:spLocks noGrp="1"/>
          </p:cNvSpPr>
          <p:nvPr>
            <p:ph type="ftr" sz="quarter" idx="11"/>
          </p:nvPr>
        </p:nvSpPr>
        <p:spPr/>
        <p:txBody>
          <a:bodyPr/>
          <a:lstStyle/>
          <a:p>
            <a:r>
              <a:rPr lang="en-US"/>
              <a:t>www.connectsoftinfotech.in</a:t>
            </a:r>
          </a:p>
        </p:txBody>
      </p:sp>
      <p:sp>
        <p:nvSpPr>
          <p:cNvPr id="7" name="Slide Number Placeholder 6"/>
          <p:cNvSpPr>
            <a:spLocks noGrp="1"/>
          </p:cNvSpPr>
          <p:nvPr>
            <p:ph type="sldNum" sz="quarter" idx="12"/>
          </p:nvPr>
        </p:nvSpPr>
        <p:spPr/>
        <p:txBody>
          <a:bodyPr/>
          <a:lstStyle/>
          <a:p>
            <a:fld id="{D249499C-3086-482C-A887-281A8A0E126A}" type="slidenum">
              <a:rPr lang="en-US" smtClean="0"/>
              <a:t>‹#›</a:t>
            </a:fld>
            <a:endParaRPr lang="en-US"/>
          </a:p>
        </p:txBody>
      </p:sp>
    </p:spTree>
    <p:extLst>
      <p:ext uri="{BB962C8B-B14F-4D97-AF65-F5344CB8AC3E}">
        <p14:creationId xmlns:p14="http://schemas.microsoft.com/office/powerpoint/2010/main" val="3280149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50F2DC-7AF6-40B2-A299-18A34405DA95}" type="datetime1">
              <a:rPr lang="en-US" smtClean="0"/>
              <a:t>2/18/2023</a:t>
            </a:fld>
            <a:endParaRPr lang="en-US"/>
          </a:p>
        </p:txBody>
      </p:sp>
      <p:sp>
        <p:nvSpPr>
          <p:cNvPr id="8" name="Footer Placeholder 7"/>
          <p:cNvSpPr>
            <a:spLocks noGrp="1"/>
          </p:cNvSpPr>
          <p:nvPr>
            <p:ph type="ftr" sz="quarter" idx="11"/>
          </p:nvPr>
        </p:nvSpPr>
        <p:spPr/>
        <p:txBody>
          <a:bodyPr/>
          <a:lstStyle/>
          <a:p>
            <a:r>
              <a:rPr lang="en-US"/>
              <a:t>www.connectsoftinfotech.in</a:t>
            </a:r>
          </a:p>
        </p:txBody>
      </p:sp>
      <p:sp>
        <p:nvSpPr>
          <p:cNvPr id="9" name="Slide Number Placeholder 8"/>
          <p:cNvSpPr>
            <a:spLocks noGrp="1"/>
          </p:cNvSpPr>
          <p:nvPr>
            <p:ph type="sldNum" sz="quarter" idx="12"/>
          </p:nvPr>
        </p:nvSpPr>
        <p:spPr/>
        <p:txBody>
          <a:bodyPr/>
          <a:lstStyle/>
          <a:p>
            <a:fld id="{D249499C-3086-482C-A887-281A8A0E126A}" type="slidenum">
              <a:rPr lang="en-US" smtClean="0"/>
              <a:t>‹#›</a:t>
            </a:fld>
            <a:endParaRPr lang="en-US"/>
          </a:p>
        </p:txBody>
      </p:sp>
    </p:spTree>
    <p:extLst>
      <p:ext uri="{BB962C8B-B14F-4D97-AF65-F5344CB8AC3E}">
        <p14:creationId xmlns:p14="http://schemas.microsoft.com/office/powerpoint/2010/main" val="2280766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FCF7D2-EDE6-4F63-AB07-E939F9C4116E}" type="datetime1">
              <a:rPr lang="en-US" smtClean="0"/>
              <a:t>2/18/2023</a:t>
            </a:fld>
            <a:endParaRPr lang="en-US"/>
          </a:p>
        </p:txBody>
      </p:sp>
      <p:sp>
        <p:nvSpPr>
          <p:cNvPr id="4" name="Footer Placeholder 3"/>
          <p:cNvSpPr>
            <a:spLocks noGrp="1"/>
          </p:cNvSpPr>
          <p:nvPr>
            <p:ph type="ftr" sz="quarter" idx="11"/>
          </p:nvPr>
        </p:nvSpPr>
        <p:spPr/>
        <p:txBody>
          <a:bodyPr/>
          <a:lstStyle/>
          <a:p>
            <a:r>
              <a:rPr lang="en-US"/>
              <a:t>www.connectsoftinfotech.in</a:t>
            </a:r>
          </a:p>
        </p:txBody>
      </p:sp>
      <p:sp>
        <p:nvSpPr>
          <p:cNvPr id="5" name="Slide Number Placeholder 4"/>
          <p:cNvSpPr>
            <a:spLocks noGrp="1"/>
          </p:cNvSpPr>
          <p:nvPr>
            <p:ph type="sldNum" sz="quarter" idx="12"/>
          </p:nvPr>
        </p:nvSpPr>
        <p:spPr/>
        <p:txBody>
          <a:bodyPr/>
          <a:lstStyle/>
          <a:p>
            <a:fld id="{D249499C-3086-482C-A887-281A8A0E126A}" type="slidenum">
              <a:rPr lang="en-US" smtClean="0"/>
              <a:t>‹#›</a:t>
            </a:fld>
            <a:endParaRPr lang="en-US"/>
          </a:p>
        </p:txBody>
      </p:sp>
    </p:spTree>
    <p:extLst>
      <p:ext uri="{BB962C8B-B14F-4D97-AF65-F5344CB8AC3E}">
        <p14:creationId xmlns:p14="http://schemas.microsoft.com/office/powerpoint/2010/main" val="3705098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84DE238-4373-4630-A181-A3C5DE987C0C}" type="datetime1">
              <a:rPr lang="en-US" smtClean="0"/>
              <a:t>2/18/2023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www.connectsoftinfotech.in</a:t>
            </a:r>
          </a:p>
        </p:txBody>
      </p:sp>
      <p:sp>
        <p:nvSpPr>
          <p:cNvPr id="9" name="Slide Number Placeholder 8"/>
          <p:cNvSpPr>
            <a:spLocks noGrp="1"/>
          </p:cNvSpPr>
          <p:nvPr>
            <p:ph type="sldNum" sz="quarter" idx="12"/>
          </p:nvPr>
        </p:nvSpPr>
        <p:spPr/>
        <p:txBody>
          <a:bodyPr/>
          <a:lstStyle/>
          <a:p>
            <a:fld id="{D249499C-3086-482C-A887-281A8A0E126A}" type="slidenum">
              <a:rPr lang="en-US" smtClean="0"/>
              <a:t>‹#›</a:t>
            </a:fld>
            <a:endParaRPr lang="en-US"/>
          </a:p>
        </p:txBody>
      </p:sp>
    </p:spTree>
    <p:extLst>
      <p:ext uri="{BB962C8B-B14F-4D97-AF65-F5344CB8AC3E}">
        <p14:creationId xmlns:p14="http://schemas.microsoft.com/office/powerpoint/2010/main" val="2760977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F30FAA4-8332-4B43-A822-1C87C3ADF7B9}" type="datetime1">
              <a:rPr lang="en-US" smtClean="0"/>
              <a:t>2/18/2023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www.connectsoftinfotech.in</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249499C-3086-482C-A887-281A8A0E126A}" type="slidenum">
              <a:rPr lang="en-US" smtClean="0"/>
              <a:t>‹#›</a:t>
            </a:fld>
            <a:endParaRPr lang="en-US"/>
          </a:p>
        </p:txBody>
      </p:sp>
    </p:spTree>
    <p:extLst>
      <p:ext uri="{BB962C8B-B14F-4D97-AF65-F5344CB8AC3E}">
        <p14:creationId xmlns:p14="http://schemas.microsoft.com/office/powerpoint/2010/main" val="1829126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A19387-F9BE-4CA2-891D-F5C71FB9F8B7}" type="datetime1">
              <a:rPr lang="en-US" smtClean="0"/>
              <a:t>2/18/2023</a:t>
            </a:fld>
            <a:endParaRPr lang="en-US"/>
          </a:p>
        </p:txBody>
      </p:sp>
      <p:sp>
        <p:nvSpPr>
          <p:cNvPr id="6" name="Footer Placeholder 5"/>
          <p:cNvSpPr>
            <a:spLocks noGrp="1"/>
          </p:cNvSpPr>
          <p:nvPr>
            <p:ph type="ftr" sz="quarter" idx="11"/>
          </p:nvPr>
        </p:nvSpPr>
        <p:spPr/>
        <p:txBody>
          <a:bodyPr/>
          <a:lstStyle/>
          <a:p>
            <a:r>
              <a:rPr lang="en-US"/>
              <a:t>www.connectsoftinfotech.in</a:t>
            </a:r>
          </a:p>
        </p:txBody>
      </p:sp>
      <p:sp>
        <p:nvSpPr>
          <p:cNvPr id="7" name="Slide Number Placeholder 6"/>
          <p:cNvSpPr>
            <a:spLocks noGrp="1"/>
          </p:cNvSpPr>
          <p:nvPr>
            <p:ph type="sldNum" sz="quarter" idx="12"/>
          </p:nvPr>
        </p:nvSpPr>
        <p:spPr/>
        <p:txBody>
          <a:bodyPr/>
          <a:lstStyle/>
          <a:p>
            <a:fld id="{D249499C-3086-482C-A887-281A8A0E126A}" type="slidenum">
              <a:rPr lang="en-US" smtClean="0"/>
              <a:t>‹#›</a:t>
            </a:fld>
            <a:endParaRPr lang="en-US"/>
          </a:p>
        </p:txBody>
      </p:sp>
    </p:spTree>
    <p:extLst>
      <p:ext uri="{BB962C8B-B14F-4D97-AF65-F5344CB8AC3E}">
        <p14:creationId xmlns:p14="http://schemas.microsoft.com/office/powerpoint/2010/main" val="143165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9DD1E4-A281-4B61-A94D-515BA79EC171}" type="datetime1">
              <a:rPr lang="en-US" smtClean="0"/>
              <a:t>2/18/2023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www.connectsoftinfotech.in</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249499C-3086-482C-A887-281A8A0E126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773780"/>
      </p:ext>
    </p:extLst>
  </p:cSld>
  <p:clrMap bg1="lt1" tx1="dk1" bg2="lt2" tx2="dk2" accent1="accent1" accent2="accent2" accent3="accent3" accent4="accent4" accent5="accent5" accent6="accent6" hlink="hlink" folHlink="folHlink"/>
  <p:sldLayoutIdLst>
    <p:sldLayoutId id="2147484305" r:id="rId1"/>
    <p:sldLayoutId id="2147484306" r:id="rId2"/>
    <p:sldLayoutId id="2147484307" r:id="rId3"/>
    <p:sldLayoutId id="2147484308" r:id="rId4"/>
    <p:sldLayoutId id="2147484309" r:id="rId5"/>
    <p:sldLayoutId id="2147484310" r:id="rId6"/>
    <p:sldLayoutId id="2147484311" r:id="rId7"/>
    <p:sldLayoutId id="2147484312" r:id="rId8"/>
    <p:sldLayoutId id="2147484313" r:id="rId9"/>
    <p:sldLayoutId id="2147484314" r:id="rId10"/>
    <p:sldLayoutId id="2147484315"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C6273-75CE-CC06-6BA5-037E324F7363}"/>
              </a:ext>
            </a:extLst>
          </p:cNvPr>
          <p:cNvSpPr>
            <a:spLocks noGrp="1"/>
          </p:cNvSpPr>
          <p:nvPr>
            <p:ph type="ctrTitle"/>
          </p:nvPr>
        </p:nvSpPr>
        <p:spPr/>
        <p:txBody>
          <a:bodyPr/>
          <a:lstStyle/>
          <a:p>
            <a:r>
              <a:rPr lang="en-US" dirty="0"/>
              <a:t>SOFTWARE TESTING</a:t>
            </a:r>
          </a:p>
        </p:txBody>
      </p:sp>
      <p:sp>
        <p:nvSpPr>
          <p:cNvPr id="3" name="Subtitle 2">
            <a:extLst>
              <a:ext uri="{FF2B5EF4-FFF2-40B4-BE49-F238E27FC236}">
                <a16:creationId xmlns:a16="http://schemas.microsoft.com/office/drawing/2014/main" id="{302E6025-79F6-D542-DE46-ECA73C0786AE}"/>
              </a:ext>
            </a:extLst>
          </p:cNvPr>
          <p:cNvSpPr>
            <a:spLocks noGrp="1"/>
          </p:cNvSpPr>
          <p:nvPr>
            <p:ph type="subTitle" idx="1"/>
          </p:nvPr>
        </p:nvSpPr>
        <p:spPr/>
        <p:txBody>
          <a:bodyPr>
            <a:normAutofit/>
          </a:bodyPr>
          <a:lstStyle/>
          <a:p>
            <a:r>
              <a:rPr lang="en-US" dirty="0"/>
              <a:t>Manual + Automation java+ selenium with live project</a:t>
            </a:r>
          </a:p>
          <a:p>
            <a:endParaRPr lang="en-US" dirty="0"/>
          </a:p>
        </p:txBody>
      </p:sp>
      <p:pic>
        <p:nvPicPr>
          <p:cNvPr id="5" name="Picture 4">
            <a:extLst>
              <a:ext uri="{FF2B5EF4-FFF2-40B4-BE49-F238E27FC236}">
                <a16:creationId xmlns:a16="http://schemas.microsoft.com/office/drawing/2014/main" id="{1E6E36FF-2D16-6A83-C4D9-2FF30DC79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9805" y="228065"/>
            <a:ext cx="992635" cy="1061774"/>
          </a:xfrm>
          <a:prstGeom prst="rect">
            <a:avLst/>
          </a:prstGeom>
        </p:spPr>
      </p:pic>
      <p:sp>
        <p:nvSpPr>
          <p:cNvPr id="7" name="Rectangle 161">
            <a:extLst>
              <a:ext uri="{FF2B5EF4-FFF2-40B4-BE49-F238E27FC236}">
                <a16:creationId xmlns:a16="http://schemas.microsoft.com/office/drawing/2014/main" id="{D5C76352-5EA8-C7D8-98DF-E6C0D9B4F634}"/>
              </a:ext>
            </a:extLst>
          </p:cNvPr>
          <p:cNvSpPr>
            <a:spLocks noChangeArrowheads="1"/>
          </p:cNvSpPr>
          <p:nvPr/>
        </p:nvSpPr>
        <p:spPr bwMode="auto">
          <a:xfrm>
            <a:off x="8496300" y="5027121"/>
            <a:ext cx="3695700"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UY" altLang="en-US" sz="2500" b="1" dirty="0">
                <a:solidFill>
                  <a:schemeClr val="tx1"/>
                </a:solidFill>
                <a:latin typeface="Arial" panose="020B0604020202020204" pitchFamily="34" charset="0"/>
                <a:cs typeface="Arial" panose="020B0604020202020204" pitchFamily="34" charset="0"/>
              </a:rPr>
              <a:t>Gunwant Mankar</a:t>
            </a:r>
          </a:p>
          <a:p>
            <a:pPr algn="ctr" eaLnBrk="1" hangingPunct="1">
              <a:spcBef>
                <a:spcPct val="0"/>
              </a:spcBef>
              <a:buClrTx/>
              <a:buSzTx/>
              <a:buFontTx/>
              <a:buNone/>
            </a:pPr>
            <a:r>
              <a:rPr lang="en-US" altLang="en-US" sz="800" b="1" dirty="0">
                <a:solidFill>
                  <a:srgbClr val="C00000"/>
                </a:solidFill>
                <a:latin typeface="Arial" panose="020B0604020202020204" pitchFamily="34" charset="0"/>
                <a:cs typeface="Arial" panose="020B0604020202020204" pitchFamily="34" charset="0"/>
              </a:rPr>
              <a:t>BE, MTech(CSE), AMIE, </a:t>
            </a:r>
            <a:r>
              <a:rPr lang="en-US" altLang="en-US" sz="800" b="1" dirty="0" err="1">
                <a:solidFill>
                  <a:srgbClr val="C00000"/>
                </a:solidFill>
                <a:latin typeface="Arial" panose="020B0604020202020204" pitchFamily="34" charset="0"/>
                <a:cs typeface="Arial" panose="020B0604020202020204" pitchFamily="34" charset="0"/>
              </a:rPr>
              <a:t>MIAEng</a:t>
            </a:r>
            <a:r>
              <a:rPr lang="en-US" altLang="en-US" sz="800" b="1" dirty="0">
                <a:solidFill>
                  <a:srgbClr val="C00000"/>
                </a:solidFill>
                <a:latin typeface="Arial" panose="020B0604020202020204" pitchFamily="34" charset="0"/>
                <a:cs typeface="Arial" panose="020B0604020202020204" pitchFamily="34" charset="0"/>
              </a:rPr>
              <a:t>, MCSI, </a:t>
            </a:r>
            <a:r>
              <a:rPr lang="en-US" altLang="en-US" sz="800" b="1" dirty="0" err="1">
                <a:solidFill>
                  <a:srgbClr val="C00000"/>
                </a:solidFill>
                <a:latin typeface="Arial" panose="020B0604020202020204" pitchFamily="34" charset="0"/>
                <a:cs typeface="Arial" panose="020B0604020202020204" pitchFamily="34" charset="0"/>
              </a:rPr>
              <a:t>Purs</a:t>
            </a:r>
            <a:r>
              <a:rPr lang="en-US" altLang="en-US" sz="800" b="1" dirty="0">
                <a:solidFill>
                  <a:srgbClr val="C00000"/>
                </a:solidFill>
                <a:latin typeface="Arial" panose="020B0604020202020204" pitchFamily="34" charset="0"/>
                <a:cs typeface="Arial" panose="020B0604020202020204" pitchFamily="34" charset="0"/>
              </a:rPr>
              <a:t>. LLB.</a:t>
            </a:r>
          </a:p>
          <a:p>
            <a:pPr algn="ctr" eaLnBrk="1" hangingPunct="1">
              <a:spcBef>
                <a:spcPct val="0"/>
              </a:spcBef>
              <a:buClrTx/>
              <a:buSzTx/>
              <a:buFontTx/>
              <a:buNone/>
            </a:pPr>
            <a:r>
              <a:rPr lang="en-US" altLang="en-US" sz="1200" b="1" dirty="0">
                <a:solidFill>
                  <a:srgbClr val="002060"/>
                </a:solidFill>
                <a:latin typeface="Arial" panose="020B0604020202020204" pitchFamily="34" charset="0"/>
                <a:cs typeface="Arial" panose="020B0604020202020204" pitchFamily="34" charset="0"/>
              </a:rPr>
              <a:t>12Years+ Experience in IT</a:t>
            </a:r>
          </a:p>
          <a:p>
            <a:pPr algn="ctr" eaLnBrk="1" hangingPunct="1">
              <a:spcBef>
                <a:spcPct val="0"/>
              </a:spcBef>
              <a:buClrTx/>
              <a:buSzTx/>
              <a:buFontTx/>
              <a:buNone/>
            </a:pPr>
            <a:r>
              <a:rPr lang="en-US" altLang="en-US" sz="1400" b="1" dirty="0">
                <a:solidFill>
                  <a:schemeClr val="bg1"/>
                </a:solidFill>
                <a:latin typeface="Arial" panose="020B0604020202020204" pitchFamily="34" charset="0"/>
                <a:cs typeface="Arial" panose="020B0604020202020204" pitchFamily="34" charset="0"/>
              </a:rPr>
              <a:t>ISTQB Certified</a:t>
            </a:r>
          </a:p>
        </p:txBody>
      </p:sp>
    </p:spTree>
    <p:extLst>
      <p:ext uri="{BB962C8B-B14F-4D97-AF65-F5344CB8AC3E}">
        <p14:creationId xmlns:p14="http://schemas.microsoft.com/office/powerpoint/2010/main" val="670252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15F8C-E941-E158-4CEC-EEB6C34F5AEB}"/>
              </a:ext>
            </a:extLst>
          </p:cNvPr>
          <p:cNvSpPr>
            <a:spLocks noGrp="1"/>
          </p:cNvSpPr>
          <p:nvPr>
            <p:ph type="title"/>
          </p:nvPr>
        </p:nvSpPr>
        <p:spPr/>
        <p:txBody>
          <a:bodyPr/>
          <a:lstStyle/>
          <a:p>
            <a:r>
              <a:rPr lang="en-US" dirty="0"/>
              <a:t>Good Software Tester</a:t>
            </a:r>
          </a:p>
        </p:txBody>
      </p:sp>
      <p:sp>
        <p:nvSpPr>
          <p:cNvPr id="3" name="Content Placeholder 2">
            <a:extLst>
              <a:ext uri="{FF2B5EF4-FFF2-40B4-BE49-F238E27FC236}">
                <a16:creationId xmlns:a16="http://schemas.microsoft.com/office/drawing/2014/main" id="{BBD6DD56-4A74-43EC-ED37-5352B4A81D5B}"/>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9B1F70E8-7C29-816D-9EEB-F25EA813F0F4}"/>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306CFC9C-B75A-D74A-19BD-51181C05F5B7}"/>
              </a:ext>
            </a:extLst>
          </p:cNvPr>
          <p:cNvSpPr>
            <a:spLocks noGrp="1"/>
          </p:cNvSpPr>
          <p:nvPr>
            <p:ph type="sldNum" sz="quarter" idx="12"/>
          </p:nvPr>
        </p:nvSpPr>
        <p:spPr/>
        <p:txBody>
          <a:bodyPr/>
          <a:lstStyle/>
          <a:p>
            <a:fld id="{D249499C-3086-482C-A887-281A8A0E126A}" type="slidenum">
              <a:rPr lang="en-US" smtClean="0"/>
              <a:t>10</a:t>
            </a:fld>
            <a:endParaRPr lang="en-US"/>
          </a:p>
        </p:txBody>
      </p:sp>
      <p:sp>
        <p:nvSpPr>
          <p:cNvPr id="6" name="Rectangle 5">
            <a:extLst>
              <a:ext uri="{FF2B5EF4-FFF2-40B4-BE49-F238E27FC236}">
                <a16:creationId xmlns:a16="http://schemas.microsoft.com/office/drawing/2014/main" id="{C274022D-24B5-6474-D166-9DEBFF769D80}"/>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B038663D-A447-1F47-CDE1-55E95D30C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029375A4-AF8C-AD9B-3113-F38DB54B81A0}"/>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9B85D92B-CAA7-F39C-5D80-BB579330AE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D6331D9D-AA06-1AF3-239A-33FB0DC2A780}"/>
              </a:ext>
            </a:extLst>
          </p:cNvPr>
          <p:cNvPicPr>
            <a:picLocks noChangeAspect="1"/>
          </p:cNvPicPr>
          <p:nvPr/>
        </p:nvPicPr>
        <p:blipFill rotWithShape="1">
          <a:blip r:embed="rId4"/>
          <a:srcRect l="10937" t="8880" r="9573" b="14485"/>
          <a:stretch/>
        </p:blipFill>
        <p:spPr>
          <a:xfrm>
            <a:off x="2311003" y="1861218"/>
            <a:ext cx="7078670" cy="4303222"/>
          </a:xfrm>
          <a:prstGeom prst="rect">
            <a:avLst/>
          </a:prstGeom>
        </p:spPr>
      </p:pic>
    </p:spTree>
    <p:extLst>
      <p:ext uri="{BB962C8B-B14F-4D97-AF65-F5344CB8AC3E}">
        <p14:creationId xmlns:p14="http://schemas.microsoft.com/office/powerpoint/2010/main" val="2822997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9A6F-DBA5-69B4-1149-BED74738624E}"/>
              </a:ext>
            </a:extLst>
          </p:cNvPr>
          <p:cNvSpPr>
            <a:spLocks noGrp="1"/>
          </p:cNvSpPr>
          <p:nvPr>
            <p:ph type="title"/>
          </p:nvPr>
        </p:nvSpPr>
        <p:spPr/>
        <p:txBody>
          <a:bodyPr/>
          <a:lstStyle/>
          <a:p>
            <a:r>
              <a:rPr lang="en-US" dirty="0"/>
              <a:t>Software Testing</a:t>
            </a:r>
          </a:p>
        </p:txBody>
      </p:sp>
      <p:sp>
        <p:nvSpPr>
          <p:cNvPr id="3" name="Content Placeholder 2">
            <a:extLst>
              <a:ext uri="{FF2B5EF4-FFF2-40B4-BE49-F238E27FC236}">
                <a16:creationId xmlns:a16="http://schemas.microsoft.com/office/drawing/2014/main" id="{B2C86E0E-3CC7-696B-CFFA-AA98B9392021}"/>
              </a:ext>
            </a:extLst>
          </p:cNvPr>
          <p:cNvSpPr>
            <a:spLocks noGrp="1"/>
          </p:cNvSpPr>
          <p:nvPr>
            <p:ph idx="1"/>
          </p:nvPr>
        </p:nvSpPr>
        <p:spPr/>
        <p:txBody>
          <a:bodyPr>
            <a:normAutofit/>
          </a:bodyPr>
          <a:lstStyle/>
          <a:p>
            <a:r>
              <a:rPr lang="en-US" sz="3000" dirty="0"/>
              <a:t>Testing:</a:t>
            </a:r>
          </a:p>
          <a:p>
            <a:pPr>
              <a:buFont typeface="Wingdings" panose="05000000000000000000" pitchFamily="2" charset="2"/>
              <a:buChar char="q"/>
            </a:pPr>
            <a:r>
              <a:rPr lang="en-US" sz="2200" dirty="0"/>
              <a:t> To Ensure that whether the application is working as per the Requirements Or not.</a:t>
            </a:r>
          </a:p>
          <a:p>
            <a:pPr>
              <a:buFont typeface="Wingdings" panose="05000000000000000000" pitchFamily="2" charset="2"/>
              <a:buChar char="q"/>
            </a:pPr>
            <a:r>
              <a:rPr lang="en-US" sz="2200" dirty="0"/>
              <a:t> Software Testing is a process of verification whether the project will be acceptable to its end-users or not. </a:t>
            </a:r>
          </a:p>
          <a:p>
            <a:pPr>
              <a:buFont typeface="Wingdings" panose="05000000000000000000" pitchFamily="2" charset="2"/>
              <a:buChar char="q"/>
            </a:pPr>
            <a:endParaRPr lang="en-US" dirty="0"/>
          </a:p>
          <a:p>
            <a:pPr marL="0" indent="0">
              <a:buNone/>
            </a:pPr>
            <a:r>
              <a:rPr lang="en-US" sz="2900" dirty="0"/>
              <a:t>There are two types of testing.</a:t>
            </a:r>
          </a:p>
          <a:p>
            <a:pPr>
              <a:buFont typeface="Wingdings" panose="05000000000000000000" pitchFamily="2" charset="2"/>
              <a:buChar char="q"/>
            </a:pPr>
            <a:r>
              <a:rPr lang="en-US" sz="2500" dirty="0"/>
              <a:t> Structural (or ) white Box testing.</a:t>
            </a:r>
          </a:p>
          <a:p>
            <a:pPr>
              <a:buFont typeface="Wingdings" panose="05000000000000000000" pitchFamily="2" charset="2"/>
              <a:buChar char="q"/>
            </a:pPr>
            <a:r>
              <a:rPr lang="en-US" sz="2500" dirty="0"/>
              <a:t> Functional (or) Black Box testing. </a:t>
            </a:r>
          </a:p>
        </p:txBody>
      </p:sp>
      <p:sp>
        <p:nvSpPr>
          <p:cNvPr id="4" name="Footer Placeholder 3">
            <a:extLst>
              <a:ext uri="{FF2B5EF4-FFF2-40B4-BE49-F238E27FC236}">
                <a16:creationId xmlns:a16="http://schemas.microsoft.com/office/drawing/2014/main" id="{6AB10BEB-200B-329D-18AD-36D4FE500B3C}"/>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BE8447C7-1C8C-07A7-2A3F-9E2AC75DE472}"/>
              </a:ext>
            </a:extLst>
          </p:cNvPr>
          <p:cNvSpPr>
            <a:spLocks noGrp="1"/>
          </p:cNvSpPr>
          <p:nvPr>
            <p:ph type="sldNum" sz="quarter" idx="12"/>
          </p:nvPr>
        </p:nvSpPr>
        <p:spPr/>
        <p:txBody>
          <a:bodyPr/>
          <a:lstStyle/>
          <a:p>
            <a:fld id="{D249499C-3086-482C-A887-281A8A0E126A}" type="slidenum">
              <a:rPr lang="en-US" smtClean="0"/>
              <a:t>11</a:t>
            </a:fld>
            <a:endParaRPr lang="en-US"/>
          </a:p>
        </p:txBody>
      </p:sp>
      <p:sp>
        <p:nvSpPr>
          <p:cNvPr id="6" name="Rectangle 5">
            <a:extLst>
              <a:ext uri="{FF2B5EF4-FFF2-40B4-BE49-F238E27FC236}">
                <a16:creationId xmlns:a16="http://schemas.microsoft.com/office/drawing/2014/main" id="{C47134D9-CF8B-A778-ABCF-F7B081ABF92E}"/>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004BAF57-61E4-4432-DE6E-E83CF5095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8DA4909C-D6BF-04F3-ECEF-68A93C30C95C}"/>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DCE8A176-440A-3E05-A31A-2823D9274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701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9DCD-9F57-78E4-39FA-1E4AC87E01A7}"/>
              </a:ext>
            </a:extLst>
          </p:cNvPr>
          <p:cNvSpPr>
            <a:spLocks noGrp="1"/>
          </p:cNvSpPr>
          <p:nvPr>
            <p:ph type="title"/>
          </p:nvPr>
        </p:nvSpPr>
        <p:spPr/>
        <p:txBody>
          <a:bodyPr/>
          <a:lstStyle/>
          <a:p>
            <a:r>
              <a:rPr lang="en-US" dirty="0"/>
              <a:t>White Box Testing</a:t>
            </a:r>
          </a:p>
        </p:txBody>
      </p:sp>
      <p:sp>
        <p:nvSpPr>
          <p:cNvPr id="3" name="Content Placeholder 2">
            <a:extLst>
              <a:ext uri="{FF2B5EF4-FFF2-40B4-BE49-F238E27FC236}">
                <a16:creationId xmlns:a16="http://schemas.microsoft.com/office/drawing/2014/main" id="{221C8347-3BC2-ED9E-8618-A6ACF9F3DE36}"/>
              </a:ext>
            </a:extLst>
          </p:cNvPr>
          <p:cNvSpPr>
            <a:spLocks noGrp="1"/>
          </p:cNvSpPr>
          <p:nvPr>
            <p:ph idx="1"/>
          </p:nvPr>
        </p:nvSpPr>
        <p:spPr/>
        <p:txBody>
          <a:bodyPr>
            <a:normAutofit/>
          </a:bodyPr>
          <a:lstStyle/>
          <a:p>
            <a:pPr>
              <a:buFont typeface="Wingdings" panose="05000000000000000000" pitchFamily="2" charset="2"/>
              <a:buChar char="q"/>
            </a:pPr>
            <a:r>
              <a:rPr lang="en-US" sz="2200" dirty="0"/>
              <a:t> The testing is based on Knowledge of the internal logic of an application code. Also Known as </a:t>
            </a:r>
            <a:r>
              <a:rPr lang="en-US" sz="2200" b="1" dirty="0"/>
              <a:t>Glass Box </a:t>
            </a:r>
            <a:r>
              <a:rPr lang="en-US" sz="2200" dirty="0"/>
              <a:t>testing.</a:t>
            </a:r>
          </a:p>
          <a:p>
            <a:pPr>
              <a:buFont typeface="Wingdings" panose="05000000000000000000" pitchFamily="2" charset="2"/>
              <a:buChar char="q"/>
            </a:pPr>
            <a:r>
              <a:rPr lang="en-US" sz="2200" dirty="0"/>
              <a:t> Internal software and code working should be known for this type of testing.</a:t>
            </a:r>
          </a:p>
          <a:p>
            <a:pPr>
              <a:buFont typeface="Wingdings" panose="05000000000000000000" pitchFamily="2" charset="2"/>
              <a:buChar char="q"/>
            </a:pPr>
            <a:r>
              <a:rPr lang="en-US" sz="2200" dirty="0"/>
              <a:t> Tests are based on coverage of code statements , Branches, Paths and conditions.</a:t>
            </a:r>
          </a:p>
          <a:p>
            <a:pPr>
              <a:buFont typeface="Wingdings" panose="05000000000000000000" pitchFamily="2" charset="2"/>
              <a:buChar char="q"/>
            </a:pPr>
            <a:r>
              <a:rPr lang="en-US" sz="2200" dirty="0"/>
              <a:t> </a:t>
            </a:r>
            <a:r>
              <a:rPr lang="en-US" sz="2200" b="1" dirty="0"/>
              <a:t>Unit Testing </a:t>
            </a:r>
            <a:r>
              <a:rPr lang="en-US" sz="2200" dirty="0"/>
              <a:t>or </a:t>
            </a:r>
            <a:r>
              <a:rPr lang="en-US" sz="2200" b="1" dirty="0"/>
              <a:t>Component Testing </a:t>
            </a:r>
            <a:r>
              <a:rPr lang="en-US" sz="2200" dirty="0"/>
              <a:t>belongs to </a:t>
            </a:r>
            <a:r>
              <a:rPr lang="en-US" sz="2200" b="1" dirty="0"/>
              <a:t>white box </a:t>
            </a:r>
            <a:r>
              <a:rPr lang="en-US" sz="2200" dirty="0"/>
              <a:t>testing. </a:t>
            </a:r>
          </a:p>
        </p:txBody>
      </p:sp>
      <p:sp>
        <p:nvSpPr>
          <p:cNvPr id="4" name="Footer Placeholder 3">
            <a:extLst>
              <a:ext uri="{FF2B5EF4-FFF2-40B4-BE49-F238E27FC236}">
                <a16:creationId xmlns:a16="http://schemas.microsoft.com/office/drawing/2014/main" id="{8AC1FD2E-05E5-6694-C061-349576E373B1}"/>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E35FFEA6-8CC4-C404-7BF1-57B57169D7EE}"/>
              </a:ext>
            </a:extLst>
          </p:cNvPr>
          <p:cNvSpPr>
            <a:spLocks noGrp="1"/>
          </p:cNvSpPr>
          <p:nvPr>
            <p:ph type="sldNum" sz="quarter" idx="12"/>
          </p:nvPr>
        </p:nvSpPr>
        <p:spPr/>
        <p:txBody>
          <a:bodyPr/>
          <a:lstStyle/>
          <a:p>
            <a:fld id="{D249499C-3086-482C-A887-281A8A0E126A}" type="slidenum">
              <a:rPr lang="en-US" smtClean="0"/>
              <a:t>12</a:t>
            </a:fld>
            <a:endParaRPr lang="en-US"/>
          </a:p>
        </p:txBody>
      </p:sp>
      <p:sp>
        <p:nvSpPr>
          <p:cNvPr id="6" name="Rectangle 5">
            <a:extLst>
              <a:ext uri="{FF2B5EF4-FFF2-40B4-BE49-F238E27FC236}">
                <a16:creationId xmlns:a16="http://schemas.microsoft.com/office/drawing/2014/main" id="{9318393E-7D43-2D50-E259-D9BB776EE6DA}"/>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FE967BB3-F0A0-0F1A-F201-20B6C311BD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32D2C584-5CCC-BC78-8A3A-EFB46E4D0BF2}"/>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1671E659-3214-D53A-606A-4C05B99E70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BF6C5270-17E3-437F-A802-7BA5BF60B5F9}"/>
              </a:ext>
            </a:extLst>
          </p:cNvPr>
          <p:cNvPicPr>
            <a:picLocks noChangeAspect="1"/>
          </p:cNvPicPr>
          <p:nvPr/>
        </p:nvPicPr>
        <p:blipFill>
          <a:blip r:embed="rId4"/>
          <a:stretch>
            <a:fillRect/>
          </a:stretch>
        </p:blipFill>
        <p:spPr>
          <a:xfrm>
            <a:off x="3581890" y="3991566"/>
            <a:ext cx="4369842" cy="2267683"/>
          </a:xfrm>
          <a:prstGeom prst="rect">
            <a:avLst/>
          </a:prstGeom>
        </p:spPr>
      </p:pic>
    </p:spTree>
    <p:extLst>
      <p:ext uri="{BB962C8B-B14F-4D97-AF65-F5344CB8AC3E}">
        <p14:creationId xmlns:p14="http://schemas.microsoft.com/office/powerpoint/2010/main" val="278177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3036-B6F3-6330-8FF6-00661F5DF4E1}"/>
              </a:ext>
            </a:extLst>
          </p:cNvPr>
          <p:cNvSpPr>
            <a:spLocks noGrp="1"/>
          </p:cNvSpPr>
          <p:nvPr>
            <p:ph type="title"/>
          </p:nvPr>
        </p:nvSpPr>
        <p:spPr/>
        <p:txBody>
          <a:bodyPr/>
          <a:lstStyle/>
          <a:p>
            <a:r>
              <a:rPr lang="en-US" dirty="0"/>
              <a:t>White Box Testing (</a:t>
            </a:r>
            <a:r>
              <a:rPr lang="en-US" dirty="0" err="1"/>
              <a:t>Cont</a:t>
            </a:r>
            <a:r>
              <a:rPr lang="en-US" dirty="0"/>
              <a:t>…)</a:t>
            </a:r>
          </a:p>
        </p:txBody>
      </p:sp>
      <p:sp>
        <p:nvSpPr>
          <p:cNvPr id="3" name="Content Placeholder 2">
            <a:extLst>
              <a:ext uri="{FF2B5EF4-FFF2-40B4-BE49-F238E27FC236}">
                <a16:creationId xmlns:a16="http://schemas.microsoft.com/office/drawing/2014/main" id="{771DE009-06C6-CBEA-2980-95362C317563}"/>
              </a:ext>
            </a:extLst>
          </p:cNvPr>
          <p:cNvSpPr>
            <a:spLocks noGrp="1"/>
          </p:cNvSpPr>
          <p:nvPr>
            <p:ph idx="1"/>
          </p:nvPr>
        </p:nvSpPr>
        <p:spPr>
          <a:xfrm>
            <a:off x="1097280" y="1845733"/>
            <a:ext cx="10058400" cy="4536593"/>
          </a:xfrm>
        </p:spPr>
        <p:txBody>
          <a:bodyPr>
            <a:normAutofit fontScale="92500" lnSpcReduction="10000"/>
          </a:bodyPr>
          <a:lstStyle/>
          <a:p>
            <a:pPr algn="just">
              <a:lnSpc>
                <a:spcPct val="120000"/>
              </a:lnSpc>
              <a:buFont typeface="Wingdings" panose="05000000000000000000" pitchFamily="2" charset="2"/>
              <a:buChar char="q"/>
            </a:pPr>
            <a:r>
              <a:rPr lang="en-US" sz="2200" dirty="0"/>
              <a:t> White Box Testing (also known as </a:t>
            </a:r>
            <a:r>
              <a:rPr lang="en-US" sz="2200" b="1" dirty="0"/>
              <a:t>Clear Box Testing</a:t>
            </a:r>
            <a:r>
              <a:rPr lang="en-US" sz="2200" dirty="0"/>
              <a:t>, </a:t>
            </a:r>
            <a:r>
              <a:rPr lang="en-US" sz="2200" b="1" dirty="0"/>
              <a:t>Open Box Testing</a:t>
            </a:r>
            <a:r>
              <a:rPr lang="en-US" sz="2200" dirty="0"/>
              <a:t>, </a:t>
            </a:r>
            <a:r>
              <a:rPr lang="en-US" sz="2200" b="1" dirty="0"/>
              <a:t>Glass Box Testing</a:t>
            </a:r>
            <a:r>
              <a:rPr lang="en-US" sz="2200" dirty="0"/>
              <a:t>, </a:t>
            </a:r>
            <a:r>
              <a:rPr lang="en-US" sz="2200" b="1" dirty="0"/>
              <a:t>Transparent Box </a:t>
            </a:r>
            <a:r>
              <a:rPr lang="en-US" sz="2200" dirty="0"/>
              <a:t>Testing, </a:t>
            </a:r>
            <a:r>
              <a:rPr lang="en-US" sz="2200" b="1" dirty="0"/>
              <a:t>Code-Based Testing </a:t>
            </a:r>
            <a:r>
              <a:rPr lang="en-US" sz="2200" dirty="0"/>
              <a:t>or </a:t>
            </a:r>
            <a:r>
              <a:rPr lang="en-US" sz="2200" b="1" dirty="0"/>
              <a:t>Structural Testing</a:t>
            </a:r>
            <a:r>
              <a:rPr lang="en-US" sz="2200" dirty="0"/>
              <a:t>) is a software testing method in which the internal structure/design/implementation of the item being tested is known to the tester.</a:t>
            </a:r>
          </a:p>
          <a:p>
            <a:pPr algn="just">
              <a:lnSpc>
                <a:spcPct val="120000"/>
              </a:lnSpc>
              <a:buFont typeface="Wingdings" panose="05000000000000000000" pitchFamily="2" charset="2"/>
              <a:buChar char="q"/>
            </a:pPr>
            <a:r>
              <a:rPr lang="en-US" sz="2200" dirty="0"/>
              <a:t> </a:t>
            </a:r>
            <a:r>
              <a:rPr lang="en-US" sz="2200" b="1" dirty="0"/>
              <a:t>White-box test design techniques include:</a:t>
            </a:r>
          </a:p>
          <a:p>
            <a:pPr lvl="1" algn="just">
              <a:lnSpc>
                <a:spcPct val="120000"/>
              </a:lnSpc>
              <a:buFont typeface="Wingdings" panose="05000000000000000000" pitchFamily="2" charset="2"/>
              <a:buChar char="q"/>
            </a:pPr>
            <a:r>
              <a:rPr lang="en-US" sz="2200" dirty="0"/>
              <a:t> Control flow testing</a:t>
            </a:r>
          </a:p>
          <a:p>
            <a:pPr lvl="1" algn="just">
              <a:lnSpc>
                <a:spcPct val="120000"/>
              </a:lnSpc>
              <a:buFont typeface="Wingdings" panose="05000000000000000000" pitchFamily="2" charset="2"/>
              <a:buChar char="q"/>
            </a:pPr>
            <a:r>
              <a:rPr lang="en-US" sz="2200" dirty="0"/>
              <a:t> Data flow testing. </a:t>
            </a:r>
          </a:p>
          <a:p>
            <a:pPr lvl="1" algn="just">
              <a:lnSpc>
                <a:spcPct val="120000"/>
              </a:lnSpc>
              <a:buFont typeface="Wingdings" panose="05000000000000000000" pitchFamily="2" charset="2"/>
              <a:buChar char="q"/>
            </a:pPr>
            <a:r>
              <a:rPr lang="en-US" sz="2200" dirty="0"/>
              <a:t> Branch testing </a:t>
            </a:r>
          </a:p>
          <a:p>
            <a:pPr lvl="1" algn="just">
              <a:lnSpc>
                <a:spcPct val="120000"/>
              </a:lnSpc>
              <a:buFont typeface="Wingdings" panose="05000000000000000000" pitchFamily="2" charset="2"/>
              <a:buChar char="q"/>
            </a:pPr>
            <a:r>
              <a:rPr lang="en-US" sz="2200" dirty="0"/>
              <a:t> Path testing</a:t>
            </a:r>
          </a:p>
          <a:p>
            <a:pPr lvl="1" algn="just">
              <a:lnSpc>
                <a:spcPct val="120000"/>
              </a:lnSpc>
              <a:buFont typeface="Wingdings" panose="05000000000000000000" pitchFamily="2" charset="2"/>
              <a:buChar char="q"/>
            </a:pPr>
            <a:r>
              <a:rPr lang="en-US" sz="2200" dirty="0"/>
              <a:t> Statement coverage</a:t>
            </a:r>
          </a:p>
          <a:p>
            <a:pPr lvl="1" algn="just">
              <a:lnSpc>
                <a:spcPct val="120000"/>
              </a:lnSpc>
              <a:buFont typeface="Wingdings" panose="05000000000000000000" pitchFamily="2" charset="2"/>
              <a:buChar char="q"/>
            </a:pPr>
            <a:r>
              <a:rPr lang="en-US" sz="2200" dirty="0"/>
              <a:t> Decision coverage </a:t>
            </a:r>
            <a:endParaRPr lang="en-US" sz="2200" b="1" dirty="0"/>
          </a:p>
        </p:txBody>
      </p:sp>
      <p:sp>
        <p:nvSpPr>
          <p:cNvPr id="4" name="Footer Placeholder 3">
            <a:extLst>
              <a:ext uri="{FF2B5EF4-FFF2-40B4-BE49-F238E27FC236}">
                <a16:creationId xmlns:a16="http://schemas.microsoft.com/office/drawing/2014/main" id="{54F144F2-FB5C-9881-E82C-B621F1D9A9A9}"/>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ED850FD3-DB02-3476-AF27-6D7F660302B2}"/>
              </a:ext>
            </a:extLst>
          </p:cNvPr>
          <p:cNvSpPr>
            <a:spLocks noGrp="1"/>
          </p:cNvSpPr>
          <p:nvPr>
            <p:ph type="sldNum" sz="quarter" idx="12"/>
          </p:nvPr>
        </p:nvSpPr>
        <p:spPr/>
        <p:txBody>
          <a:bodyPr/>
          <a:lstStyle/>
          <a:p>
            <a:fld id="{D249499C-3086-482C-A887-281A8A0E126A}" type="slidenum">
              <a:rPr lang="en-US" smtClean="0"/>
              <a:t>13</a:t>
            </a:fld>
            <a:endParaRPr lang="en-US"/>
          </a:p>
        </p:txBody>
      </p:sp>
      <p:sp>
        <p:nvSpPr>
          <p:cNvPr id="6" name="Rectangle 5">
            <a:extLst>
              <a:ext uri="{FF2B5EF4-FFF2-40B4-BE49-F238E27FC236}">
                <a16:creationId xmlns:a16="http://schemas.microsoft.com/office/drawing/2014/main" id="{2E4D6073-E46C-6344-DAD4-77733A4324D5}"/>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10673C1A-D3AB-C329-EEB2-FD7D889246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25F00E9F-CF20-419E-28BB-7238915CEC2D}"/>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EC0C8149-DC15-A95F-C8D4-FB41A8458B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732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BDD0-64F4-705B-6799-3A03FB0B4636}"/>
              </a:ext>
            </a:extLst>
          </p:cNvPr>
          <p:cNvSpPr>
            <a:spLocks noGrp="1"/>
          </p:cNvSpPr>
          <p:nvPr>
            <p:ph type="title"/>
          </p:nvPr>
        </p:nvSpPr>
        <p:spPr/>
        <p:txBody>
          <a:bodyPr/>
          <a:lstStyle/>
          <a:p>
            <a:r>
              <a:rPr lang="en-US" dirty="0"/>
              <a:t>White Box Testing (</a:t>
            </a:r>
            <a:r>
              <a:rPr lang="en-US" dirty="0" err="1"/>
              <a:t>Cont</a:t>
            </a:r>
            <a:r>
              <a:rPr lang="en-US" dirty="0"/>
              <a:t>…)</a:t>
            </a:r>
          </a:p>
        </p:txBody>
      </p:sp>
      <p:sp>
        <p:nvSpPr>
          <p:cNvPr id="3" name="Content Placeholder 2">
            <a:extLst>
              <a:ext uri="{FF2B5EF4-FFF2-40B4-BE49-F238E27FC236}">
                <a16:creationId xmlns:a16="http://schemas.microsoft.com/office/drawing/2014/main" id="{D2DD1299-59C8-FB7C-4A8C-B70F2A245BF7}"/>
              </a:ext>
            </a:extLst>
          </p:cNvPr>
          <p:cNvSpPr>
            <a:spLocks noGrp="1"/>
          </p:cNvSpPr>
          <p:nvPr>
            <p:ph idx="1"/>
          </p:nvPr>
        </p:nvSpPr>
        <p:spPr/>
        <p:txBody>
          <a:bodyPr>
            <a:normAutofit/>
          </a:bodyPr>
          <a:lstStyle/>
          <a:p>
            <a:pPr>
              <a:lnSpc>
                <a:spcPct val="150000"/>
              </a:lnSpc>
              <a:buFont typeface="Wingdings" panose="05000000000000000000" pitchFamily="2" charset="2"/>
              <a:buChar char="q"/>
            </a:pPr>
            <a:r>
              <a:rPr lang="en-US" sz="2200" b="1" dirty="0"/>
              <a:t> Levels Applicable To :</a:t>
            </a:r>
          </a:p>
          <a:p>
            <a:pPr lvl="1">
              <a:lnSpc>
                <a:spcPct val="150000"/>
              </a:lnSpc>
              <a:buFont typeface="Wingdings" panose="05000000000000000000" pitchFamily="2" charset="2"/>
              <a:buChar char="q"/>
            </a:pPr>
            <a:r>
              <a:rPr lang="en-US" sz="2200" b="1" dirty="0"/>
              <a:t> Unit Testing: </a:t>
            </a:r>
            <a:r>
              <a:rPr lang="en-US" sz="2200" dirty="0"/>
              <a:t>For testing paths within a unit.</a:t>
            </a:r>
          </a:p>
          <a:p>
            <a:pPr lvl="1">
              <a:lnSpc>
                <a:spcPct val="150000"/>
              </a:lnSpc>
              <a:buFont typeface="Wingdings" panose="05000000000000000000" pitchFamily="2" charset="2"/>
              <a:buChar char="q"/>
            </a:pPr>
            <a:r>
              <a:rPr lang="en-US" sz="2200" dirty="0"/>
              <a:t> </a:t>
            </a:r>
            <a:r>
              <a:rPr lang="en-US" sz="2200" b="1" dirty="0"/>
              <a:t>Integration Testing: </a:t>
            </a:r>
            <a:r>
              <a:rPr lang="en-US" sz="2200" dirty="0"/>
              <a:t>For testing paths between units.</a:t>
            </a:r>
          </a:p>
          <a:p>
            <a:pPr lvl="1">
              <a:lnSpc>
                <a:spcPct val="150000"/>
              </a:lnSpc>
              <a:buFont typeface="Wingdings" panose="05000000000000000000" pitchFamily="2" charset="2"/>
              <a:buChar char="q"/>
            </a:pPr>
            <a:r>
              <a:rPr lang="en-US" sz="2200" b="1" dirty="0"/>
              <a:t> System Testing: </a:t>
            </a:r>
            <a:r>
              <a:rPr lang="en-US" sz="2200" dirty="0"/>
              <a:t>For testing paths between subsystems. </a:t>
            </a:r>
          </a:p>
          <a:p>
            <a:pPr lvl="1">
              <a:lnSpc>
                <a:spcPct val="150000"/>
              </a:lnSpc>
              <a:buFont typeface="Wingdings" panose="05000000000000000000" pitchFamily="2" charset="2"/>
              <a:buChar char="q"/>
            </a:pPr>
            <a:r>
              <a:rPr lang="en-US" sz="2200" dirty="0"/>
              <a:t> However, it is mainly applied to Unit Testing. </a:t>
            </a:r>
            <a:endParaRPr lang="en-US" sz="2200" b="1" dirty="0"/>
          </a:p>
        </p:txBody>
      </p:sp>
      <p:sp>
        <p:nvSpPr>
          <p:cNvPr id="4" name="Footer Placeholder 3">
            <a:extLst>
              <a:ext uri="{FF2B5EF4-FFF2-40B4-BE49-F238E27FC236}">
                <a16:creationId xmlns:a16="http://schemas.microsoft.com/office/drawing/2014/main" id="{D17CA675-3000-BB81-F689-4E4F7E588285}"/>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D27DAB2E-11D6-EEB3-0147-F00BC03C9039}"/>
              </a:ext>
            </a:extLst>
          </p:cNvPr>
          <p:cNvSpPr>
            <a:spLocks noGrp="1"/>
          </p:cNvSpPr>
          <p:nvPr>
            <p:ph type="sldNum" sz="quarter" idx="12"/>
          </p:nvPr>
        </p:nvSpPr>
        <p:spPr/>
        <p:txBody>
          <a:bodyPr/>
          <a:lstStyle/>
          <a:p>
            <a:fld id="{D249499C-3086-482C-A887-281A8A0E126A}" type="slidenum">
              <a:rPr lang="en-US" smtClean="0"/>
              <a:t>14</a:t>
            </a:fld>
            <a:endParaRPr lang="en-US"/>
          </a:p>
        </p:txBody>
      </p:sp>
      <p:sp>
        <p:nvSpPr>
          <p:cNvPr id="6" name="Rectangle 5">
            <a:extLst>
              <a:ext uri="{FF2B5EF4-FFF2-40B4-BE49-F238E27FC236}">
                <a16:creationId xmlns:a16="http://schemas.microsoft.com/office/drawing/2014/main" id="{995565CB-6658-E9CD-974A-747DF240E57F}"/>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CD497441-5270-FE02-95F3-F83830A0F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9EC62059-65D3-9865-DBDA-8111D730CFC4}"/>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6A449A31-EA70-54CE-8399-C06E54E1DA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098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A0A3-3CAD-C1FD-1EA5-24088898A5BE}"/>
              </a:ext>
            </a:extLst>
          </p:cNvPr>
          <p:cNvSpPr>
            <a:spLocks noGrp="1"/>
          </p:cNvSpPr>
          <p:nvPr>
            <p:ph type="title"/>
          </p:nvPr>
        </p:nvSpPr>
        <p:spPr/>
        <p:txBody>
          <a:bodyPr/>
          <a:lstStyle/>
          <a:p>
            <a:r>
              <a:rPr lang="en-US" dirty="0"/>
              <a:t>Black Box Testing</a:t>
            </a:r>
          </a:p>
        </p:txBody>
      </p:sp>
      <p:sp>
        <p:nvSpPr>
          <p:cNvPr id="3" name="Content Placeholder 2">
            <a:extLst>
              <a:ext uri="{FF2B5EF4-FFF2-40B4-BE49-F238E27FC236}">
                <a16:creationId xmlns:a16="http://schemas.microsoft.com/office/drawing/2014/main" id="{9C0BBC0D-0803-636A-962E-881B7DA7F267}"/>
              </a:ext>
            </a:extLst>
          </p:cNvPr>
          <p:cNvSpPr>
            <a:spLocks noGrp="1"/>
          </p:cNvSpPr>
          <p:nvPr>
            <p:ph idx="1"/>
          </p:nvPr>
        </p:nvSpPr>
        <p:spPr/>
        <p:txBody>
          <a:bodyPr>
            <a:normAutofit/>
          </a:bodyPr>
          <a:lstStyle/>
          <a:p>
            <a:pPr>
              <a:buFont typeface="Wingdings" panose="05000000000000000000" pitchFamily="2" charset="2"/>
              <a:buChar char="q"/>
            </a:pPr>
            <a:r>
              <a:rPr lang="en-US" sz="2200" dirty="0"/>
              <a:t> Internal System design is not considered in this type of testing.</a:t>
            </a:r>
          </a:p>
          <a:p>
            <a:pPr>
              <a:buFont typeface="Wingdings" panose="05000000000000000000" pitchFamily="2" charset="2"/>
              <a:buChar char="q"/>
            </a:pPr>
            <a:r>
              <a:rPr lang="en-US" sz="2200" dirty="0"/>
              <a:t> Test are based on requirements and Functionality.</a:t>
            </a:r>
          </a:p>
          <a:p>
            <a:pPr>
              <a:buFont typeface="Wingdings" panose="05000000000000000000" pitchFamily="2" charset="2"/>
              <a:buChar char="q"/>
            </a:pPr>
            <a:r>
              <a:rPr lang="en-US" sz="2200" dirty="0"/>
              <a:t> Other than Unit testing the remaining testing types, belongs to this Black Box Testing. </a:t>
            </a:r>
          </a:p>
        </p:txBody>
      </p:sp>
      <p:sp>
        <p:nvSpPr>
          <p:cNvPr id="4" name="Footer Placeholder 3">
            <a:extLst>
              <a:ext uri="{FF2B5EF4-FFF2-40B4-BE49-F238E27FC236}">
                <a16:creationId xmlns:a16="http://schemas.microsoft.com/office/drawing/2014/main" id="{7E8F2396-562E-8FF3-B745-51E37DA5ABA2}"/>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6AF828EB-1322-A497-2FC0-EFEA014C961F}"/>
              </a:ext>
            </a:extLst>
          </p:cNvPr>
          <p:cNvSpPr>
            <a:spLocks noGrp="1"/>
          </p:cNvSpPr>
          <p:nvPr>
            <p:ph type="sldNum" sz="quarter" idx="12"/>
          </p:nvPr>
        </p:nvSpPr>
        <p:spPr/>
        <p:txBody>
          <a:bodyPr/>
          <a:lstStyle/>
          <a:p>
            <a:fld id="{D249499C-3086-482C-A887-281A8A0E126A}" type="slidenum">
              <a:rPr lang="en-US" smtClean="0"/>
              <a:t>15</a:t>
            </a:fld>
            <a:endParaRPr lang="en-US"/>
          </a:p>
        </p:txBody>
      </p:sp>
      <p:sp>
        <p:nvSpPr>
          <p:cNvPr id="6" name="Rectangle 5">
            <a:extLst>
              <a:ext uri="{FF2B5EF4-FFF2-40B4-BE49-F238E27FC236}">
                <a16:creationId xmlns:a16="http://schemas.microsoft.com/office/drawing/2014/main" id="{6CAD1B13-810C-69A7-6950-D118C75AD461}"/>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D29AE680-829F-1448-D3EA-102A6DC35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6AB80423-B311-2F45-8E19-9CFA54D5304B}"/>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08DED70A-0B13-3B43-8093-7B5ABCB9BB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5193A37E-317C-2104-DF26-6DD7615CD1D9}"/>
              </a:ext>
            </a:extLst>
          </p:cNvPr>
          <p:cNvPicPr>
            <a:picLocks noChangeAspect="1"/>
          </p:cNvPicPr>
          <p:nvPr/>
        </p:nvPicPr>
        <p:blipFill>
          <a:blip r:embed="rId4"/>
          <a:stretch>
            <a:fillRect/>
          </a:stretch>
        </p:blipFill>
        <p:spPr>
          <a:xfrm>
            <a:off x="3136888" y="3438236"/>
            <a:ext cx="5431789" cy="2779449"/>
          </a:xfrm>
          <a:prstGeom prst="rect">
            <a:avLst/>
          </a:prstGeom>
        </p:spPr>
      </p:pic>
    </p:spTree>
    <p:extLst>
      <p:ext uri="{BB962C8B-B14F-4D97-AF65-F5344CB8AC3E}">
        <p14:creationId xmlns:p14="http://schemas.microsoft.com/office/powerpoint/2010/main" val="335304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F299-52DB-302B-B7B1-9AD0EB1FE6B9}"/>
              </a:ext>
            </a:extLst>
          </p:cNvPr>
          <p:cNvSpPr>
            <a:spLocks noGrp="1"/>
          </p:cNvSpPr>
          <p:nvPr>
            <p:ph type="title"/>
          </p:nvPr>
        </p:nvSpPr>
        <p:spPr/>
        <p:txBody>
          <a:bodyPr/>
          <a:lstStyle/>
          <a:p>
            <a:r>
              <a:rPr lang="en-US" dirty="0"/>
              <a:t>Black Box Testing Techniques: </a:t>
            </a:r>
          </a:p>
        </p:txBody>
      </p:sp>
      <p:sp>
        <p:nvSpPr>
          <p:cNvPr id="3" name="Content Placeholder 2">
            <a:extLst>
              <a:ext uri="{FF2B5EF4-FFF2-40B4-BE49-F238E27FC236}">
                <a16:creationId xmlns:a16="http://schemas.microsoft.com/office/drawing/2014/main" id="{77DD024A-5068-4084-0C63-FBFD2B0ED399}"/>
              </a:ext>
            </a:extLst>
          </p:cNvPr>
          <p:cNvSpPr>
            <a:spLocks noGrp="1"/>
          </p:cNvSpPr>
          <p:nvPr>
            <p:ph idx="1"/>
          </p:nvPr>
        </p:nvSpPr>
        <p:spPr/>
        <p:txBody>
          <a:bodyPr>
            <a:normAutofit/>
          </a:bodyPr>
          <a:lstStyle/>
          <a:p>
            <a:pPr>
              <a:lnSpc>
                <a:spcPct val="150000"/>
              </a:lnSpc>
              <a:buFont typeface="Wingdings" panose="05000000000000000000" pitchFamily="2" charset="2"/>
              <a:buChar char="q"/>
            </a:pPr>
            <a:r>
              <a:rPr lang="en-US" sz="2200" dirty="0"/>
              <a:t> Following are some techniques that can be used for designing black box tests. </a:t>
            </a:r>
          </a:p>
          <a:p>
            <a:pPr lvl="1">
              <a:lnSpc>
                <a:spcPct val="150000"/>
              </a:lnSpc>
              <a:buFont typeface="Wingdings" panose="05000000000000000000" pitchFamily="2" charset="2"/>
              <a:buChar char="q"/>
            </a:pPr>
            <a:r>
              <a:rPr lang="en-US" sz="2200" dirty="0"/>
              <a:t> Equivalence partitioning.</a:t>
            </a:r>
          </a:p>
          <a:p>
            <a:pPr lvl="1">
              <a:lnSpc>
                <a:spcPct val="150000"/>
              </a:lnSpc>
              <a:buFont typeface="Wingdings" panose="05000000000000000000" pitchFamily="2" charset="2"/>
              <a:buChar char="q"/>
            </a:pPr>
            <a:r>
              <a:rPr lang="en-US" sz="2200" dirty="0"/>
              <a:t> Boundary Value Analysis.</a:t>
            </a:r>
          </a:p>
          <a:p>
            <a:pPr lvl="1">
              <a:lnSpc>
                <a:spcPct val="150000"/>
              </a:lnSpc>
              <a:buFont typeface="Wingdings" panose="05000000000000000000" pitchFamily="2" charset="2"/>
              <a:buChar char="q"/>
            </a:pPr>
            <a:r>
              <a:rPr lang="en-US" sz="2200" dirty="0"/>
              <a:t> Cause Effect Graphing </a:t>
            </a:r>
          </a:p>
        </p:txBody>
      </p:sp>
      <p:sp>
        <p:nvSpPr>
          <p:cNvPr id="4" name="Footer Placeholder 3">
            <a:extLst>
              <a:ext uri="{FF2B5EF4-FFF2-40B4-BE49-F238E27FC236}">
                <a16:creationId xmlns:a16="http://schemas.microsoft.com/office/drawing/2014/main" id="{FB35AE1E-6BB1-8458-EFE7-B78504CB9B3A}"/>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8F4B82C7-86C4-85B2-F21B-E4AD477504E6}"/>
              </a:ext>
            </a:extLst>
          </p:cNvPr>
          <p:cNvSpPr>
            <a:spLocks noGrp="1"/>
          </p:cNvSpPr>
          <p:nvPr>
            <p:ph type="sldNum" sz="quarter" idx="12"/>
          </p:nvPr>
        </p:nvSpPr>
        <p:spPr/>
        <p:txBody>
          <a:bodyPr/>
          <a:lstStyle/>
          <a:p>
            <a:fld id="{D249499C-3086-482C-A887-281A8A0E126A}" type="slidenum">
              <a:rPr lang="en-US" smtClean="0"/>
              <a:t>16</a:t>
            </a:fld>
            <a:endParaRPr lang="en-US"/>
          </a:p>
        </p:txBody>
      </p:sp>
      <p:sp>
        <p:nvSpPr>
          <p:cNvPr id="6" name="Rectangle 5">
            <a:extLst>
              <a:ext uri="{FF2B5EF4-FFF2-40B4-BE49-F238E27FC236}">
                <a16:creationId xmlns:a16="http://schemas.microsoft.com/office/drawing/2014/main" id="{873B98CC-AC54-193F-107D-C2BF83680E13}"/>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54C6C686-EB25-AA0A-245F-4924A1B3F6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D27FEB62-F9A5-587F-0EFB-A32DBAAE4956}"/>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6C810913-536C-D21E-3C3A-95A32EC95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297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4388-036F-294A-2253-5B51A6AE5887}"/>
              </a:ext>
            </a:extLst>
          </p:cNvPr>
          <p:cNvSpPr>
            <a:spLocks noGrp="1"/>
          </p:cNvSpPr>
          <p:nvPr>
            <p:ph type="title"/>
          </p:nvPr>
        </p:nvSpPr>
        <p:spPr/>
        <p:txBody>
          <a:bodyPr>
            <a:normAutofit/>
          </a:bodyPr>
          <a:lstStyle/>
          <a:p>
            <a:r>
              <a:rPr lang="en-US" sz="3800" b="1" dirty="0"/>
              <a:t>Differences between Black Box and White Box Testing</a:t>
            </a:r>
          </a:p>
        </p:txBody>
      </p:sp>
      <p:sp>
        <p:nvSpPr>
          <p:cNvPr id="3" name="Content Placeholder 2">
            <a:extLst>
              <a:ext uri="{FF2B5EF4-FFF2-40B4-BE49-F238E27FC236}">
                <a16:creationId xmlns:a16="http://schemas.microsoft.com/office/drawing/2014/main" id="{34A8A48A-93D5-69AE-EB18-C9530C6D6A8B}"/>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EC2D7A94-5A73-96CA-B960-3102ED92B8FC}"/>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63364253-C290-C3FF-3A59-FFCBCB26C472}"/>
              </a:ext>
            </a:extLst>
          </p:cNvPr>
          <p:cNvSpPr>
            <a:spLocks noGrp="1"/>
          </p:cNvSpPr>
          <p:nvPr>
            <p:ph type="sldNum" sz="quarter" idx="12"/>
          </p:nvPr>
        </p:nvSpPr>
        <p:spPr/>
        <p:txBody>
          <a:bodyPr/>
          <a:lstStyle/>
          <a:p>
            <a:fld id="{D249499C-3086-482C-A887-281A8A0E126A}" type="slidenum">
              <a:rPr lang="en-US" smtClean="0"/>
              <a:t>17</a:t>
            </a:fld>
            <a:endParaRPr lang="en-US"/>
          </a:p>
        </p:txBody>
      </p:sp>
      <p:sp>
        <p:nvSpPr>
          <p:cNvPr id="6" name="Rectangle 5">
            <a:extLst>
              <a:ext uri="{FF2B5EF4-FFF2-40B4-BE49-F238E27FC236}">
                <a16:creationId xmlns:a16="http://schemas.microsoft.com/office/drawing/2014/main" id="{668AB6E3-E2A8-EEED-1650-0B559B8B6413}"/>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8075E190-15C8-2BAC-F2E4-EEE8913EBB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EAFD7D35-F8A1-30F0-929C-4100E94EBA71}"/>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108BDE30-54CD-4E10-48EE-AE3D9943C6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5076A6FD-8ED0-696A-972D-4D1709CCBC73}"/>
              </a:ext>
            </a:extLst>
          </p:cNvPr>
          <p:cNvPicPr>
            <a:picLocks noChangeAspect="1"/>
          </p:cNvPicPr>
          <p:nvPr/>
        </p:nvPicPr>
        <p:blipFill>
          <a:blip r:embed="rId4"/>
          <a:stretch>
            <a:fillRect/>
          </a:stretch>
        </p:blipFill>
        <p:spPr>
          <a:xfrm>
            <a:off x="2645093" y="1845905"/>
            <a:ext cx="6191250" cy="4133850"/>
          </a:xfrm>
          <a:prstGeom prst="rect">
            <a:avLst/>
          </a:prstGeom>
        </p:spPr>
      </p:pic>
    </p:spTree>
    <p:extLst>
      <p:ext uri="{BB962C8B-B14F-4D97-AF65-F5344CB8AC3E}">
        <p14:creationId xmlns:p14="http://schemas.microsoft.com/office/powerpoint/2010/main" val="3400840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FAE4-E6C7-741B-0ECC-48873A00E4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D7E1C2-6396-0155-829D-0DDAEE644D5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DA588DC2-B9B6-A581-F3F4-7002EBA8CB5A}"/>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E93FDEBD-37B8-A55D-D493-FB998A82FF92}"/>
              </a:ext>
            </a:extLst>
          </p:cNvPr>
          <p:cNvSpPr>
            <a:spLocks noGrp="1"/>
          </p:cNvSpPr>
          <p:nvPr>
            <p:ph type="sldNum" sz="quarter" idx="12"/>
          </p:nvPr>
        </p:nvSpPr>
        <p:spPr/>
        <p:txBody>
          <a:bodyPr/>
          <a:lstStyle/>
          <a:p>
            <a:fld id="{D249499C-3086-482C-A887-281A8A0E126A}" type="slidenum">
              <a:rPr lang="en-US" smtClean="0"/>
              <a:t>18</a:t>
            </a:fld>
            <a:endParaRPr lang="en-US"/>
          </a:p>
        </p:txBody>
      </p:sp>
      <p:sp>
        <p:nvSpPr>
          <p:cNvPr id="6" name="Rectangle 5">
            <a:extLst>
              <a:ext uri="{FF2B5EF4-FFF2-40B4-BE49-F238E27FC236}">
                <a16:creationId xmlns:a16="http://schemas.microsoft.com/office/drawing/2014/main" id="{4C7B6DE4-240B-BB52-47F9-B0F1F62549D2}"/>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4CF1736E-5FE7-D985-9A66-616F2FD21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0A7789ED-341E-86F9-AD69-CF9ACBEEB0E6}"/>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189542E2-E91E-3BEC-ED1D-BB2C6FFA13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1F2C7BA2-190A-087E-7912-C347F6905386}"/>
              </a:ext>
            </a:extLst>
          </p:cNvPr>
          <p:cNvPicPr>
            <a:picLocks noChangeAspect="1"/>
          </p:cNvPicPr>
          <p:nvPr/>
        </p:nvPicPr>
        <p:blipFill>
          <a:blip r:embed="rId4"/>
          <a:stretch>
            <a:fillRect/>
          </a:stretch>
        </p:blipFill>
        <p:spPr>
          <a:xfrm>
            <a:off x="1194855" y="70034"/>
            <a:ext cx="8676978" cy="6207687"/>
          </a:xfrm>
          <a:prstGeom prst="rect">
            <a:avLst/>
          </a:prstGeom>
        </p:spPr>
      </p:pic>
    </p:spTree>
    <p:extLst>
      <p:ext uri="{BB962C8B-B14F-4D97-AF65-F5344CB8AC3E}">
        <p14:creationId xmlns:p14="http://schemas.microsoft.com/office/powerpoint/2010/main" val="4049256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BE4EC-EACA-27BE-AE78-5C8260F74BF8}"/>
              </a:ext>
            </a:extLst>
          </p:cNvPr>
          <p:cNvSpPr>
            <a:spLocks noGrp="1"/>
          </p:cNvSpPr>
          <p:nvPr>
            <p:ph type="title"/>
          </p:nvPr>
        </p:nvSpPr>
        <p:spPr/>
        <p:txBody>
          <a:bodyPr/>
          <a:lstStyle/>
          <a:p>
            <a:r>
              <a:rPr lang="en-US" dirty="0"/>
              <a:t>What is SDLC?</a:t>
            </a:r>
          </a:p>
        </p:txBody>
      </p:sp>
      <p:sp>
        <p:nvSpPr>
          <p:cNvPr id="3" name="Content Placeholder 2">
            <a:extLst>
              <a:ext uri="{FF2B5EF4-FFF2-40B4-BE49-F238E27FC236}">
                <a16:creationId xmlns:a16="http://schemas.microsoft.com/office/drawing/2014/main" id="{F74060BA-A204-24C4-A64E-65FFF1CC26D2}"/>
              </a:ext>
            </a:extLst>
          </p:cNvPr>
          <p:cNvSpPr>
            <a:spLocks noGrp="1"/>
          </p:cNvSpPr>
          <p:nvPr>
            <p:ph idx="1"/>
          </p:nvPr>
        </p:nvSpPr>
        <p:spPr/>
        <p:txBody>
          <a:bodyPr>
            <a:normAutofit/>
          </a:bodyPr>
          <a:lstStyle/>
          <a:p>
            <a:pPr>
              <a:buFont typeface="Wingdings" panose="05000000000000000000" pitchFamily="2" charset="2"/>
              <a:buChar char="q"/>
            </a:pPr>
            <a:r>
              <a:rPr lang="en-US" sz="2200" dirty="0"/>
              <a:t> SDLC is a process followed for a software project, within a software organization.</a:t>
            </a:r>
          </a:p>
          <a:p>
            <a:pPr>
              <a:buFont typeface="Wingdings" panose="05000000000000000000" pitchFamily="2" charset="2"/>
              <a:buChar char="q"/>
            </a:pPr>
            <a:r>
              <a:rPr lang="en-US" sz="2200" dirty="0"/>
              <a:t> It consists of a detailed plan describing how to develop, maintain, replace and alter or enhance specific software.</a:t>
            </a:r>
          </a:p>
          <a:p>
            <a:pPr>
              <a:buFont typeface="Wingdings" panose="05000000000000000000" pitchFamily="2" charset="2"/>
              <a:buChar char="q"/>
            </a:pPr>
            <a:r>
              <a:rPr lang="en-US" sz="2200" dirty="0"/>
              <a:t> The life cycle defines a methodology for improving the quality of software and the overall development process. </a:t>
            </a:r>
          </a:p>
        </p:txBody>
      </p:sp>
      <p:sp>
        <p:nvSpPr>
          <p:cNvPr id="4" name="Footer Placeholder 3">
            <a:extLst>
              <a:ext uri="{FF2B5EF4-FFF2-40B4-BE49-F238E27FC236}">
                <a16:creationId xmlns:a16="http://schemas.microsoft.com/office/drawing/2014/main" id="{DB540177-6CDD-407B-2D24-DD1D733AF4AF}"/>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9865F36E-04EA-9B51-CE79-408DB5D61EA2}"/>
              </a:ext>
            </a:extLst>
          </p:cNvPr>
          <p:cNvSpPr>
            <a:spLocks noGrp="1"/>
          </p:cNvSpPr>
          <p:nvPr>
            <p:ph type="sldNum" sz="quarter" idx="12"/>
          </p:nvPr>
        </p:nvSpPr>
        <p:spPr/>
        <p:txBody>
          <a:bodyPr/>
          <a:lstStyle/>
          <a:p>
            <a:fld id="{D249499C-3086-482C-A887-281A8A0E126A}" type="slidenum">
              <a:rPr lang="en-US" smtClean="0"/>
              <a:t>19</a:t>
            </a:fld>
            <a:endParaRPr lang="en-US"/>
          </a:p>
        </p:txBody>
      </p:sp>
      <p:sp>
        <p:nvSpPr>
          <p:cNvPr id="6" name="Rectangle 5">
            <a:extLst>
              <a:ext uri="{FF2B5EF4-FFF2-40B4-BE49-F238E27FC236}">
                <a16:creationId xmlns:a16="http://schemas.microsoft.com/office/drawing/2014/main" id="{62038601-294F-B8BB-428D-BA7E8239DB7A}"/>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A2718DFF-6FC8-DBC3-925A-C909EA8635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FE2FFFDC-77F8-F0B8-0A4B-8BE9D5D924A0}"/>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C4AE6191-D678-07B3-5ADF-C207F4C754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7981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41EF-8E45-7F31-2AE6-21A9F8B06AF4}"/>
              </a:ext>
            </a:extLst>
          </p:cNvPr>
          <p:cNvSpPr>
            <a:spLocks noGrp="1"/>
          </p:cNvSpPr>
          <p:nvPr>
            <p:ph type="title"/>
          </p:nvPr>
        </p:nvSpPr>
        <p:spPr/>
        <p:txBody>
          <a:bodyPr/>
          <a:lstStyle/>
          <a:p>
            <a:r>
              <a:rPr lang="en-US" dirty="0"/>
              <a:t>What is software?</a:t>
            </a:r>
          </a:p>
        </p:txBody>
      </p:sp>
      <p:sp>
        <p:nvSpPr>
          <p:cNvPr id="3" name="Content Placeholder 2">
            <a:extLst>
              <a:ext uri="{FF2B5EF4-FFF2-40B4-BE49-F238E27FC236}">
                <a16:creationId xmlns:a16="http://schemas.microsoft.com/office/drawing/2014/main" id="{6431F2E7-D4A3-AB74-8024-A4F2386032F4}"/>
              </a:ext>
            </a:extLst>
          </p:cNvPr>
          <p:cNvSpPr>
            <a:spLocks noGrp="1"/>
          </p:cNvSpPr>
          <p:nvPr>
            <p:ph idx="1"/>
          </p:nvPr>
        </p:nvSpPr>
        <p:spPr/>
        <p:txBody>
          <a:bodyPr>
            <a:normAutofit/>
          </a:bodyPr>
          <a:lstStyle/>
          <a:p>
            <a:pPr>
              <a:buFont typeface="Wingdings" panose="05000000000000000000" pitchFamily="2" charset="2"/>
              <a:buChar char="q"/>
            </a:pPr>
            <a:r>
              <a:rPr lang="en-US" sz="3000" dirty="0"/>
              <a:t> Software is nothing but an Automation. </a:t>
            </a:r>
          </a:p>
          <a:p>
            <a:pPr>
              <a:buFont typeface="Wingdings" panose="05000000000000000000" pitchFamily="2" charset="2"/>
              <a:buChar char="q"/>
            </a:pPr>
            <a:r>
              <a:rPr lang="en-US" sz="3000" dirty="0"/>
              <a:t> Software is collection of programs where, it will take input from User.  And it will do the process and it will give the Output.</a:t>
            </a:r>
          </a:p>
          <a:p>
            <a:pPr marL="0" indent="0">
              <a:buNone/>
            </a:pPr>
            <a:endParaRPr lang="en-US" dirty="0"/>
          </a:p>
        </p:txBody>
      </p:sp>
      <p:sp>
        <p:nvSpPr>
          <p:cNvPr id="4" name="Footer Placeholder 3">
            <a:extLst>
              <a:ext uri="{FF2B5EF4-FFF2-40B4-BE49-F238E27FC236}">
                <a16:creationId xmlns:a16="http://schemas.microsoft.com/office/drawing/2014/main" id="{D2C3578B-D804-23AB-0BFF-C5A9E63C69DB}"/>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70774EFF-A05D-AB99-507B-F9A39CC5E3FA}"/>
              </a:ext>
            </a:extLst>
          </p:cNvPr>
          <p:cNvSpPr>
            <a:spLocks noGrp="1"/>
          </p:cNvSpPr>
          <p:nvPr>
            <p:ph type="sldNum" sz="quarter" idx="12"/>
          </p:nvPr>
        </p:nvSpPr>
        <p:spPr/>
        <p:txBody>
          <a:bodyPr/>
          <a:lstStyle/>
          <a:p>
            <a:fld id="{D249499C-3086-482C-A887-281A8A0E126A}" type="slidenum">
              <a:rPr lang="en-US" smtClean="0"/>
              <a:t>2</a:t>
            </a:fld>
            <a:endParaRPr lang="en-US"/>
          </a:p>
        </p:txBody>
      </p:sp>
      <p:sp>
        <p:nvSpPr>
          <p:cNvPr id="6" name="Rectangle 5">
            <a:extLst>
              <a:ext uri="{FF2B5EF4-FFF2-40B4-BE49-F238E27FC236}">
                <a16:creationId xmlns:a16="http://schemas.microsoft.com/office/drawing/2014/main" id="{22629D9C-E48D-F1A0-ED65-0E590B0C0D36}"/>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B98C7143-464D-37BD-9148-81062C42E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627FB50C-F497-7973-D606-57720C98510D}"/>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E04F2519-D298-6C17-2921-55CFA297BA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420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7478-AABF-1BD1-6B81-CE43A577084D}"/>
              </a:ext>
            </a:extLst>
          </p:cNvPr>
          <p:cNvSpPr>
            <a:spLocks noGrp="1"/>
          </p:cNvSpPr>
          <p:nvPr>
            <p:ph type="title"/>
          </p:nvPr>
        </p:nvSpPr>
        <p:spPr/>
        <p:txBody>
          <a:bodyPr/>
          <a:lstStyle/>
          <a:p>
            <a:r>
              <a:rPr lang="en-US" dirty="0"/>
              <a:t>SDLC -Software Development life cycle</a:t>
            </a:r>
          </a:p>
        </p:txBody>
      </p:sp>
      <p:sp>
        <p:nvSpPr>
          <p:cNvPr id="3" name="Content Placeholder 2">
            <a:extLst>
              <a:ext uri="{FF2B5EF4-FFF2-40B4-BE49-F238E27FC236}">
                <a16:creationId xmlns:a16="http://schemas.microsoft.com/office/drawing/2014/main" id="{56A88CA1-1B8B-B4F8-E350-BF2348FC3B06}"/>
              </a:ext>
            </a:extLst>
          </p:cNvPr>
          <p:cNvSpPr>
            <a:spLocks noGrp="1"/>
          </p:cNvSpPr>
          <p:nvPr>
            <p:ph idx="1"/>
          </p:nvPr>
        </p:nvSpPr>
        <p:spPr/>
        <p:txBody>
          <a:bodyPr>
            <a:normAutofit/>
          </a:bodyPr>
          <a:lstStyle/>
          <a:p>
            <a:r>
              <a:rPr lang="en-US" sz="2500" b="1" dirty="0"/>
              <a:t>Phases in SDLC </a:t>
            </a:r>
          </a:p>
          <a:p>
            <a:pPr>
              <a:buFont typeface="Wingdings" panose="05000000000000000000" pitchFamily="2" charset="2"/>
              <a:buChar char="q"/>
            </a:pPr>
            <a:r>
              <a:rPr lang="en-US" sz="2200" dirty="0"/>
              <a:t> Requirements Capturing.</a:t>
            </a:r>
          </a:p>
          <a:p>
            <a:pPr>
              <a:buFont typeface="Wingdings" panose="05000000000000000000" pitchFamily="2" charset="2"/>
              <a:buChar char="q"/>
            </a:pPr>
            <a:r>
              <a:rPr lang="en-US" sz="2200" dirty="0"/>
              <a:t> Analysis.</a:t>
            </a:r>
          </a:p>
          <a:p>
            <a:pPr>
              <a:buFont typeface="Wingdings" panose="05000000000000000000" pitchFamily="2" charset="2"/>
              <a:buChar char="q"/>
            </a:pPr>
            <a:r>
              <a:rPr lang="en-US" sz="2200" dirty="0"/>
              <a:t> Design.</a:t>
            </a:r>
          </a:p>
          <a:p>
            <a:pPr>
              <a:buFont typeface="Wingdings" panose="05000000000000000000" pitchFamily="2" charset="2"/>
              <a:buChar char="q"/>
            </a:pPr>
            <a:r>
              <a:rPr lang="en-US" sz="2200" dirty="0"/>
              <a:t> Coding.</a:t>
            </a:r>
          </a:p>
          <a:p>
            <a:pPr>
              <a:buFont typeface="Wingdings" panose="05000000000000000000" pitchFamily="2" charset="2"/>
              <a:buChar char="q"/>
            </a:pPr>
            <a:r>
              <a:rPr lang="en-US" sz="2200" dirty="0"/>
              <a:t> Testing.</a:t>
            </a:r>
          </a:p>
          <a:p>
            <a:pPr>
              <a:buFont typeface="Wingdings" panose="05000000000000000000" pitchFamily="2" charset="2"/>
              <a:buChar char="q"/>
            </a:pPr>
            <a:r>
              <a:rPr lang="en-US" sz="2200" dirty="0"/>
              <a:t> Implementation.</a:t>
            </a:r>
          </a:p>
          <a:p>
            <a:pPr>
              <a:buFont typeface="Wingdings" panose="05000000000000000000" pitchFamily="2" charset="2"/>
              <a:buChar char="q"/>
            </a:pPr>
            <a:r>
              <a:rPr lang="en-US" sz="2200" dirty="0"/>
              <a:t> Support /Maintenance</a:t>
            </a:r>
          </a:p>
        </p:txBody>
      </p:sp>
      <p:sp>
        <p:nvSpPr>
          <p:cNvPr id="4" name="Footer Placeholder 3">
            <a:extLst>
              <a:ext uri="{FF2B5EF4-FFF2-40B4-BE49-F238E27FC236}">
                <a16:creationId xmlns:a16="http://schemas.microsoft.com/office/drawing/2014/main" id="{ED139A8B-7ACF-163C-7BCE-36B937CBA9BF}"/>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E964D033-9540-057B-07C0-DCCA77A942A2}"/>
              </a:ext>
            </a:extLst>
          </p:cNvPr>
          <p:cNvSpPr>
            <a:spLocks noGrp="1"/>
          </p:cNvSpPr>
          <p:nvPr>
            <p:ph type="sldNum" sz="quarter" idx="12"/>
          </p:nvPr>
        </p:nvSpPr>
        <p:spPr/>
        <p:txBody>
          <a:bodyPr/>
          <a:lstStyle/>
          <a:p>
            <a:fld id="{D249499C-3086-482C-A887-281A8A0E126A}" type="slidenum">
              <a:rPr lang="en-US" smtClean="0"/>
              <a:t>20</a:t>
            </a:fld>
            <a:endParaRPr lang="en-US"/>
          </a:p>
        </p:txBody>
      </p:sp>
      <p:sp>
        <p:nvSpPr>
          <p:cNvPr id="6" name="Rectangle 5">
            <a:extLst>
              <a:ext uri="{FF2B5EF4-FFF2-40B4-BE49-F238E27FC236}">
                <a16:creationId xmlns:a16="http://schemas.microsoft.com/office/drawing/2014/main" id="{170A35C9-B6F7-B92C-6D56-B4CB9BE8689A}"/>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96174CF4-C5F3-24C4-E56B-1E13E68336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095757E3-CCFA-C74C-E395-B9C13BDF4DAD}"/>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74544654-358A-A2E8-7AFC-CD392C6E18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887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C959A-649D-8361-7E60-5F736A6B84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94B71D-4D7E-D484-80B6-1D4C84A1B3E1}"/>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33648B38-2B89-022B-F070-FCC2C90DEFE6}"/>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40E73D4B-F01E-1044-42CA-CA78899AD30C}"/>
              </a:ext>
            </a:extLst>
          </p:cNvPr>
          <p:cNvSpPr>
            <a:spLocks noGrp="1"/>
          </p:cNvSpPr>
          <p:nvPr>
            <p:ph type="sldNum" sz="quarter" idx="12"/>
          </p:nvPr>
        </p:nvSpPr>
        <p:spPr/>
        <p:txBody>
          <a:bodyPr/>
          <a:lstStyle/>
          <a:p>
            <a:fld id="{D249499C-3086-482C-A887-281A8A0E126A}" type="slidenum">
              <a:rPr lang="en-US" smtClean="0"/>
              <a:t>21</a:t>
            </a:fld>
            <a:endParaRPr lang="en-US"/>
          </a:p>
        </p:txBody>
      </p:sp>
      <p:sp>
        <p:nvSpPr>
          <p:cNvPr id="6" name="Rectangle 5">
            <a:extLst>
              <a:ext uri="{FF2B5EF4-FFF2-40B4-BE49-F238E27FC236}">
                <a16:creationId xmlns:a16="http://schemas.microsoft.com/office/drawing/2014/main" id="{F31DE7FE-A015-960A-B537-C48CDCB11152}"/>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A7A5E1AA-2B0F-9F70-8AE7-F85568341D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FD15A2FF-42C5-BA20-1449-DD467D0CA12E}"/>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B572DDE8-75C3-5957-D8B5-728D852E57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DD065541-AB9D-6A4B-2389-EE9054A884EB}"/>
              </a:ext>
            </a:extLst>
          </p:cNvPr>
          <p:cNvPicPr>
            <a:picLocks noChangeAspect="1"/>
          </p:cNvPicPr>
          <p:nvPr/>
        </p:nvPicPr>
        <p:blipFill>
          <a:blip r:embed="rId4"/>
          <a:stretch>
            <a:fillRect/>
          </a:stretch>
        </p:blipFill>
        <p:spPr>
          <a:xfrm>
            <a:off x="1885786" y="195361"/>
            <a:ext cx="7545162" cy="5879881"/>
          </a:xfrm>
          <a:prstGeom prst="rect">
            <a:avLst/>
          </a:prstGeom>
        </p:spPr>
      </p:pic>
    </p:spTree>
    <p:extLst>
      <p:ext uri="{BB962C8B-B14F-4D97-AF65-F5344CB8AC3E}">
        <p14:creationId xmlns:p14="http://schemas.microsoft.com/office/powerpoint/2010/main" val="3461087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5D0C-DE84-2061-A450-F2EDCC7CC7FA}"/>
              </a:ext>
            </a:extLst>
          </p:cNvPr>
          <p:cNvSpPr>
            <a:spLocks noGrp="1"/>
          </p:cNvSpPr>
          <p:nvPr>
            <p:ph type="title"/>
          </p:nvPr>
        </p:nvSpPr>
        <p:spPr/>
        <p:txBody>
          <a:bodyPr>
            <a:normAutofit/>
          </a:bodyPr>
          <a:lstStyle/>
          <a:p>
            <a:r>
              <a:rPr lang="en-US" sz="4000" dirty="0"/>
              <a:t>Stage 1: Planning and Requirement Analysis :</a:t>
            </a:r>
          </a:p>
        </p:txBody>
      </p:sp>
      <p:sp>
        <p:nvSpPr>
          <p:cNvPr id="3" name="Content Placeholder 2">
            <a:extLst>
              <a:ext uri="{FF2B5EF4-FFF2-40B4-BE49-F238E27FC236}">
                <a16:creationId xmlns:a16="http://schemas.microsoft.com/office/drawing/2014/main" id="{AC851EE0-9B8A-CC76-3999-0D7A064DA9F9}"/>
              </a:ext>
            </a:extLst>
          </p:cNvPr>
          <p:cNvSpPr>
            <a:spLocks noGrp="1"/>
          </p:cNvSpPr>
          <p:nvPr>
            <p:ph idx="1"/>
          </p:nvPr>
        </p:nvSpPr>
        <p:spPr>
          <a:xfrm>
            <a:off x="1097280" y="1845734"/>
            <a:ext cx="10058400" cy="4499648"/>
          </a:xfrm>
        </p:spPr>
        <p:txBody>
          <a:bodyPr>
            <a:normAutofit lnSpcReduction="10000"/>
          </a:bodyPr>
          <a:lstStyle/>
          <a:p>
            <a:pPr algn="just">
              <a:lnSpc>
                <a:spcPct val="120000"/>
              </a:lnSpc>
              <a:buFont typeface="Wingdings" panose="05000000000000000000" pitchFamily="2" charset="2"/>
              <a:buChar char="q"/>
            </a:pPr>
            <a:r>
              <a:rPr lang="en-US" sz="2200" dirty="0"/>
              <a:t> Requirement analysis is the most important and fundamental stage in SDLC. It is performed by the senior members of the team with inputs from the customer, the sales department, market surveys and domain experts in the industry.</a:t>
            </a:r>
          </a:p>
          <a:p>
            <a:pPr algn="just">
              <a:lnSpc>
                <a:spcPct val="120000"/>
              </a:lnSpc>
              <a:buFont typeface="Wingdings" panose="05000000000000000000" pitchFamily="2" charset="2"/>
              <a:buChar char="q"/>
            </a:pPr>
            <a:r>
              <a:rPr lang="en-US" sz="2200" dirty="0"/>
              <a:t> This information is then used to plan the basic project approach and to conduct product feasibility study in the economical, operational, and technical areas.</a:t>
            </a:r>
          </a:p>
          <a:p>
            <a:pPr algn="just">
              <a:lnSpc>
                <a:spcPct val="120000"/>
              </a:lnSpc>
              <a:buFont typeface="Wingdings" panose="05000000000000000000" pitchFamily="2" charset="2"/>
              <a:buChar char="q"/>
            </a:pPr>
            <a:r>
              <a:rPr lang="en-US" sz="2200" dirty="0"/>
              <a:t> Planning for the quality assurance requirements and identification of the risks associated with the project is also done in the planning stage.</a:t>
            </a:r>
          </a:p>
          <a:p>
            <a:pPr algn="just">
              <a:lnSpc>
                <a:spcPct val="120000"/>
              </a:lnSpc>
              <a:buFont typeface="Wingdings" panose="05000000000000000000" pitchFamily="2" charset="2"/>
              <a:buChar char="q"/>
            </a:pPr>
            <a:r>
              <a:rPr lang="en-US" sz="2200" dirty="0"/>
              <a:t> The outcome of the technical feasibility study is to define the various technical approaches that can be followed to implement the project successfully with minimum risks.</a:t>
            </a:r>
          </a:p>
        </p:txBody>
      </p:sp>
      <p:sp>
        <p:nvSpPr>
          <p:cNvPr id="4" name="Footer Placeholder 3">
            <a:extLst>
              <a:ext uri="{FF2B5EF4-FFF2-40B4-BE49-F238E27FC236}">
                <a16:creationId xmlns:a16="http://schemas.microsoft.com/office/drawing/2014/main" id="{8F68208A-AD3C-B8A2-A376-8D3D6166B102}"/>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182D506D-855F-84B8-8957-744E89C5FCFC}"/>
              </a:ext>
            </a:extLst>
          </p:cNvPr>
          <p:cNvSpPr>
            <a:spLocks noGrp="1"/>
          </p:cNvSpPr>
          <p:nvPr>
            <p:ph type="sldNum" sz="quarter" idx="12"/>
          </p:nvPr>
        </p:nvSpPr>
        <p:spPr/>
        <p:txBody>
          <a:bodyPr/>
          <a:lstStyle/>
          <a:p>
            <a:fld id="{D249499C-3086-482C-A887-281A8A0E126A}" type="slidenum">
              <a:rPr lang="en-US" smtClean="0"/>
              <a:t>22</a:t>
            </a:fld>
            <a:endParaRPr lang="en-US"/>
          </a:p>
        </p:txBody>
      </p:sp>
      <p:sp>
        <p:nvSpPr>
          <p:cNvPr id="6" name="Rectangle 5">
            <a:extLst>
              <a:ext uri="{FF2B5EF4-FFF2-40B4-BE49-F238E27FC236}">
                <a16:creationId xmlns:a16="http://schemas.microsoft.com/office/drawing/2014/main" id="{EB88C87F-1F02-14A4-3A54-40F3ED45C439}"/>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799678DC-C67E-96AF-CB16-12D4EFD08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59A4F1D0-BA3E-C9DB-ED25-14514F2D2A26}"/>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068A73AA-45FF-BC6F-500C-E546F3CF1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318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950B8-FE04-E1D0-6F9E-DCD63B4871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488AD3-A67B-8704-D190-AFFF33AA81E6}"/>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CB0DB5F5-DC78-1F7C-CDEE-C7A50691F645}"/>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C035DD5B-8AE8-F2D8-33D7-8B5E253D17C8}"/>
              </a:ext>
            </a:extLst>
          </p:cNvPr>
          <p:cNvSpPr>
            <a:spLocks noGrp="1"/>
          </p:cNvSpPr>
          <p:nvPr>
            <p:ph type="sldNum" sz="quarter" idx="12"/>
          </p:nvPr>
        </p:nvSpPr>
        <p:spPr/>
        <p:txBody>
          <a:bodyPr/>
          <a:lstStyle/>
          <a:p>
            <a:fld id="{D249499C-3086-482C-A887-281A8A0E126A}" type="slidenum">
              <a:rPr lang="en-US" smtClean="0"/>
              <a:t>23</a:t>
            </a:fld>
            <a:endParaRPr lang="en-US"/>
          </a:p>
        </p:txBody>
      </p:sp>
      <p:sp>
        <p:nvSpPr>
          <p:cNvPr id="6" name="Rectangle 5">
            <a:extLst>
              <a:ext uri="{FF2B5EF4-FFF2-40B4-BE49-F238E27FC236}">
                <a16:creationId xmlns:a16="http://schemas.microsoft.com/office/drawing/2014/main" id="{EFA77877-5EC1-757D-8928-6C607E5C1E90}"/>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43CC2F38-BB76-A8FE-8094-5D2677BC68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A1C037AA-2B81-7DE5-4742-3D5B33EE790F}"/>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F85BEA8F-DB9D-99A3-1D4D-17177E8C9A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7DDE7201-6EA8-57FC-9761-5561FE41BA7D}"/>
              </a:ext>
            </a:extLst>
          </p:cNvPr>
          <p:cNvPicPr>
            <a:picLocks noChangeAspect="1"/>
          </p:cNvPicPr>
          <p:nvPr/>
        </p:nvPicPr>
        <p:blipFill>
          <a:blip r:embed="rId4"/>
          <a:stretch>
            <a:fillRect/>
          </a:stretch>
        </p:blipFill>
        <p:spPr>
          <a:xfrm>
            <a:off x="2319337" y="418522"/>
            <a:ext cx="7271923" cy="5832211"/>
          </a:xfrm>
          <a:prstGeom prst="rect">
            <a:avLst/>
          </a:prstGeom>
        </p:spPr>
      </p:pic>
    </p:spTree>
    <p:extLst>
      <p:ext uri="{BB962C8B-B14F-4D97-AF65-F5344CB8AC3E}">
        <p14:creationId xmlns:p14="http://schemas.microsoft.com/office/powerpoint/2010/main" val="3428553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049D-2D4E-8A04-22FE-DD6AA912A7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0A3973-EC5B-C575-ABBB-9C58831092C9}"/>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39E91937-C2C2-E633-45FA-54FE97EA7F14}"/>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C0E766E1-EC52-945D-C3F8-B7289D824F0D}"/>
              </a:ext>
            </a:extLst>
          </p:cNvPr>
          <p:cNvSpPr>
            <a:spLocks noGrp="1"/>
          </p:cNvSpPr>
          <p:nvPr>
            <p:ph type="sldNum" sz="quarter" idx="12"/>
          </p:nvPr>
        </p:nvSpPr>
        <p:spPr/>
        <p:txBody>
          <a:bodyPr/>
          <a:lstStyle/>
          <a:p>
            <a:fld id="{D249499C-3086-482C-A887-281A8A0E126A}" type="slidenum">
              <a:rPr lang="en-US" smtClean="0"/>
              <a:t>24</a:t>
            </a:fld>
            <a:endParaRPr lang="en-US"/>
          </a:p>
        </p:txBody>
      </p:sp>
      <p:pic>
        <p:nvPicPr>
          <p:cNvPr id="7" name="Picture 6">
            <a:extLst>
              <a:ext uri="{FF2B5EF4-FFF2-40B4-BE49-F238E27FC236}">
                <a16:creationId xmlns:a16="http://schemas.microsoft.com/office/drawing/2014/main" id="{A78CC14C-12A4-83AB-6918-81F2A1529E06}"/>
              </a:ext>
            </a:extLst>
          </p:cNvPr>
          <p:cNvPicPr>
            <a:picLocks noChangeAspect="1"/>
          </p:cNvPicPr>
          <p:nvPr/>
        </p:nvPicPr>
        <p:blipFill rotWithShape="1">
          <a:blip r:embed="rId2"/>
          <a:srcRect r="825"/>
          <a:stretch/>
        </p:blipFill>
        <p:spPr>
          <a:xfrm>
            <a:off x="832510" y="88506"/>
            <a:ext cx="9160309" cy="6199171"/>
          </a:xfrm>
          <a:prstGeom prst="rect">
            <a:avLst/>
          </a:prstGeom>
        </p:spPr>
      </p:pic>
      <p:sp>
        <p:nvSpPr>
          <p:cNvPr id="8" name="Rectangle 7">
            <a:extLst>
              <a:ext uri="{FF2B5EF4-FFF2-40B4-BE49-F238E27FC236}">
                <a16:creationId xmlns:a16="http://schemas.microsoft.com/office/drawing/2014/main" id="{BB09D776-5C5C-18F1-0DD3-198B50DA999A}"/>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9" name="Picture 3">
            <a:extLst>
              <a:ext uri="{FF2B5EF4-FFF2-40B4-BE49-F238E27FC236}">
                <a16:creationId xmlns:a16="http://schemas.microsoft.com/office/drawing/2014/main" id="{EDB85A58-BEB5-0B44-39F3-6C0B922545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4">
            <a:extLst>
              <a:ext uri="{FF2B5EF4-FFF2-40B4-BE49-F238E27FC236}">
                <a16:creationId xmlns:a16="http://schemas.microsoft.com/office/drawing/2014/main" id="{05B00779-A481-A8D4-C60D-694EE0DBDDD5}"/>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11" name="Picture 6">
            <a:extLst>
              <a:ext uri="{FF2B5EF4-FFF2-40B4-BE49-F238E27FC236}">
                <a16:creationId xmlns:a16="http://schemas.microsoft.com/office/drawing/2014/main" id="{D572A653-44A7-4AF8-01F7-7A33B80CD7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9151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A4A19-D977-2CEE-66AF-99FD89C612EA}"/>
              </a:ext>
            </a:extLst>
          </p:cNvPr>
          <p:cNvSpPr>
            <a:spLocks noGrp="1"/>
          </p:cNvSpPr>
          <p:nvPr>
            <p:ph idx="1"/>
          </p:nvPr>
        </p:nvSpPr>
        <p:spPr/>
        <p:txBody>
          <a:bodyPr/>
          <a:lstStyle/>
          <a:p>
            <a:r>
              <a:rPr lang="en-US" sz="2200" b="1" dirty="0"/>
              <a:t>Request for Proposal – RFP</a:t>
            </a:r>
          </a:p>
          <a:p>
            <a:pPr>
              <a:buFont typeface="Wingdings" panose="05000000000000000000" pitchFamily="2" charset="2"/>
              <a:buChar char="§"/>
            </a:pPr>
            <a:r>
              <a:rPr lang="en-US" dirty="0"/>
              <a:t> Client will distribute the RFP to Vendors (Software Companies)</a:t>
            </a:r>
          </a:p>
          <a:p>
            <a:pPr>
              <a:buFont typeface="Wingdings" panose="05000000000000000000" pitchFamily="2" charset="2"/>
              <a:buChar char="§"/>
            </a:pPr>
            <a:r>
              <a:rPr lang="en-US" dirty="0"/>
              <a:t> Companies will respond to RFP with their Proposal </a:t>
            </a:r>
          </a:p>
          <a:p>
            <a:pPr marL="0" indent="0">
              <a:buNone/>
            </a:pPr>
            <a:r>
              <a:rPr lang="en-US" sz="2200" b="1" dirty="0"/>
              <a:t>Proposal</a:t>
            </a:r>
          </a:p>
          <a:p>
            <a:pPr>
              <a:buFont typeface="Wingdings" panose="05000000000000000000" pitchFamily="2" charset="2"/>
              <a:buChar char="§"/>
            </a:pPr>
            <a:r>
              <a:rPr lang="en-US" b="1" dirty="0"/>
              <a:t> </a:t>
            </a:r>
            <a:r>
              <a:rPr lang="en-US" dirty="0"/>
              <a:t>Contains Technical Solutions, Schedule, Timeline, Resource, cost, Deliverables, value added Services ..etc.</a:t>
            </a:r>
            <a:endParaRPr lang="en-US" b="1" dirty="0"/>
          </a:p>
          <a:p>
            <a:pPr marL="0" indent="0">
              <a:buNone/>
            </a:pPr>
            <a:r>
              <a:rPr lang="en-US" sz="2200" b="1" dirty="0"/>
              <a:t>SOW</a:t>
            </a:r>
          </a:p>
          <a:p>
            <a:pPr>
              <a:buFont typeface="Wingdings" panose="05000000000000000000" pitchFamily="2" charset="2"/>
              <a:buChar char="§"/>
            </a:pPr>
            <a:r>
              <a:rPr lang="en-US" dirty="0"/>
              <a:t> If client likes the Proposals from any vendor, then they will </a:t>
            </a:r>
            <a:r>
              <a:rPr lang="en-US" b="1" dirty="0"/>
              <a:t>Sign statement of work </a:t>
            </a:r>
            <a:r>
              <a:rPr lang="en-US" dirty="0"/>
              <a:t>With Vendor</a:t>
            </a:r>
            <a:endParaRPr lang="en-US" b="1" dirty="0"/>
          </a:p>
        </p:txBody>
      </p:sp>
      <p:sp>
        <p:nvSpPr>
          <p:cNvPr id="4" name="Footer Placeholder 3">
            <a:extLst>
              <a:ext uri="{FF2B5EF4-FFF2-40B4-BE49-F238E27FC236}">
                <a16:creationId xmlns:a16="http://schemas.microsoft.com/office/drawing/2014/main" id="{14944087-F24C-4404-1934-AB6056BF5E2B}"/>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2DC11C64-9BB9-9901-455A-C3BD5C898E1D}"/>
              </a:ext>
            </a:extLst>
          </p:cNvPr>
          <p:cNvSpPr>
            <a:spLocks noGrp="1"/>
          </p:cNvSpPr>
          <p:nvPr>
            <p:ph type="sldNum" sz="quarter" idx="12"/>
          </p:nvPr>
        </p:nvSpPr>
        <p:spPr/>
        <p:txBody>
          <a:bodyPr/>
          <a:lstStyle/>
          <a:p>
            <a:fld id="{D249499C-3086-482C-A887-281A8A0E126A}" type="slidenum">
              <a:rPr lang="en-US" smtClean="0"/>
              <a:t>25</a:t>
            </a:fld>
            <a:endParaRPr lang="en-US"/>
          </a:p>
        </p:txBody>
      </p:sp>
      <p:sp>
        <p:nvSpPr>
          <p:cNvPr id="6" name="Rectangle 5">
            <a:extLst>
              <a:ext uri="{FF2B5EF4-FFF2-40B4-BE49-F238E27FC236}">
                <a16:creationId xmlns:a16="http://schemas.microsoft.com/office/drawing/2014/main" id="{044C6925-342A-E882-1E5A-99A47119D6CE}"/>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5EA7DC49-0A8E-DCAD-8615-7A423332AA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CF52635E-F918-3054-96C3-8C570882D0EA}"/>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DA84E2EF-3753-4C51-D52E-FA816F315D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718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B512-DF1C-F325-EFF1-D5F51F3DD7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2D0014-27E4-5D3A-AE19-D8D9CE7877DB}"/>
              </a:ext>
            </a:extLst>
          </p:cNvPr>
          <p:cNvSpPr>
            <a:spLocks noGrp="1"/>
          </p:cNvSpPr>
          <p:nvPr>
            <p:ph idx="1"/>
          </p:nvPr>
        </p:nvSpPr>
        <p:spPr/>
        <p:txBody>
          <a:bodyPr/>
          <a:lstStyle/>
          <a:p>
            <a:r>
              <a:rPr lang="en-US" sz="2200" b="1" dirty="0"/>
              <a:t>Kick-off meeting</a:t>
            </a:r>
          </a:p>
          <a:p>
            <a:pPr>
              <a:buFont typeface="Wingdings" panose="05000000000000000000" pitchFamily="2" charset="2"/>
              <a:buChar char="§"/>
            </a:pPr>
            <a:r>
              <a:rPr lang="en-US" dirty="0"/>
              <a:t> Client will conduct the Kick of meeting with the vendor and Explains the Expectations </a:t>
            </a:r>
          </a:p>
          <a:p>
            <a:pPr marL="0" indent="0">
              <a:buNone/>
            </a:pPr>
            <a:r>
              <a:rPr lang="en-US" sz="2200" b="1" dirty="0"/>
              <a:t>PMP</a:t>
            </a:r>
          </a:p>
          <a:p>
            <a:pPr>
              <a:buFont typeface="Wingdings" panose="05000000000000000000" pitchFamily="2" charset="2"/>
              <a:buChar char="§"/>
            </a:pPr>
            <a:r>
              <a:rPr lang="en-US" sz="2000" dirty="0"/>
              <a:t> Once the project Manager got Identified then the he/she will prepare the Project Management plan</a:t>
            </a:r>
          </a:p>
        </p:txBody>
      </p:sp>
      <p:sp>
        <p:nvSpPr>
          <p:cNvPr id="4" name="Footer Placeholder 3">
            <a:extLst>
              <a:ext uri="{FF2B5EF4-FFF2-40B4-BE49-F238E27FC236}">
                <a16:creationId xmlns:a16="http://schemas.microsoft.com/office/drawing/2014/main" id="{6217091F-5514-BF33-1A4C-95F1C8B4E539}"/>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0C1C2F56-0C4D-4A0B-E2AF-C373410847DE}"/>
              </a:ext>
            </a:extLst>
          </p:cNvPr>
          <p:cNvSpPr>
            <a:spLocks noGrp="1"/>
          </p:cNvSpPr>
          <p:nvPr>
            <p:ph type="sldNum" sz="quarter" idx="12"/>
          </p:nvPr>
        </p:nvSpPr>
        <p:spPr/>
        <p:txBody>
          <a:bodyPr/>
          <a:lstStyle/>
          <a:p>
            <a:fld id="{D249499C-3086-482C-A887-281A8A0E126A}" type="slidenum">
              <a:rPr lang="en-US" smtClean="0"/>
              <a:t>26</a:t>
            </a:fld>
            <a:endParaRPr lang="en-US"/>
          </a:p>
        </p:txBody>
      </p:sp>
      <p:sp>
        <p:nvSpPr>
          <p:cNvPr id="6" name="Rectangle 5">
            <a:extLst>
              <a:ext uri="{FF2B5EF4-FFF2-40B4-BE49-F238E27FC236}">
                <a16:creationId xmlns:a16="http://schemas.microsoft.com/office/drawing/2014/main" id="{F9A200DD-ED3F-2299-8C63-2B2E738B2C6E}"/>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0CA19BFE-8B23-C987-688E-EAFADCD43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23C35592-883B-9BD1-5E4B-70F5A86CF16B}"/>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3024A0BD-DFFE-833B-2709-29D9A8851B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978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0914-9773-3FDE-FEE0-3813F58027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F488CD-4EBB-2BAD-5B3A-7CF1840400FE}"/>
              </a:ext>
            </a:extLst>
          </p:cNvPr>
          <p:cNvSpPr>
            <a:spLocks noGrp="1"/>
          </p:cNvSpPr>
          <p:nvPr>
            <p:ph idx="1"/>
          </p:nvPr>
        </p:nvSpPr>
        <p:spPr/>
        <p:txBody>
          <a:bodyPr/>
          <a:lstStyle/>
          <a:p>
            <a:pPr marL="0" indent="0">
              <a:buNone/>
            </a:pPr>
            <a:r>
              <a:rPr lang="en-US" sz="2200" b="1" dirty="0"/>
              <a:t>BRS – Business Requirement Documents</a:t>
            </a:r>
          </a:p>
          <a:p>
            <a:pPr>
              <a:buFont typeface="Wingdings" panose="05000000000000000000" pitchFamily="2" charset="2"/>
              <a:buChar char="§"/>
            </a:pPr>
            <a:r>
              <a:rPr lang="en-US" dirty="0"/>
              <a:t> After high level meeting with the customer they will release Business Requirements Specification.</a:t>
            </a:r>
          </a:p>
          <a:p>
            <a:pPr>
              <a:buFont typeface="Wingdings" panose="05000000000000000000" pitchFamily="2" charset="2"/>
              <a:buChar char="§"/>
            </a:pPr>
            <a:r>
              <a:rPr lang="en-US" dirty="0"/>
              <a:t> BRS is a high level Document containing Project Requirement from Customer</a:t>
            </a:r>
          </a:p>
          <a:p>
            <a:pPr>
              <a:buFont typeface="Wingdings" panose="05000000000000000000" pitchFamily="2" charset="2"/>
              <a:buChar char="§"/>
            </a:pPr>
            <a:endParaRPr lang="en-US" sz="2000" b="1" dirty="0"/>
          </a:p>
          <a:p>
            <a:pPr marL="0" indent="0">
              <a:buNone/>
            </a:pPr>
            <a:r>
              <a:rPr lang="en-US" sz="2200" b="1" dirty="0"/>
              <a:t>SRS – Software Requirement Specification</a:t>
            </a:r>
          </a:p>
          <a:p>
            <a:pPr>
              <a:buFont typeface="Wingdings" panose="05000000000000000000" pitchFamily="2" charset="2"/>
              <a:buChar char="§"/>
            </a:pPr>
            <a:r>
              <a:rPr lang="en-US" sz="2000" dirty="0"/>
              <a:t> Person should be a domain Expert or Functional Expert we will be eligible to Convert the BRS into SRS </a:t>
            </a:r>
            <a:endParaRPr lang="en-US" sz="2200" b="1" dirty="0"/>
          </a:p>
          <a:p>
            <a:endParaRPr lang="en-US" dirty="0"/>
          </a:p>
        </p:txBody>
      </p:sp>
      <p:sp>
        <p:nvSpPr>
          <p:cNvPr id="4" name="Footer Placeholder 3">
            <a:extLst>
              <a:ext uri="{FF2B5EF4-FFF2-40B4-BE49-F238E27FC236}">
                <a16:creationId xmlns:a16="http://schemas.microsoft.com/office/drawing/2014/main" id="{3E56644C-9B1D-2AB6-5780-B926D41F354B}"/>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C3DF02CD-CEB8-898C-55F0-1F43779A90AC}"/>
              </a:ext>
            </a:extLst>
          </p:cNvPr>
          <p:cNvSpPr>
            <a:spLocks noGrp="1"/>
          </p:cNvSpPr>
          <p:nvPr>
            <p:ph type="sldNum" sz="quarter" idx="12"/>
          </p:nvPr>
        </p:nvSpPr>
        <p:spPr/>
        <p:txBody>
          <a:bodyPr/>
          <a:lstStyle/>
          <a:p>
            <a:fld id="{D249499C-3086-482C-A887-281A8A0E126A}" type="slidenum">
              <a:rPr lang="en-US" smtClean="0"/>
              <a:t>27</a:t>
            </a:fld>
            <a:endParaRPr lang="en-US"/>
          </a:p>
        </p:txBody>
      </p:sp>
      <p:sp>
        <p:nvSpPr>
          <p:cNvPr id="6" name="Rectangle 5">
            <a:extLst>
              <a:ext uri="{FF2B5EF4-FFF2-40B4-BE49-F238E27FC236}">
                <a16:creationId xmlns:a16="http://schemas.microsoft.com/office/drawing/2014/main" id="{15978067-5FF0-2CF8-0B87-5BA8AD6FD452}"/>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BE0861EA-8ADC-AFA5-30E6-6756AE9449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F3E39C14-03EB-9573-9206-16B61E90811D}"/>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291C9D52-5924-7BD8-98B0-7D1898B43E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9186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DF68A-265B-E83A-3700-7942C97489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19D550-8663-8E39-2A7E-DE0605BED458}"/>
              </a:ext>
            </a:extLst>
          </p:cNvPr>
          <p:cNvSpPr>
            <a:spLocks noGrp="1"/>
          </p:cNvSpPr>
          <p:nvPr>
            <p:ph idx="1"/>
          </p:nvPr>
        </p:nvSpPr>
        <p:spPr>
          <a:xfrm>
            <a:off x="1066800" y="175194"/>
            <a:ext cx="10058400" cy="6172852"/>
          </a:xfrm>
        </p:spPr>
        <p:txBody>
          <a:bodyPr>
            <a:normAutofit fontScale="92500" lnSpcReduction="10000"/>
          </a:bodyPr>
          <a:lstStyle/>
          <a:p>
            <a:r>
              <a:rPr lang="en-US" sz="2200" b="1" dirty="0"/>
              <a:t>Development </a:t>
            </a:r>
          </a:p>
          <a:p>
            <a:pPr>
              <a:buFont typeface="Wingdings" panose="05000000000000000000" pitchFamily="2" charset="2"/>
              <a:buChar char="§"/>
            </a:pPr>
            <a:r>
              <a:rPr lang="en-US" sz="2000" dirty="0"/>
              <a:t> Based on approved SRS software architect or Technical lead will design the model of the project.( prototype or blue print).</a:t>
            </a:r>
            <a:endParaRPr lang="en-US" b="1" dirty="0"/>
          </a:p>
          <a:p>
            <a:pPr marL="0" indent="0">
              <a:buNone/>
            </a:pPr>
            <a:r>
              <a:rPr lang="en-US" sz="2000" b="1" dirty="0"/>
              <a:t>Model Contains</a:t>
            </a:r>
          </a:p>
          <a:p>
            <a:pPr marL="0" indent="0">
              <a:lnSpc>
                <a:spcPct val="110000"/>
              </a:lnSpc>
              <a:buNone/>
            </a:pPr>
            <a:r>
              <a:rPr lang="en-US" sz="2000" dirty="0"/>
              <a:t>1. Architectural Design. </a:t>
            </a:r>
          </a:p>
          <a:p>
            <a:pPr marL="0" indent="0">
              <a:lnSpc>
                <a:spcPct val="110000"/>
              </a:lnSpc>
              <a:buNone/>
            </a:pPr>
            <a:r>
              <a:rPr lang="en-US" sz="2000" dirty="0"/>
              <a:t>2. Database Design. </a:t>
            </a:r>
          </a:p>
          <a:p>
            <a:pPr marL="0" indent="0">
              <a:lnSpc>
                <a:spcPct val="110000"/>
              </a:lnSpc>
              <a:buNone/>
            </a:pPr>
            <a:r>
              <a:rPr lang="en-US" sz="2000" dirty="0"/>
              <a:t>3. User Interface Design. </a:t>
            </a:r>
          </a:p>
          <a:p>
            <a:pPr marL="0" indent="0">
              <a:lnSpc>
                <a:spcPct val="110000"/>
              </a:lnSpc>
              <a:buNone/>
            </a:pPr>
            <a:r>
              <a:rPr lang="en-US" sz="2000" dirty="0"/>
              <a:t>4. All UML Diagrams. </a:t>
            </a:r>
          </a:p>
          <a:p>
            <a:pPr marL="0" indent="0">
              <a:buNone/>
            </a:pPr>
            <a:r>
              <a:rPr lang="en-US" sz="2000" dirty="0"/>
              <a:t>	a. Use case . </a:t>
            </a:r>
          </a:p>
          <a:p>
            <a:pPr marL="0" indent="0">
              <a:buNone/>
            </a:pPr>
            <a:r>
              <a:rPr lang="en-US" sz="2000" dirty="0"/>
              <a:t>	b. Class </a:t>
            </a:r>
          </a:p>
          <a:p>
            <a:pPr marL="0" indent="0">
              <a:buNone/>
            </a:pPr>
            <a:r>
              <a:rPr lang="en-US" sz="2000" dirty="0"/>
              <a:t>	c. Object </a:t>
            </a:r>
          </a:p>
          <a:p>
            <a:pPr marL="0" indent="0">
              <a:buNone/>
            </a:pPr>
            <a:r>
              <a:rPr lang="en-US" sz="2000" dirty="0"/>
              <a:t>	d. Sequence </a:t>
            </a:r>
          </a:p>
          <a:p>
            <a:pPr marL="0" indent="0">
              <a:buNone/>
            </a:pPr>
            <a:r>
              <a:rPr lang="en-US" sz="2000" dirty="0"/>
              <a:t>	e. Collaboration </a:t>
            </a:r>
          </a:p>
          <a:p>
            <a:pPr marL="0" indent="0">
              <a:buNone/>
            </a:pPr>
            <a:r>
              <a:rPr lang="en-US" sz="2000" dirty="0"/>
              <a:t>	f. Deployment Review and approval of Design Document. </a:t>
            </a:r>
          </a:p>
          <a:p>
            <a:pPr marL="0" indent="0">
              <a:buNone/>
            </a:pPr>
            <a:r>
              <a:rPr lang="en-US" sz="2000" b="1" dirty="0"/>
              <a:t>Review and approval of Design Document.</a:t>
            </a:r>
            <a:endParaRPr lang="en-US" sz="2200" b="1" dirty="0"/>
          </a:p>
        </p:txBody>
      </p:sp>
      <p:sp>
        <p:nvSpPr>
          <p:cNvPr id="4" name="Footer Placeholder 3">
            <a:extLst>
              <a:ext uri="{FF2B5EF4-FFF2-40B4-BE49-F238E27FC236}">
                <a16:creationId xmlns:a16="http://schemas.microsoft.com/office/drawing/2014/main" id="{4A944AC9-F6CF-C34C-5FF9-A9592114F5C0}"/>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C39E9679-7D77-4EF3-3508-C3D17EE49FB0}"/>
              </a:ext>
            </a:extLst>
          </p:cNvPr>
          <p:cNvSpPr>
            <a:spLocks noGrp="1"/>
          </p:cNvSpPr>
          <p:nvPr>
            <p:ph type="sldNum" sz="quarter" idx="12"/>
          </p:nvPr>
        </p:nvSpPr>
        <p:spPr/>
        <p:txBody>
          <a:bodyPr/>
          <a:lstStyle/>
          <a:p>
            <a:fld id="{D249499C-3086-482C-A887-281A8A0E126A}" type="slidenum">
              <a:rPr lang="en-US" smtClean="0"/>
              <a:t>28</a:t>
            </a:fld>
            <a:endParaRPr lang="en-US"/>
          </a:p>
        </p:txBody>
      </p:sp>
      <p:sp>
        <p:nvSpPr>
          <p:cNvPr id="6" name="Rectangle 5">
            <a:extLst>
              <a:ext uri="{FF2B5EF4-FFF2-40B4-BE49-F238E27FC236}">
                <a16:creationId xmlns:a16="http://schemas.microsoft.com/office/drawing/2014/main" id="{3F10FD77-9844-74F4-BB07-6FE3B7B9CC6D}"/>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3BA6E24C-235F-B23A-8CC0-7710FED6F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3FEB099D-E7F3-1568-4B97-CDF5DEF1FA80}"/>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DBF3C264-39B1-CB62-F98D-0A02DA0B28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5496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398FB-1FF4-AA51-ACD8-173465020680}"/>
              </a:ext>
            </a:extLst>
          </p:cNvPr>
          <p:cNvSpPr>
            <a:spLocks noGrp="1"/>
          </p:cNvSpPr>
          <p:nvPr>
            <p:ph type="title"/>
          </p:nvPr>
        </p:nvSpPr>
        <p:spPr/>
        <p:txBody>
          <a:bodyPr/>
          <a:lstStyle/>
          <a:p>
            <a:r>
              <a:rPr lang="en-US" dirty="0"/>
              <a:t>QA &amp; Testing</a:t>
            </a:r>
          </a:p>
        </p:txBody>
      </p:sp>
      <p:sp>
        <p:nvSpPr>
          <p:cNvPr id="3" name="Content Placeholder 2">
            <a:extLst>
              <a:ext uri="{FF2B5EF4-FFF2-40B4-BE49-F238E27FC236}">
                <a16:creationId xmlns:a16="http://schemas.microsoft.com/office/drawing/2014/main" id="{AE3AA27B-8700-A251-71F8-E8D39D290709}"/>
              </a:ext>
            </a:extLst>
          </p:cNvPr>
          <p:cNvSpPr>
            <a:spLocks noGrp="1"/>
          </p:cNvSpPr>
          <p:nvPr>
            <p:ph idx="1"/>
          </p:nvPr>
        </p:nvSpPr>
        <p:spPr/>
        <p:txBody>
          <a:bodyPr/>
          <a:lstStyle/>
          <a:p>
            <a:pPr>
              <a:buFont typeface="Wingdings" panose="05000000000000000000" pitchFamily="2" charset="2"/>
              <a:buChar char="§"/>
            </a:pPr>
            <a:r>
              <a:rPr lang="en-US" dirty="0"/>
              <a:t> Test Manager of Test lead (assigned by TM) shall study the approval SRS and Prepares the Test Plan for the project based on the project Management Plan.</a:t>
            </a:r>
          </a:p>
          <a:p>
            <a:pPr marL="0" indent="0">
              <a:buNone/>
            </a:pPr>
            <a:r>
              <a:rPr lang="en-US" b="1" dirty="0"/>
              <a:t>Review and approval of the Test Plan. </a:t>
            </a:r>
          </a:p>
          <a:p>
            <a:pPr>
              <a:buFont typeface="Wingdings" panose="05000000000000000000" pitchFamily="2" charset="2"/>
              <a:buChar char="§"/>
            </a:pPr>
            <a:r>
              <a:rPr lang="en-US" dirty="0"/>
              <a:t> Based on approved SRS and design Documents test Engineer are going to Identify the required Test Scenarios for the project</a:t>
            </a:r>
          </a:p>
          <a:p>
            <a:pPr marL="0" indent="0">
              <a:buNone/>
            </a:pPr>
            <a:r>
              <a:rPr lang="en-US" b="1" dirty="0"/>
              <a:t>Review and approval of the Scenarios.</a:t>
            </a:r>
          </a:p>
          <a:p>
            <a:pPr>
              <a:buFont typeface="Wingdings" panose="05000000000000000000" pitchFamily="2" charset="2"/>
              <a:buChar char="§"/>
            </a:pPr>
            <a:r>
              <a:rPr lang="en-US" dirty="0"/>
              <a:t> Test Engineers are going to prepare the Test Cases for all identified scenarios Based on FRS – Functional Requirement Specification</a:t>
            </a:r>
          </a:p>
          <a:p>
            <a:pPr marL="0" indent="0">
              <a:buNone/>
            </a:pPr>
            <a:endParaRPr lang="en-US" b="1" dirty="0"/>
          </a:p>
          <a:p>
            <a:pPr marL="0" indent="0">
              <a:buNone/>
            </a:pPr>
            <a:r>
              <a:rPr lang="en-US" b="1" dirty="0"/>
              <a:t>Review and approval of test case </a:t>
            </a:r>
          </a:p>
        </p:txBody>
      </p:sp>
      <p:sp>
        <p:nvSpPr>
          <p:cNvPr id="4" name="Footer Placeholder 3">
            <a:extLst>
              <a:ext uri="{FF2B5EF4-FFF2-40B4-BE49-F238E27FC236}">
                <a16:creationId xmlns:a16="http://schemas.microsoft.com/office/drawing/2014/main" id="{C9DB82D4-4492-490F-44D2-B94B33137102}"/>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F2FF4C67-3631-1B45-DBFE-E04509D9A832}"/>
              </a:ext>
            </a:extLst>
          </p:cNvPr>
          <p:cNvSpPr>
            <a:spLocks noGrp="1"/>
          </p:cNvSpPr>
          <p:nvPr>
            <p:ph type="sldNum" sz="quarter" idx="12"/>
          </p:nvPr>
        </p:nvSpPr>
        <p:spPr/>
        <p:txBody>
          <a:bodyPr/>
          <a:lstStyle/>
          <a:p>
            <a:fld id="{D249499C-3086-482C-A887-281A8A0E126A}" type="slidenum">
              <a:rPr lang="en-US" smtClean="0"/>
              <a:t>29</a:t>
            </a:fld>
            <a:endParaRPr lang="en-US"/>
          </a:p>
        </p:txBody>
      </p:sp>
      <p:sp>
        <p:nvSpPr>
          <p:cNvPr id="6" name="Rectangle 5">
            <a:extLst>
              <a:ext uri="{FF2B5EF4-FFF2-40B4-BE49-F238E27FC236}">
                <a16:creationId xmlns:a16="http://schemas.microsoft.com/office/drawing/2014/main" id="{C4A51A3C-2584-88AA-21D6-B04B806DF6A0}"/>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07861673-353B-E5E4-9CF9-C7413FE658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673E3A1A-333E-4641-8C35-67808C09E1CF}"/>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602C56D5-AEF6-340E-DF5D-D5E2994963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3737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47BCF-D281-AE60-EFD8-CF17C0E6AA87}"/>
              </a:ext>
            </a:extLst>
          </p:cNvPr>
          <p:cNvSpPr>
            <a:spLocks noGrp="1"/>
          </p:cNvSpPr>
          <p:nvPr>
            <p:ph type="title"/>
          </p:nvPr>
        </p:nvSpPr>
        <p:spPr/>
        <p:txBody>
          <a:bodyPr/>
          <a:lstStyle/>
          <a:p>
            <a:r>
              <a:rPr lang="en-US" dirty="0"/>
              <a:t>Drawbacks of Manual Process.</a:t>
            </a:r>
          </a:p>
        </p:txBody>
      </p:sp>
      <p:sp>
        <p:nvSpPr>
          <p:cNvPr id="3" name="Content Placeholder 2">
            <a:extLst>
              <a:ext uri="{FF2B5EF4-FFF2-40B4-BE49-F238E27FC236}">
                <a16:creationId xmlns:a16="http://schemas.microsoft.com/office/drawing/2014/main" id="{F6071315-2D80-EBCC-A0BA-BFB010A9C8EA}"/>
              </a:ext>
            </a:extLst>
          </p:cNvPr>
          <p:cNvSpPr>
            <a:spLocks noGrp="1"/>
          </p:cNvSpPr>
          <p:nvPr>
            <p:ph idx="1"/>
          </p:nvPr>
        </p:nvSpPr>
        <p:spPr/>
        <p:txBody>
          <a:bodyPr>
            <a:normAutofit/>
          </a:bodyPr>
          <a:lstStyle/>
          <a:p>
            <a:pPr>
              <a:buFont typeface="Wingdings" panose="05000000000000000000" pitchFamily="2" charset="2"/>
              <a:buChar char="q"/>
            </a:pPr>
            <a:r>
              <a:rPr lang="en-US" sz="3000" dirty="0"/>
              <a:t> Time Consuming</a:t>
            </a:r>
          </a:p>
          <a:p>
            <a:pPr>
              <a:buFont typeface="Wingdings" panose="05000000000000000000" pitchFamily="2" charset="2"/>
              <a:buChar char="q"/>
            </a:pPr>
            <a:r>
              <a:rPr lang="en-US" sz="3000" dirty="0"/>
              <a:t> More Employees</a:t>
            </a:r>
          </a:p>
          <a:p>
            <a:pPr>
              <a:buFont typeface="Wingdings" panose="05000000000000000000" pitchFamily="2" charset="2"/>
              <a:buChar char="q"/>
            </a:pPr>
            <a:r>
              <a:rPr lang="en-US" sz="3000" dirty="0"/>
              <a:t> Costly </a:t>
            </a:r>
          </a:p>
        </p:txBody>
      </p:sp>
      <p:sp>
        <p:nvSpPr>
          <p:cNvPr id="4" name="Footer Placeholder 3">
            <a:extLst>
              <a:ext uri="{FF2B5EF4-FFF2-40B4-BE49-F238E27FC236}">
                <a16:creationId xmlns:a16="http://schemas.microsoft.com/office/drawing/2014/main" id="{82020831-161C-24FC-4AA5-348CD4ED9842}"/>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603F6154-D935-BAC5-550D-D0FE52DDF16B}"/>
              </a:ext>
            </a:extLst>
          </p:cNvPr>
          <p:cNvSpPr>
            <a:spLocks noGrp="1"/>
          </p:cNvSpPr>
          <p:nvPr>
            <p:ph type="sldNum" sz="quarter" idx="12"/>
          </p:nvPr>
        </p:nvSpPr>
        <p:spPr/>
        <p:txBody>
          <a:bodyPr/>
          <a:lstStyle/>
          <a:p>
            <a:fld id="{D249499C-3086-482C-A887-281A8A0E126A}" type="slidenum">
              <a:rPr lang="en-US" smtClean="0"/>
              <a:t>3</a:t>
            </a:fld>
            <a:endParaRPr lang="en-US"/>
          </a:p>
        </p:txBody>
      </p:sp>
      <p:sp>
        <p:nvSpPr>
          <p:cNvPr id="22" name="Rectangle 21">
            <a:extLst>
              <a:ext uri="{FF2B5EF4-FFF2-40B4-BE49-F238E27FC236}">
                <a16:creationId xmlns:a16="http://schemas.microsoft.com/office/drawing/2014/main" id="{FAE99BA1-070B-3E4F-CF2D-058A952AD5AD}"/>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23" name="Picture 3">
            <a:extLst>
              <a:ext uri="{FF2B5EF4-FFF2-40B4-BE49-F238E27FC236}">
                <a16:creationId xmlns:a16="http://schemas.microsoft.com/office/drawing/2014/main" id="{F28783DA-AB8F-F458-8523-751488E818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4">
            <a:extLst>
              <a:ext uri="{FF2B5EF4-FFF2-40B4-BE49-F238E27FC236}">
                <a16:creationId xmlns:a16="http://schemas.microsoft.com/office/drawing/2014/main" id="{D5BE8092-3510-D29E-BA7D-E45865861900}"/>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25" name="Picture 6">
            <a:extLst>
              <a:ext uri="{FF2B5EF4-FFF2-40B4-BE49-F238E27FC236}">
                <a16:creationId xmlns:a16="http://schemas.microsoft.com/office/drawing/2014/main" id="{171D8047-E2D9-B0E4-F4FA-F73F5645CB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722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7EB0-C9BA-C3F2-770C-4CC5ECF098E8}"/>
              </a:ext>
            </a:extLst>
          </p:cNvPr>
          <p:cNvSpPr>
            <a:spLocks noGrp="1"/>
          </p:cNvSpPr>
          <p:nvPr>
            <p:ph type="title"/>
          </p:nvPr>
        </p:nvSpPr>
        <p:spPr/>
        <p:txBody>
          <a:bodyPr/>
          <a:lstStyle/>
          <a:p>
            <a:r>
              <a:rPr lang="en-US" dirty="0"/>
              <a:t>Development</a:t>
            </a:r>
          </a:p>
        </p:txBody>
      </p:sp>
      <p:sp>
        <p:nvSpPr>
          <p:cNvPr id="3" name="Content Placeholder 2">
            <a:extLst>
              <a:ext uri="{FF2B5EF4-FFF2-40B4-BE49-F238E27FC236}">
                <a16:creationId xmlns:a16="http://schemas.microsoft.com/office/drawing/2014/main" id="{21BFBF5C-C8D6-5B3E-6610-394DC2BA2B23}"/>
              </a:ext>
            </a:extLst>
          </p:cNvPr>
          <p:cNvSpPr>
            <a:spLocks noGrp="1"/>
          </p:cNvSpPr>
          <p:nvPr>
            <p:ph idx="1"/>
          </p:nvPr>
        </p:nvSpPr>
        <p:spPr/>
        <p:txBody>
          <a:bodyPr/>
          <a:lstStyle/>
          <a:p>
            <a:pPr>
              <a:buFont typeface="Wingdings" panose="05000000000000000000" pitchFamily="2" charset="2"/>
              <a:buChar char="§"/>
            </a:pPr>
            <a:r>
              <a:rPr lang="en-US" dirty="0"/>
              <a:t> Developers are going to convert the logics specified in design documents programs as per chosen programming language and they will release code.</a:t>
            </a:r>
          </a:p>
          <a:p>
            <a:pPr lvl="2">
              <a:buFont typeface="Courier New" panose="02070309020205020404" pitchFamily="49" charset="0"/>
              <a:buChar char="o"/>
            </a:pPr>
            <a:r>
              <a:rPr lang="en-US" sz="1800" dirty="0"/>
              <a:t>Perform Code Review.</a:t>
            </a:r>
          </a:p>
          <a:p>
            <a:pPr lvl="2">
              <a:buFont typeface="Courier New" panose="02070309020205020404" pitchFamily="49" charset="0"/>
              <a:buChar char="o"/>
            </a:pPr>
            <a:r>
              <a:rPr lang="en-US" sz="1800" dirty="0"/>
              <a:t>Once Particular unit of code as Reviewed and approved perform unit testing.</a:t>
            </a:r>
          </a:p>
          <a:p>
            <a:pPr lvl="2">
              <a:buFont typeface="Courier New" panose="02070309020205020404" pitchFamily="49" charset="0"/>
              <a:buChar char="o"/>
            </a:pPr>
            <a:r>
              <a:rPr lang="en-US" sz="1800" dirty="0"/>
              <a:t>Once Unit testing is approved developers will integrate the units and release the Build for testing</a:t>
            </a:r>
          </a:p>
          <a:p>
            <a:pPr marL="0" indent="0">
              <a:buNone/>
            </a:pPr>
            <a:r>
              <a:rPr lang="en-US" sz="2200" dirty="0"/>
              <a:t>QA &amp; Testing</a:t>
            </a:r>
          </a:p>
          <a:p>
            <a:pPr>
              <a:buFont typeface="Wingdings" panose="05000000000000000000" pitchFamily="2" charset="2"/>
              <a:buChar char="§"/>
            </a:pPr>
            <a:r>
              <a:rPr lang="en-US" sz="2000" dirty="0"/>
              <a:t> Perform Integration Testing.</a:t>
            </a:r>
          </a:p>
          <a:p>
            <a:pPr>
              <a:buFont typeface="Wingdings" panose="05000000000000000000" pitchFamily="2" charset="2"/>
              <a:buChar char="§"/>
            </a:pPr>
            <a:r>
              <a:rPr lang="en-US" sz="2000" dirty="0"/>
              <a:t> Once Integration testing is approved perform system Testing.</a:t>
            </a:r>
          </a:p>
          <a:p>
            <a:pPr>
              <a:buFont typeface="Wingdings" panose="05000000000000000000" pitchFamily="2" charset="2"/>
              <a:buChar char="§"/>
            </a:pPr>
            <a:r>
              <a:rPr lang="en-US" sz="2000" dirty="0"/>
              <a:t> Perform Retesting and Regression testing. </a:t>
            </a:r>
            <a:endParaRPr lang="en-US" sz="2200" dirty="0"/>
          </a:p>
        </p:txBody>
      </p:sp>
      <p:sp>
        <p:nvSpPr>
          <p:cNvPr id="4" name="Footer Placeholder 3">
            <a:extLst>
              <a:ext uri="{FF2B5EF4-FFF2-40B4-BE49-F238E27FC236}">
                <a16:creationId xmlns:a16="http://schemas.microsoft.com/office/drawing/2014/main" id="{3CD03A1A-1F74-46DB-4602-24751D85644F}"/>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6BC3421F-7D3D-57F5-8D42-7D2160234F66}"/>
              </a:ext>
            </a:extLst>
          </p:cNvPr>
          <p:cNvSpPr>
            <a:spLocks noGrp="1"/>
          </p:cNvSpPr>
          <p:nvPr>
            <p:ph type="sldNum" sz="quarter" idx="12"/>
          </p:nvPr>
        </p:nvSpPr>
        <p:spPr/>
        <p:txBody>
          <a:bodyPr/>
          <a:lstStyle/>
          <a:p>
            <a:fld id="{D249499C-3086-482C-A887-281A8A0E126A}" type="slidenum">
              <a:rPr lang="en-US" smtClean="0"/>
              <a:t>30</a:t>
            </a:fld>
            <a:endParaRPr lang="en-US"/>
          </a:p>
        </p:txBody>
      </p:sp>
      <p:sp>
        <p:nvSpPr>
          <p:cNvPr id="6" name="Rectangle 5">
            <a:extLst>
              <a:ext uri="{FF2B5EF4-FFF2-40B4-BE49-F238E27FC236}">
                <a16:creationId xmlns:a16="http://schemas.microsoft.com/office/drawing/2014/main" id="{AD452A79-0ECE-1C14-3186-85E76DAC1829}"/>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10DAB979-1BE1-0399-BC30-BBCB8F652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3AA0B380-DE78-01F5-F17B-1FE855D2DC7E}"/>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50A0ECB3-35EA-A218-BEFB-304190774F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6460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E5780-B1E4-4A27-811A-4B4C96A668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7D55CD-DC03-1984-6177-7E37716A1981}"/>
              </a:ext>
            </a:extLst>
          </p:cNvPr>
          <p:cNvSpPr>
            <a:spLocks noGrp="1"/>
          </p:cNvSpPr>
          <p:nvPr>
            <p:ph idx="1"/>
          </p:nvPr>
        </p:nvSpPr>
        <p:spPr>
          <a:xfrm>
            <a:off x="1097280" y="1845733"/>
            <a:ext cx="10058400" cy="4413515"/>
          </a:xfrm>
        </p:spPr>
        <p:txBody>
          <a:bodyPr>
            <a:normAutofit/>
          </a:bodyPr>
          <a:lstStyle/>
          <a:p>
            <a:r>
              <a:rPr lang="en-US" b="1" dirty="0"/>
              <a:t>Development </a:t>
            </a:r>
          </a:p>
          <a:p>
            <a:r>
              <a:rPr lang="en-US" dirty="0"/>
              <a:t>Developers are going to fix the Defects reported by testing teams.</a:t>
            </a:r>
          </a:p>
          <a:p>
            <a:r>
              <a:rPr lang="en-US" b="1" dirty="0"/>
              <a:t>QA &amp; Testing </a:t>
            </a:r>
          </a:p>
          <a:p>
            <a:pPr>
              <a:buFont typeface="Wingdings" panose="05000000000000000000" pitchFamily="2" charset="2"/>
              <a:buChar char="§"/>
            </a:pPr>
            <a:r>
              <a:rPr lang="en-US" dirty="0"/>
              <a:t> Once system testing is approved then the application will be release for UAT.</a:t>
            </a:r>
          </a:p>
          <a:p>
            <a:pPr>
              <a:buFont typeface="Wingdings" panose="05000000000000000000" pitchFamily="2" charset="2"/>
              <a:buChar char="§"/>
            </a:pPr>
            <a:r>
              <a:rPr lang="en-US" dirty="0"/>
              <a:t> Perform UAT (User Acceptance Testing).</a:t>
            </a:r>
          </a:p>
          <a:p>
            <a:pPr>
              <a:buFont typeface="Wingdings" panose="05000000000000000000" pitchFamily="2" charset="2"/>
              <a:buChar char="§"/>
            </a:pPr>
            <a:r>
              <a:rPr lang="en-US" dirty="0"/>
              <a:t> Once UAT is approved release the application for production.</a:t>
            </a:r>
          </a:p>
          <a:p>
            <a:pPr>
              <a:buFont typeface="Wingdings" panose="05000000000000000000" pitchFamily="2" charset="2"/>
              <a:buChar char="§"/>
            </a:pPr>
            <a:r>
              <a:rPr lang="en-US" dirty="0"/>
              <a:t> Once production is ready perform the installation testing.</a:t>
            </a:r>
          </a:p>
          <a:p>
            <a:pPr>
              <a:buFont typeface="Wingdings" panose="05000000000000000000" pitchFamily="2" charset="2"/>
              <a:buChar char="§"/>
            </a:pPr>
            <a:r>
              <a:rPr lang="en-US" dirty="0"/>
              <a:t> Once installation testing is approved , Implement the developer software into Customer environment and provide user training.</a:t>
            </a:r>
          </a:p>
          <a:p>
            <a:pPr>
              <a:buFont typeface="Wingdings" panose="05000000000000000000" pitchFamily="2" charset="2"/>
              <a:buChar char="§"/>
            </a:pPr>
            <a:r>
              <a:rPr lang="en-US" dirty="0"/>
              <a:t> Provide Support to the Customer for any problems issues for any future Enhancements. </a:t>
            </a:r>
            <a:endParaRPr lang="en-US" b="1" dirty="0"/>
          </a:p>
          <a:p>
            <a:endParaRPr lang="en-US" dirty="0"/>
          </a:p>
        </p:txBody>
      </p:sp>
      <p:sp>
        <p:nvSpPr>
          <p:cNvPr id="4" name="Footer Placeholder 3">
            <a:extLst>
              <a:ext uri="{FF2B5EF4-FFF2-40B4-BE49-F238E27FC236}">
                <a16:creationId xmlns:a16="http://schemas.microsoft.com/office/drawing/2014/main" id="{95A7264F-B94B-9AA0-40AF-EDD4247FF498}"/>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27674186-8250-94C3-211A-AFFB3EAFEAFD}"/>
              </a:ext>
            </a:extLst>
          </p:cNvPr>
          <p:cNvSpPr>
            <a:spLocks noGrp="1"/>
          </p:cNvSpPr>
          <p:nvPr>
            <p:ph type="sldNum" sz="quarter" idx="12"/>
          </p:nvPr>
        </p:nvSpPr>
        <p:spPr/>
        <p:txBody>
          <a:bodyPr/>
          <a:lstStyle/>
          <a:p>
            <a:fld id="{D249499C-3086-482C-A887-281A8A0E126A}" type="slidenum">
              <a:rPr lang="en-US" smtClean="0"/>
              <a:t>31</a:t>
            </a:fld>
            <a:endParaRPr lang="en-US"/>
          </a:p>
        </p:txBody>
      </p:sp>
      <p:sp>
        <p:nvSpPr>
          <p:cNvPr id="6" name="Rectangle 5">
            <a:extLst>
              <a:ext uri="{FF2B5EF4-FFF2-40B4-BE49-F238E27FC236}">
                <a16:creationId xmlns:a16="http://schemas.microsoft.com/office/drawing/2014/main" id="{359C7A29-6898-B9E3-3748-A68450579449}"/>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088095E7-ECAA-DF4C-57BF-40F5B53F1E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A0B5E4EF-9A6B-9519-AB24-E15B1420F377}"/>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AAFC93B1-DE25-7794-C5F4-E39DBAF20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0845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0AE4D-7BAA-349F-8E50-8ACA0DCA1512}"/>
              </a:ext>
            </a:extLst>
          </p:cNvPr>
          <p:cNvSpPr>
            <a:spLocks noGrp="1"/>
          </p:cNvSpPr>
          <p:nvPr>
            <p:ph type="title"/>
          </p:nvPr>
        </p:nvSpPr>
        <p:spPr/>
        <p:txBody>
          <a:bodyPr/>
          <a:lstStyle/>
          <a:p>
            <a:r>
              <a:rPr lang="en-US" dirty="0"/>
              <a:t>Manual Testing</a:t>
            </a:r>
          </a:p>
        </p:txBody>
      </p:sp>
      <p:sp>
        <p:nvSpPr>
          <p:cNvPr id="3" name="Content Placeholder 2">
            <a:extLst>
              <a:ext uri="{FF2B5EF4-FFF2-40B4-BE49-F238E27FC236}">
                <a16:creationId xmlns:a16="http://schemas.microsoft.com/office/drawing/2014/main" id="{98405E8F-2201-B6B3-E712-AA6656A28A0E}"/>
              </a:ext>
            </a:extLst>
          </p:cNvPr>
          <p:cNvSpPr>
            <a:spLocks noGrp="1"/>
          </p:cNvSpPr>
          <p:nvPr>
            <p:ph idx="1"/>
          </p:nvPr>
        </p:nvSpPr>
        <p:spPr/>
        <p:txBody>
          <a:bodyPr>
            <a:normAutofit lnSpcReduction="10000"/>
          </a:bodyPr>
          <a:lstStyle/>
          <a:p>
            <a:pPr>
              <a:lnSpc>
                <a:spcPct val="150000"/>
              </a:lnSpc>
              <a:spcBef>
                <a:spcPts val="0"/>
              </a:spcBef>
              <a:spcAft>
                <a:spcPts val="0"/>
              </a:spcAft>
              <a:buFont typeface="Wingdings" panose="05000000000000000000" pitchFamily="2" charset="2"/>
              <a:buChar char="q"/>
            </a:pPr>
            <a:r>
              <a:rPr lang="en-US" sz="2200" dirty="0"/>
              <a:t> Manual Testing , Testers manually execute test cases without using any automation tools. Manual testing is the most primitive of all testing types and helps find bugs in the software system.</a:t>
            </a:r>
          </a:p>
          <a:p>
            <a:pPr>
              <a:lnSpc>
                <a:spcPct val="150000"/>
              </a:lnSpc>
              <a:spcBef>
                <a:spcPts val="0"/>
              </a:spcBef>
              <a:spcAft>
                <a:spcPts val="0"/>
              </a:spcAft>
              <a:buFont typeface="Wingdings" panose="05000000000000000000" pitchFamily="2" charset="2"/>
              <a:buChar char="q"/>
            </a:pPr>
            <a:r>
              <a:rPr lang="en-US" sz="2200" dirty="0"/>
              <a:t> Any new application must be manually tested before its testing can be automated. Manual testing requires more effort, but is necessary to check automation feasibility.</a:t>
            </a:r>
          </a:p>
          <a:p>
            <a:pPr>
              <a:lnSpc>
                <a:spcPct val="150000"/>
              </a:lnSpc>
              <a:spcBef>
                <a:spcPts val="0"/>
              </a:spcBef>
              <a:spcAft>
                <a:spcPts val="0"/>
              </a:spcAft>
              <a:buFont typeface="Wingdings" panose="05000000000000000000" pitchFamily="2" charset="2"/>
              <a:buChar char="q"/>
            </a:pPr>
            <a:r>
              <a:rPr lang="en-US" sz="2200" dirty="0"/>
              <a:t> Manual Testing does not require knowledge of any testing tool. One of the Software Testing Fundamental is "100% Automation is not possible".</a:t>
            </a:r>
          </a:p>
          <a:p>
            <a:pPr>
              <a:lnSpc>
                <a:spcPct val="150000"/>
              </a:lnSpc>
              <a:spcBef>
                <a:spcPts val="0"/>
              </a:spcBef>
              <a:spcAft>
                <a:spcPts val="0"/>
              </a:spcAft>
              <a:buFont typeface="Wingdings" panose="05000000000000000000" pitchFamily="2" charset="2"/>
              <a:buChar char="q"/>
            </a:pPr>
            <a:r>
              <a:rPr lang="en-US" sz="2200" dirty="0"/>
              <a:t> This makes Manual Testing imperative. </a:t>
            </a:r>
          </a:p>
        </p:txBody>
      </p:sp>
      <p:sp>
        <p:nvSpPr>
          <p:cNvPr id="4" name="Footer Placeholder 3">
            <a:extLst>
              <a:ext uri="{FF2B5EF4-FFF2-40B4-BE49-F238E27FC236}">
                <a16:creationId xmlns:a16="http://schemas.microsoft.com/office/drawing/2014/main" id="{E0E89F7F-6684-DA53-F630-9591B015BF5B}"/>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94C4F764-8D20-46FD-7BD6-CD12065DF91A}"/>
              </a:ext>
            </a:extLst>
          </p:cNvPr>
          <p:cNvSpPr>
            <a:spLocks noGrp="1"/>
          </p:cNvSpPr>
          <p:nvPr>
            <p:ph type="sldNum" sz="quarter" idx="12"/>
          </p:nvPr>
        </p:nvSpPr>
        <p:spPr/>
        <p:txBody>
          <a:bodyPr/>
          <a:lstStyle/>
          <a:p>
            <a:fld id="{D249499C-3086-482C-A887-281A8A0E126A}" type="slidenum">
              <a:rPr lang="en-US" smtClean="0"/>
              <a:t>32</a:t>
            </a:fld>
            <a:endParaRPr lang="en-US"/>
          </a:p>
        </p:txBody>
      </p:sp>
      <p:sp>
        <p:nvSpPr>
          <p:cNvPr id="6" name="Rectangle 5">
            <a:extLst>
              <a:ext uri="{FF2B5EF4-FFF2-40B4-BE49-F238E27FC236}">
                <a16:creationId xmlns:a16="http://schemas.microsoft.com/office/drawing/2014/main" id="{9645A5A3-F062-BF47-5546-36EECC0E3CA9}"/>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15D1CAD2-5EC4-DCF2-E9F5-8F495981E4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20B34F8B-78C3-F1D1-9E32-216C1D826376}"/>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BDB5C372-4C9A-7D8E-CE6B-2E97670E1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4425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0EF1-41CD-CFF4-8445-87284D4C0441}"/>
              </a:ext>
            </a:extLst>
          </p:cNvPr>
          <p:cNvSpPr>
            <a:spLocks noGrp="1"/>
          </p:cNvSpPr>
          <p:nvPr>
            <p:ph type="title"/>
          </p:nvPr>
        </p:nvSpPr>
        <p:spPr/>
        <p:txBody>
          <a:bodyPr/>
          <a:lstStyle/>
          <a:p>
            <a:r>
              <a:rPr lang="en-US" dirty="0"/>
              <a:t>Goal of Manual Testing</a:t>
            </a:r>
          </a:p>
        </p:txBody>
      </p:sp>
      <p:sp>
        <p:nvSpPr>
          <p:cNvPr id="3" name="Content Placeholder 2">
            <a:extLst>
              <a:ext uri="{FF2B5EF4-FFF2-40B4-BE49-F238E27FC236}">
                <a16:creationId xmlns:a16="http://schemas.microsoft.com/office/drawing/2014/main" id="{6328B79A-0ED4-1E95-7DE6-64EA2F99368C}"/>
              </a:ext>
            </a:extLst>
          </p:cNvPr>
          <p:cNvSpPr>
            <a:spLocks noGrp="1"/>
          </p:cNvSpPr>
          <p:nvPr>
            <p:ph idx="1"/>
          </p:nvPr>
        </p:nvSpPr>
        <p:spPr/>
        <p:txBody>
          <a:bodyPr/>
          <a:lstStyle/>
          <a:p>
            <a:pPr>
              <a:lnSpc>
                <a:spcPct val="150000"/>
              </a:lnSpc>
              <a:buFont typeface="Wingdings" panose="05000000000000000000" pitchFamily="2" charset="2"/>
              <a:buChar char="q"/>
            </a:pPr>
            <a:r>
              <a:rPr lang="en-US" dirty="0"/>
              <a:t> The goal of Manual Testing is to ensure that the application is error free and it is working in conformance to the specified functional requirements. Test Suites or cases , are designed during the testing phase and should have 100% test coverage.</a:t>
            </a:r>
          </a:p>
          <a:p>
            <a:pPr>
              <a:lnSpc>
                <a:spcPct val="150000"/>
              </a:lnSpc>
              <a:buFont typeface="Wingdings" panose="05000000000000000000" pitchFamily="2" charset="2"/>
              <a:buChar char="q"/>
            </a:pPr>
            <a:r>
              <a:rPr lang="en-US" dirty="0"/>
              <a:t> It also makes sure that reported defects are fixed by developers and re-testing has been performed by testers on the fixed defects. Basically, this testing checks the quality of the system and delivers bug-free product to the customer. </a:t>
            </a:r>
          </a:p>
        </p:txBody>
      </p:sp>
      <p:sp>
        <p:nvSpPr>
          <p:cNvPr id="4" name="Footer Placeholder 3">
            <a:extLst>
              <a:ext uri="{FF2B5EF4-FFF2-40B4-BE49-F238E27FC236}">
                <a16:creationId xmlns:a16="http://schemas.microsoft.com/office/drawing/2014/main" id="{B422793D-436F-052F-B537-26BC1674FE10}"/>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992E5614-5C20-C774-D2B9-EA4089E005C2}"/>
              </a:ext>
            </a:extLst>
          </p:cNvPr>
          <p:cNvSpPr>
            <a:spLocks noGrp="1"/>
          </p:cNvSpPr>
          <p:nvPr>
            <p:ph type="sldNum" sz="quarter" idx="12"/>
          </p:nvPr>
        </p:nvSpPr>
        <p:spPr/>
        <p:txBody>
          <a:bodyPr/>
          <a:lstStyle/>
          <a:p>
            <a:fld id="{D249499C-3086-482C-A887-281A8A0E126A}" type="slidenum">
              <a:rPr lang="en-US" smtClean="0"/>
              <a:t>33</a:t>
            </a:fld>
            <a:endParaRPr lang="en-US"/>
          </a:p>
        </p:txBody>
      </p:sp>
      <p:sp>
        <p:nvSpPr>
          <p:cNvPr id="6" name="Rectangle 5">
            <a:extLst>
              <a:ext uri="{FF2B5EF4-FFF2-40B4-BE49-F238E27FC236}">
                <a16:creationId xmlns:a16="http://schemas.microsoft.com/office/drawing/2014/main" id="{92C1A491-0984-D0CB-1F3D-BA2A7CCC39F4}"/>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EEC5C3AF-A0B2-B71D-E928-454170F32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0E048ABE-5EA4-1A6A-BAE3-DEE30321A0F9}"/>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EF000E2C-041F-B616-E4CC-F3579ED35F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9848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841E-919C-C851-D648-F5C1EAD4A09E}"/>
              </a:ext>
            </a:extLst>
          </p:cNvPr>
          <p:cNvSpPr>
            <a:spLocks noGrp="1"/>
          </p:cNvSpPr>
          <p:nvPr>
            <p:ph type="title"/>
          </p:nvPr>
        </p:nvSpPr>
        <p:spPr/>
        <p:txBody>
          <a:bodyPr/>
          <a:lstStyle/>
          <a:p>
            <a:r>
              <a:rPr lang="en-US" dirty="0"/>
              <a:t>Manual Testing types</a:t>
            </a:r>
          </a:p>
        </p:txBody>
      </p:sp>
      <p:sp>
        <p:nvSpPr>
          <p:cNvPr id="3" name="Content Placeholder 2">
            <a:extLst>
              <a:ext uri="{FF2B5EF4-FFF2-40B4-BE49-F238E27FC236}">
                <a16:creationId xmlns:a16="http://schemas.microsoft.com/office/drawing/2014/main" id="{EB7D346E-346F-2CB6-E124-7DB0051B5E3B}"/>
              </a:ext>
            </a:extLst>
          </p:cNvPr>
          <p:cNvSpPr>
            <a:spLocks noGrp="1"/>
          </p:cNvSpPr>
          <p:nvPr>
            <p:ph idx="1"/>
          </p:nvPr>
        </p:nvSpPr>
        <p:spPr/>
        <p:txBody>
          <a:bodyPr/>
          <a:lstStyle/>
          <a:p>
            <a:pPr>
              <a:buFont typeface="Wingdings" panose="05000000000000000000" pitchFamily="2" charset="2"/>
              <a:buChar char="q"/>
            </a:pPr>
            <a:r>
              <a:rPr lang="en-US" dirty="0"/>
              <a:t> Manual Testing Types. In fact any type of software testing type can be executed both manually as well using an automation tool. </a:t>
            </a:r>
          </a:p>
        </p:txBody>
      </p:sp>
      <p:sp>
        <p:nvSpPr>
          <p:cNvPr id="4" name="Footer Placeholder 3">
            <a:extLst>
              <a:ext uri="{FF2B5EF4-FFF2-40B4-BE49-F238E27FC236}">
                <a16:creationId xmlns:a16="http://schemas.microsoft.com/office/drawing/2014/main" id="{D6E5562B-AE0E-C3BE-5928-8DF612DF4BD1}"/>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5AA21936-23F8-464C-17FB-91123665DDEB}"/>
              </a:ext>
            </a:extLst>
          </p:cNvPr>
          <p:cNvSpPr>
            <a:spLocks noGrp="1"/>
          </p:cNvSpPr>
          <p:nvPr>
            <p:ph type="sldNum" sz="quarter" idx="12"/>
          </p:nvPr>
        </p:nvSpPr>
        <p:spPr/>
        <p:txBody>
          <a:bodyPr/>
          <a:lstStyle/>
          <a:p>
            <a:fld id="{D249499C-3086-482C-A887-281A8A0E126A}" type="slidenum">
              <a:rPr lang="en-US" smtClean="0"/>
              <a:t>34</a:t>
            </a:fld>
            <a:endParaRPr lang="en-US"/>
          </a:p>
        </p:txBody>
      </p:sp>
      <p:sp>
        <p:nvSpPr>
          <p:cNvPr id="6" name="Rectangle 5">
            <a:extLst>
              <a:ext uri="{FF2B5EF4-FFF2-40B4-BE49-F238E27FC236}">
                <a16:creationId xmlns:a16="http://schemas.microsoft.com/office/drawing/2014/main" id="{6B371F7F-B2F2-DC73-8724-0FEDAE81BD84}"/>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5DDC5070-FC6A-1CE1-5C38-F5E8438516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5CC691DD-165C-3EDA-DEB4-5587CC6B1518}"/>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90CAD123-F54B-6E24-2CED-B4A761315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DFCE70F4-48FB-B52F-9E5A-DFE6BAC65FF3}"/>
              </a:ext>
            </a:extLst>
          </p:cNvPr>
          <p:cNvPicPr>
            <a:picLocks noChangeAspect="1"/>
          </p:cNvPicPr>
          <p:nvPr/>
        </p:nvPicPr>
        <p:blipFill rotWithShape="1">
          <a:blip r:embed="rId4"/>
          <a:srcRect l="2296" t="2594" r="1741" b="507"/>
          <a:stretch/>
        </p:blipFill>
        <p:spPr>
          <a:xfrm>
            <a:off x="4592427" y="2152162"/>
            <a:ext cx="3895106" cy="4107087"/>
          </a:xfrm>
          <a:prstGeom prst="rect">
            <a:avLst/>
          </a:prstGeom>
        </p:spPr>
      </p:pic>
    </p:spTree>
    <p:extLst>
      <p:ext uri="{BB962C8B-B14F-4D97-AF65-F5344CB8AC3E}">
        <p14:creationId xmlns:p14="http://schemas.microsoft.com/office/powerpoint/2010/main" val="1211093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5EB7B-E2F0-B603-A995-90106D5BE6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751742-0969-57E8-3FD5-B892B5FE6C56}"/>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780D07D5-BC70-11EC-40DC-3369EF81A44C}"/>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7C242E6C-B43C-E4F8-159F-82D1004FEFBD}"/>
              </a:ext>
            </a:extLst>
          </p:cNvPr>
          <p:cNvSpPr>
            <a:spLocks noGrp="1"/>
          </p:cNvSpPr>
          <p:nvPr>
            <p:ph type="sldNum" sz="quarter" idx="12"/>
          </p:nvPr>
        </p:nvSpPr>
        <p:spPr/>
        <p:txBody>
          <a:bodyPr/>
          <a:lstStyle/>
          <a:p>
            <a:fld id="{D249499C-3086-482C-A887-281A8A0E126A}" type="slidenum">
              <a:rPr lang="en-US" smtClean="0"/>
              <a:t>35</a:t>
            </a:fld>
            <a:endParaRPr lang="en-US"/>
          </a:p>
        </p:txBody>
      </p:sp>
      <p:sp>
        <p:nvSpPr>
          <p:cNvPr id="6" name="Rectangle 5">
            <a:extLst>
              <a:ext uri="{FF2B5EF4-FFF2-40B4-BE49-F238E27FC236}">
                <a16:creationId xmlns:a16="http://schemas.microsoft.com/office/drawing/2014/main" id="{55AE1557-EF8E-CF9C-4167-58CBC69B7B9C}"/>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FE4AB9FD-E5D6-17C3-9F57-613EAFCD65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170A61C7-590F-1F9A-1AD0-8FA36E7AEF57}"/>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72CE6814-4021-247A-E76D-3BCB84BC6B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769437A8-035E-4F56-9F08-90955F60DD2F}"/>
              </a:ext>
            </a:extLst>
          </p:cNvPr>
          <p:cNvPicPr>
            <a:picLocks noChangeAspect="1"/>
          </p:cNvPicPr>
          <p:nvPr/>
        </p:nvPicPr>
        <p:blipFill rotWithShape="1">
          <a:blip r:embed="rId4"/>
          <a:srcRect t="7051"/>
          <a:stretch/>
        </p:blipFill>
        <p:spPr>
          <a:xfrm>
            <a:off x="1097279" y="286603"/>
            <a:ext cx="8664575" cy="5972646"/>
          </a:xfrm>
          <a:prstGeom prst="rect">
            <a:avLst/>
          </a:prstGeom>
        </p:spPr>
      </p:pic>
    </p:spTree>
    <p:extLst>
      <p:ext uri="{BB962C8B-B14F-4D97-AF65-F5344CB8AC3E}">
        <p14:creationId xmlns:p14="http://schemas.microsoft.com/office/powerpoint/2010/main" val="14869096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48AF-2F82-5DEB-64B9-080B4FF545D8}"/>
              </a:ext>
            </a:extLst>
          </p:cNvPr>
          <p:cNvSpPr>
            <a:spLocks noGrp="1"/>
          </p:cNvSpPr>
          <p:nvPr>
            <p:ph type="title"/>
          </p:nvPr>
        </p:nvSpPr>
        <p:spPr/>
        <p:txBody>
          <a:bodyPr/>
          <a:lstStyle/>
          <a:p>
            <a:r>
              <a:rPr lang="en-US" dirty="0"/>
              <a:t>Testing Techniques:</a:t>
            </a:r>
          </a:p>
        </p:txBody>
      </p:sp>
      <p:sp>
        <p:nvSpPr>
          <p:cNvPr id="3" name="Content Placeholder 2">
            <a:extLst>
              <a:ext uri="{FF2B5EF4-FFF2-40B4-BE49-F238E27FC236}">
                <a16:creationId xmlns:a16="http://schemas.microsoft.com/office/drawing/2014/main" id="{D65653D5-03D7-DA04-9950-AD886606AC3A}"/>
              </a:ext>
            </a:extLst>
          </p:cNvPr>
          <p:cNvSpPr>
            <a:spLocks noGrp="1"/>
          </p:cNvSpPr>
          <p:nvPr>
            <p:ph idx="1"/>
          </p:nvPr>
        </p:nvSpPr>
        <p:spPr/>
        <p:txBody>
          <a:bodyPr>
            <a:normAutofit lnSpcReduction="10000"/>
          </a:bodyPr>
          <a:lstStyle/>
          <a:p>
            <a:r>
              <a:rPr lang="en-US" dirty="0"/>
              <a:t>Testing Techniques can be classified into two categories. </a:t>
            </a:r>
          </a:p>
          <a:p>
            <a:pPr>
              <a:buFont typeface="Wingdings" panose="05000000000000000000" pitchFamily="2" charset="2"/>
              <a:buChar char="q"/>
            </a:pPr>
            <a:r>
              <a:rPr lang="en-US" dirty="0"/>
              <a:t> Static Testing.</a:t>
            </a:r>
          </a:p>
          <a:p>
            <a:pPr>
              <a:buFont typeface="Wingdings" panose="05000000000000000000" pitchFamily="2" charset="2"/>
              <a:buChar char="q"/>
            </a:pPr>
            <a:r>
              <a:rPr lang="en-US" dirty="0"/>
              <a:t> Dynamic Testing. </a:t>
            </a:r>
          </a:p>
          <a:p>
            <a:pPr marL="0" indent="0">
              <a:buNone/>
            </a:pPr>
            <a:endParaRPr lang="en-US" dirty="0"/>
          </a:p>
          <a:p>
            <a:pPr>
              <a:buFont typeface="Wingdings" panose="05000000000000000000" pitchFamily="2" charset="2"/>
              <a:buChar char="q"/>
            </a:pPr>
            <a:r>
              <a:rPr lang="en-US" dirty="0"/>
              <a:t> </a:t>
            </a:r>
            <a:r>
              <a:rPr lang="en-US" b="1" dirty="0"/>
              <a:t>Static Testing</a:t>
            </a:r>
          </a:p>
          <a:p>
            <a:pPr lvl="1">
              <a:buFont typeface="Wingdings" panose="05000000000000000000" pitchFamily="2" charset="2"/>
              <a:buChar char="§"/>
            </a:pPr>
            <a:r>
              <a:rPr lang="en-US" dirty="0"/>
              <a:t>Application checking is carried out without Executing the application is called as static testing. </a:t>
            </a:r>
          </a:p>
          <a:p>
            <a:pPr lvl="1">
              <a:buFont typeface="Wingdings" panose="05000000000000000000" pitchFamily="2" charset="2"/>
              <a:buChar char="§"/>
            </a:pPr>
            <a:r>
              <a:rPr lang="en-US" dirty="0"/>
              <a:t>It is Inspection of software artifacts , such as Requirements specification, design and code. </a:t>
            </a:r>
          </a:p>
          <a:p>
            <a:pPr lvl="1">
              <a:buFont typeface="Wingdings" panose="05000000000000000000" pitchFamily="2" charset="2"/>
              <a:buChar char="§"/>
            </a:pPr>
            <a:r>
              <a:rPr lang="en-US" dirty="0"/>
              <a:t>It is done by the following Methods.</a:t>
            </a:r>
          </a:p>
          <a:p>
            <a:pPr lvl="2">
              <a:buFont typeface="Courier New" panose="02070309020205020404" pitchFamily="49" charset="0"/>
              <a:buChar char="o"/>
            </a:pPr>
            <a:r>
              <a:rPr lang="en-US" sz="1800" b="1" dirty="0"/>
              <a:t>Review</a:t>
            </a:r>
          </a:p>
          <a:p>
            <a:pPr lvl="2">
              <a:buFont typeface="Courier New" panose="02070309020205020404" pitchFamily="49" charset="0"/>
              <a:buChar char="o"/>
            </a:pPr>
            <a:r>
              <a:rPr lang="en-US" sz="1800" b="1" dirty="0"/>
              <a:t>Inspection.</a:t>
            </a:r>
          </a:p>
          <a:p>
            <a:pPr lvl="2">
              <a:buFont typeface="Courier New" panose="02070309020205020404" pitchFamily="49" charset="0"/>
              <a:buChar char="o"/>
            </a:pPr>
            <a:r>
              <a:rPr lang="en-US" sz="1800" b="1" dirty="0"/>
              <a:t>Walk through </a:t>
            </a:r>
          </a:p>
        </p:txBody>
      </p:sp>
      <p:sp>
        <p:nvSpPr>
          <p:cNvPr id="4" name="Footer Placeholder 3">
            <a:extLst>
              <a:ext uri="{FF2B5EF4-FFF2-40B4-BE49-F238E27FC236}">
                <a16:creationId xmlns:a16="http://schemas.microsoft.com/office/drawing/2014/main" id="{3F1799E1-0AAD-A5CB-15B7-67EEC4BC06C1}"/>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541A1061-5017-808F-5B83-1281F5B270DA}"/>
              </a:ext>
            </a:extLst>
          </p:cNvPr>
          <p:cNvSpPr>
            <a:spLocks noGrp="1"/>
          </p:cNvSpPr>
          <p:nvPr>
            <p:ph type="sldNum" sz="quarter" idx="12"/>
          </p:nvPr>
        </p:nvSpPr>
        <p:spPr/>
        <p:txBody>
          <a:bodyPr/>
          <a:lstStyle/>
          <a:p>
            <a:fld id="{D249499C-3086-482C-A887-281A8A0E126A}" type="slidenum">
              <a:rPr lang="en-US" smtClean="0"/>
              <a:t>36</a:t>
            </a:fld>
            <a:endParaRPr lang="en-US"/>
          </a:p>
        </p:txBody>
      </p:sp>
      <p:sp>
        <p:nvSpPr>
          <p:cNvPr id="6" name="Rectangle 5">
            <a:extLst>
              <a:ext uri="{FF2B5EF4-FFF2-40B4-BE49-F238E27FC236}">
                <a16:creationId xmlns:a16="http://schemas.microsoft.com/office/drawing/2014/main" id="{1ECF9693-C628-D291-4B87-B639E610C779}"/>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A693525C-8FE9-A88A-E54A-CABC4DDC6E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D51AD1F0-F287-3950-64D1-C13F78CB6323}"/>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5DC175CF-1893-D90A-70BE-963DB3E43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3799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48AF-2F82-5DEB-64B9-080B4FF545D8}"/>
              </a:ext>
            </a:extLst>
          </p:cNvPr>
          <p:cNvSpPr>
            <a:spLocks noGrp="1"/>
          </p:cNvSpPr>
          <p:nvPr>
            <p:ph type="title"/>
          </p:nvPr>
        </p:nvSpPr>
        <p:spPr/>
        <p:txBody>
          <a:bodyPr/>
          <a:lstStyle/>
          <a:p>
            <a:r>
              <a:rPr lang="en-US" dirty="0"/>
              <a:t>Testing Techniques:</a:t>
            </a:r>
          </a:p>
        </p:txBody>
      </p:sp>
      <p:sp>
        <p:nvSpPr>
          <p:cNvPr id="3" name="Content Placeholder 2">
            <a:extLst>
              <a:ext uri="{FF2B5EF4-FFF2-40B4-BE49-F238E27FC236}">
                <a16:creationId xmlns:a16="http://schemas.microsoft.com/office/drawing/2014/main" id="{D65653D5-03D7-DA04-9950-AD886606AC3A}"/>
              </a:ext>
            </a:extLst>
          </p:cNvPr>
          <p:cNvSpPr>
            <a:spLocks noGrp="1"/>
          </p:cNvSpPr>
          <p:nvPr>
            <p:ph idx="1"/>
          </p:nvPr>
        </p:nvSpPr>
        <p:spPr/>
        <p:txBody>
          <a:bodyPr/>
          <a:lstStyle/>
          <a:p>
            <a:r>
              <a:rPr lang="en-US" b="1" dirty="0"/>
              <a:t>Dynamic Testing: </a:t>
            </a:r>
          </a:p>
          <a:p>
            <a:pPr>
              <a:lnSpc>
                <a:spcPct val="150000"/>
              </a:lnSpc>
              <a:buFont typeface="Wingdings" panose="05000000000000000000" pitchFamily="2" charset="2"/>
              <a:buChar char="q"/>
            </a:pPr>
            <a:r>
              <a:rPr lang="en-US" dirty="0"/>
              <a:t> Application checking is done by executing the application is called as Dynamic Testing.</a:t>
            </a:r>
          </a:p>
          <a:p>
            <a:pPr>
              <a:lnSpc>
                <a:spcPct val="150000"/>
              </a:lnSpc>
              <a:buFont typeface="Wingdings" panose="05000000000000000000" pitchFamily="2" charset="2"/>
              <a:buChar char="q"/>
            </a:pPr>
            <a:r>
              <a:rPr lang="en-US" dirty="0"/>
              <a:t> Dynamic testing are classified into three Categories.</a:t>
            </a:r>
          </a:p>
          <a:p>
            <a:pPr lvl="1">
              <a:lnSpc>
                <a:spcPct val="150000"/>
              </a:lnSpc>
              <a:buFont typeface="Wingdings" panose="05000000000000000000" pitchFamily="2" charset="2"/>
              <a:buChar char="§"/>
            </a:pPr>
            <a:r>
              <a:rPr lang="en-US" sz="1900" dirty="0"/>
              <a:t>white Box testing.</a:t>
            </a:r>
          </a:p>
          <a:p>
            <a:pPr lvl="1">
              <a:lnSpc>
                <a:spcPct val="150000"/>
              </a:lnSpc>
              <a:buFont typeface="Wingdings" panose="05000000000000000000" pitchFamily="2" charset="2"/>
              <a:buChar char="§"/>
            </a:pPr>
            <a:r>
              <a:rPr lang="en-US" sz="1900" dirty="0"/>
              <a:t>Black Box testing.</a:t>
            </a:r>
          </a:p>
          <a:p>
            <a:pPr lvl="1">
              <a:lnSpc>
                <a:spcPct val="150000"/>
              </a:lnSpc>
              <a:buFont typeface="Wingdings" panose="05000000000000000000" pitchFamily="2" charset="2"/>
              <a:buChar char="§"/>
            </a:pPr>
            <a:r>
              <a:rPr lang="en-US" sz="1900" dirty="0"/>
              <a:t>Grey Box testing. </a:t>
            </a:r>
            <a:endParaRPr lang="en-US" sz="1900" b="1" dirty="0"/>
          </a:p>
        </p:txBody>
      </p:sp>
      <p:sp>
        <p:nvSpPr>
          <p:cNvPr id="4" name="Footer Placeholder 3">
            <a:extLst>
              <a:ext uri="{FF2B5EF4-FFF2-40B4-BE49-F238E27FC236}">
                <a16:creationId xmlns:a16="http://schemas.microsoft.com/office/drawing/2014/main" id="{3F1799E1-0AAD-A5CB-15B7-67EEC4BC06C1}"/>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541A1061-5017-808F-5B83-1281F5B270DA}"/>
              </a:ext>
            </a:extLst>
          </p:cNvPr>
          <p:cNvSpPr>
            <a:spLocks noGrp="1"/>
          </p:cNvSpPr>
          <p:nvPr>
            <p:ph type="sldNum" sz="quarter" idx="12"/>
          </p:nvPr>
        </p:nvSpPr>
        <p:spPr/>
        <p:txBody>
          <a:bodyPr/>
          <a:lstStyle/>
          <a:p>
            <a:fld id="{D249499C-3086-482C-A887-281A8A0E126A}" type="slidenum">
              <a:rPr lang="en-US" smtClean="0"/>
              <a:t>37</a:t>
            </a:fld>
            <a:endParaRPr lang="en-US"/>
          </a:p>
        </p:txBody>
      </p:sp>
      <p:sp>
        <p:nvSpPr>
          <p:cNvPr id="6" name="Rectangle 5">
            <a:extLst>
              <a:ext uri="{FF2B5EF4-FFF2-40B4-BE49-F238E27FC236}">
                <a16:creationId xmlns:a16="http://schemas.microsoft.com/office/drawing/2014/main" id="{F6396134-5A18-B0EC-1696-79115D6BF054}"/>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AF31511D-41FE-04C6-7241-2C4EB0CB0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F225EBD6-1400-A519-490A-31636B650745}"/>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2E1BFC6B-B0C7-9EA6-5761-8084FC2EA8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1328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A802-D650-DFA1-E1AC-0EFF6EC738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135581-9A80-5945-7CE4-72341B77B6E0}"/>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9F3BAA20-1D87-8BA2-0889-21FF0E7A6AAA}"/>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97A6BD17-AF35-B00C-4734-F58A3275F6F7}"/>
              </a:ext>
            </a:extLst>
          </p:cNvPr>
          <p:cNvSpPr>
            <a:spLocks noGrp="1"/>
          </p:cNvSpPr>
          <p:nvPr>
            <p:ph type="sldNum" sz="quarter" idx="12"/>
          </p:nvPr>
        </p:nvSpPr>
        <p:spPr/>
        <p:txBody>
          <a:bodyPr/>
          <a:lstStyle/>
          <a:p>
            <a:fld id="{D249499C-3086-482C-A887-281A8A0E126A}" type="slidenum">
              <a:rPr lang="en-US" smtClean="0"/>
              <a:t>38</a:t>
            </a:fld>
            <a:endParaRPr lang="en-US"/>
          </a:p>
        </p:txBody>
      </p:sp>
      <p:sp>
        <p:nvSpPr>
          <p:cNvPr id="6" name="Rectangle 5">
            <a:extLst>
              <a:ext uri="{FF2B5EF4-FFF2-40B4-BE49-F238E27FC236}">
                <a16:creationId xmlns:a16="http://schemas.microsoft.com/office/drawing/2014/main" id="{72BBAD23-6AFC-FD63-5A35-6B6B7C26419D}"/>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6A715281-365B-D125-9081-04AB81FDC0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8AE204F8-214A-0710-45E9-74B7428E15AE}"/>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8A6A97AF-835A-0FD7-74BB-72BA833E20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CAA2492D-7B2D-B7ED-90AE-2ED6287262E0}"/>
              </a:ext>
            </a:extLst>
          </p:cNvPr>
          <p:cNvPicPr>
            <a:picLocks noChangeAspect="1"/>
          </p:cNvPicPr>
          <p:nvPr/>
        </p:nvPicPr>
        <p:blipFill>
          <a:blip r:embed="rId4"/>
          <a:stretch>
            <a:fillRect/>
          </a:stretch>
        </p:blipFill>
        <p:spPr>
          <a:xfrm>
            <a:off x="1097280" y="359322"/>
            <a:ext cx="8378776" cy="5805118"/>
          </a:xfrm>
          <a:prstGeom prst="rect">
            <a:avLst/>
          </a:prstGeom>
        </p:spPr>
      </p:pic>
    </p:spTree>
    <p:extLst>
      <p:ext uri="{BB962C8B-B14F-4D97-AF65-F5344CB8AC3E}">
        <p14:creationId xmlns:p14="http://schemas.microsoft.com/office/powerpoint/2010/main" val="816732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816C3-DBEA-18E2-03EF-391C09C04E3D}"/>
              </a:ext>
            </a:extLst>
          </p:cNvPr>
          <p:cNvSpPr>
            <a:spLocks noGrp="1"/>
          </p:cNvSpPr>
          <p:nvPr>
            <p:ph type="title"/>
          </p:nvPr>
        </p:nvSpPr>
        <p:spPr/>
        <p:txBody>
          <a:bodyPr/>
          <a:lstStyle/>
          <a:p>
            <a:r>
              <a:rPr lang="en-US" dirty="0"/>
              <a:t>Levels of testing:</a:t>
            </a:r>
          </a:p>
        </p:txBody>
      </p:sp>
      <p:sp>
        <p:nvSpPr>
          <p:cNvPr id="3" name="Content Placeholder 2">
            <a:extLst>
              <a:ext uri="{FF2B5EF4-FFF2-40B4-BE49-F238E27FC236}">
                <a16:creationId xmlns:a16="http://schemas.microsoft.com/office/drawing/2014/main" id="{C9B3A19C-5DB1-E841-F7CE-C5BBCAFB2E3A}"/>
              </a:ext>
            </a:extLst>
          </p:cNvPr>
          <p:cNvSpPr>
            <a:spLocks noGrp="1"/>
          </p:cNvSpPr>
          <p:nvPr>
            <p:ph idx="1"/>
          </p:nvPr>
        </p:nvSpPr>
        <p:spPr/>
        <p:txBody>
          <a:bodyPr/>
          <a:lstStyle/>
          <a:p>
            <a:r>
              <a:rPr lang="en-US" sz="2200" dirty="0"/>
              <a:t>There are Four Levels of Testing</a:t>
            </a:r>
          </a:p>
          <a:p>
            <a:pPr>
              <a:buFont typeface="Wingdings" panose="05000000000000000000" pitchFamily="2" charset="2"/>
              <a:buChar char="q"/>
            </a:pPr>
            <a:r>
              <a:rPr lang="en-US" dirty="0"/>
              <a:t> Unit Level Testing.</a:t>
            </a:r>
          </a:p>
          <a:p>
            <a:pPr>
              <a:buFont typeface="Wingdings" panose="05000000000000000000" pitchFamily="2" charset="2"/>
              <a:buChar char="q"/>
            </a:pPr>
            <a:r>
              <a:rPr lang="en-US" dirty="0"/>
              <a:t> Integration Level Testing.</a:t>
            </a:r>
          </a:p>
          <a:p>
            <a:pPr>
              <a:buFont typeface="Wingdings" panose="05000000000000000000" pitchFamily="2" charset="2"/>
              <a:buChar char="q"/>
            </a:pPr>
            <a:r>
              <a:rPr lang="en-US" dirty="0"/>
              <a:t> System Level Testing.</a:t>
            </a:r>
          </a:p>
          <a:p>
            <a:pPr>
              <a:buFont typeface="Wingdings" panose="05000000000000000000" pitchFamily="2" charset="2"/>
              <a:buChar char="q"/>
            </a:pPr>
            <a:r>
              <a:rPr lang="en-US" dirty="0"/>
              <a:t> User Acceptance Testing.</a:t>
            </a:r>
          </a:p>
        </p:txBody>
      </p:sp>
      <p:sp>
        <p:nvSpPr>
          <p:cNvPr id="4" name="Footer Placeholder 3">
            <a:extLst>
              <a:ext uri="{FF2B5EF4-FFF2-40B4-BE49-F238E27FC236}">
                <a16:creationId xmlns:a16="http://schemas.microsoft.com/office/drawing/2014/main" id="{E5A43E67-AEE3-1F26-F434-E8B493008AB4}"/>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D2877F97-EFF9-0C07-8171-1B87B8B5BFCD}"/>
              </a:ext>
            </a:extLst>
          </p:cNvPr>
          <p:cNvSpPr>
            <a:spLocks noGrp="1"/>
          </p:cNvSpPr>
          <p:nvPr>
            <p:ph type="sldNum" sz="quarter" idx="12"/>
          </p:nvPr>
        </p:nvSpPr>
        <p:spPr/>
        <p:txBody>
          <a:bodyPr/>
          <a:lstStyle/>
          <a:p>
            <a:fld id="{D249499C-3086-482C-A887-281A8A0E126A}" type="slidenum">
              <a:rPr lang="en-US" smtClean="0"/>
              <a:t>39</a:t>
            </a:fld>
            <a:endParaRPr lang="en-US"/>
          </a:p>
        </p:txBody>
      </p:sp>
      <p:sp>
        <p:nvSpPr>
          <p:cNvPr id="6" name="Rectangle 5">
            <a:extLst>
              <a:ext uri="{FF2B5EF4-FFF2-40B4-BE49-F238E27FC236}">
                <a16:creationId xmlns:a16="http://schemas.microsoft.com/office/drawing/2014/main" id="{1F8EDA3D-CEA9-4CC9-82CB-2FCD4030C62D}"/>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93DF00CA-465E-DFBA-7BE9-D59E45238A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DA43DAC4-09DD-15BA-E6B8-2F35F8CF544E}"/>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84E78606-4CB2-D4B8-0C5A-6E11857A37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4136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D59E-560F-DD32-4EB0-D56FA3BDFACC}"/>
              </a:ext>
            </a:extLst>
          </p:cNvPr>
          <p:cNvSpPr>
            <a:spLocks noGrp="1"/>
          </p:cNvSpPr>
          <p:nvPr>
            <p:ph type="title"/>
          </p:nvPr>
        </p:nvSpPr>
        <p:spPr/>
        <p:txBody>
          <a:bodyPr/>
          <a:lstStyle/>
          <a:p>
            <a:r>
              <a:rPr lang="en-US" dirty="0"/>
              <a:t>Benefits Of Software</a:t>
            </a:r>
          </a:p>
        </p:txBody>
      </p:sp>
      <p:sp>
        <p:nvSpPr>
          <p:cNvPr id="3" name="Content Placeholder 2">
            <a:extLst>
              <a:ext uri="{FF2B5EF4-FFF2-40B4-BE49-F238E27FC236}">
                <a16:creationId xmlns:a16="http://schemas.microsoft.com/office/drawing/2014/main" id="{79440F1E-1256-4FE1-8FEA-5B2554E2A1E2}"/>
              </a:ext>
            </a:extLst>
          </p:cNvPr>
          <p:cNvSpPr>
            <a:spLocks noGrp="1"/>
          </p:cNvSpPr>
          <p:nvPr>
            <p:ph idx="1"/>
          </p:nvPr>
        </p:nvSpPr>
        <p:spPr/>
        <p:txBody>
          <a:bodyPr>
            <a:normAutofit/>
          </a:bodyPr>
          <a:lstStyle/>
          <a:p>
            <a:pPr>
              <a:buFont typeface="Wingdings" panose="05000000000000000000" pitchFamily="2" charset="2"/>
              <a:buChar char="q"/>
            </a:pPr>
            <a:r>
              <a:rPr lang="en-US" sz="3000" dirty="0"/>
              <a:t> It will Reduces the Time.</a:t>
            </a:r>
          </a:p>
          <a:p>
            <a:pPr>
              <a:buFont typeface="Wingdings" panose="05000000000000000000" pitchFamily="2" charset="2"/>
              <a:buChar char="q"/>
            </a:pPr>
            <a:r>
              <a:rPr lang="en-US" sz="3000" dirty="0"/>
              <a:t> It will Reduces the Human Resources.</a:t>
            </a:r>
          </a:p>
          <a:p>
            <a:pPr>
              <a:buFont typeface="Wingdings" panose="05000000000000000000" pitchFamily="2" charset="2"/>
              <a:buChar char="q"/>
            </a:pPr>
            <a:r>
              <a:rPr lang="en-US" sz="3000" dirty="0"/>
              <a:t> It will save Cost</a:t>
            </a:r>
          </a:p>
        </p:txBody>
      </p:sp>
      <p:sp>
        <p:nvSpPr>
          <p:cNvPr id="4" name="Footer Placeholder 3">
            <a:extLst>
              <a:ext uri="{FF2B5EF4-FFF2-40B4-BE49-F238E27FC236}">
                <a16:creationId xmlns:a16="http://schemas.microsoft.com/office/drawing/2014/main" id="{AC4D13A2-8D00-A396-9C75-5C6D97127EA9}"/>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ACEAD53B-1362-F3B6-7F4E-04A8DE5A3AEC}"/>
              </a:ext>
            </a:extLst>
          </p:cNvPr>
          <p:cNvSpPr>
            <a:spLocks noGrp="1"/>
          </p:cNvSpPr>
          <p:nvPr>
            <p:ph type="sldNum" sz="quarter" idx="12"/>
          </p:nvPr>
        </p:nvSpPr>
        <p:spPr/>
        <p:txBody>
          <a:bodyPr/>
          <a:lstStyle/>
          <a:p>
            <a:fld id="{D249499C-3086-482C-A887-281A8A0E126A}" type="slidenum">
              <a:rPr lang="en-US" smtClean="0"/>
              <a:t>4</a:t>
            </a:fld>
            <a:endParaRPr lang="en-US"/>
          </a:p>
        </p:txBody>
      </p:sp>
      <p:sp>
        <p:nvSpPr>
          <p:cNvPr id="14" name="Rectangle 13">
            <a:extLst>
              <a:ext uri="{FF2B5EF4-FFF2-40B4-BE49-F238E27FC236}">
                <a16:creationId xmlns:a16="http://schemas.microsoft.com/office/drawing/2014/main" id="{449DB2CF-24B7-042B-FCB6-44E58ACCD6C2}"/>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15" name="Picture 3">
            <a:extLst>
              <a:ext uri="{FF2B5EF4-FFF2-40B4-BE49-F238E27FC236}">
                <a16:creationId xmlns:a16="http://schemas.microsoft.com/office/drawing/2014/main" id="{7A19EDAC-C260-CF42-5F67-0980957446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4">
            <a:extLst>
              <a:ext uri="{FF2B5EF4-FFF2-40B4-BE49-F238E27FC236}">
                <a16:creationId xmlns:a16="http://schemas.microsoft.com/office/drawing/2014/main" id="{743CCE89-9683-129F-1E27-EF6ABE1213DD}"/>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17" name="Picture 6">
            <a:extLst>
              <a:ext uri="{FF2B5EF4-FFF2-40B4-BE49-F238E27FC236}">
                <a16:creationId xmlns:a16="http://schemas.microsoft.com/office/drawing/2014/main" id="{B0476B25-783D-780F-D416-011ABA8CF2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867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5E00C-1D42-4D96-FC9E-1CFB6FA5371D}"/>
              </a:ext>
            </a:extLst>
          </p:cNvPr>
          <p:cNvSpPr>
            <a:spLocks noGrp="1"/>
          </p:cNvSpPr>
          <p:nvPr>
            <p:ph type="title"/>
          </p:nvPr>
        </p:nvSpPr>
        <p:spPr/>
        <p:txBody>
          <a:bodyPr/>
          <a:lstStyle/>
          <a:p>
            <a:r>
              <a:rPr lang="en-US" dirty="0"/>
              <a:t> Unit Level Testing.</a:t>
            </a:r>
          </a:p>
        </p:txBody>
      </p:sp>
      <p:sp>
        <p:nvSpPr>
          <p:cNvPr id="3" name="Content Placeholder 2">
            <a:extLst>
              <a:ext uri="{FF2B5EF4-FFF2-40B4-BE49-F238E27FC236}">
                <a16:creationId xmlns:a16="http://schemas.microsoft.com/office/drawing/2014/main" id="{BDCF4687-E06F-868C-B5D5-A15CD82AE624}"/>
              </a:ext>
            </a:extLst>
          </p:cNvPr>
          <p:cNvSpPr>
            <a:spLocks noGrp="1"/>
          </p:cNvSpPr>
          <p:nvPr>
            <p:ph idx="1"/>
          </p:nvPr>
        </p:nvSpPr>
        <p:spPr/>
        <p:txBody>
          <a:bodyPr>
            <a:normAutofit/>
          </a:bodyPr>
          <a:lstStyle/>
          <a:p>
            <a:r>
              <a:rPr lang="en-US" sz="2500" dirty="0"/>
              <a:t>Testing of single program, module or unit of Code.</a:t>
            </a:r>
          </a:p>
          <a:p>
            <a:r>
              <a:rPr lang="en-US" sz="2500" b="1" dirty="0"/>
              <a:t>Deliverable: </a:t>
            </a:r>
            <a:r>
              <a:rPr lang="en-US" sz="2500" dirty="0"/>
              <a:t>Software Unit is ready for testing with other system components. </a:t>
            </a:r>
          </a:p>
        </p:txBody>
      </p:sp>
      <p:sp>
        <p:nvSpPr>
          <p:cNvPr id="4" name="Footer Placeholder 3">
            <a:extLst>
              <a:ext uri="{FF2B5EF4-FFF2-40B4-BE49-F238E27FC236}">
                <a16:creationId xmlns:a16="http://schemas.microsoft.com/office/drawing/2014/main" id="{89759FE6-2279-23B7-BFD3-0C305E6A67EF}"/>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06D086E4-7D65-543A-1136-B3F198685C98}"/>
              </a:ext>
            </a:extLst>
          </p:cNvPr>
          <p:cNvSpPr>
            <a:spLocks noGrp="1"/>
          </p:cNvSpPr>
          <p:nvPr>
            <p:ph type="sldNum" sz="quarter" idx="12"/>
          </p:nvPr>
        </p:nvSpPr>
        <p:spPr/>
        <p:txBody>
          <a:bodyPr/>
          <a:lstStyle/>
          <a:p>
            <a:fld id="{D249499C-3086-482C-A887-281A8A0E126A}" type="slidenum">
              <a:rPr lang="en-US" smtClean="0"/>
              <a:t>40</a:t>
            </a:fld>
            <a:endParaRPr lang="en-US"/>
          </a:p>
        </p:txBody>
      </p:sp>
      <p:sp>
        <p:nvSpPr>
          <p:cNvPr id="6" name="Rectangle 5">
            <a:extLst>
              <a:ext uri="{FF2B5EF4-FFF2-40B4-BE49-F238E27FC236}">
                <a16:creationId xmlns:a16="http://schemas.microsoft.com/office/drawing/2014/main" id="{99FA0A53-9048-0C34-4941-DE2A46F9011A}"/>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CBBE8099-CF64-8E65-D01F-5238884F6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D35542ED-F163-0467-61B8-F2806297D28C}"/>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7214BC57-1C9F-0BD7-F863-A467AC79CB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91359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E4B6-F66D-73EE-31D5-93826D41F6C0}"/>
              </a:ext>
            </a:extLst>
          </p:cNvPr>
          <p:cNvSpPr>
            <a:spLocks noGrp="1"/>
          </p:cNvSpPr>
          <p:nvPr>
            <p:ph type="title"/>
          </p:nvPr>
        </p:nvSpPr>
        <p:spPr/>
        <p:txBody>
          <a:bodyPr/>
          <a:lstStyle/>
          <a:p>
            <a:r>
              <a:rPr lang="en-US" dirty="0"/>
              <a:t>Integration testing:</a:t>
            </a:r>
          </a:p>
        </p:txBody>
      </p:sp>
      <p:sp>
        <p:nvSpPr>
          <p:cNvPr id="3" name="Content Placeholder 2">
            <a:extLst>
              <a:ext uri="{FF2B5EF4-FFF2-40B4-BE49-F238E27FC236}">
                <a16:creationId xmlns:a16="http://schemas.microsoft.com/office/drawing/2014/main" id="{05D9EEED-1F64-D951-8C93-569D637FCACA}"/>
              </a:ext>
            </a:extLst>
          </p:cNvPr>
          <p:cNvSpPr>
            <a:spLocks noGrp="1"/>
          </p:cNvSpPr>
          <p:nvPr>
            <p:ph idx="1"/>
          </p:nvPr>
        </p:nvSpPr>
        <p:spPr>
          <a:xfrm>
            <a:off x="1097280" y="1845733"/>
            <a:ext cx="10058400" cy="4528689"/>
          </a:xfrm>
        </p:spPr>
        <p:txBody>
          <a:bodyPr/>
          <a:lstStyle/>
          <a:p>
            <a:pPr>
              <a:lnSpc>
                <a:spcPct val="100000"/>
              </a:lnSpc>
              <a:buFont typeface="Wingdings" panose="05000000000000000000" pitchFamily="2" charset="2"/>
              <a:buChar char="q"/>
            </a:pPr>
            <a:r>
              <a:rPr lang="en-US" dirty="0"/>
              <a:t> Integration testing is a process of combining the modules and testing the data Flow between the modules.</a:t>
            </a:r>
          </a:p>
          <a:p>
            <a:pPr>
              <a:lnSpc>
                <a:spcPct val="100000"/>
              </a:lnSpc>
              <a:buFont typeface="Wingdings" panose="05000000000000000000" pitchFamily="2" charset="2"/>
              <a:buChar char="q"/>
            </a:pPr>
            <a:r>
              <a:rPr lang="en-US" dirty="0"/>
              <a:t> Integration testing verifies that the combined Unit function together Properly.</a:t>
            </a:r>
          </a:p>
          <a:p>
            <a:pPr>
              <a:lnSpc>
                <a:spcPct val="100000"/>
              </a:lnSpc>
              <a:buFont typeface="Wingdings" panose="05000000000000000000" pitchFamily="2" charset="2"/>
              <a:buChar char="q"/>
            </a:pPr>
            <a:r>
              <a:rPr lang="en-US" dirty="0"/>
              <a:t> This can facilitate finding problem that occur at interface or communication between the individual components.</a:t>
            </a:r>
          </a:p>
          <a:p>
            <a:pPr>
              <a:lnSpc>
                <a:spcPct val="100000"/>
              </a:lnSpc>
              <a:buFont typeface="Wingdings" panose="05000000000000000000" pitchFamily="2" charset="2"/>
              <a:buChar char="q"/>
            </a:pPr>
            <a:r>
              <a:rPr lang="en-US" dirty="0"/>
              <a:t> It is also referred as Assembly testing.</a:t>
            </a:r>
          </a:p>
          <a:p>
            <a:pPr>
              <a:lnSpc>
                <a:spcPct val="150000"/>
              </a:lnSpc>
              <a:buFont typeface="Wingdings" panose="05000000000000000000" pitchFamily="2" charset="2"/>
              <a:buChar char="q"/>
            </a:pPr>
            <a:r>
              <a:rPr lang="en-US" dirty="0"/>
              <a:t> It is divided into two Types.</a:t>
            </a:r>
          </a:p>
          <a:p>
            <a:pPr lvl="1">
              <a:lnSpc>
                <a:spcPct val="150000"/>
              </a:lnSpc>
              <a:buFont typeface="Wingdings" panose="05000000000000000000" pitchFamily="2" charset="2"/>
              <a:buChar char="§"/>
            </a:pPr>
            <a:r>
              <a:rPr lang="en-US" dirty="0"/>
              <a:t>Incremental integration testing.</a:t>
            </a:r>
          </a:p>
          <a:p>
            <a:pPr lvl="1">
              <a:lnSpc>
                <a:spcPct val="150000"/>
              </a:lnSpc>
              <a:buFont typeface="Wingdings" panose="05000000000000000000" pitchFamily="2" charset="2"/>
              <a:buChar char="§"/>
            </a:pPr>
            <a:r>
              <a:rPr lang="en-US" dirty="0"/>
              <a:t>Non – Incremental integration testing</a:t>
            </a:r>
          </a:p>
        </p:txBody>
      </p:sp>
      <p:sp>
        <p:nvSpPr>
          <p:cNvPr id="4" name="Footer Placeholder 3">
            <a:extLst>
              <a:ext uri="{FF2B5EF4-FFF2-40B4-BE49-F238E27FC236}">
                <a16:creationId xmlns:a16="http://schemas.microsoft.com/office/drawing/2014/main" id="{6E55B775-3461-BE38-8D4B-71772DADE10B}"/>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DAA1C3B2-0453-A932-0058-F75519AB2ABE}"/>
              </a:ext>
            </a:extLst>
          </p:cNvPr>
          <p:cNvSpPr>
            <a:spLocks noGrp="1"/>
          </p:cNvSpPr>
          <p:nvPr>
            <p:ph type="sldNum" sz="quarter" idx="12"/>
          </p:nvPr>
        </p:nvSpPr>
        <p:spPr/>
        <p:txBody>
          <a:bodyPr/>
          <a:lstStyle/>
          <a:p>
            <a:fld id="{D249499C-3086-482C-A887-281A8A0E126A}" type="slidenum">
              <a:rPr lang="en-US" smtClean="0"/>
              <a:t>41</a:t>
            </a:fld>
            <a:endParaRPr lang="en-US"/>
          </a:p>
        </p:txBody>
      </p:sp>
      <p:sp>
        <p:nvSpPr>
          <p:cNvPr id="6" name="Rectangle 5">
            <a:extLst>
              <a:ext uri="{FF2B5EF4-FFF2-40B4-BE49-F238E27FC236}">
                <a16:creationId xmlns:a16="http://schemas.microsoft.com/office/drawing/2014/main" id="{513CD743-F8EF-8143-74DD-79F0C01B841F}"/>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17DCD694-F73F-C850-18B6-D6D5D41CF1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BA065354-E172-21E2-0FD4-6510166F4024}"/>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E32F56CD-0111-F10B-3992-E28938D5B4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84254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E2588-4B08-6673-75ED-264EA56A2CC6}"/>
              </a:ext>
            </a:extLst>
          </p:cNvPr>
          <p:cNvSpPr>
            <a:spLocks noGrp="1"/>
          </p:cNvSpPr>
          <p:nvPr>
            <p:ph type="title"/>
          </p:nvPr>
        </p:nvSpPr>
        <p:spPr/>
        <p:txBody>
          <a:bodyPr/>
          <a:lstStyle/>
          <a:p>
            <a:r>
              <a:rPr lang="en-US" dirty="0"/>
              <a:t>Incremental integration testing:</a:t>
            </a:r>
          </a:p>
        </p:txBody>
      </p:sp>
      <p:sp>
        <p:nvSpPr>
          <p:cNvPr id="3" name="Content Placeholder 2">
            <a:extLst>
              <a:ext uri="{FF2B5EF4-FFF2-40B4-BE49-F238E27FC236}">
                <a16:creationId xmlns:a16="http://schemas.microsoft.com/office/drawing/2014/main" id="{32606E80-8C9B-8F05-9FFF-7989E89C68B5}"/>
              </a:ext>
            </a:extLst>
          </p:cNvPr>
          <p:cNvSpPr>
            <a:spLocks noGrp="1"/>
          </p:cNvSpPr>
          <p:nvPr>
            <p:ph idx="1"/>
          </p:nvPr>
        </p:nvSpPr>
        <p:spPr>
          <a:xfrm>
            <a:off x="1097280" y="1845733"/>
            <a:ext cx="10058400" cy="4413515"/>
          </a:xfrm>
        </p:spPr>
        <p:txBody>
          <a:bodyPr/>
          <a:lstStyle/>
          <a:p>
            <a:pPr>
              <a:buFont typeface="Wingdings" panose="05000000000000000000" pitchFamily="2" charset="2"/>
              <a:buChar char="q"/>
            </a:pPr>
            <a:r>
              <a:rPr lang="en-US" dirty="0"/>
              <a:t> Incremental integration testing is a process of testing in which each unit is Integrated one at a time into the system.</a:t>
            </a:r>
          </a:p>
          <a:p>
            <a:pPr>
              <a:buFont typeface="Wingdings" panose="05000000000000000000" pitchFamily="2" charset="2"/>
              <a:buChar char="q"/>
            </a:pPr>
            <a:r>
              <a:rPr lang="en-US" dirty="0"/>
              <a:t> The data flow between the modules is tested as soon as a new module is integrated.</a:t>
            </a:r>
          </a:p>
          <a:p>
            <a:pPr>
              <a:buFont typeface="Wingdings" panose="05000000000000000000" pitchFamily="2" charset="2"/>
              <a:buChar char="q"/>
            </a:pPr>
            <a:r>
              <a:rPr lang="en-US" dirty="0"/>
              <a:t> This process consists of systematically combining the Unit tested module one by one and testing combined modules.</a:t>
            </a:r>
          </a:p>
          <a:p>
            <a:pPr>
              <a:buFont typeface="Wingdings" panose="05000000000000000000" pitchFamily="2" charset="2"/>
              <a:buChar char="q"/>
            </a:pPr>
            <a:r>
              <a:rPr lang="en-US" dirty="0"/>
              <a:t> Incremental Integration testing is divided into two types.</a:t>
            </a:r>
          </a:p>
          <a:p>
            <a:pPr lvl="1">
              <a:buFont typeface="Wingdings" panose="05000000000000000000" pitchFamily="2" charset="2"/>
              <a:buChar char="§"/>
            </a:pPr>
            <a:r>
              <a:rPr lang="en-US" dirty="0"/>
              <a:t>Top – Down Testing.</a:t>
            </a:r>
          </a:p>
          <a:p>
            <a:pPr lvl="1">
              <a:buFont typeface="Wingdings" panose="05000000000000000000" pitchFamily="2" charset="2"/>
              <a:buChar char="§"/>
            </a:pPr>
            <a:r>
              <a:rPr lang="en-US" dirty="0"/>
              <a:t>Bottom – Up Testing</a:t>
            </a:r>
          </a:p>
        </p:txBody>
      </p:sp>
      <p:sp>
        <p:nvSpPr>
          <p:cNvPr id="4" name="Footer Placeholder 3">
            <a:extLst>
              <a:ext uri="{FF2B5EF4-FFF2-40B4-BE49-F238E27FC236}">
                <a16:creationId xmlns:a16="http://schemas.microsoft.com/office/drawing/2014/main" id="{162A101E-4E40-A479-B3E8-7FA4155EEF7B}"/>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B716492B-70D1-F0EA-E9D2-478D311915C7}"/>
              </a:ext>
            </a:extLst>
          </p:cNvPr>
          <p:cNvSpPr>
            <a:spLocks noGrp="1"/>
          </p:cNvSpPr>
          <p:nvPr>
            <p:ph type="sldNum" sz="quarter" idx="12"/>
          </p:nvPr>
        </p:nvSpPr>
        <p:spPr/>
        <p:txBody>
          <a:bodyPr/>
          <a:lstStyle/>
          <a:p>
            <a:fld id="{D249499C-3086-482C-A887-281A8A0E126A}" type="slidenum">
              <a:rPr lang="en-US" smtClean="0"/>
              <a:t>42</a:t>
            </a:fld>
            <a:endParaRPr lang="en-US"/>
          </a:p>
        </p:txBody>
      </p:sp>
      <p:sp>
        <p:nvSpPr>
          <p:cNvPr id="6" name="Rectangle 5">
            <a:extLst>
              <a:ext uri="{FF2B5EF4-FFF2-40B4-BE49-F238E27FC236}">
                <a16:creationId xmlns:a16="http://schemas.microsoft.com/office/drawing/2014/main" id="{1869AA34-2E15-9698-FE6F-4295EECD3A81}"/>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F291619F-2B50-D3FC-6CA1-A35FBC44C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2FA4311B-C9A5-47B5-D4F5-1CCDCB3E5942}"/>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960FE855-C18A-2573-93A8-8CB13DA475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74773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3000-BC2F-D5AB-7FAC-64DD7FC23A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A25157-4500-0137-AC74-40A51F1749F3}"/>
              </a:ext>
            </a:extLst>
          </p:cNvPr>
          <p:cNvSpPr>
            <a:spLocks noGrp="1"/>
          </p:cNvSpPr>
          <p:nvPr>
            <p:ph idx="1"/>
          </p:nvPr>
        </p:nvSpPr>
        <p:spPr>
          <a:xfrm>
            <a:off x="896108" y="1127727"/>
            <a:ext cx="10058400" cy="5941691"/>
          </a:xfrm>
        </p:spPr>
        <p:txBody>
          <a:bodyPr/>
          <a:lstStyle/>
          <a:p>
            <a:pPr>
              <a:lnSpc>
                <a:spcPct val="150000"/>
              </a:lnSpc>
              <a:buFont typeface="Wingdings" panose="05000000000000000000" pitchFamily="2" charset="2"/>
              <a:buChar char="q"/>
            </a:pPr>
            <a:r>
              <a:rPr lang="en-US" dirty="0"/>
              <a:t> </a:t>
            </a:r>
            <a:r>
              <a:rPr lang="en-US" b="1" dirty="0"/>
              <a:t>Top - Down Testing </a:t>
            </a:r>
          </a:p>
          <a:p>
            <a:pPr lvl="1">
              <a:lnSpc>
                <a:spcPct val="150000"/>
              </a:lnSpc>
              <a:buFont typeface="Wingdings" panose="05000000000000000000" pitchFamily="2" charset="2"/>
              <a:buChar char="§"/>
            </a:pPr>
            <a:r>
              <a:rPr lang="en-US" dirty="0"/>
              <a:t>Top –down testing is a process of incrementally adding the modules from parent to Child and the data flow between the modules.</a:t>
            </a:r>
          </a:p>
          <a:p>
            <a:pPr lvl="1">
              <a:lnSpc>
                <a:spcPct val="150000"/>
              </a:lnSpc>
              <a:buFont typeface="Wingdings" panose="05000000000000000000" pitchFamily="2" charset="2"/>
              <a:buChar char="§"/>
            </a:pPr>
            <a:r>
              <a:rPr lang="en-US" dirty="0"/>
              <a:t>This process works downward through the software hierarchy (Top – to - Bottom).</a:t>
            </a:r>
          </a:p>
          <a:p>
            <a:pPr lvl="1">
              <a:lnSpc>
                <a:spcPct val="150000"/>
              </a:lnSpc>
              <a:buFont typeface="Wingdings" panose="05000000000000000000" pitchFamily="2" charset="2"/>
              <a:buChar char="§"/>
            </a:pPr>
            <a:r>
              <a:rPr lang="en-US" dirty="0"/>
              <a:t>It emphasize on interface testing.</a:t>
            </a:r>
          </a:p>
          <a:p>
            <a:pPr>
              <a:lnSpc>
                <a:spcPct val="150000"/>
              </a:lnSpc>
              <a:buFont typeface="Wingdings" panose="05000000000000000000" pitchFamily="2" charset="2"/>
              <a:buChar char="q"/>
            </a:pPr>
            <a:r>
              <a:rPr lang="en-US" b="1" dirty="0"/>
              <a:t> Bottom – Up testing. </a:t>
            </a:r>
          </a:p>
          <a:p>
            <a:pPr lvl="1">
              <a:lnSpc>
                <a:spcPct val="150000"/>
              </a:lnSpc>
              <a:buFont typeface="Wingdings" panose="05000000000000000000" pitchFamily="2" charset="2"/>
              <a:buChar char="§"/>
            </a:pPr>
            <a:r>
              <a:rPr lang="en-US" dirty="0"/>
              <a:t>Bottom – up testing is a process of incrementally adding the modules from child to parent and test the data flow between the modules.</a:t>
            </a:r>
          </a:p>
          <a:p>
            <a:pPr lvl="1">
              <a:lnSpc>
                <a:spcPct val="150000"/>
              </a:lnSpc>
              <a:buFont typeface="Wingdings" panose="05000000000000000000" pitchFamily="2" charset="2"/>
              <a:buChar char="§"/>
            </a:pPr>
            <a:r>
              <a:rPr lang="en-US" dirty="0"/>
              <a:t>It emphasize on module Functionality. </a:t>
            </a:r>
            <a:endParaRPr lang="en-US" b="1" dirty="0"/>
          </a:p>
        </p:txBody>
      </p:sp>
      <p:sp>
        <p:nvSpPr>
          <p:cNvPr id="4" name="Footer Placeholder 3">
            <a:extLst>
              <a:ext uri="{FF2B5EF4-FFF2-40B4-BE49-F238E27FC236}">
                <a16:creationId xmlns:a16="http://schemas.microsoft.com/office/drawing/2014/main" id="{A53F1072-7615-4A4D-54B6-7843768743A0}"/>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6113BAF1-EE86-A4FB-4BEF-9E238799822D}"/>
              </a:ext>
            </a:extLst>
          </p:cNvPr>
          <p:cNvSpPr>
            <a:spLocks noGrp="1"/>
          </p:cNvSpPr>
          <p:nvPr>
            <p:ph type="sldNum" sz="quarter" idx="12"/>
          </p:nvPr>
        </p:nvSpPr>
        <p:spPr/>
        <p:txBody>
          <a:bodyPr/>
          <a:lstStyle/>
          <a:p>
            <a:fld id="{D249499C-3086-482C-A887-281A8A0E126A}" type="slidenum">
              <a:rPr lang="en-US" smtClean="0"/>
              <a:t>43</a:t>
            </a:fld>
            <a:endParaRPr lang="en-US"/>
          </a:p>
        </p:txBody>
      </p:sp>
      <p:sp>
        <p:nvSpPr>
          <p:cNvPr id="6" name="Rectangle 5">
            <a:extLst>
              <a:ext uri="{FF2B5EF4-FFF2-40B4-BE49-F238E27FC236}">
                <a16:creationId xmlns:a16="http://schemas.microsoft.com/office/drawing/2014/main" id="{246DF72D-2A48-80F2-5F67-874AE34E753A}"/>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D90E5BD7-8762-7ABD-3CC6-2699E8FC3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6EFDA3CF-BB55-9343-8DE4-62A09D899A13}"/>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7DE38A48-F00F-B943-3C31-4566AD93F7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63522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37EA0-8689-E8C8-D9EC-31D308DADCF3}"/>
              </a:ext>
            </a:extLst>
          </p:cNvPr>
          <p:cNvSpPr>
            <a:spLocks noGrp="1"/>
          </p:cNvSpPr>
          <p:nvPr>
            <p:ph type="title"/>
          </p:nvPr>
        </p:nvSpPr>
        <p:spPr/>
        <p:txBody>
          <a:bodyPr/>
          <a:lstStyle/>
          <a:p>
            <a:r>
              <a:rPr lang="en-US" dirty="0"/>
              <a:t>Non – Incremental Integration testing.</a:t>
            </a:r>
          </a:p>
        </p:txBody>
      </p:sp>
      <p:sp>
        <p:nvSpPr>
          <p:cNvPr id="3" name="Content Placeholder 2">
            <a:extLst>
              <a:ext uri="{FF2B5EF4-FFF2-40B4-BE49-F238E27FC236}">
                <a16:creationId xmlns:a16="http://schemas.microsoft.com/office/drawing/2014/main" id="{D6D4BE52-817B-D64E-A320-AFDDB92211E6}"/>
              </a:ext>
            </a:extLst>
          </p:cNvPr>
          <p:cNvSpPr>
            <a:spLocks noGrp="1"/>
          </p:cNvSpPr>
          <p:nvPr>
            <p:ph idx="1"/>
          </p:nvPr>
        </p:nvSpPr>
        <p:spPr/>
        <p:txBody>
          <a:bodyPr/>
          <a:lstStyle/>
          <a:p>
            <a:pPr>
              <a:lnSpc>
                <a:spcPct val="150000"/>
              </a:lnSpc>
              <a:buFont typeface="Wingdings" panose="05000000000000000000" pitchFamily="2" charset="2"/>
              <a:buChar char="q"/>
            </a:pPr>
            <a:r>
              <a:rPr lang="en-US" dirty="0"/>
              <a:t> Non – incremental integration testing is a process of testing the product by Integration every unit, all at a time into system and testing the data flow between the modules.</a:t>
            </a:r>
          </a:p>
          <a:p>
            <a:pPr>
              <a:lnSpc>
                <a:spcPct val="150000"/>
              </a:lnSpc>
              <a:buFont typeface="Wingdings" panose="05000000000000000000" pitchFamily="2" charset="2"/>
              <a:buChar char="q"/>
            </a:pPr>
            <a:r>
              <a:rPr lang="en-US" dirty="0"/>
              <a:t> This Method can be used to save time in the integration process.</a:t>
            </a:r>
          </a:p>
          <a:p>
            <a:pPr>
              <a:lnSpc>
                <a:spcPct val="150000"/>
              </a:lnSpc>
              <a:buFont typeface="Wingdings" panose="05000000000000000000" pitchFamily="2" charset="2"/>
              <a:buChar char="q"/>
            </a:pPr>
            <a:r>
              <a:rPr lang="en-US" dirty="0"/>
              <a:t> It is also called as Big Bang method.</a:t>
            </a:r>
          </a:p>
        </p:txBody>
      </p:sp>
      <p:sp>
        <p:nvSpPr>
          <p:cNvPr id="4" name="Footer Placeholder 3">
            <a:extLst>
              <a:ext uri="{FF2B5EF4-FFF2-40B4-BE49-F238E27FC236}">
                <a16:creationId xmlns:a16="http://schemas.microsoft.com/office/drawing/2014/main" id="{0B72D726-6236-BAD3-A27E-E8109F7BF600}"/>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B4511E6B-31FE-CA78-BED4-57277B72FDE3}"/>
              </a:ext>
            </a:extLst>
          </p:cNvPr>
          <p:cNvSpPr>
            <a:spLocks noGrp="1"/>
          </p:cNvSpPr>
          <p:nvPr>
            <p:ph type="sldNum" sz="quarter" idx="12"/>
          </p:nvPr>
        </p:nvSpPr>
        <p:spPr/>
        <p:txBody>
          <a:bodyPr/>
          <a:lstStyle/>
          <a:p>
            <a:fld id="{D249499C-3086-482C-A887-281A8A0E126A}" type="slidenum">
              <a:rPr lang="en-US" smtClean="0"/>
              <a:t>44</a:t>
            </a:fld>
            <a:endParaRPr lang="en-US"/>
          </a:p>
        </p:txBody>
      </p:sp>
      <p:sp>
        <p:nvSpPr>
          <p:cNvPr id="6" name="Rectangle 5">
            <a:extLst>
              <a:ext uri="{FF2B5EF4-FFF2-40B4-BE49-F238E27FC236}">
                <a16:creationId xmlns:a16="http://schemas.microsoft.com/office/drawing/2014/main" id="{D94BF57D-5B50-C0EA-0ECE-AD94CFB8EF7B}"/>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67984AE1-E2F7-7066-64A5-CB443E9E27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B82204E2-78B4-9312-62BA-9DEC0C00FF6F}"/>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BA58484B-D1FF-D64B-9973-5E8A30FDE1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28891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3891-AAF5-3E6F-8190-AE260A89B9EA}"/>
              </a:ext>
            </a:extLst>
          </p:cNvPr>
          <p:cNvSpPr>
            <a:spLocks noGrp="1"/>
          </p:cNvSpPr>
          <p:nvPr>
            <p:ph type="title"/>
          </p:nvPr>
        </p:nvSpPr>
        <p:spPr/>
        <p:txBody>
          <a:bodyPr/>
          <a:lstStyle/>
          <a:p>
            <a:r>
              <a:rPr lang="en-US" dirty="0"/>
              <a:t>System Testing</a:t>
            </a:r>
          </a:p>
        </p:txBody>
      </p:sp>
      <p:sp>
        <p:nvSpPr>
          <p:cNvPr id="3" name="Content Placeholder 2">
            <a:extLst>
              <a:ext uri="{FF2B5EF4-FFF2-40B4-BE49-F238E27FC236}">
                <a16:creationId xmlns:a16="http://schemas.microsoft.com/office/drawing/2014/main" id="{0919DC3D-0BDE-8C61-AF82-35819119D89B}"/>
              </a:ext>
            </a:extLst>
          </p:cNvPr>
          <p:cNvSpPr>
            <a:spLocks noGrp="1"/>
          </p:cNvSpPr>
          <p:nvPr>
            <p:ph idx="1"/>
          </p:nvPr>
        </p:nvSpPr>
        <p:spPr>
          <a:xfrm>
            <a:off x="1097280" y="1845733"/>
            <a:ext cx="10058400" cy="4546275"/>
          </a:xfrm>
        </p:spPr>
        <p:txBody>
          <a:bodyPr>
            <a:normAutofit/>
          </a:bodyPr>
          <a:lstStyle/>
          <a:p>
            <a:pPr>
              <a:lnSpc>
                <a:spcPct val="150000"/>
              </a:lnSpc>
              <a:buFont typeface="Wingdings" panose="05000000000000000000" pitchFamily="2" charset="2"/>
              <a:buChar char="q"/>
            </a:pPr>
            <a:r>
              <a:rPr lang="en-US" dirty="0"/>
              <a:t> System testing verifies whether the entire application is working according to the Software requirements.</a:t>
            </a:r>
          </a:p>
          <a:p>
            <a:pPr>
              <a:lnSpc>
                <a:spcPct val="150000"/>
              </a:lnSpc>
              <a:buFont typeface="Wingdings" panose="05000000000000000000" pitchFamily="2" charset="2"/>
              <a:buChar char="q"/>
            </a:pPr>
            <a:r>
              <a:rPr lang="en-US" dirty="0"/>
              <a:t> It is also Referred to as product testing and End – to – End testing.</a:t>
            </a:r>
          </a:p>
          <a:p>
            <a:pPr>
              <a:lnSpc>
                <a:spcPct val="150000"/>
              </a:lnSpc>
              <a:buFont typeface="Wingdings" panose="05000000000000000000" pitchFamily="2" charset="2"/>
              <a:buChar char="q"/>
            </a:pPr>
            <a:r>
              <a:rPr lang="en-US" dirty="0"/>
              <a:t> System Testing Involves some or all of the tests listed below.</a:t>
            </a:r>
          </a:p>
          <a:p>
            <a:pPr lvl="1">
              <a:lnSpc>
                <a:spcPct val="150000"/>
              </a:lnSpc>
              <a:buFont typeface="Wingdings" panose="05000000000000000000" pitchFamily="2" charset="2"/>
              <a:buChar char="§"/>
            </a:pPr>
            <a:r>
              <a:rPr lang="en-US" dirty="0"/>
              <a:t>Compatibility testing.</a:t>
            </a:r>
          </a:p>
          <a:p>
            <a:pPr lvl="1">
              <a:lnSpc>
                <a:spcPct val="150000"/>
              </a:lnSpc>
              <a:buFont typeface="Wingdings" panose="05000000000000000000" pitchFamily="2" charset="2"/>
              <a:buChar char="§"/>
            </a:pPr>
            <a:r>
              <a:rPr lang="en-US" dirty="0"/>
              <a:t>Usability testing.</a:t>
            </a:r>
          </a:p>
          <a:p>
            <a:pPr lvl="1">
              <a:lnSpc>
                <a:spcPct val="150000"/>
              </a:lnSpc>
              <a:buFont typeface="Wingdings" panose="05000000000000000000" pitchFamily="2" charset="2"/>
              <a:buChar char="§"/>
            </a:pPr>
            <a:r>
              <a:rPr lang="en-US" dirty="0"/>
              <a:t>Performance testing.</a:t>
            </a:r>
          </a:p>
          <a:p>
            <a:pPr lvl="1">
              <a:lnSpc>
                <a:spcPct val="150000"/>
              </a:lnSpc>
              <a:buFont typeface="Wingdings" panose="05000000000000000000" pitchFamily="2" charset="2"/>
              <a:buChar char="§"/>
            </a:pPr>
            <a:r>
              <a:rPr lang="en-US" dirty="0"/>
              <a:t>Security Testing </a:t>
            </a:r>
          </a:p>
        </p:txBody>
      </p:sp>
      <p:sp>
        <p:nvSpPr>
          <p:cNvPr id="4" name="Footer Placeholder 3">
            <a:extLst>
              <a:ext uri="{FF2B5EF4-FFF2-40B4-BE49-F238E27FC236}">
                <a16:creationId xmlns:a16="http://schemas.microsoft.com/office/drawing/2014/main" id="{388CC924-71F8-616C-9D12-2E381A0B1766}"/>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CD5F7DB6-0E83-3C26-AFB4-3C95BD24D11A}"/>
              </a:ext>
            </a:extLst>
          </p:cNvPr>
          <p:cNvSpPr>
            <a:spLocks noGrp="1"/>
          </p:cNvSpPr>
          <p:nvPr>
            <p:ph type="sldNum" sz="quarter" idx="12"/>
          </p:nvPr>
        </p:nvSpPr>
        <p:spPr/>
        <p:txBody>
          <a:bodyPr/>
          <a:lstStyle/>
          <a:p>
            <a:fld id="{D249499C-3086-482C-A887-281A8A0E126A}" type="slidenum">
              <a:rPr lang="en-US" smtClean="0"/>
              <a:t>45</a:t>
            </a:fld>
            <a:endParaRPr lang="en-US"/>
          </a:p>
        </p:txBody>
      </p:sp>
      <p:sp>
        <p:nvSpPr>
          <p:cNvPr id="6" name="Rectangle 5">
            <a:extLst>
              <a:ext uri="{FF2B5EF4-FFF2-40B4-BE49-F238E27FC236}">
                <a16:creationId xmlns:a16="http://schemas.microsoft.com/office/drawing/2014/main" id="{17A232A0-8693-C2AB-D415-832CC37A6469}"/>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71C55875-0DCD-D722-4E7B-6E2BCE7299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E2464A28-0204-FA03-CB37-79131C2C592E}"/>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CF67FF09-37F9-A569-7FAC-694AFEF36D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10535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881F2-E51C-6240-A59D-D67480E3D644}"/>
              </a:ext>
            </a:extLst>
          </p:cNvPr>
          <p:cNvSpPr>
            <a:spLocks noGrp="1"/>
          </p:cNvSpPr>
          <p:nvPr>
            <p:ph type="title"/>
          </p:nvPr>
        </p:nvSpPr>
        <p:spPr/>
        <p:txBody>
          <a:bodyPr/>
          <a:lstStyle/>
          <a:p>
            <a:r>
              <a:rPr lang="en-US" dirty="0"/>
              <a:t>Acceptance Testing.</a:t>
            </a:r>
          </a:p>
        </p:txBody>
      </p:sp>
      <p:sp>
        <p:nvSpPr>
          <p:cNvPr id="3" name="Content Placeholder 2">
            <a:extLst>
              <a:ext uri="{FF2B5EF4-FFF2-40B4-BE49-F238E27FC236}">
                <a16:creationId xmlns:a16="http://schemas.microsoft.com/office/drawing/2014/main" id="{1BB60069-4DB0-1368-0C3D-DCB39135EF43}"/>
              </a:ext>
            </a:extLst>
          </p:cNvPr>
          <p:cNvSpPr>
            <a:spLocks noGrp="1"/>
          </p:cNvSpPr>
          <p:nvPr>
            <p:ph idx="1"/>
          </p:nvPr>
        </p:nvSpPr>
        <p:spPr/>
        <p:txBody>
          <a:bodyPr/>
          <a:lstStyle/>
          <a:p>
            <a:pPr>
              <a:lnSpc>
                <a:spcPct val="150000"/>
              </a:lnSpc>
              <a:buFont typeface="Wingdings" panose="05000000000000000000" pitchFamily="2" charset="2"/>
              <a:buChar char="q"/>
            </a:pPr>
            <a:r>
              <a:rPr lang="en-US" dirty="0"/>
              <a:t> Acceptance testing is a process in which testing of the application is done by The end – user or client.</a:t>
            </a:r>
          </a:p>
          <a:p>
            <a:pPr>
              <a:lnSpc>
                <a:spcPct val="150000"/>
              </a:lnSpc>
              <a:buFont typeface="Wingdings" panose="05000000000000000000" pitchFamily="2" charset="2"/>
              <a:buChar char="q"/>
            </a:pPr>
            <a:r>
              <a:rPr lang="en-US" dirty="0"/>
              <a:t> The Client tests whether the application meets the Requirements given by him.</a:t>
            </a:r>
          </a:p>
          <a:p>
            <a:pPr>
              <a:lnSpc>
                <a:spcPct val="150000"/>
              </a:lnSpc>
              <a:buFont typeface="Wingdings" panose="05000000000000000000" pitchFamily="2" charset="2"/>
              <a:buChar char="q"/>
            </a:pPr>
            <a:r>
              <a:rPr lang="en-US" dirty="0"/>
              <a:t> It is classified into two types.</a:t>
            </a:r>
          </a:p>
          <a:p>
            <a:pPr lvl="1">
              <a:lnSpc>
                <a:spcPct val="150000"/>
              </a:lnSpc>
              <a:buFont typeface="Wingdings" panose="05000000000000000000" pitchFamily="2" charset="2"/>
              <a:buChar char="§"/>
            </a:pPr>
            <a:r>
              <a:rPr lang="en-US" dirty="0"/>
              <a:t>Alpha testing.</a:t>
            </a:r>
          </a:p>
          <a:p>
            <a:pPr lvl="1">
              <a:lnSpc>
                <a:spcPct val="150000"/>
              </a:lnSpc>
              <a:buFont typeface="Wingdings" panose="05000000000000000000" pitchFamily="2" charset="2"/>
              <a:buChar char="§"/>
            </a:pPr>
            <a:r>
              <a:rPr lang="en-US" dirty="0"/>
              <a:t>Beta testing </a:t>
            </a:r>
          </a:p>
        </p:txBody>
      </p:sp>
      <p:sp>
        <p:nvSpPr>
          <p:cNvPr id="4" name="Footer Placeholder 3">
            <a:extLst>
              <a:ext uri="{FF2B5EF4-FFF2-40B4-BE49-F238E27FC236}">
                <a16:creationId xmlns:a16="http://schemas.microsoft.com/office/drawing/2014/main" id="{B6689E7A-7722-93D6-A3B7-D5B48E8E3748}"/>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7233D3F8-A9F8-1643-FBEA-E592CC267292}"/>
              </a:ext>
            </a:extLst>
          </p:cNvPr>
          <p:cNvSpPr>
            <a:spLocks noGrp="1"/>
          </p:cNvSpPr>
          <p:nvPr>
            <p:ph type="sldNum" sz="quarter" idx="12"/>
          </p:nvPr>
        </p:nvSpPr>
        <p:spPr/>
        <p:txBody>
          <a:bodyPr/>
          <a:lstStyle/>
          <a:p>
            <a:fld id="{D249499C-3086-482C-A887-281A8A0E126A}" type="slidenum">
              <a:rPr lang="en-US" smtClean="0"/>
              <a:t>46</a:t>
            </a:fld>
            <a:endParaRPr lang="en-US"/>
          </a:p>
        </p:txBody>
      </p:sp>
      <p:sp>
        <p:nvSpPr>
          <p:cNvPr id="6" name="Rectangle 5">
            <a:extLst>
              <a:ext uri="{FF2B5EF4-FFF2-40B4-BE49-F238E27FC236}">
                <a16:creationId xmlns:a16="http://schemas.microsoft.com/office/drawing/2014/main" id="{25C1DD8D-88DB-0C2A-36D0-167D953B1866}"/>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3C9A3B13-2700-7043-9F65-839EB3B52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C50A7744-C35F-E931-F4D4-051FB6BE152B}"/>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D4A373AE-410C-7F94-7511-9405C63C1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30441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787B5-50FA-2ED5-B996-146A2A3408F6}"/>
              </a:ext>
            </a:extLst>
          </p:cNvPr>
          <p:cNvSpPr>
            <a:spLocks noGrp="1"/>
          </p:cNvSpPr>
          <p:nvPr>
            <p:ph type="title"/>
          </p:nvPr>
        </p:nvSpPr>
        <p:spPr/>
        <p:txBody>
          <a:bodyPr/>
          <a:lstStyle/>
          <a:p>
            <a:r>
              <a:rPr lang="en-US" dirty="0"/>
              <a:t>Acceptance Testing.</a:t>
            </a:r>
          </a:p>
        </p:txBody>
      </p:sp>
      <p:sp>
        <p:nvSpPr>
          <p:cNvPr id="3" name="Content Placeholder 2">
            <a:extLst>
              <a:ext uri="{FF2B5EF4-FFF2-40B4-BE49-F238E27FC236}">
                <a16:creationId xmlns:a16="http://schemas.microsoft.com/office/drawing/2014/main" id="{7AD8F7C5-2FE1-DD43-3D4C-C59484AEA7D4}"/>
              </a:ext>
            </a:extLst>
          </p:cNvPr>
          <p:cNvSpPr>
            <a:spLocks noGrp="1"/>
          </p:cNvSpPr>
          <p:nvPr>
            <p:ph idx="1"/>
          </p:nvPr>
        </p:nvSpPr>
        <p:spPr>
          <a:xfrm>
            <a:off x="1097280" y="1845734"/>
            <a:ext cx="10058400" cy="4493520"/>
          </a:xfrm>
        </p:spPr>
        <p:txBody>
          <a:bodyPr>
            <a:normAutofit/>
          </a:bodyPr>
          <a:lstStyle/>
          <a:p>
            <a:pPr>
              <a:lnSpc>
                <a:spcPct val="150000"/>
              </a:lnSpc>
              <a:buFont typeface="Wingdings" panose="05000000000000000000" pitchFamily="2" charset="2"/>
              <a:buChar char="q"/>
            </a:pPr>
            <a:r>
              <a:rPr lang="en-US" b="1" dirty="0"/>
              <a:t> Alpha Testing.</a:t>
            </a:r>
          </a:p>
          <a:p>
            <a:pPr lvl="1">
              <a:lnSpc>
                <a:spcPct val="150000"/>
              </a:lnSpc>
              <a:buFont typeface="Wingdings" panose="05000000000000000000" pitchFamily="2" charset="2"/>
              <a:buChar char="§"/>
            </a:pPr>
            <a:r>
              <a:rPr lang="en-US" dirty="0"/>
              <a:t>Alpha testing is done by potential user / customer or an independent testing team at the developers site along with the developer or testers.</a:t>
            </a:r>
          </a:p>
          <a:p>
            <a:pPr lvl="1">
              <a:lnSpc>
                <a:spcPct val="150000"/>
              </a:lnSpc>
              <a:buFont typeface="Wingdings" panose="05000000000000000000" pitchFamily="2" charset="2"/>
              <a:buChar char="§"/>
            </a:pPr>
            <a:r>
              <a:rPr lang="en-US" dirty="0"/>
              <a:t>It is done before Beta testing.</a:t>
            </a:r>
            <a:endParaRPr lang="en-US" b="1" dirty="0"/>
          </a:p>
          <a:p>
            <a:pPr>
              <a:lnSpc>
                <a:spcPct val="150000"/>
              </a:lnSpc>
              <a:buFont typeface="Wingdings" panose="05000000000000000000" pitchFamily="2" charset="2"/>
              <a:buChar char="q"/>
            </a:pPr>
            <a:r>
              <a:rPr lang="en-US" b="1" dirty="0"/>
              <a:t> Beta Testing.</a:t>
            </a:r>
          </a:p>
          <a:p>
            <a:pPr lvl="1">
              <a:lnSpc>
                <a:spcPct val="150000"/>
              </a:lnSpc>
              <a:buFont typeface="Wingdings" panose="05000000000000000000" pitchFamily="2" charset="2"/>
              <a:buChar char="§"/>
            </a:pPr>
            <a:r>
              <a:rPr lang="en-US" dirty="0"/>
              <a:t>Beta testing is done by potential user / Customer or Independent testing team at the Customers real time environment without any developer or tester involvement.</a:t>
            </a:r>
          </a:p>
          <a:p>
            <a:pPr lvl="1">
              <a:lnSpc>
                <a:spcPct val="150000"/>
              </a:lnSpc>
              <a:buFont typeface="Wingdings" panose="05000000000000000000" pitchFamily="2" charset="2"/>
              <a:buChar char="§"/>
            </a:pPr>
            <a:r>
              <a:rPr lang="en-US" dirty="0"/>
              <a:t>It is done before releasing the product to the market. </a:t>
            </a:r>
          </a:p>
        </p:txBody>
      </p:sp>
      <p:sp>
        <p:nvSpPr>
          <p:cNvPr id="4" name="Footer Placeholder 3">
            <a:extLst>
              <a:ext uri="{FF2B5EF4-FFF2-40B4-BE49-F238E27FC236}">
                <a16:creationId xmlns:a16="http://schemas.microsoft.com/office/drawing/2014/main" id="{8E15F487-1A86-2BD7-6AA6-9F9FCC27E2DE}"/>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36A5DEB7-2BAC-3095-1A7B-F44B14544D31}"/>
              </a:ext>
            </a:extLst>
          </p:cNvPr>
          <p:cNvSpPr>
            <a:spLocks noGrp="1"/>
          </p:cNvSpPr>
          <p:nvPr>
            <p:ph type="sldNum" sz="quarter" idx="12"/>
          </p:nvPr>
        </p:nvSpPr>
        <p:spPr/>
        <p:txBody>
          <a:bodyPr/>
          <a:lstStyle/>
          <a:p>
            <a:fld id="{D249499C-3086-482C-A887-281A8A0E126A}" type="slidenum">
              <a:rPr lang="en-US" smtClean="0"/>
              <a:t>47</a:t>
            </a:fld>
            <a:endParaRPr lang="en-US"/>
          </a:p>
        </p:txBody>
      </p:sp>
      <p:sp>
        <p:nvSpPr>
          <p:cNvPr id="6" name="Rectangle 5">
            <a:extLst>
              <a:ext uri="{FF2B5EF4-FFF2-40B4-BE49-F238E27FC236}">
                <a16:creationId xmlns:a16="http://schemas.microsoft.com/office/drawing/2014/main" id="{7187ACB9-3B34-418B-5C27-F9AB2C89DDA0}"/>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806870F0-E883-8D97-7A9B-92C53CF5D6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7ADBBDCC-05EA-209B-0F5D-679232423CE6}"/>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9C88ADEB-D797-FDD9-46E2-B2EDCB6609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76490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69DE2-ABAF-A7B2-CABA-30748ABD1129}"/>
              </a:ext>
            </a:extLst>
          </p:cNvPr>
          <p:cNvSpPr>
            <a:spLocks noGrp="1"/>
          </p:cNvSpPr>
          <p:nvPr>
            <p:ph type="title"/>
          </p:nvPr>
        </p:nvSpPr>
        <p:spPr/>
        <p:txBody>
          <a:bodyPr/>
          <a:lstStyle/>
          <a:p>
            <a:r>
              <a:rPr lang="en-US" dirty="0"/>
              <a:t>Testing Types.</a:t>
            </a:r>
          </a:p>
        </p:txBody>
      </p:sp>
      <p:sp>
        <p:nvSpPr>
          <p:cNvPr id="3" name="Content Placeholder 2">
            <a:extLst>
              <a:ext uri="{FF2B5EF4-FFF2-40B4-BE49-F238E27FC236}">
                <a16:creationId xmlns:a16="http://schemas.microsoft.com/office/drawing/2014/main" id="{58E76173-DCB0-16DD-6365-7CAEB9075911}"/>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7182CCB3-88FA-1F93-1078-7467E9973AA4}"/>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272DFF5C-D99F-A0B8-C201-14063CAD564F}"/>
              </a:ext>
            </a:extLst>
          </p:cNvPr>
          <p:cNvSpPr>
            <a:spLocks noGrp="1"/>
          </p:cNvSpPr>
          <p:nvPr>
            <p:ph type="sldNum" sz="quarter" idx="12"/>
          </p:nvPr>
        </p:nvSpPr>
        <p:spPr/>
        <p:txBody>
          <a:bodyPr/>
          <a:lstStyle/>
          <a:p>
            <a:fld id="{D249499C-3086-482C-A887-281A8A0E126A}" type="slidenum">
              <a:rPr lang="en-US" smtClean="0"/>
              <a:t>48</a:t>
            </a:fld>
            <a:endParaRPr lang="en-US"/>
          </a:p>
        </p:txBody>
      </p:sp>
      <p:pic>
        <p:nvPicPr>
          <p:cNvPr id="7" name="Picture 6">
            <a:extLst>
              <a:ext uri="{FF2B5EF4-FFF2-40B4-BE49-F238E27FC236}">
                <a16:creationId xmlns:a16="http://schemas.microsoft.com/office/drawing/2014/main" id="{D6C199B1-7D56-21CB-986F-EE0BC8F5953B}"/>
              </a:ext>
            </a:extLst>
          </p:cNvPr>
          <p:cNvPicPr>
            <a:picLocks noChangeAspect="1"/>
          </p:cNvPicPr>
          <p:nvPr/>
        </p:nvPicPr>
        <p:blipFill rotWithShape="1">
          <a:blip r:embed="rId2"/>
          <a:srcRect l="2245" t="5113" r="419" b="1905"/>
          <a:stretch/>
        </p:blipFill>
        <p:spPr>
          <a:xfrm>
            <a:off x="1846386" y="1845734"/>
            <a:ext cx="7631722" cy="4440766"/>
          </a:xfrm>
          <a:prstGeom prst="rect">
            <a:avLst/>
          </a:prstGeom>
        </p:spPr>
      </p:pic>
    </p:spTree>
    <p:extLst>
      <p:ext uri="{BB962C8B-B14F-4D97-AF65-F5344CB8AC3E}">
        <p14:creationId xmlns:p14="http://schemas.microsoft.com/office/powerpoint/2010/main" val="33368946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5EFDB-B6FE-130F-9C63-3FD8DBD106F0}"/>
              </a:ext>
            </a:extLst>
          </p:cNvPr>
          <p:cNvSpPr>
            <a:spLocks noGrp="1"/>
          </p:cNvSpPr>
          <p:nvPr>
            <p:ph type="title"/>
          </p:nvPr>
        </p:nvSpPr>
        <p:spPr/>
        <p:txBody>
          <a:bodyPr>
            <a:normAutofit/>
          </a:bodyPr>
          <a:lstStyle/>
          <a:p>
            <a:r>
              <a:rPr lang="en-US" sz="4000" dirty="0"/>
              <a:t>Smoke /Build Verification / Integration Testing</a:t>
            </a:r>
          </a:p>
        </p:txBody>
      </p:sp>
      <p:sp>
        <p:nvSpPr>
          <p:cNvPr id="3" name="Content Placeholder 2">
            <a:extLst>
              <a:ext uri="{FF2B5EF4-FFF2-40B4-BE49-F238E27FC236}">
                <a16:creationId xmlns:a16="http://schemas.microsoft.com/office/drawing/2014/main" id="{AF582769-DF31-7210-B8A8-81FFCD238530}"/>
              </a:ext>
            </a:extLst>
          </p:cNvPr>
          <p:cNvSpPr>
            <a:spLocks noGrp="1"/>
          </p:cNvSpPr>
          <p:nvPr>
            <p:ph idx="1"/>
          </p:nvPr>
        </p:nvSpPr>
        <p:spPr/>
        <p:txBody>
          <a:bodyPr>
            <a:noAutofit/>
          </a:bodyPr>
          <a:lstStyle/>
          <a:p>
            <a:pPr>
              <a:lnSpc>
                <a:spcPct val="150000"/>
              </a:lnSpc>
              <a:buFont typeface="Wingdings" panose="05000000000000000000" pitchFamily="2" charset="2"/>
              <a:buChar char="q"/>
            </a:pPr>
            <a:r>
              <a:rPr lang="en-US" sz="2200" dirty="0"/>
              <a:t> </a:t>
            </a:r>
            <a:r>
              <a:rPr lang="en-US" sz="2100" dirty="0"/>
              <a:t>Smoke testing is a test done before application goes into the actual testing phase.</a:t>
            </a:r>
          </a:p>
          <a:p>
            <a:pPr>
              <a:lnSpc>
                <a:spcPct val="150000"/>
              </a:lnSpc>
              <a:buFont typeface="Wingdings" panose="05000000000000000000" pitchFamily="2" charset="2"/>
              <a:buChar char="q"/>
            </a:pPr>
            <a:r>
              <a:rPr lang="en-US" sz="2100" dirty="0"/>
              <a:t> The tester touches all area of the application without getting in too deep.</a:t>
            </a:r>
          </a:p>
          <a:p>
            <a:pPr>
              <a:lnSpc>
                <a:spcPct val="150000"/>
              </a:lnSpc>
              <a:buFont typeface="Wingdings" panose="05000000000000000000" pitchFamily="2" charset="2"/>
              <a:buChar char="q"/>
            </a:pPr>
            <a:r>
              <a:rPr lang="en-US" sz="2100" dirty="0"/>
              <a:t> The test reveals any simple failure and ensure that the system is ready for Further Testing.</a:t>
            </a:r>
          </a:p>
          <a:p>
            <a:pPr>
              <a:lnSpc>
                <a:spcPct val="150000"/>
              </a:lnSpc>
              <a:buFont typeface="Wingdings" panose="05000000000000000000" pitchFamily="2" charset="2"/>
              <a:buChar char="q"/>
            </a:pPr>
            <a:r>
              <a:rPr lang="en-US" sz="2100" dirty="0"/>
              <a:t> Example:</a:t>
            </a:r>
          </a:p>
          <a:p>
            <a:pPr lvl="1">
              <a:lnSpc>
                <a:spcPct val="150000"/>
              </a:lnSpc>
              <a:buFont typeface="Wingdings" panose="05000000000000000000" pitchFamily="2" charset="2"/>
              <a:buChar char="§"/>
            </a:pPr>
            <a:r>
              <a:rPr lang="en-US" sz="2100" dirty="0"/>
              <a:t>Smoke test is done to check whether the link or Button does same action. If the Answer is ‘NO’ the condition fails. </a:t>
            </a:r>
          </a:p>
        </p:txBody>
      </p:sp>
      <p:sp>
        <p:nvSpPr>
          <p:cNvPr id="4" name="Footer Placeholder 3">
            <a:extLst>
              <a:ext uri="{FF2B5EF4-FFF2-40B4-BE49-F238E27FC236}">
                <a16:creationId xmlns:a16="http://schemas.microsoft.com/office/drawing/2014/main" id="{F2D0CEE3-4308-DE1B-F5FE-8BC42A9A2AB1}"/>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A98C4DA6-C88D-E61D-9C6D-9593D743B4A4}"/>
              </a:ext>
            </a:extLst>
          </p:cNvPr>
          <p:cNvSpPr>
            <a:spLocks noGrp="1"/>
          </p:cNvSpPr>
          <p:nvPr>
            <p:ph type="sldNum" sz="quarter" idx="12"/>
          </p:nvPr>
        </p:nvSpPr>
        <p:spPr/>
        <p:txBody>
          <a:bodyPr/>
          <a:lstStyle/>
          <a:p>
            <a:fld id="{D249499C-3086-482C-A887-281A8A0E126A}" type="slidenum">
              <a:rPr lang="en-US" smtClean="0"/>
              <a:t>49</a:t>
            </a:fld>
            <a:endParaRPr lang="en-US"/>
          </a:p>
        </p:txBody>
      </p:sp>
      <p:sp>
        <p:nvSpPr>
          <p:cNvPr id="6" name="Rectangle 5">
            <a:extLst>
              <a:ext uri="{FF2B5EF4-FFF2-40B4-BE49-F238E27FC236}">
                <a16:creationId xmlns:a16="http://schemas.microsoft.com/office/drawing/2014/main" id="{5A558710-BDD0-0C66-FB86-84E5F2BC0792}"/>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A221A238-DDCF-6626-AE93-D941DB19A5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C7B2B898-0AE9-B8CF-B1B0-3F4B44532595}"/>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D5CCF9C7-FBC9-B948-9C54-371EBE1CC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6354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9855-44D9-ED24-8276-E4B0E1C8C7ED}"/>
              </a:ext>
            </a:extLst>
          </p:cNvPr>
          <p:cNvSpPr>
            <a:spLocks noGrp="1"/>
          </p:cNvSpPr>
          <p:nvPr>
            <p:ph type="title"/>
          </p:nvPr>
        </p:nvSpPr>
        <p:spPr/>
        <p:txBody>
          <a:bodyPr/>
          <a:lstStyle/>
          <a:p>
            <a:r>
              <a:rPr lang="en-US" dirty="0"/>
              <a:t>What is Testing ?</a:t>
            </a:r>
          </a:p>
        </p:txBody>
      </p:sp>
      <p:sp>
        <p:nvSpPr>
          <p:cNvPr id="3" name="Content Placeholder 2">
            <a:extLst>
              <a:ext uri="{FF2B5EF4-FFF2-40B4-BE49-F238E27FC236}">
                <a16:creationId xmlns:a16="http://schemas.microsoft.com/office/drawing/2014/main" id="{AB08BFAB-81CA-CBA1-1461-246A5376FBB3}"/>
              </a:ext>
            </a:extLst>
          </p:cNvPr>
          <p:cNvSpPr>
            <a:spLocks noGrp="1"/>
          </p:cNvSpPr>
          <p:nvPr>
            <p:ph idx="1"/>
          </p:nvPr>
        </p:nvSpPr>
        <p:spPr>
          <a:xfrm>
            <a:off x="1097280" y="1845733"/>
            <a:ext cx="10058400" cy="4481175"/>
          </a:xfrm>
        </p:spPr>
        <p:txBody>
          <a:bodyPr/>
          <a:lstStyle/>
          <a:p>
            <a:pPr>
              <a:buFont typeface="Wingdings" panose="05000000000000000000" pitchFamily="2" charset="2"/>
              <a:buChar char="q"/>
            </a:pPr>
            <a:r>
              <a:rPr lang="en-US" sz="2500" dirty="0"/>
              <a:t> Test Developed application , whether it is working according to Client Requirement Or not.</a:t>
            </a:r>
          </a:p>
          <a:p>
            <a:pPr marL="0" indent="0">
              <a:buNone/>
            </a:pPr>
            <a:endParaRPr lang="en-US" sz="2500" dirty="0"/>
          </a:p>
          <a:p>
            <a:pPr>
              <a:buFont typeface="Wingdings" panose="05000000000000000000" pitchFamily="2" charset="2"/>
              <a:buChar char="q"/>
            </a:pPr>
            <a:r>
              <a:rPr lang="en-US" sz="2300" dirty="0"/>
              <a:t> </a:t>
            </a:r>
            <a:r>
              <a:rPr lang="en-US" sz="2300" b="1" dirty="0"/>
              <a:t>Objective of Testing</a:t>
            </a:r>
          </a:p>
          <a:p>
            <a:pPr>
              <a:buFont typeface="Wingdings" panose="05000000000000000000" pitchFamily="2" charset="2"/>
              <a:buChar char="q"/>
            </a:pPr>
            <a:r>
              <a:rPr lang="en-US" sz="2300" dirty="0"/>
              <a:t> Ensuring Quality.</a:t>
            </a:r>
          </a:p>
          <a:p>
            <a:pPr>
              <a:buFont typeface="Wingdings" panose="05000000000000000000" pitchFamily="2" charset="2"/>
              <a:buChar char="q"/>
            </a:pPr>
            <a:r>
              <a:rPr lang="en-US" sz="2300" dirty="0"/>
              <a:t> Ensuring Correctness. </a:t>
            </a:r>
          </a:p>
          <a:p>
            <a:pPr>
              <a:buFont typeface="Wingdings" panose="05000000000000000000" pitchFamily="2" charset="2"/>
              <a:buChar char="q"/>
            </a:pPr>
            <a:r>
              <a:rPr lang="en-US" sz="2300" dirty="0"/>
              <a:t> Ensuring Robustness. </a:t>
            </a:r>
          </a:p>
          <a:p>
            <a:pPr>
              <a:buFont typeface="Wingdings" panose="05000000000000000000" pitchFamily="2" charset="2"/>
              <a:buChar char="q"/>
            </a:pPr>
            <a:r>
              <a:rPr lang="en-US" sz="2300" dirty="0"/>
              <a:t> Ensuring Reliability. </a:t>
            </a:r>
          </a:p>
          <a:p>
            <a:pPr>
              <a:buFont typeface="Wingdings" panose="05000000000000000000" pitchFamily="2" charset="2"/>
              <a:buChar char="q"/>
            </a:pPr>
            <a:r>
              <a:rPr lang="en-US" sz="2300" dirty="0"/>
              <a:t> Ensuring Product is Bug Free Before Shipment / Release.  </a:t>
            </a:r>
          </a:p>
        </p:txBody>
      </p:sp>
      <p:sp>
        <p:nvSpPr>
          <p:cNvPr id="4" name="Footer Placeholder 3">
            <a:extLst>
              <a:ext uri="{FF2B5EF4-FFF2-40B4-BE49-F238E27FC236}">
                <a16:creationId xmlns:a16="http://schemas.microsoft.com/office/drawing/2014/main" id="{C171F002-100C-5EA2-9AC1-FCEBEB198624}"/>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ABEFE7A4-DCDF-6746-1AAE-636B95A5EDCD}"/>
              </a:ext>
            </a:extLst>
          </p:cNvPr>
          <p:cNvSpPr>
            <a:spLocks noGrp="1"/>
          </p:cNvSpPr>
          <p:nvPr>
            <p:ph type="sldNum" sz="quarter" idx="12"/>
          </p:nvPr>
        </p:nvSpPr>
        <p:spPr/>
        <p:txBody>
          <a:bodyPr/>
          <a:lstStyle/>
          <a:p>
            <a:fld id="{D249499C-3086-482C-A887-281A8A0E126A}" type="slidenum">
              <a:rPr lang="en-US" smtClean="0"/>
              <a:t>5</a:t>
            </a:fld>
            <a:endParaRPr lang="en-US"/>
          </a:p>
        </p:txBody>
      </p:sp>
      <p:sp>
        <p:nvSpPr>
          <p:cNvPr id="6" name="Rectangle 5">
            <a:extLst>
              <a:ext uri="{FF2B5EF4-FFF2-40B4-BE49-F238E27FC236}">
                <a16:creationId xmlns:a16="http://schemas.microsoft.com/office/drawing/2014/main" id="{B3565F21-2659-5850-F95F-B539230C2577}"/>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90EA5206-DE52-663A-2267-9ADF4866C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59902D7A-837C-FBC5-9BC4-0C33829B88FA}"/>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AC7ABB62-DCCC-56C1-ACDC-A21D081FE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750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26CD313-473D-BFA4-11BA-13E30342AF52}"/>
              </a:ext>
            </a:extLst>
          </p:cNvPr>
          <p:cNvPicPr>
            <a:picLocks noChangeAspect="1"/>
          </p:cNvPicPr>
          <p:nvPr/>
        </p:nvPicPr>
        <p:blipFill>
          <a:blip r:embed="rId2"/>
          <a:stretch>
            <a:fillRect/>
          </a:stretch>
        </p:blipFill>
        <p:spPr>
          <a:xfrm>
            <a:off x="4336717" y="2400888"/>
            <a:ext cx="6524129" cy="3668741"/>
          </a:xfrm>
          <a:prstGeom prst="rect">
            <a:avLst/>
          </a:prstGeom>
        </p:spPr>
      </p:pic>
      <p:sp>
        <p:nvSpPr>
          <p:cNvPr id="2" name="Title 1">
            <a:extLst>
              <a:ext uri="{FF2B5EF4-FFF2-40B4-BE49-F238E27FC236}">
                <a16:creationId xmlns:a16="http://schemas.microsoft.com/office/drawing/2014/main" id="{7A37FF8E-C549-29E1-80FA-1962E722E3C5}"/>
              </a:ext>
            </a:extLst>
          </p:cNvPr>
          <p:cNvSpPr>
            <a:spLocks noGrp="1"/>
          </p:cNvSpPr>
          <p:nvPr>
            <p:ph type="title"/>
          </p:nvPr>
        </p:nvSpPr>
        <p:spPr/>
        <p:txBody>
          <a:bodyPr/>
          <a:lstStyle/>
          <a:p>
            <a:r>
              <a:rPr lang="en-US" dirty="0"/>
              <a:t>Sanity Testing:</a:t>
            </a:r>
          </a:p>
        </p:txBody>
      </p:sp>
      <p:sp>
        <p:nvSpPr>
          <p:cNvPr id="3" name="Content Placeholder 2">
            <a:extLst>
              <a:ext uri="{FF2B5EF4-FFF2-40B4-BE49-F238E27FC236}">
                <a16:creationId xmlns:a16="http://schemas.microsoft.com/office/drawing/2014/main" id="{4E92C977-D706-5ABA-EDC8-955AAC417514}"/>
              </a:ext>
            </a:extLst>
          </p:cNvPr>
          <p:cNvSpPr>
            <a:spLocks noGrp="1"/>
          </p:cNvSpPr>
          <p:nvPr>
            <p:ph idx="1"/>
          </p:nvPr>
        </p:nvSpPr>
        <p:spPr/>
        <p:txBody>
          <a:bodyPr/>
          <a:lstStyle/>
          <a:p>
            <a:pPr>
              <a:lnSpc>
                <a:spcPct val="150000"/>
              </a:lnSpc>
              <a:buFont typeface="Wingdings" panose="05000000000000000000" pitchFamily="2" charset="2"/>
              <a:buChar char="q"/>
            </a:pPr>
            <a:r>
              <a:rPr lang="en-US" dirty="0"/>
              <a:t> A Sanity Working test is used to determine a small section of the application is still after a minor change.</a:t>
            </a:r>
          </a:p>
          <a:p>
            <a:pPr>
              <a:lnSpc>
                <a:spcPct val="150000"/>
              </a:lnSpc>
              <a:buFont typeface="Wingdings" panose="05000000000000000000" pitchFamily="2" charset="2"/>
              <a:buChar char="q"/>
            </a:pPr>
            <a:r>
              <a:rPr lang="en-US" dirty="0"/>
              <a:t> Sanity tests is usually unscripted. </a:t>
            </a:r>
          </a:p>
        </p:txBody>
      </p:sp>
      <p:sp>
        <p:nvSpPr>
          <p:cNvPr id="4" name="Footer Placeholder 3">
            <a:extLst>
              <a:ext uri="{FF2B5EF4-FFF2-40B4-BE49-F238E27FC236}">
                <a16:creationId xmlns:a16="http://schemas.microsoft.com/office/drawing/2014/main" id="{64ADA4E1-2770-84E7-58F3-FE090D238D0E}"/>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5A2B6BD3-C010-A5E7-5D5A-EDF7CC76109C}"/>
              </a:ext>
            </a:extLst>
          </p:cNvPr>
          <p:cNvSpPr>
            <a:spLocks noGrp="1"/>
          </p:cNvSpPr>
          <p:nvPr>
            <p:ph type="sldNum" sz="quarter" idx="12"/>
          </p:nvPr>
        </p:nvSpPr>
        <p:spPr/>
        <p:txBody>
          <a:bodyPr/>
          <a:lstStyle/>
          <a:p>
            <a:fld id="{D249499C-3086-482C-A887-281A8A0E126A}" type="slidenum">
              <a:rPr lang="en-US" smtClean="0"/>
              <a:t>50</a:t>
            </a:fld>
            <a:endParaRPr lang="en-US"/>
          </a:p>
        </p:txBody>
      </p:sp>
      <p:sp>
        <p:nvSpPr>
          <p:cNvPr id="6" name="Rectangle 5">
            <a:extLst>
              <a:ext uri="{FF2B5EF4-FFF2-40B4-BE49-F238E27FC236}">
                <a16:creationId xmlns:a16="http://schemas.microsoft.com/office/drawing/2014/main" id="{185D9892-9C29-E381-7C32-403CF0B109EA}"/>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FB9A5973-95A6-1DB4-AB3F-DB656C6D4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FAEC66C5-2228-B858-2D05-28877BCC6AB5}"/>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0140D35B-CFFD-B3C8-AD24-B793C83F11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18887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7268D-8744-B6E0-E137-B60B952CD4E5}"/>
              </a:ext>
            </a:extLst>
          </p:cNvPr>
          <p:cNvSpPr>
            <a:spLocks noGrp="1"/>
          </p:cNvSpPr>
          <p:nvPr>
            <p:ph type="title"/>
          </p:nvPr>
        </p:nvSpPr>
        <p:spPr/>
        <p:txBody>
          <a:bodyPr/>
          <a:lstStyle/>
          <a:p>
            <a:r>
              <a:rPr lang="en-US" dirty="0"/>
              <a:t>Usability Testing : </a:t>
            </a:r>
          </a:p>
        </p:txBody>
      </p:sp>
      <p:sp>
        <p:nvSpPr>
          <p:cNvPr id="3" name="Content Placeholder 2">
            <a:extLst>
              <a:ext uri="{FF2B5EF4-FFF2-40B4-BE49-F238E27FC236}">
                <a16:creationId xmlns:a16="http://schemas.microsoft.com/office/drawing/2014/main" id="{70F383B6-4D85-BF20-DF56-1127B1534193}"/>
              </a:ext>
            </a:extLst>
          </p:cNvPr>
          <p:cNvSpPr>
            <a:spLocks noGrp="1"/>
          </p:cNvSpPr>
          <p:nvPr>
            <p:ph idx="1"/>
          </p:nvPr>
        </p:nvSpPr>
        <p:spPr/>
        <p:txBody>
          <a:bodyPr/>
          <a:lstStyle/>
          <a:p>
            <a:pPr>
              <a:lnSpc>
                <a:spcPct val="150000"/>
              </a:lnSpc>
              <a:buFont typeface="Wingdings" panose="05000000000000000000" pitchFamily="2" charset="2"/>
              <a:buChar char="q"/>
            </a:pPr>
            <a:r>
              <a:rPr lang="en-US" dirty="0"/>
              <a:t> How simple customer can browser the website or user Friendliness.</a:t>
            </a:r>
          </a:p>
          <a:p>
            <a:pPr>
              <a:lnSpc>
                <a:spcPct val="150000"/>
              </a:lnSpc>
              <a:buFont typeface="Wingdings" panose="05000000000000000000" pitchFamily="2" charset="2"/>
              <a:buChar char="q"/>
            </a:pPr>
            <a:r>
              <a:rPr lang="en-US" dirty="0"/>
              <a:t> Usability Testing is done to test the user Friendliness of the software.</a:t>
            </a:r>
          </a:p>
          <a:p>
            <a:pPr>
              <a:lnSpc>
                <a:spcPct val="150000"/>
              </a:lnSpc>
              <a:buFont typeface="Wingdings" panose="05000000000000000000" pitchFamily="2" charset="2"/>
              <a:buChar char="q"/>
            </a:pPr>
            <a:r>
              <a:rPr lang="en-US" dirty="0"/>
              <a:t> The following areas are tested for Usability</a:t>
            </a:r>
          </a:p>
          <a:p>
            <a:pPr lvl="1">
              <a:lnSpc>
                <a:spcPct val="150000"/>
              </a:lnSpc>
              <a:buFont typeface="Wingdings" panose="05000000000000000000" pitchFamily="2" charset="2"/>
              <a:buChar char="§"/>
            </a:pPr>
            <a:r>
              <a:rPr lang="en-US" dirty="0"/>
              <a:t>Keyboard &amp; Mouse Operations.</a:t>
            </a:r>
          </a:p>
          <a:p>
            <a:pPr lvl="1">
              <a:lnSpc>
                <a:spcPct val="150000"/>
              </a:lnSpc>
              <a:buFont typeface="Wingdings" panose="05000000000000000000" pitchFamily="2" charset="2"/>
              <a:buChar char="§"/>
            </a:pPr>
            <a:r>
              <a:rPr lang="en-US" dirty="0"/>
              <a:t>Spelling &amp; Grammatical Mistakes.</a:t>
            </a:r>
          </a:p>
        </p:txBody>
      </p:sp>
      <p:sp>
        <p:nvSpPr>
          <p:cNvPr id="4" name="Footer Placeholder 3">
            <a:extLst>
              <a:ext uri="{FF2B5EF4-FFF2-40B4-BE49-F238E27FC236}">
                <a16:creationId xmlns:a16="http://schemas.microsoft.com/office/drawing/2014/main" id="{28DB7459-19C3-59C1-D1D3-AB504716FEEE}"/>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FCBB91D8-EB87-1E97-BC5F-FDF335A8CA37}"/>
              </a:ext>
            </a:extLst>
          </p:cNvPr>
          <p:cNvSpPr>
            <a:spLocks noGrp="1"/>
          </p:cNvSpPr>
          <p:nvPr>
            <p:ph type="sldNum" sz="quarter" idx="12"/>
          </p:nvPr>
        </p:nvSpPr>
        <p:spPr/>
        <p:txBody>
          <a:bodyPr/>
          <a:lstStyle/>
          <a:p>
            <a:fld id="{D249499C-3086-482C-A887-281A8A0E126A}" type="slidenum">
              <a:rPr lang="en-US" smtClean="0"/>
              <a:t>51</a:t>
            </a:fld>
            <a:endParaRPr lang="en-US"/>
          </a:p>
        </p:txBody>
      </p:sp>
      <p:sp>
        <p:nvSpPr>
          <p:cNvPr id="6" name="Rectangle 5">
            <a:extLst>
              <a:ext uri="{FF2B5EF4-FFF2-40B4-BE49-F238E27FC236}">
                <a16:creationId xmlns:a16="http://schemas.microsoft.com/office/drawing/2014/main" id="{B826A7B6-4CA9-D30A-DC2A-68BCAF4F821E}"/>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C8A91977-F2A3-3B6F-1D8A-FE258B2C7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C31F7E70-E009-8506-6179-EFD0EA97CA72}"/>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8C9078A5-B51F-ADE7-0053-4353E34BE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67264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70E12-608C-2604-D755-2A22950B6B52}"/>
              </a:ext>
            </a:extLst>
          </p:cNvPr>
          <p:cNvSpPr>
            <a:spLocks noGrp="1"/>
          </p:cNvSpPr>
          <p:nvPr>
            <p:ph type="title"/>
          </p:nvPr>
        </p:nvSpPr>
        <p:spPr/>
        <p:txBody>
          <a:bodyPr/>
          <a:lstStyle/>
          <a:p>
            <a:r>
              <a:rPr lang="en-US" dirty="0"/>
              <a:t>User interface (GUI) Testing. </a:t>
            </a:r>
          </a:p>
        </p:txBody>
      </p:sp>
      <p:sp>
        <p:nvSpPr>
          <p:cNvPr id="3" name="Content Placeholder 2">
            <a:extLst>
              <a:ext uri="{FF2B5EF4-FFF2-40B4-BE49-F238E27FC236}">
                <a16:creationId xmlns:a16="http://schemas.microsoft.com/office/drawing/2014/main" id="{FC84291F-D02D-06D1-8E87-4DEED3C00AEE}"/>
              </a:ext>
            </a:extLst>
          </p:cNvPr>
          <p:cNvSpPr>
            <a:spLocks noGrp="1"/>
          </p:cNvSpPr>
          <p:nvPr>
            <p:ph idx="1"/>
          </p:nvPr>
        </p:nvSpPr>
        <p:spPr/>
        <p:txBody>
          <a:bodyPr/>
          <a:lstStyle/>
          <a:p>
            <a:pPr>
              <a:lnSpc>
                <a:spcPct val="150000"/>
              </a:lnSpc>
              <a:buFont typeface="Wingdings" panose="05000000000000000000" pitchFamily="2" charset="2"/>
              <a:buChar char="q"/>
            </a:pPr>
            <a:r>
              <a:rPr lang="en-US" dirty="0"/>
              <a:t> Verifying the user interface of the application means how the frontend design, Font color, test format, Labels, background foreground …etc.</a:t>
            </a:r>
          </a:p>
          <a:p>
            <a:pPr>
              <a:lnSpc>
                <a:spcPct val="150000"/>
              </a:lnSpc>
              <a:buFont typeface="Wingdings" panose="05000000000000000000" pitchFamily="2" charset="2"/>
              <a:buChar char="q"/>
            </a:pPr>
            <a:r>
              <a:rPr lang="en-US" dirty="0"/>
              <a:t> This is the process of verifying the look and feel environment of the application. </a:t>
            </a:r>
          </a:p>
        </p:txBody>
      </p:sp>
      <p:sp>
        <p:nvSpPr>
          <p:cNvPr id="4" name="Footer Placeholder 3">
            <a:extLst>
              <a:ext uri="{FF2B5EF4-FFF2-40B4-BE49-F238E27FC236}">
                <a16:creationId xmlns:a16="http://schemas.microsoft.com/office/drawing/2014/main" id="{FCC0E379-2A84-1C54-372F-96E963D75AB9}"/>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0ECF64E5-CF24-AC72-E5A2-E769630AC583}"/>
              </a:ext>
            </a:extLst>
          </p:cNvPr>
          <p:cNvSpPr>
            <a:spLocks noGrp="1"/>
          </p:cNvSpPr>
          <p:nvPr>
            <p:ph type="sldNum" sz="quarter" idx="12"/>
          </p:nvPr>
        </p:nvSpPr>
        <p:spPr/>
        <p:txBody>
          <a:bodyPr/>
          <a:lstStyle/>
          <a:p>
            <a:fld id="{D249499C-3086-482C-A887-281A8A0E126A}" type="slidenum">
              <a:rPr lang="en-US" smtClean="0"/>
              <a:t>52</a:t>
            </a:fld>
            <a:endParaRPr lang="en-US"/>
          </a:p>
        </p:txBody>
      </p:sp>
      <p:sp>
        <p:nvSpPr>
          <p:cNvPr id="6" name="Rectangle 5">
            <a:extLst>
              <a:ext uri="{FF2B5EF4-FFF2-40B4-BE49-F238E27FC236}">
                <a16:creationId xmlns:a16="http://schemas.microsoft.com/office/drawing/2014/main" id="{BE9C3998-6269-2604-ABB9-402CCE0EB42B}"/>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F254BCE4-27CC-CD59-3648-883922169F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0B0446D1-F0BA-1D58-A84E-C271D619B668}"/>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725C10B5-E430-F471-54D4-206CB3A261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2245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E3136-06BE-ABCF-EE38-2487E0072865}"/>
              </a:ext>
            </a:extLst>
          </p:cNvPr>
          <p:cNvSpPr>
            <a:spLocks noGrp="1"/>
          </p:cNvSpPr>
          <p:nvPr>
            <p:ph type="title"/>
          </p:nvPr>
        </p:nvSpPr>
        <p:spPr/>
        <p:txBody>
          <a:bodyPr/>
          <a:lstStyle/>
          <a:p>
            <a:r>
              <a:rPr lang="en-US" dirty="0"/>
              <a:t>Functional Testing :</a:t>
            </a:r>
          </a:p>
        </p:txBody>
      </p:sp>
      <p:sp>
        <p:nvSpPr>
          <p:cNvPr id="3" name="Content Placeholder 2">
            <a:extLst>
              <a:ext uri="{FF2B5EF4-FFF2-40B4-BE49-F238E27FC236}">
                <a16:creationId xmlns:a16="http://schemas.microsoft.com/office/drawing/2014/main" id="{4829C9C9-471E-F5AF-5623-9FFE39EA6802}"/>
              </a:ext>
            </a:extLst>
          </p:cNvPr>
          <p:cNvSpPr>
            <a:spLocks noGrp="1"/>
          </p:cNvSpPr>
          <p:nvPr>
            <p:ph idx="1"/>
          </p:nvPr>
        </p:nvSpPr>
        <p:spPr/>
        <p:txBody>
          <a:bodyPr/>
          <a:lstStyle/>
          <a:p>
            <a:pPr>
              <a:buFont typeface="Wingdings" panose="05000000000000000000" pitchFamily="2" charset="2"/>
              <a:buChar char="q"/>
            </a:pPr>
            <a:r>
              <a:rPr lang="en-US" dirty="0"/>
              <a:t> In functional testing the application tested for functional requirements.</a:t>
            </a:r>
          </a:p>
          <a:p>
            <a:pPr>
              <a:buFont typeface="Wingdings" panose="05000000000000000000" pitchFamily="2" charset="2"/>
              <a:buChar char="q"/>
            </a:pPr>
            <a:r>
              <a:rPr lang="en-US" dirty="0"/>
              <a:t> Different types of input (test data) are given for testing the Functionality of the Component.</a:t>
            </a:r>
          </a:p>
          <a:p>
            <a:pPr marL="0" indent="0">
              <a:buNone/>
            </a:pPr>
            <a:endParaRPr lang="en-US" b="1" dirty="0"/>
          </a:p>
          <a:p>
            <a:pPr marL="0" indent="0">
              <a:buNone/>
            </a:pPr>
            <a:r>
              <a:rPr lang="en-US" sz="3500" dirty="0"/>
              <a:t>Re - Testing </a:t>
            </a:r>
          </a:p>
          <a:p>
            <a:pPr>
              <a:buFont typeface="Wingdings" panose="05000000000000000000" pitchFamily="2" charset="2"/>
              <a:buChar char="q"/>
            </a:pPr>
            <a:r>
              <a:rPr lang="en-US" b="1" dirty="0"/>
              <a:t> </a:t>
            </a:r>
            <a:r>
              <a:rPr lang="en-US" dirty="0"/>
              <a:t>Reproduce the same test case to verify whether the bug has been fixed or not </a:t>
            </a:r>
          </a:p>
        </p:txBody>
      </p:sp>
      <p:sp>
        <p:nvSpPr>
          <p:cNvPr id="4" name="Footer Placeholder 3">
            <a:extLst>
              <a:ext uri="{FF2B5EF4-FFF2-40B4-BE49-F238E27FC236}">
                <a16:creationId xmlns:a16="http://schemas.microsoft.com/office/drawing/2014/main" id="{317B1DD1-121A-2D54-F455-B9D90C175C11}"/>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F88289CC-8E26-DC1D-C3C3-E94347997BEA}"/>
              </a:ext>
            </a:extLst>
          </p:cNvPr>
          <p:cNvSpPr>
            <a:spLocks noGrp="1"/>
          </p:cNvSpPr>
          <p:nvPr>
            <p:ph type="sldNum" sz="quarter" idx="12"/>
          </p:nvPr>
        </p:nvSpPr>
        <p:spPr/>
        <p:txBody>
          <a:bodyPr/>
          <a:lstStyle/>
          <a:p>
            <a:fld id="{D249499C-3086-482C-A887-281A8A0E126A}" type="slidenum">
              <a:rPr lang="en-US" smtClean="0"/>
              <a:t>53</a:t>
            </a:fld>
            <a:endParaRPr lang="en-US"/>
          </a:p>
        </p:txBody>
      </p:sp>
      <p:sp>
        <p:nvSpPr>
          <p:cNvPr id="6" name="Rectangle 5">
            <a:extLst>
              <a:ext uri="{FF2B5EF4-FFF2-40B4-BE49-F238E27FC236}">
                <a16:creationId xmlns:a16="http://schemas.microsoft.com/office/drawing/2014/main" id="{7248A754-05B4-E916-A0C1-9699911151D2}"/>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D3476A48-959A-8A55-2011-99801CC70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7B46BFE9-A9E2-5948-D4C5-508B3AAC4EFC}"/>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951ED132-FBBB-CBB5-F2CE-EC94D5EC06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32614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BC1EE-5FEF-E8FB-B38C-A89CB23FCE33}"/>
              </a:ext>
            </a:extLst>
          </p:cNvPr>
          <p:cNvSpPr>
            <a:spLocks noGrp="1"/>
          </p:cNvSpPr>
          <p:nvPr>
            <p:ph type="title"/>
          </p:nvPr>
        </p:nvSpPr>
        <p:spPr/>
        <p:txBody>
          <a:bodyPr/>
          <a:lstStyle/>
          <a:p>
            <a:r>
              <a:rPr lang="en-US" dirty="0"/>
              <a:t>Regression Testing: </a:t>
            </a:r>
          </a:p>
        </p:txBody>
      </p:sp>
      <p:sp>
        <p:nvSpPr>
          <p:cNvPr id="3" name="Content Placeholder 2">
            <a:extLst>
              <a:ext uri="{FF2B5EF4-FFF2-40B4-BE49-F238E27FC236}">
                <a16:creationId xmlns:a16="http://schemas.microsoft.com/office/drawing/2014/main" id="{0E926593-9B02-685A-C3FB-43B9BE736760}"/>
              </a:ext>
            </a:extLst>
          </p:cNvPr>
          <p:cNvSpPr>
            <a:spLocks noGrp="1"/>
          </p:cNvSpPr>
          <p:nvPr>
            <p:ph idx="1"/>
          </p:nvPr>
        </p:nvSpPr>
        <p:spPr>
          <a:xfrm>
            <a:off x="1097280" y="1845734"/>
            <a:ext cx="10058400" cy="4484728"/>
          </a:xfrm>
        </p:spPr>
        <p:txBody>
          <a:bodyPr/>
          <a:lstStyle/>
          <a:p>
            <a:pPr>
              <a:lnSpc>
                <a:spcPct val="100000"/>
              </a:lnSpc>
              <a:buFont typeface="Wingdings" panose="05000000000000000000" pitchFamily="2" charset="2"/>
              <a:buChar char="q"/>
            </a:pPr>
            <a:r>
              <a:rPr lang="en-US" dirty="0"/>
              <a:t> Regression Testing is retesting the application just to make sure that the bug has Been fixed and its impact on the Rest of the application.</a:t>
            </a:r>
          </a:p>
          <a:p>
            <a:pPr>
              <a:lnSpc>
                <a:spcPct val="100000"/>
              </a:lnSpc>
              <a:buFont typeface="Wingdings" panose="05000000000000000000" pitchFamily="2" charset="2"/>
              <a:buChar char="q"/>
            </a:pPr>
            <a:r>
              <a:rPr lang="en-US" dirty="0"/>
              <a:t> It is divided into three testing.</a:t>
            </a:r>
          </a:p>
          <a:p>
            <a:pPr>
              <a:lnSpc>
                <a:spcPct val="100000"/>
              </a:lnSpc>
              <a:buFont typeface="Wingdings" panose="05000000000000000000" pitchFamily="2" charset="2"/>
              <a:buChar char="q"/>
            </a:pPr>
            <a:r>
              <a:rPr lang="en-US" b="1" dirty="0"/>
              <a:t> Unit Regression Testing.</a:t>
            </a:r>
          </a:p>
          <a:p>
            <a:pPr lvl="1">
              <a:lnSpc>
                <a:spcPct val="100000"/>
              </a:lnSpc>
              <a:buFont typeface="Wingdings" panose="05000000000000000000" pitchFamily="2" charset="2"/>
              <a:buChar char="§"/>
            </a:pPr>
            <a:r>
              <a:rPr lang="en-US" dirty="0"/>
              <a:t>Re- executing the same test cases on particular unit or Modules due to the Requirements change </a:t>
            </a:r>
          </a:p>
          <a:p>
            <a:pPr>
              <a:lnSpc>
                <a:spcPct val="100000"/>
              </a:lnSpc>
              <a:buFont typeface="Wingdings" panose="05000000000000000000" pitchFamily="2" charset="2"/>
              <a:buChar char="q"/>
            </a:pPr>
            <a:r>
              <a:rPr lang="en-US" dirty="0"/>
              <a:t> </a:t>
            </a:r>
            <a:r>
              <a:rPr lang="en-US" b="1" dirty="0"/>
              <a:t>Regional Regression testing.</a:t>
            </a:r>
          </a:p>
          <a:p>
            <a:pPr lvl="1">
              <a:lnSpc>
                <a:spcPct val="100000"/>
              </a:lnSpc>
              <a:buFont typeface="Wingdings" panose="05000000000000000000" pitchFamily="2" charset="2"/>
              <a:buChar char="§"/>
            </a:pPr>
            <a:r>
              <a:rPr lang="en-US" dirty="0"/>
              <a:t>Re- executing the same test cases in two or three modules due to Requirement Change. </a:t>
            </a:r>
          </a:p>
          <a:p>
            <a:pPr>
              <a:lnSpc>
                <a:spcPct val="100000"/>
              </a:lnSpc>
              <a:buFont typeface="Wingdings" panose="05000000000000000000" pitchFamily="2" charset="2"/>
              <a:buChar char="q"/>
            </a:pPr>
            <a:r>
              <a:rPr lang="en-US" dirty="0"/>
              <a:t> </a:t>
            </a:r>
            <a:r>
              <a:rPr lang="en-US" b="1" dirty="0"/>
              <a:t>Full Regression testing</a:t>
            </a:r>
          </a:p>
          <a:p>
            <a:pPr lvl="1">
              <a:lnSpc>
                <a:spcPct val="100000"/>
              </a:lnSpc>
              <a:buFont typeface="Wingdings" panose="05000000000000000000" pitchFamily="2" charset="2"/>
              <a:buChar char="§"/>
            </a:pPr>
            <a:r>
              <a:rPr lang="en-US" dirty="0"/>
              <a:t>Re – executing the test cases in all modules due to a Requirement change </a:t>
            </a:r>
            <a:endParaRPr lang="en-US" b="1" dirty="0"/>
          </a:p>
          <a:p>
            <a:pPr marL="0" indent="0">
              <a:buNone/>
            </a:pPr>
            <a:endParaRPr lang="en-US" b="1" dirty="0"/>
          </a:p>
        </p:txBody>
      </p:sp>
      <p:sp>
        <p:nvSpPr>
          <p:cNvPr id="4" name="Footer Placeholder 3">
            <a:extLst>
              <a:ext uri="{FF2B5EF4-FFF2-40B4-BE49-F238E27FC236}">
                <a16:creationId xmlns:a16="http://schemas.microsoft.com/office/drawing/2014/main" id="{D05B6C17-9C84-574A-CCF2-3FD6040AECC6}"/>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2661C8AB-EDC8-BC78-351F-720DB22F903E}"/>
              </a:ext>
            </a:extLst>
          </p:cNvPr>
          <p:cNvSpPr>
            <a:spLocks noGrp="1"/>
          </p:cNvSpPr>
          <p:nvPr>
            <p:ph type="sldNum" sz="quarter" idx="12"/>
          </p:nvPr>
        </p:nvSpPr>
        <p:spPr/>
        <p:txBody>
          <a:bodyPr/>
          <a:lstStyle/>
          <a:p>
            <a:fld id="{D249499C-3086-482C-A887-281A8A0E126A}" type="slidenum">
              <a:rPr lang="en-US" smtClean="0"/>
              <a:t>54</a:t>
            </a:fld>
            <a:endParaRPr lang="en-US"/>
          </a:p>
        </p:txBody>
      </p:sp>
      <p:sp>
        <p:nvSpPr>
          <p:cNvPr id="6" name="Rectangle 5">
            <a:extLst>
              <a:ext uri="{FF2B5EF4-FFF2-40B4-BE49-F238E27FC236}">
                <a16:creationId xmlns:a16="http://schemas.microsoft.com/office/drawing/2014/main" id="{6BA60D82-42FC-0828-FAE7-D3CDA98798B5}"/>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DB550C27-68A6-66CA-B44D-D5DFE0CCA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329CCFE6-64E6-F39D-8091-D43FDE6031ED}"/>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41F7D648-4B55-424B-813F-0C60F53451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14681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8931-2A3D-4D5F-6D9A-3D9BD1DEC9CC}"/>
              </a:ext>
            </a:extLst>
          </p:cNvPr>
          <p:cNvSpPr>
            <a:spLocks noGrp="1"/>
          </p:cNvSpPr>
          <p:nvPr>
            <p:ph type="title"/>
          </p:nvPr>
        </p:nvSpPr>
        <p:spPr/>
        <p:txBody>
          <a:bodyPr/>
          <a:lstStyle/>
          <a:p>
            <a:r>
              <a:rPr lang="en-US" dirty="0"/>
              <a:t>Database Testing.</a:t>
            </a:r>
          </a:p>
        </p:txBody>
      </p:sp>
      <p:sp>
        <p:nvSpPr>
          <p:cNvPr id="3" name="Content Placeholder 2">
            <a:extLst>
              <a:ext uri="{FF2B5EF4-FFF2-40B4-BE49-F238E27FC236}">
                <a16:creationId xmlns:a16="http://schemas.microsoft.com/office/drawing/2014/main" id="{A13CDD6D-B01B-1F95-93E6-12F46422375E}"/>
              </a:ext>
            </a:extLst>
          </p:cNvPr>
          <p:cNvSpPr>
            <a:spLocks noGrp="1"/>
          </p:cNvSpPr>
          <p:nvPr>
            <p:ph idx="1"/>
          </p:nvPr>
        </p:nvSpPr>
        <p:spPr/>
        <p:txBody>
          <a:bodyPr/>
          <a:lstStyle/>
          <a:p>
            <a:pPr>
              <a:lnSpc>
                <a:spcPct val="150000"/>
              </a:lnSpc>
              <a:buFont typeface="Wingdings" panose="05000000000000000000" pitchFamily="2" charset="2"/>
              <a:buChar char="q"/>
            </a:pPr>
            <a:r>
              <a:rPr lang="en-US" dirty="0"/>
              <a:t> Two Type of errors that may occur in web application.</a:t>
            </a:r>
          </a:p>
          <a:p>
            <a:pPr lvl="1">
              <a:lnSpc>
                <a:spcPct val="150000"/>
              </a:lnSpc>
              <a:buFont typeface="Wingdings" panose="05000000000000000000" pitchFamily="2" charset="2"/>
              <a:buChar char="§"/>
            </a:pPr>
            <a:r>
              <a:rPr lang="en-US" b="1" dirty="0"/>
              <a:t>Data integrity: </a:t>
            </a:r>
            <a:r>
              <a:rPr lang="en-US" dirty="0"/>
              <a:t>missing or wrong data in table.</a:t>
            </a:r>
          </a:p>
          <a:p>
            <a:pPr lvl="1">
              <a:lnSpc>
                <a:spcPct val="150000"/>
              </a:lnSpc>
              <a:buFont typeface="Wingdings" panose="05000000000000000000" pitchFamily="2" charset="2"/>
              <a:buChar char="§"/>
            </a:pPr>
            <a:r>
              <a:rPr lang="en-US" b="1" dirty="0"/>
              <a:t>Output Error: </a:t>
            </a:r>
            <a:r>
              <a:rPr lang="en-US" dirty="0"/>
              <a:t>Error is writing , editing or reading operation in the table.</a:t>
            </a:r>
          </a:p>
        </p:txBody>
      </p:sp>
      <p:sp>
        <p:nvSpPr>
          <p:cNvPr id="4" name="Footer Placeholder 3">
            <a:extLst>
              <a:ext uri="{FF2B5EF4-FFF2-40B4-BE49-F238E27FC236}">
                <a16:creationId xmlns:a16="http://schemas.microsoft.com/office/drawing/2014/main" id="{896FFC10-5CCB-0AF4-DF6D-1E9C156901CF}"/>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30E6DA9A-4038-E034-6E4B-E082134090BE}"/>
              </a:ext>
            </a:extLst>
          </p:cNvPr>
          <p:cNvSpPr>
            <a:spLocks noGrp="1"/>
          </p:cNvSpPr>
          <p:nvPr>
            <p:ph type="sldNum" sz="quarter" idx="12"/>
          </p:nvPr>
        </p:nvSpPr>
        <p:spPr/>
        <p:txBody>
          <a:bodyPr/>
          <a:lstStyle/>
          <a:p>
            <a:fld id="{D249499C-3086-482C-A887-281A8A0E126A}" type="slidenum">
              <a:rPr lang="en-US" smtClean="0"/>
              <a:t>55</a:t>
            </a:fld>
            <a:endParaRPr lang="en-US"/>
          </a:p>
        </p:txBody>
      </p:sp>
      <p:sp>
        <p:nvSpPr>
          <p:cNvPr id="6" name="Rectangle 5">
            <a:extLst>
              <a:ext uri="{FF2B5EF4-FFF2-40B4-BE49-F238E27FC236}">
                <a16:creationId xmlns:a16="http://schemas.microsoft.com/office/drawing/2014/main" id="{8DCE3ED5-AF9C-BBEA-B23B-6FB4F66A6354}"/>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E240570D-DEAF-8233-C143-506F29BEE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CB5E25EF-074C-26B1-2CD0-60D62DF8C7CE}"/>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174CAB90-8748-17ED-61B2-5A059CBFB9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62664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325C-0E16-4070-DE4A-78664707EF1A}"/>
              </a:ext>
            </a:extLst>
          </p:cNvPr>
          <p:cNvSpPr>
            <a:spLocks noGrp="1"/>
          </p:cNvSpPr>
          <p:nvPr>
            <p:ph type="title"/>
          </p:nvPr>
        </p:nvSpPr>
        <p:spPr/>
        <p:txBody>
          <a:bodyPr/>
          <a:lstStyle/>
          <a:p>
            <a:r>
              <a:rPr lang="en-US" dirty="0"/>
              <a:t>Compatibility Testing</a:t>
            </a:r>
          </a:p>
        </p:txBody>
      </p:sp>
      <p:sp>
        <p:nvSpPr>
          <p:cNvPr id="3" name="Content Placeholder 2">
            <a:extLst>
              <a:ext uri="{FF2B5EF4-FFF2-40B4-BE49-F238E27FC236}">
                <a16:creationId xmlns:a16="http://schemas.microsoft.com/office/drawing/2014/main" id="{BF12656E-F75C-505A-73CA-9FB7E35F6AC7}"/>
              </a:ext>
            </a:extLst>
          </p:cNvPr>
          <p:cNvSpPr>
            <a:spLocks noGrp="1"/>
          </p:cNvSpPr>
          <p:nvPr>
            <p:ph idx="1"/>
          </p:nvPr>
        </p:nvSpPr>
        <p:spPr/>
        <p:txBody>
          <a:bodyPr/>
          <a:lstStyle/>
          <a:p>
            <a:pPr>
              <a:lnSpc>
                <a:spcPct val="150000"/>
              </a:lnSpc>
              <a:buFont typeface="Wingdings" panose="05000000000000000000" pitchFamily="2" charset="2"/>
              <a:buChar char="q"/>
            </a:pPr>
            <a:r>
              <a:rPr lang="en-US" dirty="0"/>
              <a:t> Compatibility testing is a process of testing the functionality of an application On different hardware and software environments.</a:t>
            </a:r>
          </a:p>
          <a:p>
            <a:pPr>
              <a:lnSpc>
                <a:spcPct val="150000"/>
              </a:lnSpc>
              <a:buFont typeface="Wingdings" panose="05000000000000000000" pitchFamily="2" charset="2"/>
              <a:buChar char="q"/>
            </a:pPr>
            <a:r>
              <a:rPr lang="en-US" b="1" dirty="0"/>
              <a:t> Example:</a:t>
            </a:r>
          </a:p>
          <a:p>
            <a:pPr lvl="1">
              <a:lnSpc>
                <a:spcPct val="150000"/>
              </a:lnSpc>
              <a:buFont typeface="Wingdings" panose="05000000000000000000" pitchFamily="2" charset="2"/>
              <a:buChar char="§"/>
            </a:pPr>
            <a:r>
              <a:rPr lang="en-US" dirty="0"/>
              <a:t>Test the application on different operating system such as windows all version, Linux and </a:t>
            </a:r>
            <a:r>
              <a:rPr lang="en-US" dirty="0" err="1"/>
              <a:t>unix</a:t>
            </a:r>
            <a:r>
              <a:rPr lang="en-US" dirty="0"/>
              <a:t>.</a:t>
            </a:r>
          </a:p>
          <a:p>
            <a:pPr>
              <a:lnSpc>
                <a:spcPct val="150000"/>
              </a:lnSpc>
              <a:buFont typeface="Wingdings" panose="05000000000000000000" pitchFamily="2" charset="2"/>
              <a:buChar char="q"/>
            </a:pPr>
            <a:r>
              <a:rPr lang="en-US" dirty="0"/>
              <a:t> Test the web application on different browsers such as internet explorer, Firefox, Netscape navigator and opera.</a:t>
            </a:r>
          </a:p>
        </p:txBody>
      </p:sp>
      <p:sp>
        <p:nvSpPr>
          <p:cNvPr id="4" name="Footer Placeholder 3">
            <a:extLst>
              <a:ext uri="{FF2B5EF4-FFF2-40B4-BE49-F238E27FC236}">
                <a16:creationId xmlns:a16="http://schemas.microsoft.com/office/drawing/2014/main" id="{A85AB02B-CA06-87FB-14A7-EEE94629DE9F}"/>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BAB42A4A-427F-2F02-4EEC-472356753CA0}"/>
              </a:ext>
            </a:extLst>
          </p:cNvPr>
          <p:cNvSpPr>
            <a:spLocks noGrp="1"/>
          </p:cNvSpPr>
          <p:nvPr>
            <p:ph type="sldNum" sz="quarter" idx="12"/>
          </p:nvPr>
        </p:nvSpPr>
        <p:spPr/>
        <p:txBody>
          <a:bodyPr/>
          <a:lstStyle/>
          <a:p>
            <a:fld id="{D249499C-3086-482C-A887-281A8A0E126A}" type="slidenum">
              <a:rPr lang="en-US" smtClean="0"/>
              <a:t>56</a:t>
            </a:fld>
            <a:endParaRPr lang="en-US"/>
          </a:p>
        </p:txBody>
      </p:sp>
      <p:sp>
        <p:nvSpPr>
          <p:cNvPr id="6" name="Rectangle 5">
            <a:extLst>
              <a:ext uri="{FF2B5EF4-FFF2-40B4-BE49-F238E27FC236}">
                <a16:creationId xmlns:a16="http://schemas.microsoft.com/office/drawing/2014/main" id="{2B1B7CAF-EA5F-FD13-139B-C68C90381D59}"/>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40B559A8-CE1C-0234-2D66-20569CABBC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6BB3E105-9A76-359B-D12A-FAFA57D76CE0}"/>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C20DFF67-DCC4-C780-7725-18C321DA2D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69473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32AC-7162-2F39-F9C4-7D8D5DDEF37E}"/>
              </a:ext>
            </a:extLst>
          </p:cNvPr>
          <p:cNvSpPr>
            <a:spLocks noGrp="1"/>
          </p:cNvSpPr>
          <p:nvPr>
            <p:ph type="title"/>
          </p:nvPr>
        </p:nvSpPr>
        <p:spPr/>
        <p:txBody>
          <a:bodyPr/>
          <a:lstStyle/>
          <a:p>
            <a:r>
              <a:rPr lang="en-US" dirty="0" err="1"/>
              <a:t>Adhoc</a:t>
            </a:r>
            <a:r>
              <a:rPr lang="en-US" dirty="0"/>
              <a:t> Testing.</a:t>
            </a:r>
          </a:p>
        </p:txBody>
      </p:sp>
      <p:sp>
        <p:nvSpPr>
          <p:cNvPr id="3" name="Content Placeholder 2">
            <a:extLst>
              <a:ext uri="{FF2B5EF4-FFF2-40B4-BE49-F238E27FC236}">
                <a16:creationId xmlns:a16="http://schemas.microsoft.com/office/drawing/2014/main" id="{90B15FCB-8CDD-E1BB-8578-565CAEDAC4AF}"/>
              </a:ext>
            </a:extLst>
          </p:cNvPr>
          <p:cNvSpPr>
            <a:spLocks noGrp="1"/>
          </p:cNvSpPr>
          <p:nvPr>
            <p:ph idx="1"/>
          </p:nvPr>
        </p:nvSpPr>
        <p:spPr>
          <a:xfrm>
            <a:off x="1097280" y="1845734"/>
            <a:ext cx="10058400" cy="4519898"/>
          </a:xfrm>
        </p:spPr>
        <p:txBody>
          <a:bodyPr/>
          <a:lstStyle/>
          <a:p>
            <a:pPr>
              <a:buFont typeface="Wingdings" panose="05000000000000000000" pitchFamily="2" charset="2"/>
              <a:buChar char="q"/>
            </a:pPr>
            <a:r>
              <a:rPr lang="en-US" dirty="0"/>
              <a:t> </a:t>
            </a:r>
            <a:r>
              <a:rPr lang="en-US" dirty="0" err="1"/>
              <a:t>Adhoc</a:t>
            </a:r>
            <a:r>
              <a:rPr lang="en-US" dirty="0"/>
              <a:t> testing is a commonly used term for software testing performed without planning and documentation. </a:t>
            </a:r>
          </a:p>
          <a:p>
            <a:pPr>
              <a:buFont typeface="Wingdings" panose="05000000000000000000" pitchFamily="2" charset="2"/>
              <a:buChar char="q"/>
            </a:pPr>
            <a:r>
              <a:rPr lang="en-US" dirty="0"/>
              <a:t> The tests are intended to be run only once, unless a defect is discovered.</a:t>
            </a:r>
          </a:p>
          <a:p>
            <a:pPr>
              <a:buFont typeface="Wingdings" panose="05000000000000000000" pitchFamily="2" charset="2"/>
              <a:buChar char="q"/>
            </a:pPr>
            <a:r>
              <a:rPr lang="en-US" dirty="0"/>
              <a:t> Testing carried out informally.</a:t>
            </a:r>
          </a:p>
          <a:p>
            <a:pPr>
              <a:buFont typeface="Wingdings" panose="05000000000000000000" pitchFamily="2" charset="2"/>
              <a:buChar char="q"/>
            </a:pPr>
            <a:r>
              <a:rPr lang="en-US" dirty="0"/>
              <a:t> No formal test case preparation takes place.</a:t>
            </a:r>
          </a:p>
          <a:p>
            <a:pPr>
              <a:buFont typeface="Wingdings" panose="05000000000000000000" pitchFamily="2" charset="2"/>
              <a:buChar char="q"/>
            </a:pPr>
            <a:r>
              <a:rPr lang="en-US" dirty="0"/>
              <a:t> Ad-hoc testing is not structured.</a:t>
            </a:r>
          </a:p>
          <a:p>
            <a:pPr>
              <a:lnSpc>
                <a:spcPct val="150000"/>
              </a:lnSpc>
              <a:buFont typeface="Wingdings" panose="05000000000000000000" pitchFamily="2" charset="2"/>
              <a:buChar char="q"/>
            </a:pPr>
            <a:r>
              <a:rPr lang="en-US" b="1" dirty="0"/>
              <a:t> Types of </a:t>
            </a:r>
            <a:r>
              <a:rPr lang="en-US" b="1" dirty="0" err="1"/>
              <a:t>adhoc</a:t>
            </a:r>
            <a:r>
              <a:rPr lang="en-US" b="1" dirty="0"/>
              <a:t> testing</a:t>
            </a:r>
          </a:p>
          <a:p>
            <a:pPr lvl="1">
              <a:lnSpc>
                <a:spcPct val="100000"/>
              </a:lnSpc>
              <a:buFont typeface="Wingdings" panose="05000000000000000000" pitchFamily="2" charset="2"/>
              <a:buChar char="§"/>
            </a:pPr>
            <a:r>
              <a:rPr lang="en-US" dirty="0"/>
              <a:t>Buddy testing.</a:t>
            </a:r>
          </a:p>
          <a:p>
            <a:pPr lvl="1">
              <a:lnSpc>
                <a:spcPct val="100000"/>
              </a:lnSpc>
              <a:buFont typeface="Wingdings" panose="05000000000000000000" pitchFamily="2" charset="2"/>
              <a:buChar char="§"/>
            </a:pPr>
            <a:r>
              <a:rPr lang="en-US" dirty="0"/>
              <a:t>Pair testing</a:t>
            </a:r>
          </a:p>
          <a:p>
            <a:pPr lvl="1">
              <a:lnSpc>
                <a:spcPct val="100000"/>
              </a:lnSpc>
              <a:buFont typeface="Wingdings" panose="05000000000000000000" pitchFamily="2" charset="2"/>
              <a:buChar char="§"/>
            </a:pPr>
            <a:r>
              <a:rPr lang="en-US" dirty="0"/>
              <a:t>Monkey testing </a:t>
            </a:r>
          </a:p>
        </p:txBody>
      </p:sp>
      <p:sp>
        <p:nvSpPr>
          <p:cNvPr id="4" name="Footer Placeholder 3">
            <a:extLst>
              <a:ext uri="{FF2B5EF4-FFF2-40B4-BE49-F238E27FC236}">
                <a16:creationId xmlns:a16="http://schemas.microsoft.com/office/drawing/2014/main" id="{83D14228-231E-EB4E-9AA0-8229F5CC06EB}"/>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7CDF3BAA-55A1-47F1-7E1B-7BF32D6E86A8}"/>
              </a:ext>
            </a:extLst>
          </p:cNvPr>
          <p:cNvSpPr>
            <a:spLocks noGrp="1"/>
          </p:cNvSpPr>
          <p:nvPr>
            <p:ph type="sldNum" sz="quarter" idx="12"/>
          </p:nvPr>
        </p:nvSpPr>
        <p:spPr/>
        <p:txBody>
          <a:bodyPr/>
          <a:lstStyle/>
          <a:p>
            <a:fld id="{D249499C-3086-482C-A887-281A8A0E126A}" type="slidenum">
              <a:rPr lang="en-US" smtClean="0"/>
              <a:t>57</a:t>
            </a:fld>
            <a:endParaRPr lang="en-US"/>
          </a:p>
        </p:txBody>
      </p:sp>
      <p:sp>
        <p:nvSpPr>
          <p:cNvPr id="6" name="Rectangle 5">
            <a:extLst>
              <a:ext uri="{FF2B5EF4-FFF2-40B4-BE49-F238E27FC236}">
                <a16:creationId xmlns:a16="http://schemas.microsoft.com/office/drawing/2014/main" id="{8F51EE52-A48F-4490-37F2-5B734D89A758}"/>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4DBD9E3D-24D8-45EA-5627-8EC6BD4C0F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DED87161-66D2-E670-F233-75A0F9D1FA46}"/>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D6182BE8-7CC3-A75B-47BB-74D46ED9EE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7722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3AB54-A2B8-319F-A4DE-1D13299D369C}"/>
              </a:ext>
            </a:extLst>
          </p:cNvPr>
          <p:cNvSpPr>
            <a:spLocks noGrp="1"/>
          </p:cNvSpPr>
          <p:nvPr>
            <p:ph type="title"/>
          </p:nvPr>
        </p:nvSpPr>
        <p:spPr/>
        <p:txBody>
          <a:bodyPr/>
          <a:lstStyle/>
          <a:p>
            <a:r>
              <a:rPr lang="en-US" dirty="0"/>
              <a:t>Exploratory testing</a:t>
            </a:r>
          </a:p>
        </p:txBody>
      </p:sp>
      <p:sp>
        <p:nvSpPr>
          <p:cNvPr id="3" name="Content Placeholder 2">
            <a:extLst>
              <a:ext uri="{FF2B5EF4-FFF2-40B4-BE49-F238E27FC236}">
                <a16:creationId xmlns:a16="http://schemas.microsoft.com/office/drawing/2014/main" id="{5E22A6AB-5E22-884B-B51A-195B3AF8295D}"/>
              </a:ext>
            </a:extLst>
          </p:cNvPr>
          <p:cNvSpPr>
            <a:spLocks noGrp="1"/>
          </p:cNvSpPr>
          <p:nvPr>
            <p:ph idx="1"/>
          </p:nvPr>
        </p:nvSpPr>
        <p:spPr/>
        <p:txBody>
          <a:bodyPr/>
          <a:lstStyle/>
          <a:p>
            <a:pPr>
              <a:lnSpc>
                <a:spcPct val="150000"/>
              </a:lnSpc>
              <a:buFont typeface="Wingdings" panose="05000000000000000000" pitchFamily="2" charset="2"/>
              <a:buChar char="q"/>
            </a:pPr>
            <a:r>
              <a:rPr lang="en-US" dirty="0"/>
              <a:t> Exploratory testing is an approach of software testing where there is simultaneous Exploring the application, prepare the design and test execution.</a:t>
            </a:r>
          </a:p>
          <a:p>
            <a:pPr>
              <a:lnSpc>
                <a:spcPct val="150000"/>
              </a:lnSpc>
              <a:buFont typeface="Wingdings" panose="05000000000000000000" pitchFamily="2" charset="2"/>
              <a:buChar char="q"/>
            </a:pPr>
            <a:r>
              <a:rPr lang="en-US" dirty="0"/>
              <a:t> When performing this test there are no exact expected results, the test decides What be verified. </a:t>
            </a:r>
          </a:p>
          <a:p>
            <a:pPr>
              <a:lnSpc>
                <a:spcPct val="150000"/>
              </a:lnSpc>
              <a:buFont typeface="Wingdings" panose="05000000000000000000" pitchFamily="2" charset="2"/>
              <a:buChar char="q"/>
            </a:pPr>
            <a:r>
              <a:rPr lang="en-US" dirty="0"/>
              <a:t> It is done when requirements are incomplete or there is a lack of time.</a:t>
            </a:r>
          </a:p>
          <a:p>
            <a:pPr>
              <a:lnSpc>
                <a:spcPct val="150000"/>
              </a:lnSpc>
              <a:buFont typeface="Wingdings" panose="05000000000000000000" pitchFamily="2" charset="2"/>
              <a:buChar char="q"/>
            </a:pPr>
            <a:r>
              <a:rPr lang="en-US" dirty="0"/>
              <a:t> Ad-hoc testing is apart of exploratory testing where the test is run once, unless Defect is discovered.</a:t>
            </a:r>
          </a:p>
        </p:txBody>
      </p:sp>
      <p:sp>
        <p:nvSpPr>
          <p:cNvPr id="4" name="Footer Placeholder 3">
            <a:extLst>
              <a:ext uri="{FF2B5EF4-FFF2-40B4-BE49-F238E27FC236}">
                <a16:creationId xmlns:a16="http://schemas.microsoft.com/office/drawing/2014/main" id="{5AD693A0-8DCF-EADA-F370-D3DF994A8FAC}"/>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74C2E91A-123C-FD56-B19A-DF2E795B8174}"/>
              </a:ext>
            </a:extLst>
          </p:cNvPr>
          <p:cNvSpPr>
            <a:spLocks noGrp="1"/>
          </p:cNvSpPr>
          <p:nvPr>
            <p:ph type="sldNum" sz="quarter" idx="12"/>
          </p:nvPr>
        </p:nvSpPr>
        <p:spPr/>
        <p:txBody>
          <a:bodyPr/>
          <a:lstStyle/>
          <a:p>
            <a:fld id="{D249499C-3086-482C-A887-281A8A0E126A}" type="slidenum">
              <a:rPr lang="en-US" smtClean="0"/>
              <a:t>58</a:t>
            </a:fld>
            <a:endParaRPr lang="en-US"/>
          </a:p>
        </p:txBody>
      </p:sp>
      <p:sp>
        <p:nvSpPr>
          <p:cNvPr id="6" name="Rectangle 5">
            <a:extLst>
              <a:ext uri="{FF2B5EF4-FFF2-40B4-BE49-F238E27FC236}">
                <a16:creationId xmlns:a16="http://schemas.microsoft.com/office/drawing/2014/main" id="{6055CD2B-747C-1C75-37E1-1BF286238DAA}"/>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7958141B-2197-1E39-BCAE-578D99B42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A3164F11-98D6-7FCA-3893-1F02E5CD12BF}"/>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CAF6FCE1-2E63-BE90-09C5-A39426401F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9802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1EC9E-576A-5956-4C86-CC7E384DD5E2}"/>
              </a:ext>
            </a:extLst>
          </p:cNvPr>
          <p:cNvSpPr>
            <a:spLocks noGrp="1"/>
          </p:cNvSpPr>
          <p:nvPr>
            <p:ph type="title"/>
          </p:nvPr>
        </p:nvSpPr>
        <p:spPr/>
        <p:txBody>
          <a:bodyPr/>
          <a:lstStyle/>
          <a:p>
            <a:r>
              <a:rPr lang="en-US" dirty="0"/>
              <a:t>Security testing</a:t>
            </a:r>
          </a:p>
        </p:txBody>
      </p:sp>
      <p:sp>
        <p:nvSpPr>
          <p:cNvPr id="3" name="Content Placeholder 2">
            <a:extLst>
              <a:ext uri="{FF2B5EF4-FFF2-40B4-BE49-F238E27FC236}">
                <a16:creationId xmlns:a16="http://schemas.microsoft.com/office/drawing/2014/main" id="{BAF2F3D5-FC2C-BED5-70F7-479C328C9682}"/>
              </a:ext>
            </a:extLst>
          </p:cNvPr>
          <p:cNvSpPr>
            <a:spLocks noGrp="1"/>
          </p:cNvSpPr>
          <p:nvPr>
            <p:ph idx="1"/>
          </p:nvPr>
        </p:nvSpPr>
        <p:spPr/>
        <p:txBody>
          <a:bodyPr/>
          <a:lstStyle/>
          <a:p>
            <a:pPr>
              <a:lnSpc>
                <a:spcPct val="150000"/>
              </a:lnSpc>
              <a:buFont typeface="Wingdings" panose="05000000000000000000" pitchFamily="2" charset="2"/>
              <a:buChar char="q"/>
            </a:pPr>
            <a:r>
              <a:rPr lang="en-US" dirty="0"/>
              <a:t> Security testing is a process of testing an application/product how well it is protected from unauthorized entries.</a:t>
            </a:r>
          </a:p>
          <a:p>
            <a:pPr>
              <a:lnSpc>
                <a:spcPct val="150000"/>
              </a:lnSpc>
              <a:buFont typeface="Wingdings" panose="05000000000000000000" pitchFamily="2" charset="2"/>
              <a:buChar char="q"/>
            </a:pPr>
            <a:r>
              <a:rPr lang="en-US" dirty="0"/>
              <a:t> It is used to find out all the potential loopholes and weakness of the system.</a:t>
            </a:r>
          </a:p>
          <a:p>
            <a:pPr>
              <a:lnSpc>
                <a:spcPct val="150000"/>
              </a:lnSpc>
              <a:buFont typeface="Wingdings" panose="05000000000000000000" pitchFamily="2" charset="2"/>
              <a:buChar char="q"/>
            </a:pPr>
            <a:r>
              <a:rPr lang="en-US" dirty="0"/>
              <a:t> Through this testing we can prevent the loss/theft of highly sensitive information From outsider. </a:t>
            </a:r>
          </a:p>
          <a:p>
            <a:pPr>
              <a:lnSpc>
                <a:spcPct val="150000"/>
              </a:lnSpc>
              <a:buFont typeface="Wingdings" panose="05000000000000000000" pitchFamily="2" charset="2"/>
              <a:buChar char="q"/>
            </a:pPr>
            <a:r>
              <a:rPr lang="en-US" dirty="0"/>
              <a:t> It ensure that the system and application used by the organization are secure and not exposed to any type of attack.</a:t>
            </a:r>
          </a:p>
        </p:txBody>
      </p:sp>
      <p:sp>
        <p:nvSpPr>
          <p:cNvPr id="4" name="Footer Placeholder 3">
            <a:extLst>
              <a:ext uri="{FF2B5EF4-FFF2-40B4-BE49-F238E27FC236}">
                <a16:creationId xmlns:a16="http://schemas.microsoft.com/office/drawing/2014/main" id="{F3A98F55-AC6D-BD8E-D114-64FBCF047A0D}"/>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4EA84195-85AD-37F8-389C-B53C36A4A3CD}"/>
              </a:ext>
            </a:extLst>
          </p:cNvPr>
          <p:cNvSpPr>
            <a:spLocks noGrp="1"/>
          </p:cNvSpPr>
          <p:nvPr>
            <p:ph type="sldNum" sz="quarter" idx="12"/>
          </p:nvPr>
        </p:nvSpPr>
        <p:spPr/>
        <p:txBody>
          <a:bodyPr/>
          <a:lstStyle/>
          <a:p>
            <a:fld id="{D249499C-3086-482C-A887-281A8A0E126A}" type="slidenum">
              <a:rPr lang="en-US" smtClean="0"/>
              <a:t>59</a:t>
            </a:fld>
            <a:endParaRPr lang="en-US"/>
          </a:p>
        </p:txBody>
      </p:sp>
      <p:sp>
        <p:nvSpPr>
          <p:cNvPr id="6" name="Rectangle 5">
            <a:extLst>
              <a:ext uri="{FF2B5EF4-FFF2-40B4-BE49-F238E27FC236}">
                <a16:creationId xmlns:a16="http://schemas.microsoft.com/office/drawing/2014/main" id="{7505464A-4128-EEA8-16DA-C7DB6D61ACE3}"/>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4110F714-EE5D-18C5-DC7B-04037960E4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443975CE-8D00-74F0-8826-B5256B131F66}"/>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CCBCEF92-FDDB-B8D6-2C7C-AE4DA73EFB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6627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32ED8-FFF3-0DEA-DB1F-78BF427097B2}"/>
              </a:ext>
            </a:extLst>
          </p:cNvPr>
          <p:cNvSpPr>
            <a:spLocks noGrp="1"/>
          </p:cNvSpPr>
          <p:nvPr>
            <p:ph type="title"/>
          </p:nvPr>
        </p:nvSpPr>
        <p:spPr/>
        <p:txBody>
          <a:bodyPr/>
          <a:lstStyle/>
          <a:p>
            <a:r>
              <a:rPr lang="en-US" dirty="0"/>
              <a:t>Why Testing is Done ?</a:t>
            </a:r>
          </a:p>
        </p:txBody>
      </p:sp>
      <p:sp>
        <p:nvSpPr>
          <p:cNvPr id="3" name="Content Placeholder 2">
            <a:extLst>
              <a:ext uri="{FF2B5EF4-FFF2-40B4-BE49-F238E27FC236}">
                <a16:creationId xmlns:a16="http://schemas.microsoft.com/office/drawing/2014/main" id="{D009405F-F1DD-7FB3-6E63-0579FCB173FA}"/>
              </a:ext>
            </a:extLst>
          </p:cNvPr>
          <p:cNvSpPr>
            <a:spLocks noGrp="1"/>
          </p:cNvSpPr>
          <p:nvPr>
            <p:ph idx="1"/>
          </p:nvPr>
        </p:nvSpPr>
        <p:spPr/>
        <p:txBody>
          <a:bodyPr>
            <a:normAutofit/>
          </a:bodyPr>
          <a:lstStyle/>
          <a:p>
            <a:pPr>
              <a:buFont typeface="Wingdings" panose="05000000000000000000" pitchFamily="2" charset="2"/>
              <a:buChar char="q"/>
            </a:pPr>
            <a:r>
              <a:rPr lang="en-US" sz="3000" dirty="0"/>
              <a:t> </a:t>
            </a:r>
            <a:r>
              <a:rPr lang="en-US" sz="3500" dirty="0"/>
              <a:t>Testing is done to assure the Quality.</a:t>
            </a:r>
          </a:p>
          <a:p>
            <a:pPr>
              <a:buFont typeface="Wingdings" panose="05000000000000000000" pitchFamily="2" charset="2"/>
              <a:buChar char="q"/>
            </a:pPr>
            <a:r>
              <a:rPr lang="en-US" sz="2800" dirty="0"/>
              <a:t> </a:t>
            </a:r>
            <a:r>
              <a:rPr lang="en-US" sz="2500" dirty="0"/>
              <a:t>Quality is defined as Justification of all the Requirements of a Customer in an Application.</a:t>
            </a:r>
          </a:p>
        </p:txBody>
      </p:sp>
      <p:sp>
        <p:nvSpPr>
          <p:cNvPr id="4" name="Footer Placeholder 3">
            <a:extLst>
              <a:ext uri="{FF2B5EF4-FFF2-40B4-BE49-F238E27FC236}">
                <a16:creationId xmlns:a16="http://schemas.microsoft.com/office/drawing/2014/main" id="{41499D22-6BA0-D70C-9945-2EE154C91850}"/>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EA98EA31-5ACF-E2D9-DCFA-35467AC8D38F}"/>
              </a:ext>
            </a:extLst>
          </p:cNvPr>
          <p:cNvSpPr>
            <a:spLocks noGrp="1"/>
          </p:cNvSpPr>
          <p:nvPr>
            <p:ph type="sldNum" sz="quarter" idx="12"/>
          </p:nvPr>
        </p:nvSpPr>
        <p:spPr/>
        <p:txBody>
          <a:bodyPr/>
          <a:lstStyle/>
          <a:p>
            <a:fld id="{D249499C-3086-482C-A887-281A8A0E126A}" type="slidenum">
              <a:rPr lang="en-US" smtClean="0"/>
              <a:t>6</a:t>
            </a:fld>
            <a:endParaRPr lang="en-US"/>
          </a:p>
        </p:txBody>
      </p:sp>
      <p:sp>
        <p:nvSpPr>
          <p:cNvPr id="6" name="Rectangle 5">
            <a:extLst>
              <a:ext uri="{FF2B5EF4-FFF2-40B4-BE49-F238E27FC236}">
                <a16:creationId xmlns:a16="http://schemas.microsoft.com/office/drawing/2014/main" id="{DCC399F1-4CB4-EEC1-1399-749247B4A441}"/>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C2B62DC8-5F54-7C45-3C60-32CA407C0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F0A845BF-F9AD-2B77-E45A-9E3E5EB65B02}"/>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CCB7FD9C-610F-00FA-9BDB-EF1B39515D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213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027D4-8A51-9AE6-C88B-234FFAE87639}"/>
              </a:ext>
            </a:extLst>
          </p:cNvPr>
          <p:cNvSpPr>
            <a:spLocks noGrp="1"/>
          </p:cNvSpPr>
          <p:nvPr>
            <p:ph type="title"/>
          </p:nvPr>
        </p:nvSpPr>
        <p:spPr/>
        <p:txBody>
          <a:bodyPr/>
          <a:lstStyle/>
          <a:p>
            <a:r>
              <a:rPr lang="en-US" dirty="0"/>
              <a:t>Recovery Testing</a:t>
            </a:r>
          </a:p>
        </p:txBody>
      </p:sp>
      <p:sp>
        <p:nvSpPr>
          <p:cNvPr id="3" name="Content Placeholder 2">
            <a:extLst>
              <a:ext uri="{FF2B5EF4-FFF2-40B4-BE49-F238E27FC236}">
                <a16:creationId xmlns:a16="http://schemas.microsoft.com/office/drawing/2014/main" id="{DEF9C744-9486-F0AD-9589-53457FE403C6}"/>
              </a:ext>
            </a:extLst>
          </p:cNvPr>
          <p:cNvSpPr>
            <a:spLocks noGrp="1"/>
          </p:cNvSpPr>
          <p:nvPr>
            <p:ph idx="1"/>
          </p:nvPr>
        </p:nvSpPr>
        <p:spPr/>
        <p:txBody>
          <a:bodyPr/>
          <a:lstStyle/>
          <a:p>
            <a:pPr>
              <a:lnSpc>
                <a:spcPct val="150000"/>
              </a:lnSpc>
              <a:buFont typeface="Wingdings" panose="05000000000000000000" pitchFamily="2" charset="2"/>
              <a:buChar char="q"/>
            </a:pPr>
            <a:r>
              <a:rPr lang="en-US" dirty="0"/>
              <a:t> Recovery testing is a process of testing the application in order to check how well the application recovers from any type of crash or hardware failure.</a:t>
            </a:r>
          </a:p>
          <a:p>
            <a:pPr>
              <a:lnSpc>
                <a:spcPct val="150000"/>
              </a:lnSpc>
              <a:buFont typeface="Wingdings" panose="05000000000000000000" pitchFamily="2" charset="2"/>
              <a:buChar char="q"/>
            </a:pPr>
            <a:r>
              <a:rPr lang="en-US" dirty="0"/>
              <a:t> It is tested for the systems ability to recover at varying degrees of failure. </a:t>
            </a:r>
          </a:p>
        </p:txBody>
      </p:sp>
      <p:sp>
        <p:nvSpPr>
          <p:cNvPr id="4" name="Footer Placeholder 3">
            <a:extLst>
              <a:ext uri="{FF2B5EF4-FFF2-40B4-BE49-F238E27FC236}">
                <a16:creationId xmlns:a16="http://schemas.microsoft.com/office/drawing/2014/main" id="{D17A06F9-9DF4-DBAC-D3D0-B6007C5074C1}"/>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E8E0ED95-A1F1-BF4C-15F9-C483BD0C0A29}"/>
              </a:ext>
            </a:extLst>
          </p:cNvPr>
          <p:cNvSpPr>
            <a:spLocks noGrp="1"/>
          </p:cNvSpPr>
          <p:nvPr>
            <p:ph type="sldNum" sz="quarter" idx="12"/>
          </p:nvPr>
        </p:nvSpPr>
        <p:spPr/>
        <p:txBody>
          <a:bodyPr/>
          <a:lstStyle/>
          <a:p>
            <a:fld id="{D249499C-3086-482C-A887-281A8A0E126A}" type="slidenum">
              <a:rPr lang="en-US" smtClean="0"/>
              <a:t>60</a:t>
            </a:fld>
            <a:endParaRPr lang="en-US"/>
          </a:p>
        </p:txBody>
      </p:sp>
      <p:sp>
        <p:nvSpPr>
          <p:cNvPr id="6" name="Rectangle 5">
            <a:extLst>
              <a:ext uri="{FF2B5EF4-FFF2-40B4-BE49-F238E27FC236}">
                <a16:creationId xmlns:a16="http://schemas.microsoft.com/office/drawing/2014/main" id="{F5E12EA4-1917-BF79-1006-55729CC0CC20}"/>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9029444C-AF4B-F371-B081-56E75CE41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BFDD81B1-7C72-F229-EC92-15C92F400952}"/>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EA97AA0A-484D-B921-05EF-327CA34BD1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64825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F47BB-6EDC-4F6B-ACB5-E846487D1EF8}"/>
              </a:ext>
            </a:extLst>
          </p:cNvPr>
          <p:cNvSpPr>
            <a:spLocks noGrp="1"/>
          </p:cNvSpPr>
          <p:nvPr>
            <p:ph type="title"/>
          </p:nvPr>
        </p:nvSpPr>
        <p:spPr/>
        <p:txBody>
          <a:bodyPr/>
          <a:lstStyle/>
          <a:p>
            <a:r>
              <a:rPr lang="en-US" dirty="0"/>
              <a:t>Installation /un installation testing.</a:t>
            </a:r>
          </a:p>
        </p:txBody>
      </p:sp>
      <p:sp>
        <p:nvSpPr>
          <p:cNvPr id="3" name="Content Placeholder 2">
            <a:extLst>
              <a:ext uri="{FF2B5EF4-FFF2-40B4-BE49-F238E27FC236}">
                <a16:creationId xmlns:a16="http://schemas.microsoft.com/office/drawing/2014/main" id="{B5D7E1E1-6D8A-39B4-06B2-059E4C9F3FEF}"/>
              </a:ext>
            </a:extLst>
          </p:cNvPr>
          <p:cNvSpPr>
            <a:spLocks noGrp="1"/>
          </p:cNvSpPr>
          <p:nvPr>
            <p:ph idx="1"/>
          </p:nvPr>
        </p:nvSpPr>
        <p:spPr>
          <a:xfrm>
            <a:off x="1097280" y="1845734"/>
            <a:ext cx="10058400" cy="4484728"/>
          </a:xfrm>
        </p:spPr>
        <p:txBody>
          <a:bodyPr/>
          <a:lstStyle/>
          <a:p>
            <a:pPr>
              <a:lnSpc>
                <a:spcPct val="150000"/>
              </a:lnSpc>
              <a:buFont typeface="Wingdings" panose="05000000000000000000" pitchFamily="2" charset="2"/>
              <a:buChar char="q"/>
            </a:pPr>
            <a:r>
              <a:rPr lang="en-US" dirty="0"/>
              <a:t> Installation testing is defined as test which occurs outside the development Environment.</a:t>
            </a:r>
          </a:p>
          <a:p>
            <a:pPr>
              <a:lnSpc>
                <a:spcPct val="150000"/>
              </a:lnSpc>
              <a:buFont typeface="Wingdings" panose="05000000000000000000" pitchFamily="2" charset="2"/>
              <a:buChar char="q"/>
            </a:pPr>
            <a:r>
              <a:rPr lang="en-US" dirty="0"/>
              <a:t> This test is performed whenever a full, partial or upgrades of the application are Installed/uninstalled.</a:t>
            </a:r>
          </a:p>
          <a:p>
            <a:pPr>
              <a:lnSpc>
                <a:spcPct val="150000"/>
              </a:lnSpc>
              <a:buFont typeface="Wingdings" panose="05000000000000000000" pitchFamily="2" charset="2"/>
              <a:buChar char="q"/>
            </a:pPr>
            <a:r>
              <a:rPr lang="en-US" dirty="0"/>
              <a:t> It is also referred to as implementation testing &amp; software deployment.</a:t>
            </a:r>
          </a:p>
        </p:txBody>
      </p:sp>
      <p:sp>
        <p:nvSpPr>
          <p:cNvPr id="4" name="Footer Placeholder 3">
            <a:extLst>
              <a:ext uri="{FF2B5EF4-FFF2-40B4-BE49-F238E27FC236}">
                <a16:creationId xmlns:a16="http://schemas.microsoft.com/office/drawing/2014/main" id="{FBA73A39-82F8-432E-0887-8F0D31EAA170}"/>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E419899F-BFA3-2860-CCB9-59AF26CE5287}"/>
              </a:ext>
            </a:extLst>
          </p:cNvPr>
          <p:cNvSpPr>
            <a:spLocks noGrp="1"/>
          </p:cNvSpPr>
          <p:nvPr>
            <p:ph type="sldNum" sz="quarter" idx="12"/>
          </p:nvPr>
        </p:nvSpPr>
        <p:spPr/>
        <p:txBody>
          <a:bodyPr/>
          <a:lstStyle/>
          <a:p>
            <a:fld id="{D249499C-3086-482C-A887-281A8A0E126A}" type="slidenum">
              <a:rPr lang="en-US" smtClean="0"/>
              <a:t>61</a:t>
            </a:fld>
            <a:endParaRPr lang="en-US"/>
          </a:p>
        </p:txBody>
      </p:sp>
      <p:sp>
        <p:nvSpPr>
          <p:cNvPr id="6" name="Rectangle 5">
            <a:extLst>
              <a:ext uri="{FF2B5EF4-FFF2-40B4-BE49-F238E27FC236}">
                <a16:creationId xmlns:a16="http://schemas.microsoft.com/office/drawing/2014/main" id="{87595A13-E044-BE74-88E5-70C1564C8FE2}"/>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08F69B07-17A7-F3FF-EB7E-34D268F1A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0C480D06-E360-5018-4D79-4AA5FFBA2349}"/>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B585E8D5-CBCB-D69F-7305-0BB16AA616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62198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CCC1E-8A20-B340-CD6C-54257F5F5730}"/>
              </a:ext>
            </a:extLst>
          </p:cNvPr>
          <p:cNvSpPr>
            <a:spLocks noGrp="1"/>
          </p:cNvSpPr>
          <p:nvPr>
            <p:ph type="title"/>
          </p:nvPr>
        </p:nvSpPr>
        <p:spPr/>
        <p:txBody>
          <a:bodyPr/>
          <a:lstStyle/>
          <a:p>
            <a:r>
              <a:rPr lang="en-US" dirty="0"/>
              <a:t>Performance Testing.</a:t>
            </a:r>
          </a:p>
        </p:txBody>
      </p:sp>
      <p:sp>
        <p:nvSpPr>
          <p:cNvPr id="3" name="Content Placeholder 2">
            <a:extLst>
              <a:ext uri="{FF2B5EF4-FFF2-40B4-BE49-F238E27FC236}">
                <a16:creationId xmlns:a16="http://schemas.microsoft.com/office/drawing/2014/main" id="{BD0A7422-B7C0-14EA-8925-CB036E40C5AF}"/>
              </a:ext>
            </a:extLst>
          </p:cNvPr>
          <p:cNvSpPr>
            <a:spLocks noGrp="1"/>
          </p:cNvSpPr>
          <p:nvPr>
            <p:ph idx="1"/>
          </p:nvPr>
        </p:nvSpPr>
        <p:spPr/>
        <p:txBody>
          <a:bodyPr>
            <a:normAutofit/>
          </a:bodyPr>
          <a:lstStyle/>
          <a:p>
            <a:pPr>
              <a:lnSpc>
                <a:spcPct val="150000"/>
              </a:lnSpc>
              <a:buFont typeface="Wingdings" panose="05000000000000000000" pitchFamily="2" charset="2"/>
              <a:buChar char="q"/>
            </a:pPr>
            <a:r>
              <a:rPr lang="en-US" sz="2200" dirty="0"/>
              <a:t> Performance testing is a group of tests which the test following aspects.</a:t>
            </a:r>
          </a:p>
          <a:p>
            <a:pPr lvl="1">
              <a:lnSpc>
                <a:spcPct val="150000"/>
              </a:lnSpc>
              <a:buFont typeface="Wingdings" panose="05000000000000000000" pitchFamily="2" charset="2"/>
              <a:buChar char="§"/>
            </a:pPr>
            <a:r>
              <a:rPr lang="en-US" sz="2200" dirty="0"/>
              <a:t>Response time.</a:t>
            </a:r>
          </a:p>
          <a:p>
            <a:pPr lvl="1">
              <a:lnSpc>
                <a:spcPct val="150000"/>
              </a:lnSpc>
              <a:buFont typeface="Wingdings" panose="05000000000000000000" pitchFamily="2" charset="2"/>
              <a:buChar char="§"/>
            </a:pPr>
            <a:r>
              <a:rPr lang="en-US" sz="2200" dirty="0"/>
              <a:t>Execute time.</a:t>
            </a:r>
          </a:p>
          <a:p>
            <a:pPr lvl="1">
              <a:lnSpc>
                <a:spcPct val="150000"/>
              </a:lnSpc>
              <a:buFont typeface="Wingdings" panose="05000000000000000000" pitchFamily="2" charset="2"/>
              <a:buChar char="§"/>
            </a:pPr>
            <a:r>
              <a:rPr lang="en-US" sz="2200" dirty="0"/>
              <a:t>Volume.</a:t>
            </a:r>
          </a:p>
          <a:p>
            <a:pPr lvl="1">
              <a:lnSpc>
                <a:spcPct val="150000"/>
              </a:lnSpc>
              <a:buFont typeface="Wingdings" panose="05000000000000000000" pitchFamily="2" charset="2"/>
              <a:buChar char="§"/>
            </a:pPr>
            <a:r>
              <a:rPr lang="en-US" sz="2200" dirty="0"/>
              <a:t>Scalability. </a:t>
            </a:r>
          </a:p>
        </p:txBody>
      </p:sp>
      <p:sp>
        <p:nvSpPr>
          <p:cNvPr id="4" name="Footer Placeholder 3">
            <a:extLst>
              <a:ext uri="{FF2B5EF4-FFF2-40B4-BE49-F238E27FC236}">
                <a16:creationId xmlns:a16="http://schemas.microsoft.com/office/drawing/2014/main" id="{E5354072-B947-B710-FC37-C34B01BC9574}"/>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E3C8C53A-BE5A-88F9-163A-F44CB34063D3}"/>
              </a:ext>
            </a:extLst>
          </p:cNvPr>
          <p:cNvSpPr>
            <a:spLocks noGrp="1"/>
          </p:cNvSpPr>
          <p:nvPr>
            <p:ph type="sldNum" sz="quarter" idx="12"/>
          </p:nvPr>
        </p:nvSpPr>
        <p:spPr/>
        <p:txBody>
          <a:bodyPr/>
          <a:lstStyle/>
          <a:p>
            <a:fld id="{D249499C-3086-482C-A887-281A8A0E126A}" type="slidenum">
              <a:rPr lang="en-US" smtClean="0"/>
              <a:t>62</a:t>
            </a:fld>
            <a:endParaRPr lang="en-US"/>
          </a:p>
        </p:txBody>
      </p:sp>
      <p:sp>
        <p:nvSpPr>
          <p:cNvPr id="6" name="Rectangle 5">
            <a:extLst>
              <a:ext uri="{FF2B5EF4-FFF2-40B4-BE49-F238E27FC236}">
                <a16:creationId xmlns:a16="http://schemas.microsoft.com/office/drawing/2014/main" id="{B958C1AB-0542-592B-9AAE-1E24BE3D9B6F}"/>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8A04EED6-87AF-7FF3-E78C-D9A58A896E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44EFBFC8-2AFB-A401-89EA-EA53E19D21B0}"/>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5570E848-C7E8-78FB-D18A-BB94564B80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5987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C7AE4-4ADA-1985-BC7F-07C7C4FC0585}"/>
              </a:ext>
            </a:extLst>
          </p:cNvPr>
          <p:cNvSpPr>
            <a:spLocks noGrp="1"/>
          </p:cNvSpPr>
          <p:nvPr>
            <p:ph type="title"/>
          </p:nvPr>
        </p:nvSpPr>
        <p:spPr/>
        <p:txBody>
          <a:bodyPr/>
          <a:lstStyle/>
          <a:p>
            <a:r>
              <a:rPr lang="en-US" dirty="0"/>
              <a:t>Types of performance Testing</a:t>
            </a:r>
          </a:p>
        </p:txBody>
      </p:sp>
      <p:sp>
        <p:nvSpPr>
          <p:cNvPr id="3" name="Content Placeholder 2">
            <a:extLst>
              <a:ext uri="{FF2B5EF4-FFF2-40B4-BE49-F238E27FC236}">
                <a16:creationId xmlns:a16="http://schemas.microsoft.com/office/drawing/2014/main" id="{4857FAC8-44C2-DE16-0B6A-8A7D6206E3CD}"/>
              </a:ext>
            </a:extLst>
          </p:cNvPr>
          <p:cNvSpPr>
            <a:spLocks noGrp="1"/>
          </p:cNvSpPr>
          <p:nvPr>
            <p:ph idx="1"/>
          </p:nvPr>
        </p:nvSpPr>
        <p:spPr>
          <a:xfrm>
            <a:off x="1097280" y="1845734"/>
            <a:ext cx="10058400" cy="4546274"/>
          </a:xfrm>
        </p:spPr>
        <p:txBody>
          <a:bodyPr/>
          <a:lstStyle/>
          <a:p>
            <a:pPr>
              <a:buFont typeface="Wingdings" panose="05000000000000000000" pitchFamily="2" charset="2"/>
              <a:buChar char="q"/>
            </a:pPr>
            <a:r>
              <a:rPr lang="en-US" dirty="0"/>
              <a:t> The different types of performance tests are as follows</a:t>
            </a:r>
          </a:p>
          <a:p>
            <a:pPr>
              <a:buFont typeface="Wingdings" panose="05000000000000000000" pitchFamily="2" charset="2"/>
              <a:buChar char="q"/>
            </a:pPr>
            <a:r>
              <a:rPr lang="en-US" b="1" dirty="0"/>
              <a:t> </a:t>
            </a:r>
            <a:r>
              <a:rPr lang="en-US" b="1" dirty="0">
                <a:solidFill>
                  <a:schemeClr val="accent2"/>
                </a:solidFill>
              </a:rPr>
              <a:t>Load Testing</a:t>
            </a:r>
          </a:p>
          <a:p>
            <a:pPr lvl="1">
              <a:buFont typeface="Wingdings" panose="05000000000000000000" pitchFamily="2" charset="2"/>
              <a:buChar char="§"/>
            </a:pPr>
            <a:r>
              <a:rPr lang="en-US" dirty="0"/>
              <a:t>The application /product is tested again fixed number of users in order to find Out the stability and response time of the product.</a:t>
            </a:r>
          </a:p>
          <a:p>
            <a:pPr>
              <a:buFont typeface="Wingdings" panose="05000000000000000000" pitchFamily="2" charset="2"/>
              <a:buChar char="q"/>
            </a:pPr>
            <a:r>
              <a:rPr lang="en-US" b="1" dirty="0">
                <a:solidFill>
                  <a:schemeClr val="accent2"/>
                </a:solidFill>
              </a:rPr>
              <a:t> Stress Testing</a:t>
            </a:r>
          </a:p>
          <a:p>
            <a:pPr lvl="1">
              <a:buFont typeface="Wingdings" panose="05000000000000000000" pitchFamily="2" charset="2"/>
              <a:buChar char="§"/>
            </a:pPr>
            <a:r>
              <a:rPr lang="en-US" dirty="0"/>
              <a:t>Stress testing is done to evaluate if the application is stable at peak load. </a:t>
            </a:r>
            <a:r>
              <a:rPr lang="en-US" dirty="0" err="1"/>
              <a:t>i.e</a:t>
            </a:r>
            <a:r>
              <a:rPr lang="en-US" dirty="0"/>
              <a:t> beyond the Limits of its specified requirements.</a:t>
            </a:r>
          </a:p>
          <a:p>
            <a:pPr>
              <a:buFont typeface="Wingdings" panose="05000000000000000000" pitchFamily="2" charset="2"/>
              <a:buChar char="q"/>
            </a:pPr>
            <a:r>
              <a:rPr lang="en-US" dirty="0"/>
              <a:t> </a:t>
            </a:r>
            <a:r>
              <a:rPr lang="en-US" b="1" dirty="0">
                <a:solidFill>
                  <a:schemeClr val="accent2"/>
                </a:solidFill>
              </a:rPr>
              <a:t>Volume Testing</a:t>
            </a:r>
          </a:p>
          <a:p>
            <a:pPr lvl="1">
              <a:buFont typeface="Wingdings" panose="05000000000000000000" pitchFamily="2" charset="2"/>
              <a:buChar char="§"/>
            </a:pPr>
            <a:r>
              <a:rPr lang="en-US" dirty="0"/>
              <a:t>Volume testing is done to test stability the system by processing Huge amount of data.</a:t>
            </a:r>
          </a:p>
          <a:p>
            <a:pPr>
              <a:buFont typeface="Wingdings" panose="05000000000000000000" pitchFamily="2" charset="2"/>
              <a:buChar char="q"/>
            </a:pPr>
            <a:r>
              <a:rPr lang="en-US" dirty="0"/>
              <a:t> </a:t>
            </a:r>
            <a:r>
              <a:rPr lang="en-US" b="1" dirty="0">
                <a:solidFill>
                  <a:schemeClr val="accent2"/>
                </a:solidFill>
              </a:rPr>
              <a:t>Soak Testing</a:t>
            </a:r>
          </a:p>
          <a:p>
            <a:pPr lvl="1">
              <a:buFont typeface="Wingdings" panose="05000000000000000000" pitchFamily="2" charset="2"/>
              <a:buChar char="§"/>
            </a:pPr>
            <a:r>
              <a:rPr lang="en-US" dirty="0"/>
              <a:t>Soak testing is done by application signification load over an extended period of time to discovered how the system behaves .. </a:t>
            </a:r>
            <a:endParaRPr lang="en-US" b="1" dirty="0"/>
          </a:p>
        </p:txBody>
      </p:sp>
      <p:sp>
        <p:nvSpPr>
          <p:cNvPr id="4" name="Footer Placeholder 3">
            <a:extLst>
              <a:ext uri="{FF2B5EF4-FFF2-40B4-BE49-F238E27FC236}">
                <a16:creationId xmlns:a16="http://schemas.microsoft.com/office/drawing/2014/main" id="{A7BA16AC-8AB8-5DB1-70B5-4B562296CCB9}"/>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4F13B5E4-6379-8D86-3A9E-47CE806370C6}"/>
              </a:ext>
            </a:extLst>
          </p:cNvPr>
          <p:cNvSpPr>
            <a:spLocks noGrp="1"/>
          </p:cNvSpPr>
          <p:nvPr>
            <p:ph type="sldNum" sz="quarter" idx="12"/>
          </p:nvPr>
        </p:nvSpPr>
        <p:spPr/>
        <p:txBody>
          <a:bodyPr/>
          <a:lstStyle/>
          <a:p>
            <a:fld id="{D249499C-3086-482C-A887-281A8A0E126A}" type="slidenum">
              <a:rPr lang="en-US" smtClean="0"/>
              <a:t>63</a:t>
            </a:fld>
            <a:endParaRPr lang="en-US"/>
          </a:p>
        </p:txBody>
      </p:sp>
      <p:sp>
        <p:nvSpPr>
          <p:cNvPr id="6" name="Rectangle 5">
            <a:extLst>
              <a:ext uri="{FF2B5EF4-FFF2-40B4-BE49-F238E27FC236}">
                <a16:creationId xmlns:a16="http://schemas.microsoft.com/office/drawing/2014/main" id="{B699F7D8-E587-C3EE-564F-281FC644DC7F}"/>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AE6DC816-660B-228B-1D42-F5AB8C0DE7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147E670D-17D2-180A-0DC7-361044734F1D}"/>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91C290F4-E635-BFCF-550F-9D9828862E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76164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0BD49-67A6-6EFB-A860-51983DC8EB37}"/>
              </a:ext>
            </a:extLst>
          </p:cNvPr>
          <p:cNvSpPr>
            <a:spLocks noGrp="1"/>
          </p:cNvSpPr>
          <p:nvPr>
            <p:ph type="title"/>
          </p:nvPr>
        </p:nvSpPr>
        <p:spPr/>
        <p:txBody>
          <a:bodyPr/>
          <a:lstStyle/>
          <a:p>
            <a:r>
              <a:rPr lang="en-US" dirty="0"/>
              <a:t>SDLC Models</a:t>
            </a:r>
          </a:p>
        </p:txBody>
      </p:sp>
      <p:sp>
        <p:nvSpPr>
          <p:cNvPr id="3" name="Content Placeholder 2">
            <a:extLst>
              <a:ext uri="{FF2B5EF4-FFF2-40B4-BE49-F238E27FC236}">
                <a16:creationId xmlns:a16="http://schemas.microsoft.com/office/drawing/2014/main" id="{3E05424E-D97D-47A0-0D7A-DE1FBA7BFE86}"/>
              </a:ext>
            </a:extLst>
          </p:cNvPr>
          <p:cNvSpPr>
            <a:spLocks noGrp="1"/>
          </p:cNvSpPr>
          <p:nvPr>
            <p:ph idx="1"/>
          </p:nvPr>
        </p:nvSpPr>
        <p:spPr>
          <a:xfrm>
            <a:off x="1097280" y="1845734"/>
            <a:ext cx="10058400" cy="4502312"/>
          </a:xfrm>
        </p:spPr>
        <p:txBody>
          <a:bodyPr>
            <a:normAutofit/>
          </a:bodyPr>
          <a:lstStyle/>
          <a:p>
            <a:pPr>
              <a:lnSpc>
                <a:spcPct val="110000"/>
              </a:lnSpc>
              <a:buFont typeface="Wingdings" panose="05000000000000000000" pitchFamily="2" charset="2"/>
              <a:buChar char="q"/>
            </a:pPr>
            <a:r>
              <a:rPr lang="en-US" dirty="0"/>
              <a:t> </a:t>
            </a:r>
            <a:r>
              <a:rPr lang="en-US" b="1" dirty="0"/>
              <a:t>Waterfall model.</a:t>
            </a:r>
          </a:p>
          <a:p>
            <a:pPr>
              <a:lnSpc>
                <a:spcPct val="110000"/>
              </a:lnSpc>
              <a:buFont typeface="Wingdings" panose="05000000000000000000" pitchFamily="2" charset="2"/>
              <a:buChar char="q"/>
            </a:pPr>
            <a:r>
              <a:rPr lang="en-US" b="1" dirty="0"/>
              <a:t> Increment model.</a:t>
            </a:r>
          </a:p>
          <a:p>
            <a:pPr>
              <a:lnSpc>
                <a:spcPct val="110000"/>
              </a:lnSpc>
              <a:buFont typeface="Wingdings" panose="05000000000000000000" pitchFamily="2" charset="2"/>
              <a:buChar char="q"/>
            </a:pPr>
            <a:r>
              <a:rPr lang="en-US" b="1" dirty="0"/>
              <a:t> Prototype model.</a:t>
            </a:r>
          </a:p>
          <a:p>
            <a:pPr>
              <a:lnSpc>
                <a:spcPct val="110000"/>
              </a:lnSpc>
              <a:buFont typeface="Wingdings" panose="05000000000000000000" pitchFamily="2" charset="2"/>
              <a:buChar char="q"/>
            </a:pPr>
            <a:r>
              <a:rPr lang="en-US" b="1" dirty="0"/>
              <a:t> Spiral model.</a:t>
            </a:r>
          </a:p>
          <a:p>
            <a:pPr>
              <a:lnSpc>
                <a:spcPct val="110000"/>
              </a:lnSpc>
              <a:buFont typeface="Wingdings" panose="05000000000000000000" pitchFamily="2" charset="2"/>
              <a:buChar char="q"/>
            </a:pPr>
            <a:r>
              <a:rPr lang="en-US" b="1" dirty="0"/>
              <a:t> Rad Model. </a:t>
            </a:r>
          </a:p>
          <a:p>
            <a:pPr>
              <a:lnSpc>
                <a:spcPct val="110000"/>
              </a:lnSpc>
              <a:buFont typeface="Wingdings" panose="05000000000000000000" pitchFamily="2" charset="2"/>
              <a:buChar char="q"/>
            </a:pPr>
            <a:r>
              <a:rPr lang="en-US" b="1" dirty="0"/>
              <a:t> V – Model.</a:t>
            </a:r>
          </a:p>
          <a:p>
            <a:pPr>
              <a:lnSpc>
                <a:spcPct val="110000"/>
              </a:lnSpc>
              <a:buFont typeface="Wingdings" panose="05000000000000000000" pitchFamily="2" charset="2"/>
              <a:buChar char="q"/>
            </a:pPr>
            <a:r>
              <a:rPr lang="en-US" b="1" dirty="0">
                <a:solidFill>
                  <a:srgbClr val="FF0000"/>
                </a:solidFill>
              </a:rPr>
              <a:t> Agile Model </a:t>
            </a:r>
            <a:r>
              <a:rPr lang="en-US" dirty="0"/>
              <a:t>. </a:t>
            </a:r>
          </a:p>
        </p:txBody>
      </p:sp>
      <p:sp>
        <p:nvSpPr>
          <p:cNvPr id="4" name="Footer Placeholder 3">
            <a:extLst>
              <a:ext uri="{FF2B5EF4-FFF2-40B4-BE49-F238E27FC236}">
                <a16:creationId xmlns:a16="http://schemas.microsoft.com/office/drawing/2014/main" id="{97A88F34-C3E2-28DF-C6C7-19E1E9895BD0}"/>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86C053BE-F85F-C4A1-37E6-95C128F85051}"/>
              </a:ext>
            </a:extLst>
          </p:cNvPr>
          <p:cNvSpPr>
            <a:spLocks noGrp="1"/>
          </p:cNvSpPr>
          <p:nvPr>
            <p:ph type="sldNum" sz="quarter" idx="12"/>
          </p:nvPr>
        </p:nvSpPr>
        <p:spPr/>
        <p:txBody>
          <a:bodyPr/>
          <a:lstStyle/>
          <a:p>
            <a:fld id="{D249499C-3086-482C-A887-281A8A0E126A}" type="slidenum">
              <a:rPr lang="en-US" smtClean="0"/>
              <a:t>64</a:t>
            </a:fld>
            <a:endParaRPr lang="en-US"/>
          </a:p>
        </p:txBody>
      </p:sp>
    </p:spTree>
    <p:extLst>
      <p:ext uri="{BB962C8B-B14F-4D97-AF65-F5344CB8AC3E}">
        <p14:creationId xmlns:p14="http://schemas.microsoft.com/office/powerpoint/2010/main" val="21146306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4B273-70E9-25DE-2E23-CF555F1A89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23FB05-90EE-FC02-96B1-D157A90CC6BA}"/>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A0917F67-7B9F-70C7-ACE7-862B62E2AB22}"/>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A4815677-4EEA-1131-0639-6960B14A5E28}"/>
              </a:ext>
            </a:extLst>
          </p:cNvPr>
          <p:cNvSpPr>
            <a:spLocks noGrp="1"/>
          </p:cNvSpPr>
          <p:nvPr>
            <p:ph type="sldNum" sz="quarter" idx="12"/>
          </p:nvPr>
        </p:nvSpPr>
        <p:spPr/>
        <p:txBody>
          <a:bodyPr/>
          <a:lstStyle/>
          <a:p>
            <a:fld id="{D249499C-3086-482C-A887-281A8A0E126A}" type="slidenum">
              <a:rPr lang="en-US" smtClean="0"/>
              <a:t>65</a:t>
            </a:fld>
            <a:endParaRPr lang="en-US"/>
          </a:p>
        </p:txBody>
      </p:sp>
    </p:spTree>
    <p:extLst>
      <p:ext uri="{BB962C8B-B14F-4D97-AF65-F5344CB8AC3E}">
        <p14:creationId xmlns:p14="http://schemas.microsoft.com/office/powerpoint/2010/main" val="3207429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DC113-F0C5-FC27-B94C-A0FE20D01589}"/>
              </a:ext>
            </a:extLst>
          </p:cNvPr>
          <p:cNvSpPr>
            <a:spLocks noGrp="1"/>
          </p:cNvSpPr>
          <p:nvPr>
            <p:ph type="title"/>
          </p:nvPr>
        </p:nvSpPr>
        <p:spPr/>
        <p:txBody>
          <a:bodyPr/>
          <a:lstStyle/>
          <a:p>
            <a:r>
              <a:rPr lang="en-US" dirty="0"/>
              <a:t>Need for Software Testing</a:t>
            </a:r>
          </a:p>
        </p:txBody>
      </p:sp>
      <p:sp>
        <p:nvSpPr>
          <p:cNvPr id="3" name="Content Placeholder 2">
            <a:extLst>
              <a:ext uri="{FF2B5EF4-FFF2-40B4-BE49-F238E27FC236}">
                <a16:creationId xmlns:a16="http://schemas.microsoft.com/office/drawing/2014/main" id="{6DFB3191-B579-5CA1-3FD9-01EA01331DC7}"/>
              </a:ext>
            </a:extLst>
          </p:cNvPr>
          <p:cNvSpPr>
            <a:spLocks noGrp="1"/>
          </p:cNvSpPr>
          <p:nvPr>
            <p:ph idx="1"/>
          </p:nvPr>
        </p:nvSpPr>
        <p:spPr/>
        <p:txBody>
          <a:bodyPr>
            <a:normAutofit/>
          </a:bodyPr>
          <a:lstStyle/>
          <a:p>
            <a:pPr>
              <a:buFont typeface="Wingdings" panose="05000000000000000000" pitchFamily="2" charset="2"/>
              <a:buChar char="q"/>
            </a:pPr>
            <a:r>
              <a:rPr lang="en-US" sz="2500" dirty="0"/>
              <a:t> Delivering Quality Software Product.</a:t>
            </a:r>
          </a:p>
          <a:p>
            <a:pPr>
              <a:buFont typeface="Wingdings" panose="05000000000000000000" pitchFamily="2" charset="2"/>
              <a:buChar char="q"/>
            </a:pPr>
            <a:r>
              <a:rPr lang="en-US" sz="2500" dirty="0"/>
              <a:t> Satisfying User Requirements.</a:t>
            </a:r>
          </a:p>
          <a:p>
            <a:pPr>
              <a:buFont typeface="Wingdings" panose="05000000000000000000" pitchFamily="2" charset="2"/>
              <a:buChar char="q"/>
            </a:pPr>
            <a:r>
              <a:rPr lang="en-US" sz="2500" dirty="0"/>
              <a:t> Making the Software More Reliable.</a:t>
            </a:r>
          </a:p>
          <a:p>
            <a:pPr>
              <a:buFont typeface="Wingdings" panose="05000000000000000000" pitchFamily="2" charset="2"/>
              <a:buChar char="q"/>
            </a:pPr>
            <a:r>
              <a:rPr lang="en-US" sz="2500" dirty="0"/>
              <a:t> Reducing Maintenance Cost.</a:t>
            </a:r>
          </a:p>
          <a:p>
            <a:pPr>
              <a:buFont typeface="Wingdings" panose="05000000000000000000" pitchFamily="2" charset="2"/>
              <a:buChar char="q"/>
            </a:pPr>
            <a:r>
              <a:rPr lang="en-US" sz="2500" dirty="0"/>
              <a:t> Avoiding Customer Dissatisfaction</a:t>
            </a:r>
          </a:p>
        </p:txBody>
      </p:sp>
      <p:sp>
        <p:nvSpPr>
          <p:cNvPr id="4" name="Footer Placeholder 3">
            <a:extLst>
              <a:ext uri="{FF2B5EF4-FFF2-40B4-BE49-F238E27FC236}">
                <a16:creationId xmlns:a16="http://schemas.microsoft.com/office/drawing/2014/main" id="{EF256ADA-0853-5DA4-74C3-F55BC0B2088D}"/>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7A1D0DD5-2EEC-E38A-C14A-50DF274CA772}"/>
              </a:ext>
            </a:extLst>
          </p:cNvPr>
          <p:cNvSpPr>
            <a:spLocks noGrp="1"/>
          </p:cNvSpPr>
          <p:nvPr>
            <p:ph type="sldNum" sz="quarter" idx="12"/>
          </p:nvPr>
        </p:nvSpPr>
        <p:spPr/>
        <p:txBody>
          <a:bodyPr/>
          <a:lstStyle/>
          <a:p>
            <a:fld id="{D249499C-3086-482C-A887-281A8A0E126A}" type="slidenum">
              <a:rPr lang="en-US" smtClean="0"/>
              <a:t>7</a:t>
            </a:fld>
            <a:endParaRPr lang="en-US"/>
          </a:p>
        </p:txBody>
      </p:sp>
      <p:sp>
        <p:nvSpPr>
          <p:cNvPr id="6" name="Rectangle 5">
            <a:extLst>
              <a:ext uri="{FF2B5EF4-FFF2-40B4-BE49-F238E27FC236}">
                <a16:creationId xmlns:a16="http://schemas.microsoft.com/office/drawing/2014/main" id="{F5943F86-696B-B7FB-24A5-936381EFC674}"/>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D9B9971C-1B16-2882-CF1D-29BFD9CC32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CAB2F9F6-E8D9-72EE-0947-ADB06F2303BC}"/>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02878C83-C2A5-2467-D245-96928F461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9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E4ED0-54DF-4065-2D62-0A4683E3A646}"/>
              </a:ext>
            </a:extLst>
          </p:cNvPr>
          <p:cNvSpPr>
            <a:spLocks noGrp="1"/>
          </p:cNvSpPr>
          <p:nvPr>
            <p:ph type="title"/>
          </p:nvPr>
        </p:nvSpPr>
        <p:spPr/>
        <p:txBody>
          <a:bodyPr/>
          <a:lstStyle/>
          <a:p>
            <a:r>
              <a:rPr lang="en-US" dirty="0"/>
              <a:t>Advantages of Testing.</a:t>
            </a:r>
          </a:p>
        </p:txBody>
      </p:sp>
      <p:sp>
        <p:nvSpPr>
          <p:cNvPr id="3" name="Content Placeholder 2">
            <a:extLst>
              <a:ext uri="{FF2B5EF4-FFF2-40B4-BE49-F238E27FC236}">
                <a16:creationId xmlns:a16="http://schemas.microsoft.com/office/drawing/2014/main" id="{0F880FE3-5CB9-C990-E4DD-4ADBE53D2DA1}"/>
              </a:ext>
            </a:extLst>
          </p:cNvPr>
          <p:cNvSpPr>
            <a:spLocks noGrp="1"/>
          </p:cNvSpPr>
          <p:nvPr>
            <p:ph idx="1"/>
          </p:nvPr>
        </p:nvSpPr>
        <p:spPr/>
        <p:txBody>
          <a:bodyPr>
            <a:normAutofit/>
          </a:bodyPr>
          <a:lstStyle/>
          <a:p>
            <a:pPr>
              <a:buFont typeface="Wingdings" panose="05000000000000000000" pitchFamily="2" charset="2"/>
              <a:buChar char="q"/>
            </a:pPr>
            <a:r>
              <a:rPr lang="en-US" sz="3000" dirty="0"/>
              <a:t> Quality Product</a:t>
            </a:r>
          </a:p>
          <a:p>
            <a:pPr>
              <a:buFont typeface="Wingdings" panose="05000000000000000000" pitchFamily="2" charset="2"/>
              <a:buChar char="q"/>
            </a:pPr>
            <a:r>
              <a:rPr lang="en-US" sz="3000" dirty="0"/>
              <a:t> Client Satisfaction.</a:t>
            </a:r>
          </a:p>
          <a:p>
            <a:pPr>
              <a:buFont typeface="Wingdings" panose="05000000000000000000" pitchFamily="2" charset="2"/>
              <a:buChar char="q"/>
            </a:pPr>
            <a:r>
              <a:rPr lang="en-US" sz="3000" dirty="0"/>
              <a:t> More Business.</a:t>
            </a:r>
          </a:p>
          <a:p>
            <a:pPr>
              <a:buFont typeface="Wingdings" panose="05000000000000000000" pitchFamily="2" charset="2"/>
              <a:buChar char="q"/>
            </a:pPr>
            <a:r>
              <a:rPr lang="en-US" sz="3000" dirty="0"/>
              <a:t> Bug Free Product.</a:t>
            </a:r>
          </a:p>
        </p:txBody>
      </p:sp>
      <p:sp>
        <p:nvSpPr>
          <p:cNvPr id="4" name="Footer Placeholder 3">
            <a:extLst>
              <a:ext uri="{FF2B5EF4-FFF2-40B4-BE49-F238E27FC236}">
                <a16:creationId xmlns:a16="http://schemas.microsoft.com/office/drawing/2014/main" id="{C416FC30-17FC-AE0C-9178-F881D4D7B02D}"/>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CAF98CC9-50CA-876C-2DBF-F7AB04E13441}"/>
              </a:ext>
            </a:extLst>
          </p:cNvPr>
          <p:cNvSpPr>
            <a:spLocks noGrp="1"/>
          </p:cNvSpPr>
          <p:nvPr>
            <p:ph type="sldNum" sz="quarter" idx="12"/>
          </p:nvPr>
        </p:nvSpPr>
        <p:spPr/>
        <p:txBody>
          <a:bodyPr/>
          <a:lstStyle/>
          <a:p>
            <a:fld id="{D249499C-3086-482C-A887-281A8A0E126A}" type="slidenum">
              <a:rPr lang="en-US" smtClean="0"/>
              <a:t>8</a:t>
            </a:fld>
            <a:endParaRPr lang="en-US"/>
          </a:p>
        </p:txBody>
      </p:sp>
      <p:sp>
        <p:nvSpPr>
          <p:cNvPr id="6" name="Rectangle 5">
            <a:extLst>
              <a:ext uri="{FF2B5EF4-FFF2-40B4-BE49-F238E27FC236}">
                <a16:creationId xmlns:a16="http://schemas.microsoft.com/office/drawing/2014/main" id="{291317EB-9ABB-B117-E849-B01FA82E99E4}"/>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65940D44-2A35-BEA7-1FEF-FF8BDF809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0E0404ED-F0D9-1CD6-4C43-3B14224BCC96}"/>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00A272D5-5BDC-2E6F-BAAD-6914C669DE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685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82076-06AF-7C58-A405-BD3850CCEBE2}"/>
              </a:ext>
            </a:extLst>
          </p:cNvPr>
          <p:cNvSpPr>
            <a:spLocks noGrp="1"/>
          </p:cNvSpPr>
          <p:nvPr>
            <p:ph type="title"/>
          </p:nvPr>
        </p:nvSpPr>
        <p:spPr/>
        <p:txBody>
          <a:bodyPr/>
          <a:lstStyle/>
          <a:p>
            <a:r>
              <a:rPr lang="en-US" dirty="0"/>
              <a:t>Test Qualities. </a:t>
            </a:r>
          </a:p>
        </p:txBody>
      </p:sp>
      <p:sp>
        <p:nvSpPr>
          <p:cNvPr id="3" name="Content Placeholder 2">
            <a:extLst>
              <a:ext uri="{FF2B5EF4-FFF2-40B4-BE49-F238E27FC236}">
                <a16:creationId xmlns:a16="http://schemas.microsoft.com/office/drawing/2014/main" id="{53A05643-AAD2-4E41-A69B-DC188D1E40BA}"/>
              </a:ext>
            </a:extLst>
          </p:cNvPr>
          <p:cNvSpPr>
            <a:spLocks noGrp="1"/>
          </p:cNvSpPr>
          <p:nvPr>
            <p:ph idx="1"/>
          </p:nvPr>
        </p:nvSpPr>
        <p:spPr/>
        <p:txBody>
          <a:bodyPr>
            <a:normAutofit/>
          </a:bodyPr>
          <a:lstStyle/>
          <a:p>
            <a:pPr>
              <a:buFont typeface="Wingdings" panose="05000000000000000000" pitchFamily="2" charset="2"/>
              <a:buChar char="q"/>
            </a:pPr>
            <a:r>
              <a:rPr lang="en-US" sz="2500" dirty="0"/>
              <a:t> No Compromise on the Quality</a:t>
            </a:r>
          </a:p>
          <a:p>
            <a:pPr>
              <a:buFont typeface="Wingdings" panose="05000000000000000000" pitchFamily="2" charset="2"/>
              <a:buChar char="q"/>
            </a:pPr>
            <a:r>
              <a:rPr lang="en-US" sz="2500" dirty="0"/>
              <a:t> Negative thinking.</a:t>
            </a:r>
          </a:p>
          <a:p>
            <a:pPr>
              <a:buFont typeface="Wingdings" panose="05000000000000000000" pitchFamily="2" charset="2"/>
              <a:buChar char="q"/>
            </a:pPr>
            <a:r>
              <a:rPr lang="en-US" sz="2500" dirty="0"/>
              <a:t> Analytical Skills.</a:t>
            </a:r>
          </a:p>
          <a:p>
            <a:pPr>
              <a:buFont typeface="Wingdings" panose="05000000000000000000" pitchFamily="2" charset="2"/>
              <a:buChar char="q"/>
            </a:pPr>
            <a:r>
              <a:rPr lang="en-US" sz="2500" dirty="0"/>
              <a:t> Patience.</a:t>
            </a:r>
          </a:p>
          <a:p>
            <a:pPr>
              <a:buFont typeface="Wingdings" panose="05000000000000000000" pitchFamily="2" charset="2"/>
              <a:buChar char="q"/>
            </a:pPr>
            <a:r>
              <a:rPr lang="en-US" sz="2500" dirty="0"/>
              <a:t> Communication &amp; Written Skills</a:t>
            </a:r>
          </a:p>
        </p:txBody>
      </p:sp>
      <p:sp>
        <p:nvSpPr>
          <p:cNvPr id="4" name="Footer Placeholder 3">
            <a:extLst>
              <a:ext uri="{FF2B5EF4-FFF2-40B4-BE49-F238E27FC236}">
                <a16:creationId xmlns:a16="http://schemas.microsoft.com/office/drawing/2014/main" id="{F926000A-0661-7F57-8304-46F51EFA2DDB}"/>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60968DA2-20CB-7ABC-E351-497CE985240A}"/>
              </a:ext>
            </a:extLst>
          </p:cNvPr>
          <p:cNvSpPr>
            <a:spLocks noGrp="1"/>
          </p:cNvSpPr>
          <p:nvPr>
            <p:ph type="sldNum" sz="quarter" idx="12"/>
          </p:nvPr>
        </p:nvSpPr>
        <p:spPr/>
        <p:txBody>
          <a:bodyPr/>
          <a:lstStyle/>
          <a:p>
            <a:fld id="{D249499C-3086-482C-A887-281A8A0E126A}" type="slidenum">
              <a:rPr lang="en-US" smtClean="0"/>
              <a:t>9</a:t>
            </a:fld>
            <a:endParaRPr lang="en-US"/>
          </a:p>
        </p:txBody>
      </p:sp>
      <p:sp>
        <p:nvSpPr>
          <p:cNvPr id="6" name="Rectangle 5">
            <a:extLst>
              <a:ext uri="{FF2B5EF4-FFF2-40B4-BE49-F238E27FC236}">
                <a16:creationId xmlns:a16="http://schemas.microsoft.com/office/drawing/2014/main" id="{F044A1BB-F82F-8F11-471B-591F17AC3D8F}"/>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6CD47EC7-3E50-CC0F-1803-D1C0FCA400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C1753C72-67BB-ED30-EE85-28190EB497B6}"/>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1E045F9E-BE01-C6C1-1CEB-323582564C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146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630</TotalTime>
  <Words>3747</Words>
  <Application>Microsoft Office PowerPoint</Application>
  <PresentationFormat>Widescreen</PresentationFormat>
  <Paragraphs>591</Paragraphs>
  <Slides>65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Arial</vt:lpstr>
      <vt:lpstr>Calibri</vt:lpstr>
      <vt:lpstr>Calibri Light</vt:lpstr>
      <vt:lpstr>Courier New</vt:lpstr>
      <vt:lpstr>Trebuchet MS</vt:lpstr>
      <vt:lpstr>Wingdings</vt:lpstr>
      <vt:lpstr>Retrospect</vt:lpstr>
      <vt:lpstr>SOFTWARE TESTING</vt:lpstr>
      <vt:lpstr>What is software?</vt:lpstr>
      <vt:lpstr>Drawbacks of Manual Process.</vt:lpstr>
      <vt:lpstr>Benefits Of Software</vt:lpstr>
      <vt:lpstr>What is Testing ?</vt:lpstr>
      <vt:lpstr>Why Testing is Done ?</vt:lpstr>
      <vt:lpstr>Need for Software Testing</vt:lpstr>
      <vt:lpstr>Advantages of Testing.</vt:lpstr>
      <vt:lpstr>Test Qualities. </vt:lpstr>
      <vt:lpstr>Good Software Tester</vt:lpstr>
      <vt:lpstr>Software Testing</vt:lpstr>
      <vt:lpstr>White Box Testing</vt:lpstr>
      <vt:lpstr>White Box Testing (Cont…)</vt:lpstr>
      <vt:lpstr>White Box Testing (Cont…)</vt:lpstr>
      <vt:lpstr>Black Box Testing</vt:lpstr>
      <vt:lpstr>Black Box Testing Techniques: </vt:lpstr>
      <vt:lpstr>Differences between Black Box and White Box Testing</vt:lpstr>
      <vt:lpstr>PowerPoint Presentation</vt:lpstr>
      <vt:lpstr>What is SDLC?</vt:lpstr>
      <vt:lpstr>SDLC -Software Development life cycle</vt:lpstr>
      <vt:lpstr>PowerPoint Presentation</vt:lpstr>
      <vt:lpstr>Stage 1: Planning and Requirement Analysis :</vt:lpstr>
      <vt:lpstr>PowerPoint Presentation</vt:lpstr>
      <vt:lpstr>PowerPoint Presentation</vt:lpstr>
      <vt:lpstr>PowerPoint Presentation</vt:lpstr>
      <vt:lpstr>PowerPoint Presentation</vt:lpstr>
      <vt:lpstr>PowerPoint Presentation</vt:lpstr>
      <vt:lpstr>PowerPoint Presentation</vt:lpstr>
      <vt:lpstr>QA &amp; Testing</vt:lpstr>
      <vt:lpstr>Development</vt:lpstr>
      <vt:lpstr>PowerPoint Presentation</vt:lpstr>
      <vt:lpstr>Manual Testing</vt:lpstr>
      <vt:lpstr>Goal of Manual Testing</vt:lpstr>
      <vt:lpstr>Manual Testing types</vt:lpstr>
      <vt:lpstr>PowerPoint Presentation</vt:lpstr>
      <vt:lpstr>Testing Techniques:</vt:lpstr>
      <vt:lpstr>Testing Techniques:</vt:lpstr>
      <vt:lpstr>PowerPoint Presentation</vt:lpstr>
      <vt:lpstr>Levels of testing:</vt:lpstr>
      <vt:lpstr> Unit Level Testing.</vt:lpstr>
      <vt:lpstr>Integration testing:</vt:lpstr>
      <vt:lpstr>Incremental integration testing:</vt:lpstr>
      <vt:lpstr>PowerPoint Presentation</vt:lpstr>
      <vt:lpstr>Non – Incremental Integration testing.</vt:lpstr>
      <vt:lpstr>System Testing</vt:lpstr>
      <vt:lpstr>Acceptance Testing.</vt:lpstr>
      <vt:lpstr>Acceptance Testing.</vt:lpstr>
      <vt:lpstr>Testing Types.</vt:lpstr>
      <vt:lpstr>Smoke /Build Verification / Integration Testing</vt:lpstr>
      <vt:lpstr>Sanity Testing:</vt:lpstr>
      <vt:lpstr>Usability Testing : </vt:lpstr>
      <vt:lpstr>User interface (GUI) Testing. </vt:lpstr>
      <vt:lpstr>Functional Testing :</vt:lpstr>
      <vt:lpstr>Regression Testing: </vt:lpstr>
      <vt:lpstr>Database Testing.</vt:lpstr>
      <vt:lpstr>Compatibility Testing</vt:lpstr>
      <vt:lpstr>Adhoc Testing.</vt:lpstr>
      <vt:lpstr>Exploratory testing</vt:lpstr>
      <vt:lpstr>Security testing</vt:lpstr>
      <vt:lpstr>Recovery Testing</vt:lpstr>
      <vt:lpstr>Installation /un installation testing.</vt:lpstr>
      <vt:lpstr>Performance Testing.</vt:lpstr>
      <vt:lpstr>Types of performance Testing</vt:lpstr>
      <vt:lpstr>SDLC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Gunwant Mankar</dc:creator>
  <cp:lastModifiedBy>Gunwant Mankar</cp:lastModifiedBy>
  <cp:revision>87</cp:revision>
  <dcterms:created xsi:type="dcterms:W3CDTF">2023-02-06T09:31:55Z</dcterms:created>
  <dcterms:modified xsi:type="dcterms:W3CDTF">2023-02-18T10:26:54Z</dcterms:modified>
</cp:coreProperties>
</file>