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7" r:id="rId4"/>
    <p:sldId id="271" r:id="rId5"/>
    <p:sldId id="268" r:id="rId6"/>
    <p:sldId id="269" r:id="rId7"/>
    <p:sldId id="273" r:id="rId8"/>
    <p:sldId id="272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6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8" autoAdjust="0"/>
    <p:restoredTop sz="95201" autoAdjust="0"/>
  </p:normalViewPr>
  <p:slideViewPr>
    <p:cSldViewPr snapToGrid="0">
      <p:cViewPr varScale="1">
        <p:scale>
          <a:sx n="82" d="100"/>
          <a:sy n="82" d="100"/>
        </p:scale>
        <p:origin x="228" y="90"/>
      </p:cViewPr>
      <p:guideLst/>
    </p:cSldViewPr>
  </p:slideViewPr>
  <p:outlineViewPr>
    <p:cViewPr>
      <p:scale>
        <a:sx n="33" d="100"/>
        <a:sy n="33" d="100"/>
      </p:scale>
      <p:origin x="0" y="-176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C9C05-674D-40C4-8612-4B93C7B81E05}" type="datetimeFigureOut">
              <a:rPr lang="en-US" smtClean="0"/>
              <a:t>2021-04-02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CF16A-931A-4FA0-9966-73E38C0B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5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F16A-931A-4FA0-9966-73E38C0BCC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29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5966" y="1071563"/>
            <a:ext cx="6952034" cy="2438400"/>
          </a:xfrm>
        </p:spPr>
        <p:txBody>
          <a:bodyPr anchor="b"/>
          <a:lstStyle>
            <a:lvl1pPr algn="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5966" y="3602038"/>
            <a:ext cx="6952034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27" y="107156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9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11673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5038928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bg2"/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1485122" y="788510"/>
            <a:ext cx="47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ACC89F3-27E9-4C95-B4F8-0BA544695FF8}" type="slidenum">
              <a:rPr 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10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316048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3160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3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1673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556" y="1558556"/>
            <a:ext cx="5181600" cy="490061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556" y="1558556"/>
            <a:ext cx="5181600" cy="490061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1485122" y="788510"/>
            <a:ext cx="47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ACC89F3-27E9-4C95-B4F8-0BA544695FF8}" type="slidenum">
              <a:rPr 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56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56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556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4968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4968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1673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2556" y="238662"/>
            <a:ext cx="10358338" cy="8021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1485122" y="788510"/>
            <a:ext cx="47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ACC89F3-27E9-4C95-B4F8-0BA544695FF8}" type="slidenum">
              <a:rPr 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36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1673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485122" y="788510"/>
            <a:ext cx="47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ACC89F3-27E9-4C95-B4F8-0BA544695FF8}" type="slidenum">
              <a:rPr 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22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9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1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5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2556" y="238662"/>
            <a:ext cx="10358338" cy="802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56" y="1488332"/>
            <a:ext cx="10358338" cy="4688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tsduck.io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tsduck.io/doxy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sduck/tsduck" TargetMode="External"/><Relationship Id="rId2" Type="http://schemas.openxmlformats.org/officeDocument/2006/relationships/hyperlink" Target="https://tsduck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TSDuck</a:t>
            </a:r>
            <a:endParaRPr lang="en-US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5966" y="3602038"/>
            <a:ext cx="6952034" cy="2117826"/>
          </a:xfrm>
        </p:spPr>
        <p:txBody>
          <a:bodyPr/>
          <a:lstStyle/>
          <a:p>
            <a:r>
              <a:rPr lang="en-US" noProof="0" dirty="0" smtClean="0"/>
              <a:t>An extensible toolbox for MPEG transport streams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600" noProof="0" dirty="0" smtClean="0"/>
              <a:t>Version 3.26</a:t>
            </a: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203396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stream processing framework</a:t>
            </a:r>
          </a:p>
          <a:p>
            <a:pPr lvl="1"/>
            <a:r>
              <a:rPr lang="en-US" dirty="0"/>
              <a:t>Combination of elementary processing using plugins</a:t>
            </a:r>
          </a:p>
          <a:p>
            <a:pPr lvl="1"/>
            <a:r>
              <a:rPr lang="en-US" dirty="0"/>
              <a:t>One input plugin</a:t>
            </a:r>
          </a:p>
          <a:p>
            <a:pPr lvl="2"/>
            <a:r>
              <a:rPr lang="en-US" dirty="0"/>
              <a:t>receive a TS from various sources</a:t>
            </a:r>
          </a:p>
          <a:p>
            <a:pPr lvl="1"/>
            <a:r>
              <a:rPr lang="en-US" dirty="0"/>
              <a:t>Any number of packet processing plugins</a:t>
            </a:r>
          </a:p>
          <a:p>
            <a:pPr lvl="2"/>
            <a:r>
              <a:rPr lang="en-US" dirty="0"/>
              <a:t>perform transformations on TS packets</a:t>
            </a:r>
          </a:p>
          <a:p>
            <a:pPr lvl="2"/>
            <a:r>
              <a:rPr lang="en-US" dirty="0"/>
              <a:t>may remove packets</a:t>
            </a:r>
          </a:p>
          <a:p>
            <a:pPr lvl="2"/>
            <a:r>
              <a:rPr lang="en-US" dirty="0"/>
              <a:t>may NOT add packets</a:t>
            </a:r>
          </a:p>
          <a:p>
            <a:pPr lvl="1"/>
            <a:r>
              <a:rPr lang="en-US" dirty="0"/>
              <a:t>One output plugin</a:t>
            </a:r>
          </a:p>
          <a:p>
            <a:pPr lvl="2"/>
            <a:r>
              <a:rPr lang="en-US" dirty="0"/>
              <a:t>send the resulting TS to various </a:t>
            </a:r>
            <a:r>
              <a:rPr lang="en-US" dirty="0" smtClean="0"/>
              <a:t>destinations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5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plugin chain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76" y="2101242"/>
            <a:ext cx="10371939" cy="376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3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/>
              <a:t>tsp plugin is a shareable library</a:t>
            </a:r>
          </a:p>
          <a:p>
            <a:pPr lvl="1"/>
            <a:r>
              <a:rPr lang="en-US" dirty="0"/>
              <a:t>.so file on Linux and macOS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dll</a:t>
            </a:r>
            <a:r>
              <a:rPr lang="en-US" dirty="0"/>
              <a:t> file on Windows</a:t>
            </a:r>
          </a:p>
          <a:p>
            <a:r>
              <a:rPr lang="en-US" dirty="0"/>
              <a:t>File naming</a:t>
            </a:r>
          </a:p>
          <a:p>
            <a:pPr lvl="1"/>
            <a:r>
              <a:rPr lang="en-US" dirty="0"/>
              <a:t>plugin named </a:t>
            </a:r>
            <a:r>
              <a:rPr lang="en-US" i="1" dirty="0"/>
              <a:t>foo</a:t>
            </a:r>
            <a:r>
              <a:rPr lang="en-US" dirty="0"/>
              <a:t> in file tsplugin_</a:t>
            </a:r>
            <a:r>
              <a:rPr lang="en-US" i="1" dirty="0"/>
              <a:t>foo</a:t>
            </a:r>
            <a:r>
              <a:rPr lang="en-US" dirty="0"/>
              <a:t>.so (or .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  <a:p>
            <a:r>
              <a:rPr lang="en-US" dirty="0" smtClean="0"/>
              <a:t>General </a:t>
            </a:r>
            <a:r>
              <a:rPr lang="en-US" dirty="0"/>
              <a:t>command line syntax</a:t>
            </a:r>
          </a:p>
          <a:p>
            <a:pPr marL="358775" lvl="1" indent="3175">
              <a:buFont typeface="Wingdings" pitchFamily="2" charset="2"/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tsp [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tsp-options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input-name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input-options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processor-name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processor-options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358775" lvl="1" indent="3175">
              <a:buFont typeface="Wingdings" pitchFamily="2" charset="2"/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O 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output-name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output-options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2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basic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TS acquisition</a:t>
            </a:r>
          </a:p>
          <a:p>
            <a:pPr marL="358775" lvl="1" indent="3175">
              <a:buFont typeface="Wingdings" pitchFamily="2" charset="2"/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tsp –I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–-uhf 21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-P until –-seconds 20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-O file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capture.ts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Display the PMT of a selected service</a:t>
            </a:r>
          </a:p>
          <a:p>
            <a:pPr marL="358775" lvl="1" indent="3175">
              <a:buFont typeface="Wingdings" pitchFamily="2" charset="2"/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tsp –I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–-uhf 35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-P zap france2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sifilter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–-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pmt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-P tables –-max 1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drop</a:t>
            </a:r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69014" y="1542554"/>
            <a:ext cx="4736123" cy="492370"/>
          </a:xfrm>
          <a:prstGeom prst="roundRect">
            <a:avLst>
              <a:gd name="adj" fmla="val 3779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capture DVB </a:t>
            </a:r>
            <a:r>
              <a:rPr lang="fr-FR" dirty="0" err="1" smtClean="0">
                <a:solidFill>
                  <a:schemeClr val="bg1"/>
                </a:solidFill>
              </a:rPr>
              <a:t>stream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from</a:t>
            </a:r>
            <a:r>
              <a:rPr lang="fr-FR" dirty="0" smtClean="0">
                <a:solidFill>
                  <a:schemeClr val="bg1"/>
                </a:solidFill>
              </a:rPr>
              <a:t> UHF </a:t>
            </a:r>
            <a:r>
              <a:rPr lang="fr-FR" dirty="0" err="1" smtClean="0">
                <a:solidFill>
                  <a:schemeClr val="bg1"/>
                </a:solidFill>
              </a:rPr>
              <a:t>channel</a:t>
            </a:r>
            <a:r>
              <a:rPr lang="fr-FR" dirty="0" smtClean="0">
                <a:solidFill>
                  <a:schemeClr val="bg1"/>
                </a:solidFill>
              </a:rPr>
              <a:t> 21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4583723" y="1788739"/>
            <a:ext cx="2485291" cy="443826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069014" y="2650309"/>
            <a:ext cx="4736123" cy="492370"/>
          </a:xfrm>
          <a:prstGeom prst="roundRect">
            <a:avLst>
              <a:gd name="adj" fmla="val 3779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save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packets</a:t>
            </a:r>
            <a:r>
              <a:rPr lang="fr-FR" dirty="0" smtClean="0">
                <a:solidFill>
                  <a:schemeClr val="bg1"/>
                </a:solidFill>
              </a:rPr>
              <a:t> to file </a:t>
            </a:r>
            <a:r>
              <a:rPr lang="fr-FR" dirty="0" err="1" smtClean="0">
                <a:solidFill>
                  <a:schemeClr val="bg1"/>
                </a:solidFill>
              </a:rPr>
              <a:t>capture.ts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5076092" y="2896494"/>
            <a:ext cx="1992922" cy="49605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069014" y="2102045"/>
            <a:ext cx="4736123" cy="492370"/>
          </a:xfrm>
          <a:prstGeom prst="roundRect">
            <a:avLst>
              <a:gd name="adj" fmla="val 3779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pass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packets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during</a:t>
            </a:r>
            <a:r>
              <a:rPr lang="fr-FR" dirty="0" smtClean="0">
                <a:solidFill>
                  <a:schemeClr val="bg1"/>
                </a:solidFill>
              </a:rPr>
              <a:t> 20 seconds, </a:t>
            </a:r>
            <a:r>
              <a:rPr lang="fr-FR" dirty="0" err="1" smtClean="0">
                <a:solidFill>
                  <a:schemeClr val="bg1"/>
                </a:solidFill>
              </a:rPr>
              <a:t>then</a:t>
            </a:r>
            <a:r>
              <a:rPr lang="fr-FR" dirty="0" smtClean="0">
                <a:solidFill>
                  <a:schemeClr val="bg1"/>
                </a:solidFill>
              </a:rPr>
              <a:t> stop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>
            <a:off x="5486400" y="2348230"/>
            <a:ext cx="1582614" cy="197641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447691" y="4267933"/>
            <a:ext cx="4736123" cy="492370"/>
          </a:xfrm>
          <a:prstGeom prst="roundRect">
            <a:avLst>
              <a:gd name="adj" fmla="val 3779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extract service « France 2 », rebuild SPTS</a:t>
            </a: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4360985" y="4514118"/>
            <a:ext cx="2086706" cy="339941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47691" y="4809908"/>
            <a:ext cx="4736123" cy="492370"/>
          </a:xfrm>
          <a:prstGeom prst="roundRect">
            <a:avLst>
              <a:gd name="adj" fmla="val 3779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extract</a:t>
            </a:r>
            <a:r>
              <a:rPr lang="fr-FR" dirty="0" smtClean="0">
                <a:solidFill>
                  <a:schemeClr val="bg1"/>
                </a:solidFill>
              </a:rPr>
              <a:t> PID </a:t>
            </a:r>
            <a:r>
              <a:rPr lang="fr-FR" dirty="0" err="1" smtClean="0">
                <a:solidFill>
                  <a:schemeClr val="bg1"/>
                </a:solidFill>
              </a:rPr>
              <a:t>containing</a:t>
            </a:r>
            <a:r>
              <a:rPr lang="fr-FR" dirty="0" smtClean="0">
                <a:solidFill>
                  <a:schemeClr val="bg1"/>
                </a:solidFill>
              </a:rPr>
              <a:t> the PMT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 flipH="1">
            <a:off x="4829908" y="5056093"/>
            <a:ext cx="1617783" cy="161101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447691" y="5351883"/>
            <a:ext cx="4736123" cy="492370"/>
          </a:xfrm>
          <a:prstGeom prst="roundRect">
            <a:avLst>
              <a:gd name="adj" fmla="val 3779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display one table, </a:t>
            </a:r>
            <a:r>
              <a:rPr lang="fr-FR" dirty="0" err="1" smtClean="0">
                <a:solidFill>
                  <a:schemeClr val="bg1"/>
                </a:solidFill>
              </a:rPr>
              <a:t>then</a:t>
            </a:r>
            <a:r>
              <a:rPr lang="fr-FR" dirty="0" smtClean="0">
                <a:solidFill>
                  <a:schemeClr val="bg1"/>
                </a:solidFill>
              </a:rPr>
              <a:t> stop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 flipV="1">
            <a:off x="4829908" y="5571657"/>
            <a:ext cx="1617783" cy="26411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447691" y="5893858"/>
            <a:ext cx="4736123" cy="492370"/>
          </a:xfrm>
          <a:prstGeom prst="roundRect">
            <a:avLst>
              <a:gd name="adj" fmla="val 3779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drop output </a:t>
            </a:r>
            <a:r>
              <a:rPr lang="fr-FR" dirty="0" err="1" smtClean="0">
                <a:solidFill>
                  <a:schemeClr val="bg1"/>
                </a:solidFill>
              </a:rPr>
              <a:t>packets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>
            <a:stCxn id="26" idx="1"/>
          </p:cNvCxnSpPr>
          <p:nvPr/>
        </p:nvCxnSpPr>
        <p:spPr>
          <a:xfrm flipH="1" flipV="1">
            <a:off x="3223846" y="5942543"/>
            <a:ext cx="3223845" cy="19750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42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Transmodulation</a:t>
            </a:r>
            <a:r>
              <a:rPr lang="en-US" dirty="0"/>
              <a:t> of a service over IP multicast</a:t>
            </a:r>
          </a:p>
          <a:p>
            <a:pPr lvl="1"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  <a:p>
            <a:pPr marL="358775" lvl="1" indent="3175">
              <a:buFont typeface="Wingdings" pitchFamily="2" charset="2"/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tsp –I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–-uhf 35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-P zap france2 –-audio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fra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224.10.11.12:1000</a:t>
            </a:r>
          </a:p>
          <a:p>
            <a:endParaRPr lang="en-US" sz="1200" b="1" dirty="0" smtClean="0"/>
          </a:p>
          <a:p>
            <a:r>
              <a:rPr lang="en-US" dirty="0" smtClean="0"/>
              <a:t>On-the-fly </a:t>
            </a:r>
            <a:r>
              <a:rPr lang="en-US" dirty="0"/>
              <a:t>replacement of a PSI / SI table</a:t>
            </a:r>
          </a:p>
          <a:p>
            <a:pPr lvl="1"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  <a:p>
            <a:pPr marL="358775" lvl="1" indent="3175">
              <a:buFont typeface="Wingdings" pitchFamily="2" charset="2"/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tsp -I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--uhf 24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-P inject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nit.xml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16 --replace –-stuffing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dektec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--uhf 24 --convolution 2/3 --guard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1/3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190469" y="2067735"/>
            <a:ext cx="3672602" cy="753786"/>
          </a:xfrm>
          <a:prstGeom prst="roundRect">
            <a:avLst>
              <a:gd name="adj" fmla="val 3779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extract service « France 2 », </a:t>
            </a:r>
            <a:r>
              <a:rPr lang="en-US" dirty="0" smtClean="0">
                <a:solidFill>
                  <a:schemeClr val="bg1"/>
                </a:solidFill>
              </a:rPr>
              <a:t>keeping only one audio track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6213232" y="2444628"/>
            <a:ext cx="977237" cy="298572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7190469" y="3022772"/>
            <a:ext cx="3672602" cy="753786"/>
          </a:xfrm>
          <a:prstGeom prst="roundRect">
            <a:avLst>
              <a:gd name="adj" fmla="val 3779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broadcast resulting SPTS to multicast IP </a:t>
            </a:r>
            <a:r>
              <a:rPr lang="en-US" dirty="0" err="1" smtClean="0">
                <a:solidFill>
                  <a:schemeClr val="bg1"/>
                </a:solidFill>
              </a:rPr>
              <a:t>address:port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5838092" y="3329357"/>
            <a:ext cx="1352377" cy="70308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190469" y="4322408"/>
            <a:ext cx="3672602" cy="753786"/>
          </a:xfrm>
          <a:prstGeom prst="roundRect">
            <a:avLst>
              <a:gd name="adj" fmla="val 3779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replace content of PID 16 with table from an XML file (a NIT)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4841632" y="4699301"/>
            <a:ext cx="2348837" cy="40408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190469" y="5948327"/>
            <a:ext cx="3672602" cy="753786"/>
          </a:xfrm>
          <a:prstGeom prst="roundRect">
            <a:avLst>
              <a:gd name="adj" fmla="val 3779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send modified TS to a </a:t>
            </a:r>
            <a:r>
              <a:rPr lang="en-US" dirty="0" err="1" smtClean="0">
                <a:solidFill>
                  <a:schemeClr val="bg1"/>
                </a:solidFill>
              </a:rPr>
              <a:t>Dektec</a:t>
            </a:r>
            <a:r>
              <a:rPr lang="en-US" dirty="0" smtClean="0">
                <a:solidFill>
                  <a:schemeClr val="bg1"/>
                </a:solidFill>
              </a:rPr>
              <a:t> modulator on same frequency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 flipV="1">
            <a:off x="4841632" y="5814648"/>
            <a:ext cx="2348837" cy="510572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17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CAS test bed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dirty="0" smtClean="0"/>
              <a:t>example using French DVB-T network:</a:t>
            </a:r>
          </a:p>
          <a:p>
            <a:pPr marL="0" indent="0" algn="r">
              <a:buNone/>
            </a:pPr>
            <a:r>
              <a:rPr lang="en-US" dirty="0" smtClean="0"/>
              <a:t>duplicate and rename a TS, scramble one service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56" y="1924471"/>
            <a:ext cx="9087305" cy="460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1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CAS test bed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-9525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tsp -I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-u $UHF_INPUT</a:t>
            </a:r>
          </a:p>
          <a:p>
            <a:pPr marL="0" indent="-9525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tsrename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-t 9 -a</a:t>
            </a:r>
          </a:p>
          <a:p>
            <a:pPr marL="0" indent="-9525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direct8  -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0x0901 -l 41 -n "Direct 8 Test"</a:t>
            </a:r>
          </a:p>
          <a:p>
            <a:pPr marL="0" indent="-9525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bfmtv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-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0x0903 -l 42 -n "BFM TV Test"</a:t>
            </a:r>
          </a:p>
          <a:p>
            <a:pPr marL="0" indent="-9525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&gt;tele' -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0x0904 -l 43 -n "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&gt;TELE Test"</a:t>
            </a:r>
          </a:p>
          <a:p>
            <a:pPr marL="0" indent="-9525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virgin17 -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0x0905 -l 44 -n "Virgin 17 Test"</a:t>
            </a:r>
          </a:p>
          <a:p>
            <a:pPr marL="0" indent="-9525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gulli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-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0x0906 -l 45 -n "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Gulli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Test"</a:t>
            </a:r>
          </a:p>
          <a:p>
            <a:pPr marL="0" indent="-9525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france4  -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0x0907 -l 46 -n "France 4 Test"</a:t>
            </a:r>
          </a:p>
          <a:p>
            <a:pPr marL="0" indent="-9525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0x02FF   -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0x09FF</a:t>
            </a:r>
          </a:p>
          <a:p>
            <a:pPr marL="0" indent="-9525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-P scrambler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GulliTest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-e $ECMG -s $SUPER_CAS_ID</a:t>
            </a:r>
          </a:p>
          <a:p>
            <a:pPr marL="0" indent="-9525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-p $PMT_CADESC_PRIVATE -a $AC</a:t>
            </a:r>
          </a:p>
          <a:p>
            <a:pPr marL="0" indent="-9525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-b $ECM_BITRATE --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$ECM_PID</a:t>
            </a:r>
          </a:p>
          <a:p>
            <a:pPr marL="0" indent="-9525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-P cat -c -a $CAS_ID/$EMM_PID/$CAT_CADESC_PRIVATE</a:t>
            </a:r>
          </a:p>
          <a:p>
            <a:pPr marL="0" indent="-9525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datainject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-r -s $MUX_SERVER_PORT</a:t>
            </a:r>
          </a:p>
          <a:p>
            <a:pPr marL="0" indent="-9525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-b $EMM_MAX_BITRATE -p $EMM_PID</a:t>
            </a:r>
          </a:p>
          <a:p>
            <a:pPr marL="0" indent="-9525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dektec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-u $UHF_OUTPUT --convolution 2/3 --guard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1/32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35107" y="1664678"/>
            <a:ext cx="3567379" cy="1533838"/>
          </a:xfrm>
          <a:prstGeom prst="roundRect">
            <a:avLst>
              <a:gd name="adj" fmla="val 3779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rename the TS,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rename all services in the TS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(service </a:t>
            </a:r>
            <a:r>
              <a:rPr lang="fr-FR" dirty="0" err="1" smtClean="0">
                <a:solidFill>
                  <a:schemeClr val="bg1"/>
                </a:solidFill>
              </a:rPr>
              <a:t>name</a:t>
            </a:r>
            <a:r>
              <a:rPr lang="fr-FR" dirty="0" smtClean="0">
                <a:solidFill>
                  <a:schemeClr val="bg1"/>
                </a:solidFill>
              </a:rPr>
              <a:t>, service id, LCN)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862625" y="3552092"/>
            <a:ext cx="4039862" cy="1028515"/>
          </a:xfrm>
          <a:prstGeom prst="roundRect">
            <a:avLst>
              <a:gd name="adj" fmla="val 3779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scramble one service,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connect to a real ECM Generator,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update PMT, insert ECM’s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7092462" y="4066350"/>
            <a:ext cx="770163" cy="236019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7862625" y="4934183"/>
            <a:ext cx="4039862" cy="1046977"/>
          </a:xfrm>
          <a:prstGeom prst="roundRect">
            <a:avLst>
              <a:gd name="adj" fmla="val 3779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accept connection from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 a real EMM Generator,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update the CAT, insert EMM’s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>
            <a:off x="5814647" y="5457672"/>
            <a:ext cx="2047978" cy="169405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9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MPE injection and extraction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62" y="2074985"/>
            <a:ext cx="11188460" cy="380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8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tsp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</a:t>
            </a:r>
            <a:r>
              <a:rPr lang="en-US" dirty="0"/>
              <a:t> : duplicate the TS to another application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merge</a:t>
            </a:r>
            <a:r>
              <a:rPr lang="en-US" dirty="0" smtClean="0"/>
              <a:t> : merge </a:t>
            </a:r>
            <a:r>
              <a:rPr lang="en-US" dirty="0"/>
              <a:t>with a TS coming from another application</a:t>
            </a:r>
          </a:p>
          <a:p>
            <a:pPr marL="457200" lvl="1" indent="0">
              <a:buNone/>
            </a:pPr>
            <a:r>
              <a:rPr lang="en-US" dirty="0"/>
              <a:t>merge service references (PAT, CAT, etc</a:t>
            </a:r>
            <a:r>
              <a:rPr lang="en-US" dirty="0" smtClean="0"/>
              <a:t>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21" y="3317630"/>
            <a:ext cx="11734507" cy="2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7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between multiple inputs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62" y="2520460"/>
            <a:ext cx="10377832" cy="3731243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666891" y="1477106"/>
            <a:ext cx="4255477" cy="2086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2400" dirty="0" err="1" smtClean="0"/>
              <a:t>tsswitch</a:t>
            </a:r>
            <a:r>
              <a:rPr lang="fr-FR" sz="2400" dirty="0" smtClean="0"/>
              <a:t> command</a:t>
            </a:r>
          </a:p>
          <a:p>
            <a:pPr>
              <a:spcBef>
                <a:spcPts val="0"/>
              </a:spcBef>
            </a:pPr>
            <a:r>
              <a:rPr lang="fr-FR" sz="2400" dirty="0" err="1" smtClean="0"/>
              <a:t>same</a:t>
            </a:r>
            <a:r>
              <a:rPr lang="fr-FR" sz="2400" dirty="0" smtClean="0"/>
              <a:t> plugins as </a:t>
            </a:r>
            <a:r>
              <a:rPr lang="fr-FR" sz="2400" dirty="0" err="1" smtClean="0"/>
              <a:t>tsp</a:t>
            </a:r>
            <a:endParaRPr lang="fr-FR" sz="2400" dirty="0" smtClean="0"/>
          </a:p>
          <a:p>
            <a:pPr>
              <a:spcBef>
                <a:spcPts val="0"/>
              </a:spcBef>
            </a:pPr>
            <a:r>
              <a:rPr lang="fr-FR" sz="2400" dirty="0" err="1" smtClean="0"/>
              <a:t>various</a:t>
            </a:r>
            <a:r>
              <a:rPr lang="fr-FR" sz="2400" dirty="0" smtClean="0"/>
              <a:t> </a:t>
            </a:r>
            <a:r>
              <a:rPr lang="fr-FR" sz="2400" dirty="0" err="1" smtClean="0"/>
              <a:t>switching</a:t>
            </a:r>
            <a:r>
              <a:rPr lang="fr-FR" sz="2400" dirty="0" smtClean="0"/>
              <a:t> </a:t>
            </a:r>
            <a:r>
              <a:rPr lang="fr-FR" sz="2400" dirty="0" err="1" smtClean="0"/>
              <a:t>strategies</a:t>
            </a:r>
            <a:endParaRPr lang="fr-FR" sz="2400" dirty="0"/>
          </a:p>
          <a:p>
            <a:pPr>
              <a:spcBef>
                <a:spcPts val="0"/>
              </a:spcBef>
            </a:pPr>
            <a:r>
              <a:rPr lang="fr-FR" sz="2400" dirty="0" err="1" smtClean="0"/>
              <a:t>remote</a:t>
            </a:r>
            <a:r>
              <a:rPr lang="fr-FR" sz="2400" dirty="0" smtClean="0"/>
              <a:t> control </a:t>
            </a:r>
            <a:r>
              <a:rPr lang="fr-FR" sz="2400" dirty="0" err="1" smtClean="0"/>
              <a:t>using</a:t>
            </a:r>
            <a:r>
              <a:rPr lang="fr-FR" sz="2400" dirty="0" smtClean="0"/>
              <a:t> UDP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252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Topics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2"/>
              </a:buClr>
            </a:pPr>
            <a:r>
              <a:rPr lang="en-US" noProof="0" dirty="0" smtClean="0"/>
              <a:t>TSDuck overview</a:t>
            </a:r>
          </a:p>
          <a:p>
            <a:pPr>
              <a:buClr>
                <a:schemeClr val="bg2"/>
              </a:buClr>
            </a:pPr>
            <a:r>
              <a:rPr lang="en-US" dirty="0" smtClean="0"/>
              <a:t>Transport stream processor</a:t>
            </a:r>
          </a:p>
          <a:p>
            <a:pPr>
              <a:buClr>
                <a:schemeClr val="bg2"/>
              </a:buClr>
            </a:pPr>
            <a:r>
              <a:rPr lang="en-US" noProof="0" dirty="0" smtClean="0"/>
              <a:t>PSI/SI table manipulation using XML or JSON</a:t>
            </a:r>
          </a:p>
          <a:p>
            <a:pPr>
              <a:buClr>
                <a:schemeClr val="bg2"/>
              </a:buClr>
            </a:pPr>
            <a:r>
              <a:rPr lang="en-US" dirty="0" smtClean="0"/>
              <a:t>Extending TSDuck</a:t>
            </a:r>
          </a:p>
          <a:p>
            <a:pPr>
              <a:buClr>
                <a:schemeClr val="bg2"/>
              </a:buClr>
            </a:pPr>
            <a:r>
              <a:rPr lang="en-US" noProof="0" dirty="0" smtClean="0"/>
              <a:t>TSDuck as an </a:t>
            </a:r>
            <a:r>
              <a:rPr lang="en-US" dirty="0"/>
              <a:t>MPEG/DVB </a:t>
            </a:r>
            <a:r>
              <a:rPr lang="en-US" dirty="0" smtClean="0"/>
              <a:t>C++ library</a:t>
            </a:r>
            <a:endParaRPr lang="en-US" noProof="0" dirty="0" smtClean="0"/>
          </a:p>
          <a:p>
            <a:pPr>
              <a:buClr>
                <a:schemeClr val="bg2"/>
              </a:buClr>
            </a:pPr>
            <a:r>
              <a:rPr lang="en-US" dirty="0" smtClean="0"/>
              <a:t>Using TSDuck from Java and Python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274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plugins</a:t>
            </a:r>
          </a:p>
          <a:p>
            <a:pPr lvl="1"/>
            <a:r>
              <a:rPr lang="en-US" dirty="0" smtClean="0"/>
              <a:t>Files: TS, M2TS, PCAP</a:t>
            </a:r>
          </a:p>
          <a:p>
            <a:pPr lvl="1"/>
            <a:r>
              <a:rPr lang="en-US" dirty="0" smtClean="0"/>
              <a:t>Network: multicast IP, HLS, HTTP, SRT</a:t>
            </a:r>
          </a:p>
          <a:p>
            <a:pPr lvl="1"/>
            <a:r>
              <a:rPr lang="en-US" dirty="0" smtClean="0"/>
              <a:t>Hardware: tuners (DVB, ATSC, ISDB), </a:t>
            </a:r>
            <a:r>
              <a:rPr lang="en-US" dirty="0" err="1" smtClean="0"/>
              <a:t>Dektec</a:t>
            </a:r>
            <a:r>
              <a:rPr lang="en-US" dirty="0" smtClean="0"/>
              <a:t> (ASI, demodulators)</a:t>
            </a:r>
          </a:p>
          <a:p>
            <a:pPr lvl="1"/>
            <a:r>
              <a:rPr lang="en-US" dirty="0" smtClean="0"/>
              <a:t>Application: fork, memory, craft, null</a:t>
            </a:r>
          </a:p>
          <a:p>
            <a:r>
              <a:rPr lang="en-US" dirty="0" smtClean="0"/>
              <a:t>Output plugins</a:t>
            </a:r>
          </a:p>
          <a:p>
            <a:pPr lvl="1"/>
            <a:r>
              <a:rPr lang="en-US" dirty="0" smtClean="0"/>
              <a:t>Files: TS, M2TS</a:t>
            </a:r>
          </a:p>
          <a:p>
            <a:pPr lvl="1"/>
            <a:r>
              <a:rPr lang="en-US" dirty="0" smtClean="0"/>
              <a:t>Network: multicast IP, HLS, SRT</a:t>
            </a:r>
          </a:p>
          <a:p>
            <a:pPr lvl="1"/>
            <a:r>
              <a:rPr lang="en-US" dirty="0" smtClean="0"/>
              <a:t>Hardware: </a:t>
            </a:r>
            <a:r>
              <a:rPr lang="en-US" dirty="0" err="1" smtClean="0"/>
              <a:t>Dektec</a:t>
            </a:r>
            <a:r>
              <a:rPr lang="en-US" dirty="0" smtClean="0"/>
              <a:t> (ASI, modulators), </a:t>
            </a:r>
            <a:r>
              <a:rPr lang="en-US" dirty="0" err="1" smtClean="0"/>
              <a:t>HiDes</a:t>
            </a:r>
            <a:r>
              <a:rPr lang="en-US" dirty="0" smtClean="0"/>
              <a:t> (modulators)</a:t>
            </a:r>
          </a:p>
          <a:p>
            <a:pPr lvl="1"/>
            <a:r>
              <a:rPr lang="en-US" dirty="0" smtClean="0"/>
              <a:t>Application: fork, memory, drop, media player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12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processing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TS transformations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PID or packet filtering, PSI/SI transformation or injection, service extraction or modification, etc.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TS regulation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time regulation, time shifting, scheduled recording, etc.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TS analysis and monitoring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TS analysis, PSI/SI extraction, PID, bitrate monitoring, ECM or EMM monitoring, etc.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TS scrambling &amp; descrambling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DVB </a:t>
            </a:r>
            <a:r>
              <a:rPr lang="en-US" dirty="0" err="1" smtClean="0"/>
              <a:t>SimulCrypt</a:t>
            </a:r>
            <a:r>
              <a:rPr lang="en-US" dirty="0" smtClean="0"/>
              <a:t> support for ECM / EMM injection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Data injection of extraction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SCTE 35, T2-MI, MPE, Teletext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Any other processing you wish to develop…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67 packet processing plugins available (version 3.26)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9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PSI/SI tables manipulation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binary, XML or 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MPEG tables and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Extraction </a:t>
            </a:r>
            <a:r>
              <a:rPr lang="fr-FR" dirty="0" err="1" smtClean="0"/>
              <a:t>from</a:t>
            </a:r>
            <a:r>
              <a:rPr lang="fr-FR" dirty="0" smtClean="0"/>
              <a:t> TS, injection </a:t>
            </a:r>
            <a:r>
              <a:rPr lang="fr-FR" dirty="0" err="1" smtClean="0"/>
              <a:t>into</a:t>
            </a:r>
            <a:r>
              <a:rPr lang="fr-FR" dirty="0" smtClean="0"/>
              <a:t> TS</a:t>
            </a:r>
          </a:p>
          <a:p>
            <a:r>
              <a:rPr lang="fr-FR" dirty="0" smtClean="0"/>
              <a:t>Data formats</a:t>
            </a:r>
          </a:p>
          <a:p>
            <a:pPr lvl="1"/>
            <a:r>
              <a:rPr lang="fr-FR" dirty="0" err="1"/>
              <a:t>b</a:t>
            </a:r>
            <a:r>
              <a:rPr lang="fr-FR" dirty="0" err="1" smtClean="0"/>
              <a:t>inary</a:t>
            </a:r>
            <a:endParaRPr lang="fr-FR" dirty="0"/>
          </a:p>
          <a:p>
            <a:pPr marL="914400" lvl="2" indent="0">
              <a:buNone/>
            </a:pPr>
            <a:r>
              <a:rPr lang="fr-FR" dirty="0" err="1" smtClean="0"/>
              <a:t>raw</a:t>
            </a:r>
            <a:r>
              <a:rPr lang="fr-FR" dirty="0" smtClean="0"/>
              <a:t> sections</a:t>
            </a:r>
          </a:p>
          <a:p>
            <a:pPr lvl="1"/>
            <a:r>
              <a:rPr lang="fr-FR" dirty="0" smtClean="0"/>
              <a:t>XML</a:t>
            </a:r>
          </a:p>
          <a:p>
            <a:pPr marL="914400" lvl="2" indent="0">
              <a:buNone/>
            </a:pPr>
            <a:r>
              <a:rPr lang="fr-FR" dirty="0" err="1"/>
              <a:t>f</a:t>
            </a:r>
            <a:r>
              <a:rPr lang="fr-FR" dirty="0" err="1" smtClean="0"/>
              <a:t>ully</a:t>
            </a:r>
            <a:r>
              <a:rPr lang="fr-FR" dirty="0" smtClean="0"/>
              <a:t> </a:t>
            </a:r>
            <a:r>
              <a:rPr lang="fr-FR" dirty="0" err="1" smtClean="0"/>
              <a:t>documented</a:t>
            </a:r>
            <a:r>
              <a:rPr lang="fr-FR" dirty="0" smtClean="0"/>
              <a:t> in </a:t>
            </a:r>
            <a:r>
              <a:rPr lang="fr-FR" dirty="0" err="1" smtClean="0"/>
              <a:t>user’s</a:t>
            </a:r>
            <a:r>
              <a:rPr lang="fr-FR" dirty="0" smtClean="0"/>
              <a:t> guide</a:t>
            </a:r>
          </a:p>
          <a:p>
            <a:pPr marL="914400" lvl="2" indent="0">
              <a:buNone/>
            </a:pPr>
            <a:r>
              <a:rPr lang="fr-FR" dirty="0" err="1" smtClean="0"/>
              <a:t>easy</a:t>
            </a:r>
            <a:r>
              <a:rPr lang="fr-FR" dirty="0" smtClean="0"/>
              <a:t> to </a:t>
            </a:r>
            <a:r>
              <a:rPr lang="fr-FR" dirty="0" err="1" smtClean="0"/>
              <a:t>manually</a:t>
            </a:r>
            <a:r>
              <a:rPr lang="fr-FR" dirty="0" smtClean="0"/>
              <a:t> </a:t>
            </a:r>
            <a:r>
              <a:rPr lang="fr-FR" dirty="0" err="1" smtClean="0"/>
              <a:t>edit</a:t>
            </a:r>
            <a:r>
              <a:rPr lang="fr-FR" dirty="0" smtClean="0"/>
              <a:t> or </a:t>
            </a:r>
            <a:r>
              <a:rPr lang="fr-FR" dirty="0" err="1" smtClean="0"/>
              <a:t>process</a:t>
            </a:r>
            <a:r>
              <a:rPr lang="fr-FR" dirty="0" smtClean="0"/>
              <a:t> in applications</a:t>
            </a:r>
          </a:p>
          <a:p>
            <a:pPr lvl="1"/>
            <a:r>
              <a:rPr lang="fr-FR" dirty="0" smtClean="0"/>
              <a:t>JSON </a:t>
            </a:r>
          </a:p>
          <a:p>
            <a:pPr marL="914400" lvl="2" indent="0">
              <a:buNone/>
            </a:pPr>
            <a:r>
              <a:rPr lang="fr-FR" dirty="0" err="1" smtClean="0"/>
              <a:t>through</a:t>
            </a:r>
            <a:r>
              <a:rPr lang="fr-FR" dirty="0" smtClean="0"/>
              <a:t> </a:t>
            </a:r>
            <a:r>
              <a:rPr lang="fr-FR" dirty="0" err="1" smtClean="0"/>
              <a:t>automated</a:t>
            </a:r>
            <a:r>
              <a:rPr lang="fr-FR" dirty="0" smtClean="0"/>
              <a:t> XML-to-JSON conversion</a:t>
            </a:r>
          </a:p>
          <a:p>
            <a:pPr marL="914400" lvl="2" indent="0">
              <a:buNone/>
            </a:pPr>
            <a:r>
              <a:rPr lang="fr-FR" dirty="0" err="1" smtClean="0"/>
              <a:t>easy</a:t>
            </a:r>
            <a:r>
              <a:rPr lang="fr-FR" dirty="0" smtClean="0"/>
              <a:t> to </a:t>
            </a:r>
            <a:r>
              <a:rPr lang="fr-FR" dirty="0" err="1" smtClean="0"/>
              <a:t>process</a:t>
            </a:r>
            <a:r>
              <a:rPr lang="fr-FR" dirty="0" smtClean="0"/>
              <a:t> in applications, </a:t>
            </a:r>
            <a:r>
              <a:rPr lang="fr-FR" dirty="0" err="1" smtClean="0"/>
              <a:t>especially</a:t>
            </a:r>
            <a:r>
              <a:rPr lang="fr-FR" dirty="0" smtClean="0"/>
              <a:t> in Python</a:t>
            </a:r>
          </a:p>
          <a:p>
            <a:r>
              <a:rPr lang="fr-FR" dirty="0" smtClean="0"/>
              <a:t>All formats are </a:t>
            </a:r>
            <a:r>
              <a:rPr lang="fr-FR" dirty="0" err="1" smtClean="0"/>
              <a:t>uniformly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endParaRPr lang="fr-FR" dirty="0" smtClean="0"/>
          </a:p>
          <a:p>
            <a:pPr lvl="1"/>
            <a:r>
              <a:rPr lang="fr-FR" dirty="0" smtClean="0"/>
              <a:t>TS extraction, modification, injection</a:t>
            </a:r>
          </a:p>
          <a:p>
            <a:pPr lvl="1"/>
            <a:r>
              <a:rPr lang="fr-FR" dirty="0" smtClean="0"/>
              <a:t>file manipulation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35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Sample</a:t>
            </a:r>
            <a:r>
              <a:rPr lang="fr-FR" dirty="0" smtClean="0"/>
              <a:t> XML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&lt;?xml version="1.0" encoding="UTF-8"?&gt;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&lt;tsduck&gt;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&lt;PAT version="8"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transport_stream_id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="0x0012"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network_PID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="0x0010"&gt;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&lt;service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service_id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="0x0001"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program_map_PID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="0x1234"/&gt;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&lt;service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service_id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="0x0002"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program_map_PID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="0x0678"/&gt;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&lt;/PAT&gt;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&lt;PMT version="4"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service_id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="0x0456" PCR_PID="0x1234"&gt;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CA_descriptor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CA_system_id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="0x0777" CA_PID="0x0251"/&gt;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&lt;component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elementary_PID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="0x0567"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stream_type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="0x12"&gt;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&lt;ISO_639_language_descriptor&gt;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&lt;language code="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audio_type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="0x45"/&gt;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&lt;language code="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deu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audio_type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="0x78"/&gt;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&lt;/ISO_639_language_descriptor&gt;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&lt;/component&gt;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&lt;/PMT&gt;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&lt;/tsduck&gt;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1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</a:t>
            </a:r>
            <a:r>
              <a:rPr lang="fr-FR" dirty="0" err="1" smtClean="0"/>
              <a:t>ways</a:t>
            </a:r>
            <a:r>
              <a:rPr lang="fr-FR" dirty="0" smtClean="0"/>
              <a:t> to update tables in a 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Specialized</a:t>
            </a:r>
            <a:r>
              <a:rPr lang="fr-FR" dirty="0" smtClean="0"/>
              <a:t> plugins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predefined</a:t>
            </a:r>
            <a:r>
              <a:rPr lang="fr-FR" dirty="0" smtClean="0"/>
              <a:t> options</a:t>
            </a:r>
          </a:p>
          <a:p>
            <a:pPr lvl="1"/>
            <a:r>
              <a:rPr lang="fr-FR" dirty="0" smtClean="0"/>
              <a:t>BAT, CAT, NIT, PAT, PMT, SDT</a:t>
            </a:r>
          </a:p>
          <a:p>
            <a:r>
              <a:rPr lang="fr-FR" dirty="0" err="1" smtClean="0"/>
              <a:t>Manual</a:t>
            </a:r>
            <a:r>
              <a:rPr lang="fr-FR" dirty="0" smtClean="0"/>
              <a:t> XML handling</a:t>
            </a:r>
          </a:p>
          <a:p>
            <a:pPr lvl="1"/>
            <a:r>
              <a:rPr lang="fr-FR" dirty="0" err="1" smtClean="0"/>
              <a:t>Extract</a:t>
            </a:r>
            <a:r>
              <a:rPr lang="fr-FR" dirty="0" smtClean="0"/>
              <a:t> the table as an XML file</a:t>
            </a:r>
          </a:p>
          <a:p>
            <a:pPr lvl="1"/>
            <a:r>
              <a:rPr lang="fr-FR" dirty="0" smtClean="0"/>
              <a:t>Edit the file</a:t>
            </a:r>
          </a:p>
          <a:p>
            <a:pPr lvl="1"/>
            <a:r>
              <a:rPr lang="fr-FR" dirty="0" err="1" smtClean="0"/>
              <a:t>Reinject</a:t>
            </a:r>
            <a:r>
              <a:rPr lang="fr-FR" dirty="0" smtClean="0"/>
              <a:t> the file</a:t>
            </a:r>
          </a:p>
          <a:p>
            <a:r>
              <a:rPr lang="fr-FR" dirty="0" err="1" smtClean="0"/>
              <a:t>Automated</a:t>
            </a:r>
            <a:r>
              <a:rPr lang="fr-FR" dirty="0" smtClean="0"/>
              <a:t> XML modification</a:t>
            </a:r>
          </a:p>
          <a:p>
            <a:pPr lvl="1"/>
            <a:r>
              <a:rPr lang="fr-FR" dirty="0" err="1" smtClean="0"/>
              <a:t>Using</a:t>
            </a:r>
            <a:r>
              <a:rPr lang="fr-FR" dirty="0" smtClean="0"/>
              <a:t> « XML patch files »</a:t>
            </a:r>
          </a:p>
          <a:p>
            <a:pPr lvl="1"/>
            <a:r>
              <a:rPr lang="fr-FR" dirty="0" smtClean="0"/>
              <a:t>Flexible XML </a:t>
            </a:r>
            <a:r>
              <a:rPr lang="fr-FR" dirty="0" err="1" smtClean="0"/>
              <a:t>templates</a:t>
            </a:r>
            <a:r>
              <a:rPr lang="fr-FR" dirty="0" smtClean="0"/>
              <a:t> to update tables on the </a:t>
            </a:r>
            <a:r>
              <a:rPr lang="fr-FR" dirty="0" err="1" smtClean="0"/>
              <a:t>fly</a:t>
            </a:r>
            <a:endParaRPr lang="fr-FR" dirty="0" smtClean="0"/>
          </a:p>
          <a:p>
            <a:pPr lvl="1"/>
            <a:r>
              <a:rPr lang="fr-FR" dirty="0" err="1" smtClean="0"/>
              <a:t>Similar</a:t>
            </a:r>
            <a:r>
              <a:rPr lang="fr-FR" dirty="0" smtClean="0"/>
              <a:t> to XSLT in </a:t>
            </a:r>
            <a:r>
              <a:rPr lang="fr-FR" dirty="0" err="1" smtClean="0"/>
              <a:t>principle</a:t>
            </a:r>
            <a:r>
              <a:rPr lang="fr-FR" dirty="0" smtClean="0"/>
              <a:t>, but </a:t>
            </a:r>
            <a:r>
              <a:rPr lang="fr-FR" dirty="0" err="1" smtClean="0"/>
              <a:t>much</a:t>
            </a:r>
            <a:r>
              <a:rPr lang="fr-FR" dirty="0" smtClean="0"/>
              <a:t> </a:t>
            </a:r>
            <a:r>
              <a:rPr lang="fr-FR" dirty="0" err="1" smtClean="0"/>
              <a:t>simpler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0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Extending</a:t>
            </a:r>
            <a:r>
              <a:rPr lang="fr-FR" dirty="0" smtClean="0"/>
              <a:t> TSDuck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C++ transport </a:t>
            </a:r>
            <a:r>
              <a:rPr lang="fr-FR" dirty="0" err="1" smtClean="0"/>
              <a:t>stream</a:t>
            </a:r>
            <a:r>
              <a:rPr lang="fr-FR" dirty="0" smtClean="0"/>
              <a:t> </a:t>
            </a:r>
            <a:r>
              <a:rPr lang="fr-FR" dirty="0" err="1" smtClean="0"/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4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Extending</a:t>
            </a:r>
            <a:r>
              <a:rPr lang="fr-FR" dirty="0" smtClean="0"/>
              <a:t> TSDuck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TSDuck is extensible</a:t>
            </a:r>
          </a:p>
          <a:p>
            <a:pPr lvl="1"/>
            <a:r>
              <a:rPr lang="en-US" dirty="0"/>
              <a:t>Source code provided</a:t>
            </a:r>
          </a:p>
          <a:p>
            <a:pPr marL="896937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clone https://github.com/tsduck/tsduck.git</a:t>
            </a:r>
          </a:p>
          <a:p>
            <a:pPr lvl="1"/>
            <a:r>
              <a:rPr lang="en-US" dirty="0"/>
              <a:t>Common API for Linux, Windows and macOS</a:t>
            </a:r>
          </a:p>
          <a:p>
            <a:pPr marL="914400" lvl="2" indent="0">
              <a:buNone/>
            </a:pPr>
            <a:r>
              <a:rPr lang="en-US" dirty="0"/>
              <a:t>DVB tuners and </a:t>
            </a:r>
            <a:r>
              <a:rPr lang="en-US" dirty="0" err="1"/>
              <a:t>Dektec</a:t>
            </a:r>
            <a:r>
              <a:rPr lang="en-US" dirty="0"/>
              <a:t> cards are not supported on macOS</a:t>
            </a:r>
          </a:p>
          <a:p>
            <a:pPr lvl="1"/>
            <a:r>
              <a:rPr lang="en-US" dirty="0"/>
              <a:t>Programmer’s guide</a:t>
            </a:r>
          </a:p>
          <a:p>
            <a:pPr marL="914400" lvl="2" indent="0">
              <a:buNone/>
            </a:pPr>
            <a:r>
              <a:rPr lang="en-US" dirty="0" smtClean="0"/>
              <a:t>doxygen-generated</a:t>
            </a:r>
            <a:r>
              <a:rPr lang="en-US" dirty="0"/>
              <a:t>, see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https://tsduck.io/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/>
              <a:t>You can modify it yourself 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5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extending</a:t>
            </a:r>
            <a:r>
              <a:rPr lang="fr-FR" dirty="0" smtClean="0"/>
              <a:t> TSDuck?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Identify your needs</a:t>
            </a:r>
          </a:p>
          <a:p>
            <a:pPr>
              <a:lnSpc>
                <a:spcPct val="90000"/>
              </a:lnSpc>
            </a:pPr>
            <a:r>
              <a:rPr lang="en-US" dirty="0"/>
              <a:t>Try to find a solution using existing </a:t>
            </a:r>
            <a:r>
              <a:rPr lang="en-US" dirty="0" smtClean="0"/>
              <a:t>TSDuck plugins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review utilities and plugins</a:t>
            </a:r>
          </a:p>
          <a:p>
            <a:pPr>
              <a:lnSpc>
                <a:spcPct val="90000"/>
              </a:lnSpc>
            </a:pPr>
            <a:r>
              <a:rPr lang="en-US" dirty="0"/>
              <a:t>Try to extend an existing utility or plugin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add new options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add features, don’t modify existing behavior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remain upward compatible</a:t>
            </a:r>
          </a:p>
          <a:p>
            <a:pPr>
              <a:lnSpc>
                <a:spcPct val="90000"/>
              </a:lnSpc>
            </a:pPr>
            <a:r>
              <a:rPr lang="en-US" dirty="0"/>
              <a:t>Develop your own plugin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it is quite simple, really</a:t>
            </a:r>
          </a:p>
          <a:p>
            <a:pPr>
              <a:lnSpc>
                <a:spcPct val="90000"/>
              </a:lnSpc>
            </a:pPr>
            <a:r>
              <a:rPr lang="en-US" dirty="0"/>
              <a:t>Send your code back </a:t>
            </a:r>
            <a:r>
              <a:rPr lang="en-US" dirty="0" smtClean="0"/>
              <a:t>using a pull request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so that everyone can benefit from </a:t>
            </a:r>
            <a:r>
              <a:rPr lang="en-US" dirty="0" smtClean="0"/>
              <a:t>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Coding</a:t>
            </a:r>
            <a:r>
              <a:rPr lang="fr-FR" dirty="0" smtClean="0"/>
              <a:t> </a:t>
            </a:r>
            <a:r>
              <a:rPr lang="fr-FR" dirty="0" err="1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write a plugin from scratch</a:t>
            </a:r>
          </a:p>
          <a:p>
            <a:pPr lvl="1"/>
            <a:r>
              <a:rPr lang="en-US" dirty="0"/>
              <a:t>use an existing one as code base</a:t>
            </a:r>
          </a:p>
          <a:p>
            <a:pPr lvl="1"/>
            <a:r>
              <a:rPr lang="en-US" dirty="0"/>
              <a:t>choose one which is technically similar</a:t>
            </a:r>
          </a:p>
          <a:p>
            <a:pPr marL="914400" lvl="2" indent="0">
              <a:buNone/>
            </a:pPr>
            <a:r>
              <a:rPr lang="en-US" dirty="0"/>
              <a:t>input?  output?  PSI/SI transformation?  packet filtering?</a:t>
            </a:r>
          </a:p>
          <a:p>
            <a:r>
              <a:rPr lang="en-US" dirty="0"/>
              <a:t>Implement simple &amp; elementary features</a:t>
            </a:r>
          </a:p>
          <a:p>
            <a:pPr lvl="1"/>
            <a:r>
              <a:rPr lang="en-US" dirty="0"/>
              <a:t>preserve TSDuck philosophy</a:t>
            </a:r>
          </a:p>
          <a:p>
            <a:pPr marL="914400" lvl="2" indent="0">
              <a:buNone/>
            </a:pPr>
            <a:r>
              <a:rPr lang="en-US" dirty="0"/>
              <a:t>develop several elementary plugins if necessary</a:t>
            </a:r>
          </a:p>
          <a:p>
            <a:pPr marL="914400" lvl="2" indent="0">
              <a:buNone/>
            </a:pPr>
            <a:r>
              <a:rPr lang="en-US" dirty="0"/>
              <a:t>not a single big plugin implementing several features</a:t>
            </a:r>
          </a:p>
          <a:p>
            <a:r>
              <a:rPr lang="fr-FR" dirty="0" smtClean="0"/>
              <a:t>Read the « TSDuck </a:t>
            </a:r>
            <a:r>
              <a:rPr lang="fr-FR" dirty="0" err="1" smtClean="0"/>
              <a:t>coding</a:t>
            </a:r>
            <a:r>
              <a:rPr lang="fr-FR" dirty="0" smtClean="0"/>
              <a:t> guidelines » document</a:t>
            </a:r>
          </a:p>
          <a:p>
            <a:pPr lvl="1"/>
            <a:r>
              <a:rPr lang="fr-FR" dirty="0" smtClean="0"/>
              <a:t>a </a:t>
            </a:r>
            <a:r>
              <a:rPr lang="fr-FR" dirty="0" err="1" smtClean="0"/>
              <a:t>recommended</a:t>
            </a:r>
            <a:r>
              <a:rPr lang="fr-FR" dirty="0" smtClean="0"/>
              <a:t> </a:t>
            </a:r>
            <a:r>
              <a:rPr lang="fr-FR" dirty="0" err="1" smtClean="0"/>
              <a:t>reading</a:t>
            </a:r>
            <a:r>
              <a:rPr lang="fr-FR" dirty="0" smtClean="0"/>
              <a:t>, </a:t>
            </a:r>
            <a:r>
              <a:rPr lang="fr-FR" dirty="0" err="1" smtClean="0"/>
              <a:t>although</a:t>
            </a:r>
            <a:r>
              <a:rPr lang="fr-FR" dirty="0" smtClean="0"/>
              <a:t> not </a:t>
            </a:r>
            <a:r>
              <a:rPr lang="fr-FR" dirty="0" err="1" smtClean="0"/>
              <a:t>required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569569" y="2907323"/>
            <a:ext cx="3051563" cy="1934307"/>
          </a:xfrm>
          <a:prstGeom prst="roundRect">
            <a:avLst>
              <a:gd name="adj" fmla="val 3779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 smtClean="0">
                <a:solidFill>
                  <a:schemeClr val="bg1"/>
                </a:solidFill>
              </a:rPr>
              <a:t>RTFM</a:t>
            </a:r>
            <a:endParaRPr lang="fr-FR" sz="4400" dirty="0" smtClean="0">
              <a:solidFill>
                <a:schemeClr val="bg1"/>
              </a:solidFill>
            </a:endParaRPr>
          </a:p>
          <a:p>
            <a:pPr algn="ctr"/>
            <a:r>
              <a:rPr lang="fr-FR" sz="2400" dirty="0" smtClean="0">
                <a:solidFill>
                  <a:schemeClr val="bg1"/>
                </a:solidFill>
              </a:rPr>
              <a:t>(as </a:t>
            </a:r>
            <a:r>
              <a:rPr lang="fr-FR" sz="2400" dirty="0" err="1" smtClean="0">
                <a:solidFill>
                  <a:schemeClr val="bg1"/>
                </a:solidFill>
              </a:rPr>
              <a:t>usual</a:t>
            </a:r>
            <a:r>
              <a:rPr lang="fr-FR" sz="2400" dirty="0">
                <a:solidFill>
                  <a:schemeClr val="bg1"/>
                </a:solidFill>
              </a:rPr>
              <a:t>)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94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Process ISO/IEC 13818-1 transport streams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Set of low-level utilities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extensible through plugins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« Batch &amp; Bash » oriented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command-line only, no fancy GUI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one utility or plugin = one elementary function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can be combined in any order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Written in C++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reusable and extensible code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Java and Python bindings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Available on Linux, Windows and macOS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4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the TSDuck </a:t>
            </a:r>
            <a:r>
              <a:rPr lang="fr-FR" dirty="0" err="1" smtClean="0"/>
              <a:t>library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develop third-party </a:t>
            </a:r>
            <a:r>
              <a:rPr lang="en-US" dirty="0" smtClean="0"/>
              <a:t>applications</a:t>
            </a:r>
            <a:br>
              <a:rPr lang="en-US" dirty="0" smtClean="0"/>
            </a:br>
            <a:r>
              <a:rPr lang="fr-FR" dirty="0" smtClean="0"/>
              <a:t>in C++, Java or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TSDuck </a:t>
            </a:r>
            <a:r>
              <a:rPr lang="fr-FR" dirty="0" err="1" smtClean="0"/>
              <a:t>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TSDuck common code is in one large library</a:t>
            </a:r>
          </a:p>
          <a:p>
            <a:pPr lvl="1"/>
            <a:r>
              <a:rPr lang="en-US" dirty="0" smtClean="0"/>
              <a:t>libtsduck.so </a:t>
            </a:r>
            <a:r>
              <a:rPr lang="en-US" dirty="0"/>
              <a:t>/ tsduck.dll</a:t>
            </a:r>
          </a:p>
          <a:p>
            <a:r>
              <a:rPr lang="en-US" dirty="0"/>
              <a:t>Contains generic and reusable C++ code</a:t>
            </a:r>
          </a:p>
          <a:p>
            <a:pPr lvl="1"/>
            <a:r>
              <a:rPr lang="en-US" dirty="0"/>
              <a:t>basic operating system independent features</a:t>
            </a:r>
          </a:p>
          <a:p>
            <a:pPr marL="914400" lvl="2" indent="0">
              <a:buNone/>
            </a:pPr>
            <a:r>
              <a:rPr lang="en-US" dirty="0"/>
              <a:t>system, multi-treading, synchronization, networking, cryptography, etc.</a:t>
            </a:r>
          </a:p>
          <a:p>
            <a:pPr lvl="1"/>
            <a:r>
              <a:rPr lang="en-US" dirty="0" smtClean="0"/>
              <a:t>MPEG/DVB </a:t>
            </a:r>
            <a:r>
              <a:rPr lang="en-US" dirty="0"/>
              <a:t>features</a:t>
            </a:r>
          </a:p>
          <a:p>
            <a:pPr marL="914400" lvl="2" indent="0">
              <a:buNone/>
            </a:pPr>
            <a:r>
              <a:rPr lang="en-US" dirty="0"/>
              <a:t>TS packets, PSI/SI tables, sections and descriptors, </a:t>
            </a:r>
            <a:r>
              <a:rPr lang="en-US" dirty="0" err="1"/>
              <a:t>demultiplexing</a:t>
            </a:r>
            <a:r>
              <a:rPr lang="en-US" dirty="0"/>
              <a:t>, </a:t>
            </a:r>
            <a:r>
              <a:rPr lang="en-US" dirty="0" err="1"/>
              <a:t>packetization</a:t>
            </a:r>
            <a:r>
              <a:rPr lang="en-US" dirty="0" smtClean="0"/>
              <a:t>, encapsulation, </a:t>
            </a:r>
            <a:r>
              <a:rPr lang="en-US" dirty="0"/>
              <a:t>DVB tuners, etc.</a:t>
            </a:r>
          </a:p>
          <a:p>
            <a:r>
              <a:rPr lang="en-US" dirty="0"/>
              <a:t>Can be used in your application</a:t>
            </a:r>
          </a:p>
          <a:p>
            <a:pPr lvl="1"/>
            <a:r>
              <a:rPr lang="en-US" dirty="0"/>
              <a:t>even if not part of </a:t>
            </a:r>
            <a:r>
              <a:rPr lang="en-US" dirty="0" smtClean="0"/>
              <a:t>TSDuck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7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Software 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36" y="1500554"/>
            <a:ext cx="6040680" cy="4971946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6879506" y="1500554"/>
            <a:ext cx="5258438" cy="49006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C++ applications</a:t>
            </a:r>
          </a:p>
          <a:p>
            <a:pPr marL="457200" lvl="1" indent="0">
              <a:buNone/>
            </a:pPr>
            <a:r>
              <a:rPr lang="fr-FR" dirty="0" smtClean="0"/>
              <a:t>all TSDuck </a:t>
            </a:r>
            <a:r>
              <a:rPr lang="fr-FR" dirty="0" err="1" smtClean="0"/>
              <a:t>features</a:t>
            </a:r>
            <a:endParaRPr lang="fr-FR" dirty="0" smtClean="0"/>
          </a:p>
          <a:p>
            <a:r>
              <a:rPr lang="fr-FR" dirty="0" smtClean="0"/>
              <a:t>Java or Python applications</a:t>
            </a:r>
          </a:p>
          <a:p>
            <a:pPr marL="457200" lvl="1" indent="0">
              <a:buNone/>
            </a:pPr>
            <a:r>
              <a:rPr lang="fr-FR" dirty="0" smtClean="0"/>
              <a:t>high-</a:t>
            </a:r>
            <a:r>
              <a:rPr lang="fr-FR" dirty="0" err="1" smtClean="0"/>
              <a:t>level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endParaRPr lang="fr-FR" dirty="0" smtClean="0"/>
          </a:p>
          <a:p>
            <a:pPr marL="457200" lvl="1" indent="0">
              <a:buNone/>
            </a:pPr>
            <a:r>
              <a:rPr lang="fr-FR" dirty="0" smtClean="0"/>
              <a:t>interactions </a:t>
            </a:r>
            <a:r>
              <a:rPr lang="fr-FR" dirty="0" err="1" smtClean="0"/>
              <a:t>using</a:t>
            </a:r>
            <a:r>
              <a:rPr lang="fr-FR" dirty="0" smtClean="0"/>
              <a:t> JSON or XML</a:t>
            </a:r>
          </a:p>
          <a:p>
            <a:pPr marL="457200" lvl="1" indent="0">
              <a:buNone/>
            </a:pPr>
            <a:r>
              <a:rPr lang="fr-FR" dirty="0" smtClean="0"/>
              <a:t>memory buffers for input/output</a:t>
            </a:r>
          </a:p>
          <a:p>
            <a:r>
              <a:rPr lang="fr-FR" dirty="0" smtClean="0"/>
              <a:t>Custom plugins</a:t>
            </a:r>
          </a:p>
          <a:p>
            <a:pPr lvl="1"/>
            <a:r>
              <a:rPr lang="fr-FR" dirty="0" smtClean="0"/>
              <a:t>C++ </a:t>
            </a:r>
            <a:r>
              <a:rPr lang="fr-FR" dirty="0" err="1" smtClean="0"/>
              <a:t>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Programmer’s</a:t>
            </a:r>
            <a:r>
              <a:rPr lang="fr-FR" dirty="0" smtClean="0"/>
              <a:t>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Online, </a:t>
            </a: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https://tsduck.io/doxy/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dirty="0" err="1" smtClean="0"/>
              <a:t>automatically</a:t>
            </a:r>
            <a:r>
              <a:rPr lang="fr-FR" dirty="0" smtClean="0"/>
              <a:t> </a:t>
            </a:r>
            <a:r>
              <a:rPr lang="fr-FR" dirty="0" err="1" smtClean="0"/>
              <a:t>updated</a:t>
            </a:r>
            <a:r>
              <a:rPr lang="fr-FR" dirty="0" smtClean="0"/>
              <a:t> </a:t>
            </a:r>
            <a:r>
              <a:rPr lang="fr-FR" dirty="0" err="1" smtClean="0"/>
              <a:t>every</a:t>
            </a:r>
            <a:r>
              <a:rPr lang="fr-FR" dirty="0" smtClean="0"/>
              <a:t> night</a:t>
            </a:r>
          </a:p>
          <a:p>
            <a:r>
              <a:rPr lang="fr-FR" dirty="0" err="1" smtClean="0"/>
              <a:t>Tutorials</a:t>
            </a:r>
            <a:endParaRPr lang="fr-FR" dirty="0"/>
          </a:p>
          <a:p>
            <a:pPr lvl="1"/>
            <a:r>
              <a:rPr lang="fr-FR" dirty="0" smtClean="0"/>
              <a:t>building TSDuck and applications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library</a:t>
            </a:r>
            <a:endParaRPr lang="fr-FR" dirty="0" smtClean="0"/>
          </a:p>
          <a:p>
            <a:pPr lvl="1"/>
            <a:r>
              <a:rPr lang="fr-FR" dirty="0" err="1"/>
              <a:t>d</a:t>
            </a:r>
            <a:r>
              <a:rPr lang="fr-FR" dirty="0" err="1" smtClean="0"/>
              <a:t>eveloping</a:t>
            </a:r>
            <a:r>
              <a:rPr lang="fr-FR" dirty="0" smtClean="0"/>
              <a:t> TSDuck plugins and extensions</a:t>
            </a:r>
          </a:p>
          <a:p>
            <a:pPr lvl="1"/>
            <a:r>
              <a:rPr lang="fr-FR" dirty="0" smtClean="0"/>
              <a:t>C++ </a:t>
            </a:r>
            <a:r>
              <a:rPr lang="fr-FR" dirty="0" err="1" smtClean="0"/>
              <a:t>library</a:t>
            </a:r>
            <a:r>
              <a:rPr lang="fr-FR" dirty="0" smtClean="0"/>
              <a:t> tutorial</a:t>
            </a:r>
          </a:p>
          <a:p>
            <a:pPr lvl="1"/>
            <a:r>
              <a:rPr lang="fr-FR" dirty="0" smtClean="0"/>
              <a:t>Java and Python bindings</a:t>
            </a:r>
          </a:p>
          <a:p>
            <a:r>
              <a:rPr lang="fr-FR" dirty="0" smtClean="0"/>
              <a:t>Reference</a:t>
            </a:r>
          </a:p>
          <a:p>
            <a:pPr lvl="1"/>
            <a:r>
              <a:rPr lang="fr-FR" dirty="0"/>
              <a:t>a</a:t>
            </a:r>
            <a:r>
              <a:rPr lang="fr-FR" dirty="0" smtClean="0"/>
              <a:t>ll C++, Java and Python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0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Thank you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Any question?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775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TSDuck is / is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 smtClean="0"/>
              <a:t>TSDuck is a general-purpose toolbox for digital TV engineers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lab, demo, test, integration, debug, end-to-end testing </a:t>
            </a:r>
            <a:r>
              <a:rPr lang="en-US" dirty="0" smtClean="0">
                <a:sym typeface="Wingdings" panose="05000000000000000000" pitchFamily="2" charset="2"/>
              </a:rPr>
              <a:t>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TSDuck is not an off-the-shelf ready-to-use specialized application for production and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6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usages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TS acquisition (IP, HTTP, HLS, SRT, DVB, ATSC, ISDB, ASI)</a:t>
            </a:r>
          </a:p>
          <a:p>
            <a:r>
              <a:rPr lang="en-US" dirty="0" smtClean="0"/>
              <a:t>TS analysis</a:t>
            </a:r>
          </a:p>
          <a:p>
            <a:r>
              <a:rPr lang="en-US" dirty="0" err="1" smtClean="0"/>
              <a:t>Transmodulation</a:t>
            </a:r>
            <a:endParaRPr lang="en-US" dirty="0" smtClean="0"/>
          </a:p>
          <a:p>
            <a:r>
              <a:rPr lang="en-US" dirty="0" smtClean="0"/>
              <a:t>Analysis, edition, injection of PSI/SI</a:t>
            </a:r>
          </a:p>
          <a:p>
            <a:pPr lvl="1"/>
            <a:r>
              <a:rPr lang="en-US" dirty="0" smtClean="0"/>
              <a:t>using and editing PSI/SI in XML or JSON format</a:t>
            </a:r>
          </a:p>
          <a:p>
            <a:r>
              <a:rPr lang="en-US" dirty="0" smtClean="0"/>
              <a:t>Service manipulation</a:t>
            </a:r>
          </a:p>
          <a:p>
            <a:pPr lvl="1"/>
            <a:r>
              <a:rPr lang="en-US" dirty="0" smtClean="0"/>
              <a:t>extract, remove, rename, etc.</a:t>
            </a:r>
          </a:p>
          <a:p>
            <a:r>
              <a:rPr lang="en-US" dirty="0" smtClean="0"/>
              <a:t>SCTE 35 splicing injection and extraction</a:t>
            </a:r>
          </a:p>
          <a:p>
            <a:r>
              <a:rPr lang="en-US" dirty="0" smtClean="0"/>
              <a:t>MPE injection and extraction (Multi-Protocol Encapsulation)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2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usages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Route, merge, fork TS between applications</a:t>
            </a:r>
          </a:p>
          <a:p>
            <a:r>
              <a:rPr lang="en-US" dirty="0" smtClean="0"/>
              <a:t>Test </a:t>
            </a:r>
            <a:r>
              <a:rPr lang="en-US" dirty="0"/>
              <a:t>bed for CAS or STB</a:t>
            </a:r>
          </a:p>
          <a:p>
            <a:pPr lvl="1"/>
            <a:r>
              <a:rPr lang="en-US" dirty="0"/>
              <a:t>injection of test cases</a:t>
            </a:r>
          </a:p>
          <a:p>
            <a:pPr lvl="1"/>
            <a:r>
              <a:rPr lang="en-US" dirty="0"/>
              <a:t>DVB Scrambling and DVB </a:t>
            </a:r>
            <a:r>
              <a:rPr lang="en-US" dirty="0" err="1"/>
              <a:t>SimulCrypt</a:t>
            </a:r>
            <a:r>
              <a:rPr lang="en-US" dirty="0"/>
              <a:t> support</a:t>
            </a:r>
          </a:p>
          <a:p>
            <a:r>
              <a:rPr lang="en-US" dirty="0"/>
              <a:t>Extraction of specific streams</a:t>
            </a:r>
          </a:p>
          <a:p>
            <a:pPr lvl="1"/>
            <a:r>
              <a:rPr lang="en-US" dirty="0"/>
              <a:t>T2-MI (DVB-T2 Modulator Interface)</a:t>
            </a:r>
          </a:p>
          <a:p>
            <a:pPr lvl="1"/>
            <a:r>
              <a:rPr lang="en-US" dirty="0"/>
              <a:t>PLP’s (Physical Layer Pipe)</a:t>
            </a:r>
          </a:p>
          <a:p>
            <a:pPr lvl="1"/>
            <a:r>
              <a:rPr lang="en-US" dirty="0"/>
              <a:t>Teletext subtitles</a:t>
            </a:r>
          </a:p>
          <a:p>
            <a:r>
              <a:rPr lang="en-US" dirty="0" smtClean="0"/>
              <a:t>Any </a:t>
            </a:r>
            <a:r>
              <a:rPr lang="en-US" dirty="0"/>
              <a:t>combination of the above and more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5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site</a:t>
            </a:r>
          </a:p>
          <a:p>
            <a:pPr lvl="1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https://tsduck.io/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/>
              <a:t>Open-source code</a:t>
            </a:r>
          </a:p>
          <a:p>
            <a:pPr marL="628650" lvl="2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https://github.com/tsduck/tsduck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/>
              <a:t>BSD license</a:t>
            </a:r>
          </a:p>
          <a:p>
            <a:pPr lvl="1"/>
            <a:r>
              <a:rPr lang="en-US" dirty="0" smtClean="0"/>
              <a:t>liberal, no GPL-like contamination</a:t>
            </a:r>
          </a:p>
          <a:p>
            <a:pPr lvl="1"/>
            <a:r>
              <a:rPr lang="en-US" dirty="0" smtClean="0"/>
              <a:t>can be used in all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9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</a:p>
          <a:p>
            <a:pPr lvl="1"/>
            <a:r>
              <a:rPr lang="en-US" dirty="0" smtClean="0"/>
              <a:t>pre-built binary installers for Windows and Linux</a:t>
            </a:r>
          </a:p>
          <a:p>
            <a:pPr marL="914400" lvl="2" indent="0">
              <a:buNone/>
            </a:pPr>
            <a:r>
              <a:rPr lang="en-US" dirty="0" smtClean="0"/>
              <a:t>Fedora, CentOS, Ubuntu, </a:t>
            </a:r>
            <a:r>
              <a:rPr lang="en-US" dirty="0" err="1" smtClean="0"/>
              <a:t>Debian</a:t>
            </a:r>
            <a:r>
              <a:rPr lang="en-US" dirty="0" smtClean="0"/>
              <a:t>, </a:t>
            </a:r>
            <a:r>
              <a:rPr lang="en-US" dirty="0" err="1" smtClean="0"/>
              <a:t>Raspbian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user’s contribution: Arch Linux (AUR)</a:t>
            </a:r>
          </a:p>
          <a:p>
            <a:pPr lvl="1"/>
            <a:r>
              <a:rPr lang="en-US" dirty="0" smtClean="0"/>
              <a:t>through Homebrew on macOS</a:t>
            </a:r>
          </a:p>
          <a:p>
            <a:pPr marL="914400" lvl="2" indent="0">
              <a:buNone/>
            </a:pPr>
            <a:r>
              <a:rPr lang="en-US" dirty="0" smtClean="0"/>
              <a:t>user’s contribution: </a:t>
            </a:r>
            <a:r>
              <a:rPr lang="en-US" dirty="0" err="1" smtClean="0"/>
              <a:t>MacPorts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user’s guide</a:t>
            </a:r>
          </a:p>
          <a:p>
            <a:pPr marL="914400" lvl="2" indent="0">
              <a:buNone/>
            </a:pPr>
            <a:r>
              <a:rPr lang="en-US" dirty="0" smtClean="0"/>
              <a:t>PDF, ~500 pages of references and examples</a:t>
            </a:r>
          </a:p>
          <a:p>
            <a:pPr lvl="1"/>
            <a:r>
              <a:rPr lang="en-US" dirty="0" smtClean="0"/>
              <a:t>programmer’s guide</a:t>
            </a:r>
          </a:p>
          <a:p>
            <a:pPr marL="914400" lvl="2" indent="0">
              <a:buNone/>
            </a:pPr>
            <a:r>
              <a:rPr lang="en-US" dirty="0" smtClean="0"/>
              <a:t>doxygen-generated, online on tsduck.io</a:t>
            </a:r>
          </a:p>
          <a:p>
            <a:pPr marL="914400" lvl="2" indent="0">
              <a:buNone/>
            </a:pPr>
            <a:r>
              <a:rPr lang="en-US" dirty="0" smtClean="0"/>
              <a:t>for C++, Java and Python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0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transport stream processor</a:t>
            </a:r>
          </a:p>
        </p:txBody>
      </p:sp>
    </p:spTree>
    <p:extLst>
      <p:ext uri="{BB962C8B-B14F-4D97-AF65-F5344CB8AC3E}">
        <p14:creationId xmlns:p14="http://schemas.microsoft.com/office/powerpoint/2010/main" val="315747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009688"/>
      </a:lt2>
      <a:accent1>
        <a:srgbClr val="2C6E49"/>
      </a:accent1>
      <a:accent2>
        <a:srgbClr val="4C956C"/>
      </a:accent2>
      <a:accent3>
        <a:srgbClr val="FEFEE3"/>
      </a:accent3>
      <a:accent4>
        <a:srgbClr val="FFC9B9"/>
      </a:accent4>
      <a:accent5>
        <a:srgbClr val="D68C45"/>
      </a:accent5>
      <a:accent6>
        <a:srgbClr val="71B78F"/>
      </a:accent6>
      <a:hlink>
        <a:srgbClr val="0563C1"/>
      </a:hlink>
      <a:folHlink>
        <a:srgbClr val="954F72"/>
      </a:folHlink>
    </a:clrScheme>
    <a:fontScheme name="TSDuck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1858</Words>
  <Application>Microsoft Office PowerPoint</Application>
  <PresentationFormat>Widescreen</PresentationFormat>
  <Paragraphs>292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Consolas</vt:lpstr>
      <vt:lpstr>Courier New</vt:lpstr>
      <vt:lpstr>Segoe UI</vt:lpstr>
      <vt:lpstr>Wingdings</vt:lpstr>
      <vt:lpstr>Office Theme</vt:lpstr>
      <vt:lpstr>TSDuck</vt:lpstr>
      <vt:lpstr>Topics</vt:lpstr>
      <vt:lpstr>TSDuck overview</vt:lpstr>
      <vt:lpstr>What TSDuck is / is not</vt:lpstr>
      <vt:lpstr>Sample usages (1/2)</vt:lpstr>
      <vt:lpstr>Sample usages (2/2)</vt:lpstr>
      <vt:lpstr>Availability</vt:lpstr>
      <vt:lpstr>Delivery</vt:lpstr>
      <vt:lpstr>tsp</vt:lpstr>
      <vt:lpstr>tsp overview</vt:lpstr>
      <vt:lpstr>tsp plugin chain</vt:lpstr>
      <vt:lpstr>tsp plugins</vt:lpstr>
      <vt:lpstr>tsp basic syntax</vt:lpstr>
      <vt:lpstr>Simple examples</vt:lpstr>
      <vt:lpstr>Sample CAS test bed (1/2)</vt:lpstr>
      <vt:lpstr>Sample CAS test bed (2/2)</vt:lpstr>
      <vt:lpstr>Sample MPE injection and extraction</vt:lpstr>
      <vt:lpstr>Multiple tsp instances</vt:lpstr>
      <vt:lpstr>Switching between multiple inputs</vt:lpstr>
      <vt:lpstr>Input and output plugins</vt:lpstr>
      <vt:lpstr>Packet processing plugins</vt:lpstr>
      <vt:lpstr>PSI/SI tables manipulation </vt:lpstr>
      <vt:lpstr>MPEG tables and sections</vt:lpstr>
      <vt:lpstr>Sample XML file</vt:lpstr>
      <vt:lpstr>Multiple ways to update tables in a TS</vt:lpstr>
      <vt:lpstr>Extending TSDuck</vt:lpstr>
      <vt:lpstr>Extending TSDuck</vt:lpstr>
      <vt:lpstr>Why extending TSDuck?</vt:lpstr>
      <vt:lpstr>Coding hints</vt:lpstr>
      <vt:lpstr>Using the TSDuck library</vt:lpstr>
      <vt:lpstr>TSDuck library</vt:lpstr>
      <vt:lpstr>Software architecture</vt:lpstr>
      <vt:lpstr>Programmer’s guide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TSDuck</dc:title>
  <dc:subject/>
  <dc:creator>Thierry Lelégard</dc:creator>
  <cp:lastModifiedBy>LELEGARD Thierry</cp:lastModifiedBy>
  <cp:revision>107</cp:revision>
  <dcterms:created xsi:type="dcterms:W3CDTF">2021-04-01T14:51:44Z</dcterms:created>
  <dcterms:modified xsi:type="dcterms:W3CDTF">2021-04-02T17:47:51Z</dcterms:modified>
</cp:coreProperties>
</file>