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5" r:id="rId10"/>
    <p:sldId id="264"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5" d="100"/>
          <a:sy n="85" d="100"/>
        </p:scale>
        <p:origin x="-17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wireframeOverlay-Home.png"/>
          <p:cNvPicPr>
            <a:picLocks noChangeAspect="1"/>
          </p:cNvPicPr>
          <p:nvPr/>
        </p:nvPicPr>
        <p:blipFill>
          <a:blip r:embed="rId2"/>
          <a:srcRect t="-93973"/>
          <a:stretch>
            <a:fillRect/>
          </a:stretch>
        </p:blipFill>
        <p:spPr>
          <a:xfrm>
            <a:off x="179294" y="1183341"/>
            <a:ext cx="8787384" cy="5276725"/>
          </a:xfrm>
          <a:prstGeom prst="rect">
            <a:avLst/>
          </a:prstGeom>
          <a:gradFill>
            <a:gsLst>
              <a:gs pos="0">
                <a:schemeClr val="tx2"/>
              </a:gs>
              <a:gs pos="100000">
                <a:schemeClr val="bg2"/>
              </a:gs>
            </a:gsLst>
            <a:lin ang="5400000" scaled="0"/>
          </a:gradFill>
        </p:spPr>
      </p:pic>
      <p:sp>
        <p:nvSpPr>
          <p:cNvPr id="2" name="Title 1"/>
          <p:cNvSpPr>
            <a:spLocks noGrp="1"/>
          </p:cNvSpPr>
          <p:nvPr>
            <p:ph type="ctrTitle"/>
          </p:nvPr>
        </p:nvSpPr>
        <p:spPr>
          <a:xfrm>
            <a:off x="417513" y="2168338"/>
            <a:ext cx="8307387" cy="1619250"/>
          </a:xfrm>
        </p:spPr>
        <p:txBody>
          <a:bodyPr/>
          <a:lstStyle>
            <a:lvl1pPr algn="ctr">
              <a:defRPr sz="4800"/>
            </a:lvl1pPr>
          </a:lstStyle>
          <a:p>
            <a:r>
              <a:rPr lang="en-US" smtClean="0"/>
              <a:t>Click to edit Master title style</a:t>
            </a:r>
            <a:endParaRPr/>
          </a:p>
        </p:txBody>
      </p:sp>
      <p:sp>
        <p:nvSpPr>
          <p:cNvPr id="3" name="Subtitle 2"/>
          <p:cNvSpPr>
            <a:spLocks noGrp="1"/>
          </p:cNvSpPr>
          <p:nvPr>
            <p:ph type="subTitle" idx="1"/>
          </p:nvPr>
        </p:nvSpPr>
        <p:spPr>
          <a:xfrm>
            <a:off x="417513" y="3810000"/>
            <a:ext cx="8307387" cy="753036"/>
          </a:xfrm>
        </p:spPr>
        <p:txBody>
          <a:bodyPr>
            <a:normAutofit/>
          </a:bodyPr>
          <a:lstStyle>
            <a:lvl1pPr marL="0" indent="0" algn="ctr">
              <a:spcBef>
                <a:spcPts val="3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descr="DirectionalButtons-RightOnly.png"/>
          <p:cNvPicPr>
            <a:picLocks noChangeAspect="1"/>
          </p:cNvPicPr>
          <p:nvPr/>
        </p:nvPicPr>
        <p:blipFill>
          <a:blip r:embed="rId3"/>
          <a:stretch>
            <a:fillRect/>
          </a:stretch>
        </p:blipFill>
        <p:spPr>
          <a:xfrm>
            <a:off x="7822266" y="533400"/>
            <a:ext cx="752475" cy="352425"/>
          </a:xfrm>
          <a:prstGeom prst="rect">
            <a:avLst/>
          </a:prstGeom>
        </p:spPr>
      </p:pic>
      <p:sp>
        <p:nvSpPr>
          <p:cNvPr id="9"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416859" y="1466850"/>
            <a:ext cx="8308039" cy="1128432"/>
          </a:xfr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007224" y="2623296"/>
            <a:ext cx="4717676" cy="38312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30213" y="2770187"/>
            <a:ext cx="3429093" cy="3576825"/>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182880"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4313891" cy="1162050"/>
          </a:xfrm>
        </p:spPr>
        <p:txBody>
          <a:bodyPr anchor="b"/>
          <a:lstStyle>
            <a:lvl1pPr algn="l">
              <a:defRPr sz="2800" b="0">
                <a:solidFill>
                  <a:schemeClr val="bg1"/>
                </a:solidFill>
              </a:defRPr>
            </a:lvl1pPr>
          </a:lstStyle>
          <a:p>
            <a:r>
              <a:rPr lang="en-US" smtClean="0"/>
              <a:t>Click to edit Master title style</a:t>
            </a:r>
            <a:endParaRPr dirty="0"/>
          </a:p>
        </p:txBody>
      </p:sp>
      <p:sp>
        <p:nvSpPr>
          <p:cNvPr id="4" name="Text Placeholder 3"/>
          <p:cNvSpPr>
            <a:spLocks noGrp="1"/>
          </p:cNvSpPr>
          <p:nvPr>
            <p:ph type="body" sz="half" idx="2"/>
          </p:nvPr>
        </p:nvSpPr>
        <p:spPr>
          <a:xfrm>
            <a:off x="416859"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1/21/16</a:t>
            </a:fld>
            <a:endParaRPr lang="en-US"/>
          </a:p>
        </p:txBody>
      </p:sp>
      <p:sp>
        <p:nvSpPr>
          <p:cNvPr id="6" name="Footer Placeholder 5"/>
          <p:cNvSpPr>
            <a:spLocks noGrp="1"/>
          </p:cNvSpPr>
          <p:nvPr>
            <p:ph type="ftr" sz="quarter" idx="11"/>
          </p:nvPr>
        </p:nvSpPr>
        <p:spPr/>
        <p:txBody>
          <a:bodyPr/>
          <a:lstStyle/>
          <a:p>
            <a:endParaRPr lang="en-US"/>
          </a:p>
        </p:txBody>
      </p:sp>
      <p:sp>
        <p:nvSpPr>
          <p:cNvPr id="11" name="Picture Placeholder 10"/>
          <p:cNvSpPr>
            <a:spLocks noGrp="1"/>
          </p:cNvSpPr>
          <p:nvPr>
            <p:ph type="pic" sz="quarter" idx="13"/>
          </p:nvPr>
        </p:nvSpPr>
        <p:spPr>
          <a:xfrm>
            <a:off x="5298140" y="1169894"/>
            <a:ext cx="3671047" cy="5276088"/>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182880" y="1169894"/>
            <a:ext cx="8787384" cy="2106706"/>
          </a:xfrm>
        </p:spPr>
        <p:txBody>
          <a:bodyPr/>
          <a:lstStyle>
            <a:lvl1pPr>
              <a:buNone/>
              <a:defRPr/>
            </a:lvl1pPr>
          </a:lstStyle>
          <a:p>
            <a:r>
              <a:rPr lang="en-US" smtClean="0"/>
              <a:t>Drag picture to placeholder or click icon to add</a:t>
            </a:r>
            <a:endParaRPr/>
          </a:p>
        </p:txBody>
      </p:sp>
      <p:sp>
        <p:nvSpPr>
          <p:cNvPr id="10" name="Rectangle 9"/>
          <p:cNvSpPr/>
          <p:nvPr/>
        </p:nvSpPr>
        <p:spPr>
          <a:xfrm>
            <a:off x="182880" y="3281082"/>
            <a:ext cx="8787384" cy="3174582"/>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859" y="3329268"/>
            <a:ext cx="8346141" cy="1014132"/>
          </a:xfrm>
        </p:spPr>
        <p:txBody>
          <a:bodyPr anchor="b"/>
          <a:lstStyle>
            <a:lvl1pPr algn="l">
              <a:defRPr sz="3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6859" y="4343399"/>
            <a:ext cx="8346141" cy="1909763"/>
          </a:xfrm>
        </p:spPr>
        <p:txBody>
          <a:bodyPr>
            <a:normAutofit/>
          </a:bodyPr>
          <a:lstStyle>
            <a:lvl1pPr marL="0" indent="0">
              <a:lnSpc>
                <a:spcPct val="110000"/>
              </a:lnSpc>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1/21/16</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3835212"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91000" y="1680882"/>
            <a:ext cx="4313891" cy="1162050"/>
          </a:xfrm>
        </p:spPr>
        <p:txBody>
          <a:bodyPr anchor="b"/>
          <a:lstStyle>
            <a:lvl1pPr algn="l">
              <a:defRPr sz="28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91000"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1/21/16</a:t>
            </a:fld>
            <a:endParaRPr lang="en-US"/>
          </a:p>
        </p:txBody>
      </p:sp>
      <p:sp>
        <p:nvSpPr>
          <p:cNvPr id="6" name="Footer Placeholder 5"/>
          <p:cNvSpPr>
            <a:spLocks noGrp="1"/>
          </p:cNvSpPr>
          <p:nvPr>
            <p:ph type="ftr" sz="quarter" idx="11"/>
          </p:nvPr>
        </p:nvSpPr>
        <p:spPr/>
        <p:txBody>
          <a:bodyPr/>
          <a:lstStyle/>
          <a:p>
            <a:endParaRPr lang="en-US"/>
          </a:p>
        </p:txBody>
      </p:sp>
      <p:sp>
        <p:nvSpPr>
          <p:cNvPr id="8" name="Picture Placeholder 10"/>
          <p:cNvSpPr>
            <a:spLocks noGrp="1"/>
          </p:cNvSpPr>
          <p:nvPr>
            <p:ph type="pic" sz="quarter" idx="14"/>
          </p:nvPr>
        </p:nvSpPr>
        <p:spPr>
          <a:xfrm>
            <a:off x="182880" y="1179576"/>
            <a:ext cx="3671047" cy="2205318"/>
          </a:xfrm>
        </p:spPr>
        <p:txBody>
          <a:bodyPr/>
          <a:lstStyle>
            <a:lvl1pPr>
              <a:buNone/>
              <a:defRPr/>
            </a:lvl1pPr>
          </a:lstStyle>
          <a:p>
            <a:r>
              <a:rPr lang="en-US" smtClean="0"/>
              <a:t>Drag picture to placeholder or click icon to add</a:t>
            </a:r>
            <a:endParaRPr/>
          </a:p>
        </p:txBody>
      </p:sp>
      <p:sp>
        <p:nvSpPr>
          <p:cNvPr id="10" name="Picture Placeholder 10"/>
          <p:cNvSpPr>
            <a:spLocks noGrp="1"/>
          </p:cNvSpPr>
          <p:nvPr>
            <p:ph type="pic" sz="quarter" idx="15"/>
          </p:nvPr>
        </p:nvSpPr>
        <p:spPr>
          <a:xfrm>
            <a:off x="2015983" y="3383280"/>
            <a:ext cx="1837944" cy="3072384"/>
          </a:xfrm>
        </p:spPr>
        <p:txBody>
          <a:bodyPr/>
          <a:lstStyle>
            <a:lvl1pPr>
              <a:buNone/>
              <a:defRPr/>
            </a:lvl1pPr>
          </a:lstStyle>
          <a:p>
            <a:r>
              <a:rPr lang="en-US" smtClean="0"/>
              <a:t>Drag picture to placeholder or click icon to add</a:t>
            </a:r>
            <a:endParaRPr/>
          </a:p>
        </p:txBody>
      </p:sp>
      <p:sp>
        <p:nvSpPr>
          <p:cNvPr id="12" name="Picture Placeholder 10"/>
          <p:cNvSpPr>
            <a:spLocks noGrp="1"/>
          </p:cNvSpPr>
          <p:nvPr>
            <p:ph type="pic" sz="quarter" idx="16"/>
          </p:nvPr>
        </p:nvSpPr>
        <p:spPr>
          <a:xfrm>
            <a:off x="182880" y="3383280"/>
            <a:ext cx="1837944" cy="3072384"/>
          </a:xfrm>
        </p:spPr>
        <p:txBody>
          <a:bodyPr/>
          <a:lstStyle>
            <a:lvl1pPr>
              <a:buNone/>
              <a:defRPr/>
            </a:lvl1pPr>
          </a:lstStyle>
          <a:p>
            <a:r>
              <a:rPr lang="en-US" smtClean="0"/>
              <a:t>Drag picture to placeholder or click icon to add</a:t>
            </a:r>
            <a:endParaRPr/>
          </a:p>
        </p:txBody>
      </p:sp>
      <p:sp>
        <p:nvSpPr>
          <p:cNvPr id="13"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wireframeOverlay-VerticalTC.png"/>
          <p:cNvPicPr>
            <a:picLocks noChangeAspect="1"/>
          </p:cNvPicPr>
          <p:nvPr/>
        </p:nvPicPr>
        <p:blipFill>
          <a:blip r:embed="rId2"/>
          <a:srcRect t="-93650"/>
          <a:stretch>
            <a:fillRect/>
          </a:stretch>
        </p:blipFill>
        <p:spPr>
          <a:xfrm>
            <a:off x="7445188" y="1178128"/>
            <a:ext cx="1524000" cy="5275339"/>
          </a:xfrm>
          <a:prstGeom prst="rect">
            <a:avLst/>
          </a:prstGeom>
          <a:gradFill>
            <a:gsLst>
              <a:gs pos="0">
                <a:schemeClr val="tx2"/>
              </a:gs>
              <a:gs pos="100000">
                <a:schemeClr val="bg2"/>
              </a:gs>
            </a:gsLst>
            <a:lin ang="5400000" scaled="0"/>
          </a:gradFill>
        </p:spPr>
      </p:pic>
      <p:sp>
        <p:nvSpPr>
          <p:cNvPr id="2" name="Vertical Title 1"/>
          <p:cNvSpPr>
            <a:spLocks noGrp="1"/>
          </p:cNvSpPr>
          <p:nvPr>
            <p:ph type="title" orient="vert"/>
          </p:nvPr>
        </p:nvSpPr>
        <p:spPr>
          <a:xfrm>
            <a:off x="7440705" y="1398494"/>
            <a:ext cx="1447800" cy="484990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17513" y="1398494"/>
            <a:ext cx="6669087" cy="4849906"/>
          </a:xfrm>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losi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t>1/21/16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t>‹#›</a:t>
            </a:fld>
            <a:endParaRPr lang="en-US"/>
          </a:p>
        </p:txBody>
      </p:sp>
      <p:sp>
        <p:nvSpPr>
          <p:cNvPr id="5" name="Rectangle 4"/>
          <p:cNvSpPr/>
          <p:nvPr/>
        </p:nvSpPr>
        <p:spPr>
          <a:xfrm>
            <a:off x="182880" y="1179576"/>
            <a:ext cx="8787384" cy="5276088"/>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Picture 5" descr="DirectionalButtons-LeftOnlyOnly.png"/>
          <p:cNvPicPr>
            <a:picLocks noChangeAspect="1"/>
          </p:cNvPicPr>
          <p:nvPr/>
        </p:nvPicPr>
        <p:blipFill>
          <a:blip r:embed="rId2"/>
          <a:stretch>
            <a:fillRect/>
          </a:stretch>
        </p:blipFill>
        <p:spPr>
          <a:xfrm>
            <a:off x="7837488" y="538163"/>
            <a:ext cx="752475" cy="3524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15925" y="2756646"/>
            <a:ext cx="8308975" cy="3491753"/>
          </a:xfrm>
        </p:spPr>
        <p:txBody>
          <a:bodyPr>
            <a:normAutofit/>
          </a:bodyPr>
          <a:lstStyle>
            <a:lvl1pPr>
              <a:defRPr sz="20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Alt.">
    <p:spTree>
      <p:nvGrpSpPr>
        <p:cNvPr id="1" name=""/>
        <p:cNvGrpSpPr/>
        <p:nvPr/>
      </p:nvGrpSpPr>
      <p:grpSpPr>
        <a:xfrm>
          <a:off x="0" y="0"/>
          <a:ext cx="0" cy="0"/>
          <a:chOff x="0" y="0"/>
          <a:chExt cx="0" cy="0"/>
        </a:xfrm>
      </p:grpSpPr>
      <p:pic>
        <p:nvPicPr>
          <p:cNvPr id="8" name="Picture 7" descr="wireframeOverlay-TCFull.png"/>
          <p:cNvPicPr>
            <a:picLocks noChangeAspect="1"/>
          </p:cNvPicPr>
          <p:nvPr/>
        </p:nvPicPr>
        <p:blipFill>
          <a:blip r:embed="rId2"/>
          <a:srcRect l="-198711"/>
          <a:stretch>
            <a:fillRect/>
          </a:stretch>
        </p:blipFill>
        <p:spPr>
          <a:xfrm>
            <a:off x="177999" y="1179576"/>
            <a:ext cx="8788373" cy="5276088"/>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1pPr>
              <a:buClrTx/>
              <a:defRPr>
                <a:solidFill>
                  <a:schemeClr val="bg1"/>
                </a:solidFill>
              </a:defRPr>
            </a:lvl1pPr>
            <a:lvl2pPr>
              <a:buClr>
                <a:schemeClr val="bg1">
                  <a:lumMod val="75000"/>
                </a:schemeClr>
              </a:buClr>
              <a:defRPr>
                <a:solidFill>
                  <a:schemeClr val="bg1"/>
                </a:solidFill>
              </a:defRPr>
            </a:lvl2pPr>
            <a:lvl3pPr>
              <a:buClrTx/>
              <a:defRPr>
                <a:solidFill>
                  <a:schemeClr val="bg1"/>
                </a:solidFill>
              </a:defRPr>
            </a:lvl3pPr>
            <a:lvl4pPr>
              <a:buClr>
                <a:schemeClr val="bg1">
                  <a:lumMod val="75000"/>
                </a:schemeClr>
              </a:buClr>
              <a:defRPr>
                <a:solidFill>
                  <a:schemeClr val="bg1"/>
                </a:solidFill>
              </a:defRPr>
            </a:lvl4pPr>
            <a:lvl5pPr>
              <a:buClrTx/>
              <a:defRPr>
                <a:solidFill>
                  <a:schemeClr val="bg1"/>
                </a:solidFill>
              </a:defRPr>
            </a:lvl5pPr>
            <a:lvl6pPr>
              <a:buClr>
                <a:schemeClr val="bg1">
                  <a:lumMod val="75000"/>
                </a:schemeClr>
              </a:buClr>
              <a:defRPr lang="en-US" sz="1800" kern="1200" dirty="0" smtClean="0">
                <a:solidFill>
                  <a:schemeClr val="bg1"/>
                </a:solidFill>
                <a:latin typeface="+mn-lt"/>
                <a:ea typeface="+mn-ea"/>
                <a:cs typeface="+mn-cs"/>
              </a:defRPr>
            </a:lvl6pPr>
            <a:lvl7pPr>
              <a:buClr>
                <a:schemeClr val="bg1"/>
              </a:buClr>
              <a:defRPr lang="en-US" sz="1800" kern="1200" dirty="0" smtClean="0">
                <a:solidFill>
                  <a:schemeClr val="bg1"/>
                </a:solidFill>
                <a:latin typeface="+mn-lt"/>
                <a:ea typeface="+mn-ea"/>
                <a:cs typeface="+mn-cs"/>
              </a:defRPr>
            </a:lvl7pPr>
            <a:lvl8pPr>
              <a:buClr>
                <a:schemeClr val="bg1">
                  <a:lumMod val="75000"/>
                </a:schemeClr>
              </a:buClr>
              <a:defRPr lang="en-US" sz="1800" kern="1200" dirty="0" smtClean="0">
                <a:solidFill>
                  <a:schemeClr val="bg1"/>
                </a:solidFill>
                <a:latin typeface="+mn-lt"/>
                <a:ea typeface="+mn-ea"/>
                <a:cs typeface="+mn-cs"/>
              </a:defRPr>
            </a:lvl8pPr>
            <a:lvl9pPr>
              <a:buClr>
                <a:schemeClr val="bg1"/>
              </a:buClr>
              <a:defRPr sz="1800" kern="1200" dirty="0">
                <a:solidFill>
                  <a:schemeClr val="bg1"/>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wireframeOverlay-SectionH.png"/>
          <p:cNvPicPr>
            <a:picLocks noChangeAspect="1"/>
          </p:cNvPicPr>
          <p:nvPr/>
        </p:nvPicPr>
        <p:blipFill>
          <a:blip r:embed="rId2"/>
          <a:srcRect r="-91875"/>
          <a:stretch>
            <a:fillRect/>
          </a:stretch>
        </p:blipFill>
        <p:spPr>
          <a:xfrm>
            <a:off x="182880" y="1179576"/>
            <a:ext cx="8785105" cy="5276088"/>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2133600" y="3429000"/>
            <a:ext cx="6591300" cy="1371600"/>
          </a:xfrm>
        </p:spPr>
        <p:txBody>
          <a:bodyPr anchor="b" anchorCtr="0"/>
          <a:lstStyle>
            <a:lvl1pPr algn="r">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2133600" y="4800599"/>
            <a:ext cx="6591300" cy="1066801"/>
          </a:xfrm>
        </p:spPr>
        <p:txBody>
          <a:bodyPr anchor="t" anchorCtr="0">
            <a:normAutofit/>
          </a:bodyPr>
          <a:lstStyle>
            <a:lvl1pPr marL="0" indent="0" algn="r">
              <a:spcBef>
                <a:spcPts val="30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E38E4D-051A-41E1-86A4-E56916468FD0}"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16859"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73214"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CE38E4D-051A-41E1-86A4-E56916468FD0}" type="datetimeFigureOut">
              <a:rPr lang="en-US" smtClean="0"/>
              <a:t>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16859"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16859"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73752"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752"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CE38E4D-051A-41E1-86A4-E56916468FD0}" type="datetimeFigureOut">
              <a:rPr lang="en-US" smtClean="0"/>
              <a:t>1/21/16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CE38E4D-051A-41E1-86A4-E56916468FD0}" type="datetimeFigureOut">
              <a:rPr lang="en-US" smtClean="0"/>
              <a:t>1/21/16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t>1/21/16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wireframeOverlay-ContentCap.png"/>
          <p:cNvPicPr>
            <a:picLocks noChangeAspect="1"/>
          </p:cNvPicPr>
          <p:nvPr/>
        </p:nvPicPr>
        <p:blipFill>
          <a:blip r:embed="rId2"/>
          <a:srcRect b="-135871"/>
          <a:stretch>
            <a:fillRect/>
          </a:stretch>
        </p:blipFill>
        <p:spPr>
          <a:xfrm>
            <a:off x="182880" y="1179575"/>
            <a:ext cx="4228522" cy="5274037"/>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3697941" cy="1162050"/>
          </a:xfrm>
        </p:spPr>
        <p:txBody>
          <a:bodyPr anchor="b"/>
          <a:lstStyle>
            <a:lvl1pPr algn="l">
              <a:defRPr sz="28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612341" y="1600200"/>
            <a:ext cx="4101353" cy="4652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16859" y="2837329"/>
            <a:ext cx="3697941" cy="3415834"/>
          </a:xfrm>
        </p:spPr>
        <p:txBody>
          <a:bodyPr vert="horz" lIns="91440" tIns="45720" rIns="91440" bIns="45720" rtlCol="0">
            <a:normAutofit/>
          </a:bodyPr>
          <a:lstStyle>
            <a:lvl1pPr marL="0" indent="0">
              <a:spcBef>
                <a:spcPts val="600"/>
              </a:spcBef>
              <a:buNone/>
              <a:defRPr sz="1600" kern="1200">
                <a:solidFill>
                  <a:schemeClr val="bg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tx1">
                  <a:lumMod val="50000"/>
                  <a:lumOff val="50000"/>
                </a:schemeClr>
              </a:buClr>
              <a:buSzPct val="7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2.png"/><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5925" y="1456765"/>
            <a:ext cx="8308975"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415925" y="2770188"/>
            <a:ext cx="8308975" cy="34782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50105" y="6454588"/>
            <a:ext cx="2398059" cy="228600"/>
          </a:xfrm>
          <a:prstGeom prst="rect">
            <a:avLst/>
          </a:prstGeom>
        </p:spPr>
        <p:txBody>
          <a:bodyPr vert="horz" lIns="91440" tIns="45720" rIns="91440" bIns="45720" rtlCol="0" anchor="ctr"/>
          <a:lstStyle>
            <a:lvl1pPr algn="r">
              <a:defRPr sz="1000">
                <a:solidFill>
                  <a:schemeClr val="tx1">
                    <a:lumMod val="75000"/>
                    <a:lumOff val="25000"/>
                  </a:schemeClr>
                </a:solidFill>
              </a:defRPr>
            </a:lvl1pPr>
          </a:lstStyle>
          <a:p>
            <a:fld id="{7CE38E4D-051A-41E1-86A4-E56916468FD0}" type="datetimeFigureOut">
              <a:rPr lang="en-US" smtClean="0"/>
              <a:t>1/21/16</a:t>
            </a:fld>
            <a:endParaRPr lang="en-US"/>
          </a:p>
        </p:txBody>
      </p:sp>
      <p:sp>
        <p:nvSpPr>
          <p:cNvPr id="5" name="Footer Placeholder 4"/>
          <p:cNvSpPr>
            <a:spLocks noGrp="1"/>
          </p:cNvSpPr>
          <p:nvPr>
            <p:ph type="ftr" sz="quarter" idx="3"/>
          </p:nvPr>
        </p:nvSpPr>
        <p:spPr>
          <a:xfrm>
            <a:off x="259976" y="6454588"/>
            <a:ext cx="3657600" cy="228600"/>
          </a:xfrm>
          <a:prstGeom prst="rect">
            <a:avLst/>
          </a:prstGeom>
        </p:spPr>
        <p:txBody>
          <a:bodyPr vert="horz" lIns="91440" tIns="45720" rIns="91440" bIns="45720" rtlCol="0" anchor="ctr"/>
          <a:lstStyle>
            <a:lvl1pPr algn="l">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8382000" y="1219200"/>
            <a:ext cx="533400" cy="365125"/>
          </a:xfrm>
          <a:prstGeom prst="rect">
            <a:avLst/>
          </a:prstGeom>
        </p:spPr>
        <p:txBody>
          <a:bodyPr vert="horz" lIns="91440" tIns="45720" rIns="91440" bIns="45720" rtlCol="0" anchor="ctr"/>
          <a:lstStyle>
            <a:lvl1pPr algn="r">
              <a:defRPr sz="1200">
                <a:solidFill>
                  <a:schemeClr val="bg1"/>
                </a:solidFill>
              </a:defRPr>
            </a:lvl1pPr>
          </a:lstStyle>
          <a:p>
            <a:fld id="{886BB73A-582F-4420-9A14-CB10A2B2E5E8}" type="slidenum">
              <a:rPr lang="en-US" smtClean="0"/>
              <a:t>‹#›</a:t>
            </a:fld>
            <a:endParaRPr lang="en-US"/>
          </a:p>
        </p:txBody>
      </p:sp>
      <p:pic>
        <p:nvPicPr>
          <p:cNvPr id="7" name="Picture 6" descr="HomeButton.png">
            <a:hlinkClick r:id="" action="ppaction://hlinkshowjump?jump=firstslide"/>
          </p:cNvPr>
          <p:cNvPicPr>
            <a:picLocks noChangeAspect="1"/>
          </p:cNvPicPr>
          <p:nvPr/>
        </p:nvPicPr>
        <p:blipFill>
          <a:blip r:embed="rId18"/>
          <a:stretch>
            <a:fillRect/>
          </a:stretch>
        </p:blipFill>
        <p:spPr>
          <a:xfrm>
            <a:off x="552450" y="526116"/>
            <a:ext cx="457200" cy="352425"/>
          </a:xfrm>
          <a:prstGeom prst="rect">
            <a:avLst/>
          </a:prstGeom>
        </p:spPr>
      </p:pic>
      <p:pic>
        <p:nvPicPr>
          <p:cNvPr id="10" name="Picture 9" descr="DirectionalButtons-Full.png"/>
          <p:cNvPicPr>
            <a:picLocks noChangeAspect="1"/>
          </p:cNvPicPr>
          <p:nvPr/>
        </p:nvPicPr>
        <p:blipFill>
          <a:blip r:embed="rId19"/>
          <a:stretch>
            <a:fillRect/>
          </a:stretch>
        </p:blipFill>
        <p:spPr>
          <a:xfrm>
            <a:off x="7826188" y="526116"/>
            <a:ext cx="752475" cy="35242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spcBef>
          <a:spcPts val="2000"/>
        </a:spcBef>
        <a:buClr>
          <a:schemeClr val="tx1">
            <a:lumMod val="50000"/>
            <a:lumOff val="50000"/>
          </a:schemeClr>
        </a:buClr>
        <a:buSzPct val="70000"/>
        <a:buFont typeface="Wingdings" pitchFamily="2" charset="2"/>
        <a:buChar char="l"/>
        <a:defRPr sz="20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30388"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7400"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7513" y="2556808"/>
            <a:ext cx="8307387" cy="1619250"/>
          </a:xfrm>
        </p:spPr>
        <p:txBody>
          <a:bodyPr/>
          <a:lstStyle/>
          <a:p>
            <a:r>
              <a:rPr lang="en-US" sz="4000" dirty="0" smtClean="0"/>
              <a:t>Statistical connectivity provides a sufficient foundation for specific functional connectivity in neocortical neural microcircuits</a:t>
            </a:r>
            <a:endParaRPr lang="en-US" sz="4000" dirty="0"/>
          </a:p>
        </p:txBody>
      </p:sp>
      <p:sp>
        <p:nvSpPr>
          <p:cNvPr id="3" name="Subtitle 2"/>
          <p:cNvSpPr>
            <a:spLocks noGrp="1"/>
          </p:cNvSpPr>
          <p:nvPr>
            <p:ph type="subTitle" idx="1"/>
          </p:nvPr>
        </p:nvSpPr>
        <p:spPr>
          <a:xfrm>
            <a:off x="417513" y="4548095"/>
            <a:ext cx="8307387" cy="753036"/>
          </a:xfrm>
        </p:spPr>
        <p:txBody>
          <a:bodyPr/>
          <a:lstStyle/>
          <a:p>
            <a:r>
              <a:rPr lang="en-US" dirty="0" smtClean="0"/>
              <a:t>Paper by: Sean L. Hill, Yun Wang, et al.</a:t>
            </a:r>
          </a:p>
          <a:p>
            <a:r>
              <a:rPr lang="en-US" dirty="0" smtClean="0"/>
              <a:t>Presentation by: Greg Levine</a:t>
            </a:r>
            <a:endParaRPr lang="en-US" dirty="0"/>
          </a:p>
        </p:txBody>
      </p:sp>
    </p:spTree>
    <p:extLst>
      <p:ext uri="{BB962C8B-B14F-4D97-AF65-F5344CB8AC3E}">
        <p14:creationId xmlns:p14="http://schemas.microsoft.com/office/powerpoint/2010/main" val="2719520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Statistical Structural </a:t>
            </a:r>
            <a:r>
              <a:rPr lang="en-US" dirty="0" err="1" smtClean="0"/>
              <a:t>Connectome</a:t>
            </a:r>
            <a:endParaRPr lang="en-US" dirty="0"/>
          </a:p>
        </p:txBody>
      </p:sp>
      <p:sp>
        <p:nvSpPr>
          <p:cNvPr id="3" name="Content Placeholder 2"/>
          <p:cNvSpPr>
            <a:spLocks noGrp="1"/>
          </p:cNvSpPr>
          <p:nvPr>
            <p:ph idx="1"/>
          </p:nvPr>
        </p:nvSpPr>
        <p:spPr/>
        <p:txBody>
          <a:bodyPr/>
          <a:lstStyle/>
          <a:p>
            <a:r>
              <a:rPr lang="en-US" dirty="0" smtClean="0"/>
              <a:t>Using a collision detection algorithm on a supercomputer, they found all intersection between axons and dendritic arbors</a:t>
            </a:r>
          </a:p>
          <a:p>
            <a:r>
              <a:rPr lang="en-US" dirty="0" smtClean="0"/>
              <a:t>This was done 10 times for randomly generated layouts of neurons</a:t>
            </a:r>
          </a:p>
          <a:p>
            <a:r>
              <a:rPr lang="en-US" dirty="0" smtClean="0"/>
              <a:t>From this they calculated the percentage of pairwise connections between each types of cell, and compared these to the results from the actual brain that was studied</a:t>
            </a:r>
            <a:endParaRPr lang="en-US" dirty="0"/>
          </a:p>
        </p:txBody>
      </p:sp>
    </p:spTree>
    <p:extLst>
      <p:ext uri="{BB962C8B-B14F-4D97-AF65-F5344CB8AC3E}">
        <p14:creationId xmlns:p14="http://schemas.microsoft.com/office/powerpoint/2010/main" val="1533321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3.larg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407" y="1434353"/>
            <a:ext cx="8482521" cy="4870823"/>
          </a:xfrm>
          <a:prstGeom prst="rect">
            <a:avLst/>
          </a:prstGeom>
        </p:spPr>
      </p:pic>
    </p:spTree>
    <p:extLst>
      <p:ext uri="{BB962C8B-B14F-4D97-AF65-F5344CB8AC3E}">
        <p14:creationId xmlns:p14="http://schemas.microsoft.com/office/powerpoint/2010/main" val="475006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Averaging over all types of connections, it was found that 74±2.7% of all connections in the actual </a:t>
            </a:r>
            <a:r>
              <a:rPr lang="en-US" dirty="0" err="1" smtClean="0"/>
              <a:t>connectome</a:t>
            </a:r>
            <a:r>
              <a:rPr lang="en-US" dirty="0" smtClean="0"/>
              <a:t> were predicted by the statistical model </a:t>
            </a:r>
            <a:r>
              <a:rPr lang="en-US" dirty="0" err="1" smtClean="0"/>
              <a:t>connectome</a:t>
            </a:r>
            <a:r>
              <a:rPr lang="en-US" dirty="0" smtClean="0"/>
              <a:t>, suggesting that the main driving factor in the formation of axon connection to dendritic arbors is incidental overlap, not chemo-specific mechanisms</a:t>
            </a:r>
          </a:p>
          <a:p>
            <a:r>
              <a:rPr lang="en-US" dirty="0" smtClean="0"/>
              <a:t>The statistical </a:t>
            </a:r>
            <a:r>
              <a:rPr lang="en-US" dirty="0" err="1" smtClean="0"/>
              <a:t>connectome</a:t>
            </a:r>
            <a:r>
              <a:rPr lang="en-US" dirty="0" smtClean="0"/>
              <a:t> does not predict all types of connections well</a:t>
            </a:r>
          </a:p>
          <a:p>
            <a:pPr lvl="1"/>
            <a:r>
              <a:rPr lang="en-US" dirty="0" smtClean="0"/>
              <a:t>Only Chandelier axons can form connections on the initial axon segment, this is not predicted by the statistical </a:t>
            </a:r>
            <a:r>
              <a:rPr lang="en-US" dirty="0" err="1" smtClean="0"/>
              <a:t>connectome</a:t>
            </a:r>
            <a:endParaRPr lang="en-US" dirty="0" smtClean="0"/>
          </a:p>
          <a:p>
            <a:r>
              <a:rPr lang="en-US" dirty="0" smtClean="0"/>
              <a:t>So while there are likely some chemo-specific mechanisms that determine the connections between axons and dendrites, statistical connectivity can account for much of the specific synaptic patterning between neurons</a:t>
            </a:r>
          </a:p>
        </p:txBody>
      </p:sp>
    </p:spTree>
    <p:extLst>
      <p:ext uri="{BB962C8B-B14F-4D97-AF65-F5344CB8AC3E}">
        <p14:creationId xmlns:p14="http://schemas.microsoft.com/office/powerpoint/2010/main" val="1525528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sp>
        <p:nvSpPr>
          <p:cNvPr id="3" name="Content Placeholder 2"/>
          <p:cNvSpPr>
            <a:spLocks noGrp="1"/>
          </p:cNvSpPr>
          <p:nvPr>
            <p:ph idx="1"/>
          </p:nvPr>
        </p:nvSpPr>
        <p:spPr/>
        <p:txBody>
          <a:bodyPr/>
          <a:lstStyle/>
          <a:p>
            <a:r>
              <a:rPr lang="en-US" dirty="0" smtClean="0"/>
              <a:t>This study has huge implications in the debate between statistical and </a:t>
            </a:r>
            <a:r>
              <a:rPr lang="en-US" dirty="0" err="1" smtClean="0"/>
              <a:t>chemospecific</a:t>
            </a:r>
            <a:r>
              <a:rPr lang="en-US" dirty="0" smtClean="0"/>
              <a:t> mechanisms in the formation of the </a:t>
            </a:r>
            <a:r>
              <a:rPr lang="en-US" dirty="0" err="1" smtClean="0"/>
              <a:t>connectome</a:t>
            </a:r>
            <a:endParaRPr lang="en-US" dirty="0" smtClean="0"/>
          </a:p>
          <a:p>
            <a:r>
              <a:rPr lang="en-US" dirty="0" smtClean="0"/>
              <a:t>Although the study does not exclude </a:t>
            </a:r>
            <a:r>
              <a:rPr lang="en-US" dirty="0" err="1" smtClean="0"/>
              <a:t>chemospecific</a:t>
            </a:r>
            <a:r>
              <a:rPr lang="en-US" dirty="0" smtClean="0"/>
              <a:t> mechanisms as a possible factor, it indicates that a large majority of connections are explained by simple chance, meaning they are mostly in line with what we would expect from randomly placed neurons.</a:t>
            </a:r>
          </a:p>
          <a:p>
            <a:r>
              <a:rPr lang="en-US" dirty="0" smtClean="0"/>
              <a:t>Hill believes that if there are </a:t>
            </a:r>
            <a:r>
              <a:rPr lang="en-US" dirty="0" err="1" smtClean="0"/>
              <a:t>chemospecific</a:t>
            </a:r>
            <a:r>
              <a:rPr lang="en-US" dirty="0" smtClean="0"/>
              <a:t> mechanisms, then they only serve to make small adjustments to the positioning and overlap of axons and dendritic arbors</a:t>
            </a:r>
            <a:endParaRPr lang="en-US" dirty="0"/>
          </a:p>
        </p:txBody>
      </p:sp>
    </p:spTree>
    <p:extLst>
      <p:ext uri="{BB962C8B-B14F-4D97-AF65-F5344CB8AC3E}">
        <p14:creationId xmlns:p14="http://schemas.microsoft.com/office/powerpoint/2010/main" val="1747326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Opportunity</a:t>
            </a:r>
            <a:endParaRPr lang="en-US" dirty="0"/>
          </a:p>
        </p:txBody>
      </p:sp>
      <p:sp>
        <p:nvSpPr>
          <p:cNvPr id="3" name="Content Placeholder 2"/>
          <p:cNvSpPr>
            <a:spLocks noGrp="1"/>
          </p:cNvSpPr>
          <p:nvPr>
            <p:ph idx="1"/>
          </p:nvPr>
        </p:nvSpPr>
        <p:spPr/>
        <p:txBody>
          <a:bodyPr/>
          <a:lstStyle/>
          <a:p>
            <a:r>
              <a:rPr lang="en-US" dirty="0" smtClean="0"/>
              <a:t>One of the key questions neuroscientists have identified for understanding how the brain works is the issue of whether axon formation during development is guided toward specific dendritic arbors or is random</a:t>
            </a:r>
            <a:endParaRPr lang="en-US" dirty="0"/>
          </a:p>
        </p:txBody>
      </p:sp>
      <p:pic>
        <p:nvPicPr>
          <p:cNvPr id="4" name="Picture 3" descr="3neuronsdendridicarb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528" y="3810389"/>
            <a:ext cx="6275295" cy="2842305"/>
          </a:xfrm>
          <a:prstGeom prst="rect">
            <a:avLst/>
          </a:prstGeom>
        </p:spPr>
      </p:pic>
    </p:spTree>
    <p:extLst>
      <p:ext uri="{BB962C8B-B14F-4D97-AF65-F5344CB8AC3E}">
        <p14:creationId xmlns:p14="http://schemas.microsoft.com/office/powerpoint/2010/main" val="14611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Dendritic Arbors</a:t>
            </a:r>
            <a:endParaRPr lang="en-US" dirty="0"/>
          </a:p>
        </p:txBody>
      </p:sp>
      <p:sp>
        <p:nvSpPr>
          <p:cNvPr id="3" name="Content Placeholder 2"/>
          <p:cNvSpPr>
            <a:spLocks noGrp="1"/>
          </p:cNvSpPr>
          <p:nvPr>
            <p:ph idx="1"/>
          </p:nvPr>
        </p:nvSpPr>
        <p:spPr/>
        <p:txBody>
          <a:bodyPr/>
          <a:lstStyle/>
          <a:p>
            <a:r>
              <a:rPr lang="en-US" dirty="0" smtClean="0"/>
              <a:t>Dendritic arbors are the region in which a neurons dendrites are,  and come in several different shapes, which we use to classify them</a:t>
            </a:r>
            <a:endParaRPr lang="en-US" dirty="0"/>
          </a:p>
        </p:txBody>
      </p:sp>
      <p:pic>
        <p:nvPicPr>
          <p:cNvPr id="4" name="Picture 3" descr="basic_neuron_types13496293191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793" y="3436471"/>
            <a:ext cx="4764137" cy="3570941"/>
          </a:xfrm>
          <a:prstGeom prst="rect">
            <a:avLst/>
          </a:prstGeom>
        </p:spPr>
      </p:pic>
    </p:spTree>
    <p:extLst>
      <p:ext uri="{BB962C8B-B14F-4D97-AF65-F5344CB8AC3E}">
        <p14:creationId xmlns:p14="http://schemas.microsoft.com/office/powerpoint/2010/main" val="2729564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Opportunity</a:t>
            </a:r>
            <a:endParaRPr lang="en-US" dirty="0"/>
          </a:p>
        </p:txBody>
      </p:sp>
      <p:sp>
        <p:nvSpPr>
          <p:cNvPr id="3" name="Content Placeholder 2"/>
          <p:cNvSpPr>
            <a:spLocks noGrp="1"/>
          </p:cNvSpPr>
          <p:nvPr>
            <p:ph idx="1"/>
          </p:nvPr>
        </p:nvSpPr>
        <p:spPr/>
        <p:txBody>
          <a:bodyPr>
            <a:normAutofit lnSpcReduction="10000"/>
          </a:bodyPr>
          <a:lstStyle/>
          <a:p>
            <a:r>
              <a:rPr lang="en-US" dirty="0" smtClean="0"/>
              <a:t>We observe that certai</a:t>
            </a:r>
            <a:r>
              <a:rPr lang="en-US" dirty="0" smtClean="0"/>
              <a:t>n types of neurons tend to have a certain percentage of connections to certain places on other types of neurons dendrites</a:t>
            </a:r>
          </a:p>
          <a:p>
            <a:r>
              <a:rPr lang="en-US" dirty="0" smtClean="0"/>
              <a:t>The </a:t>
            </a:r>
            <a:r>
              <a:rPr lang="en-US" dirty="0" smtClean="0"/>
              <a:t>question the paper addresses is to what degree these percentages are in line with random neuron growth </a:t>
            </a:r>
            <a:r>
              <a:rPr lang="en-US" dirty="0" err="1" smtClean="0"/>
              <a:t>vs</a:t>
            </a:r>
            <a:r>
              <a:rPr lang="en-US" dirty="0" smtClean="0"/>
              <a:t> specifically targeted growth toward these locations</a:t>
            </a:r>
            <a:endParaRPr lang="en-US" dirty="0" smtClean="0"/>
          </a:p>
          <a:p>
            <a:r>
              <a:rPr lang="en-US" dirty="0" smtClean="0"/>
              <a:t>Those </a:t>
            </a:r>
            <a:r>
              <a:rPr lang="en-US" dirty="0" smtClean="0"/>
              <a:t>who believe they are guided tend to support the theory of chemo- specific </a:t>
            </a:r>
            <a:r>
              <a:rPr lang="en-US" dirty="0" smtClean="0"/>
              <a:t>signaling</a:t>
            </a:r>
            <a:endParaRPr lang="en-US" dirty="0" smtClean="0"/>
          </a:p>
          <a:p>
            <a:r>
              <a:rPr lang="en-US" dirty="0" smtClean="0"/>
              <a:t>Others believe that the axons just grow mostly randomly and connect with whatever dendritic arbors they happen to encounter</a:t>
            </a:r>
            <a:endParaRPr lang="en-US" dirty="0"/>
          </a:p>
        </p:txBody>
      </p:sp>
    </p:spTree>
    <p:extLst>
      <p:ext uri="{BB962C8B-B14F-4D97-AF65-F5344CB8AC3E}">
        <p14:creationId xmlns:p14="http://schemas.microsoft.com/office/powerpoint/2010/main" val="405626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challenge taken on by Hill was to determine which of these two competing theories </a:t>
            </a:r>
            <a:r>
              <a:rPr lang="en-US" dirty="0" smtClean="0"/>
              <a:t>best explains the observed percentages of connections between each type of cell</a:t>
            </a:r>
            <a:endParaRPr lang="en-US" dirty="0" smtClean="0"/>
          </a:p>
          <a:p>
            <a:r>
              <a:rPr lang="en-US" dirty="0" smtClean="0"/>
              <a:t>To do this, Hill decided to first observe an actual sample of brain and see what the statistics actually are</a:t>
            </a:r>
          </a:p>
          <a:p>
            <a:r>
              <a:rPr lang="en-US" dirty="0" smtClean="0"/>
              <a:t>Then he decided to find a way to control for chemical signaling so that connections formed could only be the result of random chance</a:t>
            </a:r>
          </a:p>
          <a:p>
            <a:r>
              <a:rPr lang="en-US" dirty="0" smtClean="0"/>
              <a:t>If the same or similar connection probabilities were observed in both the real and constructed cases, this would suggest that chemo-specific signaling does not play as much of a role as statistical connectivity</a:t>
            </a:r>
            <a:endParaRPr lang="en-US" dirty="0"/>
          </a:p>
        </p:txBody>
      </p:sp>
    </p:spTree>
    <p:extLst>
      <p:ext uri="{BB962C8B-B14F-4D97-AF65-F5344CB8AC3E}">
        <p14:creationId xmlns:p14="http://schemas.microsoft.com/office/powerpoint/2010/main" val="1426387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Functional Synaptic </a:t>
            </a:r>
            <a:r>
              <a:rPr lang="en-US" dirty="0" err="1" smtClean="0"/>
              <a:t>Connectome</a:t>
            </a:r>
            <a:endParaRPr lang="en-US" dirty="0"/>
          </a:p>
        </p:txBody>
      </p:sp>
      <p:sp>
        <p:nvSpPr>
          <p:cNvPr id="3" name="Content Placeholder 2"/>
          <p:cNvSpPr>
            <a:spLocks noGrp="1"/>
          </p:cNvSpPr>
          <p:nvPr>
            <p:ph idx="1"/>
          </p:nvPr>
        </p:nvSpPr>
        <p:spPr/>
        <p:txBody>
          <a:bodyPr/>
          <a:lstStyle/>
          <a:p>
            <a:r>
              <a:rPr lang="en-US" dirty="0" smtClean="0"/>
              <a:t>Hill first studies an actual </a:t>
            </a:r>
            <a:r>
              <a:rPr lang="en-US" dirty="0" err="1" smtClean="0"/>
              <a:t>connectome</a:t>
            </a:r>
            <a:r>
              <a:rPr lang="en-US" dirty="0" smtClean="0"/>
              <a:t>, specifically in rat somatosensory cortex</a:t>
            </a:r>
          </a:p>
          <a:p>
            <a:r>
              <a:rPr lang="en-US" dirty="0" smtClean="0"/>
              <a:t>The neurons were reconstructed into a 3D model, and Hill and his team collected statistics such as:</a:t>
            </a:r>
          </a:p>
          <a:p>
            <a:pPr lvl="1"/>
            <a:r>
              <a:rPr lang="en-US" dirty="0" smtClean="0"/>
              <a:t>TTL5 Neurons have about 20-25% of synapses on third order dendrites of other TTL5 Neurons</a:t>
            </a:r>
          </a:p>
          <a:p>
            <a:r>
              <a:rPr lang="en-US" dirty="0" smtClean="0"/>
              <a:t>Next, he devised a method to see how closely these statistics matched up with the expected incidental connections made by neurons that were not guided by chemo-specific signals</a:t>
            </a:r>
          </a:p>
        </p:txBody>
      </p:sp>
    </p:spTree>
    <p:extLst>
      <p:ext uri="{BB962C8B-B14F-4D97-AF65-F5344CB8AC3E}">
        <p14:creationId xmlns:p14="http://schemas.microsoft.com/office/powerpoint/2010/main" val="39278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larg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3647" y="83831"/>
            <a:ext cx="5289177" cy="6723085"/>
          </a:xfrm>
          <a:prstGeom prst="rect">
            <a:avLst/>
          </a:prstGeom>
        </p:spPr>
      </p:pic>
    </p:spTree>
    <p:extLst>
      <p:ext uri="{BB962C8B-B14F-4D97-AF65-F5344CB8AC3E}">
        <p14:creationId xmlns:p14="http://schemas.microsoft.com/office/powerpoint/2010/main" val="2206192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Statistical Structural </a:t>
            </a:r>
            <a:r>
              <a:rPr lang="en-US" dirty="0" err="1" smtClean="0"/>
              <a:t>Connectome</a:t>
            </a:r>
            <a:endParaRPr lang="en-US" dirty="0"/>
          </a:p>
        </p:txBody>
      </p:sp>
      <p:sp>
        <p:nvSpPr>
          <p:cNvPr id="3" name="Content Placeholder 2"/>
          <p:cNvSpPr>
            <a:spLocks noGrp="1"/>
          </p:cNvSpPr>
          <p:nvPr>
            <p:ph idx="1"/>
          </p:nvPr>
        </p:nvSpPr>
        <p:spPr/>
        <p:txBody>
          <a:bodyPr/>
          <a:lstStyle/>
          <a:p>
            <a:r>
              <a:rPr lang="en-US" dirty="0" smtClean="0"/>
              <a:t>To eliminate any possible chemo-specific mechanism that could have guided axon growth, Hill and his team collected 3D models of 298 different neurons from different rats, though they made sure all were the same species and age, and all samples were from the same region of the brain</a:t>
            </a:r>
          </a:p>
          <a:p>
            <a:r>
              <a:rPr lang="en-US" dirty="0" smtClean="0"/>
              <a:t>Then they placed and oriented them randomly, with the same density and percentage of each type of neuron</a:t>
            </a:r>
            <a:endParaRPr lang="en-US" dirty="0"/>
          </a:p>
        </p:txBody>
      </p:sp>
    </p:spTree>
    <p:extLst>
      <p:ext uri="{BB962C8B-B14F-4D97-AF65-F5344CB8AC3E}">
        <p14:creationId xmlns:p14="http://schemas.microsoft.com/office/powerpoint/2010/main" val="3477213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larg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7575" y="0"/>
            <a:ext cx="4815719" cy="7201075"/>
          </a:xfrm>
          <a:prstGeom prst="rect">
            <a:avLst/>
          </a:prstGeom>
        </p:spPr>
      </p:pic>
    </p:spTree>
    <p:extLst>
      <p:ext uri="{BB962C8B-B14F-4D97-AF65-F5344CB8AC3E}">
        <p14:creationId xmlns:p14="http://schemas.microsoft.com/office/powerpoint/2010/main" val="1737743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po">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Expo">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Expo">
      <a:fillStyleLst>
        <a:solidFill>
          <a:schemeClr val="phClr"/>
        </a:solidFill>
        <a:gradFill rotWithShape="1">
          <a:gsLst>
            <a:gs pos="0">
              <a:schemeClr val="phClr">
                <a:tint val="100000"/>
                <a:satMod val="130000"/>
              </a:schemeClr>
            </a:gs>
            <a:gs pos="100000">
              <a:schemeClr val="phClr">
                <a:tint val="50000"/>
                <a:satMod val="150000"/>
              </a:schemeClr>
            </a:gs>
          </a:gsLst>
          <a:lin ang="16200000" scaled="1"/>
        </a:gradFill>
        <a:gradFill rotWithShape="1">
          <a:gsLst>
            <a:gs pos="0">
              <a:schemeClr val="phClr">
                <a:shade val="93000"/>
                <a:satMod val="130000"/>
              </a:schemeClr>
            </a:gs>
            <a:gs pos="60000">
              <a:schemeClr val="phClr">
                <a:tint val="80000"/>
                <a:shade val="93000"/>
                <a:satMod val="130000"/>
              </a:schemeClr>
            </a:gs>
            <a:gs pos="100000">
              <a:schemeClr val="phClr">
                <a:tint val="50000"/>
                <a:shade val="94000"/>
                <a:alpha val="100000"/>
                <a:satMod val="135000"/>
              </a:schemeClr>
            </a:gs>
          </a:gsLst>
          <a:lin ang="16200000" scaled="0"/>
        </a:gra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34925" cap="flat" cmpd="sng" algn="ctr">
          <a:gradFill>
            <a:gsLst>
              <a:gs pos="0">
                <a:schemeClr val="accent1">
                  <a:lumMod val="40000"/>
                  <a:lumOff val="60000"/>
                </a:schemeClr>
              </a:gs>
              <a:gs pos="50000">
                <a:schemeClr val="accent1"/>
              </a:gs>
              <a:gs pos="100000">
                <a:schemeClr val="accent1">
                  <a:lumMod val="50000"/>
                </a:schemeClr>
              </a:gs>
            </a:gsLst>
            <a:lin ang="18600000" scaled="0"/>
          </a:gradFill>
          <a:prstDash val="solid"/>
        </a:ln>
      </a:lnStyleLst>
      <a:effectStyleLst>
        <a:effectStyle>
          <a:effectLst/>
        </a:effectStyle>
        <a:effectStyle>
          <a:effectLst>
            <a:innerShdw blurRad="50800" dist="25400" dir="13500000">
              <a:srgbClr val="C0C0C0">
                <a:alpha val="75000"/>
              </a:srgbClr>
            </a:innerShdw>
            <a:outerShdw blurRad="63500" dist="38100" dir="5400000" sx="105000" sy="105000" algn="br" rotWithShape="0">
              <a:srgbClr val="000000">
                <a:alpha val="30000"/>
              </a:srgbClr>
            </a:outerShdw>
          </a:effectLst>
        </a:effectStyle>
        <a:effectStyle>
          <a:effectLst>
            <a:innerShdw blurRad="50800" dist="25400" dir="16200000">
              <a:srgbClr val="C0C0C0">
                <a:alpha val="75000"/>
              </a:srgbClr>
            </a:innerShdw>
            <a:reflection blurRad="63500" stA="40000" endPos="50000" dist="127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a:blip xmlns:r="http://schemas.openxmlformats.org/officeDocument/2006/relationships" r:embed="rId1"/>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Expo.thmx</Template>
  <TotalTime>124</TotalTime>
  <Words>719</Words>
  <Application>Microsoft Macintosh PowerPoint</Application>
  <PresentationFormat>On-screen Show (4:3)</PresentationFormat>
  <Paragraphs>38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Expo</vt:lpstr>
      <vt:lpstr>Statistical connectivity provides a sufficient foundation for specific functional connectivity in neocortical neural microcircuits</vt:lpstr>
      <vt:lpstr>Opportunity</vt:lpstr>
      <vt:lpstr>Dendritic Arbors</vt:lpstr>
      <vt:lpstr>Opportunity</vt:lpstr>
      <vt:lpstr>Challenge</vt:lpstr>
      <vt:lpstr>Action: Functional Synaptic Connectome</vt:lpstr>
      <vt:lpstr>PowerPoint Presentation</vt:lpstr>
      <vt:lpstr>Action: Statistical Structural Connectome</vt:lpstr>
      <vt:lpstr>PowerPoint Presentation</vt:lpstr>
      <vt:lpstr>Action: Statistical Structural Connectome</vt:lpstr>
      <vt:lpstr>PowerPoint Presentation</vt:lpstr>
      <vt:lpstr>Results</vt:lpstr>
      <vt:lpstr>Future</vt:lpstr>
    </vt:vector>
  </TitlesOfParts>
  <Company>Johns Hopkins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connectivity provides a sufficient foundation for specific functional connectivity in neocortical neural microcircuits</dc:title>
  <dc:creator>Gregory Levine</dc:creator>
  <cp:lastModifiedBy>Gregory Levine</cp:lastModifiedBy>
  <cp:revision>10</cp:revision>
  <dcterms:created xsi:type="dcterms:W3CDTF">2016-01-21T07:50:57Z</dcterms:created>
  <dcterms:modified xsi:type="dcterms:W3CDTF">2016-01-21T17:38:09Z</dcterms:modified>
</cp:coreProperties>
</file>