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89" r:id="rId22"/>
    <p:sldId id="29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B51F-C392-CE41-9C9E-348B943F2CBC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B0FC-E141-AF4A-9455-7DF95F5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89662731000624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5819"/>
            <a:ext cx="7772400" cy="2644631"/>
          </a:xfrm>
        </p:spPr>
        <p:txBody>
          <a:bodyPr>
            <a:normAutofit/>
          </a:bodyPr>
          <a:lstStyle/>
          <a:p>
            <a:r>
              <a:rPr lang="en-US" dirty="0" err="1" smtClean="0"/>
              <a:t>Ultrastructural</a:t>
            </a:r>
            <a:r>
              <a:rPr lang="en-US" dirty="0" smtClean="0"/>
              <a:t> Analysis of Hippocampal </a:t>
            </a:r>
            <a:r>
              <a:rPr lang="en-US" dirty="0" err="1" smtClean="0"/>
              <a:t>Neuropil</a:t>
            </a:r>
            <a:r>
              <a:rPr lang="en-US" dirty="0" smtClean="0"/>
              <a:t> from the </a:t>
            </a:r>
            <a:r>
              <a:rPr lang="en-US" dirty="0" err="1" smtClean="0"/>
              <a:t>Connectomics</a:t>
            </a:r>
            <a:r>
              <a:rPr lang="en-US" dirty="0" smtClean="0"/>
              <a:t> Perspective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829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Yuriy</a:t>
            </a:r>
            <a:r>
              <a:rPr lang="en-US" sz="2800" dirty="0" smtClean="0"/>
              <a:t> </a:t>
            </a:r>
            <a:r>
              <a:rPr lang="en-US" sz="2800" dirty="0" err="1" smtClean="0"/>
              <a:t>Mishchenko</a:t>
            </a:r>
            <a:r>
              <a:rPr lang="en-US" sz="2800" dirty="0" smtClean="0"/>
              <a:t>, Tao Hu, Josef </a:t>
            </a:r>
            <a:r>
              <a:rPr lang="en-US" sz="2800" dirty="0" err="1" smtClean="0"/>
              <a:t>Spacek</a:t>
            </a:r>
            <a:r>
              <a:rPr lang="en-US" sz="2800" dirty="0" smtClean="0"/>
              <a:t>, John Mendenhall, Kristen M. Harris, Dmitri B. </a:t>
            </a:r>
            <a:r>
              <a:rPr lang="en-US" sz="2800" dirty="0" err="1" smtClean="0"/>
              <a:t>Chklovskii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351845"/>
            <a:ext cx="6400800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Presented by Thomas Keady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2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9502" cy="4525963"/>
          </a:xfrm>
        </p:spPr>
        <p:txBody>
          <a:bodyPr/>
          <a:lstStyle/>
          <a:p>
            <a:r>
              <a:rPr lang="en-US" dirty="0" smtClean="0"/>
              <a:t>See if segmentation is any good for synapse prediction</a:t>
            </a:r>
          </a:p>
          <a:p>
            <a:r>
              <a:rPr lang="en-US" dirty="0" smtClean="0"/>
              <a:t>Relies </a:t>
            </a:r>
            <a:r>
              <a:rPr lang="en-US" dirty="0" smtClean="0"/>
              <a:t>on statistics and probability</a:t>
            </a:r>
          </a:p>
          <a:p>
            <a:r>
              <a:rPr lang="en-US" dirty="0" smtClean="0"/>
              <a:t>“Peter’s rule”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77"/>
          <a:stretch/>
        </p:blipFill>
        <p:spPr>
          <a:xfrm>
            <a:off x="5517227" y="1307228"/>
            <a:ext cx="3169573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5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7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Peter’s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92"/>
            <a:ext cx="8229600" cy="4874676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the number of synapses formed along a dendrite is proportional to the number of axons passing within reach of the spines emanating from the dendrite”</a:t>
            </a:r>
          </a:p>
          <a:p>
            <a:endParaRPr lang="en-US" dirty="0" smtClean="0"/>
          </a:p>
          <a:p>
            <a:r>
              <a:rPr lang="en-US" dirty="0" smtClean="0"/>
              <a:t># of synapses = possible synapses * k</a:t>
            </a:r>
          </a:p>
          <a:p>
            <a:r>
              <a:rPr lang="en-US" dirty="0" smtClean="0"/>
              <a:t>Where k is the connectivity constant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(0 &lt; k &lt; 1)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86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Has been proven wrong before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“different classes of pre-synaptic neurons possess different connectivity fractions onto a given postsynaptic neuron class and different post-synaptic neuron classes have different connectivity fractions with a given presynaptic neuron class.”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6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/>
          </a:bodyPr>
          <a:lstStyle/>
          <a:p>
            <a:r>
              <a:rPr lang="en-US" dirty="0" smtClean="0"/>
              <a:t>Had been proven wrong before: </a:t>
            </a:r>
          </a:p>
          <a:p>
            <a:r>
              <a:rPr lang="en-US" dirty="0" smtClean="0"/>
              <a:t>“different classes of pre-synaptic neurons possess different connectivity fractions onto a given postsynaptic neuron class and different post-synaptic neuron classes have different connectivity fractions with a given presynaptic neuron class.”</a:t>
            </a:r>
          </a:p>
          <a:p>
            <a:r>
              <a:rPr lang="en-US" dirty="0" smtClean="0"/>
              <a:t>But what about between the same type of neurons?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“four volumes of </a:t>
            </a:r>
            <a:r>
              <a:rPr lang="en-US" dirty="0" err="1" smtClean="0"/>
              <a:t>neuropil</a:t>
            </a:r>
            <a:r>
              <a:rPr lang="en-US" dirty="0" smtClean="0"/>
              <a:t> from the middle of stratum </a:t>
            </a:r>
            <a:r>
              <a:rPr lang="en-US" dirty="0" err="1" smtClean="0"/>
              <a:t>radiatum</a:t>
            </a:r>
            <a:r>
              <a:rPr lang="en-US" dirty="0" smtClean="0"/>
              <a:t> in hippocampal area CA1”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69058"/>
            <a:ext cx="4876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4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447" b="50032"/>
          <a:stretch/>
        </p:blipFill>
        <p:spPr>
          <a:xfrm>
            <a:off x="0" y="1047791"/>
            <a:ext cx="4806702" cy="4774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2333" y="1047791"/>
            <a:ext cx="38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2333" y="1047791"/>
            <a:ext cx="3780991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V1: radial oblique dendrite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V2: Dendritic spine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V3: Apical dendrite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V4: Random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224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Testing Peter’s Rule for density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21" y="1208506"/>
            <a:ext cx="5613891" cy="5192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65" y="1529310"/>
            <a:ext cx="131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Axons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Dendrites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Glia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4884" y="1681710"/>
            <a:ext cx="161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Synaptic Axons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Dendrite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65" y="4603785"/>
            <a:ext cx="163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Dendrites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Synapses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0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973" t="50622"/>
          <a:stretch/>
        </p:blipFill>
        <p:spPr>
          <a:xfrm>
            <a:off x="4424350" y="2430511"/>
            <a:ext cx="4519105" cy="38200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80" y="1381720"/>
            <a:ext cx="48274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“Plot of the actual density of synapses for dendrites in V1 and V3 versus the density of synapses predicted by multiplying the mean maximum-reach connectivity fraction by the local density of potential synapses”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Testing Peter’s Rule for density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683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973" t="50622"/>
          <a:stretch/>
        </p:blipFill>
        <p:spPr>
          <a:xfrm>
            <a:off x="4424350" y="2430511"/>
            <a:ext cx="4519105" cy="38200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80" y="1381720"/>
            <a:ext cx="48274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“Plot of the actual density of synapses for dendrites in V1 and V3 versus the density of synapses predicted by multiplying the mean maximum-reach connectivity fraction by the local density of potential synapses”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Testing Peter’s Rule for density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26027" y="1722625"/>
            <a:ext cx="260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≈ 0.12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940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Peter’s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18" y="1600201"/>
            <a:ext cx="8229600" cy="25780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Connectivity fraction varies with dendrite distance</a:t>
            </a:r>
          </a:p>
          <a:p>
            <a:r>
              <a:rPr lang="en-US" dirty="0"/>
              <a:t>“the connectivity fraction was a smooth function peaking at a distance around 0.4 um from the dendritic </a:t>
            </a:r>
            <a:r>
              <a:rPr lang="en-US" dirty="0" smtClean="0"/>
              <a:t>shaft”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88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“Reconstructing neuronal circuits on the level of synapses is a central problem in neuroscience”</a:t>
            </a:r>
          </a:p>
        </p:txBody>
      </p:sp>
    </p:spTree>
    <p:extLst>
      <p:ext uri="{BB962C8B-B14F-4D97-AF65-F5344CB8AC3E}">
        <p14:creationId xmlns:p14="http://schemas.microsoft.com/office/powerpoint/2010/main" val="281120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Peter’s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18" y="1600201"/>
            <a:ext cx="8229600" cy="25780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Connectivity fraction varies with dendrite distance</a:t>
            </a:r>
          </a:p>
          <a:p>
            <a:r>
              <a:rPr lang="en-US" dirty="0"/>
              <a:t>“the connectivity fraction was a smooth function peaking at a distance around 0.4 um from the dendritic </a:t>
            </a:r>
            <a:r>
              <a:rPr lang="en-US" dirty="0" smtClean="0"/>
              <a:t>shaft”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392"/>
          <a:stretch/>
        </p:blipFill>
        <p:spPr>
          <a:xfrm>
            <a:off x="1383733" y="3878809"/>
            <a:ext cx="6413495" cy="29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8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 poor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66732" cy="4525963"/>
          </a:xfrm>
        </p:spPr>
        <p:txBody>
          <a:bodyPr/>
          <a:lstStyle/>
          <a:p>
            <a:r>
              <a:rPr lang="en-US" dirty="0"/>
              <a:t>“even with the distance-dependent connectivity fraction, Peters' rule poorly predicted the actual synaptic </a:t>
            </a:r>
            <a:r>
              <a:rPr lang="en-US" dirty="0" smtClean="0"/>
              <a:t>densities”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7186"/>
          <a:stretch/>
        </p:blipFill>
        <p:spPr>
          <a:xfrm>
            <a:off x="4627185" y="1417638"/>
            <a:ext cx="4059615" cy="37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 poor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66732" cy="4525963"/>
          </a:xfrm>
        </p:spPr>
        <p:txBody>
          <a:bodyPr/>
          <a:lstStyle/>
          <a:p>
            <a:r>
              <a:rPr lang="en-US" dirty="0"/>
              <a:t>“even with the distance-dependent connectivity fraction, Peters' rule poorly predicted the actual synaptic </a:t>
            </a:r>
            <a:r>
              <a:rPr lang="en-US" dirty="0" smtClean="0"/>
              <a:t>densities”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7186"/>
          <a:stretch/>
        </p:blipFill>
        <p:spPr>
          <a:xfrm>
            <a:off x="4627185" y="1417638"/>
            <a:ext cx="4059615" cy="3769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0986" y="5731255"/>
            <a:ext cx="260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</a:t>
            </a:r>
            <a:r>
              <a:rPr lang="en-US" sz="4000" smtClean="0"/>
              <a:t>≈ 0.02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54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49184"/>
          </a:xfrm>
        </p:spPr>
        <p:txBody>
          <a:bodyPr/>
          <a:lstStyle/>
          <a:p>
            <a:r>
              <a:rPr lang="en-US" dirty="0" smtClean="0"/>
              <a:t>Dendritic caliber: circumference of dendrite (no spine)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600"/>
          <a:stretch/>
        </p:blipFill>
        <p:spPr>
          <a:xfrm>
            <a:off x="2204580" y="2619809"/>
            <a:ext cx="3981318" cy="39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49184"/>
          </a:xfrm>
        </p:spPr>
        <p:txBody>
          <a:bodyPr/>
          <a:lstStyle/>
          <a:p>
            <a:r>
              <a:rPr lang="en-US" dirty="0" smtClean="0"/>
              <a:t>Dendritic caliber: circumference of dendrite (no spine)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600"/>
          <a:stretch/>
        </p:blipFill>
        <p:spPr>
          <a:xfrm>
            <a:off x="2204580" y="2619809"/>
            <a:ext cx="3981318" cy="3997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5898" y="3632111"/>
            <a:ext cx="2266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</a:t>
            </a:r>
            <a:r>
              <a:rPr lang="en-US" sz="4400" baseline="30000" dirty="0" smtClean="0"/>
              <a:t>2</a:t>
            </a:r>
            <a:r>
              <a:rPr lang="en-US" sz="4400" dirty="0" smtClean="0"/>
              <a:t> = 0.75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9257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Axo</a:t>
            </a:r>
            <a:r>
              <a:rPr lang="en-US" dirty="0" smtClean="0"/>
              <a:t>-dendritic 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80" y="1559235"/>
            <a:ext cx="4008117" cy="4525963"/>
          </a:xfrm>
        </p:spPr>
        <p:txBody>
          <a:bodyPr/>
          <a:lstStyle/>
          <a:p>
            <a:r>
              <a:rPr lang="en-US" dirty="0" smtClean="0"/>
              <a:t>“proximity between an axon and a dendritic spine with no other intervening objects”</a:t>
            </a:r>
          </a:p>
          <a:p>
            <a:r>
              <a:rPr lang="en-US" dirty="0" smtClean="0"/>
              <a:t>Density of touches is a good predictor of density of synapses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970" b="61175"/>
          <a:stretch/>
        </p:blipFill>
        <p:spPr>
          <a:xfrm>
            <a:off x="4154209" y="1802401"/>
            <a:ext cx="4532591" cy="37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9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Axo</a:t>
            </a:r>
            <a:r>
              <a:rPr lang="en-US" dirty="0" smtClean="0"/>
              <a:t>-dendritic 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80" y="1559235"/>
            <a:ext cx="4008117" cy="4525963"/>
          </a:xfrm>
        </p:spPr>
        <p:txBody>
          <a:bodyPr/>
          <a:lstStyle/>
          <a:p>
            <a:r>
              <a:rPr lang="en-US" dirty="0" smtClean="0"/>
              <a:t>“proximity between an axon and a dendritic spine with no other intervening objects”</a:t>
            </a:r>
          </a:p>
          <a:p>
            <a:r>
              <a:rPr lang="en-US" dirty="0" smtClean="0"/>
              <a:t>Density of touches is a good predictor of density of synapses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970" b="61175"/>
          <a:stretch/>
        </p:blipFill>
        <p:spPr>
          <a:xfrm>
            <a:off x="4154209" y="1802401"/>
            <a:ext cx="4532591" cy="3794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0986" y="5731255"/>
            <a:ext cx="2608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≈ 0.88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955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Synapses?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these probabilities be used to predict the existence of individual synapses?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Synapses?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these probabilities be used to predict the existence of individual synapses?</a:t>
            </a:r>
          </a:p>
          <a:p>
            <a:r>
              <a:rPr lang="en-US" dirty="0" smtClean="0"/>
              <a:t>“As the fraction of touches that correspond to synapses was much less than one (∼0.2), additional information is needed to determine which touches correspond to synapses”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predictor: relative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found that 80% of the touches whose area is greatest among those sharing the same </a:t>
            </a:r>
            <a:r>
              <a:rPr lang="en-US" dirty="0" err="1" smtClean="0"/>
              <a:t>bouton</a:t>
            </a:r>
            <a:r>
              <a:rPr lang="en-US" dirty="0" smtClean="0"/>
              <a:t> and those sharing the same spine are synaptic.”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1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“Reconstructing neuronal circuits on the level of synapses is a central problem in neuroscience”</a:t>
            </a:r>
          </a:p>
          <a:p>
            <a:r>
              <a:rPr lang="en-US" dirty="0" smtClean="0"/>
              <a:t>It has been done before – C. </a:t>
            </a:r>
            <a:r>
              <a:rPr lang="en-US" dirty="0" err="1" smtClean="0"/>
              <a:t>Elegans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50" y="3771403"/>
            <a:ext cx="4741128" cy="23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predictor: relative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found that 80% of the touches whose area is greatest among those sharing the same </a:t>
            </a:r>
            <a:r>
              <a:rPr lang="en-US" dirty="0" err="1" smtClean="0"/>
              <a:t>bouton</a:t>
            </a:r>
            <a:r>
              <a:rPr lang="en-US" dirty="0" smtClean="0"/>
              <a:t> and those sharing the same spine are synaptic.”</a:t>
            </a:r>
          </a:p>
          <a:p>
            <a:r>
              <a:rPr lang="en-US" dirty="0" smtClean="0"/>
              <a:t>“At the same time, this method detects only 46% of all spine synapses.”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4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predictor: relative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found that 80% of the touches whose area is greatest among those sharing the same </a:t>
            </a:r>
            <a:r>
              <a:rPr lang="en-US" dirty="0" err="1" smtClean="0"/>
              <a:t>bouton</a:t>
            </a:r>
            <a:r>
              <a:rPr lang="en-US" dirty="0" smtClean="0"/>
              <a:t> and those sharing the same spine are synaptic.”</a:t>
            </a:r>
          </a:p>
          <a:p>
            <a:r>
              <a:rPr lang="en-US" dirty="0" smtClean="0"/>
              <a:t>“At the same time, this method detects only 46% of all spine synapses.”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139" y="5038531"/>
            <a:ext cx="8589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High precision, low recall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9349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 conclusion, we have shown that </a:t>
            </a:r>
            <a:r>
              <a:rPr lang="en-US" dirty="0" err="1" smtClean="0"/>
              <a:t>ssTEM</a:t>
            </a:r>
            <a:r>
              <a:rPr lang="en-US" dirty="0" smtClean="0"/>
              <a:t> can be automated, in principle, but will require major advances in data acquisition and analysis to be a viable approach for reconstructing complete vertebrate circuits at the resolution of synapses.”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3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204"/>
          </a:xfrm>
        </p:spPr>
        <p:txBody>
          <a:bodyPr>
            <a:normAutofit/>
          </a:bodyPr>
          <a:lstStyle/>
          <a:p>
            <a:r>
              <a:rPr lang="en-US" dirty="0" smtClean="0"/>
              <a:t>“the average time required to proofread and correct the automatically segmented objects in V1 and V3 was about 10–20 min per μm3. Relative to manual tracing, we estimate a tenfold savings in time.”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2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“the average time required to proofread and correct the automatically segmented objects in V1 and V3 was about 10–20 min per μm3. Relative to manual tracing, we estimate a tenfold savings in time.”</a:t>
            </a:r>
          </a:p>
          <a:p>
            <a:r>
              <a:rPr lang="en-US" dirty="0" smtClean="0"/>
              <a:t>These correlations apply to </a:t>
            </a:r>
            <a:r>
              <a:rPr lang="en-US" dirty="0" err="1" smtClean="0"/>
              <a:t>neuropil</a:t>
            </a:r>
            <a:r>
              <a:rPr lang="en-US" dirty="0" smtClean="0"/>
              <a:t> – in this section of the hippocampus – </a:t>
            </a:r>
            <a:r>
              <a:rPr lang="en-US" smtClean="0"/>
              <a:t>in rats</a:t>
            </a:r>
            <a:endParaRPr lang="en-US" dirty="0" smtClean="0"/>
          </a:p>
          <a:p>
            <a:r>
              <a:rPr lang="en-US" dirty="0" smtClean="0"/>
              <a:t>“it is not clear how they would generalize beyond s. </a:t>
            </a:r>
            <a:r>
              <a:rPr lang="en-US" dirty="0" err="1" smtClean="0"/>
              <a:t>radiatum</a:t>
            </a:r>
            <a:r>
              <a:rPr lang="en-US" dirty="0" smtClean="0"/>
              <a:t> of the hippocampal area CA1”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http://www.sciencedirect.com/science/article/pii/S0896627310006240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“Reconstructing neuronal circuits on the level of synapses is a central problem in neuroscience”</a:t>
            </a:r>
          </a:p>
          <a:p>
            <a:r>
              <a:rPr lang="en-US" dirty="0" smtClean="0"/>
              <a:t>It has been done before – C. </a:t>
            </a:r>
            <a:r>
              <a:rPr lang="en-US" dirty="0" err="1" smtClean="0"/>
              <a:t>Elegans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it be automated?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8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“automating </a:t>
            </a:r>
            <a:r>
              <a:rPr lang="en-US" dirty="0" err="1" smtClean="0"/>
              <a:t>ssTEM</a:t>
            </a:r>
            <a:r>
              <a:rPr lang="en-US" dirty="0" smtClean="0"/>
              <a:t> seems promising”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2475"/>
          </a:xfrm>
        </p:spPr>
        <p:txBody>
          <a:bodyPr/>
          <a:lstStyle/>
          <a:p>
            <a:r>
              <a:rPr lang="en-US" dirty="0" smtClean="0"/>
              <a:t>“automating </a:t>
            </a:r>
            <a:r>
              <a:rPr lang="en-US" dirty="0" err="1" smtClean="0"/>
              <a:t>ssTEM</a:t>
            </a:r>
            <a:r>
              <a:rPr lang="en-US" dirty="0" smtClean="0"/>
              <a:t> seems promising ( </a:t>
            </a:r>
            <a:r>
              <a:rPr lang="en-US" dirty="0" err="1" smtClean="0"/>
              <a:t>Jurrus</a:t>
            </a:r>
            <a:r>
              <a:rPr lang="en-US" dirty="0" smtClean="0"/>
              <a:t> et al., 2008, Anderson et al., 2009 and </a:t>
            </a:r>
            <a:r>
              <a:rPr lang="en-US" dirty="0" err="1" smtClean="0"/>
              <a:t>Mishchenko</a:t>
            </a:r>
            <a:r>
              <a:rPr lang="en-US" dirty="0" smtClean="0"/>
              <a:t>, 2009)”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8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2475"/>
          </a:xfrm>
        </p:spPr>
        <p:txBody>
          <a:bodyPr/>
          <a:lstStyle/>
          <a:p>
            <a:r>
              <a:rPr lang="en-US" dirty="0" smtClean="0"/>
              <a:t>“automating </a:t>
            </a:r>
            <a:r>
              <a:rPr lang="en-US" dirty="0" err="1" smtClean="0"/>
              <a:t>ssTEM</a:t>
            </a:r>
            <a:r>
              <a:rPr lang="en-US" dirty="0" smtClean="0"/>
              <a:t> seems promising ( </a:t>
            </a:r>
            <a:r>
              <a:rPr lang="en-US" dirty="0" err="1" smtClean="0"/>
              <a:t>Jurrus</a:t>
            </a:r>
            <a:r>
              <a:rPr lang="en-US" dirty="0" smtClean="0"/>
              <a:t> et al., 2008, Anderson et al., 2009 and </a:t>
            </a:r>
            <a:r>
              <a:rPr lang="en-US" dirty="0" err="1" smtClean="0"/>
              <a:t>Mishchenko</a:t>
            </a:r>
            <a:r>
              <a:rPr lang="en-US" dirty="0" smtClean="0"/>
              <a:t>, 2009)”</a:t>
            </a:r>
            <a:endParaRPr lang="en-US" dirty="0"/>
          </a:p>
        </p:txBody>
      </p:sp>
      <p:pic>
        <p:nvPicPr>
          <p:cNvPr id="4" name="Picture 3" descr="pat on back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72675"/>
            <a:ext cx="5826197" cy="28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2475"/>
          </a:xfrm>
        </p:spPr>
        <p:txBody>
          <a:bodyPr/>
          <a:lstStyle/>
          <a:p>
            <a:r>
              <a:rPr lang="en-US" dirty="0" smtClean="0"/>
              <a:t>“automating </a:t>
            </a:r>
            <a:r>
              <a:rPr lang="en-US" dirty="0" err="1" smtClean="0"/>
              <a:t>ssTEM</a:t>
            </a:r>
            <a:r>
              <a:rPr lang="en-US" dirty="0" smtClean="0"/>
              <a:t> seems promising ( </a:t>
            </a:r>
            <a:r>
              <a:rPr lang="en-US" dirty="0" err="1" smtClean="0"/>
              <a:t>Jurrus</a:t>
            </a:r>
            <a:r>
              <a:rPr lang="en-US" dirty="0" smtClean="0"/>
              <a:t> et al., 2008, Anderson et al., 2009 and </a:t>
            </a:r>
            <a:r>
              <a:rPr lang="en-US" u="sng" dirty="0" err="1" smtClean="0"/>
              <a:t>Mishchenko</a:t>
            </a:r>
            <a:r>
              <a:rPr lang="en-US" dirty="0" smtClean="0"/>
              <a:t>, 2009)”</a:t>
            </a:r>
            <a:endParaRPr lang="en-US" dirty="0"/>
          </a:p>
        </p:txBody>
      </p:sp>
      <p:pic>
        <p:nvPicPr>
          <p:cNvPr id="4" name="Picture 3" descr="pat on back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72675"/>
            <a:ext cx="5826197" cy="2849770"/>
          </a:xfrm>
          <a:prstGeom prst="rect">
            <a:avLst/>
          </a:prstGeom>
        </p:spPr>
      </p:pic>
      <p:sp>
        <p:nvSpPr>
          <p:cNvPr id="5" name="Process 4"/>
          <p:cNvSpPr/>
          <p:nvPr/>
        </p:nvSpPr>
        <p:spPr>
          <a:xfrm>
            <a:off x="457200" y="5229694"/>
            <a:ext cx="1085861" cy="259437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cess 5"/>
          <p:cNvSpPr/>
          <p:nvPr/>
        </p:nvSpPr>
        <p:spPr>
          <a:xfrm>
            <a:off x="4351180" y="3993692"/>
            <a:ext cx="4445106" cy="111311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am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80" y="3995525"/>
            <a:ext cx="4445106" cy="11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8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31511"/>
          </a:xfrm>
        </p:spPr>
        <p:txBody>
          <a:bodyPr/>
          <a:lstStyle/>
          <a:p>
            <a:r>
              <a:rPr lang="en-US" dirty="0" smtClean="0"/>
              <a:t>Use existing segmentation algorithms</a:t>
            </a:r>
          </a:p>
          <a:p>
            <a:r>
              <a:rPr lang="en-US" dirty="0" smtClean="0"/>
              <a:t>RECONSTRUCT + proofreading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739" r="56335"/>
          <a:stretch/>
        </p:blipFill>
        <p:spPr>
          <a:xfrm>
            <a:off x="2587884" y="2949384"/>
            <a:ext cx="3362759" cy="31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1088</Words>
  <Application>Microsoft Macintosh PowerPoint</Application>
  <PresentationFormat>On-screen Show (4:3)</PresentationFormat>
  <Paragraphs>109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Ultrastructural Analysis of Hippocampal Neuropil from the Connectomics Perspective</vt:lpstr>
      <vt:lpstr>Goals</vt:lpstr>
      <vt:lpstr>Goals</vt:lpstr>
      <vt:lpstr>Goals</vt:lpstr>
      <vt:lpstr>Goals</vt:lpstr>
      <vt:lpstr>Goals</vt:lpstr>
      <vt:lpstr>Goals</vt:lpstr>
      <vt:lpstr>Goals</vt:lpstr>
      <vt:lpstr>Approach</vt:lpstr>
      <vt:lpstr>Approach</vt:lpstr>
      <vt:lpstr>Peter’s Rule</vt:lpstr>
      <vt:lpstr>Peter’s Rule</vt:lpstr>
      <vt:lpstr>Peter’s Rule</vt:lpstr>
      <vt:lpstr>Data</vt:lpstr>
      <vt:lpstr>PowerPoint Presentation</vt:lpstr>
      <vt:lpstr>Testing Peter’s Rule for density</vt:lpstr>
      <vt:lpstr>Testing Peter’s Rule for density</vt:lpstr>
      <vt:lpstr>Testing Peter’s Rule for density</vt:lpstr>
      <vt:lpstr>Testing Peter’s Rule</vt:lpstr>
      <vt:lpstr>Testing Peter’s Rule</vt:lpstr>
      <vt:lpstr>Still a poor predictor</vt:lpstr>
      <vt:lpstr>Still a poor predictor</vt:lpstr>
      <vt:lpstr>Better Predictors</vt:lpstr>
      <vt:lpstr>Better Predictors</vt:lpstr>
      <vt:lpstr>Axo-dendritic touches</vt:lpstr>
      <vt:lpstr>Axo-dendritic touches</vt:lpstr>
      <vt:lpstr>Individual Synapses?</vt:lpstr>
      <vt:lpstr>Individual Synapses?</vt:lpstr>
      <vt:lpstr>Best predictor: relative size</vt:lpstr>
      <vt:lpstr>Best predictor: relative size</vt:lpstr>
      <vt:lpstr>Best predictor: relative size</vt:lpstr>
      <vt:lpstr>In Conclusion</vt:lpstr>
      <vt:lpstr>In Conclusion</vt:lpstr>
      <vt:lpstr>In 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Ultrastructural Analysis of Hippocampal Neuropil from the Connectomics Perspective</dc:title>
  <dc:creator>Thomas Keady</dc:creator>
  <cp:lastModifiedBy>Thomas Keady</cp:lastModifiedBy>
  <cp:revision>42</cp:revision>
  <dcterms:created xsi:type="dcterms:W3CDTF">2016-01-20T03:48:08Z</dcterms:created>
  <dcterms:modified xsi:type="dcterms:W3CDTF">2016-01-20T19:45:54Z</dcterms:modified>
</cp:coreProperties>
</file>