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427" autoAdjust="0"/>
  </p:normalViewPr>
  <p:slideViewPr>
    <p:cSldViewPr snapToGrid="0" snapToObjects="1">
      <p:cViewPr varScale="1">
        <p:scale>
          <a:sx n="71" d="100"/>
          <a:sy n="71" d="100"/>
        </p:scale>
        <p:origin x="-5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BD213-05F2-3341-A56D-8AE251A67682}" type="datetimeFigureOut">
              <a:rPr lang="en-US" smtClean="0"/>
              <a:t>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96D24-D80A-D94A-B213-E81860ED657B}" type="slidenum">
              <a:rPr lang="en-US" smtClean="0"/>
              <a:t>‹#›</a:t>
            </a:fld>
            <a:endParaRPr lang="en-US"/>
          </a:p>
        </p:txBody>
      </p:sp>
    </p:spTree>
    <p:extLst>
      <p:ext uri="{BB962C8B-B14F-4D97-AF65-F5344CB8AC3E}">
        <p14:creationId xmlns:p14="http://schemas.microsoft.com/office/powerpoint/2010/main" val="41995662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question: How does the brain work?</a:t>
            </a:r>
          </a:p>
          <a:p>
            <a:r>
              <a:rPr lang="en-US" baseline="0" dirty="0" smtClean="0"/>
              <a:t>Difficulties: a lot of detailed EM data, time consuming to identify neural circuits (especially when done manually by tracing, called proofreading).</a:t>
            </a:r>
          </a:p>
          <a:p>
            <a:r>
              <a:rPr lang="en-US" sz="1200" kern="1200" dirty="0" smtClean="0">
                <a:solidFill>
                  <a:schemeClr val="tx1"/>
                </a:solidFill>
                <a:latin typeface="+mn-lt"/>
                <a:ea typeface="+mn-ea"/>
                <a:cs typeface="+mn-cs"/>
              </a:rPr>
              <a:t>Uses automatic segmentation, then focused proofreading on the most important parts of the </a:t>
            </a:r>
            <a:r>
              <a:rPr lang="en-US" sz="1200" kern="1200" dirty="0" err="1" smtClean="0">
                <a:solidFill>
                  <a:schemeClr val="tx1"/>
                </a:solidFill>
                <a:latin typeface="+mn-lt"/>
                <a:ea typeface="+mn-ea"/>
                <a:cs typeface="+mn-cs"/>
              </a:rPr>
              <a:t>connectome</a:t>
            </a:r>
            <a:r>
              <a:rPr lang="en-US" sz="1200" kern="1200" dirty="0" smtClean="0">
                <a:solidFill>
                  <a:schemeClr val="tx1"/>
                </a:solidFill>
                <a:latin typeface="+mn-lt"/>
                <a:ea typeface="+mn-ea"/>
                <a:cs typeface="+mn-cs"/>
              </a:rPr>
              <a:t> (e.g. synapses) and the parts that are most likely to be incorrectly segmented by the automatic system. </a:t>
            </a:r>
          </a:p>
          <a:p>
            <a:r>
              <a:rPr lang="en-US" sz="1200" kern="1200" dirty="0" smtClean="0">
                <a:solidFill>
                  <a:schemeClr val="tx1"/>
                </a:solidFill>
                <a:latin typeface="+mn-lt"/>
                <a:ea typeface="+mn-ea"/>
                <a:cs typeface="+mn-cs"/>
              </a:rPr>
              <a:t>Uses biological information to do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Increases speed of </a:t>
            </a:r>
            <a:r>
              <a:rPr lang="en-US" sz="1200" kern="1200" dirty="0" err="1" smtClean="0">
                <a:solidFill>
                  <a:schemeClr val="tx1"/>
                </a:solidFill>
                <a:latin typeface="+mn-lt"/>
                <a:ea typeface="+mn-ea"/>
                <a:cs typeface="+mn-cs"/>
              </a:rPr>
              <a:t>connectome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extraction by 3-5 times, but not without the normal decrease in accuracy.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Crowdsourcing more available because of improved accessibility</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996D24-D80A-D94A-B213-E81860ED657B}" type="slidenum">
              <a:rPr lang="en-US" smtClean="0"/>
              <a:t>2</a:t>
            </a:fld>
            <a:endParaRPr lang="en-US"/>
          </a:p>
        </p:txBody>
      </p:sp>
    </p:spTree>
    <p:extLst>
      <p:ext uri="{BB962C8B-B14F-4D97-AF65-F5344CB8AC3E}">
        <p14:creationId xmlns:p14="http://schemas.microsoft.com/office/powerpoint/2010/main" val="27393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Identifying</a:t>
            </a:r>
            <a:r>
              <a:rPr lang="en-US" baseline="0" dirty="0" smtClean="0"/>
              <a:t> </a:t>
            </a:r>
            <a:r>
              <a:rPr lang="en-US" baseline="0" dirty="0" err="1" smtClean="0"/>
              <a:t>connectomes</a:t>
            </a:r>
            <a:r>
              <a:rPr lang="en-US" baseline="0" dirty="0" smtClean="0"/>
              <a:t> in EM data can be extremely time consuming because of the sheer size of EM data, and the detail in the data. There are two existing main methods, manual tracing and automatic segmentation, that have a lot of drawbacks. Manual tracing requires a lot of hard work, explain the diagram, and only a small reward. Automatic segmentation requires proofreading afterwards and can lead to a lot of errors.</a:t>
            </a:r>
          </a:p>
        </p:txBody>
      </p:sp>
      <p:sp>
        <p:nvSpPr>
          <p:cNvPr id="4" name="Slide Number Placeholder 3"/>
          <p:cNvSpPr>
            <a:spLocks noGrp="1"/>
          </p:cNvSpPr>
          <p:nvPr>
            <p:ph type="sldNum" sz="quarter" idx="10"/>
          </p:nvPr>
        </p:nvSpPr>
        <p:spPr/>
        <p:txBody>
          <a:bodyPr/>
          <a:lstStyle/>
          <a:p>
            <a:fld id="{CB996D24-D80A-D94A-B213-E81860ED657B}" type="slidenum">
              <a:rPr lang="en-US" smtClean="0"/>
              <a:t>4</a:t>
            </a:fld>
            <a:endParaRPr lang="en-US"/>
          </a:p>
        </p:txBody>
      </p:sp>
    </p:spTree>
    <p:extLst>
      <p:ext uri="{BB962C8B-B14F-4D97-AF65-F5344CB8AC3E}">
        <p14:creationId xmlns:p14="http://schemas.microsoft.com/office/powerpoint/2010/main" val="421960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After automatic segmentation takes place (with synapse annotations), some neurons may be falsely merged together, therefore they must be split.</a:t>
            </a:r>
          </a:p>
          <a:p>
            <a:r>
              <a:rPr lang="en-US" sz="1200" kern="1200" dirty="0" smtClean="0">
                <a:solidFill>
                  <a:schemeClr val="tx1"/>
                </a:solidFill>
                <a:latin typeface="+mn-lt"/>
                <a:ea typeface="+mn-ea"/>
                <a:cs typeface="+mn-cs"/>
              </a:rPr>
              <a:t> The data goes through two types of proofreading that identify the regions both important to the </a:t>
            </a:r>
            <a:r>
              <a:rPr lang="en-US" sz="1200" kern="1200" dirty="0" err="1" smtClean="0">
                <a:solidFill>
                  <a:schemeClr val="tx1"/>
                </a:solidFill>
                <a:latin typeface="+mn-lt"/>
                <a:ea typeface="+mn-ea"/>
                <a:cs typeface="+mn-cs"/>
              </a:rPr>
              <a:t>connectome</a:t>
            </a:r>
            <a:r>
              <a:rPr lang="en-US" sz="1200" kern="1200" dirty="0" smtClean="0">
                <a:solidFill>
                  <a:schemeClr val="tx1"/>
                </a:solidFill>
                <a:latin typeface="+mn-lt"/>
                <a:ea typeface="+mn-ea"/>
                <a:cs typeface="+mn-cs"/>
              </a:rPr>
              <a:t> and most likely to be incorrect after the automatic segmentation. </a:t>
            </a:r>
          </a:p>
          <a:p>
            <a:r>
              <a:rPr lang="en-US" sz="1200" kern="1200" dirty="0" smtClean="0">
                <a:solidFill>
                  <a:schemeClr val="tx1"/>
                </a:solidFill>
                <a:latin typeface="+mn-lt"/>
                <a:ea typeface="+mn-ea"/>
                <a:cs typeface="+mn-cs"/>
              </a:rPr>
              <a:t>This proofreading depends on the biological information of the cell and becomes a series of yes/no decisions: volume threshold, which is when the size and volume of the cell is taken into account, and synapse threshold, which is when the location of the synapse is considered. </a:t>
            </a:r>
          </a:p>
          <a:p>
            <a:r>
              <a:rPr lang="en-US" sz="1200" kern="1200" dirty="0" smtClean="0">
                <a:solidFill>
                  <a:schemeClr val="tx1"/>
                </a:solidFill>
                <a:latin typeface="+mn-lt"/>
                <a:ea typeface="+mn-ea"/>
                <a:cs typeface="+mn-cs"/>
              </a:rPr>
              <a:t>The quality of proofreading is improved, although some errors are allowed within the thresholds.</a:t>
            </a:r>
            <a:endParaRPr lang="en-US" dirty="0"/>
          </a:p>
        </p:txBody>
      </p:sp>
      <p:sp>
        <p:nvSpPr>
          <p:cNvPr id="4" name="Slide Number Placeholder 3"/>
          <p:cNvSpPr>
            <a:spLocks noGrp="1"/>
          </p:cNvSpPr>
          <p:nvPr>
            <p:ph type="sldNum" sz="quarter" idx="10"/>
          </p:nvPr>
        </p:nvSpPr>
        <p:spPr/>
        <p:txBody>
          <a:bodyPr/>
          <a:lstStyle/>
          <a:p>
            <a:fld id="{CB996D24-D80A-D94A-B213-E81860ED657B}" type="slidenum">
              <a:rPr lang="en-US" smtClean="0"/>
              <a:t>5</a:t>
            </a:fld>
            <a:endParaRPr lang="en-US"/>
          </a:p>
        </p:txBody>
      </p:sp>
    </p:spTree>
    <p:extLst>
      <p:ext uri="{BB962C8B-B14F-4D97-AF65-F5344CB8AC3E}">
        <p14:creationId xmlns:p14="http://schemas.microsoft.com/office/powerpoint/2010/main" val="218657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next step is orphan tracing. By looking at nonaligned sets of EM data, the edges of orphaned segments that either contain a synapse or are larger than a certain size are looked at and potentially merged depending on if they are consistent with the known biological information.</a:t>
            </a:r>
          </a:p>
          <a:p>
            <a:r>
              <a:rPr lang="en-US" sz="1200" kern="1200" dirty="0" smtClean="0">
                <a:solidFill>
                  <a:schemeClr val="tx1"/>
                </a:solidFill>
                <a:latin typeface="+mn-lt"/>
                <a:ea typeface="+mn-ea"/>
                <a:cs typeface="+mn-cs"/>
              </a:rPr>
              <a:t>The sub volumes of EM data are proofread, then formed together to create a global segmentation of a larger region. The final step is quality control, which involved finding anomalies that simply to do go with the known biological information, such as by looking at the cell-shape or connections between neurons.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paper, they used their algorithms in the publicly available tool called </a:t>
            </a:r>
            <a:r>
              <a:rPr lang="en-US" sz="1200" kern="1200" dirty="0" err="1" smtClean="0">
                <a:solidFill>
                  <a:schemeClr val="tx1"/>
                </a:solidFill>
                <a:latin typeface="+mn-lt"/>
                <a:ea typeface="+mn-ea"/>
                <a:cs typeface="+mn-cs"/>
              </a:rPr>
              <a:t>NeuroProof</a:t>
            </a:r>
            <a:r>
              <a:rPr lang="en-US" sz="1200" kern="1200" dirty="0" smtClean="0">
                <a:solidFill>
                  <a:schemeClr val="tx1"/>
                </a:solidFill>
                <a:latin typeface="+mn-lt"/>
                <a:ea typeface="+mn-ea"/>
                <a:cs typeface="+mn-cs"/>
              </a:rPr>
              <a:t>, and looked at data from the medulla in the optic nerve of a Drosophila, produced by FIB-SEM imaging. </a:t>
            </a:r>
          </a:p>
          <a:p>
            <a:r>
              <a:rPr lang="en-US" sz="1200" kern="1200" dirty="0" smtClean="0">
                <a:solidFill>
                  <a:schemeClr val="tx1"/>
                </a:solidFill>
                <a:latin typeface="+mn-lt"/>
                <a:ea typeface="+mn-ea"/>
                <a:cs typeface="+mn-cs"/>
              </a:rPr>
              <a:t>	contains “hundreds of partial neurons and several hundred thousand synaptic connections”</a:t>
            </a:r>
            <a:endParaRPr lang="en-US" dirty="0"/>
          </a:p>
        </p:txBody>
      </p:sp>
      <p:sp>
        <p:nvSpPr>
          <p:cNvPr id="4" name="Slide Number Placeholder 3"/>
          <p:cNvSpPr>
            <a:spLocks noGrp="1"/>
          </p:cNvSpPr>
          <p:nvPr>
            <p:ph type="sldNum" sz="quarter" idx="10"/>
          </p:nvPr>
        </p:nvSpPr>
        <p:spPr/>
        <p:txBody>
          <a:bodyPr/>
          <a:lstStyle/>
          <a:p>
            <a:fld id="{CB996D24-D80A-D94A-B213-E81860ED657B}" type="slidenum">
              <a:rPr lang="en-US" smtClean="0"/>
              <a:t>6</a:t>
            </a:fld>
            <a:endParaRPr lang="en-US"/>
          </a:p>
        </p:txBody>
      </p:sp>
    </p:spTree>
    <p:extLst>
      <p:ext uri="{BB962C8B-B14F-4D97-AF65-F5344CB8AC3E}">
        <p14:creationId xmlns:p14="http://schemas.microsoft.com/office/powerpoint/2010/main" val="222611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Resolution</a:t>
            </a:r>
          </a:p>
          <a:p>
            <a:r>
              <a:rPr lang="en-US" sz="1200" kern="1200" dirty="0" smtClean="0">
                <a:solidFill>
                  <a:schemeClr val="tx1"/>
                </a:solidFill>
                <a:latin typeface="+mn-lt"/>
                <a:ea typeface="+mn-ea"/>
                <a:cs typeface="+mn-cs"/>
              </a:rPr>
              <a:t>Their method was evaluated and compared to previous strategies. </a:t>
            </a:r>
          </a:p>
          <a:p>
            <a:r>
              <a:rPr lang="en-US" sz="1200" kern="1200" dirty="0" smtClean="0">
                <a:solidFill>
                  <a:schemeClr val="tx1"/>
                </a:solidFill>
                <a:latin typeface="+mn-lt"/>
                <a:ea typeface="+mn-ea"/>
                <a:cs typeface="+mn-cs"/>
              </a:rPr>
              <a:t>Focused proofreading is more efficient (3-5 times faster)</a:t>
            </a:r>
          </a:p>
          <a:p>
            <a:r>
              <a:rPr lang="en-US" sz="1200" kern="1200" dirty="0" smtClean="0">
                <a:solidFill>
                  <a:schemeClr val="tx1"/>
                </a:solidFill>
                <a:latin typeface="+mn-lt"/>
                <a:ea typeface="+mn-ea"/>
                <a:cs typeface="+mn-cs"/>
              </a:rPr>
              <a:t>In the table, it shows that there is quite a good</a:t>
            </a:r>
            <a:r>
              <a:rPr lang="en-US" sz="1200" kern="1200" baseline="0" dirty="0" smtClean="0">
                <a:solidFill>
                  <a:schemeClr val="tx1"/>
                </a:solidFill>
                <a:latin typeface="+mn-lt"/>
                <a:ea typeface="+mn-ea"/>
                <a:cs typeface="+mn-cs"/>
              </a:rPr>
              <a:t> correlation between the confidence in the edges found and the percentage of the total edges found. However, as the confidence increases, the number of true edges is underestimated.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B996D24-D80A-D94A-B213-E81860ED657B}" type="slidenum">
              <a:rPr lang="en-US" smtClean="0"/>
              <a:t>7</a:t>
            </a:fld>
            <a:endParaRPr lang="en-US"/>
          </a:p>
        </p:txBody>
      </p:sp>
    </p:spTree>
    <p:extLst>
      <p:ext uri="{BB962C8B-B14F-4D97-AF65-F5344CB8AC3E}">
        <p14:creationId xmlns:p14="http://schemas.microsoft.com/office/powerpoint/2010/main" val="97849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over-segmented EM data</a:t>
            </a:r>
          </a:p>
          <a:p>
            <a:r>
              <a:rPr lang="en-US" dirty="0" smtClean="0"/>
              <a:t>After: after performing the</a:t>
            </a:r>
            <a:r>
              <a:rPr lang="en-US" baseline="0" dirty="0" smtClean="0"/>
              <a:t> volume and synapse focused proofreading</a:t>
            </a:r>
          </a:p>
          <a:p>
            <a:r>
              <a:rPr lang="en-US" baseline="0" dirty="0" smtClean="0"/>
              <a:t>The distribution shifts to the right, which shows that there is a decreasing error.</a:t>
            </a:r>
            <a:endParaRPr lang="en-US" dirty="0"/>
          </a:p>
        </p:txBody>
      </p:sp>
      <p:sp>
        <p:nvSpPr>
          <p:cNvPr id="4" name="Slide Number Placeholder 3"/>
          <p:cNvSpPr>
            <a:spLocks noGrp="1"/>
          </p:cNvSpPr>
          <p:nvPr>
            <p:ph type="sldNum" sz="quarter" idx="10"/>
          </p:nvPr>
        </p:nvSpPr>
        <p:spPr/>
        <p:txBody>
          <a:bodyPr/>
          <a:lstStyle/>
          <a:p>
            <a:fld id="{CB996D24-D80A-D94A-B213-E81860ED657B}" type="slidenum">
              <a:rPr lang="en-US" smtClean="0"/>
              <a:t>8</a:t>
            </a:fld>
            <a:endParaRPr lang="en-US"/>
          </a:p>
        </p:txBody>
      </p:sp>
    </p:spTree>
    <p:extLst>
      <p:ext uri="{BB962C8B-B14F-4D97-AF65-F5344CB8AC3E}">
        <p14:creationId xmlns:p14="http://schemas.microsoft.com/office/powerpoint/2010/main" val="101087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Mapping the neural circuits of the brain helps us to see the connections in the brain - how neurons connect to each other. Therefore, by improving the quality and speed at which the EM reconstruction can occur, we are getting closer to solving the big question, how does the brain work? In this experiment, they extracted a complete </a:t>
            </a:r>
            <a:r>
              <a:rPr lang="en-US" sz="1200" kern="1200" dirty="0" err="1" smtClean="0">
                <a:solidFill>
                  <a:schemeClr val="tx1"/>
                </a:solidFill>
                <a:latin typeface="+mn-lt"/>
                <a:ea typeface="+mn-ea"/>
                <a:cs typeface="+mn-cs"/>
              </a:rPr>
              <a:t>connectome</a:t>
            </a:r>
            <a:r>
              <a:rPr lang="en-US" sz="1200" kern="1200" dirty="0" smtClean="0">
                <a:solidFill>
                  <a:schemeClr val="tx1"/>
                </a:solidFill>
                <a:latin typeface="+mn-lt"/>
                <a:ea typeface="+mn-ea"/>
                <a:cs typeface="+mn-cs"/>
              </a:rPr>
              <a:t> from the optic lobe of a fly (Drosophila), but in the future, they could apply this same technique (once refined) to the human brain, although it is many times larger and more complex.</a:t>
            </a:r>
          </a:p>
          <a:p>
            <a:r>
              <a:rPr lang="en-US" sz="1200" kern="1200" dirty="0" smtClean="0">
                <a:solidFill>
                  <a:schemeClr val="tx1"/>
                </a:solidFill>
                <a:latin typeface="+mn-lt"/>
                <a:ea typeface="+mn-ea"/>
                <a:cs typeface="+mn-cs"/>
              </a:rPr>
              <a:t>In the article, they suggest that greater understanding of biological priors and synaptic connections can further improve proofreading and increase speed.</a:t>
            </a:r>
            <a:endParaRPr lang="en-US" dirty="0"/>
          </a:p>
        </p:txBody>
      </p:sp>
      <p:sp>
        <p:nvSpPr>
          <p:cNvPr id="4" name="Slide Number Placeholder 3"/>
          <p:cNvSpPr>
            <a:spLocks noGrp="1"/>
          </p:cNvSpPr>
          <p:nvPr>
            <p:ph type="sldNum" sz="quarter" idx="10"/>
          </p:nvPr>
        </p:nvSpPr>
        <p:spPr/>
        <p:txBody>
          <a:bodyPr/>
          <a:lstStyle/>
          <a:p>
            <a:fld id="{CB996D24-D80A-D94A-B213-E81860ED657B}" type="slidenum">
              <a:rPr lang="en-US" smtClean="0"/>
              <a:t>9</a:t>
            </a:fld>
            <a:endParaRPr lang="en-US"/>
          </a:p>
        </p:txBody>
      </p:sp>
    </p:spTree>
    <p:extLst>
      <p:ext uri="{BB962C8B-B14F-4D97-AF65-F5344CB8AC3E}">
        <p14:creationId xmlns:p14="http://schemas.microsoft.com/office/powerpoint/2010/main" val="351973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Discussion:</a:t>
            </a:r>
          </a:p>
          <a:p>
            <a:r>
              <a:rPr lang="en-US" sz="1200" kern="1200" dirty="0" smtClean="0">
                <a:solidFill>
                  <a:schemeClr val="tx1"/>
                </a:solidFill>
                <a:latin typeface="+mn-lt"/>
                <a:ea typeface="+mn-ea"/>
                <a:cs typeface="+mn-cs"/>
              </a:rPr>
              <a:t>Pros:</a:t>
            </a:r>
          </a:p>
          <a:p>
            <a:r>
              <a:rPr lang="en-US" sz="1200" kern="1200" dirty="0" smtClean="0">
                <a:solidFill>
                  <a:schemeClr val="tx1"/>
                </a:solidFill>
                <a:latin typeface="+mn-lt"/>
                <a:ea typeface="+mn-ea"/>
                <a:cs typeface="+mn-cs"/>
              </a:rPr>
              <a:t>Speed up</a:t>
            </a:r>
          </a:p>
          <a:p>
            <a:r>
              <a:rPr lang="en-US" sz="1200" kern="1200" dirty="0" smtClean="0">
                <a:solidFill>
                  <a:schemeClr val="tx1"/>
                </a:solidFill>
                <a:latin typeface="+mn-lt"/>
                <a:ea typeface="+mn-ea"/>
                <a:cs typeface="+mn-cs"/>
              </a:rPr>
              <a:t>Higher quality</a:t>
            </a:r>
          </a:p>
          <a:p>
            <a:r>
              <a:rPr lang="en-US" sz="1200" kern="1200" dirty="0" smtClean="0">
                <a:solidFill>
                  <a:schemeClr val="tx1"/>
                </a:solidFill>
                <a:latin typeface="+mn-lt"/>
                <a:ea typeface="+mn-ea"/>
                <a:cs typeface="+mn-cs"/>
              </a:rPr>
              <a:t>Connector of Drosophila mapped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Cons:</a:t>
            </a:r>
          </a:p>
          <a:p>
            <a:r>
              <a:rPr lang="en-US" sz="1200" kern="1200" dirty="0" smtClean="0">
                <a:solidFill>
                  <a:schemeClr val="tx1"/>
                </a:solidFill>
                <a:latin typeface="+mn-lt"/>
                <a:ea typeface="+mn-ea"/>
                <a:cs typeface="+mn-cs"/>
              </a:rPr>
              <a:t>Ultimate goal: mapping human brain, which is still much more </a:t>
            </a:r>
            <a:r>
              <a:rPr lang="en-US" sz="1200" kern="1200" smtClean="0">
                <a:solidFill>
                  <a:schemeClr val="tx1"/>
                </a:solidFill>
                <a:latin typeface="+mn-lt"/>
                <a:ea typeface="+mn-ea"/>
                <a:cs typeface="+mn-cs"/>
              </a:rPr>
              <a:t>complicated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B996D24-D80A-D94A-B213-E81860ED657B}" type="slidenum">
              <a:rPr lang="en-US" smtClean="0"/>
              <a:t>10</a:t>
            </a:fld>
            <a:endParaRPr lang="en-US"/>
          </a:p>
        </p:txBody>
      </p:sp>
    </p:spTree>
    <p:extLst>
      <p:ext uri="{BB962C8B-B14F-4D97-AF65-F5344CB8AC3E}">
        <p14:creationId xmlns:p14="http://schemas.microsoft.com/office/powerpoint/2010/main" val="280302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A98AF03-7270-45C2-A683-C5E353EF01A5}" type="datetime4">
              <a:rPr lang="en-US" smtClean="0"/>
              <a:pPr/>
              <a:t>January 11,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16C01193-8287-4834-A286-6B880643E934}" type="datetime4">
              <a:rPr lang="en-US" smtClean="0"/>
              <a:pPr/>
              <a:t>January 11,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B5AFD-D735-4504-A039-ADEBB6448D55}" type="datetime4">
              <a:rPr lang="en-US" smtClean="0"/>
              <a:pPr/>
              <a:t>January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B5C8118-FB93-4E87-B380-0175F2FE2167}" type="datetime4">
              <a:rPr lang="en-US" smtClean="0"/>
              <a:pPr/>
              <a:t>January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5A93482-8E69-40F7-BCAD-5662A6CADB27}" type="datetime4">
              <a:rPr lang="en-US" smtClean="0"/>
              <a:pPr/>
              <a:t>January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January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525A706-D8F2-4D1A-855A-CADC92600C26}" type="datetime4">
              <a:rPr lang="en-US" smtClean="0"/>
              <a:pPr/>
              <a:t>January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9B4F123-1704-49AC-9D15-C4B1462B8014}" type="datetime4">
              <a:rPr lang="en-US" smtClean="0"/>
              <a:pPr/>
              <a:t>January 11,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3127EC2-47FB-48A1-8644-C8A81DDAA119}" type="datetime4">
              <a:rPr lang="en-US" smtClean="0"/>
              <a:pPr/>
              <a:t>January 11, 2016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January 11,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49BF1-FCD3-4395-8FF6-0047AF66228E}" type="datetime4">
              <a:rPr lang="en-US" smtClean="0"/>
              <a:pPr/>
              <a:t>January 11,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January 11,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16C01193-8287-4834-A286-6B880643E934}" type="datetime4">
              <a:rPr lang="en-US" smtClean="0"/>
              <a:pPr/>
              <a:t>January 11, 2016</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dirty="0"/>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8B37D5FE-740C-46F5-801A-FA5477D9711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dt="0"/>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t>Focused Proofreading: Efficiently Extracting </a:t>
            </a:r>
            <a:r>
              <a:rPr lang="en-US" sz="3000" dirty="0" err="1" smtClean="0"/>
              <a:t>Connectomes</a:t>
            </a:r>
            <a:r>
              <a:rPr lang="en-US" sz="3000" dirty="0" smtClean="0"/>
              <a:t> from Segmented EM Images</a:t>
            </a:r>
            <a:endParaRPr lang="en-US" sz="3000" dirty="0"/>
          </a:p>
        </p:txBody>
      </p:sp>
      <p:sp>
        <p:nvSpPr>
          <p:cNvPr id="3" name="Subtitle 2"/>
          <p:cNvSpPr>
            <a:spLocks noGrp="1"/>
          </p:cNvSpPr>
          <p:nvPr>
            <p:ph type="subTitle" idx="1"/>
          </p:nvPr>
        </p:nvSpPr>
        <p:spPr/>
        <p:txBody>
          <a:bodyPr/>
          <a:lstStyle/>
          <a:p>
            <a:r>
              <a:rPr lang="en-US" dirty="0" smtClean="0"/>
              <a:t>Stephen M Plaza</a:t>
            </a:r>
          </a:p>
          <a:p>
            <a:r>
              <a:rPr lang="en-US" dirty="0" smtClean="0"/>
              <a:t>As presented by Sandra Weiss on January 11</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12892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368376"/>
              </p:ext>
            </p:extLst>
          </p:nvPr>
        </p:nvGraphicFramePr>
        <p:xfrm>
          <a:off x="849422" y="1855788"/>
          <a:ext cx="7511941" cy="2773680"/>
        </p:xfrm>
        <a:graphic>
          <a:graphicData uri="http://schemas.openxmlformats.org/drawingml/2006/table">
            <a:tbl>
              <a:tblPr firstRow="1" bandRow="1">
                <a:tableStyleId>{5C22544A-7EE6-4342-B048-85BDC9FD1C3A}</a:tableStyleId>
              </a:tblPr>
              <a:tblGrid>
                <a:gridCol w="3702314"/>
                <a:gridCol w="3809627"/>
              </a:tblGrid>
              <a:tr h="370840">
                <a:tc>
                  <a:txBody>
                    <a:bodyPr/>
                    <a:lstStyle/>
                    <a:p>
                      <a:r>
                        <a:rPr lang="en-US" sz="5000" dirty="0" smtClean="0"/>
                        <a:t>Pros</a:t>
                      </a:r>
                      <a:endParaRPr lang="en-US" sz="5000" dirty="0"/>
                    </a:p>
                  </a:txBody>
                  <a:tcPr/>
                </a:tc>
                <a:tc>
                  <a:txBody>
                    <a:bodyPr/>
                    <a:lstStyle/>
                    <a:p>
                      <a:r>
                        <a:rPr lang="en-US" sz="5000" dirty="0" smtClean="0"/>
                        <a:t>Cons</a:t>
                      </a:r>
                      <a:endParaRPr lang="en-US" sz="5000" dirty="0"/>
                    </a:p>
                  </a:txBody>
                  <a:tcPr/>
                </a:tc>
              </a:tr>
              <a:tr h="370840">
                <a:tc>
                  <a:txBody>
                    <a:bodyPr/>
                    <a:lstStyle/>
                    <a:p>
                      <a:r>
                        <a:rPr lang="en-US" dirty="0" smtClean="0"/>
                        <a:t>Faster EM</a:t>
                      </a:r>
                      <a:r>
                        <a:rPr lang="en-US" baseline="0" dirty="0" smtClean="0"/>
                        <a:t> reconstruction</a:t>
                      </a:r>
                      <a:endParaRPr lang="en-US" dirty="0"/>
                    </a:p>
                  </a:txBody>
                  <a:tcPr/>
                </a:tc>
                <a:tc>
                  <a:txBody>
                    <a:bodyPr/>
                    <a:lstStyle/>
                    <a:p>
                      <a:r>
                        <a:rPr lang="en-US" dirty="0" smtClean="0"/>
                        <a:t>Much more difficult to map human</a:t>
                      </a:r>
                      <a:r>
                        <a:rPr lang="en-US" baseline="0" dirty="0" smtClean="0"/>
                        <a:t> brain</a:t>
                      </a:r>
                      <a:endParaRPr lang="en-US" dirty="0"/>
                    </a:p>
                  </a:txBody>
                  <a:tcPr/>
                </a:tc>
              </a:tr>
              <a:tr h="370840">
                <a:tc>
                  <a:txBody>
                    <a:bodyPr/>
                    <a:lstStyle/>
                    <a:p>
                      <a:r>
                        <a:rPr lang="en-US" dirty="0" smtClean="0"/>
                        <a:t>High quality of </a:t>
                      </a:r>
                      <a:r>
                        <a:rPr lang="en-US" dirty="0" err="1" smtClean="0"/>
                        <a:t>connectomes</a:t>
                      </a:r>
                      <a:endParaRPr lang="en-US" dirty="0"/>
                    </a:p>
                  </a:txBody>
                  <a:tcPr/>
                </a:tc>
                <a:tc>
                  <a:txBody>
                    <a:bodyPr/>
                    <a:lstStyle/>
                    <a:p>
                      <a:r>
                        <a:rPr lang="en-US" dirty="0" smtClean="0"/>
                        <a:t>Still</a:t>
                      </a:r>
                      <a:r>
                        <a:rPr lang="en-US" baseline="0" dirty="0" smtClean="0"/>
                        <a:t> potential errors that focused proofreading ignores</a:t>
                      </a:r>
                      <a:endParaRPr lang="en-US" dirty="0"/>
                    </a:p>
                  </a:txBody>
                  <a:tcPr/>
                </a:tc>
              </a:tr>
              <a:tr h="370840">
                <a:tc>
                  <a:txBody>
                    <a:bodyPr/>
                    <a:lstStyle/>
                    <a:p>
                      <a:r>
                        <a:rPr lang="en-US" dirty="0" err="1" smtClean="0"/>
                        <a:t>Connectome</a:t>
                      </a:r>
                      <a:r>
                        <a:rPr lang="en-US" baseline="0" dirty="0" smtClean="0"/>
                        <a:t> of Drosophila optic lobe identified</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0397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162297"/>
          </a:xfrm>
        </p:spPr>
        <p:txBody>
          <a:bodyPr/>
          <a:lstStyle/>
          <a:p>
            <a:r>
              <a:rPr lang="en-US" dirty="0" smtClean="0"/>
              <a:t>Summary</a:t>
            </a:r>
            <a:endParaRPr lang="en-US" dirty="0"/>
          </a:p>
        </p:txBody>
      </p:sp>
      <p:sp>
        <p:nvSpPr>
          <p:cNvPr id="3" name="Content Placeholder 2"/>
          <p:cNvSpPr>
            <a:spLocks noGrp="1"/>
          </p:cNvSpPr>
          <p:nvPr>
            <p:ph idx="1"/>
          </p:nvPr>
        </p:nvSpPr>
        <p:spPr>
          <a:xfrm>
            <a:off x="779462" y="1269874"/>
            <a:ext cx="7581901" cy="4566150"/>
          </a:xfrm>
        </p:spPr>
        <p:txBody>
          <a:bodyPr/>
          <a:lstStyle/>
          <a:p>
            <a:r>
              <a:rPr lang="en-US" dirty="0" smtClean="0"/>
              <a:t>How </a:t>
            </a:r>
            <a:r>
              <a:rPr lang="en-US" dirty="0"/>
              <a:t>does the brain work?</a:t>
            </a:r>
          </a:p>
          <a:p>
            <a:pPr lvl="1"/>
            <a:r>
              <a:rPr lang="en-US" dirty="0"/>
              <a:t>EM reconstruction – Identifying neural circuits</a:t>
            </a:r>
          </a:p>
          <a:p>
            <a:pPr lvl="1"/>
            <a:r>
              <a:rPr lang="en-US" dirty="0"/>
              <a:t>Finding neurons and their synapses (connections</a:t>
            </a:r>
            <a:r>
              <a:rPr lang="en-US" dirty="0" smtClean="0"/>
              <a:t>)</a:t>
            </a:r>
          </a:p>
          <a:p>
            <a:r>
              <a:rPr lang="en-US" dirty="0" err="1" smtClean="0"/>
              <a:t>Connectome</a:t>
            </a:r>
            <a:r>
              <a:rPr lang="en-US" dirty="0" smtClean="0"/>
              <a:t> extraction is difficult</a:t>
            </a:r>
          </a:p>
          <a:p>
            <a:r>
              <a:rPr lang="en-US" dirty="0" smtClean="0"/>
              <a:t>How can the current methods of extracting </a:t>
            </a:r>
            <a:r>
              <a:rPr lang="en-US" dirty="0" err="1" smtClean="0"/>
              <a:t>connectomes</a:t>
            </a:r>
            <a:r>
              <a:rPr lang="en-US" dirty="0" smtClean="0"/>
              <a:t> from EM data be improved?</a:t>
            </a:r>
          </a:p>
          <a:p>
            <a:pPr lvl="1"/>
            <a:r>
              <a:rPr lang="en-US" dirty="0" smtClean="0"/>
              <a:t>Focused proofreading – focus on the most important regions of the EM data</a:t>
            </a:r>
            <a:endParaRPr lang="en-US" dirty="0"/>
          </a:p>
          <a:p>
            <a:pPr lvl="1"/>
            <a:endParaRPr lang="en-US" dirty="0"/>
          </a:p>
        </p:txBody>
      </p:sp>
    </p:spTree>
    <p:extLst>
      <p:ext uri="{BB962C8B-B14F-4D97-AF65-F5344CB8AC3E}">
        <p14:creationId xmlns:p14="http://schemas.microsoft.com/office/powerpoint/2010/main" val="319326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336" y="107823"/>
            <a:ext cx="6178027" cy="1653988"/>
          </a:xfrm>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“Unlock the mysteries of the brain”</a:t>
            </a:r>
          </a:p>
          <a:p>
            <a:r>
              <a:rPr lang="en-US" dirty="0" smtClean="0"/>
              <a:t>Identify neural connections</a:t>
            </a:r>
          </a:p>
          <a:p>
            <a:r>
              <a:rPr lang="en-US" dirty="0" smtClean="0"/>
              <a:t>A lot of EM data to be mined</a:t>
            </a:r>
          </a:p>
          <a:p>
            <a:r>
              <a:rPr lang="en-US" dirty="0" smtClean="0"/>
              <a:t>Existing approaches can be improved</a:t>
            </a:r>
            <a:endParaRPr lang="en-US" dirty="0"/>
          </a:p>
        </p:txBody>
      </p:sp>
      <p:pic>
        <p:nvPicPr>
          <p:cNvPr id="4" name="Picture 3" descr="Screen Shot 2016-01-11 at 12.42.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62" y="107577"/>
            <a:ext cx="1967412" cy="1720198"/>
          </a:xfrm>
          <a:prstGeom prst="rect">
            <a:avLst/>
          </a:prstGeom>
        </p:spPr>
      </p:pic>
    </p:spTree>
    <p:extLst>
      <p:ext uri="{BB962C8B-B14F-4D97-AF65-F5344CB8AC3E}">
        <p14:creationId xmlns:p14="http://schemas.microsoft.com/office/powerpoint/2010/main" val="357773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055175"/>
          </a:xfrm>
        </p:spPr>
        <p:txBody>
          <a:bodyPr/>
          <a:lstStyle/>
          <a:p>
            <a:r>
              <a:rPr lang="en-US" dirty="0" smtClean="0"/>
              <a:t>Challenge</a:t>
            </a:r>
            <a:endParaRPr lang="en-US" dirty="0"/>
          </a:p>
        </p:txBody>
      </p:sp>
      <p:sp>
        <p:nvSpPr>
          <p:cNvPr id="3" name="Content Placeholder 2"/>
          <p:cNvSpPr>
            <a:spLocks noGrp="1"/>
          </p:cNvSpPr>
          <p:nvPr>
            <p:ph idx="1"/>
          </p:nvPr>
        </p:nvSpPr>
        <p:spPr>
          <a:xfrm>
            <a:off x="779462" y="1162752"/>
            <a:ext cx="7581901" cy="4673272"/>
          </a:xfrm>
        </p:spPr>
        <p:txBody>
          <a:bodyPr/>
          <a:lstStyle/>
          <a:p>
            <a:r>
              <a:rPr lang="en-US" dirty="0" smtClean="0"/>
              <a:t>Extracting </a:t>
            </a:r>
            <a:r>
              <a:rPr lang="en-US" dirty="0" err="1" smtClean="0"/>
              <a:t>connectomes</a:t>
            </a:r>
            <a:r>
              <a:rPr lang="en-US" dirty="0" smtClean="0"/>
              <a:t> is time consuming</a:t>
            </a:r>
          </a:p>
          <a:p>
            <a:r>
              <a:rPr lang="en-US" dirty="0" smtClean="0"/>
              <a:t>Manual tracing</a:t>
            </a:r>
          </a:p>
          <a:p>
            <a:pPr lvl="1"/>
            <a:r>
              <a:rPr lang="en-US" dirty="0" smtClean="0"/>
              <a:t>Analysis reduced to small areas</a:t>
            </a:r>
          </a:p>
          <a:p>
            <a:r>
              <a:rPr lang="en-US" dirty="0" smtClean="0"/>
              <a:t>Automatic segmentation</a:t>
            </a:r>
          </a:p>
          <a:p>
            <a:pPr lvl="1"/>
            <a:r>
              <a:rPr lang="en-US" dirty="0" smtClean="0"/>
              <a:t>False mergers or over segmentation</a:t>
            </a:r>
          </a:p>
          <a:p>
            <a:r>
              <a:rPr lang="en-US" dirty="0" smtClean="0"/>
              <a:t>Large amounts of very detailed EM data</a:t>
            </a:r>
          </a:p>
        </p:txBody>
      </p:sp>
      <p:pic>
        <p:nvPicPr>
          <p:cNvPr id="4" name="Picture 3" descr="Screen Shot 2016-01-11 at 12.44.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60" y="4550827"/>
            <a:ext cx="7105044" cy="2307173"/>
          </a:xfrm>
          <a:prstGeom prst="rect">
            <a:avLst/>
          </a:prstGeom>
        </p:spPr>
      </p:pic>
      <p:pic>
        <p:nvPicPr>
          <p:cNvPr id="5" name="Picture 4" descr="Screen Shot 2016-01-11 at 1.04.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311" y="2360432"/>
            <a:ext cx="1371600" cy="1397000"/>
          </a:xfrm>
          <a:prstGeom prst="rect">
            <a:avLst/>
          </a:prstGeom>
        </p:spPr>
      </p:pic>
    </p:spTree>
    <p:extLst>
      <p:ext uri="{BB962C8B-B14F-4D97-AF65-F5344CB8AC3E}">
        <p14:creationId xmlns:p14="http://schemas.microsoft.com/office/powerpoint/2010/main" val="101557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40513"/>
          </a:xfrm>
        </p:spPr>
        <p:txBody>
          <a:bodyPr/>
          <a:lstStyle/>
          <a:p>
            <a:r>
              <a:rPr lang="en-US" dirty="0" smtClean="0"/>
              <a:t>Action</a:t>
            </a:r>
            <a:endParaRPr lang="en-US" dirty="0"/>
          </a:p>
        </p:txBody>
      </p:sp>
      <p:sp>
        <p:nvSpPr>
          <p:cNvPr id="3" name="Content Placeholder 2"/>
          <p:cNvSpPr>
            <a:spLocks noGrp="1"/>
          </p:cNvSpPr>
          <p:nvPr>
            <p:ph idx="1"/>
          </p:nvPr>
        </p:nvSpPr>
        <p:spPr>
          <a:xfrm>
            <a:off x="779462" y="948090"/>
            <a:ext cx="7581901" cy="4887934"/>
          </a:xfrm>
        </p:spPr>
        <p:txBody>
          <a:bodyPr/>
          <a:lstStyle/>
          <a:p>
            <a:r>
              <a:rPr lang="en-US" dirty="0" smtClean="0"/>
              <a:t>Automatic segmentation – false merging</a:t>
            </a:r>
          </a:p>
          <a:p>
            <a:r>
              <a:rPr lang="en-US" dirty="0" smtClean="0"/>
              <a:t>2 types of proofreading</a:t>
            </a:r>
          </a:p>
          <a:p>
            <a:r>
              <a:rPr lang="en-US" dirty="0" smtClean="0"/>
              <a:t>Depends on biological information – yes/no decisions</a:t>
            </a:r>
          </a:p>
          <a:p>
            <a:pPr lvl="1"/>
            <a:r>
              <a:rPr lang="en-US" dirty="0" smtClean="0"/>
              <a:t>Volume threshold proofreading</a:t>
            </a:r>
          </a:p>
          <a:p>
            <a:pPr lvl="1"/>
            <a:r>
              <a:rPr lang="en-US" dirty="0" smtClean="0"/>
              <a:t>Synapse threshold proofreading</a:t>
            </a:r>
          </a:p>
          <a:p>
            <a:r>
              <a:rPr lang="en-US" dirty="0" smtClean="0"/>
              <a:t>Improved quality of proofreading – some errors</a:t>
            </a:r>
            <a:endParaRPr lang="en-US" dirty="0"/>
          </a:p>
        </p:txBody>
      </p:sp>
      <p:pic>
        <p:nvPicPr>
          <p:cNvPr id="5" name="Picture 4" descr="Screen Shot 2016-01-11 at 1.04.3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62" y="4418456"/>
            <a:ext cx="7581901" cy="2439543"/>
          </a:xfrm>
          <a:prstGeom prst="rect">
            <a:avLst/>
          </a:prstGeom>
        </p:spPr>
      </p:pic>
    </p:spTree>
    <p:extLst>
      <p:ext uri="{BB962C8B-B14F-4D97-AF65-F5344CB8AC3E}">
        <p14:creationId xmlns:p14="http://schemas.microsoft.com/office/powerpoint/2010/main" val="193876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697405"/>
          </a:xfrm>
        </p:spPr>
        <p:txBody>
          <a:bodyPr/>
          <a:lstStyle/>
          <a:p>
            <a:r>
              <a:rPr lang="en-US" dirty="0" smtClean="0"/>
              <a:t>Action</a:t>
            </a:r>
            <a:endParaRPr lang="en-US" dirty="0"/>
          </a:p>
        </p:txBody>
      </p:sp>
      <p:sp>
        <p:nvSpPr>
          <p:cNvPr id="3" name="Content Placeholder 2"/>
          <p:cNvSpPr>
            <a:spLocks noGrp="1"/>
          </p:cNvSpPr>
          <p:nvPr>
            <p:ph idx="1"/>
          </p:nvPr>
        </p:nvSpPr>
        <p:spPr>
          <a:xfrm>
            <a:off x="779462" y="804982"/>
            <a:ext cx="7581901" cy="4343810"/>
          </a:xfrm>
        </p:spPr>
        <p:txBody>
          <a:bodyPr/>
          <a:lstStyle/>
          <a:p>
            <a:r>
              <a:rPr lang="en-US" dirty="0" smtClean="0"/>
              <a:t>Orphan tracing – looks at nonaligned EM data</a:t>
            </a:r>
          </a:p>
          <a:p>
            <a:pPr lvl="1"/>
            <a:r>
              <a:rPr lang="en-US" dirty="0" smtClean="0"/>
              <a:t>Orphaned segments that either contain a synapse or are too large</a:t>
            </a:r>
          </a:p>
          <a:p>
            <a:pPr lvl="1"/>
            <a:r>
              <a:rPr lang="en-US" dirty="0" smtClean="0"/>
              <a:t>Segments potentially merged</a:t>
            </a:r>
          </a:p>
          <a:p>
            <a:r>
              <a:rPr lang="en-US" dirty="0" smtClean="0"/>
              <a:t>Sub volumes of EM data joined into global segmentation</a:t>
            </a:r>
          </a:p>
          <a:p>
            <a:r>
              <a:rPr lang="en-US" dirty="0" smtClean="0"/>
              <a:t>Final step: quality control – looking for anomalies</a:t>
            </a:r>
          </a:p>
          <a:p>
            <a:r>
              <a:rPr lang="en-US" dirty="0" smtClean="0"/>
              <a:t>In the paper: Used </a:t>
            </a:r>
            <a:r>
              <a:rPr lang="en-US" dirty="0" err="1" smtClean="0"/>
              <a:t>NeuroProof</a:t>
            </a:r>
            <a:r>
              <a:rPr lang="en-US" dirty="0" smtClean="0"/>
              <a:t> and data from Drosophila optic lobe</a:t>
            </a:r>
            <a:endParaRPr lang="en-US" dirty="0"/>
          </a:p>
        </p:txBody>
      </p:sp>
      <p:pic>
        <p:nvPicPr>
          <p:cNvPr id="4" name="Picture 3" descr="Screen Shot 2016-01-11 at 1.04.2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586" y="5148792"/>
            <a:ext cx="5464186" cy="1709208"/>
          </a:xfrm>
          <a:prstGeom prst="rect">
            <a:avLst/>
          </a:prstGeom>
        </p:spPr>
      </p:pic>
    </p:spTree>
    <p:extLst>
      <p:ext uri="{BB962C8B-B14F-4D97-AF65-F5344CB8AC3E}">
        <p14:creationId xmlns:p14="http://schemas.microsoft.com/office/powerpoint/2010/main" val="340659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94178"/>
          </a:xfrm>
        </p:spPr>
        <p:txBody>
          <a:bodyPr/>
          <a:lstStyle/>
          <a:p>
            <a:r>
              <a:rPr lang="en-US" dirty="0" smtClean="0"/>
              <a:t>Resolution</a:t>
            </a:r>
            <a:endParaRPr lang="en-US" dirty="0"/>
          </a:p>
        </p:txBody>
      </p:sp>
      <p:sp>
        <p:nvSpPr>
          <p:cNvPr id="3" name="Content Placeholder 2"/>
          <p:cNvSpPr>
            <a:spLocks noGrp="1"/>
          </p:cNvSpPr>
          <p:nvPr>
            <p:ph idx="1"/>
          </p:nvPr>
        </p:nvSpPr>
        <p:spPr>
          <a:xfrm>
            <a:off x="779462" y="1001755"/>
            <a:ext cx="7581901" cy="4834269"/>
          </a:xfrm>
        </p:spPr>
        <p:txBody>
          <a:bodyPr/>
          <a:lstStyle/>
          <a:p>
            <a:r>
              <a:rPr lang="en-US" dirty="0" smtClean="0"/>
              <a:t>Method evaluation and compared</a:t>
            </a:r>
          </a:p>
          <a:p>
            <a:r>
              <a:rPr lang="en-US" dirty="0" smtClean="0"/>
              <a:t>Focused proofreading is more efficient</a:t>
            </a:r>
          </a:p>
          <a:p>
            <a:r>
              <a:rPr lang="en-US" dirty="0" smtClean="0"/>
              <a:t>Number of true edges vs. confidence in true edges</a:t>
            </a:r>
            <a:endParaRPr lang="en-US" dirty="0"/>
          </a:p>
        </p:txBody>
      </p:sp>
      <p:pic>
        <p:nvPicPr>
          <p:cNvPr id="4" name="Picture 3" descr="Screen Shot 2016-01-11 at 1.14.0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244" y="2919025"/>
            <a:ext cx="5759155" cy="3652759"/>
          </a:xfrm>
          <a:prstGeom prst="rect">
            <a:avLst/>
          </a:prstGeom>
        </p:spPr>
      </p:pic>
    </p:spTree>
    <p:extLst>
      <p:ext uri="{BB962C8B-B14F-4D97-AF65-F5344CB8AC3E}">
        <p14:creationId xmlns:p14="http://schemas.microsoft.com/office/powerpoint/2010/main" val="33208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Resolutions</a:t>
            </a:r>
            <a:endParaRPr lang="en-US" dirty="0"/>
          </a:p>
        </p:txBody>
      </p:sp>
      <p:sp>
        <p:nvSpPr>
          <p:cNvPr id="3" name="Content Placeholder 2"/>
          <p:cNvSpPr>
            <a:spLocks noGrp="1"/>
          </p:cNvSpPr>
          <p:nvPr>
            <p:ph idx="1"/>
          </p:nvPr>
        </p:nvSpPr>
        <p:spPr>
          <a:xfrm>
            <a:off x="779462" y="1414887"/>
            <a:ext cx="7581901" cy="693355"/>
          </a:xfrm>
        </p:spPr>
        <p:txBody>
          <a:bodyPr/>
          <a:lstStyle/>
          <a:p>
            <a:r>
              <a:rPr lang="en-US" dirty="0" smtClean="0"/>
              <a:t>Reduction in error </a:t>
            </a:r>
            <a:endParaRPr lang="en-US" dirty="0"/>
          </a:p>
        </p:txBody>
      </p:sp>
      <p:pic>
        <p:nvPicPr>
          <p:cNvPr id="5" name="Picture 4" descr="Screen Shot 2016-01-11 at 1.18.3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8848"/>
            <a:ext cx="9144000" cy="3399692"/>
          </a:xfrm>
          <a:prstGeom prst="rect">
            <a:avLst/>
          </a:prstGeom>
        </p:spPr>
      </p:pic>
    </p:spTree>
    <p:extLst>
      <p:ext uri="{BB962C8B-B14F-4D97-AF65-F5344CB8AC3E}">
        <p14:creationId xmlns:p14="http://schemas.microsoft.com/office/powerpoint/2010/main" val="288285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019398"/>
          </a:xfrm>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Improving speed and quality of EM reconstruction</a:t>
            </a:r>
          </a:p>
          <a:p>
            <a:r>
              <a:rPr lang="en-US" dirty="0" smtClean="0"/>
              <a:t>Solving the big question: How does the brain work?</a:t>
            </a:r>
          </a:p>
          <a:p>
            <a:r>
              <a:rPr lang="en-US" dirty="0" smtClean="0"/>
              <a:t>Extract </a:t>
            </a:r>
            <a:r>
              <a:rPr lang="en-US" dirty="0" err="1" smtClean="0"/>
              <a:t>connectomes</a:t>
            </a:r>
            <a:r>
              <a:rPr lang="en-US" dirty="0" smtClean="0"/>
              <a:t> from mammals or humans?</a:t>
            </a:r>
          </a:p>
          <a:p>
            <a:r>
              <a:rPr lang="en-US" dirty="0" smtClean="0"/>
              <a:t>Further build on proofreader techniques to increase quality and speed</a:t>
            </a:r>
            <a:endParaRPr lang="en-US" dirty="0"/>
          </a:p>
        </p:txBody>
      </p:sp>
    </p:spTree>
    <p:extLst>
      <p:ext uri="{BB962C8B-B14F-4D97-AF65-F5344CB8AC3E}">
        <p14:creationId xmlns:p14="http://schemas.microsoft.com/office/powerpoint/2010/main" val="471163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78</TotalTime>
  <Words>1022</Words>
  <Application>Microsoft Macintosh PowerPoint</Application>
  <PresentationFormat>On-screen Show (4:3)</PresentationFormat>
  <Paragraphs>98</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Orbit</vt:lpstr>
      <vt:lpstr>Focused Proofreading: Efficiently Extracting Connectomes from Segmented EM Images</vt:lpstr>
      <vt:lpstr>Summary</vt:lpstr>
      <vt:lpstr>Opportunity</vt:lpstr>
      <vt:lpstr>Challenge</vt:lpstr>
      <vt:lpstr>Action</vt:lpstr>
      <vt:lpstr>Action</vt:lpstr>
      <vt:lpstr>Resolution</vt:lpstr>
      <vt:lpstr>Resolutions</vt:lpstr>
      <vt:lpstr>Future Work</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Focused Proofreading: Efficiently Extracting Connectomes from Segmented EM Images</dc:title>
  <dc:creator>Sandra W</dc:creator>
  <cp:lastModifiedBy>Sandra W</cp:lastModifiedBy>
  <cp:revision>12</cp:revision>
  <dcterms:created xsi:type="dcterms:W3CDTF">2016-01-11T05:29:07Z</dcterms:created>
  <dcterms:modified xsi:type="dcterms:W3CDTF">2016-01-11T06:47:21Z</dcterms:modified>
</cp:coreProperties>
</file>