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7"/>
  </p:notesMasterIdLst>
  <p:sldIdLst>
    <p:sldId id="336" r:id="rId2"/>
    <p:sldId id="459" r:id="rId3"/>
    <p:sldId id="469" r:id="rId4"/>
    <p:sldId id="476" r:id="rId5"/>
    <p:sldId id="471" r:id="rId6"/>
    <p:sldId id="470" r:id="rId7"/>
    <p:sldId id="473" r:id="rId8"/>
    <p:sldId id="490" r:id="rId9"/>
    <p:sldId id="489" r:id="rId10"/>
    <p:sldId id="494" r:id="rId11"/>
    <p:sldId id="495" r:id="rId12"/>
    <p:sldId id="506" r:id="rId13"/>
    <p:sldId id="503" r:id="rId14"/>
    <p:sldId id="507" r:id="rId15"/>
    <p:sldId id="50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82C937-0841-2F47-BFBC-1FE33213E869}">
          <p14:sldIdLst>
            <p14:sldId id="336"/>
            <p14:sldId id="459"/>
            <p14:sldId id="469"/>
            <p14:sldId id="476"/>
            <p14:sldId id="471"/>
            <p14:sldId id="470"/>
            <p14:sldId id="473"/>
            <p14:sldId id="490"/>
            <p14:sldId id="489"/>
            <p14:sldId id="494"/>
            <p14:sldId id="495"/>
            <p14:sldId id="506"/>
            <p14:sldId id="503"/>
            <p14:sldId id="507"/>
            <p14:sldId id="5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3FFB3"/>
    <a:srgbClr val="123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3" autoAdjust="0"/>
    <p:restoredTop sz="94638" autoAdjust="0"/>
  </p:normalViewPr>
  <p:slideViewPr>
    <p:cSldViewPr snapToGrid="0" snapToObjects="1">
      <p:cViewPr>
        <p:scale>
          <a:sx n="114" d="100"/>
          <a:sy n="114" d="100"/>
        </p:scale>
        <p:origin x="-1680" y="-112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2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BDF8E-C96F-084A-92CE-8149A1A7522F}" type="datetimeFigureOut">
              <a:rPr lang="en-US" smtClean="0"/>
              <a:pPr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4E401-207F-4440-AF40-4CD3E470C6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4E401-207F-4440-AF40-4CD3E470C6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4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297-7B6B-554F-BB0B-651422052852}" type="datetimeFigureOut">
              <a:rPr lang="en-US" smtClean="0"/>
              <a:pPr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rot="10800000">
            <a:off x="4195140" y="3435101"/>
            <a:ext cx="1108175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91" y="67236"/>
            <a:ext cx="7083056" cy="767055"/>
          </a:xfrm>
        </p:spPr>
        <p:txBody>
          <a:bodyPr/>
          <a:lstStyle>
            <a:lvl1pPr>
              <a:defRPr sz="4000" b="1">
                <a:solidFill>
                  <a:srgbClr val="97ADD9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91" y="1170497"/>
            <a:ext cx="7083056" cy="5454025"/>
          </a:xfr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rgbClr val="97ADD9"/>
                </a:solidFill>
                <a:latin typeface="Calibri"/>
                <a:cs typeface="Calibri"/>
              </a:defRPr>
            </a:lvl1pPr>
            <a:lvl2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2pPr>
            <a:lvl3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3pPr>
            <a:lvl4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4pPr>
            <a:lvl5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047" y="6259397"/>
            <a:ext cx="533400" cy="365125"/>
          </a:xfrm>
        </p:spPr>
        <p:txBody>
          <a:bodyPr/>
          <a:lstStyle/>
          <a:p>
            <a:fld id="{3D982013-D293-CE44-B7D2-597FC1F0B5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243" y="67236"/>
            <a:ext cx="1628148" cy="6790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093" y="67236"/>
            <a:ext cx="6622354" cy="767055"/>
          </a:xfrm>
        </p:spPr>
        <p:txBody>
          <a:bodyPr/>
          <a:lstStyle>
            <a:lvl1pPr>
              <a:defRPr sz="4000" b="1">
                <a:solidFill>
                  <a:srgbClr val="97ADD9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82" y="1170497"/>
            <a:ext cx="8490065" cy="5454025"/>
          </a:xfr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rgbClr val="97ADD9"/>
                </a:solidFill>
                <a:latin typeface="Calibri"/>
                <a:cs typeface="Calibri"/>
              </a:defRPr>
            </a:lvl1pPr>
            <a:lvl2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2pPr>
            <a:lvl3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3pPr>
            <a:lvl4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4pPr>
            <a:lvl5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047" y="6259397"/>
            <a:ext cx="533400" cy="365125"/>
          </a:xfrm>
        </p:spPr>
        <p:txBody>
          <a:bodyPr/>
          <a:lstStyle/>
          <a:p>
            <a:fld id="{3D982013-D293-CE44-B7D2-597FC1F0B5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644856" y="-490463"/>
            <a:ext cx="789669" cy="19050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82" y="67236"/>
            <a:ext cx="8490065" cy="767055"/>
          </a:xfrm>
        </p:spPr>
        <p:txBody>
          <a:bodyPr/>
          <a:lstStyle>
            <a:lvl1pPr>
              <a:defRPr sz="4000" b="1">
                <a:solidFill>
                  <a:srgbClr val="97ADD9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82" y="1170497"/>
            <a:ext cx="8490065" cy="5454025"/>
          </a:xfr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rgbClr val="97ADD9"/>
                </a:solidFill>
                <a:latin typeface="Calibri"/>
                <a:cs typeface="Calibri"/>
              </a:defRPr>
            </a:lvl1pPr>
            <a:lvl2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2pPr>
            <a:lvl3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3pPr>
            <a:lvl4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4pPr>
            <a:lvl5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047" y="6259397"/>
            <a:ext cx="533400" cy="365125"/>
          </a:xfrm>
        </p:spPr>
        <p:txBody>
          <a:bodyPr/>
          <a:lstStyle/>
          <a:p>
            <a:fld id="{3D982013-D293-CE44-B7D2-597FC1F0B5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39E5-0C0E-4107-B90D-3D2C95AA33ED}" type="datetime1">
              <a:rPr lang="en-US"/>
              <a:pPr/>
              <a:t>1/4/16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0A80-E872-44E8-BC8C-884F2AA0792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2013-D293-CE44-B7D2-597FC1F0B5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E297-7B6B-554F-BB0B-651422052852}" type="datetimeFigureOut">
              <a:rPr lang="en-US" smtClean="0"/>
              <a:pPr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1" r:id="rId3"/>
    <p:sldLayoutId id="2147483824" r:id="rId4"/>
    <p:sldLayoutId id="2147483790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lassic.scottr.org/presentations/git-in-5-minutes/" TargetMode="External"/><Relationship Id="rId4" Type="http://schemas.openxmlformats.org/officeDocument/2006/relationships/hyperlink" Target="https://help.github.com/articles/good-resources-for-learning-git-and-github/" TargetMode="External"/><Relationship Id="rId5" Type="http://schemas.openxmlformats.org/officeDocument/2006/relationships/hyperlink" Target="http://rogerdudler.github.io/git-guide/" TargetMode="External"/><Relationship Id="rId6" Type="http://schemas.openxmlformats.org/officeDocument/2006/relationships/hyperlink" Target="https://guides.github.com/" TargetMode="External"/><Relationship Id="rId7" Type="http://schemas.openxmlformats.org/officeDocument/2006/relationships/hyperlink" Target="https://training.github.com/kit/downloads/github-git-cheat-sheet.pdf" TargetMode="External"/><Relationship Id="rId8" Type="http://schemas.openxmlformats.org/officeDocument/2006/relationships/hyperlink" Target="http://rogerdudler.github.io/git-guide/files/git_cheat_shee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openconnecto.me/CAJ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R_8x12_v10.jpg.jpeg"/>
          <p:cNvPicPr>
            <a:picLocks noChangeAspect="1"/>
          </p:cNvPicPr>
          <p:nvPr/>
        </p:nvPicPr>
        <p:blipFill rotWithShape="1">
          <a:blip r:embed="rId3" cstate="print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700" y="629948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Introduction to </a:t>
            </a:r>
            <a:r>
              <a:rPr lang="en-US" sz="4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Connectomics</a:t>
            </a:r>
            <a:r>
              <a:rPr lang="en-US" sz="4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Intersession Class</a:t>
            </a:r>
            <a:endParaRPr lang="en-US" sz="4800" b="1" dirty="0">
              <a:solidFill>
                <a:schemeClr val="accent1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288" y="5464796"/>
            <a:ext cx="7770812" cy="137961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Will Gray 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Roncal</a:t>
            </a:r>
          </a:p>
          <a:p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Greg </a:t>
            </a:r>
            <a:r>
              <a:rPr lang="en-US" sz="2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Kiar</a:t>
            </a:r>
            <a:endParaRPr lang="en-US" sz="2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r>
              <a:rPr lang="en-US" sz="20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January 2016</a:t>
            </a:r>
            <a:endParaRPr lang="en-US" sz="2000" b="1" i="1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8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490205" y="-144819"/>
            <a:ext cx="10138337" cy="708497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36941" y="1112083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9591" y="1821240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7298" y="2576476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446" y="2948912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80938" y="1117908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78195" y="2404016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54776" y="2126708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5"/>
            <a:endCxn id="5" idx="1"/>
          </p:cNvCxnSpPr>
          <p:nvPr/>
        </p:nvCxnSpPr>
        <p:spPr>
          <a:xfrm>
            <a:off x="1309715" y="1284857"/>
            <a:ext cx="999519" cy="566026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5" idx="2"/>
          </p:cNvCxnSpPr>
          <p:nvPr/>
        </p:nvCxnSpPr>
        <p:spPr>
          <a:xfrm flipV="1">
            <a:off x="1280072" y="1922449"/>
            <a:ext cx="999519" cy="683670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5" idx="7"/>
          </p:cNvCxnSpPr>
          <p:nvPr/>
        </p:nvCxnSpPr>
        <p:spPr>
          <a:xfrm flipH="1">
            <a:off x="2452365" y="1290682"/>
            <a:ext cx="658216" cy="560201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>
          <a:xfrm>
            <a:off x="2482008" y="1922449"/>
            <a:ext cx="696187" cy="582776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9" idx="3"/>
          </p:cNvCxnSpPr>
          <p:nvPr/>
        </p:nvCxnSpPr>
        <p:spPr>
          <a:xfrm flipV="1">
            <a:off x="2107863" y="2576790"/>
            <a:ext cx="1099975" cy="473331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9" idx="0"/>
          </p:cNvCxnSpPr>
          <p:nvPr/>
        </p:nvCxnSpPr>
        <p:spPr>
          <a:xfrm>
            <a:off x="3182147" y="1320325"/>
            <a:ext cx="97257" cy="1083691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7"/>
            <a:endCxn id="10" idx="3"/>
          </p:cNvCxnSpPr>
          <p:nvPr/>
        </p:nvCxnSpPr>
        <p:spPr>
          <a:xfrm flipV="1">
            <a:off x="3350969" y="2299482"/>
            <a:ext cx="833450" cy="134177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8" idx="2"/>
          </p:cNvCxnSpPr>
          <p:nvPr/>
        </p:nvCxnSpPr>
        <p:spPr>
          <a:xfrm>
            <a:off x="1339358" y="1213292"/>
            <a:ext cx="1741580" cy="5825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2"/>
          </p:cNvCxnSpPr>
          <p:nvPr/>
        </p:nvCxnSpPr>
        <p:spPr>
          <a:xfrm>
            <a:off x="1208507" y="2778893"/>
            <a:ext cx="696939" cy="271228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0722" y="3648567"/>
            <a:ext cx="3258757" cy="214263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009524"/>
            <a:ext cx="3919569" cy="142071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827"/>
          <a:stretch/>
        </p:blipFill>
        <p:spPr>
          <a:xfrm>
            <a:off x="4648200" y="1090346"/>
            <a:ext cx="3733800" cy="20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high resolution connectomics (nanometer scale), but also some MR connectomics and other modalities</a:t>
            </a:r>
          </a:p>
          <a:p>
            <a:r>
              <a:rPr lang="en-US" dirty="0" smtClean="0"/>
              <a:t>Focus on structural connectomics, vs. functional</a:t>
            </a:r>
          </a:p>
          <a:p>
            <a:r>
              <a:rPr lang="en-US" dirty="0" smtClean="0"/>
              <a:t>Aimed toward (eventually) validating </a:t>
            </a:r>
            <a:r>
              <a:rPr lang="en-US" dirty="0" err="1" smtClean="0"/>
              <a:t>Mountcastle’s</a:t>
            </a:r>
            <a:r>
              <a:rPr lang="en-US" dirty="0" smtClean="0"/>
              <a:t> cortical column conjecture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88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8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478" b="-334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806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https://help.github.com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High level links</a:t>
            </a:r>
          </a:p>
          <a:p>
            <a:pPr lvl="1"/>
            <a:r>
              <a:rPr lang="en-US" dirty="0">
                <a:hlinkClick r:id="rId3"/>
              </a:rPr>
              <a:t>http://classic.scottr.org/presentations/git-in-5-minutes/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https://help.github.com/articles/good-resources-for-learning-git-and-github/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http://rogerdudler.github.io/git-guide/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https://guides.github.com/</a:t>
            </a:r>
            <a:endParaRPr lang="en-US" dirty="0"/>
          </a:p>
          <a:p>
            <a:r>
              <a:rPr lang="en-US" dirty="0"/>
              <a:t>Cheat Sheets</a:t>
            </a:r>
          </a:p>
          <a:p>
            <a:pPr lvl="1"/>
            <a:r>
              <a:rPr lang="en-US" dirty="0">
                <a:hlinkClick r:id="rId7"/>
              </a:rPr>
              <a:t>https://training.github.com/kit/downloads/github-git-cheat-sheet.pdf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http://rogerdudler.github.io/git-guide/files/</a:t>
            </a:r>
            <a:r>
              <a:rPr lang="en-US" dirty="0" smtClean="0">
                <a:hlinkClick r:id="rId8"/>
              </a:rPr>
              <a:t>git_cheat_sheet.pdf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Latex (</a:t>
            </a:r>
            <a:r>
              <a:rPr lang="en-US" dirty="0" err="1" smtClean="0"/>
              <a:t>overleaf.com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API (python/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5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sign up process!</a:t>
            </a:r>
          </a:p>
          <a:p>
            <a:r>
              <a:rPr lang="en-US" dirty="0" smtClean="0"/>
              <a:t>Neuroscience-Math-Computer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0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R_8x12_v10.jpg.jpe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06493" y="219636"/>
            <a:ext cx="6622354" cy="76705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97ADD9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Mapping the Brain!</a:t>
            </a:r>
            <a:br>
              <a:rPr lang="en-US" dirty="0" smtClean="0"/>
            </a:br>
            <a:r>
              <a:rPr lang="en-US" sz="2400" dirty="0" smtClean="0"/>
              <a:t>a.k.a. the coolest job </a:t>
            </a:r>
            <a:r>
              <a:rPr lang="en-US" sz="2400" i="1" dirty="0" smtClean="0"/>
              <a:t>ever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55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Journal Club + Team Project (</a:t>
            </a:r>
            <a:r>
              <a:rPr lang="en-US" dirty="0" smtClean="0"/>
              <a:t>3 </a:t>
            </a:r>
            <a:r>
              <a:rPr lang="en-US" dirty="0" smtClean="0"/>
              <a:t>people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Philosophy is to treat you like graduate students and give you real problems</a:t>
            </a:r>
          </a:p>
          <a:p>
            <a:pPr lvl="1"/>
            <a:r>
              <a:rPr lang="en-US" dirty="0" smtClean="0"/>
              <a:t>But grade you like undergraduates!</a:t>
            </a:r>
          </a:p>
          <a:p>
            <a:r>
              <a:rPr lang="en-US" dirty="0" smtClean="0"/>
              <a:t>To do well in this class:</a:t>
            </a:r>
          </a:p>
          <a:p>
            <a:pPr lvl="1"/>
            <a:r>
              <a:rPr lang="en-US" dirty="0" smtClean="0"/>
              <a:t>Participate</a:t>
            </a:r>
          </a:p>
          <a:p>
            <a:pPr lvl="1"/>
            <a:r>
              <a:rPr lang="en-US" dirty="0" smtClean="0"/>
              <a:t>Complete all assignments (journal paper presentation, team </a:t>
            </a:r>
            <a:r>
              <a:rPr lang="en-US" dirty="0" smtClean="0"/>
              <a:t>project)</a:t>
            </a:r>
          </a:p>
          <a:p>
            <a:pPr lvl="1"/>
            <a:r>
              <a:rPr lang="en-US" dirty="0" smtClean="0"/>
              <a:t>Read papers</a:t>
            </a:r>
            <a:endParaRPr lang="en-US" dirty="0" smtClean="0"/>
          </a:p>
          <a:p>
            <a:pPr lvl="1"/>
            <a:r>
              <a:rPr lang="en-US" dirty="0" smtClean="0"/>
              <a:t>S/U, so focus on learning, not grading!</a:t>
            </a:r>
          </a:p>
          <a:p>
            <a:r>
              <a:rPr lang="en-US" dirty="0" smtClean="0"/>
              <a:t>Recommendation:  Work hard (research success is highly correlated to time spent).  </a:t>
            </a:r>
          </a:p>
          <a:p>
            <a:pPr lvl="2"/>
            <a:r>
              <a:rPr lang="en-US" dirty="0" smtClean="0"/>
              <a:t>15 hours/week out of class recommended.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5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Don’t miss class unless you have to – </a:t>
            </a:r>
            <a:r>
              <a:rPr lang="en-US" sz="2800" dirty="0" smtClean="0"/>
              <a:t>hard to make up</a:t>
            </a:r>
            <a:endParaRPr lang="en-US" sz="2800" dirty="0" smtClean="0"/>
          </a:p>
          <a:p>
            <a:r>
              <a:rPr lang="en-US" sz="2800" dirty="0" smtClean="0"/>
              <a:t>Bring a laptop </a:t>
            </a:r>
          </a:p>
          <a:p>
            <a:r>
              <a:rPr lang="en-US" sz="2800" dirty="0" smtClean="0"/>
              <a:t>Research integrity is crucial – I don’t know is fine.  Making things up is bad.</a:t>
            </a:r>
          </a:p>
          <a:p>
            <a:r>
              <a:rPr lang="en-US" sz="2800" dirty="0" smtClean="0"/>
              <a:t>Opportunities for papers/posters exist, but will require either 1) additional work  beyond scope of this class</a:t>
            </a:r>
          </a:p>
          <a:p>
            <a:pPr lvl="1"/>
            <a:r>
              <a:rPr lang="en-US" sz="2800" dirty="0" smtClean="0"/>
              <a:t>We will acknowledge you wherever possible!</a:t>
            </a:r>
          </a:p>
          <a:p>
            <a:r>
              <a:rPr lang="en-US" sz="2800" dirty="0" smtClean="0"/>
              <a:t>If you don’t know something and want to, let us know and we can point you in the right direction</a:t>
            </a:r>
          </a:p>
          <a:p>
            <a:r>
              <a:rPr lang="en-US" dirty="0"/>
              <a:t>This class is a </a:t>
            </a:r>
            <a:r>
              <a:rPr lang="en-US" dirty="0" smtClean="0"/>
              <a:t>pilot, which means </a:t>
            </a:r>
            <a:r>
              <a:rPr lang="en-US" dirty="0" smtClean="0"/>
              <a:t>we </a:t>
            </a:r>
            <a:r>
              <a:rPr lang="en-US" dirty="0" smtClean="0"/>
              <a:t>need your </a:t>
            </a:r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We try out new ideas here</a:t>
            </a:r>
            <a:endParaRPr lang="en-US" dirty="0" smtClean="0"/>
          </a:p>
          <a:p>
            <a:pPr lvl="1"/>
            <a:r>
              <a:rPr lang="en-US" dirty="0" smtClean="0"/>
              <a:t>You can continue to learn through other </a:t>
            </a:r>
            <a:r>
              <a:rPr lang="en-US" dirty="0" err="1" smtClean="0"/>
              <a:t>neurodata</a:t>
            </a:r>
            <a:r>
              <a:rPr lang="en-US" dirty="0" smtClean="0"/>
              <a:t> classes Fall/Spring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0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Honor code – team work encouraged, unless otherwise specified.  But credit where due.</a:t>
            </a:r>
          </a:p>
          <a:p>
            <a:r>
              <a:rPr lang="en-US" dirty="0"/>
              <a:t>Cell:  </a:t>
            </a:r>
            <a:r>
              <a:rPr lang="en-US" dirty="0" smtClean="0"/>
              <a:t>443-338-8536. </a:t>
            </a:r>
            <a:r>
              <a:rPr lang="en-US" dirty="0"/>
              <a:t>Text and other modern technology.</a:t>
            </a:r>
          </a:p>
          <a:p>
            <a:r>
              <a:rPr lang="en-US" dirty="0" smtClean="0"/>
              <a:t>Suggestions </a:t>
            </a:r>
            <a:r>
              <a:rPr lang="en-US" dirty="0" smtClean="0"/>
              <a:t>welcome</a:t>
            </a:r>
            <a:endParaRPr lang="en-US" dirty="0"/>
          </a:p>
          <a:p>
            <a:r>
              <a:rPr lang="en-US" dirty="0"/>
              <a:t>If it takes you way longer to do something than you think it should, let us </a:t>
            </a:r>
            <a:r>
              <a:rPr lang="en-US" dirty="0" smtClean="0"/>
              <a:t>know</a:t>
            </a:r>
          </a:p>
          <a:p>
            <a:r>
              <a:rPr lang="en-US" dirty="0"/>
              <a:t>This is different from a regular course  what you do here contributes to state-of-the-art research</a:t>
            </a:r>
          </a:p>
          <a:p>
            <a:pPr lvl="1"/>
            <a:r>
              <a:rPr lang="en-US" dirty="0"/>
              <a:t>Student led, but with lots of support</a:t>
            </a:r>
          </a:p>
          <a:p>
            <a:pPr lvl="1"/>
            <a:r>
              <a:rPr lang="en-US" dirty="0"/>
              <a:t>We will discover the answers together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5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</a:t>
            </a:r>
            <a:r>
              <a:rPr lang="en-US" dirty="0" smtClean="0"/>
              <a:t>out project survey (no later than 5pm today)</a:t>
            </a:r>
            <a:endParaRPr lang="en-US" dirty="0"/>
          </a:p>
          <a:p>
            <a:r>
              <a:rPr lang="en-US" dirty="0" smtClean="0"/>
              <a:t>Sign up for a paper to </a:t>
            </a:r>
            <a:r>
              <a:rPr lang="en-US" dirty="0" smtClean="0"/>
              <a:t>present</a:t>
            </a:r>
          </a:p>
          <a:p>
            <a:pPr lvl="1"/>
            <a:r>
              <a:rPr lang="en-US" dirty="0" smtClean="0"/>
              <a:t>Presenting this week = less boring + (small) prize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issues for questions/paper discussion</a:t>
            </a:r>
            <a:endParaRPr lang="en-US" dirty="0" smtClean="0"/>
          </a:p>
          <a:p>
            <a:r>
              <a:rPr lang="en-US" dirty="0" smtClean="0"/>
              <a:t>Download MATLAB (JHU has a license), and </a:t>
            </a:r>
            <a:r>
              <a:rPr lang="en-US" dirty="0" smtClean="0"/>
              <a:t>CAJAL API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www.openconnecto.me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CAJAL</a:t>
            </a:r>
            <a:r>
              <a:rPr lang="en-US" dirty="0" smtClean="0"/>
              <a:t>) and pip install </a:t>
            </a:r>
            <a:r>
              <a:rPr lang="en-US" dirty="0" err="1" smtClean="0"/>
              <a:t>ndio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8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Connectomics?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974" y="1270988"/>
            <a:ext cx="6941697" cy="51121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con-</a:t>
            </a:r>
            <a:r>
              <a:rPr lang="en-US" sz="2400" dirty="0" err="1">
                <a:latin typeface="Courier New"/>
                <a:cs typeface="Courier New"/>
              </a:rPr>
              <a:t>nec</a:t>
            </a:r>
            <a:r>
              <a:rPr lang="en-US" sz="2400" dirty="0">
                <a:latin typeface="Courier New"/>
                <a:cs typeface="Courier New"/>
              </a:rPr>
              <a:t>-to-</a:t>
            </a:r>
            <a:r>
              <a:rPr lang="en-US" sz="2400" dirty="0" err="1">
                <a:latin typeface="Courier New"/>
                <a:cs typeface="Courier New"/>
              </a:rPr>
              <a:t>mics</a:t>
            </a:r>
            <a:r>
              <a:rPr lang="en-US" sz="2400" dirty="0">
                <a:latin typeface="Courier New"/>
                <a:cs typeface="Courier New"/>
              </a:rPr>
              <a:t>: a branch of biotechnology concerned with applying the techniques of computer-assisted image acquisition and analysis to the structural mapping of sets of neural circuits or to the complete nervous system of selected organisms using high-speed methods, with organizing the results in databases, and with applications of the data (as in </a:t>
            </a:r>
            <a:r>
              <a:rPr lang="en-US" sz="2400" dirty="0" err="1">
                <a:latin typeface="Courier New"/>
                <a:cs typeface="Courier New"/>
              </a:rPr>
              <a:t>neurobology</a:t>
            </a:r>
            <a:r>
              <a:rPr lang="en-US" sz="2400" dirty="0">
                <a:latin typeface="Courier New"/>
                <a:cs typeface="Courier New"/>
              </a:rPr>
              <a:t>, psychiatry, or fundamental neuroscience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Merriam-Webster Unabridged Dictionary, 2019 (according to Dr. Jeff </a:t>
            </a:r>
            <a:r>
              <a:rPr lang="en-US" dirty="0" err="1"/>
              <a:t>Lichtman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04800" y="6565900"/>
            <a:ext cx="457200" cy="182563"/>
          </a:xfrm>
          <a:prstGeom prst="rect">
            <a:avLst/>
          </a:prstGeom>
        </p:spPr>
        <p:txBody>
          <a:bodyPr/>
          <a:lstStyle/>
          <a:p>
            <a:fld id="{0FB05BC0-4A44-4665-BCF4-5784289BB35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Neuroscience Primer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008" b="-22008"/>
          <a:stretch>
            <a:fillRect/>
          </a:stretch>
        </p:blipFill>
        <p:spPr>
          <a:xfrm>
            <a:off x="1693863" y="1169988"/>
            <a:ext cx="7081837" cy="5454650"/>
          </a:xfrm>
        </p:spPr>
      </p:pic>
      <p:sp>
        <p:nvSpPr>
          <p:cNvPr id="5" name="Rectangle 4"/>
          <p:cNvSpPr/>
          <p:nvPr/>
        </p:nvSpPr>
        <p:spPr>
          <a:xfrm>
            <a:off x="3313516" y="6255306"/>
            <a:ext cx="394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/wiki/Neuron</a:t>
            </a:r>
          </a:p>
        </p:txBody>
      </p:sp>
    </p:spTree>
    <p:extLst>
      <p:ext uri="{BB962C8B-B14F-4D97-AF65-F5344CB8AC3E}">
        <p14:creationId xmlns:p14="http://schemas.microsoft.com/office/powerpoint/2010/main" val="191193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/>
              <a:t>Brain Graph</a:t>
            </a:r>
            <a:endParaRPr lang="en-US" sz="5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836608" y="1217256"/>
            <a:ext cx="6797444" cy="3795121"/>
            <a:chOff x="1208113" y="2081843"/>
            <a:chExt cx="6797444" cy="37951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052334">
              <a:off x="1208113" y="2081843"/>
              <a:ext cx="2438400" cy="1219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180570">
              <a:off x="1444524" y="3839300"/>
              <a:ext cx="2438400" cy="1219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16771">
              <a:off x="3273326" y="3271389"/>
              <a:ext cx="2438400" cy="1219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652079">
              <a:off x="4367783" y="2081843"/>
              <a:ext cx="2438400" cy="1219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288866">
              <a:off x="4965749" y="3499292"/>
              <a:ext cx="243840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0979823">
              <a:off x="3058991" y="4657764"/>
              <a:ext cx="2438400" cy="1219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936801">
              <a:off x="6176757" y="3533773"/>
              <a:ext cx="2438400" cy="121920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1756891" y="2404072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5301" y="3565752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24896" y="4809960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44405" y="5452476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982532" y="2201655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998263" y="4607543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915720" y="3565154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15" idx="5"/>
              <a:endCxn id="16" idx="1"/>
            </p:cNvCxnSpPr>
            <p:nvPr/>
          </p:nvCxnSpPr>
          <p:spPr>
            <a:xfrm>
              <a:off x="1929665" y="2576846"/>
              <a:ext cx="1885279" cy="101854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7" idx="7"/>
              <a:endCxn id="16" idx="2"/>
            </p:cNvCxnSpPr>
            <p:nvPr/>
          </p:nvCxnSpPr>
          <p:spPr>
            <a:xfrm flipV="1">
              <a:off x="2397670" y="3666961"/>
              <a:ext cx="1387631" cy="11726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9" idx="3"/>
              <a:endCxn id="16" idx="7"/>
            </p:cNvCxnSpPr>
            <p:nvPr/>
          </p:nvCxnSpPr>
          <p:spPr>
            <a:xfrm flipH="1">
              <a:off x="3958075" y="2374429"/>
              <a:ext cx="2054100" cy="12209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6" idx="6"/>
              <a:endCxn id="20" idx="2"/>
            </p:cNvCxnSpPr>
            <p:nvPr/>
          </p:nvCxnSpPr>
          <p:spPr>
            <a:xfrm>
              <a:off x="3987718" y="3666961"/>
              <a:ext cx="2010545" cy="10417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6"/>
              <a:endCxn id="20" idx="3"/>
            </p:cNvCxnSpPr>
            <p:nvPr/>
          </p:nvCxnSpPr>
          <p:spPr>
            <a:xfrm flipV="1">
              <a:off x="3846822" y="4780317"/>
              <a:ext cx="2181084" cy="7733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20" idx="0"/>
              <a:endCxn id="19" idx="4"/>
            </p:cNvCxnSpPr>
            <p:nvPr/>
          </p:nvCxnSpPr>
          <p:spPr>
            <a:xfrm flipH="1" flipV="1">
              <a:off x="6083741" y="2404072"/>
              <a:ext cx="15731" cy="22034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20" idx="7"/>
              <a:endCxn id="21" idx="3"/>
            </p:cNvCxnSpPr>
            <p:nvPr/>
          </p:nvCxnSpPr>
          <p:spPr>
            <a:xfrm flipV="1">
              <a:off x="6171037" y="3737928"/>
              <a:ext cx="774326" cy="89925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0011" y="4538629"/>
            <a:ext cx="2961392" cy="2319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268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10992</TotalTime>
  <Words>630</Words>
  <Application>Microsoft Macintosh PowerPoint</Application>
  <PresentationFormat>On-screen Show (4:3)</PresentationFormat>
  <Paragraphs>74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Folio</vt:lpstr>
      <vt:lpstr>Introduction to Connectomics Intersession Class</vt:lpstr>
      <vt:lpstr>PowerPoint Presentation</vt:lpstr>
      <vt:lpstr>Class Overview</vt:lpstr>
      <vt:lpstr>“Rules”</vt:lpstr>
      <vt:lpstr>Syllabus Review</vt:lpstr>
      <vt:lpstr>By Tuesday</vt:lpstr>
      <vt:lpstr>What is Connectomics?</vt:lpstr>
      <vt:lpstr>Neuroscience Primer</vt:lpstr>
      <vt:lpstr>Brain Graph</vt:lpstr>
      <vt:lpstr>PowerPoint Presentation</vt:lpstr>
      <vt:lpstr>Class Scope</vt:lpstr>
      <vt:lpstr>OCAR</vt:lpstr>
      <vt:lpstr>Class Projects</vt:lpstr>
      <vt:lpstr>Tools</vt:lpstr>
      <vt:lpstr>Project Signup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</dc:title>
  <dc:creator>WILLIAM GRAY</dc:creator>
  <cp:lastModifiedBy>William R. Gray Roncal</cp:lastModifiedBy>
  <cp:revision>131</cp:revision>
  <cp:lastPrinted>2011-11-10T19:56:04Z</cp:lastPrinted>
  <dcterms:created xsi:type="dcterms:W3CDTF">2011-06-24T17:02:16Z</dcterms:created>
  <dcterms:modified xsi:type="dcterms:W3CDTF">2016-01-04T19:23:58Z</dcterms:modified>
</cp:coreProperties>
</file>