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98" r:id="rId5"/>
    <p:sldId id="299" r:id="rId6"/>
    <p:sldId id="300" r:id="rId7"/>
    <p:sldId id="302" r:id="rId8"/>
    <p:sldId id="301" r:id="rId9"/>
    <p:sldId id="277" r:id="rId10"/>
    <p:sldId id="280" r:id="rId11"/>
    <p:sldId id="296" r:id="rId12"/>
    <p:sldId id="297" r:id="rId13"/>
    <p:sldId id="303" r:id="rId14"/>
    <p:sldId id="304" r:id="rId15"/>
    <p:sldId id="305" r:id="rId16"/>
    <p:sldId id="306" r:id="rId17"/>
    <p:sldId id="307" r:id="rId18"/>
    <p:sldId id="308" r:id="rId19"/>
    <p:sldId id="264" r:id="rId2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3" autoAdjust="0"/>
  </p:normalViewPr>
  <p:slideViewPr>
    <p:cSldViewPr snapToGrid="0">
      <p:cViewPr varScale="1">
        <p:scale>
          <a:sx n="81" d="100"/>
          <a:sy n="81" d="100"/>
        </p:scale>
        <p:origin x="22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A2A23-8480-4A8E-BF93-96E9B2B75BF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E759-B149-42C4-99AB-C91570C5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the project and the group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take into account where most of the houses are located to see how that helps predict a price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that most houses are sold in the Southern Metropolitan area.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see the most expensive housing prices are in the Southern Metropolitan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got a picture of our data, we trained and tested seven different machine learning models for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used these specific models because they are all work with labeled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label encoded the housing type and region with numerical data to be ran through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converting the categorical data into numerical data and separating our target feature, we tested and trained our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 models tested, we were able to definitely conclude which model works best for our dataset and the predictions we are wanting.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both the highest testing and training score, we decided to use the Decision Tree model for our housing price predictions.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From the model, we are expecting 71% accuracy in testing, according to the features used, to form our prediction.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the website and display it’s 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how you deployed the application to Heroku and any challenges you faced.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41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two to three things that you would like to do to improve upon the project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6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+mn-lt"/>
              </a:rPr>
              <a:t>Vi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Initial dataset contained over 30,000 rows and 21 columns of data before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Dataset included address, rooms, bathrooms and car spaces among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Purpose of our project is to predict housing prices with the least amount of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Trained and tested our models using supervised learning models because the data was labeled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We used 7 different models to test and train our data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architectural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different technologies used for the project and how we used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were outliers in our data exploration so we filter those outliers in important features that have a high correlation to sales price.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noticed that most variables have a strong linear relationship with price which is our target feature.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price was in violation of normality because it was y skewed.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transformed it by taking the log for the sake of model feeding.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previously cleaned our dataset to not include any missing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pulled outliers from price, rooms and bathrooms and dealt with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9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looked at the relationships between price, rooms and bathrooms.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know how the rooms and bathrooms changed the housing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tell that the more rooms and bathrooms in a house, the higher the price to a degree.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wanted to see how the numbers stacked against each other to see if that had any effect with pricing.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determine the setup for most of the houses sold.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houses sold seem to be houses with three bedrooms, one bathroom and two car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0"/>
            <a:ext cx="1007784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43427" y="1305684"/>
            <a:ext cx="8390623" cy="1606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House Price Prediction: Advanced Regression Techniques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59640" y="5220000"/>
            <a:ext cx="9358200" cy="19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0CC883E-2354-459E-9A82-D9974B0EA8C4}"/>
              </a:ext>
            </a:extLst>
          </p:cNvPr>
          <p:cNvSpPr/>
          <p:nvPr/>
        </p:nvSpPr>
        <p:spPr>
          <a:xfrm>
            <a:off x="3843637" y="2885684"/>
            <a:ext cx="2058400" cy="498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December 2, 2021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6ABE8FD-A406-4523-8038-5806E2E701A7}"/>
              </a:ext>
            </a:extLst>
          </p:cNvPr>
          <p:cNvSpPr/>
          <p:nvPr/>
        </p:nvSpPr>
        <p:spPr>
          <a:xfrm>
            <a:off x="610515" y="5443359"/>
            <a:ext cx="3319715" cy="1755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Darryl Connelly II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Yawavi</a:t>
            </a: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en-US" sz="28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K</a:t>
            </a: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oudjonou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FFFFFF"/>
                </a:solidFill>
                <a:latin typeface="Noto Sans Black"/>
                <a:ea typeface="DejaVu Sans"/>
              </a:rPr>
              <a:t>Marius Clark</a:t>
            </a: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KC Oh</a:t>
            </a:r>
            <a:endParaRPr lang="en-US" sz="2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Region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5480B9-1CD2-4AA2-BAA5-CD98B2F5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" y="2880563"/>
            <a:ext cx="5044658" cy="314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602BCF-7B83-4957-BB28-8C912C1A7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79" y="2880563"/>
            <a:ext cx="4809881" cy="31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 Analysis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9D54D4C0-47F3-42F1-B646-15E9E49E6DB8}"/>
              </a:ext>
            </a:extLst>
          </p:cNvPr>
          <p:cNvSpPr/>
          <p:nvPr/>
        </p:nvSpPr>
        <p:spPr>
          <a:xfrm>
            <a:off x="502918" y="2261681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Linear Regression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Random Forests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Noto Sans Black"/>
              </a:rPr>
              <a:t>Decision Tree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Randomized Search CV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Noto Sans Black"/>
              </a:rPr>
              <a:t>Support Vector Regressor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Lasso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Noto Sans Black"/>
              </a:rPr>
              <a:t>Ridge Model</a:t>
            </a:r>
            <a:endParaRPr lang="en-US" sz="3200" b="0" strike="noStrike" spc="-1" dirty="0"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383939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Models Tested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FB075D8-BF86-4BAA-892B-C641AC3F8980}"/>
              </a:ext>
            </a:extLst>
          </p:cNvPr>
          <p:cNvGraphicFramePr/>
          <p:nvPr/>
        </p:nvGraphicFramePr>
        <p:xfrm>
          <a:off x="423284" y="1934081"/>
          <a:ext cx="9230908" cy="4836110"/>
        </p:xfrm>
        <a:graphic>
          <a:graphicData uri="http://schemas.openxmlformats.org/drawingml/2006/table">
            <a:tbl>
              <a:tblPr/>
              <a:tblGrid>
                <a:gridCol w="410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Linear Regression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Random Forest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0.297033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0.055643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8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Search CV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-128442183255.74026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-126698883394.39828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Support Vector Regressor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-0.072771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-0.073329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5696"/>
                  </a:ext>
                </a:extLst>
              </a:tr>
              <a:tr h="53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Lasso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82443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Ridge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-0.297450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-0.300917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50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Decision Tree Model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70CF5-67EA-4B6B-9C12-49693844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39" y="1939987"/>
            <a:ext cx="4742134" cy="377452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24EBF8-8FA6-45D9-A417-8CCBBEDE0FA9}"/>
              </a:ext>
            </a:extLst>
          </p:cNvPr>
          <p:cNvGraphicFramePr>
            <a:graphicFrameLocks noGrp="1"/>
          </p:cNvGraphicFramePr>
          <p:nvPr/>
        </p:nvGraphicFramePr>
        <p:xfrm>
          <a:off x="2462440" y="5855007"/>
          <a:ext cx="4742134" cy="937399"/>
        </p:xfrm>
        <a:graphic>
          <a:graphicData uri="http://schemas.openxmlformats.org/drawingml/2006/table">
            <a:tbl>
              <a:tblPr/>
              <a:tblGrid>
                <a:gridCol w="1290708">
                  <a:extLst>
                    <a:ext uri="{9D8B030D-6E8A-4147-A177-3AD203B41FA5}">
                      <a16:colId xmlns:a16="http://schemas.microsoft.com/office/drawing/2014/main" val="401053440"/>
                    </a:ext>
                  </a:extLst>
                </a:gridCol>
                <a:gridCol w="2135267">
                  <a:extLst>
                    <a:ext uri="{9D8B030D-6E8A-4147-A177-3AD203B41FA5}">
                      <a16:colId xmlns:a16="http://schemas.microsoft.com/office/drawing/2014/main" val="12034518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3167775583"/>
                    </a:ext>
                  </a:extLst>
                </a:gridCol>
              </a:tblGrid>
              <a:tr h="3582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89420"/>
                  </a:ext>
                </a:extLst>
              </a:tr>
              <a:tr h="39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5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2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Website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8777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Heroku Deployment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633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Going Forward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2722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699280" y="2699280"/>
            <a:ext cx="4678200" cy="21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2C3E50"/>
                </a:solidFill>
                <a:latin typeface="Noto Sans Black"/>
                <a:ea typeface="DejaVu Sans"/>
              </a:rPr>
              <a:t>Thank You. That's All.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Housing Price Prediction of Melbourne, Australia</a:t>
            </a:r>
            <a:r>
              <a:rPr lang="en-US" sz="3600" b="1" dirty="0"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using Machine Learning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1FF6B6D-2BAD-488C-A851-E32243FC40E9}"/>
              </a:ext>
            </a:extLst>
          </p:cNvPr>
          <p:cNvSpPr/>
          <p:nvPr/>
        </p:nvSpPr>
        <p:spPr>
          <a:xfrm>
            <a:off x="314628" y="2680789"/>
            <a:ext cx="4301464" cy="363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This dataset contains house sale prices for Melbourne, Australia. It includes homes sold between September 2017 and September 2019.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The project would help contractors or buyers to price new houses and estimate trends and demands.</a:t>
            </a:r>
            <a:endParaRPr lang="en-US" sz="2400" b="1" strike="noStrike" spc="-1" dirty="0"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077A44-3159-4A69-8222-5B043CBD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84" y="2931709"/>
            <a:ext cx="4907656" cy="31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Architectural Diagram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303CD-6677-46A1-89E4-21DC2F15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08" y="1696885"/>
            <a:ext cx="4357823" cy="54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Technologies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EE4F09B1-A30E-4DB7-BFDF-A48811BB62F7}"/>
              </a:ext>
            </a:extLst>
          </p:cNvPr>
          <p:cNvSpPr/>
          <p:nvPr/>
        </p:nvSpPr>
        <p:spPr>
          <a:xfrm>
            <a:off x="359640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spc="-1" dirty="0" err="1">
                <a:latin typeface="Noto Sans Black"/>
              </a:rPr>
              <a:t>Jupyter</a:t>
            </a:r>
            <a:r>
              <a:rPr lang="en-US" sz="3000" spc="-1" dirty="0">
                <a:latin typeface="Noto Sans Black"/>
              </a:rPr>
              <a:t> Notebook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Python/Pandas/</a:t>
            </a:r>
            <a:r>
              <a:rPr lang="en-US" sz="3000" spc="-1" dirty="0" err="1">
                <a:latin typeface="Noto Sans Black"/>
              </a:rPr>
              <a:t>Numpy</a:t>
            </a:r>
            <a:endParaRPr lang="en-US" sz="30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Seaborn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Matplotlib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SciPy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DF8FDCD5-1194-441A-9785-3B513DCB8659}"/>
              </a:ext>
            </a:extLst>
          </p:cNvPr>
          <p:cNvSpPr/>
          <p:nvPr/>
        </p:nvSpPr>
        <p:spPr>
          <a:xfrm>
            <a:off x="5035596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PostgreSQL/ </a:t>
            </a:r>
            <a:r>
              <a:rPr lang="en-US" sz="3200" b="0" strike="noStrike" spc="-1" dirty="0" err="1">
                <a:latin typeface="Noto Sans Black"/>
              </a:rPr>
              <a:t>SQLAlchemy</a:t>
            </a:r>
            <a:endParaRPr lang="en-US" sz="32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Scikit-</a:t>
            </a:r>
            <a:r>
              <a:rPr lang="en-US" sz="3200" spc="-1" dirty="0">
                <a:latin typeface="Noto Sans Black"/>
              </a:rPr>
              <a:t>l</a:t>
            </a:r>
            <a:r>
              <a:rPr lang="en-US" sz="3200" b="0" strike="noStrike" spc="-1" dirty="0">
                <a:latin typeface="Noto Sans Black"/>
              </a:rPr>
              <a:t>earn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Flask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HTML/CSS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Noto Sans Black"/>
              </a:rPr>
              <a:t>Heroku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41E46F-279E-4DA6-800A-DA37C708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4" y="2341020"/>
            <a:ext cx="585696" cy="67904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AFABD4A7-F088-4475-BE84-627F5424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5" y="2346087"/>
            <a:ext cx="658415" cy="6558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ussion of seaborn logo · Issue #2243 · mwaskom/seaborn · GitHub">
            <a:extLst>
              <a:ext uri="{FF2B5EF4-FFF2-40B4-BE49-F238E27FC236}">
                <a16:creationId xmlns:a16="http://schemas.microsoft.com/office/drawing/2014/main" id="{B036236C-873B-4B64-8200-71A24FB5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35" y="2353058"/>
            <a:ext cx="658414" cy="65841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oku Logo PNG Transparent &amp;amp; SVG Vector - Freebie Supply">
            <a:extLst>
              <a:ext uri="{FF2B5EF4-FFF2-40B4-BE49-F238E27FC236}">
                <a16:creationId xmlns:a16="http://schemas.microsoft.com/office/drawing/2014/main" id="{E18D290C-AA01-4560-A83A-C72FC98DC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t="35017" r="67835" b="35100"/>
          <a:stretch/>
        </p:blipFill>
        <p:spPr bwMode="auto">
          <a:xfrm>
            <a:off x="8783603" y="2335494"/>
            <a:ext cx="611710" cy="6664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5 Logo transparent PNG - StickPNG">
            <a:extLst>
              <a:ext uri="{FF2B5EF4-FFF2-40B4-BE49-F238E27FC236}">
                <a16:creationId xmlns:a16="http://schemas.microsoft.com/office/drawing/2014/main" id="{CECBFDBB-27A1-4609-984B-214E48FC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24" y="2340561"/>
            <a:ext cx="650950" cy="6509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5050E3-AF54-4636-AB31-EE79608E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212" y="2400056"/>
            <a:ext cx="977860" cy="5263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6C81A0-ADE9-413B-A6D0-9CA02F00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6524" y="2352896"/>
            <a:ext cx="653126" cy="65312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ciPy and NumPy - Full Stack Python">
            <a:extLst>
              <a:ext uri="{FF2B5EF4-FFF2-40B4-BE49-F238E27FC236}">
                <a16:creationId xmlns:a16="http://schemas.microsoft.com/office/drawing/2014/main" id="{1627BD05-3A56-452E-A7E7-687BD2A16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50"/>
          <a:stretch/>
        </p:blipFill>
        <p:spPr bwMode="auto">
          <a:xfrm>
            <a:off x="3798125" y="2374312"/>
            <a:ext cx="653126" cy="60138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F10A8DA-2D7A-42FE-B95F-C56B5C6E3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12" y="2329145"/>
            <a:ext cx="653126" cy="67378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sk Logo PNG Transparent &amp;amp; SVG Vector - Freebie Supply">
            <a:extLst>
              <a:ext uri="{FF2B5EF4-FFF2-40B4-BE49-F238E27FC236}">
                <a16:creationId xmlns:a16="http://schemas.microsoft.com/office/drawing/2014/main" id="{F94996A2-89DD-466F-A5BF-3E834530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74" b="27272"/>
          <a:stretch/>
        </p:blipFill>
        <p:spPr bwMode="auto">
          <a:xfrm>
            <a:off x="7197223" y="2345588"/>
            <a:ext cx="650950" cy="6408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Heatmap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B20FA-BF3D-4B3F-AE7A-94CC389F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76" y="1880211"/>
            <a:ext cx="6897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oto Sans Black"/>
              </a:rPr>
              <a:t>Heatmap used for features correlation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455BBC-CC59-4236-AE05-469648FB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70" y="2358268"/>
            <a:ext cx="7557540" cy="4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Normality Check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280D4-EE16-4FC6-A78C-EC3FFBF0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570" y="1708160"/>
            <a:ext cx="305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Histogram and probability plot before normalizing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0FCBA-4F92-4B69-8342-80C7EF9E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25" y="2279412"/>
            <a:ext cx="3406389" cy="485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1E0AF3-DB99-4343-9285-F3AF2534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997" y="1717883"/>
            <a:ext cx="2973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12121"/>
                </a:solidFill>
                <a:latin typeface="Noto Sans Black"/>
              </a:rPr>
              <a:t>H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istogram and probability plot after normalizing 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D6F43-03B4-42C7-A52C-40E7B21D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733" y="2323173"/>
            <a:ext cx="3332322" cy="47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19729" y="315181"/>
            <a:ext cx="4241168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Outliers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11" y="1824791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without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768B7-6BB9-47FD-89B2-40FBF5ED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2543378"/>
            <a:ext cx="4578470" cy="4228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D168C-9D40-446E-96F0-D8B7BE984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29" y="2532677"/>
            <a:ext cx="4725683" cy="42393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781056-0B41-412C-B2FA-75B1DDC0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364" y="1853224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408818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4" y="315314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CBAC-F9CE-49FF-90D8-C1564AEB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6" y="4458144"/>
            <a:ext cx="4426273" cy="245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DBF07-C5B9-430C-B8A5-444D9015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455" y="4439436"/>
            <a:ext cx="4426273" cy="2445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9E76C-5964-43BB-90D1-3C6D3803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02" y="1811941"/>
            <a:ext cx="4426273" cy="24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bg1"/>
                </a:solidFill>
                <a:latin typeface="Noto Sans Black"/>
              </a:rPr>
              <a:t>Countplots</a:t>
            </a:r>
            <a:endParaRPr lang="en-US" sz="2000" dirty="0">
              <a:solidFill>
                <a:schemeClr val="bg1"/>
              </a:solidFill>
              <a:latin typeface="Noto Sans Black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CC8C9-8F69-4AD8-A0C8-46519CF2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285" y="4400436"/>
            <a:ext cx="4699924" cy="2472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C7830-BF11-4D66-BB62-4243FD26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285" y="1928315"/>
            <a:ext cx="4699924" cy="2472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D1A55-3EC2-4015-834F-2C9EF072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33" y="1928315"/>
            <a:ext cx="4745153" cy="2472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91EDC9-C027-4F24-A1B5-FC0F1413B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33" y="4400436"/>
            <a:ext cx="4745152" cy="24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3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</TotalTime>
  <Words>785</Words>
  <Application>Microsoft Office PowerPoint</Application>
  <PresentationFormat>Custom</PresentationFormat>
  <Paragraphs>163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Noto Sans Black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kyungchul oh</dc:creator>
  <dc:description/>
  <cp:lastModifiedBy>Darryl Connelly</cp:lastModifiedBy>
  <cp:revision>47</cp:revision>
  <dcterms:created xsi:type="dcterms:W3CDTF">2019-11-17T10:40:27Z</dcterms:created>
  <dcterms:modified xsi:type="dcterms:W3CDTF">2021-12-01T23:59:30Z</dcterms:modified>
  <dc:language>en-US</dc:language>
</cp:coreProperties>
</file>