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65" r:id="rId8"/>
    <p:sldId id="267" r:id="rId9"/>
    <p:sldId id="268" r:id="rId10"/>
    <p:sldId id="275" r:id="rId11"/>
    <p:sldId id="276" r:id="rId12"/>
    <p:sldId id="293" r:id="rId13"/>
    <p:sldId id="277" r:id="rId14"/>
    <p:sldId id="278" r:id="rId15"/>
    <p:sldId id="273" r:id="rId16"/>
    <p:sldId id="279" r:id="rId17"/>
    <p:sldId id="280" r:id="rId18"/>
    <p:sldId id="281" r:id="rId19"/>
    <p:sldId id="283" r:id="rId20"/>
    <p:sldId id="284" r:id="rId21"/>
    <p:sldId id="289" r:id="rId22"/>
    <p:sldId id="288" r:id="rId23"/>
    <p:sldId id="290" r:id="rId24"/>
    <p:sldId id="291" r:id="rId25"/>
    <p:sldId id="292" r:id="rId26"/>
    <p:sldId id="270" r:id="rId27"/>
    <p:sldId id="272" r:id="rId28"/>
    <p:sldId id="266" r:id="rId29"/>
    <p:sldId id="260" r:id="rId30"/>
    <p:sldId id="262" r:id="rId31"/>
    <p:sldId id="263" r:id="rId32"/>
    <p:sldId id="264" r:id="rId3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19640" y="2519640"/>
            <a:ext cx="5038200" cy="251856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9640" y="733542"/>
            <a:ext cx="9358200" cy="21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Price: Advanced Regression Techniques</a:t>
            </a:r>
            <a:br>
              <a:rPr sz="3600"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6546715" y="4449402"/>
            <a:ext cx="3959157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Group 4</a:t>
            </a:r>
            <a:br>
              <a:rPr sz="4000" dirty="0"/>
            </a:b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0" y="5948532"/>
            <a:ext cx="4273872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Darryl Connelly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</a:p>
          <a:p>
            <a:pPr algn="ctr">
              <a:lnSpc>
                <a:spcPct val="100000"/>
              </a:lnSpc>
            </a:pPr>
            <a:endParaRPr lang="en-US" sz="40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43" y="1780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Bathroom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6A10A-48AB-4B71-BA8D-CCE575BC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" y="2270375"/>
            <a:ext cx="4673981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0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1038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Bathroom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E7A9D-A9ED-47DE-B822-50E010DA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53997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ooms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87969"/>
            <a:ext cx="8620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47525"/>
            <a:ext cx="254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Rooms, </a:t>
            </a: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Bathroom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8A907-0DA7-4FA4-B112-6EC7EC86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17937"/>
            <a:ext cx="8562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Plot each numerical attribute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F674F-E736-4E27-A695-70A30DB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1934081"/>
            <a:ext cx="7321516" cy="49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Bathroom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3D8FE-0AE3-428B-AD5B-327B1B4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6" y="1934081"/>
            <a:ext cx="8801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E6363-0371-4E2C-A60D-71BD100E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06664"/>
            <a:ext cx="8724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Type (h 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House,villa,cottage,semi,terrace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u:unit,duplex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t:townhouse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2744F-D15C-4B85-BEC5-7467273A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6" y="2241858"/>
            <a:ext cx="8734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7C4FB-2A39-480B-B7CA-9C7E520C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241858"/>
            <a:ext cx="8629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Housing Price Prediction of “Melbourne”, Australia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using Regression Algorithms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4301464" cy="5147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The project may help contractors or buyer to price new houses and estimate demands.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1" dirty="0"/>
              <a:t>About The Dataset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This dataset contains house sale prices for “Melbourne”, Australia. It includes homes sold between “2019 September and 2017 September”.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200" dirty="0"/>
              <a:t>https://www.kaggle.com/anthonypino/melbourne-housing-market/version/27?select=Melbourne_housing_FULL.csv</a:t>
            </a:r>
            <a:r>
              <a:rPr lang="en-US" sz="2000" dirty="0"/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289C1-440F-4FA0-8EA5-341F145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4" y="1852821"/>
            <a:ext cx="4907656" cy="3134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168CD-5874-4B51-B567-07CFD553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2" y="2178050"/>
            <a:ext cx="7928695" cy="4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83C66-7207-4237-92A0-3ED5EC30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48542"/>
            <a:ext cx="7704063" cy="50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Feature Construction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Cleaning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Statistical Analysis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Feature Construction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Identifying outliers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Conversion</a:t>
            </a:r>
            <a:endParaRPr lang="en-US" sz="3200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0773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Conversion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16134-70E7-41C3-BF3D-7DD30A94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326379"/>
            <a:ext cx="4755244" cy="2906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CD80E-504E-439D-9639-AD270ED8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12" y="2326379"/>
            <a:ext cx="3371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0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Linear Regression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 Forests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Decision Tree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Randomized Search CV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Arial"/>
              </a:rPr>
              <a:t>Suppoert</a:t>
            </a:r>
            <a:r>
              <a:rPr lang="en-US" sz="3200" spc="-1" dirty="0">
                <a:latin typeface="Arial"/>
              </a:rPr>
              <a:t> vector Regressor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Lasso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Ridge Model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2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640440" y="1645920"/>
            <a:ext cx="9142920" cy="57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19" name="Table 3"/>
          <p:cNvGraphicFramePr/>
          <p:nvPr>
            <p:extLst>
              <p:ext uri="{D42A27DB-BD31-4B8C-83A1-F6EECF244321}">
                <p14:modId xmlns:p14="http://schemas.microsoft.com/office/powerpoint/2010/main" val="3517404833"/>
              </p:ext>
            </p:extLst>
          </p:nvPr>
        </p:nvGraphicFramePr>
        <p:xfrm>
          <a:off x="423286" y="1844747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  <p:sp>
        <p:nvSpPr>
          <p:cNvPr id="5" name="CustomShape 1">
            <a:extLst>
              <a:ext uri="{FF2B5EF4-FFF2-40B4-BE49-F238E27FC236}">
                <a16:creationId xmlns:a16="http://schemas.microsoft.com/office/drawing/2014/main" id="{8F2A3E19-FCBD-4B74-B41C-AB1621726780}"/>
              </a:ext>
            </a:extLst>
          </p:cNvPr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Model Tested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Decision Tree Model</a:t>
            </a:r>
          </a:p>
        </p:txBody>
      </p:sp>
      <p:sp>
        <p:nvSpPr>
          <p:cNvPr id="2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Decision Tree Model Was Selected For Prediction Among All the Reviewed Models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FD80CA-EDF9-4E97-A081-7079E094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6570"/>
              </p:ext>
            </p:extLst>
          </p:nvPr>
        </p:nvGraphicFramePr>
        <p:xfrm>
          <a:off x="849717" y="2583791"/>
          <a:ext cx="3848743" cy="937399"/>
        </p:xfrm>
        <a:graphic>
          <a:graphicData uri="http://schemas.openxmlformats.org/drawingml/2006/table">
            <a:tbl>
              <a:tblPr/>
              <a:tblGrid>
                <a:gridCol w="1047546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1732995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068202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157F19-0C47-44E0-8608-0025F5A9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06" y="2567373"/>
            <a:ext cx="4742134" cy="37745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C3E50"/>
                </a:solidFill>
                <a:latin typeface="Noto Sans Black"/>
                <a:ea typeface="DejaVu Sans"/>
              </a:rPr>
              <a:t>Thank You That's All.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7FE80-DF04-420D-BBFB-F09510980BEE}"/>
              </a:ext>
            </a:extLst>
          </p:cNvPr>
          <p:cNvSpPr/>
          <p:nvPr/>
        </p:nvSpPr>
        <p:spPr>
          <a:xfrm>
            <a:off x="204281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18968D-BA38-4F2E-B4B7-F71A9B23BFF1}"/>
              </a:ext>
            </a:extLst>
          </p:cNvPr>
          <p:cNvSpPr/>
          <p:nvPr/>
        </p:nvSpPr>
        <p:spPr>
          <a:xfrm>
            <a:off x="225357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8B0F3-DCD1-4C28-9D27-AD7762A72C2E}"/>
              </a:ext>
            </a:extLst>
          </p:cNvPr>
          <p:cNvSpPr/>
          <p:nvPr/>
        </p:nvSpPr>
        <p:spPr>
          <a:xfrm>
            <a:off x="438726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B2EC40-97DC-43DF-AAE9-9F400F11B96C}"/>
              </a:ext>
            </a:extLst>
          </p:cNvPr>
          <p:cNvSpPr/>
          <p:nvPr/>
        </p:nvSpPr>
        <p:spPr>
          <a:xfrm>
            <a:off x="6439710" y="3158903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of Algorithms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4B3023-BE3D-4DF0-811C-C1CF7F543C42}"/>
              </a:ext>
            </a:extLst>
          </p:cNvPr>
          <p:cNvSpPr/>
          <p:nvPr/>
        </p:nvSpPr>
        <p:spPr>
          <a:xfrm>
            <a:off x="8394882" y="3158902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the Models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D64AD8D-AFAA-4DE6-A803-6557287BBD2C}"/>
              </a:ext>
            </a:extLst>
          </p:cNvPr>
          <p:cNvSpPr/>
          <p:nvPr/>
        </p:nvSpPr>
        <p:spPr>
          <a:xfrm>
            <a:off x="1913485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1BFC4-756C-4692-AA75-F9DAF95468CA}"/>
              </a:ext>
            </a:extLst>
          </p:cNvPr>
          <p:cNvSpPr/>
          <p:nvPr/>
        </p:nvSpPr>
        <p:spPr>
          <a:xfrm>
            <a:off x="4011461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8F090A-94F2-4832-A232-C9939146D70D}"/>
              </a:ext>
            </a:extLst>
          </p:cNvPr>
          <p:cNvSpPr/>
          <p:nvPr/>
        </p:nvSpPr>
        <p:spPr>
          <a:xfrm>
            <a:off x="6112634" y="3779836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856D40-01DF-46E3-882D-579C9327AA80}"/>
              </a:ext>
            </a:extLst>
          </p:cNvPr>
          <p:cNvSpPr/>
          <p:nvPr/>
        </p:nvSpPr>
        <p:spPr>
          <a:xfrm>
            <a:off x="8076968" y="3779835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Data Pre-Processing 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Import Data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cleaning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Identifying outliers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Visualization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Conversion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8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Import Dataset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C2F25-690F-4E69-A9C7-3E38FDB1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1903328"/>
            <a:ext cx="9114817" cy="31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Data Cleaning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08079-9837-4DC6-9992-A5077742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1764370"/>
            <a:ext cx="8297694" cy="51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Normality Check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892" y="1669960"/>
            <a:ext cx="5344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after transforming that with np.log()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4D850-4A05-4B28-BE01-508FC3C6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09" y="2204835"/>
            <a:ext cx="3332322" cy="479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D2412-FA6F-4037-9BBB-1F80A938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" y="2159341"/>
            <a:ext cx="3406389" cy="4858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7" y="1669961"/>
            <a:ext cx="46402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with normally distributed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Heatmap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CA672-500D-4236-AB99-94DCCA7A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2241858"/>
            <a:ext cx="7557540" cy="4731143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6929F66F-C953-46E6-AB87-4D0A157ED7D1}"/>
              </a:ext>
            </a:extLst>
          </p:cNvPr>
          <p:cNvSpPr/>
          <p:nvPr/>
        </p:nvSpPr>
        <p:spPr>
          <a:xfrm>
            <a:off x="359640" y="827657"/>
            <a:ext cx="6897194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600" dirty="0">
                <a:solidFill>
                  <a:schemeClr val="bg1"/>
                </a:solidFill>
              </a:rPr>
              <a:t>Based on the heatmap, dropping of some columns are needed.                                                           [Postcode, year, Land Size, Property count]</a:t>
            </a:r>
          </a:p>
        </p:txBody>
      </p:sp>
    </p:spTree>
    <p:extLst>
      <p:ext uri="{BB962C8B-B14F-4D97-AF65-F5344CB8AC3E}">
        <p14:creationId xmlns:p14="http://schemas.microsoft.com/office/powerpoint/2010/main" val="10920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449" y="1751032"/>
            <a:ext cx="12394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room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40" y="1717904"/>
            <a:ext cx="13134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Price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F8695-0A95-4552-9412-77EDEA95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6" y="2183538"/>
            <a:ext cx="4461408" cy="4156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8" y="2111722"/>
            <a:ext cx="4578470" cy="42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361</Words>
  <Application>Microsoft Office PowerPoint</Application>
  <PresentationFormat>Custom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Unicode MS</vt:lpstr>
      <vt:lpstr>Noto Sans Black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kyungchul oh</cp:lastModifiedBy>
  <cp:revision>30</cp:revision>
  <dcterms:created xsi:type="dcterms:W3CDTF">2019-11-17T10:40:27Z</dcterms:created>
  <dcterms:modified xsi:type="dcterms:W3CDTF">2021-11-29T21:54:14Z</dcterms:modified>
  <dc:language>en-US</dc:language>
</cp:coreProperties>
</file>