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Introduce (Jaey)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Wing It! (We all have to say one point each) → on the spot whose 1st and whose last.</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Wing It &amp; read off the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Overloading + Properties &amp; Methods (talk about different functions+attributes) + Objects &amp; Classes (Overview)</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Overriding + Inheritance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Polymorphism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Main Program → explain.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Conclude presentation (Niki)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33076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4" name="Shape 54"/>
        <p:cNvGrpSpPr/>
        <p:nvPr/>
      </p:nvGrpSpPr>
      <p:grpSpPr>
        <a:xfrm>
          <a:off x="0" y="0"/>
          <a:ext cx="0" cy="0"/>
          <a:chOff x="0" y="0"/>
          <a:chExt cx="0" cy="0"/>
        </a:xfrm>
      </p:grpSpPr>
      <p:sp>
        <p:nvSpPr>
          <p:cNvPr id="55" name="Shape 55"/>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7" name="Shape 57"/>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lt2"/>
        </a:solidFill>
      </p:bgPr>
    </p:bg>
    <p:spTree>
      <p:nvGrpSpPr>
        <p:cNvPr id="59" name="Shape 59"/>
        <p:cNvGrpSpPr/>
        <p:nvPr/>
      </p:nvGrpSpPr>
      <p:grpSpPr>
        <a:xfrm>
          <a:off x="0" y="0"/>
          <a:ext cx="0" cy="0"/>
          <a:chOff x="0" y="0"/>
          <a:chExt cx="0" cy="0"/>
        </a:xfrm>
      </p:grpSpPr>
      <p:sp>
        <p:nvSpPr>
          <p:cNvPr id="60" name="Shape 6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
        <p:nvSpPr>
          <p:cNvPr id="61" name="Shape 61"/>
          <p:cNvSpPr/>
          <p:nvPr/>
        </p:nvSpPr>
        <p:spPr>
          <a:xfrm>
            <a:off x="203400" y="229925"/>
            <a:ext cx="2776800" cy="4713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3183600" y="229925"/>
            <a:ext cx="2776800" cy="4713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6163800" y="229925"/>
            <a:ext cx="2776800" cy="4713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9" name="Shape 1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3433375" y="75"/>
            <a:ext cx="57105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3678825" y="4571700"/>
            <a:ext cx="5270700" cy="0"/>
          </a:xfrm>
          <a:prstGeom prst="straightConnector1">
            <a:avLst/>
          </a:prstGeom>
          <a:noFill/>
          <a:ln cap="flat" cmpd="sng" w="19050">
            <a:solidFill>
              <a:schemeClr val="lt2"/>
            </a:solidFill>
            <a:prstDash val="solid"/>
            <a:round/>
            <a:headEnd len="med" w="med" type="none"/>
            <a:tailEnd len="med" w="med" type="none"/>
          </a:ln>
        </p:spPr>
      </p:cxnSp>
      <p:sp>
        <p:nvSpPr>
          <p:cNvPr id="40" name="Shape 40"/>
          <p:cNvSpPr txBox="1"/>
          <p:nvPr>
            <p:ph type="title"/>
          </p:nvPr>
        </p:nvSpPr>
        <p:spPr>
          <a:xfrm>
            <a:off x="53275" y="47350"/>
            <a:ext cx="2475900" cy="20130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1" name="Shape 41"/>
          <p:cNvSpPr txBox="1"/>
          <p:nvPr>
            <p:ph idx="1" type="subTitle"/>
          </p:nvPr>
        </p:nvSpPr>
        <p:spPr>
          <a:xfrm>
            <a:off x="106325" y="2123424"/>
            <a:ext cx="2422800" cy="15641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1">
    <p:spTree>
      <p:nvGrpSpPr>
        <p:cNvPr id="44" name="Shape 44"/>
        <p:cNvGrpSpPr/>
        <p:nvPr/>
      </p:nvGrpSpPr>
      <p:grpSpPr>
        <a:xfrm>
          <a:off x="0" y="0"/>
          <a:ext cx="0" cy="0"/>
          <a:chOff x="0" y="0"/>
          <a:chExt cx="0" cy="0"/>
        </a:xfrm>
      </p:grpSpPr>
      <p:sp>
        <p:nvSpPr>
          <p:cNvPr id="45" name="Shape 45"/>
          <p:cNvSpPr/>
          <p:nvPr/>
        </p:nvSpPr>
        <p:spPr>
          <a:xfrm>
            <a:off x="0" y="75"/>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6" name="Shape 46"/>
          <p:cNvCxnSpPr/>
          <p:nvPr/>
        </p:nvCxnSpPr>
        <p:spPr>
          <a:xfrm>
            <a:off x="137950" y="4571700"/>
            <a:ext cx="8811600" cy="0"/>
          </a:xfrm>
          <a:prstGeom prst="straightConnector1">
            <a:avLst/>
          </a:prstGeom>
          <a:noFill/>
          <a:ln cap="flat" cmpd="sng" w="19050">
            <a:solidFill>
              <a:schemeClr val="lt2"/>
            </a:solidFill>
            <a:prstDash val="solid"/>
            <a:round/>
            <a:headEnd len="med" w="med" type="none"/>
            <a:tailEnd len="med" w="med" type="none"/>
          </a:ln>
        </p:spPr>
      </p:cxnSp>
      <p:sp>
        <p:nvSpPr>
          <p:cNvPr id="47" name="Shape 47"/>
          <p:cNvSpPr txBox="1"/>
          <p:nvPr>
            <p:ph type="title"/>
          </p:nvPr>
        </p:nvSpPr>
        <p:spPr>
          <a:xfrm>
            <a:off x="53275" y="47350"/>
            <a:ext cx="2219700" cy="20130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8" name="Shape 48"/>
          <p:cNvSpPr txBox="1"/>
          <p:nvPr>
            <p:ph idx="1" type="subTitle"/>
          </p:nvPr>
        </p:nvSpPr>
        <p:spPr>
          <a:xfrm>
            <a:off x="106325" y="2123424"/>
            <a:ext cx="2422800" cy="15641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03.png"/><Relationship Id="rId5"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9.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377850" y="1685100"/>
            <a:ext cx="8629800" cy="1870500"/>
          </a:xfrm>
          <a:prstGeom prst="rect">
            <a:avLst/>
          </a:prstGeom>
        </p:spPr>
        <p:txBody>
          <a:bodyPr anchorCtr="0" anchor="ctr" bIns="91425" lIns="91425" rIns="91425" tIns="91425">
            <a:noAutofit/>
          </a:bodyPr>
          <a:lstStyle/>
          <a:p>
            <a:pPr lvl="0" rtl="0" algn="ctr">
              <a:spcBef>
                <a:spcPts val="0"/>
              </a:spcBef>
              <a:buNone/>
            </a:pPr>
            <a:r>
              <a:rPr lang="en-GB" sz="3600"/>
              <a:t>Finding the Best Plan for You</a:t>
            </a:r>
          </a:p>
          <a:p>
            <a:pPr lvl="0" rtl="0" algn="ctr">
              <a:spcBef>
                <a:spcPts val="0"/>
              </a:spcBef>
              <a:buNone/>
            </a:pPr>
            <a:r>
              <a:rPr lang="en-GB" sz="3600"/>
              <a:t>With Our Program!</a:t>
            </a:r>
          </a:p>
        </p:txBody>
      </p:sp>
      <p:sp>
        <p:nvSpPr>
          <p:cNvPr id="69" name="Shape 69"/>
          <p:cNvSpPr txBox="1"/>
          <p:nvPr/>
        </p:nvSpPr>
        <p:spPr>
          <a:xfrm>
            <a:off x="1055725" y="3344350"/>
            <a:ext cx="6360900" cy="396900"/>
          </a:xfrm>
          <a:prstGeom prst="rect">
            <a:avLst/>
          </a:prstGeom>
          <a:noFill/>
          <a:ln>
            <a:noFill/>
          </a:ln>
        </p:spPr>
        <p:txBody>
          <a:bodyPr anchorCtr="0" anchor="t" bIns="91425" lIns="91425" rIns="91425" tIns="91425">
            <a:noAutofit/>
          </a:bodyPr>
          <a:lstStyle/>
          <a:p>
            <a:pPr lvl="0">
              <a:spcBef>
                <a:spcPts val="0"/>
              </a:spcBef>
              <a:buNone/>
            </a:pPr>
            <a:r>
              <a:rPr lang="en-GB">
                <a:solidFill>
                  <a:schemeClr val="lt1"/>
                </a:solidFill>
              </a:rPr>
              <a:t>By Conner, Sean, Muskan, Niki, Ajoonepreet, and Jeay</a:t>
            </a:r>
          </a:p>
        </p:txBody>
      </p:sp>
      <p:pic>
        <p:nvPicPr>
          <p:cNvPr descr="Image result for people using phones" id="70" name="Shape 70"/>
          <p:cNvPicPr preferRelativeResize="0"/>
          <p:nvPr/>
        </p:nvPicPr>
        <p:blipFill>
          <a:blip r:embed="rId3">
            <a:alphaModFix/>
          </a:blip>
          <a:stretch>
            <a:fillRect/>
          </a:stretch>
        </p:blipFill>
        <p:spPr>
          <a:xfrm>
            <a:off x="3356300" y="398925"/>
            <a:ext cx="2431400" cy="1620425"/>
          </a:xfrm>
          <a:prstGeom prst="rect">
            <a:avLst/>
          </a:prstGeom>
          <a:noFill/>
          <a:ln>
            <a:noFill/>
          </a:ln>
        </p:spPr>
      </p:pic>
      <p:pic>
        <p:nvPicPr>
          <p:cNvPr id="71" name="Shape 71"/>
          <p:cNvPicPr preferRelativeResize="0"/>
          <p:nvPr/>
        </p:nvPicPr>
        <p:blipFill>
          <a:blip r:embed="rId4">
            <a:alphaModFix/>
          </a:blip>
          <a:stretch>
            <a:fillRect/>
          </a:stretch>
        </p:blipFill>
        <p:spPr>
          <a:xfrm>
            <a:off x="7334274" y="3371674"/>
            <a:ext cx="1620426" cy="1620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52950" y="168825"/>
            <a:ext cx="3328200" cy="952800"/>
          </a:xfrm>
          <a:prstGeom prst="rect">
            <a:avLst/>
          </a:prstGeom>
        </p:spPr>
        <p:txBody>
          <a:bodyPr anchorCtr="0" anchor="b" bIns="91425" lIns="91425" rIns="91425" tIns="91425">
            <a:noAutofit/>
          </a:bodyPr>
          <a:lstStyle/>
          <a:p>
            <a:pPr lvl="0" rtl="0" algn="l">
              <a:spcBef>
                <a:spcPts val="0"/>
              </a:spcBef>
              <a:buNone/>
            </a:pPr>
            <a:r>
              <a:rPr b="1" lang="en-GB" sz="3000"/>
              <a:t>Why Choose CellTech?</a:t>
            </a:r>
          </a:p>
        </p:txBody>
      </p:sp>
      <p:pic>
        <p:nvPicPr>
          <p:cNvPr descr="Image result for why choose us?" id="77" name="Shape 77"/>
          <p:cNvPicPr preferRelativeResize="0"/>
          <p:nvPr/>
        </p:nvPicPr>
        <p:blipFill>
          <a:blip r:embed="rId3">
            <a:alphaModFix/>
          </a:blip>
          <a:stretch>
            <a:fillRect/>
          </a:stretch>
        </p:blipFill>
        <p:spPr>
          <a:xfrm>
            <a:off x="128575" y="1679225"/>
            <a:ext cx="3161750" cy="2102775"/>
          </a:xfrm>
          <a:prstGeom prst="rect">
            <a:avLst/>
          </a:prstGeom>
          <a:noFill/>
          <a:ln>
            <a:noFill/>
          </a:ln>
        </p:spPr>
      </p:pic>
      <p:sp>
        <p:nvSpPr>
          <p:cNvPr id="78" name="Shape 78"/>
          <p:cNvSpPr txBox="1"/>
          <p:nvPr/>
        </p:nvSpPr>
        <p:spPr>
          <a:xfrm>
            <a:off x="3486800" y="115575"/>
            <a:ext cx="5527500" cy="4710000"/>
          </a:xfrm>
          <a:prstGeom prst="rect">
            <a:avLst/>
          </a:prstGeom>
          <a:noFill/>
          <a:ln>
            <a:noFill/>
          </a:ln>
        </p:spPr>
        <p:txBody>
          <a:bodyPr anchorCtr="0" anchor="t" bIns="91425" lIns="91425" rIns="91425" tIns="91425">
            <a:noAutofit/>
          </a:bodyPr>
          <a:lstStyle/>
          <a:p>
            <a:pPr indent="0" lvl="0" marL="0" rtl="0">
              <a:spcBef>
                <a:spcPts val="0"/>
              </a:spcBef>
              <a:buNone/>
            </a:pPr>
            <a:r>
              <a:rPr b="1" lang="en-GB" sz="1800">
                <a:solidFill>
                  <a:srgbClr val="FFFFFF"/>
                </a:solidFill>
                <a:latin typeface="Proxima Nova"/>
                <a:ea typeface="Proxima Nova"/>
                <a:cs typeface="Proxima Nova"/>
                <a:sym typeface="Proxima Nova"/>
              </a:rPr>
              <a:t>Choosing us is THE best decision of your life.</a:t>
            </a:r>
          </a:p>
          <a:p>
            <a:pPr indent="0" lvl="0" marL="0" rtl="0">
              <a:spcBef>
                <a:spcPts val="0"/>
              </a:spcBef>
              <a:buNone/>
            </a:pPr>
            <a:r>
              <a:t/>
            </a:r>
            <a:endParaRPr sz="1800">
              <a:solidFill>
                <a:srgbClr val="FFFFFF"/>
              </a:solidFill>
              <a:latin typeface="Proxima Nova"/>
              <a:ea typeface="Proxima Nova"/>
              <a:cs typeface="Proxima Nova"/>
              <a:sym typeface="Proxima Nova"/>
            </a:endParaRP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Recognized team</a:t>
            </a:r>
            <a:br>
              <a:rPr lang="en-GB" sz="1800">
                <a:solidFill>
                  <a:srgbClr val="FFFFFF"/>
                </a:solidFill>
                <a:latin typeface="Proxima Nova"/>
                <a:ea typeface="Proxima Nova"/>
                <a:cs typeface="Proxima Nova"/>
                <a:sym typeface="Proxima Nova"/>
              </a:rPr>
            </a:b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Most efficient program</a:t>
            </a:r>
            <a:br>
              <a:rPr lang="en-GB" sz="1800">
                <a:solidFill>
                  <a:srgbClr val="FFFFFF"/>
                </a:solidFill>
                <a:latin typeface="Proxima Nova"/>
                <a:ea typeface="Proxima Nova"/>
                <a:cs typeface="Proxima Nova"/>
                <a:sym typeface="Proxima Nova"/>
              </a:rPr>
            </a:b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Vivid cell plan description details</a:t>
            </a:r>
            <a:br>
              <a:rPr lang="en-GB" sz="1800">
                <a:solidFill>
                  <a:srgbClr val="FFFFFF"/>
                </a:solidFill>
                <a:latin typeface="Proxima Nova"/>
                <a:ea typeface="Proxima Nova"/>
                <a:cs typeface="Proxima Nova"/>
                <a:sym typeface="Proxima Nova"/>
              </a:rPr>
            </a:b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User friendly agents</a:t>
            </a:r>
            <a:br>
              <a:rPr lang="en-GB" sz="1800">
                <a:solidFill>
                  <a:srgbClr val="FFFFFF"/>
                </a:solidFill>
                <a:latin typeface="Proxima Nova"/>
                <a:ea typeface="Proxima Nova"/>
                <a:cs typeface="Proxima Nova"/>
                <a:sym typeface="Proxima Nova"/>
              </a:rPr>
            </a:b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Providing plans in accordance with your needs and at the cheapest prices</a:t>
            </a:r>
            <a:br>
              <a:rPr lang="en-GB" sz="1800">
                <a:solidFill>
                  <a:srgbClr val="FFFFFF"/>
                </a:solidFill>
                <a:latin typeface="Proxima Nova"/>
                <a:ea typeface="Proxima Nova"/>
                <a:cs typeface="Proxima Nova"/>
                <a:sym typeface="Proxima Nova"/>
              </a:rPr>
            </a:br>
          </a:p>
          <a:p>
            <a:pPr indent="-342900" lvl="0" marL="457200" rtl="0">
              <a:spcBef>
                <a:spcPts val="0"/>
              </a:spcBef>
              <a:buClr>
                <a:srgbClr val="FFFFFF"/>
              </a:buClr>
              <a:buSzPct val="100000"/>
              <a:buFont typeface="Proxima Nova"/>
              <a:buChar char="●"/>
            </a:pPr>
            <a:r>
              <a:rPr lang="en-GB" sz="1800">
                <a:solidFill>
                  <a:srgbClr val="FFFFFF"/>
                </a:solidFill>
                <a:latin typeface="Proxima Nova"/>
                <a:ea typeface="Proxima Nova"/>
                <a:cs typeface="Proxima Nova"/>
                <a:sym typeface="Proxima Nova"/>
              </a:rPr>
              <a:t>Catering to your requirements/needs</a:t>
            </a:r>
          </a:p>
        </p:txBody>
      </p:sp>
      <p:pic>
        <p:nvPicPr>
          <p:cNvPr id="79" name="Shape 79"/>
          <p:cNvPicPr preferRelativeResize="0"/>
          <p:nvPr/>
        </p:nvPicPr>
        <p:blipFill>
          <a:blip r:embed="rId4">
            <a:alphaModFix/>
          </a:blip>
          <a:stretch>
            <a:fillRect/>
          </a:stretch>
        </p:blipFill>
        <p:spPr>
          <a:xfrm>
            <a:off x="8600425" y="4669575"/>
            <a:ext cx="347750" cy="34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53275" y="47350"/>
            <a:ext cx="3259500" cy="1267200"/>
          </a:xfrm>
          <a:prstGeom prst="rect">
            <a:avLst/>
          </a:prstGeom>
        </p:spPr>
        <p:txBody>
          <a:bodyPr anchorCtr="0" anchor="b" bIns="91425" lIns="91425" rIns="91425" tIns="91425">
            <a:noAutofit/>
          </a:bodyPr>
          <a:lstStyle/>
          <a:p>
            <a:pPr lvl="0" rtl="0" algn="l">
              <a:spcBef>
                <a:spcPts val="0"/>
              </a:spcBef>
              <a:buNone/>
            </a:pPr>
            <a:r>
              <a:rPr b="1" lang="en-GB" sz="3000"/>
              <a:t>What does our tool do?</a:t>
            </a:r>
          </a:p>
        </p:txBody>
      </p:sp>
      <p:sp>
        <p:nvSpPr>
          <p:cNvPr id="85" name="Shape 85"/>
          <p:cNvSpPr txBox="1"/>
          <p:nvPr/>
        </p:nvSpPr>
        <p:spPr>
          <a:xfrm>
            <a:off x="108474" y="1494850"/>
            <a:ext cx="3149100" cy="1000500"/>
          </a:xfrm>
          <a:prstGeom prst="rect">
            <a:avLst/>
          </a:prstGeom>
          <a:noFill/>
          <a:ln>
            <a:noFill/>
          </a:ln>
        </p:spPr>
        <p:txBody>
          <a:bodyPr anchorCtr="0" anchor="t" bIns="91425" lIns="91425" rIns="91425" tIns="91425">
            <a:noAutofit/>
          </a:bodyPr>
          <a:lstStyle/>
          <a:p>
            <a:pPr lvl="0">
              <a:spcBef>
                <a:spcPts val="0"/>
              </a:spcBef>
              <a:buNone/>
            </a:pPr>
            <a:r>
              <a:rPr lang="en-GB" sz="1800">
                <a:solidFill>
                  <a:srgbClr val="434343"/>
                </a:solidFill>
                <a:latin typeface="Proxima Nova"/>
                <a:ea typeface="Proxima Nova"/>
                <a:cs typeface="Proxima Nova"/>
                <a:sym typeface="Proxima Nova"/>
              </a:rPr>
              <a:t>Our program tracks the client’s calling, texting, and monthly patterns, etc.</a:t>
            </a:r>
            <a:br>
              <a:rPr lang="en-GB" sz="1800">
                <a:solidFill>
                  <a:srgbClr val="434343"/>
                </a:solidFill>
                <a:latin typeface="Proxima Nova"/>
                <a:ea typeface="Proxima Nova"/>
                <a:cs typeface="Proxima Nova"/>
                <a:sym typeface="Proxima Nova"/>
              </a:rPr>
            </a:br>
          </a:p>
          <a:p>
            <a:pPr lvl="0" rtl="0">
              <a:spcBef>
                <a:spcPts val="0"/>
              </a:spcBef>
              <a:buNone/>
            </a:pPr>
            <a:r>
              <a:rPr lang="en-GB" sz="1800">
                <a:solidFill>
                  <a:srgbClr val="434343"/>
                </a:solidFill>
                <a:latin typeface="Proxima Nova"/>
                <a:ea typeface="Proxima Nova"/>
                <a:cs typeface="Proxima Nova"/>
                <a:sym typeface="Proxima Nova"/>
              </a:rPr>
              <a:t>Our program then finds your client a new and optimal plan fit to their lifestyle.</a:t>
            </a:r>
          </a:p>
        </p:txBody>
      </p:sp>
      <p:sp>
        <p:nvSpPr>
          <p:cNvPr id="86" name="Shape 86"/>
          <p:cNvSpPr txBox="1"/>
          <p:nvPr/>
        </p:nvSpPr>
        <p:spPr>
          <a:xfrm>
            <a:off x="3758375" y="190450"/>
            <a:ext cx="5119200" cy="1692900"/>
          </a:xfrm>
          <a:prstGeom prst="rect">
            <a:avLst/>
          </a:prstGeom>
          <a:noFill/>
          <a:ln>
            <a:noFill/>
          </a:ln>
        </p:spPr>
        <p:txBody>
          <a:bodyPr anchorCtr="0" anchor="t" bIns="91425" lIns="91425" rIns="91425" tIns="91425">
            <a:noAutofit/>
          </a:bodyPr>
          <a:lstStyle/>
          <a:p>
            <a:pPr lvl="0">
              <a:spcBef>
                <a:spcPts val="0"/>
              </a:spcBef>
              <a:buNone/>
            </a:pPr>
            <a:r>
              <a:rPr lang="en-GB" sz="2400">
                <a:solidFill>
                  <a:srgbClr val="EFEFEF"/>
                </a:solidFill>
                <a:latin typeface="Proxima Nova"/>
                <a:ea typeface="Proxima Nova"/>
                <a:cs typeface="Proxima Nova"/>
                <a:sym typeface="Proxima Nova"/>
              </a:rPr>
              <a:t>“</a:t>
            </a:r>
            <a:r>
              <a:rPr i="1" lang="en-GB" sz="2400">
                <a:solidFill>
                  <a:srgbClr val="EFEFEF"/>
                </a:solidFill>
                <a:latin typeface="Proxima Nova"/>
                <a:ea typeface="Proxima Nova"/>
                <a:cs typeface="Proxima Nova"/>
                <a:sym typeface="Proxima Nova"/>
              </a:rPr>
              <a:t>CellTech offers excellent technology that meets our criterias” </a:t>
            </a:r>
            <a:r>
              <a:rPr lang="en-GB" sz="2400">
                <a:solidFill>
                  <a:srgbClr val="EFEFEF"/>
                </a:solidFill>
                <a:latin typeface="Proxima Nova"/>
                <a:ea typeface="Proxima Nova"/>
                <a:cs typeface="Proxima Nova"/>
                <a:sym typeface="Proxima Nova"/>
              </a:rPr>
              <a:t>- Rogers </a:t>
            </a:r>
          </a:p>
          <a:p>
            <a:pPr lvl="0" rtl="0">
              <a:spcBef>
                <a:spcPts val="0"/>
              </a:spcBef>
              <a:buNone/>
            </a:pPr>
            <a:r>
              <a:t/>
            </a:r>
            <a:endParaRPr i="1" sz="2400">
              <a:solidFill>
                <a:srgbClr val="EFEFEF"/>
              </a:solidFill>
              <a:latin typeface="Proxima Nova"/>
              <a:ea typeface="Proxima Nova"/>
              <a:cs typeface="Proxima Nova"/>
              <a:sym typeface="Proxima Nova"/>
            </a:endParaRPr>
          </a:p>
        </p:txBody>
      </p:sp>
      <p:pic>
        <p:nvPicPr>
          <p:cNvPr descr="Image result for fido png" id="87" name="Shape 87"/>
          <p:cNvPicPr preferRelativeResize="0"/>
          <p:nvPr/>
        </p:nvPicPr>
        <p:blipFill>
          <a:blip r:embed="rId3">
            <a:alphaModFix/>
          </a:blip>
          <a:stretch>
            <a:fillRect/>
          </a:stretch>
        </p:blipFill>
        <p:spPr>
          <a:xfrm>
            <a:off x="2342675" y="4543537"/>
            <a:ext cx="1019088" cy="347749"/>
          </a:xfrm>
          <a:prstGeom prst="rect">
            <a:avLst/>
          </a:prstGeom>
          <a:noFill/>
          <a:ln>
            <a:noFill/>
          </a:ln>
        </p:spPr>
      </p:pic>
      <p:pic>
        <p:nvPicPr>
          <p:cNvPr id="88" name="Shape 88"/>
          <p:cNvPicPr preferRelativeResize="0"/>
          <p:nvPr/>
        </p:nvPicPr>
        <p:blipFill>
          <a:blip r:embed="rId4">
            <a:alphaModFix/>
          </a:blip>
          <a:stretch>
            <a:fillRect/>
          </a:stretch>
        </p:blipFill>
        <p:spPr>
          <a:xfrm>
            <a:off x="106324" y="4597249"/>
            <a:ext cx="515375" cy="294024"/>
          </a:xfrm>
          <a:prstGeom prst="rect">
            <a:avLst/>
          </a:prstGeom>
          <a:noFill/>
          <a:ln>
            <a:noFill/>
          </a:ln>
        </p:spPr>
      </p:pic>
      <p:pic>
        <p:nvPicPr>
          <p:cNvPr id="89" name="Shape 89"/>
          <p:cNvPicPr preferRelativeResize="0"/>
          <p:nvPr/>
        </p:nvPicPr>
        <p:blipFill>
          <a:blip r:embed="rId5">
            <a:alphaModFix/>
          </a:blip>
          <a:stretch>
            <a:fillRect/>
          </a:stretch>
        </p:blipFill>
        <p:spPr>
          <a:xfrm>
            <a:off x="754912" y="4570387"/>
            <a:ext cx="1538750" cy="347749"/>
          </a:xfrm>
          <a:prstGeom prst="rect">
            <a:avLst/>
          </a:prstGeom>
          <a:noFill/>
          <a:ln>
            <a:noFill/>
          </a:ln>
        </p:spPr>
      </p:pic>
      <p:pic>
        <p:nvPicPr>
          <p:cNvPr id="90" name="Shape 90"/>
          <p:cNvPicPr preferRelativeResize="0"/>
          <p:nvPr/>
        </p:nvPicPr>
        <p:blipFill>
          <a:blip r:embed="rId6">
            <a:alphaModFix/>
          </a:blip>
          <a:stretch>
            <a:fillRect/>
          </a:stretch>
        </p:blipFill>
        <p:spPr>
          <a:xfrm>
            <a:off x="8600425" y="4669575"/>
            <a:ext cx="347750" cy="347750"/>
          </a:xfrm>
          <a:prstGeom prst="rect">
            <a:avLst/>
          </a:prstGeom>
          <a:noFill/>
          <a:ln>
            <a:noFill/>
          </a:ln>
        </p:spPr>
      </p:pic>
      <p:sp>
        <p:nvSpPr>
          <p:cNvPr id="91" name="Shape 91"/>
          <p:cNvSpPr/>
          <p:nvPr/>
        </p:nvSpPr>
        <p:spPr>
          <a:xfrm>
            <a:off x="3577775" y="2549050"/>
            <a:ext cx="1407000" cy="1066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latin typeface="Proxima Nova"/>
                <a:ea typeface="Proxima Nova"/>
                <a:cs typeface="Proxima Nova"/>
                <a:sym typeface="Proxima Nova"/>
              </a:rPr>
              <a:t>Client’s Phone Patterns</a:t>
            </a:r>
          </a:p>
        </p:txBody>
      </p:sp>
      <p:sp>
        <p:nvSpPr>
          <p:cNvPr id="92" name="Shape 92"/>
          <p:cNvSpPr/>
          <p:nvPr/>
        </p:nvSpPr>
        <p:spPr>
          <a:xfrm>
            <a:off x="5554425" y="2549050"/>
            <a:ext cx="1407000" cy="1066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latin typeface="Proxima Nova"/>
                <a:ea typeface="Proxima Nova"/>
                <a:cs typeface="Proxima Nova"/>
                <a:sym typeface="Proxima Nova"/>
              </a:rPr>
              <a:t>CellTech</a:t>
            </a:r>
          </a:p>
        </p:txBody>
      </p:sp>
      <p:sp>
        <p:nvSpPr>
          <p:cNvPr id="93" name="Shape 93"/>
          <p:cNvSpPr/>
          <p:nvPr/>
        </p:nvSpPr>
        <p:spPr>
          <a:xfrm>
            <a:off x="7531075" y="2549050"/>
            <a:ext cx="1407000" cy="1066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latin typeface="Proxima Nova"/>
                <a:ea typeface="Proxima Nova"/>
                <a:cs typeface="Proxima Nova"/>
                <a:sym typeface="Proxima Nova"/>
              </a:rPr>
              <a:t>Optimal Plan for the Client</a:t>
            </a:r>
          </a:p>
        </p:txBody>
      </p:sp>
      <p:cxnSp>
        <p:nvCxnSpPr>
          <p:cNvPr id="94" name="Shape 94"/>
          <p:cNvCxnSpPr>
            <a:stCxn id="91" idx="6"/>
            <a:endCxn id="92" idx="2"/>
          </p:cNvCxnSpPr>
          <p:nvPr/>
        </p:nvCxnSpPr>
        <p:spPr>
          <a:xfrm>
            <a:off x="4984775" y="3082300"/>
            <a:ext cx="569700" cy="0"/>
          </a:xfrm>
          <a:prstGeom prst="straightConnector1">
            <a:avLst/>
          </a:prstGeom>
          <a:noFill/>
          <a:ln cap="flat" cmpd="sng" w="9525">
            <a:solidFill>
              <a:srgbClr val="FFFFFF"/>
            </a:solidFill>
            <a:prstDash val="solid"/>
            <a:round/>
            <a:headEnd len="lg" w="lg" type="none"/>
            <a:tailEnd len="lg" w="lg" type="triangle"/>
          </a:ln>
        </p:spPr>
      </p:cxnSp>
      <p:cxnSp>
        <p:nvCxnSpPr>
          <p:cNvPr id="95" name="Shape 95"/>
          <p:cNvCxnSpPr>
            <a:stCxn id="92" idx="6"/>
            <a:endCxn id="93" idx="2"/>
          </p:cNvCxnSpPr>
          <p:nvPr/>
        </p:nvCxnSpPr>
        <p:spPr>
          <a:xfrm>
            <a:off x="6961425" y="3082300"/>
            <a:ext cx="569700" cy="0"/>
          </a:xfrm>
          <a:prstGeom prst="straightConnector1">
            <a:avLst/>
          </a:prstGeom>
          <a:noFill/>
          <a:ln cap="flat" cmpd="sng" w="9525">
            <a:solidFill>
              <a:srgbClr val="FFFFFF"/>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44500" y="220550"/>
            <a:ext cx="3360900" cy="1323300"/>
          </a:xfrm>
          <a:prstGeom prst="rect">
            <a:avLst/>
          </a:prstGeom>
        </p:spPr>
        <p:txBody>
          <a:bodyPr anchorCtr="0" anchor="t" bIns="91425" lIns="91425" rIns="91425" tIns="91425">
            <a:noAutofit/>
          </a:bodyPr>
          <a:lstStyle/>
          <a:p>
            <a:pPr lvl="0" rtl="0">
              <a:spcBef>
                <a:spcPts val="0"/>
              </a:spcBef>
              <a:buNone/>
            </a:pPr>
            <a:r>
              <a:rPr b="1" lang="en-GB" sz="3000"/>
              <a:t>How does it work?</a:t>
            </a:r>
          </a:p>
        </p:txBody>
      </p:sp>
      <p:sp>
        <p:nvSpPr>
          <p:cNvPr id="101" name="Shape 101"/>
          <p:cNvSpPr txBox="1"/>
          <p:nvPr>
            <p:ph idx="1" type="subTitle"/>
          </p:nvPr>
        </p:nvSpPr>
        <p:spPr>
          <a:xfrm>
            <a:off x="159250" y="842175"/>
            <a:ext cx="3131400" cy="3554700"/>
          </a:xfrm>
          <a:prstGeom prst="rect">
            <a:avLst/>
          </a:prstGeom>
        </p:spPr>
        <p:txBody>
          <a:bodyPr anchorCtr="0" anchor="t" bIns="91425" lIns="91425" rIns="91425" tIns="91425">
            <a:noAutofit/>
          </a:bodyPr>
          <a:lstStyle/>
          <a:p>
            <a:pPr lvl="0" rtl="0" algn="l">
              <a:spcBef>
                <a:spcPts val="0"/>
              </a:spcBef>
              <a:buNone/>
            </a:pPr>
            <a:r>
              <a:rPr lang="en-GB" sz="1800"/>
              <a:t>We track the amount of minutes you use in calling, how much data you use, as well as if you make long distance calls. Then our program analyses and finds the optimal plan.</a:t>
            </a:r>
          </a:p>
        </p:txBody>
      </p:sp>
      <p:pic>
        <p:nvPicPr>
          <p:cNvPr id="102" name="Shape 102"/>
          <p:cNvPicPr preferRelativeResize="0"/>
          <p:nvPr/>
        </p:nvPicPr>
        <p:blipFill>
          <a:blip r:embed="rId3">
            <a:alphaModFix/>
          </a:blip>
          <a:stretch>
            <a:fillRect/>
          </a:stretch>
        </p:blipFill>
        <p:spPr>
          <a:xfrm>
            <a:off x="8600425" y="4669575"/>
            <a:ext cx="347750" cy="347750"/>
          </a:xfrm>
          <a:prstGeom prst="rect">
            <a:avLst/>
          </a:prstGeom>
          <a:noFill/>
          <a:ln>
            <a:noFill/>
          </a:ln>
        </p:spPr>
      </p:pic>
      <p:sp>
        <p:nvSpPr>
          <p:cNvPr id="103" name="Shape 103"/>
          <p:cNvSpPr txBox="1"/>
          <p:nvPr>
            <p:ph idx="1" type="subTitle"/>
          </p:nvPr>
        </p:nvSpPr>
        <p:spPr>
          <a:xfrm>
            <a:off x="159250" y="3654225"/>
            <a:ext cx="3131400" cy="1234200"/>
          </a:xfrm>
          <a:prstGeom prst="rect">
            <a:avLst/>
          </a:prstGeom>
        </p:spPr>
        <p:txBody>
          <a:bodyPr anchorCtr="0" anchor="t" bIns="91425" lIns="91425" rIns="91425" tIns="91425">
            <a:noAutofit/>
          </a:bodyPr>
          <a:lstStyle/>
          <a:p>
            <a:pPr lvl="0" rtl="0" algn="l">
              <a:spcBef>
                <a:spcPts val="0"/>
              </a:spcBef>
              <a:buNone/>
            </a:pPr>
            <a:r>
              <a:rPr lang="en-GB" sz="1800"/>
              <a:t>We created UMLs to help visualise and structure our program.</a:t>
            </a:r>
          </a:p>
        </p:txBody>
      </p:sp>
      <p:pic>
        <p:nvPicPr>
          <p:cNvPr id="104" name="Shape 104"/>
          <p:cNvPicPr preferRelativeResize="0"/>
          <p:nvPr/>
        </p:nvPicPr>
        <p:blipFill>
          <a:blip r:embed="rId4">
            <a:alphaModFix/>
          </a:blip>
          <a:stretch>
            <a:fillRect/>
          </a:stretch>
        </p:blipFill>
        <p:spPr>
          <a:xfrm>
            <a:off x="3512450" y="60500"/>
            <a:ext cx="3014480" cy="3554699"/>
          </a:xfrm>
          <a:prstGeom prst="rect">
            <a:avLst/>
          </a:prstGeom>
          <a:noFill/>
          <a:ln>
            <a:noFill/>
          </a:ln>
        </p:spPr>
      </p:pic>
      <p:pic>
        <p:nvPicPr>
          <p:cNvPr id="105" name="Shape 105"/>
          <p:cNvPicPr preferRelativeResize="0"/>
          <p:nvPr/>
        </p:nvPicPr>
        <p:blipFill>
          <a:blip r:embed="rId5">
            <a:alphaModFix/>
          </a:blip>
          <a:stretch>
            <a:fillRect/>
          </a:stretch>
        </p:blipFill>
        <p:spPr>
          <a:xfrm>
            <a:off x="6187324" y="1882199"/>
            <a:ext cx="2828925" cy="265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44500" y="220550"/>
            <a:ext cx="3360900" cy="1323300"/>
          </a:xfrm>
          <a:prstGeom prst="rect">
            <a:avLst/>
          </a:prstGeom>
        </p:spPr>
        <p:txBody>
          <a:bodyPr anchorCtr="0" anchor="t" bIns="91425" lIns="91425" rIns="91425" tIns="91425">
            <a:noAutofit/>
          </a:bodyPr>
          <a:lstStyle/>
          <a:p>
            <a:pPr lvl="0" rtl="0">
              <a:spcBef>
                <a:spcPts val="0"/>
              </a:spcBef>
              <a:buNone/>
            </a:pPr>
            <a:r>
              <a:rPr b="1" lang="en-GB" sz="3000"/>
              <a:t>How does it work?</a:t>
            </a:r>
          </a:p>
          <a:p>
            <a:pPr lvl="0" rtl="0">
              <a:spcBef>
                <a:spcPts val="0"/>
              </a:spcBef>
              <a:buNone/>
            </a:pPr>
            <a:r>
              <a:rPr b="1" lang="en-GB" sz="3000"/>
              <a:t>Part 2</a:t>
            </a:r>
          </a:p>
        </p:txBody>
      </p:sp>
      <p:pic>
        <p:nvPicPr>
          <p:cNvPr id="111" name="Shape 111"/>
          <p:cNvPicPr preferRelativeResize="0"/>
          <p:nvPr/>
        </p:nvPicPr>
        <p:blipFill>
          <a:blip r:embed="rId3">
            <a:alphaModFix/>
          </a:blip>
          <a:stretch>
            <a:fillRect/>
          </a:stretch>
        </p:blipFill>
        <p:spPr>
          <a:xfrm>
            <a:off x="8600425" y="4669575"/>
            <a:ext cx="347750" cy="347750"/>
          </a:xfrm>
          <a:prstGeom prst="rect">
            <a:avLst/>
          </a:prstGeom>
          <a:noFill/>
          <a:ln>
            <a:noFill/>
          </a:ln>
        </p:spPr>
      </p:pic>
      <p:sp>
        <p:nvSpPr>
          <p:cNvPr id="112" name="Shape 112"/>
          <p:cNvSpPr txBox="1"/>
          <p:nvPr>
            <p:ph idx="1" type="subTitle"/>
          </p:nvPr>
        </p:nvSpPr>
        <p:spPr>
          <a:xfrm>
            <a:off x="159250" y="1333850"/>
            <a:ext cx="3131400" cy="3554700"/>
          </a:xfrm>
          <a:prstGeom prst="rect">
            <a:avLst/>
          </a:prstGeom>
        </p:spPr>
        <p:txBody>
          <a:bodyPr anchorCtr="0" anchor="t" bIns="91425" lIns="91425" rIns="91425" tIns="91425">
            <a:noAutofit/>
          </a:bodyPr>
          <a:lstStyle/>
          <a:p>
            <a:pPr lvl="0" rtl="0" algn="l">
              <a:spcBef>
                <a:spcPts val="0"/>
              </a:spcBef>
              <a:buNone/>
            </a:pPr>
            <a:r>
              <a:rPr lang="en-GB" sz="1800"/>
              <a:t>The child classes (DataPlan, LongDistancePlan, and TalkPlan) override the attributes that were given to them by the plan parent class. </a:t>
            </a:r>
          </a:p>
        </p:txBody>
      </p:sp>
      <p:pic>
        <p:nvPicPr>
          <p:cNvPr id="113" name="Shape 113"/>
          <p:cNvPicPr preferRelativeResize="0"/>
          <p:nvPr/>
        </p:nvPicPr>
        <p:blipFill>
          <a:blip r:embed="rId4">
            <a:alphaModFix/>
          </a:blip>
          <a:stretch>
            <a:fillRect/>
          </a:stretch>
        </p:blipFill>
        <p:spPr>
          <a:xfrm>
            <a:off x="3541549" y="265938"/>
            <a:ext cx="5542774" cy="42720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8600425" y="4669575"/>
            <a:ext cx="347750" cy="347750"/>
          </a:xfrm>
          <a:prstGeom prst="rect">
            <a:avLst/>
          </a:prstGeom>
          <a:noFill/>
          <a:ln>
            <a:noFill/>
          </a:ln>
        </p:spPr>
      </p:pic>
      <p:sp>
        <p:nvSpPr>
          <p:cNvPr id="119" name="Shape 119"/>
          <p:cNvSpPr txBox="1"/>
          <p:nvPr>
            <p:ph type="title"/>
          </p:nvPr>
        </p:nvSpPr>
        <p:spPr>
          <a:xfrm>
            <a:off x="53275" y="47350"/>
            <a:ext cx="2219700" cy="2013000"/>
          </a:xfrm>
          <a:prstGeom prst="rect">
            <a:avLst/>
          </a:prstGeom>
        </p:spPr>
        <p:txBody>
          <a:bodyPr anchorCtr="0" anchor="b" bIns="91425" lIns="91425" rIns="91425" tIns="91425">
            <a:noAutofit/>
          </a:bodyPr>
          <a:lstStyle/>
          <a:p>
            <a:pPr lvl="0">
              <a:spcBef>
                <a:spcPts val="0"/>
              </a:spcBef>
              <a:buNone/>
            </a:pPr>
            <a:r>
              <a:rPr lang="en-GB"/>
              <a:t>Sample Code</a:t>
            </a:r>
          </a:p>
        </p:txBody>
      </p:sp>
      <p:pic>
        <p:nvPicPr>
          <p:cNvPr id="120" name="Shape 120"/>
          <p:cNvPicPr preferRelativeResize="0"/>
          <p:nvPr/>
        </p:nvPicPr>
        <p:blipFill>
          <a:blip r:embed="rId4">
            <a:alphaModFix/>
          </a:blip>
          <a:stretch>
            <a:fillRect/>
          </a:stretch>
        </p:blipFill>
        <p:spPr>
          <a:xfrm>
            <a:off x="684125" y="933390"/>
            <a:ext cx="7775749" cy="3463934"/>
          </a:xfrm>
          <a:prstGeom prst="rect">
            <a:avLst/>
          </a:prstGeom>
          <a:noFill/>
          <a:ln>
            <a:noFill/>
          </a:ln>
        </p:spPr>
      </p:pic>
      <p:sp>
        <p:nvSpPr>
          <p:cNvPr id="121" name="Shape 121"/>
          <p:cNvSpPr txBox="1"/>
          <p:nvPr>
            <p:ph idx="1" type="subTitle"/>
          </p:nvPr>
        </p:nvSpPr>
        <p:spPr>
          <a:xfrm>
            <a:off x="684125" y="201175"/>
            <a:ext cx="2923800" cy="441900"/>
          </a:xfrm>
          <a:prstGeom prst="rect">
            <a:avLst/>
          </a:prstGeom>
        </p:spPr>
        <p:txBody>
          <a:bodyPr anchorCtr="0" anchor="t" bIns="91425" lIns="91425" rIns="91425" tIns="91425">
            <a:noAutofit/>
          </a:bodyPr>
          <a:lstStyle/>
          <a:p>
            <a:pPr lvl="0" algn="l">
              <a:spcBef>
                <a:spcPts val="0"/>
              </a:spcBef>
              <a:buNone/>
            </a:pPr>
            <a:r>
              <a:rPr lang="en-GB" sz="3000">
                <a:solidFill>
                  <a:srgbClr val="F3F3F3"/>
                </a:solidFill>
              </a:rPr>
              <a:t>Code Sample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grpSp>
        <p:nvGrpSpPr>
          <p:cNvPr id="126" name="Shape 126"/>
          <p:cNvGrpSpPr/>
          <p:nvPr/>
        </p:nvGrpSpPr>
        <p:grpSpPr>
          <a:xfrm>
            <a:off x="4720075" y="777650"/>
            <a:ext cx="4053900" cy="1370549"/>
            <a:chOff x="4720075" y="777650"/>
            <a:chExt cx="4053900" cy="1370549"/>
          </a:xfrm>
        </p:grpSpPr>
        <p:sp>
          <p:nvSpPr>
            <p:cNvPr id="127" name="Shape 127"/>
            <p:cNvSpPr txBox="1"/>
            <p:nvPr/>
          </p:nvSpPr>
          <p:spPr>
            <a:xfrm>
              <a:off x="4739432" y="1523900"/>
              <a:ext cx="4015200" cy="624300"/>
            </a:xfrm>
            <a:prstGeom prst="rect">
              <a:avLst/>
            </a:prstGeom>
            <a:noFill/>
            <a:ln cap="flat" cmpd="sng" w="2857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solidFill>
                    <a:srgbClr val="F3F3F3"/>
                  </a:solidFill>
                  <a:latin typeface="Proxima Nova"/>
                  <a:ea typeface="Proxima Nova"/>
                  <a:cs typeface="Proxima Nova"/>
                  <a:sym typeface="Proxima Nova"/>
                </a:rPr>
                <a:t>Creates 3 companies and initialize each company with a name and a list of plans.</a:t>
              </a:r>
            </a:p>
            <a:p>
              <a:pPr lvl="0" rtl="0">
                <a:spcBef>
                  <a:spcPts val="0"/>
                </a:spcBef>
                <a:buNone/>
              </a:pPr>
              <a:r>
                <a:t/>
              </a:r>
              <a:endParaRPr>
                <a:solidFill>
                  <a:srgbClr val="F3F3F3"/>
                </a:solidFill>
                <a:latin typeface="Proxima Nova"/>
                <a:ea typeface="Proxima Nova"/>
                <a:cs typeface="Proxima Nova"/>
                <a:sym typeface="Proxima Nova"/>
              </a:endParaRPr>
            </a:p>
          </p:txBody>
        </p:sp>
        <p:pic>
          <p:nvPicPr>
            <p:cNvPr id="128" name="Shape 128"/>
            <p:cNvPicPr preferRelativeResize="0"/>
            <p:nvPr/>
          </p:nvPicPr>
          <p:blipFill>
            <a:blip r:embed="rId3">
              <a:alphaModFix/>
            </a:blip>
            <a:stretch>
              <a:fillRect/>
            </a:stretch>
          </p:blipFill>
          <p:spPr>
            <a:xfrm>
              <a:off x="4720075" y="777650"/>
              <a:ext cx="4053900" cy="746249"/>
            </a:xfrm>
            <a:prstGeom prst="rect">
              <a:avLst/>
            </a:prstGeom>
            <a:noFill/>
            <a:ln>
              <a:noFill/>
            </a:ln>
          </p:spPr>
        </p:pic>
      </p:grpSp>
      <p:grpSp>
        <p:nvGrpSpPr>
          <p:cNvPr id="129" name="Shape 129"/>
          <p:cNvGrpSpPr/>
          <p:nvPr/>
        </p:nvGrpSpPr>
        <p:grpSpPr>
          <a:xfrm>
            <a:off x="145004" y="2456891"/>
            <a:ext cx="2399417" cy="1533033"/>
            <a:chOff x="145004" y="2456891"/>
            <a:chExt cx="2399417" cy="1533033"/>
          </a:xfrm>
        </p:grpSpPr>
        <p:pic>
          <p:nvPicPr>
            <p:cNvPr id="130" name="Shape 130"/>
            <p:cNvPicPr preferRelativeResize="0"/>
            <p:nvPr/>
          </p:nvPicPr>
          <p:blipFill>
            <a:blip r:embed="rId4">
              <a:alphaModFix/>
            </a:blip>
            <a:stretch>
              <a:fillRect/>
            </a:stretch>
          </p:blipFill>
          <p:spPr>
            <a:xfrm>
              <a:off x="145004" y="2456891"/>
              <a:ext cx="2399417" cy="818132"/>
            </a:xfrm>
            <a:prstGeom prst="rect">
              <a:avLst/>
            </a:prstGeom>
            <a:noFill/>
            <a:ln>
              <a:noFill/>
            </a:ln>
          </p:spPr>
        </p:pic>
        <p:sp>
          <p:nvSpPr>
            <p:cNvPr id="131" name="Shape 131"/>
            <p:cNvSpPr txBox="1"/>
            <p:nvPr/>
          </p:nvSpPr>
          <p:spPr>
            <a:xfrm>
              <a:off x="163004" y="3275025"/>
              <a:ext cx="2363400" cy="714900"/>
            </a:xfrm>
            <a:prstGeom prst="rect">
              <a:avLst/>
            </a:prstGeom>
            <a:noFill/>
            <a:ln cap="flat" cmpd="sng" w="2857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solidFill>
                    <a:srgbClr val="F3F3F3"/>
                  </a:solidFill>
                  <a:latin typeface="Proxima Nova"/>
                  <a:ea typeface="Proxima Nova"/>
                  <a:cs typeface="Proxima Nova"/>
                  <a:sym typeface="Proxima Nova"/>
                </a:rPr>
                <a:t>Creates a list of various plan objects</a:t>
              </a:r>
            </a:p>
          </p:txBody>
        </p:sp>
      </p:grpSp>
      <p:grpSp>
        <p:nvGrpSpPr>
          <p:cNvPr id="132" name="Shape 132"/>
          <p:cNvGrpSpPr/>
          <p:nvPr/>
        </p:nvGrpSpPr>
        <p:grpSpPr>
          <a:xfrm>
            <a:off x="255439" y="777650"/>
            <a:ext cx="3431660" cy="1315200"/>
            <a:chOff x="255439" y="777650"/>
            <a:chExt cx="3431660" cy="1315200"/>
          </a:xfrm>
        </p:grpSpPr>
        <p:pic>
          <p:nvPicPr>
            <p:cNvPr id="133" name="Shape 133"/>
            <p:cNvPicPr preferRelativeResize="0"/>
            <p:nvPr/>
          </p:nvPicPr>
          <p:blipFill>
            <a:blip r:embed="rId5">
              <a:alphaModFix/>
            </a:blip>
            <a:stretch>
              <a:fillRect/>
            </a:stretch>
          </p:blipFill>
          <p:spPr>
            <a:xfrm>
              <a:off x="255439" y="777650"/>
              <a:ext cx="3431660" cy="657599"/>
            </a:xfrm>
            <a:prstGeom prst="rect">
              <a:avLst/>
            </a:prstGeom>
            <a:noFill/>
            <a:ln>
              <a:noFill/>
            </a:ln>
          </p:spPr>
        </p:pic>
        <p:sp>
          <p:nvSpPr>
            <p:cNvPr id="134" name="Shape 134"/>
            <p:cNvSpPr txBox="1"/>
            <p:nvPr/>
          </p:nvSpPr>
          <p:spPr>
            <a:xfrm>
              <a:off x="272808" y="1435250"/>
              <a:ext cx="3399000" cy="657600"/>
            </a:xfrm>
            <a:prstGeom prst="rect">
              <a:avLst/>
            </a:prstGeom>
            <a:noFill/>
            <a:ln cap="flat" cmpd="sng" w="2857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a:solidFill>
                    <a:srgbClr val="F3F3F3"/>
                  </a:solidFill>
                  <a:latin typeface="Proxima Nova"/>
                  <a:ea typeface="Proxima Nova"/>
                  <a:cs typeface="Proxima Nova"/>
                  <a:sym typeface="Proxima Nova"/>
                </a:rPr>
                <a:t>Adds each consumer to the respective companies.</a:t>
              </a:r>
            </a:p>
          </p:txBody>
        </p:sp>
      </p:grpSp>
      <p:grpSp>
        <p:nvGrpSpPr>
          <p:cNvPr id="135" name="Shape 135"/>
          <p:cNvGrpSpPr/>
          <p:nvPr/>
        </p:nvGrpSpPr>
        <p:grpSpPr>
          <a:xfrm>
            <a:off x="2724924" y="2483600"/>
            <a:ext cx="6241500" cy="1398750"/>
            <a:chOff x="2724924" y="2483600"/>
            <a:chExt cx="6241500" cy="1398750"/>
          </a:xfrm>
        </p:grpSpPr>
        <p:pic>
          <p:nvPicPr>
            <p:cNvPr id="136" name="Shape 136"/>
            <p:cNvPicPr preferRelativeResize="0"/>
            <p:nvPr/>
          </p:nvPicPr>
          <p:blipFill>
            <a:blip r:embed="rId6">
              <a:alphaModFix/>
            </a:blip>
            <a:stretch>
              <a:fillRect/>
            </a:stretch>
          </p:blipFill>
          <p:spPr>
            <a:xfrm>
              <a:off x="2724924" y="2483600"/>
              <a:ext cx="6241500" cy="764750"/>
            </a:xfrm>
            <a:prstGeom prst="rect">
              <a:avLst/>
            </a:prstGeom>
            <a:noFill/>
            <a:ln>
              <a:noFill/>
            </a:ln>
          </p:spPr>
        </p:pic>
        <p:sp>
          <p:nvSpPr>
            <p:cNvPr id="137" name="Shape 137"/>
            <p:cNvSpPr txBox="1"/>
            <p:nvPr/>
          </p:nvSpPr>
          <p:spPr>
            <a:xfrm>
              <a:off x="2739641" y="3258050"/>
              <a:ext cx="6208200" cy="624300"/>
            </a:xfrm>
            <a:prstGeom prst="rect">
              <a:avLst/>
            </a:prstGeom>
            <a:noFill/>
            <a:ln cap="flat" cmpd="sng" w="2857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GB">
                  <a:solidFill>
                    <a:srgbClr val="F3F3F3"/>
                  </a:solidFill>
                  <a:latin typeface="Proxima Nova"/>
                  <a:ea typeface="Proxima Nova"/>
                  <a:cs typeface="Proxima Nova"/>
                  <a:sym typeface="Proxima Nova"/>
                </a:rPr>
                <a:t>Creates each consumer and initialize each company with a name, the list of companies it is using, and the plans that it is using from that company</a:t>
              </a: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257100" y="515375"/>
            <a:ext cx="8629800" cy="2856300"/>
          </a:xfrm>
          <a:prstGeom prst="rect">
            <a:avLst/>
          </a:prstGeom>
        </p:spPr>
        <p:txBody>
          <a:bodyPr anchorCtr="0" anchor="ctr" bIns="91425" lIns="91425" rIns="91425" tIns="91425">
            <a:noAutofit/>
          </a:bodyPr>
          <a:lstStyle/>
          <a:p>
            <a:pPr lvl="0" rtl="0" algn="ctr">
              <a:spcBef>
                <a:spcPts val="0"/>
              </a:spcBef>
              <a:buNone/>
            </a:pPr>
            <a:r>
              <a:rPr lang="en-GB" sz="3600"/>
              <a:t>Use Cell Tech</a:t>
            </a:r>
          </a:p>
          <a:p>
            <a:pPr lvl="0" rtl="0" algn="ctr">
              <a:spcBef>
                <a:spcPts val="0"/>
              </a:spcBef>
              <a:buNone/>
            </a:pPr>
            <a:r>
              <a:t/>
            </a:r>
            <a:endParaRPr sz="3600"/>
          </a:p>
          <a:p>
            <a:pPr lvl="0" rtl="0" algn="ctr">
              <a:spcBef>
                <a:spcPts val="0"/>
              </a:spcBef>
              <a:buNone/>
            </a:pPr>
            <a:r>
              <a:rPr lang="en-GB" sz="3600"/>
              <a:t>Finding the Best Plan for You</a:t>
            </a:r>
          </a:p>
          <a:p>
            <a:pPr lvl="0" rtl="0" algn="ctr">
              <a:spcBef>
                <a:spcPts val="0"/>
              </a:spcBef>
              <a:buNone/>
            </a:pPr>
            <a:r>
              <a:rPr lang="en-GB" sz="3600"/>
              <a:t>With Our Program!</a:t>
            </a:r>
          </a:p>
        </p:txBody>
      </p:sp>
      <p:sp>
        <p:nvSpPr>
          <p:cNvPr id="143" name="Shape 143"/>
          <p:cNvSpPr txBox="1"/>
          <p:nvPr/>
        </p:nvSpPr>
        <p:spPr>
          <a:xfrm>
            <a:off x="1055725" y="3344350"/>
            <a:ext cx="6360900" cy="396900"/>
          </a:xfrm>
          <a:prstGeom prst="rect">
            <a:avLst/>
          </a:prstGeom>
          <a:noFill/>
          <a:ln>
            <a:noFill/>
          </a:ln>
        </p:spPr>
        <p:txBody>
          <a:bodyPr anchorCtr="0" anchor="t" bIns="91425" lIns="91425" rIns="91425" tIns="91425">
            <a:noAutofit/>
          </a:bodyPr>
          <a:lstStyle/>
          <a:p>
            <a:pPr lvl="0" rtl="0">
              <a:spcBef>
                <a:spcPts val="0"/>
              </a:spcBef>
              <a:buNone/>
            </a:pPr>
            <a:r>
              <a:rPr lang="en-GB">
                <a:solidFill>
                  <a:schemeClr val="lt1"/>
                </a:solidFill>
              </a:rPr>
              <a:t>By Conner, Sean, Muskan, Niki, Ajoonepreet, and Jeay</a:t>
            </a:r>
          </a:p>
        </p:txBody>
      </p:sp>
      <p:pic>
        <p:nvPicPr>
          <p:cNvPr id="144" name="Shape 144"/>
          <p:cNvPicPr preferRelativeResize="0"/>
          <p:nvPr/>
        </p:nvPicPr>
        <p:blipFill>
          <a:blip r:embed="rId3">
            <a:alphaModFix/>
          </a:blip>
          <a:stretch>
            <a:fillRect/>
          </a:stretch>
        </p:blipFill>
        <p:spPr>
          <a:xfrm>
            <a:off x="7334274" y="3371674"/>
            <a:ext cx="1620426" cy="1620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