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FEAD-AA97-4378-97BE-D92EEA823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4B960-DB24-43F9-A4E9-97FA4128A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9E10A-885D-4A3A-808A-4BA0379D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673FD-AC8B-47F3-9B11-7D785244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642E-1CC1-47B8-A781-9C1D722F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0DDC-E7A4-42C0-BE2E-FDA43E9F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0A08B-7854-4D35-8CF6-A2F733541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A13F-E4F5-42C2-B8B3-385A4D2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B81D-1C32-4352-AA31-4D825D5E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7D82-EE63-43EE-9F3B-3D7EA237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5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F751B-7EBC-47E1-A847-DFDBBC030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952C6-90BE-4D06-AFF5-D01F7984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8A9A-E931-41A9-881D-CBD7AD2F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401B5-189A-4B07-9221-DE610E9E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9855-2A89-4C48-9D95-168FCB84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6257-9115-4DC1-835E-D941C8E7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398C-A63F-4427-A2D6-7614321A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7B27-2CF5-4D87-AA75-08C7DADB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DBBC-47D2-441F-9F9A-1C6B9AD7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77A25-659A-49F2-91BF-0038CEE1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FC13-7C1E-49EA-9C20-4B8B44E9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9439-DC91-4F55-BDB6-1E319665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DC1C-619C-44F2-B31A-6E214052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6313-952E-4A41-8180-ED41BFF6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BDF7-D3CB-4AE3-99CE-9A8C252D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4089-6312-42BF-B020-5DC47D78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0F63-6018-4E7A-9854-8704F9222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95049-8D91-4B0D-B45F-3B7AD2D5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8D058-5924-4D2D-BAB6-787CC928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0011A-3575-466B-982B-45385D8E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8D4-F1F6-42F4-8DAF-F0B35478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54A3-3863-411A-9543-79223651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E30EE-8374-452A-96D2-EAD3047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ED317-716E-474E-BC47-9FCC0770B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B2C4E-9DA3-4BFD-A979-938190023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77DCB-BB12-4B9C-9B34-B8EAA9434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2226F-86D7-4553-97CF-D361B204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8B999-42FA-4074-9DEA-8BC92BE0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65A31-21F3-456E-A0C4-A88FB66E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1844-C279-4B14-A39D-C03961C8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D91AC-1A07-4CB3-9064-7968A4A9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50EB4-A8E1-4749-8345-EB56CAB8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76A8A-9E30-4C08-BC2F-BA3C12CE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8E067-E9E5-4807-BFDA-A69BE817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8F363-976C-44E6-9F2A-4A9968CD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EDBFD-A439-4F31-9895-024A35EA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86BB-F2BD-441D-9DDC-261F6D2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8902-3383-4610-BABC-4194DB1F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13A15-8C33-4025-9FAE-D2A5BA096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8490D-4EC6-4D7A-8371-E49F5024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1A7E-7C6C-4064-93B2-3E10ACF5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6B48D-65B3-4460-9984-3DE3EACC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8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DA34-3BE6-49DD-90ED-CA114B1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64049-02FC-428F-AF6C-BCCEFE6D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6F54F-13A4-4C38-B256-66A9D7283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1AE03-B257-4F15-B740-DBD7A203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C73DD-CC0F-4601-AECD-B1881CB9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9E14A-9273-49D9-8BB6-019C2753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37842-2645-44A7-82DC-209E002A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679A-301A-403C-9387-03978C49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F0F6-F0E6-486F-976D-2CB5B52F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CDD0-2BBE-4809-9B78-C356442E615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1272-2600-45E0-9C91-22B304093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1533-B825-45A2-BF9B-ACE5544B4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C677-13CF-498C-A81C-15929D4D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9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26.png"/><Relationship Id="rId19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74EE-26A8-4BFA-84A5-C153E1E3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SIMULATION SETTINGS FOR </a:t>
            </a:r>
            <a:r>
              <a:rPr lang="en-US" dirty="0" err="1"/>
              <a:t>MIDASim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5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8096-81EC-4B67-9592-07FD2E11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39B98-AD2B-41D5-BBFB-AC4ABF94F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To introduce compositionality, we down-regulate 70% of the causal taxa with a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2400" dirty="0"/>
                  <a:t> and up-regulate the remaining 30%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Also 10% and 20% of the taxa were simulated to be differentially abundant.</a:t>
                </a:r>
              </a:p>
              <a:p>
                <a:pPr marL="0" indent="0">
                  <a:buNone/>
                </a:pPr>
                <a:r>
                  <a:rPr lang="en-US" sz="2400" dirty="0"/>
                  <a:t>See last slide for the settings that were simulated in this scenario.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39B98-AD2B-41D5-BBFB-AC4ABF94F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71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F0E-F490-4606-B42D-5589BD49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66" y="108353"/>
            <a:ext cx="10581434" cy="1102936"/>
          </a:xfrm>
        </p:spPr>
        <p:txBody>
          <a:bodyPr/>
          <a:lstStyle/>
          <a:p>
            <a:r>
              <a:rPr lang="en-US" dirty="0"/>
              <a:t>Compositionality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AD905-4C72-47FB-A9E0-1A434A71E512}"/>
              </a:ext>
            </a:extLst>
          </p:cNvPr>
          <p:cNvSpPr txBox="1"/>
          <p:nvPr/>
        </p:nvSpPr>
        <p:spPr>
          <a:xfrm>
            <a:off x="4607513" y="1184659"/>
            <a:ext cx="2787589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Dietswap</a:t>
            </a:r>
            <a:r>
              <a:rPr lang="en-US" sz="1400" dirty="0"/>
              <a:t>/</a:t>
            </a:r>
            <a:r>
              <a:rPr lang="en-US" sz="1400" dirty="0">
                <a:solidFill>
                  <a:srgbClr val="00B050"/>
                </a:solidFill>
              </a:rPr>
              <a:t>IBD </a:t>
            </a:r>
            <a:r>
              <a:rPr lang="en-US" sz="1400" dirty="0"/>
              <a:t>source data</a:t>
            </a:r>
          </a:p>
          <a:p>
            <a:pPr algn="ctr"/>
            <a:r>
              <a:rPr lang="en-US" sz="1400" dirty="0"/>
              <a:t>130/</a:t>
            </a:r>
            <a:r>
              <a:rPr lang="en-US" sz="1400" dirty="0">
                <a:solidFill>
                  <a:srgbClr val="00B050"/>
                </a:solidFill>
              </a:rPr>
              <a:t>614</a:t>
            </a:r>
            <a:r>
              <a:rPr lang="en-US" sz="1400" dirty="0"/>
              <a:t> taxa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2FFEFD-388A-4A63-91FC-F427BDD8F2D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01308" y="1763541"/>
            <a:ext cx="0" cy="6423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C3C77F-53B1-43A0-B448-37B2D7FE8758}"/>
              </a:ext>
            </a:extLst>
          </p:cNvPr>
          <p:cNvCxnSpPr>
            <a:cxnSpLocks/>
          </p:cNvCxnSpPr>
          <p:nvPr/>
        </p:nvCxnSpPr>
        <p:spPr>
          <a:xfrm>
            <a:off x="2281571" y="2405840"/>
            <a:ext cx="78844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2E3E19-855A-4580-B48D-1565D51C49E1}"/>
              </a:ext>
            </a:extLst>
          </p:cNvPr>
          <p:cNvCxnSpPr>
            <a:cxnSpLocks/>
          </p:cNvCxnSpPr>
          <p:nvPr/>
        </p:nvCxnSpPr>
        <p:spPr>
          <a:xfrm>
            <a:off x="2281571" y="240584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D9ED5D-C554-4F92-83AF-258FF72488C6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6000949" y="2405840"/>
            <a:ext cx="368" cy="1461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30BEA6-C428-4F9D-8B28-E3883A633415}"/>
              </a:ext>
            </a:extLst>
          </p:cNvPr>
          <p:cNvCxnSpPr>
            <a:cxnSpLocks/>
          </p:cNvCxnSpPr>
          <p:nvPr/>
        </p:nvCxnSpPr>
        <p:spPr>
          <a:xfrm>
            <a:off x="10166016" y="240584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7A31BC-A036-455C-BC1D-2DECBE1D3349}"/>
                  </a:ext>
                </a:extLst>
              </p:cNvPr>
              <p:cNvSpPr txBox="1"/>
              <p:nvPr/>
            </p:nvSpPr>
            <p:spPr>
              <a:xfrm>
                <a:off x="1779243" y="2814221"/>
                <a:ext cx="1002435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7A31BC-A036-455C-BC1D-2DECBE1D3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43" y="2814221"/>
                <a:ext cx="1002435" cy="34051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E394CC-FF97-45C1-B6AC-5FDF59A36AD0}"/>
              </a:ext>
            </a:extLst>
          </p:cNvPr>
          <p:cNvCxnSpPr>
            <a:cxnSpLocks/>
          </p:cNvCxnSpPr>
          <p:nvPr/>
        </p:nvCxnSpPr>
        <p:spPr>
          <a:xfrm>
            <a:off x="2281947" y="315182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C15EB9-F64A-4B72-841A-EB1A62A17262}"/>
              </a:ext>
            </a:extLst>
          </p:cNvPr>
          <p:cNvCxnSpPr>
            <a:cxnSpLocks/>
          </p:cNvCxnSpPr>
          <p:nvPr/>
        </p:nvCxnSpPr>
        <p:spPr>
          <a:xfrm>
            <a:off x="1411560" y="3568815"/>
            <a:ext cx="1620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F66F7B-1B7D-421E-938D-275D2FEA3BEB}"/>
              </a:ext>
            </a:extLst>
          </p:cNvPr>
          <p:cNvCxnSpPr>
            <a:cxnSpLocks/>
          </p:cNvCxnSpPr>
          <p:nvPr/>
        </p:nvCxnSpPr>
        <p:spPr>
          <a:xfrm>
            <a:off x="1411560" y="3568815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20599F-CCBD-4E28-A4FB-DD3F450DDFF9}"/>
              </a:ext>
            </a:extLst>
          </p:cNvPr>
          <p:cNvCxnSpPr>
            <a:cxnSpLocks/>
          </p:cNvCxnSpPr>
          <p:nvPr/>
        </p:nvCxnSpPr>
        <p:spPr>
          <a:xfrm>
            <a:off x="3031734" y="3568815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83BFEF-3587-402C-AAD4-83DF0ACC51E9}"/>
                  </a:ext>
                </a:extLst>
              </p:cNvPr>
              <p:cNvSpPr txBox="1"/>
              <p:nvPr/>
            </p:nvSpPr>
            <p:spPr>
              <a:xfrm>
                <a:off x="559300" y="3985811"/>
                <a:ext cx="1137978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=13/61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83BFEF-3587-402C-AAD4-83DF0ACC5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0" y="3985811"/>
                <a:ext cx="1137978" cy="34051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C8EFCCA-2D76-41A8-B9DC-569858D9DFC0}"/>
                  </a:ext>
                </a:extLst>
              </p:cNvPr>
              <p:cNvSpPr txBox="1"/>
              <p:nvPr/>
            </p:nvSpPr>
            <p:spPr>
              <a:xfrm>
                <a:off x="2636676" y="3972513"/>
                <a:ext cx="1202532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=26/123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C8EFCCA-2D76-41A8-B9DC-569858D9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76" y="3972513"/>
                <a:ext cx="1202532" cy="34051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FB54F6-FAD0-4F10-B130-59350CEE906B}"/>
              </a:ext>
            </a:extLst>
          </p:cNvPr>
          <p:cNvCxnSpPr>
            <a:cxnSpLocks/>
          </p:cNvCxnSpPr>
          <p:nvPr/>
        </p:nvCxnSpPr>
        <p:spPr>
          <a:xfrm>
            <a:off x="1198488" y="4332023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901787-6361-47ED-924D-66E3A2F6FD1A}"/>
              </a:ext>
            </a:extLst>
          </p:cNvPr>
          <p:cNvCxnSpPr>
            <a:cxnSpLocks/>
          </p:cNvCxnSpPr>
          <p:nvPr/>
        </p:nvCxnSpPr>
        <p:spPr>
          <a:xfrm>
            <a:off x="408010" y="4740404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613FCCA-23A3-4B5F-93FD-E33CEEB222D8}"/>
              </a:ext>
            </a:extLst>
          </p:cNvPr>
          <p:cNvCxnSpPr>
            <a:cxnSpLocks/>
          </p:cNvCxnSpPr>
          <p:nvPr/>
        </p:nvCxnSpPr>
        <p:spPr>
          <a:xfrm>
            <a:off x="408010" y="4740404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1A9158A-C70A-4CEB-A8C7-0BAB1091161F}"/>
              </a:ext>
            </a:extLst>
          </p:cNvPr>
          <p:cNvCxnSpPr>
            <a:cxnSpLocks/>
          </p:cNvCxnSpPr>
          <p:nvPr/>
        </p:nvCxnSpPr>
        <p:spPr>
          <a:xfrm>
            <a:off x="1788478" y="4740404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4E560D-14C7-4FC2-8481-ABC6CDC7BD95}"/>
                  </a:ext>
                </a:extLst>
              </p:cNvPr>
              <p:cNvSpPr txBox="1"/>
              <p:nvPr/>
            </p:nvSpPr>
            <p:spPr>
              <a:xfrm>
                <a:off x="58060" y="5157400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4E560D-14C7-4FC2-8481-ABC6CDC7B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0" y="5157400"/>
                <a:ext cx="891834" cy="34051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54B9A0E-2CF2-43F7-A1FA-BFCF4350ECD5}"/>
                  </a:ext>
                </a:extLst>
              </p:cNvPr>
              <p:cNvSpPr txBox="1"/>
              <p:nvPr/>
            </p:nvSpPr>
            <p:spPr>
              <a:xfrm>
                <a:off x="1289294" y="5144102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54B9A0E-2CF2-43F7-A1FA-BFCF4350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94" y="5144102"/>
                <a:ext cx="852624" cy="34051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46D3EEB-3AB4-4FBE-8BDB-E861B617C4DD}"/>
              </a:ext>
            </a:extLst>
          </p:cNvPr>
          <p:cNvCxnSpPr>
            <a:cxnSpLocks/>
          </p:cNvCxnSpPr>
          <p:nvPr/>
        </p:nvCxnSpPr>
        <p:spPr>
          <a:xfrm>
            <a:off x="3210490" y="4307814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DAD7F09-197E-49CC-91FA-AADEA682282D}"/>
              </a:ext>
            </a:extLst>
          </p:cNvPr>
          <p:cNvCxnSpPr>
            <a:cxnSpLocks/>
          </p:cNvCxnSpPr>
          <p:nvPr/>
        </p:nvCxnSpPr>
        <p:spPr>
          <a:xfrm>
            <a:off x="2555333" y="4707317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634784A-6514-4DA7-9D29-90C7077EE33F}"/>
              </a:ext>
            </a:extLst>
          </p:cNvPr>
          <p:cNvCxnSpPr>
            <a:cxnSpLocks/>
          </p:cNvCxnSpPr>
          <p:nvPr/>
        </p:nvCxnSpPr>
        <p:spPr>
          <a:xfrm>
            <a:off x="2555333" y="470731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2A4AEA-173D-4A83-A489-11EBBF1B42FF}"/>
              </a:ext>
            </a:extLst>
          </p:cNvPr>
          <p:cNvCxnSpPr>
            <a:cxnSpLocks/>
          </p:cNvCxnSpPr>
          <p:nvPr/>
        </p:nvCxnSpPr>
        <p:spPr>
          <a:xfrm>
            <a:off x="3926566" y="4718365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B3AD426-5FB6-4824-B341-D4F6E728C9DB}"/>
                  </a:ext>
                </a:extLst>
              </p:cNvPr>
              <p:cNvSpPr txBox="1"/>
              <p:nvPr/>
            </p:nvSpPr>
            <p:spPr>
              <a:xfrm>
                <a:off x="2205383" y="5124313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B3AD426-5FB6-4824-B341-D4F6E728C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83" y="5124313"/>
                <a:ext cx="891834" cy="34051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3B3E559-C2E0-48E0-891A-1618C8E5B641}"/>
                  </a:ext>
                </a:extLst>
              </p:cNvPr>
              <p:cNvSpPr txBox="1"/>
              <p:nvPr/>
            </p:nvSpPr>
            <p:spPr>
              <a:xfrm>
                <a:off x="3356715" y="5111015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3B3E559-C2E0-48E0-891A-1618C8E5B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15" y="5111015"/>
                <a:ext cx="852624" cy="34051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71A13B4-A18E-42FE-8D41-0A7181F84B44}"/>
                  </a:ext>
                </a:extLst>
              </p:cNvPr>
              <p:cNvSpPr txBox="1"/>
              <p:nvPr/>
            </p:nvSpPr>
            <p:spPr>
              <a:xfrm>
                <a:off x="9636667" y="2816654"/>
                <a:ext cx="1002435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71A13B4-A18E-42FE-8D41-0A7181F8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667" y="2816654"/>
                <a:ext cx="1002435" cy="34051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03AC36-562E-4374-9E6D-F098D01415F9}"/>
              </a:ext>
            </a:extLst>
          </p:cNvPr>
          <p:cNvCxnSpPr>
            <a:cxnSpLocks/>
          </p:cNvCxnSpPr>
          <p:nvPr/>
        </p:nvCxnSpPr>
        <p:spPr>
          <a:xfrm>
            <a:off x="10139371" y="3154253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B9BFE8-3F79-4B1E-8218-D2FA6B69ECC7}"/>
              </a:ext>
            </a:extLst>
          </p:cNvPr>
          <p:cNvCxnSpPr>
            <a:cxnSpLocks/>
          </p:cNvCxnSpPr>
          <p:nvPr/>
        </p:nvCxnSpPr>
        <p:spPr>
          <a:xfrm>
            <a:off x="9268984" y="3571248"/>
            <a:ext cx="1620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D04E8A-0498-4E96-8B23-CBB9E5B4F8A9}"/>
              </a:ext>
            </a:extLst>
          </p:cNvPr>
          <p:cNvCxnSpPr>
            <a:cxnSpLocks/>
          </p:cNvCxnSpPr>
          <p:nvPr/>
        </p:nvCxnSpPr>
        <p:spPr>
          <a:xfrm>
            <a:off x="9268984" y="3571248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62A4950-5C41-4FBE-BC19-CD8906109D7A}"/>
              </a:ext>
            </a:extLst>
          </p:cNvPr>
          <p:cNvCxnSpPr>
            <a:cxnSpLocks/>
          </p:cNvCxnSpPr>
          <p:nvPr/>
        </p:nvCxnSpPr>
        <p:spPr>
          <a:xfrm>
            <a:off x="10889158" y="3571248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3F3CE3A-AA38-44DD-A472-9B6E9EB4449E}"/>
                  </a:ext>
                </a:extLst>
              </p:cNvPr>
              <p:cNvSpPr txBox="1"/>
              <p:nvPr/>
            </p:nvSpPr>
            <p:spPr>
              <a:xfrm>
                <a:off x="8541010" y="3988244"/>
                <a:ext cx="1171158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=13/61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3F3CE3A-AA38-44DD-A472-9B6E9EB44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10" y="3988244"/>
                <a:ext cx="1171158" cy="34051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F27A1D4-F021-48C3-AE46-69BBF0ACFD37}"/>
                  </a:ext>
                </a:extLst>
              </p:cNvPr>
              <p:cNvSpPr txBox="1"/>
              <p:nvPr/>
            </p:nvSpPr>
            <p:spPr>
              <a:xfrm>
                <a:off x="10558654" y="3974946"/>
                <a:ext cx="1171155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=26/123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F27A1D4-F021-48C3-AE46-69BBF0AC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654" y="3974946"/>
                <a:ext cx="1171155" cy="34051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658274-0A9D-47A5-8010-DF5EAF4A1B0B}"/>
              </a:ext>
            </a:extLst>
          </p:cNvPr>
          <p:cNvCxnSpPr>
            <a:cxnSpLocks/>
          </p:cNvCxnSpPr>
          <p:nvPr/>
        </p:nvCxnSpPr>
        <p:spPr>
          <a:xfrm>
            <a:off x="9055912" y="4334456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3D50C20-A3C1-47FC-AC34-366201F48C7C}"/>
              </a:ext>
            </a:extLst>
          </p:cNvPr>
          <p:cNvCxnSpPr>
            <a:cxnSpLocks/>
          </p:cNvCxnSpPr>
          <p:nvPr/>
        </p:nvCxnSpPr>
        <p:spPr>
          <a:xfrm>
            <a:off x="8265434" y="4742837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803CF3A-70A0-4198-9BDA-262D0546EEBB}"/>
              </a:ext>
            </a:extLst>
          </p:cNvPr>
          <p:cNvCxnSpPr>
            <a:cxnSpLocks/>
          </p:cNvCxnSpPr>
          <p:nvPr/>
        </p:nvCxnSpPr>
        <p:spPr>
          <a:xfrm>
            <a:off x="8274312" y="4751452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CCBCDDB-3578-4DB5-86F4-BF0A628F00AF}"/>
              </a:ext>
            </a:extLst>
          </p:cNvPr>
          <p:cNvCxnSpPr>
            <a:cxnSpLocks/>
          </p:cNvCxnSpPr>
          <p:nvPr/>
        </p:nvCxnSpPr>
        <p:spPr>
          <a:xfrm>
            <a:off x="9645902" y="474283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A5F55ED-9902-4C2E-A369-04C050129803}"/>
                  </a:ext>
                </a:extLst>
              </p:cNvPr>
              <p:cNvSpPr txBox="1"/>
              <p:nvPr/>
            </p:nvSpPr>
            <p:spPr>
              <a:xfrm>
                <a:off x="7950996" y="5159833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A5F55ED-9902-4C2E-A369-04C05012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96" y="5159833"/>
                <a:ext cx="891834" cy="34051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DC08BA8-3067-42AD-B4FE-241ADE75CFCF}"/>
                  </a:ext>
                </a:extLst>
              </p:cNvPr>
              <p:cNvSpPr txBox="1"/>
              <p:nvPr/>
            </p:nvSpPr>
            <p:spPr>
              <a:xfrm>
                <a:off x="9146718" y="5146535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DC08BA8-3067-42AD-B4FE-241ADE75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18" y="5146535"/>
                <a:ext cx="852624" cy="34051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34799CF-BE7D-4800-9618-1E8756D13F25}"/>
              </a:ext>
            </a:extLst>
          </p:cNvPr>
          <p:cNvCxnSpPr>
            <a:cxnSpLocks/>
          </p:cNvCxnSpPr>
          <p:nvPr/>
        </p:nvCxnSpPr>
        <p:spPr>
          <a:xfrm>
            <a:off x="11067914" y="431024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0E766F-B068-4107-8A32-4F556C9345DB}"/>
              </a:ext>
            </a:extLst>
          </p:cNvPr>
          <p:cNvCxnSpPr>
            <a:cxnSpLocks/>
          </p:cNvCxnSpPr>
          <p:nvPr/>
        </p:nvCxnSpPr>
        <p:spPr>
          <a:xfrm>
            <a:off x="10412757" y="4709750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2006E8E-763A-4141-AC36-83CC4FCD67DE}"/>
              </a:ext>
            </a:extLst>
          </p:cNvPr>
          <p:cNvCxnSpPr>
            <a:cxnSpLocks/>
          </p:cNvCxnSpPr>
          <p:nvPr/>
        </p:nvCxnSpPr>
        <p:spPr>
          <a:xfrm>
            <a:off x="10412757" y="470975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A8774A-6626-47A0-9FF0-4193B82EE184}"/>
              </a:ext>
            </a:extLst>
          </p:cNvPr>
          <p:cNvCxnSpPr>
            <a:cxnSpLocks/>
          </p:cNvCxnSpPr>
          <p:nvPr/>
        </p:nvCxnSpPr>
        <p:spPr>
          <a:xfrm>
            <a:off x="11793225" y="470975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0BEA1E5-F422-4471-83F8-DAE8EA55F1BC}"/>
                  </a:ext>
                </a:extLst>
              </p:cNvPr>
              <p:cNvSpPr txBox="1"/>
              <p:nvPr/>
            </p:nvSpPr>
            <p:spPr>
              <a:xfrm>
                <a:off x="10062807" y="5126746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0BEA1E5-F422-4471-83F8-DAE8EA55F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807" y="5126746"/>
                <a:ext cx="891834" cy="34051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29F2C0C-8CAF-4C29-8C35-C95B71B716BE}"/>
                  </a:ext>
                </a:extLst>
              </p:cNvPr>
              <p:cNvSpPr txBox="1"/>
              <p:nvPr/>
            </p:nvSpPr>
            <p:spPr>
              <a:xfrm>
                <a:off x="11294041" y="5113448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29F2C0C-8CAF-4C29-8C35-C95B71B71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041" y="5113448"/>
                <a:ext cx="852624" cy="34051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4B03299-2B89-49F9-AAFF-DB3821992172}"/>
                  </a:ext>
                </a:extLst>
              </p:cNvPr>
              <p:cNvSpPr txBox="1"/>
              <p:nvPr/>
            </p:nvSpPr>
            <p:spPr>
              <a:xfrm>
                <a:off x="5499731" y="3867744"/>
                <a:ext cx="1002435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4B03299-2B89-49F9-AAFF-DB3821992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31" y="3867744"/>
                <a:ext cx="1002435" cy="34051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6CF1F08-9BF3-405D-A4F1-5A3C9718F8B8}"/>
              </a:ext>
            </a:extLst>
          </p:cNvPr>
          <p:cNvCxnSpPr>
            <a:cxnSpLocks/>
          </p:cNvCxnSpPr>
          <p:nvPr/>
        </p:nvCxnSpPr>
        <p:spPr>
          <a:xfrm>
            <a:off x="6002435" y="4205343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050105B-094F-4558-BA2B-2BE8DDD2F25C}"/>
              </a:ext>
            </a:extLst>
          </p:cNvPr>
          <p:cNvCxnSpPr>
            <a:cxnSpLocks/>
          </p:cNvCxnSpPr>
          <p:nvPr/>
        </p:nvCxnSpPr>
        <p:spPr>
          <a:xfrm>
            <a:off x="5132048" y="4622338"/>
            <a:ext cx="1620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377ED72-5DCF-4C26-9E7D-E2C2A296CDA5}"/>
              </a:ext>
            </a:extLst>
          </p:cNvPr>
          <p:cNvCxnSpPr>
            <a:cxnSpLocks/>
          </p:cNvCxnSpPr>
          <p:nvPr/>
        </p:nvCxnSpPr>
        <p:spPr>
          <a:xfrm>
            <a:off x="5132048" y="4622338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B9988E-EAF4-40DD-8575-E38E8C426994}"/>
              </a:ext>
            </a:extLst>
          </p:cNvPr>
          <p:cNvCxnSpPr>
            <a:cxnSpLocks/>
          </p:cNvCxnSpPr>
          <p:nvPr/>
        </p:nvCxnSpPr>
        <p:spPr>
          <a:xfrm>
            <a:off x="6752222" y="4622338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1A400B-1833-4DE0-8F0D-1ADA4B948C9E}"/>
                  </a:ext>
                </a:extLst>
              </p:cNvPr>
              <p:cNvSpPr txBox="1"/>
              <p:nvPr/>
            </p:nvSpPr>
            <p:spPr>
              <a:xfrm>
                <a:off x="4404074" y="5039334"/>
                <a:ext cx="1136357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=13/61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1A400B-1833-4DE0-8F0D-1ADA4B948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074" y="5039334"/>
                <a:ext cx="1136357" cy="340519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C47A375-50C3-4307-9171-8A01086D260E}"/>
                  </a:ext>
                </a:extLst>
              </p:cNvPr>
              <p:cNvSpPr txBox="1"/>
              <p:nvPr/>
            </p:nvSpPr>
            <p:spPr>
              <a:xfrm>
                <a:off x="6421718" y="5026036"/>
                <a:ext cx="1112373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r>
                  <a:rPr lang="en-US" sz="1400" dirty="0"/>
                  <a:t>/</a:t>
                </a:r>
                <a:r>
                  <a:rPr lang="en-US" sz="1400" dirty="0">
                    <a:solidFill>
                      <a:srgbClr val="00B050"/>
                    </a:solidFill>
                  </a:rPr>
                  <a:t>123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C47A375-50C3-4307-9171-8A01086D2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718" y="5026036"/>
                <a:ext cx="1112373" cy="340519"/>
              </a:xfrm>
              <a:prstGeom prst="roundRect">
                <a:avLst/>
              </a:prstGeom>
              <a:blipFill>
                <a:blip r:embed="rId17"/>
                <a:stretch>
                  <a:fillRect b="-1016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EB74B33-10F9-45B1-9ED5-EF99AF05D39A}"/>
              </a:ext>
            </a:extLst>
          </p:cNvPr>
          <p:cNvCxnSpPr>
            <a:cxnSpLocks/>
          </p:cNvCxnSpPr>
          <p:nvPr/>
        </p:nvCxnSpPr>
        <p:spPr>
          <a:xfrm>
            <a:off x="4918976" y="5385546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5B7D86-EC6E-4F97-8782-96E94E0A3060}"/>
              </a:ext>
            </a:extLst>
          </p:cNvPr>
          <p:cNvCxnSpPr>
            <a:cxnSpLocks/>
          </p:cNvCxnSpPr>
          <p:nvPr/>
        </p:nvCxnSpPr>
        <p:spPr>
          <a:xfrm>
            <a:off x="4128498" y="5793927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0B3BEE4-983F-40E7-A045-1C2CEFF4B307}"/>
              </a:ext>
            </a:extLst>
          </p:cNvPr>
          <p:cNvCxnSpPr>
            <a:cxnSpLocks/>
          </p:cNvCxnSpPr>
          <p:nvPr/>
        </p:nvCxnSpPr>
        <p:spPr>
          <a:xfrm>
            <a:off x="4128498" y="579392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A554C40-3027-444F-A451-2E1D544615B1}"/>
              </a:ext>
            </a:extLst>
          </p:cNvPr>
          <p:cNvCxnSpPr>
            <a:cxnSpLocks/>
          </p:cNvCxnSpPr>
          <p:nvPr/>
        </p:nvCxnSpPr>
        <p:spPr>
          <a:xfrm>
            <a:off x="5508966" y="579392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BEA5A64-7994-4D4D-BBC8-9DA06F93EBF8}"/>
                  </a:ext>
                </a:extLst>
              </p:cNvPr>
              <p:cNvSpPr txBox="1"/>
              <p:nvPr/>
            </p:nvSpPr>
            <p:spPr>
              <a:xfrm>
                <a:off x="3849572" y="6210923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BEA5A64-7994-4D4D-BBC8-9DA06F93E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72" y="6210923"/>
                <a:ext cx="891834" cy="340519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0D80EBE-18F7-490C-92C4-A72C5671F6D0}"/>
                  </a:ext>
                </a:extLst>
              </p:cNvPr>
              <p:cNvSpPr txBox="1"/>
              <p:nvPr/>
            </p:nvSpPr>
            <p:spPr>
              <a:xfrm>
                <a:off x="5009782" y="6197625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0D80EBE-18F7-490C-92C4-A72C5671F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82" y="6197625"/>
                <a:ext cx="852624" cy="34051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DA5F319-8ABD-4F5C-9A56-2E46B519C739}"/>
              </a:ext>
            </a:extLst>
          </p:cNvPr>
          <p:cNvCxnSpPr>
            <a:cxnSpLocks/>
          </p:cNvCxnSpPr>
          <p:nvPr/>
        </p:nvCxnSpPr>
        <p:spPr>
          <a:xfrm>
            <a:off x="6930978" y="536133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59D7AFA-DADE-4633-8BD2-3FCA3A322B64}"/>
              </a:ext>
            </a:extLst>
          </p:cNvPr>
          <p:cNvCxnSpPr>
            <a:cxnSpLocks/>
          </p:cNvCxnSpPr>
          <p:nvPr/>
        </p:nvCxnSpPr>
        <p:spPr>
          <a:xfrm>
            <a:off x="6275821" y="5760840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4DBB7E1-722C-414B-A38B-87DB9AAB11A7}"/>
              </a:ext>
            </a:extLst>
          </p:cNvPr>
          <p:cNvCxnSpPr>
            <a:cxnSpLocks/>
          </p:cNvCxnSpPr>
          <p:nvPr/>
        </p:nvCxnSpPr>
        <p:spPr>
          <a:xfrm>
            <a:off x="6275821" y="576084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2A1E0DC-8AC5-4D9C-9680-1F03466F6987}"/>
              </a:ext>
            </a:extLst>
          </p:cNvPr>
          <p:cNvCxnSpPr>
            <a:cxnSpLocks/>
          </p:cNvCxnSpPr>
          <p:nvPr/>
        </p:nvCxnSpPr>
        <p:spPr>
          <a:xfrm>
            <a:off x="7656289" y="576084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0391F94-1C88-4A69-A346-8F3BE241AA37}"/>
                  </a:ext>
                </a:extLst>
              </p:cNvPr>
              <p:cNvSpPr txBox="1"/>
              <p:nvPr/>
            </p:nvSpPr>
            <p:spPr>
              <a:xfrm>
                <a:off x="5925871" y="6177836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0391F94-1C88-4A69-A346-8F3BE241A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71" y="6177836"/>
                <a:ext cx="891834" cy="340519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09C1465-5650-405E-9C7D-149D10E36553}"/>
                  </a:ext>
                </a:extLst>
              </p:cNvPr>
              <p:cNvSpPr txBox="1"/>
              <p:nvPr/>
            </p:nvSpPr>
            <p:spPr>
              <a:xfrm>
                <a:off x="7157105" y="6164538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09C1465-5650-405E-9C7D-149D10E36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105" y="6164538"/>
                <a:ext cx="852624" cy="34051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13907D23-3243-4D4E-9F57-497C9D6F6B91}"/>
              </a:ext>
            </a:extLst>
          </p:cNvPr>
          <p:cNvSpPr txBox="1"/>
          <p:nvPr/>
        </p:nvSpPr>
        <p:spPr>
          <a:xfrm>
            <a:off x="1296145" y="2521268"/>
            <a:ext cx="107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Small effect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A69A067-0814-4582-8514-A41CB0105545}"/>
              </a:ext>
            </a:extLst>
          </p:cNvPr>
          <p:cNvSpPr txBox="1"/>
          <p:nvPr/>
        </p:nvSpPr>
        <p:spPr>
          <a:xfrm>
            <a:off x="4873857" y="3560457"/>
            <a:ext cx="1202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Median effect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921FA8-6138-4E82-A5AB-4AC0E5E42F1E}"/>
              </a:ext>
            </a:extLst>
          </p:cNvPr>
          <p:cNvSpPr txBox="1"/>
          <p:nvPr/>
        </p:nvSpPr>
        <p:spPr>
          <a:xfrm>
            <a:off x="9182755" y="2530305"/>
            <a:ext cx="107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Large effect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D2489F-0C2C-4B02-A41F-A0828F83554F}"/>
              </a:ext>
            </a:extLst>
          </p:cNvPr>
          <p:cNvSpPr/>
          <p:nvPr/>
        </p:nvSpPr>
        <p:spPr>
          <a:xfrm>
            <a:off x="124287" y="3719742"/>
            <a:ext cx="4093314" cy="849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0D2489F-0C2C-4B02-A41F-A0828F83554F}"/>
              </a:ext>
            </a:extLst>
          </p:cNvPr>
          <p:cNvSpPr/>
          <p:nvPr/>
        </p:nvSpPr>
        <p:spPr>
          <a:xfrm>
            <a:off x="4194942" y="4770869"/>
            <a:ext cx="3690259" cy="849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0D2489F-0C2C-4B02-A41F-A0828F83554F}"/>
              </a:ext>
            </a:extLst>
          </p:cNvPr>
          <p:cNvSpPr/>
          <p:nvPr/>
        </p:nvSpPr>
        <p:spPr>
          <a:xfrm>
            <a:off x="7991037" y="3687796"/>
            <a:ext cx="4093314" cy="849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ECE3-9589-4AF6-9664-BB45DB2A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MIDASim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933C-9B4E-4AE2-95B0-5DF189FC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Parametric mode</a:t>
            </a:r>
          </a:p>
          <a:p>
            <a:r>
              <a:rPr lang="en-US" sz="2400" dirty="0"/>
              <a:t>Adjusted variables include</a:t>
            </a:r>
          </a:p>
          <a:p>
            <a:pPr lvl="1"/>
            <a:r>
              <a:rPr lang="en-US" sz="2200" dirty="0"/>
              <a:t>Effect size</a:t>
            </a:r>
          </a:p>
          <a:p>
            <a:pPr lvl="1"/>
            <a:r>
              <a:rPr lang="en-US" sz="2200" dirty="0"/>
              <a:t>Number of Causal/DA taxa</a:t>
            </a:r>
          </a:p>
          <a:p>
            <a:pPr lvl="1"/>
            <a:r>
              <a:rPr lang="en-US" sz="2200" dirty="0"/>
              <a:t>Sample size</a:t>
            </a:r>
          </a:p>
          <a:p>
            <a:pPr lvl="1"/>
            <a:r>
              <a:rPr lang="en-US" sz="2200" dirty="0"/>
              <a:t>Compositionality</a:t>
            </a:r>
          </a:p>
        </p:txBody>
      </p:sp>
    </p:spTree>
    <p:extLst>
      <p:ext uri="{BB962C8B-B14F-4D97-AF65-F5344CB8AC3E}">
        <p14:creationId xmlns:p14="http://schemas.microsoft.com/office/powerpoint/2010/main" val="178303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8BF7-9F9F-47ED-B177-546537A6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657AC-137D-4F13-A0B4-A3BE933F68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This is related to the fold change in some cases and in others it is the fold change. 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be the effect size, the scenarios included in the simulations included;</a:t>
                </a:r>
              </a:p>
              <a:p>
                <a:r>
                  <a:rPr lang="en-US" sz="2400" dirty="0"/>
                  <a:t>1.5 (small)</a:t>
                </a:r>
              </a:p>
              <a:p>
                <a:r>
                  <a:rPr lang="en-US" sz="2400" dirty="0"/>
                  <a:t>3 (moderate)</a:t>
                </a:r>
              </a:p>
              <a:p>
                <a:r>
                  <a:rPr lang="en-US" sz="2400" dirty="0"/>
                  <a:t>5 (high)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657AC-137D-4F13-A0B4-A3BE933F68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42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4222-0229-455E-992A-5236190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causal taxa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B2705-B536-41AE-8450-D45138728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Taxa to which differential abundance (DA) is applied. These are selected from the 60% most abundant taxa in the data.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scenarios we went for included;</a:t>
                </a:r>
              </a:p>
              <a:p>
                <a:r>
                  <a:rPr lang="en-US" sz="2400" dirty="0"/>
                  <a:t>20 &amp; 50 causal taxa out of 60</a:t>
                </a:r>
              </a:p>
              <a:p>
                <a:r>
                  <a:rPr lang="en-US" sz="2400" dirty="0"/>
                  <a:t>10% &amp; 20% of the 60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be the number of causal/DA taxa:</a:t>
                </a:r>
              </a:p>
              <a:p>
                <a:pPr marL="0" indent="0">
                  <a:buNone/>
                </a:pPr>
                <a:r>
                  <a:rPr lang="en-US" sz="2400" dirty="0"/>
                  <a:t>In some scenarios, a big percentage of the taxa were down-regulated by a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2400" dirty="0"/>
                  <a:t> and the remaining causal taxa were up-regulated by a factor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In other scenarios, all the causal taxa were upregulated using a FC value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B2705-B536-41AE-8450-D45138728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0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9406-199C-4AFF-B7FF-9072C748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EC600-E8C2-4299-9F01-2EC26EAD8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simulated data with small and large sample sizes.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refer to the total sample size in both groups, the scenarios generated were:</a:t>
                </a:r>
              </a:p>
              <a:p>
                <a:r>
                  <a:rPr lang="en-US" sz="2400" dirty="0"/>
                  <a:t>50 samples (25 per group)</a:t>
                </a:r>
              </a:p>
              <a:p>
                <a:r>
                  <a:rPr lang="en-US" sz="2400" dirty="0"/>
                  <a:t>200 samples (100 per group)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EC600-E8C2-4299-9F01-2EC26EAD8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02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C281-5C11-4179-8023-E097166F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9938-0154-4BD5-AE06-A17679B2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we know microbiome data is very compositional, so we explored different scenarios including;</a:t>
            </a:r>
          </a:p>
          <a:p>
            <a:r>
              <a:rPr lang="en-US" sz="2400" dirty="0"/>
              <a:t>No compositionality</a:t>
            </a:r>
          </a:p>
          <a:p>
            <a:r>
              <a:rPr lang="en-US" sz="2400" dirty="0"/>
              <a:t>Moderate/small compositionality</a:t>
            </a:r>
          </a:p>
          <a:p>
            <a:r>
              <a:rPr lang="en-US" sz="2400" dirty="0"/>
              <a:t>High compositionality</a:t>
            </a:r>
          </a:p>
        </p:txBody>
      </p:sp>
    </p:spTree>
    <p:extLst>
      <p:ext uri="{BB962C8B-B14F-4D97-AF65-F5344CB8AC3E}">
        <p14:creationId xmlns:p14="http://schemas.microsoft.com/office/powerpoint/2010/main" val="8534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9B02-C3B4-4898-9F9C-A1B8A4A7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76875-D552-4F2E-AFAA-51E127BBE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To explore different levels of sparseness, we simulated data from 2 datasets with variation in sparseness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err="1"/>
                  <a:t>Disetswap</a:t>
                </a:r>
                <a:r>
                  <a:rPr lang="en-US" sz="2400" dirty="0"/>
                  <a:t> at timepoint 2, which is not very sparse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IBD data, which is highly sparse data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76875-D552-4F2E-AFAA-51E127BBE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91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F0E-F490-4606-B42D-5589BD49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399494"/>
            <a:ext cx="10599198" cy="1060373"/>
          </a:xfrm>
        </p:spPr>
        <p:txBody>
          <a:bodyPr/>
          <a:lstStyle/>
          <a:p>
            <a:r>
              <a:rPr lang="en-US" dirty="0"/>
              <a:t>No compositionality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958F5-76F1-4C7E-9FD2-7FC5441C9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528"/>
                <a:ext cx="10515600" cy="52733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Here, data was simulated without any compositionality.</a:t>
                </a:r>
              </a:p>
              <a:p>
                <a:pPr marL="0" indent="0">
                  <a:buNone/>
                </a:pPr>
                <a:r>
                  <a:rPr lang="en-US" sz="2400" dirty="0"/>
                  <a:t>That is because, 90% of the causal taxa were down-regulated with a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2400" dirty="0"/>
                  <a:t> and the remaining 10% were up-regulated with a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/>
                  <a:t> such that the sum of all taxa is 1. </a:t>
                </a:r>
              </a:p>
              <a:p>
                <a:pPr marL="0" indent="0">
                  <a:buNone/>
                </a:pPr>
                <a:r>
                  <a:rPr lang="en-US" sz="2400" dirty="0"/>
                  <a:t>So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𝑛𝑜𝑛𝐷𝐴</m:t>
                        </m:r>
                      </m:sub>
                    </m:sSub>
                  </m:oMath>
                </a14:m>
                <a:r>
                  <a:rPr lang="en-US" sz="2400" b="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𝑢𝑝𝐷𝐴</m:t>
                        </m:r>
                      </m:sub>
                    </m:sSub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𝑑𝑜𝑤𝑛𝐷𝐴</m:t>
                        </m:r>
                      </m:sub>
                    </m:sSub>
                  </m:oMath>
                </a14:m>
                <a:r>
                  <a:rPr lang="en-US" sz="2400" b="0" dirty="0"/>
                  <a:t> be the relative abundances of taxa with no DA, taxa which are upregulated by a factor 1.2 (random), and down-regulated by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2400" b="0" dirty="0"/>
                  <a:t>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𝑛𝑜𝑛𝐷𝐴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𝑑𝑜𝑤𝑛𝐷𝐴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𝑢𝑝𝐷𝐴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See next slide for the settings that were simulated in this scenario.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958F5-76F1-4C7E-9FD2-7FC5441C9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528"/>
                <a:ext cx="10515600" cy="5273335"/>
              </a:xfrm>
              <a:blipFill>
                <a:blip r:embed="rId2"/>
                <a:stretch>
                  <a:fillRect l="-928" t="-1618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50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F0E-F490-4606-B42D-5589BD49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08" y="159590"/>
            <a:ext cx="10554792" cy="989553"/>
          </a:xfrm>
        </p:spPr>
        <p:txBody>
          <a:bodyPr/>
          <a:lstStyle/>
          <a:p>
            <a:r>
              <a:rPr lang="en-US" dirty="0"/>
              <a:t>No compositionality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AD905-4C72-47FB-A9E0-1A434A71E512}"/>
              </a:ext>
            </a:extLst>
          </p:cNvPr>
          <p:cNvSpPr txBox="1"/>
          <p:nvPr/>
        </p:nvSpPr>
        <p:spPr>
          <a:xfrm>
            <a:off x="4607513" y="1184659"/>
            <a:ext cx="2787589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Dietswap</a:t>
            </a:r>
            <a:r>
              <a:rPr lang="en-US" sz="1400" dirty="0"/>
              <a:t>/</a:t>
            </a:r>
            <a:r>
              <a:rPr lang="en-US" sz="1400" dirty="0">
                <a:solidFill>
                  <a:srgbClr val="00B050"/>
                </a:solidFill>
              </a:rPr>
              <a:t>IBD</a:t>
            </a:r>
            <a:r>
              <a:rPr lang="en-US" sz="1400" dirty="0"/>
              <a:t> source data</a:t>
            </a:r>
          </a:p>
          <a:p>
            <a:pPr algn="ctr"/>
            <a:r>
              <a:rPr lang="en-US" sz="1400" dirty="0"/>
              <a:t>130/</a:t>
            </a:r>
            <a:r>
              <a:rPr lang="en-US" sz="1400" dirty="0">
                <a:solidFill>
                  <a:srgbClr val="00B050"/>
                </a:solidFill>
              </a:rPr>
              <a:t>614</a:t>
            </a:r>
            <a:r>
              <a:rPr lang="en-US" sz="1400" dirty="0"/>
              <a:t> taxa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2FFEFD-388A-4A63-91FC-F427BDD8F2D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01308" y="1763541"/>
            <a:ext cx="0" cy="6423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C3C77F-53B1-43A0-B448-37B2D7FE8758}"/>
              </a:ext>
            </a:extLst>
          </p:cNvPr>
          <p:cNvCxnSpPr>
            <a:cxnSpLocks/>
          </p:cNvCxnSpPr>
          <p:nvPr/>
        </p:nvCxnSpPr>
        <p:spPr>
          <a:xfrm>
            <a:off x="2281571" y="2405840"/>
            <a:ext cx="78844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2E3E19-855A-4580-B48D-1565D51C49E1}"/>
              </a:ext>
            </a:extLst>
          </p:cNvPr>
          <p:cNvCxnSpPr>
            <a:cxnSpLocks/>
          </p:cNvCxnSpPr>
          <p:nvPr/>
        </p:nvCxnSpPr>
        <p:spPr>
          <a:xfrm>
            <a:off x="2281571" y="240584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D9ED5D-C554-4F92-83AF-258FF72488C6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6000949" y="2405840"/>
            <a:ext cx="368" cy="1461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30BEA6-C428-4F9D-8B28-E3883A633415}"/>
              </a:ext>
            </a:extLst>
          </p:cNvPr>
          <p:cNvCxnSpPr>
            <a:cxnSpLocks/>
          </p:cNvCxnSpPr>
          <p:nvPr/>
        </p:nvCxnSpPr>
        <p:spPr>
          <a:xfrm>
            <a:off x="10166016" y="240584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7A31BC-A036-455C-BC1D-2DECBE1D3349}"/>
                  </a:ext>
                </a:extLst>
              </p:cNvPr>
              <p:cNvSpPr txBox="1"/>
              <p:nvPr/>
            </p:nvSpPr>
            <p:spPr>
              <a:xfrm>
                <a:off x="1779243" y="2814221"/>
                <a:ext cx="1002435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7A31BC-A036-455C-BC1D-2DECBE1D3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43" y="2814221"/>
                <a:ext cx="1002435" cy="34051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E394CC-FF97-45C1-B6AC-5FDF59A36AD0}"/>
              </a:ext>
            </a:extLst>
          </p:cNvPr>
          <p:cNvCxnSpPr>
            <a:cxnSpLocks/>
          </p:cNvCxnSpPr>
          <p:nvPr/>
        </p:nvCxnSpPr>
        <p:spPr>
          <a:xfrm>
            <a:off x="2281947" y="315182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C15EB9-F64A-4B72-841A-EB1A62A17262}"/>
              </a:ext>
            </a:extLst>
          </p:cNvPr>
          <p:cNvCxnSpPr>
            <a:cxnSpLocks/>
          </p:cNvCxnSpPr>
          <p:nvPr/>
        </p:nvCxnSpPr>
        <p:spPr>
          <a:xfrm>
            <a:off x="1411560" y="3568815"/>
            <a:ext cx="1620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F66F7B-1B7D-421E-938D-275D2FEA3BEB}"/>
              </a:ext>
            </a:extLst>
          </p:cNvPr>
          <p:cNvCxnSpPr>
            <a:cxnSpLocks/>
          </p:cNvCxnSpPr>
          <p:nvPr/>
        </p:nvCxnSpPr>
        <p:spPr>
          <a:xfrm>
            <a:off x="1411560" y="3568815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20599F-CCBD-4E28-A4FB-DD3F450DDFF9}"/>
              </a:ext>
            </a:extLst>
          </p:cNvPr>
          <p:cNvCxnSpPr>
            <a:cxnSpLocks/>
          </p:cNvCxnSpPr>
          <p:nvPr/>
        </p:nvCxnSpPr>
        <p:spPr>
          <a:xfrm>
            <a:off x="3031734" y="3568815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83BFEF-3587-402C-AAD4-83DF0ACC51E9}"/>
                  </a:ext>
                </a:extLst>
              </p:cNvPr>
              <p:cNvSpPr txBox="1"/>
              <p:nvPr/>
            </p:nvSpPr>
            <p:spPr>
              <a:xfrm>
                <a:off x="683587" y="3985811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83BFEF-3587-402C-AAD4-83DF0ACC5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" y="3985811"/>
                <a:ext cx="891834" cy="34051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C8EFCCA-2D76-41A8-B9DC-569858D9DFC0}"/>
                  </a:ext>
                </a:extLst>
              </p:cNvPr>
              <p:cNvSpPr txBox="1"/>
              <p:nvPr/>
            </p:nvSpPr>
            <p:spPr>
              <a:xfrm>
                <a:off x="2701231" y="3972513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C8EFCCA-2D76-41A8-B9DC-569858D9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31" y="3972513"/>
                <a:ext cx="891834" cy="34051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FB54F6-FAD0-4F10-B130-59350CEE906B}"/>
              </a:ext>
            </a:extLst>
          </p:cNvPr>
          <p:cNvCxnSpPr>
            <a:cxnSpLocks/>
          </p:cNvCxnSpPr>
          <p:nvPr/>
        </p:nvCxnSpPr>
        <p:spPr>
          <a:xfrm>
            <a:off x="1198488" y="4332023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901787-6361-47ED-924D-66E3A2F6FD1A}"/>
              </a:ext>
            </a:extLst>
          </p:cNvPr>
          <p:cNvCxnSpPr>
            <a:cxnSpLocks/>
          </p:cNvCxnSpPr>
          <p:nvPr/>
        </p:nvCxnSpPr>
        <p:spPr>
          <a:xfrm>
            <a:off x="408010" y="4740404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613FCCA-23A3-4B5F-93FD-E33CEEB222D8}"/>
              </a:ext>
            </a:extLst>
          </p:cNvPr>
          <p:cNvCxnSpPr>
            <a:cxnSpLocks/>
          </p:cNvCxnSpPr>
          <p:nvPr/>
        </p:nvCxnSpPr>
        <p:spPr>
          <a:xfrm>
            <a:off x="408010" y="4740404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1A9158A-C70A-4CEB-A8C7-0BAB1091161F}"/>
              </a:ext>
            </a:extLst>
          </p:cNvPr>
          <p:cNvCxnSpPr>
            <a:cxnSpLocks/>
          </p:cNvCxnSpPr>
          <p:nvPr/>
        </p:nvCxnSpPr>
        <p:spPr>
          <a:xfrm>
            <a:off x="1788478" y="4740404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4E560D-14C7-4FC2-8481-ABC6CDC7BD95}"/>
                  </a:ext>
                </a:extLst>
              </p:cNvPr>
              <p:cNvSpPr txBox="1"/>
              <p:nvPr/>
            </p:nvSpPr>
            <p:spPr>
              <a:xfrm>
                <a:off x="58060" y="5157400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4E560D-14C7-4FC2-8481-ABC6CDC7B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0" y="5157400"/>
                <a:ext cx="891834" cy="34051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54B9A0E-2CF2-43F7-A1FA-BFCF4350ECD5}"/>
                  </a:ext>
                </a:extLst>
              </p:cNvPr>
              <p:cNvSpPr txBox="1"/>
              <p:nvPr/>
            </p:nvSpPr>
            <p:spPr>
              <a:xfrm>
                <a:off x="1289294" y="5144102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54B9A0E-2CF2-43F7-A1FA-BFCF4350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94" y="5144102"/>
                <a:ext cx="852624" cy="34051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46D3EEB-3AB4-4FBE-8BDB-E861B617C4DD}"/>
              </a:ext>
            </a:extLst>
          </p:cNvPr>
          <p:cNvCxnSpPr>
            <a:cxnSpLocks/>
          </p:cNvCxnSpPr>
          <p:nvPr/>
        </p:nvCxnSpPr>
        <p:spPr>
          <a:xfrm>
            <a:off x="3210490" y="4307814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DAD7F09-197E-49CC-91FA-AADEA682282D}"/>
              </a:ext>
            </a:extLst>
          </p:cNvPr>
          <p:cNvCxnSpPr>
            <a:cxnSpLocks/>
          </p:cNvCxnSpPr>
          <p:nvPr/>
        </p:nvCxnSpPr>
        <p:spPr>
          <a:xfrm>
            <a:off x="2555333" y="4707317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634784A-6514-4DA7-9D29-90C7077EE33F}"/>
              </a:ext>
            </a:extLst>
          </p:cNvPr>
          <p:cNvCxnSpPr>
            <a:cxnSpLocks/>
          </p:cNvCxnSpPr>
          <p:nvPr/>
        </p:nvCxnSpPr>
        <p:spPr>
          <a:xfrm>
            <a:off x="2555333" y="470731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2A4AEA-173D-4A83-A489-11EBBF1B42FF}"/>
              </a:ext>
            </a:extLst>
          </p:cNvPr>
          <p:cNvCxnSpPr>
            <a:cxnSpLocks/>
          </p:cNvCxnSpPr>
          <p:nvPr/>
        </p:nvCxnSpPr>
        <p:spPr>
          <a:xfrm>
            <a:off x="3926566" y="4718365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B3AD426-5FB6-4824-B341-D4F6E728C9DB}"/>
                  </a:ext>
                </a:extLst>
              </p:cNvPr>
              <p:cNvSpPr txBox="1"/>
              <p:nvPr/>
            </p:nvSpPr>
            <p:spPr>
              <a:xfrm>
                <a:off x="2205383" y="5124313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B3AD426-5FB6-4824-B341-D4F6E728C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83" y="5124313"/>
                <a:ext cx="891834" cy="34051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3B3E559-C2E0-48E0-891A-1618C8E5B641}"/>
                  </a:ext>
                </a:extLst>
              </p:cNvPr>
              <p:cNvSpPr txBox="1"/>
              <p:nvPr/>
            </p:nvSpPr>
            <p:spPr>
              <a:xfrm>
                <a:off x="3356715" y="5111015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3B3E559-C2E0-48E0-891A-1618C8E5B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15" y="5111015"/>
                <a:ext cx="852624" cy="34051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71A13B4-A18E-42FE-8D41-0A7181F84B44}"/>
                  </a:ext>
                </a:extLst>
              </p:cNvPr>
              <p:cNvSpPr txBox="1"/>
              <p:nvPr/>
            </p:nvSpPr>
            <p:spPr>
              <a:xfrm>
                <a:off x="9636667" y="2816654"/>
                <a:ext cx="1002435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71A13B4-A18E-42FE-8D41-0A7181F8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667" y="2816654"/>
                <a:ext cx="1002435" cy="34051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03AC36-562E-4374-9E6D-F098D01415F9}"/>
              </a:ext>
            </a:extLst>
          </p:cNvPr>
          <p:cNvCxnSpPr>
            <a:cxnSpLocks/>
          </p:cNvCxnSpPr>
          <p:nvPr/>
        </p:nvCxnSpPr>
        <p:spPr>
          <a:xfrm>
            <a:off x="10139371" y="3154253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B9BFE8-3F79-4B1E-8218-D2FA6B69ECC7}"/>
              </a:ext>
            </a:extLst>
          </p:cNvPr>
          <p:cNvCxnSpPr>
            <a:cxnSpLocks/>
          </p:cNvCxnSpPr>
          <p:nvPr/>
        </p:nvCxnSpPr>
        <p:spPr>
          <a:xfrm>
            <a:off x="9268984" y="3571248"/>
            <a:ext cx="1620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D04E8A-0498-4E96-8B23-CBB9E5B4F8A9}"/>
              </a:ext>
            </a:extLst>
          </p:cNvPr>
          <p:cNvCxnSpPr>
            <a:cxnSpLocks/>
          </p:cNvCxnSpPr>
          <p:nvPr/>
        </p:nvCxnSpPr>
        <p:spPr>
          <a:xfrm>
            <a:off x="9268984" y="3571248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62A4950-5C41-4FBE-BC19-CD8906109D7A}"/>
              </a:ext>
            </a:extLst>
          </p:cNvPr>
          <p:cNvCxnSpPr>
            <a:cxnSpLocks/>
          </p:cNvCxnSpPr>
          <p:nvPr/>
        </p:nvCxnSpPr>
        <p:spPr>
          <a:xfrm>
            <a:off x="10889158" y="3571248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3F3CE3A-AA38-44DD-A472-9B6E9EB4449E}"/>
                  </a:ext>
                </a:extLst>
              </p:cNvPr>
              <p:cNvSpPr txBox="1"/>
              <p:nvPr/>
            </p:nvSpPr>
            <p:spPr>
              <a:xfrm>
                <a:off x="8541011" y="3988244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3F3CE3A-AA38-44DD-A472-9B6E9EB44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11" y="3988244"/>
                <a:ext cx="891834" cy="34051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F27A1D4-F021-48C3-AE46-69BBF0ACFD37}"/>
                  </a:ext>
                </a:extLst>
              </p:cNvPr>
              <p:cNvSpPr txBox="1"/>
              <p:nvPr/>
            </p:nvSpPr>
            <p:spPr>
              <a:xfrm>
                <a:off x="10558655" y="3974946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F27A1D4-F021-48C3-AE46-69BBF0AC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655" y="3974946"/>
                <a:ext cx="891834" cy="34051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658274-0A9D-47A5-8010-DF5EAF4A1B0B}"/>
              </a:ext>
            </a:extLst>
          </p:cNvPr>
          <p:cNvCxnSpPr>
            <a:cxnSpLocks/>
          </p:cNvCxnSpPr>
          <p:nvPr/>
        </p:nvCxnSpPr>
        <p:spPr>
          <a:xfrm>
            <a:off x="9055912" y="4334456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3D50C20-A3C1-47FC-AC34-366201F48C7C}"/>
              </a:ext>
            </a:extLst>
          </p:cNvPr>
          <p:cNvCxnSpPr>
            <a:cxnSpLocks/>
          </p:cNvCxnSpPr>
          <p:nvPr/>
        </p:nvCxnSpPr>
        <p:spPr>
          <a:xfrm>
            <a:off x="8265434" y="4742837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803CF3A-70A0-4198-9BDA-262D0546EEBB}"/>
              </a:ext>
            </a:extLst>
          </p:cNvPr>
          <p:cNvCxnSpPr>
            <a:cxnSpLocks/>
          </p:cNvCxnSpPr>
          <p:nvPr/>
        </p:nvCxnSpPr>
        <p:spPr>
          <a:xfrm>
            <a:off x="8274312" y="4751452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CCBCDDB-3578-4DB5-86F4-BF0A628F00AF}"/>
              </a:ext>
            </a:extLst>
          </p:cNvPr>
          <p:cNvCxnSpPr>
            <a:cxnSpLocks/>
          </p:cNvCxnSpPr>
          <p:nvPr/>
        </p:nvCxnSpPr>
        <p:spPr>
          <a:xfrm>
            <a:off x="9645902" y="474283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A5F55ED-9902-4C2E-A369-04C050129803}"/>
                  </a:ext>
                </a:extLst>
              </p:cNvPr>
              <p:cNvSpPr txBox="1"/>
              <p:nvPr/>
            </p:nvSpPr>
            <p:spPr>
              <a:xfrm>
                <a:off x="7950996" y="5159833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A5F55ED-9902-4C2E-A369-04C05012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96" y="5159833"/>
                <a:ext cx="891834" cy="34051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DC08BA8-3067-42AD-B4FE-241ADE75CFCF}"/>
                  </a:ext>
                </a:extLst>
              </p:cNvPr>
              <p:cNvSpPr txBox="1"/>
              <p:nvPr/>
            </p:nvSpPr>
            <p:spPr>
              <a:xfrm>
                <a:off x="9146718" y="5146535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DC08BA8-3067-42AD-B4FE-241ADE75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18" y="5146535"/>
                <a:ext cx="852624" cy="34051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34799CF-BE7D-4800-9618-1E8756D13F25}"/>
              </a:ext>
            </a:extLst>
          </p:cNvPr>
          <p:cNvCxnSpPr>
            <a:cxnSpLocks/>
          </p:cNvCxnSpPr>
          <p:nvPr/>
        </p:nvCxnSpPr>
        <p:spPr>
          <a:xfrm>
            <a:off x="11067914" y="431024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0E766F-B068-4107-8A32-4F556C9345DB}"/>
              </a:ext>
            </a:extLst>
          </p:cNvPr>
          <p:cNvCxnSpPr>
            <a:cxnSpLocks/>
          </p:cNvCxnSpPr>
          <p:nvPr/>
        </p:nvCxnSpPr>
        <p:spPr>
          <a:xfrm>
            <a:off x="10412757" y="4709750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2006E8E-763A-4141-AC36-83CC4FCD67DE}"/>
              </a:ext>
            </a:extLst>
          </p:cNvPr>
          <p:cNvCxnSpPr>
            <a:cxnSpLocks/>
          </p:cNvCxnSpPr>
          <p:nvPr/>
        </p:nvCxnSpPr>
        <p:spPr>
          <a:xfrm>
            <a:off x="10412757" y="470975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A8774A-6626-47A0-9FF0-4193B82EE184}"/>
              </a:ext>
            </a:extLst>
          </p:cNvPr>
          <p:cNvCxnSpPr>
            <a:cxnSpLocks/>
          </p:cNvCxnSpPr>
          <p:nvPr/>
        </p:nvCxnSpPr>
        <p:spPr>
          <a:xfrm>
            <a:off x="11793225" y="470975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0BEA1E5-F422-4471-83F8-DAE8EA55F1BC}"/>
                  </a:ext>
                </a:extLst>
              </p:cNvPr>
              <p:cNvSpPr txBox="1"/>
              <p:nvPr/>
            </p:nvSpPr>
            <p:spPr>
              <a:xfrm>
                <a:off x="10062807" y="5126746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0BEA1E5-F422-4471-83F8-DAE8EA55F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807" y="5126746"/>
                <a:ext cx="891834" cy="34051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29F2C0C-8CAF-4C29-8C35-C95B71B716BE}"/>
                  </a:ext>
                </a:extLst>
              </p:cNvPr>
              <p:cNvSpPr txBox="1"/>
              <p:nvPr/>
            </p:nvSpPr>
            <p:spPr>
              <a:xfrm>
                <a:off x="11294041" y="5113448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29F2C0C-8CAF-4C29-8C35-C95B71B71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041" y="5113448"/>
                <a:ext cx="852624" cy="34051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4B03299-2B89-49F9-AAFF-DB3821992172}"/>
                  </a:ext>
                </a:extLst>
              </p:cNvPr>
              <p:cNvSpPr txBox="1"/>
              <p:nvPr/>
            </p:nvSpPr>
            <p:spPr>
              <a:xfrm>
                <a:off x="5499731" y="3867744"/>
                <a:ext cx="1002435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4B03299-2B89-49F9-AAFF-DB3821992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31" y="3867744"/>
                <a:ext cx="1002435" cy="34051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6CF1F08-9BF3-405D-A4F1-5A3C9718F8B8}"/>
              </a:ext>
            </a:extLst>
          </p:cNvPr>
          <p:cNvCxnSpPr>
            <a:cxnSpLocks/>
          </p:cNvCxnSpPr>
          <p:nvPr/>
        </p:nvCxnSpPr>
        <p:spPr>
          <a:xfrm>
            <a:off x="6002435" y="4205343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050105B-094F-4558-BA2B-2BE8DDD2F25C}"/>
              </a:ext>
            </a:extLst>
          </p:cNvPr>
          <p:cNvCxnSpPr>
            <a:cxnSpLocks/>
          </p:cNvCxnSpPr>
          <p:nvPr/>
        </p:nvCxnSpPr>
        <p:spPr>
          <a:xfrm>
            <a:off x="5132048" y="4622338"/>
            <a:ext cx="1620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377ED72-5DCF-4C26-9E7D-E2C2A296CDA5}"/>
              </a:ext>
            </a:extLst>
          </p:cNvPr>
          <p:cNvCxnSpPr>
            <a:cxnSpLocks/>
          </p:cNvCxnSpPr>
          <p:nvPr/>
        </p:nvCxnSpPr>
        <p:spPr>
          <a:xfrm>
            <a:off x="5132048" y="4622338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B9988E-EAF4-40DD-8575-E38E8C426994}"/>
              </a:ext>
            </a:extLst>
          </p:cNvPr>
          <p:cNvCxnSpPr>
            <a:cxnSpLocks/>
          </p:cNvCxnSpPr>
          <p:nvPr/>
        </p:nvCxnSpPr>
        <p:spPr>
          <a:xfrm>
            <a:off x="6752222" y="4622338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1A400B-1833-4DE0-8F0D-1ADA4B948C9E}"/>
                  </a:ext>
                </a:extLst>
              </p:cNvPr>
              <p:cNvSpPr txBox="1"/>
              <p:nvPr/>
            </p:nvSpPr>
            <p:spPr>
              <a:xfrm>
                <a:off x="4404075" y="5039334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1A400B-1833-4DE0-8F0D-1ADA4B948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075" y="5039334"/>
                <a:ext cx="891834" cy="34051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C47A375-50C3-4307-9171-8A01086D260E}"/>
                  </a:ext>
                </a:extLst>
              </p:cNvPr>
              <p:cNvSpPr txBox="1"/>
              <p:nvPr/>
            </p:nvSpPr>
            <p:spPr>
              <a:xfrm>
                <a:off x="6421719" y="5026036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C47A375-50C3-4307-9171-8A01086D2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719" y="5026036"/>
                <a:ext cx="891834" cy="34051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EB74B33-10F9-45B1-9ED5-EF99AF05D39A}"/>
              </a:ext>
            </a:extLst>
          </p:cNvPr>
          <p:cNvCxnSpPr>
            <a:cxnSpLocks/>
          </p:cNvCxnSpPr>
          <p:nvPr/>
        </p:nvCxnSpPr>
        <p:spPr>
          <a:xfrm>
            <a:off x="4918976" y="5385546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5B7D86-EC6E-4F97-8782-96E94E0A3060}"/>
              </a:ext>
            </a:extLst>
          </p:cNvPr>
          <p:cNvCxnSpPr>
            <a:cxnSpLocks/>
          </p:cNvCxnSpPr>
          <p:nvPr/>
        </p:nvCxnSpPr>
        <p:spPr>
          <a:xfrm>
            <a:off x="4128498" y="5793927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0B3BEE4-983F-40E7-A045-1C2CEFF4B307}"/>
              </a:ext>
            </a:extLst>
          </p:cNvPr>
          <p:cNvCxnSpPr>
            <a:cxnSpLocks/>
          </p:cNvCxnSpPr>
          <p:nvPr/>
        </p:nvCxnSpPr>
        <p:spPr>
          <a:xfrm>
            <a:off x="4128498" y="579392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A554C40-3027-444F-A451-2E1D544615B1}"/>
              </a:ext>
            </a:extLst>
          </p:cNvPr>
          <p:cNvCxnSpPr>
            <a:cxnSpLocks/>
          </p:cNvCxnSpPr>
          <p:nvPr/>
        </p:nvCxnSpPr>
        <p:spPr>
          <a:xfrm>
            <a:off x="5508966" y="579392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BEA5A64-7994-4D4D-BBC8-9DA06F93EBF8}"/>
                  </a:ext>
                </a:extLst>
              </p:cNvPr>
              <p:cNvSpPr txBox="1"/>
              <p:nvPr/>
            </p:nvSpPr>
            <p:spPr>
              <a:xfrm>
                <a:off x="3849572" y="6210923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BEA5A64-7994-4D4D-BBC8-9DA06F93E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72" y="6210923"/>
                <a:ext cx="891834" cy="340519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0D80EBE-18F7-490C-92C4-A72C5671F6D0}"/>
                  </a:ext>
                </a:extLst>
              </p:cNvPr>
              <p:cNvSpPr txBox="1"/>
              <p:nvPr/>
            </p:nvSpPr>
            <p:spPr>
              <a:xfrm>
                <a:off x="5009782" y="6197625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0D80EBE-18F7-490C-92C4-A72C5671F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82" y="6197625"/>
                <a:ext cx="852624" cy="34051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DA5F319-8ABD-4F5C-9A56-2E46B519C739}"/>
              </a:ext>
            </a:extLst>
          </p:cNvPr>
          <p:cNvCxnSpPr>
            <a:cxnSpLocks/>
          </p:cNvCxnSpPr>
          <p:nvPr/>
        </p:nvCxnSpPr>
        <p:spPr>
          <a:xfrm>
            <a:off x="6930978" y="5361337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59D7AFA-DADE-4633-8BD2-3FCA3A322B64}"/>
              </a:ext>
            </a:extLst>
          </p:cNvPr>
          <p:cNvCxnSpPr>
            <a:cxnSpLocks/>
          </p:cNvCxnSpPr>
          <p:nvPr/>
        </p:nvCxnSpPr>
        <p:spPr>
          <a:xfrm>
            <a:off x="6275821" y="5760840"/>
            <a:ext cx="1371233" cy="8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4DBB7E1-722C-414B-A38B-87DB9AAB11A7}"/>
              </a:ext>
            </a:extLst>
          </p:cNvPr>
          <p:cNvCxnSpPr>
            <a:cxnSpLocks/>
          </p:cNvCxnSpPr>
          <p:nvPr/>
        </p:nvCxnSpPr>
        <p:spPr>
          <a:xfrm>
            <a:off x="6275821" y="576084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2A1E0DC-8AC5-4D9C-9680-1F03466F6987}"/>
              </a:ext>
            </a:extLst>
          </p:cNvPr>
          <p:cNvCxnSpPr>
            <a:cxnSpLocks/>
          </p:cNvCxnSpPr>
          <p:nvPr/>
        </p:nvCxnSpPr>
        <p:spPr>
          <a:xfrm>
            <a:off x="7656289" y="5760840"/>
            <a:ext cx="0" cy="408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0391F94-1C88-4A69-A346-8F3BE241AA37}"/>
                  </a:ext>
                </a:extLst>
              </p:cNvPr>
              <p:cNvSpPr txBox="1"/>
              <p:nvPr/>
            </p:nvSpPr>
            <p:spPr>
              <a:xfrm>
                <a:off x="5925871" y="6177836"/>
                <a:ext cx="89183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0391F94-1C88-4A69-A346-8F3BE241A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71" y="6177836"/>
                <a:ext cx="891834" cy="340519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09C1465-5650-405E-9C7D-149D10E36553}"/>
                  </a:ext>
                </a:extLst>
              </p:cNvPr>
              <p:cNvSpPr txBox="1"/>
              <p:nvPr/>
            </p:nvSpPr>
            <p:spPr>
              <a:xfrm>
                <a:off x="7157105" y="6164538"/>
                <a:ext cx="852624" cy="34051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09C1465-5650-405E-9C7D-149D10E36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105" y="6164538"/>
                <a:ext cx="852624" cy="34051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13907D23-3243-4D4E-9F57-497C9D6F6B91}"/>
              </a:ext>
            </a:extLst>
          </p:cNvPr>
          <p:cNvSpPr txBox="1"/>
          <p:nvPr/>
        </p:nvSpPr>
        <p:spPr>
          <a:xfrm>
            <a:off x="1296145" y="2521268"/>
            <a:ext cx="107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Small effect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A69A067-0814-4582-8514-A41CB0105545}"/>
              </a:ext>
            </a:extLst>
          </p:cNvPr>
          <p:cNvSpPr txBox="1"/>
          <p:nvPr/>
        </p:nvSpPr>
        <p:spPr>
          <a:xfrm>
            <a:off x="4873857" y="3560457"/>
            <a:ext cx="1202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Median effect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921FA8-6138-4E82-A5AB-4AC0E5E42F1E}"/>
              </a:ext>
            </a:extLst>
          </p:cNvPr>
          <p:cNvSpPr txBox="1"/>
          <p:nvPr/>
        </p:nvSpPr>
        <p:spPr>
          <a:xfrm>
            <a:off x="9182755" y="2530305"/>
            <a:ext cx="107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Large effect</a:t>
            </a:r>
          </a:p>
        </p:txBody>
      </p:sp>
    </p:spTree>
    <p:extLst>
      <p:ext uri="{BB962C8B-B14F-4D97-AF65-F5344CB8AC3E}">
        <p14:creationId xmlns:p14="http://schemas.microsoft.com/office/powerpoint/2010/main" val="254126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DATA SIMULATION SETTINGS FOR MIDASim</vt:lpstr>
      <vt:lpstr>MIDASim</vt:lpstr>
      <vt:lpstr>Effect size</vt:lpstr>
      <vt:lpstr>Number of causal taxa</vt:lpstr>
      <vt:lpstr>Sample size</vt:lpstr>
      <vt:lpstr>Compositionality</vt:lpstr>
      <vt:lpstr>Sparseness</vt:lpstr>
      <vt:lpstr>No compositionality</vt:lpstr>
      <vt:lpstr>No compositionality</vt:lpstr>
      <vt:lpstr>Compositionality</vt:lpstr>
      <vt:lpstr>Compositionality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SIMULATION</dc:title>
  <dc:creator>MUSISI Connie</dc:creator>
  <cp:lastModifiedBy>MUSISI Connie</cp:lastModifiedBy>
  <cp:revision>26</cp:revision>
  <dcterms:created xsi:type="dcterms:W3CDTF">2025-05-20T07:37:36Z</dcterms:created>
  <dcterms:modified xsi:type="dcterms:W3CDTF">2025-08-07T09:26:01Z</dcterms:modified>
</cp:coreProperties>
</file>