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8"/>
    <p:restoredTop sz="94674"/>
  </p:normalViewPr>
  <p:slideViewPr>
    <p:cSldViewPr snapToGrid="0">
      <p:cViewPr varScale="1">
        <p:scale>
          <a:sx n="102" d="100"/>
          <a:sy n="102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A6C94-EE5D-4CF5-0657-1D97EB7FD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54EE4E-FF5D-D602-71B3-BD307F449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C60E84-8F85-7D35-844A-1C38AE16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40CDB-52E1-83B9-2548-87763BC6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B5BAB-8E2B-2B09-61DA-519D41F9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85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724E3-A7A9-F8A9-4272-D190F2EA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94364E-6F54-A047-E5F4-507B2615D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7FC870-E963-95F7-8B92-8DDAF594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2A29D-7E39-B8E5-AC45-3D243611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B7762C-083B-AAC4-5760-1FC91902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753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BAC14C-15D2-87CC-2AE1-75BD8F974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9D3CA9-29EF-52AA-719F-402B1DD8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0E2250-27BE-44A2-6711-C11EF851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CF6CF-7BD2-E2E2-E594-207CA68A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3E5F6-F42A-AE20-F74C-4C05D35C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18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95116-E718-3ECC-4F97-488BA9C2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2C731E-D2DC-5EA9-3CFF-8B008C7E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F4F27-47CF-1A98-34A5-93CE14DE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56357-744C-EA77-251C-19AF8065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8F40B3-6F9F-0A15-6242-971D5E03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577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C9EE-E16B-7CB1-66B0-3E3CC8C6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596469-9D27-40BD-12C9-C0F11FE1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390EFE-6BB9-2034-EA50-C4802231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64D4D9-AEE5-35EB-AB46-1B246E74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AAD7D-1220-10E1-95D6-8DF15B9B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12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45204-3E20-C133-F4F7-85267D5B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FE35C-CB39-FC60-8E4A-9CBFFCA25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22C692-52BC-74F4-7020-3E068958E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5DBC2C-22E4-0996-74D7-9E4B84BD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F42770-133E-2ECB-43ED-A8A9B50F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98593F-E50E-14C5-9C6D-3DEB3D78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364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88A2C-2887-51BE-109F-7A58752A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F9B0FA-E071-080D-699A-E0161EA9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A62A17-BD0B-1C63-8C29-EEE2F571D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2B490-7D2B-1938-9009-592A55B54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0D79F0-9B34-2BBB-89ED-70172F7D8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42F880-5039-1A65-15D0-FAA794A1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32E708-4A95-9237-2577-3A6930C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D116D-E98B-CFAC-481F-28CC2B1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552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1CB58-6F75-8431-6CDE-23C7C0E4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D83D4D-BBA9-38BF-A9B9-DE9FE4E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FCAC38-F1A2-4873-9754-85CC35EA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4626F7-F805-79E6-FFB8-5D53667E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8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35514A-159C-1055-4DD3-0F4D2268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460B54-0A99-6643-CF69-C64705DF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30C372-1E95-3A46-6141-39708405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28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DB6E5-A50D-67F5-8559-30C17775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3884C-A64E-715E-7B63-F0282C8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B7BF9A-F20E-9EB6-3DA7-919479D1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12C742-322D-3BC7-6849-81EB421B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67663C-F89E-5D16-8DF3-12C98845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293CEF-9954-DF7F-FA76-99BEF6FF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506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275A9-1BE9-ADB8-8FEA-A4697250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B0D477-5700-646B-7A52-88D4146C6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36ADF2-CEF2-1337-EA4D-C298FAE5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675635-A11C-6E56-B495-862E548E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3B7DBB-46CA-304C-9EEA-5B8ED6D3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BAE7E5-D24D-1FF6-9BC9-13CA10B7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86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A02DA4-D1A9-8196-B295-3307CEAD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40067E-C98B-EA56-2160-5A20BCAC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EE886A-AD09-DD42-ABA9-815EFA9B2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C3F-C235-7349-8DF0-B8DBE7568BE8}" type="datetimeFigureOut">
              <a:rPr kumimoji="1" lang="zh-TW" altLang="en-US" smtClean="0"/>
              <a:t>2025/3/10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D5060-70C1-C0E9-AC11-FD4E40303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72539A-F0E3-BD46-2B86-69AE19F28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655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BAFEA-3E11-5100-A38C-EA9F20554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5574F-2FF7-C381-17DB-1A26E6EC5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448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>
            <a:extLst>
              <a:ext uri="{FF2B5EF4-FFF2-40B4-BE49-F238E27FC236}">
                <a16:creationId xmlns:a16="http://schemas.microsoft.com/office/drawing/2014/main" id="{A3601ADF-E4AE-2A69-8FB3-812ACC6CBEF5}"/>
              </a:ext>
            </a:extLst>
          </p:cNvPr>
          <p:cNvSpPr/>
          <p:nvPr/>
        </p:nvSpPr>
        <p:spPr>
          <a:xfrm>
            <a:off x="104838" y="2627044"/>
            <a:ext cx="2324037" cy="629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症狀初步分析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8C675A-4230-79B4-0F43-A619DBFF2BE3}"/>
              </a:ext>
            </a:extLst>
          </p:cNvPr>
          <p:cNvSpPr txBox="1"/>
          <p:nvPr/>
        </p:nvSpPr>
        <p:spPr>
          <a:xfrm>
            <a:off x="0" y="112814"/>
            <a:ext cx="64171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Input:</a:t>
            </a:r>
            <a:r>
              <a:rPr kumimoji="1" lang="zh-TW" altLang="en-US" dirty="0"/>
              <a:t> 症狀</a:t>
            </a:r>
            <a:r>
              <a:rPr kumimoji="1" lang="en-US" altLang="zh-TW" dirty="0"/>
              <a:t>, </a:t>
            </a:r>
            <a:r>
              <a:rPr kumimoji="1" lang="zh-TW" altLang="en-US" dirty="0"/>
              <a:t>個人病史</a:t>
            </a:r>
            <a:r>
              <a:rPr kumimoji="1" lang="en-US" altLang="zh-TW" dirty="0"/>
              <a:t>, </a:t>
            </a:r>
            <a:r>
              <a:rPr kumimoji="1" lang="zh-TW" altLang="en-US" dirty="0"/>
              <a:t>家庭病史</a:t>
            </a:r>
            <a:r>
              <a:rPr kumimoji="1" lang="en-US" altLang="zh-TW" dirty="0"/>
              <a:t>, </a:t>
            </a:r>
            <a:r>
              <a:rPr kumimoji="1" lang="zh-TW" altLang="en-US" dirty="0"/>
              <a:t>地址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結果：可能疾病</a:t>
            </a:r>
            <a:r>
              <a:rPr kumimoji="1" lang="en-US" altLang="zh-TW" dirty="0"/>
              <a:t>, </a:t>
            </a:r>
            <a:r>
              <a:rPr kumimoji="1" lang="zh-TW" altLang="en-US" dirty="0"/>
              <a:t>欲掛號科別</a:t>
            </a:r>
            <a:r>
              <a:rPr kumimoji="1" lang="en-US" altLang="zh-TW" dirty="0"/>
              <a:t>, </a:t>
            </a:r>
            <a:r>
              <a:rPr kumimoji="1" lang="zh-TW" altLang="en-US" dirty="0"/>
              <a:t>附近醫院</a:t>
            </a:r>
            <a:r>
              <a:rPr kumimoji="1" lang="en-US" altLang="zh-TW" dirty="0"/>
              <a:t>/</a:t>
            </a:r>
            <a:r>
              <a:rPr kumimoji="1" lang="zh-TW" altLang="en-US" dirty="0"/>
              <a:t>藥局</a:t>
            </a:r>
            <a:r>
              <a:rPr kumimoji="1" lang="en-US" altLang="zh-TW" dirty="0"/>
              <a:t>, (</a:t>
            </a:r>
            <a:r>
              <a:rPr kumimoji="1" lang="zh-TW" altLang="en-US" dirty="0"/>
              <a:t>建議購買藥品</a:t>
            </a:r>
            <a:r>
              <a:rPr kumimoji="1" lang="en-US" altLang="zh-TW" dirty="0"/>
              <a:t>)</a:t>
            </a:r>
          </a:p>
          <a:p>
            <a:pPr algn="ctr"/>
            <a:r>
              <a:rPr kumimoji="1" lang="en-US" altLang="zh-TW" dirty="0"/>
              <a:t>How: </a:t>
            </a:r>
            <a:r>
              <a:rPr kumimoji="1" lang="zh-TW" altLang="en-US" dirty="0"/>
              <a:t>搜尋特定網站</a:t>
            </a:r>
            <a:r>
              <a:rPr kumimoji="1" lang="en-US" altLang="zh-TW" dirty="0"/>
              <a:t>, </a:t>
            </a:r>
            <a:r>
              <a:rPr kumimoji="1" lang="zh-TW" altLang="en-US" dirty="0"/>
              <a:t>新聞知道近期是否有什麼疾病流行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欲掛號科別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根據地址推薦附近醫院</a:t>
            </a:r>
            <a:r>
              <a:rPr kumimoji="1" lang="en-US" altLang="zh-TW" dirty="0"/>
              <a:t>/</a:t>
            </a:r>
            <a:r>
              <a:rPr kumimoji="1" lang="zh-TW" altLang="en-US" dirty="0"/>
              <a:t>藥局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是否可先至藥局買藥，是就提供建議用藥，否就跳出儘速就醫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95D923E3-37BF-C43C-A1BE-405D38345EF0}"/>
              </a:ext>
            </a:extLst>
          </p:cNvPr>
          <p:cNvSpPr/>
          <p:nvPr/>
        </p:nvSpPr>
        <p:spPr>
          <a:xfrm>
            <a:off x="104838" y="3412113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參考近期新聞，查詢最新疾病流行狀況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EB979E8D-38A0-8E55-7DBD-6805AEB247F9}"/>
              </a:ext>
            </a:extLst>
          </p:cNvPr>
          <p:cNvSpPr/>
          <p:nvPr/>
        </p:nvSpPr>
        <p:spPr>
          <a:xfrm>
            <a:off x="7612085" y="2568036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醫院診所推薦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3FE4012A-54A1-47CB-730F-F07B1C5204D1}"/>
              </a:ext>
            </a:extLst>
          </p:cNvPr>
          <p:cNvSpPr/>
          <p:nvPr/>
        </p:nvSpPr>
        <p:spPr>
          <a:xfrm>
            <a:off x="2678135" y="2941740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判斷嚴重程度，是否可至藥局購藥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A096A809-C118-4CFB-151B-85855BA6C3AA}"/>
              </a:ext>
            </a:extLst>
          </p:cNvPr>
          <p:cNvSpPr/>
          <p:nvPr/>
        </p:nvSpPr>
        <p:spPr>
          <a:xfrm>
            <a:off x="10079060" y="3401911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用藥推薦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FD77CDE9-CA40-187C-1C6C-13BD3A80DCFC}"/>
              </a:ext>
            </a:extLst>
          </p:cNvPr>
          <p:cNvSpPr/>
          <p:nvPr/>
        </p:nvSpPr>
        <p:spPr>
          <a:xfrm>
            <a:off x="7612085" y="3401911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藥局推薦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64B34FCC-8B58-0D6A-D047-193879C5647E}"/>
              </a:ext>
            </a:extLst>
          </p:cNvPr>
          <p:cNvSpPr/>
          <p:nvPr/>
        </p:nvSpPr>
        <p:spPr>
          <a:xfrm>
            <a:off x="5145110" y="2941740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看診科別推薦</a:t>
            </a:r>
          </a:p>
        </p:txBody>
      </p:sp>
    </p:spTree>
    <p:extLst>
      <p:ext uri="{BB962C8B-B14F-4D97-AF65-F5344CB8AC3E}">
        <p14:creationId xmlns:p14="http://schemas.microsoft.com/office/powerpoint/2010/main" val="299316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836E7C46-073D-64FF-A918-E7A3E8ABDC8B}"/>
              </a:ext>
            </a:extLst>
          </p:cNvPr>
          <p:cNvSpPr/>
          <p:nvPr/>
        </p:nvSpPr>
        <p:spPr>
          <a:xfrm>
            <a:off x="4139804" y="142876"/>
            <a:ext cx="2828924" cy="942975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/>
              <a:t>Input</a:t>
            </a:r>
            <a:endParaRPr kumimoji="1" lang="en-US" altLang="zh-TW" b="1" dirty="0"/>
          </a:p>
          <a:p>
            <a:pPr algn="ctr"/>
            <a:r>
              <a:rPr kumimoji="1" lang="zh-TW" altLang="en-US" sz="1400" dirty="0"/>
              <a:t>症狀</a:t>
            </a:r>
            <a:r>
              <a:rPr kumimoji="1" lang="en-US" altLang="zh-TW" sz="1400" dirty="0"/>
              <a:t>, </a:t>
            </a:r>
            <a:r>
              <a:rPr kumimoji="1" lang="zh-TW" altLang="en-US" sz="1400" dirty="0"/>
              <a:t>個人病史</a:t>
            </a:r>
            <a:r>
              <a:rPr kumimoji="1" lang="en-US" altLang="zh-TW" sz="1400" dirty="0"/>
              <a:t>, </a:t>
            </a:r>
            <a:r>
              <a:rPr kumimoji="1" lang="zh-TW" altLang="en-US" sz="1400" dirty="0"/>
              <a:t>家庭病史</a:t>
            </a:r>
            <a:r>
              <a:rPr kumimoji="1" lang="en-US" altLang="zh-TW" sz="1400" dirty="0"/>
              <a:t>, </a:t>
            </a:r>
            <a:r>
              <a:rPr kumimoji="1" lang="zh-TW" altLang="en-US" sz="1400" dirty="0"/>
              <a:t>旅遊史</a:t>
            </a:r>
            <a:r>
              <a:rPr kumimoji="1" lang="en-US" altLang="zh-TW" sz="1400" dirty="0"/>
              <a:t>, </a:t>
            </a:r>
            <a:r>
              <a:rPr kumimoji="1" lang="zh-TW" altLang="en-US" sz="1400" dirty="0"/>
              <a:t>地址</a:t>
            </a:r>
            <a:r>
              <a:rPr kumimoji="1" lang="en-US" altLang="zh-TW" sz="1400" dirty="0"/>
              <a:t> </a:t>
            </a:r>
            <a:endParaRPr kumimoji="1" lang="zh-TW" altLang="en-US" sz="1400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E13E5930-B184-2936-0994-77788CA3FA7C}"/>
              </a:ext>
            </a:extLst>
          </p:cNvPr>
          <p:cNvSpPr/>
          <p:nvPr/>
        </p:nvSpPr>
        <p:spPr>
          <a:xfrm>
            <a:off x="2619438" y="1654750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症狀分析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（列出可能疾病）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2D00041D-0915-BB88-5423-26C1CD6B7160}"/>
              </a:ext>
            </a:extLst>
          </p:cNvPr>
          <p:cNvSpPr/>
          <p:nvPr/>
        </p:nvSpPr>
        <p:spPr>
          <a:xfrm>
            <a:off x="6205600" y="1654750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新聞檢索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（查詢近期流行病）</a:t>
            </a: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E53B5587-C4B0-7D27-8400-86FD90BD2674}"/>
              </a:ext>
            </a:extLst>
          </p:cNvPr>
          <p:cNvCxnSpPr>
            <a:stCxn id="2" idx="3"/>
            <a:endCxn id="4" idx="0"/>
          </p:cNvCxnSpPr>
          <p:nvPr/>
        </p:nvCxnSpPr>
        <p:spPr>
          <a:xfrm rot="5400000">
            <a:off x="4324477" y="542832"/>
            <a:ext cx="568899" cy="1654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254A6499-DED9-2E0F-3DE6-5EE8CB236716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 rot="16200000" flipH="1">
            <a:off x="6117557" y="404687"/>
            <a:ext cx="568899" cy="1931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611E8688-484F-2921-FA6D-831F9B1A1102}"/>
              </a:ext>
            </a:extLst>
          </p:cNvPr>
          <p:cNvSpPr/>
          <p:nvPr/>
        </p:nvSpPr>
        <p:spPr>
          <a:xfrm>
            <a:off x="3975208" y="2768261"/>
            <a:ext cx="3158116" cy="1477560"/>
          </a:xfrm>
          <a:prstGeom prst="diamond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嚴重程度判斷</a:t>
            </a:r>
            <a:endParaRPr kumimoji="1" lang="en-US" altLang="zh-TW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（是否須就醫）</a:t>
            </a: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FE653678-5C8A-7BAE-72C0-20372E55C7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4425802" y="1639796"/>
            <a:ext cx="484119" cy="1772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>
            <a:extLst>
              <a:ext uri="{FF2B5EF4-FFF2-40B4-BE49-F238E27FC236}">
                <a16:creationId xmlns:a16="http://schemas.microsoft.com/office/drawing/2014/main" id="{2E024F71-2759-D35D-DC32-65CEBA9829D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6218884" y="1619525"/>
            <a:ext cx="484119" cy="181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13453066-A7CE-CEEC-F172-683E2915C22D}"/>
              </a:ext>
            </a:extLst>
          </p:cNvPr>
          <p:cNvSpPr/>
          <p:nvPr/>
        </p:nvSpPr>
        <p:spPr>
          <a:xfrm>
            <a:off x="1741674" y="4248592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看診科別建議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（建議應掛號科別）</a:t>
            </a: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ABFCC054-1F6A-8F04-FA09-240C263A254C}"/>
              </a:ext>
            </a:extLst>
          </p:cNvPr>
          <p:cNvSpPr/>
          <p:nvPr/>
        </p:nvSpPr>
        <p:spPr>
          <a:xfrm>
            <a:off x="1741674" y="5203250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醫療機構建議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（查找附近醫療機構）</a:t>
            </a: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91D2A21E-D129-9691-2A63-7055C06B4907}"/>
              </a:ext>
            </a:extLst>
          </p:cNvPr>
          <p:cNvSpPr/>
          <p:nvPr/>
        </p:nvSpPr>
        <p:spPr>
          <a:xfrm>
            <a:off x="7105231" y="5203250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藥局建議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（推薦附近藥局）</a:t>
            </a:r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C6708430-2D7D-55C6-7671-4DFB405D3413}"/>
              </a:ext>
            </a:extLst>
          </p:cNvPr>
          <p:cNvSpPr/>
          <p:nvPr/>
        </p:nvSpPr>
        <p:spPr>
          <a:xfrm>
            <a:off x="7105231" y="4248592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購買藥品建議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（建議可購買藥品）</a:t>
            </a:r>
          </a:p>
        </p:txBody>
      </p: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5D48E0F3-2B27-8A36-CD7C-3CB3BA9244DE}"/>
              </a:ext>
            </a:extLst>
          </p:cNvPr>
          <p:cNvCxnSpPr>
            <a:cxnSpLocks/>
            <a:stCxn id="14" idx="1"/>
            <a:endCxn id="23" idx="0"/>
          </p:cNvCxnSpPr>
          <p:nvPr/>
        </p:nvCxnSpPr>
        <p:spPr>
          <a:xfrm rot="10800000" flipV="1">
            <a:off x="2903694" y="3507040"/>
            <a:ext cx="1071515" cy="741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C68E4A-B36F-1CF7-D701-66EECCA89CD6}"/>
              </a:ext>
            </a:extLst>
          </p:cNvPr>
          <p:cNvSpPr txBox="1"/>
          <p:nvPr/>
        </p:nvSpPr>
        <p:spPr>
          <a:xfrm>
            <a:off x="3289696" y="314325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Yes</a:t>
            </a:r>
            <a:endParaRPr kumimoji="1" lang="zh-TW" altLang="en-US" dirty="0"/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BAF91B-85F3-C740-45CA-554A63FACA6A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7133324" y="3507041"/>
            <a:ext cx="1133926" cy="741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0C4D69D-86E5-EA69-0FE7-21F44FC85992}"/>
              </a:ext>
            </a:extLst>
          </p:cNvPr>
          <p:cNvSpPr txBox="1"/>
          <p:nvPr/>
        </p:nvSpPr>
        <p:spPr>
          <a:xfrm>
            <a:off x="7708784" y="31404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</a:t>
            </a:r>
            <a:endParaRPr kumimoji="1" lang="zh-TW" altLang="en-US" dirty="0"/>
          </a:p>
        </p:txBody>
      </p: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66FA36F9-560D-3E9C-3F9C-C96D6381B590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903693" y="4877984"/>
            <a:ext cx="0" cy="3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7069802D-ACB4-5E06-9A54-60A72488085C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>
            <a:off x="8267250" y="4877984"/>
            <a:ext cx="0" cy="3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結束點 49">
            <a:extLst>
              <a:ext uri="{FF2B5EF4-FFF2-40B4-BE49-F238E27FC236}">
                <a16:creationId xmlns:a16="http://schemas.microsoft.com/office/drawing/2014/main" id="{935FE18A-3A3D-B3F4-8387-85F76E09B746}"/>
              </a:ext>
            </a:extLst>
          </p:cNvPr>
          <p:cNvSpPr/>
          <p:nvPr/>
        </p:nvSpPr>
        <p:spPr>
          <a:xfrm>
            <a:off x="4332684" y="6402470"/>
            <a:ext cx="2443163" cy="62530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/>
              <a:t>Output</a:t>
            </a:r>
          </a:p>
          <a:p>
            <a:pPr algn="ctr"/>
            <a:r>
              <a:rPr kumimoji="1" lang="zh-TW" altLang="en-US" sz="1400" dirty="0"/>
              <a:t>個人化建議報告</a:t>
            </a:r>
          </a:p>
        </p:txBody>
      </p: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349A35CD-3944-6E20-13CC-E27A65705FD5}"/>
              </a:ext>
            </a:extLst>
          </p:cNvPr>
          <p:cNvCxnSpPr>
            <a:stCxn id="25" idx="2"/>
            <a:endCxn id="50" idx="0"/>
          </p:cNvCxnSpPr>
          <p:nvPr/>
        </p:nvCxnSpPr>
        <p:spPr>
          <a:xfrm rot="16200000" flipH="1">
            <a:off x="3944065" y="4792269"/>
            <a:ext cx="569828" cy="2650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>
            <a:extLst>
              <a:ext uri="{FF2B5EF4-FFF2-40B4-BE49-F238E27FC236}">
                <a16:creationId xmlns:a16="http://schemas.microsoft.com/office/drawing/2014/main" id="{812CCDA8-AE19-E95E-678C-F9F0031CA9F8}"/>
              </a:ext>
            </a:extLst>
          </p:cNvPr>
          <p:cNvCxnSpPr>
            <a:stCxn id="26" idx="2"/>
            <a:endCxn id="50" idx="0"/>
          </p:cNvCxnSpPr>
          <p:nvPr/>
        </p:nvCxnSpPr>
        <p:spPr>
          <a:xfrm rot="5400000">
            <a:off x="6625844" y="4761064"/>
            <a:ext cx="569828" cy="2712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4165</TotalTime>
  <Words>186</Words>
  <Application>Microsoft Macintosh PowerPoint</Application>
  <PresentationFormat>寬螢幕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2025-03-09T16:52:27Z</dcterms:created>
  <dcterms:modified xsi:type="dcterms:W3CDTF">2025-03-12T14:17:41Z</dcterms:modified>
</cp:coreProperties>
</file>