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271" r:id="rId2"/>
    <p:sldId id="266" r:id="rId3"/>
    <p:sldId id="269" r:id="rId4"/>
    <p:sldId id="290" r:id="rId5"/>
    <p:sldId id="291" r:id="rId6"/>
    <p:sldId id="292" r:id="rId7"/>
    <p:sldId id="264" r:id="rId8"/>
    <p:sldId id="262" r:id="rId9"/>
    <p:sldId id="301" r:id="rId10"/>
    <p:sldId id="293" r:id="rId11"/>
    <p:sldId id="294" r:id="rId12"/>
    <p:sldId id="300" r:id="rId13"/>
    <p:sldId id="275" r:id="rId14"/>
    <p:sldId id="302" r:id="rId15"/>
    <p:sldId id="263" r:id="rId16"/>
    <p:sldId id="295" r:id="rId17"/>
    <p:sldId id="296" r:id="rId18"/>
    <p:sldId id="276" r:id="rId19"/>
    <p:sldId id="277" r:id="rId20"/>
    <p:sldId id="279" r:id="rId21"/>
    <p:sldId id="261" r:id="rId22"/>
    <p:sldId id="289" r:id="rId23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0DCDE-3E38-4D63-9614-9EF703158DE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177CA81-D62B-438B-AC73-F50D6F4AF8C1}">
      <dgm:prSet phldrT="[Text]" custT="1"/>
      <dgm:spPr/>
      <dgm:t>
        <a:bodyPr/>
        <a:lstStyle/>
        <a:p>
          <a:r>
            <a:rPr lang="en-US" sz="2000" dirty="0" smtClean="0"/>
            <a:t/>
          </a:r>
          <a:br>
            <a:rPr lang="en-US" sz="2000" dirty="0" smtClean="0"/>
          </a:br>
          <a:r>
            <a:rPr lang="en-US" sz="2400" dirty="0" smtClean="0"/>
            <a:t>Data Scientist</a:t>
          </a:r>
        </a:p>
        <a:p>
          <a:r>
            <a:rPr lang="en-US" sz="1600" dirty="0" smtClean="0"/>
            <a:t>*</a:t>
          </a:r>
        </a:p>
        <a:p>
          <a:r>
            <a:rPr lang="en-US" sz="1900" dirty="0" smtClean="0"/>
            <a:t>Exploratory DA</a:t>
          </a:r>
        </a:p>
        <a:p>
          <a:endParaRPr lang="en-US" sz="1500" dirty="0"/>
        </a:p>
      </dgm:t>
    </dgm:pt>
    <dgm:pt modelId="{554C51C9-E235-4F14-AE18-EDF9902A4EB7}" type="parTrans" cxnId="{BF843DB1-3BEA-4993-AB51-615463817CAF}">
      <dgm:prSet/>
      <dgm:spPr/>
      <dgm:t>
        <a:bodyPr/>
        <a:lstStyle/>
        <a:p>
          <a:endParaRPr lang="en-US"/>
        </a:p>
      </dgm:t>
    </dgm:pt>
    <dgm:pt modelId="{65B904E2-4476-47EE-946B-67032176C688}" type="sibTrans" cxnId="{BF843DB1-3BEA-4993-AB51-615463817CAF}">
      <dgm:prSet/>
      <dgm:spPr/>
      <dgm:t>
        <a:bodyPr/>
        <a:lstStyle/>
        <a:p>
          <a:endParaRPr lang="en-US"/>
        </a:p>
      </dgm:t>
    </dgm:pt>
    <dgm:pt modelId="{5489A597-282E-4AF4-9971-7FDDC689100E}">
      <dgm:prSet phldrT="[Text]"/>
      <dgm:spPr/>
      <dgm:t>
        <a:bodyPr/>
        <a:lstStyle/>
        <a:p>
          <a:r>
            <a:rPr lang="en-US" dirty="0" smtClean="0"/>
            <a:t>Explanatory DA</a:t>
          </a:r>
          <a:endParaRPr lang="en-US" dirty="0"/>
        </a:p>
      </dgm:t>
    </dgm:pt>
    <dgm:pt modelId="{CC72E41A-ADDB-4F86-8A86-A6F2E0BDE64B}" type="parTrans" cxnId="{65632B48-174B-4D33-93EB-F03021E824D9}">
      <dgm:prSet/>
      <dgm:spPr/>
      <dgm:t>
        <a:bodyPr/>
        <a:lstStyle/>
        <a:p>
          <a:endParaRPr lang="en-US"/>
        </a:p>
      </dgm:t>
    </dgm:pt>
    <dgm:pt modelId="{680421AE-C0C0-4771-863F-7C2FDBA179BE}" type="sibTrans" cxnId="{65632B48-174B-4D33-93EB-F03021E824D9}">
      <dgm:prSet/>
      <dgm:spPr/>
      <dgm:t>
        <a:bodyPr/>
        <a:lstStyle/>
        <a:p>
          <a:endParaRPr lang="en-US"/>
        </a:p>
      </dgm:t>
    </dgm:pt>
    <dgm:pt modelId="{D552E7C3-A2F8-4C8F-882E-E5065EBFDEF7}">
      <dgm:prSet phldrT="[Text]"/>
      <dgm:spPr/>
      <dgm:t>
        <a:bodyPr/>
        <a:lstStyle/>
        <a:p>
          <a:r>
            <a:rPr lang="en-US" dirty="0" smtClean="0"/>
            <a:t>End User</a:t>
          </a:r>
        </a:p>
        <a:p>
          <a:r>
            <a:rPr lang="en-US" dirty="0" smtClean="0"/>
            <a:t>* </a:t>
          </a:r>
        </a:p>
        <a:p>
          <a:r>
            <a:rPr lang="en-US" dirty="0" smtClean="0"/>
            <a:t>Exploratory DA</a:t>
          </a:r>
          <a:endParaRPr lang="en-US" dirty="0"/>
        </a:p>
      </dgm:t>
    </dgm:pt>
    <dgm:pt modelId="{CE183F35-BB1B-4BAD-B751-EC3360606D48}" type="parTrans" cxnId="{D9E2C310-1D97-407E-9FE2-5C0CCA4E13CD}">
      <dgm:prSet/>
      <dgm:spPr/>
      <dgm:t>
        <a:bodyPr/>
        <a:lstStyle/>
        <a:p>
          <a:endParaRPr lang="en-US"/>
        </a:p>
      </dgm:t>
    </dgm:pt>
    <dgm:pt modelId="{CF43FEF3-2345-44D3-B6F7-78397A55623D}" type="sibTrans" cxnId="{D9E2C310-1D97-407E-9FE2-5C0CCA4E13CD}">
      <dgm:prSet/>
      <dgm:spPr/>
      <dgm:t>
        <a:bodyPr/>
        <a:lstStyle/>
        <a:p>
          <a:endParaRPr lang="en-US"/>
        </a:p>
      </dgm:t>
    </dgm:pt>
    <dgm:pt modelId="{4AE4778B-B2BA-4EF8-A3E6-DEF4AD75A3B0}" type="pres">
      <dgm:prSet presAssocID="{B4C0DCDE-3E38-4D63-9614-9EF703158DED}" presName="Name0" presStyleCnt="0">
        <dgm:presLayoutVars>
          <dgm:dir/>
          <dgm:animLvl val="lvl"/>
          <dgm:resizeHandles val="exact"/>
        </dgm:presLayoutVars>
      </dgm:prSet>
      <dgm:spPr/>
    </dgm:pt>
    <dgm:pt modelId="{94DA87AF-0792-40A3-8595-A702044BC9F7}" type="pres">
      <dgm:prSet presAssocID="{0177CA81-D62B-438B-AC73-F50D6F4AF8C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83DE-9A75-40A0-8138-7D3F8D9C1A35}" type="pres">
      <dgm:prSet presAssocID="{65B904E2-4476-47EE-946B-67032176C688}" presName="parTxOnlySpace" presStyleCnt="0"/>
      <dgm:spPr/>
    </dgm:pt>
    <dgm:pt modelId="{6A31E626-C649-488F-969F-884865FFF559}" type="pres">
      <dgm:prSet presAssocID="{5489A597-282E-4AF4-9971-7FDDC689100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54E0B-6332-4ADC-AB0D-A4CF303D7044}" type="pres">
      <dgm:prSet presAssocID="{680421AE-C0C0-4771-863F-7C2FDBA179BE}" presName="parTxOnlySpace" presStyleCnt="0"/>
      <dgm:spPr/>
    </dgm:pt>
    <dgm:pt modelId="{3D02D727-7C8A-4395-A37C-AEB5885812A3}" type="pres">
      <dgm:prSet presAssocID="{D552E7C3-A2F8-4C8F-882E-E5065EBFDEF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632B48-174B-4D33-93EB-F03021E824D9}" srcId="{B4C0DCDE-3E38-4D63-9614-9EF703158DED}" destId="{5489A597-282E-4AF4-9971-7FDDC689100E}" srcOrd="1" destOrd="0" parTransId="{CC72E41A-ADDB-4F86-8A86-A6F2E0BDE64B}" sibTransId="{680421AE-C0C0-4771-863F-7C2FDBA179BE}"/>
    <dgm:cxn modelId="{C92669F3-9594-460B-86E8-AF61876E6F04}" type="presOf" srcId="{0177CA81-D62B-438B-AC73-F50D6F4AF8C1}" destId="{94DA87AF-0792-40A3-8595-A702044BC9F7}" srcOrd="0" destOrd="0" presId="urn:microsoft.com/office/officeart/2005/8/layout/chevron1"/>
    <dgm:cxn modelId="{C60202DF-BC6E-4DF2-8091-E71F00997424}" type="presOf" srcId="{5489A597-282E-4AF4-9971-7FDDC689100E}" destId="{6A31E626-C649-488F-969F-884865FFF559}" srcOrd="0" destOrd="0" presId="urn:microsoft.com/office/officeart/2005/8/layout/chevron1"/>
    <dgm:cxn modelId="{D9E2C310-1D97-407E-9FE2-5C0CCA4E13CD}" srcId="{B4C0DCDE-3E38-4D63-9614-9EF703158DED}" destId="{D552E7C3-A2F8-4C8F-882E-E5065EBFDEF7}" srcOrd="2" destOrd="0" parTransId="{CE183F35-BB1B-4BAD-B751-EC3360606D48}" sibTransId="{CF43FEF3-2345-44D3-B6F7-78397A55623D}"/>
    <dgm:cxn modelId="{BF843DB1-3BEA-4993-AB51-615463817CAF}" srcId="{B4C0DCDE-3E38-4D63-9614-9EF703158DED}" destId="{0177CA81-D62B-438B-AC73-F50D6F4AF8C1}" srcOrd="0" destOrd="0" parTransId="{554C51C9-E235-4F14-AE18-EDF9902A4EB7}" sibTransId="{65B904E2-4476-47EE-946B-67032176C688}"/>
    <dgm:cxn modelId="{D93ABC80-58AF-4624-8E0F-2A1438EBAE21}" type="presOf" srcId="{B4C0DCDE-3E38-4D63-9614-9EF703158DED}" destId="{4AE4778B-B2BA-4EF8-A3E6-DEF4AD75A3B0}" srcOrd="0" destOrd="0" presId="urn:microsoft.com/office/officeart/2005/8/layout/chevron1"/>
    <dgm:cxn modelId="{985B6A86-C129-4AFC-A0FD-4C9721619287}" type="presOf" srcId="{D552E7C3-A2F8-4C8F-882E-E5065EBFDEF7}" destId="{3D02D727-7C8A-4395-A37C-AEB5885812A3}" srcOrd="0" destOrd="0" presId="urn:microsoft.com/office/officeart/2005/8/layout/chevron1"/>
    <dgm:cxn modelId="{2662D28C-7E97-402E-A403-CC9E59DA61EA}" type="presParOf" srcId="{4AE4778B-B2BA-4EF8-A3E6-DEF4AD75A3B0}" destId="{94DA87AF-0792-40A3-8595-A702044BC9F7}" srcOrd="0" destOrd="0" presId="urn:microsoft.com/office/officeart/2005/8/layout/chevron1"/>
    <dgm:cxn modelId="{377008DF-5741-47C7-A9D0-CE802A041ABE}" type="presParOf" srcId="{4AE4778B-B2BA-4EF8-A3E6-DEF4AD75A3B0}" destId="{8F2F83DE-9A75-40A0-8138-7D3F8D9C1A35}" srcOrd="1" destOrd="0" presId="urn:microsoft.com/office/officeart/2005/8/layout/chevron1"/>
    <dgm:cxn modelId="{E5854C96-24BF-4A02-9BE7-92388291BE75}" type="presParOf" srcId="{4AE4778B-B2BA-4EF8-A3E6-DEF4AD75A3B0}" destId="{6A31E626-C649-488F-969F-884865FFF559}" srcOrd="2" destOrd="0" presId="urn:microsoft.com/office/officeart/2005/8/layout/chevron1"/>
    <dgm:cxn modelId="{69F62763-2DE0-4FBA-BF49-EE2B9E6F688C}" type="presParOf" srcId="{4AE4778B-B2BA-4EF8-A3E6-DEF4AD75A3B0}" destId="{1D154E0B-6332-4ADC-AB0D-A4CF303D7044}" srcOrd="3" destOrd="0" presId="urn:microsoft.com/office/officeart/2005/8/layout/chevron1"/>
    <dgm:cxn modelId="{719EB20A-CF67-4281-87BB-E8946C603B8E}" type="presParOf" srcId="{4AE4778B-B2BA-4EF8-A3E6-DEF4AD75A3B0}" destId="{3D02D727-7C8A-4395-A37C-AEB5885812A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77ADC-9B1E-468F-95BE-69E7F9909715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63C49961-ED55-48EF-9792-A45FB585B7E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Data set</a:t>
          </a:r>
          <a:endParaRPr lang="en-US" dirty="0">
            <a:solidFill>
              <a:sysClr val="windowText" lastClr="000000"/>
            </a:solidFill>
          </a:endParaRPr>
        </a:p>
      </dgm:t>
    </dgm:pt>
    <dgm:pt modelId="{E0154884-8272-4598-A744-41A8684D254F}" type="parTrans" cxnId="{890041F2-73DF-4E2C-A25C-1D15C5C27FC3}">
      <dgm:prSet/>
      <dgm:spPr/>
      <dgm:t>
        <a:bodyPr/>
        <a:lstStyle/>
        <a:p>
          <a:endParaRPr lang="en-US"/>
        </a:p>
      </dgm:t>
    </dgm:pt>
    <dgm:pt modelId="{392C726D-68D7-48F1-9725-CB2C24ED01DE}" type="sibTrans" cxnId="{890041F2-73DF-4E2C-A25C-1D15C5C27FC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916E467E-F3C1-4858-839E-4495FA96A83D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ggvis() call</a:t>
          </a:r>
          <a:endParaRPr lang="en-US" dirty="0">
            <a:solidFill>
              <a:sysClr val="windowText" lastClr="000000"/>
            </a:solidFill>
          </a:endParaRPr>
        </a:p>
      </dgm:t>
    </dgm:pt>
    <dgm:pt modelId="{CEB6B28D-CBE9-4C8D-BC34-8BA25A6F99A6}" type="parTrans" cxnId="{E2F0A36E-B158-4101-A93C-BEC611BCBE4A}">
      <dgm:prSet/>
      <dgm:spPr/>
      <dgm:t>
        <a:bodyPr/>
        <a:lstStyle/>
        <a:p>
          <a:endParaRPr lang="en-US"/>
        </a:p>
      </dgm:t>
    </dgm:pt>
    <dgm:pt modelId="{CF15B14C-6312-4614-B835-916F1CFF8EF6}" type="sibTrans" cxnId="{E2F0A36E-B158-4101-A93C-BEC611BCBE4A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D9D65ED3-7A67-4409-80D3-9F46ECA37FB5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plot call</a:t>
          </a:r>
          <a:endParaRPr lang="en-US" dirty="0">
            <a:solidFill>
              <a:sysClr val="windowText" lastClr="000000"/>
            </a:solidFill>
          </a:endParaRPr>
        </a:p>
      </dgm:t>
    </dgm:pt>
    <dgm:pt modelId="{E5F2FB25-FD51-46F8-8023-AA79F9F78B43}" type="parTrans" cxnId="{535154FE-A553-473A-B222-3C14C0644334}">
      <dgm:prSet/>
      <dgm:spPr/>
      <dgm:t>
        <a:bodyPr/>
        <a:lstStyle/>
        <a:p>
          <a:endParaRPr lang="en-US"/>
        </a:p>
      </dgm:t>
    </dgm:pt>
    <dgm:pt modelId="{3CDDA655-A283-4134-97CD-EAA67B650CF2}" type="sibTrans" cxnId="{535154FE-A553-473A-B222-3C14C0644334}">
      <dgm:prSet/>
      <dgm:spPr/>
      <dgm:t>
        <a:bodyPr/>
        <a:lstStyle/>
        <a:p>
          <a:endParaRPr lang="en-US"/>
        </a:p>
      </dgm:t>
    </dgm:pt>
    <dgm:pt modelId="{41DBD52D-138C-47AF-ADC4-452D4E74029C}" type="pres">
      <dgm:prSet presAssocID="{6DC77ADC-9B1E-468F-95BE-69E7F9909715}" presName="linearFlow" presStyleCnt="0">
        <dgm:presLayoutVars>
          <dgm:resizeHandles val="exact"/>
        </dgm:presLayoutVars>
      </dgm:prSet>
      <dgm:spPr/>
    </dgm:pt>
    <dgm:pt modelId="{391038E5-8706-4E1C-905A-B529104A7244}" type="pres">
      <dgm:prSet presAssocID="{63C49961-ED55-48EF-9792-A45FB585B7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2DC9B-ED54-49B8-9159-B602311805A4}" type="pres">
      <dgm:prSet presAssocID="{392C726D-68D7-48F1-9725-CB2C24ED01DE}" presName="sibTrans" presStyleLbl="sibTrans2D1" presStyleIdx="0" presStyleCnt="2" custScaleX="140176" custScaleY="279212"/>
      <dgm:spPr/>
      <dgm:t>
        <a:bodyPr/>
        <a:lstStyle/>
        <a:p>
          <a:endParaRPr lang="en-US"/>
        </a:p>
      </dgm:t>
    </dgm:pt>
    <dgm:pt modelId="{D707440B-3A07-493A-BCED-4440139AE1A4}" type="pres">
      <dgm:prSet presAssocID="{392C726D-68D7-48F1-9725-CB2C24ED01D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FCBB2E-847C-4BFD-94B9-BEA6011B6A6C}" type="pres">
      <dgm:prSet presAssocID="{916E467E-F3C1-4858-839E-4495FA96A83D}" presName="node" presStyleLbl="node1" presStyleIdx="1" presStyleCnt="3" custLinFactNeighborX="721" custLinFactNeighborY="20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A3383-0BB3-45D7-9685-4BDB893B5BF0}" type="pres">
      <dgm:prSet presAssocID="{CF15B14C-6312-4614-B835-916F1CFF8EF6}" presName="sibTrans" presStyleLbl="sibTrans2D1" presStyleIdx="1" presStyleCnt="2" custScaleX="133335" custScaleY="305849"/>
      <dgm:spPr/>
      <dgm:t>
        <a:bodyPr/>
        <a:lstStyle/>
        <a:p>
          <a:endParaRPr lang="en-US"/>
        </a:p>
      </dgm:t>
    </dgm:pt>
    <dgm:pt modelId="{F9DF075A-3AB4-4A7F-A9CB-C2BABBC465FE}" type="pres">
      <dgm:prSet presAssocID="{CF15B14C-6312-4614-B835-916F1CFF8EF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A9411BF-007D-494C-9122-A4BA88A78C88}" type="pres">
      <dgm:prSet presAssocID="{D9D65ED3-7A67-4409-80D3-9F46ECA37FB5}" presName="node" presStyleLbl="node1" presStyleIdx="2" presStyleCnt="3" custLinFactY="3652" custLinFactNeighborX="72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5154FE-A553-473A-B222-3C14C0644334}" srcId="{6DC77ADC-9B1E-468F-95BE-69E7F9909715}" destId="{D9D65ED3-7A67-4409-80D3-9F46ECA37FB5}" srcOrd="2" destOrd="0" parTransId="{E5F2FB25-FD51-46F8-8023-AA79F9F78B43}" sibTransId="{3CDDA655-A283-4134-97CD-EAA67B650CF2}"/>
    <dgm:cxn modelId="{0B37FC9F-9DBE-44AF-BB75-84D66493A654}" type="presOf" srcId="{CF15B14C-6312-4614-B835-916F1CFF8EF6}" destId="{F9DF075A-3AB4-4A7F-A9CB-C2BABBC465FE}" srcOrd="1" destOrd="0" presId="urn:microsoft.com/office/officeart/2005/8/layout/process2"/>
    <dgm:cxn modelId="{E2F0A36E-B158-4101-A93C-BEC611BCBE4A}" srcId="{6DC77ADC-9B1E-468F-95BE-69E7F9909715}" destId="{916E467E-F3C1-4858-839E-4495FA96A83D}" srcOrd="1" destOrd="0" parTransId="{CEB6B28D-CBE9-4C8D-BC34-8BA25A6F99A6}" sibTransId="{CF15B14C-6312-4614-B835-916F1CFF8EF6}"/>
    <dgm:cxn modelId="{E60250EB-7C08-49BF-A857-CD3B4173BB53}" type="presOf" srcId="{392C726D-68D7-48F1-9725-CB2C24ED01DE}" destId="{2E32DC9B-ED54-49B8-9159-B602311805A4}" srcOrd="0" destOrd="0" presId="urn:microsoft.com/office/officeart/2005/8/layout/process2"/>
    <dgm:cxn modelId="{D97E77E5-93A7-4CE5-83E2-D51D6D590704}" type="presOf" srcId="{D9D65ED3-7A67-4409-80D3-9F46ECA37FB5}" destId="{CA9411BF-007D-494C-9122-A4BA88A78C88}" srcOrd="0" destOrd="0" presId="urn:microsoft.com/office/officeart/2005/8/layout/process2"/>
    <dgm:cxn modelId="{E8C90400-7421-489D-A41E-692B0FFE8864}" type="presOf" srcId="{916E467E-F3C1-4858-839E-4495FA96A83D}" destId="{D0FCBB2E-847C-4BFD-94B9-BEA6011B6A6C}" srcOrd="0" destOrd="0" presId="urn:microsoft.com/office/officeart/2005/8/layout/process2"/>
    <dgm:cxn modelId="{FFF979A1-357B-48DE-B8BC-634808B789B1}" type="presOf" srcId="{392C726D-68D7-48F1-9725-CB2C24ED01DE}" destId="{D707440B-3A07-493A-BCED-4440139AE1A4}" srcOrd="1" destOrd="0" presId="urn:microsoft.com/office/officeart/2005/8/layout/process2"/>
    <dgm:cxn modelId="{5A995CE8-4F87-4370-ABC9-C276B5203D10}" type="presOf" srcId="{63C49961-ED55-48EF-9792-A45FB585B7EA}" destId="{391038E5-8706-4E1C-905A-B529104A7244}" srcOrd="0" destOrd="0" presId="urn:microsoft.com/office/officeart/2005/8/layout/process2"/>
    <dgm:cxn modelId="{27942C34-69F6-445A-96AE-3B021E1FC005}" type="presOf" srcId="{CF15B14C-6312-4614-B835-916F1CFF8EF6}" destId="{BDCA3383-0BB3-45D7-9685-4BDB893B5BF0}" srcOrd="0" destOrd="0" presId="urn:microsoft.com/office/officeart/2005/8/layout/process2"/>
    <dgm:cxn modelId="{890041F2-73DF-4E2C-A25C-1D15C5C27FC3}" srcId="{6DC77ADC-9B1E-468F-95BE-69E7F9909715}" destId="{63C49961-ED55-48EF-9792-A45FB585B7EA}" srcOrd="0" destOrd="0" parTransId="{E0154884-8272-4598-A744-41A8684D254F}" sibTransId="{392C726D-68D7-48F1-9725-CB2C24ED01DE}"/>
    <dgm:cxn modelId="{DDF81C6E-DC11-44D9-B962-91C5CAAE0CC5}" type="presOf" srcId="{6DC77ADC-9B1E-468F-95BE-69E7F9909715}" destId="{41DBD52D-138C-47AF-ADC4-452D4E74029C}" srcOrd="0" destOrd="0" presId="urn:microsoft.com/office/officeart/2005/8/layout/process2"/>
    <dgm:cxn modelId="{01528C33-57E6-42F3-BDC7-7F5B1570E0FC}" type="presParOf" srcId="{41DBD52D-138C-47AF-ADC4-452D4E74029C}" destId="{391038E5-8706-4E1C-905A-B529104A7244}" srcOrd="0" destOrd="0" presId="urn:microsoft.com/office/officeart/2005/8/layout/process2"/>
    <dgm:cxn modelId="{F7105E99-3EAD-489C-A3E9-0D2AEBCA808A}" type="presParOf" srcId="{41DBD52D-138C-47AF-ADC4-452D4E74029C}" destId="{2E32DC9B-ED54-49B8-9159-B602311805A4}" srcOrd="1" destOrd="0" presId="urn:microsoft.com/office/officeart/2005/8/layout/process2"/>
    <dgm:cxn modelId="{C8D29E35-27EB-484E-9D66-1B91E5AC3097}" type="presParOf" srcId="{2E32DC9B-ED54-49B8-9159-B602311805A4}" destId="{D707440B-3A07-493A-BCED-4440139AE1A4}" srcOrd="0" destOrd="0" presId="urn:microsoft.com/office/officeart/2005/8/layout/process2"/>
    <dgm:cxn modelId="{EF6B32D9-D401-4764-8E06-78C4CA025147}" type="presParOf" srcId="{41DBD52D-138C-47AF-ADC4-452D4E74029C}" destId="{D0FCBB2E-847C-4BFD-94B9-BEA6011B6A6C}" srcOrd="2" destOrd="0" presId="urn:microsoft.com/office/officeart/2005/8/layout/process2"/>
    <dgm:cxn modelId="{E5C81B5D-B99D-468D-94CA-D03772D94B06}" type="presParOf" srcId="{41DBD52D-138C-47AF-ADC4-452D4E74029C}" destId="{BDCA3383-0BB3-45D7-9685-4BDB893B5BF0}" srcOrd="3" destOrd="0" presId="urn:microsoft.com/office/officeart/2005/8/layout/process2"/>
    <dgm:cxn modelId="{51E37C42-6724-40E0-ABF7-C19DED1F2DD2}" type="presParOf" srcId="{BDCA3383-0BB3-45D7-9685-4BDB893B5BF0}" destId="{F9DF075A-3AB4-4A7F-A9CB-C2BABBC465FE}" srcOrd="0" destOrd="0" presId="urn:microsoft.com/office/officeart/2005/8/layout/process2"/>
    <dgm:cxn modelId="{95CC1CF3-E380-486F-B571-BC79B0FC75B9}" type="presParOf" srcId="{41DBD52D-138C-47AF-ADC4-452D4E74029C}" destId="{CA9411BF-007D-494C-9122-A4BA88A78C8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77ADC-9B1E-468F-95BE-69E7F9909715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63C49961-ED55-48EF-9792-A45FB585B7E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Data set</a:t>
          </a:r>
          <a:endParaRPr lang="en-US" dirty="0">
            <a:solidFill>
              <a:sysClr val="windowText" lastClr="000000"/>
            </a:solidFill>
          </a:endParaRPr>
        </a:p>
      </dgm:t>
    </dgm:pt>
    <dgm:pt modelId="{E0154884-8272-4598-A744-41A8684D254F}" type="parTrans" cxnId="{890041F2-73DF-4E2C-A25C-1D15C5C27FC3}">
      <dgm:prSet/>
      <dgm:spPr/>
      <dgm:t>
        <a:bodyPr/>
        <a:lstStyle/>
        <a:p>
          <a:endParaRPr lang="en-US"/>
        </a:p>
      </dgm:t>
    </dgm:pt>
    <dgm:pt modelId="{392C726D-68D7-48F1-9725-CB2C24ED01DE}" type="sibTrans" cxnId="{890041F2-73DF-4E2C-A25C-1D15C5C27FC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916E467E-F3C1-4858-839E-4495FA96A83D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ggvis() call</a:t>
          </a:r>
          <a:endParaRPr lang="en-US" dirty="0">
            <a:solidFill>
              <a:sysClr val="windowText" lastClr="000000"/>
            </a:solidFill>
          </a:endParaRPr>
        </a:p>
      </dgm:t>
    </dgm:pt>
    <dgm:pt modelId="{CEB6B28D-CBE9-4C8D-BC34-8BA25A6F99A6}" type="parTrans" cxnId="{E2F0A36E-B158-4101-A93C-BEC611BCBE4A}">
      <dgm:prSet/>
      <dgm:spPr/>
      <dgm:t>
        <a:bodyPr/>
        <a:lstStyle/>
        <a:p>
          <a:endParaRPr lang="en-US"/>
        </a:p>
      </dgm:t>
    </dgm:pt>
    <dgm:pt modelId="{CF15B14C-6312-4614-B835-916F1CFF8EF6}" type="sibTrans" cxnId="{E2F0A36E-B158-4101-A93C-BEC611BCBE4A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D9D65ED3-7A67-4409-80D3-9F46ECA37FB5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plot call</a:t>
          </a:r>
          <a:endParaRPr lang="en-US" dirty="0">
            <a:solidFill>
              <a:sysClr val="windowText" lastClr="000000"/>
            </a:solidFill>
          </a:endParaRPr>
        </a:p>
      </dgm:t>
    </dgm:pt>
    <dgm:pt modelId="{E5F2FB25-FD51-46F8-8023-AA79F9F78B43}" type="parTrans" cxnId="{535154FE-A553-473A-B222-3C14C0644334}">
      <dgm:prSet/>
      <dgm:spPr/>
      <dgm:t>
        <a:bodyPr/>
        <a:lstStyle/>
        <a:p>
          <a:endParaRPr lang="en-US"/>
        </a:p>
      </dgm:t>
    </dgm:pt>
    <dgm:pt modelId="{3CDDA655-A283-4134-97CD-EAA67B650CF2}" type="sibTrans" cxnId="{535154FE-A553-473A-B222-3C14C0644334}">
      <dgm:prSet/>
      <dgm:spPr/>
      <dgm:t>
        <a:bodyPr/>
        <a:lstStyle/>
        <a:p>
          <a:endParaRPr lang="en-US"/>
        </a:p>
      </dgm:t>
    </dgm:pt>
    <dgm:pt modelId="{41DBD52D-138C-47AF-ADC4-452D4E74029C}" type="pres">
      <dgm:prSet presAssocID="{6DC77ADC-9B1E-468F-95BE-69E7F9909715}" presName="linearFlow" presStyleCnt="0">
        <dgm:presLayoutVars>
          <dgm:resizeHandles val="exact"/>
        </dgm:presLayoutVars>
      </dgm:prSet>
      <dgm:spPr/>
    </dgm:pt>
    <dgm:pt modelId="{391038E5-8706-4E1C-905A-B529104A7244}" type="pres">
      <dgm:prSet presAssocID="{63C49961-ED55-48EF-9792-A45FB585B7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2DC9B-ED54-49B8-9159-B602311805A4}" type="pres">
      <dgm:prSet presAssocID="{392C726D-68D7-48F1-9725-CB2C24ED01DE}" presName="sibTrans" presStyleLbl="sibTrans2D1" presStyleIdx="0" presStyleCnt="2" custScaleX="140176" custScaleY="279212"/>
      <dgm:spPr/>
      <dgm:t>
        <a:bodyPr/>
        <a:lstStyle/>
        <a:p>
          <a:endParaRPr lang="en-US"/>
        </a:p>
      </dgm:t>
    </dgm:pt>
    <dgm:pt modelId="{D707440B-3A07-493A-BCED-4440139AE1A4}" type="pres">
      <dgm:prSet presAssocID="{392C726D-68D7-48F1-9725-CB2C24ED01D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FCBB2E-847C-4BFD-94B9-BEA6011B6A6C}" type="pres">
      <dgm:prSet presAssocID="{916E467E-F3C1-4858-839E-4495FA96A83D}" presName="node" presStyleLbl="node1" presStyleIdx="1" presStyleCnt="3" custLinFactNeighborX="721" custLinFactNeighborY="20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A3383-0BB3-45D7-9685-4BDB893B5BF0}" type="pres">
      <dgm:prSet presAssocID="{CF15B14C-6312-4614-B835-916F1CFF8EF6}" presName="sibTrans" presStyleLbl="sibTrans2D1" presStyleIdx="1" presStyleCnt="2" custScaleX="133335" custScaleY="305849"/>
      <dgm:spPr/>
      <dgm:t>
        <a:bodyPr/>
        <a:lstStyle/>
        <a:p>
          <a:endParaRPr lang="en-US"/>
        </a:p>
      </dgm:t>
    </dgm:pt>
    <dgm:pt modelId="{F9DF075A-3AB4-4A7F-A9CB-C2BABBC465FE}" type="pres">
      <dgm:prSet presAssocID="{CF15B14C-6312-4614-B835-916F1CFF8EF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A9411BF-007D-494C-9122-A4BA88A78C88}" type="pres">
      <dgm:prSet presAssocID="{D9D65ED3-7A67-4409-80D3-9F46ECA37FB5}" presName="node" presStyleLbl="node1" presStyleIdx="2" presStyleCnt="3" custLinFactY="3652" custLinFactNeighborX="72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AE094-5E86-43FC-AEDB-99AFC9253818}" type="presOf" srcId="{6DC77ADC-9B1E-468F-95BE-69E7F9909715}" destId="{41DBD52D-138C-47AF-ADC4-452D4E74029C}" srcOrd="0" destOrd="0" presId="urn:microsoft.com/office/officeart/2005/8/layout/process2"/>
    <dgm:cxn modelId="{535154FE-A553-473A-B222-3C14C0644334}" srcId="{6DC77ADC-9B1E-468F-95BE-69E7F9909715}" destId="{D9D65ED3-7A67-4409-80D3-9F46ECA37FB5}" srcOrd="2" destOrd="0" parTransId="{E5F2FB25-FD51-46F8-8023-AA79F9F78B43}" sibTransId="{3CDDA655-A283-4134-97CD-EAA67B650CF2}"/>
    <dgm:cxn modelId="{7861436A-1F6A-4996-97DC-F22E47FB38FA}" type="presOf" srcId="{916E467E-F3C1-4858-839E-4495FA96A83D}" destId="{D0FCBB2E-847C-4BFD-94B9-BEA6011B6A6C}" srcOrd="0" destOrd="0" presId="urn:microsoft.com/office/officeart/2005/8/layout/process2"/>
    <dgm:cxn modelId="{02887A6C-426C-466B-803D-5D04968AC23A}" type="presOf" srcId="{392C726D-68D7-48F1-9725-CB2C24ED01DE}" destId="{2E32DC9B-ED54-49B8-9159-B602311805A4}" srcOrd="0" destOrd="0" presId="urn:microsoft.com/office/officeart/2005/8/layout/process2"/>
    <dgm:cxn modelId="{7D3CAB83-1B46-4D82-A918-2E098E59D4DE}" type="presOf" srcId="{CF15B14C-6312-4614-B835-916F1CFF8EF6}" destId="{BDCA3383-0BB3-45D7-9685-4BDB893B5BF0}" srcOrd="0" destOrd="0" presId="urn:microsoft.com/office/officeart/2005/8/layout/process2"/>
    <dgm:cxn modelId="{E2F0A36E-B158-4101-A93C-BEC611BCBE4A}" srcId="{6DC77ADC-9B1E-468F-95BE-69E7F9909715}" destId="{916E467E-F3C1-4858-839E-4495FA96A83D}" srcOrd="1" destOrd="0" parTransId="{CEB6B28D-CBE9-4C8D-BC34-8BA25A6F99A6}" sibTransId="{CF15B14C-6312-4614-B835-916F1CFF8EF6}"/>
    <dgm:cxn modelId="{E7E3D3FA-07CF-474A-BB6C-90E1F7A3EFCD}" type="presOf" srcId="{CF15B14C-6312-4614-B835-916F1CFF8EF6}" destId="{F9DF075A-3AB4-4A7F-A9CB-C2BABBC465FE}" srcOrd="1" destOrd="0" presId="urn:microsoft.com/office/officeart/2005/8/layout/process2"/>
    <dgm:cxn modelId="{38E24D4A-4677-41FA-B451-60FF2FD5DF5E}" type="presOf" srcId="{63C49961-ED55-48EF-9792-A45FB585B7EA}" destId="{391038E5-8706-4E1C-905A-B529104A7244}" srcOrd="0" destOrd="0" presId="urn:microsoft.com/office/officeart/2005/8/layout/process2"/>
    <dgm:cxn modelId="{788B060B-4BA9-4802-9E37-4F4C249ABB8D}" type="presOf" srcId="{D9D65ED3-7A67-4409-80D3-9F46ECA37FB5}" destId="{CA9411BF-007D-494C-9122-A4BA88A78C88}" srcOrd="0" destOrd="0" presId="urn:microsoft.com/office/officeart/2005/8/layout/process2"/>
    <dgm:cxn modelId="{268D8B9C-3A9D-4B87-97FD-29B8F8A2C314}" type="presOf" srcId="{392C726D-68D7-48F1-9725-CB2C24ED01DE}" destId="{D707440B-3A07-493A-BCED-4440139AE1A4}" srcOrd="1" destOrd="0" presId="urn:microsoft.com/office/officeart/2005/8/layout/process2"/>
    <dgm:cxn modelId="{890041F2-73DF-4E2C-A25C-1D15C5C27FC3}" srcId="{6DC77ADC-9B1E-468F-95BE-69E7F9909715}" destId="{63C49961-ED55-48EF-9792-A45FB585B7EA}" srcOrd="0" destOrd="0" parTransId="{E0154884-8272-4598-A744-41A8684D254F}" sibTransId="{392C726D-68D7-48F1-9725-CB2C24ED01DE}"/>
    <dgm:cxn modelId="{F3D2A8B2-C793-4253-835B-4DB76227FE54}" type="presParOf" srcId="{41DBD52D-138C-47AF-ADC4-452D4E74029C}" destId="{391038E5-8706-4E1C-905A-B529104A7244}" srcOrd="0" destOrd="0" presId="urn:microsoft.com/office/officeart/2005/8/layout/process2"/>
    <dgm:cxn modelId="{9465743D-98D0-48C1-BADC-49543E5AA168}" type="presParOf" srcId="{41DBD52D-138C-47AF-ADC4-452D4E74029C}" destId="{2E32DC9B-ED54-49B8-9159-B602311805A4}" srcOrd="1" destOrd="0" presId="urn:microsoft.com/office/officeart/2005/8/layout/process2"/>
    <dgm:cxn modelId="{63A5E8F3-A512-4096-859C-F44B0A350BAD}" type="presParOf" srcId="{2E32DC9B-ED54-49B8-9159-B602311805A4}" destId="{D707440B-3A07-493A-BCED-4440139AE1A4}" srcOrd="0" destOrd="0" presId="urn:microsoft.com/office/officeart/2005/8/layout/process2"/>
    <dgm:cxn modelId="{E9895C4A-5CD8-4197-A024-9A30D1B2FCD4}" type="presParOf" srcId="{41DBD52D-138C-47AF-ADC4-452D4E74029C}" destId="{D0FCBB2E-847C-4BFD-94B9-BEA6011B6A6C}" srcOrd="2" destOrd="0" presId="urn:microsoft.com/office/officeart/2005/8/layout/process2"/>
    <dgm:cxn modelId="{50B36E2F-D0C0-4A32-81A0-CBB90DCE3400}" type="presParOf" srcId="{41DBD52D-138C-47AF-ADC4-452D4E74029C}" destId="{BDCA3383-0BB3-45D7-9685-4BDB893B5BF0}" srcOrd="3" destOrd="0" presId="urn:microsoft.com/office/officeart/2005/8/layout/process2"/>
    <dgm:cxn modelId="{2D81A3FA-C6B2-41B9-A80E-FCA52174E695}" type="presParOf" srcId="{BDCA3383-0BB3-45D7-9685-4BDB893B5BF0}" destId="{F9DF075A-3AB4-4A7F-A9CB-C2BABBC465FE}" srcOrd="0" destOrd="0" presId="urn:microsoft.com/office/officeart/2005/8/layout/process2"/>
    <dgm:cxn modelId="{D195BB4A-65C5-4B8F-88E8-0362E830C859}" type="presParOf" srcId="{41DBD52D-138C-47AF-ADC4-452D4E74029C}" destId="{CA9411BF-007D-494C-9122-A4BA88A78C8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DA87AF-0792-40A3-8595-A702044BC9F7}">
      <dsp:nvSpPr>
        <dsp:cNvPr id="0" name=""/>
        <dsp:cNvSpPr/>
      </dsp:nvSpPr>
      <dsp:spPr>
        <a:xfrm>
          <a:off x="2477" y="348696"/>
          <a:ext cx="3019015" cy="120760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400" kern="1200" dirty="0" smtClean="0"/>
            <a:t>Data Scientist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*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DA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2477" y="348696"/>
        <a:ext cx="3019015" cy="1207606"/>
      </dsp:txXfrm>
    </dsp:sp>
    <dsp:sp modelId="{6A31E626-C649-488F-969F-884865FFF559}">
      <dsp:nvSpPr>
        <dsp:cNvPr id="0" name=""/>
        <dsp:cNvSpPr/>
      </dsp:nvSpPr>
      <dsp:spPr>
        <a:xfrm>
          <a:off x="2719592" y="348696"/>
          <a:ext cx="3019015" cy="1207606"/>
        </a:xfrm>
        <a:prstGeom prst="chevron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Explanatory DA</a:t>
          </a:r>
          <a:endParaRPr lang="en-US" sz="2100" kern="1200" dirty="0"/>
        </a:p>
      </dsp:txBody>
      <dsp:txXfrm>
        <a:off x="2719592" y="348696"/>
        <a:ext cx="3019015" cy="1207606"/>
      </dsp:txXfrm>
    </dsp:sp>
    <dsp:sp modelId="{3D02D727-7C8A-4395-A37C-AEB5885812A3}">
      <dsp:nvSpPr>
        <dsp:cNvPr id="0" name=""/>
        <dsp:cNvSpPr/>
      </dsp:nvSpPr>
      <dsp:spPr>
        <a:xfrm>
          <a:off x="5436706" y="348696"/>
          <a:ext cx="3019015" cy="1207606"/>
        </a:xfrm>
        <a:prstGeom prst="chevron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End User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*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Exploratory DA</a:t>
          </a:r>
          <a:endParaRPr lang="en-US" sz="2100" kern="1200" dirty="0"/>
        </a:p>
      </dsp:txBody>
      <dsp:txXfrm>
        <a:off x="5436706" y="348696"/>
        <a:ext cx="3019015" cy="120760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1038E5-8706-4E1C-905A-B529104A7244}">
      <dsp:nvSpPr>
        <dsp:cNvPr id="0" name=""/>
        <dsp:cNvSpPr/>
      </dsp:nvSpPr>
      <dsp:spPr>
        <a:xfrm>
          <a:off x="0" y="0"/>
          <a:ext cx="1905000" cy="1066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ysClr val="windowText" lastClr="000000"/>
              </a:solidFill>
            </a:rPr>
            <a:t>Data set</a:t>
          </a:r>
          <a:endParaRPr lang="en-US" sz="3000" kern="1200" dirty="0">
            <a:solidFill>
              <a:sysClr val="windowText" lastClr="000000"/>
            </a:solidFill>
          </a:endParaRPr>
        </a:p>
      </dsp:txBody>
      <dsp:txXfrm>
        <a:off x="0" y="0"/>
        <a:ext cx="1905000" cy="1066799"/>
      </dsp:txXfrm>
    </dsp:sp>
    <dsp:sp modelId="{2E32DC9B-ED54-49B8-9159-B602311805A4}">
      <dsp:nvSpPr>
        <dsp:cNvPr id="0" name=""/>
        <dsp:cNvSpPr/>
      </dsp:nvSpPr>
      <dsp:spPr>
        <a:xfrm rot="5400000">
          <a:off x="653625" y="680892"/>
          <a:ext cx="597748" cy="134038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5400000">
        <a:off x="653625" y="680892"/>
        <a:ext cx="597748" cy="1340385"/>
      </dsp:txXfrm>
    </dsp:sp>
    <dsp:sp modelId="{D0FCBB2E-847C-4BFD-94B9-BEA6011B6A6C}">
      <dsp:nvSpPr>
        <dsp:cNvPr id="0" name=""/>
        <dsp:cNvSpPr/>
      </dsp:nvSpPr>
      <dsp:spPr>
        <a:xfrm>
          <a:off x="0" y="1635369"/>
          <a:ext cx="1905000" cy="1066799"/>
        </a:xfrm>
        <a:prstGeom prst="roundRect">
          <a:avLst>
            <a:gd name="adj" fmla="val 10000"/>
          </a:avLst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ysClr val="windowText" lastClr="000000"/>
              </a:solidFill>
            </a:rPr>
            <a:t>ggvis() call</a:t>
          </a:r>
          <a:endParaRPr lang="en-US" sz="3000" kern="1200" dirty="0">
            <a:solidFill>
              <a:sysClr val="windowText" lastClr="000000"/>
            </a:solidFill>
          </a:endParaRPr>
        </a:p>
      </dsp:txBody>
      <dsp:txXfrm>
        <a:off x="0" y="1635369"/>
        <a:ext cx="1905000" cy="1066799"/>
      </dsp:txXfrm>
    </dsp:sp>
    <dsp:sp modelId="{BDCA3383-0BB3-45D7-9685-4BDB893B5BF0}">
      <dsp:nvSpPr>
        <dsp:cNvPr id="0" name=""/>
        <dsp:cNvSpPr/>
      </dsp:nvSpPr>
      <dsp:spPr>
        <a:xfrm rot="5400000">
          <a:off x="703381" y="2217155"/>
          <a:ext cx="498236" cy="1468258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5400000">
        <a:off x="703381" y="2217155"/>
        <a:ext cx="498236" cy="1468258"/>
      </dsp:txXfrm>
    </dsp:sp>
    <dsp:sp modelId="{CA9411BF-007D-494C-9122-A4BA88A78C88}">
      <dsp:nvSpPr>
        <dsp:cNvPr id="0" name=""/>
        <dsp:cNvSpPr/>
      </dsp:nvSpPr>
      <dsp:spPr>
        <a:xfrm>
          <a:off x="0" y="3200400"/>
          <a:ext cx="1905000" cy="1066799"/>
        </a:xfrm>
        <a:prstGeom prst="roundRect">
          <a:avLst>
            <a:gd name="adj" fmla="val 10000"/>
          </a:avLst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ysClr val="windowText" lastClr="000000"/>
              </a:solidFill>
            </a:rPr>
            <a:t>plot call</a:t>
          </a:r>
          <a:endParaRPr lang="en-US" sz="3000" kern="1200" dirty="0">
            <a:solidFill>
              <a:sysClr val="windowText" lastClr="000000"/>
            </a:solidFill>
          </a:endParaRPr>
        </a:p>
      </dsp:txBody>
      <dsp:txXfrm>
        <a:off x="0" y="3200400"/>
        <a:ext cx="1905000" cy="10667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1038E5-8706-4E1C-905A-B529104A7244}">
      <dsp:nvSpPr>
        <dsp:cNvPr id="0" name=""/>
        <dsp:cNvSpPr/>
      </dsp:nvSpPr>
      <dsp:spPr>
        <a:xfrm>
          <a:off x="0" y="0"/>
          <a:ext cx="1905000" cy="1066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ysClr val="windowText" lastClr="000000"/>
              </a:solidFill>
            </a:rPr>
            <a:t>Data set</a:t>
          </a:r>
          <a:endParaRPr lang="en-US" sz="3000" kern="1200" dirty="0">
            <a:solidFill>
              <a:sysClr val="windowText" lastClr="000000"/>
            </a:solidFill>
          </a:endParaRPr>
        </a:p>
      </dsp:txBody>
      <dsp:txXfrm>
        <a:off x="0" y="0"/>
        <a:ext cx="1905000" cy="1066799"/>
      </dsp:txXfrm>
    </dsp:sp>
    <dsp:sp modelId="{2E32DC9B-ED54-49B8-9159-B602311805A4}">
      <dsp:nvSpPr>
        <dsp:cNvPr id="0" name=""/>
        <dsp:cNvSpPr/>
      </dsp:nvSpPr>
      <dsp:spPr>
        <a:xfrm rot="5400000">
          <a:off x="653625" y="680892"/>
          <a:ext cx="597748" cy="134038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5400000">
        <a:off x="653625" y="680892"/>
        <a:ext cx="597748" cy="1340385"/>
      </dsp:txXfrm>
    </dsp:sp>
    <dsp:sp modelId="{D0FCBB2E-847C-4BFD-94B9-BEA6011B6A6C}">
      <dsp:nvSpPr>
        <dsp:cNvPr id="0" name=""/>
        <dsp:cNvSpPr/>
      </dsp:nvSpPr>
      <dsp:spPr>
        <a:xfrm>
          <a:off x="0" y="1635369"/>
          <a:ext cx="1905000" cy="1066799"/>
        </a:xfrm>
        <a:prstGeom prst="roundRect">
          <a:avLst>
            <a:gd name="adj" fmla="val 10000"/>
          </a:avLst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ysClr val="windowText" lastClr="000000"/>
              </a:solidFill>
            </a:rPr>
            <a:t>ggvis() call</a:t>
          </a:r>
          <a:endParaRPr lang="en-US" sz="3000" kern="1200" dirty="0">
            <a:solidFill>
              <a:sysClr val="windowText" lastClr="000000"/>
            </a:solidFill>
          </a:endParaRPr>
        </a:p>
      </dsp:txBody>
      <dsp:txXfrm>
        <a:off x="0" y="1635369"/>
        <a:ext cx="1905000" cy="1066799"/>
      </dsp:txXfrm>
    </dsp:sp>
    <dsp:sp modelId="{BDCA3383-0BB3-45D7-9685-4BDB893B5BF0}">
      <dsp:nvSpPr>
        <dsp:cNvPr id="0" name=""/>
        <dsp:cNvSpPr/>
      </dsp:nvSpPr>
      <dsp:spPr>
        <a:xfrm rot="5400000">
          <a:off x="703381" y="2217155"/>
          <a:ext cx="498236" cy="1468258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5400000">
        <a:off x="703381" y="2217155"/>
        <a:ext cx="498236" cy="1468258"/>
      </dsp:txXfrm>
    </dsp:sp>
    <dsp:sp modelId="{CA9411BF-007D-494C-9122-A4BA88A78C88}">
      <dsp:nvSpPr>
        <dsp:cNvPr id="0" name=""/>
        <dsp:cNvSpPr/>
      </dsp:nvSpPr>
      <dsp:spPr>
        <a:xfrm>
          <a:off x="0" y="3200400"/>
          <a:ext cx="1905000" cy="1066799"/>
        </a:xfrm>
        <a:prstGeom prst="roundRect">
          <a:avLst>
            <a:gd name="adj" fmla="val 10000"/>
          </a:avLst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ysClr val="windowText" lastClr="000000"/>
              </a:solidFill>
            </a:rPr>
            <a:t>plot call</a:t>
          </a:r>
          <a:endParaRPr lang="en-US" sz="3000" kern="1200" dirty="0">
            <a:solidFill>
              <a:sysClr val="windowText" lastClr="000000"/>
            </a:solidFill>
          </a:endParaRPr>
        </a:p>
      </dsp:txBody>
      <dsp:txXfrm>
        <a:off x="0" y="3200400"/>
        <a:ext cx="1905000" cy="1066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B0495F5-6D1B-4D92-9F08-6D7DFF012FFD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D6628408-77CE-459B-9DE0-BC5EF3F5D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479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9D5DEB-81D1-45DC-9CFA-0E30DD78BE06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189EE5-3764-4B07-83A6-F8F77A828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06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23EC6-95A5-4E12-BD09-EE568F448B70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52582-73A9-4EA9-A7BE-78142F111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955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2C8B4-1F7A-43A0-B2A5-6A131108F4B4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CAA44-2569-4E9B-9B8A-52C4DF8E8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63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07BBF-4854-40F8-8F1C-36D724B3D5DB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E3D7-9DA1-4400-AF8B-33E758FDF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08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A7DF2-310D-4BD0-A1A4-9F93C21863C8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3F448F-BA83-497E-9CDF-9A98F782B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821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6D90A99-D6D5-4065-BAC3-E91BD19BD546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0F9BBF-C781-4106-90E9-B78A74214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52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3E65E9-13D7-4FFB-B028-8948DED89D8A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992F68-3106-41CA-A988-75BC4A231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71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B5B32-F979-4A7D-9FFE-3942124BAB2D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558B-632D-4772-AB02-1FF64BF9B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970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8D47D-1D8A-4546-8B03-F336FD85F78B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A31A31-2296-479B-A09D-4AF0048A1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3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2A5D-3460-4908-9623-08E6D81485F7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B701D-238A-4AEA-9755-A9530D43F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06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D64675-CA9E-4754-9DA0-060E5A6E6F5E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10CA567-B57C-4DFA-90DB-090BA9E50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16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fld id="{9DB45802-BF43-42F4-A4F2-E6A1038A3DFC}" type="datetimeFigureOut">
              <a:rPr lang="en-US"/>
              <a:pPr>
                <a:defRPr/>
              </a:pPr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37530937-B683-4C93-A9B1-2B13968CC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3" r:id="rId2"/>
    <p:sldLayoutId id="2147483828" r:id="rId3"/>
    <p:sldLayoutId id="2147483829" r:id="rId4"/>
    <p:sldLayoutId id="2147483830" r:id="rId5"/>
    <p:sldLayoutId id="2147483824" r:id="rId6"/>
    <p:sldLayoutId id="2147483831" r:id="rId7"/>
    <p:sldLayoutId id="2147483825" r:id="rId8"/>
    <p:sldLayoutId id="2147483832" r:id="rId9"/>
    <p:sldLayoutId id="2147483826" r:id="rId10"/>
    <p:sldLayoutId id="21474838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ggvis/tree/master/demo/apps/basic" TargetMode="External"/><Relationship Id="rId2" Type="http://schemas.openxmlformats.org/officeDocument/2006/relationships/hyperlink" Target="http://ggvis.rstudio.com/interactiv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articles/cheatsheet.html" TargetMode="External"/><Relationship Id="rId2" Type="http://schemas.openxmlformats.org/officeDocument/2006/relationships/hyperlink" Target="http://shiny.rstudio.com/tutorial/lesson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s.io/2014/05/29/list-of-data-sets.html" TargetMode="External"/><Relationship Id="rId2" Type="http://schemas.openxmlformats.org/officeDocument/2006/relationships/hyperlink" Target="http://www.r-bloggers.com/fantastic-presentations-from-r-using-slidify-and-rchar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mo.gov/" TargetMode="External"/><Relationship Id="rId4" Type="http://schemas.openxmlformats.org/officeDocument/2006/relationships/hyperlink" Target="https://www.google.com/cse/publicurl?cx=002720237717066476899:v2wv26idk7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Leslie McIntosh and Connie Zabarovskaya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Adding Elements to the Plot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6473825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to avoid nested functions and</a:t>
            </a:r>
            <a:r>
              <a:rPr lang="ja-JP" altLang="en-US" sz="2800" smtClean="0">
                <a:cs typeface="HGPｺﾞｼｯｸE"/>
              </a:rPr>
              <a:t>“</a:t>
            </a:r>
            <a:r>
              <a:rPr lang="en-US" altLang="ja-JP" sz="2800" smtClean="0">
                <a:cs typeface="HGPｺﾞｼｯｸE"/>
              </a:rPr>
              <a:t>temporary</a:t>
            </a:r>
            <a:r>
              <a:rPr lang="ja-JP" altLang="en-US" sz="2800" smtClean="0">
                <a:cs typeface="HGPｺﾞｼｯｸE"/>
              </a:rPr>
              <a:t>”</a:t>
            </a:r>
            <a:r>
              <a:rPr lang="en-US" altLang="ja-JP" sz="2800" smtClean="0">
                <a:cs typeface="HGPｺﾞｼｯｸE"/>
              </a:rPr>
              <a:t> variables use %&gt;%  (termed </a:t>
            </a:r>
            <a:r>
              <a:rPr lang="en-US" altLang="en-US" sz="2800" smtClean="0"/>
              <a:t>‘</a:t>
            </a:r>
            <a:r>
              <a:rPr lang="en-US" altLang="ja-JP" sz="2800" smtClean="0">
                <a:cs typeface="HGPｺﾞｼｯｸE"/>
              </a:rPr>
              <a:t>pipe</a:t>
            </a:r>
            <a:r>
              <a:rPr lang="en-US" altLang="en-US" sz="2800" smtClean="0"/>
              <a:t>’</a:t>
            </a:r>
            <a:r>
              <a:rPr lang="en-US" altLang="ja-JP" sz="2800" smtClean="0">
                <a:cs typeface="HGPｺﾞｼｯｸE"/>
              </a:rPr>
              <a:t>)</a:t>
            </a:r>
            <a:br>
              <a:rPr lang="en-US" altLang="ja-JP" sz="2800" smtClean="0">
                <a:cs typeface="HGPｺﾞｼｯｸE"/>
              </a:rPr>
            </a:br>
            <a:endParaRPr lang="en-US" altLang="ja-JP" sz="2800" smtClean="0">
              <a:cs typeface="HGPｺﾞｼｯｸE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%&gt;% takes value on the left-hand side and passes it to function or expression on the right-hand side</a:t>
            </a:r>
            <a:br>
              <a:rPr lang="en-US" altLang="en-US" sz="2800" smtClean="0"/>
            </a:br>
            <a:endParaRPr lang="en-US" altLang="en-US" sz="2800" smtClean="0"/>
          </a:p>
          <a:p>
            <a:pPr eaLnBrk="1" hangingPunct="1"/>
            <a:r>
              <a:rPr lang="en-US" altLang="en-US" sz="2000" i="1" smtClean="0"/>
              <a:t>FYI: Pipe comes from the magrittr package</a:t>
            </a:r>
            <a:br>
              <a:rPr lang="en-US" altLang="en-US" sz="2000" i="1" smtClean="0"/>
            </a:br>
            <a:r>
              <a:rPr lang="en-US" altLang="en-US" sz="2000" i="1" smtClean="0"/>
              <a:t> (http://cran.r-project.org/web/packages/magrittr/magrittr.pdf)</a:t>
            </a:r>
          </a:p>
          <a:p>
            <a:pPr eaLnBrk="1" hangingPunct="1"/>
            <a:endParaRPr lang="en-US" altLang="en-US" sz="2000" smtClean="0"/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7010400" y="1524000"/>
            <a:ext cx="1905000" cy="4267200"/>
            <a:chOff x="6553200" y="1524000"/>
            <a:chExt cx="2133600" cy="4572000"/>
          </a:xfrm>
        </p:grpSpPr>
        <p:graphicFrame>
          <p:nvGraphicFramePr>
            <p:cNvPr id="5" name="Diagram 4"/>
            <p:cNvGraphicFramePr/>
            <p:nvPr/>
          </p:nvGraphicFramePr>
          <p:xfrm>
            <a:off x="6553200" y="1524000"/>
            <a:ext cx="2133600" cy="4572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8438" name="TextBox 5"/>
            <p:cNvSpPr txBox="1">
              <a:spLocks noChangeArrowheads="1"/>
            </p:cNvSpPr>
            <p:nvPr/>
          </p:nvSpPr>
          <p:spPr bwMode="auto">
            <a:xfrm>
              <a:off x="7300452" y="2590800"/>
              <a:ext cx="6687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ea typeface="MS PGothic" pitchFamily="34" charset="-128"/>
                </a:rPr>
                <a:t>pipe </a:t>
              </a:r>
            </a:p>
            <a:p>
              <a:pPr algn="ctr" eaLnBrk="1" hangingPunct="1"/>
              <a:r>
                <a:rPr lang="en-US" altLang="en-US">
                  <a:ea typeface="MS PGothic" pitchFamily="34" charset="-128"/>
                </a:rPr>
                <a:t>into</a:t>
              </a:r>
            </a:p>
          </p:txBody>
        </p:sp>
        <p:sp>
          <p:nvSpPr>
            <p:cNvPr id="18439" name="TextBox 6"/>
            <p:cNvSpPr txBox="1">
              <a:spLocks noChangeArrowheads="1"/>
            </p:cNvSpPr>
            <p:nvPr/>
          </p:nvSpPr>
          <p:spPr bwMode="auto">
            <a:xfrm>
              <a:off x="7300452" y="4299857"/>
              <a:ext cx="6687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ea typeface="MS PGothic" pitchFamily="34" charset="-128"/>
                </a:rPr>
                <a:t>pipe </a:t>
              </a:r>
            </a:p>
            <a:p>
              <a:pPr algn="ctr" eaLnBrk="1" hangingPunct="1"/>
              <a:r>
                <a:rPr lang="en-US" altLang="en-US">
                  <a:ea typeface="MS PGothic" pitchFamily="34" charset="-128"/>
                </a:rPr>
                <a:t>into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Adding Elements to the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6473825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charset="0"/>
              <a:buNone/>
              <a:defRPr/>
            </a:pPr>
            <a:endParaRPr lang="en-US" sz="20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&gt; 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mtcars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%&gt;%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ggvis</a:t>
            </a: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(x = ~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wt</a:t>
            </a: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, y = ~mpg)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%&gt;%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layer_points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()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  <a:defRPr/>
            </a:pPr>
            <a:endParaRPr lang="en-US" sz="20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OR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  <a:defRPr/>
            </a:pPr>
            <a:endParaRPr lang="en-US" sz="20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&gt; 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mtcars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%&gt;%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ggvis</a:t>
            </a: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(~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wt</a:t>
            </a: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, ~mpg)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%&gt;%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layer_points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()</a:t>
            </a:r>
          </a:p>
          <a:p>
            <a:pPr eaLnBrk="1" hangingPunct="1">
              <a:buFont typeface="Wingdings" charset="0"/>
              <a:buChar char=""/>
              <a:defRPr/>
            </a:pPr>
            <a:endParaRPr lang="en-US" sz="2000" dirty="0">
              <a:ea typeface="ＭＳ Ｐゴシック" charset="0"/>
            </a:endParaRP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6781800" y="1524000"/>
            <a:ext cx="1905000" cy="4267200"/>
            <a:chOff x="6553200" y="1524000"/>
            <a:chExt cx="2133600" cy="4572000"/>
          </a:xfrm>
        </p:grpSpPr>
        <p:graphicFrame>
          <p:nvGraphicFramePr>
            <p:cNvPr id="5" name="Diagram 4"/>
            <p:cNvGraphicFramePr/>
            <p:nvPr/>
          </p:nvGraphicFramePr>
          <p:xfrm>
            <a:off x="6553200" y="1524000"/>
            <a:ext cx="2133600" cy="4572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462" name="TextBox 5"/>
            <p:cNvSpPr txBox="1">
              <a:spLocks noChangeArrowheads="1"/>
            </p:cNvSpPr>
            <p:nvPr/>
          </p:nvSpPr>
          <p:spPr bwMode="auto">
            <a:xfrm>
              <a:off x="7300452" y="2590800"/>
              <a:ext cx="6687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ea typeface="MS PGothic" pitchFamily="34" charset="-128"/>
                </a:rPr>
                <a:t>pipe </a:t>
              </a:r>
            </a:p>
            <a:p>
              <a:pPr algn="ctr" eaLnBrk="1" hangingPunct="1"/>
              <a:r>
                <a:rPr lang="en-US" altLang="en-US">
                  <a:ea typeface="MS PGothic" pitchFamily="34" charset="-128"/>
                </a:rPr>
                <a:t>into</a:t>
              </a:r>
            </a:p>
          </p:txBody>
        </p:sp>
        <p:sp>
          <p:nvSpPr>
            <p:cNvPr id="19463" name="TextBox 6"/>
            <p:cNvSpPr txBox="1">
              <a:spLocks noChangeArrowheads="1"/>
            </p:cNvSpPr>
            <p:nvPr/>
          </p:nvSpPr>
          <p:spPr bwMode="auto">
            <a:xfrm>
              <a:off x="7300452" y="4299857"/>
              <a:ext cx="6687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ea typeface="MS PGothic" pitchFamily="34" charset="-128"/>
                </a:rPr>
                <a:t>pipe </a:t>
              </a:r>
            </a:p>
            <a:p>
              <a:pPr algn="ctr" eaLnBrk="1" hangingPunct="1"/>
              <a:r>
                <a:rPr lang="en-US" altLang="en-US">
                  <a:ea typeface="MS PGothic" pitchFamily="34" charset="-128"/>
                </a:rPr>
                <a:t>into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Examples	</a:t>
            </a:r>
          </a:p>
        </p:txBody>
      </p:sp>
      <p:pic>
        <p:nvPicPr>
          <p:cNvPr id="20483" name="Picture 2" descr="C:\Users\Nagarajan Lab\Documents\Presentation files\plot_20197415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2400" y="1524000"/>
            <a:ext cx="4572000" cy="2757488"/>
          </a:xfrm>
        </p:spPr>
      </p:pic>
      <p:sp>
        <p:nvSpPr>
          <p:cNvPr id="5" name="Rectangle 4"/>
          <p:cNvSpPr/>
          <p:nvPr/>
        </p:nvSpPr>
        <p:spPr>
          <a:xfrm>
            <a:off x="152400" y="4419600"/>
            <a:ext cx="4572000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200" dirty="0">
                <a:latin typeface="Arial" panose="020B0604020202020204" pitchFamily="34" charset="0"/>
              </a:rPr>
              <a:t>&gt; </a:t>
            </a:r>
            <a:r>
              <a:rPr lang="en-US" sz="1400" dirty="0" err="1">
                <a:latin typeface="Arial" panose="020B0604020202020204" pitchFamily="34" charset="0"/>
              </a:rPr>
              <a:t>df</a:t>
            </a:r>
            <a:r>
              <a:rPr lang="en-US" sz="1400" dirty="0">
                <a:latin typeface="Arial" panose="020B0604020202020204" pitchFamily="34" charset="0"/>
              </a:rPr>
              <a:t> &lt;- </a:t>
            </a:r>
            <a:r>
              <a:rPr lang="en-US" sz="1400" dirty="0" err="1">
                <a:latin typeface="Arial" panose="020B0604020202020204" pitchFamily="34" charset="0"/>
              </a:rPr>
              <a:t>data.frame</a:t>
            </a:r>
            <a:r>
              <a:rPr lang="en-US" sz="1400" dirty="0">
                <a:latin typeface="Arial" panose="020B0604020202020204" pitchFamily="34" charset="0"/>
              </a:rPr>
              <a:t>(x = 1:12, y = </a:t>
            </a:r>
            <a:r>
              <a:rPr lang="en-US" sz="1400" dirty="0" err="1">
                <a:latin typeface="Arial" panose="020B0604020202020204" pitchFamily="34" charset="0"/>
              </a:rPr>
              <a:t>runif</a:t>
            </a:r>
            <a:r>
              <a:rPr lang="en-US" sz="1400" dirty="0">
                <a:latin typeface="Arial" panose="020B0604020202020204" pitchFamily="34" charset="0"/>
              </a:rPr>
              <a:t>(12))</a:t>
            </a:r>
          </a:p>
          <a:p>
            <a:pPr marL="693738">
              <a:lnSpc>
                <a:spcPct val="120000"/>
              </a:lnSpc>
              <a:defRPr/>
            </a:pPr>
            <a:r>
              <a:rPr lang="en-US" sz="1400" dirty="0" err="1">
                <a:latin typeface="Arial" panose="020B0604020202020204" pitchFamily="34" charset="0"/>
              </a:rPr>
              <a:t>df</a:t>
            </a:r>
            <a:r>
              <a:rPr lang="en-US" sz="1400" dirty="0">
                <a:latin typeface="Arial" panose="020B0604020202020204" pitchFamily="34" charset="0"/>
              </a:rPr>
              <a:t> %&gt;% </a:t>
            </a:r>
            <a:r>
              <a:rPr lang="en-US" sz="1400" dirty="0" err="1">
                <a:latin typeface="Arial" panose="020B0604020202020204" pitchFamily="34" charset="0"/>
              </a:rPr>
              <a:t>ggvis</a:t>
            </a:r>
            <a:r>
              <a:rPr lang="en-US" sz="1400" dirty="0">
                <a:latin typeface="Arial" panose="020B0604020202020204" pitchFamily="34" charset="0"/>
              </a:rPr>
              <a:t>(x = ~x, y = ~y, y2 = ~y - 0.1) %&gt;% </a:t>
            </a:r>
            <a:r>
              <a:rPr lang="en-US" sz="1400" dirty="0" err="1">
                <a:latin typeface="Arial" panose="020B0604020202020204" pitchFamily="34" charset="0"/>
              </a:rPr>
              <a:t>layer_ribbons</a:t>
            </a:r>
            <a:r>
              <a:rPr lang="en-US" sz="1400" dirty="0">
                <a:latin typeface="Arial" panose="020B0604020202020204" pitchFamily="34" charset="0"/>
              </a:rPr>
              <a:t>() %&gt;%</a:t>
            </a:r>
          </a:p>
          <a:p>
            <a:pPr marL="693738">
              <a:lnSpc>
                <a:spcPct val="120000"/>
              </a:lnSpc>
              <a:defRPr/>
            </a:pPr>
            <a:r>
              <a:rPr lang="en-US" sz="1400" dirty="0" err="1">
                <a:latin typeface="Arial" panose="020B0604020202020204" pitchFamily="34" charset="0"/>
              </a:rPr>
              <a:t>add_axis</a:t>
            </a:r>
            <a:r>
              <a:rPr lang="en-US" sz="1400" dirty="0">
                <a:latin typeface="Arial" panose="020B0604020202020204" pitchFamily="34" charset="0"/>
              </a:rPr>
              <a:t>("x", title = "Days", orient = "top") %&gt;%</a:t>
            </a:r>
          </a:p>
          <a:p>
            <a:pPr marL="693738">
              <a:lnSpc>
                <a:spcPct val="120000"/>
              </a:lnSpc>
              <a:defRPr/>
            </a:pPr>
            <a:r>
              <a:rPr lang="en-US" sz="1400" dirty="0" err="1">
                <a:latin typeface="Arial" panose="020B0604020202020204" pitchFamily="34" charset="0"/>
              </a:rPr>
              <a:t>add_axis</a:t>
            </a:r>
            <a:r>
              <a:rPr lang="en-US" sz="1400" dirty="0">
                <a:latin typeface="Arial" panose="020B0604020202020204" pitchFamily="34" charset="0"/>
              </a:rPr>
              <a:t>("y", title = "Quantity Before and After Procedure", orient = "right", </a:t>
            </a:r>
            <a:r>
              <a:rPr lang="en-US" sz="1400" dirty="0" err="1">
                <a:latin typeface="Arial" panose="020B0604020202020204" pitchFamily="34" charset="0"/>
              </a:rPr>
              <a:t>title_offset</a:t>
            </a:r>
            <a:r>
              <a:rPr lang="en-US" sz="1400" dirty="0">
                <a:latin typeface="Arial" panose="020B0604020202020204" pitchFamily="34" charset="0"/>
              </a:rPr>
              <a:t> = 50)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648200"/>
            <a:ext cx="47244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cs typeface="Arial" charset="0"/>
              </a:rPr>
              <a:t>&gt; </a:t>
            </a:r>
            <a:r>
              <a:rPr lang="en-US" sz="1600" dirty="0" err="1">
                <a:latin typeface="Arial" panose="020B0604020202020204" pitchFamily="34" charset="0"/>
              </a:rPr>
              <a:t>ChickWeight</a:t>
            </a:r>
            <a:r>
              <a:rPr lang="en-US" sz="1600" dirty="0">
                <a:latin typeface="Arial" panose="020B0604020202020204" pitchFamily="34" charset="0"/>
              </a:rPr>
              <a:t> %&gt;% </a:t>
            </a:r>
          </a:p>
          <a:p>
            <a:pPr marL="739775">
              <a:defRPr/>
            </a:pPr>
            <a:r>
              <a:rPr lang="en-US" sz="1600" dirty="0">
                <a:latin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</a:rPr>
              <a:t>ggvis</a:t>
            </a:r>
            <a:r>
              <a:rPr lang="en-US" sz="1600" dirty="0">
                <a:latin typeface="Arial" panose="020B0604020202020204" pitchFamily="34" charset="0"/>
              </a:rPr>
              <a:t>(x = ~Time, y = ~weight, </a:t>
            </a:r>
            <a:r>
              <a:rPr lang="en-US" sz="1600" b="1" dirty="0">
                <a:latin typeface="Arial" panose="020B0604020202020204" pitchFamily="34" charset="0"/>
              </a:rPr>
              <a:t>fill = ~factor(Diet)</a:t>
            </a:r>
            <a:r>
              <a:rPr lang="en-US" sz="1600" dirty="0">
                <a:latin typeface="Arial" panose="020B0604020202020204" pitchFamily="34" charset="0"/>
              </a:rPr>
              <a:t>) %&gt;% </a:t>
            </a:r>
          </a:p>
          <a:p>
            <a:pPr marL="739775">
              <a:defRPr/>
            </a:pPr>
            <a:r>
              <a:rPr lang="en-US" sz="1600" dirty="0">
                <a:latin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</a:rPr>
              <a:t>layer_points</a:t>
            </a:r>
            <a:r>
              <a:rPr lang="en-US" sz="1600" dirty="0">
                <a:latin typeface="Arial" panose="020B0604020202020204" pitchFamily="34" charset="0"/>
              </a:rPr>
              <a:t>() %&gt;% </a:t>
            </a:r>
          </a:p>
          <a:p>
            <a:pPr marL="739775">
              <a:defRPr/>
            </a:pPr>
            <a:r>
              <a:rPr lang="en-US" sz="1600" dirty="0">
                <a:latin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</a:rPr>
              <a:t>group_by</a:t>
            </a:r>
            <a:r>
              <a:rPr lang="en-US" sz="1600" dirty="0">
                <a:latin typeface="Arial" panose="020B0604020202020204" pitchFamily="34" charset="0"/>
              </a:rPr>
              <a:t>(Diet) %&gt;% </a:t>
            </a:r>
          </a:p>
          <a:p>
            <a:pPr marL="739775">
              <a:defRPr/>
            </a:pPr>
            <a:r>
              <a:rPr lang="en-US" sz="1600" dirty="0" err="1">
                <a:latin typeface="Arial" panose="020B0604020202020204" pitchFamily="34" charset="0"/>
              </a:rPr>
              <a:t>layer_model_predictions</a:t>
            </a:r>
            <a:r>
              <a:rPr lang="en-US" sz="1600" dirty="0">
                <a:latin typeface="Arial" panose="020B0604020202020204" pitchFamily="34" charset="0"/>
              </a:rPr>
              <a:t>(model="lm", </a:t>
            </a:r>
            <a:r>
              <a:rPr lang="en-US" sz="1600" b="1" dirty="0">
                <a:latin typeface="Arial" panose="020B0604020202020204" pitchFamily="34" charset="0"/>
              </a:rPr>
              <a:t>stroke = ~factor(Diet)</a:t>
            </a:r>
            <a:r>
              <a:rPr lang="en-US" sz="1600" dirty="0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4038600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Hands-On Example</a:t>
            </a:r>
          </a:p>
        </p:txBody>
      </p:sp>
      <p:pic>
        <p:nvPicPr>
          <p:cNvPr id="27653" name="Picture 5" descr="Z:\rCharts Meetup\ggvis1.pn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3830502" y="990600"/>
            <a:ext cx="5618298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" y="4987230"/>
            <a:ext cx="7239000" cy="3276600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dirty="0" err="1" smtClean="0"/>
              <a:t>milbases</a:t>
            </a:r>
            <a:r>
              <a:rPr lang="en-US" sz="1600" dirty="0" smtClean="0"/>
              <a:t> &lt;- read.csv("data/milbases.csv")</a:t>
            </a:r>
          </a:p>
          <a:p>
            <a:pPr eaLnBrk="1" hangingPunct="1">
              <a:defRPr/>
            </a:pPr>
            <a:r>
              <a:rPr lang="en-US" sz="1600" dirty="0" smtClean="0"/>
              <a:t>reports &lt;- read.csv("data/ufo_reports.csv")</a:t>
            </a:r>
          </a:p>
          <a:p>
            <a:pPr eaLnBrk="1" hangingPunct="1">
              <a:defRPr/>
            </a:pPr>
            <a:r>
              <a:rPr lang="en-US" sz="1600" dirty="0" err="1" smtClean="0"/>
              <a:t>mergeddata</a:t>
            </a:r>
            <a:r>
              <a:rPr lang="en-US" sz="1600" dirty="0" smtClean="0"/>
              <a:t> &lt;- merge(reports, </a:t>
            </a:r>
            <a:r>
              <a:rPr lang="en-US" sz="1600" dirty="0" err="1" smtClean="0"/>
              <a:t>milbases</a:t>
            </a:r>
            <a:r>
              <a:rPr lang="en-US" sz="1600" dirty="0" smtClean="0"/>
              <a:t>, by="State")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3733800" cy="35394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1600" dirty="0"/>
              <a:t>if(!</a:t>
            </a:r>
            <a:r>
              <a:rPr lang="en-US" sz="1600" dirty="0" err="1"/>
              <a:t>file.exists</a:t>
            </a:r>
            <a:r>
              <a:rPr lang="en-US" sz="1600" dirty="0"/>
              <a:t>("./data")){</a:t>
            </a:r>
            <a:r>
              <a:rPr lang="en-US" sz="1600" dirty="0" err="1"/>
              <a:t>dir.create</a:t>
            </a:r>
            <a:r>
              <a:rPr lang="en-US" sz="1600" dirty="0"/>
              <a:t>("./data")}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1600" dirty="0" err="1"/>
              <a:t>reportsUrl</a:t>
            </a:r>
            <a:r>
              <a:rPr lang="en-US" sz="1600" dirty="0"/>
              <a:t> &lt;- "https://github.com/</a:t>
            </a:r>
            <a:r>
              <a:rPr lang="en-US" sz="1600" dirty="0" err="1"/>
              <a:t>ConnieZ</a:t>
            </a:r>
            <a:r>
              <a:rPr lang="en-US" sz="1600" dirty="0"/>
              <a:t>/</a:t>
            </a:r>
            <a:r>
              <a:rPr lang="en-US" sz="1600" dirty="0" err="1"/>
              <a:t>ufo_app</a:t>
            </a:r>
            <a:r>
              <a:rPr lang="en-US" sz="1600" dirty="0"/>
              <a:t>/raw/master/data/ufo_reports.csv"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1600" dirty="0" err="1"/>
              <a:t>download.file</a:t>
            </a:r>
            <a:r>
              <a:rPr lang="en-US" sz="1600" dirty="0"/>
              <a:t>(</a:t>
            </a:r>
            <a:r>
              <a:rPr lang="en-US" sz="1600" dirty="0" err="1"/>
              <a:t>reportsUrl</a:t>
            </a:r>
            <a:r>
              <a:rPr lang="en-US" sz="1600" dirty="0"/>
              <a:t>, </a:t>
            </a:r>
            <a:r>
              <a:rPr lang="en-US" sz="1600" dirty="0" err="1"/>
              <a:t>destfile</a:t>
            </a:r>
            <a:r>
              <a:rPr lang="en-US" sz="1600" dirty="0"/>
              <a:t>="./data/ufo_reports.csv", mode="</a:t>
            </a:r>
            <a:r>
              <a:rPr lang="en-US" sz="1600" dirty="0" err="1"/>
              <a:t>wb</a:t>
            </a:r>
            <a:r>
              <a:rPr lang="en-US" sz="1600" dirty="0"/>
              <a:t>")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1600" dirty="0" err="1"/>
              <a:t>milbaseUrl</a:t>
            </a:r>
            <a:r>
              <a:rPr lang="en-US" sz="1600" dirty="0"/>
              <a:t> &lt;- "https://github.com/</a:t>
            </a:r>
            <a:r>
              <a:rPr lang="en-US" sz="1600" dirty="0" err="1"/>
              <a:t>ConnieZ</a:t>
            </a:r>
            <a:r>
              <a:rPr lang="en-US" sz="1600" dirty="0"/>
              <a:t>/</a:t>
            </a:r>
            <a:r>
              <a:rPr lang="en-US" sz="1600" dirty="0" err="1"/>
              <a:t>ufo_app</a:t>
            </a:r>
            <a:r>
              <a:rPr lang="en-US" sz="1600" dirty="0"/>
              <a:t>/raw/master/data/milbases.csv"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1600" dirty="0" err="1"/>
              <a:t>download.file</a:t>
            </a:r>
            <a:r>
              <a:rPr lang="en-US" sz="1600" dirty="0"/>
              <a:t>(</a:t>
            </a:r>
            <a:r>
              <a:rPr lang="en-US" sz="1600" dirty="0" err="1"/>
              <a:t>milbaseUrl</a:t>
            </a:r>
            <a:r>
              <a:rPr lang="en-US" sz="1600" dirty="0"/>
              <a:t>, </a:t>
            </a:r>
            <a:r>
              <a:rPr lang="en-US" sz="1600" dirty="0" err="1"/>
              <a:t>destfile</a:t>
            </a:r>
            <a:r>
              <a:rPr lang="en-US" sz="1600" dirty="0"/>
              <a:t>="./data/milbases.csv", mode="</a:t>
            </a:r>
            <a:r>
              <a:rPr lang="en-US" sz="1600" dirty="0" err="1"/>
              <a:t>wb</a:t>
            </a:r>
            <a:r>
              <a:rPr lang="en-US" sz="1600" dirty="0"/>
              <a:t>")</a:t>
            </a:r>
          </a:p>
        </p:txBody>
      </p:sp>
      <p:sp>
        <p:nvSpPr>
          <p:cNvPr id="21510" name="TextBox 1"/>
          <p:cNvSpPr txBox="1">
            <a:spLocks noChangeArrowheads="1"/>
          </p:cNvSpPr>
          <p:nvPr/>
        </p:nvSpPr>
        <p:spPr bwMode="auto">
          <a:xfrm>
            <a:off x="152400" y="728663"/>
            <a:ext cx="269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400" i="1"/>
              <a:t>Copy and paste the code from: </a:t>
            </a:r>
          </a:p>
          <a:p>
            <a:pPr eaLnBrk="1" hangingPunct="1"/>
            <a:r>
              <a:rPr lang="en-US" altLang="en-US" sz="1400" i="1"/>
              <a:t>http://rpubs.com/conniez/datavis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Hands-On Example</a:t>
            </a:r>
          </a:p>
        </p:txBody>
      </p:sp>
      <p:pic>
        <p:nvPicPr>
          <p:cNvPr id="27653" name="Picture 5" descr="Z:\rCharts Meetup\ggvis1.pn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3830502" y="990600"/>
            <a:ext cx="5618298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343400"/>
            <a:ext cx="72390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sz="1400" dirty="0" err="1" smtClean="0"/>
              <a:t>mergeddata</a:t>
            </a:r>
            <a:r>
              <a:rPr lang="en-US" sz="1400" dirty="0" smtClean="0"/>
              <a:t> %&gt;% </a:t>
            </a:r>
          </a:p>
          <a:p>
            <a:pPr marL="511175" indent="0" eaLnBrk="1" hangingPunct="1">
              <a:buFont typeface="Wingdings" pitchFamily="2" charset="2"/>
              <a:buNone/>
              <a:defRPr/>
            </a:pPr>
            <a:r>
              <a:rPr lang="en-US" sz="1400" dirty="0" err="1" smtClean="0"/>
              <a:t>ggvis</a:t>
            </a:r>
            <a:r>
              <a:rPr lang="en-US" sz="1400" dirty="0" smtClean="0"/>
              <a:t>( ~Total, ~</a:t>
            </a:r>
            <a:r>
              <a:rPr lang="en-US" sz="1400" dirty="0" err="1" smtClean="0"/>
              <a:t>UFOReports</a:t>
            </a:r>
            <a:r>
              <a:rPr lang="en-US" sz="1400" dirty="0" smtClean="0"/>
              <a:t>) %&gt;% </a:t>
            </a:r>
          </a:p>
          <a:p>
            <a:pPr marL="511175" indent="0" eaLnBrk="1" hangingPunct="1">
              <a:buFont typeface="Wingdings" pitchFamily="2" charset="2"/>
              <a:buNone/>
              <a:defRPr/>
            </a:pPr>
            <a:r>
              <a:rPr lang="en-US" sz="1400" dirty="0" err="1" smtClean="0"/>
              <a:t>layer_points</a:t>
            </a:r>
            <a:r>
              <a:rPr lang="en-US" sz="1400" dirty="0" smtClean="0"/>
              <a:t>(fill = ~</a:t>
            </a:r>
            <a:r>
              <a:rPr lang="en-US" sz="1400" dirty="0" err="1" smtClean="0"/>
              <a:t>UFOReports</a:t>
            </a:r>
            <a:r>
              <a:rPr lang="en-US" sz="1400" dirty="0" smtClean="0"/>
              <a:t>, size := </a:t>
            </a:r>
            <a:r>
              <a:rPr lang="en-US" sz="1400" dirty="0" err="1" smtClean="0"/>
              <a:t>input_slider</a:t>
            </a:r>
            <a:r>
              <a:rPr lang="en-US" sz="1400" dirty="0" smtClean="0"/>
              <a:t>(10, 100, label = "Point Size")) %&gt;%</a:t>
            </a:r>
          </a:p>
          <a:p>
            <a:pPr marL="511175" indent="0" eaLnBrk="1" hangingPunct="1">
              <a:buFont typeface="Wingdings" pitchFamily="2" charset="2"/>
              <a:buNone/>
              <a:defRPr/>
            </a:pPr>
            <a:r>
              <a:rPr lang="en-US" sz="1400" dirty="0" err="1" smtClean="0"/>
              <a:t>layer_model_predictions</a:t>
            </a:r>
            <a:r>
              <a:rPr lang="en-US" sz="1400" dirty="0" smtClean="0"/>
              <a:t>(model = </a:t>
            </a:r>
            <a:r>
              <a:rPr lang="en-US" sz="1400" dirty="0" err="1" smtClean="0"/>
              <a:t>input_radiobuttons</a:t>
            </a:r>
            <a:r>
              <a:rPr lang="en-US" sz="1400" dirty="0" smtClean="0"/>
              <a:t>( choices = c("Linear" = "lm", "LOESS" = "loess"), selected = "lm",</a:t>
            </a:r>
          </a:p>
          <a:p>
            <a:pPr marL="685800" indent="0" eaLnBrk="1" hangingPunct="1">
              <a:buFont typeface="Wingdings" pitchFamily="2" charset="2"/>
              <a:buNone/>
              <a:defRPr/>
            </a:pPr>
            <a:r>
              <a:rPr lang="en-US" sz="1400" dirty="0" smtClean="0"/>
              <a:t>label = "Model type"), se = TRUE) %&gt;%</a:t>
            </a:r>
          </a:p>
          <a:p>
            <a:pPr marL="511175" indent="0" eaLnBrk="1" hangingPunct="1">
              <a:buFont typeface="Wingdings" pitchFamily="2" charset="2"/>
              <a:buNone/>
              <a:defRPr/>
            </a:pPr>
            <a:r>
              <a:rPr lang="en-US" sz="1400" dirty="0" err="1" smtClean="0"/>
              <a:t>add_axis</a:t>
            </a:r>
            <a:r>
              <a:rPr lang="en-US" sz="1400" dirty="0" smtClean="0"/>
              <a:t>("y", title = "</a:t>
            </a:r>
            <a:r>
              <a:rPr lang="en-US" sz="1400" dirty="0" err="1" smtClean="0"/>
              <a:t>Num</a:t>
            </a:r>
            <a:r>
              <a:rPr lang="en-US" sz="1400" dirty="0" smtClean="0"/>
              <a:t> of UFO Reports", orient = "left", </a:t>
            </a:r>
            <a:r>
              <a:rPr lang="en-US" sz="1400" dirty="0" err="1" smtClean="0"/>
              <a:t>title_offset</a:t>
            </a:r>
            <a:r>
              <a:rPr lang="en-US" sz="1400" dirty="0" smtClean="0"/>
              <a:t> = 50) </a:t>
            </a:r>
            <a:endParaRPr lang="en-US" sz="1400" dirty="0"/>
          </a:p>
        </p:txBody>
      </p:sp>
      <p:sp>
        <p:nvSpPr>
          <p:cNvPr id="21510" name="TextBox 1"/>
          <p:cNvSpPr txBox="1">
            <a:spLocks noChangeArrowheads="1"/>
          </p:cNvSpPr>
          <p:nvPr/>
        </p:nvSpPr>
        <p:spPr bwMode="auto">
          <a:xfrm>
            <a:off x="152400" y="728663"/>
            <a:ext cx="269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400" i="1"/>
              <a:t>Copy and paste the code from: </a:t>
            </a:r>
          </a:p>
          <a:p>
            <a:pPr eaLnBrk="1" hangingPunct="1"/>
            <a:r>
              <a:rPr lang="en-US" altLang="en-US" sz="1400" i="1"/>
              <a:t>http://rpubs.com/conniez/datavis </a:t>
            </a:r>
          </a:p>
        </p:txBody>
      </p:sp>
    </p:spTree>
    <p:extLst>
      <p:ext uri="{BB962C8B-B14F-4D97-AF65-F5344CB8AC3E}">
        <p14:creationId xmlns:p14="http://schemas.microsoft.com/office/powerpoint/2010/main" xmlns="" val="27549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GGVIS Publishing Online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4478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1600" smtClean="0"/>
              <a:t>You can publish your charts online using Shiny functionality. Add the script to a Shiny app and publish the app. Example here: </a:t>
            </a:r>
            <a:r>
              <a:rPr lang="en-US" altLang="en-US" sz="1600" smtClean="0">
                <a:hlinkClick r:id="rId2"/>
              </a:rPr>
              <a:t>http://ggvis.rstudio.com/interactivity.html#shiny-apps</a:t>
            </a:r>
            <a:endParaRPr lang="en-US" altLang="en-US" sz="1600" smtClean="0"/>
          </a:p>
          <a:p>
            <a:pPr eaLnBrk="1" hangingPunct="1"/>
            <a:r>
              <a:rPr lang="en-US" altLang="en-US" sz="1600" smtClean="0"/>
              <a:t>See good demo here: </a:t>
            </a:r>
            <a:r>
              <a:rPr lang="en-US" altLang="en-US" sz="1600" smtClean="0">
                <a:hlinkClick r:id="rId3"/>
              </a:rPr>
              <a:t>https://github.com/rstudio/ggvis/tree/master/demo/apps/basic</a:t>
            </a:r>
            <a:endParaRPr lang="en-US" altLang="en-US" sz="1600" smtClean="0"/>
          </a:p>
          <a:p>
            <a:pPr eaLnBrk="1" hangingPunct="1"/>
            <a:r>
              <a:rPr lang="en-US" altLang="en-US" sz="2000" smtClean="0"/>
              <a:t>Steps:</a:t>
            </a:r>
          </a:p>
          <a:p>
            <a:pPr lvl="1" eaLnBrk="1" hangingPunct="1"/>
            <a:r>
              <a:rPr lang="en-US" altLang="en-US" sz="1800" smtClean="0"/>
              <a:t>Create ui.R and server.R files for a Shiny app in a certain folder (folder name = short name of your app). Add data files in a folder inside of it</a:t>
            </a:r>
          </a:p>
          <a:p>
            <a:pPr lvl="1" eaLnBrk="1" hangingPunct="1"/>
            <a:r>
              <a:rPr lang="en-US" altLang="en-US" sz="1800" smtClean="0"/>
              <a:t>From Rstudio test your application by clicking “Run App” button in your text editor window of Rstudio.</a:t>
            </a:r>
          </a:p>
          <a:p>
            <a:pPr lvl="1" eaLnBrk="1" hangingPunct="1"/>
            <a:r>
              <a:rPr lang="en-US" altLang="en-US" sz="1800" smtClean="0"/>
              <a:t>If you have set up your Rstudio with access to Shiny or Shinyapps.io, you  will also see the “Deploy” button to publish it online.</a:t>
            </a:r>
          </a:p>
          <a:p>
            <a:pPr lvl="1" eaLnBrk="1" hangingPunct="1"/>
            <a:r>
              <a:rPr lang="en-US" altLang="en-US" sz="1800" smtClean="0"/>
              <a:t>Another option:</a:t>
            </a:r>
          </a:p>
          <a:p>
            <a:pPr lvl="2" eaLnBrk="1" hangingPunct="1"/>
            <a:r>
              <a:rPr lang="en-US" altLang="en-US" sz="1500" smtClean="0"/>
              <a:t>runApp(“myapp”)</a:t>
            </a:r>
          </a:p>
          <a:p>
            <a:pPr lvl="2" eaLnBrk="1" hangingPunct="1"/>
            <a:r>
              <a:rPr lang="en-US" altLang="en-US" sz="1500" smtClean="0"/>
              <a:t>library(shinyapps)</a:t>
            </a:r>
          </a:p>
          <a:p>
            <a:pPr lvl="2" eaLnBrk="1" hangingPunct="1"/>
            <a:r>
              <a:rPr lang="en-US" altLang="en-US" sz="1500" smtClean="0"/>
              <a:t>deployApp(“myapp”)</a:t>
            </a:r>
          </a:p>
        </p:txBody>
      </p:sp>
      <p:pic>
        <p:nvPicPr>
          <p:cNvPr id="15364" name="Picture 4" descr="Z:\rCharts Meetup\ggvis2.pn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4572000" y="5181600"/>
            <a:ext cx="426720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Shiny Interactive Graphics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951413"/>
            <a:ext cx="8613775" cy="1296987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en-US" sz="2000" smtClean="0"/>
              <a:t>Shiny Tutorial: </a:t>
            </a:r>
            <a:r>
              <a:rPr lang="en-US" altLang="en-US" sz="2000" smtClean="0">
                <a:hlinkClick r:id="rId2"/>
              </a:rPr>
              <a:t>http://shiny.rstudio.com/tutorial/lesson1/</a:t>
            </a:r>
            <a:endParaRPr lang="en-US" altLang="en-US" sz="200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altLang="en-US" sz="2000" smtClean="0"/>
              <a:t>Shiny Cheatsheet: </a:t>
            </a:r>
            <a:r>
              <a:rPr lang="en-US" altLang="en-US" sz="2000" smtClean="0">
                <a:hlinkClick r:id="rId3"/>
              </a:rPr>
              <a:t>http://shiny.rstudio.com/articles/cheatsheet.html</a:t>
            </a:r>
            <a:r>
              <a:rPr lang="en-US" altLang="en-US" sz="2000" smtClean="0"/>
              <a:t>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en-US" sz="2000" smtClean="0"/>
              <a:t>You can create Shiny apps by copying and modifying existing Shiny apps. </a:t>
            </a:r>
          </a:p>
        </p:txBody>
      </p:sp>
      <p:pic>
        <p:nvPicPr>
          <p:cNvPr id="23556" name="Picture 4" descr="Z:\rCharts Meetup\shiny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6096000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7000" y="1611313"/>
            <a:ext cx="2427288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altLang="en-US" dirty="0"/>
              <a:t>Shiny is a web application framework for R, which allows you to create interactive web apps. 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altLang="en-US" dirty="0"/>
              <a:t>Shiny can be used with any plotting tool in R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Shiny Online Publishing (web page)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Shiny Server and Shiny Server Pro are currently only supported on Linux. They provide 64-bit binary installers for Ubuntu/Debian and Red Hat/CentOS.</a:t>
            </a:r>
          </a:p>
          <a:p>
            <a:pPr eaLnBrk="1" hangingPunct="1"/>
            <a:r>
              <a:rPr lang="en-US" altLang="en-US" smtClean="0"/>
              <a:t>You can host your apps in the cloud for free with ShinyApps.io. Just create an account and link to your computer. There are some performance and memory limitations.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Let’s Publish the GGVIS  Plot Online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050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See details: http://rpubs.com/conniez/datavis</a:t>
            </a:r>
          </a:p>
          <a:p>
            <a:pPr eaLnBrk="1" hangingPunct="1"/>
            <a:r>
              <a:rPr lang="en-US" altLang="en-US" sz="2000" smtClean="0"/>
              <a:t>Steps: </a:t>
            </a:r>
          </a:p>
          <a:p>
            <a:pPr lvl="1" eaLnBrk="1" hangingPunct="1"/>
            <a:r>
              <a:rPr lang="en-US" altLang="en-US" sz="1700" smtClean="0"/>
              <a:t>Create an app folder in wd and copy the data folder into the app folder</a:t>
            </a:r>
          </a:p>
          <a:p>
            <a:pPr lvl="1" eaLnBrk="1" hangingPunct="1"/>
            <a:r>
              <a:rPr lang="en-US" altLang="en-US" sz="1700" smtClean="0"/>
              <a:t>Reconstruct the code for server.R and ui.R and save them into the app folder</a:t>
            </a:r>
          </a:p>
          <a:p>
            <a:pPr lvl="1" eaLnBrk="1" hangingPunct="1"/>
            <a:r>
              <a:rPr lang="en-US" altLang="en-US" sz="1700" smtClean="0"/>
              <a:t>Publish the app on shinyapps.io or shiny server</a:t>
            </a:r>
          </a:p>
        </p:txBody>
      </p:sp>
      <p:pic>
        <p:nvPicPr>
          <p:cNvPr id="25604" name="Picture 4" descr="Z:\rCharts Meetup\ggvis on shiny 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" y="3429000"/>
            <a:ext cx="7696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More Options with GGVIS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700" smtClean="0"/>
              <a:t>Interactive Controls available: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input_slider(),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input_select() (dropdown menu)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input_checkbox(),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input_checkboxgroup() (multiple choice),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input_radiobuttons(),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input_text() and input_numeric() (only numerical input),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700" smtClean="0"/>
              <a:t>Use “</a:t>
            </a:r>
            <a:r>
              <a:rPr lang="en-US" altLang="en-US" sz="170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700" smtClean="0"/>
              <a:t>“ when assigning interactive controls to a var, “</a:t>
            </a:r>
            <a:r>
              <a:rPr lang="en-US" altLang="en-US" sz="1700" smtClean="0">
                <a:latin typeface="Arial" pitchFamily="34" charset="0"/>
                <a:cs typeface="Arial" pitchFamily="34" charset="0"/>
              </a:rPr>
              <a:t>:=</a:t>
            </a:r>
            <a:r>
              <a:rPr lang="en-US" altLang="en-US" sz="1700" smtClean="0"/>
              <a:t>“ is used only for static values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700" smtClean="0"/>
              <a:t>Other layer options, besides layer_points() and layer_histograms():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layer_bars()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layer_ribbons() (filled space between two paths or a path and an axis)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layer_paths() (all points connected with a line)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layer_lines() (equivalent to </a:t>
            </a:r>
            <a:r>
              <a:rPr lang="en-US" altLang="en-US" sz="1700" i="1" smtClean="0"/>
              <a:t>arrange(x) %&gt;% layer_paths())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layer_smooths() (displays predictions with a line)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layer_rects() (rectangles)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 smtClean="0"/>
              <a:t>layer_text() (displays text on the chart)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700" smtClean="0"/>
              <a:t>To display </a:t>
            </a:r>
            <a:r>
              <a:rPr lang="en-US" altLang="en-US" sz="1700" u="sng" smtClean="0"/>
              <a:t>multiple</a:t>
            </a:r>
            <a:r>
              <a:rPr lang="en-US" altLang="en-US" sz="1700" smtClean="0"/>
              <a:t> layers on one chart – pipe (%&gt;%) them into each other, but include individual parameters (fill, size, span, etc.) inside their parentheses, instead of ggvis()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Today You Will Learn:	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What are Grammar of Graphics, GGVIS, rCharts and Shiny?</a:t>
            </a:r>
          </a:p>
          <a:p>
            <a:pPr eaLnBrk="1" hangingPunct="1"/>
            <a:r>
              <a:rPr lang="en-US" altLang="en-US" sz="1800" smtClean="0"/>
              <a:t>How to create an interactive plot using ggvis</a:t>
            </a:r>
          </a:p>
          <a:p>
            <a:pPr lvl="1" eaLnBrk="1" hangingPunct="1"/>
            <a:r>
              <a:rPr lang="en-US" altLang="en-US" sz="1600" smtClean="0"/>
              <a:t>Explanation</a:t>
            </a:r>
          </a:p>
          <a:p>
            <a:pPr lvl="1" eaLnBrk="1" hangingPunct="1"/>
            <a:r>
              <a:rPr lang="en-US" altLang="en-US" sz="1600" smtClean="0"/>
              <a:t>Hands-On</a:t>
            </a:r>
          </a:p>
          <a:p>
            <a:pPr eaLnBrk="1" hangingPunct="1"/>
            <a:r>
              <a:rPr lang="en-US" altLang="en-US" sz="1800" smtClean="0"/>
              <a:t>How to publish a ggvis plot online</a:t>
            </a:r>
          </a:p>
          <a:p>
            <a:pPr lvl="1" eaLnBrk="1" hangingPunct="1"/>
            <a:r>
              <a:rPr lang="en-US" altLang="en-US" sz="1600" smtClean="0"/>
              <a:t>Explanation</a:t>
            </a:r>
          </a:p>
          <a:p>
            <a:pPr lvl="1" eaLnBrk="1" hangingPunct="1"/>
            <a:r>
              <a:rPr lang="en-US" altLang="en-US" sz="1600" smtClean="0"/>
              <a:t>Hands-On</a:t>
            </a:r>
          </a:p>
          <a:p>
            <a:pPr eaLnBrk="1" hangingPunct="1"/>
            <a:r>
              <a:rPr lang="en-US" altLang="en-US" sz="1800" smtClean="0"/>
              <a:t>How to create an interactive plot in rCharts</a:t>
            </a:r>
          </a:p>
          <a:p>
            <a:pPr lvl="1" eaLnBrk="1" hangingPunct="1"/>
            <a:r>
              <a:rPr lang="en-US" altLang="en-US" sz="1600" smtClean="0"/>
              <a:t>Explanation</a:t>
            </a:r>
          </a:p>
          <a:p>
            <a:pPr lvl="1" eaLnBrk="1" hangingPunct="1"/>
            <a:r>
              <a:rPr lang="en-US" altLang="en-US" sz="1600" smtClean="0"/>
              <a:t>Hands-On</a:t>
            </a:r>
          </a:p>
          <a:p>
            <a:pPr eaLnBrk="1" hangingPunct="1"/>
            <a:r>
              <a:rPr lang="en-US" altLang="en-US" sz="1800" smtClean="0"/>
              <a:t>How to publish an rCharts plot online</a:t>
            </a:r>
          </a:p>
          <a:p>
            <a:pPr lvl="1" eaLnBrk="1" hangingPunct="1"/>
            <a:r>
              <a:rPr lang="en-US" altLang="en-US" sz="1600" smtClean="0"/>
              <a:t>Explanation</a:t>
            </a:r>
          </a:p>
          <a:p>
            <a:pPr lvl="1" eaLnBrk="1" hangingPunct="1"/>
            <a:r>
              <a:rPr lang="en-US" altLang="en-US" sz="1600" smtClean="0"/>
              <a:t>Hands-On</a:t>
            </a:r>
          </a:p>
          <a:p>
            <a:pPr eaLnBrk="1" hangingPunct="1"/>
            <a:r>
              <a:rPr lang="en-US" altLang="en-US" sz="1800" smtClean="0"/>
              <a:t>Where to get more resources, tools, etc.</a:t>
            </a:r>
          </a:p>
          <a:p>
            <a:pPr eaLnBrk="1" hangingPunct="1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More Resources on GGVIS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http://ggvis.rstudio.com/cookbook.html</a:t>
            </a:r>
          </a:p>
          <a:p>
            <a:pPr eaLnBrk="1" hangingPunct="1"/>
            <a:r>
              <a:rPr lang="en-US" altLang="en-US" smtClean="0"/>
              <a:t>http://ggvis.rstudio.com/interactivity.html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More Resources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Links to examples and tutorials on Slidify, rCharts, Shiny, etc.: </a:t>
            </a:r>
            <a:r>
              <a:rPr lang="en-US" altLang="en-US" sz="2800" smtClean="0">
                <a:hlinkClick r:id="rId2"/>
              </a:rPr>
              <a:t>http://www.r-bloggers.com/fantastic-presentations-from-r-using-slidify-and-rcharts/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100 interesting data sets: </a:t>
            </a:r>
            <a:r>
              <a:rPr lang="en-US" altLang="en-US" sz="2800" smtClean="0">
                <a:hlinkClick r:id="rId3"/>
              </a:rPr>
              <a:t>http://rs.io/2014/05/29/list-of-data-sets.html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Google Dataset Engine: </a:t>
            </a:r>
            <a:r>
              <a:rPr lang="en-US" altLang="en-US" sz="2800" smtClean="0">
                <a:hlinkClick r:id="rId4"/>
              </a:rPr>
              <a:t>https://www.google.com/cse/publicurl?cx=002720237717066476899:v2wv26idk7m</a:t>
            </a:r>
            <a:r>
              <a:rPr lang="en-US" altLang="en-US" sz="2800" smtClean="0"/>
              <a:t> </a:t>
            </a:r>
          </a:p>
          <a:p>
            <a:pPr eaLnBrk="1" hangingPunct="1"/>
            <a:r>
              <a:rPr lang="en-US" altLang="en-US" sz="2800" smtClean="0"/>
              <a:t>Missouri Data: </a:t>
            </a:r>
            <a:r>
              <a:rPr lang="en-US" altLang="en-US" sz="2800" smtClean="0">
                <a:hlinkClick r:id="rId5"/>
              </a:rPr>
              <a:t>https://data.mo.gov/</a:t>
            </a:r>
            <a:endParaRPr lang="en-US" altLang="en-US" sz="2800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Questions?</a:t>
            </a:r>
          </a:p>
        </p:txBody>
      </p:sp>
      <p:sp>
        <p:nvSpPr>
          <p:cNvPr id="4505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Grammar of Graphics?</a:t>
            </a:r>
          </a:p>
        </p:txBody>
      </p:sp>
      <p:pic>
        <p:nvPicPr>
          <p:cNvPr id="11267" name="Picture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" r="-233"/>
          <a:stretch>
            <a:fillRect/>
          </a:stretch>
        </p:blipFill>
        <p:spPr>
          <a:xfrm>
            <a:off x="612775" y="2708275"/>
            <a:ext cx="8153400" cy="2279650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1752600" y="44196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9213" y="6356350"/>
            <a:ext cx="50561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Leland Wilkinson: The Grammar of Graphics 2</a:t>
            </a:r>
            <a:r>
              <a:rPr lang="en-US" altLang="en-US" baseline="30000" smtClean="0">
                <a:solidFill>
                  <a:schemeClr val="tx2"/>
                </a:solidFill>
              </a:rPr>
              <a:t>nd</a:t>
            </a:r>
            <a:r>
              <a:rPr lang="en-US" altLang="en-US" smtClean="0">
                <a:solidFill>
                  <a:schemeClr val="tx2"/>
                </a:solidFill>
              </a:rPr>
              <a:t>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ggvis?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sz="quarter" idx="2"/>
          </p:nvPr>
        </p:nvSpPr>
        <p:spPr>
          <a:xfrm>
            <a:off x="4845050" y="1589088"/>
            <a:ext cx="3886200" cy="4572000"/>
          </a:xfrm>
        </p:spPr>
        <p:txBody>
          <a:bodyPr/>
          <a:lstStyle/>
          <a:p>
            <a:r>
              <a:rPr lang="en-US" altLang="en-US" sz="3200" smtClean="0"/>
              <a:t>a data visualization package, </a:t>
            </a:r>
          </a:p>
          <a:p>
            <a:r>
              <a:rPr lang="en-US" altLang="en-US" sz="3200" smtClean="0"/>
              <a:t>developed by Hadley Wickham</a:t>
            </a:r>
          </a:p>
          <a:p>
            <a:r>
              <a:rPr lang="en-US" altLang="en-US" sz="3200" smtClean="0"/>
              <a:t>allows for </a:t>
            </a:r>
            <a:r>
              <a:rPr lang="en-US" altLang="en-US" sz="3200" u="sng" smtClean="0"/>
              <a:t>interactive graphics</a:t>
            </a:r>
            <a:r>
              <a:rPr lang="en-US" altLang="en-US" sz="3200" smtClean="0"/>
              <a:t> thanks to shiny integration</a:t>
            </a:r>
          </a:p>
          <a:p>
            <a:endParaRPr lang="en-US" alt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676400"/>
            <a:ext cx="4419600" cy="32004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&amp; How to Use ggvis?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761381987"/>
              </p:ext>
            </p:extLst>
          </p:nvPr>
        </p:nvGraphicFramePr>
        <p:xfrm>
          <a:off x="304800" y="1676400"/>
          <a:ext cx="84582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16" name="Content Placeholder 1"/>
          <p:cNvSpPr>
            <a:spLocks noGrp="1"/>
          </p:cNvSpPr>
          <p:nvPr>
            <p:ph sz="quarter" idx="2"/>
          </p:nvPr>
        </p:nvSpPr>
        <p:spPr>
          <a:xfrm>
            <a:off x="533400" y="4419600"/>
            <a:ext cx="8077200" cy="23622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sz="2400" dirty="0" err="1" smtClean="0"/>
              <a:t>ggvis</a:t>
            </a:r>
            <a:r>
              <a:rPr lang="en-US" altLang="en-US" sz="2400" dirty="0" smtClean="0"/>
              <a:t> is great for both exploratory &amp; explanatory data analysis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 smtClean="0"/>
              <a:t>syntax is similar to ggplot2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 smtClean="0"/>
              <a:t>works great with </a:t>
            </a:r>
            <a:r>
              <a:rPr lang="en-US" altLang="en-US" sz="2400" dirty="0" err="1" smtClean="0"/>
              <a:t>dplyr</a:t>
            </a:r>
            <a:endParaRPr lang="en-US" altLang="en-US" sz="2400" dirty="0" smtClean="0"/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 smtClean="0"/>
              <a:t>graphics can be published online using shiny</a:t>
            </a:r>
          </a:p>
          <a:p>
            <a:endParaRPr lang="en-US" altLang="en-US" sz="24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1066800" y="3276600"/>
            <a:ext cx="7086600" cy="838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smtClean="0"/>
              <a:t>Interactive visualization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Installing ggvis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spcBef>
                <a:spcPts val="300"/>
              </a:spcBef>
              <a:buFont typeface="Wingdings" charset="0"/>
              <a:buNone/>
              <a:defRPr/>
            </a:pPr>
            <a:endParaRPr lang="en-US" sz="2400" dirty="0" smtClean="0">
              <a:ea typeface="ＭＳ Ｐゴシック" charset="0"/>
            </a:endParaRPr>
          </a:p>
          <a:p>
            <a:pPr eaLnBrk="1" hangingPunct="1">
              <a:spcBef>
                <a:spcPts val="300"/>
              </a:spcBef>
              <a:buFont typeface="Wingdings" charset="0"/>
              <a:buChar char=""/>
              <a:defRPr/>
            </a:pPr>
            <a:r>
              <a:rPr lang="en-US" sz="2400" dirty="0">
                <a:ea typeface="ＭＳ Ｐゴシック" charset="0"/>
              </a:rPr>
              <a:t>N</a:t>
            </a:r>
            <a:r>
              <a:rPr lang="en-US" sz="2400" dirty="0" smtClean="0">
                <a:ea typeface="ＭＳ Ｐゴシック" charset="0"/>
              </a:rPr>
              <a:t>ow available on CRAN: </a:t>
            </a:r>
            <a:r>
              <a:rPr lang="en-US" sz="2400" dirty="0" err="1" smtClean="0">
                <a:ea typeface="ＭＳ Ｐゴシック" charset="0"/>
              </a:rPr>
              <a:t>install.packages</a:t>
            </a:r>
            <a:r>
              <a:rPr lang="en-US" sz="2400" dirty="0" smtClean="0">
                <a:ea typeface="ＭＳ Ｐゴシック" charset="0"/>
              </a:rPr>
              <a:t>("ggvis")</a:t>
            </a:r>
          </a:p>
          <a:p>
            <a:pPr eaLnBrk="1" hangingPunct="1">
              <a:spcBef>
                <a:spcPts val="300"/>
              </a:spcBef>
              <a:buFont typeface="Wingdings" charset="0"/>
              <a:buChar char=""/>
              <a:defRPr/>
            </a:pPr>
            <a:r>
              <a:rPr lang="en-US" sz="2400" dirty="0" smtClean="0">
                <a:ea typeface="ＭＳ Ｐゴシック" charset="0"/>
              </a:rPr>
              <a:t>or install the development package:</a:t>
            </a:r>
          </a:p>
          <a:p>
            <a:pPr lvl="1" eaLnBrk="1" hangingPunct="1">
              <a:spcBef>
                <a:spcPts val="300"/>
              </a:spcBef>
              <a:buFont typeface="Wingdings 2" charset="0"/>
              <a:buChar char=""/>
              <a:defRPr/>
            </a:pPr>
            <a:r>
              <a:rPr lang="en-US" sz="2100" dirty="0" err="1" smtClean="0">
                <a:ea typeface="ＭＳ Ｐゴシック" charset="0"/>
              </a:rPr>
              <a:t>install.packages</a:t>
            </a:r>
            <a:r>
              <a:rPr lang="en-US" sz="2100" dirty="0" smtClean="0">
                <a:ea typeface="ＭＳ Ｐゴシック" charset="0"/>
              </a:rPr>
              <a:t>("</a:t>
            </a:r>
            <a:r>
              <a:rPr lang="en-US" sz="2100" dirty="0" err="1" smtClean="0">
                <a:ea typeface="ＭＳ Ｐゴシック" charset="0"/>
              </a:rPr>
              <a:t>devtools</a:t>
            </a:r>
            <a:r>
              <a:rPr lang="en-US" sz="2100" dirty="0" smtClean="0">
                <a:ea typeface="ＭＳ Ｐゴシック" charset="0"/>
              </a:rPr>
              <a:t>") </a:t>
            </a:r>
            <a:r>
              <a:rPr lang="en-US" sz="2100" dirty="0" err="1" smtClean="0">
                <a:ea typeface="ＭＳ Ｐゴシック" charset="0"/>
              </a:rPr>
              <a:t>devtools</a:t>
            </a:r>
            <a:r>
              <a:rPr lang="en-US" sz="2100" dirty="0" smtClean="0">
                <a:ea typeface="ＭＳ Ｐゴシック" charset="0"/>
              </a:rPr>
              <a:t>::</a:t>
            </a:r>
            <a:r>
              <a:rPr lang="en-US" sz="2100" dirty="0" err="1" smtClean="0">
                <a:ea typeface="ＭＳ Ｐゴシック" charset="0"/>
              </a:rPr>
              <a:t>install_github</a:t>
            </a:r>
            <a:r>
              <a:rPr lang="en-US" sz="2100" dirty="0" smtClean="0">
                <a:ea typeface="ＭＳ Ｐゴシック" charset="0"/>
              </a:rPr>
              <a:t>("</a:t>
            </a:r>
            <a:r>
              <a:rPr lang="en-US" sz="2100" dirty="0" err="1" smtClean="0">
                <a:ea typeface="ＭＳ Ｐゴシック" charset="0"/>
              </a:rPr>
              <a:t>rstudio</a:t>
            </a:r>
            <a:r>
              <a:rPr lang="en-US" sz="2100" dirty="0" smtClean="0">
                <a:ea typeface="ＭＳ Ｐゴシック" charset="0"/>
              </a:rPr>
              <a:t>/</a:t>
            </a:r>
            <a:r>
              <a:rPr lang="en-US" sz="2100" dirty="0" err="1" smtClean="0">
                <a:ea typeface="ＭＳ Ｐゴシック" charset="0"/>
              </a:rPr>
              <a:t>ggvis</a:t>
            </a:r>
            <a:r>
              <a:rPr lang="en-US" sz="2100" dirty="0" smtClean="0">
                <a:ea typeface="ＭＳ Ｐゴシック" charset="0"/>
              </a:rPr>
              <a:t>", </a:t>
            </a:r>
            <a:r>
              <a:rPr lang="en-US" sz="2100" dirty="0" err="1" smtClean="0">
                <a:ea typeface="ＭＳ Ｐゴシック" charset="0"/>
              </a:rPr>
              <a:t>build_vignettes</a:t>
            </a:r>
            <a:r>
              <a:rPr lang="en-US" sz="2100" dirty="0" smtClean="0">
                <a:ea typeface="ＭＳ Ｐゴシック" charset="0"/>
              </a:rPr>
              <a:t> = FALSE)</a:t>
            </a:r>
          </a:p>
          <a:p>
            <a:pPr>
              <a:buFont typeface="Wingdings" charset="0"/>
              <a:buChar char=""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Steps with ggvis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Intro to ggvis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Some examples with ggvis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Create a ggvis plot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Integrate it with a Shiny app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Publish it on a Shiny server/shinyapps.io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GGVIS Data Visualization (basic)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600200"/>
            <a:ext cx="8153400" cy="4495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&gt; library(</a:t>
            </a:r>
            <a:r>
              <a:rPr lang="en-US" dirty="0" err="1" smtClean="0"/>
              <a:t>ggvis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call to </a:t>
            </a:r>
            <a:r>
              <a:rPr lang="en-US" dirty="0" err="1" smtClean="0"/>
              <a:t>ggvis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&gt;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ggvis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mtcars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x = ~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y = ~mpg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smtClean="0"/>
              <a:t>to actually plot (display) the data</a:t>
            </a:r>
          </a:p>
          <a:p>
            <a:pPr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layer_points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88" name="Group 20"/>
          <p:cNvGrpSpPr>
            <a:grpSpLocks/>
          </p:cNvGrpSpPr>
          <p:nvPr/>
        </p:nvGrpSpPr>
        <p:grpSpPr bwMode="auto">
          <a:xfrm>
            <a:off x="990600" y="3124200"/>
            <a:ext cx="1066800" cy="1219200"/>
            <a:chOff x="990600" y="2667000"/>
            <a:chExt cx="1066800" cy="1219200"/>
          </a:xfrm>
        </p:grpSpPr>
        <p:sp>
          <p:nvSpPr>
            <p:cNvPr id="22" name="Rectangle 21"/>
            <p:cNvSpPr/>
            <p:nvPr/>
          </p:nvSpPr>
          <p:spPr>
            <a:xfrm>
              <a:off x="990600" y="3124200"/>
              <a:ext cx="1066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name of plot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524000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89" name="Group 23"/>
          <p:cNvGrpSpPr>
            <a:grpSpLocks/>
          </p:cNvGrpSpPr>
          <p:nvPr/>
        </p:nvGrpSpPr>
        <p:grpSpPr bwMode="auto">
          <a:xfrm>
            <a:off x="2667000" y="3124200"/>
            <a:ext cx="1066800" cy="1219200"/>
            <a:chOff x="990600" y="2667000"/>
            <a:chExt cx="1066800" cy="1219200"/>
          </a:xfrm>
        </p:grpSpPr>
        <p:sp>
          <p:nvSpPr>
            <p:cNvPr id="25" name="Rectangle 24"/>
            <p:cNvSpPr/>
            <p:nvPr/>
          </p:nvSpPr>
          <p:spPr>
            <a:xfrm>
              <a:off x="990600" y="3124200"/>
              <a:ext cx="1066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data set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524000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90" name="Group 26"/>
          <p:cNvGrpSpPr>
            <a:grpSpLocks/>
          </p:cNvGrpSpPr>
          <p:nvPr/>
        </p:nvGrpSpPr>
        <p:grpSpPr bwMode="auto">
          <a:xfrm>
            <a:off x="4398963" y="3124200"/>
            <a:ext cx="1066800" cy="1600200"/>
            <a:chOff x="990600" y="2667001"/>
            <a:chExt cx="1066800" cy="1219200"/>
          </a:xfrm>
        </p:grpSpPr>
        <p:sp>
          <p:nvSpPr>
            <p:cNvPr id="28" name="Rectangle 27"/>
            <p:cNvSpPr/>
            <p:nvPr/>
          </p:nvSpPr>
          <p:spPr>
            <a:xfrm>
              <a:off x="990600" y="3015344"/>
              <a:ext cx="1066800" cy="8708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var from data set for x-axis</a:t>
              </a:r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524000" y="2667001"/>
              <a:ext cx="0" cy="348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91" name="Group 29"/>
          <p:cNvGrpSpPr>
            <a:grpSpLocks/>
          </p:cNvGrpSpPr>
          <p:nvPr/>
        </p:nvGrpSpPr>
        <p:grpSpPr bwMode="auto">
          <a:xfrm>
            <a:off x="5943600" y="3124200"/>
            <a:ext cx="1066800" cy="1600200"/>
            <a:chOff x="990600" y="2667001"/>
            <a:chExt cx="1066800" cy="1219200"/>
          </a:xfrm>
        </p:grpSpPr>
        <p:sp>
          <p:nvSpPr>
            <p:cNvPr id="31" name="Rectangle 30"/>
            <p:cNvSpPr/>
            <p:nvPr/>
          </p:nvSpPr>
          <p:spPr>
            <a:xfrm>
              <a:off x="990600" y="3015344"/>
              <a:ext cx="1066800" cy="8708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var from data set for y-axis</a:t>
              </a:r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1524000" y="2667001"/>
              <a:ext cx="0" cy="348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92" name="Group 32"/>
          <p:cNvGrpSpPr>
            <a:grpSpLocks/>
          </p:cNvGrpSpPr>
          <p:nvPr/>
        </p:nvGrpSpPr>
        <p:grpSpPr bwMode="auto">
          <a:xfrm>
            <a:off x="7162800" y="3124200"/>
            <a:ext cx="1066800" cy="1219200"/>
            <a:chOff x="990600" y="2667000"/>
            <a:chExt cx="1066800" cy="1219200"/>
          </a:xfrm>
        </p:grpSpPr>
        <p:sp>
          <p:nvSpPr>
            <p:cNvPr id="34" name="Rectangle 33"/>
            <p:cNvSpPr/>
            <p:nvPr/>
          </p:nvSpPr>
          <p:spPr>
            <a:xfrm>
              <a:off x="990600" y="3124200"/>
              <a:ext cx="1066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other elements, if any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524000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The Result </a:t>
            </a:r>
          </a:p>
        </p:txBody>
      </p:sp>
      <p:pic>
        <p:nvPicPr>
          <p:cNvPr id="17411" name="Picture 2" descr="Z:\rCharts Meetup\ggvis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752600"/>
            <a:ext cx="62388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2324</TotalTime>
  <Words>1157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Data Visualization</vt:lpstr>
      <vt:lpstr>Today You Will Learn: </vt:lpstr>
      <vt:lpstr>What is Grammar of Graphics?</vt:lpstr>
      <vt:lpstr>What is ggvis?</vt:lpstr>
      <vt:lpstr>Why &amp; How to Use ggvis?</vt:lpstr>
      <vt:lpstr>Installing ggvis</vt:lpstr>
      <vt:lpstr>Steps with ggvis</vt:lpstr>
      <vt:lpstr>GGVIS Data Visualization (basic)</vt:lpstr>
      <vt:lpstr>The Result </vt:lpstr>
      <vt:lpstr>Adding Elements to the Plot</vt:lpstr>
      <vt:lpstr>Adding Elements to the Plot</vt:lpstr>
      <vt:lpstr>Some Examples </vt:lpstr>
      <vt:lpstr>Hands-On Example</vt:lpstr>
      <vt:lpstr>Hands-On Example</vt:lpstr>
      <vt:lpstr>GGVIS Publishing Online</vt:lpstr>
      <vt:lpstr>Shiny Interactive Graphics</vt:lpstr>
      <vt:lpstr>Shiny Online Publishing (web page)</vt:lpstr>
      <vt:lpstr>Let’s Publish the GGVIS  Plot Online</vt:lpstr>
      <vt:lpstr>More Options with GGVIS</vt:lpstr>
      <vt:lpstr>Some More Resources on GGVIS</vt:lpstr>
      <vt:lpstr>More Resources</vt:lpstr>
      <vt:lpstr>Thank you!</vt:lpstr>
    </vt:vector>
  </TitlesOfParts>
  <Company>Washington University Dept. of Pathology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Zabarovskaya, Kanstantsyia</dc:creator>
  <cp:lastModifiedBy>Connie</cp:lastModifiedBy>
  <cp:revision>124</cp:revision>
  <cp:lastPrinted>2014-07-09T15:29:44Z</cp:lastPrinted>
  <dcterms:created xsi:type="dcterms:W3CDTF">2014-07-07T19:21:52Z</dcterms:created>
  <dcterms:modified xsi:type="dcterms:W3CDTF">2014-07-24T03:32:58Z</dcterms:modified>
</cp:coreProperties>
</file>