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71" r:id="rId2"/>
    <p:sldId id="266" r:id="rId3"/>
    <p:sldId id="300" r:id="rId4"/>
    <p:sldId id="270" r:id="rId5"/>
    <p:sldId id="265" r:id="rId6"/>
    <p:sldId id="257" r:id="rId7"/>
    <p:sldId id="297" r:id="rId8"/>
    <p:sldId id="305" r:id="rId9"/>
    <p:sldId id="298" r:id="rId10"/>
    <p:sldId id="299" r:id="rId11"/>
    <p:sldId id="281" r:id="rId12"/>
    <p:sldId id="282" r:id="rId13"/>
    <p:sldId id="306" r:id="rId14"/>
    <p:sldId id="307" r:id="rId15"/>
    <p:sldId id="308" r:id="rId16"/>
    <p:sldId id="260" r:id="rId17"/>
    <p:sldId id="285" r:id="rId18"/>
    <p:sldId id="309" r:id="rId19"/>
    <p:sldId id="310" r:id="rId20"/>
    <p:sldId id="284" r:id="rId21"/>
    <p:sldId id="286" r:id="rId22"/>
    <p:sldId id="303" r:id="rId23"/>
    <p:sldId id="280" r:id="rId24"/>
    <p:sldId id="272" r:id="rId25"/>
    <p:sldId id="267" r:id="rId26"/>
    <p:sldId id="261" r:id="rId27"/>
    <p:sldId id="301" r:id="rId28"/>
    <p:sldId id="304" r:id="rId29"/>
    <p:sldId id="289"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90" autoAdjust="0"/>
  </p:normalViewPr>
  <p:slideViewPr>
    <p:cSldViewPr>
      <p:cViewPr varScale="1">
        <p:scale>
          <a:sx n="53" d="100"/>
          <a:sy n="53" d="100"/>
        </p:scale>
        <p:origin x="-140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19" cy="465242"/>
          </a:xfrm>
          <a:prstGeom prst="rect">
            <a:avLst/>
          </a:prstGeom>
        </p:spPr>
        <p:txBody>
          <a:bodyPr vert="horz" lIns="93177" tIns="46589" rIns="93177" bIns="46589" rtlCol="0"/>
          <a:lstStyle>
            <a:lvl1pPr algn="l">
              <a:defRPr sz="1200">
                <a:cs typeface="Arial" charset="0"/>
              </a:defRPr>
            </a:lvl1pPr>
          </a:lstStyle>
          <a:p>
            <a:pPr>
              <a:defRPr/>
            </a:pPr>
            <a:endParaRPr lang="en-US"/>
          </a:p>
        </p:txBody>
      </p:sp>
      <p:sp>
        <p:nvSpPr>
          <p:cNvPr id="3" name="Date Placeholder 2"/>
          <p:cNvSpPr>
            <a:spLocks noGrp="1"/>
          </p:cNvSpPr>
          <p:nvPr>
            <p:ph type="dt" sz="quarter" idx="1"/>
          </p:nvPr>
        </p:nvSpPr>
        <p:spPr>
          <a:xfrm>
            <a:off x="3970885" y="0"/>
            <a:ext cx="3038319" cy="465242"/>
          </a:xfrm>
          <a:prstGeom prst="rect">
            <a:avLst/>
          </a:prstGeom>
        </p:spPr>
        <p:txBody>
          <a:bodyPr vert="horz" lIns="93177" tIns="46589" rIns="93177" bIns="46589" rtlCol="0"/>
          <a:lstStyle>
            <a:lvl1pPr algn="r">
              <a:defRPr sz="1200">
                <a:cs typeface="Arial" charset="0"/>
              </a:defRPr>
            </a:lvl1pPr>
          </a:lstStyle>
          <a:p>
            <a:pPr>
              <a:defRPr/>
            </a:pPr>
            <a:fld id="{1B0495F5-6D1B-4D92-9F08-6D7DFF012FFD}" type="datetimeFigureOut">
              <a:rPr lang="en-US"/>
              <a:pPr>
                <a:defRPr/>
              </a:pPr>
              <a:t>8/21/2014</a:t>
            </a:fld>
            <a:endParaRPr lang="en-US"/>
          </a:p>
        </p:txBody>
      </p:sp>
      <p:sp>
        <p:nvSpPr>
          <p:cNvPr id="4" name="Footer Placeholder 3"/>
          <p:cNvSpPr>
            <a:spLocks noGrp="1"/>
          </p:cNvSpPr>
          <p:nvPr>
            <p:ph type="ftr" sz="quarter" idx="2"/>
          </p:nvPr>
        </p:nvSpPr>
        <p:spPr>
          <a:xfrm>
            <a:off x="0" y="8829054"/>
            <a:ext cx="3038319" cy="465242"/>
          </a:xfrm>
          <a:prstGeom prst="rect">
            <a:avLst/>
          </a:prstGeom>
        </p:spPr>
        <p:txBody>
          <a:bodyPr vert="horz" lIns="93177" tIns="46589" rIns="93177" bIns="46589" rtlCol="0" anchor="b"/>
          <a:lstStyle>
            <a:lvl1pPr algn="l">
              <a:defRPr sz="1200">
                <a:cs typeface="Arial" charset="0"/>
              </a:defRPr>
            </a:lvl1pPr>
          </a:lstStyle>
          <a:p>
            <a:pPr>
              <a:defRPr/>
            </a:pPr>
            <a:endParaRPr lang="en-US"/>
          </a:p>
        </p:txBody>
      </p:sp>
      <p:sp>
        <p:nvSpPr>
          <p:cNvPr id="5" name="Slide Number Placeholder 4"/>
          <p:cNvSpPr>
            <a:spLocks noGrp="1"/>
          </p:cNvSpPr>
          <p:nvPr>
            <p:ph type="sldNum" sz="quarter" idx="3"/>
          </p:nvPr>
        </p:nvSpPr>
        <p:spPr>
          <a:xfrm>
            <a:off x="3970885" y="8829054"/>
            <a:ext cx="3038319" cy="465242"/>
          </a:xfrm>
          <a:prstGeom prst="rect">
            <a:avLst/>
          </a:prstGeom>
        </p:spPr>
        <p:txBody>
          <a:bodyPr vert="horz" lIns="93177" tIns="46589" rIns="93177" bIns="46589" rtlCol="0" anchor="b"/>
          <a:lstStyle>
            <a:lvl1pPr algn="r">
              <a:defRPr sz="1200">
                <a:cs typeface="Arial" charset="0"/>
              </a:defRPr>
            </a:lvl1pPr>
          </a:lstStyle>
          <a:p>
            <a:pPr>
              <a:defRPr/>
            </a:pPr>
            <a:fld id="{D6628408-77CE-459B-9DE0-BC5EF3F5D4EE}" type="slidenum">
              <a:rPr lang="en-US"/>
              <a:pPr>
                <a:defRPr/>
              </a:pPr>
              <a:t>‹#›</a:t>
            </a:fld>
            <a:endParaRPr lang="en-US"/>
          </a:p>
        </p:txBody>
      </p:sp>
    </p:spTree>
    <p:extLst>
      <p:ext uri="{BB962C8B-B14F-4D97-AF65-F5344CB8AC3E}">
        <p14:creationId xmlns:p14="http://schemas.microsoft.com/office/powerpoint/2010/main" xmlns="" val="3405479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19" cy="46524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885" y="0"/>
            <a:ext cx="3038319" cy="465242"/>
          </a:xfrm>
          <a:prstGeom prst="rect">
            <a:avLst/>
          </a:prstGeom>
        </p:spPr>
        <p:txBody>
          <a:bodyPr vert="horz" lIns="91440" tIns="45720" rIns="91440" bIns="45720" rtlCol="0"/>
          <a:lstStyle>
            <a:lvl1pPr algn="r">
              <a:defRPr sz="1200"/>
            </a:lvl1pPr>
          </a:lstStyle>
          <a:p>
            <a:fld id="{A8594B32-31DC-4D3D-95C6-0E87D9661169}" type="datetimeFigureOut">
              <a:rPr lang="en-US" smtClean="0"/>
              <a:pPr/>
              <a:t>8/21/2014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519" y="4416633"/>
            <a:ext cx="5607362" cy="418296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054"/>
            <a:ext cx="3038319" cy="46524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885" y="8829054"/>
            <a:ext cx="3038319" cy="465242"/>
          </a:xfrm>
          <a:prstGeom prst="rect">
            <a:avLst/>
          </a:prstGeom>
        </p:spPr>
        <p:txBody>
          <a:bodyPr vert="horz" lIns="91440" tIns="45720" rIns="91440" bIns="45720" rtlCol="0" anchor="b"/>
          <a:lstStyle>
            <a:lvl1pPr algn="r">
              <a:defRPr sz="1200"/>
            </a:lvl1pPr>
          </a:lstStyle>
          <a:p>
            <a:fld id="{9B5290D8-CD9D-4FD7-9085-6EDB09AF54A2}" type="slidenum">
              <a:rPr lang="en-US" smtClean="0"/>
              <a:pPr/>
              <a:t>‹#›</a:t>
            </a:fld>
            <a:endParaRPr lang="en-US"/>
          </a:p>
        </p:txBody>
      </p:sp>
    </p:spTree>
    <p:extLst>
      <p:ext uri="{BB962C8B-B14F-4D97-AF65-F5344CB8AC3E}">
        <p14:creationId xmlns:p14="http://schemas.microsoft.com/office/powerpoint/2010/main" xmlns="" val="3726513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1</a:t>
            </a:fld>
            <a:endParaRPr lang="en-US"/>
          </a:p>
        </p:txBody>
      </p:sp>
    </p:spTree>
    <p:extLst>
      <p:ext uri="{BB962C8B-B14F-4D97-AF65-F5344CB8AC3E}">
        <p14:creationId xmlns:p14="http://schemas.microsoft.com/office/powerpoint/2010/main" xmlns="" val="1857746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10</a:t>
            </a:fld>
            <a:endParaRPr lang="en-US"/>
          </a:p>
        </p:txBody>
      </p:sp>
    </p:spTree>
    <p:extLst>
      <p:ext uri="{BB962C8B-B14F-4D97-AF65-F5344CB8AC3E}">
        <p14:creationId xmlns:p14="http://schemas.microsoft.com/office/powerpoint/2010/main" xmlns="" val="304373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11</a:t>
            </a:fld>
            <a:endParaRPr lang="en-US"/>
          </a:p>
        </p:txBody>
      </p:sp>
    </p:spTree>
    <p:extLst>
      <p:ext uri="{BB962C8B-B14F-4D97-AF65-F5344CB8AC3E}">
        <p14:creationId xmlns:p14="http://schemas.microsoft.com/office/powerpoint/2010/main" xmlns="" val="1519523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12</a:t>
            </a:fld>
            <a:endParaRPr lang="en-US"/>
          </a:p>
        </p:txBody>
      </p:sp>
    </p:spTree>
    <p:extLst>
      <p:ext uri="{BB962C8B-B14F-4D97-AF65-F5344CB8AC3E}">
        <p14:creationId xmlns:p14="http://schemas.microsoft.com/office/powerpoint/2010/main" xmlns="" val="3087084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13</a:t>
            </a:fld>
            <a:endParaRPr lang="en-US"/>
          </a:p>
        </p:txBody>
      </p:sp>
    </p:spTree>
    <p:extLst>
      <p:ext uri="{BB962C8B-B14F-4D97-AF65-F5344CB8AC3E}">
        <p14:creationId xmlns:p14="http://schemas.microsoft.com/office/powerpoint/2010/main" xmlns="" val="2631329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14</a:t>
            </a:fld>
            <a:endParaRPr lang="en-US"/>
          </a:p>
        </p:txBody>
      </p:sp>
    </p:spTree>
    <p:extLst>
      <p:ext uri="{BB962C8B-B14F-4D97-AF65-F5344CB8AC3E}">
        <p14:creationId xmlns:p14="http://schemas.microsoft.com/office/powerpoint/2010/main" xmlns="" val="2618411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15</a:t>
            </a:fld>
            <a:endParaRPr lang="en-US"/>
          </a:p>
        </p:txBody>
      </p:sp>
    </p:spTree>
    <p:extLst>
      <p:ext uri="{BB962C8B-B14F-4D97-AF65-F5344CB8AC3E}">
        <p14:creationId xmlns:p14="http://schemas.microsoft.com/office/powerpoint/2010/main" xmlns="" val="431956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16</a:t>
            </a:fld>
            <a:endParaRPr lang="en-US"/>
          </a:p>
        </p:txBody>
      </p:sp>
    </p:spTree>
    <p:extLst>
      <p:ext uri="{BB962C8B-B14F-4D97-AF65-F5344CB8AC3E}">
        <p14:creationId xmlns:p14="http://schemas.microsoft.com/office/powerpoint/2010/main" xmlns="" val="38939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17</a:t>
            </a:fld>
            <a:endParaRPr lang="en-US"/>
          </a:p>
        </p:txBody>
      </p:sp>
    </p:spTree>
    <p:extLst>
      <p:ext uri="{BB962C8B-B14F-4D97-AF65-F5344CB8AC3E}">
        <p14:creationId xmlns:p14="http://schemas.microsoft.com/office/powerpoint/2010/main" xmlns="" val="4216144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18</a:t>
            </a:fld>
            <a:endParaRPr lang="en-US"/>
          </a:p>
        </p:txBody>
      </p:sp>
    </p:spTree>
    <p:extLst>
      <p:ext uri="{BB962C8B-B14F-4D97-AF65-F5344CB8AC3E}">
        <p14:creationId xmlns:p14="http://schemas.microsoft.com/office/powerpoint/2010/main" xmlns="" val="1639642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19</a:t>
            </a:fld>
            <a:endParaRPr lang="en-US"/>
          </a:p>
        </p:txBody>
      </p:sp>
    </p:spTree>
    <p:extLst>
      <p:ext uri="{BB962C8B-B14F-4D97-AF65-F5344CB8AC3E}">
        <p14:creationId xmlns:p14="http://schemas.microsoft.com/office/powerpoint/2010/main" xmlns="" val="289607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2</a:t>
            </a:fld>
            <a:endParaRPr lang="en-US"/>
          </a:p>
        </p:txBody>
      </p:sp>
    </p:spTree>
    <p:extLst>
      <p:ext uri="{BB962C8B-B14F-4D97-AF65-F5344CB8AC3E}">
        <p14:creationId xmlns:p14="http://schemas.microsoft.com/office/powerpoint/2010/main" xmlns="" val="2282546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20</a:t>
            </a:fld>
            <a:endParaRPr lang="en-US"/>
          </a:p>
        </p:txBody>
      </p:sp>
    </p:spTree>
    <p:extLst>
      <p:ext uri="{BB962C8B-B14F-4D97-AF65-F5344CB8AC3E}">
        <p14:creationId xmlns:p14="http://schemas.microsoft.com/office/powerpoint/2010/main" xmlns="" val="3923831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21</a:t>
            </a:fld>
            <a:endParaRPr lang="en-US"/>
          </a:p>
        </p:txBody>
      </p:sp>
    </p:spTree>
    <p:extLst>
      <p:ext uri="{BB962C8B-B14F-4D97-AF65-F5344CB8AC3E}">
        <p14:creationId xmlns:p14="http://schemas.microsoft.com/office/powerpoint/2010/main" xmlns="" val="1381477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22</a:t>
            </a:fld>
            <a:endParaRPr lang="en-US"/>
          </a:p>
        </p:txBody>
      </p:sp>
    </p:spTree>
    <p:extLst>
      <p:ext uri="{BB962C8B-B14F-4D97-AF65-F5344CB8AC3E}">
        <p14:creationId xmlns:p14="http://schemas.microsoft.com/office/powerpoint/2010/main" xmlns="" val="4027687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23</a:t>
            </a:fld>
            <a:endParaRPr lang="en-US"/>
          </a:p>
        </p:txBody>
      </p:sp>
    </p:spTree>
    <p:extLst>
      <p:ext uri="{BB962C8B-B14F-4D97-AF65-F5344CB8AC3E}">
        <p14:creationId xmlns:p14="http://schemas.microsoft.com/office/powerpoint/2010/main" xmlns="" val="2149569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24</a:t>
            </a:fld>
            <a:endParaRPr lang="en-US"/>
          </a:p>
        </p:txBody>
      </p:sp>
    </p:spTree>
    <p:extLst>
      <p:ext uri="{BB962C8B-B14F-4D97-AF65-F5344CB8AC3E}">
        <p14:creationId xmlns:p14="http://schemas.microsoft.com/office/powerpoint/2010/main" xmlns="" val="2971199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25</a:t>
            </a:fld>
            <a:endParaRPr lang="en-US"/>
          </a:p>
        </p:txBody>
      </p:sp>
    </p:spTree>
    <p:extLst>
      <p:ext uri="{BB962C8B-B14F-4D97-AF65-F5344CB8AC3E}">
        <p14:creationId xmlns:p14="http://schemas.microsoft.com/office/powerpoint/2010/main" xmlns="" val="3945288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26</a:t>
            </a:fld>
            <a:endParaRPr lang="en-US"/>
          </a:p>
        </p:txBody>
      </p:sp>
    </p:spTree>
    <p:extLst>
      <p:ext uri="{BB962C8B-B14F-4D97-AF65-F5344CB8AC3E}">
        <p14:creationId xmlns:p14="http://schemas.microsoft.com/office/powerpoint/2010/main" xmlns="" val="1646715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27</a:t>
            </a:fld>
            <a:endParaRPr lang="en-US"/>
          </a:p>
        </p:txBody>
      </p:sp>
    </p:spTree>
    <p:extLst>
      <p:ext uri="{BB962C8B-B14F-4D97-AF65-F5344CB8AC3E}">
        <p14:creationId xmlns:p14="http://schemas.microsoft.com/office/powerpoint/2010/main" xmlns="" val="1871024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28</a:t>
            </a:fld>
            <a:endParaRPr lang="en-US"/>
          </a:p>
        </p:txBody>
      </p:sp>
    </p:spTree>
    <p:extLst>
      <p:ext uri="{BB962C8B-B14F-4D97-AF65-F5344CB8AC3E}">
        <p14:creationId xmlns:p14="http://schemas.microsoft.com/office/powerpoint/2010/main" xmlns="" val="62722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29</a:t>
            </a:fld>
            <a:endParaRPr lang="en-US"/>
          </a:p>
        </p:txBody>
      </p:sp>
    </p:spTree>
    <p:extLst>
      <p:ext uri="{BB962C8B-B14F-4D97-AF65-F5344CB8AC3E}">
        <p14:creationId xmlns:p14="http://schemas.microsoft.com/office/powerpoint/2010/main" xmlns="" val="47475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3</a:t>
            </a:fld>
            <a:endParaRPr lang="en-US"/>
          </a:p>
        </p:txBody>
      </p:sp>
    </p:spTree>
    <p:extLst>
      <p:ext uri="{BB962C8B-B14F-4D97-AF65-F5344CB8AC3E}">
        <p14:creationId xmlns:p14="http://schemas.microsoft.com/office/powerpoint/2010/main" xmlns="" val="1206766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4</a:t>
            </a:fld>
            <a:endParaRPr lang="en-US"/>
          </a:p>
        </p:txBody>
      </p:sp>
    </p:spTree>
    <p:extLst>
      <p:ext uri="{BB962C8B-B14F-4D97-AF65-F5344CB8AC3E}">
        <p14:creationId xmlns:p14="http://schemas.microsoft.com/office/powerpoint/2010/main" xmlns="" val="32471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290D8-CD9D-4FD7-9085-6EDB09AF54A2}" type="slidenum">
              <a:rPr lang="en-US" smtClean="0"/>
              <a:pPr/>
              <a:t>5</a:t>
            </a:fld>
            <a:endParaRPr lang="en-US"/>
          </a:p>
        </p:txBody>
      </p:sp>
    </p:spTree>
    <p:extLst>
      <p:ext uri="{BB962C8B-B14F-4D97-AF65-F5344CB8AC3E}">
        <p14:creationId xmlns:p14="http://schemas.microsoft.com/office/powerpoint/2010/main" xmlns="" val="1508841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6</a:t>
            </a:fld>
            <a:endParaRPr lang="en-US"/>
          </a:p>
        </p:txBody>
      </p:sp>
    </p:spTree>
    <p:extLst>
      <p:ext uri="{BB962C8B-B14F-4D97-AF65-F5344CB8AC3E}">
        <p14:creationId xmlns:p14="http://schemas.microsoft.com/office/powerpoint/2010/main" xmlns="" val="535355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7</a:t>
            </a:fld>
            <a:endParaRPr lang="en-US"/>
          </a:p>
        </p:txBody>
      </p:sp>
    </p:spTree>
    <p:extLst>
      <p:ext uri="{BB962C8B-B14F-4D97-AF65-F5344CB8AC3E}">
        <p14:creationId xmlns:p14="http://schemas.microsoft.com/office/powerpoint/2010/main" xmlns="" val="1729153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8</a:t>
            </a:fld>
            <a:endParaRPr lang="en-US"/>
          </a:p>
        </p:txBody>
      </p:sp>
    </p:spTree>
    <p:extLst>
      <p:ext uri="{BB962C8B-B14F-4D97-AF65-F5344CB8AC3E}">
        <p14:creationId xmlns:p14="http://schemas.microsoft.com/office/powerpoint/2010/main" xmlns="" val="1687439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290D8-CD9D-4FD7-9085-6EDB09AF54A2}" type="slidenum">
              <a:rPr lang="en-US" smtClean="0"/>
              <a:pPr/>
              <a:t>9</a:t>
            </a:fld>
            <a:endParaRPr lang="en-US"/>
          </a:p>
        </p:txBody>
      </p:sp>
    </p:spTree>
    <p:extLst>
      <p:ext uri="{BB962C8B-B14F-4D97-AF65-F5344CB8AC3E}">
        <p14:creationId xmlns:p14="http://schemas.microsoft.com/office/powerpoint/2010/main" xmlns="" val="84689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4C9D5DEB-81D1-45DC-9CFA-0E30DD78BE06}" type="datetimeFigureOut">
              <a:rPr lang="en-US"/>
              <a:pPr>
                <a:defRPr/>
              </a:pPr>
              <a:t>8/21/2014</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64189EE5-3764-4B07-83A6-F8F77A828865}" type="slidenum">
              <a:rPr lang="en-US"/>
              <a:pPr>
                <a:defRPr/>
              </a:pPr>
              <a:t>‹#›</a:t>
            </a:fld>
            <a:endParaRPr lang="en-US"/>
          </a:p>
        </p:txBody>
      </p:sp>
    </p:spTree>
    <p:extLst>
      <p:ext uri="{BB962C8B-B14F-4D97-AF65-F5344CB8AC3E}">
        <p14:creationId xmlns:p14="http://schemas.microsoft.com/office/powerpoint/2010/main" xmlns="" val="32200688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6D23EC6-95A5-4E12-BD09-EE568F448B70}" type="datetimeFigureOut">
              <a:rPr lang="en-US"/>
              <a:pPr>
                <a:defRPr/>
              </a:pPr>
              <a:t>8/21/2014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9D52582-73A9-4EA9-A7BE-78142F111A19}" type="slidenum">
              <a:rPr lang="en-US"/>
              <a:pPr>
                <a:defRPr/>
              </a:pPr>
              <a:t>‹#›</a:t>
            </a:fld>
            <a:endParaRPr lang="en-US"/>
          </a:p>
        </p:txBody>
      </p:sp>
    </p:spTree>
    <p:extLst>
      <p:ext uri="{BB962C8B-B14F-4D97-AF65-F5344CB8AC3E}">
        <p14:creationId xmlns:p14="http://schemas.microsoft.com/office/powerpoint/2010/main" xmlns="" val="258955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A242C8B4-1F7A-43A0-B2A5-6A131108F4B4}" type="datetimeFigureOut">
              <a:rPr lang="en-US"/>
              <a:pPr>
                <a:defRPr/>
              </a:pPr>
              <a:t>8/21/2014</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94ACAA44-2569-4E9B-9B8A-52C4DF8E8004}" type="slidenum">
              <a:rPr lang="en-US"/>
              <a:pPr>
                <a:defRPr/>
              </a:pPr>
              <a:t>‹#›</a:t>
            </a:fld>
            <a:endParaRPr lang="en-US"/>
          </a:p>
        </p:txBody>
      </p:sp>
    </p:spTree>
    <p:extLst>
      <p:ext uri="{BB962C8B-B14F-4D97-AF65-F5344CB8AC3E}">
        <p14:creationId xmlns:p14="http://schemas.microsoft.com/office/powerpoint/2010/main" xmlns="" val="3226359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1807BBF-4854-40F8-8F1C-36D724B3D5DB}" type="datetimeFigureOut">
              <a:rPr lang="en-US"/>
              <a:pPr>
                <a:defRPr/>
              </a:pPr>
              <a:t>8/21/2014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156E3D7-9DA1-4400-AF8B-33E758FDFF7F}" type="slidenum">
              <a:rPr lang="en-US"/>
              <a:pPr>
                <a:defRPr/>
              </a:pPr>
              <a:t>‹#›</a:t>
            </a:fld>
            <a:endParaRPr lang="en-US"/>
          </a:p>
        </p:txBody>
      </p:sp>
    </p:spTree>
    <p:extLst>
      <p:ext uri="{BB962C8B-B14F-4D97-AF65-F5344CB8AC3E}">
        <p14:creationId xmlns:p14="http://schemas.microsoft.com/office/powerpoint/2010/main" xmlns="" val="40208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6EAA7DF2-310D-4BD0-A1A4-9F93C21863C8}" type="datetimeFigureOut">
              <a:rPr lang="en-US"/>
              <a:pPr>
                <a:defRPr/>
              </a:pPr>
              <a:t>8/21/2014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913F448F-BA83-497E-9CDF-9A98F782B24D}"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xmlns="" val="7418214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E6D90A99-D6D5-4065-BAC3-E91BD19BD546}" type="datetimeFigureOut">
              <a:rPr lang="en-US"/>
              <a:pPr>
                <a:defRPr/>
              </a:pPr>
              <a:t>8/21/2014</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CB0F9BBF-C781-4106-90E9-B78A74214AD6}"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xmlns="" val="165524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953E65E9-13D7-4FFB-B028-8948DED89D8A}" type="datetimeFigureOut">
              <a:rPr lang="en-US"/>
              <a:pPr>
                <a:defRPr/>
              </a:pPr>
              <a:t>8/21/2014</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CC992F68-3106-41CA-A988-75BC4A231979}"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xmlns="" val="759715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1E4B5B32-F979-4A7D-9FFE-3942124BAB2D}" type="datetimeFigureOut">
              <a:rPr lang="en-US"/>
              <a:pPr>
                <a:defRPr/>
              </a:pPr>
              <a:t>8/21/2014</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7992558B-632D-4772-AB02-1FF64BF9BA4F}" type="slidenum">
              <a:rPr lang="en-US"/>
              <a:pPr>
                <a:defRPr/>
              </a:pPr>
              <a:t>‹#›</a:t>
            </a:fld>
            <a:endParaRPr lang="en-US"/>
          </a:p>
        </p:txBody>
      </p:sp>
    </p:spTree>
    <p:extLst>
      <p:ext uri="{BB962C8B-B14F-4D97-AF65-F5344CB8AC3E}">
        <p14:creationId xmlns:p14="http://schemas.microsoft.com/office/powerpoint/2010/main" xmlns="" val="213970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858D47D-1D8A-4546-8B03-F336FD85F78B}" type="datetimeFigureOut">
              <a:rPr lang="en-US"/>
              <a:pPr>
                <a:defRPr/>
              </a:pPr>
              <a:t>8/21/2014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F9A31A31-2296-479B-A09D-4AF0048A1AF7}" type="slidenum">
              <a:rPr lang="en-US"/>
              <a:pPr>
                <a:defRPr/>
              </a:pPr>
              <a:t>‹#›</a:t>
            </a:fld>
            <a:endParaRPr lang="en-US"/>
          </a:p>
        </p:txBody>
      </p:sp>
    </p:spTree>
    <p:extLst>
      <p:ext uri="{BB962C8B-B14F-4D97-AF65-F5344CB8AC3E}">
        <p14:creationId xmlns:p14="http://schemas.microsoft.com/office/powerpoint/2010/main" xmlns="" val="42603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1DF72A5D-3460-4908-9623-08E6D81485F7}" type="datetimeFigureOut">
              <a:rPr lang="en-US"/>
              <a:pPr>
                <a:defRPr/>
              </a:pPr>
              <a:t>8/21/2014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AC9B701D-238A-4AEA-9755-A9530D43F41C}" type="slidenum">
              <a:rPr lang="en-US"/>
              <a:pPr>
                <a:defRPr/>
              </a:pPr>
              <a:t>‹#›</a:t>
            </a:fld>
            <a:endParaRPr lang="en-US"/>
          </a:p>
        </p:txBody>
      </p:sp>
    </p:spTree>
    <p:extLst>
      <p:ext uri="{BB962C8B-B14F-4D97-AF65-F5344CB8AC3E}">
        <p14:creationId xmlns:p14="http://schemas.microsoft.com/office/powerpoint/2010/main" xmlns="" val="296906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9ED64675-CA9E-4754-9DA0-060E5A6E6F5E}" type="datetimeFigureOut">
              <a:rPr lang="en-US"/>
              <a:pPr>
                <a:defRPr/>
              </a:pPr>
              <a:t>8/21/2014</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910CA567-B57C-4DFA-90DB-090BA9E50A3F}"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xmlns="" val="280016426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Arial" charset="0"/>
              </a:defRPr>
            </a:lvl1pPr>
          </a:lstStyle>
          <a:p>
            <a:pPr>
              <a:defRPr/>
            </a:pPr>
            <a:fld id="{9DB45802-BF43-42F4-A4F2-E6A1038A3DFC}" type="datetimeFigureOut">
              <a:rPr lang="en-US"/>
              <a:pPr>
                <a:defRPr/>
              </a:pPr>
              <a:t>8/21/2014</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cs typeface="Arial" charset="0"/>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Arial" charset="0"/>
              </a:defRPr>
            </a:lvl1pPr>
          </a:lstStyle>
          <a:p>
            <a:pPr>
              <a:defRPr/>
            </a:pPr>
            <a:fld id="{37530937-B683-4C93-A9B1-2B13968CCC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7" r:id="rId1"/>
    <p:sldLayoutId id="2147483823" r:id="rId2"/>
    <p:sldLayoutId id="2147483828" r:id="rId3"/>
    <p:sldLayoutId id="2147483829" r:id="rId4"/>
    <p:sldLayoutId id="2147483830" r:id="rId5"/>
    <p:sldLayoutId id="2147483824" r:id="rId6"/>
    <p:sldLayoutId id="2147483831" r:id="rId7"/>
    <p:sldLayoutId id="2147483825" r:id="rId8"/>
    <p:sldLayoutId id="2147483832" r:id="rId9"/>
    <p:sldLayoutId id="2147483826" r:id="rId10"/>
    <p:sldLayoutId id="2147483833"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rpubs.com/conniez/datavi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hyperlink" Target="http://shiny.rstudio.com/tutorial/lesson1/"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shiny.rstudio.com/articles/cheatsheet.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ramnathv.github.io/rChart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rcharts.io/NYC_May_2014/slides/02_share/" TargetMode="External"/><Relationship Id="rId4" Type="http://schemas.openxmlformats.org/officeDocument/2006/relationships/hyperlink" Target="http://rcharts.io/howitwork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r-bloggers.com/fantastic-presentations-from-r-using-slidify-and-rchart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data.mo.gov/" TargetMode="External"/><Relationship Id="rId5" Type="http://schemas.openxmlformats.org/officeDocument/2006/relationships/hyperlink" Target="https://www.google.com/cse/publicurl?cx=002720237717066476899:v2wv26idk7m" TargetMode="External"/><Relationship Id="rId4" Type="http://schemas.openxmlformats.org/officeDocument/2006/relationships/hyperlink" Target="http://rs.io/2014/05/29/list-of-data-sets.html"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rpubs.com/kohske/12409" TargetMode="External"/><Relationship Id="rId13" Type="http://schemas.openxmlformats.org/officeDocument/2006/relationships/hyperlink" Target="http://timelyportfolio.github.io/rCharts_share/showingoff.html" TargetMode="External"/><Relationship Id="rId3" Type="http://schemas.openxmlformats.org/officeDocument/2006/relationships/hyperlink" Target="http://cran.r-project.org/web/packages/nycflights13/nycflights13.pdf" TargetMode="External"/><Relationship Id="rId7" Type="http://schemas.openxmlformats.org/officeDocument/2006/relationships/hyperlink" Target="http://ramnathv.github.io/posts/rcharts-nvd3/index.html" TargetMode="External"/><Relationship Id="rId12" Type="http://schemas.openxmlformats.org/officeDocument/2006/relationships/hyperlink" Target="http://bl.ocks.org/ramnathv/raw/808433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github.com/ramnathv/rChartsShiny/blob/gh-pages/rChartOECD/global.R" TargetMode="External"/><Relationship Id="rId11" Type="http://schemas.openxmlformats.org/officeDocument/2006/relationships/hyperlink" Target="https://github.com/ramnathv/rCharts/blob/master/inst/libraries/nvd3/examples.R" TargetMode="External"/><Relationship Id="rId5" Type="http://schemas.openxmlformats.org/officeDocument/2006/relationships/hyperlink" Target="http://ramnathv.github.io/rChartsShiny/" TargetMode="External"/><Relationship Id="rId10" Type="http://schemas.openxmlformats.org/officeDocument/2006/relationships/hyperlink" Target="http://timelyportfolio.github.io/rCharts_nvd3_systematic/cluster_weights.html" TargetMode="External"/><Relationship Id="rId4" Type="http://schemas.openxmlformats.org/officeDocument/2006/relationships/hyperlink" Target="https://github.com/rstudio/webinars/blob/master/2014-01/4-linked-brush.Rmd" TargetMode="External"/><Relationship Id="rId9" Type="http://schemas.openxmlformats.org/officeDocument/2006/relationships/hyperlink" Target="http://rstudio-pubs-static.s3.amazonaws.com/16699_4bc388ebe1454c84aaab3d22d17e3aaf.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US" dirty="0" smtClean="0"/>
              <a:t>Data Visualization (</a:t>
            </a:r>
            <a:r>
              <a:rPr lang="en-US" cap="none" dirty="0"/>
              <a:t>r</a:t>
            </a:r>
            <a:r>
              <a:rPr lang="en-US" cap="none" dirty="0" smtClean="0"/>
              <a:t>Charts</a:t>
            </a:r>
            <a:r>
              <a:rPr lang="en-US" dirty="0" smtClean="0"/>
              <a:t>)</a:t>
            </a:r>
            <a:endParaRPr lang="en-US" dirty="0"/>
          </a:p>
        </p:txBody>
      </p:sp>
      <p:sp>
        <p:nvSpPr>
          <p:cNvPr id="9219" name="Subtitle 2"/>
          <p:cNvSpPr>
            <a:spLocks noGrp="1"/>
          </p:cNvSpPr>
          <p:nvPr>
            <p:ph type="subTitle" idx="1"/>
          </p:nvPr>
        </p:nvSpPr>
        <p:spPr>
          <a:xfrm>
            <a:off x="2362200" y="6049963"/>
            <a:ext cx="6705600" cy="685800"/>
          </a:xfrm>
        </p:spPr>
        <p:txBody>
          <a:bodyPr/>
          <a:lstStyle/>
          <a:p>
            <a:pPr eaLnBrk="1" hangingPunct="1"/>
            <a:r>
              <a:rPr lang="en-US" altLang="en-US" smtClean="0"/>
              <a:t>Leslie McIntosh and Connie Zabarovskaya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lstStyle/>
          <a:p>
            <a:r>
              <a:rPr lang="en-US" altLang="en-US" dirty="0" smtClean="0"/>
              <a:t>Example 3</a:t>
            </a:r>
          </a:p>
        </p:txBody>
      </p:sp>
      <p:pic>
        <p:nvPicPr>
          <p:cNvPr id="33795" name="Picture 2" descr="Z:\rCharts Meetup\rcharts3.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66825" y="3321086"/>
            <a:ext cx="7038975" cy="3536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6" name="Content Placeholder 2"/>
          <p:cNvSpPr>
            <a:spLocks noGrp="1"/>
          </p:cNvSpPr>
          <p:nvPr>
            <p:ph sz="quarter" idx="1"/>
          </p:nvPr>
        </p:nvSpPr>
        <p:spPr>
          <a:xfrm>
            <a:off x="612775" y="1447800"/>
            <a:ext cx="8153400" cy="1524000"/>
          </a:xfrm>
        </p:spPr>
        <p:txBody>
          <a:bodyPr/>
          <a:lstStyle/>
          <a:p>
            <a:pPr marL="0" indent="0">
              <a:buNone/>
            </a:pPr>
            <a:r>
              <a:rPr lang="en-US" altLang="en-US" sz="1600" dirty="0" smtClean="0"/>
              <a:t>#uses the same dataset from </a:t>
            </a:r>
            <a:r>
              <a:rPr lang="en-US" altLang="en-US" sz="1600" dirty="0" err="1" smtClean="0"/>
              <a:t>ggvis</a:t>
            </a:r>
            <a:r>
              <a:rPr lang="en-US" altLang="en-US" sz="1600" dirty="0" smtClean="0"/>
              <a:t> presentation, see </a:t>
            </a:r>
            <a:r>
              <a:rPr lang="en-US" sz="1600" dirty="0">
                <a:hlinkClick r:id="rId4"/>
              </a:rPr>
              <a:t>http://</a:t>
            </a:r>
            <a:r>
              <a:rPr lang="en-US" sz="1600" dirty="0" smtClean="0">
                <a:hlinkClick r:id="rId4"/>
              </a:rPr>
              <a:t>rpubs.com/conniez/datavis</a:t>
            </a:r>
            <a:r>
              <a:rPr lang="en-US" sz="1600" dirty="0" smtClean="0"/>
              <a:t> for details</a:t>
            </a:r>
            <a:endParaRPr lang="en-US" altLang="en-US" sz="1600" dirty="0" smtClean="0"/>
          </a:p>
          <a:p>
            <a:pPr marL="1425575" indent="-1425575">
              <a:buFont typeface="Wingdings" pitchFamily="2" charset="2"/>
              <a:buNone/>
            </a:pPr>
            <a:r>
              <a:rPr lang="en-US" altLang="en-US" sz="1600" dirty="0" smtClean="0"/>
              <a:t>library(reshape2); library(</a:t>
            </a:r>
            <a:r>
              <a:rPr lang="en-US" altLang="en-US" sz="1600" dirty="0" err="1" smtClean="0"/>
              <a:t>rCharts</a:t>
            </a:r>
            <a:r>
              <a:rPr lang="en-US" altLang="en-US" sz="1600" dirty="0" smtClean="0"/>
              <a:t>)</a:t>
            </a:r>
          </a:p>
          <a:p>
            <a:pPr marL="1425575" indent="-1425575">
              <a:buFont typeface="Wingdings" pitchFamily="2" charset="2"/>
              <a:buNone/>
            </a:pPr>
            <a:r>
              <a:rPr lang="en-US" altLang="en-US" sz="1600" dirty="0" err="1" smtClean="0"/>
              <a:t>ufo</a:t>
            </a:r>
            <a:r>
              <a:rPr lang="en-US" altLang="en-US" sz="1600" dirty="0" smtClean="0"/>
              <a:t> &lt;- subset(</a:t>
            </a:r>
            <a:r>
              <a:rPr lang="en-US" altLang="en-US" sz="1600" dirty="0" err="1" smtClean="0"/>
              <a:t>mergeddata</a:t>
            </a:r>
            <a:r>
              <a:rPr lang="en-US" altLang="en-US" sz="1600" dirty="0" smtClean="0"/>
              <a:t>, State == "CALIFORNIA"| State == "TEXAS"| State == "NEW YORK" | State == "MISSOURI")</a:t>
            </a:r>
          </a:p>
          <a:p>
            <a:pPr marL="0" indent="0">
              <a:buFont typeface="Wingdings" pitchFamily="2" charset="2"/>
              <a:buNone/>
            </a:pPr>
            <a:r>
              <a:rPr lang="en-US" altLang="en-US" sz="1600" dirty="0" smtClean="0"/>
              <a:t>ufo1 &lt;- melt(</a:t>
            </a:r>
            <a:r>
              <a:rPr lang="en-US" altLang="en-US" sz="1600" dirty="0" err="1" smtClean="0"/>
              <a:t>ufo</a:t>
            </a:r>
            <a:r>
              <a:rPr lang="en-US" altLang="en-US" sz="1600" dirty="0" smtClean="0"/>
              <a:t>, id=c("State", "</a:t>
            </a:r>
            <a:r>
              <a:rPr lang="en-US" altLang="en-US" sz="1600" dirty="0" err="1" smtClean="0"/>
              <a:t>UFOReports</a:t>
            </a:r>
            <a:r>
              <a:rPr lang="en-US" altLang="en-US" sz="1600" dirty="0" smtClean="0"/>
              <a:t>"), na.rm = TRUE)</a:t>
            </a:r>
          </a:p>
          <a:p>
            <a:pPr marL="0" indent="0">
              <a:buFont typeface="Wingdings" pitchFamily="2" charset="2"/>
              <a:buNone/>
            </a:pPr>
            <a:r>
              <a:rPr lang="en-US" altLang="en-US" sz="1600" dirty="0" smtClean="0"/>
              <a:t>n1 &lt;- </a:t>
            </a:r>
            <a:r>
              <a:rPr lang="en-US" altLang="en-US" sz="1600" dirty="0" err="1" smtClean="0"/>
              <a:t>nPlot</a:t>
            </a:r>
            <a:r>
              <a:rPr lang="en-US" altLang="en-US" sz="1600" dirty="0" smtClean="0"/>
              <a:t>(value ~ State, group = "variable", data = ufo1, type = "</a:t>
            </a:r>
            <a:r>
              <a:rPr lang="en-US" altLang="en-US" sz="1600" dirty="0" err="1" smtClean="0"/>
              <a:t>multiBarChart</a:t>
            </a:r>
            <a:r>
              <a:rPr lang="en-US" altLang="en-US" sz="1600" dirty="0" smtClean="0"/>
              <a:t>")</a:t>
            </a:r>
          </a:p>
          <a:p>
            <a:pPr marL="0" indent="0">
              <a:buFont typeface="Wingdings" pitchFamily="2" charset="2"/>
              <a:buNone/>
            </a:pPr>
            <a:r>
              <a:rPr lang="en-US" altLang="en-US" sz="1600" dirty="0" smtClean="0"/>
              <a:t>n1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lstStyle/>
          <a:p>
            <a:r>
              <a:rPr lang="en-US" altLang="en-US" dirty="0" smtClean="0"/>
              <a:t>Example 4</a:t>
            </a:r>
          </a:p>
        </p:txBody>
      </p:sp>
      <p:sp>
        <p:nvSpPr>
          <p:cNvPr id="34819" name="Content Placeholder 2"/>
          <p:cNvSpPr>
            <a:spLocks noGrp="1"/>
          </p:cNvSpPr>
          <p:nvPr>
            <p:ph sz="quarter" idx="1"/>
          </p:nvPr>
        </p:nvSpPr>
        <p:spPr>
          <a:xfrm>
            <a:off x="612775" y="1600200"/>
            <a:ext cx="8153400" cy="457200"/>
          </a:xfrm>
        </p:spPr>
        <p:txBody>
          <a:bodyPr/>
          <a:lstStyle/>
          <a:p>
            <a:r>
              <a:rPr lang="en-US" altLang="en-US" sz="2000" dirty="0" smtClean="0"/>
              <a:t>Use same data set as we used during </a:t>
            </a:r>
            <a:r>
              <a:rPr lang="en-US" altLang="en-US" sz="2000" dirty="0" err="1" smtClean="0"/>
              <a:t>ggvis</a:t>
            </a:r>
            <a:r>
              <a:rPr lang="en-US" altLang="en-US" sz="2000" dirty="0" smtClean="0"/>
              <a:t> presentation </a:t>
            </a:r>
            <a:r>
              <a:rPr lang="en-US" altLang="en-US" sz="2000" dirty="0"/>
              <a:t>(see http://rpubs.com/conniez/datavis </a:t>
            </a:r>
            <a:r>
              <a:rPr lang="en-US" altLang="en-US" sz="2000" dirty="0" smtClean="0"/>
              <a:t> for details)</a:t>
            </a:r>
          </a:p>
          <a:p>
            <a:r>
              <a:rPr lang="en-US" altLang="en-US" sz="2000" dirty="0" smtClean="0"/>
              <a:t>Use </a:t>
            </a:r>
            <a:r>
              <a:rPr lang="en-US" altLang="en-US" sz="2000" dirty="0" err="1" smtClean="0"/>
              <a:t>hPlot</a:t>
            </a:r>
            <a:r>
              <a:rPr lang="en-US" altLang="en-US" sz="2000" dirty="0" smtClean="0"/>
              <a:t>() function to create a </a:t>
            </a:r>
            <a:r>
              <a:rPr lang="en-US" altLang="en-US" sz="2000" dirty="0" err="1" smtClean="0"/>
              <a:t>Highcharts</a:t>
            </a:r>
            <a:r>
              <a:rPr lang="en-US" altLang="en-US" sz="2000" dirty="0" smtClean="0"/>
              <a:t> plot, and then build on top of it</a:t>
            </a:r>
          </a:p>
          <a:p>
            <a:endParaRPr lang="en-US" altLang="en-US" sz="2000" dirty="0" smtClean="0"/>
          </a:p>
        </p:txBody>
      </p:sp>
      <p:sp>
        <p:nvSpPr>
          <p:cNvPr id="2" name="TextBox 1"/>
          <p:cNvSpPr txBox="1"/>
          <p:nvPr/>
        </p:nvSpPr>
        <p:spPr>
          <a:xfrm>
            <a:off x="348343" y="3048000"/>
            <a:ext cx="8382000" cy="3140075"/>
          </a:xfrm>
          <a:prstGeom prst="rect">
            <a:avLst/>
          </a:prstGeom>
          <a:noFill/>
        </p:spPr>
        <p:txBody>
          <a:bodyPr>
            <a:spAutoFit/>
          </a:bodyPr>
          <a:lstStyle/>
          <a:p>
            <a:pPr>
              <a:defRPr/>
            </a:pPr>
            <a:r>
              <a:rPr lang="en-US" altLang="en-US" dirty="0" err="1"/>
              <a:t>ufoplot</a:t>
            </a:r>
            <a:r>
              <a:rPr lang="en-US" altLang="en-US" dirty="0"/>
              <a:t> &lt;- </a:t>
            </a:r>
            <a:r>
              <a:rPr lang="en-US" altLang="en-US" dirty="0" err="1"/>
              <a:t>hPlot</a:t>
            </a:r>
            <a:r>
              <a:rPr lang="en-US" altLang="en-US" dirty="0"/>
              <a:t>(x="Total", y = "</a:t>
            </a:r>
            <a:r>
              <a:rPr lang="en-US" altLang="en-US" dirty="0" err="1"/>
              <a:t>UFOReports</a:t>
            </a:r>
            <a:r>
              <a:rPr lang="en-US" altLang="en-US" dirty="0"/>
              <a:t>", data = </a:t>
            </a:r>
            <a:r>
              <a:rPr lang="en-US" altLang="en-US" dirty="0" err="1"/>
              <a:t>mergeddata</a:t>
            </a:r>
            <a:r>
              <a:rPr lang="en-US" altLang="en-US" dirty="0"/>
              <a:t>, type = "bubble",  </a:t>
            </a:r>
          </a:p>
          <a:p>
            <a:pPr marL="1425575">
              <a:defRPr/>
            </a:pPr>
            <a:r>
              <a:rPr lang="en-US" altLang="en-US" dirty="0"/>
              <a:t>title = "UFO Reports and Total number of Military Bases by State",  subtitle = "Size of bubble - number of </a:t>
            </a:r>
            <a:r>
              <a:rPr lang="en-US" altLang="en-US" dirty="0" err="1"/>
              <a:t>AirForce</a:t>
            </a:r>
            <a:r>
              <a:rPr lang="en-US" altLang="en-US" dirty="0"/>
              <a:t> Bases", </a:t>
            </a:r>
          </a:p>
          <a:p>
            <a:pPr marL="1425575">
              <a:defRPr/>
            </a:pPr>
            <a:r>
              <a:rPr lang="en-US" altLang="en-US" dirty="0"/>
              <a:t>size = "</a:t>
            </a:r>
            <a:r>
              <a:rPr lang="en-US" altLang="en-US" dirty="0" err="1"/>
              <a:t>AirForce</a:t>
            </a:r>
            <a:r>
              <a:rPr lang="en-US" altLang="en-US" dirty="0"/>
              <a:t>")</a:t>
            </a:r>
          </a:p>
          <a:p>
            <a:pPr marL="1425575" indent="-1425575">
              <a:defRPr/>
            </a:pPr>
            <a:r>
              <a:rPr lang="en-US" altLang="en-US" dirty="0" err="1"/>
              <a:t>ufoplot$chart</a:t>
            </a:r>
            <a:r>
              <a:rPr lang="en-US" altLang="en-US" dirty="0"/>
              <a:t>(</a:t>
            </a:r>
            <a:r>
              <a:rPr lang="en-US" altLang="en-US" dirty="0" err="1"/>
              <a:t>zoomType</a:t>
            </a:r>
            <a:r>
              <a:rPr lang="en-US" altLang="en-US" dirty="0"/>
              <a:t> = "</a:t>
            </a:r>
            <a:r>
              <a:rPr lang="en-US" altLang="en-US" dirty="0" err="1"/>
              <a:t>xy</a:t>
            </a:r>
            <a:r>
              <a:rPr lang="en-US" altLang="en-US" dirty="0"/>
              <a:t>") # will allow to draw a rectangle with mouse to zoom on an area</a:t>
            </a:r>
          </a:p>
          <a:p>
            <a:pPr marL="1425575" indent="-1425575">
              <a:defRPr/>
            </a:pPr>
            <a:r>
              <a:rPr lang="en-US" altLang="en-US" dirty="0" err="1"/>
              <a:t>ufoplot$tooltip</a:t>
            </a:r>
            <a:r>
              <a:rPr lang="en-US" altLang="en-US" dirty="0"/>
              <a:t>( formatter = "#! function() { return 'All </a:t>
            </a:r>
            <a:r>
              <a:rPr lang="en-US" altLang="en-US" dirty="0" err="1"/>
              <a:t>Miliary</a:t>
            </a:r>
            <a:r>
              <a:rPr lang="en-US" altLang="en-US" dirty="0"/>
              <a:t> Bases: '     + </a:t>
            </a:r>
            <a:r>
              <a:rPr lang="en-US" altLang="en-US" dirty="0" err="1"/>
              <a:t>this.point.x</a:t>
            </a:r>
            <a:r>
              <a:rPr lang="en-US" altLang="en-US" dirty="0"/>
              <a:t> + '&lt;</a:t>
            </a:r>
            <a:r>
              <a:rPr lang="en-US" altLang="en-US" dirty="0" err="1"/>
              <a:t>br</a:t>
            </a:r>
            <a:r>
              <a:rPr lang="en-US" altLang="en-US" dirty="0"/>
              <a:t> /&gt;' + 'UFO Reports: '    + </a:t>
            </a:r>
            <a:r>
              <a:rPr lang="en-US" altLang="en-US" dirty="0" err="1"/>
              <a:t>this.point.y</a:t>
            </a:r>
            <a:r>
              <a:rPr lang="en-US" altLang="en-US" dirty="0"/>
              <a:t>  + '&lt;</a:t>
            </a:r>
            <a:r>
              <a:rPr lang="en-US" altLang="en-US" dirty="0" err="1"/>
              <a:t>br</a:t>
            </a:r>
            <a:r>
              <a:rPr lang="en-US" altLang="en-US" dirty="0"/>
              <a:t> /&gt;'; } !#")</a:t>
            </a:r>
          </a:p>
          <a:p>
            <a:pPr>
              <a:defRPr/>
            </a:pPr>
            <a:r>
              <a:rPr lang="en-US" altLang="en-US" dirty="0" err="1"/>
              <a:t>ufoplot$xAxis</a:t>
            </a:r>
            <a:r>
              <a:rPr lang="en-US" altLang="en-US" dirty="0"/>
              <a:t>(title = list(text = "Total Number of Military Bases in State"))</a:t>
            </a:r>
          </a:p>
          <a:p>
            <a:pPr>
              <a:defRPr/>
            </a:pPr>
            <a:r>
              <a:rPr lang="en-US" altLang="en-US" dirty="0" err="1"/>
              <a:t>ufoplot</a:t>
            </a:r>
            <a:endParaRPr lang="en-US" altLang="en-US" dirty="0"/>
          </a:p>
          <a:p>
            <a:pP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lstStyle/>
          <a:p>
            <a:r>
              <a:rPr lang="en-US" altLang="en-US" dirty="0" smtClean="0"/>
              <a:t>The Result for Example 4</a:t>
            </a:r>
          </a:p>
        </p:txBody>
      </p:sp>
      <p:sp>
        <p:nvSpPr>
          <p:cNvPr id="35843" name="Content Placeholder 2"/>
          <p:cNvSpPr>
            <a:spLocks noGrp="1"/>
          </p:cNvSpPr>
          <p:nvPr>
            <p:ph sz="quarter" idx="1"/>
          </p:nvPr>
        </p:nvSpPr>
        <p:spPr>
          <a:xfrm>
            <a:off x="612775" y="1600200"/>
            <a:ext cx="8153400" cy="4495800"/>
          </a:xfrm>
        </p:spPr>
        <p:txBody>
          <a:bodyPr/>
          <a:lstStyle/>
          <a:p>
            <a:r>
              <a:rPr lang="en-US" altLang="en-US" smtClean="0"/>
              <a:t>(picture of the plot)</a:t>
            </a:r>
          </a:p>
        </p:txBody>
      </p:sp>
      <p:pic>
        <p:nvPicPr>
          <p:cNvPr id="35844" name="Picture 1"/>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1200" y="2133600"/>
            <a:ext cx="7743825" cy="3867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a:t>
            </a:r>
            <a:endParaRPr lang="en-US" dirty="0"/>
          </a:p>
        </p:txBody>
      </p:sp>
      <p:sp>
        <p:nvSpPr>
          <p:cNvPr id="3" name="Content Placeholder 2"/>
          <p:cNvSpPr>
            <a:spLocks noGrp="1"/>
          </p:cNvSpPr>
          <p:nvPr>
            <p:ph sz="quarter" idx="1"/>
          </p:nvPr>
        </p:nvSpPr>
        <p:spPr/>
        <p:txBody>
          <a:bodyPr/>
          <a:lstStyle/>
          <a:p>
            <a:pPr marL="0" indent="0">
              <a:buNone/>
            </a:pPr>
            <a:r>
              <a:rPr lang="en-US" sz="1600" dirty="0"/>
              <a:t>library(nycflights13)</a:t>
            </a:r>
          </a:p>
          <a:p>
            <a:pPr marL="0" indent="0">
              <a:buNone/>
            </a:pPr>
            <a:r>
              <a:rPr lang="en-US" sz="1600" i="1" dirty="0" smtClean="0"/>
              <a:t>#</a:t>
            </a:r>
            <a:r>
              <a:rPr lang="en-US" sz="1600" i="1" dirty="0"/>
              <a:t>transform the data to prepare for plotting</a:t>
            </a:r>
          </a:p>
          <a:p>
            <a:pPr marL="0" indent="0">
              <a:buNone/>
            </a:pPr>
            <a:r>
              <a:rPr lang="en-US" sz="1600" dirty="0" err="1"/>
              <a:t>deltaflights</a:t>
            </a:r>
            <a:r>
              <a:rPr lang="en-US" sz="1600" dirty="0"/>
              <a:t> &lt;- subset(flights, carrier == "DL")</a:t>
            </a:r>
          </a:p>
          <a:p>
            <a:pPr marL="0" indent="0">
              <a:buNone/>
            </a:pPr>
            <a:r>
              <a:rPr lang="en-US" sz="1600" dirty="0" err="1"/>
              <a:t>deltaflights$date</a:t>
            </a:r>
            <a:r>
              <a:rPr lang="en-US" sz="1600" dirty="0"/>
              <a:t> &lt;- </a:t>
            </a:r>
            <a:r>
              <a:rPr lang="en-US" sz="1600" dirty="0" err="1"/>
              <a:t>as.Date</a:t>
            </a:r>
            <a:r>
              <a:rPr lang="en-US" sz="1600" dirty="0"/>
              <a:t>(paste0(</a:t>
            </a:r>
            <a:r>
              <a:rPr lang="en-US" sz="1600" dirty="0" err="1"/>
              <a:t>deltaflights$month</a:t>
            </a:r>
            <a:r>
              <a:rPr lang="en-US" sz="1600" dirty="0"/>
              <a:t>, "/", </a:t>
            </a:r>
            <a:r>
              <a:rPr lang="en-US" sz="1600" dirty="0" err="1"/>
              <a:t>deltaflights$day</a:t>
            </a:r>
            <a:r>
              <a:rPr lang="en-US" sz="1600" dirty="0"/>
              <a:t>, "/",</a:t>
            </a:r>
          </a:p>
          <a:p>
            <a:pPr marL="0" indent="0">
              <a:buNone/>
            </a:pPr>
            <a:r>
              <a:rPr lang="en-US" sz="1600" dirty="0"/>
              <a:t>                                    </a:t>
            </a:r>
            <a:r>
              <a:rPr lang="en-US" sz="1600" dirty="0" err="1"/>
              <a:t>deltaflights$year</a:t>
            </a:r>
            <a:r>
              <a:rPr lang="en-US" sz="1600" dirty="0"/>
              <a:t>),format = "%m/%d/%Y")</a:t>
            </a:r>
          </a:p>
          <a:p>
            <a:pPr marL="0" indent="0">
              <a:buNone/>
            </a:pPr>
            <a:r>
              <a:rPr lang="en-US" sz="1600" dirty="0" err="1"/>
              <a:t>deltaflights</a:t>
            </a:r>
            <a:r>
              <a:rPr lang="en-US" sz="1600" dirty="0"/>
              <a:t> &lt;- </a:t>
            </a:r>
            <a:r>
              <a:rPr lang="en-US" sz="1600" dirty="0" err="1"/>
              <a:t>as.data.frame</a:t>
            </a:r>
            <a:r>
              <a:rPr lang="en-US" sz="1600" dirty="0"/>
              <a:t>(table(</a:t>
            </a:r>
            <a:r>
              <a:rPr lang="en-US" sz="1600" dirty="0" err="1"/>
              <a:t>deltaflights$date</a:t>
            </a:r>
            <a:r>
              <a:rPr lang="en-US" sz="1600" dirty="0"/>
              <a:t>))</a:t>
            </a:r>
          </a:p>
          <a:p>
            <a:pPr marL="0" indent="0">
              <a:buNone/>
            </a:pPr>
            <a:r>
              <a:rPr lang="en-US" sz="1600" dirty="0"/>
              <a:t>names(</a:t>
            </a:r>
            <a:r>
              <a:rPr lang="en-US" sz="1600" dirty="0" err="1"/>
              <a:t>deltaflights</a:t>
            </a:r>
            <a:r>
              <a:rPr lang="en-US" sz="1600" dirty="0"/>
              <a:t>) &lt;- c("date", "</a:t>
            </a:r>
            <a:r>
              <a:rPr lang="en-US" sz="1600" dirty="0" err="1"/>
              <a:t>numflights</a:t>
            </a:r>
            <a:r>
              <a:rPr lang="en-US" sz="1600" dirty="0"/>
              <a:t>")</a:t>
            </a:r>
          </a:p>
          <a:p>
            <a:pPr marL="0" indent="0">
              <a:buNone/>
            </a:pPr>
            <a:r>
              <a:rPr lang="en-US" sz="1600" i="1" dirty="0"/>
              <a:t>#make sure the date column is in Date format</a:t>
            </a:r>
          </a:p>
          <a:p>
            <a:pPr marL="0" indent="0">
              <a:buNone/>
            </a:pPr>
            <a:r>
              <a:rPr lang="en-US" sz="1600" dirty="0" err="1"/>
              <a:t>deltaflights$date</a:t>
            </a:r>
            <a:r>
              <a:rPr lang="en-US" sz="1600" dirty="0"/>
              <a:t> &lt;- </a:t>
            </a:r>
            <a:r>
              <a:rPr lang="en-US" sz="1600" dirty="0" err="1"/>
              <a:t>as.Date</a:t>
            </a:r>
            <a:r>
              <a:rPr lang="en-US" sz="1600" dirty="0"/>
              <a:t>(</a:t>
            </a:r>
            <a:r>
              <a:rPr lang="en-US" sz="1600" dirty="0" err="1"/>
              <a:t>deltaflights$date,format</a:t>
            </a:r>
            <a:r>
              <a:rPr lang="en-US" sz="1600" dirty="0"/>
              <a:t> = "%Y-%m-%d")</a:t>
            </a:r>
          </a:p>
          <a:p>
            <a:pPr marL="0" indent="0">
              <a:buNone/>
            </a:pPr>
            <a:r>
              <a:rPr lang="en-US" sz="1600" i="1" dirty="0" smtClean="0"/>
              <a:t>#</a:t>
            </a:r>
            <a:r>
              <a:rPr lang="en-US" sz="1600" i="1" dirty="0"/>
              <a:t>plot using nvd3 library</a:t>
            </a:r>
          </a:p>
          <a:p>
            <a:pPr marL="0" indent="0">
              <a:buNone/>
            </a:pPr>
            <a:r>
              <a:rPr lang="en-US" sz="1600" dirty="0" err="1"/>
              <a:t>deltaPlot</a:t>
            </a:r>
            <a:r>
              <a:rPr lang="en-US" sz="1600" dirty="0"/>
              <a:t> &lt;- </a:t>
            </a:r>
            <a:r>
              <a:rPr lang="en-US" sz="1600" dirty="0" err="1"/>
              <a:t>nPlot</a:t>
            </a:r>
            <a:r>
              <a:rPr lang="en-US" sz="1600" dirty="0"/>
              <a:t>(</a:t>
            </a:r>
            <a:r>
              <a:rPr lang="en-US" sz="1600" dirty="0" err="1"/>
              <a:t>numflights</a:t>
            </a:r>
            <a:r>
              <a:rPr lang="en-US" sz="1600" dirty="0"/>
              <a:t> ~ date, data = </a:t>
            </a:r>
            <a:r>
              <a:rPr lang="en-US" sz="1600" dirty="0" err="1"/>
              <a:t>deltaflights</a:t>
            </a:r>
            <a:r>
              <a:rPr lang="en-US" sz="1600" dirty="0"/>
              <a:t>, type = '</a:t>
            </a:r>
            <a:r>
              <a:rPr lang="en-US" sz="1600" dirty="0" err="1"/>
              <a:t>lineWithFocusChart</a:t>
            </a:r>
            <a:r>
              <a:rPr lang="en-US" sz="1600" dirty="0"/>
              <a:t>')</a:t>
            </a:r>
          </a:p>
          <a:p>
            <a:pPr marL="0" indent="0">
              <a:buNone/>
            </a:pPr>
            <a:r>
              <a:rPr lang="en-US" sz="1600" dirty="0" err="1"/>
              <a:t>deltaPlot$xAxis</a:t>
            </a:r>
            <a:r>
              <a:rPr lang="en-US" sz="1600" dirty="0"/>
              <a:t>( </a:t>
            </a:r>
            <a:r>
              <a:rPr lang="en-US" sz="1600" dirty="0" err="1"/>
              <a:t>tickFormat</a:t>
            </a:r>
            <a:r>
              <a:rPr lang="en-US" sz="1600" dirty="0"/>
              <a:t>="#!function(d) {return d3.time.format('%Y-%m-%d')(new Date(d * 24 * 60 * 60 * 1000));}!#" </a:t>
            </a:r>
            <a:r>
              <a:rPr lang="en-US" sz="1600" dirty="0" smtClean="0"/>
              <a:t>)</a:t>
            </a:r>
          </a:p>
          <a:p>
            <a:pPr marL="0" indent="0">
              <a:buNone/>
            </a:pPr>
            <a:r>
              <a:rPr lang="en-US" sz="1600" dirty="0" err="1" smtClean="0"/>
              <a:t>deltaPlot</a:t>
            </a:r>
            <a:endParaRPr lang="en-US" sz="1600" dirty="0"/>
          </a:p>
        </p:txBody>
      </p:sp>
    </p:spTree>
    <p:extLst>
      <p:ext uri="{BB962C8B-B14F-4D97-AF65-F5344CB8AC3E}">
        <p14:creationId xmlns:p14="http://schemas.microsoft.com/office/powerpoint/2010/main" xmlns="" val="390584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for Example 5</a:t>
            </a:r>
            <a:endParaRPr lang="en-US" dirty="0"/>
          </a:p>
        </p:txBody>
      </p:sp>
      <p:pic>
        <p:nvPicPr>
          <p:cNvPr id="1026" name="Picture 2" descr="Z:\rCharts Meetup\rcharts4.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8200" y="1981200"/>
            <a:ext cx="7478713" cy="39243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0210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 1 &amp; 2</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1741147494"/>
              </p:ext>
            </p:extLst>
          </p:nvPr>
        </p:nvGraphicFramePr>
        <p:xfrm>
          <a:off x="-1" y="1143000"/>
          <a:ext cx="9144000" cy="5724625"/>
        </p:xfrm>
        <a:graphic>
          <a:graphicData uri="http://schemas.openxmlformats.org/drawingml/2006/table">
            <a:tbl>
              <a:tblPr firstRow="1" bandRow="1">
                <a:tableStyleId>{2D5ABB26-0587-4C30-8999-92F81FD0307C}</a:tableStyleId>
              </a:tblPr>
              <a:tblGrid>
                <a:gridCol w="4572000"/>
                <a:gridCol w="4572000"/>
              </a:tblGrid>
              <a:tr h="390315">
                <a:tc>
                  <a:txBody>
                    <a:bodyPr/>
                    <a:lstStyle/>
                    <a:p>
                      <a:r>
                        <a:rPr lang="en-US" dirty="0" smtClean="0"/>
                        <a:t>Exercise 1 (needs</a:t>
                      </a:r>
                      <a:r>
                        <a:rPr lang="en-US" baseline="0" dirty="0" smtClean="0"/>
                        <a:t> package installed)</a:t>
                      </a:r>
                      <a:endParaRPr lang="en-US" dirty="0"/>
                    </a:p>
                  </a:txBody>
                  <a:tcPr>
                    <a:solidFill>
                      <a:schemeClr val="accent2">
                        <a:lumMod val="60000"/>
                        <a:lumOff val="40000"/>
                      </a:schemeClr>
                    </a:solidFill>
                  </a:tcPr>
                </a:tc>
                <a:tc>
                  <a:txBody>
                    <a:bodyPr/>
                    <a:lstStyle/>
                    <a:p>
                      <a:r>
                        <a:rPr lang="en-US" dirty="0" smtClean="0"/>
                        <a:t>Exercise</a:t>
                      </a:r>
                      <a:r>
                        <a:rPr lang="en-US" baseline="0" dirty="0" smtClean="0"/>
                        <a:t> 2 (uses native dataset)</a:t>
                      </a:r>
                      <a:endParaRPr lang="en-US" dirty="0"/>
                    </a:p>
                  </a:txBody>
                  <a:tcPr>
                    <a:solidFill>
                      <a:schemeClr val="accent2">
                        <a:lumMod val="60000"/>
                        <a:lumOff val="40000"/>
                      </a:schemeClr>
                    </a:solidFill>
                  </a:tcPr>
                </a:tc>
              </a:tr>
              <a:tr h="5334310">
                <a:tc>
                  <a:txBody>
                    <a:bodyPr/>
                    <a:lstStyle/>
                    <a:p>
                      <a:r>
                        <a:rPr lang="en-US" sz="1400" dirty="0" smtClean="0"/>
                        <a:t>1. Install package "nycflights13", which contains data about flights departing NYC in 2013</a:t>
                      </a:r>
                    </a:p>
                    <a:p>
                      <a:r>
                        <a:rPr lang="en-US" sz="1400" dirty="0" smtClean="0"/>
                        <a:t>2. Load rCharts (first install it if you haven't yet), load the nycflights13 package and reshape2 package (for transforming data)</a:t>
                      </a:r>
                    </a:p>
                    <a:p>
                      <a:r>
                        <a:rPr lang="en-US" sz="1400" dirty="0" smtClean="0"/>
                        <a:t>3. Transform the data for the plot, the purpose of which is to show average departure delay time (in min) for each airline (carrier), grouped by airport of origin. Feel free to use your preferred method of transformation. You can use aggregate() to summarize, use melt() and </a:t>
                      </a:r>
                      <a:r>
                        <a:rPr lang="en-US" sz="1400" dirty="0" err="1" smtClean="0"/>
                        <a:t>dcast</a:t>
                      </a:r>
                      <a:r>
                        <a:rPr lang="en-US" sz="1400" dirty="0" smtClean="0"/>
                        <a:t>() from reshape2 package to make sure there's a line for every combination of airline and airport. And you can use merge() to connect the flights to airlines data sets to get the names of airlines. </a:t>
                      </a:r>
                    </a:p>
                    <a:p>
                      <a:r>
                        <a:rPr lang="en-US" sz="1400" dirty="0" smtClean="0"/>
                        <a:t>4. Using </a:t>
                      </a:r>
                      <a:r>
                        <a:rPr lang="en-US" sz="1400" dirty="0" err="1" smtClean="0"/>
                        <a:t>Highcharts</a:t>
                      </a:r>
                      <a:r>
                        <a:rPr lang="en-US" sz="1400" dirty="0" smtClean="0"/>
                        <a:t> library build a bar plot to show the mean departure delay by carrier, group it by origin, and use a relevant title, for example "Average Delay Time by Carrier"</a:t>
                      </a:r>
                    </a:p>
                    <a:p>
                      <a:r>
                        <a:rPr lang="en-US" sz="1400" dirty="0" smtClean="0"/>
                        <a:t>5. Rename the y-axis and x-axis default values to be descriptive</a:t>
                      </a:r>
                    </a:p>
                    <a:p>
                      <a:r>
                        <a:rPr lang="en-US" sz="1400" dirty="0" smtClean="0"/>
                        <a:t>6. Make x-axis type equal "category" (because we have categorical data mapped to x, even though it will be visually seem like y-axis)</a:t>
                      </a:r>
                    </a:p>
                    <a:p>
                      <a:r>
                        <a:rPr lang="en-US" sz="1400" dirty="0" smtClean="0"/>
                        <a:t>7. Change the width of the chart to be 700px and height - 600px</a:t>
                      </a:r>
                      <a:endParaRPr lang="en-US" sz="1400" dirty="0"/>
                    </a:p>
                  </a:txBody>
                  <a:tcPr/>
                </a:tc>
                <a:tc>
                  <a:txBody>
                    <a:bodyPr/>
                    <a:lstStyle/>
                    <a:p>
                      <a:r>
                        <a:rPr lang="en-US" sz="1400" dirty="0" smtClean="0"/>
                        <a:t>1. Load rCharts (first install it if you haven't yet)</a:t>
                      </a:r>
                    </a:p>
                    <a:p>
                      <a:r>
                        <a:rPr lang="en-US" sz="1400" dirty="0" smtClean="0"/>
                        <a:t>2. Transform the "</a:t>
                      </a:r>
                      <a:r>
                        <a:rPr lang="en-US" sz="1400" dirty="0" err="1" smtClean="0"/>
                        <a:t>mtcars</a:t>
                      </a:r>
                      <a:r>
                        <a:rPr lang="en-US" sz="1400" dirty="0" smtClean="0"/>
                        <a:t>" data set for the plot, the purpose of which is to show average mpg grouped by number of cylinders and transmission type (automatic vs. manual).Feel free to use your preferred method of transformation. You can use aggregate() to summarize, use melt() and </a:t>
                      </a:r>
                      <a:r>
                        <a:rPr lang="en-US" sz="1400" dirty="0" err="1" smtClean="0"/>
                        <a:t>dcast</a:t>
                      </a:r>
                      <a:r>
                        <a:rPr lang="en-US" sz="1400" dirty="0" smtClean="0"/>
                        <a:t>() from reshape2 package to make sure there's a line for every combination of cylinders and transmission (this might not be necessary). </a:t>
                      </a:r>
                    </a:p>
                    <a:p>
                      <a:r>
                        <a:rPr lang="en-US" sz="1400" dirty="0" smtClean="0"/>
                        <a:t>3. Using </a:t>
                      </a:r>
                      <a:r>
                        <a:rPr lang="en-US" sz="1400" dirty="0" err="1" smtClean="0"/>
                        <a:t>Highcharts</a:t>
                      </a:r>
                      <a:r>
                        <a:rPr lang="en-US" sz="1400" dirty="0" smtClean="0"/>
                        <a:t> library build a bar plot to show the mean mpg by number of cylinders,  group it by transmission, and use a relevant title, for example "Average MPG by Number of Cylinders"</a:t>
                      </a:r>
                    </a:p>
                    <a:p>
                      <a:r>
                        <a:rPr lang="en-US" sz="1400" dirty="0" smtClean="0"/>
                        <a:t>4. Rename the y-axis and x-axis default values to be descriptive</a:t>
                      </a:r>
                    </a:p>
                    <a:p>
                      <a:r>
                        <a:rPr lang="en-US" sz="1400" dirty="0" smtClean="0"/>
                        <a:t>5. Make x-axis type equal "category" (because we have categorical data mapped to x, even though it will be visually seem like y-axis)</a:t>
                      </a:r>
                    </a:p>
                    <a:p>
                      <a:r>
                        <a:rPr lang="en-US" sz="1400" dirty="0" smtClean="0"/>
                        <a:t>6. Change the width of the chart to be 700px and height - 600px</a:t>
                      </a:r>
                      <a:endParaRPr lang="en-US" sz="1400" dirty="0"/>
                    </a:p>
                  </a:txBody>
                  <a:tcPr/>
                </a:tc>
              </a:tr>
            </a:tbl>
          </a:graphicData>
        </a:graphic>
      </p:graphicFrame>
    </p:spTree>
    <p:extLst>
      <p:ext uri="{BB962C8B-B14F-4D97-AF65-F5344CB8AC3E}">
        <p14:creationId xmlns:p14="http://schemas.microsoft.com/office/powerpoint/2010/main" xmlns="" val="365598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12775" y="228600"/>
            <a:ext cx="8153400" cy="990600"/>
          </a:xfrm>
        </p:spPr>
        <p:txBody>
          <a:bodyPr/>
          <a:lstStyle/>
          <a:p>
            <a:pPr eaLnBrk="1" hangingPunct="1"/>
            <a:r>
              <a:rPr lang="en-US" altLang="en-US" smtClean="0"/>
              <a:t>Let’s Publish The Chart (Part 1)</a:t>
            </a:r>
          </a:p>
        </p:txBody>
      </p:sp>
      <p:sp>
        <p:nvSpPr>
          <p:cNvPr id="36867" name="Content Placeholder 2"/>
          <p:cNvSpPr>
            <a:spLocks noGrp="1"/>
          </p:cNvSpPr>
          <p:nvPr>
            <p:ph sz="quarter" idx="1"/>
          </p:nvPr>
        </p:nvSpPr>
        <p:spPr>
          <a:xfrm>
            <a:off x="612775" y="1600200"/>
            <a:ext cx="8153400" cy="4495800"/>
          </a:xfrm>
        </p:spPr>
        <p:txBody>
          <a:bodyPr/>
          <a:lstStyle/>
          <a:p>
            <a:pPr eaLnBrk="1" hangingPunct="1">
              <a:spcBef>
                <a:spcPts val="300"/>
              </a:spcBef>
            </a:pPr>
            <a:r>
              <a:rPr lang="en-US" altLang="en-US" sz="2500" dirty="0" smtClean="0"/>
              <a:t>Ways to share:</a:t>
            </a:r>
          </a:p>
          <a:p>
            <a:pPr lvl="1" eaLnBrk="1" hangingPunct="1">
              <a:spcBef>
                <a:spcPts val="300"/>
              </a:spcBef>
            </a:pPr>
            <a:r>
              <a:rPr lang="en-US" altLang="en-US" sz="2200" dirty="0" smtClean="0"/>
              <a:t>Standalone html page (publish to gist.github.com or rpubs.com), the link is returned. Can be updated. Gist allows several files to be uploaded.</a:t>
            </a:r>
          </a:p>
          <a:p>
            <a:pPr lvl="1" eaLnBrk="1" hangingPunct="1">
              <a:spcBef>
                <a:spcPts val="300"/>
              </a:spcBef>
            </a:pPr>
            <a:r>
              <a:rPr lang="en-US" altLang="en-US" sz="2200" dirty="0" smtClean="0"/>
              <a:t>Within Shiny Application (functions </a:t>
            </a:r>
            <a:r>
              <a:rPr lang="en-US" altLang="en-US" sz="2200" dirty="0" err="1" smtClean="0"/>
              <a:t>renderChart</a:t>
            </a:r>
            <a:r>
              <a:rPr lang="en-US" altLang="en-US" sz="2200" dirty="0" smtClean="0"/>
              <a:t> &amp; </a:t>
            </a:r>
            <a:r>
              <a:rPr lang="en-US" altLang="en-US" sz="2200" dirty="0" err="1" smtClean="0"/>
              <a:t>showOutput</a:t>
            </a:r>
            <a:r>
              <a:rPr lang="en-US" altLang="en-US" sz="2200" dirty="0" smtClean="0"/>
              <a:t>)</a:t>
            </a:r>
          </a:p>
          <a:p>
            <a:pPr lvl="1" eaLnBrk="1" hangingPunct="1">
              <a:spcBef>
                <a:spcPts val="300"/>
              </a:spcBef>
            </a:pPr>
            <a:r>
              <a:rPr lang="en-US" altLang="en-US" sz="2200" dirty="0" smtClean="0"/>
              <a:t>Embed into </a:t>
            </a:r>
            <a:r>
              <a:rPr lang="en-US" altLang="en-US" sz="2200" dirty="0" err="1" smtClean="0"/>
              <a:t>rmd</a:t>
            </a:r>
            <a:r>
              <a:rPr lang="en-US" altLang="en-US" sz="2200" dirty="0" smtClean="0"/>
              <a:t> doc, using knit2html, or into a blog post using </a:t>
            </a:r>
            <a:r>
              <a:rPr lang="en-US" altLang="en-US" sz="2200" dirty="0" err="1" smtClean="0"/>
              <a:t>slidify</a:t>
            </a:r>
            <a:endParaRPr lang="en-US" altLang="en-US" sz="2200" dirty="0" smtClean="0"/>
          </a:p>
          <a:p>
            <a:pPr eaLnBrk="1" hangingPunct="1">
              <a:spcBef>
                <a:spcPts val="300"/>
              </a:spcBef>
            </a:pPr>
            <a:r>
              <a:rPr lang="en-US" altLang="en-US" sz="2500" dirty="0" smtClean="0"/>
              <a:t>To publish on gist, use your </a:t>
            </a:r>
            <a:r>
              <a:rPr lang="en-US" altLang="en-US" sz="2500" dirty="0" err="1" smtClean="0"/>
              <a:t>GitHub</a:t>
            </a:r>
            <a:r>
              <a:rPr lang="en-US" altLang="en-US" sz="2500" dirty="0" smtClean="0"/>
              <a:t> </a:t>
            </a:r>
            <a:r>
              <a:rPr lang="en-US" altLang="en-US" sz="2500" dirty="0" err="1" smtClean="0"/>
              <a:t>acount</a:t>
            </a:r>
            <a:r>
              <a:rPr lang="en-US" altLang="en-US" sz="2500" dirty="0" smtClean="0"/>
              <a:t> username and password at the prompt after this command executes:</a:t>
            </a:r>
          </a:p>
          <a:p>
            <a:pPr lvl="1" eaLnBrk="1" hangingPunct="1">
              <a:spcBef>
                <a:spcPts val="300"/>
              </a:spcBef>
            </a:pPr>
            <a:r>
              <a:rPr lang="en-US" altLang="en-US" sz="2200" dirty="0" err="1" smtClean="0"/>
              <a:t>ufoplot$publish</a:t>
            </a:r>
            <a:r>
              <a:rPr lang="en-US" altLang="en-US" sz="2200" dirty="0" smtClean="0"/>
              <a:t>('UFO Reports', host = 'gist')</a:t>
            </a:r>
          </a:p>
          <a:p>
            <a:pPr eaLnBrk="1" hangingPunct="1">
              <a:spcBef>
                <a:spcPts val="300"/>
              </a:spcBef>
            </a:pPr>
            <a:r>
              <a:rPr lang="en-US" altLang="en-US" sz="2500" dirty="0" smtClean="0"/>
              <a:t>To publish on </a:t>
            </a:r>
            <a:r>
              <a:rPr lang="en-US" altLang="en-US" sz="2500" dirty="0" err="1" smtClean="0"/>
              <a:t>RPubs</a:t>
            </a:r>
            <a:r>
              <a:rPr lang="en-US" altLang="en-US" sz="2500" dirty="0" smtClean="0"/>
              <a:t>, use your account info and tweak </a:t>
            </a:r>
            <a:r>
              <a:rPr lang="en-US" altLang="en-US" sz="2500" dirty="0" err="1" smtClean="0"/>
              <a:t>RProfile</a:t>
            </a:r>
            <a:r>
              <a:rPr lang="en-US" altLang="en-US" sz="2500" dirty="0" smtClean="0"/>
              <a:t> if necessary </a:t>
            </a:r>
            <a:r>
              <a:rPr lang="en-US" altLang="en-US" sz="2000" dirty="0" smtClean="0"/>
              <a:t>(see here: http://rpubs.com/conniez/ufo_rchart)</a:t>
            </a:r>
            <a:r>
              <a:rPr lang="en-US" altLang="en-US" sz="2500" dirty="0" smtClean="0"/>
              <a:t>:</a:t>
            </a:r>
          </a:p>
          <a:p>
            <a:pPr lvl="1" eaLnBrk="1" hangingPunct="1">
              <a:spcBef>
                <a:spcPts val="300"/>
              </a:spcBef>
            </a:pPr>
            <a:r>
              <a:rPr lang="en-US" altLang="en-US" sz="2200" dirty="0" err="1" smtClean="0"/>
              <a:t>ufoplot$publish</a:t>
            </a:r>
            <a:r>
              <a:rPr lang="en-US" altLang="en-US" sz="2200" dirty="0" smtClean="0"/>
              <a:t>('UFO Reports', host = '</a:t>
            </a:r>
            <a:r>
              <a:rPr lang="en-US" altLang="en-US" sz="2200" dirty="0" err="1" smtClean="0"/>
              <a:t>rpubs</a:t>
            </a:r>
            <a:r>
              <a:rPr lang="en-US" altLang="en-US" sz="2200" dirty="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12775" y="228600"/>
            <a:ext cx="8153400" cy="990600"/>
          </a:xfrm>
        </p:spPr>
        <p:txBody>
          <a:bodyPr/>
          <a:lstStyle/>
          <a:p>
            <a:r>
              <a:rPr lang="en-US" altLang="en-US" smtClean="0"/>
              <a:t>The Result</a:t>
            </a:r>
          </a:p>
        </p:txBody>
      </p:sp>
      <p:pic>
        <p:nvPicPr>
          <p:cNvPr id="37891" name="Picture 2" descr="Z:\rCharts Meetup\rCharts publisheed on gist.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524000"/>
            <a:ext cx="5468938" cy="32480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37892" name="Content Placeholder 4"/>
          <p:cNvPicPr>
            <a:picLocks noGrp="1" noChangeAspect="1"/>
          </p:cNvPicPr>
          <p:nvPr>
            <p:ph sz="quarter" idx="1"/>
          </p:nvPr>
        </p:nvPicPr>
        <p:blipFill>
          <a:blip r:embed="rId4" cstate="print">
            <a:extLst>
              <a:ext uri="{28A0092B-C50C-407E-A947-70E740481C1C}">
                <a14:useLocalDpi xmlns:a14="http://schemas.microsoft.com/office/drawing/2010/main" xmlns="" val="0"/>
              </a:ext>
            </a:extLst>
          </a:blip>
          <a:srcRect/>
          <a:stretch>
            <a:fillRect/>
          </a:stretch>
        </p:blipFill>
        <p:spPr>
          <a:xfrm>
            <a:off x="3175" y="4648200"/>
            <a:ext cx="5254625" cy="2179638"/>
          </a:xfrm>
          <a:ln>
            <a:solidFill>
              <a:schemeClr val="tx1"/>
            </a:solidFill>
            <a:miter lim="800000"/>
            <a:headEnd/>
            <a:tailEnd/>
          </a:ln>
        </p:spPr>
      </p:pic>
      <p:pic>
        <p:nvPicPr>
          <p:cNvPr id="37893" name="Picture 3" descr="Z:\rCharts Meetup\confirmation page in RPubs.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53000" y="2971800"/>
            <a:ext cx="4191000" cy="1981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pPr eaLnBrk="1" hangingPunct="1"/>
            <a:r>
              <a:rPr lang="en-US" altLang="en-US" smtClean="0"/>
              <a:t>Shiny Interactive Graphics</a:t>
            </a:r>
          </a:p>
        </p:txBody>
      </p:sp>
      <p:sp>
        <p:nvSpPr>
          <p:cNvPr id="23555" name="Content Placeholder 2"/>
          <p:cNvSpPr>
            <a:spLocks noGrp="1"/>
          </p:cNvSpPr>
          <p:nvPr>
            <p:ph sz="quarter" idx="1"/>
          </p:nvPr>
        </p:nvSpPr>
        <p:spPr>
          <a:xfrm>
            <a:off x="152400" y="4951413"/>
            <a:ext cx="8613775" cy="1296987"/>
          </a:xfrm>
        </p:spPr>
        <p:txBody>
          <a:bodyPr/>
          <a:lstStyle/>
          <a:p>
            <a:pPr eaLnBrk="1" hangingPunct="1">
              <a:buFont typeface="Wingdings" pitchFamily="2" charset="2"/>
              <a:buChar char="q"/>
            </a:pPr>
            <a:r>
              <a:rPr lang="en-US" altLang="en-US" sz="2000" smtClean="0"/>
              <a:t>Shiny Tutorial: </a:t>
            </a:r>
            <a:r>
              <a:rPr lang="en-US" altLang="en-US" sz="2000" smtClean="0">
                <a:hlinkClick r:id="rId3"/>
              </a:rPr>
              <a:t>http://shiny.rstudio.com/tutorial/lesson1/</a:t>
            </a:r>
            <a:endParaRPr lang="en-US" altLang="en-US" sz="2000" smtClean="0"/>
          </a:p>
          <a:p>
            <a:pPr eaLnBrk="1" hangingPunct="1">
              <a:buFont typeface="Wingdings" pitchFamily="2" charset="2"/>
              <a:buChar char="q"/>
            </a:pPr>
            <a:r>
              <a:rPr lang="en-US" altLang="en-US" sz="2000" smtClean="0"/>
              <a:t>Shiny Cheatsheet: </a:t>
            </a:r>
            <a:r>
              <a:rPr lang="en-US" altLang="en-US" sz="2000" smtClean="0">
                <a:hlinkClick r:id="rId4"/>
              </a:rPr>
              <a:t>http://shiny.rstudio.com/articles/cheatsheet.html</a:t>
            </a:r>
            <a:r>
              <a:rPr lang="en-US" altLang="en-US" sz="2000" smtClean="0"/>
              <a:t> </a:t>
            </a:r>
          </a:p>
          <a:p>
            <a:pPr eaLnBrk="1" hangingPunct="1">
              <a:buFont typeface="Wingdings" pitchFamily="2" charset="2"/>
              <a:buChar char="q"/>
            </a:pPr>
            <a:r>
              <a:rPr lang="en-US" altLang="en-US" sz="2000" smtClean="0"/>
              <a:t>You can create Shiny apps by copying and modifying existing Shiny apps. </a:t>
            </a:r>
          </a:p>
        </p:txBody>
      </p:sp>
      <p:pic>
        <p:nvPicPr>
          <p:cNvPr id="23556" name="Picture 4" descr="Z:\rCharts Meetup\shiny1.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2400" y="1600200"/>
            <a:ext cx="6096000" cy="319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6477000" y="1611313"/>
            <a:ext cx="2427288" cy="2862262"/>
          </a:xfrm>
          <a:prstGeom prst="rect">
            <a:avLst/>
          </a:prstGeom>
          <a:noFill/>
        </p:spPr>
        <p:txBody>
          <a:bodyPr>
            <a:spAutoFit/>
          </a:bodyPr>
          <a:lstStyle/>
          <a:p>
            <a:pPr marL="285750" indent="-285750">
              <a:buClr>
                <a:schemeClr val="accent2">
                  <a:lumMod val="75000"/>
                </a:schemeClr>
              </a:buClr>
              <a:buFont typeface="Wingdings" pitchFamily="2" charset="2"/>
              <a:buChar char="q"/>
              <a:defRPr/>
            </a:pPr>
            <a:r>
              <a:rPr lang="en-US" altLang="en-US" dirty="0"/>
              <a:t>Shiny is a web application framework for R, which allows you to create interactive web apps. </a:t>
            </a:r>
          </a:p>
          <a:p>
            <a:pPr marL="285750" indent="-285750">
              <a:buClr>
                <a:schemeClr val="accent2">
                  <a:lumMod val="75000"/>
                </a:schemeClr>
              </a:buClr>
              <a:buFont typeface="Wingdings" pitchFamily="2" charset="2"/>
              <a:buChar char="q"/>
              <a:defRPr/>
            </a:pPr>
            <a:r>
              <a:rPr lang="en-US" altLang="en-US" dirty="0"/>
              <a:t>Shiny can be used with any plotting tool in R </a:t>
            </a:r>
          </a:p>
          <a:p>
            <a:pPr>
              <a:defRPr/>
            </a:pPr>
            <a:endParaRPr lang="en-US" dirty="0"/>
          </a:p>
        </p:txBody>
      </p:sp>
    </p:spTree>
    <p:extLst>
      <p:ext uri="{BB962C8B-B14F-4D97-AF65-F5344CB8AC3E}">
        <p14:creationId xmlns:p14="http://schemas.microsoft.com/office/powerpoint/2010/main" xmlns="" val="790480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pPr eaLnBrk="1" hangingPunct="1"/>
            <a:r>
              <a:rPr lang="en-US" altLang="en-US" smtClean="0"/>
              <a:t>Shiny Online Publishing (web page)</a:t>
            </a:r>
          </a:p>
        </p:txBody>
      </p:sp>
      <p:sp>
        <p:nvSpPr>
          <p:cNvPr id="24579" name="Content Placeholder 2"/>
          <p:cNvSpPr>
            <a:spLocks noGrp="1"/>
          </p:cNvSpPr>
          <p:nvPr>
            <p:ph sz="quarter" idx="1"/>
          </p:nvPr>
        </p:nvSpPr>
        <p:spPr>
          <a:xfrm>
            <a:off x="612775" y="1600200"/>
            <a:ext cx="8153400" cy="4495800"/>
          </a:xfrm>
        </p:spPr>
        <p:txBody>
          <a:bodyPr/>
          <a:lstStyle/>
          <a:p>
            <a:pPr eaLnBrk="1" hangingPunct="1"/>
            <a:r>
              <a:rPr lang="en-US" altLang="en-US" dirty="0" smtClean="0"/>
              <a:t>Shiny Server and Shiny Server Pro are currently only supported on Linux. They provide 64-bit binary installers for Ubuntu/</a:t>
            </a:r>
            <a:r>
              <a:rPr lang="en-US" altLang="en-US" dirty="0" err="1" smtClean="0"/>
              <a:t>Debian</a:t>
            </a:r>
            <a:r>
              <a:rPr lang="en-US" altLang="en-US" dirty="0" smtClean="0"/>
              <a:t> and Red Hat/</a:t>
            </a:r>
            <a:r>
              <a:rPr lang="en-US" altLang="en-US" dirty="0" err="1" smtClean="0"/>
              <a:t>CentOS</a:t>
            </a:r>
            <a:r>
              <a:rPr lang="en-US" altLang="en-US" dirty="0" smtClean="0"/>
              <a:t>.</a:t>
            </a:r>
          </a:p>
          <a:p>
            <a:pPr eaLnBrk="1" hangingPunct="1"/>
            <a:r>
              <a:rPr lang="en-US" altLang="en-US" dirty="0" smtClean="0"/>
              <a:t>You can host your apps in the cloud for free with ShinyApps.io. Just create an account and link to your computer. There are some performance and memory limitations.</a:t>
            </a:r>
          </a:p>
        </p:txBody>
      </p:sp>
    </p:spTree>
    <p:extLst>
      <p:ext uri="{BB962C8B-B14F-4D97-AF65-F5344CB8AC3E}">
        <p14:creationId xmlns:p14="http://schemas.microsoft.com/office/powerpoint/2010/main" xmlns="" val="217057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pPr eaLnBrk="1" hangingPunct="1"/>
            <a:r>
              <a:rPr lang="en-US" altLang="en-US" smtClean="0"/>
              <a:t>Today You Will Learn:	</a:t>
            </a:r>
          </a:p>
        </p:txBody>
      </p:sp>
      <p:sp>
        <p:nvSpPr>
          <p:cNvPr id="10243" name="Content Placeholder 2"/>
          <p:cNvSpPr>
            <a:spLocks noGrp="1"/>
          </p:cNvSpPr>
          <p:nvPr>
            <p:ph sz="quarter" idx="1"/>
          </p:nvPr>
        </p:nvSpPr>
        <p:spPr>
          <a:xfrm>
            <a:off x="612775" y="1600200"/>
            <a:ext cx="8153400" cy="4495800"/>
          </a:xfrm>
        </p:spPr>
        <p:txBody>
          <a:bodyPr/>
          <a:lstStyle/>
          <a:p>
            <a:pPr eaLnBrk="1" hangingPunct="1"/>
            <a:r>
              <a:rPr lang="en-US" altLang="en-US" sz="1800" dirty="0" smtClean="0"/>
              <a:t>Recap of </a:t>
            </a:r>
            <a:r>
              <a:rPr lang="en-US" altLang="en-US" sz="1800" dirty="0" err="1" smtClean="0"/>
              <a:t>ggvis</a:t>
            </a:r>
            <a:r>
              <a:rPr lang="en-US" altLang="en-US" sz="1800" dirty="0" smtClean="0"/>
              <a:t> and some updates</a:t>
            </a:r>
          </a:p>
          <a:p>
            <a:pPr eaLnBrk="1" hangingPunct="1"/>
            <a:r>
              <a:rPr lang="en-US" altLang="en-US" sz="1800" dirty="0" smtClean="0"/>
              <a:t>How to create an interactive plot in rCharts</a:t>
            </a:r>
          </a:p>
          <a:p>
            <a:pPr lvl="1" eaLnBrk="1" hangingPunct="1"/>
            <a:r>
              <a:rPr lang="en-US" altLang="en-US" sz="1600" dirty="0" smtClean="0"/>
              <a:t>Explanation</a:t>
            </a:r>
          </a:p>
          <a:p>
            <a:pPr lvl="1" eaLnBrk="1" hangingPunct="1"/>
            <a:r>
              <a:rPr lang="en-US" altLang="en-US" sz="1600" dirty="0" smtClean="0"/>
              <a:t>Hands-On</a:t>
            </a:r>
          </a:p>
          <a:p>
            <a:pPr lvl="1" eaLnBrk="1" hangingPunct="1"/>
            <a:r>
              <a:rPr lang="en-US" altLang="en-US" sz="1600" dirty="0" smtClean="0"/>
              <a:t>More Tricks and Debugging</a:t>
            </a:r>
          </a:p>
          <a:p>
            <a:pPr eaLnBrk="1" hangingPunct="1"/>
            <a:r>
              <a:rPr lang="en-US" altLang="en-US" sz="1800" dirty="0" smtClean="0"/>
              <a:t>How to publish an rCharts plot online</a:t>
            </a:r>
          </a:p>
          <a:p>
            <a:pPr lvl="1" eaLnBrk="1" hangingPunct="1"/>
            <a:r>
              <a:rPr lang="en-US" altLang="en-US" sz="1600" dirty="0" smtClean="0"/>
              <a:t>Explanation</a:t>
            </a:r>
          </a:p>
          <a:p>
            <a:pPr lvl="1" eaLnBrk="1" hangingPunct="1"/>
            <a:r>
              <a:rPr lang="en-US" altLang="en-US" sz="1600" dirty="0" smtClean="0"/>
              <a:t>Hands-On</a:t>
            </a:r>
          </a:p>
          <a:p>
            <a:pPr eaLnBrk="1" hangingPunct="1"/>
            <a:r>
              <a:rPr lang="en-US" altLang="en-US" sz="1800" dirty="0" smtClean="0"/>
              <a:t>Where to get more resources, tools, etc.</a:t>
            </a:r>
          </a:p>
          <a:p>
            <a:pPr eaLnBrk="1" hangingPunct="1"/>
            <a:endParaRPr lang="en-US" altLang="en-US"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12775" y="228600"/>
            <a:ext cx="8153400" cy="990600"/>
          </a:xfrm>
        </p:spPr>
        <p:txBody>
          <a:bodyPr/>
          <a:lstStyle/>
          <a:p>
            <a:r>
              <a:rPr lang="en-US" altLang="en-US" smtClean="0"/>
              <a:t>Let’s Publish The Chart (Part 2)</a:t>
            </a:r>
          </a:p>
        </p:txBody>
      </p:sp>
      <p:sp>
        <p:nvSpPr>
          <p:cNvPr id="38915" name="Content Placeholder 2"/>
          <p:cNvSpPr>
            <a:spLocks noGrp="1"/>
          </p:cNvSpPr>
          <p:nvPr>
            <p:ph sz="quarter" idx="1"/>
          </p:nvPr>
        </p:nvSpPr>
        <p:spPr>
          <a:xfrm>
            <a:off x="612775" y="1600200"/>
            <a:ext cx="8153400" cy="4495800"/>
          </a:xfrm>
        </p:spPr>
        <p:txBody>
          <a:bodyPr/>
          <a:lstStyle/>
          <a:p>
            <a:r>
              <a:rPr lang="en-US" altLang="en-US" dirty="0" smtClean="0"/>
              <a:t>To publish on Shiny, the steps are similar to steps with </a:t>
            </a:r>
            <a:r>
              <a:rPr lang="en-US" altLang="en-US" dirty="0" err="1" smtClean="0"/>
              <a:t>ggvis</a:t>
            </a:r>
            <a:r>
              <a:rPr lang="en-US" altLang="en-US" dirty="0" smtClean="0"/>
              <a:t>, but the functions for integration are </a:t>
            </a:r>
            <a:r>
              <a:rPr lang="en-US" altLang="en-US" dirty="0"/>
              <a:t>different (see http://</a:t>
            </a:r>
            <a:r>
              <a:rPr lang="en-US" altLang="en-US" dirty="0" smtClean="0"/>
              <a:t>rpubs.com/conniez/datavis)</a:t>
            </a:r>
          </a:p>
          <a:p>
            <a:pPr lvl="1" eaLnBrk="1" hangingPunct="1"/>
            <a:r>
              <a:rPr lang="en-US" altLang="en-US" sz="1800" dirty="0" smtClean="0"/>
              <a:t>Create </a:t>
            </a:r>
            <a:r>
              <a:rPr lang="en-US" altLang="en-US" sz="1800" dirty="0" err="1" smtClean="0"/>
              <a:t>ui.R</a:t>
            </a:r>
            <a:r>
              <a:rPr lang="en-US" altLang="en-US" sz="1800" dirty="0" smtClean="0"/>
              <a:t> and </a:t>
            </a:r>
            <a:r>
              <a:rPr lang="en-US" altLang="en-US" sz="1800" dirty="0" err="1" smtClean="0"/>
              <a:t>server.R</a:t>
            </a:r>
            <a:r>
              <a:rPr lang="en-US" altLang="en-US" sz="1800" dirty="0" smtClean="0"/>
              <a:t> files for a Shiny app in a certain folder (folder name = short name of your app). Add data files in a folder inside of it (unless you plan to connect to them within the app) </a:t>
            </a:r>
          </a:p>
          <a:p>
            <a:pPr lvl="1" eaLnBrk="1" hangingPunct="1"/>
            <a:r>
              <a:rPr lang="en-US" altLang="en-US" sz="1800" dirty="0" smtClean="0"/>
              <a:t>From </a:t>
            </a:r>
            <a:r>
              <a:rPr lang="en-US" altLang="en-US" sz="1800" dirty="0" err="1" smtClean="0"/>
              <a:t>Rstudio</a:t>
            </a:r>
            <a:r>
              <a:rPr lang="en-US" altLang="en-US" sz="1800" dirty="0" smtClean="0"/>
              <a:t> test your application by clicking “Run App” button in your text editor window of </a:t>
            </a:r>
            <a:r>
              <a:rPr lang="en-US" altLang="en-US" sz="1800" dirty="0" err="1" smtClean="0"/>
              <a:t>Rstudio</a:t>
            </a:r>
            <a:r>
              <a:rPr lang="en-US" altLang="en-US" sz="1800" dirty="0" smtClean="0"/>
              <a:t>.</a:t>
            </a:r>
          </a:p>
          <a:p>
            <a:pPr lvl="1" eaLnBrk="1" hangingPunct="1"/>
            <a:r>
              <a:rPr lang="en-US" altLang="en-US" sz="1800" dirty="0" smtClean="0"/>
              <a:t>If you have set up your </a:t>
            </a:r>
            <a:r>
              <a:rPr lang="en-US" altLang="en-US" sz="1800" dirty="0" err="1" smtClean="0"/>
              <a:t>Rstudio</a:t>
            </a:r>
            <a:r>
              <a:rPr lang="en-US" altLang="en-US" sz="1800" dirty="0" smtClean="0"/>
              <a:t> with access to Shiny or Shinyapps.io, you  will also see the “Deploy” button to publish it online.</a:t>
            </a:r>
          </a:p>
          <a:p>
            <a:pPr lvl="1" eaLnBrk="1" hangingPunct="1"/>
            <a:r>
              <a:rPr lang="en-US" altLang="en-US" sz="1800" dirty="0" smtClean="0"/>
              <a:t>Another option:</a:t>
            </a:r>
          </a:p>
          <a:p>
            <a:pPr lvl="2" eaLnBrk="1" hangingPunct="1"/>
            <a:r>
              <a:rPr lang="en-US" altLang="en-US" sz="1500" dirty="0" err="1" smtClean="0"/>
              <a:t>runApp</a:t>
            </a:r>
            <a:r>
              <a:rPr lang="en-US" altLang="en-US" sz="1500" dirty="0" smtClean="0"/>
              <a:t>(“</a:t>
            </a:r>
            <a:r>
              <a:rPr lang="en-US" altLang="en-US" sz="1500" dirty="0" err="1" smtClean="0"/>
              <a:t>myapp</a:t>
            </a:r>
            <a:r>
              <a:rPr lang="en-US" altLang="en-US" sz="1500" dirty="0" smtClean="0"/>
              <a:t>”)</a:t>
            </a:r>
          </a:p>
          <a:p>
            <a:pPr lvl="2" eaLnBrk="1" hangingPunct="1"/>
            <a:r>
              <a:rPr lang="en-US" altLang="en-US" sz="1500" dirty="0" smtClean="0"/>
              <a:t>library(</a:t>
            </a:r>
            <a:r>
              <a:rPr lang="en-US" altLang="en-US" sz="1500" dirty="0" err="1" smtClean="0"/>
              <a:t>shinyapps</a:t>
            </a:r>
            <a:r>
              <a:rPr lang="en-US" altLang="en-US" sz="1500" dirty="0" smtClean="0"/>
              <a:t>)</a:t>
            </a:r>
          </a:p>
          <a:p>
            <a:pPr lvl="2" eaLnBrk="1" hangingPunct="1"/>
            <a:r>
              <a:rPr lang="en-US" altLang="en-US" sz="1500" dirty="0" err="1" smtClean="0"/>
              <a:t>deployApp</a:t>
            </a:r>
            <a:r>
              <a:rPr lang="en-US" altLang="en-US" sz="1500" dirty="0" smtClean="0"/>
              <a:t>(“</a:t>
            </a:r>
            <a:r>
              <a:rPr lang="en-US" altLang="en-US" sz="1500" dirty="0" err="1" smtClean="0"/>
              <a:t>myapp</a:t>
            </a:r>
            <a:r>
              <a:rPr lang="en-US" altLang="en-US" sz="1500" dirty="0" smtClean="0"/>
              <a:t>”)</a:t>
            </a:r>
          </a:p>
          <a:p>
            <a:endParaRPr lang="en-US" alt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12775" y="228600"/>
            <a:ext cx="8153400" cy="990600"/>
          </a:xfrm>
        </p:spPr>
        <p:txBody>
          <a:bodyPr/>
          <a:lstStyle/>
          <a:p>
            <a:r>
              <a:rPr lang="en-US" altLang="en-US" smtClean="0"/>
              <a:t>The Result</a:t>
            </a:r>
          </a:p>
        </p:txBody>
      </p:sp>
      <p:sp>
        <p:nvSpPr>
          <p:cNvPr id="39939" name="Content Placeholder 2"/>
          <p:cNvSpPr>
            <a:spLocks noGrp="1"/>
          </p:cNvSpPr>
          <p:nvPr>
            <p:ph sz="quarter" idx="1"/>
          </p:nvPr>
        </p:nvSpPr>
        <p:spPr>
          <a:xfrm>
            <a:off x="612775" y="1524000"/>
            <a:ext cx="8153400" cy="1600200"/>
          </a:xfrm>
        </p:spPr>
        <p:txBody>
          <a:bodyPr/>
          <a:lstStyle/>
          <a:p>
            <a:pPr eaLnBrk="1" hangingPunct="1"/>
            <a:r>
              <a:rPr lang="en-US" altLang="en-US" sz="2000" dirty="0" smtClean="0"/>
              <a:t>Steps: </a:t>
            </a:r>
          </a:p>
          <a:p>
            <a:pPr lvl="1" eaLnBrk="1" hangingPunct="1"/>
            <a:r>
              <a:rPr lang="en-US" altLang="en-US" sz="1800" dirty="0" smtClean="0"/>
              <a:t>Create an app folder in </a:t>
            </a:r>
            <a:r>
              <a:rPr lang="en-US" altLang="en-US" sz="1800" dirty="0" err="1" smtClean="0"/>
              <a:t>wd</a:t>
            </a:r>
            <a:r>
              <a:rPr lang="en-US" altLang="en-US" sz="1800" dirty="0" smtClean="0"/>
              <a:t> and copy the data folder into the app folder</a:t>
            </a:r>
          </a:p>
          <a:p>
            <a:pPr lvl="1" eaLnBrk="1" hangingPunct="1"/>
            <a:r>
              <a:rPr lang="en-US" altLang="en-US" sz="1800" dirty="0" smtClean="0"/>
              <a:t>Reconstruct the code for </a:t>
            </a:r>
            <a:r>
              <a:rPr lang="en-US" altLang="en-US" sz="1800" dirty="0" err="1" smtClean="0"/>
              <a:t>server.R</a:t>
            </a:r>
            <a:r>
              <a:rPr lang="en-US" altLang="en-US" sz="1800" dirty="0" smtClean="0"/>
              <a:t> and </a:t>
            </a:r>
            <a:r>
              <a:rPr lang="en-US" altLang="en-US" sz="1800" dirty="0" err="1" smtClean="0"/>
              <a:t>ui.R</a:t>
            </a:r>
            <a:r>
              <a:rPr lang="en-US" altLang="en-US" sz="1800" dirty="0" smtClean="0"/>
              <a:t> and save them into the app folder</a:t>
            </a:r>
          </a:p>
          <a:p>
            <a:pPr lvl="1" eaLnBrk="1" hangingPunct="1"/>
            <a:r>
              <a:rPr lang="en-US" altLang="en-US" sz="1800" dirty="0" smtClean="0"/>
              <a:t>Publish the app on shinyapps.io or shiny server</a:t>
            </a:r>
          </a:p>
          <a:p>
            <a:endParaRPr lang="en-US" altLang="en-US" sz="1600" dirty="0" smtClean="0"/>
          </a:p>
        </p:txBody>
      </p:sp>
      <p:pic>
        <p:nvPicPr>
          <p:cNvPr id="2050" name="Picture 2" descr="Z:\rCharts Meetup\rcharts5.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8200" y="3037114"/>
            <a:ext cx="7584667" cy="3810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609600" y="4942115"/>
            <a:ext cx="2667000" cy="1323439"/>
          </a:xfrm>
          <a:prstGeom prst="rect">
            <a:avLst/>
          </a:prstGeom>
          <a:noFill/>
        </p:spPr>
        <p:txBody>
          <a:bodyPr wrap="square" rtlCol="0">
            <a:spAutoFit/>
          </a:bodyPr>
          <a:lstStyle/>
          <a:p>
            <a:r>
              <a:rPr lang="en-US" sz="1600" dirty="0"/>
              <a:t>**For your practice:** transform the code accordingly to work for the </a:t>
            </a:r>
            <a:r>
              <a:rPr lang="en-US" sz="1600" dirty="0" err="1"/>
              <a:t>rChart</a:t>
            </a:r>
            <a:r>
              <a:rPr lang="en-US" sz="1600" dirty="0"/>
              <a:t> you wrote in the exercise </a:t>
            </a:r>
            <a:r>
              <a:rPr lang="en-US" sz="1600" dirty="0" smtClean="0"/>
              <a:t>earlier</a:t>
            </a: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Tricks and Debugging</a:t>
            </a:r>
            <a:endParaRPr lang="en-US" dirty="0"/>
          </a:p>
        </p:txBody>
      </p:sp>
      <p:sp>
        <p:nvSpPr>
          <p:cNvPr id="3" name="Content Placeholder 2"/>
          <p:cNvSpPr>
            <a:spLocks noGrp="1"/>
          </p:cNvSpPr>
          <p:nvPr>
            <p:ph sz="quarter" idx="1"/>
          </p:nvPr>
        </p:nvSpPr>
        <p:spPr>
          <a:xfrm>
            <a:off x="228600" y="1524000"/>
            <a:ext cx="8763000" cy="4495800"/>
          </a:xfrm>
        </p:spPr>
        <p:txBody>
          <a:bodyPr/>
          <a:lstStyle/>
          <a:p>
            <a:pPr>
              <a:spcBef>
                <a:spcPts val="0"/>
              </a:spcBef>
            </a:pPr>
            <a:r>
              <a:rPr lang="en-US" dirty="0" smtClean="0"/>
              <a:t>How to connect to online data from a Shiny app (in </a:t>
            </a:r>
            <a:r>
              <a:rPr lang="en-US" dirty="0" err="1" smtClean="0"/>
              <a:t>global.R</a:t>
            </a:r>
            <a:r>
              <a:rPr lang="en-US" dirty="0" smtClean="0"/>
              <a:t> or </a:t>
            </a:r>
            <a:r>
              <a:rPr lang="en-US" dirty="0" err="1" smtClean="0"/>
              <a:t>server.R</a:t>
            </a:r>
            <a:r>
              <a:rPr lang="en-US" dirty="0" smtClean="0"/>
              <a:t>)</a:t>
            </a:r>
          </a:p>
          <a:p>
            <a:pPr>
              <a:spcBef>
                <a:spcPts val="0"/>
              </a:spcBef>
            </a:pPr>
            <a:r>
              <a:rPr lang="en-US" dirty="0"/>
              <a:t>Using </a:t>
            </a:r>
            <a:r>
              <a:rPr lang="en-US" dirty="0" err="1"/>
              <a:t>global.R</a:t>
            </a:r>
            <a:r>
              <a:rPr lang="en-US" dirty="0"/>
              <a:t> in a Shiny app will make data available to both </a:t>
            </a:r>
            <a:r>
              <a:rPr lang="en-US" dirty="0" err="1"/>
              <a:t>ui.R</a:t>
            </a:r>
            <a:r>
              <a:rPr lang="en-US" dirty="0"/>
              <a:t> and </a:t>
            </a:r>
            <a:r>
              <a:rPr lang="en-US" dirty="0" err="1"/>
              <a:t>server.R</a:t>
            </a:r>
            <a:r>
              <a:rPr lang="en-US" dirty="0"/>
              <a:t>. Demo: </a:t>
            </a:r>
            <a:r>
              <a:rPr lang="en-US" i="1" dirty="0"/>
              <a:t>rCharts-RV-</a:t>
            </a:r>
            <a:r>
              <a:rPr lang="en-US" i="1" dirty="0" err="1"/>
              <a:t>empl</a:t>
            </a:r>
            <a:r>
              <a:rPr lang="en-US" dirty="0"/>
              <a:t> app</a:t>
            </a:r>
          </a:p>
          <a:p>
            <a:pPr>
              <a:spcBef>
                <a:spcPts val="0"/>
              </a:spcBef>
            </a:pPr>
            <a:r>
              <a:rPr lang="en-US" dirty="0" smtClean="0"/>
              <a:t>Hands-On: finding bugs and why things are not working </a:t>
            </a:r>
            <a:endParaRPr lang="en-US" dirty="0"/>
          </a:p>
          <a:p>
            <a:pPr lvl="1">
              <a:spcBef>
                <a:spcPts val="0"/>
              </a:spcBef>
            </a:pPr>
            <a:r>
              <a:rPr lang="en-US" dirty="0" smtClean="0"/>
              <a:t>missing or extra commas/braces/</a:t>
            </a:r>
            <a:r>
              <a:rPr lang="en-US" dirty="0" err="1" smtClean="0"/>
              <a:t>parens</a:t>
            </a:r>
            <a:r>
              <a:rPr lang="en-US" dirty="0" smtClean="0"/>
              <a:t> in Shiny app</a:t>
            </a:r>
          </a:p>
          <a:p>
            <a:pPr lvl="1">
              <a:spcBef>
                <a:spcPts val="0"/>
              </a:spcBef>
            </a:pPr>
            <a:r>
              <a:rPr lang="en-US" dirty="0" smtClean="0"/>
              <a:t>Numerical vs. categorical data in charts</a:t>
            </a:r>
          </a:p>
          <a:p>
            <a:pPr lvl="1">
              <a:spcBef>
                <a:spcPts val="0"/>
              </a:spcBef>
            </a:pPr>
            <a:r>
              <a:rPr lang="en-US" dirty="0" smtClean="0"/>
              <a:t>grouping data in bar/column charts for </a:t>
            </a:r>
            <a:r>
              <a:rPr lang="en-US" dirty="0" err="1" smtClean="0"/>
              <a:t>hPlot</a:t>
            </a:r>
            <a:r>
              <a:rPr lang="en-US" dirty="0" smtClean="0"/>
              <a:t>() where data is missing (don’t leave NA’s, a row must exist per each combination of variables)</a:t>
            </a:r>
          </a:p>
          <a:p>
            <a:pPr lvl="1">
              <a:spcBef>
                <a:spcPts val="0"/>
              </a:spcBef>
            </a:pPr>
            <a:r>
              <a:rPr lang="en-US" dirty="0" smtClean="0"/>
              <a:t>omitting libraries in apps</a:t>
            </a:r>
          </a:p>
        </p:txBody>
      </p:sp>
    </p:spTree>
    <p:extLst>
      <p:ext uri="{BB962C8B-B14F-4D97-AF65-F5344CB8AC3E}">
        <p14:creationId xmlns:p14="http://schemas.microsoft.com/office/powerpoint/2010/main" xmlns="" val="3221151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12775" y="228600"/>
            <a:ext cx="8153400" cy="990600"/>
          </a:xfrm>
        </p:spPr>
        <p:txBody>
          <a:bodyPr/>
          <a:lstStyle/>
          <a:p>
            <a:r>
              <a:rPr lang="en-US" altLang="en-US" dirty="0" smtClean="0"/>
              <a:t>More Resources on rCharts	</a:t>
            </a:r>
          </a:p>
        </p:txBody>
      </p:sp>
      <p:sp>
        <p:nvSpPr>
          <p:cNvPr id="40963" name="Content Placeholder 2"/>
          <p:cNvSpPr>
            <a:spLocks noGrp="1"/>
          </p:cNvSpPr>
          <p:nvPr>
            <p:ph sz="quarter" idx="1"/>
          </p:nvPr>
        </p:nvSpPr>
        <p:spPr>
          <a:xfrm>
            <a:off x="612775" y="1600200"/>
            <a:ext cx="8153400" cy="4495800"/>
          </a:xfrm>
        </p:spPr>
        <p:txBody>
          <a:bodyPr/>
          <a:lstStyle/>
          <a:p>
            <a:r>
              <a:rPr lang="en-US" altLang="en-US" dirty="0" smtClean="0"/>
              <a:t>Getting Started: </a:t>
            </a:r>
            <a:r>
              <a:rPr lang="en-US" altLang="en-US" dirty="0" smtClean="0">
                <a:hlinkClick r:id="rId3"/>
              </a:rPr>
              <a:t>http://ramnathv.github.io/rCharts/</a:t>
            </a:r>
            <a:endParaRPr lang="en-US" altLang="en-US" dirty="0" smtClean="0"/>
          </a:p>
          <a:p>
            <a:r>
              <a:rPr lang="en-US" altLang="en-US" dirty="0" smtClean="0"/>
              <a:t>What happens behind the scenes: </a:t>
            </a:r>
            <a:r>
              <a:rPr lang="en-US" altLang="en-US" dirty="0" smtClean="0">
                <a:hlinkClick r:id="rId4"/>
              </a:rPr>
              <a:t>http://rcharts.io/howitworks/</a:t>
            </a:r>
            <a:r>
              <a:rPr lang="en-US" altLang="en-US" dirty="0" smtClean="0"/>
              <a:t> </a:t>
            </a:r>
          </a:p>
          <a:p>
            <a:r>
              <a:rPr lang="en-US" altLang="en-US" sz="3200" dirty="0" smtClean="0"/>
              <a:t>Presentation on how to share: </a:t>
            </a:r>
            <a:r>
              <a:rPr lang="en-US" altLang="en-US" sz="3200" dirty="0" smtClean="0">
                <a:hlinkClick r:id="rId5"/>
              </a:rPr>
              <a:t>http://rcharts.io/NYC_May_2014/slides/02_share/#5</a:t>
            </a:r>
            <a:endParaRPr lang="en-US" altLang="en-US" sz="3200" dirty="0" smtClean="0"/>
          </a:p>
          <a:p>
            <a:endParaRPr lang="en-US"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12775" y="228600"/>
            <a:ext cx="8153400" cy="990600"/>
          </a:xfrm>
        </p:spPr>
        <p:txBody>
          <a:bodyPr/>
          <a:lstStyle/>
          <a:p>
            <a:pPr eaLnBrk="1" hangingPunct="1"/>
            <a:r>
              <a:rPr lang="en-US" altLang="en-US" smtClean="0"/>
              <a:t>Some Differences</a:t>
            </a:r>
          </a:p>
        </p:txBody>
      </p:sp>
      <p:graphicFrame>
        <p:nvGraphicFramePr>
          <p:cNvPr id="4" name="Content Placeholder 3"/>
          <p:cNvGraphicFramePr>
            <a:graphicFrameLocks noGrp="1"/>
          </p:cNvGraphicFramePr>
          <p:nvPr>
            <p:ph sz="quarter" idx="1"/>
          </p:nvPr>
        </p:nvGraphicFramePr>
        <p:xfrm>
          <a:off x="612775" y="1600200"/>
          <a:ext cx="8153400" cy="3845215"/>
        </p:xfrm>
        <a:graphic>
          <a:graphicData uri="http://schemas.openxmlformats.org/drawingml/2006/table">
            <a:tbl>
              <a:tblPr firstRow="1" bandRow="1">
                <a:tableStyleId>{5C22544A-7EE6-4342-B048-85BDC9FD1C3A}</a:tableStyleId>
              </a:tblPr>
              <a:tblGrid>
                <a:gridCol w="1901825"/>
                <a:gridCol w="1828800"/>
                <a:gridCol w="2384425"/>
                <a:gridCol w="2038350"/>
              </a:tblGrid>
              <a:tr h="370611">
                <a:tc>
                  <a:txBody>
                    <a:bodyPr/>
                    <a:lstStyle/>
                    <a:p>
                      <a:r>
                        <a:rPr lang="en-US" sz="1800" dirty="0" smtClean="0"/>
                        <a:t>Features</a:t>
                      </a:r>
                      <a:endParaRPr lang="en-US" sz="1800" dirty="0"/>
                    </a:p>
                  </a:txBody>
                  <a:tcPr marT="45691" marB="45691"/>
                </a:tc>
                <a:tc>
                  <a:txBody>
                    <a:bodyPr/>
                    <a:lstStyle/>
                    <a:p>
                      <a:r>
                        <a:rPr lang="en-US" sz="1800" dirty="0" err="1" smtClean="0"/>
                        <a:t>ggvis</a:t>
                      </a:r>
                      <a:endParaRPr lang="en-US" sz="1800" dirty="0"/>
                    </a:p>
                  </a:txBody>
                  <a:tcPr marT="45691" marB="45691"/>
                </a:tc>
                <a:tc>
                  <a:txBody>
                    <a:bodyPr/>
                    <a:lstStyle/>
                    <a:p>
                      <a:r>
                        <a:rPr lang="en-US" sz="1800" dirty="0" smtClean="0"/>
                        <a:t>rCharts</a:t>
                      </a:r>
                      <a:endParaRPr lang="en-US" sz="1800" dirty="0"/>
                    </a:p>
                  </a:txBody>
                  <a:tcPr marT="45691" marB="45691"/>
                </a:tc>
                <a:tc>
                  <a:txBody>
                    <a:bodyPr/>
                    <a:lstStyle/>
                    <a:p>
                      <a:r>
                        <a:rPr lang="en-US" sz="1800" dirty="0" smtClean="0"/>
                        <a:t>Shiny</a:t>
                      </a:r>
                      <a:endParaRPr lang="en-US" sz="1800" dirty="0"/>
                    </a:p>
                  </a:txBody>
                  <a:tcPr marT="45691" marB="45691"/>
                </a:tc>
              </a:tr>
              <a:tr h="1462861">
                <a:tc>
                  <a:txBody>
                    <a:bodyPr/>
                    <a:lstStyle/>
                    <a:p>
                      <a:r>
                        <a:rPr lang="en-US" sz="1800" dirty="0" smtClean="0"/>
                        <a:t>Interactive</a:t>
                      </a:r>
                      <a:r>
                        <a:rPr lang="en-US" sz="1800" baseline="0" dirty="0" smtClean="0"/>
                        <a:t> Input of Data</a:t>
                      </a:r>
                      <a:endParaRPr lang="en-US" sz="1800" dirty="0"/>
                    </a:p>
                  </a:txBody>
                  <a:tcPr marT="45691" marB="45691"/>
                </a:tc>
                <a:tc>
                  <a:txBody>
                    <a:bodyPr/>
                    <a:lstStyle/>
                    <a:p>
                      <a:r>
                        <a:rPr lang="en-US" sz="1800" dirty="0" smtClean="0"/>
                        <a:t>Allows for data input to modify</a:t>
                      </a:r>
                      <a:r>
                        <a:rPr lang="en-US" sz="1800" baseline="0" dirty="0" smtClean="0"/>
                        <a:t> the look</a:t>
                      </a:r>
                      <a:endParaRPr lang="en-US" sz="1800" dirty="0"/>
                    </a:p>
                  </a:txBody>
                  <a:tcPr marT="45691" marB="45691"/>
                </a:tc>
                <a:tc>
                  <a:txBody>
                    <a:bodyPr/>
                    <a:lstStyle/>
                    <a:p>
                      <a:r>
                        <a:rPr lang="en-US" sz="1800" dirty="0" smtClean="0"/>
                        <a:t>Limited capability for input</a:t>
                      </a:r>
                      <a:r>
                        <a:rPr lang="en-US" sz="1800" baseline="0" dirty="0" smtClean="0"/>
                        <a:t> of variables other than the ones included in the plot itself. Every library is different</a:t>
                      </a:r>
                      <a:endParaRPr lang="en-US" sz="1800" dirty="0"/>
                    </a:p>
                  </a:txBody>
                  <a:tcPr marT="45691" marB="45691"/>
                </a:tc>
                <a:tc>
                  <a:txBody>
                    <a:bodyPr/>
                    <a:lstStyle/>
                    <a:p>
                      <a:r>
                        <a:rPr lang="en-US" sz="1800" dirty="0" smtClean="0"/>
                        <a:t>Simple</a:t>
                      </a:r>
                      <a:r>
                        <a:rPr lang="en-US" sz="1800" baseline="0" dirty="0" smtClean="0"/>
                        <a:t> widgets for interactive data input</a:t>
                      </a:r>
                      <a:endParaRPr lang="en-US" sz="1800" dirty="0"/>
                    </a:p>
                  </a:txBody>
                  <a:tcPr marT="45691" marB="45691"/>
                </a:tc>
              </a:tr>
              <a:tr h="2011453">
                <a:tc>
                  <a:txBody>
                    <a:bodyPr/>
                    <a:lstStyle/>
                    <a:p>
                      <a:r>
                        <a:rPr lang="en-US" sz="1800" dirty="0" smtClean="0"/>
                        <a:t>Complexity Level</a:t>
                      </a:r>
                      <a:r>
                        <a:rPr lang="en-US" sz="1800" baseline="0" dirty="0" smtClean="0"/>
                        <a:t> (Subjective)</a:t>
                      </a:r>
                      <a:endParaRPr lang="en-US" sz="1800" dirty="0"/>
                    </a:p>
                  </a:txBody>
                  <a:tcPr marT="45691" marB="45691"/>
                </a:tc>
                <a:tc>
                  <a:txBody>
                    <a:bodyPr/>
                    <a:lstStyle/>
                    <a:p>
                      <a:r>
                        <a:rPr lang="en-US" sz="1800" dirty="0" smtClean="0"/>
                        <a:t>Basic (one plot function, plus parameter “add-ons”)</a:t>
                      </a:r>
                      <a:endParaRPr lang="en-US" sz="1800" dirty="0"/>
                    </a:p>
                  </a:txBody>
                  <a:tcPr marT="45691" marB="45691"/>
                </a:tc>
                <a:tc>
                  <a:txBody>
                    <a:bodyPr/>
                    <a:lstStyle/>
                    <a:p>
                      <a:r>
                        <a:rPr lang="en-US" sz="1800" dirty="0" smtClean="0"/>
                        <a:t>Advanced(several</a:t>
                      </a:r>
                      <a:r>
                        <a:rPr lang="en-US" sz="1800" baseline="0" dirty="0" smtClean="0"/>
                        <a:t> JavaScript libraries – a plot function for each, plus add-ons, parameters may differ depending on the library)</a:t>
                      </a:r>
                      <a:endParaRPr lang="en-US" sz="1800" dirty="0"/>
                    </a:p>
                  </a:txBody>
                  <a:tcPr marT="45691" marB="45691"/>
                </a:tc>
                <a:tc>
                  <a:txBody>
                    <a:bodyPr/>
                    <a:lstStyle/>
                    <a:p>
                      <a:r>
                        <a:rPr lang="en-US" sz="1800" dirty="0" smtClean="0"/>
                        <a:t>Intermediate (simple</a:t>
                      </a:r>
                      <a:r>
                        <a:rPr lang="en-US" sz="1800" baseline="0" dirty="0" smtClean="0"/>
                        <a:t> guidelines for building the app, plus use any plotting tool)</a:t>
                      </a:r>
                      <a:endParaRPr lang="en-US" sz="1800" dirty="0"/>
                    </a:p>
                  </a:txBody>
                  <a:tcPr marT="45691" marB="45691"/>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12775" y="228600"/>
            <a:ext cx="8153400" cy="990600"/>
          </a:xfrm>
        </p:spPr>
        <p:txBody>
          <a:bodyPr/>
          <a:lstStyle/>
          <a:p>
            <a:pPr eaLnBrk="1" hangingPunct="1"/>
            <a:r>
              <a:rPr lang="en-US" altLang="en-US" smtClean="0"/>
              <a:t>Tips and Things to Remember</a:t>
            </a:r>
          </a:p>
        </p:txBody>
      </p:sp>
      <p:sp>
        <p:nvSpPr>
          <p:cNvPr id="11267" name="Content Placeholder 2"/>
          <p:cNvSpPr>
            <a:spLocks noGrp="1"/>
          </p:cNvSpPr>
          <p:nvPr>
            <p:ph sz="quarter" idx="1"/>
          </p:nvPr>
        </p:nvSpPr>
        <p:spPr>
          <a:xfrm>
            <a:off x="612775" y="1600200"/>
            <a:ext cx="8153400" cy="4495800"/>
          </a:xfrm>
        </p:spPr>
        <p:txBody>
          <a:bodyPr>
            <a:normAutofit fontScale="85000" lnSpcReduction="20000"/>
          </a:bodyPr>
          <a:lstStyle/>
          <a:p>
            <a:pPr marL="320040" indent="-320040" eaLnBrk="1" fontAlgn="auto" hangingPunct="1">
              <a:spcAft>
                <a:spcPts val="0"/>
              </a:spcAft>
              <a:buFont typeface="Wingdings"/>
              <a:buChar char=""/>
              <a:defRPr/>
            </a:pPr>
            <a:r>
              <a:rPr lang="en-US" dirty="0" smtClean="0"/>
              <a:t>Keep track of your commas, they are used to string things together in </a:t>
            </a:r>
            <a:r>
              <a:rPr lang="en-US" dirty="0" err="1" smtClean="0"/>
              <a:t>ui.R</a:t>
            </a:r>
            <a:r>
              <a:rPr lang="en-US" dirty="0" smtClean="0"/>
              <a:t>, but not in </a:t>
            </a:r>
            <a:r>
              <a:rPr lang="en-US" dirty="0" err="1" smtClean="0"/>
              <a:t>server.R</a:t>
            </a:r>
            <a:r>
              <a:rPr lang="en-US" dirty="0" smtClean="0"/>
              <a:t> file. If you get an error that looks similar to this: “Error in … argument is missing, with no default”, you probably have an extra comma in that place</a:t>
            </a:r>
          </a:p>
          <a:p>
            <a:pPr marL="320040" indent="-320040" eaLnBrk="1" fontAlgn="auto" hangingPunct="1">
              <a:spcAft>
                <a:spcPts val="0"/>
              </a:spcAft>
              <a:buFont typeface="Wingdings"/>
              <a:buChar char=""/>
              <a:defRPr/>
            </a:pPr>
            <a:r>
              <a:rPr lang="en-US" dirty="0" smtClean="0"/>
              <a:t>For </a:t>
            </a:r>
            <a:r>
              <a:rPr lang="en-US" dirty="0" err="1" smtClean="0"/>
              <a:t>Polychart</a:t>
            </a:r>
            <a:r>
              <a:rPr lang="en-US" dirty="0" smtClean="0"/>
              <a:t> library in rCharts </a:t>
            </a:r>
            <a:r>
              <a:rPr lang="en-US" dirty="0"/>
              <a:t>use </a:t>
            </a:r>
            <a:r>
              <a:rPr lang="en-US" dirty="0" smtClean="0"/>
              <a:t>function </a:t>
            </a:r>
            <a:r>
              <a:rPr lang="en-US" dirty="0" err="1" smtClean="0"/>
              <a:t>showOutput</a:t>
            </a:r>
            <a:r>
              <a:rPr lang="en-US" dirty="0"/>
              <a:t>("</a:t>
            </a:r>
            <a:r>
              <a:rPr lang="en-US" dirty="0" err="1"/>
              <a:t>myChart</a:t>
            </a:r>
            <a:r>
              <a:rPr lang="en-US" dirty="0"/>
              <a:t>", </a:t>
            </a:r>
            <a:r>
              <a:rPr lang="en-US" dirty="0" smtClean="0"/>
              <a:t>“</a:t>
            </a:r>
            <a:r>
              <a:rPr lang="en-US" dirty="0" err="1" smtClean="0"/>
              <a:t>polychart</a:t>
            </a:r>
            <a:r>
              <a:rPr lang="en-US" dirty="0" smtClean="0"/>
              <a:t>"). If you use </a:t>
            </a:r>
            <a:r>
              <a:rPr lang="en-US" dirty="0" err="1"/>
              <a:t>h</a:t>
            </a:r>
            <a:r>
              <a:rPr lang="en-US" dirty="0" err="1" smtClean="0"/>
              <a:t>ighcharts</a:t>
            </a:r>
            <a:r>
              <a:rPr lang="en-US" dirty="0" smtClean="0"/>
              <a:t> or another library, insert their name into the </a:t>
            </a:r>
            <a:r>
              <a:rPr lang="en-US" dirty="0" err="1" smtClean="0"/>
              <a:t>showOutput</a:t>
            </a:r>
            <a:r>
              <a:rPr lang="en-US" dirty="0" smtClean="0"/>
              <a:t>() function. Both </a:t>
            </a:r>
            <a:r>
              <a:rPr lang="en-US" dirty="0" err="1" smtClean="0"/>
              <a:t>plot$addParams</a:t>
            </a:r>
            <a:r>
              <a:rPr lang="en-US" dirty="0" smtClean="0"/>
              <a:t>() and </a:t>
            </a:r>
            <a:r>
              <a:rPr lang="en-US" dirty="0" err="1" smtClean="0"/>
              <a:t>plot$set</a:t>
            </a:r>
            <a:r>
              <a:rPr lang="en-US" dirty="0" smtClean="0"/>
              <a:t>() work</a:t>
            </a:r>
          </a:p>
          <a:p>
            <a:pPr marL="320040" indent="-320040" eaLnBrk="1" fontAlgn="auto" hangingPunct="1">
              <a:spcAft>
                <a:spcPts val="0"/>
              </a:spcAft>
              <a:buFont typeface="Wingdings"/>
              <a:buChar char=""/>
              <a:defRPr/>
            </a:pPr>
            <a:r>
              <a:rPr lang="en-US" dirty="0" smtClean="0"/>
              <a:t>For rCharts, if you can’t see your chart in Viewer of </a:t>
            </a:r>
            <a:r>
              <a:rPr lang="en-US" dirty="0" err="1" smtClean="0"/>
              <a:t>Rstudio</a:t>
            </a:r>
            <a:r>
              <a:rPr lang="en-US" dirty="0" smtClean="0"/>
              <a:t>, try opening it in browser by clicking that button in Viewer</a:t>
            </a:r>
          </a:p>
          <a:p>
            <a:pPr marL="320040" indent="-320040" eaLnBrk="1" fontAlgn="auto" hangingPunct="1">
              <a:spcAft>
                <a:spcPts val="0"/>
              </a:spcAft>
              <a:buFont typeface="Wingdings"/>
              <a:buChar char=""/>
              <a:defRPr/>
            </a:pPr>
            <a:r>
              <a:rPr lang="en-US" dirty="0" smtClean="0"/>
              <a:t>Errors are inevitable, but the important part is to read the output, which is likely to lead you to a solution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775" y="228600"/>
            <a:ext cx="8153400" cy="990600"/>
          </a:xfrm>
        </p:spPr>
        <p:txBody>
          <a:bodyPr/>
          <a:lstStyle/>
          <a:p>
            <a:pPr eaLnBrk="1" hangingPunct="1"/>
            <a:r>
              <a:rPr lang="en-US" altLang="en-US" smtClean="0"/>
              <a:t>More Resources</a:t>
            </a:r>
          </a:p>
        </p:txBody>
      </p:sp>
      <p:sp>
        <p:nvSpPr>
          <p:cNvPr id="44035" name="Content Placeholder 2"/>
          <p:cNvSpPr>
            <a:spLocks noGrp="1"/>
          </p:cNvSpPr>
          <p:nvPr>
            <p:ph sz="quarter" idx="1"/>
          </p:nvPr>
        </p:nvSpPr>
        <p:spPr>
          <a:xfrm>
            <a:off x="612775" y="1600200"/>
            <a:ext cx="8153400" cy="4495800"/>
          </a:xfrm>
        </p:spPr>
        <p:txBody>
          <a:bodyPr/>
          <a:lstStyle/>
          <a:p>
            <a:pPr eaLnBrk="1" hangingPunct="1"/>
            <a:r>
              <a:rPr lang="en-US" altLang="en-US" sz="2800" dirty="0" smtClean="0"/>
              <a:t>Links to examples and tutorials on </a:t>
            </a:r>
            <a:r>
              <a:rPr lang="en-US" altLang="en-US" sz="2800" dirty="0" err="1" smtClean="0"/>
              <a:t>Slidify</a:t>
            </a:r>
            <a:r>
              <a:rPr lang="en-US" altLang="en-US" sz="2800" dirty="0" smtClean="0"/>
              <a:t>, rCharts, Shiny, etc.: </a:t>
            </a:r>
            <a:r>
              <a:rPr lang="en-US" altLang="en-US" sz="2800" dirty="0" smtClean="0">
                <a:hlinkClick r:id="rId3"/>
              </a:rPr>
              <a:t>http://www.r-bloggers.com/fantastic-presentations-from-r-using-slidify-and-rcharts/</a:t>
            </a:r>
            <a:endParaRPr lang="en-US" altLang="en-US" sz="2800" dirty="0" smtClean="0"/>
          </a:p>
          <a:p>
            <a:pPr eaLnBrk="1" hangingPunct="1"/>
            <a:r>
              <a:rPr lang="en-US" altLang="en-US" sz="2800" dirty="0" smtClean="0"/>
              <a:t>100 interesting data sets: </a:t>
            </a:r>
            <a:r>
              <a:rPr lang="en-US" altLang="en-US" sz="2800" dirty="0" smtClean="0">
                <a:hlinkClick r:id="rId4"/>
              </a:rPr>
              <a:t>http://rs.io/2014/05/29/list-of-data-sets.html</a:t>
            </a:r>
            <a:endParaRPr lang="en-US" altLang="en-US" sz="2800" dirty="0" smtClean="0"/>
          </a:p>
          <a:p>
            <a:pPr eaLnBrk="1" hangingPunct="1"/>
            <a:r>
              <a:rPr lang="en-US" altLang="en-US" sz="2800" dirty="0" smtClean="0"/>
              <a:t>Google Dataset Engine: </a:t>
            </a:r>
            <a:r>
              <a:rPr lang="en-US" altLang="en-US" sz="2800" dirty="0" smtClean="0">
                <a:hlinkClick r:id="rId5"/>
              </a:rPr>
              <a:t>https://www.google.com/cse/publicurl?cx=002720237717066476899:v2wv26idk7m</a:t>
            </a:r>
            <a:r>
              <a:rPr lang="en-US" altLang="en-US" sz="2800" dirty="0" smtClean="0"/>
              <a:t> </a:t>
            </a:r>
          </a:p>
          <a:p>
            <a:pPr eaLnBrk="1" hangingPunct="1"/>
            <a:r>
              <a:rPr lang="en-US" altLang="en-US" sz="2800" dirty="0" smtClean="0"/>
              <a:t>Missouri Data: </a:t>
            </a:r>
            <a:r>
              <a:rPr lang="en-US" altLang="en-US" sz="2800" dirty="0" smtClean="0">
                <a:hlinkClick r:id="rId6"/>
              </a:rPr>
              <a:t>https://data.mo.gov/</a:t>
            </a:r>
            <a:endParaRPr lang="en-US" altLang="en-US" sz="2800" dirty="0" smtClean="0"/>
          </a:p>
          <a:p>
            <a:pPr eaLnBrk="1" hangingPunct="1"/>
            <a:endParaRPr lang="en-US" alt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Used</a:t>
            </a:r>
            <a:endParaRPr lang="en-US" dirty="0"/>
          </a:p>
        </p:txBody>
      </p:sp>
      <p:sp>
        <p:nvSpPr>
          <p:cNvPr id="3" name="Content Placeholder 2"/>
          <p:cNvSpPr>
            <a:spLocks noGrp="1"/>
          </p:cNvSpPr>
          <p:nvPr>
            <p:ph sz="quarter" idx="1"/>
          </p:nvPr>
        </p:nvSpPr>
        <p:spPr>
          <a:xfrm>
            <a:off x="152400" y="1447800"/>
            <a:ext cx="8915400" cy="4495800"/>
          </a:xfrm>
        </p:spPr>
        <p:txBody>
          <a:bodyPr/>
          <a:lstStyle/>
          <a:p>
            <a:r>
              <a:rPr lang="en-US" sz="1600" dirty="0"/>
              <a:t>Information about the nycflights2013 data: </a:t>
            </a:r>
            <a:r>
              <a:rPr lang="en-US" sz="1600" dirty="0">
                <a:hlinkClick r:id="rId3"/>
              </a:rPr>
              <a:t>http://cran.r-project.org/web/packages/nycflights13/nycflights13.pdf</a:t>
            </a:r>
            <a:r>
              <a:rPr lang="en-US" sz="1600" dirty="0"/>
              <a:t> </a:t>
            </a:r>
            <a:endParaRPr lang="en-US" sz="1600" dirty="0" smtClean="0"/>
          </a:p>
          <a:p>
            <a:r>
              <a:rPr lang="en-US" sz="1600" dirty="0" smtClean="0"/>
              <a:t>Linked </a:t>
            </a:r>
            <a:r>
              <a:rPr lang="en-US" sz="1600" dirty="0"/>
              <a:t>Brushing material: </a:t>
            </a:r>
            <a:r>
              <a:rPr lang="en-US" sz="1600" dirty="0">
                <a:hlinkClick r:id="rId4"/>
              </a:rPr>
              <a:t>https://github.com/rstudio/webinars/blob/master/2014-01/4-linked-brush.Rmd</a:t>
            </a:r>
            <a:r>
              <a:rPr lang="en-US" sz="1600" dirty="0"/>
              <a:t> </a:t>
            </a:r>
            <a:endParaRPr lang="en-US" sz="1600" dirty="0" smtClean="0"/>
          </a:p>
          <a:p>
            <a:r>
              <a:rPr lang="en-US" sz="1600" dirty="0" smtClean="0"/>
              <a:t>Examples </a:t>
            </a:r>
            <a:r>
              <a:rPr lang="en-US" sz="1600" dirty="0"/>
              <a:t>by creator: </a:t>
            </a:r>
            <a:r>
              <a:rPr lang="en-US" sz="1600" dirty="0">
                <a:hlinkClick r:id="rId5"/>
              </a:rPr>
              <a:t>http://ramnathv.github.io/rChartsShiny/</a:t>
            </a:r>
            <a:r>
              <a:rPr lang="en-US" sz="1600" dirty="0"/>
              <a:t> </a:t>
            </a:r>
            <a:endParaRPr lang="en-US" sz="1600" dirty="0" smtClean="0"/>
          </a:p>
          <a:p>
            <a:r>
              <a:rPr lang="en-US" sz="1600" dirty="0" smtClean="0"/>
              <a:t>Example </a:t>
            </a:r>
            <a:r>
              <a:rPr lang="en-US" sz="1600" dirty="0"/>
              <a:t>of shiny app with downloading data from internet: </a:t>
            </a:r>
            <a:r>
              <a:rPr lang="en-US" sz="1600" dirty="0">
                <a:hlinkClick r:id="rId6"/>
              </a:rPr>
              <a:t>https://github.com/ramnathv/rChartsShiny/blob/gh-pages/rChartOECD/global.R</a:t>
            </a:r>
            <a:r>
              <a:rPr lang="en-US" sz="1600" dirty="0"/>
              <a:t> </a:t>
            </a:r>
            <a:endParaRPr lang="en-US" sz="1600" dirty="0" smtClean="0"/>
          </a:p>
          <a:p>
            <a:r>
              <a:rPr lang="en-US" sz="1600" dirty="0" smtClean="0"/>
              <a:t>Great </a:t>
            </a:r>
            <a:r>
              <a:rPr lang="en-US" sz="1600" dirty="0"/>
              <a:t>examples of all types of charts in NVD3: </a:t>
            </a:r>
            <a:r>
              <a:rPr lang="en-US" sz="1600" dirty="0">
                <a:hlinkClick r:id="rId7"/>
              </a:rPr>
              <a:t>http://ramnathv.github.io/posts/rcharts-nvd3/index.html</a:t>
            </a:r>
            <a:r>
              <a:rPr lang="en-US" sz="1600" dirty="0"/>
              <a:t> </a:t>
            </a:r>
            <a:endParaRPr lang="en-US" sz="1600" dirty="0" smtClean="0"/>
          </a:p>
          <a:p>
            <a:r>
              <a:rPr lang="en-US" sz="1600" dirty="0" smtClean="0"/>
              <a:t>Great </a:t>
            </a:r>
            <a:r>
              <a:rPr lang="en-US" sz="1600" dirty="0"/>
              <a:t>examples with </a:t>
            </a:r>
            <a:r>
              <a:rPr lang="en-US" sz="1600" dirty="0" err="1"/>
              <a:t>Highcharts</a:t>
            </a:r>
            <a:r>
              <a:rPr lang="en-US" sz="1600" dirty="0"/>
              <a:t>: </a:t>
            </a:r>
            <a:r>
              <a:rPr lang="en-US" sz="1600" dirty="0">
                <a:hlinkClick r:id="rId8"/>
              </a:rPr>
              <a:t>http://rpubs.com/kohske/12409</a:t>
            </a:r>
            <a:r>
              <a:rPr lang="en-US" sz="1600" dirty="0"/>
              <a:t> (and this one </a:t>
            </a:r>
            <a:r>
              <a:rPr lang="en-US" sz="1600" dirty="0">
                <a:hlinkClick r:id="rId9"/>
              </a:rPr>
              <a:t>http://rstudio-pubs-static.s3.amazonaws.com/16699_4bc388ebe1454c84aaab3d22d17e3aaf.html</a:t>
            </a:r>
            <a:r>
              <a:rPr lang="en-US" sz="1600" dirty="0"/>
              <a:t>) </a:t>
            </a:r>
            <a:endParaRPr lang="en-US" sz="1600" dirty="0" smtClean="0"/>
          </a:p>
          <a:p>
            <a:r>
              <a:rPr lang="en-US" sz="1600" dirty="0" smtClean="0"/>
              <a:t>What </a:t>
            </a:r>
            <a:r>
              <a:rPr lang="en-US" sz="1600" dirty="0"/>
              <a:t>chart to use when: </a:t>
            </a:r>
            <a:r>
              <a:rPr lang="en-US" sz="1600" dirty="0">
                <a:hlinkClick r:id="rId10"/>
              </a:rPr>
              <a:t>http://timelyportfolio.github.io/rCharts_nvd3_systematic/cluster_weights.html</a:t>
            </a:r>
            <a:r>
              <a:rPr lang="en-US" sz="1600" dirty="0"/>
              <a:t> </a:t>
            </a:r>
            <a:endParaRPr lang="en-US" sz="1600" dirty="0" smtClean="0"/>
          </a:p>
          <a:p>
            <a:r>
              <a:rPr lang="en-US" sz="1600" dirty="0" smtClean="0"/>
              <a:t>Examples </a:t>
            </a:r>
            <a:r>
              <a:rPr lang="en-US" sz="1600" dirty="0"/>
              <a:t>from </a:t>
            </a:r>
            <a:r>
              <a:rPr lang="en-US" sz="1600" dirty="0" err="1"/>
              <a:t>Ramnath</a:t>
            </a:r>
            <a:r>
              <a:rPr lang="en-US" sz="1600" dirty="0"/>
              <a:t> NVD3: </a:t>
            </a:r>
            <a:r>
              <a:rPr lang="en-US" sz="1600" dirty="0">
                <a:hlinkClick r:id="rId11"/>
              </a:rPr>
              <a:t>https://github.com/ramnathv/rCharts/blob/master/inst/libraries/nvd3/examples.R</a:t>
            </a:r>
            <a:r>
              <a:rPr lang="en-US" sz="1600" dirty="0"/>
              <a:t> </a:t>
            </a:r>
            <a:endParaRPr lang="en-US" sz="1600" dirty="0" smtClean="0"/>
          </a:p>
          <a:p>
            <a:r>
              <a:rPr lang="en-US" sz="1600" dirty="0" smtClean="0"/>
              <a:t>How </a:t>
            </a:r>
            <a:r>
              <a:rPr lang="en-US" sz="1600" dirty="0"/>
              <a:t>to embed into </a:t>
            </a:r>
            <a:r>
              <a:rPr lang="en-US" sz="1600" dirty="0" err="1"/>
              <a:t>Rmarkdown</a:t>
            </a:r>
            <a:r>
              <a:rPr lang="en-US" sz="1600" dirty="0"/>
              <a:t>: </a:t>
            </a:r>
            <a:r>
              <a:rPr lang="en-US" sz="1600" dirty="0">
                <a:hlinkClick r:id="rId12"/>
              </a:rPr>
              <a:t>http://bl.ocks.org/ramnathv/raw/8084330/</a:t>
            </a:r>
            <a:r>
              <a:rPr lang="en-US" sz="1600" dirty="0"/>
              <a:t> (and this </a:t>
            </a:r>
            <a:r>
              <a:rPr lang="en-US" sz="1600" dirty="0">
                <a:hlinkClick r:id="rId13"/>
              </a:rPr>
              <a:t>http://timelyportfolio.github.io/rCharts_share/showingoff.html</a:t>
            </a:r>
            <a:r>
              <a:rPr lang="en-US" sz="1600" dirty="0"/>
              <a:t>) </a:t>
            </a:r>
            <a:endParaRPr lang="en-US" sz="1600" dirty="0" smtClean="0"/>
          </a:p>
          <a:p>
            <a:r>
              <a:rPr lang="en-US" sz="1600" dirty="0"/>
              <a:t>A very detailed explanation on how to use </a:t>
            </a:r>
            <a:r>
              <a:rPr lang="en-US" sz="1600" dirty="0" err="1"/>
              <a:t>Highcharts</a:t>
            </a:r>
            <a:r>
              <a:rPr lang="en-US" sz="1600" dirty="0"/>
              <a:t> API for </a:t>
            </a:r>
            <a:r>
              <a:rPr lang="en-US" sz="1600" dirty="0" err="1"/>
              <a:t>rCharts</a:t>
            </a:r>
            <a:r>
              <a:rPr lang="en-US" sz="1600" dirty="0" smtClean="0"/>
              <a:t>: http</a:t>
            </a:r>
            <a:r>
              <a:rPr lang="en-US" sz="1600" dirty="0"/>
              <a:t>://reinholdsson.github.io/rcharts-highcharts-api-docs</a:t>
            </a:r>
            <a:r>
              <a:rPr lang="en-US" sz="1600" dirty="0" smtClean="0"/>
              <a:t>/  </a:t>
            </a:r>
          </a:p>
        </p:txBody>
      </p:sp>
    </p:spTree>
    <p:extLst>
      <p:ext uri="{BB962C8B-B14F-4D97-AF65-F5344CB8AC3E}">
        <p14:creationId xmlns:p14="http://schemas.microsoft.com/office/powerpoint/2010/main" xmlns="" val="567768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rCharts and JavaScript</a:t>
            </a:r>
            <a:endParaRPr lang="en-US" dirty="0"/>
          </a:p>
        </p:txBody>
      </p:sp>
      <p:sp>
        <p:nvSpPr>
          <p:cNvPr id="3" name="Content Placeholder 2"/>
          <p:cNvSpPr>
            <a:spLocks noGrp="1"/>
          </p:cNvSpPr>
          <p:nvPr>
            <p:ph sz="quarter" idx="1"/>
          </p:nvPr>
        </p:nvSpPr>
        <p:spPr/>
        <p:txBody>
          <a:bodyPr/>
          <a:lstStyle/>
          <a:p>
            <a:pPr>
              <a:spcBef>
                <a:spcPts val="0"/>
              </a:spcBef>
            </a:pPr>
            <a:r>
              <a:rPr lang="en-US" sz="2800" dirty="0" smtClean="0"/>
              <a:t>All “domains” of the plot can be customized</a:t>
            </a:r>
          </a:p>
          <a:p>
            <a:pPr>
              <a:spcBef>
                <a:spcPts val="0"/>
              </a:spcBef>
            </a:pPr>
            <a:r>
              <a:rPr lang="en-US" sz="2800" dirty="0"/>
              <a:t>Example with http://api.highcharts.com/</a:t>
            </a:r>
          </a:p>
          <a:p>
            <a:pPr>
              <a:spcBef>
                <a:spcPts val="0"/>
              </a:spcBef>
            </a:pPr>
            <a:r>
              <a:rPr lang="en-US" sz="2800" dirty="0" smtClean="0"/>
              <a:t>Converting from JavaScript to R for rCharts</a:t>
            </a:r>
          </a:p>
          <a:p>
            <a:pPr lvl="1">
              <a:spcBef>
                <a:spcPts val="0"/>
              </a:spcBef>
            </a:pPr>
            <a:r>
              <a:rPr lang="en-US" dirty="0" smtClean="0"/>
              <a:t>casual “rules” of conversion</a:t>
            </a:r>
          </a:p>
          <a:p>
            <a:pPr lvl="1">
              <a:spcBef>
                <a:spcPts val="0"/>
              </a:spcBef>
            </a:pPr>
            <a:r>
              <a:rPr lang="en-US" dirty="0" smtClean="0"/>
              <a:t>training example in </a:t>
            </a:r>
            <a:r>
              <a:rPr lang="en-US" dirty="0" err="1" smtClean="0"/>
              <a:t>sampleCode.R</a:t>
            </a:r>
            <a:endParaRPr lang="en-US" dirty="0" smtClean="0"/>
          </a:p>
          <a:p>
            <a:pPr lvl="1">
              <a:spcBef>
                <a:spcPts val="0"/>
              </a:spcBef>
            </a:pPr>
            <a:r>
              <a:rPr lang="en-US" dirty="0" smtClean="0"/>
              <a:t>print the </a:t>
            </a:r>
            <a:r>
              <a:rPr lang="en-US" dirty="0" err="1" smtClean="0"/>
              <a:t>js</a:t>
            </a:r>
            <a:r>
              <a:rPr lang="en-US" dirty="0" smtClean="0"/>
              <a:t> code to prove that everything converted correctly</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xmlns="" val="467138875"/>
              </p:ext>
            </p:extLst>
          </p:nvPr>
        </p:nvGraphicFramePr>
        <p:xfrm>
          <a:off x="533400" y="4495800"/>
          <a:ext cx="8153400" cy="2204720"/>
        </p:xfrm>
        <a:graphic>
          <a:graphicData uri="http://schemas.openxmlformats.org/drawingml/2006/table">
            <a:tbl>
              <a:tblPr firstRow="1" bandRow="1">
                <a:tableStyleId>{21E4AEA4-8DFA-4A89-87EB-49C32662AFE0}</a:tableStyleId>
              </a:tblPr>
              <a:tblGrid>
                <a:gridCol w="4076700"/>
                <a:gridCol w="4076700"/>
              </a:tblGrid>
              <a:tr h="370840">
                <a:tc>
                  <a:txBody>
                    <a:bodyPr/>
                    <a:lstStyle/>
                    <a:p>
                      <a:r>
                        <a:rPr lang="en-US" dirty="0" smtClean="0"/>
                        <a:t>JavaScript</a:t>
                      </a:r>
                      <a:endParaRPr lang="en-US" dirty="0"/>
                    </a:p>
                  </a:txBody>
                  <a:tcPr/>
                </a:tc>
                <a:tc>
                  <a:txBody>
                    <a:bodyPr/>
                    <a:lstStyle/>
                    <a:p>
                      <a:r>
                        <a:rPr lang="en-US" dirty="0" smtClean="0"/>
                        <a:t>R</a:t>
                      </a:r>
                      <a:endParaRPr lang="en-US" dirty="0"/>
                    </a:p>
                  </a:txBody>
                  <a:tcPr/>
                </a:tc>
              </a:tr>
              <a:tr h="370840">
                <a:tc>
                  <a:txBody>
                    <a:bodyPr/>
                    <a:lstStyle/>
                    <a:p>
                      <a:r>
                        <a:rPr lang="en-US" dirty="0" smtClean="0"/>
                        <a:t>$chart: {height : 800}</a:t>
                      </a:r>
                      <a:endParaRPr lang="en-US" dirty="0"/>
                    </a:p>
                  </a:txBody>
                  <a:tcPr/>
                </a:tc>
                <a:tc>
                  <a:txBody>
                    <a:bodyPr/>
                    <a:lstStyle/>
                    <a:p>
                      <a:r>
                        <a:rPr lang="en-US" dirty="0" smtClean="0"/>
                        <a:t>$chart(height = 800)</a:t>
                      </a:r>
                      <a:endParaRPr lang="en-US" dirty="0"/>
                    </a:p>
                  </a:txBody>
                  <a:tcPr/>
                </a:tc>
              </a:tr>
              <a:tr h="370840">
                <a:tc>
                  <a:txBody>
                    <a:bodyPr/>
                    <a:lstStyle/>
                    <a:p>
                      <a:r>
                        <a:rPr lang="en-US" dirty="0" smtClean="0"/>
                        <a:t>$</a:t>
                      </a:r>
                      <a:r>
                        <a:rPr lang="en-US" dirty="0" err="1" smtClean="0"/>
                        <a:t>plotOptionis</a:t>
                      </a:r>
                      <a:r>
                        <a:rPr lang="en-US" dirty="0" smtClean="0"/>
                        <a:t>: {</a:t>
                      </a:r>
                    </a:p>
                    <a:p>
                      <a:r>
                        <a:rPr lang="en-US" dirty="0" smtClean="0"/>
                        <a:t>  column: {</a:t>
                      </a:r>
                    </a:p>
                    <a:p>
                      <a:r>
                        <a:rPr lang="en-US" dirty="0" smtClean="0"/>
                        <a:t>    </a:t>
                      </a:r>
                      <a:r>
                        <a:rPr lang="en-US" dirty="0" err="1" smtClean="0"/>
                        <a:t>dataLabels</a:t>
                      </a:r>
                      <a:r>
                        <a:rPr lang="en-US" dirty="0" smtClean="0"/>
                        <a:t>: {</a:t>
                      </a:r>
                    </a:p>
                    <a:p>
                      <a:r>
                        <a:rPr lang="en-US" dirty="0" smtClean="0"/>
                        <a:t>      enabled: true,</a:t>
                      </a:r>
                    </a:p>
                    <a:p>
                      <a:r>
                        <a:rPr lang="en-US" dirty="0" smtClean="0"/>
                        <a:t>      align: "left“  } } }</a:t>
                      </a:r>
                      <a:endParaRPr lang="en-US" dirty="0"/>
                    </a:p>
                  </a:txBody>
                  <a:tcPr/>
                </a:tc>
                <a:tc>
                  <a:txBody>
                    <a:bodyPr/>
                    <a:lstStyle/>
                    <a:p>
                      <a:r>
                        <a:rPr lang="en-US" dirty="0" smtClean="0"/>
                        <a:t>$</a:t>
                      </a:r>
                      <a:r>
                        <a:rPr lang="en-US" dirty="0" err="1" smtClean="0"/>
                        <a:t>plotOptions</a:t>
                      </a:r>
                      <a:r>
                        <a:rPr lang="en-US" dirty="0" smtClean="0"/>
                        <a:t>(column = </a:t>
                      </a:r>
                    </a:p>
                    <a:p>
                      <a:r>
                        <a:rPr lang="en-US" dirty="0" smtClean="0"/>
                        <a:t>  list(</a:t>
                      </a:r>
                      <a:r>
                        <a:rPr lang="en-US" dirty="0" err="1" smtClean="0"/>
                        <a:t>dataLabels</a:t>
                      </a:r>
                      <a:r>
                        <a:rPr lang="en-US" dirty="0" smtClean="0"/>
                        <a:t> = </a:t>
                      </a:r>
                    </a:p>
                    <a:p>
                      <a:r>
                        <a:rPr lang="en-US" dirty="0" smtClean="0"/>
                        <a:t>  </a:t>
                      </a:r>
                      <a:r>
                        <a:rPr lang="en-US" baseline="0" dirty="0" smtClean="0"/>
                        <a:t>  list(enabled = TRUE,</a:t>
                      </a:r>
                    </a:p>
                    <a:p>
                      <a:r>
                        <a:rPr lang="en-US" dirty="0" smtClean="0"/>
                        <a:t>         align = “left”)))</a:t>
                      </a:r>
                    </a:p>
                  </a:txBody>
                  <a:tcPr/>
                </a:tc>
              </a:tr>
            </a:tbl>
          </a:graphicData>
        </a:graphic>
      </p:graphicFrame>
    </p:spTree>
    <p:extLst>
      <p:ext uri="{BB962C8B-B14F-4D97-AF65-F5344CB8AC3E}">
        <p14:creationId xmlns:p14="http://schemas.microsoft.com/office/powerpoint/2010/main" xmlns="" val="52226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4"/>
          <p:cNvSpPr>
            <a:spLocks noGrp="1"/>
          </p:cNvSpPr>
          <p:nvPr>
            <p:ph type="body" idx="1"/>
          </p:nvPr>
        </p:nvSpPr>
        <p:spPr/>
        <p:txBody>
          <a:bodyPr/>
          <a:lstStyle/>
          <a:p>
            <a:r>
              <a:rPr lang="en-US" altLang="en-US" smtClean="0"/>
              <a:t>Questions?</a:t>
            </a:r>
          </a:p>
        </p:txBody>
      </p:sp>
      <p:sp>
        <p:nvSpPr>
          <p:cNvPr id="45059" name="Title 3"/>
          <p:cNvSpPr>
            <a:spLocks noGrp="1"/>
          </p:cNvSpPr>
          <p:nvPr>
            <p:ph type="title"/>
          </p:nvPr>
        </p:nvSpPr>
        <p:spPr/>
        <p:txBody>
          <a:bodyPr/>
          <a:lstStyle/>
          <a:p>
            <a:r>
              <a:rPr lang="en-US" altLang="en-US" smtClean="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a:t>
            </a:r>
            <a:r>
              <a:rPr lang="en-US" dirty="0" err="1" smtClean="0"/>
              <a:t>ggvis</a:t>
            </a:r>
            <a:r>
              <a:rPr lang="en-US" dirty="0" smtClean="0"/>
              <a:t> and Updates</a:t>
            </a:r>
            <a:endParaRPr lang="en-US" dirty="0"/>
          </a:p>
        </p:txBody>
      </p:sp>
      <p:sp>
        <p:nvSpPr>
          <p:cNvPr id="3" name="Content Placeholder 2"/>
          <p:cNvSpPr>
            <a:spLocks noGrp="1"/>
          </p:cNvSpPr>
          <p:nvPr>
            <p:ph sz="quarter" idx="1"/>
          </p:nvPr>
        </p:nvSpPr>
        <p:spPr/>
        <p:txBody>
          <a:bodyPr/>
          <a:lstStyle/>
          <a:p>
            <a:r>
              <a:rPr lang="en-US" dirty="0" smtClean="0"/>
              <a:t>summarize </a:t>
            </a:r>
            <a:r>
              <a:rPr lang="en-US" dirty="0" err="1" smtClean="0"/>
              <a:t>ggvis</a:t>
            </a:r>
            <a:r>
              <a:rPr lang="en-US" dirty="0" smtClean="0"/>
              <a:t> in two words/phrases</a:t>
            </a:r>
          </a:p>
          <a:p>
            <a:r>
              <a:rPr lang="en-US" dirty="0" smtClean="0"/>
              <a:t>from the </a:t>
            </a:r>
            <a:r>
              <a:rPr lang="en-US" dirty="0" err="1" smtClean="0"/>
              <a:t>RStudio</a:t>
            </a:r>
            <a:r>
              <a:rPr lang="en-US" dirty="0" smtClean="0"/>
              <a:t> Webinar</a:t>
            </a:r>
          </a:p>
          <a:p>
            <a:pPr lvl="1"/>
            <a:r>
              <a:rPr lang="en-US" dirty="0" err="1" smtClean="0"/>
              <a:t>ggvis</a:t>
            </a:r>
            <a:r>
              <a:rPr lang="en-US" dirty="0" smtClean="0"/>
              <a:t> will eventually replace ggplot2</a:t>
            </a:r>
          </a:p>
          <a:p>
            <a:pPr lvl="1"/>
            <a:r>
              <a:rPr lang="en-US" dirty="0" smtClean="0"/>
              <a:t>more development is underway (panel plots, etc.)</a:t>
            </a:r>
          </a:p>
          <a:p>
            <a:pPr lvl="1"/>
            <a:r>
              <a:rPr lang="en-US" smtClean="0"/>
              <a:t>Linked Brushing</a:t>
            </a:r>
            <a:endParaRPr lang="en-US" dirty="0"/>
          </a:p>
        </p:txBody>
      </p:sp>
    </p:spTree>
    <p:extLst>
      <p:ext uri="{BB962C8B-B14F-4D97-AF65-F5344CB8AC3E}">
        <p14:creationId xmlns:p14="http://schemas.microsoft.com/office/powerpoint/2010/main" xmlns="" val="371679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12775" y="228600"/>
            <a:ext cx="8153400" cy="990600"/>
          </a:xfrm>
        </p:spPr>
        <p:txBody>
          <a:bodyPr/>
          <a:lstStyle/>
          <a:p>
            <a:pPr eaLnBrk="1" hangingPunct="1"/>
            <a:r>
              <a:rPr lang="en-US" altLang="en-US" dirty="0" smtClean="0"/>
              <a:t>What is rCharts</a:t>
            </a:r>
          </a:p>
        </p:txBody>
      </p:sp>
      <p:sp>
        <p:nvSpPr>
          <p:cNvPr id="28675" name="Content Placeholder 2"/>
          <p:cNvSpPr>
            <a:spLocks noGrp="1"/>
          </p:cNvSpPr>
          <p:nvPr>
            <p:ph sz="quarter" idx="1"/>
          </p:nvPr>
        </p:nvSpPr>
        <p:spPr>
          <a:xfrm>
            <a:off x="612775" y="1600200"/>
            <a:ext cx="8153400" cy="4495800"/>
          </a:xfrm>
        </p:spPr>
        <p:txBody>
          <a:bodyPr/>
          <a:lstStyle/>
          <a:p>
            <a:pPr eaLnBrk="1" hangingPunct="1">
              <a:spcBef>
                <a:spcPts val="300"/>
              </a:spcBef>
            </a:pPr>
            <a:r>
              <a:rPr lang="en-US" altLang="en-US" sz="2400" dirty="0" smtClean="0"/>
              <a:t>rCharts is an R package to create, customize and publish interactive JavaScript visualizations from R</a:t>
            </a:r>
          </a:p>
          <a:p>
            <a:pPr eaLnBrk="1" hangingPunct="1">
              <a:spcBef>
                <a:spcPts val="300"/>
              </a:spcBef>
            </a:pPr>
            <a:r>
              <a:rPr lang="en-US" altLang="en-US" sz="2400" dirty="0" smtClean="0"/>
              <a:t>Developed by</a:t>
            </a:r>
            <a:r>
              <a:rPr lang="en-US" altLang="en-US" sz="2400" dirty="0"/>
              <a:t> </a:t>
            </a:r>
            <a:r>
              <a:rPr lang="en-US" altLang="en-US" sz="2400" dirty="0" err="1"/>
              <a:t>Ramnath</a:t>
            </a:r>
            <a:r>
              <a:rPr lang="en-US" altLang="en-US" sz="2400" dirty="0"/>
              <a:t> </a:t>
            </a:r>
            <a:r>
              <a:rPr lang="en-US" altLang="en-US" sz="2400" dirty="0" err="1" smtClean="0"/>
              <a:t>Vaidyanathan</a:t>
            </a:r>
            <a:r>
              <a:rPr lang="en-US" altLang="en-US" sz="2400" dirty="0" smtClean="0"/>
              <a:t>, creator of </a:t>
            </a:r>
            <a:r>
              <a:rPr lang="en-US" altLang="en-US" sz="2400" dirty="0" err="1" smtClean="0"/>
              <a:t>Slidify</a:t>
            </a:r>
            <a:endParaRPr lang="en-US" altLang="en-US" sz="2400" dirty="0"/>
          </a:p>
          <a:p>
            <a:pPr eaLnBrk="1" hangingPunct="1">
              <a:spcBef>
                <a:spcPts val="300"/>
              </a:spcBef>
            </a:pPr>
            <a:r>
              <a:rPr lang="en-US" altLang="en-US" sz="2400" dirty="0" smtClean="0"/>
              <a:t>Uses a familiar lattice style plotting interface.</a:t>
            </a:r>
          </a:p>
          <a:p>
            <a:pPr eaLnBrk="1" hangingPunct="1">
              <a:spcBef>
                <a:spcPts val="300"/>
              </a:spcBef>
            </a:pPr>
            <a:r>
              <a:rPr lang="en-US" altLang="en-US" sz="2400" dirty="0" smtClean="0"/>
              <a:t>R code is converted to JavaScript on the back end, see it when you type </a:t>
            </a:r>
            <a:r>
              <a:rPr lang="en-US" altLang="en-US" sz="2400" dirty="0" err="1" smtClean="0"/>
              <a:t>mychart$print</a:t>
            </a:r>
            <a:r>
              <a:rPr lang="en-US" altLang="en-US" sz="2400" dirty="0" smtClean="0"/>
              <a:t>() (can be embedded into website)</a:t>
            </a:r>
          </a:p>
          <a:p>
            <a:pPr eaLnBrk="1" hangingPunct="1">
              <a:spcBef>
                <a:spcPts val="300"/>
              </a:spcBef>
            </a:pPr>
            <a:r>
              <a:rPr lang="en-US" altLang="en-US" sz="2400" dirty="0" smtClean="0"/>
              <a:t>rCharts by itself is interactive to a point, but within a Shiny app it allows input and modification of data in the chart</a:t>
            </a:r>
          </a:p>
          <a:p>
            <a:pPr eaLnBrk="1" hangingPunct="1">
              <a:spcBef>
                <a:spcPts val="300"/>
              </a:spcBef>
            </a:pPr>
            <a:r>
              <a:rPr lang="en-US" altLang="en-US" sz="2400" dirty="0" smtClean="0"/>
              <a:t>Installation: </a:t>
            </a:r>
          </a:p>
          <a:p>
            <a:pPr lvl="1" eaLnBrk="1" hangingPunct="1">
              <a:spcBef>
                <a:spcPts val="300"/>
              </a:spcBef>
            </a:pPr>
            <a:r>
              <a:rPr lang="en-US" altLang="en-US" sz="2000" dirty="0" smtClean="0"/>
              <a:t>require(</a:t>
            </a:r>
            <a:r>
              <a:rPr lang="en-US" altLang="en-US" sz="2000" dirty="0" err="1" smtClean="0"/>
              <a:t>devtools</a:t>
            </a:r>
            <a:r>
              <a:rPr lang="en-US" altLang="en-US" sz="2000" dirty="0" smtClean="0"/>
              <a:t>) </a:t>
            </a:r>
          </a:p>
          <a:p>
            <a:pPr lvl="1" eaLnBrk="1" hangingPunct="1">
              <a:spcBef>
                <a:spcPts val="300"/>
              </a:spcBef>
            </a:pPr>
            <a:r>
              <a:rPr lang="en-US" altLang="en-US" sz="2000" dirty="0" err="1" smtClean="0"/>
              <a:t>install_github</a:t>
            </a:r>
            <a:r>
              <a:rPr lang="en-US" altLang="en-US" sz="2000" dirty="0" smtClean="0"/>
              <a:t>('</a:t>
            </a:r>
            <a:r>
              <a:rPr lang="en-US" altLang="en-US" sz="2000" dirty="0" err="1" smtClean="0"/>
              <a:t>rCharts</a:t>
            </a:r>
            <a:r>
              <a:rPr lang="en-US" altLang="en-US" sz="2000" dirty="0" smtClean="0"/>
              <a:t>', '</a:t>
            </a:r>
            <a:r>
              <a:rPr lang="en-US" altLang="en-US" sz="2000" dirty="0" err="1" smtClean="0"/>
              <a:t>ramnathv</a:t>
            </a:r>
            <a:r>
              <a:rPr lang="en-US" altLang="en-US" sz="2000" dirty="0" smtClean="0"/>
              <a:t>') </a:t>
            </a:r>
            <a:endParaRPr lang="en-US" altLang="en-US" sz="2400" dirty="0" smtClean="0"/>
          </a:p>
          <a:p>
            <a:pPr eaLnBrk="1" hangingPunct="1"/>
            <a:endParaRPr lang="en-US" alt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12775" y="228600"/>
            <a:ext cx="8153400" cy="990600"/>
          </a:xfrm>
        </p:spPr>
        <p:txBody>
          <a:bodyPr/>
          <a:lstStyle/>
          <a:p>
            <a:pPr eaLnBrk="1" hangingPunct="1"/>
            <a:r>
              <a:rPr lang="en-US" altLang="en-US" dirty="0" smtClean="0"/>
              <a:t>Steps with rCharts</a:t>
            </a:r>
          </a:p>
        </p:txBody>
      </p:sp>
      <p:sp>
        <p:nvSpPr>
          <p:cNvPr id="3" name="Content Placeholder 2"/>
          <p:cNvSpPr>
            <a:spLocks noGrp="1"/>
          </p:cNvSpPr>
          <p:nvPr>
            <p:ph sz="quarter" idx="1"/>
          </p:nvPr>
        </p:nvSpPr>
        <p:spPr>
          <a:xfrm>
            <a:off x="612775" y="1600200"/>
            <a:ext cx="8153400" cy="4495800"/>
          </a:xfrm>
        </p:spPr>
        <p:txBody>
          <a:bodyPr>
            <a:normAutofit/>
          </a:bodyPr>
          <a:lstStyle/>
          <a:p>
            <a:pPr marL="514350" indent="-514350" eaLnBrk="1" fontAlgn="auto" hangingPunct="1">
              <a:spcAft>
                <a:spcPts val="0"/>
              </a:spcAft>
              <a:buFont typeface="+mj-lt"/>
              <a:buAutoNum type="arabicPeriod"/>
              <a:defRPr/>
            </a:pPr>
            <a:r>
              <a:rPr lang="en-US" dirty="0" smtClean="0"/>
              <a:t>Intro to rCharts</a:t>
            </a:r>
          </a:p>
          <a:p>
            <a:pPr marL="514350" indent="-514350" eaLnBrk="1" fontAlgn="auto" hangingPunct="1">
              <a:spcAft>
                <a:spcPts val="0"/>
              </a:spcAft>
              <a:buFont typeface="+mj-lt"/>
              <a:buAutoNum type="arabicPeriod"/>
              <a:defRPr/>
            </a:pPr>
            <a:r>
              <a:rPr lang="en-US" dirty="0" smtClean="0"/>
              <a:t>Some examples </a:t>
            </a:r>
            <a:r>
              <a:rPr lang="en-US" dirty="0"/>
              <a:t>with </a:t>
            </a:r>
            <a:r>
              <a:rPr lang="en-US" dirty="0" smtClean="0"/>
              <a:t>rCharts</a:t>
            </a:r>
          </a:p>
          <a:p>
            <a:pPr marL="514350" indent="-514350" eaLnBrk="1" fontAlgn="auto" hangingPunct="1">
              <a:spcAft>
                <a:spcPts val="0"/>
              </a:spcAft>
              <a:buFont typeface="+mj-lt"/>
              <a:buAutoNum type="arabicPeriod"/>
              <a:defRPr/>
            </a:pPr>
            <a:r>
              <a:rPr lang="en-US" dirty="0" smtClean="0"/>
              <a:t>Create an rCharts plot</a:t>
            </a:r>
          </a:p>
          <a:p>
            <a:pPr marL="514350" indent="-514350" eaLnBrk="1" fontAlgn="auto" hangingPunct="1">
              <a:spcAft>
                <a:spcPts val="0"/>
              </a:spcAft>
              <a:buFont typeface="+mj-lt"/>
              <a:buAutoNum type="arabicPeriod"/>
              <a:defRPr/>
            </a:pPr>
            <a:r>
              <a:rPr lang="en-US" dirty="0" smtClean="0"/>
              <a:t>How to publish it on Gist and </a:t>
            </a:r>
            <a:r>
              <a:rPr lang="en-US" dirty="0" err="1" smtClean="0"/>
              <a:t>RPubs</a:t>
            </a:r>
            <a:endParaRPr lang="en-US" dirty="0" smtClean="0"/>
          </a:p>
          <a:p>
            <a:pPr marL="514350" indent="-514350" eaLnBrk="1" fontAlgn="auto" hangingPunct="1">
              <a:spcAft>
                <a:spcPts val="0"/>
              </a:spcAft>
              <a:buFont typeface="+mj-lt"/>
              <a:buAutoNum type="arabicPeriod"/>
              <a:defRPr/>
            </a:pPr>
            <a:r>
              <a:rPr lang="en-US" dirty="0" smtClean="0"/>
              <a:t>Integrate it with a Shiny app</a:t>
            </a:r>
          </a:p>
          <a:p>
            <a:pPr marL="514350" indent="-514350" eaLnBrk="1" fontAlgn="auto" hangingPunct="1">
              <a:spcAft>
                <a:spcPts val="0"/>
              </a:spcAft>
              <a:buFont typeface="+mj-lt"/>
              <a:buAutoNum type="arabicPeriod"/>
              <a:defRPr/>
            </a:pPr>
            <a:r>
              <a:rPr lang="en-US" dirty="0" smtClean="0"/>
              <a:t>Publish it on a Shiny server/shinyapps.io</a:t>
            </a:r>
          </a:p>
          <a:p>
            <a:pPr marL="0" indent="0" eaLnBrk="1" fontAlgn="auto" hangingPunct="1">
              <a:spcAft>
                <a:spcPts val="0"/>
              </a:spcAft>
              <a:buFont typeface="Arial" charset="0"/>
              <a:buNone/>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2775" y="228600"/>
            <a:ext cx="8153400" cy="990600"/>
          </a:xfrm>
        </p:spPr>
        <p:txBody>
          <a:bodyPr/>
          <a:lstStyle/>
          <a:p>
            <a:pPr eaLnBrk="1" hangingPunct="1"/>
            <a:r>
              <a:rPr lang="en-US" altLang="en-US" dirty="0" smtClean="0"/>
              <a:t>rCharts</a:t>
            </a:r>
          </a:p>
        </p:txBody>
      </p:sp>
      <p:sp>
        <p:nvSpPr>
          <p:cNvPr id="30723" name="Content Placeholder 2"/>
          <p:cNvSpPr>
            <a:spLocks noGrp="1"/>
          </p:cNvSpPr>
          <p:nvPr>
            <p:ph sz="quarter" idx="1"/>
          </p:nvPr>
        </p:nvSpPr>
        <p:spPr>
          <a:xfrm>
            <a:off x="612775" y="1828800"/>
            <a:ext cx="8153400" cy="4495800"/>
          </a:xfrm>
        </p:spPr>
        <p:txBody>
          <a:bodyPr/>
          <a:lstStyle/>
          <a:p>
            <a:pPr marL="176213" indent="0" eaLnBrk="1" hangingPunct="1">
              <a:buNone/>
            </a:pPr>
            <a:r>
              <a:rPr lang="en-US" altLang="en-US" sz="1800" dirty="0" smtClean="0">
                <a:latin typeface="Albertus MT" pitchFamily="18" charset="0"/>
              </a:rPr>
              <a:t>library(rCharts)</a:t>
            </a:r>
          </a:p>
          <a:p>
            <a:pPr marL="176213" indent="0" eaLnBrk="1" hangingPunct="1">
              <a:buNone/>
            </a:pPr>
            <a:r>
              <a:rPr lang="en-US" altLang="en-US" sz="1800" dirty="0" smtClean="0">
                <a:latin typeface="Albertus MT" pitchFamily="18" charset="0"/>
              </a:rPr>
              <a:t>names(iris) = </a:t>
            </a:r>
            <a:r>
              <a:rPr lang="en-US" altLang="en-US" sz="1800" dirty="0" err="1" smtClean="0">
                <a:latin typeface="Albertus MT" pitchFamily="18" charset="0"/>
              </a:rPr>
              <a:t>gsub</a:t>
            </a:r>
            <a:r>
              <a:rPr lang="en-US" altLang="en-US" sz="1800" dirty="0" smtClean="0">
                <a:latin typeface="Albertus MT" pitchFamily="18" charset="0"/>
              </a:rPr>
              <a:t>("\\.", "", names(iris))</a:t>
            </a:r>
          </a:p>
          <a:p>
            <a:pPr marL="176213" indent="0" eaLnBrk="1" hangingPunct="1">
              <a:buNone/>
            </a:pPr>
            <a:r>
              <a:rPr lang="en-US" altLang="en-US" sz="1600" dirty="0" err="1" smtClean="0">
                <a:latin typeface="Albertus MT" pitchFamily="18" charset="0"/>
              </a:rPr>
              <a:t>rPlot</a:t>
            </a:r>
            <a:r>
              <a:rPr lang="en-US" altLang="en-US" sz="1600" dirty="0" smtClean="0">
                <a:latin typeface="Albertus MT" pitchFamily="18" charset="0"/>
              </a:rPr>
              <a:t>(</a:t>
            </a:r>
            <a:r>
              <a:rPr lang="en-US" altLang="en-US" sz="1600" dirty="0" err="1" smtClean="0">
                <a:latin typeface="Albertus MT" pitchFamily="18" charset="0"/>
              </a:rPr>
              <a:t>SepalLength</a:t>
            </a:r>
            <a:r>
              <a:rPr lang="en-US" altLang="en-US" sz="1600" dirty="0" smtClean="0">
                <a:latin typeface="Albertus MT" pitchFamily="18" charset="0"/>
              </a:rPr>
              <a:t> ~ </a:t>
            </a:r>
            <a:r>
              <a:rPr lang="en-US" altLang="en-US" sz="1600" dirty="0" err="1" smtClean="0">
                <a:latin typeface="Albertus MT" pitchFamily="18" charset="0"/>
              </a:rPr>
              <a:t>SepalWidth</a:t>
            </a:r>
            <a:r>
              <a:rPr lang="en-US" altLang="en-US" sz="1600" dirty="0" smtClean="0">
                <a:latin typeface="Albertus MT" pitchFamily="18" charset="0"/>
              </a:rPr>
              <a:t> | Species, data = iris, color = 'Species', type = 'point')</a:t>
            </a:r>
          </a:p>
          <a:p>
            <a:pPr eaLnBrk="1" hangingPunct="1"/>
            <a:endParaRPr lang="en-US" altLang="en-US" sz="1800" dirty="0" smtClean="0"/>
          </a:p>
          <a:p>
            <a:pPr eaLnBrk="1" hangingPunct="1"/>
            <a:endParaRPr lang="en-US" altLang="en-US" sz="1800" dirty="0" smtClean="0"/>
          </a:p>
          <a:p>
            <a:pPr eaLnBrk="1" hangingPunct="1"/>
            <a:endParaRPr lang="en-US" altLang="en-US" sz="1800" dirty="0" smtClean="0"/>
          </a:p>
          <a:p>
            <a:pPr eaLnBrk="1" hangingPunct="1"/>
            <a:r>
              <a:rPr lang="en-US" altLang="en-US" sz="1800" dirty="0" smtClean="0"/>
              <a:t>Variables above are case sensitive, use the same as in data set.</a:t>
            </a:r>
          </a:p>
          <a:p>
            <a:pPr eaLnBrk="1" hangingPunct="1"/>
            <a:r>
              <a:rPr lang="en-US" altLang="en-US" sz="1800" dirty="0" smtClean="0"/>
              <a:t>rCharts supports multiple </a:t>
            </a:r>
            <a:r>
              <a:rPr lang="en-US" altLang="en-US" sz="1800" dirty="0" err="1" smtClean="0"/>
              <a:t>javascript</a:t>
            </a:r>
            <a:r>
              <a:rPr lang="en-US" altLang="en-US" sz="1800" dirty="0" smtClean="0"/>
              <a:t> charting libraries, each with its own strengths. </a:t>
            </a:r>
          </a:p>
          <a:p>
            <a:pPr eaLnBrk="1" hangingPunct="1"/>
            <a:r>
              <a:rPr lang="en-US" altLang="en-US" sz="1800" dirty="0" smtClean="0"/>
              <a:t>Sometimes you may have to </a:t>
            </a:r>
            <a:r>
              <a:rPr lang="en-US" altLang="en-US" sz="1800" dirty="0" err="1" smtClean="0"/>
              <a:t>to</a:t>
            </a:r>
            <a:r>
              <a:rPr lang="en-US" altLang="en-US" sz="1800" dirty="0" smtClean="0"/>
              <a:t> install new packages to take advantage of vast rCharts functionalities (potential error messages will identify that need)</a:t>
            </a:r>
          </a:p>
          <a:p>
            <a:pPr eaLnBrk="1" hangingPunct="1"/>
            <a:endParaRPr lang="en-US" altLang="en-US" sz="1600" dirty="0" smtClean="0"/>
          </a:p>
        </p:txBody>
      </p:sp>
      <p:sp>
        <p:nvSpPr>
          <p:cNvPr id="6" name="TextBox 5"/>
          <p:cNvSpPr txBox="1"/>
          <p:nvPr/>
        </p:nvSpPr>
        <p:spPr>
          <a:xfrm>
            <a:off x="1295400" y="3143250"/>
            <a:ext cx="914400" cy="3079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400" dirty="0"/>
              <a:t>Y-axis </a:t>
            </a:r>
            <a:r>
              <a:rPr lang="en-US" sz="1400" dirty="0" err="1"/>
              <a:t>var</a:t>
            </a:r>
            <a:endParaRPr lang="en-US" sz="1400" dirty="0"/>
          </a:p>
        </p:txBody>
      </p:sp>
      <p:cxnSp>
        <p:nvCxnSpPr>
          <p:cNvPr id="8" name="Straight Arrow Connector 7"/>
          <p:cNvCxnSpPr>
            <a:stCxn id="6" idx="0"/>
          </p:cNvCxnSpPr>
          <p:nvPr/>
        </p:nvCxnSpPr>
        <p:spPr>
          <a:xfrm flipH="1" flipV="1">
            <a:off x="1751013" y="2838450"/>
            <a:ext cx="1587"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3138488"/>
            <a:ext cx="990600" cy="3079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400" dirty="0"/>
              <a:t>X-axis </a:t>
            </a:r>
            <a:r>
              <a:rPr lang="en-US" sz="1400" dirty="0" err="1"/>
              <a:t>var</a:t>
            </a:r>
            <a:endParaRPr lang="en-US" sz="1400" dirty="0"/>
          </a:p>
        </p:txBody>
      </p:sp>
      <p:cxnSp>
        <p:nvCxnSpPr>
          <p:cNvPr id="10" name="Straight Arrow Connector 9"/>
          <p:cNvCxnSpPr>
            <a:stCxn id="9" idx="0"/>
          </p:cNvCxnSpPr>
          <p:nvPr/>
        </p:nvCxnSpPr>
        <p:spPr>
          <a:xfrm flipV="1">
            <a:off x="3009900" y="2838450"/>
            <a:ext cx="0" cy="300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05200" y="3124200"/>
            <a:ext cx="1143000" cy="6461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200" dirty="0"/>
              <a:t>Group by </a:t>
            </a:r>
            <a:r>
              <a:rPr lang="en-US" sz="1200" dirty="0" err="1"/>
              <a:t>var</a:t>
            </a:r>
            <a:r>
              <a:rPr lang="en-US" sz="1200" dirty="0"/>
              <a:t> (can be a combo if “+”)</a:t>
            </a:r>
          </a:p>
        </p:txBody>
      </p:sp>
      <p:cxnSp>
        <p:nvCxnSpPr>
          <p:cNvPr id="23" name="Straight Arrow Connector 22"/>
          <p:cNvCxnSpPr>
            <a:stCxn id="22" idx="0"/>
          </p:cNvCxnSpPr>
          <p:nvPr/>
        </p:nvCxnSpPr>
        <p:spPr>
          <a:xfrm flipV="1">
            <a:off x="4076700" y="2824163"/>
            <a:ext cx="76200" cy="300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648200" y="3124200"/>
            <a:ext cx="990600" cy="5238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400" dirty="0"/>
              <a:t>Data set name</a:t>
            </a:r>
          </a:p>
        </p:txBody>
      </p:sp>
      <p:cxnSp>
        <p:nvCxnSpPr>
          <p:cNvPr id="27" name="Straight Arrow Connector 26"/>
          <p:cNvCxnSpPr>
            <a:stCxn id="26" idx="0"/>
          </p:cNvCxnSpPr>
          <p:nvPr/>
        </p:nvCxnSpPr>
        <p:spPr>
          <a:xfrm flipV="1">
            <a:off x="5143500" y="2824163"/>
            <a:ext cx="0" cy="300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791200" y="3124200"/>
            <a:ext cx="990600" cy="5238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400" dirty="0"/>
              <a:t>Color by </a:t>
            </a:r>
            <a:r>
              <a:rPr lang="en-US" sz="1400" dirty="0" err="1"/>
              <a:t>var</a:t>
            </a:r>
            <a:endParaRPr lang="en-US" sz="1400" dirty="0"/>
          </a:p>
        </p:txBody>
      </p:sp>
      <p:cxnSp>
        <p:nvCxnSpPr>
          <p:cNvPr id="30" name="Straight Arrow Connector 29"/>
          <p:cNvCxnSpPr>
            <a:stCxn id="29" idx="0"/>
          </p:cNvCxnSpPr>
          <p:nvPr/>
        </p:nvCxnSpPr>
        <p:spPr>
          <a:xfrm flipV="1">
            <a:off x="6286500" y="2824163"/>
            <a:ext cx="0" cy="300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86600" y="3124200"/>
            <a:ext cx="990600" cy="5238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400" dirty="0"/>
              <a:t>Type of Plot</a:t>
            </a:r>
          </a:p>
        </p:txBody>
      </p:sp>
      <p:cxnSp>
        <p:nvCxnSpPr>
          <p:cNvPr id="33" name="Straight Arrow Connector 32"/>
          <p:cNvCxnSpPr>
            <a:stCxn id="32" idx="0"/>
          </p:cNvCxnSpPr>
          <p:nvPr/>
        </p:nvCxnSpPr>
        <p:spPr>
          <a:xfrm flipV="1">
            <a:off x="7581900" y="2824163"/>
            <a:ext cx="0" cy="300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lstStyle/>
          <a:p>
            <a:r>
              <a:rPr lang="en-US" altLang="en-US" dirty="0" smtClean="0"/>
              <a:t>More Examples with rCharts </a:t>
            </a:r>
          </a:p>
        </p:txBody>
      </p:sp>
      <p:sp>
        <p:nvSpPr>
          <p:cNvPr id="30724" name="Content Placeholder 2"/>
          <p:cNvSpPr>
            <a:spLocks noGrp="1"/>
          </p:cNvSpPr>
          <p:nvPr>
            <p:ph sz="quarter" idx="1"/>
          </p:nvPr>
        </p:nvSpPr>
        <p:spPr>
          <a:xfrm>
            <a:off x="304801" y="1447800"/>
            <a:ext cx="8610600" cy="4953000"/>
          </a:xfrm>
        </p:spPr>
        <p:txBody>
          <a:bodyPr/>
          <a:lstStyle/>
          <a:p>
            <a:pPr>
              <a:spcBef>
                <a:spcPts val="300"/>
              </a:spcBef>
              <a:defRPr/>
            </a:pPr>
            <a:r>
              <a:rPr lang="en-US" altLang="en-US" sz="2400" dirty="0" smtClean="0"/>
              <a:t>Popular rCharts libraries:</a:t>
            </a:r>
          </a:p>
          <a:p>
            <a:pPr lvl="1">
              <a:spcBef>
                <a:spcPts val="300"/>
              </a:spcBef>
              <a:defRPr/>
            </a:pPr>
            <a:r>
              <a:rPr lang="en-US" altLang="en-US" sz="2000" dirty="0" err="1" smtClean="0"/>
              <a:t>Polychart</a:t>
            </a:r>
            <a:r>
              <a:rPr lang="en-US" altLang="en-US" sz="2000" dirty="0" smtClean="0"/>
              <a:t> (</a:t>
            </a:r>
            <a:r>
              <a:rPr lang="en-US" altLang="en-US" sz="2000" dirty="0" err="1" smtClean="0"/>
              <a:t>rPlot</a:t>
            </a:r>
            <a:r>
              <a:rPr lang="en-US" altLang="en-US" sz="2000" dirty="0" smtClean="0"/>
              <a:t>() function for basic, but powerful charts, inspired by ggplot2)</a:t>
            </a:r>
          </a:p>
          <a:p>
            <a:pPr lvl="1">
              <a:spcBef>
                <a:spcPts val="300"/>
              </a:spcBef>
              <a:defRPr/>
            </a:pPr>
            <a:r>
              <a:rPr lang="en-US" altLang="en-US" sz="2000" dirty="0" smtClean="0"/>
              <a:t>Morris (</a:t>
            </a:r>
            <a:r>
              <a:rPr lang="en-US" altLang="en-US" sz="2000" dirty="0" err="1" smtClean="0"/>
              <a:t>mPlot</a:t>
            </a:r>
            <a:r>
              <a:rPr lang="en-US" altLang="en-US" sz="2000" dirty="0" smtClean="0"/>
              <a:t>() function for pretty time-series line graphs)</a:t>
            </a:r>
          </a:p>
          <a:p>
            <a:pPr lvl="1">
              <a:spcBef>
                <a:spcPts val="300"/>
              </a:spcBef>
              <a:defRPr/>
            </a:pPr>
            <a:r>
              <a:rPr lang="en-US" altLang="en-US" sz="2000" dirty="0" smtClean="0"/>
              <a:t>NVD3 (</a:t>
            </a:r>
            <a:r>
              <a:rPr lang="en-US" altLang="en-US" sz="2000" dirty="0" err="1" smtClean="0"/>
              <a:t>nPlot</a:t>
            </a:r>
            <a:r>
              <a:rPr lang="en-US" altLang="en-US" sz="2000" dirty="0" smtClean="0"/>
              <a:t>() function based on d3js library for amazing interactive visualizations with little code and customization)</a:t>
            </a:r>
          </a:p>
          <a:p>
            <a:pPr lvl="1">
              <a:spcBef>
                <a:spcPts val="300"/>
              </a:spcBef>
              <a:defRPr/>
            </a:pPr>
            <a:r>
              <a:rPr lang="en-US" altLang="en-US" sz="2000" dirty="0" err="1" smtClean="0"/>
              <a:t>xCharts</a:t>
            </a:r>
            <a:r>
              <a:rPr lang="en-US" altLang="en-US" sz="2000" dirty="0" smtClean="0"/>
              <a:t> (</a:t>
            </a:r>
            <a:r>
              <a:rPr lang="en-US" altLang="en-US" sz="2000" dirty="0" err="1" smtClean="0"/>
              <a:t>xPlot</a:t>
            </a:r>
            <a:r>
              <a:rPr lang="en-US" altLang="en-US" sz="2000" dirty="0" smtClean="0"/>
              <a:t>() function for slick looking charts using d3js, made by </a:t>
            </a:r>
            <a:r>
              <a:rPr lang="en-US" altLang="en-US" sz="2000" dirty="0" err="1" smtClean="0"/>
              <a:t>TenXer</a:t>
            </a:r>
            <a:r>
              <a:rPr lang="en-US" altLang="en-US" sz="2000" dirty="0" smtClean="0"/>
              <a:t>)</a:t>
            </a:r>
          </a:p>
          <a:p>
            <a:pPr lvl="1">
              <a:spcBef>
                <a:spcPts val="300"/>
              </a:spcBef>
              <a:defRPr/>
            </a:pPr>
            <a:r>
              <a:rPr lang="en-US" altLang="en-US" sz="2000" dirty="0" err="1" smtClean="0"/>
              <a:t>HighCharts</a:t>
            </a:r>
            <a:r>
              <a:rPr lang="en-US" altLang="en-US" sz="2000" dirty="0" smtClean="0"/>
              <a:t> (</a:t>
            </a:r>
            <a:r>
              <a:rPr lang="en-US" altLang="en-US" sz="2000" dirty="0" err="1" smtClean="0"/>
              <a:t>hPlot</a:t>
            </a:r>
            <a:r>
              <a:rPr lang="en-US" altLang="en-US" sz="2000" dirty="0" smtClean="0"/>
              <a:t>() function interactive charts, time series graphs and map charts)</a:t>
            </a:r>
          </a:p>
          <a:p>
            <a:pPr lvl="1">
              <a:spcBef>
                <a:spcPts val="300"/>
              </a:spcBef>
              <a:defRPr/>
            </a:pPr>
            <a:r>
              <a:rPr lang="en-US" altLang="en-US" sz="2000" dirty="0" smtClean="0"/>
              <a:t>Leaflet (</a:t>
            </a:r>
            <a:r>
              <a:rPr lang="en-US" altLang="en-US" sz="2000" dirty="0" err="1" smtClean="0"/>
              <a:t>Leaflet$new</a:t>
            </a:r>
            <a:r>
              <a:rPr lang="en-US" altLang="en-US" sz="2000" dirty="0" smtClean="0"/>
              <a:t>() function for mobile-friendly interactive maps)</a:t>
            </a:r>
          </a:p>
          <a:p>
            <a:pPr lvl="1">
              <a:spcBef>
                <a:spcPts val="300"/>
              </a:spcBef>
              <a:defRPr/>
            </a:pPr>
            <a:r>
              <a:rPr lang="en-US" altLang="en-US" sz="2000" dirty="0" smtClean="0"/>
              <a:t>Rickshaw (</a:t>
            </a:r>
            <a:r>
              <a:rPr lang="en-US" altLang="en-US" sz="2000" dirty="0" err="1" smtClean="0"/>
              <a:t>Rickshaw$new</a:t>
            </a:r>
            <a:r>
              <a:rPr lang="en-US" altLang="en-US" sz="2000" dirty="0" smtClean="0"/>
              <a:t>() function for creating interactive time series graphs, developed at </a:t>
            </a:r>
            <a:r>
              <a:rPr lang="en-US" altLang="en-US" sz="2000" dirty="0" err="1" smtClean="0"/>
              <a:t>Shutterstock</a:t>
            </a:r>
            <a:r>
              <a:rPr lang="en-US" altLang="en-US" sz="2000"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sz="quarter" idx="1"/>
          </p:nvPr>
        </p:nvSpPr>
        <p:spPr>
          <a:xfrm>
            <a:off x="612648" y="1600200"/>
            <a:ext cx="8153400" cy="1371600"/>
          </a:xfrm>
        </p:spPr>
        <p:txBody>
          <a:bodyPr/>
          <a:lstStyle/>
          <a:p>
            <a:pPr marL="0" indent="0">
              <a:spcBef>
                <a:spcPts val="300"/>
              </a:spcBef>
              <a:buNone/>
              <a:defRPr/>
            </a:pPr>
            <a:r>
              <a:rPr lang="en-US" altLang="en-US" sz="2400" dirty="0"/>
              <a:t>Example below with </a:t>
            </a:r>
            <a:r>
              <a:rPr lang="en-US" altLang="en-US" sz="2400" dirty="0" err="1" smtClean="0"/>
              <a:t>Highcharts</a:t>
            </a:r>
            <a:r>
              <a:rPr lang="en-US" altLang="en-US" sz="2400" dirty="0"/>
              <a:t> </a:t>
            </a:r>
            <a:r>
              <a:rPr lang="en-US" altLang="en-US" sz="1600" dirty="0" smtClean="0"/>
              <a:t>(courtesy </a:t>
            </a:r>
            <a:r>
              <a:rPr lang="en-US" altLang="en-US" sz="1600" dirty="0"/>
              <a:t>of http://ramnathv.github.io/rCharts/)</a:t>
            </a:r>
          </a:p>
          <a:p>
            <a:pPr marL="1371600" indent="-1371600">
              <a:spcBef>
                <a:spcPts val="300"/>
              </a:spcBef>
              <a:buNone/>
              <a:defRPr/>
            </a:pPr>
            <a:r>
              <a:rPr lang="en-US" altLang="en-US" sz="2000" dirty="0"/>
              <a:t>names(iris) = </a:t>
            </a:r>
            <a:r>
              <a:rPr lang="en-US" altLang="en-US" sz="2000" dirty="0" err="1"/>
              <a:t>gsub</a:t>
            </a:r>
            <a:r>
              <a:rPr lang="en-US" altLang="en-US" sz="2000" dirty="0"/>
              <a:t>("\\.", "", names(iris))</a:t>
            </a:r>
          </a:p>
          <a:p>
            <a:pPr marL="1371600" indent="-1371600">
              <a:spcBef>
                <a:spcPts val="300"/>
              </a:spcBef>
              <a:buNone/>
              <a:defRPr/>
            </a:pPr>
            <a:r>
              <a:rPr lang="en-US" altLang="en-US" sz="2000" dirty="0" smtClean="0"/>
              <a:t>plot1 </a:t>
            </a:r>
            <a:r>
              <a:rPr lang="en-US" altLang="en-US" sz="2000" dirty="0"/>
              <a:t>&lt;- </a:t>
            </a:r>
            <a:r>
              <a:rPr lang="en-US" altLang="en-US" sz="2000" dirty="0" err="1"/>
              <a:t>hPlot</a:t>
            </a:r>
            <a:r>
              <a:rPr lang="en-US" altLang="en-US" sz="2000" dirty="0"/>
              <a:t>(x="</a:t>
            </a:r>
            <a:r>
              <a:rPr lang="en-US" altLang="en-US" sz="2000" dirty="0" err="1"/>
              <a:t>SepalLength</a:t>
            </a:r>
            <a:r>
              <a:rPr lang="en-US" altLang="en-US" sz="2000" dirty="0"/>
              <a:t>", y="</a:t>
            </a:r>
            <a:r>
              <a:rPr lang="en-US" altLang="en-US" sz="2000" dirty="0" err="1"/>
              <a:t>SepalWidth</a:t>
            </a:r>
            <a:r>
              <a:rPr lang="en-US" altLang="en-US" sz="2000" dirty="0"/>
              <a:t>", type="column", group ="Species", data=iris)</a:t>
            </a:r>
          </a:p>
          <a:p>
            <a:pPr marL="0" indent="0">
              <a:spcBef>
                <a:spcPts val="300"/>
              </a:spcBef>
              <a:buNone/>
              <a:defRPr/>
            </a:pPr>
            <a:r>
              <a:rPr lang="en-US" altLang="en-US" sz="2000" dirty="0"/>
              <a:t>plot1</a:t>
            </a:r>
          </a:p>
          <a:p>
            <a:endParaRPr lang="en-US" sz="2400" dirty="0"/>
          </a:p>
        </p:txBody>
      </p:sp>
      <p:pic>
        <p:nvPicPr>
          <p:cNvPr id="4" name="Picture 5" descr="Z:\rCharts Meetup\rcharts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76400" y="3169039"/>
            <a:ext cx="6934200" cy="3612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87178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990600"/>
          </a:xfrm>
        </p:spPr>
        <p:txBody>
          <a:bodyPr/>
          <a:lstStyle/>
          <a:p>
            <a:r>
              <a:rPr lang="en-US" altLang="en-US" dirty="0" smtClean="0"/>
              <a:t>Example 2</a:t>
            </a:r>
          </a:p>
        </p:txBody>
      </p:sp>
      <p:sp>
        <p:nvSpPr>
          <p:cNvPr id="32771" name="Content Placeholder 3"/>
          <p:cNvSpPr>
            <a:spLocks noGrp="1"/>
          </p:cNvSpPr>
          <p:nvPr>
            <p:ph sz="quarter" idx="1"/>
          </p:nvPr>
        </p:nvSpPr>
        <p:spPr>
          <a:xfrm>
            <a:off x="381000" y="1524000"/>
            <a:ext cx="8153400" cy="2749550"/>
          </a:xfrm>
        </p:spPr>
        <p:txBody>
          <a:bodyPr>
            <a:spAutoFit/>
          </a:bodyPr>
          <a:lstStyle/>
          <a:p>
            <a:pPr marL="0" indent="0">
              <a:buFont typeface="Wingdings" pitchFamily="2" charset="2"/>
              <a:buNone/>
            </a:pPr>
            <a:r>
              <a:rPr lang="en-US" altLang="en-US" sz="1400" dirty="0" err="1" smtClean="0"/>
              <a:t>usp</a:t>
            </a:r>
            <a:r>
              <a:rPr lang="en-US" altLang="en-US" sz="1400" dirty="0" smtClean="0"/>
              <a:t> = reshape2::melt(</a:t>
            </a:r>
            <a:r>
              <a:rPr lang="en-US" altLang="en-US" sz="1400" dirty="0" err="1" smtClean="0"/>
              <a:t>USPersonalExpenditure</a:t>
            </a:r>
            <a:r>
              <a:rPr lang="en-US" altLang="en-US" sz="1400" dirty="0" smtClean="0"/>
              <a:t>) </a:t>
            </a:r>
          </a:p>
          <a:p>
            <a:pPr marL="0" indent="0">
              <a:buFont typeface="Wingdings" pitchFamily="2" charset="2"/>
              <a:buNone/>
            </a:pPr>
            <a:r>
              <a:rPr lang="en-US" altLang="en-US" sz="1400" dirty="0" smtClean="0"/>
              <a:t># get the decades into a date Rickshaw likes </a:t>
            </a:r>
          </a:p>
          <a:p>
            <a:pPr marL="0" indent="0">
              <a:buFont typeface="Wingdings" pitchFamily="2" charset="2"/>
              <a:buNone/>
            </a:pPr>
            <a:r>
              <a:rPr lang="en-US" altLang="en-US" sz="1400" dirty="0" smtClean="0"/>
              <a:t>usp$Var2 &lt;- </a:t>
            </a:r>
            <a:r>
              <a:rPr lang="en-US" altLang="en-US" sz="1400" dirty="0" err="1" smtClean="0"/>
              <a:t>as.numeric</a:t>
            </a:r>
            <a:r>
              <a:rPr lang="en-US" altLang="en-US" sz="1400" dirty="0" smtClean="0"/>
              <a:t>(</a:t>
            </a:r>
            <a:r>
              <a:rPr lang="en-US" altLang="en-US" sz="1400" dirty="0" err="1" smtClean="0"/>
              <a:t>as.POSIXct</a:t>
            </a:r>
            <a:r>
              <a:rPr lang="en-US" altLang="en-US" sz="1400" dirty="0" smtClean="0"/>
              <a:t>(paste0(usp$Var2, "-01-01"))) </a:t>
            </a:r>
          </a:p>
          <a:p>
            <a:pPr marL="0" indent="0">
              <a:buFont typeface="Wingdings" pitchFamily="2" charset="2"/>
              <a:buNone/>
            </a:pPr>
            <a:r>
              <a:rPr lang="en-US" altLang="en-US" sz="1400" dirty="0" smtClean="0"/>
              <a:t>p4 &lt;- </a:t>
            </a:r>
            <a:r>
              <a:rPr lang="en-US" altLang="en-US" sz="1400" dirty="0" err="1" smtClean="0"/>
              <a:t>Rickshaw$new</a:t>
            </a:r>
            <a:r>
              <a:rPr lang="en-US" altLang="en-US" sz="1400" dirty="0" smtClean="0"/>
              <a:t>() </a:t>
            </a:r>
          </a:p>
          <a:p>
            <a:pPr marL="0" indent="0">
              <a:buFont typeface="Wingdings" pitchFamily="2" charset="2"/>
              <a:buNone/>
            </a:pPr>
            <a:r>
              <a:rPr lang="en-US" altLang="en-US" sz="1400" dirty="0" smtClean="0"/>
              <a:t>p4$layer(value ~ Var2, group = "Var1", data = </a:t>
            </a:r>
            <a:r>
              <a:rPr lang="en-US" altLang="en-US" sz="1400" dirty="0" err="1" smtClean="0"/>
              <a:t>usp</a:t>
            </a:r>
            <a:r>
              <a:rPr lang="en-US" altLang="en-US" sz="1400" dirty="0" smtClean="0"/>
              <a:t>, type = "area", width = 560) </a:t>
            </a:r>
          </a:p>
          <a:p>
            <a:pPr marL="0" indent="0">
              <a:buFont typeface="Wingdings" pitchFamily="2" charset="2"/>
              <a:buNone/>
            </a:pPr>
            <a:r>
              <a:rPr lang="en-US" altLang="en-US" sz="1400" dirty="0" smtClean="0"/>
              <a:t># add a helpful slider this easily; </a:t>
            </a:r>
          </a:p>
          <a:p>
            <a:pPr marL="0" indent="0">
              <a:buFont typeface="Wingdings" pitchFamily="2" charset="2"/>
              <a:buNone/>
            </a:pPr>
            <a:r>
              <a:rPr lang="en-US" altLang="en-US" sz="1400" dirty="0" smtClean="0"/>
              <a:t># other features TRUE as a default </a:t>
            </a:r>
          </a:p>
          <a:p>
            <a:pPr marL="0" indent="0">
              <a:buFont typeface="Wingdings" pitchFamily="2" charset="2"/>
              <a:buNone/>
            </a:pPr>
            <a:r>
              <a:rPr lang="en-US" altLang="en-US" sz="1400" dirty="0" smtClean="0"/>
              <a:t>p4$set(slider = TRUE)</a:t>
            </a:r>
          </a:p>
          <a:p>
            <a:pPr marL="0" indent="0">
              <a:buFont typeface="Wingdings" pitchFamily="2" charset="2"/>
              <a:buNone/>
            </a:pPr>
            <a:r>
              <a:rPr lang="en-US" altLang="en-US" sz="1400" dirty="0" smtClean="0"/>
              <a:t>p4</a:t>
            </a:r>
          </a:p>
        </p:txBody>
      </p:sp>
      <p:pic>
        <p:nvPicPr>
          <p:cNvPr id="32772" name="Picture 2" descr="Z:\rCharts Meetup\rcharts2.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48025" y="3124200"/>
            <a:ext cx="5895975" cy="358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76200" y="6479977"/>
            <a:ext cx="3696909" cy="307777"/>
          </a:xfrm>
          <a:prstGeom prst="rect">
            <a:avLst/>
          </a:prstGeom>
          <a:noFill/>
        </p:spPr>
        <p:txBody>
          <a:bodyPr wrap="none" rtlCol="0">
            <a:spAutoFit/>
          </a:bodyPr>
          <a:lstStyle/>
          <a:p>
            <a:r>
              <a:rPr lang="en-US" sz="1400" dirty="0"/>
              <a:t>(courtesy of http://ramnathv.github.io/rCharts/)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3293</TotalTime>
  <Words>2481</Words>
  <Application>Microsoft Office PowerPoint</Application>
  <PresentationFormat>On-screen Show (4:3)</PresentationFormat>
  <Paragraphs>256</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Median</vt:lpstr>
      <vt:lpstr>Data Visualization (rCharts)</vt:lpstr>
      <vt:lpstr>Today You Will Learn: </vt:lpstr>
      <vt:lpstr>Recap of ggvis and Updates</vt:lpstr>
      <vt:lpstr>What is rCharts</vt:lpstr>
      <vt:lpstr>Steps with rCharts</vt:lpstr>
      <vt:lpstr>rCharts</vt:lpstr>
      <vt:lpstr>More Examples with rCharts </vt:lpstr>
      <vt:lpstr>Example 1</vt:lpstr>
      <vt:lpstr>Example 2</vt:lpstr>
      <vt:lpstr>Example 3</vt:lpstr>
      <vt:lpstr>Example 4</vt:lpstr>
      <vt:lpstr>The Result for Example 4</vt:lpstr>
      <vt:lpstr>Example 5</vt:lpstr>
      <vt:lpstr>Result for Example 5</vt:lpstr>
      <vt:lpstr>Hands- On Exercise 1 &amp; 2</vt:lpstr>
      <vt:lpstr>Let’s Publish The Chart (Part 1)</vt:lpstr>
      <vt:lpstr>The Result</vt:lpstr>
      <vt:lpstr>Shiny Interactive Graphics</vt:lpstr>
      <vt:lpstr>Shiny Online Publishing (web page)</vt:lpstr>
      <vt:lpstr>Let’s Publish The Chart (Part 2)</vt:lpstr>
      <vt:lpstr>The Result</vt:lpstr>
      <vt:lpstr>Summary of Tricks and Debugging</vt:lpstr>
      <vt:lpstr>More Resources on rCharts </vt:lpstr>
      <vt:lpstr>Some Differences</vt:lpstr>
      <vt:lpstr>Tips and Things to Remember</vt:lpstr>
      <vt:lpstr>More Resources</vt:lpstr>
      <vt:lpstr>Resources Used</vt:lpstr>
      <vt:lpstr>rCharts and JavaScript</vt:lpstr>
      <vt:lpstr>Thank you!</vt:lpstr>
    </vt:vector>
  </TitlesOfParts>
  <Company>Washington University Dept. of Pathology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Zabarovskaya, Kanstantsyia</dc:creator>
  <cp:lastModifiedBy>Connie</cp:lastModifiedBy>
  <cp:revision>177</cp:revision>
  <cp:lastPrinted>2014-07-09T15:29:44Z</cp:lastPrinted>
  <dcterms:created xsi:type="dcterms:W3CDTF">2014-07-07T19:21:52Z</dcterms:created>
  <dcterms:modified xsi:type="dcterms:W3CDTF">2014-08-21T13:14:28Z</dcterms:modified>
</cp:coreProperties>
</file>