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9"/>
  </p:notesMasterIdLst>
  <p:handoutMasterIdLst>
    <p:handoutMasterId r:id="rId40"/>
  </p:handoutMasterIdLst>
  <p:sldIdLst>
    <p:sldId id="329" r:id="rId3"/>
    <p:sldId id="418" r:id="rId4"/>
    <p:sldId id="411" r:id="rId5"/>
    <p:sldId id="397" r:id="rId6"/>
    <p:sldId id="396" r:id="rId7"/>
    <p:sldId id="398" r:id="rId8"/>
    <p:sldId id="399" r:id="rId9"/>
    <p:sldId id="427" r:id="rId10"/>
    <p:sldId id="426" r:id="rId11"/>
    <p:sldId id="419" r:id="rId12"/>
    <p:sldId id="402" r:id="rId13"/>
    <p:sldId id="401" r:id="rId14"/>
    <p:sldId id="403" r:id="rId15"/>
    <p:sldId id="417" r:id="rId16"/>
    <p:sldId id="404" r:id="rId17"/>
    <p:sldId id="415" r:id="rId18"/>
    <p:sldId id="405" r:id="rId19"/>
    <p:sldId id="420" r:id="rId20"/>
    <p:sldId id="407" r:id="rId21"/>
    <p:sldId id="414" r:id="rId22"/>
    <p:sldId id="408" r:id="rId23"/>
    <p:sldId id="406" r:id="rId24"/>
    <p:sldId id="416" r:id="rId25"/>
    <p:sldId id="423" r:id="rId26"/>
    <p:sldId id="409" r:id="rId27"/>
    <p:sldId id="412" r:id="rId28"/>
    <p:sldId id="424" r:id="rId29"/>
    <p:sldId id="410" r:id="rId30"/>
    <p:sldId id="425" r:id="rId31"/>
    <p:sldId id="422" r:id="rId32"/>
    <p:sldId id="421" r:id="rId33"/>
    <p:sldId id="413" r:id="rId34"/>
    <p:sldId id="400" r:id="rId35"/>
    <p:sldId id="381" r:id="rId36"/>
    <p:sldId id="428" r:id="rId37"/>
    <p:sldId id="395" r:id="rId3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55" autoAdjust="0"/>
  </p:normalViewPr>
  <p:slideViewPr>
    <p:cSldViewPr>
      <p:cViewPr>
        <p:scale>
          <a:sx n="91" d="100"/>
          <a:sy n="91" d="100"/>
        </p:scale>
        <p:origin x="-888" y="162"/>
      </p:cViewPr>
      <p:guideLst>
        <p:guide orient="horz" pos="2160"/>
        <p:guide pos="2880"/>
      </p:guideLst>
    </p:cSldViewPr>
  </p:slideViewPr>
  <p:notesTextViewPr>
    <p:cViewPr>
      <p:scale>
        <a:sx n="1" d="1"/>
        <a:sy n="1" d="1"/>
      </p:scale>
      <p:origin x="0" y="0"/>
    </p:cViewPr>
  </p:notesTextViewPr>
  <p:sorterViewPr>
    <p:cViewPr>
      <p:scale>
        <a:sx n="145" d="100"/>
        <a:sy n="145" d="100"/>
      </p:scale>
      <p:origin x="0" y="0"/>
    </p:cViewPr>
  </p:sorterViewPr>
  <p:notesViewPr>
    <p:cSldViewPr>
      <p:cViewPr>
        <p:scale>
          <a:sx n="92" d="100"/>
          <a:sy n="92" d="100"/>
        </p:scale>
        <p:origin x="-3690" y="-6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dLbls>
          <c:showLegendKey val="0"/>
          <c:showVal val="0"/>
          <c:showCatName val="0"/>
          <c:showSerName val="0"/>
          <c:showPercent val="0"/>
          <c:showBubbleSize val="0"/>
        </c:dLbls>
        <c:gapWidth val="150"/>
        <c:axId val="42322560"/>
        <c:axId val="42332544"/>
      </c:barChart>
      <c:catAx>
        <c:axId val="42322560"/>
        <c:scaling>
          <c:orientation val="minMax"/>
        </c:scaling>
        <c:delete val="1"/>
        <c:axPos val="b"/>
        <c:majorTickMark val="out"/>
        <c:minorTickMark val="none"/>
        <c:tickLblPos val="none"/>
        <c:crossAx val="42332544"/>
        <c:crosses val="autoZero"/>
        <c:auto val="1"/>
        <c:lblAlgn val="ctr"/>
        <c:lblOffset val="100"/>
        <c:noMultiLvlLbl val="0"/>
      </c:catAx>
      <c:valAx>
        <c:axId val="42332544"/>
        <c:scaling>
          <c:orientation val="minMax"/>
        </c:scaling>
        <c:delete val="0"/>
        <c:axPos val="l"/>
        <c:majorGridlines/>
        <c:numFmt formatCode="General" sourceLinked="1"/>
        <c:majorTickMark val="out"/>
        <c:minorTickMark val="none"/>
        <c:tickLblPos val="nextTo"/>
        <c:crossAx val="423225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E808C8-699B-4F6B-A1FB-A8D0873AA5D4}" type="datetimeFigureOut">
              <a:rPr lang="en-US" smtClean="0"/>
              <a:pPr/>
              <a:t>5/5/2015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F2016AB0-0E54-4159-8642-501CEC8A4867}" type="slidenum">
              <a:rPr lang="en-US" smtClean="0"/>
              <a:pPr/>
              <a:t>‹#›</a:t>
            </a:fld>
            <a:endParaRPr lang="en-US"/>
          </a:p>
        </p:txBody>
      </p:sp>
    </p:spTree>
    <p:extLst>
      <p:ext uri="{BB962C8B-B14F-4D97-AF65-F5344CB8AC3E}">
        <p14:creationId xmlns:p14="http://schemas.microsoft.com/office/powerpoint/2010/main" val="805074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E341935-B198-4BC3-AB0C-1DD90B28B4B2}" type="datetimeFigureOut">
              <a:rPr lang="en-US" smtClean="0"/>
              <a:pPr/>
              <a:t>5/5/2015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5E9E029-00C6-4403-8383-FE9C228589B8}" type="slidenum">
              <a:rPr lang="en-US" smtClean="0"/>
              <a:pPr/>
              <a:t>‹#›</a:t>
            </a:fld>
            <a:endParaRPr lang="en-US"/>
          </a:p>
        </p:txBody>
      </p:sp>
    </p:spTree>
    <p:extLst>
      <p:ext uri="{BB962C8B-B14F-4D97-AF65-F5344CB8AC3E}">
        <p14:creationId xmlns:p14="http://schemas.microsoft.com/office/powerpoint/2010/main" val="2733236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martinsightsfromdata.shinyapps.io/TSupplyDemand/"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of all, don’t panic! We won’t be learning computational physics or object-oriented programming today, even though both of those things are possible in R.</a:t>
            </a:r>
          </a:p>
          <a:p>
            <a:endParaRPr lang="en-US" dirty="0"/>
          </a:p>
        </p:txBody>
      </p:sp>
      <p:sp>
        <p:nvSpPr>
          <p:cNvPr id="4" name="Slide Number Placeholder 3"/>
          <p:cNvSpPr>
            <a:spLocks noGrp="1"/>
          </p:cNvSpPr>
          <p:nvPr>
            <p:ph type="sldNum" sz="quarter" idx="10"/>
          </p:nvPr>
        </p:nvSpPr>
        <p:spPr/>
        <p:txBody>
          <a:bodyPr/>
          <a:lstStyle/>
          <a:p>
            <a:fld id="{25E9E029-00C6-4403-8383-FE9C228589B8}" type="slidenum">
              <a:rPr lang="en-US" smtClean="0"/>
              <a:pPr/>
              <a:t>2</a:t>
            </a:fld>
            <a:endParaRPr lang="en-US"/>
          </a:p>
        </p:txBody>
      </p:sp>
    </p:spTree>
    <p:extLst>
      <p:ext uri="{BB962C8B-B14F-4D97-AF65-F5344CB8AC3E}">
        <p14:creationId xmlns:p14="http://schemas.microsoft.com/office/powerpoint/2010/main" val="2180489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are many reasons why you should know assignment – to save datasets to memory, so you can call them later, to create new variables from scratch or based on existing variables, to create functions.</a:t>
            </a:r>
          </a:p>
          <a:p>
            <a:r>
              <a:rPr lang="en-US" sz="1200" kern="1200" dirty="0" smtClean="0">
                <a:solidFill>
                  <a:schemeClr val="tx1"/>
                </a:solidFill>
                <a:effectLst/>
                <a:latin typeface="+mn-lt"/>
                <a:ea typeface="+mn-ea"/>
                <a:cs typeface="+mn-cs"/>
              </a:rPr>
              <a:t>For assigning to variables inside commands – use greater than and dash. However, inside the function, when you work with parameters and arguments, use equal sign. Do not use equal sign to assign values to variables, it’s bad R style (even though you’ll see it sometimes online).</a:t>
            </a:r>
          </a:p>
          <a:p>
            <a:r>
              <a:rPr lang="en-US" sz="1200" kern="1200" dirty="0" smtClean="0">
                <a:solidFill>
                  <a:schemeClr val="tx1"/>
                </a:solidFill>
                <a:effectLst/>
                <a:latin typeface="+mn-lt"/>
                <a:ea typeface="+mn-ea"/>
                <a:cs typeface="+mn-cs"/>
              </a:rPr>
              <a:t>Unless you assign a value of a function to a variable and just run the function, you’ll see the results in the console. We’ll see that later.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E9E029-00C6-4403-8383-FE9C228589B8}" type="slidenum">
              <a:rPr lang="en-US" smtClean="0"/>
              <a:pPr/>
              <a:t>11</a:t>
            </a:fld>
            <a:endParaRPr lang="en-US"/>
          </a:p>
        </p:txBody>
      </p:sp>
    </p:spTree>
    <p:extLst>
      <p:ext uri="{BB962C8B-B14F-4D97-AF65-F5344CB8AC3E}">
        <p14:creationId xmlns:p14="http://schemas.microsoft.com/office/powerpoint/2010/main" val="2636606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Vector is the most basic data element in R, even a single number value is a vector of length one. So when you perform a function on a vector it’s performed on all items in the vector. All elements of the vector must be of the same type (number, string, logical,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If they are not, they will be converted to the same type. Vectors have indexes for storing location of each element, so refer to element 25, what index will you call on? </a:t>
            </a:r>
          </a:p>
          <a:p>
            <a:r>
              <a:rPr lang="en-US" sz="1200" kern="1200" dirty="0" smtClean="0">
                <a:solidFill>
                  <a:schemeClr val="tx1"/>
                </a:solidFill>
                <a:effectLst/>
                <a:latin typeface="+mn-lt"/>
                <a:ea typeface="+mn-ea"/>
                <a:cs typeface="+mn-cs"/>
              </a:rPr>
              <a:t>To create a vector from scratch you use c() , which stands for “Combine”</a:t>
            </a:r>
          </a:p>
          <a:p>
            <a:r>
              <a:rPr lang="en-US" sz="1200" kern="1200" dirty="0" smtClean="0">
                <a:solidFill>
                  <a:schemeClr val="tx1"/>
                </a:solidFill>
                <a:effectLst/>
                <a:latin typeface="+mn-lt"/>
                <a:ea typeface="+mn-ea"/>
                <a:cs typeface="+mn-cs"/>
              </a:rPr>
              <a:t>There is also a matrix, but we won’t talk about it, because it’s a more technical side of R, and is used a lot on the back end of functions.</a:t>
            </a:r>
          </a:p>
          <a:p>
            <a:r>
              <a:rPr lang="en-US" sz="1200" kern="1200" dirty="0" smtClean="0">
                <a:solidFill>
                  <a:schemeClr val="tx1"/>
                </a:solidFill>
                <a:effectLst/>
                <a:latin typeface="+mn-lt"/>
                <a:ea typeface="+mn-ea"/>
                <a:cs typeface="+mn-cs"/>
              </a:rPr>
              <a:t>Data frames are basically tables made of vectors. There are four vectors making up patients </a:t>
            </a:r>
            <a:r>
              <a:rPr lang="en-US" sz="1200" kern="1200" dirty="0" err="1" smtClean="0">
                <a:solidFill>
                  <a:schemeClr val="tx1"/>
                </a:solidFill>
                <a:effectLst/>
                <a:latin typeface="+mn-lt"/>
                <a:ea typeface="+mn-ea"/>
                <a:cs typeface="+mn-cs"/>
              </a:rPr>
              <a:t>dataframe</a:t>
            </a:r>
            <a:r>
              <a:rPr lang="en-US" sz="1200" kern="1200" dirty="0" smtClean="0">
                <a:solidFill>
                  <a:schemeClr val="tx1"/>
                </a:solidFill>
                <a:effectLst/>
                <a:latin typeface="+mn-lt"/>
                <a:ea typeface="+mn-ea"/>
                <a:cs typeface="+mn-cs"/>
              </a:rPr>
              <a:t>. To create a data frame, you use </a:t>
            </a:r>
            <a:r>
              <a:rPr lang="en-US" sz="1200" kern="1200" dirty="0" err="1" smtClean="0">
                <a:solidFill>
                  <a:schemeClr val="tx1"/>
                </a:solidFill>
                <a:effectLst/>
                <a:latin typeface="+mn-lt"/>
                <a:ea typeface="+mn-ea"/>
                <a:cs typeface="+mn-cs"/>
              </a:rPr>
              <a:t>data.frame</a:t>
            </a:r>
            <a:r>
              <a:rPr lang="en-US" sz="1200" kern="1200" dirty="0" smtClean="0">
                <a:solidFill>
                  <a:schemeClr val="tx1"/>
                </a:solidFill>
                <a:effectLst/>
                <a:latin typeface="+mn-lt"/>
                <a:ea typeface="+mn-ea"/>
                <a:cs typeface="+mn-cs"/>
              </a:rPr>
              <a:t>() function with arguments which are basically the name of the vector (future column) and values inside the combine function.</a:t>
            </a:r>
          </a:p>
          <a:p>
            <a:r>
              <a:rPr lang="en-US" sz="1200" kern="1200" dirty="0" smtClean="0">
                <a:solidFill>
                  <a:schemeClr val="tx1"/>
                </a:solidFill>
                <a:effectLst/>
                <a:latin typeface="+mn-lt"/>
                <a:ea typeface="+mn-ea"/>
                <a:cs typeface="+mn-cs"/>
              </a:rPr>
              <a:t>Notice how you use quotation marks for text values (F, M, N, Y). Double or single quotes can be used for text. If you leave out quotes, you’ll get an error most of the time, because R will be thinking that you refer to some variable in its memory, and most likely there won’t be a variable named F or M.</a:t>
            </a:r>
          </a:p>
          <a:p>
            <a:endParaRPr lang="en-US" dirty="0"/>
          </a:p>
        </p:txBody>
      </p:sp>
      <p:sp>
        <p:nvSpPr>
          <p:cNvPr id="4" name="Slide Number Placeholder 3"/>
          <p:cNvSpPr>
            <a:spLocks noGrp="1"/>
          </p:cNvSpPr>
          <p:nvPr>
            <p:ph type="sldNum" sz="quarter" idx="10"/>
          </p:nvPr>
        </p:nvSpPr>
        <p:spPr/>
        <p:txBody>
          <a:bodyPr/>
          <a:lstStyle/>
          <a:p>
            <a:fld id="{25E9E029-00C6-4403-8383-FE9C228589B8}" type="slidenum">
              <a:rPr lang="en-US" smtClean="0"/>
              <a:pPr/>
              <a:t>12</a:t>
            </a:fld>
            <a:endParaRPr lang="en-US"/>
          </a:p>
        </p:txBody>
      </p:sp>
    </p:spTree>
    <p:extLst>
      <p:ext uri="{BB962C8B-B14F-4D97-AF65-F5344CB8AC3E}">
        <p14:creationId xmlns:p14="http://schemas.microsoft.com/office/powerpoint/2010/main" val="229156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 can read in perhaps all possible file formats. </a:t>
            </a:r>
          </a:p>
          <a:p>
            <a:r>
              <a:rPr lang="en-US" sz="1200" kern="1200" dirty="0" smtClean="0">
                <a:solidFill>
                  <a:schemeClr val="tx1"/>
                </a:solidFill>
                <a:effectLst/>
                <a:latin typeface="+mn-lt"/>
                <a:ea typeface="+mn-ea"/>
                <a:cs typeface="+mn-cs"/>
              </a:rPr>
              <a:t>Most commonly you will work with </a:t>
            </a:r>
            <a:r>
              <a:rPr lang="en-US" sz="1200" kern="1200" dirty="0" err="1" smtClean="0">
                <a:solidFill>
                  <a:schemeClr val="tx1"/>
                </a:solidFill>
                <a:effectLst/>
                <a:latin typeface="+mn-lt"/>
                <a:ea typeface="+mn-ea"/>
                <a:cs typeface="+mn-cs"/>
              </a:rPr>
              <a:t>csv</a:t>
            </a:r>
            <a:r>
              <a:rPr lang="en-US" sz="1200" kern="1200" dirty="0" smtClean="0">
                <a:solidFill>
                  <a:schemeClr val="tx1"/>
                </a:solidFill>
                <a:effectLst/>
                <a:latin typeface="+mn-lt"/>
                <a:ea typeface="+mn-ea"/>
                <a:cs typeface="+mn-cs"/>
              </a:rPr>
              <a:t> spreadsheet files (and they are the easiest). This is to demonstrate how you would read in a </a:t>
            </a:r>
            <a:r>
              <a:rPr lang="en-US" sz="1200" kern="1200" dirty="0" err="1" smtClean="0">
                <a:solidFill>
                  <a:schemeClr val="tx1"/>
                </a:solidFill>
                <a:effectLst/>
                <a:latin typeface="+mn-lt"/>
                <a:ea typeface="+mn-ea"/>
                <a:cs typeface="+mn-cs"/>
              </a:rPr>
              <a:t>csv</a:t>
            </a:r>
            <a:r>
              <a:rPr lang="en-US" sz="1200" kern="1200" dirty="0" smtClean="0">
                <a:solidFill>
                  <a:schemeClr val="tx1"/>
                </a:solidFill>
                <a:effectLst/>
                <a:latin typeface="+mn-lt"/>
                <a:ea typeface="+mn-ea"/>
                <a:cs typeface="+mn-cs"/>
              </a:rPr>
              <a:t> file from your working directory. If you’re reading in not from working directory, remember to specify the full path to your file. </a:t>
            </a:r>
          </a:p>
          <a:p>
            <a:r>
              <a:rPr lang="en-US" sz="1200" kern="1200" dirty="0" smtClean="0">
                <a:solidFill>
                  <a:schemeClr val="tx1"/>
                </a:solidFill>
                <a:effectLst/>
                <a:latin typeface="+mn-lt"/>
                <a:ea typeface="+mn-ea"/>
                <a:cs typeface="+mn-cs"/>
              </a:rPr>
              <a:t>You can also read in </a:t>
            </a:r>
            <a:r>
              <a:rPr lang="en-US" sz="1200" kern="1200" dirty="0" err="1" smtClean="0">
                <a:solidFill>
                  <a:schemeClr val="tx1"/>
                </a:solidFill>
                <a:effectLst/>
                <a:latin typeface="+mn-lt"/>
                <a:ea typeface="+mn-ea"/>
                <a:cs typeface="+mn-cs"/>
              </a:rPr>
              <a:t>Stata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dta</a:t>
            </a:r>
            <a:r>
              <a:rPr lang="en-US" sz="1200" kern="1200" dirty="0" smtClean="0">
                <a:solidFill>
                  <a:schemeClr val="tx1"/>
                </a:solidFill>
                <a:effectLst/>
                <a:latin typeface="+mn-lt"/>
                <a:ea typeface="+mn-ea"/>
                <a:cs typeface="+mn-cs"/>
              </a:rPr>
              <a:t> format files for instance, just beforehand load the library that works with foreign data types. Working with Excel files is a little trickier, because you have to install and load </a:t>
            </a:r>
            <a:r>
              <a:rPr lang="en-US" sz="1200" kern="1200" dirty="0" err="1" smtClean="0">
                <a:solidFill>
                  <a:schemeClr val="tx1"/>
                </a:solidFill>
                <a:effectLst/>
                <a:latin typeface="+mn-lt"/>
                <a:ea typeface="+mn-ea"/>
                <a:cs typeface="+mn-cs"/>
              </a:rPr>
              <a:t>xlsx</a:t>
            </a:r>
            <a:r>
              <a:rPr lang="en-US" sz="1200" kern="1200" dirty="0" smtClean="0">
                <a:solidFill>
                  <a:schemeClr val="tx1"/>
                </a:solidFill>
                <a:effectLst/>
                <a:latin typeface="+mn-lt"/>
                <a:ea typeface="+mn-ea"/>
                <a:cs typeface="+mn-cs"/>
              </a:rPr>
              <a:t> library and then also specify the sheet name of the sheet you’re trying to load.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E9E029-00C6-4403-8383-FE9C228589B8}" type="slidenum">
              <a:rPr lang="en-US" smtClean="0"/>
              <a:pPr/>
              <a:t>13</a:t>
            </a:fld>
            <a:endParaRPr lang="en-US"/>
          </a:p>
        </p:txBody>
      </p:sp>
    </p:spTree>
    <p:extLst>
      <p:ext uri="{BB962C8B-B14F-4D97-AF65-F5344CB8AC3E}">
        <p14:creationId xmlns:p14="http://schemas.microsoft.com/office/powerpoint/2010/main" val="3292166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read in our dataset for practice and assign it to variable “</a:t>
            </a:r>
            <a:r>
              <a:rPr lang="en-US" sz="1200" kern="1200" dirty="0" err="1" smtClean="0">
                <a:solidFill>
                  <a:schemeClr val="tx1"/>
                </a:solidFill>
                <a:effectLst/>
                <a:latin typeface="+mn-lt"/>
                <a:ea typeface="+mn-ea"/>
                <a:cs typeface="+mn-cs"/>
              </a:rPr>
              <a:t>nycflights</a:t>
            </a:r>
            <a:r>
              <a:rPr lang="en-US" sz="1200" kern="1200" dirty="0" smtClean="0">
                <a:solidFill>
                  <a:schemeClr val="tx1"/>
                </a:solidFill>
                <a:effectLst/>
                <a:latin typeface="+mn-lt"/>
                <a:ea typeface="+mn-ea"/>
                <a:cs typeface="+mn-cs"/>
              </a:rPr>
              <a:t>”. To read in this dataset we need to use a nested function </a:t>
            </a:r>
            <a:r>
              <a:rPr lang="en-US" sz="1200"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inside read.csv(). You have this code in the </a:t>
            </a:r>
            <a:r>
              <a:rPr lang="en-US" sz="1200" kern="1200" dirty="0" err="1" smtClean="0">
                <a:solidFill>
                  <a:schemeClr val="tx1"/>
                </a:solidFill>
                <a:effectLst/>
                <a:latin typeface="+mn-lt"/>
                <a:ea typeface="+mn-ea"/>
                <a:cs typeface="+mn-cs"/>
              </a:rPr>
              <a:t>crashcourse.R</a:t>
            </a:r>
            <a:r>
              <a:rPr lang="en-US" sz="1200" kern="1200" dirty="0" smtClean="0">
                <a:solidFill>
                  <a:schemeClr val="tx1"/>
                </a:solidFill>
                <a:effectLst/>
                <a:latin typeface="+mn-lt"/>
                <a:ea typeface="+mn-ea"/>
                <a:cs typeface="+mn-cs"/>
              </a:rPr>
              <a:t> script, so just highlight it and hit Run. You should see the variable appear in your Environment pane.</a:t>
            </a:r>
          </a:p>
          <a:p>
            <a:r>
              <a:rPr lang="en-US" sz="1200" kern="1200" dirty="0" smtClean="0">
                <a:solidFill>
                  <a:schemeClr val="tx1"/>
                </a:solidFill>
                <a:effectLst/>
                <a:latin typeface="+mn-lt"/>
                <a:ea typeface="+mn-ea"/>
                <a:cs typeface="+mn-cs"/>
              </a:rPr>
              <a:t>Let’s view it from the </a:t>
            </a:r>
            <a:r>
              <a:rPr lang="en-US" sz="1200" kern="1200" dirty="0" err="1" smtClean="0">
                <a:solidFill>
                  <a:schemeClr val="tx1"/>
                </a:solidFill>
                <a:effectLst/>
                <a:latin typeface="+mn-lt"/>
                <a:ea typeface="+mn-ea"/>
                <a:cs typeface="+mn-cs"/>
              </a:rPr>
              <a:t>RStudio</a:t>
            </a:r>
            <a:r>
              <a:rPr lang="en-US" sz="1200" kern="1200" dirty="0" smtClean="0">
                <a:solidFill>
                  <a:schemeClr val="tx1"/>
                </a:solidFill>
                <a:effectLst/>
                <a:latin typeface="+mn-lt"/>
                <a:ea typeface="+mn-ea"/>
                <a:cs typeface="+mn-cs"/>
              </a:rPr>
              <a:t> Environment, click on a small table icon on the right from the variable name. This dataset shows a sample of data on flights from NYC in 2013, including the weather conditions.</a:t>
            </a:r>
          </a:p>
          <a:p>
            <a:r>
              <a:rPr lang="en-US" sz="1200" kern="1200" dirty="0" smtClean="0">
                <a:solidFill>
                  <a:schemeClr val="tx1"/>
                </a:solidFill>
                <a:effectLst/>
                <a:latin typeface="+mn-lt"/>
                <a:ea typeface="+mn-ea"/>
                <a:cs typeface="+mn-cs"/>
              </a:rPr>
              <a:t>Can we tell how many variables and observations the data has?</a:t>
            </a:r>
          </a:p>
          <a:p>
            <a:endParaRPr lang="en-US" dirty="0"/>
          </a:p>
        </p:txBody>
      </p:sp>
      <p:sp>
        <p:nvSpPr>
          <p:cNvPr id="4" name="Slide Number Placeholder 3"/>
          <p:cNvSpPr>
            <a:spLocks noGrp="1"/>
          </p:cNvSpPr>
          <p:nvPr>
            <p:ph type="sldNum" sz="quarter" idx="10"/>
          </p:nvPr>
        </p:nvSpPr>
        <p:spPr/>
        <p:txBody>
          <a:bodyPr/>
          <a:lstStyle/>
          <a:p>
            <a:fld id="{25E9E029-00C6-4403-8383-FE9C228589B8}" type="slidenum">
              <a:rPr lang="en-US" smtClean="0"/>
              <a:pPr/>
              <a:t>14</a:t>
            </a:fld>
            <a:endParaRPr lang="en-US"/>
          </a:p>
        </p:txBody>
      </p:sp>
    </p:spTree>
    <p:extLst>
      <p:ext uri="{BB962C8B-B14F-4D97-AF65-F5344CB8AC3E}">
        <p14:creationId xmlns:p14="http://schemas.microsoft.com/office/powerpoint/2010/main" val="201752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are some of the more common data types – numbers and strings. Numbers can in fact be called different things – integer, float, double, long, number. String is basically a text variable. However if it looks like a string, it doesn’t necessary mean a string…</a:t>
            </a:r>
          </a:p>
          <a:p>
            <a:endParaRPr lang="en-US" dirty="0"/>
          </a:p>
        </p:txBody>
      </p:sp>
      <p:sp>
        <p:nvSpPr>
          <p:cNvPr id="4" name="Slide Number Placeholder 3"/>
          <p:cNvSpPr>
            <a:spLocks noGrp="1"/>
          </p:cNvSpPr>
          <p:nvPr>
            <p:ph type="sldNum" sz="quarter" idx="10"/>
          </p:nvPr>
        </p:nvSpPr>
        <p:spPr/>
        <p:txBody>
          <a:bodyPr/>
          <a:lstStyle/>
          <a:p>
            <a:fld id="{25E9E029-00C6-4403-8383-FE9C228589B8}" type="slidenum">
              <a:rPr lang="en-US" smtClean="0"/>
              <a:pPr/>
              <a:t>17</a:t>
            </a:fld>
            <a:endParaRPr lang="en-US"/>
          </a:p>
        </p:txBody>
      </p:sp>
    </p:spTree>
    <p:extLst>
      <p:ext uri="{BB962C8B-B14F-4D97-AF65-F5344CB8AC3E}">
        <p14:creationId xmlns:p14="http://schemas.microsoft.com/office/powerpoint/2010/main" val="2882744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Instead it could mean a factor. Factors are used for nominal variables with several categories or in R called levels. They are useful in analyses, recoding values, renaming values. </a:t>
            </a:r>
          </a:p>
          <a:p>
            <a:r>
              <a:rPr lang="en-US" sz="1200" kern="1200" dirty="0" smtClean="0">
                <a:solidFill>
                  <a:schemeClr val="tx1"/>
                </a:solidFill>
                <a:effectLst/>
                <a:latin typeface="+mn-lt"/>
                <a:ea typeface="+mn-ea"/>
                <a:cs typeface="+mn-cs"/>
              </a:rPr>
              <a:t>For each category (F or M in this example), R stores an integer (number/index), ordering the categories alphabetically by default. So if you are curious what categories you can have in a factor variable – type levels on the name of the variable, here Gender. </a:t>
            </a:r>
          </a:p>
          <a:p>
            <a:r>
              <a:rPr lang="en-US" sz="1200" kern="1200" dirty="0" smtClean="0">
                <a:solidFill>
                  <a:schemeClr val="tx1"/>
                </a:solidFill>
                <a:effectLst/>
                <a:latin typeface="+mn-lt"/>
                <a:ea typeface="+mn-ea"/>
                <a:cs typeface="+mn-cs"/>
              </a:rPr>
              <a:t>They need to be handled with caution, cannot just replace a factor value with a value not in the range. It’s like a protection mechanism. Also if now even if I delete all the rows with M (male) in the Gender column, it will still show levels() as “F” and “M”, because originally these were the possible values.</a:t>
            </a:r>
          </a:p>
          <a:p>
            <a:r>
              <a:rPr lang="en-US" sz="1200" kern="1200" dirty="0" smtClean="0">
                <a:solidFill>
                  <a:schemeClr val="tx1"/>
                </a:solidFill>
                <a:effectLst/>
                <a:latin typeface="+mn-lt"/>
                <a:ea typeface="+mn-ea"/>
                <a:cs typeface="+mn-cs"/>
              </a:rPr>
              <a:t>Any questions on this?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E9E029-00C6-4403-8383-FE9C228589B8}"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Logicals</a:t>
            </a:r>
            <a:r>
              <a:rPr lang="en-US" sz="1200" kern="1200" dirty="0" smtClean="0">
                <a:solidFill>
                  <a:schemeClr val="tx1"/>
                </a:solidFill>
                <a:effectLst/>
                <a:latin typeface="+mn-lt"/>
                <a:ea typeface="+mn-ea"/>
                <a:cs typeface="+mn-cs"/>
              </a:rPr>
              <a:t> are basically the TRUE and FALSE values, used for comparisons of data – vector to vector, single value to single value, to filter data for example, or verify a condition. You will come to use them in R very often.</a:t>
            </a:r>
          </a:p>
          <a:p>
            <a:r>
              <a:rPr lang="en-US" sz="1200" kern="1200" dirty="0" smtClean="0">
                <a:solidFill>
                  <a:schemeClr val="tx1"/>
                </a:solidFill>
                <a:effectLst/>
                <a:latin typeface="+mn-lt"/>
                <a:ea typeface="+mn-ea"/>
                <a:cs typeface="+mn-cs"/>
              </a:rPr>
              <a:t>TRUE and FALSE can be used by themselves in parameters to functions for example or as values in a dataset, for instance instead of Yes or No. They can be returned as output from functions. In this example, the function is.na() returns whether the values of the vector inside are missing (NA). If a value is NA it will say TRUE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E9E029-00C6-4403-8383-FE9C228589B8}" type="slidenum">
              <a:rPr lang="en-US" smtClean="0"/>
              <a:pPr/>
              <a:t>19</a:t>
            </a:fld>
            <a:endParaRPr lang="en-US"/>
          </a:p>
        </p:txBody>
      </p:sp>
    </p:spTree>
    <p:extLst>
      <p:ext uri="{BB962C8B-B14F-4D97-AF65-F5344CB8AC3E}">
        <p14:creationId xmlns:p14="http://schemas.microsoft.com/office/powerpoint/2010/main" val="1344185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about dollar sign use to call variables/columns –</a:t>
            </a:r>
            <a:r>
              <a:rPr lang="en-US" baseline="0" dirty="0" smtClean="0"/>
              <a:t> relate to the </a:t>
            </a:r>
            <a:r>
              <a:rPr lang="en-US" baseline="0" dirty="0" err="1" smtClean="0"/>
              <a:t>str</a:t>
            </a:r>
            <a:r>
              <a:rPr lang="en-US" baseline="0" dirty="0" smtClean="0"/>
              <a:t>() notation</a:t>
            </a:r>
            <a:endParaRPr lang="en-US" dirty="0"/>
          </a:p>
        </p:txBody>
      </p:sp>
      <p:sp>
        <p:nvSpPr>
          <p:cNvPr id="4" name="Slide Number Placeholder 3"/>
          <p:cNvSpPr>
            <a:spLocks noGrp="1"/>
          </p:cNvSpPr>
          <p:nvPr>
            <p:ph type="sldNum" sz="quarter" idx="10"/>
          </p:nvPr>
        </p:nvSpPr>
        <p:spPr/>
        <p:txBody>
          <a:bodyPr/>
          <a:lstStyle/>
          <a:p>
            <a:fld id="{25E9E029-00C6-4403-8383-FE9C228589B8}"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order to use data in functions you may need to access only specific parts of it, not the whole dataset.</a:t>
            </a:r>
          </a:p>
          <a:p>
            <a:r>
              <a:rPr lang="en-US" sz="1200" kern="1200" dirty="0" smtClean="0">
                <a:solidFill>
                  <a:schemeClr val="tx1"/>
                </a:solidFill>
                <a:effectLst/>
                <a:latin typeface="+mn-lt"/>
                <a:ea typeface="+mn-ea"/>
                <a:cs typeface="+mn-cs"/>
              </a:rPr>
              <a:t>In a data frame there are two dimensions, - rows and columns</a:t>
            </a:r>
          </a:p>
          <a:p>
            <a:r>
              <a:rPr lang="en-US" sz="1200" kern="1200" dirty="0" smtClean="0">
                <a:solidFill>
                  <a:schemeClr val="tx1"/>
                </a:solidFill>
                <a:effectLst/>
                <a:latin typeface="+mn-lt"/>
                <a:ea typeface="+mn-ea"/>
                <a:cs typeface="+mn-cs"/>
              </a:rPr>
              <a:t>In a vector there’s one dimension – row, so you can refer to its index, from 1 to however many elements it contains</a:t>
            </a:r>
          </a:p>
          <a:p>
            <a:r>
              <a:rPr lang="en-US" sz="1200" kern="1200" dirty="0" smtClean="0">
                <a:solidFill>
                  <a:schemeClr val="tx1"/>
                </a:solidFill>
                <a:effectLst/>
                <a:latin typeface="+mn-lt"/>
                <a:ea typeface="+mn-ea"/>
                <a:cs typeface="+mn-cs"/>
              </a:rPr>
              <a:t>Notice that when you subset a </a:t>
            </a:r>
            <a:r>
              <a:rPr lang="en-US" sz="1200" kern="1200" dirty="0" err="1" smtClean="0">
                <a:solidFill>
                  <a:schemeClr val="tx1"/>
                </a:solidFill>
                <a:effectLst/>
                <a:latin typeface="+mn-lt"/>
                <a:ea typeface="+mn-ea"/>
                <a:cs typeface="+mn-cs"/>
              </a:rPr>
              <a:t>dataframe</a:t>
            </a:r>
            <a:r>
              <a:rPr lang="en-US" sz="1200" kern="1200" dirty="0" smtClean="0">
                <a:solidFill>
                  <a:schemeClr val="tx1"/>
                </a:solidFill>
                <a:effectLst/>
                <a:latin typeface="+mn-lt"/>
                <a:ea typeface="+mn-ea"/>
                <a:cs typeface="+mn-cs"/>
              </a:rPr>
              <a:t> horizontally (get specific observations) you get a </a:t>
            </a:r>
            <a:r>
              <a:rPr lang="en-US" sz="1200" kern="1200" dirty="0" err="1" smtClean="0">
                <a:solidFill>
                  <a:schemeClr val="tx1"/>
                </a:solidFill>
                <a:effectLst/>
                <a:latin typeface="+mn-lt"/>
                <a:ea typeface="+mn-ea"/>
                <a:cs typeface="+mn-cs"/>
              </a:rPr>
              <a:t>dataframe</a:t>
            </a:r>
            <a:r>
              <a:rPr lang="en-US" sz="1200" kern="1200" dirty="0" smtClean="0">
                <a:solidFill>
                  <a:schemeClr val="tx1"/>
                </a:solidFill>
                <a:effectLst/>
                <a:latin typeface="+mn-lt"/>
                <a:ea typeface="+mn-ea"/>
                <a:cs typeface="+mn-cs"/>
              </a:rPr>
              <a:t> as output, when you subset it vertically, you only get a single vector.</a:t>
            </a:r>
          </a:p>
          <a:p>
            <a:r>
              <a:rPr lang="en-US" sz="1200" kern="1200" dirty="0" smtClean="0">
                <a:solidFill>
                  <a:schemeClr val="tx1"/>
                </a:solidFill>
                <a:effectLst/>
                <a:latin typeface="+mn-lt"/>
                <a:ea typeface="+mn-ea"/>
                <a:cs typeface="+mn-cs"/>
              </a:rPr>
              <a:t>If you don’t specify how many rows you need in head or tail – 6 is the default</a:t>
            </a:r>
          </a:p>
          <a:p>
            <a:r>
              <a:rPr lang="en-US" sz="1200" kern="1200" dirty="0" smtClean="0">
                <a:solidFill>
                  <a:schemeClr val="tx1"/>
                </a:solidFill>
                <a:effectLst/>
                <a:latin typeface="+mn-lt"/>
                <a:ea typeface="+mn-ea"/>
                <a:cs typeface="+mn-cs"/>
              </a:rPr>
              <a:t>In conditional statements beware of NAs, they mess up the conditions, so additional expressions needed. Better to use subset() function if you’re not sure about NAs.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E9E029-00C6-4403-8383-FE9C228589B8}" type="slidenum">
              <a:rPr lang="en-US" smtClean="0"/>
              <a:pPr/>
              <a:t>22</a:t>
            </a:fld>
            <a:endParaRPr lang="en-US"/>
          </a:p>
        </p:txBody>
      </p:sp>
    </p:spTree>
    <p:extLst>
      <p:ext uri="{BB962C8B-B14F-4D97-AF65-F5344CB8AC3E}">
        <p14:creationId xmlns:p14="http://schemas.microsoft.com/office/powerpoint/2010/main" val="1104105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create a new variable in an existing dataset, pretend as if it’s already there. Name it assign it the values you want, as you would when creating any other variable. So here we refer to the dataset patients and it’s not-yet-existing variable </a:t>
            </a:r>
            <a:r>
              <a:rPr lang="en-US" sz="1200" kern="1200" dirty="0" err="1" smtClean="0">
                <a:solidFill>
                  <a:schemeClr val="tx1"/>
                </a:solidFill>
                <a:effectLst/>
                <a:latin typeface="+mn-lt"/>
                <a:ea typeface="+mn-ea"/>
                <a:cs typeface="+mn-cs"/>
              </a:rPr>
              <a:t>BloodSugar</a:t>
            </a:r>
            <a:r>
              <a:rPr lang="en-US" sz="1200" kern="1200" dirty="0" smtClean="0">
                <a:solidFill>
                  <a:schemeClr val="tx1"/>
                </a:solidFill>
                <a:effectLst/>
                <a:latin typeface="+mn-lt"/>
                <a:ea typeface="+mn-ea"/>
                <a:cs typeface="+mn-cs"/>
              </a:rPr>
              <a:t>, we assign the four values to it and we are done. Just be careful to pass as many values to the variable as there are rows in the dataset, otherwise you will get an error.</a:t>
            </a:r>
          </a:p>
          <a:p>
            <a:endParaRPr lang="en-US" dirty="0"/>
          </a:p>
        </p:txBody>
      </p:sp>
      <p:sp>
        <p:nvSpPr>
          <p:cNvPr id="4" name="Slide Number Placeholder 3"/>
          <p:cNvSpPr>
            <a:spLocks noGrp="1"/>
          </p:cNvSpPr>
          <p:nvPr>
            <p:ph type="sldNum" sz="quarter" idx="10"/>
          </p:nvPr>
        </p:nvSpPr>
        <p:spPr/>
        <p:txBody>
          <a:bodyPr/>
          <a:lstStyle/>
          <a:p>
            <a:fld id="{25E9E029-00C6-4403-8383-FE9C228589B8}" type="slidenum">
              <a:rPr lang="en-US" smtClean="0"/>
              <a:pPr/>
              <a:t>24</a:t>
            </a:fld>
            <a:endParaRPr lang="en-US"/>
          </a:p>
        </p:txBody>
      </p:sp>
    </p:spTree>
    <p:extLst>
      <p:ext uri="{BB962C8B-B14F-4D97-AF65-F5344CB8AC3E}">
        <p14:creationId xmlns:p14="http://schemas.microsoft.com/office/powerpoint/2010/main" val="1340984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you will learn about R and </a:t>
            </a:r>
            <a:r>
              <a:rPr lang="en-US" sz="1200" kern="1200" dirty="0" err="1" smtClean="0">
                <a:solidFill>
                  <a:schemeClr val="tx1"/>
                </a:solidFill>
                <a:effectLst/>
                <a:latin typeface="+mn-lt"/>
                <a:ea typeface="+mn-ea"/>
                <a:cs typeface="+mn-cs"/>
              </a:rPr>
              <a:t>RStudio</a:t>
            </a:r>
            <a:r>
              <a:rPr lang="en-US" sz="1200" kern="1200" dirty="0" smtClean="0">
                <a:solidFill>
                  <a:schemeClr val="tx1"/>
                </a:solidFill>
                <a:effectLst/>
                <a:latin typeface="+mn-lt"/>
                <a:ea typeface="+mn-ea"/>
                <a:cs typeface="+mn-cs"/>
              </a:rPr>
              <a:t>, basic concepts of working with R, reading and writing data, basic functions, some data wrangling, and plotting.</a:t>
            </a:r>
          </a:p>
          <a:p>
            <a:endParaRPr lang="en-US" dirty="0"/>
          </a:p>
        </p:txBody>
      </p:sp>
      <p:sp>
        <p:nvSpPr>
          <p:cNvPr id="4" name="Slide Number Placeholder 3"/>
          <p:cNvSpPr>
            <a:spLocks noGrp="1"/>
          </p:cNvSpPr>
          <p:nvPr>
            <p:ph type="sldNum" sz="quarter" idx="10"/>
          </p:nvPr>
        </p:nvSpPr>
        <p:spPr/>
        <p:txBody>
          <a:bodyPr/>
          <a:lstStyle/>
          <a:p>
            <a:fld id="{25E9E029-00C6-4403-8383-FE9C228589B8}" type="slidenum">
              <a:rPr lang="en-US" smtClean="0"/>
              <a:pPr/>
              <a:t>3</a:t>
            </a:fld>
            <a:endParaRPr lang="en-US"/>
          </a:p>
        </p:txBody>
      </p:sp>
    </p:spTree>
    <p:extLst>
      <p:ext uri="{BB962C8B-B14F-4D97-AF65-F5344CB8AC3E}">
        <p14:creationId xmlns:p14="http://schemas.microsoft.com/office/powerpoint/2010/main" val="848650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many ways and functions</a:t>
            </a:r>
            <a:r>
              <a:rPr lang="en-US" baseline="0" dirty="0" smtClean="0"/>
              <a:t> to perform the same task in R, the difference is how easy they are to call and how fast they work on large datasets. One package that does it all and fast is called dplyr, developed by Hadley </a:t>
            </a:r>
            <a:r>
              <a:rPr lang="en-US" baseline="0" dirty="0" err="1" smtClean="0"/>
              <a:t>Wickam</a:t>
            </a:r>
            <a:r>
              <a:rPr lang="en-US" baseline="0" dirty="0" smtClean="0"/>
              <a:t> and a few other dedicated R-programmers. </a:t>
            </a:r>
          </a:p>
          <a:p>
            <a:r>
              <a:rPr lang="en-US" baseline="0" dirty="0" smtClean="0"/>
              <a:t>Merge is by default inner join, but you can make it left, right, or outer.</a:t>
            </a:r>
            <a:endParaRPr lang="en-US" dirty="0"/>
          </a:p>
        </p:txBody>
      </p:sp>
      <p:sp>
        <p:nvSpPr>
          <p:cNvPr id="4" name="Slide Number Placeholder 3"/>
          <p:cNvSpPr>
            <a:spLocks noGrp="1"/>
          </p:cNvSpPr>
          <p:nvPr>
            <p:ph type="sldNum" sz="quarter" idx="10"/>
          </p:nvPr>
        </p:nvSpPr>
        <p:spPr/>
        <p:txBody>
          <a:bodyPr/>
          <a:lstStyle/>
          <a:p>
            <a:fld id="{25E9E029-00C6-4403-8383-FE9C228589B8}"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first two arguments in </a:t>
            </a:r>
            <a:r>
              <a:rPr lang="en-US" baseline="0" dirty="0" err="1" smtClean="0"/>
              <a:t>qplot</a:t>
            </a:r>
            <a:r>
              <a:rPr lang="en-US" baseline="0" dirty="0" smtClean="0"/>
              <a:t>() don’t need to be named, but others better be.</a:t>
            </a:r>
            <a:endParaRPr lang="en-US" dirty="0"/>
          </a:p>
        </p:txBody>
      </p:sp>
      <p:sp>
        <p:nvSpPr>
          <p:cNvPr id="4" name="Slide Number Placeholder 3"/>
          <p:cNvSpPr>
            <a:spLocks noGrp="1"/>
          </p:cNvSpPr>
          <p:nvPr>
            <p:ph type="sldNum" sz="quarter" idx="10"/>
          </p:nvPr>
        </p:nvSpPr>
        <p:spPr/>
        <p:txBody>
          <a:bodyPr/>
          <a:lstStyle/>
          <a:p>
            <a:fld id="{25E9E029-00C6-4403-8383-FE9C228589B8}" type="slidenum">
              <a:rPr lang="en-US" smtClean="0"/>
              <a:pPr/>
              <a:t>28</a:t>
            </a:fld>
            <a:endParaRPr lang="en-US"/>
          </a:p>
        </p:txBody>
      </p:sp>
    </p:spTree>
    <p:extLst>
      <p:ext uri="{BB962C8B-B14F-4D97-AF65-F5344CB8AC3E}">
        <p14:creationId xmlns:p14="http://schemas.microsoft.com/office/powerpoint/2010/main" val="4063977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two arguments in </a:t>
            </a:r>
            <a:r>
              <a:rPr lang="en-US" sz="1200" kern="1200" dirty="0" err="1" smtClean="0">
                <a:solidFill>
                  <a:schemeClr val="tx1"/>
                </a:solidFill>
                <a:effectLst/>
                <a:latin typeface="+mn-lt"/>
                <a:ea typeface="+mn-ea"/>
                <a:cs typeface="+mn-cs"/>
              </a:rPr>
              <a:t>qplot</a:t>
            </a:r>
            <a:r>
              <a:rPr lang="en-US" sz="1200" kern="1200" dirty="0" smtClean="0">
                <a:solidFill>
                  <a:schemeClr val="tx1"/>
                </a:solidFill>
                <a:effectLst/>
                <a:latin typeface="+mn-lt"/>
                <a:ea typeface="+mn-ea"/>
                <a:cs typeface="+mn-cs"/>
              </a:rPr>
              <a:t>() don’t need to be named, but others better be.</a:t>
            </a:r>
          </a:p>
          <a:p>
            <a:endParaRPr lang="en-US" dirty="0"/>
          </a:p>
        </p:txBody>
      </p:sp>
      <p:sp>
        <p:nvSpPr>
          <p:cNvPr id="4" name="Slide Number Placeholder 3"/>
          <p:cNvSpPr>
            <a:spLocks noGrp="1"/>
          </p:cNvSpPr>
          <p:nvPr>
            <p:ph type="sldNum" sz="quarter" idx="10"/>
          </p:nvPr>
        </p:nvSpPr>
        <p:spPr/>
        <p:txBody>
          <a:bodyPr/>
          <a:lstStyle/>
          <a:p>
            <a:fld id="{25E9E029-00C6-4403-8383-FE9C228589B8}" type="slidenum">
              <a:rPr lang="en-US" smtClean="0"/>
              <a:pPr/>
              <a:t>29</a:t>
            </a:fld>
            <a:endParaRPr lang="en-US"/>
          </a:p>
        </p:txBody>
      </p:sp>
    </p:spTree>
    <p:extLst>
      <p:ext uri="{BB962C8B-B14F-4D97-AF65-F5344CB8AC3E}">
        <p14:creationId xmlns:p14="http://schemas.microsoft.com/office/powerpoint/2010/main" val="3233465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Some of you may point out limitations of R, such as by default it’s single-thread and loads all data in memory. However, this limitation has been overcome by developers of packages that allow R to support parallelization of processes which helps when you work with large amounts of data (over 1.5 </a:t>
            </a:r>
            <a:r>
              <a:rPr lang="en-US" sz="1200" kern="1200" dirty="0" err="1" smtClean="0">
                <a:solidFill>
                  <a:schemeClr val="tx1"/>
                </a:solidFill>
                <a:effectLst/>
                <a:latin typeface="+mn-lt"/>
                <a:ea typeface="+mn-ea"/>
                <a:cs typeface="+mn-cs"/>
              </a:rPr>
              <a:t>mln</a:t>
            </a:r>
            <a:r>
              <a:rPr lang="en-US" sz="1200" kern="1200" dirty="0" smtClean="0">
                <a:solidFill>
                  <a:schemeClr val="tx1"/>
                </a:solidFill>
                <a:effectLst/>
                <a:latin typeface="+mn-lt"/>
                <a:ea typeface="+mn-ea"/>
                <a:cs typeface="+mn-cs"/>
              </a:rPr>
              <a:t> rows). Also lack of official support is not a problem to most R developers, because you can use Google, </a:t>
            </a:r>
            <a:r>
              <a:rPr lang="en-US" sz="1200" kern="1200" dirty="0" err="1" smtClean="0">
                <a:solidFill>
                  <a:schemeClr val="tx1"/>
                </a:solidFill>
                <a:effectLst/>
                <a:latin typeface="+mn-lt"/>
                <a:ea typeface="+mn-ea"/>
                <a:cs typeface="+mn-cs"/>
              </a:rPr>
              <a:t>StackOverflow</a:t>
            </a:r>
            <a:r>
              <a:rPr lang="en-US" sz="1200" kern="1200" dirty="0" smtClean="0">
                <a:solidFill>
                  <a:schemeClr val="tx1"/>
                </a:solidFill>
                <a:effectLst/>
                <a:latin typeface="+mn-lt"/>
                <a:ea typeface="+mn-ea"/>
                <a:cs typeface="+mn-cs"/>
              </a:rPr>
              <a:t>. If package is new – submit issue to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repo, which I’ve done a few times and it works well.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HP Distributed R http://www.vertica.com/hp-vertica-products/hp-vertica-distributed-r/</a:t>
            </a:r>
          </a:p>
          <a:p>
            <a:endParaRPr lang="en-US" dirty="0"/>
          </a:p>
        </p:txBody>
      </p:sp>
      <p:sp>
        <p:nvSpPr>
          <p:cNvPr id="4" name="Slide Number Placeholder 3"/>
          <p:cNvSpPr>
            <a:spLocks noGrp="1"/>
          </p:cNvSpPr>
          <p:nvPr>
            <p:ph type="sldNum" sz="quarter" idx="10"/>
          </p:nvPr>
        </p:nvSpPr>
        <p:spPr/>
        <p:txBody>
          <a:bodyPr/>
          <a:lstStyle/>
          <a:p>
            <a:fld id="{25E9E029-00C6-4403-8383-FE9C228589B8}" type="slidenum">
              <a:rPr lang="en-US" smtClean="0"/>
              <a:pPr/>
              <a:t>33</a:t>
            </a:fld>
            <a:endParaRPr lang="en-US"/>
          </a:p>
        </p:txBody>
      </p:sp>
    </p:spTree>
    <p:extLst>
      <p:ext uri="{BB962C8B-B14F-4D97-AF65-F5344CB8AC3E}">
        <p14:creationId xmlns:p14="http://schemas.microsoft.com/office/powerpoint/2010/main" val="4249479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we start talking about R, I would like to find out how many of you are already familiar with that language? </a:t>
            </a:r>
          </a:p>
          <a:p>
            <a:r>
              <a:rPr lang="en-US" sz="1200" kern="1200" dirty="0" smtClean="0">
                <a:solidFill>
                  <a:schemeClr val="tx1"/>
                </a:solidFill>
                <a:effectLst/>
                <a:latin typeface="+mn-lt"/>
                <a:ea typeface="+mn-ea"/>
                <a:cs typeface="+mn-cs"/>
              </a:rPr>
              <a:t>Great, so for some people this information may not be new, but I would still like to mention that R is a very powerful open-source programming language, with over 5000 packages, which are essentially extensions to its functionality in different fields of science, research and now even Big Data. It has been around longer than Java, can be connected to databases and various software and can scrape data from websites, social media and other web resources. </a:t>
            </a:r>
          </a:p>
          <a:p>
            <a:r>
              <a:rPr lang="en-US" sz="1200" kern="1200" dirty="0" smtClean="0">
                <a:solidFill>
                  <a:schemeClr val="tx1"/>
                </a:solidFill>
                <a:effectLst/>
                <a:latin typeface="+mn-lt"/>
                <a:ea typeface="+mn-ea"/>
                <a:cs typeface="+mn-cs"/>
              </a:rPr>
              <a:t>Although some organizations may not use it on production, since it’s open-source, it is a great tool to be used internally, for research and prototyping. There are however, fully-supported versions of R offered by Oracle, Revolution Analytics, </a:t>
            </a:r>
            <a:r>
              <a:rPr lang="en-US" sz="1200" kern="1200" dirty="0" err="1" smtClean="0">
                <a:solidFill>
                  <a:schemeClr val="tx1"/>
                </a:solidFill>
                <a:effectLst/>
                <a:latin typeface="+mn-lt"/>
                <a:ea typeface="+mn-ea"/>
                <a:cs typeface="+mn-cs"/>
              </a:rPr>
              <a:t>RStudio</a:t>
            </a:r>
            <a:r>
              <a:rPr lang="en-US" sz="1200" kern="1200" dirty="0" smtClean="0">
                <a:solidFill>
                  <a:schemeClr val="tx1"/>
                </a:solidFill>
                <a:effectLst/>
                <a:latin typeface="+mn-lt"/>
                <a:ea typeface="+mn-ea"/>
                <a:cs typeface="+mn-cs"/>
              </a:rPr>
              <a:t> and some other providers, which will guarantee a reliable performance worthy of Production level. </a:t>
            </a:r>
          </a:p>
          <a:p>
            <a:r>
              <a:rPr lang="en-US" sz="1200" kern="1200" dirty="0" smtClean="0">
                <a:solidFill>
                  <a:schemeClr val="tx1"/>
                </a:solidFill>
                <a:effectLst/>
                <a:latin typeface="+mn-lt"/>
                <a:ea typeface="+mn-ea"/>
                <a:cs typeface="+mn-cs"/>
              </a:rPr>
              <a:t>Think of R as perhaps the only programming language perfect for handling data. When you hear programming you imagine Java object-oriented probably with objects and instances and classes and functions, but with R it’s mostly procedural programming, where each line of code is a command that you give to R to perform on your data, even though it can be object-oriented if you need it to be.</a:t>
            </a:r>
          </a:p>
          <a:p>
            <a:endParaRPr lang="en-US" dirty="0"/>
          </a:p>
        </p:txBody>
      </p:sp>
      <p:sp>
        <p:nvSpPr>
          <p:cNvPr id="4" name="Slide Number Placeholder 3"/>
          <p:cNvSpPr>
            <a:spLocks noGrp="1"/>
          </p:cNvSpPr>
          <p:nvPr>
            <p:ph type="sldNum" sz="quarter" idx="10"/>
          </p:nvPr>
        </p:nvSpPr>
        <p:spPr/>
        <p:txBody>
          <a:bodyPr/>
          <a:lstStyle/>
          <a:p>
            <a:fld id="{25E9E029-00C6-4403-8383-FE9C228589B8}" type="slidenum">
              <a:rPr lang="en-US" smtClean="0"/>
              <a:pPr/>
              <a:t>4</a:t>
            </a:fld>
            <a:endParaRPr lang="en-US"/>
          </a:p>
        </p:txBody>
      </p:sp>
    </p:spTree>
    <p:extLst>
      <p:ext uri="{BB962C8B-B14F-4D97-AF65-F5344CB8AC3E}">
        <p14:creationId xmlns:p14="http://schemas.microsoft.com/office/powerpoint/2010/main" val="3878633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 is great for automating data manipulations, reporting, visualizations. It can be used for reproducible research, which has become very critical in the modern health sciences, where you want other researchers to be able to replicate your results. There’s a heap of packages that allow sophisticated graphs, including network analyses, interactive charts, advanced stat analyses and so on. Using R you can now do distributed computing on large datasets, which means that processes are parallelized and take little time even on Big Data. And using Shiny you can publish research results, reports or other findings as a web app online for other people to see and explore.</a:t>
            </a:r>
          </a:p>
          <a:p>
            <a:r>
              <a:rPr lang="en-US" sz="1200" kern="1200" dirty="0" smtClean="0">
                <a:solidFill>
                  <a:schemeClr val="tx1"/>
                </a:solidFill>
                <a:effectLst/>
                <a:latin typeface="+mn-lt"/>
                <a:ea typeface="+mn-ea"/>
                <a:cs typeface="+mn-cs"/>
              </a:rPr>
              <a:t>As opposed to other stat software, R offers a full freedom of control over functions and data manipulations, and also you have access to all loaded data elements at all times, unlike in </a:t>
            </a:r>
            <a:r>
              <a:rPr lang="en-US" sz="1200" kern="1200" dirty="0" err="1" smtClean="0">
                <a:solidFill>
                  <a:schemeClr val="tx1"/>
                </a:solidFill>
                <a:effectLst/>
                <a:latin typeface="+mn-lt"/>
                <a:ea typeface="+mn-ea"/>
                <a:cs typeface="+mn-cs"/>
              </a:rPr>
              <a:t>Stata</a:t>
            </a:r>
            <a:r>
              <a:rPr lang="en-US" sz="1200" kern="1200" dirty="0" smtClean="0">
                <a:solidFill>
                  <a:schemeClr val="tx1"/>
                </a:solidFill>
                <a:effectLst/>
                <a:latin typeface="+mn-lt"/>
                <a:ea typeface="+mn-ea"/>
                <a:cs typeface="+mn-cs"/>
              </a:rPr>
              <a:t> for instance.</a:t>
            </a:r>
          </a:p>
          <a:p>
            <a:r>
              <a:rPr lang="en-US" sz="1200" kern="1200" dirty="0" smtClean="0">
                <a:solidFill>
                  <a:schemeClr val="tx1"/>
                </a:solidFill>
                <a:effectLst/>
                <a:latin typeface="+mn-lt"/>
                <a:ea typeface="+mn-ea"/>
                <a:cs typeface="+mn-cs"/>
              </a:rPr>
              <a:t>Although challenging at first, you will find it fun, once you learn a bit more about it, and there’s a ton of resources out there to help – check out the Pirate-themed interactive tutorial by </a:t>
            </a:r>
            <a:r>
              <a:rPr lang="en-US" sz="1200" kern="1200" dirty="0" err="1" smtClean="0">
                <a:solidFill>
                  <a:schemeClr val="tx1"/>
                </a:solidFill>
                <a:effectLst/>
                <a:latin typeface="+mn-lt"/>
                <a:ea typeface="+mn-ea"/>
                <a:cs typeface="+mn-cs"/>
              </a:rPr>
              <a:t>codeschool</a:t>
            </a:r>
            <a:r>
              <a:rPr lang="en-US" sz="1200" kern="1200" dirty="0" smtClean="0">
                <a:solidFill>
                  <a:schemeClr val="tx1"/>
                </a:solidFill>
                <a:effectLst/>
                <a:latin typeface="+mn-lt"/>
                <a:ea typeface="+mn-ea"/>
                <a:cs typeface="+mn-cs"/>
              </a:rPr>
              <a:t> - http://tryr.codeschool.com/</a:t>
            </a:r>
          </a:p>
          <a:p>
            <a:r>
              <a:rPr lang="en-US" sz="1200" kern="1200" dirty="0" smtClean="0">
                <a:solidFill>
                  <a:schemeClr val="tx1"/>
                </a:solidFill>
                <a:effectLst/>
                <a:latin typeface="+mn-lt"/>
                <a:ea typeface="+mn-ea"/>
                <a:cs typeface="+mn-cs"/>
              </a:rPr>
              <a:t>Show off some R stuff: </a:t>
            </a:r>
            <a:r>
              <a:rPr lang="en-US" sz="1200" u="sng" kern="1200" dirty="0" smtClean="0">
                <a:solidFill>
                  <a:schemeClr val="tx1"/>
                </a:solidFill>
                <a:effectLst/>
                <a:latin typeface="+mn-lt"/>
                <a:ea typeface="+mn-ea"/>
                <a:cs typeface="+mn-cs"/>
                <a:hlinkClick r:id="rId3"/>
              </a:rPr>
              <a:t>https://smartinsightsfromdata.shinyapps.io/TSupplyDemand/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http://shiny.rstudio.com/gallery/movie-explorer.html</a:t>
            </a:r>
          </a:p>
          <a:p>
            <a:r>
              <a:rPr lang="en-US" sz="1200" kern="1200" dirty="0" smtClean="0">
                <a:solidFill>
                  <a:schemeClr val="tx1"/>
                </a:solidFill>
                <a:effectLst/>
                <a:latin typeface="+mn-lt"/>
                <a:ea typeface="+mn-ea"/>
                <a:cs typeface="+mn-cs"/>
              </a:rPr>
              <a:t>***HP is investing in it (</a:t>
            </a:r>
            <a:r>
              <a:rPr lang="en-US" sz="1200" kern="1200" dirty="0" err="1" smtClean="0">
                <a:solidFill>
                  <a:schemeClr val="tx1"/>
                </a:solidFill>
                <a:effectLst/>
                <a:latin typeface="+mn-lt"/>
                <a:ea typeface="+mn-ea"/>
                <a:cs typeface="+mn-cs"/>
              </a:rPr>
              <a:t>Vertica</a:t>
            </a:r>
            <a:r>
              <a:rPr lang="en-US" sz="1200" kern="1200" dirty="0" smtClean="0">
                <a:solidFill>
                  <a:schemeClr val="tx1"/>
                </a:solidFill>
                <a:effectLst/>
                <a:latin typeface="+mn-lt"/>
                <a:ea typeface="+mn-ea"/>
                <a:cs typeface="+mn-cs"/>
              </a:rPr>
              <a:t>)  and Microsoft is investing in it (</a:t>
            </a:r>
            <a:r>
              <a:rPr lang="en-US" sz="1200" kern="1200" dirty="0" err="1" smtClean="0">
                <a:solidFill>
                  <a:schemeClr val="tx1"/>
                </a:solidFill>
                <a:effectLst/>
                <a:latin typeface="+mn-lt"/>
                <a:ea typeface="+mn-ea"/>
                <a:cs typeface="+mn-cs"/>
              </a:rPr>
              <a:t>RevolutionAnalytics</a:t>
            </a:r>
            <a:r>
              <a:rPr lang="en-US" sz="1200" kern="1200" dirty="0" smtClean="0">
                <a:solidFill>
                  <a:schemeClr val="tx1"/>
                </a:solidFill>
                <a:effectLst/>
                <a:latin typeface="+mn-lt"/>
                <a:ea typeface="+mn-ea"/>
                <a:cs typeface="+mn-cs"/>
              </a:rPr>
              <a:t> purchase).</a:t>
            </a:r>
          </a:p>
          <a:p>
            <a:endParaRPr lang="en-US" dirty="0"/>
          </a:p>
        </p:txBody>
      </p:sp>
      <p:sp>
        <p:nvSpPr>
          <p:cNvPr id="4" name="Slide Number Placeholder 3"/>
          <p:cNvSpPr>
            <a:spLocks noGrp="1"/>
          </p:cNvSpPr>
          <p:nvPr>
            <p:ph type="sldNum" sz="quarter" idx="10"/>
          </p:nvPr>
        </p:nvSpPr>
        <p:spPr/>
        <p:txBody>
          <a:bodyPr/>
          <a:lstStyle/>
          <a:p>
            <a:fld id="{25E9E029-00C6-4403-8383-FE9C228589B8}" type="slidenum">
              <a:rPr lang="en-US" smtClean="0"/>
              <a:pPr/>
              <a:t>5</a:t>
            </a:fld>
            <a:endParaRPr lang="en-US"/>
          </a:p>
        </p:txBody>
      </p:sp>
    </p:spTree>
    <p:extLst>
      <p:ext uri="{BB962C8B-B14F-4D97-AF65-F5344CB8AC3E}">
        <p14:creationId xmlns:p14="http://schemas.microsoft.com/office/powerpoint/2010/main" val="39116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RStudio</a:t>
            </a:r>
            <a:r>
              <a:rPr lang="en-US" sz="1200" kern="1200" dirty="0" smtClean="0">
                <a:solidFill>
                  <a:schemeClr val="tx1"/>
                </a:solidFill>
                <a:effectLst/>
                <a:latin typeface="+mn-lt"/>
                <a:ea typeface="+mn-ea"/>
                <a:cs typeface="+mn-cs"/>
              </a:rPr>
              <a:t> is the user interface for R, which allows you a lot of point-and-click functionality for stuff that you wouldn’t necessarily want to type commands for. You can see the main menu on top, and the four main panes.</a:t>
            </a:r>
          </a:p>
          <a:p>
            <a:r>
              <a:rPr lang="en-US" sz="1200" kern="1200" dirty="0" smtClean="0">
                <a:solidFill>
                  <a:schemeClr val="tx1"/>
                </a:solidFill>
                <a:effectLst/>
                <a:latin typeface="+mn-lt"/>
                <a:ea typeface="+mn-ea"/>
                <a:cs typeface="+mn-cs"/>
              </a:rPr>
              <a:t>Top left pane is where you will see your source code or scripts, notice the run button. To execute code in a script file you just highlight it and click run</a:t>
            </a:r>
          </a:p>
          <a:p>
            <a:r>
              <a:rPr lang="en-US" sz="1200" kern="1200" dirty="0" smtClean="0">
                <a:solidFill>
                  <a:schemeClr val="tx1"/>
                </a:solidFill>
                <a:effectLst/>
                <a:latin typeface="+mn-lt"/>
                <a:ea typeface="+mn-ea"/>
                <a:cs typeface="+mn-cs"/>
              </a:rPr>
              <a:t>In the bottom left pane is where you’ll see the console, where you code is actually executed. A lot of times you will execute commands and see the results in the console, except for plots and charts. </a:t>
            </a:r>
          </a:p>
          <a:p>
            <a:r>
              <a:rPr lang="en-US" sz="1200" kern="1200" dirty="0" smtClean="0">
                <a:solidFill>
                  <a:schemeClr val="tx1"/>
                </a:solidFill>
                <a:effectLst/>
                <a:latin typeface="+mn-lt"/>
                <a:ea typeface="+mn-ea"/>
                <a:cs typeface="+mn-cs"/>
              </a:rPr>
              <a:t>In the top right pane you will see Environment and History. The environment will show all variables, objects,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loaded in your computer memory and some info about them, like number of rows columns or elements. History will show the commands you executed and you can rerun them, or copy them into the source file by clicking “To Source”. Notice on the Environment tab, the button to import a dataset from the computer or URL.</a:t>
            </a:r>
          </a:p>
          <a:p>
            <a:r>
              <a:rPr lang="en-US" sz="1200" kern="1200" dirty="0" smtClean="0">
                <a:solidFill>
                  <a:schemeClr val="tx1"/>
                </a:solidFill>
                <a:effectLst/>
                <a:latin typeface="+mn-lt"/>
                <a:ea typeface="+mn-ea"/>
                <a:cs typeface="+mn-cs"/>
              </a:rPr>
              <a:t>In the bottom right pane you will see several helpful tabs – Files, where you can navigate directories and select files, Plots, where you basic plots will display and you can export them to several formats, Packages, where you can select packages to load for use or update, Help – where you can search for unfamiliar functions, commands, etc. And Viewer – where all the more sophisticated charts will be displayed. </a:t>
            </a:r>
          </a:p>
          <a:p>
            <a:r>
              <a:rPr lang="en-US" sz="1200" kern="1200" dirty="0" smtClean="0">
                <a:solidFill>
                  <a:schemeClr val="tx1"/>
                </a:solidFill>
                <a:effectLst/>
                <a:latin typeface="+mn-lt"/>
                <a:ea typeface="+mn-ea"/>
                <a:cs typeface="+mn-cs"/>
              </a:rPr>
              <a:t>Now together, let’s try to customize the appearance of </a:t>
            </a:r>
            <a:r>
              <a:rPr lang="en-US" sz="1200" kern="1200" dirty="0" err="1" smtClean="0">
                <a:solidFill>
                  <a:schemeClr val="tx1"/>
                </a:solidFill>
                <a:effectLst/>
                <a:latin typeface="+mn-lt"/>
                <a:ea typeface="+mn-ea"/>
                <a:cs typeface="+mn-cs"/>
              </a:rPr>
              <a:t>RStudio</a:t>
            </a:r>
            <a:r>
              <a:rPr lang="en-US" sz="1200" kern="1200" dirty="0" smtClean="0">
                <a:solidFill>
                  <a:schemeClr val="tx1"/>
                </a:solidFill>
                <a:effectLst/>
                <a:latin typeface="+mn-lt"/>
                <a:ea typeface="+mn-ea"/>
                <a:cs typeface="+mn-cs"/>
              </a:rPr>
              <a:t>. Please go to </a:t>
            </a:r>
            <a:r>
              <a:rPr lang="en-US" sz="1200" kern="1200" dirty="0" err="1" smtClean="0">
                <a:solidFill>
                  <a:schemeClr val="tx1"/>
                </a:solidFill>
                <a:effectLst/>
                <a:latin typeface="+mn-lt"/>
                <a:ea typeface="+mn-ea"/>
                <a:cs typeface="+mn-cs"/>
              </a:rPr>
              <a:t>RStudio</a:t>
            </a:r>
            <a:r>
              <a:rPr lang="en-US" sz="1200" kern="1200" dirty="0" smtClean="0">
                <a:solidFill>
                  <a:schemeClr val="tx1"/>
                </a:solidFill>
                <a:effectLst/>
                <a:latin typeface="+mn-lt"/>
                <a:ea typeface="+mn-ea"/>
                <a:cs typeface="+mn-cs"/>
              </a:rPr>
              <a:t> if you haven’t yet, click on Tools on the main menu and select Global Options. In the window that pops up click on Appearance tab, you can change size of font, color of source files’ and console background and color of font. Some people prefer the darker colors of background, because it is easier on the eyes, can you see the screen better if I change it to dark?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E9E029-00C6-4403-8383-FE9C228589B8}" type="slidenum">
              <a:rPr lang="en-US" smtClean="0"/>
              <a:pPr/>
              <a:t>6</a:t>
            </a:fld>
            <a:endParaRPr lang="en-US"/>
          </a:p>
        </p:txBody>
      </p:sp>
    </p:spTree>
    <p:extLst>
      <p:ext uri="{BB962C8B-B14F-4D97-AF65-F5344CB8AC3E}">
        <p14:creationId xmlns:p14="http://schemas.microsoft.com/office/powerpoint/2010/main" val="1293630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let’s talk about the working directory. In terms of many programming languages you have to know what directory you’re in, just every galaxy hitchhiker has to know where his towel is. It’s basically your location on the computer map, and every file you work with – reading or writing may need a path relative to your working directory. By default your working directory is your Documents folder on C drive. You can change the working directory by clicking on Session, Set Working Directory and then either set it to the folder from where the source code is open, or choose from the menu. If you’re not sure what directory you’re in currently, look at the console pane – at the top you’ll see the path you’re in. For me, the working directory is folder R Workshop on my flash drive, so I can read files and write files to it without specifying the full address, just using the file’s name. If I wanted to save or read a file from my documents folder, I would need to specify the full address of it or change the working directory.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E9E029-00C6-4403-8383-FE9C228589B8}" type="slidenum">
              <a:rPr lang="en-US" smtClean="0"/>
              <a:pPr/>
              <a:t>7</a:t>
            </a:fld>
            <a:endParaRPr lang="en-US"/>
          </a:p>
        </p:txBody>
      </p:sp>
    </p:spTree>
    <p:extLst>
      <p:ext uri="{BB962C8B-B14F-4D97-AF65-F5344CB8AC3E}">
        <p14:creationId xmlns:p14="http://schemas.microsoft.com/office/powerpoint/2010/main" val="3687312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E9E029-00C6-4403-8383-FE9C228589B8}" type="slidenum">
              <a:rPr lang="en-US" smtClean="0"/>
              <a:pPr/>
              <a:t>8</a:t>
            </a:fld>
            <a:endParaRPr lang="en-US"/>
          </a:p>
        </p:txBody>
      </p:sp>
    </p:spTree>
    <p:extLst>
      <p:ext uri="{BB962C8B-B14F-4D97-AF65-F5344CB8AC3E}">
        <p14:creationId xmlns:p14="http://schemas.microsoft.com/office/powerpoint/2010/main" val="2942507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Commenting in R is very important, that’s how your thought process in a month and just be polite to other researchers and code users. To comment in R, use </a:t>
            </a:r>
            <a:r>
              <a:rPr lang="en-US" sz="1200" kern="1200" dirty="0" err="1" smtClean="0">
                <a:solidFill>
                  <a:schemeClr val="tx1"/>
                </a:solidFill>
                <a:effectLst/>
                <a:latin typeface="+mn-lt"/>
                <a:ea typeface="+mn-ea"/>
                <a:cs typeface="+mn-cs"/>
              </a:rPr>
              <a:t>hashtag</a:t>
            </a:r>
            <a:r>
              <a:rPr lang="en-US" sz="1200" kern="1200" dirty="0" smtClean="0">
                <a:solidFill>
                  <a:schemeClr val="tx1"/>
                </a:solidFill>
                <a:effectLst/>
                <a:latin typeface="+mn-lt"/>
                <a:ea typeface="+mn-ea"/>
                <a:cs typeface="+mn-cs"/>
              </a:rPr>
              <a:t> and space</a:t>
            </a:r>
          </a:p>
          <a:p>
            <a:r>
              <a:rPr lang="en-US" sz="1200" kern="1200" dirty="0" smtClean="0">
                <a:solidFill>
                  <a:schemeClr val="tx1"/>
                </a:solidFill>
                <a:effectLst/>
                <a:latin typeface="+mn-lt"/>
                <a:ea typeface="+mn-ea"/>
                <a:cs typeface="+mn-cs"/>
              </a:rPr>
              <a:t>To work with packages that didn’t come in the base installation of R, you need to install them and load them. Let’s try to install package “ggplot2”. Now let’s load it, using library(ggplot2). Notice that the second time you don’t need quotation marks, because after you installed the package it becomes an object in R and for objects in R you don’t need quotations.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E9E029-00C6-4403-8383-FE9C228589B8}" type="slidenum">
              <a:rPr lang="en-US" smtClean="0"/>
              <a:pPr/>
              <a:t>9</a:t>
            </a:fld>
            <a:endParaRPr lang="en-US"/>
          </a:p>
        </p:txBody>
      </p:sp>
    </p:spTree>
    <p:extLst>
      <p:ext uri="{BB962C8B-B14F-4D97-AF65-F5344CB8AC3E}">
        <p14:creationId xmlns:p14="http://schemas.microsoft.com/office/powerpoint/2010/main" val="1886522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remind ourselves about variables and functions, and if you know this already, bear with me.</a:t>
            </a:r>
          </a:p>
          <a:p>
            <a:r>
              <a:rPr lang="en-US" sz="1200" kern="1200" dirty="0" smtClean="0">
                <a:solidFill>
                  <a:schemeClr val="tx1"/>
                </a:solidFill>
                <a:effectLst/>
                <a:latin typeface="+mn-lt"/>
                <a:ea typeface="+mn-ea"/>
                <a:cs typeface="+mn-cs"/>
              </a:rPr>
              <a:t>Variables and Functions are two common objects in a programming language. Variables store values, large and small, so they can be retrieved at any point in the program, or data analysis. The variable morphs to become the data type of the value stored in it. In R we use variables very often as temporary stages of data analysis.</a:t>
            </a:r>
          </a:p>
          <a:p>
            <a:r>
              <a:rPr lang="en-US" sz="1200" kern="1200" dirty="0" smtClean="0">
                <a:solidFill>
                  <a:schemeClr val="tx1"/>
                </a:solidFill>
                <a:effectLst/>
                <a:latin typeface="+mn-lt"/>
                <a:ea typeface="+mn-ea"/>
                <a:cs typeface="+mn-cs"/>
              </a:rPr>
              <a:t>Functions in the simplest terms, take zero+ arguments and use those arguments to produce an output, which can be values, or even other functions. The output of a function can be assigned to a variable.</a:t>
            </a:r>
          </a:p>
          <a:p>
            <a:endParaRPr lang="en-US" dirty="0"/>
          </a:p>
        </p:txBody>
      </p:sp>
      <p:sp>
        <p:nvSpPr>
          <p:cNvPr id="4" name="Slide Number Placeholder 3"/>
          <p:cNvSpPr>
            <a:spLocks noGrp="1"/>
          </p:cNvSpPr>
          <p:nvPr>
            <p:ph type="sldNum" sz="quarter" idx="10"/>
          </p:nvPr>
        </p:nvSpPr>
        <p:spPr/>
        <p:txBody>
          <a:bodyPr/>
          <a:lstStyle/>
          <a:p>
            <a:fld id="{25E9E029-00C6-4403-8383-FE9C228589B8}" type="slidenum">
              <a:rPr lang="en-US" smtClean="0"/>
              <a:pPr/>
              <a:t>10</a:t>
            </a:fld>
            <a:endParaRPr lang="en-US"/>
          </a:p>
        </p:txBody>
      </p:sp>
    </p:spTree>
    <p:extLst>
      <p:ext uri="{BB962C8B-B14F-4D97-AF65-F5344CB8AC3E}">
        <p14:creationId xmlns:p14="http://schemas.microsoft.com/office/powerpoint/2010/main" val="39672740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Public_Affairs_PPT_V2-0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2975831" y="2253751"/>
            <a:ext cx="4987877" cy="1217083"/>
          </a:xfrm>
        </p:spPr>
        <p:txBody>
          <a:bodyPr/>
          <a:lstStyle>
            <a:lvl1pPr algn="l">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975831" y="3596777"/>
            <a:ext cx="5748804"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327485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pic>
        <p:nvPicPr>
          <p:cNvPr id="6" name="Picture 5" descr="Public_Affairs_PPT-12.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753478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FFFD9A2-ED85-4BB6-80F4-2638398CD929}" type="datetime1">
              <a:rPr lang="en-US" smtClean="0"/>
              <a:pPr/>
              <a:t>5/5/2015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Module 5: Legal &amp; Ethical Considerations</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E90731-1C0F-425B-8394-F0A871A0D5CD}" type="slidenum">
              <a:rPr lang="en-US" smtClean="0"/>
              <a:pPr/>
              <a:t>‹#›</a:t>
            </a:fld>
            <a:endParaRPr lang="en-US"/>
          </a:p>
        </p:txBody>
      </p:sp>
    </p:spTree>
    <p:extLst>
      <p:ext uri="{BB962C8B-B14F-4D97-AF65-F5344CB8AC3E}">
        <p14:creationId xmlns:p14="http://schemas.microsoft.com/office/powerpoint/2010/main" val="1922217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Franklin Gothic Book"/>
            </a:endParaRPr>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Franklin Gothic Book"/>
            </a:endParaRPr>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63499E-5627-453F-860B-CF3626DFE676}" type="datetimeFigureOut">
              <a:rPr lang="en-US" smtClean="0">
                <a:latin typeface="Franklin Gothic Book"/>
              </a:rPr>
              <a:pPr/>
              <a:t>5/5/2015</a:t>
            </a:fld>
            <a:endParaRPr lang="en-US">
              <a:latin typeface="Franklin Gothic Book"/>
            </a:endParaRPr>
          </a:p>
        </p:txBody>
      </p:sp>
      <p:sp>
        <p:nvSpPr>
          <p:cNvPr id="5" name="Footer Placeholder 4"/>
          <p:cNvSpPr>
            <a:spLocks noGrp="1"/>
          </p:cNvSpPr>
          <p:nvPr>
            <p:ph type="ftr" sz="quarter" idx="11"/>
          </p:nvPr>
        </p:nvSpPr>
        <p:spPr/>
        <p:txBody>
          <a:bodyPr/>
          <a:lstStyle/>
          <a:p>
            <a:endParaRPr lang="en-US">
              <a:latin typeface="Franklin Gothic Book"/>
            </a:endParaRPr>
          </a:p>
        </p:txBody>
      </p:sp>
      <p:sp>
        <p:nvSpPr>
          <p:cNvPr id="6" name="Slide Number Placeholder 5"/>
          <p:cNvSpPr>
            <a:spLocks noGrp="1"/>
          </p:cNvSpPr>
          <p:nvPr>
            <p:ph type="sldNum" sz="quarter" idx="12"/>
          </p:nvPr>
        </p:nvSpPr>
        <p:spPr/>
        <p:txBody>
          <a:bodyPr/>
          <a:lstStyle/>
          <a:p>
            <a:fld id="{41609F12-8D55-4335-B076-CD67532E2A14}" type="slidenum">
              <a:rPr lang="en-US" smtClean="0">
                <a:latin typeface="Franklin Gothic Book"/>
              </a:rPr>
              <a:pPr/>
              <a:t>‹#›</a:t>
            </a:fld>
            <a:endParaRPr lang="en-US">
              <a:latin typeface="Franklin Gothic Book"/>
            </a:endParaRPr>
          </a:p>
        </p:txBody>
      </p:sp>
    </p:spTree>
    <p:extLst>
      <p:ext uri="{BB962C8B-B14F-4D97-AF65-F5344CB8AC3E}">
        <p14:creationId xmlns:p14="http://schemas.microsoft.com/office/powerpoint/2010/main" val="42643975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63499E-5627-453F-860B-CF3626DFE676}" type="datetimeFigureOut">
              <a:rPr lang="en-US" smtClean="0">
                <a:latin typeface="Franklin Gothic Book"/>
              </a:rPr>
              <a:pPr/>
              <a:t>5/5/2015</a:t>
            </a:fld>
            <a:endParaRPr lang="en-US">
              <a:latin typeface="Franklin Gothic Book"/>
            </a:endParaRPr>
          </a:p>
        </p:txBody>
      </p:sp>
      <p:sp>
        <p:nvSpPr>
          <p:cNvPr id="5" name="Footer Placeholder 4"/>
          <p:cNvSpPr>
            <a:spLocks noGrp="1"/>
          </p:cNvSpPr>
          <p:nvPr>
            <p:ph type="ftr" sz="quarter" idx="11"/>
          </p:nvPr>
        </p:nvSpPr>
        <p:spPr/>
        <p:txBody>
          <a:bodyPr/>
          <a:lstStyle/>
          <a:p>
            <a:endParaRPr lang="en-US">
              <a:latin typeface="Franklin Gothic Book"/>
            </a:endParaRPr>
          </a:p>
        </p:txBody>
      </p:sp>
      <p:sp>
        <p:nvSpPr>
          <p:cNvPr id="6" name="Slide Number Placeholder 5"/>
          <p:cNvSpPr>
            <a:spLocks noGrp="1"/>
          </p:cNvSpPr>
          <p:nvPr>
            <p:ph type="sldNum" sz="quarter" idx="12"/>
          </p:nvPr>
        </p:nvSpPr>
        <p:spPr/>
        <p:txBody>
          <a:bodyPr/>
          <a:lstStyle/>
          <a:p>
            <a:fld id="{41609F12-8D55-4335-B076-CD67532E2A14}" type="slidenum">
              <a:rPr lang="en-US" smtClean="0">
                <a:latin typeface="Franklin Gothic Book"/>
              </a:rPr>
              <a:pPr/>
              <a:t>‹#›</a:t>
            </a:fld>
            <a:endParaRPr lang="en-US">
              <a:latin typeface="Franklin Gothic Book"/>
            </a:endParaRPr>
          </a:p>
        </p:txBody>
      </p:sp>
    </p:spTree>
    <p:extLst>
      <p:ext uri="{BB962C8B-B14F-4D97-AF65-F5344CB8AC3E}">
        <p14:creationId xmlns:p14="http://schemas.microsoft.com/office/powerpoint/2010/main" val="3096923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Franklin Gothic Book"/>
            </a:endParaRPr>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Franklin Gothic Book"/>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F63499E-5627-453F-860B-CF3626DFE676}" type="datetimeFigureOut">
              <a:rPr lang="en-US" smtClean="0">
                <a:latin typeface="Franklin Gothic Book"/>
              </a:rPr>
              <a:pPr/>
              <a:t>5/5/2015</a:t>
            </a:fld>
            <a:endParaRPr lang="en-US">
              <a:latin typeface="Franklin Gothic Book"/>
            </a:endParaRPr>
          </a:p>
        </p:txBody>
      </p:sp>
      <p:sp>
        <p:nvSpPr>
          <p:cNvPr id="5" name="Footer Placeholder 4"/>
          <p:cNvSpPr>
            <a:spLocks noGrp="1"/>
          </p:cNvSpPr>
          <p:nvPr>
            <p:ph type="ftr" sz="quarter" idx="11"/>
          </p:nvPr>
        </p:nvSpPr>
        <p:spPr/>
        <p:txBody>
          <a:bodyPr/>
          <a:lstStyle/>
          <a:p>
            <a:endParaRPr lang="en-US">
              <a:latin typeface="Franklin Gothic Book"/>
            </a:endParaRPr>
          </a:p>
        </p:txBody>
      </p:sp>
      <p:sp>
        <p:nvSpPr>
          <p:cNvPr id="6" name="Slide Number Placeholder 5"/>
          <p:cNvSpPr>
            <a:spLocks noGrp="1"/>
          </p:cNvSpPr>
          <p:nvPr>
            <p:ph type="sldNum" sz="quarter" idx="12"/>
          </p:nvPr>
        </p:nvSpPr>
        <p:spPr/>
        <p:txBody>
          <a:bodyPr/>
          <a:lstStyle/>
          <a:p>
            <a:fld id="{41609F12-8D55-4335-B076-CD67532E2A14}" type="slidenum">
              <a:rPr lang="en-US" smtClean="0">
                <a:latin typeface="Franklin Gothic Book"/>
              </a:rPr>
              <a:pPr/>
              <a:t>‹#›</a:t>
            </a:fld>
            <a:endParaRPr lang="en-US">
              <a:latin typeface="Franklin Gothic Book"/>
            </a:endParaRPr>
          </a:p>
        </p:txBody>
      </p:sp>
    </p:spTree>
    <p:extLst>
      <p:ext uri="{BB962C8B-B14F-4D97-AF65-F5344CB8AC3E}">
        <p14:creationId xmlns:p14="http://schemas.microsoft.com/office/powerpoint/2010/main" val="431729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63499E-5627-453F-860B-CF3626DFE676}" type="datetimeFigureOut">
              <a:rPr lang="en-US" smtClean="0">
                <a:latin typeface="Franklin Gothic Book"/>
              </a:rPr>
              <a:pPr/>
              <a:t>5/5/2015</a:t>
            </a:fld>
            <a:endParaRPr lang="en-US">
              <a:latin typeface="Franklin Gothic Book"/>
            </a:endParaRPr>
          </a:p>
        </p:txBody>
      </p:sp>
      <p:sp>
        <p:nvSpPr>
          <p:cNvPr id="6" name="Footer Placeholder 5"/>
          <p:cNvSpPr>
            <a:spLocks noGrp="1"/>
          </p:cNvSpPr>
          <p:nvPr>
            <p:ph type="ftr" sz="quarter" idx="11"/>
          </p:nvPr>
        </p:nvSpPr>
        <p:spPr/>
        <p:txBody>
          <a:bodyPr/>
          <a:lstStyle/>
          <a:p>
            <a:endParaRPr lang="en-US">
              <a:latin typeface="Franklin Gothic Book"/>
            </a:endParaRPr>
          </a:p>
        </p:txBody>
      </p:sp>
      <p:sp>
        <p:nvSpPr>
          <p:cNvPr id="7" name="Slide Number Placeholder 6"/>
          <p:cNvSpPr>
            <a:spLocks noGrp="1"/>
          </p:cNvSpPr>
          <p:nvPr>
            <p:ph type="sldNum" sz="quarter" idx="12"/>
          </p:nvPr>
        </p:nvSpPr>
        <p:spPr/>
        <p:txBody>
          <a:bodyPr/>
          <a:lstStyle/>
          <a:p>
            <a:fld id="{41609F12-8D55-4335-B076-CD67532E2A14}" type="slidenum">
              <a:rPr lang="en-US" smtClean="0">
                <a:latin typeface="Franklin Gothic Book"/>
              </a:rPr>
              <a:pPr/>
              <a:t>‹#›</a:t>
            </a:fld>
            <a:endParaRPr lang="en-US">
              <a:latin typeface="Franklin Gothic Book"/>
            </a:endParaRP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97624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63499E-5627-453F-860B-CF3626DFE676}" type="datetimeFigureOut">
              <a:rPr lang="en-US" smtClean="0">
                <a:latin typeface="Franklin Gothic Book"/>
              </a:rPr>
              <a:pPr/>
              <a:t>5/5/2015</a:t>
            </a:fld>
            <a:endParaRPr lang="en-US">
              <a:latin typeface="Franklin Gothic Book"/>
            </a:endParaRPr>
          </a:p>
        </p:txBody>
      </p:sp>
      <p:sp>
        <p:nvSpPr>
          <p:cNvPr id="8" name="Footer Placeholder 7"/>
          <p:cNvSpPr>
            <a:spLocks noGrp="1"/>
          </p:cNvSpPr>
          <p:nvPr>
            <p:ph type="ftr" sz="quarter" idx="11"/>
          </p:nvPr>
        </p:nvSpPr>
        <p:spPr/>
        <p:txBody>
          <a:bodyPr/>
          <a:lstStyle/>
          <a:p>
            <a:endParaRPr lang="en-US">
              <a:latin typeface="Franklin Gothic Book"/>
            </a:endParaRPr>
          </a:p>
        </p:txBody>
      </p:sp>
      <p:sp>
        <p:nvSpPr>
          <p:cNvPr id="9" name="Slide Number Placeholder 8"/>
          <p:cNvSpPr>
            <a:spLocks noGrp="1"/>
          </p:cNvSpPr>
          <p:nvPr>
            <p:ph type="sldNum" sz="quarter" idx="12"/>
          </p:nvPr>
        </p:nvSpPr>
        <p:spPr/>
        <p:txBody>
          <a:bodyPr/>
          <a:lstStyle/>
          <a:p>
            <a:fld id="{41609F12-8D55-4335-B076-CD67532E2A14}" type="slidenum">
              <a:rPr lang="en-US" smtClean="0">
                <a:latin typeface="Franklin Gothic Book"/>
              </a:rPr>
              <a:pPr/>
              <a:t>‹#›</a:t>
            </a:fld>
            <a:endParaRPr lang="en-US">
              <a:latin typeface="Franklin Gothic Book"/>
            </a:endParaRPr>
          </a:p>
        </p:txBody>
      </p:sp>
    </p:spTree>
    <p:extLst>
      <p:ext uri="{BB962C8B-B14F-4D97-AF65-F5344CB8AC3E}">
        <p14:creationId xmlns:p14="http://schemas.microsoft.com/office/powerpoint/2010/main" val="3247020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63499E-5627-453F-860B-CF3626DFE676}" type="datetimeFigureOut">
              <a:rPr lang="en-US" smtClean="0">
                <a:latin typeface="Franklin Gothic Book"/>
              </a:rPr>
              <a:pPr/>
              <a:t>5/5/2015</a:t>
            </a:fld>
            <a:endParaRPr lang="en-US">
              <a:latin typeface="Franklin Gothic Book"/>
            </a:endParaRPr>
          </a:p>
        </p:txBody>
      </p:sp>
      <p:sp>
        <p:nvSpPr>
          <p:cNvPr id="4" name="Footer Placeholder 3"/>
          <p:cNvSpPr>
            <a:spLocks noGrp="1"/>
          </p:cNvSpPr>
          <p:nvPr>
            <p:ph type="ftr" sz="quarter" idx="11"/>
          </p:nvPr>
        </p:nvSpPr>
        <p:spPr/>
        <p:txBody>
          <a:bodyPr/>
          <a:lstStyle/>
          <a:p>
            <a:endParaRPr lang="en-US">
              <a:latin typeface="Franklin Gothic Book"/>
            </a:endParaRPr>
          </a:p>
        </p:txBody>
      </p:sp>
      <p:sp>
        <p:nvSpPr>
          <p:cNvPr id="5" name="Slide Number Placeholder 4"/>
          <p:cNvSpPr>
            <a:spLocks noGrp="1"/>
          </p:cNvSpPr>
          <p:nvPr>
            <p:ph type="sldNum" sz="quarter" idx="12"/>
          </p:nvPr>
        </p:nvSpPr>
        <p:spPr/>
        <p:txBody>
          <a:bodyPr/>
          <a:lstStyle/>
          <a:p>
            <a:fld id="{41609F12-8D55-4335-B076-CD67532E2A14}" type="slidenum">
              <a:rPr lang="en-US" smtClean="0">
                <a:latin typeface="Franklin Gothic Book"/>
              </a:rPr>
              <a:pPr/>
              <a:t>‹#›</a:t>
            </a:fld>
            <a:endParaRPr lang="en-US">
              <a:latin typeface="Franklin Gothic Book"/>
            </a:endParaRPr>
          </a:p>
        </p:txBody>
      </p:sp>
    </p:spTree>
    <p:extLst>
      <p:ext uri="{BB962C8B-B14F-4D97-AF65-F5344CB8AC3E}">
        <p14:creationId xmlns:p14="http://schemas.microsoft.com/office/powerpoint/2010/main" val="396662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3499E-5627-453F-860B-CF3626DFE676}" type="datetimeFigureOut">
              <a:rPr lang="en-US" smtClean="0">
                <a:latin typeface="Franklin Gothic Book"/>
              </a:rPr>
              <a:pPr/>
              <a:t>5/5/2015</a:t>
            </a:fld>
            <a:endParaRPr lang="en-US">
              <a:latin typeface="Franklin Gothic Book"/>
            </a:endParaRPr>
          </a:p>
        </p:txBody>
      </p:sp>
      <p:sp>
        <p:nvSpPr>
          <p:cNvPr id="3" name="Footer Placeholder 2"/>
          <p:cNvSpPr>
            <a:spLocks noGrp="1"/>
          </p:cNvSpPr>
          <p:nvPr>
            <p:ph type="ftr" sz="quarter" idx="11"/>
          </p:nvPr>
        </p:nvSpPr>
        <p:spPr/>
        <p:txBody>
          <a:bodyPr/>
          <a:lstStyle/>
          <a:p>
            <a:endParaRPr lang="en-US">
              <a:latin typeface="Franklin Gothic Book"/>
            </a:endParaRPr>
          </a:p>
        </p:txBody>
      </p:sp>
      <p:sp>
        <p:nvSpPr>
          <p:cNvPr id="4" name="Slide Number Placeholder 3"/>
          <p:cNvSpPr>
            <a:spLocks noGrp="1"/>
          </p:cNvSpPr>
          <p:nvPr>
            <p:ph type="sldNum" sz="quarter" idx="12"/>
          </p:nvPr>
        </p:nvSpPr>
        <p:spPr/>
        <p:txBody>
          <a:bodyPr/>
          <a:lstStyle/>
          <a:p>
            <a:fld id="{41609F12-8D55-4335-B076-CD67532E2A14}" type="slidenum">
              <a:rPr lang="en-US" smtClean="0">
                <a:latin typeface="Franklin Gothic Book"/>
              </a:rPr>
              <a:pPr/>
              <a:t>‹#›</a:t>
            </a:fld>
            <a:endParaRPr lang="en-US">
              <a:latin typeface="Franklin Gothic Book"/>
            </a:endParaRPr>
          </a:p>
        </p:txBody>
      </p:sp>
    </p:spTree>
    <p:extLst>
      <p:ext uri="{BB962C8B-B14F-4D97-AF65-F5344CB8AC3E}">
        <p14:creationId xmlns:p14="http://schemas.microsoft.com/office/powerpoint/2010/main" val="640941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Franklin Gothic Book"/>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Franklin Gothic Book"/>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6F63499E-5627-453F-860B-CF3626DFE676}" type="datetimeFigureOut">
              <a:rPr lang="en-US" smtClean="0">
                <a:latin typeface="Franklin Gothic Book"/>
              </a:rPr>
              <a:pPr/>
              <a:t>5/5/2015</a:t>
            </a:fld>
            <a:endParaRPr lang="en-US">
              <a:latin typeface="Franklin Gothic Book"/>
            </a:endParaRP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solidFill>
                <a:srgbClr val="87919C"/>
              </a:solidFill>
              <a:latin typeface="Franklin Gothic Book"/>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41609F12-8D55-4335-B076-CD67532E2A14}" type="slidenum">
              <a:rPr lang="en-US" smtClean="0">
                <a:solidFill>
                  <a:srgbClr val="87919C"/>
                </a:solidFill>
                <a:latin typeface="Franklin Gothic Book"/>
              </a:rPr>
              <a:pPr/>
              <a:t>‹#›</a:t>
            </a:fld>
            <a:endParaRPr lang="en-US">
              <a:solidFill>
                <a:srgbClr val="87919C"/>
              </a:solidFill>
              <a:latin typeface="Franklin Gothic Book"/>
            </a:endParaRPr>
          </a:p>
        </p:txBody>
      </p:sp>
    </p:spTree>
    <p:extLst>
      <p:ext uri="{BB962C8B-B14F-4D97-AF65-F5344CB8AC3E}">
        <p14:creationId xmlns:p14="http://schemas.microsoft.com/office/powerpoint/2010/main" val="2661319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descr="Public_Affairs_PPT_V2-05.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550733" y="2253751"/>
            <a:ext cx="4987877" cy="1217083"/>
          </a:xfrm>
        </p:spPr>
        <p:txBody>
          <a:bodyPr/>
          <a:lstStyle>
            <a:lvl1pPr algn="l">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50733" y="3596777"/>
            <a:ext cx="5748804"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821328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Franklin Gothic Book"/>
            </a:endParaRPr>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Franklin Gothic Book"/>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3499E-5627-453F-860B-CF3626DFE676}" type="datetimeFigureOut">
              <a:rPr lang="en-US" smtClean="0">
                <a:latin typeface="Franklin Gothic Book"/>
              </a:rPr>
              <a:pPr/>
              <a:t>5/5/2015</a:t>
            </a:fld>
            <a:endParaRPr lang="en-US">
              <a:latin typeface="Franklin Gothic Book"/>
            </a:endParaRPr>
          </a:p>
        </p:txBody>
      </p:sp>
      <p:sp>
        <p:nvSpPr>
          <p:cNvPr id="6" name="Footer Placeholder 5"/>
          <p:cNvSpPr>
            <a:spLocks noGrp="1"/>
          </p:cNvSpPr>
          <p:nvPr>
            <p:ph type="ftr" sz="quarter" idx="11"/>
          </p:nvPr>
        </p:nvSpPr>
        <p:spPr/>
        <p:txBody>
          <a:bodyPr/>
          <a:lstStyle/>
          <a:p>
            <a:endParaRPr lang="en-US">
              <a:latin typeface="Franklin Gothic Book"/>
            </a:endParaRPr>
          </a:p>
        </p:txBody>
      </p:sp>
      <p:sp>
        <p:nvSpPr>
          <p:cNvPr id="7" name="Slide Number Placeholder 6"/>
          <p:cNvSpPr>
            <a:spLocks noGrp="1"/>
          </p:cNvSpPr>
          <p:nvPr>
            <p:ph type="sldNum" sz="quarter" idx="12"/>
          </p:nvPr>
        </p:nvSpPr>
        <p:spPr/>
        <p:txBody>
          <a:bodyPr/>
          <a:lstStyle/>
          <a:p>
            <a:fld id="{41609F12-8D55-4335-B076-CD67532E2A14}" type="slidenum">
              <a:rPr lang="en-US" smtClean="0">
                <a:latin typeface="Franklin Gothic Book"/>
              </a:rPr>
              <a:pPr/>
              <a:t>‹#›</a:t>
            </a:fld>
            <a:endParaRPr lang="en-US">
              <a:latin typeface="Franklin Gothic Book"/>
            </a:endParaRPr>
          </a:p>
        </p:txBody>
      </p:sp>
    </p:spTree>
    <p:extLst>
      <p:ext uri="{BB962C8B-B14F-4D97-AF65-F5344CB8AC3E}">
        <p14:creationId xmlns:p14="http://schemas.microsoft.com/office/powerpoint/2010/main" val="2104260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3499E-5627-453F-860B-CF3626DFE676}" type="datetimeFigureOut">
              <a:rPr lang="en-US" smtClean="0">
                <a:latin typeface="Franklin Gothic Book"/>
              </a:rPr>
              <a:pPr/>
              <a:t>5/5/2015</a:t>
            </a:fld>
            <a:endParaRPr lang="en-US">
              <a:latin typeface="Franklin Gothic Book"/>
            </a:endParaRPr>
          </a:p>
        </p:txBody>
      </p:sp>
      <p:sp>
        <p:nvSpPr>
          <p:cNvPr id="5" name="Footer Placeholder 4"/>
          <p:cNvSpPr>
            <a:spLocks noGrp="1"/>
          </p:cNvSpPr>
          <p:nvPr>
            <p:ph type="ftr" sz="quarter" idx="11"/>
          </p:nvPr>
        </p:nvSpPr>
        <p:spPr/>
        <p:txBody>
          <a:bodyPr/>
          <a:lstStyle/>
          <a:p>
            <a:endParaRPr lang="en-US">
              <a:latin typeface="Franklin Gothic Book"/>
            </a:endParaRPr>
          </a:p>
        </p:txBody>
      </p:sp>
      <p:sp>
        <p:nvSpPr>
          <p:cNvPr id="6" name="Slide Number Placeholder 5"/>
          <p:cNvSpPr>
            <a:spLocks noGrp="1"/>
          </p:cNvSpPr>
          <p:nvPr>
            <p:ph type="sldNum" sz="quarter" idx="12"/>
          </p:nvPr>
        </p:nvSpPr>
        <p:spPr/>
        <p:txBody>
          <a:bodyPr/>
          <a:lstStyle/>
          <a:p>
            <a:fld id="{41609F12-8D55-4335-B076-CD67532E2A14}" type="slidenum">
              <a:rPr lang="en-US" smtClean="0">
                <a:latin typeface="Franklin Gothic Book"/>
              </a:rPr>
              <a:pPr/>
              <a:t>‹#›</a:t>
            </a:fld>
            <a:endParaRPr lang="en-US">
              <a:latin typeface="Franklin Gothic Book"/>
            </a:endParaRPr>
          </a:p>
        </p:txBody>
      </p:sp>
    </p:spTree>
    <p:extLst>
      <p:ext uri="{BB962C8B-B14F-4D97-AF65-F5344CB8AC3E}">
        <p14:creationId xmlns:p14="http://schemas.microsoft.com/office/powerpoint/2010/main" val="4074435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3499E-5627-453F-860B-CF3626DFE676}" type="datetimeFigureOut">
              <a:rPr lang="en-US" smtClean="0">
                <a:latin typeface="Franklin Gothic Book"/>
              </a:rPr>
              <a:pPr/>
              <a:t>5/5/2015</a:t>
            </a:fld>
            <a:endParaRPr lang="en-US">
              <a:latin typeface="Franklin Gothic Book"/>
            </a:endParaRPr>
          </a:p>
        </p:txBody>
      </p:sp>
      <p:sp>
        <p:nvSpPr>
          <p:cNvPr id="5" name="Footer Placeholder 4"/>
          <p:cNvSpPr>
            <a:spLocks noGrp="1"/>
          </p:cNvSpPr>
          <p:nvPr>
            <p:ph type="ftr" sz="quarter" idx="11"/>
          </p:nvPr>
        </p:nvSpPr>
        <p:spPr/>
        <p:txBody>
          <a:bodyPr/>
          <a:lstStyle/>
          <a:p>
            <a:endParaRPr lang="en-US">
              <a:latin typeface="Franklin Gothic Book"/>
            </a:endParaRPr>
          </a:p>
        </p:txBody>
      </p:sp>
      <p:sp>
        <p:nvSpPr>
          <p:cNvPr id="6" name="Slide Number Placeholder 5"/>
          <p:cNvSpPr>
            <a:spLocks noGrp="1"/>
          </p:cNvSpPr>
          <p:nvPr>
            <p:ph type="sldNum" sz="quarter" idx="12"/>
          </p:nvPr>
        </p:nvSpPr>
        <p:spPr/>
        <p:txBody>
          <a:bodyPr/>
          <a:lstStyle/>
          <a:p>
            <a:fld id="{41609F12-8D55-4335-B076-CD67532E2A14}" type="slidenum">
              <a:rPr lang="en-US" smtClean="0">
                <a:latin typeface="Franklin Gothic Book"/>
              </a:rPr>
              <a:pPr/>
              <a:t>‹#›</a:t>
            </a:fld>
            <a:endParaRPr lang="en-US">
              <a:latin typeface="Franklin Gothic Book"/>
            </a:endParaRPr>
          </a:p>
        </p:txBody>
      </p:sp>
    </p:spTree>
    <p:extLst>
      <p:ext uri="{BB962C8B-B14F-4D97-AF65-F5344CB8AC3E}">
        <p14:creationId xmlns:p14="http://schemas.microsoft.com/office/powerpoint/2010/main" val="558142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5" name="Picture 4" descr="Public_Affairs_PPT_V2-06.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2975831" y="2253751"/>
            <a:ext cx="4987877" cy="1217083"/>
          </a:xfrm>
        </p:spPr>
        <p:txBody>
          <a:bodyPr/>
          <a:lstStyle>
            <a:lvl1pPr algn="l">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975831" y="3596777"/>
            <a:ext cx="5748804"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260663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3" descr="Public_Affairs_PPT_V2-04.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550733" y="2253751"/>
            <a:ext cx="4987877" cy="1217083"/>
          </a:xfrm>
        </p:spPr>
        <p:txBody>
          <a:bodyPr/>
          <a:lstStyle>
            <a:lvl1pPr algn="l">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50733" y="3596777"/>
            <a:ext cx="5748804"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301727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51495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3" descr="Public_Affairs_PPT-04.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65914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2016F94-66D6-4EE1-B2D6-55B2DDA2759F}" type="datetime1">
              <a:rPr lang="en-US" smtClean="0"/>
              <a:pPr/>
              <a:t>5/5/2015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Module 5: Legal &amp; Ethical Considerations</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E90731-1C0F-425B-8394-F0A871A0D5CD}" type="slidenum">
              <a:rPr lang="en-US" smtClean="0"/>
              <a:pPr/>
              <a:t>‹#›</a:t>
            </a:fld>
            <a:endParaRPr lang="en-US"/>
          </a:p>
        </p:txBody>
      </p:sp>
    </p:spTree>
    <p:extLst>
      <p:ext uri="{BB962C8B-B14F-4D97-AF65-F5344CB8AC3E}">
        <p14:creationId xmlns:p14="http://schemas.microsoft.com/office/powerpoint/2010/main" val="3447671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B57904D-741B-425C-A291-E6D871D6485B}" type="datetime1">
              <a:rPr lang="en-US" smtClean="0"/>
              <a:pPr/>
              <a:t>5/5/2015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Module 5: Legal &amp; Ethical Considerations</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6E90731-1C0F-425B-8394-F0A871A0D5CD}" type="slidenum">
              <a:rPr lang="en-US" smtClean="0"/>
              <a:pPr/>
              <a:t>‹#›</a:t>
            </a:fld>
            <a:endParaRPr lang="en-US"/>
          </a:p>
        </p:txBody>
      </p:sp>
    </p:spTree>
    <p:extLst>
      <p:ext uri="{BB962C8B-B14F-4D97-AF65-F5344CB8AC3E}">
        <p14:creationId xmlns:p14="http://schemas.microsoft.com/office/powerpoint/2010/main" val="25130590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F38D069F-84CD-4DB3-A7AA-4876696035BA}" type="datetime1">
              <a:rPr lang="en-US" smtClean="0"/>
              <a:pPr/>
              <a:t>5/5/2015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Module 5: Legal &amp; Ethical Considerations</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E90731-1C0F-425B-8394-F0A871A0D5CD}" type="slidenum">
              <a:rPr lang="en-US" smtClean="0"/>
              <a:pPr/>
              <a:t>‹#›</a:t>
            </a:fld>
            <a:endParaRPr lang="en-US"/>
          </a:p>
        </p:txBody>
      </p:sp>
    </p:spTree>
    <p:extLst>
      <p:ext uri="{BB962C8B-B14F-4D97-AF65-F5344CB8AC3E}">
        <p14:creationId xmlns:p14="http://schemas.microsoft.com/office/powerpoint/2010/main" val="33466476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Public_Affairs_PPT-03.jp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67202" y="437444"/>
            <a:ext cx="7237465" cy="9801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93889" y="1600200"/>
            <a:ext cx="8142111" cy="47780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0818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10"/>
    </mc:Choice>
    <mc:Fallback xmlns="">
      <p:transition/>
    </mc:Fallback>
  </mc:AlternateContent>
  <p:hf sldNum="0" hdr="0" dt="0"/>
  <p:txStyles>
    <p:titleStyle>
      <a:lvl1pPr algn="l" defTabSz="457200" rtl="0" eaLnBrk="1" latinLnBrk="0" hangingPunct="1">
        <a:spcBef>
          <a:spcPct val="0"/>
        </a:spcBef>
        <a:buNone/>
        <a:defRPr sz="3600" kern="1200">
          <a:solidFill>
            <a:srgbClr val="69787B"/>
          </a:solidFill>
          <a:latin typeface="Trajan Pro"/>
          <a:ea typeface="+mj-ea"/>
          <a:cs typeface="Trajan Pro"/>
        </a:defRPr>
      </a:lvl1pPr>
    </p:titleStyle>
    <p:bodyStyle>
      <a:lvl1pPr marL="342900" indent="-342900" algn="l" defTabSz="457200" rtl="0" eaLnBrk="1" latinLnBrk="0" hangingPunct="1">
        <a:spcBef>
          <a:spcPct val="20000"/>
        </a:spcBef>
        <a:buFont typeface="Arial"/>
        <a:buChar char="•"/>
        <a:defRPr sz="2800" b="0" i="0" kern="1200">
          <a:solidFill>
            <a:srgbClr val="69787B"/>
          </a:solidFill>
          <a:latin typeface="Gotham XNarrow Book"/>
          <a:ea typeface="+mn-ea"/>
          <a:cs typeface="Gotham XNarrow Book"/>
        </a:defRPr>
      </a:lvl1pPr>
      <a:lvl2pPr marL="742950" indent="-285750" algn="l" defTabSz="457200" rtl="0" eaLnBrk="1" latinLnBrk="0" hangingPunct="1">
        <a:spcBef>
          <a:spcPct val="20000"/>
        </a:spcBef>
        <a:buFont typeface="Arial"/>
        <a:buChar char="–"/>
        <a:defRPr sz="2400" b="0" i="0" kern="1200">
          <a:solidFill>
            <a:srgbClr val="69787B"/>
          </a:solidFill>
          <a:latin typeface="Gotham XNarrow Book"/>
          <a:ea typeface="+mn-ea"/>
          <a:cs typeface="Gotham XNarrow Book"/>
        </a:defRPr>
      </a:lvl2pPr>
      <a:lvl3pPr marL="1143000" indent="-228600" algn="l" defTabSz="457200" rtl="0" eaLnBrk="1" latinLnBrk="0" hangingPunct="1">
        <a:spcBef>
          <a:spcPct val="20000"/>
        </a:spcBef>
        <a:buFont typeface="Arial"/>
        <a:buChar char="•"/>
        <a:defRPr sz="2000" b="0" i="0" kern="1200">
          <a:solidFill>
            <a:srgbClr val="69787B"/>
          </a:solidFill>
          <a:latin typeface="Gotham XNarrow Book"/>
          <a:ea typeface="+mn-ea"/>
          <a:cs typeface="Gotham XNarrow Book"/>
        </a:defRPr>
      </a:lvl3pPr>
      <a:lvl4pPr marL="1600200" indent="-228600" algn="l" defTabSz="457200" rtl="0" eaLnBrk="1" latinLnBrk="0" hangingPunct="1">
        <a:spcBef>
          <a:spcPct val="20000"/>
        </a:spcBef>
        <a:buFont typeface="Arial"/>
        <a:buChar char="–"/>
        <a:defRPr sz="1800" b="0" i="0" kern="1200">
          <a:solidFill>
            <a:srgbClr val="69787B"/>
          </a:solidFill>
          <a:latin typeface="Gotham XNarrow Book"/>
          <a:ea typeface="+mn-ea"/>
          <a:cs typeface="Gotham XNarrow Book"/>
        </a:defRPr>
      </a:lvl4pPr>
      <a:lvl5pPr marL="2057400" indent="-228600" algn="l" defTabSz="457200" rtl="0" eaLnBrk="1" latinLnBrk="0" hangingPunct="1">
        <a:spcBef>
          <a:spcPct val="20000"/>
        </a:spcBef>
        <a:buFont typeface="Arial"/>
        <a:buChar char="»"/>
        <a:defRPr sz="1800" b="0" i="0" kern="1200">
          <a:solidFill>
            <a:srgbClr val="69787B"/>
          </a:solidFill>
          <a:latin typeface="Gotham XNarrow Book"/>
          <a:ea typeface="+mn-ea"/>
          <a:cs typeface="Gotham XNarrow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Franklin Gothic Book"/>
            </a:endParaRPr>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Franklin Gothic Book"/>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pPr defTabSz="914400"/>
            <a:fld id="{6F63499E-5627-453F-860B-CF3626DFE676}" type="datetimeFigureOut">
              <a:rPr lang="en-US" smtClean="0">
                <a:latin typeface="Franklin Gothic Book"/>
              </a:rPr>
              <a:pPr defTabSz="914400"/>
              <a:t>5/5/2015</a:t>
            </a:fld>
            <a:endParaRPr lang="en-US">
              <a:latin typeface="Franklin Gothic Book"/>
            </a:endParaRP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pPr defTabSz="914400"/>
            <a:endParaRPr lang="en-US">
              <a:latin typeface="Franklin Gothic Book"/>
            </a:endParaRP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defTabSz="914400"/>
            <a:fld id="{41609F12-8D55-4335-B076-CD67532E2A14}" type="slidenum">
              <a:rPr lang="en-US" smtClean="0">
                <a:latin typeface="Franklin Gothic Book"/>
              </a:rPr>
              <a:pPr defTabSz="914400"/>
              <a:t>‹#›</a:t>
            </a:fld>
            <a:endParaRPr lang="en-US">
              <a:latin typeface="Franklin Gothic Book"/>
            </a:endParaRPr>
          </a:p>
        </p:txBody>
      </p:sp>
    </p:spTree>
    <p:extLst>
      <p:ext uri="{BB962C8B-B14F-4D97-AF65-F5344CB8AC3E}">
        <p14:creationId xmlns:p14="http://schemas.microsoft.com/office/powerpoint/2010/main" val="16442771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www.datacamp.com/" TargetMode="External"/><Relationship Id="rId7" Type="http://schemas.openxmlformats.org/officeDocument/2006/relationships/hyperlink" Target="http://www.rstudio.com/resources/cheatsheets/" TargetMode="External"/><Relationship Id="rId2" Type="http://schemas.openxmlformats.org/officeDocument/2006/relationships/hyperlink" Target="http://tryr.codeschool.com/" TargetMode="External"/><Relationship Id="rId1" Type="http://schemas.openxmlformats.org/officeDocument/2006/relationships/slideLayout" Target="../slideLayouts/slideLayout5.xml"/><Relationship Id="rId6" Type="http://schemas.openxmlformats.org/officeDocument/2006/relationships/hyperlink" Target="http://www.tutorialspoint.com/" TargetMode="External"/><Relationship Id="rId5" Type="http://schemas.openxmlformats.org/officeDocument/2006/relationships/hyperlink" Target="https://www.coursera.org/course/rprog" TargetMode="External"/><Relationship Id="rId4" Type="http://schemas.openxmlformats.org/officeDocument/2006/relationships/hyperlink" Target="https://www.teamleada.com/tutorials/introduction-to-statistical-programming-in-r"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 Workshop</a:t>
            </a:r>
            <a:endParaRPr lang="en-US" dirty="0"/>
          </a:p>
        </p:txBody>
      </p:sp>
      <p:sp>
        <p:nvSpPr>
          <p:cNvPr id="3" name="Subtitle 2"/>
          <p:cNvSpPr>
            <a:spLocks noGrp="1"/>
          </p:cNvSpPr>
          <p:nvPr>
            <p:ph type="subTitle" idx="1"/>
          </p:nvPr>
        </p:nvSpPr>
        <p:spPr>
          <a:xfrm>
            <a:off x="550733" y="3429000"/>
            <a:ext cx="6231067" cy="480836"/>
          </a:xfrm>
        </p:spPr>
        <p:txBody>
          <a:bodyPr>
            <a:normAutofit fontScale="92500" lnSpcReduction="10000"/>
          </a:bodyPr>
          <a:lstStyle/>
          <a:p>
            <a:r>
              <a:rPr lang="en-US" dirty="0" smtClean="0"/>
              <a:t>Introduction</a:t>
            </a:r>
            <a:endParaRPr lang="en-US" dirty="0"/>
          </a:p>
        </p:txBody>
      </p:sp>
      <p:sp>
        <p:nvSpPr>
          <p:cNvPr id="4" name="TextBox 3"/>
          <p:cNvSpPr txBox="1"/>
          <p:nvPr/>
        </p:nvSpPr>
        <p:spPr>
          <a:xfrm>
            <a:off x="609600" y="4006334"/>
            <a:ext cx="4114800" cy="923330"/>
          </a:xfrm>
          <a:prstGeom prst="rect">
            <a:avLst/>
          </a:prstGeom>
          <a:noFill/>
        </p:spPr>
        <p:txBody>
          <a:bodyPr wrap="square" rtlCol="0">
            <a:spAutoFit/>
          </a:bodyPr>
          <a:lstStyle/>
          <a:p>
            <a:r>
              <a:rPr lang="en-US" dirty="0" smtClean="0"/>
              <a:t>by Connie Zabarovskaya</a:t>
            </a:r>
          </a:p>
          <a:p>
            <a:r>
              <a:rPr lang="en-US" dirty="0" smtClean="0"/>
              <a:t>Center for Biomedical Informatics</a:t>
            </a:r>
          </a:p>
          <a:p>
            <a:r>
              <a:rPr lang="en-US" dirty="0" smtClean="0"/>
              <a:t>Washington University in St. Louis</a:t>
            </a:r>
            <a:endParaRPr lang="en-US" dirty="0"/>
          </a:p>
        </p:txBody>
      </p:sp>
    </p:spTree>
    <p:extLst>
      <p:ext uri="{BB962C8B-B14F-4D97-AF65-F5344CB8AC3E}">
        <p14:creationId xmlns:p14="http://schemas.microsoft.com/office/powerpoint/2010/main" val="12932688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Functions</a:t>
            </a:r>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33400" y="1447801"/>
            <a:ext cx="990600" cy="932640"/>
          </a:xfrm>
        </p:spPr>
      </p:pic>
      <p:sp>
        <p:nvSpPr>
          <p:cNvPr id="6" name="Left Arrow 5"/>
          <p:cNvSpPr/>
          <p:nvPr/>
        </p:nvSpPr>
        <p:spPr>
          <a:xfrm>
            <a:off x="1752600" y="1905000"/>
            <a:ext cx="457200" cy="152400"/>
          </a:xfrm>
          <a:prstGeom prst="leftArrow">
            <a:avLst/>
          </a:prstGeom>
          <a:solidFill>
            <a:srgbClr val="00CC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514600" y="1792013"/>
            <a:ext cx="558362" cy="369332"/>
          </a:xfrm>
          <a:prstGeom prst="rect">
            <a:avLst/>
          </a:prstGeom>
          <a:noFill/>
        </p:spPr>
        <p:txBody>
          <a:bodyPr wrap="square" rtlCol="0">
            <a:spAutoFit/>
          </a:bodyPr>
          <a:lstStyle/>
          <a:p>
            <a:r>
              <a:rPr lang="en-US" dirty="0" smtClean="0"/>
              <a:t>42</a:t>
            </a:r>
            <a:endParaRPr lang="en-US" dirty="0"/>
          </a:p>
        </p:txBody>
      </p:sp>
      <p:pic>
        <p:nvPicPr>
          <p:cNvPr id="8"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145" y="2532841"/>
            <a:ext cx="990600" cy="932640"/>
          </a:xfrm>
          <a:prstGeom prst="rect">
            <a:avLst/>
          </a:prstGeom>
        </p:spPr>
      </p:pic>
      <p:sp>
        <p:nvSpPr>
          <p:cNvPr id="9" name="Left Arrow 8"/>
          <p:cNvSpPr/>
          <p:nvPr/>
        </p:nvSpPr>
        <p:spPr>
          <a:xfrm>
            <a:off x="1747345" y="2990040"/>
            <a:ext cx="457200" cy="152400"/>
          </a:xfrm>
          <a:prstGeom prst="leftArrow">
            <a:avLst/>
          </a:prstGeom>
          <a:solidFill>
            <a:srgbClr val="00CC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576" y="3678010"/>
            <a:ext cx="990600" cy="932640"/>
          </a:xfrm>
          <a:prstGeom prst="rect">
            <a:avLst/>
          </a:prstGeom>
        </p:spPr>
      </p:pic>
      <p:sp>
        <p:nvSpPr>
          <p:cNvPr id="11" name="Left Arrow 10"/>
          <p:cNvSpPr/>
          <p:nvPr/>
        </p:nvSpPr>
        <p:spPr>
          <a:xfrm>
            <a:off x="1740776" y="4135209"/>
            <a:ext cx="457200" cy="152400"/>
          </a:xfrm>
          <a:prstGeom prst="leftArrow">
            <a:avLst/>
          </a:prstGeom>
          <a:solidFill>
            <a:srgbClr val="00CC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4186985570"/>
              </p:ext>
            </p:extLst>
          </p:nvPr>
        </p:nvGraphicFramePr>
        <p:xfrm>
          <a:off x="2387162" y="2563320"/>
          <a:ext cx="1371600" cy="1005840"/>
        </p:xfrm>
        <a:graphic>
          <a:graphicData uri="http://schemas.openxmlformats.org/drawingml/2006/table">
            <a:tbl>
              <a:tblPr firstRow="1" bandRow="1">
                <a:tableStyleId>{073A0DAA-6AF3-43AB-8588-CEC1D06C72B9}</a:tableStyleId>
              </a:tblPr>
              <a:tblGrid>
                <a:gridCol w="457200"/>
                <a:gridCol w="457200"/>
                <a:gridCol w="457200"/>
              </a:tblGrid>
              <a:tr h="251460">
                <a:tc>
                  <a:txBody>
                    <a:bodyPr/>
                    <a:lstStyle/>
                    <a:p>
                      <a:endParaRPr lang="en-US" sz="800" dirty="0"/>
                    </a:p>
                  </a:txBody>
                  <a:tcPr/>
                </a:tc>
                <a:tc>
                  <a:txBody>
                    <a:bodyPr/>
                    <a:lstStyle/>
                    <a:p>
                      <a:endParaRPr lang="en-US" sz="800" dirty="0"/>
                    </a:p>
                  </a:txBody>
                  <a:tcPr/>
                </a:tc>
                <a:tc>
                  <a:txBody>
                    <a:bodyPr/>
                    <a:lstStyle/>
                    <a:p>
                      <a:endParaRPr lang="en-US" sz="800"/>
                    </a:p>
                  </a:txBody>
                  <a:tcPr/>
                </a:tc>
              </a:tr>
              <a:tr h="251460">
                <a:tc>
                  <a:txBody>
                    <a:bodyPr/>
                    <a:lstStyle/>
                    <a:p>
                      <a:endParaRPr lang="en-US" sz="800"/>
                    </a:p>
                  </a:txBody>
                  <a:tcPr/>
                </a:tc>
                <a:tc>
                  <a:txBody>
                    <a:bodyPr/>
                    <a:lstStyle/>
                    <a:p>
                      <a:endParaRPr lang="en-US" sz="800"/>
                    </a:p>
                  </a:txBody>
                  <a:tcPr/>
                </a:tc>
                <a:tc>
                  <a:txBody>
                    <a:bodyPr/>
                    <a:lstStyle/>
                    <a:p>
                      <a:endParaRPr lang="en-US" sz="800"/>
                    </a:p>
                  </a:txBody>
                  <a:tcPr/>
                </a:tc>
              </a:tr>
              <a:tr h="251460">
                <a:tc>
                  <a:txBody>
                    <a:bodyPr/>
                    <a:lstStyle/>
                    <a:p>
                      <a:endParaRPr lang="en-US" sz="800"/>
                    </a:p>
                  </a:txBody>
                  <a:tcPr/>
                </a:tc>
                <a:tc>
                  <a:txBody>
                    <a:bodyPr/>
                    <a:lstStyle/>
                    <a:p>
                      <a:endParaRPr lang="en-US" sz="800"/>
                    </a:p>
                  </a:txBody>
                  <a:tcPr/>
                </a:tc>
                <a:tc>
                  <a:txBody>
                    <a:bodyPr/>
                    <a:lstStyle/>
                    <a:p>
                      <a:endParaRPr lang="en-US" sz="800"/>
                    </a:p>
                  </a:txBody>
                  <a:tcPr/>
                </a:tc>
              </a:tr>
              <a:tr h="251460">
                <a:tc>
                  <a:txBody>
                    <a:bodyPr/>
                    <a:lstStyle/>
                    <a:p>
                      <a:endParaRPr lang="en-US" sz="800"/>
                    </a:p>
                  </a:txBody>
                  <a:tcPr/>
                </a:tc>
                <a:tc>
                  <a:txBody>
                    <a:bodyPr/>
                    <a:lstStyle/>
                    <a:p>
                      <a:endParaRPr lang="en-US" sz="800"/>
                    </a:p>
                  </a:txBody>
                  <a:tcPr/>
                </a:tc>
                <a:tc>
                  <a:txBody>
                    <a:bodyPr/>
                    <a:lstStyle/>
                    <a:p>
                      <a:endParaRPr lang="en-US" sz="800" dirty="0"/>
                    </a:p>
                  </a:txBody>
                  <a:tcPr/>
                </a:tc>
              </a:tr>
            </a:tbl>
          </a:graphicData>
        </a:graphic>
      </p:graphicFrame>
      <p:graphicFrame>
        <p:nvGraphicFramePr>
          <p:cNvPr id="13" name="Chart 12"/>
          <p:cNvGraphicFramePr/>
          <p:nvPr>
            <p:extLst>
              <p:ext uri="{D42A27DB-BD31-4B8C-83A1-F6EECF244321}">
                <p14:modId xmlns:p14="http://schemas.microsoft.com/office/powerpoint/2010/main" val="2121064285"/>
              </p:ext>
            </p:extLst>
          </p:nvPr>
        </p:nvGraphicFramePr>
        <p:xfrm>
          <a:off x="2310962" y="3810000"/>
          <a:ext cx="1524000" cy="1117335"/>
        </p:xfrm>
        <a:graphic>
          <a:graphicData uri="http://schemas.openxmlformats.org/drawingml/2006/chart">
            <c:chart xmlns:c="http://schemas.openxmlformats.org/drawingml/2006/chart" xmlns:r="http://schemas.openxmlformats.org/officeDocument/2006/relationships" r:id="rId4"/>
          </a:graphicData>
        </a:graphic>
      </p:graphicFrame>
      <p:grpSp>
        <p:nvGrpSpPr>
          <p:cNvPr id="3" name="Group 2"/>
          <p:cNvGrpSpPr/>
          <p:nvPr/>
        </p:nvGrpSpPr>
        <p:grpSpPr>
          <a:xfrm>
            <a:off x="4419600" y="1208404"/>
            <a:ext cx="4227373" cy="5319102"/>
            <a:chOff x="4419600" y="1208404"/>
            <a:chExt cx="4227373" cy="5319102"/>
          </a:xfrm>
        </p:grpSpPr>
        <p:grpSp>
          <p:nvGrpSpPr>
            <p:cNvPr id="29" name="Group 28"/>
            <p:cNvGrpSpPr/>
            <p:nvPr/>
          </p:nvGrpSpPr>
          <p:grpSpPr>
            <a:xfrm>
              <a:off x="4419600" y="1208404"/>
              <a:ext cx="4227373" cy="3973196"/>
              <a:chOff x="4419600" y="1208404"/>
              <a:chExt cx="4227373" cy="3973196"/>
            </a:xfrm>
          </p:grpSpPr>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8800" y="2865646"/>
                <a:ext cx="1828800" cy="1624728"/>
              </a:xfrm>
              <a:prstGeom prst="rect">
                <a:avLst/>
              </a:prstGeom>
            </p:spPr>
          </p:pic>
          <p:pic>
            <p:nvPicPr>
              <p:cNvPr id="15"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9600" y="1438680"/>
                <a:ext cx="990600" cy="932640"/>
              </a:xfrm>
              <a:prstGeom prst="rect">
                <a:avLst/>
              </a:prstGeom>
            </p:spPr>
          </p:pic>
          <p:sp>
            <p:nvSpPr>
              <p:cNvPr id="17" name="Left Arrow 16"/>
              <p:cNvSpPr/>
              <p:nvPr/>
            </p:nvSpPr>
            <p:spPr>
              <a:xfrm rot="13629318">
                <a:off x="5371541" y="2527708"/>
                <a:ext cx="457200" cy="152400"/>
              </a:xfrm>
              <a:prstGeom prst="leftArrow">
                <a:avLst/>
              </a:prstGeom>
              <a:solidFill>
                <a:srgbClr val="00CC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962370" y="1611868"/>
                <a:ext cx="1181659" cy="369332"/>
              </a:xfrm>
              <a:prstGeom prst="rect">
                <a:avLst/>
              </a:prstGeom>
              <a:noFill/>
            </p:spPr>
            <p:txBody>
              <a:bodyPr wrap="square" rtlCol="0">
                <a:spAutoFit/>
              </a:bodyPr>
              <a:lstStyle/>
              <a:p>
                <a:r>
                  <a:rPr lang="en-US" dirty="0" smtClean="0"/>
                  <a:t>42, 3 , 20</a:t>
                </a:r>
                <a:endParaRPr lang="en-US" dirty="0"/>
              </a:p>
            </p:txBody>
          </p:sp>
          <p:sp>
            <p:nvSpPr>
              <p:cNvPr id="20" name="Left Arrow 19"/>
              <p:cNvSpPr/>
              <p:nvPr/>
            </p:nvSpPr>
            <p:spPr>
              <a:xfrm rot="16200000">
                <a:off x="6251097" y="2308281"/>
                <a:ext cx="457200" cy="152400"/>
              </a:xfrm>
              <a:prstGeom prst="leftArrow">
                <a:avLst/>
              </a:prstGeom>
              <a:solidFill>
                <a:srgbClr val="00CC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75482" y="1568463"/>
                <a:ext cx="783432" cy="783432"/>
              </a:xfrm>
              <a:prstGeom prst="rect">
                <a:avLst/>
              </a:prstGeom>
            </p:spPr>
          </p:pic>
          <p:sp>
            <p:nvSpPr>
              <p:cNvPr id="23" name="Left Arrow 22"/>
              <p:cNvSpPr/>
              <p:nvPr/>
            </p:nvSpPr>
            <p:spPr>
              <a:xfrm rot="18596165">
                <a:off x="7239000" y="2471039"/>
                <a:ext cx="457200" cy="152400"/>
              </a:xfrm>
              <a:prstGeom prst="leftArrow">
                <a:avLst/>
              </a:prstGeom>
              <a:solidFill>
                <a:srgbClr val="00CC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7262427" y="1254014"/>
                <a:ext cx="1384546" cy="369332"/>
              </a:xfrm>
              <a:prstGeom prst="rect">
                <a:avLst/>
              </a:prstGeom>
              <a:noFill/>
            </p:spPr>
            <p:txBody>
              <a:bodyPr wrap="none" rtlCol="0">
                <a:spAutoFit/>
              </a:bodyPr>
              <a:lstStyle/>
              <a:p>
                <a:r>
                  <a:rPr lang="en-US" dirty="0" smtClean="0"/>
                  <a:t>Parameters</a:t>
                </a:r>
                <a:endParaRPr lang="en-US" dirty="0"/>
              </a:p>
            </p:txBody>
          </p:sp>
          <p:sp>
            <p:nvSpPr>
              <p:cNvPr id="26" name="Left Arrow 25"/>
              <p:cNvSpPr/>
              <p:nvPr/>
            </p:nvSpPr>
            <p:spPr>
              <a:xfrm rot="16200000">
                <a:off x="6229627" y="4629424"/>
                <a:ext cx="570950" cy="533401"/>
              </a:xfrm>
              <a:prstGeom prst="leftArrow">
                <a:avLst/>
              </a:prstGeom>
              <a:solidFill>
                <a:srgbClr val="00CC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6039384" y="1208404"/>
                <a:ext cx="880626" cy="369332"/>
              </a:xfrm>
              <a:prstGeom prst="rect">
                <a:avLst/>
              </a:prstGeom>
              <a:noFill/>
            </p:spPr>
            <p:txBody>
              <a:bodyPr wrap="none" rtlCol="0">
                <a:spAutoFit/>
              </a:bodyPr>
              <a:lstStyle/>
              <a:p>
                <a:r>
                  <a:rPr lang="en-US" dirty="0" smtClean="0"/>
                  <a:t>Values</a:t>
                </a:r>
                <a:endParaRPr lang="en-US" dirty="0"/>
              </a:p>
            </p:txBody>
          </p:sp>
        </p:grpSp>
        <p:pic>
          <p:nvPicPr>
            <p:cNvPr id="25"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0597" y="5594866"/>
              <a:ext cx="990600" cy="932640"/>
            </a:xfrm>
            <a:prstGeom prst="rect">
              <a:avLst/>
            </a:prstGeom>
          </p:spPr>
        </p:pic>
      </p:grpSp>
    </p:spTree>
    <p:extLst>
      <p:ext uri="{BB962C8B-B14F-4D97-AF65-F5344CB8AC3E}">
        <p14:creationId xmlns:p14="http://schemas.microsoft.com/office/powerpoint/2010/main" val="1363799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1" grpId="0" animBg="1"/>
      <p:bldGraphic spid="1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smtClean="0"/>
              <a:t>For commands use : &lt;- (“greater than” &amp;  “dash”)</a:t>
            </a:r>
          </a:p>
          <a:p>
            <a:r>
              <a:rPr lang="en-US" dirty="0" smtClean="0"/>
              <a:t>Inside functions use: = (when assigning values to arguments)</a:t>
            </a:r>
          </a:p>
          <a:p>
            <a:r>
              <a:rPr lang="en-US" dirty="0" smtClean="0"/>
              <a:t>If you don’t assign – command result will be dumped in console; or can get error</a:t>
            </a:r>
          </a:p>
        </p:txBody>
      </p:sp>
    </p:spTree>
    <p:extLst>
      <p:ext uri="{BB962C8B-B14F-4D97-AF65-F5344CB8AC3E}">
        <p14:creationId xmlns:p14="http://schemas.microsoft.com/office/powerpoint/2010/main" val="3009483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Data in 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0706552"/>
              </p:ext>
            </p:extLst>
          </p:nvPr>
        </p:nvGraphicFramePr>
        <p:xfrm>
          <a:off x="457200" y="1371600"/>
          <a:ext cx="8142285" cy="741680"/>
        </p:xfrm>
        <a:graphic>
          <a:graphicData uri="http://schemas.openxmlformats.org/drawingml/2006/table">
            <a:tbl>
              <a:tblPr firstRow="1" bandRow="1">
                <a:tableStyleId>{7DF18680-E054-41AD-8BC1-D1AEF772440D}</a:tableStyleId>
              </a:tblPr>
              <a:tblGrid>
                <a:gridCol w="1628457"/>
                <a:gridCol w="1628457"/>
                <a:gridCol w="1628457"/>
                <a:gridCol w="1628457"/>
                <a:gridCol w="1628457"/>
              </a:tblGrid>
              <a:tr h="370840">
                <a:tc>
                  <a:txBody>
                    <a:bodyPr/>
                    <a:lstStyle/>
                    <a:p>
                      <a:r>
                        <a:rPr lang="en-US" dirty="0" smtClean="0"/>
                        <a:t>Index</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r>
              <a:tr h="370840">
                <a:tc>
                  <a:txBody>
                    <a:bodyPr/>
                    <a:lstStyle/>
                    <a:p>
                      <a:r>
                        <a:rPr lang="en-US" dirty="0" smtClean="0"/>
                        <a:t>Age</a:t>
                      </a:r>
                      <a:endParaRPr lang="en-US" dirty="0"/>
                    </a:p>
                  </a:txBody>
                  <a:tcPr/>
                </a:tc>
                <a:tc>
                  <a:txBody>
                    <a:bodyPr/>
                    <a:lstStyle/>
                    <a:p>
                      <a:r>
                        <a:rPr lang="en-US" dirty="0" smtClean="0"/>
                        <a:t>25</a:t>
                      </a:r>
                      <a:endParaRPr lang="en-US" dirty="0"/>
                    </a:p>
                  </a:txBody>
                  <a:tcPr/>
                </a:tc>
                <a:tc>
                  <a:txBody>
                    <a:bodyPr/>
                    <a:lstStyle/>
                    <a:p>
                      <a:r>
                        <a:rPr lang="en-US" dirty="0" smtClean="0"/>
                        <a:t>35</a:t>
                      </a:r>
                      <a:endParaRPr lang="en-US" dirty="0"/>
                    </a:p>
                  </a:txBody>
                  <a:tcPr/>
                </a:tc>
                <a:tc>
                  <a:txBody>
                    <a:bodyPr/>
                    <a:lstStyle/>
                    <a:p>
                      <a:r>
                        <a:rPr lang="en-US" dirty="0" smtClean="0"/>
                        <a:t>40</a:t>
                      </a:r>
                      <a:endParaRPr lang="en-US" dirty="0"/>
                    </a:p>
                  </a:txBody>
                  <a:tcPr/>
                </a:tc>
                <a:tc>
                  <a:txBody>
                    <a:bodyPr/>
                    <a:lstStyle/>
                    <a:p>
                      <a:r>
                        <a:rPr lang="en-US" dirty="0" smtClean="0"/>
                        <a:t>12</a:t>
                      </a:r>
                      <a:endParaRPr lang="en-US" dirty="0"/>
                    </a:p>
                  </a:txBody>
                  <a:tcPr/>
                </a:tc>
              </a:tr>
            </a:tbl>
          </a:graphicData>
        </a:graphic>
      </p:graphicFrame>
      <p:sp>
        <p:nvSpPr>
          <p:cNvPr id="5" name="TextBox 4"/>
          <p:cNvSpPr txBox="1"/>
          <p:nvPr/>
        </p:nvSpPr>
        <p:spPr>
          <a:xfrm>
            <a:off x="838200" y="2438400"/>
            <a:ext cx="5562600" cy="646331"/>
          </a:xfrm>
          <a:prstGeom prst="rect">
            <a:avLst/>
          </a:prstGeom>
          <a:noFill/>
        </p:spPr>
        <p:txBody>
          <a:bodyPr wrap="square" rtlCol="0">
            <a:spAutoFit/>
          </a:bodyPr>
          <a:lstStyle/>
          <a:p>
            <a:r>
              <a:rPr lang="en-US" b="1" dirty="0" smtClean="0"/>
              <a:t>Vector</a:t>
            </a:r>
            <a:r>
              <a:rPr lang="en-US" dirty="0" smtClean="0"/>
              <a:t>: </a:t>
            </a:r>
          </a:p>
          <a:p>
            <a:r>
              <a:rPr lang="en-US" b="1" dirty="0" smtClean="0">
                <a:solidFill>
                  <a:srgbClr val="0070C0"/>
                </a:solidFill>
                <a:latin typeface="Arial" panose="020B0604020202020204" pitchFamily="34" charset="0"/>
                <a:cs typeface="Arial" panose="020B0604020202020204" pitchFamily="34" charset="0"/>
              </a:rPr>
              <a:t>Age</a:t>
            </a:r>
            <a:r>
              <a:rPr lang="en-US" b="1" dirty="0" smtClean="0">
                <a:solidFill>
                  <a:srgbClr val="0000FF"/>
                </a:solidFill>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&lt;-  </a:t>
            </a:r>
            <a:r>
              <a:rPr lang="en-US" b="1" dirty="0" smtClean="0">
                <a:solidFill>
                  <a:schemeClr val="accent6">
                    <a:lumMod val="75000"/>
                  </a:schemeClr>
                </a:solidFill>
                <a:latin typeface="Arial" panose="020B0604020202020204" pitchFamily="34" charset="0"/>
                <a:cs typeface="Arial" panose="020B0604020202020204" pitchFamily="34" charset="0"/>
              </a:rPr>
              <a:t>c(</a:t>
            </a:r>
            <a:r>
              <a:rPr lang="en-US" b="1" dirty="0" smtClean="0">
                <a:latin typeface="Arial" panose="020B0604020202020204" pitchFamily="34" charset="0"/>
                <a:cs typeface="Arial" panose="020B0604020202020204" pitchFamily="34" charset="0"/>
              </a:rPr>
              <a:t>25, 35, 40, 12</a:t>
            </a:r>
            <a:r>
              <a:rPr lang="en-US" b="1" dirty="0" smtClean="0">
                <a:solidFill>
                  <a:schemeClr val="accent6">
                    <a:lumMod val="75000"/>
                  </a:schemeClr>
                </a:solidFill>
                <a:latin typeface="Arial" panose="020B0604020202020204" pitchFamily="34" charset="0"/>
                <a:cs typeface="Arial" panose="020B0604020202020204" pitchFamily="34" charset="0"/>
              </a:rPr>
              <a:t>)</a:t>
            </a:r>
            <a:endParaRPr lang="en-US" b="1" dirty="0">
              <a:solidFill>
                <a:schemeClr val="accent6">
                  <a:lumMod val="75000"/>
                </a:schemeClr>
              </a:solidFill>
              <a:latin typeface="Arial" panose="020B0604020202020204" pitchFamily="34" charset="0"/>
              <a:cs typeface="Arial" panose="020B0604020202020204" pitchFamily="34" charset="0"/>
            </a:endParaRPr>
          </a:p>
        </p:txBody>
      </p:sp>
      <p:sp>
        <p:nvSpPr>
          <p:cNvPr id="6" name="TextBox 5"/>
          <p:cNvSpPr txBox="1"/>
          <p:nvPr/>
        </p:nvSpPr>
        <p:spPr>
          <a:xfrm>
            <a:off x="838200" y="3172030"/>
            <a:ext cx="6705600" cy="1477328"/>
          </a:xfrm>
          <a:prstGeom prst="rect">
            <a:avLst/>
          </a:prstGeom>
          <a:noFill/>
        </p:spPr>
        <p:txBody>
          <a:bodyPr wrap="square" rtlCol="0">
            <a:spAutoFit/>
          </a:bodyPr>
          <a:lstStyle/>
          <a:p>
            <a:r>
              <a:rPr lang="en-US" b="1" dirty="0" smtClean="0"/>
              <a:t>Data Frame:</a:t>
            </a:r>
          </a:p>
          <a:p>
            <a:r>
              <a:rPr lang="en-US" b="1" dirty="0">
                <a:solidFill>
                  <a:srgbClr val="0070C0"/>
                </a:solidFill>
                <a:latin typeface="Arial" panose="020B0604020202020204" pitchFamily="34" charset="0"/>
                <a:cs typeface="Arial" panose="020B0604020202020204" pitchFamily="34" charset="0"/>
              </a:rPr>
              <a:t>patients</a:t>
            </a:r>
            <a:r>
              <a:rPr lang="en-US" b="1" dirty="0" smtClean="0">
                <a:latin typeface="Arial" panose="020B0604020202020204" pitchFamily="34" charset="0"/>
                <a:cs typeface="Arial" panose="020B0604020202020204" pitchFamily="34" charset="0"/>
              </a:rPr>
              <a:t> &lt;- </a:t>
            </a:r>
            <a:r>
              <a:rPr lang="en-US" b="1" dirty="0" err="1" smtClean="0">
                <a:solidFill>
                  <a:schemeClr val="accent6">
                    <a:lumMod val="75000"/>
                  </a:schemeClr>
                </a:solidFill>
                <a:latin typeface="Arial" panose="020B0604020202020204" pitchFamily="34" charset="0"/>
                <a:cs typeface="Arial" panose="020B0604020202020204" pitchFamily="34" charset="0"/>
              </a:rPr>
              <a:t>data.frame</a:t>
            </a:r>
            <a:r>
              <a:rPr lang="en-US" b="1" dirty="0" smtClean="0">
                <a:solidFill>
                  <a:schemeClr val="accent6">
                    <a:lumMod val="75000"/>
                  </a:schemeClr>
                </a:solidFill>
                <a:latin typeface="Arial" panose="020B0604020202020204" pitchFamily="34" charset="0"/>
                <a:cs typeface="Arial" panose="020B0604020202020204" pitchFamily="34" charset="0"/>
              </a:rPr>
              <a:t>(</a:t>
            </a:r>
            <a:r>
              <a:rPr lang="en-US" b="1" dirty="0" err="1" smtClean="0">
                <a:solidFill>
                  <a:schemeClr val="accent1">
                    <a:lumMod val="50000"/>
                  </a:schemeClr>
                </a:solidFill>
                <a:latin typeface="Arial" panose="020B0604020202020204" pitchFamily="34" charset="0"/>
                <a:cs typeface="Arial" panose="020B0604020202020204" pitchFamily="34" charset="0"/>
              </a:rPr>
              <a:t>PatientID</a:t>
            </a:r>
            <a:r>
              <a:rPr lang="en-US" b="1" dirty="0" smtClean="0">
                <a:latin typeface="Arial" panose="020B0604020202020204" pitchFamily="34" charset="0"/>
                <a:cs typeface="Arial" panose="020B0604020202020204" pitchFamily="34" charset="0"/>
              </a:rPr>
              <a:t> = </a:t>
            </a:r>
            <a:r>
              <a:rPr lang="en-US" b="1" dirty="0" smtClean="0">
                <a:solidFill>
                  <a:schemeClr val="accent6">
                    <a:lumMod val="75000"/>
                  </a:schemeClr>
                </a:solidFill>
                <a:latin typeface="Arial" panose="020B0604020202020204" pitchFamily="34" charset="0"/>
                <a:cs typeface="Arial" panose="020B0604020202020204" pitchFamily="34" charset="0"/>
              </a:rPr>
              <a:t>c(</a:t>
            </a:r>
            <a:r>
              <a:rPr lang="en-US" b="1" dirty="0" smtClean="0">
                <a:latin typeface="Arial" panose="020B0604020202020204" pitchFamily="34" charset="0"/>
                <a:cs typeface="Arial" panose="020B0604020202020204" pitchFamily="34" charset="0"/>
              </a:rPr>
              <a:t>1, 2, 3, 4</a:t>
            </a:r>
            <a:r>
              <a:rPr lang="en-US" b="1" dirty="0" smtClean="0">
                <a:solidFill>
                  <a:schemeClr val="accent6">
                    <a:lumMod val="75000"/>
                  </a:schemeClr>
                </a:solidFill>
                <a:latin typeface="Arial" panose="020B0604020202020204" pitchFamily="34" charset="0"/>
                <a:cs typeface="Arial" panose="020B0604020202020204" pitchFamily="34" charset="0"/>
              </a:rPr>
              <a:t>)</a:t>
            </a:r>
            <a:r>
              <a:rPr lang="en-US" b="1" dirty="0" smtClean="0">
                <a:latin typeface="Arial" panose="020B0604020202020204" pitchFamily="34" charset="0"/>
                <a:cs typeface="Arial" panose="020B0604020202020204" pitchFamily="34" charset="0"/>
              </a:rPr>
              <a:t>,</a:t>
            </a:r>
          </a:p>
          <a:p>
            <a:pPr marL="2459038"/>
            <a:r>
              <a:rPr lang="en-US" b="1" dirty="0">
                <a:solidFill>
                  <a:schemeClr val="accent1">
                    <a:lumMod val="50000"/>
                  </a:schemeClr>
                </a:solidFill>
                <a:latin typeface="Arial" panose="020B0604020202020204" pitchFamily="34" charset="0"/>
                <a:cs typeface="Arial" panose="020B0604020202020204" pitchFamily="34" charset="0"/>
              </a:rPr>
              <a:t>Age</a:t>
            </a:r>
            <a:r>
              <a:rPr lang="en-US" b="1" dirty="0" smtClean="0">
                <a:latin typeface="Arial" panose="020B0604020202020204" pitchFamily="34" charset="0"/>
                <a:cs typeface="Arial" panose="020B0604020202020204" pitchFamily="34" charset="0"/>
              </a:rPr>
              <a:t> = </a:t>
            </a:r>
            <a:r>
              <a:rPr lang="en-US" b="1" dirty="0">
                <a:solidFill>
                  <a:schemeClr val="accent6">
                    <a:lumMod val="75000"/>
                  </a:schemeClr>
                </a:solidFill>
                <a:latin typeface="Arial" panose="020B0604020202020204" pitchFamily="34" charset="0"/>
                <a:cs typeface="Arial" panose="020B0604020202020204" pitchFamily="34" charset="0"/>
              </a:rPr>
              <a:t>c(</a:t>
            </a:r>
            <a:r>
              <a:rPr lang="en-US" b="1" dirty="0">
                <a:latin typeface="Arial" panose="020B0604020202020204" pitchFamily="34" charset="0"/>
                <a:cs typeface="Arial" panose="020B0604020202020204" pitchFamily="34" charset="0"/>
              </a:rPr>
              <a:t>25</a:t>
            </a:r>
            <a:r>
              <a:rPr lang="en-US" b="1" dirty="0" smtClean="0">
                <a:latin typeface="Arial" panose="020B0604020202020204" pitchFamily="34" charset="0"/>
                <a:cs typeface="Arial" panose="020B0604020202020204" pitchFamily="34" charset="0"/>
              </a:rPr>
              <a:t>, 35, 40, 12</a:t>
            </a:r>
            <a:r>
              <a:rPr lang="en-US" b="1" dirty="0" smtClean="0">
                <a:solidFill>
                  <a:schemeClr val="accent6">
                    <a:lumMod val="75000"/>
                  </a:schemeClr>
                </a:solidFill>
                <a:latin typeface="Arial" panose="020B0604020202020204" pitchFamily="34" charset="0"/>
                <a:cs typeface="Arial" panose="020B0604020202020204" pitchFamily="34" charset="0"/>
              </a:rPr>
              <a:t>)</a:t>
            </a:r>
            <a:r>
              <a:rPr lang="en-US" b="1" dirty="0" smtClean="0">
                <a:latin typeface="Arial" panose="020B0604020202020204" pitchFamily="34" charset="0"/>
                <a:cs typeface="Arial" panose="020B0604020202020204" pitchFamily="34" charset="0"/>
              </a:rPr>
              <a:t>,</a:t>
            </a:r>
          </a:p>
          <a:p>
            <a:pPr marL="2459038"/>
            <a:r>
              <a:rPr lang="en-US" b="1" dirty="0">
                <a:solidFill>
                  <a:schemeClr val="accent1">
                    <a:lumMod val="50000"/>
                  </a:schemeClr>
                </a:solidFill>
                <a:latin typeface="Arial" panose="020B0604020202020204" pitchFamily="34" charset="0"/>
                <a:cs typeface="Arial" panose="020B0604020202020204" pitchFamily="34" charset="0"/>
              </a:rPr>
              <a:t>Gender</a:t>
            </a:r>
            <a:r>
              <a:rPr lang="en-US" b="1" dirty="0" smtClean="0">
                <a:latin typeface="Arial" panose="020B0604020202020204" pitchFamily="34" charset="0"/>
                <a:cs typeface="Arial" panose="020B0604020202020204" pitchFamily="34" charset="0"/>
              </a:rPr>
              <a:t> = </a:t>
            </a:r>
            <a:r>
              <a:rPr lang="en-US" b="1" dirty="0" smtClean="0">
                <a:solidFill>
                  <a:schemeClr val="accent6">
                    <a:lumMod val="75000"/>
                  </a:schemeClr>
                </a:solidFill>
                <a:latin typeface="Arial" panose="020B0604020202020204" pitchFamily="34" charset="0"/>
                <a:cs typeface="Arial" panose="020B0604020202020204" pitchFamily="34" charset="0"/>
              </a:rPr>
              <a:t>c(</a:t>
            </a:r>
            <a:r>
              <a:rPr lang="en-US" b="1" dirty="0">
                <a:latin typeface="Arial" panose="020B0604020202020204" pitchFamily="34" charset="0"/>
                <a:cs typeface="Arial" panose="020B0604020202020204" pitchFamily="34" charset="0"/>
              </a:rPr>
              <a:t>"</a:t>
            </a:r>
            <a:r>
              <a:rPr lang="en-US" b="1" dirty="0" smtClean="0">
                <a:latin typeface="Arial" panose="020B0604020202020204" pitchFamily="34" charset="0"/>
                <a:cs typeface="Arial" panose="020B0604020202020204" pitchFamily="34" charset="0"/>
              </a:rPr>
              <a:t>F</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M</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F</a:t>
            </a:r>
            <a:r>
              <a:rPr lang="en-US" b="1" dirty="0">
                <a:latin typeface="Arial" panose="020B0604020202020204" pitchFamily="34" charset="0"/>
                <a:cs typeface="Arial" panose="020B0604020202020204" pitchFamily="34" charset="0"/>
              </a:rPr>
              <a:t>", "M"</a:t>
            </a:r>
            <a:r>
              <a:rPr lang="en-US" b="1" dirty="0" smtClean="0">
                <a:solidFill>
                  <a:schemeClr val="accent6">
                    <a:lumMod val="75000"/>
                  </a:schemeClr>
                </a:solidFill>
                <a:latin typeface="Arial" panose="020B0604020202020204" pitchFamily="34" charset="0"/>
                <a:cs typeface="Arial" panose="020B0604020202020204" pitchFamily="34" charset="0"/>
              </a:rPr>
              <a:t>)</a:t>
            </a:r>
            <a:r>
              <a:rPr lang="en-US" b="1" dirty="0" smtClean="0">
                <a:latin typeface="Arial" panose="020B0604020202020204" pitchFamily="34" charset="0"/>
                <a:cs typeface="Arial" panose="020B0604020202020204" pitchFamily="34" charset="0"/>
              </a:rPr>
              <a:t>,</a:t>
            </a:r>
          </a:p>
          <a:p>
            <a:pPr marL="2459038"/>
            <a:r>
              <a:rPr lang="en-US" b="1" dirty="0">
                <a:solidFill>
                  <a:schemeClr val="accent1">
                    <a:lumMod val="50000"/>
                  </a:schemeClr>
                </a:solidFill>
                <a:latin typeface="Arial" panose="020B0604020202020204" pitchFamily="34" charset="0"/>
                <a:cs typeface="Arial" panose="020B0604020202020204" pitchFamily="34" charset="0"/>
              </a:rPr>
              <a:t>Diabetes</a:t>
            </a:r>
            <a:r>
              <a:rPr lang="en-US" b="1" dirty="0" smtClean="0">
                <a:latin typeface="Arial" panose="020B0604020202020204" pitchFamily="34" charset="0"/>
                <a:cs typeface="Arial" panose="020B0604020202020204" pitchFamily="34" charset="0"/>
              </a:rPr>
              <a:t> = </a:t>
            </a:r>
            <a:r>
              <a:rPr lang="en-US" b="1" dirty="0" smtClean="0">
                <a:solidFill>
                  <a:schemeClr val="accent6">
                    <a:lumMod val="75000"/>
                  </a:schemeClr>
                </a:solidFill>
                <a:latin typeface="Arial" panose="020B0604020202020204" pitchFamily="34" charset="0"/>
                <a:cs typeface="Arial" panose="020B0604020202020204" pitchFamily="34" charset="0"/>
              </a:rPr>
              <a:t>c(</a:t>
            </a:r>
            <a:r>
              <a:rPr lang="en-US" b="1" dirty="0">
                <a:latin typeface="Arial" panose="020B0604020202020204" pitchFamily="34" charset="0"/>
                <a:cs typeface="Arial" panose="020B0604020202020204" pitchFamily="34" charset="0"/>
              </a:rPr>
              <a:t>"</a:t>
            </a:r>
            <a:r>
              <a:rPr lang="en-US" b="1" dirty="0" smtClean="0">
                <a:latin typeface="Arial" panose="020B0604020202020204" pitchFamily="34" charset="0"/>
                <a:cs typeface="Arial" panose="020B0604020202020204" pitchFamily="34" charset="0"/>
              </a:rPr>
              <a:t>Y</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"N", </a:t>
            </a:r>
            <a:r>
              <a:rPr lang="en-US" b="1" dirty="0">
                <a:latin typeface="Arial" panose="020B0604020202020204" pitchFamily="34" charset="0"/>
                <a:cs typeface="Arial" panose="020B0604020202020204" pitchFamily="34" charset="0"/>
              </a:rPr>
              <a:t>"N", "N"</a:t>
            </a:r>
            <a:r>
              <a:rPr lang="en-US" b="1" dirty="0" smtClean="0">
                <a:solidFill>
                  <a:schemeClr val="accent6">
                    <a:lumMod val="75000"/>
                  </a:schemeClr>
                </a:solidFill>
                <a:latin typeface="Arial" panose="020B0604020202020204" pitchFamily="34" charset="0"/>
                <a:cs typeface="Arial" panose="020B0604020202020204" pitchFamily="34" charset="0"/>
              </a:rPr>
              <a:t>))</a:t>
            </a:r>
            <a:endParaRPr lang="en-US" b="1" dirty="0">
              <a:solidFill>
                <a:schemeClr val="accent6">
                  <a:lumMod val="75000"/>
                </a:schemeClr>
              </a:solidFill>
              <a:latin typeface="Arial" panose="020B0604020202020204" pitchFamily="34" charset="0"/>
              <a:cs typeface="Arial" panose="020B0604020202020204" pitchFamily="34" charset="0"/>
            </a:endParaRPr>
          </a:p>
        </p:txBody>
      </p:sp>
      <p:cxnSp>
        <p:nvCxnSpPr>
          <p:cNvPr id="8" name="Straight Arrow Connector 7"/>
          <p:cNvCxnSpPr/>
          <p:nvPr/>
        </p:nvCxnSpPr>
        <p:spPr>
          <a:xfrm flipH="1" flipV="1">
            <a:off x="1143000" y="2133600"/>
            <a:ext cx="762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886387055"/>
              </p:ext>
            </p:extLst>
          </p:nvPr>
        </p:nvGraphicFramePr>
        <p:xfrm>
          <a:off x="457200" y="4724400"/>
          <a:ext cx="6096000" cy="1854200"/>
        </p:xfrm>
        <a:graphic>
          <a:graphicData uri="http://schemas.openxmlformats.org/drawingml/2006/table">
            <a:tbl>
              <a:tblPr firstRow="1" bandRow="1">
                <a:tableStyleId>{7DF18680-E054-41AD-8BC1-D1AEF772440D}</a:tableStyleId>
              </a:tblPr>
              <a:tblGrid>
                <a:gridCol w="1524000"/>
                <a:gridCol w="1524000"/>
                <a:gridCol w="1524000"/>
                <a:gridCol w="1524000"/>
              </a:tblGrid>
              <a:tr h="370840">
                <a:tc>
                  <a:txBody>
                    <a:bodyPr/>
                    <a:lstStyle/>
                    <a:p>
                      <a:r>
                        <a:rPr lang="en-US" dirty="0" err="1" smtClean="0"/>
                        <a:t>PatientID</a:t>
                      </a:r>
                      <a:endParaRPr lang="en-US" dirty="0"/>
                    </a:p>
                  </a:txBody>
                  <a:tcPr/>
                </a:tc>
                <a:tc>
                  <a:txBody>
                    <a:bodyPr/>
                    <a:lstStyle/>
                    <a:p>
                      <a:r>
                        <a:rPr lang="en-US" dirty="0" smtClean="0"/>
                        <a:t>Age</a:t>
                      </a:r>
                      <a:endParaRPr lang="en-US" dirty="0"/>
                    </a:p>
                  </a:txBody>
                  <a:tcPr/>
                </a:tc>
                <a:tc>
                  <a:txBody>
                    <a:bodyPr/>
                    <a:lstStyle/>
                    <a:p>
                      <a:r>
                        <a:rPr lang="en-US" dirty="0" smtClean="0"/>
                        <a:t>Gender</a:t>
                      </a:r>
                      <a:endParaRPr lang="en-US" dirty="0"/>
                    </a:p>
                  </a:txBody>
                  <a:tcPr/>
                </a:tc>
                <a:tc>
                  <a:txBody>
                    <a:bodyPr/>
                    <a:lstStyle/>
                    <a:p>
                      <a:r>
                        <a:rPr lang="en-US" dirty="0" smtClean="0"/>
                        <a:t>Diabetes</a:t>
                      </a:r>
                      <a:endParaRPr lang="en-US" dirty="0"/>
                    </a:p>
                  </a:txBody>
                  <a:tcPr/>
                </a:tc>
              </a:tr>
              <a:tr h="370840">
                <a:tc>
                  <a:txBody>
                    <a:bodyPr/>
                    <a:lstStyle/>
                    <a:p>
                      <a:r>
                        <a:rPr lang="en-US" dirty="0" smtClean="0"/>
                        <a:t>1</a:t>
                      </a:r>
                      <a:endParaRPr lang="en-US" dirty="0"/>
                    </a:p>
                  </a:txBody>
                  <a:tcPr/>
                </a:tc>
                <a:tc>
                  <a:txBody>
                    <a:bodyPr/>
                    <a:lstStyle/>
                    <a:p>
                      <a:r>
                        <a:rPr lang="en-US" dirty="0" smtClean="0"/>
                        <a:t>25</a:t>
                      </a:r>
                      <a:endParaRPr lang="en-US" dirty="0"/>
                    </a:p>
                  </a:txBody>
                  <a:tcPr/>
                </a:tc>
                <a:tc>
                  <a:txBody>
                    <a:bodyPr/>
                    <a:lstStyle/>
                    <a:p>
                      <a:r>
                        <a:rPr lang="en-US" dirty="0" smtClean="0"/>
                        <a:t>F</a:t>
                      </a:r>
                      <a:endParaRPr lang="en-US" dirty="0"/>
                    </a:p>
                  </a:txBody>
                  <a:tcPr/>
                </a:tc>
                <a:tc>
                  <a:txBody>
                    <a:bodyPr/>
                    <a:lstStyle/>
                    <a:p>
                      <a:r>
                        <a:rPr lang="en-US" dirty="0" smtClean="0"/>
                        <a:t>Y</a:t>
                      </a:r>
                      <a:endParaRPr lang="en-US" dirty="0"/>
                    </a:p>
                  </a:txBody>
                  <a:tcPr/>
                </a:tc>
              </a:tr>
              <a:tr h="370840">
                <a:tc>
                  <a:txBody>
                    <a:bodyPr/>
                    <a:lstStyle/>
                    <a:p>
                      <a:r>
                        <a:rPr lang="en-US" dirty="0" smtClean="0"/>
                        <a:t>2</a:t>
                      </a:r>
                      <a:endParaRPr lang="en-US" dirty="0"/>
                    </a:p>
                  </a:txBody>
                  <a:tcPr/>
                </a:tc>
                <a:tc>
                  <a:txBody>
                    <a:bodyPr/>
                    <a:lstStyle/>
                    <a:p>
                      <a:r>
                        <a:rPr lang="en-US" dirty="0" smtClean="0"/>
                        <a:t>35</a:t>
                      </a:r>
                      <a:endParaRPr lang="en-US" dirty="0"/>
                    </a:p>
                  </a:txBody>
                  <a:tcPr/>
                </a:tc>
                <a:tc>
                  <a:txBody>
                    <a:bodyPr/>
                    <a:lstStyle/>
                    <a:p>
                      <a:r>
                        <a:rPr lang="en-US" dirty="0" smtClean="0"/>
                        <a:t>M</a:t>
                      </a:r>
                      <a:endParaRPr lang="en-US" dirty="0"/>
                    </a:p>
                  </a:txBody>
                  <a:tcPr/>
                </a:tc>
                <a:tc>
                  <a:txBody>
                    <a:bodyPr/>
                    <a:lstStyle/>
                    <a:p>
                      <a:r>
                        <a:rPr lang="en-US" dirty="0" smtClean="0"/>
                        <a:t>N</a:t>
                      </a:r>
                      <a:endParaRPr lang="en-US" dirty="0"/>
                    </a:p>
                  </a:txBody>
                  <a:tcPr/>
                </a:tc>
              </a:tr>
              <a:tr h="370840">
                <a:tc>
                  <a:txBody>
                    <a:bodyPr/>
                    <a:lstStyle/>
                    <a:p>
                      <a:r>
                        <a:rPr lang="en-US" dirty="0" smtClean="0"/>
                        <a:t>3</a:t>
                      </a:r>
                      <a:endParaRPr lang="en-US" dirty="0"/>
                    </a:p>
                  </a:txBody>
                  <a:tcPr/>
                </a:tc>
                <a:tc>
                  <a:txBody>
                    <a:bodyPr/>
                    <a:lstStyle/>
                    <a:p>
                      <a:r>
                        <a:rPr lang="en-US" dirty="0" smtClean="0"/>
                        <a:t>40</a:t>
                      </a:r>
                      <a:endParaRPr lang="en-US" dirty="0"/>
                    </a:p>
                  </a:txBody>
                  <a:tcPr/>
                </a:tc>
                <a:tc>
                  <a:txBody>
                    <a:bodyPr/>
                    <a:lstStyle/>
                    <a:p>
                      <a:r>
                        <a:rPr lang="en-US" dirty="0" smtClean="0"/>
                        <a:t>F</a:t>
                      </a:r>
                      <a:endParaRPr lang="en-US" dirty="0"/>
                    </a:p>
                  </a:txBody>
                  <a:tcPr/>
                </a:tc>
                <a:tc>
                  <a:txBody>
                    <a:bodyPr/>
                    <a:lstStyle/>
                    <a:p>
                      <a:r>
                        <a:rPr lang="en-US" dirty="0" smtClean="0"/>
                        <a:t>N</a:t>
                      </a:r>
                      <a:endParaRPr lang="en-US" dirty="0"/>
                    </a:p>
                  </a:txBody>
                  <a:tcPr/>
                </a:tc>
              </a:tr>
              <a:tr h="370840">
                <a:tc>
                  <a:txBody>
                    <a:bodyPr/>
                    <a:lstStyle/>
                    <a:p>
                      <a:r>
                        <a:rPr lang="en-US" dirty="0" smtClean="0"/>
                        <a:t>4</a:t>
                      </a:r>
                      <a:endParaRPr lang="en-US" dirty="0"/>
                    </a:p>
                  </a:txBody>
                  <a:tcPr/>
                </a:tc>
                <a:tc>
                  <a:txBody>
                    <a:bodyPr/>
                    <a:lstStyle/>
                    <a:p>
                      <a:r>
                        <a:rPr lang="en-US" dirty="0" smtClean="0"/>
                        <a:t>12</a:t>
                      </a:r>
                      <a:endParaRPr lang="en-US" dirty="0"/>
                    </a:p>
                  </a:txBody>
                  <a:tcPr/>
                </a:tc>
                <a:tc>
                  <a:txBody>
                    <a:bodyPr/>
                    <a:lstStyle/>
                    <a:p>
                      <a:r>
                        <a:rPr lang="en-US" dirty="0" smtClean="0"/>
                        <a:t>M</a:t>
                      </a:r>
                      <a:endParaRPr lang="en-US" dirty="0"/>
                    </a:p>
                  </a:txBody>
                  <a:tcPr/>
                </a:tc>
                <a:tc>
                  <a:txBody>
                    <a:bodyPr/>
                    <a:lstStyle/>
                    <a:p>
                      <a:r>
                        <a:rPr lang="en-US" dirty="0" smtClean="0"/>
                        <a:t>N</a:t>
                      </a:r>
                      <a:endParaRPr lang="en-US" dirty="0"/>
                    </a:p>
                  </a:txBody>
                  <a:tcPr/>
                </a:tc>
              </a:tr>
            </a:tbl>
          </a:graphicData>
        </a:graphic>
      </p:graphicFrame>
      <p:cxnSp>
        <p:nvCxnSpPr>
          <p:cNvPr id="12" name="Straight Arrow Connector 11"/>
          <p:cNvCxnSpPr/>
          <p:nvPr/>
        </p:nvCxnSpPr>
        <p:spPr>
          <a:xfrm flipH="1">
            <a:off x="990600" y="4343400"/>
            <a:ext cx="152400" cy="2999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7162800" y="2440659"/>
            <a:ext cx="1467068" cy="646331"/>
          </a:xfrm>
          <a:prstGeom prst="rect">
            <a:avLst/>
          </a:prstGeom>
        </p:spPr>
        <p:txBody>
          <a:bodyPr wrap="none">
            <a:spAutoFit/>
          </a:bodyPr>
          <a:lstStyle/>
          <a:p>
            <a:r>
              <a:rPr lang="en-US" b="1" dirty="0" smtClean="0">
                <a:solidFill>
                  <a:schemeClr val="accent6">
                    <a:lumMod val="75000"/>
                  </a:schemeClr>
                </a:solidFill>
                <a:latin typeface="Arial" panose="020B0604020202020204" pitchFamily="34" charset="0"/>
                <a:cs typeface="Arial" panose="020B0604020202020204" pitchFamily="34" charset="0"/>
              </a:rPr>
              <a:t>length(</a:t>
            </a:r>
            <a:r>
              <a:rPr lang="en-US" b="1" dirty="0" smtClean="0">
                <a:solidFill>
                  <a:srgbClr val="0070C0"/>
                </a:solidFill>
                <a:latin typeface="Arial" panose="020B0604020202020204" pitchFamily="34" charset="0"/>
                <a:cs typeface="Arial" panose="020B0604020202020204" pitchFamily="34" charset="0"/>
              </a:rPr>
              <a:t>Age</a:t>
            </a:r>
            <a:r>
              <a:rPr lang="en-US" b="1" dirty="0" smtClean="0">
                <a:solidFill>
                  <a:schemeClr val="accent6">
                    <a:lumMod val="75000"/>
                  </a:schemeClr>
                </a:solidFill>
                <a:latin typeface="Arial" panose="020B0604020202020204" pitchFamily="34" charset="0"/>
                <a:cs typeface="Arial" panose="020B0604020202020204" pitchFamily="34" charset="0"/>
              </a:rPr>
              <a:t>)</a:t>
            </a:r>
          </a:p>
          <a:p>
            <a:r>
              <a:rPr lang="en-US" b="1" dirty="0" smtClean="0">
                <a:latin typeface="Arial" panose="020B0604020202020204" pitchFamily="34" charset="0"/>
                <a:cs typeface="Arial" panose="020B0604020202020204" pitchFamily="34" charset="0"/>
              </a:rPr>
              <a:t>4</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2929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in Datasets</a:t>
            </a:r>
            <a:endParaRPr lang="en-US" dirty="0"/>
          </a:p>
        </p:txBody>
      </p:sp>
      <p:sp>
        <p:nvSpPr>
          <p:cNvPr id="3" name="Content Placeholder 2"/>
          <p:cNvSpPr>
            <a:spLocks noGrp="1"/>
          </p:cNvSpPr>
          <p:nvPr>
            <p:ph idx="1"/>
          </p:nvPr>
        </p:nvSpPr>
        <p:spPr>
          <a:xfrm>
            <a:off x="478221" y="1219200"/>
            <a:ext cx="8142111" cy="1736617"/>
          </a:xfrm>
        </p:spPr>
        <p:txBody>
          <a:bodyPr>
            <a:normAutofit/>
          </a:bodyPr>
          <a:lstStyle/>
          <a:p>
            <a:r>
              <a:rPr lang="en-US" dirty="0" smtClean="0"/>
              <a:t>R can read in perhaps all  possible file formats</a:t>
            </a:r>
          </a:p>
          <a:p>
            <a:r>
              <a:rPr lang="en-US" dirty="0" smtClean="0"/>
              <a:t>To check datasets in working directory: </a:t>
            </a:r>
            <a:r>
              <a:rPr lang="en-US" dirty="0" err="1" smtClean="0"/>
              <a:t>dir</a:t>
            </a:r>
            <a:r>
              <a:rPr lang="en-US" dirty="0" smtClean="0"/>
              <a:t>()</a:t>
            </a:r>
          </a:p>
          <a:p>
            <a:pPr marL="457200" lvl="1" indent="0">
              <a:buNone/>
            </a:pPr>
            <a:endParaRPr lang="en-US"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2819400"/>
            <a:ext cx="1295400" cy="1295400"/>
          </a:xfrm>
          <a:prstGeom prst="rect">
            <a:avLst/>
          </a:prstGeom>
        </p:spPr>
      </p:pic>
      <p:sp>
        <p:nvSpPr>
          <p:cNvPr id="5" name="TextBox 4"/>
          <p:cNvSpPr txBox="1"/>
          <p:nvPr/>
        </p:nvSpPr>
        <p:spPr>
          <a:xfrm>
            <a:off x="381000" y="4170006"/>
            <a:ext cx="3657600" cy="646331"/>
          </a:xfrm>
          <a:prstGeom prst="rect">
            <a:avLst/>
          </a:prstGeom>
          <a:noFill/>
        </p:spPr>
        <p:txBody>
          <a:bodyPr wrap="square" rtlCol="0">
            <a:spAutoFit/>
          </a:bodyPr>
          <a:lstStyle/>
          <a:p>
            <a:pPr marL="0" lvl="1"/>
            <a:r>
              <a:rPr lang="en-US" b="1" dirty="0" smtClean="0">
                <a:solidFill>
                  <a:srgbClr val="0070C0"/>
                </a:solidFill>
                <a:latin typeface="Arial" panose="020B0604020202020204" pitchFamily="34" charset="0"/>
                <a:cs typeface="Arial" panose="020B0604020202020204" pitchFamily="34" charset="0"/>
              </a:rPr>
              <a:t>file</a:t>
            </a:r>
            <a:r>
              <a:rPr lang="en-US" b="1" dirty="0" smtClean="0">
                <a:latin typeface="Arial" panose="020B0604020202020204" pitchFamily="34" charset="0"/>
                <a:cs typeface="Arial" panose="020B0604020202020204" pitchFamily="34" charset="0"/>
              </a:rPr>
              <a:t> &lt;- </a:t>
            </a:r>
            <a:r>
              <a:rPr lang="en-US" b="1" dirty="0" smtClean="0">
                <a:solidFill>
                  <a:schemeClr val="accent6">
                    <a:lumMod val="75000"/>
                  </a:schemeClr>
                </a:solidFill>
                <a:latin typeface="Arial" panose="020B0604020202020204" pitchFamily="34" charset="0"/>
                <a:cs typeface="Arial" panose="020B0604020202020204" pitchFamily="34" charset="0"/>
              </a:rPr>
              <a:t>read.csv(</a:t>
            </a:r>
            <a:r>
              <a:rPr lang="en-US" b="1" dirty="0">
                <a:latin typeface="Arial" panose="020B0604020202020204" pitchFamily="34" charset="0"/>
                <a:cs typeface="Arial" panose="020B0604020202020204" pitchFamily="34" charset="0"/>
              </a:rPr>
              <a:t>"</a:t>
            </a:r>
            <a:r>
              <a:rPr lang="en-US" b="1" dirty="0" smtClean="0">
                <a:latin typeface="Arial" panose="020B0604020202020204" pitchFamily="34" charset="0"/>
                <a:cs typeface="Arial" panose="020B0604020202020204" pitchFamily="34" charset="0"/>
              </a:rPr>
              <a:t>filename.csv</a:t>
            </a:r>
            <a:r>
              <a:rPr lang="en-US" b="1" dirty="0">
                <a:latin typeface="Arial" panose="020B0604020202020204" pitchFamily="34" charset="0"/>
                <a:cs typeface="Arial" panose="020B0604020202020204" pitchFamily="34" charset="0"/>
              </a:rPr>
              <a:t>"</a:t>
            </a:r>
            <a:r>
              <a:rPr lang="en-US" b="1" dirty="0" smtClean="0">
                <a:solidFill>
                  <a:schemeClr val="accent6">
                    <a:lumMod val="75000"/>
                  </a:schemeClr>
                </a:solidFill>
                <a:latin typeface="Arial" panose="020B0604020202020204" pitchFamily="34" charset="0"/>
                <a:cs typeface="Arial" panose="020B0604020202020204" pitchFamily="34" charset="0"/>
              </a:rPr>
              <a:t>)</a:t>
            </a:r>
            <a:endParaRPr lang="en-US" b="1" dirty="0">
              <a:solidFill>
                <a:schemeClr val="accent6">
                  <a:lumMod val="75000"/>
                </a:schemeClr>
              </a:solidFill>
              <a:latin typeface="Arial" panose="020B0604020202020204" pitchFamily="34" charset="0"/>
              <a:cs typeface="Arial" panose="020B0604020202020204" pitchFamily="34" charset="0"/>
            </a:endParaRPr>
          </a:p>
          <a:p>
            <a:endParaRPr lang="en-US"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8600" y="2895600"/>
            <a:ext cx="1155759" cy="1155759"/>
          </a:xfrm>
          <a:prstGeom prst="rect">
            <a:avLst/>
          </a:prstGeom>
        </p:spPr>
      </p:pic>
      <p:sp>
        <p:nvSpPr>
          <p:cNvPr id="7" name="TextBox 6"/>
          <p:cNvSpPr txBox="1"/>
          <p:nvPr/>
        </p:nvSpPr>
        <p:spPr>
          <a:xfrm>
            <a:off x="3886200" y="4108442"/>
            <a:ext cx="4648200" cy="1200329"/>
          </a:xfrm>
          <a:prstGeom prst="rect">
            <a:avLst/>
          </a:prstGeom>
          <a:noFill/>
        </p:spPr>
        <p:txBody>
          <a:bodyPr wrap="square" rtlCol="0">
            <a:spAutoFit/>
          </a:bodyPr>
          <a:lstStyle/>
          <a:p>
            <a:pPr marL="47625" lvl="1"/>
            <a:r>
              <a:rPr lang="en-US" b="1" dirty="0">
                <a:solidFill>
                  <a:schemeClr val="accent6">
                    <a:lumMod val="75000"/>
                  </a:schemeClr>
                </a:solidFill>
                <a:latin typeface="Arial" panose="020B0604020202020204" pitchFamily="34" charset="0"/>
                <a:cs typeface="Arial" panose="020B0604020202020204" pitchFamily="34" charset="0"/>
              </a:rPr>
              <a:t>library(</a:t>
            </a:r>
            <a:r>
              <a:rPr lang="en-US" b="1" dirty="0">
                <a:latin typeface="Arial" panose="020B0604020202020204" pitchFamily="34" charset="0"/>
                <a:cs typeface="Arial" panose="020B0604020202020204" pitchFamily="34" charset="0"/>
              </a:rPr>
              <a:t>foreign</a:t>
            </a:r>
            <a:r>
              <a:rPr lang="en-US" b="1" dirty="0">
                <a:solidFill>
                  <a:schemeClr val="accent6">
                    <a:lumMod val="75000"/>
                  </a:schemeClr>
                </a:solidFill>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 </a:t>
            </a:r>
          </a:p>
          <a:p>
            <a:pPr marL="52388" lvl="1"/>
            <a:r>
              <a:rPr lang="en-US" b="1" dirty="0" smtClean="0">
                <a:solidFill>
                  <a:srgbClr val="0070C0"/>
                </a:solidFill>
                <a:latin typeface="Arial" panose="020B0604020202020204" pitchFamily="34" charset="0"/>
                <a:cs typeface="Arial" panose="020B0604020202020204" pitchFamily="34" charset="0"/>
              </a:rPr>
              <a:t>file</a:t>
            </a:r>
            <a:r>
              <a:rPr lang="en-US" b="1" dirty="0" smtClean="0">
                <a:latin typeface="Arial" panose="020B0604020202020204" pitchFamily="34" charset="0"/>
                <a:cs typeface="Arial" panose="020B0604020202020204" pitchFamily="34" charset="0"/>
              </a:rPr>
              <a:t> &lt;- </a:t>
            </a:r>
            <a:r>
              <a:rPr lang="en-US" b="1" dirty="0" err="1" smtClean="0">
                <a:solidFill>
                  <a:schemeClr val="accent6">
                    <a:lumMod val="75000"/>
                  </a:schemeClr>
                </a:solidFill>
                <a:latin typeface="Arial" panose="020B0604020202020204" pitchFamily="34" charset="0"/>
                <a:cs typeface="Arial" panose="020B0604020202020204" pitchFamily="34" charset="0"/>
              </a:rPr>
              <a:t>read.dta</a:t>
            </a:r>
            <a:r>
              <a:rPr lang="en-US" b="1" dirty="0" smtClean="0">
                <a:solidFill>
                  <a:schemeClr val="accent6">
                    <a:lumMod val="75000"/>
                  </a:schemeClr>
                </a:solidFill>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a:t>
            </a:r>
            <a:r>
              <a:rPr lang="en-US" b="1" dirty="0" err="1" smtClean="0">
                <a:latin typeface="Arial" panose="020B0604020202020204" pitchFamily="34" charset="0"/>
                <a:cs typeface="Arial" panose="020B0604020202020204" pitchFamily="34" charset="0"/>
              </a:rPr>
              <a:t>file.dta</a:t>
            </a:r>
            <a:r>
              <a:rPr lang="en-US" b="1" dirty="0">
                <a:latin typeface="Arial" panose="020B0604020202020204" pitchFamily="34" charset="0"/>
                <a:cs typeface="Arial" panose="020B0604020202020204" pitchFamily="34" charset="0"/>
              </a:rPr>
              <a:t>"</a:t>
            </a:r>
            <a:r>
              <a:rPr lang="en-US" b="1" dirty="0" smtClean="0">
                <a:solidFill>
                  <a:schemeClr val="accent6">
                    <a:lumMod val="75000"/>
                  </a:schemeClr>
                </a:solidFill>
                <a:latin typeface="Arial" panose="020B0604020202020204" pitchFamily="34" charset="0"/>
                <a:cs typeface="Arial" panose="020B0604020202020204" pitchFamily="34" charset="0"/>
              </a:rPr>
              <a:t>)</a:t>
            </a:r>
            <a:r>
              <a:rPr lang="en-US" b="1" dirty="0" smtClean="0">
                <a:latin typeface="Arial" panose="020B0604020202020204" pitchFamily="34" charset="0"/>
                <a:cs typeface="Arial" panose="020B0604020202020204" pitchFamily="34" charset="0"/>
              </a:rPr>
              <a:t> </a:t>
            </a:r>
          </a:p>
          <a:p>
            <a:pPr marL="52388" lvl="1"/>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no support after v. 12</a:t>
            </a:r>
          </a:p>
          <a:p>
            <a:endParaRPr lang="en-US" dirty="0"/>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8921" y="4816337"/>
            <a:ext cx="1263679" cy="1263679"/>
          </a:xfrm>
          <a:prstGeom prst="rect">
            <a:avLst/>
          </a:prstGeom>
        </p:spPr>
      </p:pic>
      <p:sp>
        <p:nvSpPr>
          <p:cNvPr id="9" name="TextBox 8"/>
          <p:cNvSpPr txBox="1"/>
          <p:nvPr/>
        </p:nvSpPr>
        <p:spPr>
          <a:xfrm>
            <a:off x="1993959" y="5192110"/>
            <a:ext cx="6400800" cy="1754326"/>
          </a:xfrm>
          <a:prstGeom prst="rect">
            <a:avLst/>
          </a:prstGeom>
          <a:noFill/>
        </p:spPr>
        <p:txBody>
          <a:bodyPr wrap="square" rtlCol="0">
            <a:spAutoFit/>
          </a:bodyPr>
          <a:lstStyle/>
          <a:p>
            <a:pPr marL="0" lvl="1"/>
            <a:r>
              <a:rPr lang="en-US" b="1" dirty="0">
                <a:solidFill>
                  <a:schemeClr val="accent6">
                    <a:lumMod val="75000"/>
                  </a:schemeClr>
                </a:solidFill>
                <a:latin typeface="Arial" panose="020B0604020202020204" pitchFamily="34" charset="0"/>
                <a:cs typeface="Arial" panose="020B0604020202020204" pitchFamily="34" charset="0"/>
              </a:rPr>
              <a:t>library(</a:t>
            </a:r>
            <a:r>
              <a:rPr lang="en-US" b="1" dirty="0" err="1">
                <a:latin typeface="Arial" panose="020B0604020202020204" pitchFamily="34" charset="0"/>
                <a:cs typeface="Arial" panose="020B0604020202020204" pitchFamily="34" charset="0"/>
              </a:rPr>
              <a:t>xlsx</a:t>
            </a:r>
            <a:r>
              <a:rPr lang="en-US" b="1" dirty="0">
                <a:solidFill>
                  <a:schemeClr val="accent6">
                    <a:lumMod val="75000"/>
                  </a:schemeClr>
                </a:solidFill>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 </a:t>
            </a:r>
          </a:p>
          <a:p>
            <a:pPr marL="0" lvl="1"/>
            <a:r>
              <a:rPr lang="en-US" b="1" dirty="0" smtClean="0">
                <a:solidFill>
                  <a:srgbClr val="0070C0"/>
                </a:solidFill>
                <a:latin typeface="Arial" panose="020B0604020202020204" pitchFamily="34" charset="0"/>
                <a:cs typeface="Arial" panose="020B0604020202020204" pitchFamily="34" charset="0"/>
              </a:rPr>
              <a:t>file</a:t>
            </a:r>
            <a:r>
              <a:rPr lang="en-US" b="1" dirty="0" smtClean="0">
                <a:latin typeface="Arial" panose="020B0604020202020204" pitchFamily="34" charset="0"/>
                <a:cs typeface="Arial" panose="020B0604020202020204" pitchFamily="34" charset="0"/>
              </a:rPr>
              <a:t> &lt;- </a:t>
            </a:r>
            <a:r>
              <a:rPr lang="en-US" b="1" dirty="0" smtClean="0">
                <a:solidFill>
                  <a:schemeClr val="accent6">
                    <a:lumMod val="75000"/>
                  </a:schemeClr>
                </a:solidFill>
                <a:latin typeface="Arial" panose="020B0604020202020204" pitchFamily="34" charset="0"/>
                <a:cs typeface="Arial" panose="020B0604020202020204" pitchFamily="34" charset="0"/>
              </a:rPr>
              <a:t>read.xlsx</a:t>
            </a:r>
            <a:r>
              <a:rPr lang="en-US" b="1" dirty="0">
                <a:solidFill>
                  <a:schemeClr val="accent6">
                    <a:lumMod val="75000"/>
                  </a:schemeClr>
                </a:solidFill>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"myfile.xlsx", </a:t>
            </a:r>
            <a:r>
              <a:rPr lang="en-US" b="1" dirty="0" err="1">
                <a:solidFill>
                  <a:schemeClr val="accent1">
                    <a:lumMod val="50000"/>
                  </a:schemeClr>
                </a:solidFill>
                <a:latin typeface="Arial" panose="020B0604020202020204" pitchFamily="34" charset="0"/>
                <a:cs typeface="Arial" panose="020B0604020202020204" pitchFamily="34" charset="0"/>
              </a:rPr>
              <a:t>sheetName</a:t>
            </a:r>
            <a:r>
              <a:rPr lang="en-US" b="1" dirty="0">
                <a:solidFill>
                  <a:schemeClr val="accent1">
                    <a:lumMod val="50000"/>
                  </a:schemeClr>
                </a:solidFill>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"Sheet1"</a:t>
            </a:r>
            <a:r>
              <a:rPr lang="en-US" b="1" dirty="0">
                <a:solidFill>
                  <a:schemeClr val="accent6">
                    <a:lumMod val="75000"/>
                  </a:schemeClr>
                </a:solidFill>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 </a:t>
            </a:r>
          </a:p>
          <a:p>
            <a:pPr marL="0" lvl="1"/>
            <a:r>
              <a:rPr lang="en-US" dirty="0">
                <a:latin typeface="Arial" panose="020B0604020202020204" pitchFamily="34" charset="0"/>
                <a:cs typeface="Arial" panose="020B0604020202020204" pitchFamily="34" charset="0"/>
              </a:rPr>
              <a:t># special package for Excel files needs to be </a:t>
            </a:r>
            <a:r>
              <a:rPr lang="en-US" dirty="0" smtClean="0">
                <a:latin typeface="Arial" panose="020B0604020202020204" pitchFamily="34" charset="0"/>
                <a:cs typeface="Arial" panose="020B0604020202020204" pitchFamily="34" charset="0"/>
              </a:rPr>
              <a:t>installed, by calling </a:t>
            </a:r>
            <a:r>
              <a:rPr lang="en-US" dirty="0" err="1" smtClean="0">
                <a:latin typeface="Arial" panose="020B0604020202020204" pitchFamily="34" charset="0"/>
                <a:cs typeface="Arial" panose="020B0604020202020204" pitchFamily="34" charset="0"/>
              </a:rPr>
              <a:t>install.packages</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xslx</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lvl="1"/>
            <a:endParaRPr lang="en-US" dirty="0"/>
          </a:p>
          <a:p>
            <a:endParaRPr lang="en-US" dirty="0"/>
          </a:p>
        </p:txBody>
      </p:sp>
    </p:spTree>
    <p:extLst>
      <p:ext uri="{BB962C8B-B14F-4D97-AF65-F5344CB8AC3E}">
        <p14:creationId xmlns:p14="http://schemas.microsoft.com/office/powerpoint/2010/main" val="22687551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Exercise</a:t>
            </a:r>
            <a:endParaRPr lang="en-US" dirty="0"/>
          </a:p>
        </p:txBody>
      </p:sp>
      <p:sp>
        <p:nvSpPr>
          <p:cNvPr id="3" name="Content Placeholder 2"/>
          <p:cNvSpPr>
            <a:spLocks noGrp="1"/>
          </p:cNvSpPr>
          <p:nvPr>
            <p:ph idx="1"/>
          </p:nvPr>
        </p:nvSpPr>
        <p:spPr>
          <a:xfrm>
            <a:off x="304801" y="1600200"/>
            <a:ext cx="8610600" cy="4778022"/>
          </a:xfrm>
        </p:spPr>
        <p:txBody>
          <a:bodyPr/>
          <a:lstStyle/>
          <a:p>
            <a:r>
              <a:rPr lang="en-US" dirty="0" smtClean="0"/>
              <a:t>Read in this dataset and assign </a:t>
            </a:r>
            <a:r>
              <a:rPr lang="en-US" dirty="0"/>
              <a:t>it to </a:t>
            </a:r>
            <a:r>
              <a:rPr lang="en-US" dirty="0" err="1" smtClean="0"/>
              <a:t>var</a:t>
            </a:r>
            <a:r>
              <a:rPr lang="en-US" dirty="0" smtClean="0"/>
              <a:t> “</a:t>
            </a:r>
            <a:r>
              <a:rPr lang="en-US" dirty="0" err="1" smtClean="0"/>
              <a:t>nycflights</a:t>
            </a:r>
            <a:r>
              <a:rPr lang="en-US" dirty="0"/>
              <a:t>”</a:t>
            </a:r>
          </a:p>
          <a:p>
            <a:pPr marL="0" indent="0">
              <a:buNone/>
            </a:pPr>
            <a:endParaRPr lang="en-US" sz="1800" dirty="0" smtClean="0">
              <a:latin typeface="Arial" pitchFamily="34" charset="0"/>
              <a:cs typeface="Arial" pitchFamily="34" charset="0"/>
            </a:endParaRPr>
          </a:p>
          <a:p>
            <a:pPr marL="0" indent="0">
              <a:buNone/>
            </a:pPr>
            <a:r>
              <a:rPr lang="en-US" sz="1800" dirty="0" err="1" smtClean="0">
                <a:latin typeface="Arial" pitchFamily="34" charset="0"/>
                <a:cs typeface="Arial" pitchFamily="34" charset="0"/>
              </a:rPr>
              <a:t>nycflights</a:t>
            </a:r>
            <a:r>
              <a:rPr lang="en-US" sz="1800" dirty="0" smtClean="0">
                <a:latin typeface="Arial" pitchFamily="34" charset="0"/>
                <a:cs typeface="Arial" pitchFamily="34" charset="0"/>
              </a:rPr>
              <a:t> </a:t>
            </a:r>
            <a:r>
              <a:rPr lang="en-US" sz="1800" dirty="0">
                <a:latin typeface="Arial" pitchFamily="34" charset="0"/>
                <a:cs typeface="Arial" pitchFamily="34" charset="0"/>
              </a:rPr>
              <a:t>&lt;- read.csv(</a:t>
            </a:r>
            <a:r>
              <a:rPr lang="en-US" sz="1800" dirty="0" err="1">
                <a:latin typeface="Arial" pitchFamily="34" charset="0"/>
                <a:cs typeface="Arial" pitchFamily="34" charset="0"/>
              </a:rPr>
              <a:t>url</a:t>
            </a:r>
            <a:r>
              <a:rPr lang="en-US" sz="1800" dirty="0">
                <a:latin typeface="Arial" pitchFamily="34" charset="0"/>
                <a:cs typeface="Arial" pitchFamily="34" charset="0"/>
              </a:rPr>
              <a:t>("http://statadata.gwb.wustl.edu/nycfl13sample.csv</a:t>
            </a:r>
            <a:r>
              <a:rPr lang="en-US" sz="1800" dirty="0" smtClean="0">
                <a:latin typeface="Arial" pitchFamily="34" charset="0"/>
                <a:cs typeface="Arial" pitchFamily="34" charset="0"/>
              </a:rPr>
              <a:t>"))</a:t>
            </a:r>
          </a:p>
          <a:p>
            <a:pPr marL="0" indent="0">
              <a:buNone/>
            </a:pPr>
            <a:endParaRPr lang="en-US" sz="1800" dirty="0" smtClean="0">
              <a:latin typeface="Arial" pitchFamily="34" charset="0"/>
              <a:cs typeface="Arial" pitchFamily="34" charset="0"/>
            </a:endParaRPr>
          </a:p>
          <a:p>
            <a:r>
              <a:rPr lang="en-US" dirty="0" smtClean="0"/>
              <a:t>View it from the </a:t>
            </a:r>
            <a:r>
              <a:rPr lang="en-US" dirty="0" err="1" smtClean="0"/>
              <a:t>RStudio</a:t>
            </a:r>
            <a:r>
              <a:rPr lang="en-US" dirty="0" smtClean="0"/>
              <a:t> Environment</a:t>
            </a:r>
          </a:p>
          <a:p>
            <a:r>
              <a:rPr lang="en-US" dirty="0" smtClean="0"/>
              <a:t>Can we tell how many variables and observations the data has?</a:t>
            </a:r>
            <a:endParaRPr lang="en-US" dirty="0"/>
          </a:p>
        </p:txBody>
      </p:sp>
    </p:spTree>
    <p:extLst>
      <p:ext uri="{BB962C8B-B14F-4D97-AF65-F5344CB8AC3E}">
        <p14:creationId xmlns:p14="http://schemas.microsoft.com/office/powerpoint/2010/main" val="838788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a:t>
            </a:r>
            <a:endParaRPr lang="en-US" dirty="0"/>
          </a:p>
        </p:txBody>
      </p:sp>
      <p:sp>
        <p:nvSpPr>
          <p:cNvPr id="3" name="Content Placeholder 2"/>
          <p:cNvSpPr>
            <a:spLocks noGrp="1"/>
          </p:cNvSpPr>
          <p:nvPr>
            <p:ph idx="1"/>
          </p:nvPr>
        </p:nvSpPr>
        <p:spPr>
          <a:xfrm>
            <a:off x="493889" y="1371600"/>
            <a:ext cx="8142111" cy="5006622"/>
          </a:xfrm>
        </p:spPr>
        <p:txBody>
          <a:bodyPr>
            <a:normAutofit fontScale="92500"/>
          </a:bodyPr>
          <a:lstStyle/>
          <a:p>
            <a:pPr marL="0" indent="0">
              <a:buNone/>
            </a:pPr>
            <a:r>
              <a:rPr lang="en-US" dirty="0" smtClean="0"/>
              <a:t>Functions to describe the dataset</a:t>
            </a:r>
          </a:p>
          <a:p>
            <a:pPr marL="0" indent="0">
              <a:buNone/>
            </a:pPr>
            <a:r>
              <a:rPr lang="en-US" dirty="0"/>
              <a:t># </a:t>
            </a:r>
            <a:r>
              <a:rPr lang="en-US" dirty="0" err="1"/>
              <a:t>num</a:t>
            </a:r>
            <a:r>
              <a:rPr lang="en-US" dirty="0"/>
              <a:t> of cols, rows, </a:t>
            </a:r>
            <a:r>
              <a:rPr lang="en-US" dirty="0" err="1"/>
              <a:t>var</a:t>
            </a:r>
            <a:r>
              <a:rPr lang="en-US" dirty="0"/>
              <a:t> name and type, some values</a:t>
            </a:r>
          </a:p>
          <a:p>
            <a:pPr marL="461963" indent="0">
              <a:buNone/>
            </a:pPr>
            <a:r>
              <a:rPr lang="en-US" dirty="0" err="1">
                <a:solidFill>
                  <a:schemeClr val="accent6">
                    <a:lumMod val="75000"/>
                  </a:schemeClr>
                </a:solidFill>
                <a:latin typeface="Arial" panose="020B0604020202020204" pitchFamily="34" charset="0"/>
                <a:cs typeface="Arial" panose="020B0604020202020204" pitchFamily="34" charset="0"/>
              </a:rPr>
              <a:t>str</a:t>
            </a:r>
            <a:r>
              <a:rPr lang="en-US" dirty="0">
                <a:solidFill>
                  <a:schemeClr val="accent6">
                    <a:lumMod val="75000"/>
                  </a:schemeClr>
                </a:solidFill>
                <a:latin typeface="Arial" panose="020B0604020202020204" pitchFamily="34" charset="0"/>
                <a:cs typeface="Arial" panose="020B0604020202020204" pitchFamily="34" charset="0"/>
              </a:rPr>
              <a:t>(</a:t>
            </a:r>
            <a:r>
              <a:rPr lang="en-US" dirty="0">
                <a:solidFill>
                  <a:schemeClr val="tx1"/>
                </a:solidFill>
                <a:latin typeface="Arial" panose="020B0604020202020204" pitchFamily="34" charset="0"/>
                <a:cs typeface="Arial" panose="020B0604020202020204" pitchFamily="34" charset="0"/>
              </a:rPr>
              <a:t>patients</a:t>
            </a:r>
            <a:r>
              <a:rPr lang="en-US" dirty="0">
                <a:solidFill>
                  <a:schemeClr val="accent6">
                    <a:lumMod val="75000"/>
                  </a:schemeClr>
                </a:solidFill>
                <a:latin typeface="Arial" panose="020B0604020202020204" pitchFamily="34" charset="0"/>
                <a:cs typeface="Arial" panose="020B0604020202020204" pitchFamily="34" charset="0"/>
              </a:rPr>
              <a:t>)</a:t>
            </a:r>
          </a:p>
          <a:p>
            <a:pPr marL="0" indent="0">
              <a:buNone/>
            </a:pPr>
            <a:r>
              <a:rPr lang="en-US" dirty="0"/>
              <a:t># statistics on continuous </a:t>
            </a:r>
            <a:r>
              <a:rPr lang="en-US" dirty="0" smtClean="0"/>
              <a:t>variables, freq on factors</a:t>
            </a:r>
            <a:endParaRPr lang="en-US" dirty="0"/>
          </a:p>
          <a:p>
            <a:pPr marL="461963" indent="0">
              <a:buNone/>
            </a:pPr>
            <a:r>
              <a:rPr lang="en-US" dirty="0">
                <a:solidFill>
                  <a:schemeClr val="accent6">
                    <a:lumMod val="75000"/>
                  </a:schemeClr>
                </a:solidFill>
                <a:latin typeface="Arial" panose="020B0604020202020204" pitchFamily="34" charset="0"/>
                <a:cs typeface="Arial" panose="020B0604020202020204" pitchFamily="34" charset="0"/>
              </a:rPr>
              <a:t>summary(</a:t>
            </a:r>
            <a:r>
              <a:rPr lang="en-US" dirty="0">
                <a:solidFill>
                  <a:schemeClr val="tx1"/>
                </a:solidFill>
                <a:latin typeface="Arial" panose="020B0604020202020204" pitchFamily="34" charset="0"/>
                <a:cs typeface="Arial" panose="020B0604020202020204" pitchFamily="34" charset="0"/>
              </a:rPr>
              <a:t>patients</a:t>
            </a:r>
            <a:r>
              <a:rPr lang="en-US" dirty="0">
                <a:solidFill>
                  <a:schemeClr val="accent6">
                    <a:lumMod val="75000"/>
                  </a:schemeClr>
                </a:solidFill>
                <a:latin typeface="Arial" panose="020B0604020202020204" pitchFamily="34" charset="0"/>
                <a:cs typeface="Arial" panose="020B0604020202020204" pitchFamily="34" charset="0"/>
              </a:rPr>
              <a:t>)</a:t>
            </a:r>
          </a:p>
          <a:p>
            <a:pPr marL="0" indent="0">
              <a:buNone/>
            </a:pPr>
            <a:r>
              <a:rPr lang="en-US" dirty="0"/>
              <a:t># column names</a:t>
            </a:r>
          </a:p>
          <a:p>
            <a:pPr marL="461963" indent="0">
              <a:buNone/>
            </a:pPr>
            <a:r>
              <a:rPr lang="en-US" dirty="0">
                <a:solidFill>
                  <a:schemeClr val="accent6">
                    <a:lumMod val="75000"/>
                  </a:schemeClr>
                </a:solidFill>
                <a:latin typeface="Arial" panose="020B0604020202020204" pitchFamily="34" charset="0"/>
                <a:cs typeface="Arial" panose="020B0604020202020204" pitchFamily="34" charset="0"/>
              </a:rPr>
              <a:t>names(</a:t>
            </a:r>
            <a:r>
              <a:rPr lang="en-US" dirty="0">
                <a:solidFill>
                  <a:schemeClr val="tx1"/>
                </a:solidFill>
                <a:latin typeface="Arial" panose="020B0604020202020204" pitchFamily="34" charset="0"/>
                <a:cs typeface="Arial" panose="020B0604020202020204" pitchFamily="34" charset="0"/>
              </a:rPr>
              <a:t>patients</a:t>
            </a:r>
            <a:r>
              <a:rPr lang="en-US" dirty="0">
                <a:solidFill>
                  <a:schemeClr val="accent6">
                    <a:lumMod val="75000"/>
                  </a:schemeClr>
                </a:solidFill>
                <a:latin typeface="Arial" panose="020B0604020202020204" pitchFamily="34" charset="0"/>
                <a:cs typeface="Arial" panose="020B0604020202020204" pitchFamily="34" charset="0"/>
              </a:rPr>
              <a:t>)</a:t>
            </a:r>
          </a:p>
          <a:p>
            <a:pPr marL="0" indent="0">
              <a:buNone/>
            </a:pPr>
            <a:r>
              <a:rPr lang="en-US" dirty="0"/>
              <a:t># number of columns, number of rows</a:t>
            </a:r>
          </a:p>
          <a:p>
            <a:pPr marL="461963" indent="0">
              <a:buNone/>
            </a:pPr>
            <a:r>
              <a:rPr lang="en-US" dirty="0" err="1">
                <a:solidFill>
                  <a:schemeClr val="accent6">
                    <a:lumMod val="75000"/>
                  </a:schemeClr>
                </a:solidFill>
                <a:latin typeface="Arial" panose="020B0604020202020204" pitchFamily="34" charset="0"/>
                <a:cs typeface="Arial" panose="020B0604020202020204" pitchFamily="34" charset="0"/>
              </a:rPr>
              <a:t>ncol</a:t>
            </a:r>
            <a:r>
              <a:rPr lang="en-US" dirty="0">
                <a:solidFill>
                  <a:schemeClr val="accent6">
                    <a:lumMod val="75000"/>
                  </a:schemeClr>
                </a:solidFill>
                <a:latin typeface="Arial" panose="020B0604020202020204" pitchFamily="34" charset="0"/>
                <a:cs typeface="Arial" panose="020B0604020202020204" pitchFamily="34" charset="0"/>
              </a:rPr>
              <a:t>(</a:t>
            </a:r>
            <a:r>
              <a:rPr lang="en-US" dirty="0">
                <a:solidFill>
                  <a:schemeClr val="tx1"/>
                </a:solidFill>
                <a:latin typeface="Arial" panose="020B0604020202020204" pitchFamily="34" charset="0"/>
                <a:cs typeface="Arial" panose="020B0604020202020204" pitchFamily="34" charset="0"/>
              </a:rPr>
              <a:t>patients</a:t>
            </a:r>
            <a:r>
              <a:rPr lang="en-US" dirty="0" smtClean="0">
                <a:solidFill>
                  <a:schemeClr val="accent6">
                    <a:lumMod val="75000"/>
                  </a:schemeClr>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cs typeface="Arial" panose="020B0604020202020204" pitchFamily="34" charset="0"/>
              </a:rPr>
              <a:t> </a:t>
            </a:r>
          </a:p>
          <a:p>
            <a:pPr marL="461963" indent="0">
              <a:buNone/>
            </a:pPr>
            <a:r>
              <a:rPr lang="en-US" dirty="0" err="1" smtClean="0">
                <a:solidFill>
                  <a:schemeClr val="accent6">
                    <a:lumMod val="75000"/>
                  </a:schemeClr>
                </a:solidFill>
                <a:latin typeface="Arial" panose="020B0604020202020204" pitchFamily="34" charset="0"/>
                <a:cs typeface="Arial" panose="020B0604020202020204" pitchFamily="34" charset="0"/>
              </a:rPr>
              <a:t>nrow</a:t>
            </a:r>
            <a:r>
              <a:rPr lang="en-US" dirty="0" smtClean="0">
                <a:solidFill>
                  <a:schemeClr val="accent6">
                    <a:lumMod val="75000"/>
                  </a:schemeClr>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cs typeface="Arial" panose="020B0604020202020204" pitchFamily="34" charset="0"/>
              </a:rPr>
              <a:t>patients</a:t>
            </a:r>
            <a:r>
              <a:rPr lang="en-US" dirty="0">
                <a:solidFill>
                  <a:schemeClr val="accent6">
                    <a:lumMod val="75000"/>
                  </a:schemeClr>
                </a:solidFill>
                <a:latin typeface="Arial" panose="020B0604020202020204" pitchFamily="34" charset="0"/>
                <a:cs typeface="Arial" panose="020B0604020202020204" pitchFamily="34" charset="0"/>
              </a:rPr>
              <a:t>)</a:t>
            </a:r>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70096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Exercise</a:t>
            </a:r>
            <a:endParaRPr lang="en-US" dirty="0"/>
          </a:p>
        </p:txBody>
      </p:sp>
      <p:sp>
        <p:nvSpPr>
          <p:cNvPr id="3" name="Content Placeholder 2"/>
          <p:cNvSpPr>
            <a:spLocks noGrp="1"/>
          </p:cNvSpPr>
          <p:nvPr>
            <p:ph idx="1"/>
          </p:nvPr>
        </p:nvSpPr>
        <p:spPr/>
        <p:txBody>
          <a:bodyPr/>
          <a:lstStyle/>
          <a:p>
            <a:r>
              <a:rPr lang="en-US" dirty="0" smtClean="0"/>
              <a:t>Answer these questions about the dataset:</a:t>
            </a:r>
          </a:p>
          <a:p>
            <a:pPr lvl="1"/>
            <a:r>
              <a:rPr lang="en-US" dirty="0" smtClean="0"/>
              <a:t>name two number </a:t>
            </a:r>
            <a:r>
              <a:rPr lang="en-US" dirty="0" err="1" smtClean="0"/>
              <a:t>vars</a:t>
            </a:r>
            <a:r>
              <a:rPr lang="en-US" dirty="0" smtClean="0"/>
              <a:t> in the dataset</a:t>
            </a:r>
          </a:p>
          <a:p>
            <a:pPr lvl="1"/>
            <a:r>
              <a:rPr lang="en-US" dirty="0" smtClean="0"/>
              <a:t>name two factor </a:t>
            </a:r>
            <a:r>
              <a:rPr lang="en-US" dirty="0" err="1" smtClean="0"/>
              <a:t>vars</a:t>
            </a:r>
            <a:r>
              <a:rPr lang="en-US" dirty="0" smtClean="0"/>
              <a:t> in the dataset</a:t>
            </a:r>
          </a:p>
          <a:p>
            <a:pPr lvl="1"/>
            <a:r>
              <a:rPr lang="en-US" dirty="0" smtClean="0"/>
              <a:t>what is the median and mean of air time (min)?</a:t>
            </a:r>
          </a:p>
          <a:p>
            <a:pPr lvl="1"/>
            <a:r>
              <a:rPr lang="en-US" dirty="0" smtClean="0"/>
              <a:t>what is the frequency of origin categories?</a:t>
            </a:r>
          </a:p>
          <a:p>
            <a:r>
              <a:rPr lang="en-US" dirty="0" smtClean="0"/>
              <a:t>Try to write all the functions from previous slide</a:t>
            </a:r>
          </a:p>
          <a:p>
            <a:pPr lvl="1"/>
            <a:endParaRPr lang="en-US" dirty="0"/>
          </a:p>
        </p:txBody>
      </p:sp>
    </p:spTree>
    <p:extLst>
      <p:ext uri="{BB962C8B-B14F-4D97-AF65-F5344CB8AC3E}">
        <p14:creationId xmlns:p14="http://schemas.microsoft.com/office/powerpoint/2010/main" val="18726341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Data Types</a:t>
            </a:r>
            <a:endParaRPr lang="en-US" dirty="0"/>
          </a:p>
        </p:txBody>
      </p:sp>
      <p:sp>
        <p:nvSpPr>
          <p:cNvPr id="3" name="Content Placeholder 2"/>
          <p:cNvSpPr>
            <a:spLocks noGrp="1"/>
          </p:cNvSpPr>
          <p:nvPr>
            <p:ph idx="1"/>
          </p:nvPr>
        </p:nvSpPr>
        <p:spPr/>
        <p:txBody>
          <a:bodyPr/>
          <a:lstStyle/>
          <a:p>
            <a:r>
              <a:rPr lang="en-US" dirty="0" smtClean="0"/>
              <a:t>Numbers</a:t>
            </a:r>
          </a:p>
          <a:p>
            <a:pPr marL="0" indent="0">
              <a:buNone/>
            </a:pPr>
            <a:r>
              <a:rPr lang="en-US" dirty="0" smtClean="0">
                <a:solidFill>
                  <a:schemeClr val="accent6">
                    <a:lumMod val="75000"/>
                  </a:schemeClr>
                </a:solidFill>
                <a:latin typeface="Arial" panose="020B0604020202020204" pitchFamily="34" charset="0"/>
                <a:cs typeface="Arial" panose="020B0604020202020204" pitchFamily="34" charset="0"/>
              </a:rPr>
              <a:t>c(</a:t>
            </a:r>
            <a:r>
              <a:rPr lang="en-US" dirty="0" smtClean="0">
                <a:solidFill>
                  <a:schemeClr val="tx1"/>
                </a:solidFill>
                <a:latin typeface="Arial" panose="020B0604020202020204" pitchFamily="34" charset="0"/>
                <a:cs typeface="Arial" panose="020B0604020202020204" pitchFamily="34" charset="0"/>
              </a:rPr>
              <a:t>3, 20, 10</a:t>
            </a:r>
            <a:r>
              <a:rPr lang="en-US" dirty="0" smtClean="0">
                <a:solidFill>
                  <a:schemeClr val="accent6">
                    <a:lumMod val="75000"/>
                  </a:schemeClr>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cs typeface="Arial" panose="020B0604020202020204" pitchFamily="34" charset="0"/>
              </a:rPr>
              <a:t> + </a:t>
            </a:r>
            <a:r>
              <a:rPr lang="en-US" dirty="0" smtClean="0">
                <a:solidFill>
                  <a:schemeClr val="accent6">
                    <a:lumMod val="75000"/>
                  </a:schemeClr>
                </a:solidFill>
                <a:latin typeface="Arial" panose="020B0604020202020204" pitchFamily="34" charset="0"/>
                <a:cs typeface="Arial" panose="020B0604020202020204" pitchFamily="34" charset="0"/>
              </a:rPr>
              <a:t>c(</a:t>
            </a:r>
            <a:r>
              <a:rPr lang="en-US" dirty="0" smtClean="0">
                <a:solidFill>
                  <a:schemeClr val="tx1"/>
                </a:solidFill>
                <a:latin typeface="Arial" panose="020B0604020202020204" pitchFamily="34" charset="0"/>
                <a:cs typeface="Arial" panose="020B0604020202020204" pitchFamily="34" charset="0"/>
              </a:rPr>
              <a:t>30, 10, 15</a:t>
            </a:r>
            <a:r>
              <a:rPr lang="en-US" dirty="0" smtClean="0">
                <a:solidFill>
                  <a:schemeClr val="accent6">
                    <a:lumMod val="75000"/>
                  </a:schemeClr>
                </a:solidFill>
                <a:latin typeface="Arial" panose="020B0604020202020204" pitchFamily="34" charset="0"/>
                <a:cs typeface="Arial" panose="020B0604020202020204" pitchFamily="34" charset="0"/>
              </a:rPr>
              <a:t>)</a:t>
            </a:r>
          </a:p>
          <a:p>
            <a:pPr marL="0" indent="0">
              <a:buNone/>
            </a:pPr>
            <a:r>
              <a:rPr lang="en-US" dirty="0" smtClean="0">
                <a:solidFill>
                  <a:schemeClr val="tx1"/>
                </a:solidFill>
                <a:latin typeface="Arial" panose="020B0604020202020204" pitchFamily="34" charset="0"/>
                <a:cs typeface="Arial" panose="020B0604020202020204" pitchFamily="34" charset="0"/>
              </a:rPr>
              <a:t>[1] 33 30 25</a:t>
            </a:r>
          </a:p>
          <a:p>
            <a:pPr marL="0" indent="0">
              <a:buNone/>
            </a:pPr>
            <a:endParaRPr lang="en-US" dirty="0">
              <a:solidFill>
                <a:schemeClr val="tx1"/>
              </a:solidFill>
              <a:latin typeface="Arial" panose="020B0604020202020204" pitchFamily="34" charset="0"/>
              <a:cs typeface="Arial" panose="020B0604020202020204" pitchFamily="34" charset="0"/>
            </a:endParaRPr>
          </a:p>
          <a:p>
            <a:r>
              <a:rPr lang="en-US" dirty="0" smtClean="0"/>
              <a:t>Strings</a:t>
            </a:r>
          </a:p>
          <a:p>
            <a:pPr marL="0" indent="0">
              <a:buNone/>
            </a:pPr>
            <a:r>
              <a:rPr lang="en-US" dirty="0" smtClean="0">
                <a:solidFill>
                  <a:schemeClr val="accent6">
                    <a:lumMod val="75000"/>
                  </a:schemeClr>
                </a:solidFill>
                <a:latin typeface="Arial" panose="020B0604020202020204" pitchFamily="34" charset="0"/>
                <a:cs typeface="Arial" panose="020B0604020202020204" pitchFamily="34" charset="0"/>
              </a:rPr>
              <a:t>c(</a:t>
            </a:r>
            <a:r>
              <a:rPr lang="en-US" dirty="0" smtClean="0">
                <a:solidFill>
                  <a:schemeClr val="tx1"/>
                </a:solidFill>
                <a:latin typeface="Arial" panose="020B0604020202020204" pitchFamily="34" charset="0"/>
                <a:cs typeface="Arial" panose="020B0604020202020204" pitchFamily="34" charset="0"/>
              </a:rPr>
              <a:t>'Ami', 'Paul', </a:t>
            </a:r>
            <a:r>
              <a:rPr lang="en-US" dirty="0" smtClean="0">
                <a:solidFill>
                  <a:schemeClr val="accent6">
                    <a:lumMod val="75000"/>
                  </a:schemeClr>
                </a:solidFill>
                <a:latin typeface="Arial" panose="020B0604020202020204" pitchFamily="34" charset="0"/>
                <a:cs typeface="Arial" panose="020B0604020202020204" pitchFamily="34" charset="0"/>
              </a:rPr>
              <a:t>c(</a:t>
            </a:r>
            <a:r>
              <a:rPr lang="en-US" dirty="0" smtClean="0">
                <a:solidFill>
                  <a:schemeClr val="tx1"/>
                </a:solidFill>
                <a:latin typeface="Arial" panose="020B0604020202020204" pitchFamily="34" charset="0"/>
                <a:cs typeface="Arial" panose="020B0604020202020204" pitchFamily="34" charset="0"/>
              </a:rPr>
              <a:t>'Angie', 'Pat'</a:t>
            </a:r>
            <a:r>
              <a:rPr lang="en-US" dirty="0" smtClean="0">
                <a:solidFill>
                  <a:schemeClr val="accent6">
                    <a:lumMod val="75000"/>
                  </a:schemeClr>
                </a:solidFill>
                <a:latin typeface="Arial" panose="020B0604020202020204" pitchFamily="34" charset="0"/>
                <a:cs typeface="Arial" panose="020B0604020202020204" pitchFamily="34" charset="0"/>
              </a:rPr>
              <a:t>))</a:t>
            </a:r>
          </a:p>
          <a:p>
            <a:pPr marL="0" indent="0">
              <a:buNone/>
            </a:pPr>
            <a:r>
              <a:rPr lang="en-US" dirty="0" smtClean="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1] </a:t>
            </a:r>
            <a:r>
              <a:rPr lang="en-US" dirty="0" smtClean="0">
                <a:solidFill>
                  <a:schemeClr val="tx1"/>
                </a:solidFill>
                <a:latin typeface="Arial" panose="020B0604020202020204" pitchFamily="34" charset="0"/>
                <a:cs typeface="Arial" panose="020B0604020202020204" pitchFamily="34" charset="0"/>
              </a:rPr>
              <a:t>Ami Paul Angie Pat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363398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Data Types</a:t>
            </a:r>
            <a:endParaRPr lang="en-US" dirty="0"/>
          </a:p>
        </p:txBody>
      </p:sp>
      <p:sp>
        <p:nvSpPr>
          <p:cNvPr id="6" name="Content Placeholder 2"/>
          <p:cNvSpPr>
            <a:spLocks noGrp="1"/>
          </p:cNvSpPr>
          <p:nvPr>
            <p:ph idx="1"/>
          </p:nvPr>
        </p:nvSpPr>
        <p:spPr>
          <a:xfrm>
            <a:off x="493889" y="1600200"/>
            <a:ext cx="8142111" cy="1066800"/>
          </a:xfrm>
        </p:spPr>
        <p:txBody>
          <a:bodyPr>
            <a:noAutofit/>
          </a:bodyPr>
          <a:lstStyle/>
          <a:p>
            <a:pPr>
              <a:buNone/>
            </a:pPr>
            <a:r>
              <a:rPr lang="en-US" dirty="0"/>
              <a:t>Factor </a:t>
            </a:r>
            <a:r>
              <a:rPr lang="en-US" dirty="0" smtClean="0"/>
              <a:t>(nominal/categorical </a:t>
            </a:r>
            <a:r>
              <a:rPr lang="en-US" dirty="0" err="1" smtClean="0"/>
              <a:t>vars</a:t>
            </a:r>
            <a:r>
              <a:rPr lang="en-US" dirty="0" smtClean="0"/>
              <a:t> </a:t>
            </a:r>
            <a:r>
              <a:rPr lang="en-US" dirty="0"/>
              <a:t>with labels). Caution</a:t>
            </a:r>
            <a:r>
              <a:rPr lang="en-US" dirty="0" smtClean="0"/>
              <a:t>!</a:t>
            </a:r>
            <a:endParaRPr lang="en-US" sz="1600" dirty="0"/>
          </a:p>
        </p:txBody>
      </p:sp>
      <p:sp>
        <p:nvSpPr>
          <p:cNvPr id="8" name="TextBox 7"/>
          <p:cNvSpPr txBox="1"/>
          <p:nvPr/>
        </p:nvSpPr>
        <p:spPr>
          <a:xfrm>
            <a:off x="609600" y="2743200"/>
            <a:ext cx="4343400" cy="400110"/>
          </a:xfrm>
          <a:prstGeom prst="rect">
            <a:avLst/>
          </a:prstGeom>
          <a:noFill/>
        </p:spPr>
        <p:txBody>
          <a:bodyPr wrap="square" rtlCol="0">
            <a:spAutoFit/>
          </a:bodyPr>
          <a:lstStyle/>
          <a:p>
            <a:r>
              <a:rPr lang="en-US" sz="2000" b="1" dirty="0" smtClean="0">
                <a:solidFill>
                  <a:schemeClr val="accent1">
                    <a:lumMod val="50000"/>
                  </a:schemeClr>
                </a:solidFill>
                <a:latin typeface="Arial" panose="020B0604020202020204" pitchFamily="34" charset="0"/>
                <a:cs typeface="Arial" panose="020B0604020202020204" pitchFamily="34" charset="0"/>
              </a:rPr>
              <a:t>Gender</a:t>
            </a:r>
            <a:r>
              <a:rPr lang="en-US" sz="2000" b="1" dirty="0" smtClean="0">
                <a:latin typeface="Arial" panose="020B0604020202020204" pitchFamily="34" charset="0"/>
                <a:cs typeface="Arial" panose="020B0604020202020204" pitchFamily="34" charset="0"/>
              </a:rPr>
              <a:t> = </a:t>
            </a:r>
            <a:r>
              <a:rPr lang="en-US" sz="2000" b="1" dirty="0" smtClean="0">
                <a:solidFill>
                  <a:schemeClr val="accent6">
                    <a:lumMod val="75000"/>
                  </a:schemeClr>
                </a:solidFill>
                <a:latin typeface="Arial" panose="020B0604020202020204" pitchFamily="34" charset="0"/>
                <a:cs typeface="Arial" panose="020B0604020202020204" pitchFamily="34" charset="0"/>
              </a:rPr>
              <a:t>c(</a:t>
            </a:r>
            <a:r>
              <a:rPr lang="en-US" sz="2000" b="1" dirty="0" smtClean="0">
                <a:latin typeface="Arial" panose="020B0604020202020204" pitchFamily="34" charset="0"/>
                <a:cs typeface="Arial" panose="020B0604020202020204" pitchFamily="34" charset="0"/>
              </a:rPr>
              <a:t>"F", "M", "F", "M"</a:t>
            </a:r>
            <a:r>
              <a:rPr lang="en-US" sz="2000" b="1" dirty="0" smtClean="0">
                <a:solidFill>
                  <a:schemeClr val="accent6">
                    <a:lumMod val="75000"/>
                  </a:schemeClr>
                </a:solidFill>
                <a:latin typeface="Arial" panose="020B0604020202020204" pitchFamily="34" charset="0"/>
                <a:cs typeface="Arial" panose="020B0604020202020204" pitchFamily="34" charset="0"/>
              </a:rPr>
              <a:t>)</a:t>
            </a:r>
            <a:endParaRPr lang="en-US" sz="2000" dirty="0"/>
          </a:p>
        </p:txBody>
      </p:sp>
      <p:sp>
        <p:nvSpPr>
          <p:cNvPr id="9" name="Right Brace 8"/>
          <p:cNvSpPr/>
          <p:nvPr/>
        </p:nvSpPr>
        <p:spPr>
          <a:xfrm rot="5400000">
            <a:off x="3048000" y="2209800"/>
            <a:ext cx="304800" cy="21336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1066800" y="3581400"/>
            <a:ext cx="3352800"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Range of strings: "F"  "M" </a:t>
            </a:r>
            <a:endParaRPr lang="en-US" dirty="0"/>
          </a:p>
        </p:txBody>
      </p:sp>
      <p:sp>
        <p:nvSpPr>
          <p:cNvPr id="11" name="TextBox 10"/>
          <p:cNvSpPr txBox="1"/>
          <p:nvPr/>
        </p:nvSpPr>
        <p:spPr>
          <a:xfrm>
            <a:off x="1219200" y="4191000"/>
            <a:ext cx="2895600"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Stored Integers:   1     2</a:t>
            </a:r>
          </a:p>
        </p:txBody>
      </p:sp>
      <p:cxnSp>
        <p:nvCxnSpPr>
          <p:cNvPr id="13" name="Straight Arrow Connector 12"/>
          <p:cNvCxnSpPr/>
          <p:nvPr/>
        </p:nvCxnSpPr>
        <p:spPr>
          <a:xfrm>
            <a:off x="3276600" y="3886200"/>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3733800" y="3886200"/>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762000" y="5181600"/>
            <a:ext cx="4038600" cy="646331"/>
          </a:xfrm>
          <a:prstGeom prst="rect">
            <a:avLst/>
          </a:prstGeom>
          <a:noFill/>
        </p:spPr>
        <p:txBody>
          <a:bodyPr wrap="square" rtlCol="0">
            <a:spAutoFit/>
          </a:bodyPr>
          <a:lstStyle/>
          <a:p>
            <a:r>
              <a:rPr lang="en-US" b="1" dirty="0" smtClean="0">
                <a:solidFill>
                  <a:schemeClr val="accent6">
                    <a:lumMod val="75000"/>
                  </a:schemeClr>
                </a:solidFill>
                <a:latin typeface="Arial" pitchFamily="34" charset="0"/>
                <a:cs typeface="Arial" pitchFamily="34" charset="0"/>
              </a:rPr>
              <a:t>levels(</a:t>
            </a:r>
            <a:r>
              <a:rPr lang="en-US" b="1" dirty="0" err="1" smtClean="0">
                <a:latin typeface="Arial" pitchFamily="34" charset="0"/>
                <a:cs typeface="Arial" pitchFamily="34" charset="0"/>
              </a:rPr>
              <a:t>patients$Gender</a:t>
            </a:r>
            <a:r>
              <a:rPr lang="en-US" b="1" dirty="0" smtClean="0">
                <a:solidFill>
                  <a:schemeClr val="accent6">
                    <a:lumMod val="75000"/>
                  </a:schemeClr>
                </a:solidFill>
                <a:latin typeface="Arial" pitchFamily="34" charset="0"/>
                <a:cs typeface="Arial" pitchFamily="34" charset="0"/>
              </a:rPr>
              <a:t>)</a:t>
            </a:r>
            <a:r>
              <a:rPr lang="en-US" b="1" dirty="0" smtClean="0">
                <a:latin typeface="Arial" pitchFamily="34" charset="0"/>
                <a:cs typeface="Arial" pitchFamily="34" charset="0"/>
              </a:rPr>
              <a:t> </a:t>
            </a:r>
          </a:p>
          <a:p>
            <a:r>
              <a:rPr lang="en-US" b="1" dirty="0" smtClean="0">
                <a:latin typeface="Arial" pitchFamily="34" charset="0"/>
                <a:cs typeface="Arial" pitchFamily="34" charset="0"/>
              </a:rPr>
              <a:t>[1]     "F"     "M"</a:t>
            </a:r>
            <a:endParaRPr lang="en-US" b="1" dirty="0">
              <a:latin typeface="Arial" pitchFamily="34" charset="0"/>
              <a:cs typeface="Arial" pitchFamily="34" charset="0"/>
            </a:endParaRPr>
          </a:p>
        </p:txBody>
      </p:sp>
    </p:spTree>
    <p:extLst>
      <p:ext uri="{BB962C8B-B14F-4D97-AF65-F5344CB8AC3E}">
        <p14:creationId xmlns:p14="http://schemas.microsoft.com/office/powerpoint/2010/main" val="645025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Data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7682428"/>
              </p:ext>
            </p:extLst>
          </p:nvPr>
        </p:nvGraphicFramePr>
        <p:xfrm>
          <a:off x="5867400" y="3352800"/>
          <a:ext cx="3011487" cy="3227070"/>
        </p:xfrm>
        <a:graphic>
          <a:graphicData uri="http://schemas.openxmlformats.org/drawingml/2006/table">
            <a:tbl>
              <a:tblPr/>
              <a:tblGrid>
                <a:gridCol w="573087"/>
                <a:gridCol w="2438400"/>
              </a:tblGrid>
              <a:tr h="64769">
                <a:tc>
                  <a:txBody>
                    <a:bodyPr/>
                    <a:lstStyle/>
                    <a:p>
                      <a:pPr algn="l"/>
                      <a:r>
                        <a:rPr lang="en-US" sz="1800">
                          <a:effectLst/>
                        </a:rPr>
                        <a:t>&lt;</a:t>
                      </a:r>
                    </a:p>
                  </a:txBody>
                  <a:tcPr marL="47625" marR="76200" marT="9525" marB="9525" anchor="ctr">
                    <a:lnL>
                      <a:noFill/>
                    </a:lnL>
                    <a:lnR>
                      <a:noFill/>
                    </a:lnR>
                    <a:lnT>
                      <a:noFill/>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sz="1800">
                          <a:effectLst/>
                        </a:rPr>
                        <a:t>less than</a:t>
                      </a:r>
                    </a:p>
                  </a:txBody>
                  <a:tcPr marL="47625" marR="76200" marT="9525" marB="9525" anchor="ctr">
                    <a:lnL>
                      <a:noFill/>
                    </a:lnL>
                    <a:lnR>
                      <a:noFill/>
                    </a:lnR>
                    <a:lnT>
                      <a:noFill/>
                    </a:lnT>
                    <a:lnB w="9525" cap="flat" cmpd="sng" algn="ctr">
                      <a:solidFill>
                        <a:srgbClr val="AAAAAA"/>
                      </a:solidFill>
                      <a:prstDash val="solid"/>
                      <a:round/>
                      <a:headEnd type="none" w="med" len="med"/>
                      <a:tailEnd type="none" w="med" len="med"/>
                    </a:lnB>
                    <a:solidFill>
                      <a:srgbClr val="FFFFFF"/>
                    </a:solidFill>
                  </a:tcPr>
                </a:tc>
              </a:tr>
              <a:tr h="281276">
                <a:tc>
                  <a:txBody>
                    <a:bodyPr/>
                    <a:lstStyle/>
                    <a:p>
                      <a:pPr algn="l"/>
                      <a:r>
                        <a:rPr lang="en-US" sz="1800">
                          <a:effectLst/>
                        </a:rPr>
                        <a:t>&gt;</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sz="1800">
                          <a:effectLst/>
                        </a:rPr>
                        <a:t>great than</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281276">
                <a:tc>
                  <a:txBody>
                    <a:bodyPr/>
                    <a:lstStyle/>
                    <a:p>
                      <a:pPr algn="l"/>
                      <a:r>
                        <a:rPr lang="en-US" sz="1800">
                          <a:effectLst/>
                        </a:rPr>
                        <a:t>&lt;=</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sz="1800">
                          <a:effectLst/>
                        </a:rPr>
                        <a:t>less than or equal</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281276">
                <a:tc>
                  <a:txBody>
                    <a:bodyPr/>
                    <a:lstStyle/>
                    <a:p>
                      <a:pPr algn="l"/>
                      <a:r>
                        <a:rPr lang="en-US" sz="1800">
                          <a:effectLst/>
                        </a:rPr>
                        <a:t>&gt;=</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sz="1800">
                          <a:effectLst/>
                        </a:rPr>
                        <a:t>greater than or equal</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281276">
                <a:tc>
                  <a:txBody>
                    <a:bodyPr/>
                    <a:lstStyle/>
                    <a:p>
                      <a:pPr algn="l"/>
                      <a:r>
                        <a:rPr lang="en-US" sz="1800">
                          <a:effectLst/>
                        </a:rPr>
                        <a:t>==</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sz="1800">
                          <a:effectLst/>
                        </a:rPr>
                        <a:t>equal to</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281276">
                <a:tc>
                  <a:txBody>
                    <a:bodyPr/>
                    <a:lstStyle/>
                    <a:p>
                      <a:pPr algn="l"/>
                      <a:r>
                        <a:rPr lang="en-US" sz="1800">
                          <a:effectLst/>
                        </a:rPr>
                        <a:t>!=</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sz="1800">
                          <a:effectLst/>
                        </a:rPr>
                        <a:t>not equal to</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281276">
                <a:tc>
                  <a:txBody>
                    <a:bodyPr/>
                    <a:lstStyle/>
                    <a:p>
                      <a:pPr algn="l"/>
                      <a:r>
                        <a:rPr lang="en-US" sz="1800">
                          <a:effectLst/>
                        </a:rPr>
                        <a:t>|</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sz="1800">
                          <a:effectLst/>
                        </a:rPr>
                        <a:t>entry wise or</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281276">
                <a:tc>
                  <a:txBody>
                    <a:bodyPr/>
                    <a:lstStyle/>
                    <a:p>
                      <a:pPr algn="l"/>
                      <a:r>
                        <a:rPr lang="en-US" sz="1800">
                          <a:effectLst/>
                        </a:rPr>
                        <a:t>||</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sz="1800">
                          <a:effectLst/>
                        </a:rPr>
                        <a:t>or</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281276">
                <a:tc>
                  <a:txBody>
                    <a:bodyPr/>
                    <a:lstStyle/>
                    <a:p>
                      <a:pPr algn="l"/>
                      <a:r>
                        <a:rPr lang="en-US" sz="1800">
                          <a:effectLst/>
                        </a:rPr>
                        <a:t>!</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sz="1800">
                          <a:effectLst/>
                        </a:rPr>
                        <a:t>not</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281276">
                <a:tc>
                  <a:txBody>
                    <a:bodyPr/>
                    <a:lstStyle/>
                    <a:p>
                      <a:pPr algn="l"/>
                      <a:r>
                        <a:rPr lang="en-US" sz="1800">
                          <a:effectLst/>
                        </a:rPr>
                        <a:t>&amp;</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sz="1800">
                          <a:effectLst/>
                        </a:rPr>
                        <a:t>entry wise and</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281276">
                <a:tc>
                  <a:txBody>
                    <a:bodyPr/>
                    <a:lstStyle/>
                    <a:p>
                      <a:pPr algn="l"/>
                      <a:r>
                        <a:rPr lang="en-US" sz="1800">
                          <a:effectLst/>
                        </a:rPr>
                        <a:t>&amp;&amp;</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a:r>
                        <a:rPr lang="en-US" sz="1800" dirty="0">
                          <a:effectLst/>
                        </a:rPr>
                        <a:t>and</a:t>
                      </a:r>
                    </a:p>
                  </a:txBody>
                  <a:tcPr marL="47625" marR="76200" marT="9525" marB="9525" anchor="ctr">
                    <a:lnL>
                      <a:noFill/>
                    </a:lnL>
                    <a:lnR>
                      <a:noFill/>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
        <p:nvSpPr>
          <p:cNvPr id="6" name="Content Placeholder 2"/>
          <p:cNvSpPr txBox="1">
            <a:spLocks/>
          </p:cNvSpPr>
          <p:nvPr/>
        </p:nvSpPr>
        <p:spPr>
          <a:xfrm>
            <a:off x="457200" y="1447800"/>
            <a:ext cx="7467600" cy="477802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b="0" i="0" kern="1200">
                <a:solidFill>
                  <a:srgbClr val="69787B"/>
                </a:solidFill>
                <a:latin typeface="Gotham XNarrow Book"/>
                <a:ea typeface="+mn-ea"/>
                <a:cs typeface="Gotham XNarrow Book"/>
              </a:defRPr>
            </a:lvl1pPr>
            <a:lvl2pPr marL="742950" indent="-285750" algn="l" defTabSz="457200" rtl="0" eaLnBrk="1" latinLnBrk="0" hangingPunct="1">
              <a:spcBef>
                <a:spcPct val="20000"/>
              </a:spcBef>
              <a:buFont typeface="Arial"/>
              <a:buChar char="–"/>
              <a:defRPr sz="2400" b="0" i="0" kern="1200">
                <a:solidFill>
                  <a:srgbClr val="69787B"/>
                </a:solidFill>
                <a:latin typeface="Gotham XNarrow Book"/>
                <a:ea typeface="+mn-ea"/>
                <a:cs typeface="Gotham XNarrow Book"/>
              </a:defRPr>
            </a:lvl2pPr>
            <a:lvl3pPr marL="1143000" indent="-228600" algn="l" defTabSz="457200" rtl="0" eaLnBrk="1" latinLnBrk="0" hangingPunct="1">
              <a:spcBef>
                <a:spcPct val="20000"/>
              </a:spcBef>
              <a:buFont typeface="Arial"/>
              <a:buChar char="•"/>
              <a:defRPr sz="2000" b="0" i="0" kern="1200">
                <a:solidFill>
                  <a:srgbClr val="69787B"/>
                </a:solidFill>
                <a:latin typeface="Gotham XNarrow Book"/>
                <a:ea typeface="+mn-ea"/>
                <a:cs typeface="Gotham XNarrow Book"/>
              </a:defRPr>
            </a:lvl3pPr>
            <a:lvl4pPr marL="1600200" indent="-228600" algn="l" defTabSz="457200" rtl="0" eaLnBrk="1" latinLnBrk="0" hangingPunct="1">
              <a:spcBef>
                <a:spcPct val="20000"/>
              </a:spcBef>
              <a:buFont typeface="Arial"/>
              <a:buChar char="–"/>
              <a:defRPr sz="1800" b="0" i="0" kern="1200">
                <a:solidFill>
                  <a:srgbClr val="69787B"/>
                </a:solidFill>
                <a:latin typeface="Gotham XNarrow Book"/>
                <a:ea typeface="+mn-ea"/>
                <a:cs typeface="Gotham XNarrow Book"/>
              </a:defRPr>
            </a:lvl4pPr>
            <a:lvl5pPr marL="2057400" indent="-228600" algn="l" defTabSz="457200" rtl="0" eaLnBrk="1" latinLnBrk="0" hangingPunct="1">
              <a:spcBef>
                <a:spcPct val="20000"/>
              </a:spcBef>
              <a:buFont typeface="Arial"/>
              <a:buChar char="»"/>
              <a:defRPr sz="1800" b="0" i="0" kern="1200">
                <a:solidFill>
                  <a:srgbClr val="69787B"/>
                </a:solidFill>
                <a:latin typeface="Gotham XNarrow Book"/>
                <a:ea typeface="+mn-ea"/>
                <a:cs typeface="Gotham XNarrow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Logical: TRUE, FALSE</a:t>
            </a:r>
          </a:p>
          <a:p>
            <a:pPr lvl="1"/>
            <a:r>
              <a:rPr lang="en-US" dirty="0" smtClean="0"/>
              <a:t>used for comparisons of data – vector to vector, single value to single value, to filter data for example, or verify a condition</a:t>
            </a:r>
          </a:p>
          <a:p>
            <a:pPr marL="457200" lvl="1" indent="0">
              <a:buNone/>
            </a:pPr>
            <a:r>
              <a:rPr lang="en-US" b="1" dirty="0" smtClean="0">
                <a:solidFill>
                  <a:schemeClr val="accent6">
                    <a:lumMod val="75000"/>
                  </a:schemeClr>
                </a:solidFill>
                <a:latin typeface="Arial" panose="020B0604020202020204" pitchFamily="34" charset="0"/>
                <a:cs typeface="Arial" panose="020B0604020202020204" pitchFamily="34" charset="0"/>
              </a:rPr>
              <a:t>is.na(c(</a:t>
            </a:r>
            <a:r>
              <a:rPr lang="en-US" b="1" dirty="0" smtClean="0">
                <a:solidFill>
                  <a:schemeClr val="tx1"/>
                </a:solidFill>
                <a:latin typeface="Arial" panose="020B0604020202020204" pitchFamily="34" charset="0"/>
                <a:cs typeface="Arial" panose="020B0604020202020204" pitchFamily="34" charset="0"/>
              </a:rPr>
              <a:t>3, 4, NA, 10</a:t>
            </a:r>
            <a:r>
              <a:rPr lang="en-US" b="1" dirty="0" smtClean="0">
                <a:solidFill>
                  <a:schemeClr val="accent6">
                    <a:lumMod val="75000"/>
                  </a:schemeClr>
                </a:solidFill>
                <a:latin typeface="Arial" panose="020B0604020202020204" pitchFamily="34" charset="0"/>
                <a:cs typeface="Arial" panose="020B0604020202020204" pitchFamily="34" charset="0"/>
              </a:rPr>
              <a:t>))</a:t>
            </a:r>
          </a:p>
          <a:p>
            <a:pPr marL="457200" lvl="1" indent="0">
              <a:buNone/>
            </a:pPr>
            <a:r>
              <a:rPr lang="en-US" dirty="0" smtClean="0">
                <a:solidFill>
                  <a:schemeClr val="tx1"/>
                </a:solidFill>
                <a:latin typeface="Arial" panose="020B0604020202020204" pitchFamily="34" charset="0"/>
                <a:cs typeface="Arial" panose="020B0604020202020204" pitchFamily="34" charset="0"/>
              </a:rPr>
              <a:t>[1] FALSE </a:t>
            </a:r>
            <a:r>
              <a:rPr lang="en-US" dirty="0" err="1" smtClean="0">
                <a:solidFill>
                  <a:schemeClr val="tx1"/>
                </a:solidFill>
                <a:latin typeface="Arial" panose="020B0604020202020204" pitchFamily="34" charset="0"/>
                <a:cs typeface="Arial" panose="020B0604020202020204" pitchFamily="34" charset="0"/>
              </a:rPr>
              <a:t>FALSE</a:t>
            </a:r>
            <a:r>
              <a:rPr lang="en-US" dirty="0" smtClean="0">
                <a:solidFill>
                  <a:schemeClr val="tx1"/>
                </a:solidFill>
                <a:latin typeface="Arial" panose="020B0604020202020204" pitchFamily="34" charset="0"/>
                <a:cs typeface="Arial" panose="020B0604020202020204" pitchFamily="34" charset="0"/>
              </a:rPr>
              <a:t> TRUE FALSE</a:t>
            </a:r>
          </a:p>
          <a:p>
            <a:pPr marL="457200" lvl="1" indent="0">
              <a:buNone/>
            </a:pPr>
            <a:endParaRPr lang="en-US" dirty="0">
              <a:solidFill>
                <a:schemeClr val="tx1"/>
              </a:solidFill>
              <a:latin typeface="Arial" panose="020B0604020202020204" pitchFamily="34" charset="0"/>
              <a:cs typeface="Arial" panose="020B0604020202020204" pitchFamily="34" charset="0"/>
            </a:endParaRPr>
          </a:p>
          <a:p>
            <a:pPr marL="457200" lvl="1" indent="0">
              <a:buNone/>
            </a:pPr>
            <a:r>
              <a:rPr lang="en-US" b="1" dirty="0" smtClean="0">
                <a:solidFill>
                  <a:schemeClr val="accent6">
                    <a:lumMod val="75000"/>
                  </a:schemeClr>
                </a:solidFill>
                <a:latin typeface="Arial" panose="020B0604020202020204" pitchFamily="34" charset="0"/>
                <a:cs typeface="Arial" panose="020B0604020202020204" pitchFamily="34" charset="0"/>
              </a:rPr>
              <a:t>c(</a:t>
            </a:r>
            <a:r>
              <a:rPr lang="en-US" b="1" dirty="0" smtClean="0">
                <a:solidFill>
                  <a:schemeClr val="tx1"/>
                </a:solidFill>
                <a:latin typeface="Arial" panose="020B0604020202020204" pitchFamily="34" charset="0"/>
                <a:cs typeface="Arial" panose="020B0604020202020204" pitchFamily="34" charset="0"/>
              </a:rPr>
              <a:t>3, 4, NA, 10</a:t>
            </a:r>
            <a:r>
              <a:rPr lang="en-US" b="1" dirty="0" smtClean="0">
                <a:solidFill>
                  <a:schemeClr val="accent6">
                    <a:lumMod val="75000"/>
                  </a:schemeClr>
                </a:solidFill>
                <a:latin typeface="Arial" panose="020B0604020202020204" pitchFamily="34" charset="0"/>
                <a:cs typeface="Arial" panose="020B0604020202020204" pitchFamily="34" charset="0"/>
              </a:rPr>
              <a:t>)</a:t>
            </a:r>
            <a:r>
              <a:rPr lang="en-US" b="1" dirty="0" smtClean="0">
                <a:solidFill>
                  <a:schemeClr val="tx1"/>
                </a:solidFill>
                <a:latin typeface="Arial" panose="020B0604020202020204" pitchFamily="34" charset="0"/>
                <a:cs typeface="Arial" panose="020B0604020202020204" pitchFamily="34" charset="0"/>
              </a:rPr>
              <a:t> != 4</a:t>
            </a:r>
          </a:p>
          <a:p>
            <a:pPr marL="457200" lvl="1" indent="0">
              <a:buNone/>
            </a:pPr>
            <a:r>
              <a:rPr lang="en-US" dirty="0">
                <a:solidFill>
                  <a:schemeClr val="tx1"/>
                </a:solidFill>
                <a:latin typeface="Arial" panose="020B0604020202020204" pitchFamily="34" charset="0"/>
                <a:cs typeface="Arial" panose="020B0604020202020204" pitchFamily="34" charset="0"/>
              </a:rPr>
              <a:t>[1] FALSE TRUE </a:t>
            </a:r>
            <a:r>
              <a:rPr lang="en-US" dirty="0" smtClean="0">
                <a:solidFill>
                  <a:schemeClr val="tx1"/>
                </a:solidFill>
                <a:latin typeface="Arial" panose="020B0604020202020204" pitchFamily="34" charset="0"/>
                <a:cs typeface="Arial" panose="020B0604020202020204" pitchFamily="34" charset="0"/>
              </a:rPr>
              <a:t>NA FALSE</a:t>
            </a:r>
            <a:endParaRPr lang="en-US" dirty="0">
              <a:solidFill>
                <a:schemeClr val="tx1"/>
              </a:solidFill>
              <a:latin typeface="Arial" panose="020B0604020202020204" pitchFamily="34" charset="0"/>
              <a:cs typeface="Arial" panose="020B0604020202020204" pitchFamily="34" charset="0"/>
            </a:endParaRPr>
          </a:p>
          <a:p>
            <a:pPr marL="457200" lvl="1" indent="0">
              <a:buNone/>
            </a:pPr>
            <a:endParaRPr lang="en-US" dirty="0" smtClean="0">
              <a:solidFill>
                <a:schemeClr val="tx1"/>
              </a:solidFill>
              <a:latin typeface="Arial" panose="020B0604020202020204" pitchFamily="34" charset="0"/>
              <a:cs typeface="Arial" panose="020B0604020202020204" pitchFamily="34" charset="0"/>
            </a:endParaRPr>
          </a:p>
          <a:p>
            <a:pPr lvl="1"/>
            <a:endParaRPr lang="en-US" dirty="0" smtClean="0"/>
          </a:p>
          <a:p>
            <a:pPr marL="457200" lvl="1" indent="0">
              <a:buNone/>
            </a:pPr>
            <a:endParaRPr lang="en-US" dirty="0"/>
          </a:p>
        </p:txBody>
      </p:sp>
    </p:spTree>
    <p:extLst>
      <p:ext uri="{BB962C8B-B14F-4D97-AF65-F5344CB8AC3E}">
        <p14:creationId xmlns:p14="http://schemas.microsoft.com/office/powerpoint/2010/main" val="88600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2000"/>
            <a:lum/>
          </a:blip>
          <a:srcRect/>
          <a:stretch>
            <a:fillRect l="-10000" r="-10000"/>
          </a:stretch>
        </a:blipFill>
        <a:effectLst/>
      </p:bgPr>
    </p:bg>
    <p:spTree>
      <p:nvGrpSpPr>
        <p:cNvPr id="1" name=""/>
        <p:cNvGrpSpPr/>
        <p:nvPr/>
      </p:nvGrpSpPr>
      <p:grpSpPr>
        <a:xfrm>
          <a:off x="0" y="0"/>
          <a:ext cx="0" cy="0"/>
          <a:chOff x="0" y="0"/>
          <a:chExt cx="0" cy="0"/>
        </a:xfrm>
      </p:grpSpPr>
      <p:pic>
        <p:nvPicPr>
          <p:cNvPr id="8" name="Content Placeholder 7"/>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0" y="533400"/>
            <a:ext cx="9144000" cy="5715000"/>
          </a:xfrm>
        </p:spPr>
      </p:pic>
    </p:spTree>
    <p:extLst>
      <p:ext uri="{BB962C8B-B14F-4D97-AF65-F5344CB8AC3E}">
        <p14:creationId xmlns:p14="http://schemas.microsoft.com/office/powerpoint/2010/main" val="1039262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Exercise</a:t>
            </a:r>
            <a:endParaRPr lang="en-US" dirty="0"/>
          </a:p>
        </p:txBody>
      </p:sp>
      <p:sp>
        <p:nvSpPr>
          <p:cNvPr id="3" name="Content Placeholder 2"/>
          <p:cNvSpPr>
            <a:spLocks noGrp="1"/>
          </p:cNvSpPr>
          <p:nvPr>
            <p:ph idx="1"/>
          </p:nvPr>
        </p:nvSpPr>
        <p:spPr/>
        <p:txBody>
          <a:bodyPr/>
          <a:lstStyle/>
          <a:p>
            <a:r>
              <a:rPr lang="en-US" dirty="0" smtClean="0"/>
              <a:t>Name some of the levels of airline variable.</a:t>
            </a:r>
          </a:p>
          <a:p>
            <a:r>
              <a:rPr lang="en-US" dirty="0" smtClean="0"/>
              <a:t>Does the </a:t>
            </a:r>
            <a:r>
              <a:rPr lang="en-US" dirty="0" err="1" smtClean="0"/>
              <a:t>dep_delay</a:t>
            </a:r>
            <a:r>
              <a:rPr lang="en-US" dirty="0" smtClean="0"/>
              <a:t> (departure delay) variable contain any NAs?*</a:t>
            </a:r>
          </a:p>
          <a:p>
            <a:r>
              <a:rPr lang="en-US" dirty="0" smtClean="0"/>
              <a:t>Is there ever distance over 4000 miles?*</a:t>
            </a:r>
          </a:p>
          <a:p>
            <a:endParaRPr lang="en-US" dirty="0"/>
          </a:p>
        </p:txBody>
      </p:sp>
    </p:spTree>
    <p:extLst>
      <p:ext uri="{BB962C8B-B14F-4D97-AF65-F5344CB8AC3E}">
        <p14:creationId xmlns:p14="http://schemas.microsoft.com/office/powerpoint/2010/main" val="1306840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Data</a:t>
            </a:r>
            <a:endParaRPr lang="en-US" dirty="0"/>
          </a:p>
        </p:txBody>
      </p:sp>
      <p:sp>
        <p:nvSpPr>
          <p:cNvPr id="3" name="Content Placeholder 2"/>
          <p:cNvSpPr>
            <a:spLocks noGrp="1"/>
          </p:cNvSpPr>
          <p:nvPr>
            <p:ph idx="1"/>
          </p:nvPr>
        </p:nvSpPr>
        <p:spPr>
          <a:xfrm>
            <a:off x="457200" y="1371600"/>
            <a:ext cx="8142111" cy="5334000"/>
          </a:xfrm>
        </p:spPr>
        <p:txBody>
          <a:bodyPr>
            <a:normAutofit fontScale="92500" lnSpcReduction="10000"/>
          </a:bodyPr>
          <a:lstStyle/>
          <a:p>
            <a:r>
              <a:rPr lang="en-US" dirty="0" err="1" smtClean="0"/>
              <a:t>crosstables</a:t>
            </a:r>
            <a:r>
              <a:rPr lang="en-US" dirty="0" smtClean="0"/>
              <a:t> </a:t>
            </a:r>
          </a:p>
          <a:p>
            <a:pPr lvl="1"/>
            <a:r>
              <a:rPr lang="en-US" dirty="0"/>
              <a:t>one-way (frequencies)</a:t>
            </a:r>
          </a:p>
          <a:p>
            <a:pPr marL="0" lvl="1" indent="0">
              <a:buNone/>
            </a:pPr>
            <a:r>
              <a:rPr lang="en-US" b="1" dirty="0">
                <a:solidFill>
                  <a:schemeClr val="accent6">
                    <a:lumMod val="75000"/>
                  </a:schemeClr>
                </a:solidFill>
                <a:latin typeface="Arial" panose="020B0604020202020204" pitchFamily="34" charset="0"/>
                <a:cs typeface="Arial" panose="020B0604020202020204" pitchFamily="34" charset="0"/>
              </a:rPr>
              <a:t>table(</a:t>
            </a:r>
            <a:r>
              <a:rPr lang="en-US" b="1" dirty="0" err="1">
                <a:solidFill>
                  <a:schemeClr val="tx1"/>
                </a:solidFill>
                <a:latin typeface="Arial" panose="020B0604020202020204" pitchFamily="34" charset="0"/>
                <a:cs typeface="Arial" panose="020B0604020202020204" pitchFamily="34" charset="0"/>
              </a:rPr>
              <a:t>patients$Gender</a:t>
            </a:r>
            <a:r>
              <a:rPr lang="en-US" b="1" dirty="0">
                <a:solidFill>
                  <a:schemeClr val="accent6">
                    <a:lumMod val="75000"/>
                  </a:schemeClr>
                </a:solidFill>
                <a:latin typeface="Arial" panose="020B0604020202020204" pitchFamily="34" charset="0"/>
                <a:cs typeface="Arial" panose="020B0604020202020204" pitchFamily="34" charset="0"/>
              </a:rPr>
              <a:t>)</a:t>
            </a:r>
          </a:p>
          <a:p>
            <a:pPr lvl="1"/>
            <a:r>
              <a:rPr lang="en-US" dirty="0" smtClean="0"/>
              <a:t>two-way</a:t>
            </a:r>
          </a:p>
          <a:p>
            <a:pPr marL="0" indent="0">
              <a:buNone/>
            </a:pPr>
            <a:r>
              <a:rPr lang="en-US" sz="2400" b="1" dirty="0" smtClean="0">
                <a:solidFill>
                  <a:schemeClr val="accent6">
                    <a:lumMod val="75000"/>
                  </a:schemeClr>
                </a:solidFill>
                <a:latin typeface="Arial" panose="020B0604020202020204" pitchFamily="34" charset="0"/>
                <a:cs typeface="Arial" panose="020B0604020202020204" pitchFamily="34" charset="0"/>
              </a:rPr>
              <a:t>table(</a:t>
            </a:r>
            <a:r>
              <a:rPr lang="en-US" sz="2400" b="1" dirty="0" err="1" smtClean="0">
                <a:solidFill>
                  <a:schemeClr val="tx1"/>
                </a:solidFill>
                <a:latin typeface="Arial" panose="020B0604020202020204" pitchFamily="34" charset="0"/>
                <a:cs typeface="Arial" panose="020B0604020202020204" pitchFamily="34" charset="0"/>
              </a:rPr>
              <a:t>patients$Gender</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patients$Diabetes</a:t>
            </a:r>
            <a:r>
              <a:rPr lang="en-US" sz="2400" b="1" dirty="0" smtClean="0">
                <a:solidFill>
                  <a:schemeClr val="accent6">
                    <a:lumMod val="75000"/>
                  </a:schemeClr>
                </a:solidFill>
                <a:latin typeface="Arial" panose="020B0604020202020204" pitchFamily="34" charset="0"/>
                <a:cs typeface="Arial" panose="020B0604020202020204" pitchFamily="34" charset="0"/>
              </a:rPr>
              <a:t>)</a:t>
            </a:r>
          </a:p>
          <a:p>
            <a:pPr marL="0" indent="0">
              <a:buNone/>
            </a:pPr>
            <a:endParaRPr lang="en-US" sz="2400" dirty="0" smtClean="0">
              <a:solidFill>
                <a:schemeClr val="accent6">
                  <a:lumMod val="75000"/>
                </a:schemeClr>
              </a:solidFill>
              <a:latin typeface="Arial" panose="020B0604020202020204" pitchFamily="34" charset="0"/>
              <a:cs typeface="Arial" panose="020B0604020202020204" pitchFamily="34" charset="0"/>
            </a:endParaRPr>
          </a:p>
          <a:p>
            <a:pPr marL="342900" lvl="1" indent="-342900">
              <a:buFont typeface="Arial" panose="020B0604020202020204" pitchFamily="34" charset="0"/>
              <a:buChar char="•"/>
            </a:pPr>
            <a:r>
              <a:rPr lang="en-US" sz="2800" dirty="0" smtClean="0"/>
              <a:t>distribution</a:t>
            </a:r>
            <a:endParaRPr lang="en-US" sz="2800" dirty="0"/>
          </a:p>
          <a:p>
            <a:pPr marL="0" lvl="1" indent="0">
              <a:buNone/>
            </a:pPr>
            <a:r>
              <a:rPr lang="en-US" b="1" dirty="0" smtClean="0">
                <a:solidFill>
                  <a:schemeClr val="accent6">
                    <a:lumMod val="75000"/>
                  </a:schemeClr>
                </a:solidFill>
                <a:latin typeface="Arial" panose="020B0604020202020204" pitchFamily="34" charset="0"/>
                <a:cs typeface="Arial" panose="020B0604020202020204" pitchFamily="34" charset="0"/>
              </a:rPr>
              <a:t>summary(</a:t>
            </a:r>
            <a:r>
              <a:rPr lang="en-US" b="1" dirty="0" err="1" smtClean="0">
                <a:solidFill>
                  <a:schemeClr val="tx1"/>
                </a:solidFill>
                <a:latin typeface="Arial" panose="020B0604020202020204" pitchFamily="34" charset="0"/>
                <a:cs typeface="Arial" panose="020B0604020202020204" pitchFamily="34" charset="0"/>
              </a:rPr>
              <a:t>patients$Age</a:t>
            </a:r>
            <a:r>
              <a:rPr lang="en-US" b="1" dirty="0" smtClean="0">
                <a:solidFill>
                  <a:schemeClr val="accent6">
                    <a:lumMod val="75000"/>
                  </a:schemeClr>
                </a:solidFill>
                <a:latin typeface="Arial" panose="020B0604020202020204" pitchFamily="34" charset="0"/>
                <a:cs typeface="Arial" panose="020B0604020202020204" pitchFamily="34" charset="0"/>
              </a:rPr>
              <a:t>)</a:t>
            </a:r>
          </a:p>
          <a:p>
            <a:pPr marL="0" lvl="1" indent="0">
              <a:buNone/>
            </a:pPr>
            <a:r>
              <a:rPr lang="en-US" b="1" dirty="0" smtClean="0">
                <a:solidFill>
                  <a:schemeClr val="accent6">
                    <a:lumMod val="75000"/>
                  </a:schemeClr>
                </a:solidFill>
                <a:latin typeface="Arial" panose="020B0604020202020204" pitchFamily="34" charset="0"/>
                <a:cs typeface="Arial" panose="020B0604020202020204" pitchFamily="34" charset="0"/>
              </a:rPr>
              <a:t>describe(</a:t>
            </a:r>
            <a:r>
              <a:rPr lang="en-US" b="1" dirty="0" smtClean="0">
                <a:solidFill>
                  <a:schemeClr val="tx1"/>
                </a:solidFill>
                <a:latin typeface="Arial" panose="020B0604020202020204" pitchFamily="34" charset="0"/>
                <a:cs typeface="Arial" panose="020B0604020202020204" pitchFamily="34" charset="0"/>
              </a:rPr>
              <a:t>patients</a:t>
            </a:r>
            <a:r>
              <a:rPr lang="en-US" b="1" dirty="0" smtClean="0">
                <a:solidFill>
                  <a:schemeClr val="accent6">
                    <a:lumMod val="75000"/>
                  </a:schemeClr>
                </a:solidFill>
                <a:latin typeface="Arial" panose="020B0604020202020204" pitchFamily="34" charset="0"/>
                <a:cs typeface="Arial" panose="020B0604020202020204" pitchFamily="34" charset="0"/>
              </a:rPr>
              <a:t>)</a:t>
            </a:r>
            <a:endParaRPr lang="en-US" b="1" dirty="0">
              <a:solidFill>
                <a:schemeClr val="accent6">
                  <a:lumMod val="75000"/>
                </a:schemeClr>
              </a:solidFill>
              <a:latin typeface="Arial" panose="020B0604020202020204" pitchFamily="34" charset="0"/>
              <a:cs typeface="Arial" panose="020B0604020202020204" pitchFamily="34" charset="0"/>
            </a:endParaRPr>
          </a:p>
          <a:p>
            <a:pPr marL="0" lvl="1" indent="0">
              <a:buNone/>
            </a:pPr>
            <a:r>
              <a:rPr lang="en-US" b="1" dirty="0" err="1" smtClean="0">
                <a:solidFill>
                  <a:schemeClr val="accent6">
                    <a:lumMod val="75000"/>
                  </a:schemeClr>
                </a:solidFill>
                <a:latin typeface="Arial" panose="020B0604020202020204" pitchFamily="34" charset="0"/>
                <a:cs typeface="Arial" panose="020B0604020202020204" pitchFamily="34" charset="0"/>
              </a:rPr>
              <a:t>fivenum</a:t>
            </a:r>
            <a:r>
              <a:rPr lang="en-US" b="1" dirty="0" smtClean="0">
                <a:solidFill>
                  <a:schemeClr val="accent6">
                    <a:lumMod val="75000"/>
                  </a:schemeClr>
                </a:solidFill>
                <a:latin typeface="Arial" panose="020B0604020202020204" pitchFamily="34" charset="0"/>
                <a:cs typeface="Arial" panose="020B0604020202020204" pitchFamily="34" charset="0"/>
              </a:rPr>
              <a:t>(</a:t>
            </a:r>
            <a:r>
              <a:rPr lang="en-US" b="1" dirty="0" err="1">
                <a:solidFill>
                  <a:schemeClr val="tx1"/>
                </a:solidFill>
                <a:latin typeface="Arial" panose="020B0604020202020204" pitchFamily="34" charset="0"/>
                <a:cs typeface="Arial" panose="020B0604020202020204" pitchFamily="34" charset="0"/>
              </a:rPr>
              <a:t>patients$Age</a:t>
            </a:r>
            <a:r>
              <a:rPr lang="en-US" b="1" dirty="0">
                <a:solidFill>
                  <a:schemeClr val="accent6">
                    <a:lumMod val="75000"/>
                  </a:schemeClr>
                </a:solidFill>
                <a:latin typeface="Arial" panose="020B0604020202020204" pitchFamily="34" charset="0"/>
                <a:cs typeface="Arial" panose="020B0604020202020204" pitchFamily="34" charset="0"/>
              </a:rPr>
              <a:t>)</a:t>
            </a:r>
            <a:r>
              <a:rPr lang="en-US" b="1" dirty="0">
                <a:solidFill>
                  <a:schemeClr val="tx1"/>
                </a:solidFill>
                <a:latin typeface="Arial" panose="020B0604020202020204" pitchFamily="34" charset="0"/>
                <a:cs typeface="Arial" panose="020B0604020202020204" pitchFamily="34" charset="0"/>
              </a:rPr>
              <a:t> </a:t>
            </a:r>
            <a:r>
              <a:rPr lang="en-US" sz="2800" dirty="0" smtClean="0"/>
              <a:t>vs.</a:t>
            </a:r>
            <a:r>
              <a:rPr lang="en-US" b="1" dirty="0" smtClean="0">
                <a:solidFill>
                  <a:schemeClr val="tx1"/>
                </a:solidFill>
                <a:latin typeface="Arial" panose="020B0604020202020204" pitchFamily="34" charset="0"/>
                <a:cs typeface="Arial" panose="020B0604020202020204" pitchFamily="34" charset="0"/>
              </a:rPr>
              <a:t> </a:t>
            </a:r>
            <a:r>
              <a:rPr lang="en-US" b="1" dirty="0" err="1" smtClean="0">
                <a:solidFill>
                  <a:schemeClr val="accent6">
                    <a:lumMod val="75000"/>
                  </a:schemeClr>
                </a:solidFill>
                <a:latin typeface="Arial" panose="020B0604020202020204" pitchFamily="34" charset="0"/>
                <a:cs typeface="Arial" panose="020B0604020202020204" pitchFamily="34" charset="0"/>
              </a:rPr>
              <a:t>quantile</a:t>
            </a:r>
            <a:r>
              <a:rPr lang="en-US" b="1" dirty="0" smtClean="0">
                <a:solidFill>
                  <a:schemeClr val="accent6">
                    <a:lumMod val="75000"/>
                  </a:schemeClr>
                </a:solidFill>
                <a:latin typeface="Arial" panose="020B0604020202020204" pitchFamily="34" charset="0"/>
                <a:cs typeface="Arial" panose="020B0604020202020204" pitchFamily="34" charset="0"/>
              </a:rPr>
              <a:t>(</a:t>
            </a:r>
            <a:r>
              <a:rPr lang="en-US" b="1" dirty="0" err="1" smtClean="0">
                <a:solidFill>
                  <a:schemeClr val="tx1"/>
                </a:solidFill>
                <a:latin typeface="Arial" panose="020B0604020202020204" pitchFamily="34" charset="0"/>
                <a:cs typeface="Arial" panose="020B0604020202020204" pitchFamily="34" charset="0"/>
              </a:rPr>
              <a:t>patients$Age</a:t>
            </a:r>
            <a:r>
              <a:rPr lang="en-US" b="1" dirty="0" smtClean="0">
                <a:solidFill>
                  <a:schemeClr val="accent6">
                    <a:lumMod val="75000"/>
                  </a:schemeClr>
                </a:solidFill>
                <a:latin typeface="Arial" panose="020B0604020202020204" pitchFamily="34" charset="0"/>
                <a:cs typeface="Arial" panose="020B0604020202020204" pitchFamily="34" charset="0"/>
              </a:rPr>
              <a:t>)</a:t>
            </a:r>
          </a:p>
          <a:p>
            <a:pPr marL="0" lvl="1" indent="0">
              <a:buNone/>
            </a:pPr>
            <a:r>
              <a:rPr lang="en-US" dirty="0" smtClean="0">
                <a:solidFill>
                  <a:schemeClr val="tx1"/>
                </a:solidFill>
                <a:latin typeface="Arial" panose="020B0604020202020204" pitchFamily="34" charset="0"/>
                <a:cs typeface="Arial" panose="020B0604020202020204" pitchFamily="34" charset="0"/>
              </a:rPr>
              <a:t>#</a:t>
            </a:r>
            <a:r>
              <a:rPr lang="en-US" dirty="0" smtClean="0">
                <a:solidFill>
                  <a:schemeClr val="accent6">
                    <a:lumMod val="75000"/>
                  </a:schemeClr>
                </a:solidFill>
                <a:latin typeface="Arial" panose="020B0604020202020204" pitchFamily="34" charset="0"/>
                <a:cs typeface="Arial" panose="020B0604020202020204" pitchFamily="34" charset="0"/>
              </a:rPr>
              <a:t> </a:t>
            </a:r>
            <a:r>
              <a:rPr lang="en-US" dirty="0" err="1" smtClean="0">
                <a:solidFill>
                  <a:schemeClr val="accent6">
                    <a:lumMod val="75000"/>
                  </a:schemeClr>
                </a:solidFill>
                <a:latin typeface="Arial" panose="020B0604020202020204" pitchFamily="34" charset="0"/>
                <a:cs typeface="Arial" panose="020B0604020202020204" pitchFamily="34" charset="0"/>
              </a:rPr>
              <a:t>fivenum</a:t>
            </a:r>
            <a:r>
              <a:rPr lang="en-US" dirty="0" smtClean="0">
                <a:solidFill>
                  <a:schemeClr val="accent6">
                    <a:lumMod val="75000"/>
                  </a:schemeClr>
                </a:solidFill>
                <a:latin typeface="Arial" panose="020B0604020202020204" pitchFamily="34" charset="0"/>
                <a:cs typeface="Arial" panose="020B0604020202020204" pitchFamily="34" charset="0"/>
              </a:rPr>
              <a:t>() </a:t>
            </a:r>
            <a:r>
              <a:rPr lang="en-US" sz="2800" dirty="0" smtClean="0"/>
              <a:t>returns </a:t>
            </a:r>
            <a:r>
              <a:rPr lang="en-US" sz="2800" dirty="0" err="1" smtClean="0"/>
              <a:t>Tukey’s</a:t>
            </a:r>
            <a:r>
              <a:rPr lang="en-US" sz="2800" dirty="0" smtClean="0"/>
              <a:t> five number summary</a:t>
            </a:r>
          </a:p>
          <a:p>
            <a:pPr marL="0" lvl="1" indent="0">
              <a:buNone/>
            </a:pPr>
            <a:r>
              <a:rPr lang="en-US" dirty="0" smtClean="0">
                <a:solidFill>
                  <a:schemeClr val="tx1"/>
                </a:solidFill>
                <a:latin typeface="Arial" panose="020B0604020202020204" pitchFamily="34" charset="0"/>
                <a:cs typeface="Arial" panose="020B0604020202020204" pitchFamily="34" charset="0"/>
              </a:rPr>
              <a:t>#</a:t>
            </a:r>
            <a:r>
              <a:rPr lang="en-US" dirty="0" smtClean="0">
                <a:solidFill>
                  <a:schemeClr val="accent6">
                    <a:lumMod val="75000"/>
                  </a:schemeClr>
                </a:solidFill>
                <a:latin typeface="Arial" panose="020B0604020202020204" pitchFamily="34" charset="0"/>
                <a:cs typeface="Arial" panose="020B0604020202020204" pitchFamily="34" charset="0"/>
              </a:rPr>
              <a:t> </a:t>
            </a:r>
            <a:r>
              <a:rPr lang="en-US" dirty="0" err="1" smtClean="0">
                <a:solidFill>
                  <a:schemeClr val="accent6">
                    <a:lumMod val="75000"/>
                  </a:schemeClr>
                </a:solidFill>
                <a:latin typeface="Arial" panose="020B0604020202020204" pitchFamily="34" charset="0"/>
                <a:cs typeface="Arial" panose="020B0604020202020204" pitchFamily="34" charset="0"/>
              </a:rPr>
              <a:t>quantile</a:t>
            </a:r>
            <a:r>
              <a:rPr lang="en-US" dirty="0" smtClean="0">
                <a:solidFill>
                  <a:schemeClr val="accent6">
                    <a:lumMod val="75000"/>
                  </a:schemeClr>
                </a:solidFill>
                <a:latin typeface="Arial" panose="020B0604020202020204" pitchFamily="34" charset="0"/>
                <a:cs typeface="Arial" panose="020B0604020202020204" pitchFamily="34" charset="0"/>
              </a:rPr>
              <a:t>() </a:t>
            </a:r>
            <a:r>
              <a:rPr lang="en-US" sz="2800" dirty="0" smtClean="0"/>
              <a:t>returns </a:t>
            </a:r>
            <a:r>
              <a:rPr lang="en-US" sz="2800" dirty="0" err="1" smtClean="0"/>
              <a:t>quantiles</a:t>
            </a:r>
            <a:r>
              <a:rPr lang="en-US" sz="2800" dirty="0" smtClean="0"/>
              <a:t> corresponding to the given probabilities</a:t>
            </a:r>
            <a:endParaRPr lang="en-US" sz="2800" dirty="0"/>
          </a:p>
        </p:txBody>
      </p:sp>
      <p:sp>
        <p:nvSpPr>
          <p:cNvPr id="5" name="Folded Corner 4"/>
          <p:cNvSpPr/>
          <p:nvPr/>
        </p:nvSpPr>
        <p:spPr>
          <a:xfrm>
            <a:off x="3124200" y="4495800"/>
            <a:ext cx="609600" cy="228600"/>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t>psych</a:t>
            </a:r>
            <a:endParaRPr lang="en-US" sz="1100" dirty="0"/>
          </a:p>
        </p:txBody>
      </p:sp>
    </p:spTree>
    <p:extLst>
      <p:ext uri="{BB962C8B-B14F-4D97-AF65-F5344CB8AC3E}">
        <p14:creationId xmlns:p14="http://schemas.microsoft.com/office/powerpoint/2010/main" val="3456812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 and Dicing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46251526"/>
              </p:ext>
            </p:extLst>
          </p:nvPr>
        </p:nvGraphicFramePr>
        <p:xfrm>
          <a:off x="1600200" y="2432311"/>
          <a:ext cx="6096000" cy="1854200"/>
        </p:xfrm>
        <a:graphic>
          <a:graphicData uri="http://schemas.openxmlformats.org/drawingml/2006/table">
            <a:tbl>
              <a:tblPr firstRow="1" bandRow="1">
                <a:tableStyleId>{7DF18680-E054-41AD-8BC1-D1AEF772440D}</a:tableStyleId>
              </a:tblPr>
              <a:tblGrid>
                <a:gridCol w="1524000"/>
                <a:gridCol w="1524000"/>
                <a:gridCol w="1524000"/>
                <a:gridCol w="1524000"/>
              </a:tblGrid>
              <a:tr h="370840">
                <a:tc>
                  <a:txBody>
                    <a:bodyPr/>
                    <a:lstStyle/>
                    <a:p>
                      <a:r>
                        <a:rPr lang="en-US" dirty="0" err="1" smtClean="0"/>
                        <a:t>PatientID</a:t>
                      </a:r>
                      <a:endParaRPr lang="en-US" dirty="0"/>
                    </a:p>
                  </a:txBody>
                  <a:tcPr/>
                </a:tc>
                <a:tc>
                  <a:txBody>
                    <a:bodyPr/>
                    <a:lstStyle/>
                    <a:p>
                      <a:r>
                        <a:rPr lang="en-US" dirty="0" smtClean="0"/>
                        <a:t>Age</a:t>
                      </a:r>
                      <a:endParaRPr lang="en-US" dirty="0"/>
                    </a:p>
                  </a:txBody>
                  <a:tcPr/>
                </a:tc>
                <a:tc>
                  <a:txBody>
                    <a:bodyPr/>
                    <a:lstStyle/>
                    <a:p>
                      <a:r>
                        <a:rPr lang="en-US" dirty="0" smtClean="0"/>
                        <a:t>Gender</a:t>
                      </a:r>
                      <a:endParaRPr lang="en-US" dirty="0"/>
                    </a:p>
                  </a:txBody>
                  <a:tcPr/>
                </a:tc>
                <a:tc>
                  <a:txBody>
                    <a:bodyPr/>
                    <a:lstStyle/>
                    <a:p>
                      <a:r>
                        <a:rPr lang="en-US" dirty="0" smtClean="0"/>
                        <a:t>Diabetes</a:t>
                      </a:r>
                      <a:endParaRPr lang="en-US" dirty="0"/>
                    </a:p>
                  </a:txBody>
                  <a:tcPr/>
                </a:tc>
              </a:tr>
              <a:tr h="370840">
                <a:tc>
                  <a:txBody>
                    <a:bodyPr/>
                    <a:lstStyle/>
                    <a:p>
                      <a:r>
                        <a:rPr lang="en-US" dirty="0" smtClean="0"/>
                        <a:t>1</a:t>
                      </a:r>
                      <a:endParaRPr lang="en-US" dirty="0"/>
                    </a:p>
                  </a:txBody>
                  <a:tcPr/>
                </a:tc>
                <a:tc>
                  <a:txBody>
                    <a:bodyPr/>
                    <a:lstStyle/>
                    <a:p>
                      <a:r>
                        <a:rPr lang="en-US" dirty="0" smtClean="0"/>
                        <a:t>25</a:t>
                      </a:r>
                      <a:endParaRPr lang="en-US" dirty="0"/>
                    </a:p>
                  </a:txBody>
                  <a:tcPr/>
                </a:tc>
                <a:tc>
                  <a:txBody>
                    <a:bodyPr/>
                    <a:lstStyle/>
                    <a:p>
                      <a:r>
                        <a:rPr lang="en-US" dirty="0" smtClean="0"/>
                        <a:t>F</a:t>
                      </a:r>
                      <a:endParaRPr lang="en-US" dirty="0"/>
                    </a:p>
                  </a:txBody>
                  <a:tcPr/>
                </a:tc>
                <a:tc>
                  <a:txBody>
                    <a:bodyPr/>
                    <a:lstStyle/>
                    <a:p>
                      <a:r>
                        <a:rPr lang="en-US" dirty="0" smtClean="0"/>
                        <a:t>Y</a:t>
                      </a:r>
                      <a:endParaRPr lang="en-US" dirty="0"/>
                    </a:p>
                  </a:txBody>
                  <a:tcPr/>
                </a:tc>
              </a:tr>
              <a:tr h="370840">
                <a:tc>
                  <a:txBody>
                    <a:bodyPr/>
                    <a:lstStyle/>
                    <a:p>
                      <a:r>
                        <a:rPr lang="en-US" dirty="0" smtClean="0"/>
                        <a:t>2</a:t>
                      </a:r>
                      <a:endParaRPr lang="en-US" dirty="0"/>
                    </a:p>
                  </a:txBody>
                  <a:tcPr/>
                </a:tc>
                <a:tc>
                  <a:txBody>
                    <a:bodyPr/>
                    <a:lstStyle/>
                    <a:p>
                      <a:r>
                        <a:rPr lang="en-US" dirty="0" smtClean="0"/>
                        <a:t>35</a:t>
                      </a:r>
                      <a:endParaRPr lang="en-US" dirty="0"/>
                    </a:p>
                  </a:txBody>
                  <a:tcPr/>
                </a:tc>
                <a:tc>
                  <a:txBody>
                    <a:bodyPr/>
                    <a:lstStyle/>
                    <a:p>
                      <a:r>
                        <a:rPr lang="en-US" dirty="0" smtClean="0"/>
                        <a:t>M</a:t>
                      </a:r>
                      <a:endParaRPr lang="en-US" dirty="0"/>
                    </a:p>
                  </a:txBody>
                  <a:tcPr/>
                </a:tc>
                <a:tc>
                  <a:txBody>
                    <a:bodyPr/>
                    <a:lstStyle/>
                    <a:p>
                      <a:r>
                        <a:rPr lang="en-US" dirty="0" smtClean="0"/>
                        <a:t>N</a:t>
                      </a:r>
                      <a:endParaRPr lang="en-US" dirty="0"/>
                    </a:p>
                  </a:txBody>
                  <a:tcPr/>
                </a:tc>
              </a:tr>
              <a:tr h="370840">
                <a:tc>
                  <a:txBody>
                    <a:bodyPr/>
                    <a:lstStyle/>
                    <a:p>
                      <a:r>
                        <a:rPr lang="en-US" dirty="0" smtClean="0"/>
                        <a:t>3</a:t>
                      </a:r>
                      <a:endParaRPr lang="en-US" dirty="0"/>
                    </a:p>
                  </a:txBody>
                  <a:tcPr/>
                </a:tc>
                <a:tc>
                  <a:txBody>
                    <a:bodyPr/>
                    <a:lstStyle/>
                    <a:p>
                      <a:r>
                        <a:rPr lang="en-US" dirty="0" smtClean="0"/>
                        <a:t>40</a:t>
                      </a:r>
                      <a:endParaRPr lang="en-US" dirty="0"/>
                    </a:p>
                  </a:txBody>
                  <a:tcPr/>
                </a:tc>
                <a:tc>
                  <a:txBody>
                    <a:bodyPr/>
                    <a:lstStyle/>
                    <a:p>
                      <a:r>
                        <a:rPr lang="en-US" dirty="0" smtClean="0"/>
                        <a:t>F</a:t>
                      </a:r>
                      <a:endParaRPr lang="en-US" dirty="0"/>
                    </a:p>
                  </a:txBody>
                  <a:tcPr/>
                </a:tc>
                <a:tc>
                  <a:txBody>
                    <a:bodyPr/>
                    <a:lstStyle/>
                    <a:p>
                      <a:r>
                        <a:rPr lang="en-US" dirty="0" smtClean="0"/>
                        <a:t>N</a:t>
                      </a:r>
                      <a:endParaRPr lang="en-US" dirty="0"/>
                    </a:p>
                  </a:txBody>
                  <a:tcPr/>
                </a:tc>
              </a:tr>
              <a:tr h="370840">
                <a:tc>
                  <a:txBody>
                    <a:bodyPr/>
                    <a:lstStyle/>
                    <a:p>
                      <a:r>
                        <a:rPr lang="en-US" dirty="0" smtClean="0"/>
                        <a:t>4</a:t>
                      </a:r>
                      <a:endParaRPr lang="en-US" dirty="0"/>
                    </a:p>
                  </a:txBody>
                  <a:tcPr/>
                </a:tc>
                <a:tc>
                  <a:txBody>
                    <a:bodyPr/>
                    <a:lstStyle/>
                    <a:p>
                      <a:r>
                        <a:rPr lang="en-US" dirty="0" smtClean="0"/>
                        <a:t>12</a:t>
                      </a:r>
                      <a:endParaRPr lang="en-US" dirty="0"/>
                    </a:p>
                  </a:txBody>
                  <a:tcPr/>
                </a:tc>
                <a:tc>
                  <a:txBody>
                    <a:bodyPr/>
                    <a:lstStyle/>
                    <a:p>
                      <a:r>
                        <a:rPr lang="en-US" dirty="0" smtClean="0"/>
                        <a:t>M</a:t>
                      </a:r>
                      <a:endParaRPr lang="en-US" dirty="0"/>
                    </a:p>
                  </a:txBody>
                  <a:tcPr/>
                </a:tc>
                <a:tc>
                  <a:txBody>
                    <a:bodyPr/>
                    <a:lstStyle/>
                    <a:p>
                      <a:r>
                        <a:rPr lang="en-US" dirty="0" smtClean="0"/>
                        <a:t>N</a:t>
                      </a:r>
                      <a:endParaRPr lang="en-US" dirty="0"/>
                    </a:p>
                  </a:txBody>
                  <a:tcPr/>
                </a:tc>
              </a:tr>
            </a:tbl>
          </a:graphicData>
        </a:graphic>
      </p:graphicFrame>
      <p:grpSp>
        <p:nvGrpSpPr>
          <p:cNvPr id="3" name="Group 2"/>
          <p:cNvGrpSpPr/>
          <p:nvPr/>
        </p:nvGrpSpPr>
        <p:grpSpPr>
          <a:xfrm>
            <a:off x="522211" y="1415534"/>
            <a:ext cx="2896947" cy="2968198"/>
            <a:chOff x="522211" y="1415534"/>
            <a:chExt cx="2896947" cy="2968198"/>
          </a:xfrm>
        </p:grpSpPr>
        <p:sp>
          <p:nvSpPr>
            <p:cNvPr id="5" name="Rectangle 4"/>
            <p:cNvSpPr/>
            <p:nvPr/>
          </p:nvSpPr>
          <p:spPr>
            <a:xfrm>
              <a:off x="1618593" y="2402532"/>
              <a:ext cx="1524000" cy="1981200"/>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a:stCxn id="5" idx="0"/>
              <a:endCxn id="8" idx="2"/>
            </p:cNvCxnSpPr>
            <p:nvPr/>
          </p:nvCxnSpPr>
          <p:spPr>
            <a:xfrm flipH="1" flipV="1">
              <a:off x="1970685" y="2061865"/>
              <a:ext cx="409908" cy="34066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522211" y="1415534"/>
              <a:ext cx="2896947"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b="1" dirty="0" smtClean="0">
                  <a:solidFill>
                    <a:srgbClr val="0070C0"/>
                  </a:solidFill>
                  <a:latin typeface="Arial" panose="020B0604020202020204" pitchFamily="34" charset="0"/>
                  <a:cs typeface="Arial" panose="020B0604020202020204" pitchFamily="34" charset="0"/>
                </a:rPr>
                <a:t>IDs</a:t>
              </a:r>
              <a:r>
                <a:rPr lang="en-US" b="1" dirty="0" smtClean="0">
                  <a:latin typeface="Arial" panose="020B0604020202020204" pitchFamily="34" charset="0"/>
                  <a:cs typeface="Arial" panose="020B0604020202020204" pitchFamily="34" charset="0"/>
                </a:rPr>
                <a:t> &lt;- </a:t>
              </a:r>
              <a:r>
                <a:rPr lang="en-US" b="1" dirty="0" err="1" smtClean="0">
                  <a:latin typeface="Arial" panose="020B0604020202020204" pitchFamily="34" charset="0"/>
                  <a:cs typeface="Arial" panose="020B0604020202020204" pitchFamily="34" charset="0"/>
                </a:rPr>
                <a:t>patients$PatientID</a:t>
              </a:r>
              <a:endParaRPr lang="en-US" b="1" dirty="0" smtClean="0">
                <a:latin typeface="Arial" panose="020B0604020202020204" pitchFamily="34" charset="0"/>
                <a:cs typeface="Arial" panose="020B0604020202020204" pitchFamily="34" charset="0"/>
              </a:endParaRPr>
            </a:p>
            <a:p>
              <a:r>
                <a:rPr lang="en-US" b="1" dirty="0" smtClean="0">
                  <a:solidFill>
                    <a:srgbClr val="0070C0"/>
                  </a:solidFill>
                  <a:latin typeface="Arial" panose="020B0604020202020204" pitchFamily="34" charset="0"/>
                  <a:cs typeface="Arial" panose="020B0604020202020204" pitchFamily="34" charset="0"/>
                </a:rPr>
                <a:t>IDs</a:t>
              </a:r>
              <a:r>
                <a:rPr lang="en-US" b="1" dirty="0" smtClean="0">
                  <a:latin typeface="Arial" panose="020B0604020202020204" pitchFamily="34" charset="0"/>
                  <a:cs typeface="Arial" panose="020B0604020202020204" pitchFamily="34" charset="0"/>
                </a:rPr>
                <a:t> &lt;- patients[,1]</a:t>
              </a:r>
              <a:endParaRPr lang="en-US" b="1" dirty="0">
                <a:latin typeface="Arial" panose="020B0604020202020204" pitchFamily="34" charset="0"/>
                <a:cs typeface="Arial" panose="020B0604020202020204" pitchFamily="34" charset="0"/>
              </a:endParaRPr>
            </a:p>
          </p:txBody>
        </p:sp>
      </p:grpSp>
      <p:grpSp>
        <p:nvGrpSpPr>
          <p:cNvPr id="13" name="Group 12"/>
          <p:cNvGrpSpPr/>
          <p:nvPr/>
        </p:nvGrpSpPr>
        <p:grpSpPr>
          <a:xfrm>
            <a:off x="1524000" y="1415534"/>
            <a:ext cx="7391400" cy="2165866"/>
            <a:chOff x="1524000" y="1415534"/>
            <a:chExt cx="7391400" cy="2165866"/>
          </a:xfrm>
        </p:grpSpPr>
        <p:sp>
          <p:nvSpPr>
            <p:cNvPr id="9" name="Rectangle 8"/>
            <p:cNvSpPr/>
            <p:nvPr/>
          </p:nvSpPr>
          <p:spPr>
            <a:xfrm>
              <a:off x="1524000" y="3124200"/>
              <a:ext cx="6172200" cy="457200"/>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endCxn id="15" idx="2"/>
            </p:cNvCxnSpPr>
            <p:nvPr/>
          </p:nvCxnSpPr>
          <p:spPr>
            <a:xfrm flipV="1">
              <a:off x="6019800" y="2061865"/>
              <a:ext cx="342900" cy="106233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3810000" y="1415534"/>
              <a:ext cx="5105400"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smtClean="0">
                  <a:solidFill>
                    <a:srgbClr val="0070C0"/>
                  </a:solidFill>
                  <a:latin typeface="Arial" panose="020B0604020202020204" pitchFamily="34" charset="0"/>
                  <a:cs typeface="Arial" panose="020B0604020202020204" pitchFamily="34" charset="0"/>
                </a:rPr>
                <a:t>row2</a:t>
              </a:r>
              <a:r>
                <a:rPr lang="en-US" b="1" dirty="0" smtClean="0">
                  <a:latin typeface="Arial" panose="020B0604020202020204" pitchFamily="34" charset="0"/>
                  <a:cs typeface="Arial" panose="020B0604020202020204" pitchFamily="34" charset="0"/>
                </a:rPr>
                <a:t> &lt;- </a:t>
              </a:r>
              <a:r>
                <a:rPr lang="en-US" b="1" dirty="0" smtClean="0">
                  <a:solidFill>
                    <a:schemeClr val="accent6">
                      <a:lumMod val="75000"/>
                    </a:schemeClr>
                  </a:solidFill>
                  <a:latin typeface="Arial" panose="020B0604020202020204" pitchFamily="34" charset="0"/>
                  <a:cs typeface="Arial" panose="020B0604020202020204" pitchFamily="34" charset="0"/>
                </a:rPr>
                <a:t>subset(</a:t>
              </a:r>
              <a:r>
                <a:rPr lang="en-US" b="1" dirty="0" smtClean="0">
                  <a:latin typeface="Arial" panose="020B0604020202020204" pitchFamily="34" charset="0"/>
                  <a:cs typeface="Arial" panose="020B0604020202020204" pitchFamily="34" charset="0"/>
                </a:rPr>
                <a:t>patients, </a:t>
              </a:r>
              <a:r>
                <a:rPr lang="en-US" b="1" dirty="0" err="1" smtClean="0">
                  <a:latin typeface="Arial" panose="020B0604020202020204" pitchFamily="34" charset="0"/>
                  <a:cs typeface="Arial" panose="020B0604020202020204" pitchFamily="34" charset="0"/>
                </a:rPr>
                <a:t>PatientsID</a:t>
              </a:r>
              <a:r>
                <a:rPr lang="en-US" b="1" dirty="0" smtClean="0">
                  <a:latin typeface="Arial" panose="020B0604020202020204" pitchFamily="34" charset="0"/>
                  <a:cs typeface="Arial" panose="020B0604020202020204" pitchFamily="34" charset="0"/>
                </a:rPr>
                <a:t>==2</a:t>
              </a:r>
              <a:r>
                <a:rPr lang="en-US" b="1" dirty="0" smtClean="0">
                  <a:solidFill>
                    <a:schemeClr val="accent6">
                      <a:lumMod val="75000"/>
                    </a:schemeClr>
                  </a:solidFill>
                  <a:latin typeface="Arial" panose="020B0604020202020204" pitchFamily="34" charset="0"/>
                  <a:cs typeface="Arial" panose="020B0604020202020204" pitchFamily="34" charset="0"/>
                </a:rPr>
                <a:t>)</a:t>
              </a:r>
            </a:p>
            <a:p>
              <a:r>
                <a:rPr lang="en-US" b="1" dirty="0" smtClean="0">
                  <a:solidFill>
                    <a:srgbClr val="0070C0"/>
                  </a:solidFill>
                  <a:latin typeface="Arial" panose="020B0604020202020204" pitchFamily="34" charset="0"/>
                  <a:cs typeface="Arial" panose="020B0604020202020204" pitchFamily="34" charset="0"/>
                </a:rPr>
                <a:t>row2</a:t>
              </a:r>
              <a:r>
                <a:rPr lang="en-US" b="1" dirty="0" smtClean="0">
                  <a:latin typeface="Arial" panose="020B0604020202020204" pitchFamily="34" charset="0"/>
                  <a:cs typeface="Arial" panose="020B0604020202020204" pitchFamily="34" charset="0"/>
                </a:rPr>
                <a:t>&lt;- patients[2,]</a:t>
              </a:r>
              <a:endParaRPr lang="en-US" b="1" dirty="0">
                <a:latin typeface="Arial" panose="020B0604020202020204" pitchFamily="34" charset="0"/>
                <a:cs typeface="Arial" panose="020B0604020202020204" pitchFamily="34" charset="0"/>
              </a:endParaRPr>
            </a:p>
          </p:txBody>
        </p:sp>
      </p:grpSp>
      <p:grpSp>
        <p:nvGrpSpPr>
          <p:cNvPr id="10" name="Group 9"/>
          <p:cNvGrpSpPr/>
          <p:nvPr/>
        </p:nvGrpSpPr>
        <p:grpSpPr>
          <a:xfrm>
            <a:off x="4643602" y="3901175"/>
            <a:ext cx="4512826" cy="1304099"/>
            <a:chOff x="4643602" y="3901175"/>
            <a:chExt cx="4512826" cy="1304099"/>
          </a:xfrm>
        </p:grpSpPr>
        <p:sp>
          <p:nvSpPr>
            <p:cNvPr id="19" name="Rectangle 18"/>
            <p:cNvSpPr/>
            <p:nvPr/>
          </p:nvSpPr>
          <p:spPr>
            <a:xfrm>
              <a:off x="4643602" y="3901175"/>
              <a:ext cx="1525314" cy="457200"/>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5477216" y="4558943"/>
              <a:ext cx="3679212"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b="1" dirty="0" err="1" smtClean="0">
                  <a:solidFill>
                    <a:srgbClr val="0070C0"/>
                  </a:solidFill>
                  <a:latin typeface="Arial" panose="020B0604020202020204" pitchFamily="34" charset="0"/>
                  <a:cs typeface="Arial" panose="020B0604020202020204" pitchFamily="34" charset="0"/>
                </a:rPr>
                <a:t>singlecell</a:t>
              </a:r>
              <a:r>
                <a:rPr lang="en-US" b="1" dirty="0" smtClean="0">
                  <a:solidFill>
                    <a:srgbClr val="0070C0"/>
                  </a:solidFill>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&lt;- patients[4,3]</a:t>
              </a:r>
            </a:p>
            <a:p>
              <a:r>
                <a:rPr lang="en-US" b="1" dirty="0" err="1" smtClean="0">
                  <a:solidFill>
                    <a:srgbClr val="0070C0"/>
                  </a:solidFill>
                  <a:latin typeface="Arial" panose="020B0604020202020204" pitchFamily="34" charset="0"/>
                  <a:cs typeface="Arial" panose="020B0604020202020204" pitchFamily="34" charset="0"/>
                </a:rPr>
                <a:t>singlecell</a:t>
              </a:r>
              <a:r>
                <a:rPr lang="en-US" b="1" dirty="0" smtClean="0">
                  <a:solidFill>
                    <a:srgbClr val="0070C0"/>
                  </a:solidFill>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&lt;- </a:t>
              </a:r>
              <a:r>
                <a:rPr lang="en-US" b="1" dirty="0" err="1" smtClean="0">
                  <a:latin typeface="Arial" panose="020B0604020202020204" pitchFamily="34" charset="0"/>
                  <a:cs typeface="Arial" panose="020B0604020202020204" pitchFamily="34" charset="0"/>
                </a:rPr>
                <a:t>patients$Gender</a:t>
              </a:r>
              <a:r>
                <a:rPr lang="en-US" b="1" dirty="0" smtClean="0">
                  <a:latin typeface="Arial" panose="020B0604020202020204" pitchFamily="34" charset="0"/>
                  <a:cs typeface="Arial" panose="020B0604020202020204" pitchFamily="34" charset="0"/>
                </a:rPr>
                <a:t>[4]</a:t>
              </a:r>
              <a:endParaRPr lang="en-US" b="1" dirty="0">
                <a:latin typeface="Arial" panose="020B0604020202020204" pitchFamily="34" charset="0"/>
                <a:cs typeface="Arial" panose="020B0604020202020204" pitchFamily="34" charset="0"/>
              </a:endParaRPr>
            </a:p>
          </p:txBody>
        </p:sp>
        <p:cxnSp>
          <p:nvCxnSpPr>
            <p:cNvPr id="23" name="Straight Arrow Connector 22"/>
            <p:cNvCxnSpPr>
              <a:stCxn id="19" idx="2"/>
              <a:endCxn id="21" idx="0"/>
            </p:cNvCxnSpPr>
            <p:nvPr/>
          </p:nvCxnSpPr>
          <p:spPr>
            <a:xfrm>
              <a:off x="5406259" y="4358375"/>
              <a:ext cx="1910563" cy="2005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12" name="Group 11"/>
          <p:cNvGrpSpPr/>
          <p:nvPr/>
        </p:nvGrpSpPr>
        <p:grpSpPr>
          <a:xfrm>
            <a:off x="212834" y="4458659"/>
            <a:ext cx="6492766" cy="2616101"/>
            <a:chOff x="212834" y="4458659"/>
            <a:chExt cx="6492766" cy="2616101"/>
          </a:xfrm>
        </p:grpSpPr>
        <p:grpSp>
          <p:nvGrpSpPr>
            <p:cNvPr id="6" name="Group 5"/>
            <p:cNvGrpSpPr/>
            <p:nvPr/>
          </p:nvGrpSpPr>
          <p:grpSpPr>
            <a:xfrm>
              <a:off x="212834" y="4458659"/>
              <a:ext cx="6492766" cy="2616101"/>
              <a:chOff x="212834" y="4458659"/>
              <a:chExt cx="6492766" cy="2616101"/>
            </a:xfrm>
          </p:grpSpPr>
          <p:sp>
            <p:nvSpPr>
              <p:cNvPr id="25" name="TextBox 24"/>
              <p:cNvSpPr txBox="1"/>
              <p:nvPr/>
            </p:nvSpPr>
            <p:spPr>
              <a:xfrm>
                <a:off x="212834" y="4458659"/>
                <a:ext cx="6492766" cy="2616101"/>
              </a:xfrm>
              <a:prstGeom prst="rect">
                <a:avLst/>
              </a:prstGeom>
              <a:noFill/>
            </p:spPr>
            <p:txBody>
              <a:bodyPr wrap="square" rtlCol="0">
                <a:spAutoFit/>
              </a:bodyPr>
              <a:lstStyle/>
              <a:p>
                <a:r>
                  <a:rPr lang="en-US" sz="2000" dirty="0" smtClean="0">
                    <a:solidFill>
                      <a:srgbClr val="69787B"/>
                    </a:solidFill>
                    <a:latin typeface="Gotham XNarrow Book"/>
                    <a:cs typeface="Gotham XNarrow Book"/>
                  </a:rPr>
                  <a:t>Conditional (logical) </a:t>
                </a:r>
                <a:r>
                  <a:rPr lang="en-US" sz="2000" dirty="0" err="1" smtClean="0">
                    <a:solidFill>
                      <a:srgbClr val="69787B"/>
                    </a:solidFill>
                    <a:latin typeface="Gotham XNarrow Book"/>
                    <a:cs typeface="Gotham XNarrow Book"/>
                  </a:rPr>
                  <a:t>subsetting</a:t>
                </a:r>
                <a:r>
                  <a:rPr lang="en-US" sz="2000" dirty="0" smtClean="0">
                    <a:solidFill>
                      <a:srgbClr val="69787B"/>
                    </a:solidFill>
                    <a:latin typeface="Gotham XNarrow Book"/>
                    <a:cs typeface="Gotham XNarrow Book"/>
                  </a:rPr>
                  <a:t>:</a:t>
                </a:r>
              </a:p>
              <a:p>
                <a:r>
                  <a:rPr lang="en-US" b="1" dirty="0" smtClean="0">
                    <a:latin typeface="Arial" panose="020B0604020202020204" pitchFamily="34" charset="0"/>
                    <a:cs typeface="Arial" panose="020B0604020202020204" pitchFamily="34" charset="0"/>
                  </a:rPr>
                  <a:t>patients[</a:t>
                </a:r>
                <a:r>
                  <a:rPr lang="en-US" b="1" dirty="0" err="1" smtClean="0">
                    <a:latin typeface="Arial" panose="020B0604020202020204" pitchFamily="34" charset="0"/>
                    <a:cs typeface="Arial" panose="020B0604020202020204" pitchFamily="34" charset="0"/>
                  </a:rPr>
                  <a:t>patients$Age</a:t>
                </a:r>
                <a:r>
                  <a:rPr lang="en-US" b="1" dirty="0" smtClean="0">
                    <a:latin typeface="Arial" panose="020B0604020202020204" pitchFamily="34" charset="0"/>
                    <a:cs typeface="Arial" panose="020B0604020202020204" pitchFamily="34" charset="0"/>
                  </a:rPr>
                  <a:t> &gt; 12,]</a:t>
                </a:r>
              </a:p>
              <a:p>
                <a:r>
                  <a:rPr lang="en-US" b="1" dirty="0" smtClean="0">
                    <a:solidFill>
                      <a:schemeClr val="accent6">
                        <a:lumMod val="75000"/>
                      </a:schemeClr>
                    </a:solidFill>
                    <a:latin typeface="Arial" panose="020B0604020202020204" pitchFamily="34" charset="0"/>
                    <a:cs typeface="Arial" panose="020B0604020202020204" pitchFamily="34" charset="0"/>
                  </a:rPr>
                  <a:t>subset(</a:t>
                </a:r>
                <a:r>
                  <a:rPr lang="en-US" b="1" dirty="0" smtClean="0">
                    <a:latin typeface="Arial" panose="020B0604020202020204" pitchFamily="34" charset="0"/>
                    <a:cs typeface="Arial" panose="020B0604020202020204" pitchFamily="34" charset="0"/>
                  </a:rPr>
                  <a:t>patients, Age &gt; 12</a:t>
                </a:r>
                <a:r>
                  <a:rPr lang="en-US" b="1" dirty="0" smtClean="0">
                    <a:solidFill>
                      <a:schemeClr val="accent6">
                        <a:lumMod val="75000"/>
                      </a:schemeClr>
                    </a:solidFill>
                    <a:latin typeface="Arial" panose="020B0604020202020204" pitchFamily="34" charset="0"/>
                    <a:cs typeface="Arial" panose="020B0604020202020204" pitchFamily="34" charset="0"/>
                  </a:rPr>
                  <a:t>)</a:t>
                </a:r>
              </a:p>
              <a:p>
                <a:endParaRPr lang="en-US" b="1" dirty="0" smtClean="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patients[</a:t>
                </a:r>
                <a:r>
                  <a:rPr lang="en-US" b="1" dirty="0" err="1">
                    <a:latin typeface="Arial" panose="020B0604020202020204" pitchFamily="34" charset="0"/>
                    <a:cs typeface="Arial" panose="020B0604020202020204" pitchFamily="34" charset="0"/>
                  </a:rPr>
                  <a:t>patients$Age</a:t>
                </a:r>
                <a:r>
                  <a:rPr lang="en-US" b="1" dirty="0">
                    <a:latin typeface="Arial" panose="020B0604020202020204" pitchFamily="34" charset="0"/>
                    <a:cs typeface="Arial" panose="020B0604020202020204" pitchFamily="34" charset="0"/>
                  </a:rPr>
                  <a:t> &gt; </a:t>
                </a:r>
                <a:r>
                  <a:rPr lang="en-US" b="1" dirty="0" smtClean="0">
                    <a:latin typeface="Arial" panose="020B0604020202020204" pitchFamily="34" charset="0"/>
                    <a:cs typeface="Arial" panose="020B0604020202020204" pitchFamily="34" charset="0"/>
                  </a:rPr>
                  <a:t>12 &amp; </a:t>
                </a:r>
                <a:r>
                  <a:rPr lang="en-US" b="1" dirty="0" err="1" smtClean="0">
                    <a:latin typeface="Arial" panose="020B0604020202020204" pitchFamily="34" charset="0"/>
                    <a:cs typeface="Arial" panose="020B0604020202020204" pitchFamily="34" charset="0"/>
                  </a:rPr>
                  <a:t>patients$Gender</a:t>
                </a:r>
                <a:r>
                  <a:rPr lang="en-US" b="1" dirty="0" smtClean="0">
                    <a:latin typeface="Arial" panose="020B0604020202020204" pitchFamily="34" charset="0"/>
                    <a:cs typeface="Arial" panose="020B0604020202020204" pitchFamily="34" charset="0"/>
                  </a:rPr>
                  <a:t> =="M",]</a:t>
                </a:r>
              </a:p>
              <a:p>
                <a:endParaRPr lang="en-US" b="1" dirty="0">
                  <a:latin typeface="Arial" panose="020B0604020202020204" pitchFamily="34" charset="0"/>
                  <a:cs typeface="Arial" panose="020B0604020202020204" pitchFamily="34" charset="0"/>
                </a:endParaRPr>
              </a:p>
              <a:p>
                <a:r>
                  <a:rPr lang="en-US" b="1" dirty="0" smtClean="0">
                    <a:solidFill>
                      <a:schemeClr val="accent6">
                        <a:lumMod val="75000"/>
                      </a:schemeClr>
                    </a:solidFill>
                    <a:latin typeface="Arial" panose="020B0604020202020204" pitchFamily="34" charset="0"/>
                    <a:cs typeface="Arial" panose="020B0604020202020204" pitchFamily="34" charset="0"/>
                  </a:rPr>
                  <a:t>head(</a:t>
                </a:r>
                <a:r>
                  <a:rPr lang="en-US" b="1" dirty="0" smtClean="0">
                    <a:latin typeface="Arial" panose="020B0604020202020204" pitchFamily="34" charset="0"/>
                    <a:cs typeface="Arial" panose="020B0604020202020204" pitchFamily="34" charset="0"/>
                  </a:rPr>
                  <a:t>patients</a:t>
                </a:r>
                <a:r>
                  <a:rPr lang="en-US" b="1" dirty="0" smtClean="0">
                    <a:solidFill>
                      <a:schemeClr val="accent6">
                        <a:lumMod val="75000"/>
                      </a:schemeClr>
                    </a:solidFill>
                    <a:latin typeface="Arial" panose="020B0604020202020204" pitchFamily="34" charset="0"/>
                    <a:cs typeface="Arial" panose="020B0604020202020204" pitchFamily="34" charset="0"/>
                  </a:rPr>
                  <a:t>)</a:t>
                </a:r>
              </a:p>
              <a:p>
                <a:r>
                  <a:rPr lang="en-US" b="1" dirty="0" smtClean="0">
                    <a:solidFill>
                      <a:schemeClr val="accent6">
                        <a:lumMod val="75000"/>
                      </a:schemeClr>
                    </a:solidFill>
                    <a:latin typeface="Arial" panose="020B0604020202020204" pitchFamily="34" charset="0"/>
                    <a:cs typeface="Arial" panose="020B0604020202020204" pitchFamily="34" charset="0"/>
                  </a:rPr>
                  <a:t>tail(</a:t>
                </a:r>
                <a:r>
                  <a:rPr lang="en-US" b="1" dirty="0" smtClean="0">
                    <a:latin typeface="Arial" panose="020B0604020202020204" pitchFamily="34" charset="0"/>
                    <a:cs typeface="Arial" panose="020B0604020202020204" pitchFamily="34" charset="0"/>
                  </a:rPr>
                  <a:t>patients,2</a:t>
                </a:r>
                <a:r>
                  <a:rPr lang="en-US" b="1" dirty="0" smtClean="0">
                    <a:solidFill>
                      <a:schemeClr val="accent6">
                        <a:lumMod val="75000"/>
                      </a:schemeClr>
                    </a:solidFill>
                    <a:latin typeface="Arial" panose="020B0604020202020204" pitchFamily="34" charset="0"/>
                    <a:cs typeface="Arial" panose="020B0604020202020204" pitchFamily="34" charset="0"/>
                  </a:rPr>
                  <a:t>)</a:t>
                </a:r>
                <a:endParaRPr lang="en-US" b="1" dirty="0">
                  <a:solidFill>
                    <a:schemeClr val="accent6">
                      <a:lumMod val="75000"/>
                    </a:schemeClr>
                  </a:solidFill>
                  <a:latin typeface="Arial" panose="020B0604020202020204" pitchFamily="34" charset="0"/>
                  <a:cs typeface="Arial" panose="020B0604020202020204" pitchFamily="34" charset="0"/>
                </a:endParaRPr>
              </a:p>
              <a:p>
                <a:endParaRPr lang="en-US" dirty="0"/>
              </a:p>
            </p:txBody>
          </p:sp>
          <p:sp>
            <p:nvSpPr>
              <p:cNvPr id="17" name="TextBox 16"/>
              <p:cNvSpPr txBox="1"/>
              <p:nvPr/>
            </p:nvSpPr>
            <p:spPr>
              <a:xfrm>
                <a:off x="3429000" y="4724400"/>
                <a:ext cx="228600" cy="369332"/>
              </a:xfrm>
              <a:prstGeom prst="rect">
                <a:avLst/>
              </a:prstGeom>
              <a:noFill/>
            </p:spPr>
            <p:txBody>
              <a:bodyPr wrap="square" rtlCol="0">
                <a:spAutoFit/>
              </a:bodyPr>
              <a:lstStyle/>
              <a:p>
                <a:r>
                  <a:rPr lang="en-US" b="1" dirty="0" smtClean="0">
                    <a:solidFill>
                      <a:srgbClr val="FF0000"/>
                    </a:solidFill>
                  </a:rPr>
                  <a:t>!</a:t>
                </a:r>
                <a:endParaRPr lang="en-US" b="1" dirty="0">
                  <a:solidFill>
                    <a:srgbClr val="FF0000"/>
                  </a:solidFill>
                </a:endParaRPr>
              </a:p>
            </p:txBody>
          </p:sp>
        </p:grpSp>
        <p:sp>
          <p:nvSpPr>
            <p:cNvPr id="18" name="TextBox 17"/>
            <p:cNvSpPr txBox="1"/>
            <p:nvPr/>
          </p:nvSpPr>
          <p:spPr>
            <a:xfrm>
              <a:off x="6172200" y="5562600"/>
              <a:ext cx="228600" cy="369332"/>
            </a:xfrm>
            <a:prstGeom prst="rect">
              <a:avLst/>
            </a:prstGeom>
            <a:noFill/>
          </p:spPr>
          <p:txBody>
            <a:bodyPr wrap="square" rtlCol="0">
              <a:spAutoFit/>
            </a:bodyPr>
            <a:lstStyle/>
            <a:p>
              <a:r>
                <a:rPr lang="en-US" b="1" dirty="0" smtClean="0">
                  <a:solidFill>
                    <a:srgbClr val="FF0000"/>
                  </a:solidFill>
                </a:rPr>
                <a:t>!</a:t>
              </a:r>
              <a:endParaRPr lang="en-US" b="1" dirty="0">
                <a:solidFill>
                  <a:srgbClr val="FF0000"/>
                </a:solidFill>
              </a:endParaRPr>
            </a:p>
          </p:txBody>
        </p:sp>
      </p:grpSp>
    </p:spTree>
    <p:extLst>
      <p:ext uri="{BB962C8B-B14F-4D97-AF65-F5344CB8AC3E}">
        <p14:creationId xmlns:p14="http://schemas.microsoft.com/office/powerpoint/2010/main" val="3348123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Exercise</a:t>
            </a:r>
            <a:endParaRPr lang="en-US" dirty="0"/>
          </a:p>
        </p:txBody>
      </p:sp>
      <p:sp>
        <p:nvSpPr>
          <p:cNvPr id="3" name="Content Placeholder 2"/>
          <p:cNvSpPr>
            <a:spLocks noGrp="1"/>
          </p:cNvSpPr>
          <p:nvPr>
            <p:ph idx="1"/>
          </p:nvPr>
        </p:nvSpPr>
        <p:spPr/>
        <p:txBody>
          <a:bodyPr/>
          <a:lstStyle/>
          <a:p>
            <a:r>
              <a:rPr lang="en-US" dirty="0" smtClean="0"/>
              <a:t>Practice two ways to select carrier variable (7</a:t>
            </a:r>
            <a:r>
              <a:rPr lang="en-US" baseline="30000" dirty="0" smtClean="0"/>
              <a:t>th</a:t>
            </a:r>
            <a:r>
              <a:rPr lang="en-US" dirty="0" smtClean="0"/>
              <a:t> col).</a:t>
            </a:r>
          </a:p>
          <a:p>
            <a:r>
              <a:rPr lang="en-US" dirty="0" smtClean="0"/>
              <a:t>Practice two ways to select flights with carrier UA . Practice how to select only the 1</a:t>
            </a:r>
            <a:r>
              <a:rPr lang="en-US" baseline="30000" dirty="0" smtClean="0"/>
              <a:t>st</a:t>
            </a:r>
            <a:r>
              <a:rPr lang="en-US" dirty="0" smtClean="0"/>
              <a:t> row.</a:t>
            </a:r>
          </a:p>
          <a:p>
            <a:r>
              <a:rPr lang="en-US" dirty="0" smtClean="0"/>
              <a:t>Practice two ways to select 20</a:t>
            </a:r>
            <a:r>
              <a:rPr lang="en-US" baseline="30000" dirty="0" smtClean="0"/>
              <a:t>th</a:t>
            </a:r>
            <a:r>
              <a:rPr lang="en-US" dirty="0" smtClean="0"/>
              <a:t> row, 7</a:t>
            </a:r>
            <a:r>
              <a:rPr lang="en-US" baseline="30000" dirty="0" smtClean="0"/>
              <a:t>th</a:t>
            </a:r>
            <a:r>
              <a:rPr lang="en-US" dirty="0" smtClean="0"/>
              <a:t> column (carrier </a:t>
            </a:r>
            <a:r>
              <a:rPr lang="en-US" dirty="0" err="1" smtClean="0"/>
              <a:t>var</a:t>
            </a:r>
            <a:r>
              <a:rPr lang="en-US" dirty="0" smtClean="0"/>
              <a:t>). What’s the value?</a:t>
            </a:r>
          </a:p>
          <a:p>
            <a:r>
              <a:rPr lang="en-US" dirty="0" smtClean="0"/>
              <a:t>How would you select all the flights with positive departure delay (</a:t>
            </a:r>
            <a:r>
              <a:rPr lang="en-US" dirty="0" err="1" smtClean="0"/>
              <a:t>dep_delay</a:t>
            </a:r>
            <a:r>
              <a:rPr lang="en-US" dirty="0" smtClean="0"/>
              <a:t> </a:t>
            </a:r>
            <a:r>
              <a:rPr lang="en-US" dirty="0" err="1" smtClean="0"/>
              <a:t>var</a:t>
            </a:r>
            <a:r>
              <a:rPr lang="en-US" dirty="0" smtClean="0"/>
              <a:t>)? (use subset())</a:t>
            </a:r>
          </a:p>
          <a:p>
            <a:r>
              <a:rPr lang="en-US" dirty="0" smtClean="0"/>
              <a:t>Create a </a:t>
            </a:r>
            <a:r>
              <a:rPr lang="en-US" dirty="0" err="1" smtClean="0"/>
              <a:t>crosstable</a:t>
            </a:r>
            <a:r>
              <a:rPr lang="en-US" dirty="0" smtClean="0"/>
              <a:t> of airline and origin. What airline only flies from Newark airport?</a:t>
            </a:r>
          </a:p>
          <a:p>
            <a:endParaRPr lang="en-US" dirty="0" smtClean="0"/>
          </a:p>
          <a:p>
            <a:endParaRPr lang="en-US" dirty="0"/>
          </a:p>
        </p:txBody>
      </p:sp>
    </p:spTree>
    <p:extLst>
      <p:ext uri="{BB962C8B-B14F-4D97-AF65-F5344CB8AC3E}">
        <p14:creationId xmlns:p14="http://schemas.microsoft.com/office/powerpoint/2010/main" val="3399437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New Variables</a:t>
            </a:r>
            <a:endParaRPr lang="en-US" dirty="0"/>
          </a:p>
        </p:txBody>
      </p:sp>
      <p:sp>
        <p:nvSpPr>
          <p:cNvPr id="3" name="Content Placeholder 2"/>
          <p:cNvSpPr>
            <a:spLocks noGrp="1"/>
          </p:cNvSpPr>
          <p:nvPr>
            <p:ph idx="1"/>
          </p:nvPr>
        </p:nvSpPr>
        <p:spPr>
          <a:xfrm>
            <a:off x="493889" y="1600200"/>
            <a:ext cx="8142111" cy="1066800"/>
          </a:xfrm>
        </p:spPr>
        <p:txBody>
          <a:bodyPr/>
          <a:lstStyle/>
          <a:p>
            <a:pPr>
              <a:buNone/>
            </a:pPr>
            <a:r>
              <a:rPr lang="en-US" dirty="0" smtClean="0"/>
              <a:t>To create a new variable in an existing dataset, pretend as if it’s already there.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46251526"/>
              </p:ext>
            </p:extLst>
          </p:nvPr>
        </p:nvGraphicFramePr>
        <p:xfrm>
          <a:off x="685800" y="2743200"/>
          <a:ext cx="6096000" cy="1854200"/>
        </p:xfrm>
        <a:graphic>
          <a:graphicData uri="http://schemas.openxmlformats.org/drawingml/2006/table">
            <a:tbl>
              <a:tblPr firstRow="1" bandRow="1">
                <a:tableStyleId>{7DF18680-E054-41AD-8BC1-D1AEF772440D}</a:tableStyleId>
              </a:tblPr>
              <a:tblGrid>
                <a:gridCol w="1524000"/>
                <a:gridCol w="1524000"/>
                <a:gridCol w="1524000"/>
                <a:gridCol w="1524000"/>
              </a:tblGrid>
              <a:tr h="370840">
                <a:tc>
                  <a:txBody>
                    <a:bodyPr/>
                    <a:lstStyle/>
                    <a:p>
                      <a:r>
                        <a:rPr lang="en-US" dirty="0" err="1" smtClean="0"/>
                        <a:t>PatientID</a:t>
                      </a:r>
                      <a:endParaRPr lang="en-US" dirty="0"/>
                    </a:p>
                  </a:txBody>
                  <a:tcPr/>
                </a:tc>
                <a:tc>
                  <a:txBody>
                    <a:bodyPr/>
                    <a:lstStyle/>
                    <a:p>
                      <a:r>
                        <a:rPr lang="en-US" dirty="0" smtClean="0"/>
                        <a:t>Age</a:t>
                      </a:r>
                      <a:endParaRPr lang="en-US" dirty="0"/>
                    </a:p>
                  </a:txBody>
                  <a:tcPr/>
                </a:tc>
                <a:tc>
                  <a:txBody>
                    <a:bodyPr/>
                    <a:lstStyle/>
                    <a:p>
                      <a:r>
                        <a:rPr lang="en-US" dirty="0" smtClean="0"/>
                        <a:t>Gender</a:t>
                      </a:r>
                      <a:endParaRPr lang="en-US" dirty="0"/>
                    </a:p>
                  </a:txBody>
                  <a:tcPr/>
                </a:tc>
                <a:tc>
                  <a:txBody>
                    <a:bodyPr/>
                    <a:lstStyle/>
                    <a:p>
                      <a:r>
                        <a:rPr lang="en-US" dirty="0" smtClean="0"/>
                        <a:t>Diabetes</a:t>
                      </a:r>
                      <a:endParaRPr lang="en-US" dirty="0"/>
                    </a:p>
                  </a:txBody>
                  <a:tcPr/>
                </a:tc>
              </a:tr>
              <a:tr h="370840">
                <a:tc>
                  <a:txBody>
                    <a:bodyPr/>
                    <a:lstStyle/>
                    <a:p>
                      <a:r>
                        <a:rPr lang="en-US" dirty="0" smtClean="0"/>
                        <a:t>1</a:t>
                      </a:r>
                      <a:endParaRPr lang="en-US" dirty="0"/>
                    </a:p>
                  </a:txBody>
                  <a:tcPr/>
                </a:tc>
                <a:tc>
                  <a:txBody>
                    <a:bodyPr/>
                    <a:lstStyle/>
                    <a:p>
                      <a:r>
                        <a:rPr lang="en-US" dirty="0" smtClean="0"/>
                        <a:t>25</a:t>
                      </a:r>
                      <a:endParaRPr lang="en-US" dirty="0"/>
                    </a:p>
                  </a:txBody>
                  <a:tcPr/>
                </a:tc>
                <a:tc>
                  <a:txBody>
                    <a:bodyPr/>
                    <a:lstStyle/>
                    <a:p>
                      <a:r>
                        <a:rPr lang="en-US" dirty="0" smtClean="0"/>
                        <a:t>F</a:t>
                      </a:r>
                      <a:endParaRPr lang="en-US" dirty="0"/>
                    </a:p>
                  </a:txBody>
                  <a:tcPr/>
                </a:tc>
                <a:tc>
                  <a:txBody>
                    <a:bodyPr/>
                    <a:lstStyle/>
                    <a:p>
                      <a:r>
                        <a:rPr lang="en-US" dirty="0" smtClean="0"/>
                        <a:t>Y</a:t>
                      </a:r>
                      <a:endParaRPr lang="en-US" dirty="0"/>
                    </a:p>
                  </a:txBody>
                  <a:tcPr/>
                </a:tc>
              </a:tr>
              <a:tr h="370840">
                <a:tc>
                  <a:txBody>
                    <a:bodyPr/>
                    <a:lstStyle/>
                    <a:p>
                      <a:r>
                        <a:rPr lang="en-US" dirty="0" smtClean="0"/>
                        <a:t>2</a:t>
                      </a:r>
                      <a:endParaRPr lang="en-US" dirty="0"/>
                    </a:p>
                  </a:txBody>
                  <a:tcPr/>
                </a:tc>
                <a:tc>
                  <a:txBody>
                    <a:bodyPr/>
                    <a:lstStyle/>
                    <a:p>
                      <a:r>
                        <a:rPr lang="en-US" dirty="0" smtClean="0"/>
                        <a:t>35</a:t>
                      </a:r>
                      <a:endParaRPr lang="en-US" dirty="0"/>
                    </a:p>
                  </a:txBody>
                  <a:tcPr/>
                </a:tc>
                <a:tc>
                  <a:txBody>
                    <a:bodyPr/>
                    <a:lstStyle/>
                    <a:p>
                      <a:r>
                        <a:rPr lang="en-US" dirty="0" smtClean="0"/>
                        <a:t>M</a:t>
                      </a:r>
                      <a:endParaRPr lang="en-US" dirty="0"/>
                    </a:p>
                  </a:txBody>
                  <a:tcPr/>
                </a:tc>
                <a:tc>
                  <a:txBody>
                    <a:bodyPr/>
                    <a:lstStyle/>
                    <a:p>
                      <a:r>
                        <a:rPr lang="en-US" dirty="0" smtClean="0"/>
                        <a:t>N</a:t>
                      </a:r>
                      <a:endParaRPr lang="en-US" dirty="0"/>
                    </a:p>
                  </a:txBody>
                  <a:tcPr/>
                </a:tc>
              </a:tr>
              <a:tr h="370840">
                <a:tc>
                  <a:txBody>
                    <a:bodyPr/>
                    <a:lstStyle/>
                    <a:p>
                      <a:r>
                        <a:rPr lang="en-US" dirty="0" smtClean="0"/>
                        <a:t>3</a:t>
                      </a:r>
                      <a:endParaRPr lang="en-US" dirty="0"/>
                    </a:p>
                  </a:txBody>
                  <a:tcPr/>
                </a:tc>
                <a:tc>
                  <a:txBody>
                    <a:bodyPr/>
                    <a:lstStyle/>
                    <a:p>
                      <a:r>
                        <a:rPr lang="en-US" dirty="0" smtClean="0"/>
                        <a:t>40</a:t>
                      </a:r>
                      <a:endParaRPr lang="en-US" dirty="0"/>
                    </a:p>
                  </a:txBody>
                  <a:tcPr/>
                </a:tc>
                <a:tc>
                  <a:txBody>
                    <a:bodyPr/>
                    <a:lstStyle/>
                    <a:p>
                      <a:r>
                        <a:rPr lang="en-US" dirty="0" smtClean="0"/>
                        <a:t>F</a:t>
                      </a:r>
                      <a:endParaRPr lang="en-US" dirty="0"/>
                    </a:p>
                  </a:txBody>
                  <a:tcPr/>
                </a:tc>
                <a:tc>
                  <a:txBody>
                    <a:bodyPr/>
                    <a:lstStyle/>
                    <a:p>
                      <a:r>
                        <a:rPr lang="en-US" dirty="0" smtClean="0"/>
                        <a:t>N</a:t>
                      </a:r>
                      <a:endParaRPr lang="en-US" dirty="0"/>
                    </a:p>
                  </a:txBody>
                  <a:tcPr/>
                </a:tc>
              </a:tr>
              <a:tr h="370840">
                <a:tc>
                  <a:txBody>
                    <a:bodyPr/>
                    <a:lstStyle/>
                    <a:p>
                      <a:r>
                        <a:rPr lang="en-US" dirty="0" smtClean="0"/>
                        <a:t>4</a:t>
                      </a:r>
                      <a:endParaRPr lang="en-US" dirty="0"/>
                    </a:p>
                  </a:txBody>
                  <a:tcPr/>
                </a:tc>
                <a:tc>
                  <a:txBody>
                    <a:bodyPr/>
                    <a:lstStyle/>
                    <a:p>
                      <a:r>
                        <a:rPr lang="en-US" dirty="0" smtClean="0"/>
                        <a:t>12</a:t>
                      </a:r>
                      <a:endParaRPr lang="en-US" dirty="0"/>
                    </a:p>
                  </a:txBody>
                  <a:tcPr/>
                </a:tc>
                <a:tc>
                  <a:txBody>
                    <a:bodyPr/>
                    <a:lstStyle/>
                    <a:p>
                      <a:r>
                        <a:rPr lang="en-US" dirty="0" smtClean="0"/>
                        <a:t>M</a:t>
                      </a:r>
                      <a:endParaRPr lang="en-US" dirty="0"/>
                    </a:p>
                  </a:txBody>
                  <a:tcPr/>
                </a:tc>
                <a:tc>
                  <a:txBody>
                    <a:bodyPr/>
                    <a:lstStyle/>
                    <a:p>
                      <a:r>
                        <a:rPr lang="en-US" dirty="0" smtClean="0"/>
                        <a:t>N</a:t>
                      </a:r>
                      <a:endParaRPr lang="en-US" dirty="0"/>
                    </a:p>
                  </a:txBody>
                  <a:tcPr/>
                </a:tc>
              </a:tr>
            </a:tbl>
          </a:graphicData>
        </a:graphic>
      </p:graphicFrame>
      <p:graphicFrame>
        <p:nvGraphicFramePr>
          <p:cNvPr id="5" name="Table 4"/>
          <p:cNvGraphicFramePr>
            <a:graphicFrameLocks noGrp="1"/>
          </p:cNvGraphicFramePr>
          <p:nvPr/>
        </p:nvGraphicFramePr>
        <p:xfrm>
          <a:off x="6781800" y="2743200"/>
          <a:ext cx="1524000" cy="370840"/>
        </p:xfrm>
        <a:graphic>
          <a:graphicData uri="http://schemas.openxmlformats.org/drawingml/2006/table">
            <a:tbl>
              <a:tblPr firstRow="1" bandRow="1">
                <a:tableStyleId>{7DF18680-E054-41AD-8BC1-D1AEF772440D}</a:tableStyleId>
              </a:tblPr>
              <a:tblGrid>
                <a:gridCol w="1524000"/>
              </a:tblGrid>
              <a:tr h="370840">
                <a:tc>
                  <a:txBody>
                    <a:bodyPr/>
                    <a:lstStyle/>
                    <a:p>
                      <a:r>
                        <a:rPr lang="en-US" dirty="0" err="1" smtClean="0"/>
                        <a:t>BloodSugar</a:t>
                      </a:r>
                      <a:endParaRPr lang="en-US" dirty="0"/>
                    </a:p>
                  </a:txBody>
                  <a:tcPr/>
                </a:tc>
              </a:tr>
            </a:tbl>
          </a:graphicData>
        </a:graphic>
      </p:graphicFrame>
      <p:sp>
        <p:nvSpPr>
          <p:cNvPr id="6" name="TextBox 5"/>
          <p:cNvSpPr txBox="1"/>
          <p:nvPr/>
        </p:nvSpPr>
        <p:spPr>
          <a:xfrm>
            <a:off x="609600" y="4876800"/>
            <a:ext cx="6096000" cy="369332"/>
          </a:xfrm>
          <a:prstGeom prst="rect">
            <a:avLst/>
          </a:prstGeom>
          <a:noFill/>
        </p:spPr>
        <p:txBody>
          <a:bodyPr wrap="square" rtlCol="0">
            <a:spAutoFit/>
          </a:bodyPr>
          <a:lstStyle/>
          <a:p>
            <a:r>
              <a:rPr lang="en-US" b="1" dirty="0" err="1" smtClean="0">
                <a:solidFill>
                  <a:srgbClr val="0070C0"/>
                </a:solidFill>
                <a:latin typeface="Arial" pitchFamily="34" charset="0"/>
                <a:cs typeface="Arial" pitchFamily="34" charset="0"/>
              </a:rPr>
              <a:t>patients$BloodSugar</a:t>
            </a:r>
            <a:r>
              <a:rPr lang="en-US" b="1" dirty="0" smtClean="0">
                <a:latin typeface="Arial" pitchFamily="34" charset="0"/>
                <a:cs typeface="Arial" pitchFamily="34" charset="0"/>
              </a:rPr>
              <a:t> &lt;- </a:t>
            </a:r>
            <a:r>
              <a:rPr lang="en-US" b="1" dirty="0" smtClean="0">
                <a:solidFill>
                  <a:schemeClr val="accent6">
                    <a:lumMod val="75000"/>
                  </a:schemeClr>
                </a:solidFill>
                <a:latin typeface="Arial" pitchFamily="34" charset="0"/>
                <a:cs typeface="Arial" pitchFamily="34" charset="0"/>
              </a:rPr>
              <a:t>c(</a:t>
            </a:r>
            <a:r>
              <a:rPr lang="en-US" b="1" dirty="0" smtClean="0">
                <a:latin typeface="Arial" pitchFamily="34" charset="0"/>
                <a:cs typeface="Arial" pitchFamily="34" charset="0"/>
              </a:rPr>
              <a:t>140, 135, 126, 112</a:t>
            </a:r>
            <a:r>
              <a:rPr lang="en-US" b="1" dirty="0" smtClean="0">
                <a:solidFill>
                  <a:schemeClr val="accent6">
                    <a:lumMod val="75000"/>
                  </a:schemeClr>
                </a:solidFill>
                <a:latin typeface="Arial" pitchFamily="34" charset="0"/>
                <a:cs typeface="Arial" pitchFamily="34" charset="0"/>
              </a:rPr>
              <a:t>)</a:t>
            </a:r>
            <a:endParaRPr lang="en-US" b="1" dirty="0">
              <a:solidFill>
                <a:schemeClr val="accent6">
                  <a:lumMod val="75000"/>
                </a:schemeClr>
              </a:solidFill>
              <a:latin typeface="Arial" pitchFamily="34" charset="0"/>
              <a:cs typeface="Arial" pitchFamily="34" charset="0"/>
            </a:endParaRPr>
          </a:p>
        </p:txBody>
      </p:sp>
      <p:graphicFrame>
        <p:nvGraphicFramePr>
          <p:cNvPr id="7" name="Table 6"/>
          <p:cNvGraphicFramePr>
            <a:graphicFrameLocks noGrp="1"/>
          </p:cNvGraphicFramePr>
          <p:nvPr/>
        </p:nvGraphicFramePr>
        <p:xfrm>
          <a:off x="6781800" y="3124200"/>
          <a:ext cx="1524000" cy="1483360"/>
        </p:xfrm>
        <a:graphic>
          <a:graphicData uri="http://schemas.openxmlformats.org/drawingml/2006/table">
            <a:tbl>
              <a:tblPr bandRow="1">
                <a:tableStyleId>{7DF18680-E054-41AD-8BC1-D1AEF772440D}</a:tableStyleId>
              </a:tblPr>
              <a:tblGrid>
                <a:gridCol w="1524000"/>
              </a:tblGrid>
              <a:tr h="370840">
                <a:tc>
                  <a:txBody>
                    <a:bodyPr/>
                    <a:lstStyle/>
                    <a:p>
                      <a:r>
                        <a:rPr lang="en-US" dirty="0" smtClean="0"/>
                        <a:t>140</a:t>
                      </a:r>
                      <a:endParaRPr lang="en-US" dirty="0"/>
                    </a:p>
                  </a:txBody>
                  <a:tcPr/>
                </a:tc>
              </a:tr>
              <a:tr h="370840">
                <a:tc>
                  <a:txBody>
                    <a:bodyPr/>
                    <a:lstStyle/>
                    <a:p>
                      <a:r>
                        <a:rPr lang="en-US" dirty="0" smtClean="0"/>
                        <a:t>135</a:t>
                      </a:r>
                      <a:endParaRPr lang="en-US" dirty="0"/>
                    </a:p>
                  </a:txBody>
                  <a:tcPr/>
                </a:tc>
              </a:tr>
              <a:tr h="370840">
                <a:tc>
                  <a:txBody>
                    <a:bodyPr/>
                    <a:lstStyle/>
                    <a:p>
                      <a:r>
                        <a:rPr lang="en-US" dirty="0" smtClean="0"/>
                        <a:t>126</a:t>
                      </a:r>
                      <a:endParaRPr lang="en-US" dirty="0"/>
                    </a:p>
                  </a:txBody>
                  <a:tcPr/>
                </a:tc>
              </a:tr>
              <a:tr h="370840">
                <a:tc>
                  <a:txBody>
                    <a:bodyPr/>
                    <a:lstStyle/>
                    <a:p>
                      <a:r>
                        <a:rPr lang="en-US" dirty="0" smtClean="0"/>
                        <a:t>112</a:t>
                      </a:r>
                      <a:endParaRPr lang="en-US" dirty="0"/>
                    </a:p>
                  </a:txBody>
                  <a:tcPr/>
                </a:tc>
              </a:tr>
            </a:tbl>
          </a:graphicData>
        </a:graphic>
      </p:graphicFrame>
      <p:sp>
        <p:nvSpPr>
          <p:cNvPr id="8" name="TextBox 7"/>
          <p:cNvSpPr txBox="1"/>
          <p:nvPr/>
        </p:nvSpPr>
        <p:spPr>
          <a:xfrm>
            <a:off x="533400" y="5473005"/>
            <a:ext cx="8458200" cy="830997"/>
          </a:xfrm>
          <a:prstGeom prst="rect">
            <a:avLst/>
          </a:prstGeom>
          <a:noFill/>
        </p:spPr>
        <p:txBody>
          <a:bodyPr wrap="square" rtlCol="0">
            <a:spAutoFit/>
          </a:bodyPr>
          <a:lstStyle/>
          <a:p>
            <a:r>
              <a:rPr lang="en-US" sz="2400" dirty="0" smtClean="0">
                <a:solidFill>
                  <a:srgbClr val="69787B"/>
                </a:solidFill>
                <a:latin typeface="Gotham XNarrow Book"/>
                <a:cs typeface="Gotham XNarrow Book"/>
              </a:rPr>
              <a:t>Practice Exercise: create </a:t>
            </a:r>
            <a:r>
              <a:rPr lang="en-US" sz="2400" dirty="0" err="1" smtClean="0">
                <a:solidFill>
                  <a:srgbClr val="69787B"/>
                </a:solidFill>
                <a:latin typeface="Gotham XNarrow Book"/>
                <a:cs typeface="Gotham XNarrow Book"/>
              </a:rPr>
              <a:t>air_hours</a:t>
            </a:r>
            <a:r>
              <a:rPr lang="en-US" sz="2400" dirty="0" smtClean="0">
                <a:solidFill>
                  <a:srgbClr val="69787B"/>
                </a:solidFill>
                <a:latin typeface="Gotham XNarrow Book"/>
                <a:cs typeface="Gotham XNarrow Book"/>
              </a:rPr>
              <a:t> variable, based on </a:t>
            </a:r>
            <a:r>
              <a:rPr lang="en-US" sz="2400" dirty="0" err="1" smtClean="0">
                <a:solidFill>
                  <a:srgbClr val="69787B"/>
                </a:solidFill>
                <a:latin typeface="Gotham XNarrow Book"/>
                <a:cs typeface="Gotham XNarrow Book"/>
              </a:rPr>
              <a:t>air_time</a:t>
            </a:r>
            <a:r>
              <a:rPr lang="en-US" sz="2400" dirty="0" smtClean="0">
                <a:solidFill>
                  <a:srgbClr val="69787B"/>
                </a:solidFill>
                <a:latin typeface="Gotham XNarrow Book"/>
                <a:cs typeface="Gotham XNarrow Book"/>
              </a:rPr>
              <a:t> variable, dividing it by 60</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Functions</a:t>
            </a:r>
            <a:endParaRPr lang="en-US" dirty="0"/>
          </a:p>
        </p:txBody>
      </p:sp>
      <p:sp>
        <p:nvSpPr>
          <p:cNvPr id="3" name="Content Placeholder 2"/>
          <p:cNvSpPr>
            <a:spLocks noGrp="1"/>
          </p:cNvSpPr>
          <p:nvPr>
            <p:ph idx="1"/>
          </p:nvPr>
        </p:nvSpPr>
        <p:spPr/>
        <p:txBody>
          <a:bodyPr>
            <a:normAutofit/>
          </a:bodyPr>
          <a:lstStyle/>
          <a:p>
            <a:r>
              <a:rPr lang="en-US" dirty="0" smtClean="0"/>
              <a:t>Math functions: </a:t>
            </a:r>
          </a:p>
          <a:p>
            <a:pPr lvl="1"/>
            <a:r>
              <a:rPr lang="en-US" b="1" dirty="0" err="1" smtClean="0">
                <a:solidFill>
                  <a:schemeClr val="accent6">
                    <a:lumMod val="75000"/>
                  </a:schemeClr>
                </a:solidFill>
                <a:latin typeface="Arial" pitchFamily="34" charset="0"/>
                <a:cs typeface="Arial" pitchFamily="34" charset="0"/>
              </a:rPr>
              <a:t>sqrt</a:t>
            </a:r>
            <a:r>
              <a:rPr lang="en-US" b="1" dirty="0" smtClean="0">
                <a:solidFill>
                  <a:schemeClr val="accent6">
                    <a:lumMod val="75000"/>
                  </a:schemeClr>
                </a:solidFill>
                <a:latin typeface="Arial" pitchFamily="34" charset="0"/>
                <a:cs typeface="Arial" pitchFamily="34" charset="0"/>
              </a:rPr>
              <a:t>(</a:t>
            </a:r>
            <a:r>
              <a:rPr lang="en-US" b="1" dirty="0" err="1" smtClean="0">
                <a:solidFill>
                  <a:schemeClr val="tx1"/>
                </a:solidFill>
                <a:latin typeface="Arial" pitchFamily="34" charset="0"/>
                <a:cs typeface="Arial" pitchFamily="34" charset="0"/>
              </a:rPr>
              <a:t>patients$Age</a:t>
            </a:r>
            <a:r>
              <a:rPr lang="en-US" b="1" dirty="0" smtClean="0">
                <a:solidFill>
                  <a:schemeClr val="accent6">
                    <a:lumMod val="75000"/>
                  </a:schemeClr>
                </a:solidFill>
                <a:latin typeface="Arial" pitchFamily="34" charset="0"/>
                <a:cs typeface="Arial" pitchFamily="34" charset="0"/>
              </a:rPr>
              <a:t>)</a:t>
            </a:r>
          </a:p>
          <a:p>
            <a:pPr lvl="1"/>
            <a:r>
              <a:rPr lang="en-US" b="1" dirty="0" smtClean="0">
                <a:solidFill>
                  <a:schemeClr val="accent6">
                    <a:lumMod val="75000"/>
                  </a:schemeClr>
                </a:solidFill>
                <a:latin typeface="Arial" pitchFamily="34" charset="0"/>
                <a:cs typeface="Arial" pitchFamily="34" charset="0"/>
              </a:rPr>
              <a:t>log(</a:t>
            </a:r>
            <a:r>
              <a:rPr lang="en-US" b="1" dirty="0" err="1" smtClean="0">
                <a:solidFill>
                  <a:schemeClr val="tx1"/>
                </a:solidFill>
                <a:latin typeface="Arial" pitchFamily="34" charset="0"/>
                <a:cs typeface="Arial" pitchFamily="34" charset="0"/>
              </a:rPr>
              <a:t>patients$Age</a:t>
            </a:r>
            <a:r>
              <a:rPr lang="en-US" b="1" dirty="0" smtClean="0">
                <a:solidFill>
                  <a:schemeClr val="accent6">
                    <a:lumMod val="75000"/>
                  </a:schemeClr>
                </a:solidFill>
                <a:latin typeface="Arial" pitchFamily="34" charset="0"/>
                <a:cs typeface="Arial" pitchFamily="34" charset="0"/>
              </a:rPr>
              <a:t>)</a:t>
            </a:r>
          </a:p>
          <a:p>
            <a:pPr lvl="1"/>
            <a:r>
              <a:rPr lang="en-US" b="1" dirty="0" smtClean="0">
                <a:solidFill>
                  <a:schemeClr val="accent6">
                    <a:lumMod val="75000"/>
                  </a:schemeClr>
                </a:solidFill>
                <a:latin typeface="Arial" pitchFamily="34" charset="0"/>
                <a:cs typeface="Arial" pitchFamily="34" charset="0"/>
              </a:rPr>
              <a:t>mean(</a:t>
            </a:r>
            <a:r>
              <a:rPr lang="en-US" b="1" dirty="0" err="1" smtClean="0">
                <a:solidFill>
                  <a:schemeClr val="tx1"/>
                </a:solidFill>
                <a:latin typeface="Arial" pitchFamily="34" charset="0"/>
                <a:cs typeface="Arial" pitchFamily="34" charset="0"/>
              </a:rPr>
              <a:t>patients$Age</a:t>
            </a:r>
            <a:r>
              <a:rPr lang="en-US" b="1" dirty="0" smtClean="0">
                <a:solidFill>
                  <a:schemeClr val="accent6">
                    <a:lumMod val="75000"/>
                  </a:schemeClr>
                </a:solidFill>
                <a:latin typeface="Arial" pitchFamily="34" charset="0"/>
                <a:cs typeface="Arial" pitchFamily="34" charset="0"/>
              </a:rPr>
              <a:t>)</a:t>
            </a:r>
          </a:p>
          <a:p>
            <a:pPr lvl="1"/>
            <a:r>
              <a:rPr lang="en-US" b="1" dirty="0" smtClean="0">
                <a:solidFill>
                  <a:schemeClr val="accent6">
                    <a:lumMod val="75000"/>
                  </a:schemeClr>
                </a:solidFill>
                <a:latin typeface="Arial" pitchFamily="34" charset="0"/>
                <a:cs typeface="Arial" pitchFamily="34" charset="0"/>
              </a:rPr>
              <a:t>max(</a:t>
            </a:r>
            <a:r>
              <a:rPr lang="en-US" b="1" dirty="0" err="1">
                <a:solidFill>
                  <a:schemeClr val="tx1"/>
                </a:solidFill>
                <a:latin typeface="Arial" pitchFamily="34" charset="0"/>
                <a:cs typeface="Arial" pitchFamily="34" charset="0"/>
              </a:rPr>
              <a:t>patients$Age</a:t>
            </a:r>
            <a:r>
              <a:rPr lang="en-US" b="1" dirty="0" smtClean="0">
                <a:solidFill>
                  <a:schemeClr val="accent6">
                    <a:lumMod val="75000"/>
                  </a:schemeClr>
                </a:solidFill>
                <a:latin typeface="Arial" pitchFamily="34" charset="0"/>
                <a:cs typeface="Arial" pitchFamily="34" charset="0"/>
              </a:rPr>
              <a:t>)</a:t>
            </a:r>
          </a:p>
          <a:p>
            <a:pPr lvl="1"/>
            <a:r>
              <a:rPr lang="en-US" b="1" dirty="0" smtClean="0">
                <a:solidFill>
                  <a:schemeClr val="accent6">
                    <a:lumMod val="75000"/>
                  </a:schemeClr>
                </a:solidFill>
                <a:latin typeface="Arial" pitchFamily="34" charset="0"/>
                <a:cs typeface="Arial" pitchFamily="34" charset="0"/>
              </a:rPr>
              <a:t>sum(</a:t>
            </a:r>
            <a:r>
              <a:rPr lang="en-US" b="1" dirty="0" err="1">
                <a:solidFill>
                  <a:schemeClr val="tx1"/>
                </a:solidFill>
                <a:latin typeface="Arial" pitchFamily="34" charset="0"/>
                <a:cs typeface="Arial" pitchFamily="34" charset="0"/>
              </a:rPr>
              <a:t>patients$Age</a:t>
            </a:r>
            <a:r>
              <a:rPr lang="en-US" b="1" dirty="0" smtClean="0">
                <a:solidFill>
                  <a:schemeClr val="accent6">
                    <a:lumMod val="75000"/>
                  </a:schemeClr>
                </a:solidFill>
                <a:latin typeface="Arial" pitchFamily="34" charset="0"/>
                <a:cs typeface="Arial" pitchFamily="34" charset="0"/>
              </a:rPr>
              <a:t>)</a:t>
            </a:r>
          </a:p>
        </p:txBody>
      </p:sp>
    </p:spTree>
    <p:extLst>
      <p:ext uri="{BB962C8B-B14F-4D97-AF65-F5344CB8AC3E}">
        <p14:creationId xmlns:p14="http://schemas.microsoft.com/office/powerpoint/2010/main" val="3052390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a:t>
            </a:r>
            <a:endParaRPr lang="en-US" dirty="0"/>
          </a:p>
        </p:txBody>
      </p:sp>
      <p:sp>
        <p:nvSpPr>
          <p:cNvPr id="3" name="Content Placeholder 2"/>
          <p:cNvSpPr>
            <a:spLocks noGrp="1"/>
          </p:cNvSpPr>
          <p:nvPr>
            <p:ph idx="1"/>
          </p:nvPr>
        </p:nvSpPr>
        <p:spPr>
          <a:xfrm>
            <a:off x="228600" y="1295400"/>
            <a:ext cx="8915400" cy="5257800"/>
          </a:xfrm>
        </p:spPr>
        <p:txBody>
          <a:bodyPr>
            <a:normAutofit/>
          </a:bodyPr>
          <a:lstStyle/>
          <a:p>
            <a:pPr marL="342900" lvl="1" indent="-342900">
              <a:buFont typeface="Arial" panose="020B0604020202020204" pitchFamily="34" charset="0"/>
              <a:buChar char="•"/>
            </a:pPr>
            <a:r>
              <a:rPr lang="en-US" sz="2800" dirty="0" smtClean="0"/>
              <a:t>unique values: </a:t>
            </a:r>
          </a:p>
          <a:p>
            <a:pPr lvl="1"/>
            <a:r>
              <a:rPr lang="en-US" b="1" dirty="0" smtClean="0">
                <a:solidFill>
                  <a:schemeClr val="accent6">
                    <a:lumMod val="75000"/>
                  </a:schemeClr>
                </a:solidFill>
                <a:latin typeface="Arial" pitchFamily="34" charset="0"/>
                <a:cs typeface="Arial" pitchFamily="34" charset="0"/>
              </a:rPr>
              <a:t>length(unique(</a:t>
            </a:r>
            <a:r>
              <a:rPr lang="en-US" b="1" dirty="0" err="1" smtClean="0">
                <a:solidFill>
                  <a:schemeClr val="tx1"/>
                </a:solidFill>
                <a:latin typeface="Arial" pitchFamily="34" charset="0"/>
                <a:cs typeface="Arial" pitchFamily="34" charset="0"/>
              </a:rPr>
              <a:t>patients$PatientID</a:t>
            </a:r>
            <a:r>
              <a:rPr lang="en-US" b="1" dirty="0" smtClean="0">
                <a:solidFill>
                  <a:schemeClr val="accent6">
                    <a:lumMod val="75000"/>
                  </a:schemeClr>
                </a:solidFill>
                <a:latin typeface="Arial" pitchFamily="34" charset="0"/>
                <a:cs typeface="Arial" pitchFamily="34" charset="0"/>
              </a:rPr>
              <a:t>))</a:t>
            </a:r>
          </a:p>
          <a:p>
            <a:pPr lvl="1"/>
            <a:r>
              <a:rPr lang="en-US" b="1" dirty="0" smtClean="0">
                <a:solidFill>
                  <a:schemeClr val="accent6">
                    <a:lumMod val="75000"/>
                  </a:schemeClr>
                </a:solidFill>
                <a:latin typeface="Arial" pitchFamily="34" charset="0"/>
                <a:cs typeface="Arial" pitchFamily="34" charset="0"/>
              </a:rPr>
              <a:t>n_distinct(</a:t>
            </a:r>
            <a:r>
              <a:rPr lang="en-US" b="1" dirty="0" err="1" smtClean="0">
                <a:solidFill>
                  <a:schemeClr val="tx1"/>
                </a:solidFill>
                <a:latin typeface="Arial" pitchFamily="34" charset="0"/>
                <a:cs typeface="Arial" pitchFamily="34" charset="0"/>
              </a:rPr>
              <a:t>patients$PatientID</a:t>
            </a:r>
            <a:r>
              <a:rPr lang="en-US" b="1" dirty="0" smtClean="0">
                <a:solidFill>
                  <a:schemeClr val="accent6">
                    <a:lumMod val="75000"/>
                  </a:schemeClr>
                </a:solidFill>
                <a:latin typeface="Arial" pitchFamily="34" charset="0"/>
                <a:cs typeface="Arial" pitchFamily="34" charset="0"/>
              </a:rPr>
              <a:t>)</a:t>
            </a:r>
          </a:p>
          <a:p>
            <a:r>
              <a:rPr lang="en-US" dirty="0" smtClean="0"/>
              <a:t>remove duplicate rows</a:t>
            </a:r>
          </a:p>
          <a:p>
            <a:pPr lvl="1"/>
            <a:r>
              <a:rPr lang="en-US" b="1" dirty="0" smtClean="0">
                <a:solidFill>
                  <a:schemeClr val="accent6">
                    <a:lumMod val="75000"/>
                  </a:schemeClr>
                </a:solidFill>
                <a:latin typeface="Arial" pitchFamily="34" charset="0"/>
                <a:cs typeface="Arial" pitchFamily="34" charset="0"/>
              </a:rPr>
              <a:t>distinct(</a:t>
            </a:r>
            <a:r>
              <a:rPr lang="en-US" b="1" dirty="0" smtClean="0">
                <a:solidFill>
                  <a:schemeClr val="tx1"/>
                </a:solidFill>
                <a:latin typeface="Arial" pitchFamily="34" charset="0"/>
                <a:cs typeface="Arial" pitchFamily="34" charset="0"/>
              </a:rPr>
              <a:t>patients</a:t>
            </a:r>
            <a:r>
              <a:rPr lang="en-US" b="1" dirty="0" smtClean="0">
                <a:solidFill>
                  <a:schemeClr val="accent6">
                    <a:lumMod val="75000"/>
                  </a:schemeClr>
                </a:solidFill>
                <a:latin typeface="Arial" pitchFamily="34" charset="0"/>
                <a:cs typeface="Arial" pitchFamily="34" charset="0"/>
              </a:rPr>
              <a:t>)</a:t>
            </a:r>
          </a:p>
          <a:p>
            <a:r>
              <a:rPr lang="en-US" dirty="0" smtClean="0"/>
              <a:t>filtering columns</a:t>
            </a:r>
          </a:p>
          <a:p>
            <a:pPr lvl="1"/>
            <a:r>
              <a:rPr lang="en-US" b="1" dirty="0" smtClean="0">
                <a:solidFill>
                  <a:schemeClr val="accent6">
                    <a:lumMod val="75000"/>
                  </a:schemeClr>
                </a:solidFill>
                <a:latin typeface="Arial" pitchFamily="34" charset="0"/>
                <a:cs typeface="Arial" pitchFamily="34" charset="0"/>
              </a:rPr>
              <a:t>select(</a:t>
            </a:r>
            <a:r>
              <a:rPr lang="en-US" b="1" dirty="0" smtClean="0">
                <a:solidFill>
                  <a:schemeClr val="tx1"/>
                </a:solidFill>
                <a:latin typeface="Arial" pitchFamily="34" charset="0"/>
                <a:cs typeface="Arial" pitchFamily="34" charset="0"/>
              </a:rPr>
              <a:t>patients, </a:t>
            </a:r>
            <a:r>
              <a:rPr lang="en-US" b="1" dirty="0" smtClean="0">
                <a:solidFill>
                  <a:schemeClr val="accent6">
                    <a:lumMod val="75000"/>
                  </a:schemeClr>
                </a:solidFill>
                <a:latin typeface="Arial" pitchFamily="34" charset="0"/>
                <a:cs typeface="Arial" pitchFamily="34" charset="0"/>
              </a:rPr>
              <a:t>contains(</a:t>
            </a:r>
            <a:r>
              <a:rPr lang="en-US" b="1" dirty="0" smtClean="0">
                <a:solidFill>
                  <a:schemeClr val="tx1"/>
                </a:solidFill>
                <a:latin typeface="Arial" pitchFamily="34" charset="0"/>
                <a:cs typeface="Arial" pitchFamily="34" charset="0"/>
              </a:rPr>
              <a:t>"a"</a:t>
            </a:r>
            <a:r>
              <a:rPr lang="en-US" b="1" dirty="0" smtClean="0">
                <a:solidFill>
                  <a:schemeClr val="accent6">
                    <a:lumMod val="75000"/>
                  </a:schemeClr>
                </a:solidFill>
                <a:latin typeface="Arial" pitchFamily="34" charset="0"/>
                <a:cs typeface="Arial" pitchFamily="34" charset="0"/>
              </a:rPr>
              <a:t>))</a:t>
            </a:r>
          </a:p>
          <a:p>
            <a:r>
              <a:rPr lang="en-US" dirty="0"/>
              <a:t>filtering rows</a:t>
            </a:r>
          </a:p>
          <a:p>
            <a:pPr lvl="1"/>
            <a:r>
              <a:rPr lang="en-US" b="1" dirty="0" smtClean="0">
                <a:solidFill>
                  <a:schemeClr val="accent6">
                    <a:lumMod val="75000"/>
                  </a:schemeClr>
                </a:solidFill>
                <a:latin typeface="Arial" pitchFamily="34" charset="0"/>
                <a:cs typeface="Arial" pitchFamily="34" charset="0"/>
              </a:rPr>
              <a:t>filter(</a:t>
            </a:r>
            <a:r>
              <a:rPr lang="en-US" b="1" dirty="0" smtClean="0">
                <a:solidFill>
                  <a:schemeClr val="tx1"/>
                </a:solidFill>
                <a:latin typeface="Arial" pitchFamily="34" charset="0"/>
                <a:cs typeface="Arial" pitchFamily="34" charset="0"/>
              </a:rPr>
              <a:t>patients</a:t>
            </a:r>
            <a:r>
              <a:rPr lang="en-US" b="1" dirty="0" smtClean="0">
                <a:solidFill>
                  <a:schemeClr val="accent6">
                    <a:lumMod val="75000"/>
                  </a:schemeClr>
                </a:solidFill>
                <a:latin typeface="Arial" pitchFamily="34" charset="0"/>
                <a:cs typeface="Arial" pitchFamily="34" charset="0"/>
              </a:rPr>
              <a:t>, </a:t>
            </a:r>
            <a:r>
              <a:rPr lang="en-US" b="1" dirty="0" smtClean="0">
                <a:solidFill>
                  <a:schemeClr val="tx1"/>
                </a:solidFill>
                <a:latin typeface="Arial" pitchFamily="34" charset="0"/>
                <a:cs typeface="Arial" pitchFamily="34" charset="0"/>
              </a:rPr>
              <a:t>Age &gt; 12</a:t>
            </a:r>
            <a:r>
              <a:rPr lang="en-US" b="1" dirty="0" smtClean="0">
                <a:solidFill>
                  <a:schemeClr val="accent6">
                    <a:lumMod val="75000"/>
                  </a:schemeClr>
                </a:solidFill>
                <a:latin typeface="Arial" pitchFamily="34" charset="0"/>
                <a:cs typeface="Arial" pitchFamily="34" charset="0"/>
              </a:rPr>
              <a:t>)</a:t>
            </a:r>
          </a:p>
        </p:txBody>
      </p:sp>
      <p:sp>
        <p:nvSpPr>
          <p:cNvPr id="4" name="Folded Corner 3"/>
          <p:cNvSpPr/>
          <p:nvPr/>
        </p:nvSpPr>
        <p:spPr>
          <a:xfrm>
            <a:off x="5486400" y="2362200"/>
            <a:ext cx="609600" cy="228600"/>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t>dplyr</a:t>
            </a:r>
            <a:endParaRPr lang="en-US" sz="1100" dirty="0"/>
          </a:p>
        </p:txBody>
      </p:sp>
      <p:sp>
        <p:nvSpPr>
          <p:cNvPr id="5" name="Folded Corner 4"/>
          <p:cNvSpPr/>
          <p:nvPr/>
        </p:nvSpPr>
        <p:spPr>
          <a:xfrm>
            <a:off x="5486400" y="4114800"/>
            <a:ext cx="609600" cy="228600"/>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err="1" smtClean="0"/>
              <a:t>dplyr</a:t>
            </a:r>
            <a:endParaRPr lang="en-US" sz="1100" dirty="0"/>
          </a:p>
        </p:txBody>
      </p:sp>
      <p:sp>
        <p:nvSpPr>
          <p:cNvPr id="6" name="Folded Corner 5"/>
          <p:cNvSpPr/>
          <p:nvPr/>
        </p:nvSpPr>
        <p:spPr>
          <a:xfrm>
            <a:off x="3733800" y="3200400"/>
            <a:ext cx="609600" cy="228600"/>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t>dplyr</a:t>
            </a:r>
            <a:endParaRPr lang="en-US" sz="1100" dirty="0"/>
          </a:p>
        </p:txBody>
      </p:sp>
      <p:sp>
        <p:nvSpPr>
          <p:cNvPr id="7" name="Folded Corner 6"/>
          <p:cNvSpPr/>
          <p:nvPr/>
        </p:nvSpPr>
        <p:spPr>
          <a:xfrm>
            <a:off x="4648200" y="5181600"/>
            <a:ext cx="609600" cy="228600"/>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err="1" smtClean="0"/>
              <a:t>dplyr</a:t>
            </a:r>
            <a:endParaRPr lang="en-US" sz="1100" dirty="0"/>
          </a:p>
        </p:txBody>
      </p:sp>
    </p:spTree>
    <p:extLst>
      <p:ext uri="{BB962C8B-B14F-4D97-AF65-F5344CB8AC3E}">
        <p14:creationId xmlns:p14="http://schemas.microsoft.com/office/powerpoint/2010/main" val="3175241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a:t>
            </a:r>
            <a:endParaRPr lang="en-US" dirty="0"/>
          </a:p>
        </p:txBody>
      </p:sp>
      <p:sp>
        <p:nvSpPr>
          <p:cNvPr id="3" name="Content Placeholder 2"/>
          <p:cNvSpPr>
            <a:spLocks noGrp="1"/>
          </p:cNvSpPr>
          <p:nvPr>
            <p:ph idx="1"/>
          </p:nvPr>
        </p:nvSpPr>
        <p:spPr/>
        <p:txBody>
          <a:bodyPr/>
          <a:lstStyle/>
          <a:p>
            <a:r>
              <a:rPr lang="en-US" dirty="0" smtClean="0"/>
              <a:t>aggregating (collapsing)</a:t>
            </a:r>
          </a:p>
          <a:p>
            <a:pPr marL="630238" lvl="1" indent="-284163">
              <a:buNone/>
            </a:pPr>
            <a:r>
              <a:rPr lang="en-US" b="1" dirty="0" smtClean="0">
                <a:solidFill>
                  <a:schemeClr val="accent6">
                    <a:lumMod val="75000"/>
                  </a:schemeClr>
                </a:solidFill>
                <a:latin typeface="Arial" pitchFamily="34" charset="0"/>
                <a:cs typeface="Arial" pitchFamily="34" charset="0"/>
              </a:rPr>
              <a:t>aggregate(</a:t>
            </a:r>
            <a:r>
              <a:rPr lang="en-US" b="1" dirty="0" err="1" smtClean="0">
                <a:solidFill>
                  <a:schemeClr val="tx1"/>
                </a:solidFill>
                <a:latin typeface="Arial" pitchFamily="34" charset="0"/>
                <a:cs typeface="Arial" pitchFamily="34" charset="0"/>
              </a:rPr>
              <a:t>patients$Age</a:t>
            </a:r>
            <a:r>
              <a:rPr lang="en-US" b="1" dirty="0" smtClean="0">
                <a:solidFill>
                  <a:schemeClr val="tx1"/>
                </a:solidFill>
                <a:latin typeface="Arial" pitchFamily="34" charset="0"/>
                <a:cs typeface="Arial" pitchFamily="34" charset="0"/>
              </a:rPr>
              <a:t>, by = </a:t>
            </a:r>
            <a:r>
              <a:rPr lang="en-US" b="1" dirty="0" smtClean="0">
                <a:solidFill>
                  <a:schemeClr val="accent6">
                    <a:lumMod val="75000"/>
                  </a:schemeClr>
                </a:solidFill>
                <a:latin typeface="Arial" pitchFamily="34" charset="0"/>
                <a:cs typeface="Arial" pitchFamily="34" charset="0"/>
              </a:rPr>
              <a:t>list(</a:t>
            </a:r>
            <a:r>
              <a:rPr lang="en-US" b="1" dirty="0" smtClean="0">
                <a:solidFill>
                  <a:schemeClr val="accent1">
                    <a:lumMod val="50000"/>
                  </a:schemeClr>
                </a:solidFill>
                <a:latin typeface="Arial" pitchFamily="34" charset="0"/>
                <a:cs typeface="Arial" pitchFamily="34" charset="0"/>
              </a:rPr>
              <a:t>Gender</a:t>
            </a:r>
            <a:r>
              <a:rPr lang="en-US" b="1" dirty="0" smtClean="0">
                <a:solidFill>
                  <a:schemeClr val="tx1"/>
                </a:solidFill>
                <a:latin typeface="Arial" pitchFamily="34" charset="0"/>
                <a:cs typeface="Arial" pitchFamily="34" charset="0"/>
              </a:rPr>
              <a:t>=</a:t>
            </a:r>
            <a:r>
              <a:rPr lang="en-US" b="1" dirty="0" err="1" smtClean="0">
                <a:solidFill>
                  <a:schemeClr val="tx1"/>
                </a:solidFill>
                <a:latin typeface="Arial" pitchFamily="34" charset="0"/>
                <a:cs typeface="Arial" pitchFamily="34" charset="0"/>
              </a:rPr>
              <a:t>patients$Gender</a:t>
            </a:r>
            <a:r>
              <a:rPr lang="en-US" b="1" dirty="0" smtClean="0">
                <a:solidFill>
                  <a:schemeClr val="accent6">
                    <a:lumMod val="75000"/>
                  </a:schemeClr>
                </a:solidFill>
                <a:latin typeface="Arial" pitchFamily="34" charset="0"/>
                <a:cs typeface="Arial" pitchFamily="34" charset="0"/>
              </a:rPr>
              <a:t>)</a:t>
            </a:r>
            <a:r>
              <a:rPr lang="en-US" b="1" dirty="0" smtClean="0">
                <a:solidFill>
                  <a:schemeClr val="tx1"/>
                </a:solidFill>
                <a:latin typeface="Arial" pitchFamily="34" charset="0"/>
                <a:cs typeface="Arial" pitchFamily="34" charset="0"/>
              </a:rPr>
              <a:t>, </a:t>
            </a:r>
            <a:r>
              <a:rPr lang="en-US" b="1" dirty="0" smtClean="0">
                <a:solidFill>
                  <a:schemeClr val="accent1">
                    <a:lumMod val="50000"/>
                  </a:schemeClr>
                </a:solidFill>
                <a:latin typeface="Arial" pitchFamily="34" charset="0"/>
                <a:cs typeface="Arial" pitchFamily="34" charset="0"/>
              </a:rPr>
              <a:t>FUN</a:t>
            </a:r>
            <a:r>
              <a:rPr lang="en-US" b="1" dirty="0" smtClean="0">
                <a:solidFill>
                  <a:schemeClr val="tx1"/>
                </a:solidFill>
                <a:latin typeface="Arial" pitchFamily="34" charset="0"/>
                <a:cs typeface="Arial" pitchFamily="34" charset="0"/>
              </a:rPr>
              <a:t>=mean</a:t>
            </a:r>
            <a:r>
              <a:rPr lang="en-US" b="1" dirty="0" smtClean="0">
                <a:solidFill>
                  <a:schemeClr val="accent6">
                    <a:lumMod val="75000"/>
                  </a:schemeClr>
                </a:solidFill>
                <a:latin typeface="Arial" pitchFamily="34" charset="0"/>
                <a:cs typeface="Arial" pitchFamily="34" charset="0"/>
              </a:rPr>
              <a:t>)</a:t>
            </a:r>
          </a:p>
          <a:p>
            <a:pPr marL="630238" lvl="1" indent="-284163">
              <a:buNone/>
            </a:pPr>
            <a:endParaRPr lang="en-US" b="1" dirty="0" smtClean="0">
              <a:solidFill>
                <a:schemeClr val="accent6">
                  <a:lumMod val="75000"/>
                </a:schemeClr>
              </a:solidFill>
              <a:latin typeface="Arial" pitchFamily="34" charset="0"/>
              <a:cs typeface="Arial" pitchFamily="34" charset="0"/>
            </a:endParaRPr>
          </a:p>
          <a:p>
            <a:pPr marL="630238" lvl="1" indent="-284163">
              <a:buNone/>
            </a:pPr>
            <a:r>
              <a:rPr lang="en-US" b="1" dirty="0" smtClean="0">
                <a:solidFill>
                  <a:schemeClr val="tx1"/>
                </a:solidFill>
                <a:latin typeface="Arial" pitchFamily="34" charset="0"/>
                <a:cs typeface="Arial" pitchFamily="34" charset="0"/>
              </a:rPr>
              <a:t>patients %&gt;% group_by(Gender) %&gt;% summarise(</a:t>
            </a:r>
            <a:r>
              <a:rPr lang="en-US" b="1" dirty="0" err="1" smtClean="0">
                <a:solidFill>
                  <a:schemeClr val="tx1"/>
                </a:solidFill>
                <a:latin typeface="Arial" pitchFamily="34" charset="0"/>
                <a:cs typeface="Arial" pitchFamily="34" charset="0"/>
              </a:rPr>
              <a:t>avg</a:t>
            </a:r>
            <a:r>
              <a:rPr lang="en-US" b="1" dirty="0" smtClean="0">
                <a:solidFill>
                  <a:schemeClr val="tx1"/>
                </a:solidFill>
                <a:latin typeface="Arial" pitchFamily="34" charset="0"/>
                <a:cs typeface="Arial" pitchFamily="34" charset="0"/>
              </a:rPr>
              <a:t>=mean(Age))</a:t>
            </a:r>
          </a:p>
          <a:p>
            <a:pPr marL="227013"/>
            <a:r>
              <a:rPr lang="en-US" dirty="0" smtClean="0"/>
              <a:t>merging</a:t>
            </a:r>
          </a:p>
          <a:p>
            <a:pPr lvl="1">
              <a:buNone/>
            </a:pPr>
            <a:r>
              <a:rPr lang="en-US" b="1" dirty="0" err="1" smtClean="0">
                <a:solidFill>
                  <a:schemeClr val="tx1"/>
                </a:solidFill>
                <a:latin typeface="Arial" pitchFamily="34" charset="0"/>
                <a:cs typeface="Arial" pitchFamily="34" charset="0"/>
              </a:rPr>
              <a:t>newdf</a:t>
            </a:r>
            <a:r>
              <a:rPr lang="en-US" b="1" dirty="0" smtClean="0">
                <a:solidFill>
                  <a:schemeClr val="tx1"/>
                </a:solidFill>
                <a:latin typeface="Arial" pitchFamily="34" charset="0"/>
                <a:cs typeface="Arial" pitchFamily="34" charset="0"/>
              </a:rPr>
              <a:t> &lt;- </a:t>
            </a:r>
            <a:r>
              <a:rPr lang="en-US" b="1" dirty="0" smtClean="0">
                <a:solidFill>
                  <a:schemeClr val="accent6">
                    <a:lumMod val="75000"/>
                  </a:schemeClr>
                </a:solidFill>
                <a:latin typeface="Arial" pitchFamily="34" charset="0"/>
                <a:cs typeface="Arial" pitchFamily="34" charset="0"/>
              </a:rPr>
              <a:t>merge(</a:t>
            </a:r>
            <a:r>
              <a:rPr lang="en-US" b="1" dirty="0" smtClean="0">
                <a:solidFill>
                  <a:schemeClr val="tx1"/>
                </a:solidFill>
                <a:latin typeface="Arial" pitchFamily="34" charset="0"/>
                <a:cs typeface="Arial" pitchFamily="34" charset="0"/>
              </a:rPr>
              <a:t>data1, data2, </a:t>
            </a:r>
            <a:r>
              <a:rPr lang="en-US" b="1" dirty="0" smtClean="0">
                <a:solidFill>
                  <a:schemeClr val="accent1">
                    <a:lumMod val="50000"/>
                  </a:schemeClr>
                </a:solidFill>
                <a:latin typeface="Arial" pitchFamily="34" charset="0"/>
                <a:cs typeface="Arial" pitchFamily="34" charset="0"/>
              </a:rPr>
              <a:t>by</a:t>
            </a:r>
            <a:r>
              <a:rPr lang="en-US" b="1" dirty="0" smtClean="0">
                <a:solidFill>
                  <a:schemeClr val="tx1"/>
                </a:solidFill>
                <a:latin typeface="Arial" pitchFamily="34" charset="0"/>
                <a:cs typeface="Arial" pitchFamily="34" charset="0"/>
              </a:rPr>
              <a:t>=“ID”</a:t>
            </a:r>
            <a:r>
              <a:rPr lang="en-US" b="1" dirty="0" smtClean="0">
                <a:solidFill>
                  <a:schemeClr val="accent6">
                    <a:lumMod val="75000"/>
                  </a:schemeClr>
                </a:solidFill>
                <a:latin typeface="Arial" pitchFamily="34" charset="0"/>
                <a:cs typeface="Arial" pitchFamily="34" charset="0"/>
              </a:rPr>
              <a:t>)</a:t>
            </a:r>
          </a:p>
          <a:p>
            <a:endParaRPr lang="en-US" dirty="0"/>
          </a:p>
        </p:txBody>
      </p:sp>
      <p:sp>
        <p:nvSpPr>
          <p:cNvPr id="4" name="Folded Corner 3"/>
          <p:cNvSpPr/>
          <p:nvPr/>
        </p:nvSpPr>
        <p:spPr>
          <a:xfrm>
            <a:off x="6553200" y="3352800"/>
            <a:ext cx="609600" cy="228600"/>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t>dplyr</a:t>
            </a:r>
            <a:endParaRPr lang="en-US" sz="11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Plots</a:t>
            </a:r>
            <a:endParaRPr lang="en-US" dirty="0"/>
          </a:p>
        </p:txBody>
      </p:sp>
      <p:sp>
        <p:nvSpPr>
          <p:cNvPr id="3" name="Content Placeholder 2"/>
          <p:cNvSpPr>
            <a:spLocks noGrp="1"/>
          </p:cNvSpPr>
          <p:nvPr>
            <p:ph idx="1"/>
          </p:nvPr>
        </p:nvSpPr>
        <p:spPr/>
        <p:txBody>
          <a:bodyPr>
            <a:normAutofit/>
          </a:bodyPr>
          <a:lstStyle/>
          <a:p>
            <a:pPr>
              <a:buNone/>
            </a:pPr>
            <a:r>
              <a:rPr lang="en-US" dirty="0" smtClean="0"/>
              <a:t>Base R</a:t>
            </a:r>
          </a:p>
          <a:p>
            <a:pPr lvl="1"/>
            <a:r>
              <a:rPr lang="en-US" dirty="0" err="1" smtClean="0"/>
              <a:t>barplot</a:t>
            </a:r>
            <a:endParaRPr lang="en-US" dirty="0" smtClean="0"/>
          </a:p>
          <a:p>
            <a:pPr marL="630238" indent="-630238">
              <a:buNone/>
            </a:pPr>
            <a:r>
              <a:rPr lang="en-US" sz="2400" b="1" dirty="0" smtClean="0">
                <a:solidFill>
                  <a:schemeClr val="accent6">
                    <a:lumMod val="75000"/>
                  </a:schemeClr>
                </a:solidFill>
                <a:latin typeface="Arial" panose="020B0604020202020204" pitchFamily="34" charset="0"/>
                <a:cs typeface="Arial" panose="020B0604020202020204" pitchFamily="34" charset="0"/>
              </a:rPr>
              <a:t>plot(</a:t>
            </a:r>
            <a:r>
              <a:rPr lang="en-US" sz="2400" b="1" dirty="0" err="1" smtClean="0">
                <a:solidFill>
                  <a:schemeClr val="tx1"/>
                </a:solidFill>
                <a:latin typeface="Arial" panose="020B0604020202020204" pitchFamily="34" charset="0"/>
                <a:cs typeface="Arial" panose="020B0604020202020204" pitchFamily="34" charset="0"/>
              </a:rPr>
              <a:t>patients$Gender</a:t>
            </a:r>
            <a:r>
              <a:rPr lang="en-US" sz="2400" b="1" dirty="0" smtClean="0">
                <a:solidFill>
                  <a:schemeClr val="accent6">
                    <a:lumMod val="75000"/>
                  </a:schemeClr>
                </a:solidFill>
                <a:latin typeface="Arial" panose="020B0604020202020204" pitchFamily="34" charset="0"/>
                <a:cs typeface="Arial" panose="020B0604020202020204" pitchFamily="34" charset="0"/>
              </a:rPr>
              <a:t>)</a:t>
            </a:r>
            <a:r>
              <a:rPr lang="en-US" sz="2400" b="1" dirty="0" smtClean="0">
                <a:solidFill>
                  <a:schemeClr val="tx1"/>
                </a:solidFill>
                <a:latin typeface="Arial" panose="020B0604020202020204" pitchFamily="34" charset="0"/>
                <a:cs typeface="Arial" panose="020B0604020202020204" pitchFamily="34" charset="0"/>
              </a:rPr>
              <a:t> # has to be factor </a:t>
            </a:r>
            <a:r>
              <a:rPr lang="en-US" sz="2400" b="1" dirty="0" err="1" smtClean="0">
                <a:solidFill>
                  <a:schemeClr val="tx1"/>
                </a:solidFill>
                <a:latin typeface="Arial" panose="020B0604020202020204" pitchFamily="34" charset="0"/>
                <a:cs typeface="Arial" panose="020B0604020202020204" pitchFamily="34" charset="0"/>
              </a:rPr>
              <a:t>var</a:t>
            </a:r>
            <a:endParaRPr lang="en-US" sz="2400" b="1" dirty="0" smtClean="0">
              <a:solidFill>
                <a:schemeClr val="tx1"/>
              </a:solidFill>
              <a:latin typeface="Arial" panose="020B0604020202020204" pitchFamily="34" charset="0"/>
              <a:cs typeface="Arial" panose="020B0604020202020204" pitchFamily="34" charset="0"/>
            </a:endParaRPr>
          </a:p>
          <a:p>
            <a:pPr marL="630238" indent="-630238">
              <a:buNone/>
            </a:pPr>
            <a:r>
              <a:rPr lang="en-US" sz="2400" b="1" dirty="0" smtClean="0">
                <a:solidFill>
                  <a:schemeClr val="accent6">
                    <a:lumMod val="75000"/>
                  </a:schemeClr>
                </a:solidFill>
                <a:latin typeface="Arial" panose="020B0604020202020204" pitchFamily="34" charset="0"/>
                <a:cs typeface="Arial" panose="020B0604020202020204" pitchFamily="34" charset="0"/>
              </a:rPr>
              <a:t>plot(</a:t>
            </a:r>
            <a:r>
              <a:rPr lang="en-US" sz="2400" b="1" dirty="0" err="1" smtClean="0">
                <a:solidFill>
                  <a:schemeClr val="tx1"/>
                </a:solidFill>
                <a:latin typeface="Arial" panose="020B0604020202020204" pitchFamily="34" charset="0"/>
                <a:cs typeface="Arial" panose="020B0604020202020204" pitchFamily="34" charset="0"/>
              </a:rPr>
              <a:t>patients$Gender</a:t>
            </a:r>
            <a:r>
              <a:rPr lang="en-US" sz="2400" b="1" dirty="0" smtClean="0">
                <a:solidFill>
                  <a:schemeClr val="tx1"/>
                </a:solidFill>
                <a:latin typeface="Arial" panose="020B0604020202020204" pitchFamily="34" charset="0"/>
                <a:cs typeface="Arial" panose="020B0604020202020204" pitchFamily="34" charset="0"/>
              </a:rPr>
              <a:t>, </a:t>
            </a:r>
            <a:r>
              <a:rPr lang="en-US" sz="2400" b="1" dirty="0" smtClean="0">
                <a:solidFill>
                  <a:schemeClr val="accent1">
                    <a:lumMod val="50000"/>
                  </a:schemeClr>
                </a:solidFill>
                <a:latin typeface="Arial" panose="020B0604020202020204" pitchFamily="34" charset="0"/>
                <a:cs typeface="Arial" panose="020B0604020202020204" pitchFamily="34" charset="0"/>
              </a:rPr>
              <a:t>main</a:t>
            </a:r>
            <a:r>
              <a:rPr lang="en-US" sz="2400" b="1" dirty="0" smtClean="0">
                <a:solidFill>
                  <a:schemeClr val="tx1"/>
                </a:solidFill>
                <a:latin typeface="Arial" panose="020B0604020202020204" pitchFamily="34" charset="0"/>
                <a:cs typeface="Arial" panose="020B0604020202020204" pitchFamily="34" charset="0"/>
              </a:rPr>
              <a:t> = “Gender </a:t>
            </a:r>
            <a:r>
              <a:rPr lang="en-US" sz="2400" b="1" dirty="0" err="1" smtClean="0">
                <a:solidFill>
                  <a:schemeClr val="tx1"/>
                </a:solidFill>
                <a:latin typeface="Arial" panose="020B0604020202020204" pitchFamily="34" charset="0"/>
                <a:cs typeface="Arial" panose="020B0604020202020204" pitchFamily="34" charset="0"/>
              </a:rPr>
              <a:t>Freq</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accent1">
                    <a:lumMod val="50000"/>
                  </a:schemeClr>
                </a:solidFill>
                <a:latin typeface="Arial" panose="020B0604020202020204" pitchFamily="34" charset="0"/>
                <a:cs typeface="Arial" panose="020B0604020202020204" pitchFamily="34" charset="0"/>
              </a:rPr>
              <a:t>xlab</a:t>
            </a:r>
            <a:r>
              <a:rPr lang="en-US" sz="2400" b="1" dirty="0">
                <a:solidFill>
                  <a:schemeClr val="tx1"/>
                </a:solidFill>
                <a:latin typeface="Arial" panose="020B0604020202020204" pitchFamily="34" charset="0"/>
                <a:cs typeface="Arial" panose="020B0604020202020204" pitchFamily="34" charset="0"/>
              </a:rPr>
              <a:t> </a:t>
            </a:r>
            <a:r>
              <a:rPr lang="en-US" sz="2400" b="1" dirty="0" smtClean="0">
                <a:solidFill>
                  <a:schemeClr val="tx1"/>
                </a:solidFill>
                <a:latin typeface="Arial" panose="020B0604020202020204" pitchFamily="34" charset="0"/>
                <a:cs typeface="Arial" panose="020B0604020202020204" pitchFamily="34" charset="0"/>
              </a:rPr>
              <a:t>= “Gender”, </a:t>
            </a:r>
            <a:r>
              <a:rPr lang="en-US" sz="2400" b="1" dirty="0" err="1" smtClean="0">
                <a:solidFill>
                  <a:schemeClr val="accent1">
                    <a:lumMod val="50000"/>
                  </a:schemeClr>
                </a:solidFill>
                <a:latin typeface="Arial" panose="020B0604020202020204" pitchFamily="34" charset="0"/>
                <a:cs typeface="Arial" panose="020B0604020202020204" pitchFamily="34" charset="0"/>
              </a:rPr>
              <a:t>ylab</a:t>
            </a:r>
            <a:r>
              <a:rPr lang="en-US" sz="2400" b="1" dirty="0" smtClean="0">
                <a:solidFill>
                  <a:schemeClr val="tx1"/>
                </a:solidFill>
                <a:latin typeface="Arial" panose="020B0604020202020204" pitchFamily="34" charset="0"/>
                <a:cs typeface="Arial" panose="020B0604020202020204" pitchFamily="34" charset="0"/>
              </a:rPr>
              <a:t> = “Frequency”</a:t>
            </a:r>
            <a:r>
              <a:rPr lang="en-US" sz="2400" b="1" dirty="0" smtClean="0">
                <a:solidFill>
                  <a:schemeClr val="accent6">
                    <a:lumMod val="75000"/>
                  </a:schemeClr>
                </a:solidFill>
                <a:latin typeface="Arial" panose="020B0604020202020204" pitchFamily="34" charset="0"/>
                <a:cs typeface="Arial" panose="020B0604020202020204" pitchFamily="34" charset="0"/>
              </a:rPr>
              <a:t>)</a:t>
            </a:r>
          </a:p>
          <a:p>
            <a:pPr marL="746125" lvl="1" indent="-284163"/>
            <a:r>
              <a:rPr lang="en-US" dirty="0" smtClean="0"/>
              <a:t>histogram</a:t>
            </a:r>
          </a:p>
          <a:p>
            <a:pPr marL="630238" indent="-630238">
              <a:buNone/>
            </a:pPr>
            <a:r>
              <a:rPr lang="en-US" sz="2400" b="1" dirty="0" err="1" smtClean="0">
                <a:solidFill>
                  <a:schemeClr val="accent6">
                    <a:lumMod val="75000"/>
                  </a:schemeClr>
                </a:solidFill>
                <a:latin typeface="Arial" panose="020B0604020202020204" pitchFamily="34" charset="0"/>
                <a:cs typeface="Arial" panose="020B0604020202020204" pitchFamily="34" charset="0"/>
              </a:rPr>
              <a:t>hist</a:t>
            </a:r>
            <a:r>
              <a:rPr lang="en-US" sz="2400" b="1" dirty="0" smtClean="0">
                <a:solidFill>
                  <a:schemeClr val="accent6">
                    <a:lumMod val="75000"/>
                  </a:schemeClr>
                </a:solidFill>
                <a:latin typeface="Arial" panose="020B0604020202020204" pitchFamily="34" charset="0"/>
                <a:cs typeface="Arial" panose="020B0604020202020204" pitchFamily="34" charset="0"/>
              </a:rPr>
              <a:t>(</a:t>
            </a:r>
            <a:r>
              <a:rPr lang="en-US" sz="2400" b="1" dirty="0" err="1" smtClean="0">
                <a:solidFill>
                  <a:schemeClr val="tx1"/>
                </a:solidFill>
                <a:latin typeface="Arial" panose="020B0604020202020204" pitchFamily="34" charset="0"/>
                <a:cs typeface="Arial" panose="020B0604020202020204" pitchFamily="34" charset="0"/>
              </a:rPr>
              <a:t>patients$Age</a:t>
            </a:r>
            <a:r>
              <a:rPr lang="en-US" sz="2400" b="1" dirty="0" smtClean="0">
                <a:solidFill>
                  <a:schemeClr val="accent6">
                    <a:lumMod val="75000"/>
                  </a:schemeClr>
                </a:solidFill>
                <a:latin typeface="Arial" panose="020B0604020202020204" pitchFamily="34" charset="0"/>
                <a:cs typeface="Arial" panose="020B0604020202020204" pitchFamily="34" charset="0"/>
              </a:rPr>
              <a:t>)</a:t>
            </a:r>
          </a:p>
          <a:p>
            <a:pPr marL="746125" lvl="1" indent="-284163"/>
            <a:r>
              <a:rPr lang="en-US" dirty="0" err="1" smtClean="0"/>
              <a:t>scatterplot</a:t>
            </a:r>
            <a:endParaRPr lang="en-US" sz="2000" dirty="0"/>
          </a:p>
          <a:p>
            <a:pPr marL="630238" indent="-630238">
              <a:buNone/>
            </a:pPr>
            <a:r>
              <a:rPr lang="en-US" sz="2400" b="1" dirty="0" smtClean="0">
                <a:solidFill>
                  <a:schemeClr val="accent6">
                    <a:lumMod val="75000"/>
                  </a:schemeClr>
                </a:solidFill>
                <a:latin typeface="Arial" panose="020B0604020202020204" pitchFamily="34" charset="0"/>
                <a:cs typeface="Arial" panose="020B0604020202020204" pitchFamily="34" charset="0"/>
              </a:rPr>
              <a:t>plot(</a:t>
            </a:r>
            <a:r>
              <a:rPr lang="en-US" sz="2400" b="1" dirty="0" err="1" smtClean="0">
                <a:solidFill>
                  <a:schemeClr val="tx1"/>
                </a:solidFill>
                <a:latin typeface="Arial" panose="020B0604020202020204" pitchFamily="34" charset="0"/>
                <a:cs typeface="Arial" panose="020B0604020202020204" pitchFamily="34" charset="0"/>
              </a:rPr>
              <a:t>patients$Age</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patients$BloodSugar</a:t>
            </a:r>
            <a:r>
              <a:rPr lang="en-US" sz="2400" b="1" dirty="0" smtClean="0">
                <a:solidFill>
                  <a:schemeClr val="accent6">
                    <a:lumMod val="75000"/>
                  </a:schemeClr>
                </a:solidFill>
                <a:latin typeface="Arial" panose="020B0604020202020204" pitchFamily="34" charset="0"/>
                <a:cs typeface="Arial" panose="020B0604020202020204" pitchFamily="34" charset="0"/>
              </a:rPr>
              <a:t>)</a:t>
            </a:r>
          </a:p>
          <a:p>
            <a:pPr marL="630238" indent="-630238">
              <a:buNone/>
            </a:pPr>
            <a:endParaRPr lang="en-US" dirty="0">
              <a:solidFill>
                <a:schemeClr val="tx1"/>
              </a:solidFill>
              <a:latin typeface="Arial" panose="020B0604020202020204" pitchFamily="34" charset="0"/>
              <a:cs typeface="Arial" panose="020B0604020202020204" pitchFamily="34" charset="0"/>
            </a:endParaRPr>
          </a:p>
          <a:p>
            <a:endParaRPr lang="en-US" dirty="0" smtClean="0">
              <a:solidFill>
                <a:schemeClr val="tx1"/>
              </a:solidFill>
              <a:latin typeface="Arial" panose="020B0604020202020204" pitchFamily="34" charset="0"/>
              <a:cs typeface="Arial" panose="020B0604020202020204" pitchFamily="34" charset="0"/>
            </a:endParaRPr>
          </a:p>
          <a:p>
            <a:pPr marL="630238" indent="-630238">
              <a:buNone/>
            </a:pPr>
            <a:endParaRPr lang="en-US" dirty="0">
              <a:solidFill>
                <a:schemeClr val="tx1"/>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726445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Plots</a:t>
            </a:r>
            <a:endParaRPr lang="en-US" dirty="0"/>
          </a:p>
        </p:txBody>
      </p:sp>
      <p:sp>
        <p:nvSpPr>
          <p:cNvPr id="3" name="Content Placeholder 2"/>
          <p:cNvSpPr>
            <a:spLocks noGrp="1"/>
          </p:cNvSpPr>
          <p:nvPr>
            <p:ph idx="1"/>
          </p:nvPr>
        </p:nvSpPr>
        <p:spPr/>
        <p:txBody>
          <a:bodyPr/>
          <a:lstStyle/>
          <a:p>
            <a:pPr>
              <a:buNone/>
            </a:pPr>
            <a:r>
              <a:rPr lang="en-US" dirty="0" smtClean="0"/>
              <a:t>Using ggplot2 (functions: </a:t>
            </a:r>
            <a:r>
              <a:rPr lang="en-US" dirty="0" err="1" smtClean="0"/>
              <a:t>ggplot</a:t>
            </a:r>
            <a:r>
              <a:rPr lang="en-US" dirty="0" smtClean="0"/>
              <a:t>() and </a:t>
            </a:r>
            <a:r>
              <a:rPr lang="en-US" dirty="0" err="1" smtClean="0"/>
              <a:t>qplot</a:t>
            </a:r>
            <a:r>
              <a:rPr lang="en-US" dirty="0" smtClean="0"/>
              <a:t>())</a:t>
            </a:r>
          </a:p>
          <a:p>
            <a:pPr marL="630238" indent="-630238">
              <a:buNone/>
            </a:pPr>
            <a:r>
              <a:rPr lang="en-US" sz="2400" b="1" dirty="0" err="1" smtClean="0">
                <a:solidFill>
                  <a:schemeClr val="accent6">
                    <a:lumMod val="75000"/>
                  </a:schemeClr>
                </a:solidFill>
                <a:latin typeface="Arial" panose="020B0604020202020204" pitchFamily="34" charset="0"/>
                <a:cs typeface="Arial" panose="020B0604020202020204" pitchFamily="34" charset="0"/>
              </a:rPr>
              <a:t>qplot</a:t>
            </a:r>
            <a:r>
              <a:rPr lang="en-US" sz="2400" b="1" dirty="0" smtClean="0">
                <a:solidFill>
                  <a:schemeClr val="accent6">
                    <a:lumMod val="75000"/>
                  </a:schemeClr>
                </a:solidFill>
                <a:latin typeface="Arial" panose="020B0604020202020204" pitchFamily="34" charset="0"/>
                <a:cs typeface="Arial" panose="020B0604020202020204" pitchFamily="34" charset="0"/>
              </a:rPr>
              <a:t>(</a:t>
            </a:r>
            <a:r>
              <a:rPr lang="en-US" sz="2400" b="1" dirty="0" smtClean="0">
                <a:solidFill>
                  <a:schemeClr val="accent1">
                    <a:lumMod val="50000"/>
                  </a:schemeClr>
                </a:solidFill>
                <a:latin typeface="Arial" panose="020B0604020202020204" pitchFamily="34" charset="0"/>
                <a:cs typeface="Arial" panose="020B0604020202020204" pitchFamily="34" charset="0"/>
              </a:rPr>
              <a:t>x</a:t>
            </a:r>
            <a:r>
              <a:rPr lang="en-US" sz="2400" b="1" dirty="0" smtClean="0">
                <a:solidFill>
                  <a:schemeClr val="tx1"/>
                </a:solidFill>
                <a:latin typeface="Arial" panose="020B0604020202020204" pitchFamily="34" charset="0"/>
                <a:cs typeface="Arial" panose="020B0604020202020204" pitchFamily="34" charset="0"/>
              </a:rPr>
              <a:t> = Age, </a:t>
            </a:r>
            <a:r>
              <a:rPr lang="en-US" sz="2400" b="1" dirty="0" smtClean="0">
                <a:solidFill>
                  <a:schemeClr val="accent1">
                    <a:lumMod val="50000"/>
                  </a:schemeClr>
                </a:solidFill>
                <a:latin typeface="Arial" panose="020B0604020202020204" pitchFamily="34" charset="0"/>
                <a:cs typeface="Arial" panose="020B0604020202020204" pitchFamily="34" charset="0"/>
              </a:rPr>
              <a:t>y</a:t>
            </a:r>
            <a:r>
              <a:rPr lang="en-US" sz="2400" b="1" dirty="0" smtClean="0">
                <a:solidFill>
                  <a:schemeClr val="tx1"/>
                </a:solidFill>
                <a:latin typeface="Arial" panose="020B0604020202020204" pitchFamily="34" charset="0"/>
                <a:cs typeface="Arial" panose="020B0604020202020204" pitchFamily="34" charset="0"/>
              </a:rPr>
              <a:t> = </a:t>
            </a:r>
            <a:r>
              <a:rPr lang="en-US" sz="2400" b="1" dirty="0" err="1" smtClean="0">
                <a:solidFill>
                  <a:schemeClr val="tx1"/>
                </a:solidFill>
                <a:latin typeface="Arial" panose="020B0604020202020204" pitchFamily="34" charset="0"/>
                <a:cs typeface="Arial" panose="020B0604020202020204" pitchFamily="34" charset="0"/>
              </a:rPr>
              <a:t>BloodSugar</a:t>
            </a:r>
            <a:r>
              <a:rPr lang="en-US" sz="2400" b="1" dirty="0" smtClean="0">
                <a:solidFill>
                  <a:schemeClr val="tx1"/>
                </a:solidFill>
                <a:latin typeface="Arial" panose="020B0604020202020204" pitchFamily="34" charset="0"/>
                <a:cs typeface="Arial" panose="020B0604020202020204" pitchFamily="34" charset="0"/>
              </a:rPr>
              <a:t>, </a:t>
            </a:r>
            <a:r>
              <a:rPr lang="en-US" sz="2400" b="1" dirty="0" smtClean="0">
                <a:solidFill>
                  <a:schemeClr val="accent1">
                    <a:lumMod val="50000"/>
                  </a:schemeClr>
                </a:solidFill>
                <a:latin typeface="Arial" panose="020B0604020202020204" pitchFamily="34" charset="0"/>
                <a:cs typeface="Arial" panose="020B0604020202020204" pitchFamily="34" charset="0"/>
              </a:rPr>
              <a:t>color</a:t>
            </a:r>
            <a:r>
              <a:rPr lang="en-US" sz="2400" b="1" dirty="0" smtClean="0">
                <a:solidFill>
                  <a:schemeClr val="tx1"/>
                </a:solidFill>
                <a:latin typeface="Arial" panose="020B0604020202020204" pitchFamily="34" charset="0"/>
                <a:cs typeface="Arial" panose="020B0604020202020204" pitchFamily="34" charset="0"/>
              </a:rPr>
              <a:t> = Gender, </a:t>
            </a:r>
            <a:r>
              <a:rPr lang="en-US" sz="2400" b="1" dirty="0" smtClean="0">
                <a:solidFill>
                  <a:schemeClr val="accent1">
                    <a:lumMod val="50000"/>
                  </a:schemeClr>
                </a:solidFill>
                <a:latin typeface="Arial" panose="020B0604020202020204" pitchFamily="34" charset="0"/>
                <a:cs typeface="Arial" panose="020B0604020202020204" pitchFamily="34" charset="0"/>
              </a:rPr>
              <a:t>data</a:t>
            </a:r>
            <a:r>
              <a:rPr lang="en-US" sz="2400" b="1" dirty="0" smtClean="0">
                <a:solidFill>
                  <a:schemeClr val="tx1"/>
                </a:solidFill>
                <a:latin typeface="Arial" panose="020B0604020202020204" pitchFamily="34" charset="0"/>
                <a:cs typeface="Arial" panose="020B0604020202020204" pitchFamily="34" charset="0"/>
              </a:rPr>
              <a:t> = patients, </a:t>
            </a:r>
            <a:r>
              <a:rPr lang="en-US" sz="2400" b="1" dirty="0" err="1" smtClean="0">
                <a:solidFill>
                  <a:schemeClr val="accent1">
                    <a:lumMod val="50000"/>
                  </a:schemeClr>
                </a:solidFill>
                <a:latin typeface="Arial" panose="020B0604020202020204" pitchFamily="34" charset="0"/>
                <a:cs typeface="Arial" panose="020B0604020202020204" pitchFamily="34" charset="0"/>
              </a:rPr>
              <a:t>geom</a:t>
            </a:r>
            <a:r>
              <a:rPr lang="en-US" sz="2400" b="1" dirty="0" smtClean="0">
                <a:solidFill>
                  <a:schemeClr val="tx1"/>
                </a:solidFill>
                <a:latin typeface="Arial" panose="020B0604020202020204" pitchFamily="34" charset="0"/>
                <a:cs typeface="Arial" panose="020B0604020202020204" pitchFamily="34" charset="0"/>
              </a:rPr>
              <a:t> = "point"</a:t>
            </a:r>
            <a:r>
              <a:rPr lang="en-US" sz="2400" b="1" dirty="0" smtClean="0">
                <a:solidFill>
                  <a:schemeClr val="accent6">
                    <a:lumMod val="75000"/>
                  </a:schemeClr>
                </a:solidFill>
                <a:latin typeface="Arial" panose="020B0604020202020204" pitchFamily="34" charset="0"/>
                <a:cs typeface="Arial" panose="020B0604020202020204" pitchFamily="34" charset="0"/>
              </a:rPr>
              <a:t>)</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You Will Learn	</a:t>
            </a:r>
            <a:endParaRPr lang="en-US" dirty="0"/>
          </a:p>
        </p:txBody>
      </p:sp>
      <p:sp>
        <p:nvSpPr>
          <p:cNvPr id="5" name="Content Placeholder 4"/>
          <p:cNvSpPr>
            <a:spLocks noGrp="1"/>
          </p:cNvSpPr>
          <p:nvPr>
            <p:ph idx="1"/>
          </p:nvPr>
        </p:nvSpPr>
        <p:spPr/>
        <p:txBody>
          <a:bodyPr/>
          <a:lstStyle/>
          <a:p>
            <a:r>
              <a:rPr lang="en-US" dirty="0" smtClean="0"/>
              <a:t>Why R?</a:t>
            </a:r>
          </a:p>
          <a:p>
            <a:r>
              <a:rPr lang="en-US" dirty="0" smtClean="0"/>
              <a:t>R and </a:t>
            </a:r>
            <a:r>
              <a:rPr lang="en-US" dirty="0" err="1" smtClean="0"/>
              <a:t>RStudio</a:t>
            </a:r>
            <a:endParaRPr lang="en-US" dirty="0" smtClean="0"/>
          </a:p>
          <a:p>
            <a:r>
              <a:rPr lang="en-US" dirty="0" smtClean="0"/>
              <a:t>Working Environment</a:t>
            </a:r>
          </a:p>
          <a:p>
            <a:r>
              <a:rPr lang="en-US" dirty="0" smtClean="0"/>
              <a:t>Understanding </a:t>
            </a:r>
            <a:r>
              <a:rPr lang="en-US" dirty="0"/>
              <a:t>Data </a:t>
            </a:r>
            <a:r>
              <a:rPr lang="en-US" dirty="0" smtClean="0"/>
              <a:t>Types in R</a:t>
            </a:r>
          </a:p>
          <a:p>
            <a:r>
              <a:rPr lang="en-US" dirty="0" smtClean="0"/>
              <a:t>Assignment</a:t>
            </a:r>
          </a:p>
          <a:p>
            <a:r>
              <a:rPr lang="en-US" dirty="0" smtClean="0"/>
              <a:t>Reading in data</a:t>
            </a:r>
          </a:p>
          <a:p>
            <a:r>
              <a:rPr lang="en-US" dirty="0" smtClean="0"/>
              <a:t>Slicing and Dicing Data</a:t>
            </a:r>
          </a:p>
          <a:p>
            <a:r>
              <a:rPr lang="en-US" dirty="0" smtClean="0"/>
              <a:t>Basic Functions</a:t>
            </a:r>
          </a:p>
          <a:p>
            <a:r>
              <a:rPr lang="en-US" dirty="0" smtClean="0"/>
              <a:t>Basic Plots</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542064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Data</a:t>
            </a:r>
            <a:endParaRPr lang="en-US" dirty="0"/>
          </a:p>
        </p:txBody>
      </p:sp>
      <p:sp>
        <p:nvSpPr>
          <p:cNvPr id="3" name="Content Placeholder 2"/>
          <p:cNvSpPr>
            <a:spLocks noGrp="1"/>
          </p:cNvSpPr>
          <p:nvPr>
            <p:ph idx="1"/>
          </p:nvPr>
        </p:nvSpPr>
        <p:spPr/>
        <p:txBody>
          <a:bodyPr/>
          <a:lstStyle/>
          <a:p>
            <a:r>
              <a:rPr lang="en-US" dirty="0" smtClean="0"/>
              <a:t>Easiest way in a </a:t>
            </a:r>
            <a:r>
              <a:rPr lang="en-US" dirty="0" err="1" smtClean="0"/>
              <a:t>csv</a:t>
            </a:r>
            <a:endParaRPr lang="en-US" dirty="0" smtClean="0"/>
          </a:p>
          <a:p>
            <a:pPr>
              <a:buNone/>
            </a:pPr>
            <a:r>
              <a:rPr lang="en-US" b="1" dirty="0" smtClean="0">
                <a:solidFill>
                  <a:schemeClr val="accent6">
                    <a:lumMod val="75000"/>
                  </a:schemeClr>
                </a:solidFill>
                <a:latin typeface="Arial" pitchFamily="34" charset="0"/>
                <a:cs typeface="Arial" pitchFamily="34" charset="0"/>
              </a:rPr>
              <a:t>write.csv(</a:t>
            </a:r>
            <a:r>
              <a:rPr lang="en-US" b="1" dirty="0" smtClean="0">
                <a:solidFill>
                  <a:srgbClr val="0070C0"/>
                </a:solidFill>
                <a:latin typeface="Arial" pitchFamily="34" charset="0"/>
                <a:cs typeface="Arial" pitchFamily="34" charset="0"/>
              </a:rPr>
              <a:t>patients</a:t>
            </a:r>
            <a:r>
              <a:rPr lang="en-US" b="1" dirty="0" smtClean="0">
                <a:latin typeface="Arial" pitchFamily="34" charset="0"/>
                <a:cs typeface="Arial" pitchFamily="34" charset="0"/>
              </a:rPr>
              <a:t>, </a:t>
            </a:r>
            <a:r>
              <a:rPr lang="en-US" b="1" dirty="0" smtClean="0">
                <a:solidFill>
                  <a:schemeClr val="tx1"/>
                </a:solidFill>
                <a:latin typeface="Arial" pitchFamily="34" charset="0"/>
                <a:cs typeface="Arial" pitchFamily="34" charset="0"/>
              </a:rPr>
              <a:t>“patients.csv", </a:t>
            </a:r>
            <a:r>
              <a:rPr lang="en-US" b="1" dirty="0" err="1" smtClean="0">
                <a:solidFill>
                  <a:schemeClr val="accent1">
                    <a:lumMod val="50000"/>
                  </a:schemeClr>
                </a:solidFill>
                <a:latin typeface="Arial" pitchFamily="34" charset="0"/>
                <a:cs typeface="Arial" pitchFamily="34" charset="0"/>
              </a:rPr>
              <a:t>row.names</a:t>
            </a:r>
            <a:r>
              <a:rPr lang="en-US" b="1" dirty="0" smtClean="0">
                <a:latin typeface="Arial" pitchFamily="34" charset="0"/>
                <a:cs typeface="Arial" pitchFamily="34" charset="0"/>
              </a:rPr>
              <a:t> </a:t>
            </a:r>
            <a:r>
              <a:rPr lang="en-US" b="1" dirty="0" smtClean="0">
                <a:solidFill>
                  <a:schemeClr val="tx1"/>
                </a:solidFill>
                <a:latin typeface="Arial" pitchFamily="34" charset="0"/>
                <a:cs typeface="Arial" pitchFamily="34" charset="0"/>
              </a:rPr>
              <a:t>=</a:t>
            </a:r>
            <a:r>
              <a:rPr lang="en-US" b="1" dirty="0" smtClean="0">
                <a:latin typeface="Arial" pitchFamily="34" charset="0"/>
                <a:cs typeface="Arial" pitchFamily="34" charset="0"/>
              </a:rPr>
              <a:t> </a:t>
            </a:r>
            <a:r>
              <a:rPr lang="en-US" b="1" dirty="0" smtClean="0">
                <a:solidFill>
                  <a:schemeClr val="tx1"/>
                </a:solidFill>
                <a:latin typeface="Arial" pitchFamily="34" charset="0"/>
                <a:cs typeface="Arial" pitchFamily="34" charset="0"/>
              </a:rPr>
              <a:t>F</a:t>
            </a:r>
            <a:r>
              <a:rPr lang="en-US" b="1" dirty="0" smtClean="0">
                <a:solidFill>
                  <a:schemeClr val="accent6">
                    <a:lumMod val="75000"/>
                  </a:schemeClr>
                </a:solidFill>
                <a:latin typeface="Arial" pitchFamily="34" charset="0"/>
                <a:cs typeface="Arial" pitchFamily="34" charset="0"/>
              </a:rPr>
              <a:t>)</a:t>
            </a:r>
            <a:endParaRPr lang="en-US" b="1" dirty="0">
              <a:solidFill>
                <a:schemeClr val="accent6">
                  <a:lumMod val="75000"/>
                </a:schemeClr>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Exercise</a:t>
            </a:r>
            <a:endParaRPr lang="en-US" dirty="0"/>
          </a:p>
        </p:txBody>
      </p:sp>
      <p:sp>
        <p:nvSpPr>
          <p:cNvPr id="3" name="Content Placeholder 2"/>
          <p:cNvSpPr>
            <a:spLocks noGrp="1"/>
          </p:cNvSpPr>
          <p:nvPr>
            <p:ph idx="1"/>
          </p:nvPr>
        </p:nvSpPr>
        <p:spPr/>
        <p:txBody>
          <a:bodyPr/>
          <a:lstStyle/>
          <a:p>
            <a:r>
              <a:rPr lang="en-US" dirty="0" smtClean="0"/>
              <a:t>Plot a scatterplot using </a:t>
            </a:r>
            <a:r>
              <a:rPr lang="en-US" dirty="0" err="1" smtClean="0"/>
              <a:t>qplot</a:t>
            </a:r>
            <a:r>
              <a:rPr lang="en-US" dirty="0" smtClean="0"/>
              <a:t>() function, to look at relationship between </a:t>
            </a:r>
            <a:r>
              <a:rPr lang="en-US" dirty="0" err="1" smtClean="0"/>
              <a:t>dep_delay</a:t>
            </a:r>
            <a:r>
              <a:rPr lang="en-US" dirty="0" smtClean="0"/>
              <a:t> and </a:t>
            </a:r>
            <a:r>
              <a:rPr lang="en-US" dirty="0" err="1" smtClean="0"/>
              <a:t>visib</a:t>
            </a:r>
            <a:r>
              <a:rPr lang="en-US" dirty="0" smtClean="0"/>
              <a:t> (visibility). Use origin for color groups.</a:t>
            </a:r>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endParaRPr lang="en-US" dirty="0"/>
          </a:p>
        </p:txBody>
      </p:sp>
      <p:sp>
        <p:nvSpPr>
          <p:cNvPr id="3" name="Content Placeholder 2"/>
          <p:cNvSpPr>
            <a:spLocks noGrp="1"/>
          </p:cNvSpPr>
          <p:nvPr>
            <p:ph idx="1"/>
          </p:nvPr>
        </p:nvSpPr>
        <p:spPr/>
        <p:txBody>
          <a:bodyPr/>
          <a:lstStyle/>
          <a:p>
            <a:r>
              <a:rPr lang="en-US" dirty="0" smtClean="0"/>
              <a:t>Delay Prediction App: https://conniez.shinyapps.io/delayPredictor/</a:t>
            </a:r>
            <a:endParaRPr lang="en-US" dirty="0"/>
          </a:p>
        </p:txBody>
      </p:sp>
    </p:spTree>
    <p:extLst>
      <p:ext uri="{BB962C8B-B14F-4D97-AF65-F5344CB8AC3E}">
        <p14:creationId xmlns:p14="http://schemas.microsoft.com/office/powerpoint/2010/main" val="1522900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R</a:t>
            </a:r>
            <a:endParaRPr lang="en-US" dirty="0"/>
          </a:p>
        </p:txBody>
      </p:sp>
      <p:sp>
        <p:nvSpPr>
          <p:cNvPr id="3" name="Content Placeholder 2"/>
          <p:cNvSpPr>
            <a:spLocks noGrp="1"/>
          </p:cNvSpPr>
          <p:nvPr>
            <p:ph idx="1"/>
          </p:nvPr>
        </p:nvSpPr>
        <p:spPr/>
        <p:txBody>
          <a:bodyPr/>
          <a:lstStyle/>
          <a:p>
            <a:endParaRPr lang="en-US" dirty="0" smtClean="0">
              <a:solidFill>
                <a:schemeClr val="tx1"/>
              </a:solidFill>
            </a:endParaRPr>
          </a:p>
          <a:p>
            <a:endParaRPr lang="en-US" dirty="0">
              <a:solidFill>
                <a:schemeClr val="tx1"/>
              </a:solidFill>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17741707"/>
              </p:ext>
            </p:extLst>
          </p:nvPr>
        </p:nvGraphicFramePr>
        <p:xfrm>
          <a:off x="1066800" y="1600200"/>
          <a:ext cx="7010400" cy="2614388"/>
        </p:xfrm>
        <a:graphic>
          <a:graphicData uri="http://schemas.openxmlformats.org/drawingml/2006/table">
            <a:tbl>
              <a:tblPr firstRow="1" bandRow="1">
                <a:tableStyleId>{5C22544A-7EE6-4342-B048-85BDC9FD1C3A}</a:tableStyleId>
              </a:tblPr>
              <a:tblGrid>
                <a:gridCol w="3505200"/>
                <a:gridCol w="3505200"/>
              </a:tblGrid>
              <a:tr h="511268">
                <a:tc>
                  <a:txBody>
                    <a:bodyPr/>
                    <a:lstStyle/>
                    <a:p>
                      <a:r>
                        <a:rPr lang="en-US" dirty="0" smtClean="0"/>
                        <a:t>Limitation</a:t>
                      </a:r>
                      <a:endParaRPr lang="en-US" dirty="0"/>
                    </a:p>
                  </a:txBody>
                  <a:tcPr/>
                </a:tc>
                <a:tc>
                  <a:txBody>
                    <a:bodyPr/>
                    <a:lstStyle/>
                    <a:p>
                      <a:r>
                        <a:rPr lang="en-US" dirty="0" smtClean="0"/>
                        <a:t>How</a:t>
                      </a:r>
                      <a:r>
                        <a:rPr lang="en-US" baseline="0" dirty="0" smtClean="0"/>
                        <a:t> to Overcome</a:t>
                      </a:r>
                      <a:endParaRPr lang="en-US" dirty="0"/>
                    </a:p>
                  </a:txBody>
                  <a:tcPr/>
                </a:tc>
              </a:tr>
              <a:tr h="8824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Memory limits</a:t>
                      </a:r>
                    </a:p>
                    <a:p>
                      <a:endParaRPr lang="en-US" dirty="0"/>
                    </a:p>
                  </a:txBody>
                  <a:tcPr/>
                </a:tc>
                <a:tc>
                  <a:txBody>
                    <a:bodyPr/>
                    <a:lstStyle/>
                    <a:p>
                      <a:r>
                        <a:rPr lang="en-US" dirty="0" smtClean="0"/>
                        <a:t>Packages for parallelization and memory management. Check out  HP Distributed R,</a:t>
                      </a:r>
                      <a:r>
                        <a:rPr lang="en-US" baseline="0" dirty="0" smtClean="0"/>
                        <a:t> </a:t>
                      </a:r>
                      <a:r>
                        <a:rPr lang="en-US" baseline="0" dirty="0" err="1" smtClean="0"/>
                        <a:t>Biglm</a:t>
                      </a:r>
                      <a:r>
                        <a:rPr lang="en-US" baseline="0" dirty="0" smtClean="0"/>
                        <a:t>, </a:t>
                      </a:r>
                      <a:r>
                        <a:rPr lang="en-US" baseline="0" dirty="0" err="1" smtClean="0"/>
                        <a:t>ff</a:t>
                      </a:r>
                      <a:r>
                        <a:rPr lang="en-US" baseline="0" dirty="0" smtClean="0"/>
                        <a:t>, etc.</a:t>
                      </a:r>
                      <a:r>
                        <a:rPr lang="en-US" dirty="0" smtClean="0"/>
                        <a:t> </a:t>
                      </a:r>
                      <a:r>
                        <a:rPr lang="en-US" baseline="0" dirty="0" smtClean="0"/>
                        <a:t> </a:t>
                      </a:r>
                      <a:endParaRPr lang="en-US" dirty="0"/>
                    </a:p>
                  </a:txBody>
                  <a:tcPr/>
                </a:tc>
              </a:tr>
              <a:tr h="8824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Lack of official support</a:t>
                      </a:r>
                    </a:p>
                    <a:p>
                      <a:endParaRPr lang="en-US" dirty="0"/>
                    </a:p>
                  </a:txBody>
                  <a:tcPr/>
                </a:tc>
                <a:tc>
                  <a:txBody>
                    <a:bodyPr/>
                    <a:lstStyle/>
                    <a:p>
                      <a:r>
                        <a:rPr lang="en-US" dirty="0" smtClean="0"/>
                        <a:t>Google, </a:t>
                      </a:r>
                      <a:r>
                        <a:rPr lang="en-US" dirty="0" err="1" smtClean="0"/>
                        <a:t>StackOverflow</a:t>
                      </a:r>
                      <a:r>
                        <a:rPr lang="en-US" dirty="0" smtClean="0"/>
                        <a:t>.</a:t>
                      </a:r>
                      <a:r>
                        <a:rPr lang="en-US" baseline="0" dirty="0" smtClean="0"/>
                        <a:t> If package is new – submit issue to GitHub repo</a:t>
                      </a:r>
                      <a:endParaRPr lang="en-US" dirty="0"/>
                    </a:p>
                  </a:txBody>
                  <a:tcPr/>
                </a:tc>
              </a:tr>
            </a:tbl>
          </a:graphicData>
        </a:graphic>
      </p:graphicFrame>
    </p:spTree>
    <p:extLst>
      <p:ext uri="{BB962C8B-B14F-4D97-AF65-F5344CB8AC3E}">
        <p14:creationId xmlns:p14="http://schemas.microsoft.com/office/powerpoint/2010/main" val="2917389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learn more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Interactive Learning </a:t>
            </a:r>
          </a:p>
          <a:p>
            <a:pPr marL="0" indent="0">
              <a:buNone/>
            </a:pPr>
            <a:r>
              <a:rPr lang="en-US" sz="2400" dirty="0">
                <a:hlinkClick r:id="rId2"/>
              </a:rPr>
              <a:t>http://tryr.codeschool.com</a:t>
            </a:r>
            <a:r>
              <a:rPr lang="en-US" sz="2400" dirty="0" smtClean="0">
                <a:hlinkClick r:id="rId2"/>
              </a:rPr>
              <a:t>/</a:t>
            </a:r>
            <a:endParaRPr lang="en-US" sz="2400" dirty="0" smtClean="0"/>
          </a:p>
          <a:p>
            <a:pPr marL="0" indent="0">
              <a:buNone/>
            </a:pPr>
            <a:r>
              <a:rPr lang="en-US" sz="2400" dirty="0">
                <a:hlinkClick r:id="rId3"/>
              </a:rPr>
              <a:t>https://www.datacamp.com</a:t>
            </a:r>
            <a:r>
              <a:rPr lang="en-US" sz="2400" dirty="0" smtClean="0">
                <a:hlinkClick r:id="rId3"/>
              </a:rPr>
              <a:t>/</a:t>
            </a:r>
            <a:r>
              <a:rPr lang="en-US" sz="2400" dirty="0" smtClean="0"/>
              <a:t> </a:t>
            </a:r>
          </a:p>
          <a:p>
            <a:pPr marL="0" indent="0">
              <a:buNone/>
            </a:pPr>
            <a:r>
              <a:rPr lang="en-US" sz="2400" dirty="0">
                <a:hlinkClick r:id="rId4"/>
              </a:rPr>
              <a:t>https://</a:t>
            </a:r>
            <a:r>
              <a:rPr lang="en-US" sz="2400" dirty="0" smtClean="0">
                <a:hlinkClick r:id="rId4"/>
              </a:rPr>
              <a:t>www.teamleada.com/tutorials/introduction-to-statistical-programming-in-r</a:t>
            </a:r>
            <a:r>
              <a:rPr lang="en-US" sz="2400" dirty="0" smtClean="0"/>
              <a:t> </a:t>
            </a:r>
          </a:p>
          <a:p>
            <a:pPr marL="0" indent="0">
              <a:buNone/>
            </a:pPr>
            <a:r>
              <a:rPr lang="en-US" sz="2400" dirty="0" smtClean="0"/>
              <a:t>MOOC Course</a:t>
            </a:r>
          </a:p>
          <a:p>
            <a:pPr marL="0" indent="0">
              <a:buNone/>
            </a:pPr>
            <a:r>
              <a:rPr lang="en-US" sz="2400" dirty="0">
                <a:hlinkClick r:id="rId5"/>
              </a:rPr>
              <a:t>https://</a:t>
            </a:r>
            <a:r>
              <a:rPr lang="en-US" sz="2400" dirty="0" smtClean="0">
                <a:hlinkClick r:id="rId5"/>
              </a:rPr>
              <a:t>www.coursera.org/course/rprog</a:t>
            </a:r>
            <a:r>
              <a:rPr lang="en-US" sz="2400" dirty="0" smtClean="0"/>
              <a:t> </a:t>
            </a:r>
          </a:p>
          <a:p>
            <a:pPr marL="0" indent="0">
              <a:buNone/>
            </a:pPr>
            <a:r>
              <a:rPr lang="en-US" sz="2400" dirty="0" smtClean="0"/>
              <a:t>R Playground online (select R Programming)</a:t>
            </a:r>
            <a:endParaRPr lang="en-US" sz="2400" dirty="0"/>
          </a:p>
          <a:p>
            <a:pPr marL="0" indent="0">
              <a:buNone/>
            </a:pPr>
            <a:r>
              <a:rPr lang="en-US" sz="2400" dirty="0">
                <a:hlinkClick r:id="rId6"/>
              </a:rPr>
              <a:t>http://</a:t>
            </a:r>
            <a:r>
              <a:rPr lang="en-US" sz="2400" dirty="0" smtClean="0">
                <a:hlinkClick r:id="rId6"/>
              </a:rPr>
              <a:t>www.tutorialspoint.com</a:t>
            </a:r>
            <a:r>
              <a:rPr lang="en-US" sz="2400" dirty="0" smtClean="0"/>
              <a:t> </a:t>
            </a:r>
          </a:p>
          <a:p>
            <a:pPr marL="0" indent="0">
              <a:buNone/>
            </a:pPr>
            <a:r>
              <a:rPr lang="en-US" sz="2400" dirty="0" smtClean="0"/>
              <a:t>R Cheat Sheets</a:t>
            </a:r>
          </a:p>
          <a:p>
            <a:pPr marL="0" indent="0">
              <a:buNone/>
            </a:pPr>
            <a:r>
              <a:rPr lang="en-US" sz="2400" dirty="0">
                <a:hlinkClick r:id="rId7"/>
              </a:rPr>
              <a:t>http://</a:t>
            </a:r>
            <a:r>
              <a:rPr lang="en-US" sz="2400">
                <a:hlinkClick r:id="rId7"/>
              </a:rPr>
              <a:t>www.rstudio.com/resources/cheatsheets</a:t>
            </a:r>
            <a:r>
              <a:rPr lang="en-US" sz="2400" smtClean="0">
                <a:hlinkClick r:id="rId7"/>
              </a:rPr>
              <a:t>/</a:t>
            </a:r>
            <a:r>
              <a:rPr lang="en-US" sz="2400" smtClean="0"/>
              <a:t> </a:t>
            </a:r>
            <a:endParaRPr lang="en-US" sz="2400" dirty="0" smtClean="0"/>
          </a:p>
          <a:p>
            <a:pPr marL="0" indent="0">
              <a:buNone/>
            </a:pPr>
            <a:endParaRPr lang="en-US" sz="2400" dirty="0"/>
          </a:p>
        </p:txBody>
      </p:sp>
    </p:spTree>
    <p:extLst>
      <p:ext uri="{BB962C8B-B14F-4D97-AF65-F5344CB8AC3E}">
        <p14:creationId xmlns:p14="http://schemas.microsoft.com/office/powerpoint/2010/main" val="1842717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Resources</a:t>
            </a:r>
            <a:endParaRPr lang="en-US" dirty="0"/>
          </a:p>
        </p:txBody>
      </p:sp>
      <p:sp>
        <p:nvSpPr>
          <p:cNvPr id="3" name="Content Placeholder 2"/>
          <p:cNvSpPr>
            <a:spLocks noGrp="1"/>
          </p:cNvSpPr>
          <p:nvPr>
            <p:ph idx="1"/>
          </p:nvPr>
        </p:nvSpPr>
        <p:spPr/>
        <p:txBody>
          <a:bodyPr/>
          <a:lstStyle/>
          <a:p>
            <a:r>
              <a:rPr lang="en-US" dirty="0"/>
              <a:t>HP Distributed R http://www.vertica.com/hp-vertica-products/hp-vertica-distributed-r/</a:t>
            </a:r>
          </a:p>
          <a:p>
            <a:r>
              <a:rPr lang="en-US" dirty="0" smtClean="0"/>
              <a:t>Handling Big Data: packages - RODBC, </a:t>
            </a:r>
            <a:r>
              <a:rPr lang="en-US" dirty="0" err="1" smtClean="0"/>
              <a:t>Biglm</a:t>
            </a:r>
            <a:r>
              <a:rPr lang="en-US" dirty="0" smtClean="0"/>
              <a:t>, </a:t>
            </a:r>
            <a:r>
              <a:rPr lang="en-US" dirty="0" err="1" smtClean="0"/>
              <a:t>ff</a:t>
            </a:r>
            <a:r>
              <a:rPr lang="en-US" dirty="0" smtClean="0"/>
              <a:t>, </a:t>
            </a:r>
            <a:r>
              <a:rPr lang="en-US" dirty="0" err="1" smtClean="0"/>
              <a:t>bigmemory</a:t>
            </a:r>
            <a:r>
              <a:rPr lang="en-US" dirty="0" smtClean="0"/>
              <a:t>, snow, etc.</a:t>
            </a:r>
            <a:endParaRPr lang="en-US" dirty="0"/>
          </a:p>
        </p:txBody>
      </p:sp>
    </p:spTree>
    <p:extLst>
      <p:ext uri="{BB962C8B-B14F-4D97-AF65-F5344CB8AC3E}">
        <p14:creationId xmlns:p14="http://schemas.microsoft.com/office/powerpoint/2010/main" val="3807616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95400"/>
            <a:ext cx="8534400" cy="3733800"/>
          </a:xfrm>
        </p:spPr>
        <p:txBody>
          <a:bodyPr/>
          <a:lstStyle/>
          <a:p>
            <a:pPr algn="ctr"/>
            <a:r>
              <a:rPr lang="en-US" dirty="0" smtClean="0"/>
              <a:t>Thank You! Questions?</a:t>
            </a:r>
            <a:br>
              <a:rPr lang="en-US" dirty="0" smtClean="0"/>
            </a:br>
            <a:endParaRPr lang="en-US" dirty="0"/>
          </a:p>
        </p:txBody>
      </p:sp>
    </p:spTree>
    <p:extLst>
      <p:ext uri="{BB962C8B-B14F-4D97-AF65-F5344CB8AC3E}">
        <p14:creationId xmlns:p14="http://schemas.microsoft.com/office/powerpoint/2010/main" val="2937904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open-source </a:t>
            </a:r>
            <a:r>
              <a:rPr lang="en-US" dirty="0"/>
              <a:t>programming </a:t>
            </a:r>
            <a:r>
              <a:rPr lang="en-US" dirty="0" smtClean="0"/>
              <a:t>language </a:t>
            </a:r>
          </a:p>
          <a:p>
            <a:r>
              <a:rPr lang="en-US" dirty="0" smtClean="0"/>
              <a:t>massively </a:t>
            </a:r>
            <a:r>
              <a:rPr lang="en-US" dirty="0"/>
              <a:t>contributed to for over 20 years </a:t>
            </a:r>
            <a:r>
              <a:rPr lang="en-US" dirty="0" smtClean="0"/>
              <a:t>by </a:t>
            </a:r>
            <a:r>
              <a:rPr lang="en-US" dirty="0"/>
              <a:t>2 million users and thousands of developers worldwide</a:t>
            </a:r>
          </a:p>
          <a:p>
            <a:r>
              <a:rPr lang="en-US" dirty="0" smtClean="0"/>
              <a:t>over </a:t>
            </a:r>
            <a:r>
              <a:rPr lang="en-US" dirty="0"/>
              <a:t>5000 packages in statistics, data management and analysis, </a:t>
            </a:r>
            <a:r>
              <a:rPr lang="en-US" dirty="0" smtClean="0"/>
              <a:t>connecting to </a:t>
            </a:r>
            <a:r>
              <a:rPr lang="en-US" dirty="0"/>
              <a:t>databases, websites and </a:t>
            </a:r>
            <a:r>
              <a:rPr lang="en-US" dirty="0" smtClean="0"/>
              <a:t>software, </a:t>
            </a:r>
            <a:r>
              <a:rPr lang="en-US" dirty="0"/>
              <a:t>data visualization and </a:t>
            </a:r>
            <a:r>
              <a:rPr lang="en-US" dirty="0" smtClean="0"/>
              <a:t>more</a:t>
            </a:r>
          </a:p>
          <a:p>
            <a:r>
              <a:rPr lang="en-US" dirty="0"/>
              <a:t>download from http://cran.wustl.edu/</a:t>
            </a:r>
          </a:p>
          <a:p>
            <a:endParaRPr lang="en-US" dirty="0"/>
          </a:p>
        </p:txBody>
      </p:sp>
    </p:spTree>
    <p:extLst>
      <p:ext uri="{BB962C8B-B14F-4D97-AF65-F5344CB8AC3E}">
        <p14:creationId xmlns:p14="http://schemas.microsoft.com/office/powerpoint/2010/main" val="964936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R?</a:t>
            </a:r>
            <a:endParaRPr lang="en-US" dirty="0"/>
          </a:p>
        </p:txBody>
      </p:sp>
      <p:sp>
        <p:nvSpPr>
          <p:cNvPr id="5" name="Content Placeholder 4"/>
          <p:cNvSpPr>
            <a:spLocks noGrp="1"/>
          </p:cNvSpPr>
          <p:nvPr>
            <p:ph idx="1"/>
          </p:nvPr>
        </p:nvSpPr>
        <p:spPr/>
        <p:txBody>
          <a:bodyPr>
            <a:normAutofit/>
          </a:bodyPr>
          <a:lstStyle/>
          <a:p>
            <a:r>
              <a:rPr lang="en-US" dirty="0" smtClean="0"/>
              <a:t>automating data manipulations</a:t>
            </a:r>
          </a:p>
          <a:p>
            <a:r>
              <a:rPr lang="en-US" dirty="0" smtClean="0"/>
              <a:t>reproducible research</a:t>
            </a:r>
          </a:p>
          <a:p>
            <a:r>
              <a:rPr lang="en-US" dirty="0" smtClean="0"/>
              <a:t>sophisticated graphs and stat analyses</a:t>
            </a:r>
          </a:p>
          <a:p>
            <a:r>
              <a:rPr lang="en-US" dirty="0" smtClean="0"/>
              <a:t>distributed computing on large datasets</a:t>
            </a:r>
          </a:p>
          <a:p>
            <a:r>
              <a:rPr lang="en-US" dirty="0" smtClean="0"/>
              <a:t>publishing research results as a web app online</a:t>
            </a:r>
          </a:p>
          <a:p>
            <a:pPr marL="0" indent="0">
              <a:buNone/>
            </a:pPr>
            <a:r>
              <a:rPr lang="en-US" dirty="0" smtClean="0"/>
              <a:t>As opposed to other stat software</a:t>
            </a:r>
          </a:p>
          <a:p>
            <a:r>
              <a:rPr lang="en-US" dirty="0" smtClean="0"/>
              <a:t>freedom of control over functions and data manipulations</a:t>
            </a:r>
          </a:p>
          <a:p>
            <a:r>
              <a:rPr lang="en-US" dirty="0" smtClean="0"/>
              <a:t>access to all </a:t>
            </a:r>
            <a:r>
              <a:rPr lang="en-US" dirty="0"/>
              <a:t>l</a:t>
            </a:r>
            <a:r>
              <a:rPr lang="en-US" dirty="0" smtClean="0"/>
              <a:t>oaded data elements at all times</a:t>
            </a:r>
            <a:endParaRPr lang="en-US" dirty="0"/>
          </a:p>
        </p:txBody>
      </p:sp>
    </p:spTree>
    <p:extLst>
      <p:ext uri="{BB962C8B-B14F-4D97-AF65-F5344CB8AC3E}">
        <p14:creationId xmlns:p14="http://schemas.microsoft.com/office/powerpoint/2010/main" val="1049686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RStudio</a:t>
            </a:r>
            <a:endParaRPr lang="en-US" dirty="0"/>
          </a:p>
        </p:txBody>
      </p:sp>
      <p:sp>
        <p:nvSpPr>
          <p:cNvPr id="3" name="Content Placeholder 2"/>
          <p:cNvSpPr>
            <a:spLocks noGrp="1"/>
          </p:cNvSpPr>
          <p:nvPr>
            <p:ph idx="1"/>
          </p:nvPr>
        </p:nvSpPr>
        <p:spPr/>
        <p:txBody>
          <a:bodyPr/>
          <a:lstStyle/>
          <a:p>
            <a:r>
              <a:rPr lang="en-US" dirty="0"/>
              <a:t>u</a:t>
            </a:r>
            <a:r>
              <a:rPr lang="en-US" dirty="0" smtClean="0"/>
              <a:t>ser interface for R</a:t>
            </a:r>
          </a:p>
          <a:p>
            <a:r>
              <a:rPr lang="en-US" dirty="0" smtClean="0"/>
              <a:t>to change appearance: Tools/Global Options</a:t>
            </a:r>
          </a:p>
          <a:p>
            <a:r>
              <a:rPr lang="en-US" dirty="0"/>
              <a:t>download from http://www.rstudio.com/products/rstudio/download/</a:t>
            </a:r>
            <a:endParaRPr lang="en-US" dirty="0" smtClean="0"/>
          </a:p>
          <a:p>
            <a:endParaRPr lang="en-US" dirty="0"/>
          </a:p>
        </p:txBody>
      </p:sp>
    </p:spTree>
    <p:extLst>
      <p:ext uri="{BB962C8B-B14F-4D97-AF65-F5344CB8AC3E}">
        <p14:creationId xmlns:p14="http://schemas.microsoft.com/office/powerpoint/2010/main" val="30305019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Environment</a:t>
            </a:r>
            <a:endParaRPr lang="en-US" dirty="0"/>
          </a:p>
        </p:txBody>
      </p:sp>
      <p:sp>
        <p:nvSpPr>
          <p:cNvPr id="3" name="Content Placeholder 2"/>
          <p:cNvSpPr>
            <a:spLocks noGrp="1"/>
          </p:cNvSpPr>
          <p:nvPr>
            <p:ph idx="1"/>
          </p:nvPr>
        </p:nvSpPr>
        <p:spPr>
          <a:xfrm>
            <a:off x="304800" y="1295400"/>
            <a:ext cx="8382000" cy="1295400"/>
          </a:xfrm>
        </p:spPr>
        <p:txBody>
          <a:bodyPr>
            <a:normAutofit/>
          </a:bodyPr>
          <a:lstStyle/>
          <a:p>
            <a:pPr marL="0" indent="0">
              <a:buNone/>
            </a:pPr>
            <a:r>
              <a:rPr lang="en-US" sz="2400" dirty="0" smtClean="0"/>
              <a:t>Working directory – your location on the “computer map”</a:t>
            </a:r>
          </a:p>
          <a:p>
            <a:endParaRPr lang="en-US" sz="2400" dirty="0" smtClean="0"/>
          </a:p>
          <a:p>
            <a:endParaRPr lang="en-US" sz="2400" dirty="0"/>
          </a:p>
        </p:txBody>
      </p:sp>
      <p:pic>
        <p:nvPicPr>
          <p:cNvPr id="5" name="Picture 4" descr="WorkDir.png"/>
          <p:cNvPicPr>
            <a:picLocks noChangeAspect="1"/>
          </p:cNvPicPr>
          <p:nvPr/>
        </p:nvPicPr>
        <p:blipFill>
          <a:blip r:embed="rId3" cstate="print"/>
          <a:stretch>
            <a:fillRect/>
          </a:stretch>
        </p:blipFill>
        <p:spPr>
          <a:xfrm>
            <a:off x="1143000" y="2362200"/>
            <a:ext cx="6878010" cy="23053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829688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Environment</a:t>
            </a:r>
          </a:p>
        </p:txBody>
      </p:sp>
      <p:sp>
        <p:nvSpPr>
          <p:cNvPr id="3" name="Content Placeholder 2"/>
          <p:cNvSpPr>
            <a:spLocks noGrp="1"/>
          </p:cNvSpPr>
          <p:nvPr>
            <p:ph idx="1"/>
          </p:nvPr>
        </p:nvSpPr>
        <p:spPr/>
        <p:txBody>
          <a:bodyPr/>
          <a:lstStyle/>
          <a:p>
            <a:r>
              <a:rPr lang="en-US" sz="2400" dirty="0"/>
              <a:t>Getting help: </a:t>
            </a:r>
          </a:p>
          <a:p>
            <a:pPr marL="800100" lvl="2" indent="-342900">
              <a:buFont typeface="Arial" panose="020B0604020202020204" pitchFamily="34" charset="0"/>
              <a:buChar char="•"/>
            </a:pPr>
            <a:r>
              <a:rPr lang="en-US" sz="2400" dirty="0"/>
              <a:t>help(), </a:t>
            </a:r>
          </a:p>
          <a:p>
            <a:pPr marL="800100" lvl="2" indent="-342900">
              <a:buFont typeface="Arial" panose="020B0604020202020204" pitchFamily="34" charset="0"/>
              <a:buChar char="•"/>
            </a:pPr>
            <a:r>
              <a:rPr lang="en-US" sz="2400" dirty="0"/>
              <a:t>?c, </a:t>
            </a:r>
          </a:p>
          <a:p>
            <a:pPr marL="800100" lvl="2" indent="-342900">
              <a:buFont typeface="Arial" panose="020B0604020202020204" pitchFamily="34" charset="0"/>
              <a:buChar char="•"/>
            </a:pPr>
            <a:r>
              <a:rPr lang="en-US" sz="2400" dirty="0"/>
              <a:t>Help tab in </a:t>
            </a:r>
            <a:r>
              <a:rPr lang="en-US" sz="2400" dirty="0" err="1"/>
              <a:t>RStudio</a:t>
            </a:r>
            <a:endParaRPr lang="en-US" sz="2400" dirty="0"/>
          </a:p>
          <a:p>
            <a:endParaRPr lang="en-US" dirty="0"/>
          </a:p>
          <a:p>
            <a:endParaRPr lang="en-US" dirty="0"/>
          </a:p>
        </p:txBody>
      </p:sp>
      <p:pic>
        <p:nvPicPr>
          <p:cNvPr id="4" name="Picture 2" descr="C:\Users\connie\Box Sync\Data Center Collaboration\BrownSchoolSkillLabs\Stata\Workshops\R Workshop\Pics\Rstudio Menu.png"/>
          <p:cNvPicPr>
            <a:picLocks noChangeAspect="1" noChangeArrowheads="1"/>
          </p:cNvPicPr>
          <p:nvPr/>
        </p:nvPicPr>
        <p:blipFill>
          <a:blip r:embed="rId3" cstate="print"/>
          <a:srcRect/>
          <a:stretch>
            <a:fillRect/>
          </a:stretch>
        </p:blipFill>
        <p:spPr bwMode="auto">
          <a:xfrm>
            <a:off x="5105400" y="1524000"/>
            <a:ext cx="3529146" cy="3594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9106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Environment</a:t>
            </a:r>
            <a:endParaRPr lang="en-US" dirty="0"/>
          </a:p>
        </p:txBody>
      </p:sp>
      <p:sp>
        <p:nvSpPr>
          <p:cNvPr id="3" name="Content Placeholder 2"/>
          <p:cNvSpPr>
            <a:spLocks noGrp="1"/>
          </p:cNvSpPr>
          <p:nvPr>
            <p:ph idx="1"/>
          </p:nvPr>
        </p:nvSpPr>
        <p:spPr/>
        <p:txBody>
          <a:bodyPr/>
          <a:lstStyle/>
          <a:p>
            <a:r>
              <a:rPr lang="en-US" dirty="0" smtClean="0"/>
              <a:t>Comments: </a:t>
            </a:r>
          </a:p>
          <a:p>
            <a:pPr lvl="1">
              <a:buNone/>
            </a:pPr>
            <a:r>
              <a:rPr lang="en-US" b="1" dirty="0" smtClean="0">
                <a:solidFill>
                  <a:schemeClr val="tx1"/>
                </a:solidFill>
                <a:latin typeface="Arial" pitchFamily="34" charset="0"/>
                <a:cs typeface="Arial" pitchFamily="34" charset="0"/>
              </a:rPr>
              <a:t># comment here</a:t>
            </a:r>
          </a:p>
          <a:p>
            <a:r>
              <a:rPr lang="en-US" dirty="0" smtClean="0"/>
              <a:t>Installing and Loading packages: </a:t>
            </a:r>
          </a:p>
          <a:p>
            <a:pPr lvl="1">
              <a:buNone/>
            </a:pPr>
            <a:r>
              <a:rPr lang="en-US" b="1" dirty="0" err="1" smtClean="0">
                <a:solidFill>
                  <a:schemeClr val="tx1"/>
                </a:solidFill>
                <a:latin typeface="Arial" pitchFamily="34" charset="0"/>
                <a:cs typeface="Arial" pitchFamily="34" charset="0"/>
              </a:rPr>
              <a:t>install.packages</a:t>
            </a:r>
            <a:r>
              <a:rPr lang="en-US" b="1" dirty="0" smtClean="0">
                <a:solidFill>
                  <a:schemeClr val="tx1"/>
                </a:solidFill>
                <a:latin typeface="Arial" pitchFamily="34" charset="0"/>
                <a:cs typeface="Arial" pitchFamily="34" charset="0"/>
              </a:rPr>
              <a:t>(“ggplot2”) </a:t>
            </a:r>
          </a:p>
          <a:p>
            <a:pPr lvl="1">
              <a:buNone/>
            </a:pPr>
            <a:r>
              <a:rPr lang="en-US" b="1" dirty="0" err="1">
                <a:solidFill>
                  <a:schemeClr val="tx1"/>
                </a:solidFill>
                <a:latin typeface="Arial" pitchFamily="34" charset="0"/>
                <a:cs typeface="Arial" pitchFamily="34" charset="0"/>
              </a:rPr>
              <a:t>install.packages</a:t>
            </a:r>
            <a:r>
              <a:rPr lang="en-US" b="1" dirty="0" smtClean="0">
                <a:solidFill>
                  <a:schemeClr val="tx1"/>
                </a:solidFill>
                <a:latin typeface="Arial" pitchFamily="34" charset="0"/>
                <a:cs typeface="Arial" pitchFamily="34" charset="0"/>
              </a:rPr>
              <a:t>(“</a:t>
            </a:r>
            <a:r>
              <a:rPr lang="en-US" b="1" dirty="0" err="1" smtClean="0">
                <a:solidFill>
                  <a:schemeClr val="tx1"/>
                </a:solidFill>
                <a:latin typeface="Arial" pitchFamily="34" charset="0"/>
                <a:cs typeface="Arial" pitchFamily="34" charset="0"/>
              </a:rPr>
              <a:t>dplyr</a:t>
            </a:r>
            <a:r>
              <a:rPr lang="en-US" b="1" dirty="0" smtClean="0">
                <a:solidFill>
                  <a:schemeClr val="tx1"/>
                </a:solidFill>
                <a:latin typeface="Arial" pitchFamily="34" charset="0"/>
                <a:cs typeface="Arial" pitchFamily="34" charset="0"/>
              </a:rPr>
              <a:t>”) </a:t>
            </a:r>
            <a:endParaRPr lang="en-US" b="1" dirty="0">
              <a:solidFill>
                <a:schemeClr val="tx1"/>
              </a:solidFill>
              <a:latin typeface="Arial" pitchFamily="34" charset="0"/>
              <a:cs typeface="Arial" pitchFamily="34" charset="0"/>
            </a:endParaRPr>
          </a:p>
          <a:p>
            <a:pPr lvl="1">
              <a:buNone/>
            </a:pPr>
            <a:endParaRPr lang="en-US" b="1" dirty="0" smtClean="0">
              <a:solidFill>
                <a:schemeClr val="tx1"/>
              </a:solidFill>
              <a:latin typeface="Arial" pitchFamily="34" charset="0"/>
              <a:cs typeface="Arial" pitchFamily="34" charset="0"/>
            </a:endParaRPr>
          </a:p>
          <a:p>
            <a:pPr lvl="1">
              <a:buNone/>
            </a:pPr>
            <a:r>
              <a:rPr lang="en-US" b="1" dirty="0" smtClean="0">
                <a:solidFill>
                  <a:schemeClr val="tx1"/>
                </a:solidFill>
                <a:latin typeface="Arial" pitchFamily="34" charset="0"/>
                <a:cs typeface="Arial" pitchFamily="34" charset="0"/>
              </a:rPr>
              <a:t>library(ggplot2)</a:t>
            </a:r>
          </a:p>
          <a:p>
            <a:pPr lvl="1">
              <a:buNone/>
            </a:pPr>
            <a:r>
              <a:rPr lang="en-US" b="1" dirty="0" smtClean="0">
                <a:solidFill>
                  <a:schemeClr val="tx1"/>
                </a:solidFill>
                <a:latin typeface="Arial" pitchFamily="34" charset="0"/>
                <a:cs typeface="Arial" pitchFamily="34" charset="0"/>
              </a:rPr>
              <a:t>library(</a:t>
            </a:r>
            <a:r>
              <a:rPr lang="en-US" b="1" dirty="0" err="1" smtClean="0">
                <a:solidFill>
                  <a:schemeClr val="tx1"/>
                </a:solidFill>
                <a:latin typeface="Arial" pitchFamily="34" charset="0"/>
                <a:cs typeface="Arial" pitchFamily="34" charset="0"/>
              </a:rPr>
              <a:t>dplyr</a:t>
            </a:r>
            <a:r>
              <a:rPr lang="en-US" b="1" dirty="0" smtClean="0">
                <a:solidFill>
                  <a:schemeClr val="tx1"/>
                </a:solidFill>
                <a:latin typeface="Arial" pitchFamily="34" charset="0"/>
                <a:cs typeface="Arial" pitchFamily="34" charset="0"/>
              </a:rPr>
              <a:t>)</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image" Target="../media/image8.jpeg"/></Relationships>
</file>

<file path=ppt/theme/theme1.xml><?xml version="1.0" encoding="utf-8"?>
<a:theme xmlns:a="http://schemas.openxmlformats.org/drawingml/2006/main" name="IPH_Theme">
  <a:themeElements>
    <a:clrScheme name="Custom 5">
      <a:dk1>
        <a:sysClr val="windowText" lastClr="000000"/>
      </a:dk1>
      <a:lt1>
        <a:sysClr val="window" lastClr="FFFFFF"/>
      </a:lt1>
      <a:dk2>
        <a:srgbClr val="87919C"/>
      </a:dk2>
      <a:lt2>
        <a:srgbClr val="E7D1B9"/>
      </a:lt2>
      <a:accent1>
        <a:srgbClr val="9FBB03"/>
      </a:accent1>
      <a:accent2>
        <a:srgbClr val="9E0918"/>
      </a:accent2>
      <a:accent3>
        <a:srgbClr val="008080"/>
      </a:accent3>
      <a:accent4>
        <a:srgbClr val="D55262"/>
      </a:accent4>
      <a:accent5>
        <a:srgbClr val="439B20"/>
      </a:accent5>
      <a:accent6>
        <a:srgbClr val="9B79AF"/>
      </a:accent6>
      <a:hlink>
        <a:srgbClr val="007360"/>
      </a:hlink>
      <a:folHlink>
        <a:srgbClr val="9E0918"/>
      </a:folHlink>
    </a:clrScheme>
    <a:fontScheme name="Foundry">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Angles">
  <a:themeElements>
    <a:clrScheme name="Custom 5">
      <a:dk1>
        <a:sysClr val="windowText" lastClr="000000"/>
      </a:dk1>
      <a:lt1>
        <a:sysClr val="window" lastClr="FFFFFF"/>
      </a:lt1>
      <a:dk2>
        <a:srgbClr val="87919C"/>
      </a:dk2>
      <a:lt2>
        <a:srgbClr val="E7D1B9"/>
      </a:lt2>
      <a:accent1>
        <a:srgbClr val="9FBB03"/>
      </a:accent1>
      <a:accent2>
        <a:srgbClr val="9E0918"/>
      </a:accent2>
      <a:accent3>
        <a:srgbClr val="008080"/>
      </a:accent3>
      <a:accent4>
        <a:srgbClr val="D55262"/>
      </a:accent4>
      <a:accent5>
        <a:srgbClr val="439B20"/>
      </a:accent5>
      <a:accent6>
        <a:srgbClr val="9B79AF"/>
      </a:accent6>
      <a:hlink>
        <a:srgbClr val="007360"/>
      </a:hlink>
      <a:folHlink>
        <a:srgbClr val="9E0918"/>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_x0010_IPH_Theme.thmx</Template>
  <TotalTime>5396</TotalTime>
  <Words>4222</Words>
  <Application>Microsoft Office PowerPoint</Application>
  <PresentationFormat>On-screen Show (4:3)</PresentationFormat>
  <Paragraphs>428</Paragraphs>
  <Slides>36</Slides>
  <Notes>23</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IPH_Theme</vt:lpstr>
      <vt:lpstr>Angles</vt:lpstr>
      <vt:lpstr>R Workshop</vt:lpstr>
      <vt:lpstr>PowerPoint Presentation</vt:lpstr>
      <vt:lpstr>You Will Learn </vt:lpstr>
      <vt:lpstr>What is R?</vt:lpstr>
      <vt:lpstr>Why R?</vt:lpstr>
      <vt:lpstr>RStudio</vt:lpstr>
      <vt:lpstr>Working Environment</vt:lpstr>
      <vt:lpstr>Working Environment</vt:lpstr>
      <vt:lpstr>Working Environment</vt:lpstr>
      <vt:lpstr>Variables and Functions</vt:lpstr>
      <vt:lpstr>Assignment</vt:lpstr>
      <vt:lpstr>Understanding Data in R</vt:lpstr>
      <vt:lpstr>Reading in Datasets</vt:lpstr>
      <vt:lpstr>Practice Exercise</vt:lpstr>
      <vt:lpstr>Metadata</vt:lpstr>
      <vt:lpstr>Practice Exercise</vt:lpstr>
      <vt:lpstr>Understanding Data Types</vt:lpstr>
      <vt:lpstr>Understanding Data Types</vt:lpstr>
      <vt:lpstr>Understanding Data Types</vt:lpstr>
      <vt:lpstr>Practice Exercise</vt:lpstr>
      <vt:lpstr>Describing Data</vt:lpstr>
      <vt:lpstr>Slicing and Dicing</vt:lpstr>
      <vt:lpstr>Practice Exercise</vt:lpstr>
      <vt:lpstr>Creating New Variables</vt:lpstr>
      <vt:lpstr>Basic Functions</vt:lpstr>
      <vt:lpstr>Data Wrangling</vt:lpstr>
      <vt:lpstr>Data Wrangling</vt:lpstr>
      <vt:lpstr>Basic Plots</vt:lpstr>
      <vt:lpstr>Basic Plots</vt:lpstr>
      <vt:lpstr>Exporting Data</vt:lpstr>
      <vt:lpstr>Practice Exercise</vt:lpstr>
      <vt:lpstr>Putting It All Together</vt:lpstr>
      <vt:lpstr>Limitations of R</vt:lpstr>
      <vt:lpstr>Where to learn more</vt:lpstr>
      <vt:lpstr>More Resources</vt:lpstr>
      <vt:lpstr>Thank You! Questions? </vt:lpstr>
    </vt:vector>
  </TitlesOfParts>
  <Company>UMASS Medical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Lecture Slides to Accompany Online Curriculum</dc:title>
  <dc:creator>Connie Zabarovskaya</dc:creator>
  <cp:lastModifiedBy>Zabarovskaya, Kanstantsyia</cp:lastModifiedBy>
  <cp:revision>462</cp:revision>
  <cp:lastPrinted>2013-06-18T18:54:03Z</cp:lastPrinted>
  <dcterms:created xsi:type="dcterms:W3CDTF">2013-11-06T17:32:39Z</dcterms:created>
  <dcterms:modified xsi:type="dcterms:W3CDTF">2015-05-05T17:33:18Z</dcterms:modified>
</cp:coreProperties>
</file>