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0" r:id="rId9"/>
    <p:sldId id="264" r:id="rId10"/>
    <p:sldId id="268" r:id="rId11"/>
    <p:sldId id="269" r:id="rId12"/>
    <p:sldId id="270" r:id="rId13"/>
    <p:sldId id="265" r:id="rId14"/>
    <p:sldId id="272" r:id="rId15"/>
    <p:sldId id="271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7" d="100"/>
          <a:sy n="87" d="100"/>
        </p:scale>
        <p:origin x="-2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C77ADC-9B1E-468F-95BE-69E7F9909715}" type="doc">
      <dgm:prSet loTypeId="urn:microsoft.com/office/officeart/2005/8/layout/process2" loCatId="process" qsTypeId="urn:microsoft.com/office/officeart/2005/8/quickstyle/simple1" qsCatId="simple" csTypeId="urn:microsoft.com/office/officeart/2005/8/colors/colorful2" csCatId="colorful" phldr="1"/>
      <dgm:spPr/>
    </dgm:pt>
    <dgm:pt modelId="{63C49961-ED55-48EF-9792-A45FB585B7EA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Data set</a:t>
          </a:r>
          <a:endParaRPr lang="en-US" dirty="0">
            <a:solidFill>
              <a:sysClr val="windowText" lastClr="000000"/>
            </a:solidFill>
          </a:endParaRPr>
        </a:p>
      </dgm:t>
    </dgm:pt>
    <dgm:pt modelId="{E0154884-8272-4598-A744-41A8684D254F}" type="parTrans" cxnId="{890041F2-73DF-4E2C-A25C-1D15C5C27FC3}">
      <dgm:prSet/>
      <dgm:spPr/>
      <dgm:t>
        <a:bodyPr/>
        <a:lstStyle/>
        <a:p>
          <a:endParaRPr lang="en-US"/>
        </a:p>
      </dgm:t>
    </dgm:pt>
    <dgm:pt modelId="{392C726D-68D7-48F1-9725-CB2C24ED01DE}" type="sibTrans" cxnId="{890041F2-73DF-4E2C-A25C-1D15C5C27FC3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916E467E-F3C1-4858-839E-4495FA96A83D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ggvis() call</a:t>
          </a:r>
          <a:endParaRPr lang="en-US" dirty="0">
            <a:solidFill>
              <a:sysClr val="windowText" lastClr="000000"/>
            </a:solidFill>
          </a:endParaRPr>
        </a:p>
      </dgm:t>
    </dgm:pt>
    <dgm:pt modelId="{CEB6B28D-CBE9-4C8D-BC34-8BA25A6F99A6}" type="parTrans" cxnId="{E2F0A36E-B158-4101-A93C-BEC611BCBE4A}">
      <dgm:prSet/>
      <dgm:spPr/>
      <dgm:t>
        <a:bodyPr/>
        <a:lstStyle/>
        <a:p>
          <a:endParaRPr lang="en-US"/>
        </a:p>
      </dgm:t>
    </dgm:pt>
    <dgm:pt modelId="{CF15B14C-6312-4614-B835-916F1CFF8EF6}" type="sibTrans" cxnId="{E2F0A36E-B158-4101-A93C-BEC611BCBE4A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/>
        </a:p>
      </dgm:t>
    </dgm:pt>
    <dgm:pt modelId="{D9D65ED3-7A67-4409-80D3-9F46ECA37FB5}">
      <dgm:prSet phldrT="[Text]"/>
      <dgm:spPr/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plot call</a:t>
          </a:r>
          <a:endParaRPr lang="en-US" dirty="0">
            <a:solidFill>
              <a:sysClr val="windowText" lastClr="000000"/>
            </a:solidFill>
          </a:endParaRPr>
        </a:p>
      </dgm:t>
    </dgm:pt>
    <dgm:pt modelId="{E5F2FB25-FD51-46F8-8023-AA79F9F78B43}" type="parTrans" cxnId="{535154FE-A553-473A-B222-3C14C0644334}">
      <dgm:prSet/>
      <dgm:spPr/>
      <dgm:t>
        <a:bodyPr/>
        <a:lstStyle/>
        <a:p>
          <a:endParaRPr lang="en-US"/>
        </a:p>
      </dgm:t>
    </dgm:pt>
    <dgm:pt modelId="{3CDDA655-A283-4134-97CD-EAA67B650CF2}" type="sibTrans" cxnId="{535154FE-A553-473A-B222-3C14C0644334}">
      <dgm:prSet/>
      <dgm:spPr/>
      <dgm:t>
        <a:bodyPr/>
        <a:lstStyle/>
        <a:p>
          <a:endParaRPr lang="en-US"/>
        </a:p>
      </dgm:t>
    </dgm:pt>
    <dgm:pt modelId="{41DBD52D-138C-47AF-ADC4-452D4E74029C}" type="pres">
      <dgm:prSet presAssocID="{6DC77ADC-9B1E-468F-95BE-69E7F9909715}" presName="linearFlow" presStyleCnt="0">
        <dgm:presLayoutVars>
          <dgm:resizeHandles val="exact"/>
        </dgm:presLayoutVars>
      </dgm:prSet>
      <dgm:spPr/>
    </dgm:pt>
    <dgm:pt modelId="{391038E5-8706-4E1C-905A-B529104A7244}" type="pres">
      <dgm:prSet presAssocID="{63C49961-ED55-48EF-9792-A45FB585B7E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2DC9B-ED54-49B8-9159-B602311805A4}" type="pres">
      <dgm:prSet presAssocID="{392C726D-68D7-48F1-9725-CB2C24ED01DE}" presName="sibTrans" presStyleLbl="sibTrans2D1" presStyleIdx="0" presStyleCnt="2" custScaleX="140176" custScaleY="279212"/>
      <dgm:spPr/>
      <dgm:t>
        <a:bodyPr/>
        <a:lstStyle/>
        <a:p>
          <a:endParaRPr lang="en-US"/>
        </a:p>
      </dgm:t>
    </dgm:pt>
    <dgm:pt modelId="{D707440B-3A07-493A-BCED-4440139AE1A4}" type="pres">
      <dgm:prSet presAssocID="{392C726D-68D7-48F1-9725-CB2C24ED01DE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0FCBB2E-847C-4BFD-94B9-BEA6011B6A6C}" type="pres">
      <dgm:prSet presAssocID="{916E467E-F3C1-4858-839E-4495FA96A83D}" presName="node" presStyleLbl="node1" presStyleIdx="1" presStyleCnt="3" custLinFactNeighborX="721" custLinFactNeighborY="201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CA3383-0BB3-45D7-9685-4BDB893B5BF0}" type="pres">
      <dgm:prSet presAssocID="{CF15B14C-6312-4614-B835-916F1CFF8EF6}" presName="sibTrans" presStyleLbl="sibTrans2D1" presStyleIdx="1" presStyleCnt="2" custScaleX="133335" custScaleY="305849"/>
      <dgm:spPr/>
      <dgm:t>
        <a:bodyPr/>
        <a:lstStyle/>
        <a:p>
          <a:endParaRPr lang="en-US"/>
        </a:p>
      </dgm:t>
    </dgm:pt>
    <dgm:pt modelId="{F9DF075A-3AB4-4A7F-A9CB-C2BABBC465FE}" type="pres">
      <dgm:prSet presAssocID="{CF15B14C-6312-4614-B835-916F1CFF8EF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CA9411BF-007D-494C-9122-A4BA88A78C88}" type="pres">
      <dgm:prSet presAssocID="{D9D65ED3-7A67-4409-80D3-9F46ECA37FB5}" presName="node" presStyleLbl="node1" presStyleIdx="2" presStyleCnt="3" custLinFactY="3652" custLinFactNeighborX="721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62B33F-E134-47D9-93B6-D7655DD49E51}" type="presOf" srcId="{CF15B14C-6312-4614-B835-916F1CFF8EF6}" destId="{F9DF075A-3AB4-4A7F-A9CB-C2BABBC465FE}" srcOrd="1" destOrd="0" presId="urn:microsoft.com/office/officeart/2005/8/layout/process2"/>
    <dgm:cxn modelId="{84E4D085-B558-4928-9184-9A896300C6D1}" type="presOf" srcId="{63C49961-ED55-48EF-9792-A45FB585B7EA}" destId="{391038E5-8706-4E1C-905A-B529104A7244}" srcOrd="0" destOrd="0" presId="urn:microsoft.com/office/officeart/2005/8/layout/process2"/>
    <dgm:cxn modelId="{535154FE-A553-473A-B222-3C14C0644334}" srcId="{6DC77ADC-9B1E-468F-95BE-69E7F9909715}" destId="{D9D65ED3-7A67-4409-80D3-9F46ECA37FB5}" srcOrd="2" destOrd="0" parTransId="{E5F2FB25-FD51-46F8-8023-AA79F9F78B43}" sibTransId="{3CDDA655-A283-4134-97CD-EAA67B650CF2}"/>
    <dgm:cxn modelId="{1F571CFE-430A-4A1F-90A6-56CA657F87E1}" type="presOf" srcId="{392C726D-68D7-48F1-9725-CB2C24ED01DE}" destId="{D707440B-3A07-493A-BCED-4440139AE1A4}" srcOrd="1" destOrd="0" presId="urn:microsoft.com/office/officeart/2005/8/layout/process2"/>
    <dgm:cxn modelId="{E2F0A36E-B158-4101-A93C-BEC611BCBE4A}" srcId="{6DC77ADC-9B1E-468F-95BE-69E7F9909715}" destId="{916E467E-F3C1-4858-839E-4495FA96A83D}" srcOrd="1" destOrd="0" parTransId="{CEB6B28D-CBE9-4C8D-BC34-8BA25A6F99A6}" sibTransId="{CF15B14C-6312-4614-B835-916F1CFF8EF6}"/>
    <dgm:cxn modelId="{B0204772-21C4-41F1-A71E-B6D2BAF5C6BC}" type="presOf" srcId="{392C726D-68D7-48F1-9725-CB2C24ED01DE}" destId="{2E32DC9B-ED54-49B8-9159-B602311805A4}" srcOrd="0" destOrd="0" presId="urn:microsoft.com/office/officeart/2005/8/layout/process2"/>
    <dgm:cxn modelId="{C42F4360-39E4-4D5B-BE9B-6C9324708CCB}" type="presOf" srcId="{916E467E-F3C1-4858-839E-4495FA96A83D}" destId="{D0FCBB2E-847C-4BFD-94B9-BEA6011B6A6C}" srcOrd="0" destOrd="0" presId="urn:microsoft.com/office/officeart/2005/8/layout/process2"/>
    <dgm:cxn modelId="{0A0BB443-09E6-4D2E-BD97-AB4863CEB899}" type="presOf" srcId="{D9D65ED3-7A67-4409-80D3-9F46ECA37FB5}" destId="{CA9411BF-007D-494C-9122-A4BA88A78C88}" srcOrd="0" destOrd="0" presId="urn:microsoft.com/office/officeart/2005/8/layout/process2"/>
    <dgm:cxn modelId="{24BF2CCF-3368-4D7C-BD98-C46F3070FC09}" type="presOf" srcId="{CF15B14C-6312-4614-B835-916F1CFF8EF6}" destId="{BDCA3383-0BB3-45D7-9685-4BDB893B5BF0}" srcOrd="0" destOrd="0" presId="urn:microsoft.com/office/officeart/2005/8/layout/process2"/>
    <dgm:cxn modelId="{890041F2-73DF-4E2C-A25C-1D15C5C27FC3}" srcId="{6DC77ADC-9B1E-468F-95BE-69E7F9909715}" destId="{63C49961-ED55-48EF-9792-A45FB585B7EA}" srcOrd="0" destOrd="0" parTransId="{E0154884-8272-4598-A744-41A8684D254F}" sibTransId="{392C726D-68D7-48F1-9725-CB2C24ED01DE}"/>
    <dgm:cxn modelId="{C60C5009-7B34-4B8F-B727-AE8EAD1D17EB}" type="presOf" srcId="{6DC77ADC-9B1E-468F-95BE-69E7F9909715}" destId="{41DBD52D-138C-47AF-ADC4-452D4E74029C}" srcOrd="0" destOrd="0" presId="urn:microsoft.com/office/officeart/2005/8/layout/process2"/>
    <dgm:cxn modelId="{BBB8F429-E0AB-4B2F-B386-E77B0AC53A93}" type="presParOf" srcId="{41DBD52D-138C-47AF-ADC4-452D4E74029C}" destId="{391038E5-8706-4E1C-905A-B529104A7244}" srcOrd="0" destOrd="0" presId="urn:microsoft.com/office/officeart/2005/8/layout/process2"/>
    <dgm:cxn modelId="{D2C53476-E4F8-4E79-A9C3-45182CBAF9AC}" type="presParOf" srcId="{41DBD52D-138C-47AF-ADC4-452D4E74029C}" destId="{2E32DC9B-ED54-49B8-9159-B602311805A4}" srcOrd="1" destOrd="0" presId="urn:microsoft.com/office/officeart/2005/8/layout/process2"/>
    <dgm:cxn modelId="{5685E4A8-EB69-4388-8516-28A977534ECF}" type="presParOf" srcId="{2E32DC9B-ED54-49B8-9159-B602311805A4}" destId="{D707440B-3A07-493A-BCED-4440139AE1A4}" srcOrd="0" destOrd="0" presId="urn:microsoft.com/office/officeart/2005/8/layout/process2"/>
    <dgm:cxn modelId="{91114009-E9AA-4D1E-BD1C-B9A5AB8606EA}" type="presParOf" srcId="{41DBD52D-138C-47AF-ADC4-452D4E74029C}" destId="{D0FCBB2E-847C-4BFD-94B9-BEA6011B6A6C}" srcOrd="2" destOrd="0" presId="urn:microsoft.com/office/officeart/2005/8/layout/process2"/>
    <dgm:cxn modelId="{DA7B6F13-71B9-4BCB-B25B-35118BB16E3F}" type="presParOf" srcId="{41DBD52D-138C-47AF-ADC4-452D4E74029C}" destId="{BDCA3383-0BB3-45D7-9685-4BDB893B5BF0}" srcOrd="3" destOrd="0" presId="urn:microsoft.com/office/officeart/2005/8/layout/process2"/>
    <dgm:cxn modelId="{8E426297-399F-4BA4-A4DE-A2CE64A918F5}" type="presParOf" srcId="{BDCA3383-0BB3-45D7-9685-4BDB893B5BF0}" destId="{F9DF075A-3AB4-4A7F-A9CB-C2BABBC465FE}" srcOrd="0" destOrd="0" presId="urn:microsoft.com/office/officeart/2005/8/layout/process2"/>
    <dgm:cxn modelId="{253315FB-A043-4A0C-A448-5B584657B13B}" type="presParOf" srcId="{41DBD52D-138C-47AF-ADC4-452D4E74029C}" destId="{CA9411BF-007D-494C-9122-A4BA88A78C8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E2544B-6318-4978-9911-5D6D47C3887F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1" csCatId="accent1" phldr="1"/>
      <dgm:spPr/>
    </dgm:pt>
    <dgm:pt modelId="{9C59A0CF-A3B1-405B-9873-713E726BA272}">
      <dgm:prSet phldrT="[Text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 smtClean="0"/>
            <a:t>Other variables can be added using 'fill', 'stroke', 'size', and 'shape‘</a:t>
          </a:r>
          <a:br>
            <a:rPr lang="en-US" sz="1600" dirty="0" smtClean="0"/>
          </a:b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&gt; mtcars %&gt;%</a:t>
          </a:r>
          <a:b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   ggvis(x=~wt,  y=~mpg, </a:t>
          </a:r>
          <a:r>
            <a:rPr lang="en-US" sz="1600" b="1" dirty="0" smtClean="0">
              <a:latin typeface="Arial" panose="020B0604020202020204" pitchFamily="34" charset="0"/>
              <a:cs typeface="Arial" panose="020B0604020202020204" pitchFamily="34" charset="0"/>
            </a:rPr>
            <a:t>fill= ~gear</a:t>
          </a: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) %&gt;%</a:t>
          </a:r>
          <a:b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   layer_points()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F59F82-A403-41C2-BEC0-F3C2F72ABA10}" type="parTrans" cxnId="{D440A407-D922-427F-A79C-17AEE680BE9A}">
      <dgm:prSet/>
      <dgm:spPr/>
      <dgm:t>
        <a:bodyPr/>
        <a:lstStyle/>
        <a:p>
          <a:endParaRPr lang="en-US"/>
        </a:p>
      </dgm:t>
    </dgm:pt>
    <dgm:pt modelId="{964E1F21-1D5D-4519-B1F6-67ECF639219B}" type="sibTrans" cxnId="{D440A407-D922-427F-A79C-17AEE680BE9A}">
      <dgm:prSet/>
      <dgm:spPr/>
      <dgm:t>
        <a:bodyPr/>
        <a:lstStyle/>
        <a:p>
          <a:endParaRPr lang="en-US"/>
        </a:p>
      </dgm:t>
    </dgm:pt>
    <dgm:pt modelId="{15C95EDE-11B1-43D0-BB3E-6DEC31711E7E}">
      <dgm:prSet phldrT="[Text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 smtClean="0"/>
            <a:t>To fix elements (e.g., color, opacity, size, shape, stroke)  use ‘:=‘ instead of ‘=‘ </a:t>
          </a:r>
          <a:br>
            <a:rPr lang="en-US" sz="1600" dirty="0" smtClean="0"/>
          </a:b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&gt; mtcars %&gt;%</a:t>
          </a:r>
          <a:b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   ggvis(x=~wt, y=~mpg, </a:t>
          </a:r>
          <a:r>
            <a:rPr lang="en-US" sz="1600" b="1" dirty="0" smtClean="0">
              <a:latin typeface="Arial" panose="020B0604020202020204" pitchFamily="34" charset="0"/>
              <a:cs typeface="Arial" panose="020B0604020202020204" pitchFamily="34" charset="0"/>
            </a:rPr>
            <a:t>fill= ~gear, opacity := 0.5, size := 300</a:t>
          </a: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)     %&gt;%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   layer_points()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A0DF04-00E4-4BA3-A20C-77CC92A42C8C}" type="parTrans" cxnId="{5F13E532-F73E-4795-9CC9-DE16EC0A6F9F}">
      <dgm:prSet/>
      <dgm:spPr/>
      <dgm:t>
        <a:bodyPr/>
        <a:lstStyle/>
        <a:p>
          <a:endParaRPr lang="en-US"/>
        </a:p>
      </dgm:t>
    </dgm:pt>
    <dgm:pt modelId="{6FC764D2-BB94-4929-9C39-639A4DB3ED40}" type="sibTrans" cxnId="{5F13E532-F73E-4795-9CC9-DE16EC0A6F9F}">
      <dgm:prSet/>
      <dgm:spPr/>
      <dgm:t>
        <a:bodyPr/>
        <a:lstStyle/>
        <a:p>
          <a:endParaRPr lang="en-US"/>
        </a:p>
      </dgm:t>
    </dgm:pt>
    <dgm:pt modelId="{FD9527CA-27A3-4546-B7A3-B070F27A2A54}" type="pres">
      <dgm:prSet presAssocID="{A7E2544B-6318-4978-9911-5D6D47C3887F}" presName="diagram" presStyleCnt="0">
        <dgm:presLayoutVars>
          <dgm:dir/>
        </dgm:presLayoutVars>
      </dgm:prSet>
      <dgm:spPr/>
    </dgm:pt>
    <dgm:pt modelId="{A2301DAA-4317-42F0-82CB-285AE9B7F5DD}" type="pres">
      <dgm:prSet presAssocID="{9C59A0CF-A3B1-405B-9873-713E726BA272}" presName="composite" presStyleCnt="0"/>
      <dgm:spPr/>
    </dgm:pt>
    <dgm:pt modelId="{0BC6F2B5-071A-4A89-8BB7-05696BD8055A}" type="pres">
      <dgm:prSet presAssocID="{9C59A0CF-A3B1-405B-9873-713E726BA272}" presName="Image" presStyleLbl="bgShp" presStyleIdx="0" presStyleCnt="2" custScaleX="160719" custScaleY="165195" custLinFactNeighborX="-92" custLinFactNeighborY="-322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000" r="-1000"/>
          </a:stretch>
        </a:blipFill>
      </dgm:spPr>
    </dgm:pt>
    <dgm:pt modelId="{C44E31A1-0F9D-44BC-92C9-6679807EA072}" type="pres">
      <dgm:prSet presAssocID="{9C59A0CF-A3B1-405B-9873-713E726BA272}" presName="Parent" presStyleLbl="node0" presStyleIdx="0" presStyleCnt="2" custScaleX="157433" custScaleY="263221" custLinFactY="45064" custLinFactNeighborX="-1964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3877E8-E858-4CB6-9164-519EB711E293}" type="pres">
      <dgm:prSet presAssocID="{964E1F21-1D5D-4519-B1F6-67ECF639219B}" presName="sibTrans" presStyleCnt="0"/>
      <dgm:spPr/>
    </dgm:pt>
    <dgm:pt modelId="{C549CFD0-4FFD-46DE-92F7-27018941C80E}" type="pres">
      <dgm:prSet presAssocID="{15C95EDE-11B1-43D0-BB3E-6DEC31711E7E}" presName="composite" presStyleCnt="0"/>
      <dgm:spPr/>
    </dgm:pt>
    <dgm:pt modelId="{05F59EBD-1F1E-4AE1-A9F2-AF279F9C3505}" type="pres">
      <dgm:prSet presAssocID="{15C95EDE-11B1-43D0-BB3E-6DEC31711E7E}" presName="Image" presStyleLbl="bgShp" presStyleIdx="1" presStyleCnt="2" custScaleX="150183" custScaleY="153996" custLinFactNeighborX="-11651" custLinFactNeighborY="-3160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5000" r="-5000"/>
          </a:stretch>
        </a:blipFill>
      </dgm:spPr>
    </dgm:pt>
    <dgm:pt modelId="{B851E1C1-C99C-43C6-9961-BF764DC3EDA1}" type="pres">
      <dgm:prSet presAssocID="{15C95EDE-11B1-43D0-BB3E-6DEC31711E7E}" presName="Parent" presStyleLbl="node0" presStyleIdx="1" presStyleCnt="2" custScaleX="175022" custScaleY="288126" custLinFactY="48705" custLinFactNeighborX="-2537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13E532-F73E-4795-9CC9-DE16EC0A6F9F}" srcId="{A7E2544B-6318-4978-9911-5D6D47C3887F}" destId="{15C95EDE-11B1-43D0-BB3E-6DEC31711E7E}" srcOrd="1" destOrd="0" parTransId="{E4A0DF04-00E4-4BA3-A20C-77CC92A42C8C}" sibTransId="{6FC764D2-BB94-4929-9C39-639A4DB3ED40}"/>
    <dgm:cxn modelId="{008F3017-CBC7-4B6D-83A3-18F469A0B16E}" type="presOf" srcId="{A7E2544B-6318-4978-9911-5D6D47C3887F}" destId="{FD9527CA-27A3-4546-B7A3-B070F27A2A54}" srcOrd="0" destOrd="0" presId="urn:microsoft.com/office/officeart/2008/layout/BendingPictureCaption"/>
    <dgm:cxn modelId="{6CB9BA2C-CA25-45D1-8402-1A7879352C47}" type="presOf" srcId="{15C95EDE-11B1-43D0-BB3E-6DEC31711E7E}" destId="{B851E1C1-C99C-43C6-9961-BF764DC3EDA1}" srcOrd="0" destOrd="0" presId="urn:microsoft.com/office/officeart/2008/layout/BendingPictureCaption"/>
    <dgm:cxn modelId="{A314482B-91C0-48E0-B6AC-9D6187D329F0}" type="presOf" srcId="{9C59A0CF-A3B1-405B-9873-713E726BA272}" destId="{C44E31A1-0F9D-44BC-92C9-6679807EA072}" srcOrd="0" destOrd="0" presId="urn:microsoft.com/office/officeart/2008/layout/BendingPictureCaption"/>
    <dgm:cxn modelId="{D440A407-D922-427F-A79C-17AEE680BE9A}" srcId="{A7E2544B-6318-4978-9911-5D6D47C3887F}" destId="{9C59A0CF-A3B1-405B-9873-713E726BA272}" srcOrd="0" destOrd="0" parTransId="{21F59F82-A403-41C2-BEC0-F3C2F72ABA10}" sibTransId="{964E1F21-1D5D-4519-B1F6-67ECF639219B}"/>
    <dgm:cxn modelId="{69845348-DEE0-41AE-87AE-DD88468B4D7A}" type="presParOf" srcId="{FD9527CA-27A3-4546-B7A3-B070F27A2A54}" destId="{A2301DAA-4317-42F0-82CB-285AE9B7F5DD}" srcOrd="0" destOrd="0" presId="urn:microsoft.com/office/officeart/2008/layout/BendingPictureCaption"/>
    <dgm:cxn modelId="{806D9D81-191A-4B16-AE07-CDB76ED74758}" type="presParOf" srcId="{A2301DAA-4317-42F0-82CB-285AE9B7F5DD}" destId="{0BC6F2B5-071A-4A89-8BB7-05696BD8055A}" srcOrd="0" destOrd="0" presId="urn:microsoft.com/office/officeart/2008/layout/BendingPictureCaption"/>
    <dgm:cxn modelId="{B2E17913-5FE4-4669-8688-49980B32ED4D}" type="presParOf" srcId="{A2301DAA-4317-42F0-82CB-285AE9B7F5DD}" destId="{C44E31A1-0F9D-44BC-92C9-6679807EA072}" srcOrd="1" destOrd="0" presId="urn:microsoft.com/office/officeart/2008/layout/BendingPictureCaption"/>
    <dgm:cxn modelId="{FC450A27-DB10-484D-AC9F-D032C297AAA7}" type="presParOf" srcId="{FD9527CA-27A3-4546-B7A3-B070F27A2A54}" destId="{6F3877E8-E858-4CB6-9164-519EB711E293}" srcOrd="1" destOrd="0" presId="urn:microsoft.com/office/officeart/2008/layout/BendingPictureCaption"/>
    <dgm:cxn modelId="{7CCDA516-8B62-4DD0-A39D-9B520F4E574E}" type="presParOf" srcId="{FD9527CA-27A3-4546-B7A3-B070F27A2A54}" destId="{C549CFD0-4FFD-46DE-92F7-27018941C80E}" srcOrd="2" destOrd="0" presId="urn:microsoft.com/office/officeart/2008/layout/BendingPictureCaption"/>
    <dgm:cxn modelId="{9B68AAE3-8A19-4949-95D5-6405ED23E4BD}" type="presParOf" srcId="{C549CFD0-4FFD-46DE-92F7-27018941C80E}" destId="{05F59EBD-1F1E-4AE1-A9F2-AF279F9C3505}" srcOrd="0" destOrd="0" presId="urn:microsoft.com/office/officeart/2008/layout/BendingPictureCaption"/>
    <dgm:cxn modelId="{04016443-F00F-4B48-81E7-B97D55F70629}" type="presParOf" srcId="{C549CFD0-4FFD-46DE-92F7-27018941C80E}" destId="{B851E1C1-C99C-43C6-9961-BF764DC3EDA1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88D5DD-A2AD-4A38-BB93-FFD5CCD6477F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</dgm:pt>
    <dgm:pt modelId="{EDC5638A-5F2C-4341-BF8A-722EF25D460A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Without y2 in ggvis() call (values are different due to runif())</a:t>
          </a:r>
          <a:endParaRPr lang="en-US" dirty="0"/>
        </a:p>
      </dgm:t>
    </dgm:pt>
    <dgm:pt modelId="{4550AE72-DD65-48E9-A5A6-0C0B21A13142}" type="parTrans" cxnId="{5303FD3D-E95A-4626-9DFF-F11EEE470896}">
      <dgm:prSet/>
      <dgm:spPr/>
      <dgm:t>
        <a:bodyPr/>
        <a:lstStyle/>
        <a:p>
          <a:endParaRPr lang="en-US"/>
        </a:p>
      </dgm:t>
    </dgm:pt>
    <dgm:pt modelId="{3E18FAFD-BD95-4400-9A4A-0211988C4487}" type="sibTrans" cxnId="{5303FD3D-E95A-4626-9DFF-F11EEE470896}">
      <dgm:prSet/>
      <dgm:spPr/>
      <dgm:t>
        <a:bodyPr/>
        <a:lstStyle/>
        <a:p>
          <a:endParaRPr lang="en-US"/>
        </a:p>
      </dgm:t>
    </dgm:pt>
    <dgm:pt modelId="{237B54A2-BAB8-46DD-BDAF-4710D91A246E}" type="pres">
      <dgm:prSet presAssocID="{1388D5DD-A2AD-4A38-BB93-FFD5CCD6477F}" presName="diagram" presStyleCnt="0">
        <dgm:presLayoutVars>
          <dgm:dir/>
        </dgm:presLayoutVars>
      </dgm:prSet>
      <dgm:spPr/>
    </dgm:pt>
    <dgm:pt modelId="{35432B8F-4DD4-46E0-9FEB-6DFEECE4B4DE}" type="pres">
      <dgm:prSet presAssocID="{EDC5638A-5F2C-4341-BF8A-722EF25D460A}" presName="composite" presStyleCnt="0"/>
      <dgm:spPr/>
    </dgm:pt>
    <dgm:pt modelId="{3B0D5E4A-B1A5-492C-BAFF-C13293BB7D24}" type="pres">
      <dgm:prSet presAssocID="{EDC5638A-5F2C-4341-BF8A-722EF25D460A}" presName="Image" presStyleLbl="bgShp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9000" r="-9000"/>
          </a:stretch>
        </a:blipFill>
      </dgm:spPr>
    </dgm:pt>
    <dgm:pt modelId="{B4E2BC95-681D-4AF6-BC13-2C1F909BC34E}" type="pres">
      <dgm:prSet presAssocID="{EDC5638A-5F2C-4341-BF8A-722EF25D460A}" presName="Parent" presStyleLbl="node0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03FD3D-E95A-4626-9DFF-F11EEE470896}" srcId="{1388D5DD-A2AD-4A38-BB93-FFD5CCD6477F}" destId="{EDC5638A-5F2C-4341-BF8A-722EF25D460A}" srcOrd="0" destOrd="0" parTransId="{4550AE72-DD65-48E9-A5A6-0C0B21A13142}" sibTransId="{3E18FAFD-BD95-4400-9A4A-0211988C4487}"/>
    <dgm:cxn modelId="{1118C51D-CCB6-4535-8A97-516B4C6EAE02}" type="presOf" srcId="{EDC5638A-5F2C-4341-BF8A-722EF25D460A}" destId="{B4E2BC95-681D-4AF6-BC13-2C1F909BC34E}" srcOrd="0" destOrd="0" presId="urn:microsoft.com/office/officeart/2008/layout/BendingPictureCaption"/>
    <dgm:cxn modelId="{6B1AB632-C1BD-45C7-998F-57B608D83965}" type="presOf" srcId="{1388D5DD-A2AD-4A38-BB93-FFD5CCD6477F}" destId="{237B54A2-BAB8-46DD-BDAF-4710D91A246E}" srcOrd="0" destOrd="0" presId="urn:microsoft.com/office/officeart/2008/layout/BendingPictureCaption"/>
    <dgm:cxn modelId="{3897FA80-820E-4DE6-BEED-B5E83BFF3D86}" type="presParOf" srcId="{237B54A2-BAB8-46DD-BDAF-4710D91A246E}" destId="{35432B8F-4DD4-46E0-9FEB-6DFEECE4B4DE}" srcOrd="0" destOrd="0" presId="urn:microsoft.com/office/officeart/2008/layout/BendingPictureCaption"/>
    <dgm:cxn modelId="{5D619034-A337-4965-8533-D53190AE55F1}" type="presParOf" srcId="{35432B8F-4DD4-46E0-9FEB-6DFEECE4B4DE}" destId="{3B0D5E4A-B1A5-492C-BAFF-C13293BB7D24}" srcOrd="0" destOrd="0" presId="urn:microsoft.com/office/officeart/2008/layout/BendingPictureCaption"/>
    <dgm:cxn modelId="{35691266-D8C9-4C77-97C5-37763FE3E50A}" type="presParOf" srcId="{35432B8F-4DD4-46E0-9FEB-6DFEECE4B4DE}" destId="{B4E2BC95-681D-4AF6-BC13-2C1F909BC34E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91038E5-8706-4E1C-905A-B529104A7244}">
      <dsp:nvSpPr>
        <dsp:cNvPr id="0" name=""/>
        <dsp:cNvSpPr/>
      </dsp:nvSpPr>
      <dsp:spPr>
        <a:xfrm>
          <a:off x="0" y="0"/>
          <a:ext cx="1905000" cy="10667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ysClr val="windowText" lastClr="000000"/>
              </a:solidFill>
            </a:rPr>
            <a:t>Data set</a:t>
          </a:r>
          <a:endParaRPr lang="en-US" sz="3000" kern="1200" dirty="0">
            <a:solidFill>
              <a:sysClr val="windowText" lastClr="000000"/>
            </a:solidFill>
          </a:endParaRPr>
        </a:p>
      </dsp:txBody>
      <dsp:txXfrm>
        <a:off x="0" y="0"/>
        <a:ext cx="1905000" cy="1066799"/>
      </dsp:txXfrm>
    </dsp:sp>
    <dsp:sp modelId="{2E32DC9B-ED54-49B8-9159-B602311805A4}">
      <dsp:nvSpPr>
        <dsp:cNvPr id="0" name=""/>
        <dsp:cNvSpPr/>
      </dsp:nvSpPr>
      <dsp:spPr>
        <a:xfrm rot="5400000">
          <a:off x="653625" y="680892"/>
          <a:ext cx="597748" cy="1340385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1905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5400000">
        <a:off x="653625" y="680892"/>
        <a:ext cx="597748" cy="1340385"/>
      </dsp:txXfrm>
    </dsp:sp>
    <dsp:sp modelId="{D0FCBB2E-847C-4BFD-94B9-BEA6011B6A6C}">
      <dsp:nvSpPr>
        <dsp:cNvPr id="0" name=""/>
        <dsp:cNvSpPr/>
      </dsp:nvSpPr>
      <dsp:spPr>
        <a:xfrm>
          <a:off x="0" y="1635369"/>
          <a:ext cx="1905000" cy="1066799"/>
        </a:xfrm>
        <a:prstGeom prst="roundRect">
          <a:avLst>
            <a:gd name="adj" fmla="val 10000"/>
          </a:avLst>
        </a:prstGeom>
        <a:solidFill>
          <a:schemeClr val="accent2">
            <a:hueOff val="1373170"/>
            <a:satOff val="-24404"/>
            <a:lumOff val="7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ysClr val="windowText" lastClr="000000"/>
              </a:solidFill>
            </a:rPr>
            <a:t>ggvis() call</a:t>
          </a:r>
          <a:endParaRPr lang="en-US" sz="3000" kern="1200" dirty="0">
            <a:solidFill>
              <a:sysClr val="windowText" lastClr="000000"/>
            </a:solidFill>
          </a:endParaRPr>
        </a:p>
      </dsp:txBody>
      <dsp:txXfrm>
        <a:off x="0" y="1635369"/>
        <a:ext cx="1905000" cy="1066799"/>
      </dsp:txXfrm>
    </dsp:sp>
    <dsp:sp modelId="{BDCA3383-0BB3-45D7-9685-4BDB893B5BF0}">
      <dsp:nvSpPr>
        <dsp:cNvPr id="0" name=""/>
        <dsp:cNvSpPr/>
      </dsp:nvSpPr>
      <dsp:spPr>
        <a:xfrm rot="5400000">
          <a:off x="703381" y="2217155"/>
          <a:ext cx="498236" cy="1468258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1905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5400000">
        <a:off x="703381" y="2217155"/>
        <a:ext cx="498236" cy="1468258"/>
      </dsp:txXfrm>
    </dsp:sp>
    <dsp:sp modelId="{CA9411BF-007D-494C-9122-A4BA88A78C88}">
      <dsp:nvSpPr>
        <dsp:cNvPr id="0" name=""/>
        <dsp:cNvSpPr/>
      </dsp:nvSpPr>
      <dsp:spPr>
        <a:xfrm>
          <a:off x="0" y="3200400"/>
          <a:ext cx="1905000" cy="1066799"/>
        </a:xfrm>
        <a:prstGeom prst="roundRect">
          <a:avLst>
            <a:gd name="adj" fmla="val 10000"/>
          </a:avLst>
        </a:prstGeom>
        <a:solidFill>
          <a:schemeClr val="accent2">
            <a:hueOff val="2746340"/>
            <a:satOff val="-48808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ysClr val="windowText" lastClr="000000"/>
              </a:solidFill>
            </a:rPr>
            <a:t>plot call</a:t>
          </a:r>
          <a:endParaRPr lang="en-US" sz="3000" kern="1200" dirty="0">
            <a:solidFill>
              <a:sysClr val="windowText" lastClr="000000"/>
            </a:solidFill>
          </a:endParaRPr>
        </a:p>
      </dsp:txBody>
      <dsp:txXfrm>
        <a:off x="0" y="3200400"/>
        <a:ext cx="1905000" cy="10667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BC6F2B5-071A-4A89-8BB7-05696BD8055A}">
      <dsp:nvSpPr>
        <dsp:cNvPr id="0" name=""/>
        <dsp:cNvSpPr/>
      </dsp:nvSpPr>
      <dsp:spPr>
        <a:xfrm>
          <a:off x="251" y="304791"/>
          <a:ext cx="3894324" cy="29580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E31A1-0F9D-44BC-92C9-6679807EA072}">
      <dsp:nvSpPr>
        <dsp:cNvPr id="0" name=""/>
        <dsp:cNvSpPr/>
      </dsp:nvSpPr>
      <dsp:spPr>
        <a:xfrm>
          <a:off x="218215" y="3249787"/>
          <a:ext cx="3287137" cy="13207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/>
            <a:t>Other variables can be added using 'fill', 'stroke', 'size', and 'shape‘</a:t>
          </a:r>
          <a:br>
            <a:rPr lang="en-US" sz="1600" kern="1200" dirty="0" smtClean="0"/>
          </a:b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&gt; mtcars %&gt;%</a:t>
          </a:r>
          <a:b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  ggvis(x=~wt,  y=~mpg, </a:t>
          </a:r>
          <a:r>
            <a:rPr 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fill= ~gear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) %&gt;%</a:t>
          </a:r>
          <a:b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  layer_points()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8215" y="3249787"/>
        <a:ext cx="3287137" cy="1320767"/>
      </dsp:txXfrm>
    </dsp:sp>
    <dsp:sp modelId="{05F59EBD-1F1E-4AE1-A9F2-AF279F9C3505}">
      <dsp:nvSpPr>
        <dsp:cNvPr id="0" name=""/>
        <dsp:cNvSpPr/>
      </dsp:nvSpPr>
      <dsp:spPr>
        <a:xfrm>
          <a:off x="3975882" y="334659"/>
          <a:ext cx="3639030" cy="275750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5000" r="-5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1E1C1-C99C-43C6-9961-BF764DC3EDA1}">
      <dsp:nvSpPr>
        <dsp:cNvPr id="0" name=""/>
        <dsp:cNvSpPr/>
      </dsp:nvSpPr>
      <dsp:spPr>
        <a:xfrm>
          <a:off x="4042890" y="3124199"/>
          <a:ext cx="3654388" cy="14457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/>
            <a:t>To fix elements (e.g., color, opacity, size, shape, stroke)  use ‘:=‘ instead of ‘=‘ </a:t>
          </a:r>
          <a:br>
            <a:rPr lang="en-US" sz="1600" kern="1200" dirty="0" smtClean="0"/>
          </a:b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&gt; mtcars %&gt;%</a:t>
          </a:r>
          <a:b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  ggvis(x=~wt, y=~mpg, </a:t>
          </a:r>
          <a:r>
            <a:rPr lang="en-US" sz="16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fill= ~gear, opacity := 0.5, size := 300</a:t>
          </a: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)     %&gt;%</a:t>
          </a:r>
        </a:p>
        <a:p>
          <a:pPr lvl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   layer_points()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42890" y="3124199"/>
        <a:ext cx="3654388" cy="144573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B0D5E4A-B1A5-492C-BAFF-C13293BB7D24}">
      <dsp:nvSpPr>
        <dsp:cNvPr id="0" name=""/>
        <dsp:cNvSpPr/>
      </dsp:nvSpPr>
      <dsp:spPr>
        <a:xfrm>
          <a:off x="0" y="64598"/>
          <a:ext cx="2936747" cy="21702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9000" r="-9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E2BC95-681D-4AF6-BC13-2C1F909BC34E}">
      <dsp:nvSpPr>
        <dsp:cNvPr id="0" name=""/>
        <dsp:cNvSpPr/>
      </dsp:nvSpPr>
      <dsp:spPr>
        <a:xfrm>
          <a:off x="593597" y="1841337"/>
          <a:ext cx="2530601" cy="608145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1500" kern="1200" dirty="0" smtClean="0"/>
            <a:t>Without y2 in ggvis() call (values are different due to runif())</a:t>
          </a:r>
          <a:endParaRPr lang="en-US" sz="1500" kern="1200" dirty="0"/>
        </a:p>
      </dsp:txBody>
      <dsp:txXfrm>
        <a:off x="593597" y="1841337"/>
        <a:ext cx="2530601" cy="608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6D018-6498-4AC4-81E6-338A087674E8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DEF6B-19B9-463D-A38B-575381642C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6809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OR, both expressions can be used equivalently</a:t>
            </a:r>
            <a:r>
              <a:rPr lang="en-US" baseline="0" dirty="0" smtClean="0"/>
              <a:t>, </a:t>
            </a:r>
            <a:r>
              <a:rPr lang="en-US" dirty="0" smtClean="0"/>
              <a:t>as the first two arguments in ggvis() call are typically the positions. </a:t>
            </a:r>
          </a:p>
          <a:p>
            <a:r>
              <a:rPr lang="en-US" dirty="0" smtClean="0"/>
              <a:t># (Although, I prefer to explicitly state the x &amp; y as in the previous code)</a:t>
            </a:r>
          </a:p>
          <a:p>
            <a:r>
              <a:rPr lang="en-US" dirty="0" smtClean="0"/>
              <a:t>NOTES: The %&gt;% (called 'pipe') from the margrittr packaged (http://cran.r-project.org/web/packages/magrittr/magrittr.pdf)</a:t>
            </a:r>
          </a:p>
          <a:p>
            <a:r>
              <a:rPr lang="en-US" dirty="0" smtClean="0"/>
              <a:t># allows to write more readable code, which is especially helpful when nested code.</a:t>
            </a:r>
          </a:p>
          <a:p>
            <a:r>
              <a:rPr lang="en-US" dirty="0" smtClean="0"/>
              <a:t># "The semantics of magrittr yield clean and readable code which can be read from</a:t>
            </a:r>
          </a:p>
          <a:p>
            <a:r>
              <a:rPr lang="en-US" dirty="0" smtClean="0"/>
              <a:t># left to right, rather than from the inside and out (which is the case with nested function calls), and</a:t>
            </a:r>
          </a:p>
          <a:p>
            <a:r>
              <a:rPr lang="en-US" dirty="0" smtClean="0"/>
              <a:t># reduce the need for temporary value bindings."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DEF6B-19B9-463D-A38B-575381642C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301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DEF6B-19B9-463D-A38B-575381642C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8229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264B412-5FCD-4A2B-B380-940F71101096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28A4A4-3DE6-4D3E-8C0F-17A5C3E613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B412-5FCD-4A2B-B380-940F71101096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8A4A4-3DE6-4D3E-8C0F-17A5C3E613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264B412-5FCD-4A2B-B380-940F71101096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B28A4A4-3DE6-4D3E-8C0F-17A5C3E613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B412-5FCD-4A2B-B380-940F71101096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28A4A4-3DE6-4D3E-8C0F-17A5C3E613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B412-5FCD-4A2B-B380-940F71101096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B28A4A4-3DE6-4D3E-8C0F-17A5C3E613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264B412-5FCD-4A2B-B380-940F71101096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B28A4A4-3DE6-4D3E-8C0F-17A5C3E613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264B412-5FCD-4A2B-B380-940F71101096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B28A4A4-3DE6-4D3E-8C0F-17A5C3E613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B412-5FCD-4A2B-B380-940F71101096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28A4A4-3DE6-4D3E-8C0F-17A5C3E613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B412-5FCD-4A2B-B380-940F71101096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28A4A4-3DE6-4D3E-8C0F-17A5C3E613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B412-5FCD-4A2B-B380-940F71101096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28A4A4-3DE6-4D3E-8C0F-17A5C3E613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264B412-5FCD-4A2B-B380-940F71101096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B28A4A4-3DE6-4D3E-8C0F-17A5C3E613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4B412-5FCD-4A2B-B380-940F71101096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B28A4A4-3DE6-4D3E-8C0F-17A5C3E613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GGVIS for R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Leslie </a:t>
            </a:r>
            <a:r>
              <a:rPr lang="en-US" dirty="0" smtClean="0"/>
              <a:t>McIntosh &amp; Connie Zabarovskaya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39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Layer Options in ggvis()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300" dirty="0" smtClean="0"/>
              <a:t>Other layer options, besides layer_points() and layer_histograms():</a:t>
            </a:r>
          </a:p>
          <a:p>
            <a:pPr lvl="1"/>
            <a:r>
              <a:rPr lang="en-US" sz="2000" dirty="0"/>
              <a:t>layer_bars()</a:t>
            </a:r>
            <a:endParaRPr lang="en-US" sz="2000" dirty="0" smtClean="0"/>
          </a:p>
          <a:p>
            <a:pPr lvl="1"/>
            <a:r>
              <a:rPr lang="en-US" sz="2000" dirty="0" smtClean="0"/>
              <a:t>layer_ribbons() (filled space between two paths or a path and an axis)</a:t>
            </a:r>
          </a:p>
          <a:p>
            <a:pPr lvl="1"/>
            <a:r>
              <a:rPr lang="en-US" sz="2000" dirty="0" smtClean="0"/>
              <a:t>layer_paths() (</a:t>
            </a:r>
            <a:r>
              <a:rPr lang="en-US" sz="2000" dirty="0"/>
              <a:t>all points connected with a </a:t>
            </a:r>
            <a:r>
              <a:rPr lang="en-US" sz="2000" dirty="0" smtClean="0"/>
              <a:t>line)</a:t>
            </a:r>
          </a:p>
          <a:p>
            <a:pPr lvl="1"/>
            <a:r>
              <a:rPr lang="en-US" sz="2000" dirty="0" smtClean="0"/>
              <a:t>layer_lines() (equivalent to </a:t>
            </a:r>
            <a:r>
              <a:rPr lang="en-US" sz="2000" i="1" dirty="0"/>
              <a:t>arrange(x) %&gt;% layer_paths</a:t>
            </a:r>
            <a:r>
              <a:rPr lang="en-US" sz="2000" i="1" dirty="0" smtClean="0"/>
              <a:t>())</a:t>
            </a:r>
          </a:p>
          <a:p>
            <a:pPr lvl="1"/>
            <a:r>
              <a:rPr lang="en-US" sz="2000" dirty="0" smtClean="0"/>
              <a:t>layer_smooths() (</a:t>
            </a:r>
            <a:r>
              <a:rPr lang="en-US" sz="2000" dirty="0"/>
              <a:t>displays predictions with a line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layer_rects() (rectangles)</a:t>
            </a:r>
          </a:p>
          <a:p>
            <a:pPr lvl="1"/>
            <a:r>
              <a:rPr lang="en-US" sz="2000" dirty="0" smtClean="0"/>
              <a:t>layer_text() (displays text on the chart)</a:t>
            </a:r>
          </a:p>
          <a:p>
            <a:r>
              <a:rPr lang="en-US" sz="2300" dirty="0" smtClean="0"/>
              <a:t>To display </a:t>
            </a:r>
            <a:r>
              <a:rPr lang="en-US" sz="2300" u="sng" dirty="0" smtClean="0"/>
              <a:t>multiple</a:t>
            </a:r>
            <a:r>
              <a:rPr lang="en-US" sz="2300" dirty="0" smtClean="0"/>
              <a:t> layers on one chart – pipe (%&gt;%) them into each other, but include individual parameters (fill, size, span, etc.) inside their parentheses, instead of ggvis() (see slide 12)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xmlns="" val="134805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Layer_ribbons() with Axis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4324350"/>
            <a:ext cx="8305800" cy="23622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df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&lt;- data.frame(x = 1:12, y = runif(12))</a:t>
            </a:r>
          </a:p>
          <a:p>
            <a:pPr marL="693738" indent="0">
              <a:lnSpc>
                <a:spcPct val="17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df %&gt;% ggvis(x = ~x, y = ~y, y2 = ~y - 0.1) %&gt;% layer_ribbons() %&gt;%</a:t>
            </a:r>
          </a:p>
          <a:p>
            <a:pPr marL="693738" indent="0">
              <a:lnSpc>
                <a:spcPct val="17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add_guide_axis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("x", title = "Days", orient = "top") %&gt;%</a:t>
            </a:r>
          </a:p>
          <a:p>
            <a:pPr marL="693738" indent="0">
              <a:lnSpc>
                <a:spcPct val="17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add_guide_axis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("y", title = "Quantity Before and After Procedure", orient = "right", title_offset = 50)</a:t>
            </a:r>
          </a:p>
        </p:txBody>
      </p:sp>
      <p:pic>
        <p:nvPicPr>
          <p:cNvPr id="1026" name="Picture 2" descr="C:\Users\Nagarajan Lab\Documents\Presentation files\plot_20197415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99420"/>
            <a:ext cx="4800600" cy="289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3397385" y="4724400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67966" y="3352800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009900" y="1499420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81600" y="2057400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067300" y="2827709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5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5800" y="2832573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191000" y="4706566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434443" y="5181600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739743" y="5627914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209800" y="6400800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5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xmlns="" val="3579496395"/>
              </p:ext>
            </p:extLst>
          </p:nvPr>
        </p:nvGraphicFramePr>
        <p:xfrm>
          <a:off x="5791200" y="1524518"/>
          <a:ext cx="3124199" cy="2514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91181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Layers &amp;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6552" cy="24384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&gt; mtcars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%&gt;% </a:t>
            </a:r>
          </a:p>
          <a:p>
            <a:pPr marL="57785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ggvis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(~wt, ~mpg) %&gt;% </a:t>
            </a:r>
          </a:p>
          <a:p>
            <a:pPr marL="57785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layer_points(fill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 ~gear, size := input_slider(10, 100, label = "Point Size")) %&gt;%</a:t>
            </a:r>
          </a:p>
          <a:p>
            <a:pPr marL="57785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layer_smooths(stroke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 input_select(choices = c("Blue" = "blue", "Red" = "red", "Purple" = "purple"),selected = "Blue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", label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 "Line Color"), span = input_slider(0.2, 1, value = 0.75, label = "Line Span")) %&gt;%</a:t>
            </a:r>
          </a:p>
          <a:p>
            <a:pPr marL="57785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add_guide_legend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 fill = "fill", title = "Gear", stroke = "stroke")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581400"/>
            <a:ext cx="8248650" cy="325872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371600" y="2133600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371600" y="2438400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09800" y="2135221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52800" y="3351179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700" y="3624365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5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15000" y="5943600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05600" y="5715000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153400" y="3886200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3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848600" y="3390901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4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953000" y="2057400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5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810000" y="2743200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1045723" y="4114800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8" name="Oval 17"/>
          <p:cNvSpPr/>
          <p:nvPr/>
        </p:nvSpPr>
        <p:spPr>
          <a:xfrm>
            <a:off x="3048000" y="2438400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7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45723" y="4495800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7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" y="5715000"/>
            <a:ext cx="2438400" cy="685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NOTE: ‘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fill = ~gear</a:t>
            </a:r>
            <a:r>
              <a:rPr lang="en-US" sz="1600" dirty="0" smtClean="0"/>
              <a:t>’ could be included into the ggvis() call, instead of layer call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68849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lot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00" y="3268028"/>
            <a:ext cx="4267200" cy="3513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with ggvis(). Example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997952" cy="2514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Example with Prediction Model and radio buttons</a:t>
            </a:r>
          </a:p>
          <a:p>
            <a:r>
              <a:rPr lang="en-US" dirty="0" smtClean="0"/>
              <a:t>&gt;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mtcars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%&gt;%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3738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ggvis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(~wt, ~mpg) %&gt;%</a:t>
            </a:r>
          </a:p>
          <a:p>
            <a:pPr marL="693738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layer_model_predictions(model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= input_radiobuttons(</a:t>
            </a:r>
          </a:p>
          <a:p>
            <a:pPr marL="693738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choices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= c("Linear" = "lm", "LOESS" = "loess"),</a:t>
            </a:r>
          </a:p>
          <a:p>
            <a:pPr marL="693738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= "loess",</a:t>
            </a:r>
          </a:p>
          <a:p>
            <a:pPr marL="693738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label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= "Model type")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74899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Variables and Smoothers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2357189"/>
            <a:ext cx="6019800" cy="448371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6778752" cy="1981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&gt;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ChickWeight %&gt;% </a:t>
            </a:r>
          </a:p>
          <a:p>
            <a:pPr marL="739775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ggvis(x = ~Time, y = ~weight,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fill = ~factor(Diet)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%&gt;% </a:t>
            </a:r>
          </a:p>
          <a:p>
            <a:pPr marL="739775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layer_points() %&gt;% </a:t>
            </a:r>
          </a:p>
          <a:p>
            <a:pPr marL="739775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group_by(Diet) %&gt;% </a:t>
            </a:r>
          </a:p>
          <a:p>
            <a:pPr marL="739775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layer_model_predictions(model="lm",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stroke = ~factor(Diet)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96496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 on ggvis()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http://ggvis.rstudio.com/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ggvis.rstudio.com/cookbook.html</a:t>
            </a:r>
          </a:p>
          <a:p>
            <a:r>
              <a:rPr lang="en-US" dirty="0" smtClean="0"/>
              <a:t>http</a:t>
            </a:r>
            <a:r>
              <a:rPr lang="en-US" dirty="0" smtClean="0"/>
              <a:t>://ggvis.rstudio.com/interactivity.html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106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190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ggvis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This ggvis  tutorial is based on the notes on the following link, </a:t>
            </a:r>
            <a:r>
              <a:rPr lang="en-US" sz="2400" dirty="0" smtClean="0"/>
              <a:t>written </a:t>
            </a:r>
            <a:r>
              <a:rPr lang="en-US" sz="2400" dirty="0"/>
              <a:t>by Hadley Wickham: http://</a:t>
            </a:r>
            <a:r>
              <a:rPr lang="en-US" sz="2400" dirty="0" smtClean="0"/>
              <a:t>ggvis.rstudio.com/ggvis-basics.html</a:t>
            </a:r>
          </a:p>
          <a:p>
            <a:r>
              <a:rPr lang="en-US" dirty="0" smtClean="0"/>
              <a:t>GGVIS allows for interactive graphics in R, which makes exploration of data much easier</a:t>
            </a:r>
          </a:p>
          <a:p>
            <a:r>
              <a:rPr lang="en-US" dirty="0" smtClean="0"/>
              <a:t>Plot data in just a few lines of code</a:t>
            </a:r>
          </a:p>
          <a:p>
            <a:r>
              <a:rPr lang="en-US" dirty="0" smtClean="0"/>
              <a:t>Outside </a:t>
            </a:r>
            <a:r>
              <a:rPr lang="en-US" dirty="0"/>
              <a:t>of RStudio, </a:t>
            </a:r>
            <a:r>
              <a:rPr lang="en-US" dirty="0" smtClean="0"/>
              <a:t>graphics will </a:t>
            </a:r>
            <a:r>
              <a:rPr lang="en-US" dirty="0"/>
              <a:t>be rendered in a web browser.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210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Download </a:t>
            </a:r>
            <a:r>
              <a:rPr lang="en-US" dirty="0"/>
              <a:t>and Install </a:t>
            </a:r>
            <a:r>
              <a:rPr lang="en-US" dirty="0" smtClean="0"/>
              <a:t>R: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http://cran.wustl.edu/</a:t>
            </a:r>
          </a:p>
          <a:p>
            <a:r>
              <a:rPr lang="en-US" dirty="0" smtClean="0"/>
              <a:t>Install </a:t>
            </a:r>
            <a:r>
              <a:rPr lang="en-US" dirty="0"/>
              <a:t>RStudio</a:t>
            </a:r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://www.rstudio.com/ide</a:t>
            </a:r>
            <a:r>
              <a:rPr lang="en-US" dirty="0" smtClean="0"/>
              <a:t>/</a:t>
            </a:r>
          </a:p>
          <a:p>
            <a:r>
              <a:rPr lang="en-US" dirty="0"/>
              <a:t>Install </a:t>
            </a:r>
            <a:r>
              <a:rPr lang="en-US" dirty="0" smtClean="0"/>
              <a:t>ggvis: ggvis </a:t>
            </a:r>
            <a:r>
              <a:rPr lang="en-US" dirty="0"/>
              <a:t>is not yet (24 May 2014) available on CRAN. So it needs to be installed from </a:t>
            </a:r>
            <a:r>
              <a:rPr lang="en-US" dirty="0" smtClean="0"/>
              <a:t>GitHub </a:t>
            </a:r>
            <a:r>
              <a:rPr lang="en-US" dirty="0"/>
              <a:t>using the following </a:t>
            </a:r>
            <a:r>
              <a:rPr lang="en-US" dirty="0" smtClean="0"/>
              <a:t>code: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&gt; install.packages</a:t>
            </a:r>
            <a:r>
              <a:rPr lang="en-US" dirty="0"/>
              <a:t>("devtools")</a:t>
            </a:r>
          </a:p>
          <a:p>
            <a:pPr marL="0" indent="0">
              <a:buNone/>
            </a:pPr>
            <a:r>
              <a:rPr lang="en-US" dirty="0" smtClean="0"/>
              <a:t>&gt; devtools</a:t>
            </a:r>
            <a:r>
              <a:rPr lang="en-US" dirty="0"/>
              <a:t>::install_github(c("rstudio/shiny", "rstudio/ggvis"),</a:t>
            </a:r>
          </a:p>
          <a:p>
            <a:pPr marL="0" indent="0">
              <a:buNone/>
            </a:pPr>
            <a:r>
              <a:rPr lang="en-US" dirty="0"/>
              <a:t>                         build_vignettes = FALSE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load ggvis library:</a:t>
            </a:r>
          </a:p>
          <a:p>
            <a:pPr marL="0" indent="0">
              <a:buNone/>
            </a:pPr>
            <a:r>
              <a:rPr lang="en-US" dirty="0"/>
              <a:t>&gt; library("ggvis")</a:t>
            </a:r>
          </a:p>
        </p:txBody>
      </p:sp>
    </p:spTree>
    <p:extLst>
      <p:ext uri="{BB962C8B-B14F-4D97-AF65-F5344CB8AC3E}">
        <p14:creationId xmlns:p14="http://schemas.microsoft.com/office/powerpoint/2010/main" xmlns="" val="416321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ggvis()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call to ggvis</a:t>
            </a:r>
          </a:p>
          <a:p>
            <a:r>
              <a:rPr lang="en-US" dirty="0" smtClean="0"/>
              <a:t>&gt;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&lt;- ggvis(mtcars, x = ~wt, y = ~mpg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to actually plot (display) the data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layer_points(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90600" y="2667000"/>
            <a:ext cx="1066800" cy="1219200"/>
            <a:chOff x="990600" y="2667000"/>
            <a:chExt cx="1066800" cy="1219200"/>
          </a:xfrm>
        </p:grpSpPr>
        <p:sp>
          <p:nvSpPr>
            <p:cNvPr id="4" name="Rectangle 3"/>
            <p:cNvSpPr/>
            <p:nvPr/>
          </p:nvSpPr>
          <p:spPr>
            <a:xfrm>
              <a:off x="990600" y="3124200"/>
              <a:ext cx="1066800" cy="762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name of plot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1524000" y="26670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667000" y="2667000"/>
            <a:ext cx="1066800" cy="1219200"/>
            <a:chOff x="990600" y="2667000"/>
            <a:chExt cx="1066800" cy="1219200"/>
          </a:xfrm>
        </p:grpSpPr>
        <p:sp>
          <p:nvSpPr>
            <p:cNvPr id="12" name="Rectangle 11"/>
            <p:cNvSpPr/>
            <p:nvPr/>
          </p:nvSpPr>
          <p:spPr>
            <a:xfrm>
              <a:off x="990600" y="3124200"/>
              <a:ext cx="1066800" cy="762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data set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1524000" y="26670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398818" y="2667001"/>
            <a:ext cx="1066800" cy="1600200"/>
            <a:chOff x="990600" y="2667001"/>
            <a:chExt cx="1066800" cy="1219200"/>
          </a:xfrm>
        </p:grpSpPr>
        <p:sp>
          <p:nvSpPr>
            <p:cNvPr id="15" name="Rectangle 14"/>
            <p:cNvSpPr/>
            <p:nvPr/>
          </p:nvSpPr>
          <p:spPr>
            <a:xfrm>
              <a:off x="990600" y="3015344"/>
              <a:ext cx="1066800" cy="87085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var from data set for x-axis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1524000" y="2667001"/>
              <a:ext cx="0" cy="3483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943600" y="2667001"/>
            <a:ext cx="1066800" cy="1600200"/>
            <a:chOff x="990600" y="2667001"/>
            <a:chExt cx="1066800" cy="1219200"/>
          </a:xfrm>
        </p:grpSpPr>
        <p:sp>
          <p:nvSpPr>
            <p:cNvPr id="19" name="Rectangle 18"/>
            <p:cNvSpPr/>
            <p:nvPr/>
          </p:nvSpPr>
          <p:spPr>
            <a:xfrm>
              <a:off x="990600" y="3015344"/>
              <a:ext cx="1066800" cy="87085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var from data set for y-axis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</p:cNvCxnSpPr>
            <p:nvPr/>
          </p:nvCxnSpPr>
          <p:spPr>
            <a:xfrm flipV="1">
              <a:off x="1524000" y="2667001"/>
              <a:ext cx="0" cy="3483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62800" y="2667001"/>
            <a:ext cx="1066800" cy="1219200"/>
            <a:chOff x="990600" y="2667000"/>
            <a:chExt cx="1066800" cy="1219200"/>
          </a:xfrm>
        </p:grpSpPr>
        <p:sp>
          <p:nvSpPr>
            <p:cNvPr id="22" name="Rectangle 21"/>
            <p:cNvSpPr/>
            <p:nvPr/>
          </p:nvSpPr>
          <p:spPr>
            <a:xfrm>
              <a:off x="990600" y="3124200"/>
              <a:ext cx="1066800" cy="762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other elements, if any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1524000" y="26670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29650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ggvis() Call Using ‘Pipe’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6397752" cy="4495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200" dirty="0" smtClean="0"/>
              <a:t>use ‘pipe’* - %&gt;% - to avoid nested functions </a:t>
            </a:r>
            <a:r>
              <a:rPr lang="en-US" sz="2200" dirty="0"/>
              <a:t>and “temporary” variables. </a:t>
            </a:r>
            <a:endParaRPr lang="en-US" sz="2200" dirty="0" smtClean="0"/>
          </a:p>
          <a:p>
            <a:pPr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&gt; mtcars %&gt;%</a:t>
            </a:r>
          </a:p>
          <a:p>
            <a:pPr marL="633413" indent="0">
              <a:spcBef>
                <a:spcPts val="0"/>
              </a:spcBef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ggvis(x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= ~wt, y = ~mpg)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%&gt;%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3413" indent="0">
              <a:spcBef>
                <a:spcPts val="0"/>
              </a:spcBef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layer_points()</a:t>
            </a:r>
          </a:p>
          <a:p>
            <a:pPr marL="633413" indent="0">
              <a:spcBef>
                <a:spcPts val="0"/>
              </a:spcBef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marL="339725" indent="0">
              <a:spcBef>
                <a:spcPts val="0"/>
              </a:spcBef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&gt; mtcars %&gt;%</a:t>
            </a:r>
          </a:p>
          <a:p>
            <a:pPr marL="633413" indent="0">
              <a:spcBef>
                <a:spcPts val="0"/>
              </a:spcBef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ggvis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(~wt, ~mpg) %&gt;%</a:t>
            </a:r>
          </a:p>
          <a:p>
            <a:pPr marL="633413" indent="0">
              <a:spcBef>
                <a:spcPts val="0"/>
              </a:spcBef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layer_points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200" dirty="0" smtClean="0"/>
              <a:t>%&gt;% takes value on the left-hand side and passes it to function or expression on the right-hand side</a:t>
            </a:r>
            <a:endParaRPr lang="en-US" sz="2200" dirty="0"/>
          </a:p>
          <a:p>
            <a:r>
              <a:rPr lang="en-US" sz="1600" dirty="0" smtClean="0"/>
              <a:t>*Pipe </a:t>
            </a:r>
            <a:r>
              <a:rPr lang="en-US" sz="1600" dirty="0"/>
              <a:t>comes from the magrittr package</a:t>
            </a:r>
            <a:br>
              <a:rPr lang="en-US" sz="1600" dirty="0"/>
            </a:br>
            <a:r>
              <a:rPr lang="en-US" sz="1600" dirty="0"/>
              <a:t> (http://cran.r-project.org/web/packages/magrittr/magrittr.pdf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7086600" y="1524000"/>
            <a:ext cx="1905000" cy="4267200"/>
            <a:chOff x="6553200" y="1524000"/>
            <a:chExt cx="2133600" cy="4572000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xmlns="" val="3128461581"/>
                </p:ext>
              </p:extLst>
            </p:nvPr>
          </p:nvGraphicFramePr>
          <p:xfrm>
            <a:off x="6553200" y="1524000"/>
            <a:ext cx="2133600" cy="4572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7300452" y="2590800"/>
              <a:ext cx="6687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pipe </a:t>
              </a:r>
            </a:p>
            <a:p>
              <a:pPr algn="ctr"/>
              <a:r>
                <a:rPr lang="en-US" dirty="0" smtClean="0"/>
                <a:t>into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00452" y="4299857"/>
              <a:ext cx="6687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pipe </a:t>
              </a:r>
            </a:p>
            <a:p>
              <a:pPr algn="ctr"/>
              <a:r>
                <a:rPr lang="en-US" dirty="0" smtClean="0"/>
                <a:t>into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07434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ggvis() Call Using ‘Pipe’ </a:t>
            </a:r>
            <a:r>
              <a:rPr lang="en-US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%&gt;% (‘pipe’) also allows you to seamlessly </a:t>
            </a:r>
            <a:r>
              <a:rPr lang="en-US" dirty="0"/>
              <a:t>intermingle ggvis and dplyr code</a:t>
            </a:r>
            <a:endParaRPr lang="en-US" dirty="0" smtClean="0"/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library(dplyr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mtcars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%&gt;%</a:t>
            </a:r>
          </a:p>
          <a:p>
            <a:pPr marL="855663" indent="0">
              <a:buNone/>
              <a:tabLst>
                <a:tab pos="796925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ggvis(x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~mpg, y = ~disp) %&gt;%</a:t>
            </a:r>
          </a:p>
          <a:p>
            <a:pPr marL="855663" indent="0">
              <a:buNone/>
              <a:tabLst>
                <a:tab pos="796925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mutate(disp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= disp / 61.0237)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%&gt;% </a:t>
            </a:r>
          </a:p>
          <a:p>
            <a:pPr marL="973138" indent="0">
              <a:buNone/>
              <a:tabLst>
                <a:tab pos="973138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convert engine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displacement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liters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5663" indent="0">
              <a:buNone/>
              <a:tabLst>
                <a:tab pos="796925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layer_points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10912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Properties &amp; Adding More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3534102866"/>
              </p:ext>
            </p:extLst>
          </p:nvPr>
        </p:nvGraphicFramePr>
        <p:xfrm>
          <a:off x="685800" y="1676400"/>
          <a:ext cx="8229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67690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with ggvis(). Example 1</a:t>
            </a:r>
            <a:endParaRPr lang="en-US" dirty="0"/>
          </a:p>
        </p:txBody>
      </p:sp>
      <p:pic>
        <p:nvPicPr>
          <p:cNvPr id="5" name="Picture 4" descr="plot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3188192"/>
            <a:ext cx="4343400" cy="359360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667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To make graphs interactive - connect </a:t>
            </a:r>
            <a:r>
              <a:rPr lang="en-US" dirty="0"/>
              <a:t>variables to interactive </a:t>
            </a:r>
            <a:r>
              <a:rPr lang="en-US" dirty="0" smtClean="0"/>
              <a:t>controls (sliders, drop-down menus, text-boxes, radio buttons, etc.)</a:t>
            </a:r>
          </a:p>
          <a:p>
            <a:r>
              <a:rPr lang="en-US" sz="2800" dirty="0" smtClean="0"/>
              <a:t>&gt;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mtcars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%&gt;% </a:t>
            </a:r>
          </a:p>
          <a:p>
            <a:pPr marL="693738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ggvis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(~wt, ~mpg,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fill= ~gear,</a:t>
            </a:r>
          </a:p>
          <a:p>
            <a:pPr marL="693738" indent="0"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size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:= input_slider(10, 100),</a:t>
            </a:r>
          </a:p>
          <a:p>
            <a:pPr marL="693738" indent="0"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opacity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:= input_slider(0,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 %&gt;% </a:t>
            </a:r>
          </a:p>
          <a:p>
            <a:pPr marL="693738" indent="0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layer_points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806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with ggvis(). Example 2</a:t>
            </a:r>
            <a:endParaRPr lang="en-US" dirty="0"/>
          </a:p>
        </p:txBody>
      </p:sp>
      <p:pic>
        <p:nvPicPr>
          <p:cNvPr id="5" name="Picture 4" descr="plo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35518" y="1600201"/>
            <a:ext cx="4514776" cy="35813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721352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Interactive Controls available:</a:t>
            </a:r>
          </a:p>
          <a:p>
            <a:pPr lvl="1"/>
            <a:r>
              <a:rPr lang="en-US" dirty="0"/>
              <a:t>input_slider(), </a:t>
            </a:r>
            <a:endParaRPr lang="en-US" dirty="0" smtClean="0"/>
          </a:p>
          <a:p>
            <a:pPr lvl="1"/>
            <a:r>
              <a:rPr lang="en-US" dirty="0"/>
              <a:t>input_select() </a:t>
            </a:r>
            <a:r>
              <a:rPr lang="en-US" dirty="0" smtClean="0"/>
              <a:t>(dropdown menu)</a:t>
            </a:r>
            <a:endParaRPr lang="en-US" dirty="0"/>
          </a:p>
          <a:p>
            <a:pPr lvl="1"/>
            <a:r>
              <a:rPr lang="en-US" dirty="0" smtClean="0"/>
              <a:t>input_checkbox</a:t>
            </a:r>
            <a:r>
              <a:rPr lang="en-US" dirty="0"/>
              <a:t>(), </a:t>
            </a:r>
            <a:endParaRPr lang="en-US" dirty="0" smtClean="0"/>
          </a:p>
          <a:p>
            <a:pPr lvl="1"/>
            <a:r>
              <a:rPr lang="en-US" dirty="0" smtClean="0"/>
              <a:t>input_checkboxgroup() (multiple choice), </a:t>
            </a:r>
            <a:endParaRPr lang="en-US" dirty="0"/>
          </a:p>
          <a:p>
            <a:pPr lvl="1"/>
            <a:r>
              <a:rPr lang="en-US" dirty="0"/>
              <a:t>input_radiobuttons(), </a:t>
            </a:r>
          </a:p>
          <a:p>
            <a:pPr lvl="1"/>
            <a:r>
              <a:rPr lang="en-US" dirty="0" smtClean="0"/>
              <a:t>input_text() and input_numeric() (only numerical input), </a:t>
            </a:r>
          </a:p>
          <a:p>
            <a:r>
              <a:rPr lang="en-US" dirty="0" smtClean="0"/>
              <a:t>Use “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 smtClean="0"/>
              <a:t>“ when assigning interactive controls to a var, “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:=</a:t>
            </a:r>
            <a:r>
              <a:rPr lang="en-US" dirty="0" smtClean="0"/>
              <a:t>“ is used only for static values</a:t>
            </a:r>
          </a:p>
          <a:p>
            <a:r>
              <a:rPr lang="en-US" dirty="0" smtClean="0"/>
              <a:t>Example with a Histogram</a:t>
            </a:r>
          </a:p>
          <a:p>
            <a:r>
              <a:rPr lang="en-US" sz="2600" dirty="0" smtClean="0"/>
              <a:t>&gt;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mtcars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%&gt;% </a:t>
            </a:r>
          </a:p>
          <a:p>
            <a:pPr marL="633413" indent="0"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ggvis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(~wt) %&gt;% </a:t>
            </a:r>
          </a:p>
          <a:p>
            <a:pPr marL="633413" indent="0"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layer_histograms(binwidth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= input_slider(0, 2, step = 0.1)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40159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359</TotalTime>
  <Words>1124</Words>
  <Application>Microsoft Office PowerPoint</Application>
  <PresentationFormat>On-screen Show (4:3)</PresentationFormat>
  <Paragraphs>157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Median</vt:lpstr>
      <vt:lpstr>GGVIS for R Tutorial</vt:lpstr>
      <vt:lpstr>About ggvis</vt:lpstr>
      <vt:lpstr>Installation</vt:lpstr>
      <vt:lpstr>Simple ggvis() Call</vt:lpstr>
      <vt:lpstr>ggvis() Call Using ‘Pipe’ </vt:lpstr>
      <vt:lpstr>ggvis() Call Using ‘Pipe’ (Cont’d)</vt:lpstr>
      <vt:lpstr>Visual Properties &amp; Adding More Variables</vt:lpstr>
      <vt:lpstr>Interaction with ggvis(). Example 1</vt:lpstr>
      <vt:lpstr>Interaction with ggvis(). Example 2</vt:lpstr>
      <vt:lpstr>Layer Options in ggvis()</vt:lpstr>
      <vt:lpstr>Layer_ribbons() with Axis Formatting</vt:lpstr>
      <vt:lpstr>Multiple Layers &amp; Interaction</vt:lpstr>
      <vt:lpstr>Interaction with ggvis(). Example 3</vt:lpstr>
      <vt:lpstr>Grouping Variables and Smoothers</vt:lpstr>
      <vt:lpstr>More Resources on ggvis()</vt:lpstr>
      <vt:lpstr>Thank you!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GGVIS for R Tutorial</dc:title>
  <dc:creator>Leslie McIntosh; ConnieZ</dc:creator>
  <cp:lastModifiedBy>Connie</cp:lastModifiedBy>
  <cp:revision>41</cp:revision>
  <dcterms:created xsi:type="dcterms:W3CDTF">2014-05-28T18:10:44Z</dcterms:created>
  <dcterms:modified xsi:type="dcterms:W3CDTF">2014-06-06T19:06:22Z</dcterms:modified>
</cp:coreProperties>
</file>