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402336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4" d="100"/>
          <a:sy n="54" d="100"/>
        </p:scale>
        <p:origin x="7696" y="5496"/>
      </p:cViewPr>
      <p:guideLst>
        <p:guide orient="horz" pos="12672"/>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2498499"/>
            <a:ext cx="3108960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22799040"/>
            <a:ext cx="25603200" cy="1028192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107918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0310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5902" y="9453036"/>
            <a:ext cx="29622752" cy="201391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4956" y="9453036"/>
            <a:ext cx="88271348" cy="201391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041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15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5853816"/>
            <a:ext cx="31089600" cy="799084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7052721"/>
            <a:ext cx="31089600" cy="8801097"/>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7899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4954" y="55079056"/>
            <a:ext cx="58947048"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41604" y="55079056"/>
            <a:ext cx="58947052"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D2820-0D82-454D-80AC-966B62AB1E49}"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71904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611210"/>
            <a:ext cx="3291840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2" y="9005996"/>
            <a:ext cx="16160752"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828802" y="12759266"/>
            <a:ext cx="16160752"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9005996"/>
            <a:ext cx="16167100"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8580102" y="12759266"/>
            <a:ext cx="16167100"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D2820-0D82-454D-80AC-966B62AB1E49}"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24803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D2820-0D82-454D-80AC-966B62AB1E49}"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8244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D2820-0D82-454D-80AC-966B62AB1E49}"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15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4" y="1601893"/>
            <a:ext cx="12033252" cy="68173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4300200" y="1601899"/>
            <a:ext cx="20447000" cy="343382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4" y="8419257"/>
            <a:ext cx="12033252" cy="2752090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20036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8163523"/>
            <a:ext cx="21945600" cy="332486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7169152" y="3594947"/>
            <a:ext cx="21945600" cy="2414016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7169152" y="31488386"/>
            <a:ext cx="21945600" cy="472185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1804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611210"/>
            <a:ext cx="32918400" cy="67056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9387843"/>
            <a:ext cx="32918400" cy="26552316"/>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37290592"/>
            <a:ext cx="8534400" cy="214206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B1DD2820-0D82-454D-80AC-966B62AB1E49}" type="datetimeFigureOut">
              <a:rPr lang="en-US" smtClean="0"/>
              <a:t>2/5/18</a:t>
            </a:fld>
            <a:endParaRPr lang="en-US"/>
          </a:p>
        </p:txBody>
      </p:sp>
      <p:sp>
        <p:nvSpPr>
          <p:cNvPr id="5" name="Footer Placeholder 4"/>
          <p:cNvSpPr>
            <a:spLocks noGrp="1"/>
          </p:cNvSpPr>
          <p:nvPr>
            <p:ph type="ftr" sz="quarter" idx="3"/>
          </p:nvPr>
        </p:nvSpPr>
        <p:spPr>
          <a:xfrm>
            <a:off x="12496800" y="37290592"/>
            <a:ext cx="11582400" cy="214206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7290592"/>
            <a:ext cx="8534400" cy="214206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E14123E-F9A8-7344-9623-84C7A01C4807}" type="slidenum">
              <a:rPr lang="en-US" smtClean="0"/>
              <a:t>‹#›</a:t>
            </a:fld>
            <a:endParaRPr lang="en-US"/>
          </a:p>
        </p:txBody>
      </p:sp>
    </p:spTree>
    <p:extLst>
      <p:ext uri="{BB962C8B-B14F-4D97-AF65-F5344CB8AC3E}">
        <p14:creationId xmlns:p14="http://schemas.microsoft.com/office/powerpoint/2010/main" val="239292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5">
                <a:lumMod val="60000"/>
                <a:lumOff val="40000"/>
              </a:schemeClr>
            </a:gs>
          </a:gsLst>
          <a:lin ang="2940000" scaled="0"/>
          <a:tileRect/>
        </a:gradFill>
        <a:effectLst/>
      </p:bgPr>
    </p:bg>
    <p:spTree>
      <p:nvGrpSpPr>
        <p:cNvPr id="1" name=""/>
        <p:cNvGrpSpPr/>
        <p:nvPr/>
      </p:nvGrpSpPr>
      <p:grpSpPr>
        <a:xfrm>
          <a:off x="0" y="0"/>
          <a:ext cx="0" cy="0"/>
          <a:chOff x="0" y="0"/>
          <a:chExt cx="0" cy="0"/>
        </a:xfrm>
      </p:grpSpPr>
      <p:pic>
        <p:nvPicPr>
          <p:cNvPr id="3" name="Picture 2" descr="mandibular-condy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419" y="11786750"/>
            <a:ext cx="9130741" cy="9061569"/>
          </a:xfrm>
          <a:prstGeom prst="rect">
            <a:avLst/>
          </a:prstGeom>
          <a:ln>
            <a:solidFill>
              <a:srgbClr val="4F81BD"/>
            </a:solidFill>
          </a:ln>
        </p:spPr>
      </p:pic>
      <p:sp>
        <p:nvSpPr>
          <p:cNvPr id="2" name="Rounded Rectangle 1"/>
          <p:cNvSpPr/>
          <p:nvPr/>
        </p:nvSpPr>
        <p:spPr>
          <a:xfrm>
            <a:off x="416800" y="8001000"/>
            <a:ext cx="11585236" cy="32030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smtClean="0">
                <a:latin typeface="Helvetica" charset="0"/>
                <a:cs typeface="Helvetica" charset="0"/>
              </a:rPr>
              <a:t>The primary motivation of this work is to </a:t>
            </a:r>
            <a:r>
              <a:rPr lang="en-US" sz="3600" dirty="0" smtClean="0">
                <a:latin typeface="Helvetica" charset="0"/>
                <a:cs typeface="Helvetica" charset="0"/>
              </a:rPr>
              <a:t>develop </a:t>
            </a:r>
            <a:r>
              <a:rPr lang="en-US" sz="3600" dirty="0">
                <a:latin typeface="Helvetica" charset="0"/>
                <a:cs typeface="Helvetica" charset="0"/>
              </a:rPr>
              <a:t>a noninvasive technique to provide information about bony changes and disease changing in </a:t>
            </a:r>
            <a:r>
              <a:rPr lang="en-US" sz="3600" dirty="0" err="1" smtClean="0">
                <a:latin typeface="Helvetica" charset="0"/>
                <a:cs typeface="Helvetica" charset="0"/>
              </a:rPr>
              <a:t>Temporo</a:t>
            </a:r>
            <a:r>
              <a:rPr lang="en-US" sz="3600" dirty="0">
                <a:latin typeface="Helvetica" charset="0"/>
                <a:cs typeface="Helvetica" charset="0"/>
              </a:rPr>
              <a:t>-</a:t>
            </a:r>
            <a:r>
              <a:rPr lang="en-US" sz="3600" dirty="0" smtClean="0">
                <a:latin typeface="Helvetica" charset="0"/>
                <a:cs typeface="Helvetica" charset="0"/>
              </a:rPr>
              <a:t>Mandibular Joint </a:t>
            </a:r>
            <a:r>
              <a:rPr lang="en-US" sz="3600" dirty="0">
                <a:latin typeface="Helvetica" charset="0"/>
                <a:cs typeface="Helvetica" charset="0"/>
              </a:rPr>
              <a:t>(</a:t>
            </a:r>
            <a:r>
              <a:rPr lang="en-US" sz="3600" dirty="0" smtClean="0">
                <a:latin typeface="Helvetica" charset="0"/>
                <a:cs typeface="Helvetica" charset="0"/>
              </a:rPr>
              <a:t>TMJ) </a:t>
            </a:r>
            <a:r>
              <a:rPr lang="en-US" sz="3600" dirty="0" err="1" smtClean="0">
                <a:latin typeface="Helvetica" charset="0"/>
                <a:cs typeface="Helvetica" charset="0"/>
              </a:rPr>
              <a:t>Osteo</a:t>
            </a:r>
            <a:r>
              <a:rPr lang="en-US" sz="3600" dirty="0" smtClean="0">
                <a:latin typeface="Helvetica" charset="0"/>
                <a:cs typeface="Helvetica" charset="0"/>
              </a:rPr>
              <a:t> Arthritis (OA), </a:t>
            </a:r>
            <a:r>
              <a:rPr lang="en-US" sz="3600" dirty="0">
                <a:latin typeface="Helvetica" charset="0"/>
                <a:cs typeface="Helvetica" charset="0"/>
              </a:rPr>
              <a:t>using </a:t>
            </a:r>
            <a:r>
              <a:rPr lang="en-US" sz="3600" b="1" dirty="0" smtClean="0">
                <a:latin typeface="Helvetica" charset="0"/>
                <a:cs typeface="Helvetica" charset="0"/>
              </a:rPr>
              <a:t>Shape Analysis</a:t>
            </a:r>
            <a:r>
              <a:rPr lang="en-US" sz="3600" b="1" dirty="0">
                <a:latin typeface="Helvetica" charset="0"/>
                <a:cs typeface="Helvetica" charset="0"/>
              </a:rPr>
              <a:t>.</a:t>
            </a:r>
            <a:r>
              <a:rPr lang="en-US" sz="3600" dirty="0">
                <a:latin typeface="Helvetica" charset="0"/>
                <a:cs typeface="Helvetica" charset="0"/>
              </a:rPr>
              <a:t> </a:t>
            </a:r>
            <a:endParaRPr lang="en-US" sz="4000" dirty="0">
              <a:latin typeface="Helvetica" charset="0"/>
              <a:cs typeface="Helvetica" charset="0"/>
            </a:endParaRPr>
          </a:p>
        </p:txBody>
      </p:sp>
      <p:sp>
        <p:nvSpPr>
          <p:cNvPr id="4" name="Rectangle 46"/>
          <p:cNvSpPr>
            <a:spLocks noChangeArrowheads="1"/>
          </p:cNvSpPr>
          <p:nvPr/>
        </p:nvSpPr>
        <p:spPr bwMode="auto">
          <a:xfrm>
            <a:off x="25330911" y="31607186"/>
            <a:ext cx="10160000" cy="100012"/>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5" name="Rectangle 41"/>
          <p:cNvSpPr>
            <a:spLocks noChangeArrowheads="1"/>
          </p:cNvSpPr>
          <p:nvPr/>
        </p:nvSpPr>
        <p:spPr bwMode="auto">
          <a:xfrm>
            <a:off x="4778954" y="228600"/>
            <a:ext cx="25631959" cy="486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ctr" defTabSz="4596712">
              <a:defRPr/>
            </a:pPr>
            <a:r>
              <a:rPr lang="en-US" sz="7200" b="1" dirty="0" smtClean="0">
                <a:solidFill>
                  <a:srgbClr val="0D0C0C"/>
                </a:solidFill>
                <a:latin typeface="Helvetica"/>
                <a:cs typeface="Helvetica"/>
              </a:rPr>
              <a:t>SVA: Shape Variation Analyzer</a:t>
            </a:r>
            <a:r>
              <a:rPr lang="en-US" sz="13600" b="1" dirty="0">
                <a:solidFill>
                  <a:srgbClr val="2163A1"/>
                </a:solidFill>
                <a:latin typeface="Helvetica"/>
                <a:cs typeface="Helvetica"/>
              </a:rPr>
              <a:t/>
            </a:r>
            <a:br>
              <a:rPr lang="en-US" sz="13600" b="1" dirty="0">
                <a:solidFill>
                  <a:srgbClr val="2163A1"/>
                </a:solidFill>
                <a:latin typeface="Helvetica"/>
                <a:cs typeface="Helvetica"/>
              </a:rPr>
            </a:br>
            <a:r>
              <a:rPr lang="en-US" sz="4800" i="1" dirty="0" err="1" smtClean="0">
                <a:solidFill>
                  <a:schemeClr val="tx1">
                    <a:lumMod val="75000"/>
                    <a:lumOff val="25000"/>
                  </a:schemeClr>
                </a:solidFill>
                <a:latin typeface="Helvetica"/>
                <a:cs typeface="Helvetica"/>
              </a:rPr>
              <a:t>Priscille</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de </a:t>
            </a:r>
            <a:r>
              <a:rPr lang="en-US" sz="4800" i="1" dirty="0" smtClean="0">
                <a:solidFill>
                  <a:schemeClr val="tx1">
                    <a:lumMod val="75000"/>
                    <a:lumOff val="25000"/>
                  </a:schemeClr>
                </a:solidFill>
                <a:latin typeface="Helvetica"/>
                <a:cs typeface="Helvetica"/>
              </a:rPr>
              <a:t>Dumast</a:t>
            </a:r>
            <a:r>
              <a:rPr lang="en-US" sz="4800" i="1" baseline="30000" dirty="0" smtClean="0">
                <a:solidFill>
                  <a:schemeClr val="tx1">
                    <a:lumMod val="75000"/>
                    <a:lumOff val="25000"/>
                  </a:schemeClr>
                </a:solidFill>
                <a:latin typeface="Helvetica"/>
                <a:cs typeface="Helvetica"/>
              </a:rPr>
              <a:t>1</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Clement </a:t>
            </a:r>
            <a:r>
              <a:rPr lang="en-US" sz="4800" i="1" dirty="0" smtClean="0">
                <a:solidFill>
                  <a:schemeClr val="tx1">
                    <a:lumMod val="75000"/>
                    <a:lumOff val="25000"/>
                  </a:schemeClr>
                </a:solidFill>
                <a:latin typeface="Helvetica"/>
                <a:cs typeface="Helvetica"/>
              </a:rPr>
              <a:t>Mirabel</a:t>
            </a:r>
            <a:r>
              <a:rPr lang="en-US" sz="4800" i="1" baseline="30000" dirty="0">
                <a:solidFill>
                  <a:schemeClr val="tx1">
                    <a:lumMod val="75000"/>
                    <a:lumOff val="25000"/>
                  </a:schemeClr>
                </a:solidFill>
                <a:latin typeface="Helvetica"/>
                <a:cs typeface="Helvetica"/>
              </a:rPr>
              <a:t>1</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Beatriz </a:t>
            </a:r>
            <a:r>
              <a:rPr lang="en-US" sz="4800" i="1" dirty="0" smtClean="0">
                <a:solidFill>
                  <a:schemeClr val="tx1">
                    <a:lumMod val="75000"/>
                    <a:lumOff val="25000"/>
                  </a:schemeClr>
                </a:solidFill>
                <a:latin typeface="Helvetica"/>
                <a:cs typeface="Helvetica"/>
              </a:rPr>
              <a:t>Paniagua</a:t>
            </a:r>
            <a:r>
              <a:rPr lang="en-US" sz="4800" i="1" baseline="30000" dirty="0" smtClean="0">
                <a:solidFill>
                  <a:schemeClr val="tx1">
                    <a:lumMod val="75000"/>
                    <a:lumOff val="25000"/>
                  </a:schemeClr>
                </a:solidFill>
                <a:latin typeface="Helvetica"/>
                <a:cs typeface="Helvetica"/>
              </a:rPr>
              <a:t>2</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Marilia </a:t>
            </a:r>
            <a:r>
              <a:rPr lang="en-US" sz="4800" i="1" dirty="0" smtClean="0">
                <a:solidFill>
                  <a:schemeClr val="tx1">
                    <a:lumMod val="75000"/>
                    <a:lumOff val="25000"/>
                  </a:schemeClr>
                </a:solidFill>
                <a:latin typeface="Helvetica"/>
                <a:cs typeface="Helvetica"/>
              </a:rPr>
              <a:t>Yatabe</a:t>
            </a:r>
            <a:r>
              <a:rPr lang="en-US" sz="4800" i="1" baseline="30000" dirty="0">
                <a:solidFill>
                  <a:schemeClr val="tx1">
                    <a:lumMod val="75000"/>
                    <a:lumOff val="25000"/>
                  </a:schemeClr>
                </a:solidFill>
                <a:latin typeface="Helvetica"/>
                <a:cs typeface="Helvetica"/>
              </a:rPr>
              <a:t>1</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Antonio </a:t>
            </a:r>
            <a:r>
              <a:rPr lang="en-US" sz="4800" i="1" dirty="0" smtClean="0">
                <a:solidFill>
                  <a:schemeClr val="tx1">
                    <a:lumMod val="75000"/>
                    <a:lumOff val="25000"/>
                  </a:schemeClr>
                </a:solidFill>
                <a:latin typeface="Helvetica"/>
                <a:cs typeface="Helvetica"/>
              </a:rPr>
              <a:t>Ruellas</a:t>
            </a:r>
            <a:r>
              <a:rPr lang="en-US" sz="4800" i="1" baseline="30000" dirty="0">
                <a:solidFill>
                  <a:schemeClr val="tx1">
                    <a:lumMod val="75000"/>
                    <a:lumOff val="25000"/>
                  </a:schemeClr>
                </a:solidFill>
                <a:latin typeface="Helvetica"/>
                <a:cs typeface="Helvetica"/>
              </a:rPr>
              <a:t>1</a:t>
            </a:r>
            <a:r>
              <a:rPr lang="en-US" sz="4800" i="1" dirty="0" smtClean="0">
                <a:solidFill>
                  <a:schemeClr val="tx1">
                    <a:lumMod val="75000"/>
                    <a:lumOff val="25000"/>
                  </a:schemeClr>
                </a:solidFill>
                <a:latin typeface="Helvetica"/>
                <a:cs typeface="Helvetica"/>
              </a:rPr>
              <a:t>,</a:t>
            </a:r>
            <a:endParaRPr lang="en-US" sz="4800" i="1" dirty="0">
              <a:solidFill>
                <a:schemeClr val="tx1">
                  <a:lumMod val="75000"/>
                  <a:lumOff val="25000"/>
                </a:schemeClr>
              </a:solidFill>
              <a:latin typeface="Helvetica"/>
              <a:cs typeface="Helvetica"/>
            </a:endParaRPr>
          </a:p>
          <a:p>
            <a:pPr algn="ctr" defTabSz="4596712">
              <a:defRPr/>
            </a:pPr>
            <a:r>
              <a:rPr lang="en-US" sz="4800" i="1" dirty="0">
                <a:solidFill>
                  <a:schemeClr val="tx1">
                    <a:lumMod val="75000"/>
                    <a:lumOff val="25000"/>
                  </a:schemeClr>
                </a:solidFill>
                <a:latin typeface="Helvetica"/>
                <a:cs typeface="Helvetica"/>
              </a:rPr>
              <a:t>Nina </a:t>
            </a:r>
            <a:r>
              <a:rPr lang="en-US" sz="4800" i="1" dirty="0" smtClean="0">
                <a:solidFill>
                  <a:schemeClr val="tx1">
                    <a:lumMod val="75000"/>
                    <a:lumOff val="25000"/>
                  </a:schemeClr>
                </a:solidFill>
                <a:latin typeface="Helvetica"/>
                <a:cs typeface="Helvetica"/>
              </a:rPr>
              <a:t>Tubau</a:t>
            </a:r>
            <a:r>
              <a:rPr lang="en-US" sz="4800" i="1" baseline="30000" dirty="0">
                <a:solidFill>
                  <a:schemeClr val="tx1">
                    <a:lumMod val="75000"/>
                    <a:lumOff val="25000"/>
                  </a:schemeClr>
                </a:solidFill>
                <a:latin typeface="Helvetica"/>
                <a:cs typeface="Helvetica"/>
              </a:rPr>
              <a:t>1</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Martin </a:t>
            </a:r>
            <a:r>
              <a:rPr lang="en-US" sz="4800" i="1" dirty="0" smtClean="0">
                <a:solidFill>
                  <a:schemeClr val="tx1">
                    <a:lumMod val="75000"/>
                    <a:lumOff val="25000"/>
                  </a:schemeClr>
                </a:solidFill>
                <a:latin typeface="Helvetica"/>
                <a:cs typeface="Helvetica"/>
              </a:rPr>
              <a:t>Styner</a:t>
            </a:r>
            <a:r>
              <a:rPr lang="en-US" sz="4800" i="1" baseline="30000" dirty="0">
                <a:solidFill>
                  <a:schemeClr val="tx1">
                    <a:lumMod val="75000"/>
                    <a:lumOff val="25000"/>
                  </a:schemeClr>
                </a:solidFill>
                <a:latin typeface="Helvetica"/>
                <a:cs typeface="Helvetica"/>
              </a:rPr>
              <a:t>3</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Lucia </a:t>
            </a:r>
            <a:r>
              <a:rPr lang="en-US" sz="4800" i="1" dirty="0" smtClean="0">
                <a:solidFill>
                  <a:schemeClr val="tx1">
                    <a:lumMod val="75000"/>
                    <a:lumOff val="25000"/>
                  </a:schemeClr>
                </a:solidFill>
                <a:latin typeface="Helvetica"/>
                <a:cs typeface="Helvetica"/>
              </a:rPr>
              <a:t>Cevidanes</a:t>
            </a:r>
            <a:r>
              <a:rPr lang="en-US" sz="4800" i="1" baseline="30000" dirty="0">
                <a:solidFill>
                  <a:schemeClr val="tx1">
                    <a:lumMod val="75000"/>
                    <a:lumOff val="25000"/>
                  </a:schemeClr>
                </a:solidFill>
                <a:latin typeface="Helvetica"/>
                <a:cs typeface="Helvetica"/>
              </a:rPr>
              <a:t>1</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Juan C. </a:t>
            </a:r>
            <a:r>
              <a:rPr lang="en-US" sz="4800" i="1" dirty="0" smtClean="0">
                <a:solidFill>
                  <a:schemeClr val="tx1">
                    <a:lumMod val="75000"/>
                    <a:lumOff val="25000"/>
                  </a:schemeClr>
                </a:solidFill>
                <a:latin typeface="Helvetica"/>
                <a:cs typeface="Helvetica"/>
              </a:rPr>
              <a:t>Prieto</a:t>
            </a:r>
            <a:r>
              <a:rPr lang="en-US" sz="4800" i="1" baseline="30000" dirty="0" smtClean="0">
                <a:solidFill>
                  <a:schemeClr val="tx1">
                    <a:lumMod val="75000"/>
                    <a:lumOff val="25000"/>
                  </a:schemeClr>
                </a:solidFill>
                <a:latin typeface="Helvetica"/>
                <a:cs typeface="Helvetica"/>
              </a:rPr>
              <a:t>3</a:t>
            </a:r>
            <a:endParaRPr lang="en-US" sz="4800" i="1" dirty="0">
              <a:solidFill>
                <a:schemeClr val="tx1">
                  <a:lumMod val="75000"/>
                  <a:lumOff val="25000"/>
                </a:schemeClr>
              </a:solidFill>
              <a:latin typeface="Helvetica"/>
              <a:cs typeface="Helvetica"/>
            </a:endParaRPr>
          </a:p>
          <a:p>
            <a:pPr algn="ctr" defTabSz="4596712">
              <a:defRPr/>
            </a:pPr>
            <a:r>
              <a:rPr lang="en-US" sz="4000" i="1" dirty="0" smtClean="0">
                <a:solidFill>
                  <a:schemeClr val="tx1">
                    <a:lumMod val="75000"/>
                    <a:lumOff val="25000"/>
                  </a:schemeClr>
                </a:solidFill>
                <a:latin typeface="Helvetica"/>
                <a:cs typeface="Helvetica"/>
              </a:rPr>
              <a:t>1. University </a:t>
            </a:r>
            <a:r>
              <a:rPr lang="en-US" sz="4000" i="1" dirty="0">
                <a:solidFill>
                  <a:schemeClr val="tx1">
                    <a:lumMod val="75000"/>
                    <a:lumOff val="25000"/>
                  </a:schemeClr>
                </a:solidFill>
                <a:latin typeface="Helvetica"/>
                <a:cs typeface="Helvetica"/>
              </a:rPr>
              <a:t>of Michigan, Ann Arbor, United </a:t>
            </a:r>
            <a:r>
              <a:rPr lang="en-US" sz="4000" i="1" dirty="0" smtClean="0">
                <a:solidFill>
                  <a:schemeClr val="tx1">
                    <a:lumMod val="75000"/>
                    <a:lumOff val="25000"/>
                  </a:schemeClr>
                </a:solidFill>
                <a:latin typeface="Helvetica"/>
                <a:cs typeface="Helvetica"/>
              </a:rPr>
              <a:t>States</a:t>
            </a:r>
            <a:endParaRPr lang="en-US" sz="4000" i="1" dirty="0">
              <a:solidFill>
                <a:schemeClr val="tx1">
                  <a:lumMod val="75000"/>
                  <a:lumOff val="25000"/>
                </a:schemeClr>
              </a:solidFill>
              <a:latin typeface="Helvetica"/>
              <a:cs typeface="Helvetica"/>
            </a:endParaRPr>
          </a:p>
          <a:p>
            <a:pPr algn="ctr" defTabSz="4596712">
              <a:defRPr/>
            </a:pPr>
            <a:r>
              <a:rPr lang="en-US" sz="4000" i="1" dirty="0" smtClean="0">
                <a:solidFill>
                  <a:schemeClr val="tx1">
                    <a:lumMod val="75000"/>
                    <a:lumOff val="25000"/>
                  </a:schemeClr>
                </a:solidFill>
                <a:latin typeface="Helvetica"/>
                <a:cs typeface="Helvetica"/>
              </a:rPr>
              <a:t>2. </a:t>
            </a:r>
            <a:r>
              <a:rPr lang="en-US" sz="4000" i="1" dirty="0" err="1" smtClean="0">
                <a:solidFill>
                  <a:schemeClr val="tx1">
                    <a:lumMod val="75000"/>
                    <a:lumOff val="25000"/>
                  </a:schemeClr>
                </a:solidFill>
                <a:latin typeface="Helvetica"/>
                <a:cs typeface="Helvetica"/>
              </a:rPr>
              <a:t>Kitware</a:t>
            </a:r>
            <a:r>
              <a:rPr lang="en-US" sz="4000" i="1" dirty="0">
                <a:solidFill>
                  <a:schemeClr val="tx1">
                    <a:lumMod val="75000"/>
                    <a:lumOff val="25000"/>
                  </a:schemeClr>
                </a:solidFill>
                <a:latin typeface="Helvetica"/>
                <a:cs typeface="Helvetica"/>
              </a:rPr>
              <a:t>, Carrboro, United States</a:t>
            </a:r>
            <a:r>
              <a:rPr lang="en-US" sz="4000" i="1" dirty="0" smtClean="0">
                <a:solidFill>
                  <a:schemeClr val="tx1">
                    <a:lumMod val="75000"/>
                    <a:lumOff val="25000"/>
                  </a:schemeClr>
                </a:solidFill>
                <a:latin typeface="Helvetica"/>
                <a:cs typeface="Helvetica"/>
              </a:rPr>
              <a:t>;</a:t>
            </a:r>
            <a:endParaRPr lang="en-US" sz="4000" i="1" dirty="0">
              <a:solidFill>
                <a:schemeClr val="tx1">
                  <a:lumMod val="75000"/>
                  <a:lumOff val="25000"/>
                </a:schemeClr>
              </a:solidFill>
              <a:latin typeface="Helvetica"/>
              <a:cs typeface="Helvetica"/>
            </a:endParaRPr>
          </a:p>
          <a:p>
            <a:pPr algn="ctr" defTabSz="4596712">
              <a:defRPr/>
            </a:pPr>
            <a:r>
              <a:rPr lang="en-US" sz="4000" i="1" dirty="0" smtClean="0">
                <a:solidFill>
                  <a:schemeClr val="tx1">
                    <a:lumMod val="75000"/>
                    <a:lumOff val="25000"/>
                  </a:schemeClr>
                </a:solidFill>
                <a:latin typeface="Helvetica"/>
                <a:cs typeface="Helvetica"/>
              </a:rPr>
              <a:t>3. University </a:t>
            </a:r>
            <a:r>
              <a:rPr lang="en-US" sz="4000" i="1" dirty="0">
                <a:solidFill>
                  <a:schemeClr val="tx1">
                    <a:lumMod val="75000"/>
                    <a:lumOff val="25000"/>
                  </a:schemeClr>
                </a:solidFill>
                <a:latin typeface="Helvetica"/>
                <a:cs typeface="Helvetica"/>
              </a:rPr>
              <a:t>of North Carolina, Chapel Hill, United States</a:t>
            </a:r>
            <a:endParaRPr lang="en-US" sz="4000" i="1" dirty="0">
              <a:solidFill>
                <a:schemeClr val="tx1">
                  <a:lumMod val="75000"/>
                  <a:lumOff val="25000"/>
                </a:schemeClr>
              </a:solidFill>
              <a:latin typeface="Helvetica"/>
              <a:cs typeface="Helvetica"/>
            </a:endParaRPr>
          </a:p>
        </p:txBody>
      </p:sp>
      <p:sp>
        <p:nvSpPr>
          <p:cNvPr id="6" name="Text Box 4"/>
          <p:cNvSpPr txBox="1">
            <a:spLocks noChangeArrowheads="1"/>
          </p:cNvSpPr>
          <p:nvPr/>
        </p:nvSpPr>
        <p:spPr bwMode="auto">
          <a:xfrm>
            <a:off x="13206555" y="13059495"/>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METHODS</a:t>
            </a:r>
          </a:p>
        </p:txBody>
      </p:sp>
      <p:sp>
        <p:nvSpPr>
          <p:cNvPr id="7" name="Text Box 5"/>
          <p:cNvSpPr txBox="1">
            <a:spLocks noChangeArrowheads="1"/>
          </p:cNvSpPr>
          <p:nvPr/>
        </p:nvSpPr>
        <p:spPr bwMode="auto">
          <a:xfrm>
            <a:off x="1016002" y="6353180"/>
            <a:ext cx="10160001"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INTRODUCTION</a:t>
            </a:r>
          </a:p>
        </p:txBody>
      </p:sp>
      <p:sp>
        <p:nvSpPr>
          <p:cNvPr id="8" name="Text Box 7"/>
          <p:cNvSpPr txBox="1">
            <a:spLocks noChangeArrowheads="1"/>
          </p:cNvSpPr>
          <p:nvPr/>
        </p:nvSpPr>
        <p:spPr bwMode="auto">
          <a:xfrm>
            <a:off x="25810660" y="13652638"/>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RESULTS</a:t>
            </a:r>
          </a:p>
        </p:txBody>
      </p:sp>
      <p:sp>
        <p:nvSpPr>
          <p:cNvPr id="10" name="Text Box 7"/>
          <p:cNvSpPr txBox="1">
            <a:spLocks noChangeArrowheads="1"/>
          </p:cNvSpPr>
          <p:nvPr/>
        </p:nvSpPr>
        <p:spPr bwMode="auto">
          <a:xfrm>
            <a:off x="25810660" y="23102132"/>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CONCLUSIONS</a:t>
            </a:r>
          </a:p>
        </p:txBody>
      </p:sp>
      <p:sp>
        <p:nvSpPr>
          <p:cNvPr id="11" name="Text Box 7"/>
          <p:cNvSpPr txBox="1">
            <a:spLocks noChangeArrowheads="1"/>
          </p:cNvSpPr>
          <p:nvPr/>
        </p:nvSpPr>
        <p:spPr bwMode="auto">
          <a:xfrm>
            <a:off x="25395459" y="30358896"/>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REFERENCES</a:t>
            </a:r>
          </a:p>
        </p:txBody>
      </p:sp>
      <p:pic>
        <p:nvPicPr>
          <p:cNvPr id="12" name="Picture 5" descr="Call4Posters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33667" y="58674005"/>
            <a:ext cx="4596694"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4"/>
          <p:cNvSpPr>
            <a:spLocks noChangeArrowheads="1"/>
          </p:cNvSpPr>
          <p:nvPr/>
        </p:nvSpPr>
        <p:spPr bwMode="auto">
          <a:xfrm>
            <a:off x="1" y="38357520"/>
            <a:ext cx="36576000" cy="171450"/>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sp>
        <p:nvSpPr>
          <p:cNvPr id="14" name="Rectangle 27"/>
          <p:cNvSpPr>
            <a:spLocks noChangeArrowheads="1"/>
          </p:cNvSpPr>
          <p:nvPr/>
        </p:nvSpPr>
        <p:spPr bwMode="auto">
          <a:xfrm>
            <a:off x="465668" y="37998400"/>
            <a:ext cx="1722966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l" defTabSz="4595813"/>
            <a:r>
              <a:rPr lang="en-US" sz="3600" b="1" i="1" dirty="0" smtClean="0">
                <a:solidFill>
                  <a:srgbClr val="0D0C0C"/>
                </a:solidFill>
                <a:latin typeface="Helvetica" charset="0"/>
                <a:cs typeface="Helvetica" charset="0"/>
              </a:rPr>
              <a:t>2018 </a:t>
            </a:r>
            <a:r>
              <a:rPr lang="en-US" sz="3600" b="1" i="1" dirty="0" smtClean="0">
                <a:solidFill>
                  <a:srgbClr val="0D0C0C"/>
                </a:solidFill>
                <a:latin typeface="Helvetica" charset="0"/>
                <a:cs typeface="Helvetica" charset="0"/>
              </a:rPr>
              <a:t>University of North Carolina</a:t>
            </a:r>
            <a:endParaRPr lang="en-US" sz="3600" b="1" i="1" dirty="0">
              <a:solidFill>
                <a:srgbClr val="0D0C0C"/>
              </a:solidFill>
              <a:latin typeface="Helvetica" charset="0"/>
              <a:cs typeface="Helvetica" charset="0"/>
            </a:endParaRPr>
          </a:p>
        </p:txBody>
      </p:sp>
      <p:sp>
        <p:nvSpPr>
          <p:cNvPr id="18" name="Rectangle 50"/>
          <p:cNvSpPr>
            <a:spLocks noChangeArrowheads="1"/>
          </p:cNvSpPr>
          <p:nvPr/>
        </p:nvSpPr>
        <p:spPr bwMode="auto">
          <a:xfrm>
            <a:off x="25810660" y="14920265"/>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19" name="Rectangle 51"/>
          <p:cNvSpPr>
            <a:spLocks noChangeArrowheads="1"/>
          </p:cNvSpPr>
          <p:nvPr/>
        </p:nvSpPr>
        <p:spPr bwMode="auto">
          <a:xfrm>
            <a:off x="13297273" y="14277877"/>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0" name="Rectangle 52"/>
          <p:cNvSpPr>
            <a:spLocks noChangeArrowheads="1"/>
          </p:cNvSpPr>
          <p:nvPr/>
        </p:nvSpPr>
        <p:spPr bwMode="auto">
          <a:xfrm>
            <a:off x="1016001" y="7642228"/>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1" name="Rectangle 44"/>
          <p:cNvSpPr>
            <a:spLocks noChangeArrowheads="1"/>
          </p:cNvSpPr>
          <p:nvPr/>
        </p:nvSpPr>
        <p:spPr bwMode="auto">
          <a:xfrm>
            <a:off x="1" y="5004816"/>
            <a:ext cx="36576000" cy="446087"/>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pic>
        <p:nvPicPr>
          <p:cNvPr id="44" name="Picture 10" descr="SPIE-logo-cmy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24230" y="38663435"/>
            <a:ext cx="30480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Connector 59"/>
          <p:cNvCxnSpPr>
            <a:cxnSpLocks noChangeShapeType="1"/>
          </p:cNvCxnSpPr>
          <p:nvPr/>
        </p:nvCxnSpPr>
        <p:spPr bwMode="auto">
          <a:xfrm>
            <a:off x="12242392" y="6207125"/>
            <a:ext cx="0" cy="31089600"/>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cxnSp>
        <p:nvCxnSpPr>
          <p:cNvPr id="53" name="Straight Connector 62"/>
          <p:cNvCxnSpPr>
            <a:cxnSpLocks noChangeShapeType="1"/>
          </p:cNvCxnSpPr>
          <p:nvPr/>
        </p:nvCxnSpPr>
        <p:spPr bwMode="auto">
          <a:xfrm>
            <a:off x="24610795" y="6207125"/>
            <a:ext cx="71818" cy="31054675"/>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pic>
        <p:nvPicPr>
          <p:cNvPr id="61" name="Picture 60" descr="LogoNormal.png"/>
          <p:cNvPicPr>
            <a:picLocks noChangeAspect="1"/>
          </p:cNvPicPr>
          <p:nvPr/>
        </p:nvPicPr>
        <p:blipFill>
          <a:blip r:embed="rId5" cstate="print"/>
          <a:stretch>
            <a:fillRect/>
          </a:stretch>
        </p:blipFill>
        <p:spPr>
          <a:xfrm>
            <a:off x="30633244" y="228603"/>
            <a:ext cx="5633190" cy="4460379"/>
          </a:xfrm>
          <a:prstGeom prst="rect">
            <a:avLst/>
          </a:prstGeom>
        </p:spPr>
      </p:pic>
      <p:pic>
        <p:nvPicPr>
          <p:cNvPr id="62" name="Picture 61" descr="unc_logo.png"/>
          <p:cNvPicPr>
            <a:picLocks noChangeAspect="1"/>
          </p:cNvPicPr>
          <p:nvPr/>
        </p:nvPicPr>
        <p:blipFill>
          <a:blip r:embed="rId6">
            <a:clrChange>
              <a:clrFrom>
                <a:srgbClr val="FFFFFF"/>
              </a:clrFrom>
              <a:clrTo>
                <a:srgbClr val="FFFFFF">
                  <a:alpha val="0"/>
                </a:srgbClr>
              </a:clrTo>
            </a:clrChange>
          </a:blip>
          <a:srcRect r="79091"/>
          <a:stretch>
            <a:fillRect/>
          </a:stretch>
        </p:blipFill>
        <p:spPr>
          <a:xfrm>
            <a:off x="558683" y="-116396"/>
            <a:ext cx="4220271" cy="5036802"/>
          </a:xfrm>
          <a:prstGeom prst="rect">
            <a:avLst/>
          </a:prstGeom>
        </p:spPr>
      </p:pic>
      <p:sp>
        <p:nvSpPr>
          <p:cNvPr id="68" name="Rounded Rectangle 67"/>
          <p:cNvSpPr/>
          <p:nvPr/>
        </p:nvSpPr>
        <p:spPr>
          <a:xfrm>
            <a:off x="410071" y="21322915"/>
            <a:ext cx="11585236" cy="9491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1. Volume rendering of skull. The surface of the condyle is shown in red. </a:t>
            </a:r>
            <a:endParaRPr lang="en-US" sz="2800" dirty="0"/>
          </a:p>
        </p:txBody>
      </p:sp>
      <p:sp>
        <p:nvSpPr>
          <p:cNvPr id="70" name="Rounded Rectangle 69"/>
          <p:cNvSpPr/>
          <p:nvPr/>
        </p:nvSpPr>
        <p:spPr>
          <a:xfrm>
            <a:off x="12676436" y="9783532"/>
            <a:ext cx="11338468" cy="3275963"/>
          </a:xfrm>
          <a:prstGeom prst="roundRect">
            <a:avLst/>
          </a:prstGeom>
          <a:solidFill>
            <a:schemeClr val="accent5">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4800" b="1" dirty="0">
                <a:solidFill>
                  <a:schemeClr val="bg1"/>
                </a:solidFill>
                <a:latin typeface="Helvetica" charset="0"/>
                <a:cs typeface="Helvetica" charset="0"/>
              </a:rPr>
              <a:t>We </a:t>
            </a:r>
            <a:r>
              <a:rPr lang="en-US" sz="4800" b="1" dirty="0" smtClean="0">
                <a:solidFill>
                  <a:schemeClr val="bg1"/>
                </a:solidFill>
                <a:latin typeface="Helvetica" charset="0"/>
                <a:cs typeface="Helvetica" charset="0"/>
              </a:rPr>
              <a:t>present </a:t>
            </a:r>
            <a:r>
              <a:rPr lang="en-US" sz="5400" b="1" dirty="0" smtClean="0">
                <a:solidFill>
                  <a:schemeClr val="bg1"/>
                </a:solidFill>
                <a:latin typeface="Helvetica" charset="0"/>
                <a:cs typeface="Helvetica" charset="0"/>
              </a:rPr>
              <a:t>Shape Variation Analyzer (SVA)</a:t>
            </a:r>
            <a:r>
              <a:rPr lang="en-US" sz="4800" b="1" dirty="0" smtClean="0">
                <a:solidFill>
                  <a:schemeClr val="bg1"/>
                </a:solidFill>
                <a:latin typeface="Helvetica" charset="0"/>
                <a:cs typeface="Helvetica" charset="0"/>
              </a:rPr>
              <a:t>, </a:t>
            </a:r>
            <a:r>
              <a:rPr lang="en-US" sz="4800" b="1" dirty="0">
                <a:solidFill>
                  <a:schemeClr val="bg1"/>
                </a:solidFill>
                <a:latin typeface="Helvetica" charset="0"/>
                <a:cs typeface="Helvetica" charset="0"/>
              </a:rPr>
              <a:t>a </a:t>
            </a:r>
            <a:r>
              <a:rPr lang="en-US" sz="4800" b="1" dirty="0" smtClean="0">
                <a:solidFill>
                  <a:schemeClr val="bg1"/>
                </a:solidFill>
                <a:latin typeface="Helvetica" charset="0"/>
                <a:cs typeface="Helvetica" charset="0"/>
              </a:rPr>
              <a:t>shape analysis tool using deep learning to assess disease progression. </a:t>
            </a:r>
          </a:p>
        </p:txBody>
      </p:sp>
      <p:sp>
        <p:nvSpPr>
          <p:cNvPr id="96" name="Rounded Rectangle 95"/>
          <p:cNvSpPr/>
          <p:nvPr/>
        </p:nvSpPr>
        <p:spPr>
          <a:xfrm>
            <a:off x="24948445" y="32037783"/>
            <a:ext cx="11089126" cy="5960617"/>
          </a:xfrm>
          <a:prstGeom prst="roundRect">
            <a:avLst>
              <a:gd name="adj" fmla="val 45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0" dirty="0"/>
              <a:t>[1] </a:t>
            </a:r>
            <a:r>
              <a:rPr lang="en-US" sz="1800" dirty="0" err="1"/>
              <a:t>Yushkevich</a:t>
            </a:r>
            <a:r>
              <a:rPr lang="en-US" sz="1800" dirty="0"/>
              <a:t>, P. A., </a:t>
            </a:r>
            <a:r>
              <a:rPr lang="en-US" sz="1800" dirty="0" err="1"/>
              <a:t>Piven</a:t>
            </a:r>
            <a:r>
              <a:rPr lang="en-US" sz="1800" dirty="0"/>
              <a:t>, J., Cody </a:t>
            </a:r>
            <a:r>
              <a:rPr lang="en-US" sz="1800" dirty="0" err="1"/>
              <a:t>Hazlett</a:t>
            </a:r>
            <a:r>
              <a:rPr lang="en-US" sz="1800" dirty="0"/>
              <a:t>, H., </a:t>
            </a:r>
            <a:r>
              <a:rPr lang="en-US" sz="1800" dirty="0" err="1"/>
              <a:t>Gimpel</a:t>
            </a:r>
            <a:r>
              <a:rPr lang="en-US" sz="1800" dirty="0"/>
              <a:t> Smith, R., Ho, S., Gee, J. C. and </a:t>
            </a:r>
            <a:r>
              <a:rPr lang="en-US" sz="1800" dirty="0" err="1"/>
              <a:t>Gerig</a:t>
            </a:r>
            <a:r>
              <a:rPr lang="en-US" sz="1800" dirty="0"/>
              <a:t>, G., “User-Guided 3D Active Contour Segmentation of Anatomical Structures: Significantly Improved Efficiency and Reliability,” </a:t>
            </a:r>
            <a:r>
              <a:rPr lang="en-US" sz="1800" dirty="0" err="1"/>
              <a:t>Neuroimage</a:t>
            </a:r>
            <a:r>
              <a:rPr lang="en-US" sz="1800" dirty="0"/>
              <a:t> 31(3), 1116–1128 (2006).</a:t>
            </a:r>
          </a:p>
          <a:p>
            <a:r>
              <a:rPr lang="en-US" sz="1800" dirty="0"/>
              <a:t>[2] </a:t>
            </a:r>
            <a:r>
              <a:rPr lang="en-US" sz="1800" dirty="0" err="1"/>
              <a:t>Japkowicz</a:t>
            </a:r>
            <a:r>
              <a:rPr lang="en-US" sz="1800" dirty="0"/>
              <a:t>, N. and Stephen, S., “The class imbalance problem: A systematic study,” Intelligent data analysis 6(5), 429–449 (2002).</a:t>
            </a:r>
          </a:p>
          <a:p>
            <a:r>
              <a:rPr lang="en-US" sz="1800" dirty="0"/>
              <a:t>[3] </a:t>
            </a:r>
            <a:r>
              <a:rPr lang="en-US" sz="1800" dirty="0" err="1"/>
              <a:t>Kalladka</a:t>
            </a:r>
            <a:r>
              <a:rPr lang="en-US" sz="1800" dirty="0"/>
              <a:t>, M., </a:t>
            </a:r>
            <a:r>
              <a:rPr lang="en-US" sz="1800" dirty="0" err="1"/>
              <a:t>Quek</a:t>
            </a:r>
            <a:r>
              <a:rPr lang="en-US" sz="1800" dirty="0"/>
              <a:t>, S., Heir, G., </a:t>
            </a:r>
            <a:r>
              <a:rPr lang="en-US" sz="1800" dirty="0" err="1"/>
              <a:t>Eliav</a:t>
            </a:r>
            <a:r>
              <a:rPr lang="en-US" sz="1800" dirty="0"/>
              <a:t>, E., </a:t>
            </a:r>
            <a:r>
              <a:rPr lang="en-US" sz="1800" dirty="0" err="1"/>
              <a:t>Mupparapu</a:t>
            </a:r>
            <a:r>
              <a:rPr lang="en-US" sz="1800" dirty="0"/>
              <a:t>, M. and </a:t>
            </a:r>
            <a:r>
              <a:rPr lang="en-US" sz="1800" dirty="0" err="1"/>
              <a:t>Viswanath</a:t>
            </a:r>
            <a:r>
              <a:rPr lang="en-US" sz="1800" dirty="0"/>
              <a:t>, A., “</a:t>
            </a:r>
            <a:r>
              <a:rPr lang="en-US" sz="1800" dirty="0" err="1"/>
              <a:t>Temporomandibular</a:t>
            </a:r>
            <a:r>
              <a:rPr lang="en-US" sz="1800" dirty="0"/>
              <a:t> joint osteoarthritis: diagnosis and long-term conservative management: a topic review,” The Journal of Indian </a:t>
            </a:r>
            <a:r>
              <a:rPr lang="en-US" sz="1800" dirty="0" err="1"/>
              <a:t>Prosthodontic</a:t>
            </a:r>
            <a:r>
              <a:rPr lang="en-US" sz="1800" dirty="0"/>
              <a:t> Society 14(1), 6–15 (2014).</a:t>
            </a:r>
          </a:p>
          <a:p>
            <a:r>
              <a:rPr lang="en-US" sz="1800" dirty="0"/>
              <a:t>[4] </a:t>
            </a:r>
            <a:r>
              <a:rPr lang="en-US" sz="1800" dirty="0" err="1"/>
              <a:t>Chawla</a:t>
            </a:r>
            <a:r>
              <a:rPr lang="en-US" sz="1800" dirty="0"/>
              <a:t>, N. V., Bowyer, K. W., Hall, L. O. and </a:t>
            </a:r>
            <a:r>
              <a:rPr lang="en-US" sz="1800" dirty="0" err="1"/>
              <a:t>Kegelmeyer</a:t>
            </a:r>
            <a:r>
              <a:rPr lang="en-US" sz="1800" dirty="0"/>
              <a:t>, W. P., “SMOTE: synthetic minority over-sampling technique,” Journal of artificial intelligence research 16, 321–357 (2002).</a:t>
            </a:r>
          </a:p>
          <a:p>
            <a:r>
              <a:rPr lang="en-US" sz="1800" dirty="0"/>
              <a:t>[5] </a:t>
            </a:r>
            <a:r>
              <a:rPr lang="en-US" sz="1800" dirty="0" err="1"/>
              <a:t>Cevidanes</a:t>
            </a:r>
            <a:r>
              <a:rPr lang="en-US" sz="1800" dirty="0"/>
              <a:t>, L., </a:t>
            </a:r>
            <a:r>
              <a:rPr lang="en-US" sz="1800" dirty="0" err="1"/>
              <a:t>Hajati</a:t>
            </a:r>
            <a:r>
              <a:rPr lang="en-US" sz="1800" dirty="0"/>
              <a:t>, A.-K., </a:t>
            </a:r>
            <a:r>
              <a:rPr lang="en-US" sz="1800" dirty="0" err="1"/>
              <a:t>Paniagua</a:t>
            </a:r>
            <a:r>
              <a:rPr lang="en-US" sz="1800" dirty="0"/>
              <a:t>, B., Lim, P., Walker, D., </a:t>
            </a:r>
            <a:r>
              <a:rPr lang="en-US" sz="1800" dirty="0" err="1"/>
              <a:t>Palconet</a:t>
            </a:r>
            <a:r>
              <a:rPr lang="en-US" sz="1800" dirty="0"/>
              <a:t>, G., </a:t>
            </a:r>
            <a:r>
              <a:rPr lang="en-US" sz="1800" dirty="0" err="1"/>
              <a:t>Nackley</a:t>
            </a:r>
            <a:r>
              <a:rPr lang="en-US" sz="1800" dirty="0"/>
              <a:t>, A., </a:t>
            </a:r>
            <a:r>
              <a:rPr lang="en-US" sz="1800" dirty="0" err="1"/>
              <a:t>Styner</a:t>
            </a:r>
            <a:r>
              <a:rPr lang="en-US" sz="1800" dirty="0"/>
              <a:t>, M., Ludlow, J., Zhu, H. and others., “Quantification of condylar </a:t>
            </a:r>
            <a:r>
              <a:rPr lang="en-US" sz="1800" dirty="0" err="1"/>
              <a:t>resorption</a:t>
            </a:r>
            <a:r>
              <a:rPr lang="en-US" sz="1800" dirty="0"/>
              <a:t> in </a:t>
            </a:r>
            <a:r>
              <a:rPr lang="en-US" sz="1800" dirty="0" err="1"/>
              <a:t>temporomandibular</a:t>
            </a:r>
            <a:r>
              <a:rPr lang="en-US" sz="1800" dirty="0"/>
              <a:t> joint osteoarthritis,” Oral Surgery, Oral Medicine, Oral Pathology, Oral Radiology, and </a:t>
            </a:r>
            <a:r>
              <a:rPr lang="en-US" sz="1800" dirty="0" err="1"/>
              <a:t>Endodontology</a:t>
            </a:r>
            <a:r>
              <a:rPr lang="en-US" sz="1800" dirty="0"/>
              <a:t> 110(1), 110–117 (2010).</a:t>
            </a:r>
          </a:p>
          <a:p>
            <a:r>
              <a:rPr lang="en-US" sz="1800" dirty="0"/>
              <a:t>[6] </a:t>
            </a:r>
            <a:r>
              <a:rPr lang="en-US" sz="1800" dirty="0" err="1"/>
              <a:t>Lyu</a:t>
            </a:r>
            <a:r>
              <a:rPr lang="en-US" sz="1800" dirty="0"/>
              <a:t>, I., Kim, S. H., </a:t>
            </a:r>
            <a:r>
              <a:rPr lang="en-US" sz="1800" dirty="0" err="1"/>
              <a:t>Seong</a:t>
            </a:r>
            <a:r>
              <a:rPr lang="en-US" sz="1800" dirty="0"/>
              <a:t>, J.-K., </a:t>
            </a:r>
            <a:r>
              <a:rPr lang="en-US" sz="1800" dirty="0" err="1"/>
              <a:t>Yoo</a:t>
            </a:r>
            <a:r>
              <a:rPr lang="en-US" sz="1800" dirty="0"/>
              <a:t>, S. W., Evans, A. C., Shi, Y., Sanchez, M., </a:t>
            </a:r>
            <a:r>
              <a:rPr lang="en-US" sz="1800" dirty="0" err="1"/>
              <a:t>Niethammer</a:t>
            </a:r>
            <a:r>
              <a:rPr lang="en-US" sz="1800" dirty="0"/>
              <a:t>, M. and </a:t>
            </a:r>
            <a:r>
              <a:rPr lang="en-US" sz="1800" dirty="0" err="1"/>
              <a:t>Styner</a:t>
            </a:r>
            <a:r>
              <a:rPr lang="en-US" sz="1800" dirty="0"/>
              <a:t>, M. A., “Group-wise cortical correspondence via </a:t>
            </a:r>
            <a:r>
              <a:rPr lang="en-US" sz="1800" dirty="0" err="1"/>
              <a:t>sulcal</a:t>
            </a:r>
            <a:r>
              <a:rPr lang="en-US" sz="1800" dirty="0"/>
              <a:t> curve-constrained entropy minimization,” Information processing in medical imaging: proceedings of the... conference 23, 364, NIH Public Access (2013).</a:t>
            </a:r>
          </a:p>
          <a:p>
            <a:r>
              <a:rPr lang="en-US" sz="1800" dirty="0"/>
              <a:t>[7] </a:t>
            </a:r>
            <a:r>
              <a:rPr lang="en-US" sz="1800" dirty="0" err="1"/>
              <a:t>Styner</a:t>
            </a:r>
            <a:r>
              <a:rPr lang="en-US" sz="1800" dirty="0"/>
              <a:t>, M., </a:t>
            </a:r>
            <a:r>
              <a:rPr lang="en-US" sz="1800" dirty="0" err="1"/>
              <a:t>Oguz</a:t>
            </a:r>
            <a:r>
              <a:rPr lang="en-US" sz="1800" dirty="0"/>
              <a:t>, I., </a:t>
            </a:r>
            <a:r>
              <a:rPr lang="en-US" sz="1800" dirty="0" err="1"/>
              <a:t>Xu</a:t>
            </a:r>
            <a:r>
              <a:rPr lang="en-US" sz="1800" dirty="0"/>
              <a:t>, S., </a:t>
            </a:r>
            <a:r>
              <a:rPr lang="en-US" sz="1800" dirty="0" err="1"/>
              <a:t>Brechbühler</a:t>
            </a:r>
            <a:r>
              <a:rPr lang="en-US" sz="1800" dirty="0"/>
              <a:t>, C., </a:t>
            </a:r>
            <a:r>
              <a:rPr lang="en-US" sz="1800" dirty="0" err="1"/>
              <a:t>Pantazis</a:t>
            </a:r>
            <a:r>
              <a:rPr lang="en-US" sz="1800" dirty="0"/>
              <a:t>, D., Levitt, J. J., </a:t>
            </a:r>
            <a:r>
              <a:rPr lang="en-US" sz="1800" dirty="0" err="1"/>
              <a:t>Shenton</a:t>
            </a:r>
            <a:r>
              <a:rPr lang="en-US" sz="1800" dirty="0"/>
              <a:t>, M. E. and </a:t>
            </a:r>
            <a:r>
              <a:rPr lang="en-US" sz="1800" dirty="0" err="1"/>
              <a:t>Gerig</a:t>
            </a:r>
            <a:r>
              <a:rPr lang="en-US" sz="1800" dirty="0"/>
              <a:t>, G., “Framework for the statistical shape analysis of brain structures using SPHARM-PDM,” The insight journal(1071), 242 (2006).</a:t>
            </a:r>
          </a:p>
          <a:p>
            <a:r>
              <a:rPr lang="en-US" sz="1800" dirty="0"/>
              <a:t>[8] </a:t>
            </a:r>
            <a:r>
              <a:rPr lang="en-US" sz="1800" dirty="0" err="1"/>
              <a:t>Paniagua</a:t>
            </a:r>
            <a:r>
              <a:rPr lang="en-US" sz="1800" dirty="0"/>
              <a:t>, B., </a:t>
            </a:r>
            <a:r>
              <a:rPr lang="en-US" sz="1800" dirty="0" err="1"/>
              <a:t>Cevidanes</a:t>
            </a:r>
            <a:r>
              <a:rPr lang="en-US" sz="1800" dirty="0"/>
              <a:t>, L., Walker, D., Zhu, H., </a:t>
            </a:r>
            <a:r>
              <a:rPr lang="en-US" sz="1800" dirty="0" err="1"/>
              <a:t>Guo</a:t>
            </a:r>
            <a:r>
              <a:rPr lang="en-US" sz="1800" dirty="0"/>
              <a:t>, R. and </a:t>
            </a:r>
            <a:r>
              <a:rPr lang="en-US" sz="1800" dirty="0" err="1"/>
              <a:t>Styner</a:t>
            </a:r>
            <a:r>
              <a:rPr lang="en-US" sz="1800" dirty="0"/>
              <a:t>, M., “Clinical application of SPHARM-PDM to quantify </a:t>
            </a:r>
            <a:r>
              <a:rPr lang="en-US" sz="1800" dirty="0" err="1"/>
              <a:t>temporomandibular</a:t>
            </a:r>
            <a:r>
              <a:rPr lang="en-US" sz="1800" dirty="0"/>
              <a:t> joint osteoarthritis,” Computerized Medical Imaging and Graphics 35(5), 345–352 (2011).</a:t>
            </a:r>
            <a:endParaRPr lang="en-US" sz="1800" dirty="0"/>
          </a:p>
        </p:txBody>
      </p:sp>
      <p:pic>
        <p:nvPicPr>
          <p:cNvPr id="9" name="Picture 8" descr="ShapeGroupsSV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801" y="23198261"/>
            <a:ext cx="11585235" cy="12116668"/>
          </a:xfrm>
          <a:prstGeom prst="rect">
            <a:avLst/>
          </a:prstGeom>
          <a:ln>
            <a:solidFill>
              <a:srgbClr val="4F81BD"/>
            </a:solidFill>
          </a:ln>
        </p:spPr>
      </p:pic>
      <p:sp>
        <p:nvSpPr>
          <p:cNvPr id="48" name="Rounded Rectangle 47"/>
          <p:cNvSpPr/>
          <p:nvPr/>
        </p:nvSpPr>
        <p:spPr>
          <a:xfrm>
            <a:off x="465668" y="35540387"/>
            <a:ext cx="11536368" cy="20227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2</a:t>
            </a:r>
            <a:r>
              <a:rPr lang="en-US" sz="2800" dirty="0"/>
              <a:t>. Randomly selected subject samples for each group shown in red. In yellow, the average shape from the control group rendered transparent. G1. Overgrowth, G2. Close to Normal, G3. Degeneration 1, G4. Degeneration 2, G5. Degeneration 3, G6. Degeneration 4</a:t>
            </a:r>
            <a:endParaRPr lang="en-US" sz="2800" dirty="0"/>
          </a:p>
        </p:txBody>
      </p:sp>
      <p:sp>
        <p:nvSpPr>
          <p:cNvPr id="49" name="Rounded Rectangle 48"/>
          <p:cNvSpPr/>
          <p:nvPr/>
        </p:nvSpPr>
        <p:spPr>
          <a:xfrm>
            <a:off x="12696420" y="6018981"/>
            <a:ext cx="11318484" cy="35720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a:latin typeface="Helvetica" charset="0"/>
                <a:cs typeface="Helvetica" charset="0"/>
              </a:rPr>
              <a:t>Patients with OA present a variety of symptoms including pain, limited jaw movement, grinding, clicking, </a:t>
            </a:r>
            <a:r>
              <a:rPr lang="en-US" sz="3600" dirty="0" smtClean="0">
                <a:latin typeface="Helvetica" charset="0"/>
                <a:cs typeface="Helvetica" charset="0"/>
              </a:rPr>
              <a:t>and </a:t>
            </a:r>
            <a:r>
              <a:rPr lang="en-US" sz="3600" dirty="0">
                <a:latin typeface="Helvetica" charset="0"/>
                <a:cs typeface="Helvetica" charset="0"/>
              </a:rPr>
              <a:t>deviation on opening. </a:t>
            </a:r>
            <a:r>
              <a:rPr lang="en-US" sz="3600" dirty="0" smtClean="0">
                <a:latin typeface="Helvetica" charset="0"/>
                <a:cs typeface="Helvetica" charset="0"/>
              </a:rPr>
              <a:t>There </a:t>
            </a:r>
            <a:r>
              <a:rPr lang="en-US" sz="3600" dirty="0">
                <a:latin typeface="Helvetica" charset="0"/>
                <a:cs typeface="Helvetica" charset="0"/>
              </a:rPr>
              <a:t>is no method to quantify morphology for early diagnosis, assessment of disease progression and treatment effects.</a:t>
            </a:r>
            <a:endParaRPr lang="en-US" sz="3600" dirty="0" smtClean="0">
              <a:latin typeface="Helvetica" charset="0"/>
              <a:cs typeface="Helvetica" charset="0"/>
            </a:endParaRPr>
          </a:p>
        </p:txBody>
      </p:sp>
      <p:pic>
        <p:nvPicPr>
          <p:cNvPr id="23" name="Picture 22" descr="LandmarksCondy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41020" y="14487535"/>
            <a:ext cx="4415512" cy="5035669"/>
          </a:xfrm>
          <a:prstGeom prst="rect">
            <a:avLst/>
          </a:prstGeom>
          <a:ln>
            <a:solidFill>
              <a:srgbClr val="4F81BD"/>
            </a:solidFill>
          </a:ln>
        </p:spPr>
      </p:pic>
      <p:grpSp>
        <p:nvGrpSpPr>
          <p:cNvPr id="31" name="Group 30"/>
          <p:cNvGrpSpPr/>
          <p:nvPr/>
        </p:nvGrpSpPr>
        <p:grpSpPr>
          <a:xfrm>
            <a:off x="12491868" y="19746723"/>
            <a:ext cx="11749831" cy="5800864"/>
            <a:chOff x="12533580" y="29921889"/>
            <a:chExt cx="11749831" cy="5800864"/>
          </a:xfrm>
        </p:grpSpPr>
        <p:pic>
          <p:nvPicPr>
            <p:cNvPr id="24" name="Picture 23" descr="RigidAlignment-af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3580" y="32817909"/>
              <a:ext cx="11749831" cy="2904844"/>
            </a:xfrm>
            <a:prstGeom prst="rect">
              <a:avLst/>
            </a:prstGeom>
            <a:ln>
              <a:solidFill>
                <a:srgbClr val="4F81BD"/>
              </a:solidFill>
            </a:ln>
          </p:spPr>
        </p:pic>
        <p:pic>
          <p:nvPicPr>
            <p:cNvPr id="25" name="Picture 24" descr="RigidAlignment-befor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33580" y="29921889"/>
              <a:ext cx="11737532" cy="2901803"/>
            </a:xfrm>
            <a:prstGeom prst="rect">
              <a:avLst/>
            </a:prstGeom>
            <a:ln>
              <a:solidFill>
                <a:srgbClr val="4F81BD"/>
              </a:solidFill>
            </a:ln>
          </p:spPr>
        </p:pic>
      </p:grpSp>
      <p:pic>
        <p:nvPicPr>
          <p:cNvPr id="29" name="Picture 28" descr="SMOTE_resampl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523714" y="5736015"/>
            <a:ext cx="10032859" cy="7037976"/>
          </a:xfrm>
          <a:prstGeom prst="rect">
            <a:avLst/>
          </a:prstGeom>
          <a:ln>
            <a:solidFill>
              <a:srgbClr val="4F81BD"/>
            </a:solidFill>
          </a:ln>
        </p:spPr>
      </p:pic>
      <p:pic>
        <p:nvPicPr>
          <p:cNvPr id="38" name="Picture 37"/>
          <p:cNvPicPr>
            <a:picLocks noChangeAspect="1"/>
          </p:cNvPicPr>
          <p:nvPr/>
        </p:nvPicPr>
        <p:blipFill>
          <a:blip r:embed="rId12"/>
          <a:stretch>
            <a:fillRect/>
          </a:stretch>
        </p:blipFill>
        <p:spPr>
          <a:xfrm>
            <a:off x="13734283" y="14533344"/>
            <a:ext cx="3877802" cy="4992216"/>
          </a:xfrm>
          <a:prstGeom prst="rect">
            <a:avLst/>
          </a:prstGeom>
          <a:ln>
            <a:solidFill>
              <a:srgbClr val="4F81BD"/>
            </a:solidFill>
          </a:ln>
        </p:spPr>
      </p:pic>
      <p:pic>
        <p:nvPicPr>
          <p:cNvPr id="39" name="Picture 38" descr="MeanCurvatureSVA.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34573" y="27502338"/>
            <a:ext cx="4667250" cy="4381500"/>
          </a:xfrm>
          <a:prstGeom prst="rect">
            <a:avLst/>
          </a:prstGeom>
          <a:ln>
            <a:solidFill>
              <a:srgbClr val="4F81BD"/>
            </a:solidFill>
          </a:ln>
        </p:spPr>
      </p:pic>
      <p:pic>
        <p:nvPicPr>
          <p:cNvPr id="40" name="Picture 39" descr="NormalsSVA.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152322" y="27476020"/>
            <a:ext cx="4667250" cy="4381500"/>
          </a:xfrm>
          <a:prstGeom prst="rect">
            <a:avLst/>
          </a:prstGeom>
          <a:ln>
            <a:solidFill>
              <a:srgbClr val="4F81BD"/>
            </a:solidFill>
          </a:ln>
        </p:spPr>
      </p:pic>
      <p:grpSp>
        <p:nvGrpSpPr>
          <p:cNvPr id="47" name="Group 46"/>
          <p:cNvGrpSpPr/>
          <p:nvPr/>
        </p:nvGrpSpPr>
        <p:grpSpPr>
          <a:xfrm>
            <a:off x="12449248" y="32037783"/>
            <a:ext cx="11883503" cy="4116912"/>
            <a:chOff x="12696420" y="28301954"/>
            <a:chExt cx="11687580" cy="3905250"/>
          </a:xfrm>
        </p:grpSpPr>
        <p:pic>
          <p:nvPicPr>
            <p:cNvPr id="46" name="Picture 45" descr="DistanceG6SVA.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13858" y="28301954"/>
              <a:ext cx="3714750" cy="3905250"/>
            </a:xfrm>
            <a:prstGeom prst="rect">
              <a:avLst/>
            </a:prstGeom>
            <a:ln>
              <a:solidFill>
                <a:srgbClr val="4F81BD"/>
              </a:solidFill>
            </a:ln>
          </p:spPr>
        </p:pic>
        <p:pic>
          <p:nvPicPr>
            <p:cNvPr id="41" name="Picture 40" descr="DistanceColorBarSVA.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535033" y="28301954"/>
              <a:ext cx="848967" cy="3905250"/>
            </a:xfrm>
            <a:prstGeom prst="rect">
              <a:avLst/>
            </a:prstGeom>
            <a:ln>
              <a:solidFill>
                <a:srgbClr val="4F81BD"/>
              </a:solidFill>
            </a:ln>
          </p:spPr>
        </p:pic>
        <p:pic>
          <p:nvPicPr>
            <p:cNvPr id="43" name="Picture 42" descr="DistanceG4SV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92493" y="28301954"/>
              <a:ext cx="3714750" cy="3905250"/>
            </a:xfrm>
            <a:prstGeom prst="rect">
              <a:avLst/>
            </a:prstGeom>
            <a:ln>
              <a:solidFill>
                <a:srgbClr val="4F81BD"/>
              </a:solidFill>
            </a:ln>
          </p:spPr>
        </p:pic>
        <p:pic>
          <p:nvPicPr>
            <p:cNvPr id="45" name="Picture 44" descr="DistanceG1SVA.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696420" y="28301954"/>
              <a:ext cx="3714750" cy="3905250"/>
            </a:xfrm>
            <a:prstGeom prst="rect">
              <a:avLst/>
            </a:prstGeom>
            <a:ln>
              <a:solidFill>
                <a:srgbClr val="4F81BD"/>
              </a:solidFill>
            </a:ln>
          </p:spPr>
        </p:pic>
      </p:grpSp>
      <p:pic>
        <p:nvPicPr>
          <p:cNvPr id="50" name="Picture 49" descr="accuracy.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529944" y="15484704"/>
            <a:ext cx="10073862" cy="6694656"/>
          </a:xfrm>
          <a:prstGeom prst="rect">
            <a:avLst/>
          </a:prstGeom>
          <a:ln>
            <a:solidFill>
              <a:srgbClr val="4F81BD"/>
            </a:solidFill>
          </a:ln>
        </p:spPr>
      </p:pic>
      <p:sp>
        <p:nvSpPr>
          <p:cNvPr id="81" name="Rounded Rectangle 80"/>
          <p:cNvSpPr/>
          <p:nvPr/>
        </p:nvSpPr>
        <p:spPr>
          <a:xfrm>
            <a:off x="12676436" y="25621125"/>
            <a:ext cx="11536368" cy="16083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3</a:t>
            </a:r>
            <a:r>
              <a:rPr lang="en-US" sz="2800" dirty="0" smtClean="0"/>
              <a:t>. a) SPHARM: regular triangles, 1002 points. </a:t>
            </a:r>
            <a:r>
              <a:rPr lang="en-US" sz="2800" dirty="0"/>
              <a:t>b</a:t>
            </a:r>
            <a:r>
              <a:rPr lang="en-US" sz="2800" dirty="0" smtClean="0"/>
              <a:t>) Landmarks placed on homologous regions for each model. </a:t>
            </a:r>
            <a:r>
              <a:rPr lang="en-US" sz="2800" dirty="0"/>
              <a:t>c</a:t>
            </a:r>
            <a:r>
              <a:rPr lang="en-US" sz="2800" dirty="0" smtClean="0"/>
              <a:t>) Before (top) - after (bottom) GROUPS alignment, similar regions coded by color. </a:t>
            </a:r>
            <a:endParaRPr lang="en-US" sz="2800" dirty="0"/>
          </a:p>
        </p:txBody>
      </p:sp>
      <p:sp>
        <p:nvSpPr>
          <p:cNvPr id="82" name="Rounded Rectangle 81"/>
          <p:cNvSpPr/>
          <p:nvPr/>
        </p:nvSpPr>
        <p:spPr>
          <a:xfrm>
            <a:off x="12829812" y="14521490"/>
            <a:ext cx="848025" cy="8077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a)</a:t>
            </a:r>
            <a:endParaRPr lang="en-US" sz="2800" dirty="0"/>
          </a:p>
        </p:txBody>
      </p:sp>
      <p:sp>
        <p:nvSpPr>
          <p:cNvPr id="83" name="Rounded Rectangle 82"/>
          <p:cNvSpPr/>
          <p:nvPr/>
        </p:nvSpPr>
        <p:spPr>
          <a:xfrm>
            <a:off x="17831399" y="14471143"/>
            <a:ext cx="848025" cy="8077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b</a:t>
            </a:r>
            <a:r>
              <a:rPr lang="en-US" sz="2800" dirty="0" smtClean="0"/>
              <a:t>)</a:t>
            </a:r>
            <a:endParaRPr lang="en-US" sz="2800" dirty="0"/>
          </a:p>
        </p:txBody>
      </p:sp>
      <p:sp>
        <p:nvSpPr>
          <p:cNvPr id="91" name="Rounded Rectangle 90"/>
          <p:cNvSpPr/>
          <p:nvPr/>
        </p:nvSpPr>
        <p:spPr>
          <a:xfrm>
            <a:off x="12511880" y="18939004"/>
            <a:ext cx="848025" cy="8077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c)</a:t>
            </a:r>
            <a:endParaRPr lang="en-US" sz="2800" dirty="0"/>
          </a:p>
        </p:txBody>
      </p:sp>
      <p:sp>
        <p:nvSpPr>
          <p:cNvPr id="93" name="Rounded Rectangle 92"/>
          <p:cNvSpPr/>
          <p:nvPr/>
        </p:nvSpPr>
        <p:spPr>
          <a:xfrm>
            <a:off x="18241422" y="27482048"/>
            <a:ext cx="848025" cy="8077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b</a:t>
            </a:r>
            <a:r>
              <a:rPr lang="en-US" sz="2800" dirty="0" smtClean="0"/>
              <a:t>)</a:t>
            </a:r>
            <a:endParaRPr lang="en-US" sz="2800" dirty="0"/>
          </a:p>
        </p:txBody>
      </p:sp>
      <p:sp>
        <p:nvSpPr>
          <p:cNvPr id="95" name="Rounded Rectangle 94"/>
          <p:cNvSpPr/>
          <p:nvPr/>
        </p:nvSpPr>
        <p:spPr>
          <a:xfrm>
            <a:off x="12458777" y="27502338"/>
            <a:ext cx="848025" cy="8077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a)</a:t>
            </a:r>
            <a:endParaRPr lang="en-US" sz="2800" dirty="0"/>
          </a:p>
        </p:txBody>
      </p:sp>
      <p:sp>
        <p:nvSpPr>
          <p:cNvPr id="97" name="Rounded Rectangle 96"/>
          <p:cNvSpPr/>
          <p:nvPr/>
        </p:nvSpPr>
        <p:spPr>
          <a:xfrm>
            <a:off x="12425730" y="31230064"/>
            <a:ext cx="848025" cy="8077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c)</a:t>
            </a:r>
            <a:endParaRPr lang="en-US" sz="2800" dirty="0"/>
          </a:p>
        </p:txBody>
      </p:sp>
      <p:sp>
        <p:nvSpPr>
          <p:cNvPr id="98" name="Rounded Rectangle 97"/>
          <p:cNvSpPr/>
          <p:nvPr/>
        </p:nvSpPr>
        <p:spPr>
          <a:xfrm>
            <a:off x="12676436" y="36280439"/>
            <a:ext cx="11536368" cy="17179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4</a:t>
            </a:r>
            <a:r>
              <a:rPr lang="en-US" sz="2800" dirty="0" smtClean="0"/>
              <a:t>. Visualization of shape features. a) Mean curvature b) Surface </a:t>
            </a:r>
            <a:r>
              <a:rPr lang="en-US" sz="2800" dirty="0" err="1" smtClean="0"/>
              <a:t>normals</a:t>
            </a:r>
            <a:r>
              <a:rPr lang="en-US" sz="2800" dirty="0" smtClean="0"/>
              <a:t>. </a:t>
            </a:r>
            <a:r>
              <a:rPr lang="en-US" sz="2800" dirty="0"/>
              <a:t>c</a:t>
            </a:r>
            <a:r>
              <a:rPr lang="en-US" sz="2800" dirty="0" smtClean="0"/>
              <a:t>) Distance from each point to corresponding points in the average shape for each group. Total number of features per point is 11, i.e., 1002x11.</a:t>
            </a:r>
            <a:endParaRPr lang="en-US" sz="2800" dirty="0"/>
          </a:p>
        </p:txBody>
      </p:sp>
      <p:sp>
        <p:nvSpPr>
          <p:cNvPr id="99" name="Rounded Rectangle 98"/>
          <p:cNvSpPr/>
          <p:nvPr/>
        </p:nvSpPr>
        <p:spPr>
          <a:xfrm>
            <a:off x="25523713" y="12930372"/>
            <a:ext cx="10031745" cy="6630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5. SMOTE resampling in feature space.  </a:t>
            </a:r>
            <a:endParaRPr lang="en-US" sz="2800" dirty="0"/>
          </a:p>
        </p:txBody>
      </p:sp>
      <p:sp>
        <p:nvSpPr>
          <p:cNvPr id="100" name="Rounded Rectangle 99"/>
          <p:cNvSpPr/>
          <p:nvPr/>
        </p:nvSpPr>
        <p:spPr>
          <a:xfrm>
            <a:off x="25572061" y="22381410"/>
            <a:ext cx="10031745" cy="6630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6. Accuracy during training. Testing accuracy was 92%.</a:t>
            </a:r>
            <a:endParaRPr lang="en-US" sz="2800" dirty="0"/>
          </a:p>
        </p:txBody>
      </p:sp>
      <p:sp>
        <p:nvSpPr>
          <p:cNvPr id="101" name="Rectangle 46"/>
          <p:cNvSpPr>
            <a:spLocks noChangeArrowheads="1"/>
          </p:cNvSpPr>
          <p:nvPr/>
        </p:nvSpPr>
        <p:spPr bwMode="auto">
          <a:xfrm>
            <a:off x="25810660" y="24192618"/>
            <a:ext cx="10160000" cy="100012"/>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94" name="Rounded Rectangle 93"/>
          <p:cNvSpPr/>
          <p:nvPr/>
        </p:nvSpPr>
        <p:spPr>
          <a:xfrm>
            <a:off x="24948445" y="24529385"/>
            <a:ext cx="11089126" cy="5829511"/>
          </a:xfrm>
          <a:prstGeom prst="roundRect">
            <a:avLst>
              <a:gd name="adj" fmla="val 1003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a:latin typeface="Helvetica" charset="0"/>
                <a:cs typeface="Helvetica" charset="0"/>
              </a:rPr>
              <a:t>U</a:t>
            </a:r>
            <a:r>
              <a:rPr lang="en-US" sz="3600" dirty="0" smtClean="0">
                <a:latin typeface="Helvetica" charset="0"/>
                <a:cs typeface="Helvetica" charset="0"/>
              </a:rPr>
              <a:t>sing </a:t>
            </a:r>
            <a:r>
              <a:rPr lang="en-US" sz="3600" dirty="0">
                <a:latin typeface="Helvetica" charset="0"/>
                <a:cs typeface="Helvetica" charset="0"/>
              </a:rPr>
              <a:t>shape features only favors the classification task, i.e.</a:t>
            </a:r>
            <a:r>
              <a:rPr lang="en-US" sz="3600" dirty="0" smtClean="0">
                <a:latin typeface="Helvetica" charset="0"/>
                <a:cs typeface="Helvetica" charset="0"/>
              </a:rPr>
              <a:t>, no position </a:t>
            </a:r>
            <a:r>
              <a:rPr lang="en-US" sz="3600" dirty="0">
                <a:latin typeface="Helvetica" charset="0"/>
                <a:cs typeface="Helvetica" charset="0"/>
              </a:rPr>
              <a:t>or orientation </a:t>
            </a:r>
            <a:r>
              <a:rPr lang="en-US" sz="3600" dirty="0" smtClean="0">
                <a:latin typeface="Helvetica" charset="0"/>
                <a:cs typeface="Helvetica" charset="0"/>
              </a:rPr>
              <a:t>is used to train the network. </a:t>
            </a:r>
          </a:p>
          <a:p>
            <a:r>
              <a:rPr lang="en-US" sz="3600" dirty="0">
                <a:latin typeface="Helvetica" charset="0"/>
                <a:cs typeface="Helvetica" charset="0"/>
              </a:rPr>
              <a:t>This classification approach seems promising, as it may help us increase our understanding about </a:t>
            </a:r>
          </a:p>
          <a:p>
            <a:r>
              <a:rPr lang="en-US" sz="3600" dirty="0">
                <a:latin typeface="Helvetica" charset="0"/>
                <a:cs typeface="Helvetica" charset="0"/>
              </a:rPr>
              <a:t>shape changes that TMJ OA patients undergo during the course of the disease. </a:t>
            </a:r>
            <a:endParaRPr lang="en-US" sz="3600" dirty="0" smtClean="0">
              <a:latin typeface="Helvetica" charset="0"/>
              <a:cs typeface="Helvetica" charset="0"/>
            </a:endParaRPr>
          </a:p>
          <a:p>
            <a:r>
              <a:rPr lang="en-US" sz="3600" dirty="0" smtClean="0">
                <a:latin typeface="Helvetica" charset="0"/>
                <a:cs typeface="Helvetica" charset="0"/>
              </a:rPr>
              <a:t>Source code is available at</a:t>
            </a:r>
            <a:endParaRPr lang="en-US" sz="3600" dirty="0">
              <a:latin typeface="Helvetica" charset="0"/>
              <a:cs typeface="Helvetica" charset="0"/>
            </a:endParaRPr>
          </a:p>
          <a:p>
            <a:r>
              <a:rPr lang="en-US" sz="3600" dirty="0" smtClean="0">
                <a:latin typeface="Helvetica" charset="0"/>
                <a:cs typeface="Helvetica" charset="0"/>
              </a:rPr>
              <a:t>https</a:t>
            </a:r>
            <a:r>
              <a:rPr lang="en-US" sz="3600" dirty="0">
                <a:latin typeface="Helvetica" charset="0"/>
                <a:cs typeface="Helvetica" charset="0"/>
              </a:rPr>
              <a:t>://</a:t>
            </a:r>
            <a:r>
              <a:rPr lang="en-US" sz="3600" dirty="0" err="1">
                <a:latin typeface="Helvetica" charset="0"/>
                <a:cs typeface="Helvetica" charset="0"/>
              </a:rPr>
              <a:t>github.com</a:t>
            </a:r>
            <a:r>
              <a:rPr lang="en-US" sz="3600" dirty="0">
                <a:latin typeface="Helvetica" charset="0"/>
                <a:cs typeface="Helvetica" charset="0"/>
              </a:rPr>
              <a:t>/DCBIA-</a:t>
            </a:r>
            <a:r>
              <a:rPr lang="en-US" sz="3600" dirty="0" err="1">
                <a:latin typeface="Helvetica" charset="0"/>
                <a:cs typeface="Helvetica" charset="0"/>
              </a:rPr>
              <a:t>OrthoLab</a:t>
            </a:r>
            <a:r>
              <a:rPr lang="en-US" sz="3600" dirty="0">
                <a:latin typeface="Helvetica" charset="0"/>
                <a:cs typeface="Helvetica" charset="0"/>
              </a:rPr>
              <a:t>/</a:t>
            </a:r>
            <a:r>
              <a:rPr lang="en-US" sz="3600" dirty="0" err="1" smtClean="0">
                <a:latin typeface="Helvetica" charset="0"/>
                <a:cs typeface="Helvetica" charset="0"/>
              </a:rPr>
              <a:t>ShapeVariationAnalyzer</a:t>
            </a:r>
            <a:endParaRPr lang="en-US" sz="3600" dirty="0">
              <a:latin typeface="Helvetica" charset="0"/>
              <a:cs typeface="Helvetica" charset="0"/>
            </a:endParaRPr>
          </a:p>
        </p:txBody>
      </p:sp>
    </p:spTree>
    <p:extLst>
      <p:ext uri="{BB962C8B-B14F-4D97-AF65-F5344CB8AC3E}">
        <p14:creationId xmlns:p14="http://schemas.microsoft.com/office/powerpoint/2010/main" val="29613349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3133</TotalTime>
  <Words>959</Words>
  <Application>Microsoft Macintosh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SPIE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Escher</dc:creator>
  <cp:lastModifiedBy>J</cp:lastModifiedBy>
  <cp:revision>46</cp:revision>
  <dcterms:created xsi:type="dcterms:W3CDTF">2016-03-21T16:40:14Z</dcterms:created>
  <dcterms:modified xsi:type="dcterms:W3CDTF">2018-02-06T18:45:58Z</dcterms:modified>
</cp:coreProperties>
</file>