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402336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9" d="100"/>
          <a:sy n="19" d="100"/>
        </p:scale>
        <p:origin x="-1504" y="-632"/>
      </p:cViewPr>
      <p:guideLst>
        <p:guide orient="horz" pos="12672"/>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2498499"/>
            <a:ext cx="31089600" cy="8624147"/>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22799040"/>
            <a:ext cx="25603200" cy="1028192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1079189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0310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5902" y="9453036"/>
            <a:ext cx="29622752" cy="2013915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4956" y="9453036"/>
            <a:ext cx="88271348" cy="201391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041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15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5853816"/>
            <a:ext cx="31089600" cy="799084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7052721"/>
            <a:ext cx="31089600" cy="8801097"/>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DD2820-0D82-454D-80AC-966B62AB1E49}" type="datetimeFigureOut">
              <a:rPr lang="en-US" smtClean="0"/>
              <a:t>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7899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4954" y="55079056"/>
            <a:ext cx="58947048"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41604" y="55079056"/>
            <a:ext cx="58947052" cy="155765503"/>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DD2820-0D82-454D-80AC-966B62AB1E49}"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71904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611210"/>
            <a:ext cx="32918400" cy="670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2" y="9005996"/>
            <a:ext cx="16160752"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828802" y="12759266"/>
            <a:ext cx="16160752"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9005996"/>
            <a:ext cx="16167100" cy="3753270"/>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8580102" y="12759266"/>
            <a:ext cx="16167100" cy="23180890"/>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DD2820-0D82-454D-80AC-966B62AB1E49}" type="datetimeFigureOut">
              <a:rPr lang="en-US" smtClean="0"/>
              <a:t>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24803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DD2820-0D82-454D-80AC-966B62AB1E49}" type="datetimeFigureOut">
              <a:rPr lang="en-US" smtClean="0"/>
              <a:t>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82442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D2820-0D82-454D-80AC-966B62AB1E49}" type="datetimeFigureOut">
              <a:rPr lang="en-US" smtClean="0"/>
              <a:t>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34615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4" y="1601893"/>
            <a:ext cx="12033252" cy="681736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4300200" y="1601899"/>
            <a:ext cx="20447000" cy="343382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4" y="8419257"/>
            <a:ext cx="12033252" cy="2752090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200366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8163523"/>
            <a:ext cx="21945600" cy="332486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7169152" y="3594947"/>
            <a:ext cx="21945600" cy="2414016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7169152" y="31488386"/>
            <a:ext cx="21945600" cy="472185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DD2820-0D82-454D-80AC-966B62AB1E49}" type="datetimeFigureOut">
              <a:rPr lang="en-US" smtClean="0"/>
              <a:t>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4123E-F9A8-7344-9623-84C7A01C4807}" type="slidenum">
              <a:rPr lang="en-US" smtClean="0"/>
              <a:t>‹#›</a:t>
            </a:fld>
            <a:endParaRPr lang="en-US"/>
          </a:p>
        </p:txBody>
      </p:sp>
    </p:spTree>
    <p:extLst>
      <p:ext uri="{BB962C8B-B14F-4D97-AF65-F5344CB8AC3E}">
        <p14:creationId xmlns:p14="http://schemas.microsoft.com/office/powerpoint/2010/main" val="4180429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611210"/>
            <a:ext cx="32918400" cy="6705600"/>
          </a:xfrm>
          <a:prstGeom prst="rect">
            <a:avLst/>
          </a:prstGeom>
        </p:spPr>
        <p:txBody>
          <a:bodyPr vert="horz" lIns="418009" tIns="209004" rIns="418009" bIns="2090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9387843"/>
            <a:ext cx="32918400" cy="26552316"/>
          </a:xfrm>
          <a:prstGeom prst="rect">
            <a:avLst/>
          </a:prstGeom>
        </p:spPr>
        <p:txBody>
          <a:bodyPr vert="horz" lIns="418009" tIns="209004" rIns="418009" bIns="2090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37290592"/>
            <a:ext cx="8534400" cy="214206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B1DD2820-0D82-454D-80AC-966B62AB1E49}" type="datetimeFigureOut">
              <a:rPr lang="en-US" smtClean="0"/>
              <a:t>2/5/18</a:t>
            </a:fld>
            <a:endParaRPr lang="en-US"/>
          </a:p>
        </p:txBody>
      </p:sp>
      <p:sp>
        <p:nvSpPr>
          <p:cNvPr id="5" name="Footer Placeholder 4"/>
          <p:cNvSpPr>
            <a:spLocks noGrp="1"/>
          </p:cNvSpPr>
          <p:nvPr>
            <p:ph type="ftr" sz="quarter" idx="3"/>
          </p:nvPr>
        </p:nvSpPr>
        <p:spPr>
          <a:xfrm>
            <a:off x="12496800" y="37290592"/>
            <a:ext cx="11582400" cy="214206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7290592"/>
            <a:ext cx="8534400" cy="214206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E14123E-F9A8-7344-9623-84C7A01C4807}" type="slidenum">
              <a:rPr lang="en-US" smtClean="0"/>
              <a:t>‹#›</a:t>
            </a:fld>
            <a:endParaRPr lang="en-US"/>
          </a:p>
        </p:txBody>
      </p:sp>
    </p:spTree>
    <p:extLst>
      <p:ext uri="{BB962C8B-B14F-4D97-AF65-F5344CB8AC3E}">
        <p14:creationId xmlns:p14="http://schemas.microsoft.com/office/powerpoint/2010/main" val="239292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5">
                <a:lumMod val="60000"/>
                <a:lumOff val="40000"/>
              </a:schemeClr>
            </a:gs>
          </a:gsLst>
          <a:lin ang="2940000" scaled="0"/>
          <a:tileRect/>
        </a:gradFill>
        <a:effectLst/>
      </p:bgPr>
    </p:bg>
    <p:spTree>
      <p:nvGrpSpPr>
        <p:cNvPr id="1" name=""/>
        <p:cNvGrpSpPr/>
        <p:nvPr/>
      </p:nvGrpSpPr>
      <p:grpSpPr>
        <a:xfrm>
          <a:off x="0" y="0"/>
          <a:ext cx="0" cy="0"/>
          <a:chOff x="0" y="0"/>
          <a:chExt cx="0" cy="0"/>
        </a:xfrm>
      </p:grpSpPr>
      <p:pic>
        <p:nvPicPr>
          <p:cNvPr id="3" name="Picture 2" descr="mandibular-condy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419" y="11786750"/>
            <a:ext cx="9130741" cy="9061569"/>
          </a:xfrm>
          <a:prstGeom prst="rect">
            <a:avLst/>
          </a:prstGeom>
          <a:ln>
            <a:solidFill>
              <a:srgbClr val="4F81BD"/>
            </a:solidFill>
          </a:ln>
        </p:spPr>
      </p:pic>
      <p:sp>
        <p:nvSpPr>
          <p:cNvPr id="2" name="Rounded Rectangle 1"/>
          <p:cNvSpPr/>
          <p:nvPr/>
        </p:nvSpPr>
        <p:spPr>
          <a:xfrm>
            <a:off x="416800" y="8001000"/>
            <a:ext cx="11585236" cy="32030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smtClean="0">
                <a:latin typeface="Helvetica" charset="0"/>
                <a:cs typeface="Helvetica" charset="0"/>
              </a:rPr>
              <a:t>The primary motivation of this work is to </a:t>
            </a:r>
            <a:r>
              <a:rPr lang="en-US" sz="3600" dirty="0" smtClean="0">
                <a:latin typeface="Helvetica" charset="0"/>
                <a:cs typeface="Helvetica" charset="0"/>
              </a:rPr>
              <a:t>develop </a:t>
            </a:r>
            <a:r>
              <a:rPr lang="en-US" sz="3600" dirty="0">
                <a:latin typeface="Helvetica" charset="0"/>
                <a:cs typeface="Helvetica" charset="0"/>
              </a:rPr>
              <a:t>a noninvasive technique to provide information about bony changes and disease changing in </a:t>
            </a:r>
            <a:r>
              <a:rPr lang="en-US" sz="3600" dirty="0" err="1" smtClean="0">
                <a:latin typeface="Helvetica" charset="0"/>
                <a:cs typeface="Helvetica" charset="0"/>
              </a:rPr>
              <a:t>Temporo</a:t>
            </a:r>
            <a:r>
              <a:rPr lang="en-US" sz="3600" dirty="0">
                <a:latin typeface="Helvetica" charset="0"/>
                <a:cs typeface="Helvetica" charset="0"/>
              </a:rPr>
              <a:t>-</a:t>
            </a:r>
            <a:r>
              <a:rPr lang="en-US" sz="3600" dirty="0" smtClean="0">
                <a:latin typeface="Helvetica" charset="0"/>
                <a:cs typeface="Helvetica" charset="0"/>
              </a:rPr>
              <a:t>Mandibular Joint </a:t>
            </a:r>
            <a:r>
              <a:rPr lang="en-US" sz="3600" dirty="0">
                <a:latin typeface="Helvetica" charset="0"/>
                <a:cs typeface="Helvetica" charset="0"/>
              </a:rPr>
              <a:t>(</a:t>
            </a:r>
            <a:r>
              <a:rPr lang="en-US" sz="3600" dirty="0" smtClean="0">
                <a:latin typeface="Helvetica" charset="0"/>
                <a:cs typeface="Helvetica" charset="0"/>
              </a:rPr>
              <a:t>TMJ) </a:t>
            </a:r>
            <a:r>
              <a:rPr lang="en-US" sz="3600" dirty="0" err="1" smtClean="0">
                <a:latin typeface="Helvetica" charset="0"/>
                <a:cs typeface="Helvetica" charset="0"/>
              </a:rPr>
              <a:t>Osteo</a:t>
            </a:r>
            <a:r>
              <a:rPr lang="en-US" sz="3600" dirty="0" smtClean="0">
                <a:latin typeface="Helvetica" charset="0"/>
                <a:cs typeface="Helvetica" charset="0"/>
              </a:rPr>
              <a:t> Arthritis (OA), </a:t>
            </a:r>
            <a:r>
              <a:rPr lang="en-US" sz="3600" dirty="0">
                <a:latin typeface="Helvetica" charset="0"/>
                <a:cs typeface="Helvetica" charset="0"/>
              </a:rPr>
              <a:t>using </a:t>
            </a:r>
            <a:r>
              <a:rPr lang="en-US" sz="3600" b="1" dirty="0" smtClean="0">
                <a:latin typeface="Helvetica" charset="0"/>
                <a:cs typeface="Helvetica" charset="0"/>
              </a:rPr>
              <a:t>Shape Analysis</a:t>
            </a:r>
            <a:r>
              <a:rPr lang="en-US" sz="3600" b="1" dirty="0">
                <a:latin typeface="Helvetica" charset="0"/>
                <a:cs typeface="Helvetica" charset="0"/>
              </a:rPr>
              <a:t>.</a:t>
            </a:r>
            <a:r>
              <a:rPr lang="en-US" sz="3600" dirty="0">
                <a:latin typeface="Helvetica" charset="0"/>
                <a:cs typeface="Helvetica" charset="0"/>
              </a:rPr>
              <a:t> </a:t>
            </a:r>
            <a:endParaRPr lang="en-US" sz="4000" dirty="0">
              <a:latin typeface="Helvetica" charset="0"/>
              <a:cs typeface="Helvetica" charset="0"/>
            </a:endParaRPr>
          </a:p>
        </p:txBody>
      </p:sp>
      <p:sp>
        <p:nvSpPr>
          <p:cNvPr id="4" name="Rectangle 46"/>
          <p:cNvSpPr>
            <a:spLocks noChangeArrowheads="1"/>
          </p:cNvSpPr>
          <p:nvPr/>
        </p:nvSpPr>
        <p:spPr bwMode="auto">
          <a:xfrm>
            <a:off x="25330911" y="31828062"/>
            <a:ext cx="10160000" cy="100012"/>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5" name="Rectangle 41"/>
          <p:cNvSpPr>
            <a:spLocks noChangeArrowheads="1"/>
          </p:cNvSpPr>
          <p:nvPr/>
        </p:nvSpPr>
        <p:spPr bwMode="auto">
          <a:xfrm>
            <a:off x="5496803" y="228600"/>
            <a:ext cx="2491411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ctr" defTabSz="4596712">
              <a:defRPr/>
            </a:pPr>
            <a:r>
              <a:rPr lang="en-US" sz="7200" b="1" dirty="0" smtClean="0">
                <a:solidFill>
                  <a:srgbClr val="0D0C0C"/>
                </a:solidFill>
                <a:latin typeface="Helvetica"/>
                <a:cs typeface="Helvetica"/>
              </a:rPr>
              <a:t>SVA: Shape Variation Analyzer</a:t>
            </a:r>
            <a:r>
              <a:rPr lang="en-US" sz="13600" b="1" dirty="0">
                <a:solidFill>
                  <a:srgbClr val="2163A1"/>
                </a:solidFill>
                <a:latin typeface="Helvetica"/>
                <a:cs typeface="Helvetica"/>
              </a:rPr>
              <a:t/>
            </a:r>
            <a:br>
              <a:rPr lang="en-US" sz="13600" b="1" dirty="0">
                <a:solidFill>
                  <a:srgbClr val="2163A1"/>
                </a:solidFill>
                <a:latin typeface="Helvetica"/>
                <a:cs typeface="Helvetica"/>
              </a:rPr>
            </a:br>
            <a:r>
              <a:rPr lang="en-US" sz="4800" i="1" dirty="0">
                <a:solidFill>
                  <a:schemeClr val="tx1">
                    <a:lumMod val="75000"/>
                    <a:lumOff val="25000"/>
                  </a:schemeClr>
                </a:solidFill>
                <a:latin typeface="Helvetica"/>
                <a:cs typeface="Helvetica"/>
              </a:rPr>
              <a:t>Juan C. </a:t>
            </a:r>
            <a:r>
              <a:rPr lang="en-US" sz="4800" i="1" dirty="0" err="1" smtClean="0">
                <a:solidFill>
                  <a:schemeClr val="tx1">
                    <a:lumMod val="75000"/>
                    <a:lumOff val="25000"/>
                  </a:schemeClr>
                </a:solidFill>
                <a:latin typeface="Helvetica"/>
                <a:cs typeface="Helvetica"/>
              </a:rPr>
              <a:t>Prieto</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Beatriz </a:t>
            </a:r>
            <a:r>
              <a:rPr lang="en-US" sz="4800" i="1" dirty="0" err="1" smtClean="0">
                <a:solidFill>
                  <a:schemeClr val="tx1">
                    <a:lumMod val="75000"/>
                    <a:lumOff val="25000"/>
                  </a:schemeClr>
                </a:solidFill>
                <a:latin typeface="Helvetica"/>
                <a:cs typeface="Helvetica"/>
              </a:rPr>
              <a:t>Paniagua</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Marilia S. </a:t>
            </a:r>
            <a:r>
              <a:rPr lang="en-US" sz="4800" i="1" dirty="0" err="1" smtClean="0">
                <a:solidFill>
                  <a:schemeClr val="tx1">
                    <a:lumMod val="75000"/>
                    <a:lumOff val="25000"/>
                  </a:schemeClr>
                </a:solidFill>
                <a:latin typeface="Helvetica"/>
                <a:cs typeface="Helvetica"/>
              </a:rPr>
              <a:t>Yatabe</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Antonio C.O </a:t>
            </a:r>
            <a:r>
              <a:rPr lang="en-US" sz="4800" i="1" dirty="0" err="1" smtClean="0">
                <a:solidFill>
                  <a:schemeClr val="tx1">
                    <a:lumMod val="75000"/>
                    <a:lumOff val="25000"/>
                  </a:schemeClr>
                </a:solidFill>
                <a:latin typeface="Helvetica"/>
                <a:cs typeface="Helvetica"/>
              </a:rPr>
              <a:t>Ruellas</a:t>
            </a:r>
            <a:r>
              <a:rPr lang="en-US" sz="4800" i="1" dirty="0" smtClean="0">
                <a:solidFill>
                  <a:schemeClr val="tx1">
                    <a:lumMod val="75000"/>
                    <a:lumOff val="25000"/>
                  </a:schemeClr>
                </a:solidFill>
                <a:latin typeface="Helvetica"/>
                <a:cs typeface="Helvetica"/>
              </a:rPr>
              <a:t>, </a:t>
            </a:r>
            <a:br>
              <a:rPr lang="en-US" sz="4800" i="1" dirty="0" smtClean="0">
                <a:solidFill>
                  <a:schemeClr val="tx1">
                    <a:lumMod val="75000"/>
                    <a:lumOff val="25000"/>
                  </a:schemeClr>
                </a:solidFill>
                <a:latin typeface="Helvetica"/>
                <a:cs typeface="Helvetica"/>
              </a:rPr>
            </a:br>
            <a:r>
              <a:rPr lang="en-US" sz="4800" i="1" dirty="0" smtClean="0">
                <a:solidFill>
                  <a:schemeClr val="tx1">
                    <a:lumMod val="75000"/>
                    <a:lumOff val="25000"/>
                  </a:schemeClr>
                </a:solidFill>
                <a:latin typeface="Helvetica"/>
                <a:cs typeface="Helvetica"/>
              </a:rPr>
              <a:t>Liana </a:t>
            </a:r>
            <a:r>
              <a:rPr lang="en-US" sz="4800" i="1" dirty="0" err="1" smtClean="0">
                <a:solidFill>
                  <a:schemeClr val="tx1">
                    <a:lumMod val="75000"/>
                    <a:lumOff val="25000"/>
                  </a:schemeClr>
                </a:solidFill>
                <a:latin typeface="Helvetica"/>
                <a:cs typeface="Helvetica"/>
              </a:rPr>
              <a:t>Fattori</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Luciana </a:t>
            </a:r>
            <a:r>
              <a:rPr lang="en-US" sz="4800" i="1" dirty="0" smtClean="0">
                <a:solidFill>
                  <a:schemeClr val="tx1">
                    <a:lumMod val="75000"/>
                    <a:lumOff val="25000"/>
                  </a:schemeClr>
                </a:solidFill>
                <a:latin typeface="Helvetica"/>
                <a:cs typeface="Helvetica"/>
              </a:rPr>
              <a:t>Muniz, </a:t>
            </a:r>
            <a:r>
              <a:rPr lang="en-US" sz="4800" i="1" dirty="0">
                <a:solidFill>
                  <a:schemeClr val="tx1">
                    <a:lumMod val="75000"/>
                    <a:lumOff val="25000"/>
                  </a:schemeClr>
                </a:solidFill>
                <a:latin typeface="Helvetica"/>
                <a:cs typeface="Helvetica"/>
              </a:rPr>
              <a:t>Martin </a:t>
            </a:r>
            <a:r>
              <a:rPr lang="en-US" sz="4800" i="1" dirty="0" err="1" smtClean="0">
                <a:solidFill>
                  <a:schemeClr val="tx1">
                    <a:lumMod val="75000"/>
                    <a:lumOff val="25000"/>
                  </a:schemeClr>
                </a:solidFill>
                <a:latin typeface="Helvetica"/>
                <a:cs typeface="Helvetica"/>
              </a:rPr>
              <a:t>Styner</a:t>
            </a:r>
            <a:r>
              <a:rPr lang="en-US" sz="4800" i="1" dirty="0" smtClean="0">
                <a:solidFill>
                  <a:schemeClr val="tx1">
                    <a:lumMod val="75000"/>
                    <a:lumOff val="25000"/>
                  </a:schemeClr>
                </a:solidFill>
                <a:latin typeface="Helvetica"/>
                <a:cs typeface="Helvetica"/>
              </a:rPr>
              <a:t>, </a:t>
            </a:r>
            <a:r>
              <a:rPr lang="en-US" sz="4800" i="1" dirty="0">
                <a:solidFill>
                  <a:schemeClr val="tx1">
                    <a:lumMod val="75000"/>
                    <a:lumOff val="25000"/>
                  </a:schemeClr>
                </a:solidFill>
                <a:latin typeface="Helvetica"/>
                <a:cs typeface="Helvetica"/>
              </a:rPr>
              <a:t>and Lucia </a:t>
            </a:r>
            <a:r>
              <a:rPr lang="en-US" sz="4800" i="1" dirty="0" err="1" smtClean="0">
                <a:solidFill>
                  <a:schemeClr val="tx1">
                    <a:lumMod val="75000"/>
                    <a:lumOff val="25000"/>
                  </a:schemeClr>
                </a:solidFill>
                <a:latin typeface="Helvetica"/>
                <a:cs typeface="Helvetica"/>
              </a:rPr>
              <a:t>Cevidanes</a:t>
            </a:r>
            <a:r>
              <a:rPr lang="en-US" sz="4800" i="1" dirty="0" smtClean="0">
                <a:solidFill>
                  <a:schemeClr val="tx1">
                    <a:lumMod val="75000"/>
                    <a:lumOff val="25000"/>
                  </a:schemeClr>
                </a:solidFill>
                <a:latin typeface="Helvetica"/>
                <a:cs typeface="Helvetica"/>
              </a:rPr>
              <a:t> </a:t>
            </a:r>
            <a:r>
              <a:rPr lang="en-US" altLang="ja-JP" sz="4800" i="1" dirty="0">
                <a:solidFill>
                  <a:schemeClr val="tx1">
                    <a:lumMod val="75000"/>
                    <a:lumOff val="25000"/>
                  </a:schemeClr>
                </a:solidFill>
                <a:latin typeface="Helvetica"/>
                <a:cs typeface="Helvetica"/>
              </a:rPr>
              <a:t/>
            </a:r>
            <a:br>
              <a:rPr lang="en-US" altLang="ja-JP" sz="4800" i="1" dirty="0">
                <a:solidFill>
                  <a:schemeClr val="tx1">
                    <a:lumMod val="75000"/>
                    <a:lumOff val="25000"/>
                  </a:schemeClr>
                </a:solidFill>
                <a:latin typeface="Helvetica"/>
                <a:cs typeface="Helvetica"/>
              </a:rPr>
            </a:br>
            <a:r>
              <a:rPr lang="en-US" altLang="ja-JP" sz="4800" i="1" dirty="0" smtClean="0">
                <a:solidFill>
                  <a:schemeClr val="tx1">
                    <a:lumMod val="75000"/>
                    <a:lumOff val="25000"/>
                  </a:schemeClr>
                </a:solidFill>
                <a:latin typeface="Helvetica"/>
                <a:cs typeface="Helvetica"/>
              </a:rPr>
              <a:t>NIRAL, University of North Carolina, Chapel Hill </a:t>
            </a:r>
            <a:endParaRPr lang="en-US" sz="4800" i="1" dirty="0">
              <a:solidFill>
                <a:schemeClr val="tx1">
                  <a:lumMod val="75000"/>
                  <a:lumOff val="25000"/>
                </a:schemeClr>
              </a:solidFill>
              <a:latin typeface="Helvetica"/>
              <a:cs typeface="Helvetica"/>
            </a:endParaRPr>
          </a:p>
        </p:txBody>
      </p:sp>
      <p:sp>
        <p:nvSpPr>
          <p:cNvPr id="6" name="Text Box 4"/>
          <p:cNvSpPr txBox="1">
            <a:spLocks noChangeArrowheads="1"/>
          </p:cNvSpPr>
          <p:nvPr/>
        </p:nvSpPr>
        <p:spPr bwMode="auto">
          <a:xfrm>
            <a:off x="13206555" y="13830891"/>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METHODS</a:t>
            </a:r>
          </a:p>
        </p:txBody>
      </p:sp>
      <p:sp>
        <p:nvSpPr>
          <p:cNvPr id="7" name="Text Box 5"/>
          <p:cNvSpPr txBox="1">
            <a:spLocks noChangeArrowheads="1"/>
          </p:cNvSpPr>
          <p:nvPr/>
        </p:nvSpPr>
        <p:spPr bwMode="auto">
          <a:xfrm>
            <a:off x="1016002" y="6353180"/>
            <a:ext cx="10160001"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INTRODUCTION</a:t>
            </a:r>
          </a:p>
        </p:txBody>
      </p:sp>
      <p:sp>
        <p:nvSpPr>
          <p:cNvPr id="8" name="Text Box 7"/>
          <p:cNvSpPr txBox="1">
            <a:spLocks noChangeArrowheads="1"/>
          </p:cNvSpPr>
          <p:nvPr/>
        </p:nvSpPr>
        <p:spPr bwMode="auto">
          <a:xfrm>
            <a:off x="25907589" y="13803692"/>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RESULTS</a:t>
            </a:r>
          </a:p>
        </p:txBody>
      </p:sp>
      <p:sp>
        <p:nvSpPr>
          <p:cNvPr id="10" name="Text Box 7"/>
          <p:cNvSpPr txBox="1">
            <a:spLocks noChangeArrowheads="1"/>
          </p:cNvSpPr>
          <p:nvPr/>
        </p:nvSpPr>
        <p:spPr bwMode="auto">
          <a:xfrm>
            <a:off x="25395459" y="21714104"/>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CONCLUSIONS</a:t>
            </a:r>
          </a:p>
        </p:txBody>
      </p:sp>
      <p:sp>
        <p:nvSpPr>
          <p:cNvPr id="11" name="Text Box 7"/>
          <p:cNvSpPr txBox="1">
            <a:spLocks noChangeArrowheads="1"/>
          </p:cNvSpPr>
          <p:nvPr/>
        </p:nvSpPr>
        <p:spPr bwMode="auto">
          <a:xfrm>
            <a:off x="25395459" y="30358896"/>
            <a:ext cx="101600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91556" tIns="95778" rIns="191556" bIns="95778">
            <a:spAutoFit/>
          </a:bodyPr>
          <a:lstStyle>
            <a:lvl1pPr defTabSz="2193925" eaLnBrk="0" hangingPunct="0">
              <a:defRPr sz="22200">
                <a:solidFill>
                  <a:schemeClr val="tx2"/>
                </a:solidFill>
                <a:latin typeface="Arial" charset="0"/>
                <a:ea typeface="ＭＳ Ｐゴシック" charset="0"/>
                <a:cs typeface="ＭＳ Ｐゴシック" charset="0"/>
              </a:defRPr>
            </a:lvl1pPr>
            <a:lvl2pPr marL="742950" indent="-285750" defTabSz="2193925" eaLnBrk="0" hangingPunct="0">
              <a:defRPr sz="22200">
                <a:solidFill>
                  <a:schemeClr val="tx2"/>
                </a:solidFill>
                <a:latin typeface="Arial" charset="0"/>
                <a:ea typeface="ＭＳ Ｐゴシック" charset="0"/>
              </a:defRPr>
            </a:lvl2pPr>
            <a:lvl3pPr marL="1143000" indent="-228600" defTabSz="2193925" eaLnBrk="0" hangingPunct="0">
              <a:defRPr sz="22200">
                <a:solidFill>
                  <a:schemeClr val="tx2"/>
                </a:solidFill>
                <a:latin typeface="Arial" charset="0"/>
                <a:ea typeface="ＭＳ Ｐゴシック" charset="0"/>
              </a:defRPr>
            </a:lvl3pPr>
            <a:lvl4pPr marL="1600200" indent="-228600" defTabSz="2193925" eaLnBrk="0" hangingPunct="0">
              <a:defRPr sz="22200">
                <a:solidFill>
                  <a:schemeClr val="tx2"/>
                </a:solidFill>
                <a:latin typeface="Arial" charset="0"/>
                <a:ea typeface="ＭＳ Ｐゴシック" charset="0"/>
              </a:defRPr>
            </a:lvl4pPr>
            <a:lvl5pPr marL="2057400" indent="-228600" defTabSz="2193925" eaLnBrk="0" hangingPunct="0">
              <a:defRPr sz="22200">
                <a:solidFill>
                  <a:schemeClr val="tx2"/>
                </a:solidFill>
                <a:latin typeface="Arial" charset="0"/>
                <a:ea typeface="ＭＳ Ｐゴシック" charset="0"/>
              </a:defRPr>
            </a:lvl5pPr>
            <a:lvl6pPr marL="2514600" indent="-228600" algn="ctr" defTabSz="2193925" eaLnBrk="0" fontAlgn="base" hangingPunct="0">
              <a:spcBef>
                <a:spcPct val="0"/>
              </a:spcBef>
              <a:spcAft>
                <a:spcPct val="0"/>
              </a:spcAft>
              <a:defRPr sz="22200">
                <a:solidFill>
                  <a:schemeClr val="tx2"/>
                </a:solidFill>
                <a:latin typeface="Arial" charset="0"/>
                <a:ea typeface="ＭＳ Ｐゴシック" charset="0"/>
              </a:defRPr>
            </a:lvl6pPr>
            <a:lvl7pPr marL="2971800" indent="-228600" algn="ctr" defTabSz="2193925" eaLnBrk="0" fontAlgn="base" hangingPunct="0">
              <a:spcBef>
                <a:spcPct val="0"/>
              </a:spcBef>
              <a:spcAft>
                <a:spcPct val="0"/>
              </a:spcAft>
              <a:defRPr sz="22200">
                <a:solidFill>
                  <a:schemeClr val="tx2"/>
                </a:solidFill>
                <a:latin typeface="Arial" charset="0"/>
                <a:ea typeface="ＭＳ Ｐゴシック" charset="0"/>
              </a:defRPr>
            </a:lvl7pPr>
            <a:lvl8pPr marL="3429000" indent="-228600" algn="ctr" defTabSz="2193925" eaLnBrk="0" fontAlgn="base" hangingPunct="0">
              <a:spcBef>
                <a:spcPct val="0"/>
              </a:spcBef>
              <a:spcAft>
                <a:spcPct val="0"/>
              </a:spcAft>
              <a:defRPr sz="22200">
                <a:solidFill>
                  <a:schemeClr val="tx2"/>
                </a:solidFill>
                <a:latin typeface="Arial" charset="0"/>
                <a:ea typeface="ＭＳ Ｐゴシック" charset="0"/>
              </a:defRPr>
            </a:lvl8pPr>
            <a:lvl9pPr marL="3886200" indent="-228600" algn="ctr" defTabSz="2193925" eaLnBrk="0" fontAlgn="base" hangingPunct="0">
              <a:spcBef>
                <a:spcPct val="0"/>
              </a:spcBef>
              <a:spcAft>
                <a:spcPct val="0"/>
              </a:spcAft>
              <a:defRPr sz="22200">
                <a:solidFill>
                  <a:schemeClr val="tx2"/>
                </a:solidFill>
                <a:latin typeface="Arial" charset="0"/>
                <a:ea typeface="ＭＳ Ｐゴシック" charset="0"/>
              </a:defRPr>
            </a:lvl9pPr>
          </a:lstStyle>
          <a:p>
            <a:pPr algn="ctr" eaLnBrk="1" hangingPunct="1">
              <a:spcBef>
                <a:spcPct val="50000"/>
              </a:spcBef>
            </a:pPr>
            <a:r>
              <a:rPr lang="en-US" sz="6000" b="1" dirty="0">
                <a:solidFill>
                  <a:srgbClr val="0D0C0C"/>
                </a:solidFill>
                <a:latin typeface="Helvetica" charset="0"/>
                <a:cs typeface="Helvetica" charset="0"/>
              </a:rPr>
              <a:t>REFERENCES</a:t>
            </a:r>
          </a:p>
        </p:txBody>
      </p:sp>
      <p:pic>
        <p:nvPicPr>
          <p:cNvPr id="12" name="Picture 5" descr="Call4Posters_whi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33667" y="58674005"/>
            <a:ext cx="4596694"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4"/>
          <p:cNvSpPr>
            <a:spLocks noChangeArrowheads="1"/>
          </p:cNvSpPr>
          <p:nvPr/>
        </p:nvSpPr>
        <p:spPr bwMode="auto">
          <a:xfrm>
            <a:off x="1" y="38004750"/>
            <a:ext cx="36576000" cy="171450"/>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sp>
        <p:nvSpPr>
          <p:cNvPr id="14" name="Rectangle 27"/>
          <p:cNvSpPr>
            <a:spLocks noChangeArrowheads="1"/>
          </p:cNvSpPr>
          <p:nvPr/>
        </p:nvSpPr>
        <p:spPr bwMode="auto">
          <a:xfrm>
            <a:off x="465668" y="37998400"/>
            <a:ext cx="1722966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1556" tIns="95778" rIns="191556" bIns="95778" anchor="ctr"/>
          <a:lstStyle/>
          <a:p>
            <a:pPr algn="l" defTabSz="4595813"/>
            <a:r>
              <a:rPr lang="en-US" sz="3600" b="1" i="1" dirty="0" smtClean="0">
                <a:solidFill>
                  <a:srgbClr val="0D0C0C"/>
                </a:solidFill>
                <a:latin typeface="Helvetica" charset="0"/>
                <a:cs typeface="Helvetica" charset="0"/>
              </a:rPr>
              <a:t>2017 University of North Carolina</a:t>
            </a:r>
            <a:endParaRPr lang="en-US" sz="3600" b="1" i="1" dirty="0">
              <a:solidFill>
                <a:srgbClr val="0D0C0C"/>
              </a:solidFill>
              <a:latin typeface="Helvetica" charset="0"/>
              <a:cs typeface="Helvetica" charset="0"/>
            </a:endParaRPr>
          </a:p>
        </p:txBody>
      </p:sp>
      <p:sp>
        <p:nvSpPr>
          <p:cNvPr id="17" name="Rectangle 49"/>
          <p:cNvSpPr>
            <a:spLocks noChangeArrowheads="1"/>
          </p:cNvSpPr>
          <p:nvPr/>
        </p:nvSpPr>
        <p:spPr bwMode="auto">
          <a:xfrm>
            <a:off x="25805937" y="23111393"/>
            <a:ext cx="9209952" cy="45719"/>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18" name="Rectangle 50"/>
          <p:cNvSpPr>
            <a:spLocks noChangeArrowheads="1"/>
          </p:cNvSpPr>
          <p:nvPr/>
        </p:nvSpPr>
        <p:spPr bwMode="auto">
          <a:xfrm>
            <a:off x="25810660" y="15085922"/>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19" name="Rectangle 51"/>
          <p:cNvSpPr>
            <a:spLocks noChangeArrowheads="1"/>
          </p:cNvSpPr>
          <p:nvPr/>
        </p:nvSpPr>
        <p:spPr bwMode="auto">
          <a:xfrm>
            <a:off x="13297273" y="15049273"/>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0" name="Rectangle 52"/>
          <p:cNvSpPr>
            <a:spLocks noChangeArrowheads="1"/>
          </p:cNvSpPr>
          <p:nvPr/>
        </p:nvSpPr>
        <p:spPr bwMode="auto">
          <a:xfrm>
            <a:off x="1016001" y="7642228"/>
            <a:ext cx="10160000" cy="98425"/>
          </a:xfrm>
          <a:prstGeom prst="rect">
            <a:avLst/>
          </a:prstGeom>
          <a:solidFill>
            <a:srgbClr val="2163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2193925"/>
            <a:endParaRPr lang="en-US" sz="10600"/>
          </a:p>
        </p:txBody>
      </p:sp>
      <p:sp>
        <p:nvSpPr>
          <p:cNvPr id="21" name="Rectangle 44"/>
          <p:cNvSpPr>
            <a:spLocks noChangeArrowheads="1"/>
          </p:cNvSpPr>
          <p:nvPr/>
        </p:nvSpPr>
        <p:spPr bwMode="auto">
          <a:xfrm>
            <a:off x="1" y="5040315"/>
            <a:ext cx="36576000" cy="446087"/>
          </a:xfrm>
          <a:prstGeom prst="rect">
            <a:avLst/>
          </a:prstGeom>
          <a:solidFill>
            <a:srgbClr val="2163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91585" tIns="95793" rIns="191585" bIns="95793"/>
          <a:lstStyle/>
          <a:p>
            <a:pPr defTabSz="4595813"/>
            <a:endParaRPr lang="en-US">
              <a:latin typeface="Helvetica" charset="0"/>
              <a:cs typeface="Helvetica" charset="0"/>
            </a:endParaRPr>
          </a:p>
        </p:txBody>
      </p:sp>
      <p:pic>
        <p:nvPicPr>
          <p:cNvPr id="44" name="Picture 10" descr="SPIE-logo-cmy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24230" y="38663435"/>
            <a:ext cx="30480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Connector 59"/>
          <p:cNvCxnSpPr>
            <a:cxnSpLocks noChangeShapeType="1"/>
          </p:cNvCxnSpPr>
          <p:nvPr/>
        </p:nvCxnSpPr>
        <p:spPr bwMode="auto">
          <a:xfrm>
            <a:off x="12333110" y="6207125"/>
            <a:ext cx="0" cy="31089600"/>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cxnSp>
        <p:nvCxnSpPr>
          <p:cNvPr id="53" name="Straight Connector 62"/>
          <p:cNvCxnSpPr>
            <a:cxnSpLocks noChangeShapeType="1"/>
          </p:cNvCxnSpPr>
          <p:nvPr/>
        </p:nvCxnSpPr>
        <p:spPr bwMode="auto">
          <a:xfrm>
            <a:off x="24384000" y="6207125"/>
            <a:ext cx="71818" cy="31054675"/>
          </a:xfrm>
          <a:prstGeom prst="line">
            <a:avLst/>
          </a:prstGeom>
          <a:noFill/>
          <a:ln w="6350">
            <a:solidFill>
              <a:srgbClr val="B6C7DA"/>
            </a:solidFill>
            <a:round/>
            <a:headEnd/>
            <a:tailEnd/>
          </a:ln>
          <a:extLst>
            <a:ext uri="{909E8E84-426E-40dd-AFC4-6F175D3DCCD1}">
              <a14:hiddenFill xmlns:a14="http://schemas.microsoft.com/office/drawing/2010/main">
                <a:noFill/>
              </a14:hiddenFill>
            </a:ext>
          </a:extLst>
        </p:spPr>
      </p:cxnSp>
      <p:pic>
        <p:nvPicPr>
          <p:cNvPr id="61" name="Picture 60" descr="LogoNormal.png"/>
          <p:cNvPicPr>
            <a:picLocks noChangeAspect="1"/>
          </p:cNvPicPr>
          <p:nvPr/>
        </p:nvPicPr>
        <p:blipFill>
          <a:blip r:embed="rId5" cstate="print"/>
          <a:stretch>
            <a:fillRect/>
          </a:stretch>
        </p:blipFill>
        <p:spPr>
          <a:xfrm>
            <a:off x="29970616" y="228603"/>
            <a:ext cx="5633190" cy="4460379"/>
          </a:xfrm>
          <a:prstGeom prst="rect">
            <a:avLst/>
          </a:prstGeom>
        </p:spPr>
      </p:pic>
      <p:pic>
        <p:nvPicPr>
          <p:cNvPr id="62" name="Picture 61" descr="unc_logo.png"/>
          <p:cNvPicPr>
            <a:picLocks noChangeAspect="1"/>
          </p:cNvPicPr>
          <p:nvPr/>
        </p:nvPicPr>
        <p:blipFill>
          <a:blip r:embed="rId6">
            <a:clrChange>
              <a:clrFrom>
                <a:srgbClr val="FFFFFF"/>
              </a:clrFrom>
              <a:clrTo>
                <a:srgbClr val="FFFFFF">
                  <a:alpha val="0"/>
                </a:srgbClr>
              </a:clrTo>
            </a:clrChange>
          </a:blip>
          <a:srcRect r="79091"/>
          <a:stretch>
            <a:fillRect/>
          </a:stretch>
        </p:blipFill>
        <p:spPr>
          <a:xfrm>
            <a:off x="1276530" y="-116396"/>
            <a:ext cx="4220271" cy="5036802"/>
          </a:xfrm>
          <a:prstGeom prst="rect">
            <a:avLst/>
          </a:prstGeom>
        </p:spPr>
      </p:pic>
      <p:sp>
        <p:nvSpPr>
          <p:cNvPr id="68" name="Rounded Rectangle 67"/>
          <p:cNvSpPr/>
          <p:nvPr/>
        </p:nvSpPr>
        <p:spPr>
          <a:xfrm>
            <a:off x="410071" y="21322915"/>
            <a:ext cx="11585236" cy="9491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1. Volume rendering of skull. The surface of the condyle is shown in red. </a:t>
            </a:r>
            <a:endParaRPr lang="en-US" sz="2800" dirty="0"/>
          </a:p>
        </p:txBody>
      </p:sp>
      <p:sp>
        <p:nvSpPr>
          <p:cNvPr id="70" name="Rounded Rectangle 69"/>
          <p:cNvSpPr/>
          <p:nvPr/>
        </p:nvSpPr>
        <p:spPr>
          <a:xfrm>
            <a:off x="12676436" y="10304438"/>
            <a:ext cx="11338468" cy="3031163"/>
          </a:xfrm>
          <a:prstGeom prst="roundRect">
            <a:avLst/>
          </a:prstGeom>
          <a:solidFill>
            <a:schemeClr val="accent5">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sz="4800" b="1" dirty="0">
                <a:solidFill>
                  <a:schemeClr val="bg1"/>
                </a:solidFill>
                <a:latin typeface="Helvetica" charset="0"/>
                <a:cs typeface="Helvetica" charset="0"/>
              </a:rPr>
              <a:t>We </a:t>
            </a:r>
            <a:r>
              <a:rPr lang="en-US" sz="4800" b="1" dirty="0" smtClean="0">
                <a:solidFill>
                  <a:schemeClr val="bg1"/>
                </a:solidFill>
                <a:latin typeface="Helvetica" charset="0"/>
                <a:cs typeface="Helvetica" charset="0"/>
              </a:rPr>
              <a:t>present </a:t>
            </a:r>
            <a:r>
              <a:rPr lang="en-US" sz="5400" b="1" dirty="0" smtClean="0">
                <a:solidFill>
                  <a:schemeClr val="bg1"/>
                </a:solidFill>
                <a:latin typeface="Helvetica" charset="0"/>
                <a:cs typeface="Helvetica" charset="0"/>
              </a:rPr>
              <a:t>Shape Variation Analyzer (SVA)</a:t>
            </a:r>
            <a:r>
              <a:rPr lang="en-US" sz="4800" b="1" dirty="0" smtClean="0">
                <a:solidFill>
                  <a:schemeClr val="bg1"/>
                </a:solidFill>
                <a:latin typeface="Helvetica" charset="0"/>
                <a:cs typeface="Helvetica" charset="0"/>
              </a:rPr>
              <a:t>, </a:t>
            </a:r>
            <a:r>
              <a:rPr lang="en-US" sz="4800" b="1" dirty="0">
                <a:solidFill>
                  <a:schemeClr val="bg1"/>
                </a:solidFill>
                <a:latin typeface="Helvetica" charset="0"/>
                <a:cs typeface="Helvetica" charset="0"/>
              </a:rPr>
              <a:t>a </a:t>
            </a:r>
            <a:r>
              <a:rPr lang="en-US" sz="4800" b="1" dirty="0" smtClean="0">
                <a:solidFill>
                  <a:schemeClr val="bg1"/>
                </a:solidFill>
                <a:latin typeface="Helvetica" charset="0"/>
                <a:cs typeface="Helvetica" charset="0"/>
              </a:rPr>
              <a:t>shape analysis tool using deep learning. </a:t>
            </a:r>
          </a:p>
        </p:txBody>
      </p:sp>
      <p:sp>
        <p:nvSpPr>
          <p:cNvPr id="94" name="Rounded Rectangle 93"/>
          <p:cNvSpPr/>
          <p:nvPr/>
        </p:nvSpPr>
        <p:spPr>
          <a:xfrm>
            <a:off x="24948444" y="23750122"/>
            <a:ext cx="11119145" cy="61649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3600" dirty="0">
              <a:latin typeface="Helvetica" charset="0"/>
              <a:cs typeface="Helvetica" charset="0"/>
            </a:endParaRPr>
          </a:p>
        </p:txBody>
      </p:sp>
      <p:sp>
        <p:nvSpPr>
          <p:cNvPr id="96" name="Rounded Rectangle 95"/>
          <p:cNvSpPr/>
          <p:nvPr/>
        </p:nvSpPr>
        <p:spPr>
          <a:xfrm>
            <a:off x="24948445" y="32313878"/>
            <a:ext cx="11089126" cy="49828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baseline="30000" dirty="0"/>
              <a:t>[1] Collaboration, O. S. et al., “Estimating the reproducibility of psychological science,” Science 349(6251), aac4716 (2015).</a:t>
            </a:r>
          </a:p>
          <a:p>
            <a:r>
              <a:rPr lang="en-US" sz="2400" baseline="30000" dirty="0"/>
              <a:t>[2] DB, T., J, B., C, B., and et al, “Sharing clinical trial data: A proposal from the international committee of medical journal editors,” JAMA 315(5), 467–468 (2016).</a:t>
            </a:r>
          </a:p>
          <a:p>
            <a:r>
              <a:rPr lang="en-US" sz="2400" baseline="30000" dirty="0"/>
              <a:t>[3] </a:t>
            </a:r>
            <a:r>
              <a:rPr lang="en-US" sz="2400" baseline="30000" dirty="0" err="1"/>
              <a:t>Krishnankutty</a:t>
            </a:r>
            <a:r>
              <a:rPr lang="en-US" sz="2400" baseline="30000" dirty="0"/>
              <a:t>, B., Bellary, S., Kumar, N. B., and </a:t>
            </a:r>
            <a:r>
              <a:rPr lang="en-US" sz="2400" baseline="30000" dirty="0" err="1"/>
              <a:t>Moodahadu</a:t>
            </a:r>
            <a:r>
              <a:rPr lang="en-US" sz="2400" baseline="30000" dirty="0"/>
              <a:t>, L. S., “Data management in clinical research: An overview,” Indian Journal of Pharmacology 44(2), 168–172 (2012).</a:t>
            </a:r>
          </a:p>
          <a:p>
            <a:r>
              <a:rPr lang="en-US" sz="2400" baseline="30000" dirty="0"/>
              <a:t>[4] </a:t>
            </a:r>
            <a:r>
              <a:rPr lang="en-US" sz="2400" baseline="30000" dirty="0" err="1"/>
              <a:t>Cevidanes</a:t>
            </a:r>
            <a:r>
              <a:rPr lang="en-US" sz="2400" baseline="30000" dirty="0"/>
              <a:t>, L., </a:t>
            </a:r>
            <a:r>
              <a:rPr lang="en-US" sz="2400" baseline="30000" dirty="0" err="1"/>
              <a:t>Hajati</a:t>
            </a:r>
            <a:r>
              <a:rPr lang="en-US" sz="2400" baseline="30000" dirty="0"/>
              <a:t>, A.-K., </a:t>
            </a:r>
            <a:r>
              <a:rPr lang="en-US" sz="2400" baseline="30000" dirty="0" err="1"/>
              <a:t>Paniagua</a:t>
            </a:r>
            <a:r>
              <a:rPr lang="en-US" sz="2400" baseline="30000" dirty="0"/>
              <a:t>, B., Lim, P., Walker, D., </a:t>
            </a:r>
            <a:r>
              <a:rPr lang="en-US" sz="2400" baseline="30000" dirty="0" err="1"/>
              <a:t>Palconet</a:t>
            </a:r>
            <a:r>
              <a:rPr lang="en-US" sz="2400" baseline="30000" dirty="0"/>
              <a:t>, G., </a:t>
            </a:r>
            <a:r>
              <a:rPr lang="en-US" sz="2400" baseline="30000" dirty="0" err="1"/>
              <a:t>Nackley</a:t>
            </a:r>
            <a:r>
              <a:rPr lang="en-US" sz="2400" baseline="30000" dirty="0"/>
              <a:t>, A., </a:t>
            </a:r>
            <a:r>
              <a:rPr lang="en-US" sz="2400" baseline="30000" dirty="0" err="1"/>
              <a:t>Styner</a:t>
            </a:r>
            <a:r>
              <a:rPr lang="en-US" sz="2400" baseline="30000" dirty="0"/>
              <a:t>, M., Ludlow, J., Zhu, H., and Phillips, C., “Quantification of condylar </a:t>
            </a:r>
            <a:r>
              <a:rPr lang="en-US" sz="2400" baseline="30000" dirty="0" err="1"/>
              <a:t>resorption</a:t>
            </a:r>
            <a:r>
              <a:rPr lang="en-US" sz="2400" baseline="30000" dirty="0"/>
              <a:t> in </a:t>
            </a:r>
            <a:r>
              <a:rPr lang="en-US" sz="2400" baseline="30000" dirty="0" err="1"/>
              <a:t>temporomandibular</a:t>
            </a:r>
            <a:r>
              <a:rPr lang="en-US" sz="2400" baseline="30000" dirty="0"/>
              <a:t> joint osteoarthritis,” Oral Surgery, Oral Medicine, Oral Pathology, Oral Radiology, and </a:t>
            </a:r>
            <a:r>
              <a:rPr lang="en-US" sz="2400" baseline="30000" dirty="0" err="1"/>
              <a:t>Endodontology</a:t>
            </a:r>
            <a:r>
              <a:rPr lang="en-US" sz="2400" baseline="30000" dirty="0"/>
              <a:t> 110(1), 110 – 117 (2010).</a:t>
            </a:r>
          </a:p>
          <a:p>
            <a:r>
              <a:rPr lang="en-US" sz="2400" baseline="30000" dirty="0"/>
              <a:t>[5] </a:t>
            </a:r>
            <a:r>
              <a:rPr lang="en-US" sz="2400" baseline="30000" dirty="0" err="1"/>
              <a:t>Paniagua</a:t>
            </a:r>
            <a:r>
              <a:rPr lang="en-US" sz="2400" baseline="30000" dirty="0"/>
              <a:t>, B., </a:t>
            </a:r>
            <a:r>
              <a:rPr lang="en-US" sz="2400" baseline="30000" dirty="0" err="1"/>
              <a:t>Cevidanes</a:t>
            </a:r>
            <a:r>
              <a:rPr lang="en-US" sz="2400" baseline="30000" dirty="0"/>
              <a:t>, L., Walker, D., Zhu, H., </a:t>
            </a:r>
            <a:r>
              <a:rPr lang="en-US" sz="2400" baseline="30000" dirty="0" err="1"/>
              <a:t>Guo</a:t>
            </a:r>
            <a:r>
              <a:rPr lang="en-US" sz="2400" baseline="30000" dirty="0"/>
              <a:t>, R., and </a:t>
            </a:r>
            <a:r>
              <a:rPr lang="en-US" sz="2400" baseline="30000" dirty="0" err="1"/>
              <a:t>Styner</a:t>
            </a:r>
            <a:r>
              <a:rPr lang="en-US" sz="2400" baseline="30000" dirty="0"/>
              <a:t>, M., “Clinical application of </a:t>
            </a:r>
            <a:r>
              <a:rPr lang="en-US" sz="2400" baseline="30000" dirty="0" err="1"/>
              <a:t>spharm</a:t>
            </a:r>
            <a:r>
              <a:rPr lang="en-US" sz="2400" baseline="30000" dirty="0"/>
              <a:t>- </a:t>
            </a:r>
            <a:r>
              <a:rPr lang="en-US" sz="2400" baseline="30000" dirty="0" err="1"/>
              <a:t>pdm</a:t>
            </a:r>
            <a:r>
              <a:rPr lang="en-US" sz="2400" baseline="30000" dirty="0"/>
              <a:t> to quantify </a:t>
            </a:r>
            <a:r>
              <a:rPr lang="en-US" sz="2400" baseline="30000" dirty="0" err="1"/>
              <a:t>temporomandibular</a:t>
            </a:r>
            <a:r>
              <a:rPr lang="en-US" sz="2400" baseline="30000" dirty="0"/>
              <a:t> joint osteoarthritis,” Computerized Medical Imaging and Graphics 35(5), 345 – 352 (2011).</a:t>
            </a:r>
          </a:p>
          <a:p>
            <a:r>
              <a:rPr lang="en-US" sz="2400" baseline="30000" dirty="0"/>
              <a:t>[6] </a:t>
            </a:r>
            <a:r>
              <a:rPr lang="en-US" sz="2400" baseline="30000" dirty="0" err="1"/>
              <a:t>Danaele</a:t>
            </a:r>
            <a:r>
              <a:rPr lang="en-US" sz="2400" baseline="30000" dirty="0"/>
              <a:t> </a:t>
            </a:r>
            <a:r>
              <a:rPr lang="en-US" sz="2400" baseline="30000" dirty="0" err="1"/>
              <a:t>Puechmaille</a:t>
            </a:r>
            <a:r>
              <a:rPr lang="en-US" sz="2400" baseline="30000" dirty="0"/>
              <a:t>, M. S. and </a:t>
            </a:r>
            <a:r>
              <a:rPr lang="en-US" sz="2400" baseline="30000" dirty="0" err="1"/>
              <a:t>Prieto</a:t>
            </a:r>
            <a:r>
              <a:rPr lang="en-US" sz="2400" baseline="30000" dirty="0"/>
              <a:t>, J. C., “Civility: Cloud based interactive visualization of </a:t>
            </a:r>
            <a:r>
              <a:rPr lang="en-US" sz="2400" baseline="30000" dirty="0" err="1"/>
              <a:t>tractography</a:t>
            </a:r>
            <a:r>
              <a:rPr lang="en-US" sz="2400" baseline="30000" dirty="0"/>
              <a:t> brain </a:t>
            </a:r>
            <a:r>
              <a:rPr lang="en-US" sz="2400" baseline="30000" dirty="0" err="1"/>
              <a:t>connectome</a:t>
            </a:r>
            <a:r>
              <a:rPr lang="en-US" sz="2400" baseline="30000" dirty="0"/>
              <a:t>,” in [SPIE Medical Imaging], International Society for Optics and Photonics (2017).</a:t>
            </a:r>
          </a:p>
          <a:p>
            <a:r>
              <a:rPr lang="en-US" sz="2400" baseline="30000" dirty="0"/>
              <a:t>[7] </a:t>
            </a:r>
            <a:r>
              <a:rPr lang="en-US" sz="2400" baseline="30000" dirty="0" err="1"/>
              <a:t>Styner</a:t>
            </a:r>
            <a:r>
              <a:rPr lang="en-US" sz="2400" baseline="30000" dirty="0"/>
              <a:t>, M., </a:t>
            </a:r>
            <a:r>
              <a:rPr lang="en-US" sz="2400" baseline="30000" dirty="0" err="1"/>
              <a:t>Oguz</a:t>
            </a:r>
            <a:r>
              <a:rPr lang="en-US" sz="2400" baseline="30000" dirty="0"/>
              <a:t>, I., </a:t>
            </a:r>
            <a:r>
              <a:rPr lang="en-US" sz="2400" baseline="30000" dirty="0" err="1"/>
              <a:t>Xu</a:t>
            </a:r>
            <a:r>
              <a:rPr lang="en-US" sz="2400" baseline="30000" dirty="0"/>
              <a:t>, S., </a:t>
            </a:r>
            <a:r>
              <a:rPr lang="en-US" sz="2400" baseline="30000" dirty="0" err="1"/>
              <a:t>Brechbuehler</a:t>
            </a:r>
            <a:r>
              <a:rPr lang="en-US" sz="2400" baseline="30000" dirty="0"/>
              <a:t>, C., </a:t>
            </a:r>
            <a:r>
              <a:rPr lang="en-US" sz="2400" baseline="30000" dirty="0" err="1"/>
              <a:t>Pantazis</a:t>
            </a:r>
            <a:r>
              <a:rPr lang="en-US" sz="2400" baseline="30000" dirty="0"/>
              <a:t>, D., Levitt, J., </a:t>
            </a:r>
            <a:r>
              <a:rPr lang="en-US" sz="2400" baseline="30000" dirty="0" err="1"/>
              <a:t>Shenton</a:t>
            </a:r>
            <a:r>
              <a:rPr lang="en-US" sz="2400" baseline="30000" dirty="0"/>
              <a:t>, M., and </a:t>
            </a:r>
            <a:r>
              <a:rPr lang="en-US" sz="2400" baseline="30000" dirty="0" err="1"/>
              <a:t>Gerig</a:t>
            </a:r>
            <a:r>
              <a:rPr lang="en-US" sz="2400" baseline="30000" dirty="0"/>
              <a:t>, G., “Frame- work for the statistical shape analysis of brain structures using </a:t>
            </a:r>
            <a:r>
              <a:rPr lang="en-US" sz="2400" baseline="30000" dirty="0" err="1"/>
              <a:t>spharm-pdm</a:t>
            </a:r>
            <a:r>
              <a:rPr lang="en-US" sz="2400" baseline="30000" dirty="0"/>
              <a:t>,” (07 2006).</a:t>
            </a:r>
            <a:endParaRPr lang="en-US" sz="2400" dirty="0"/>
          </a:p>
        </p:txBody>
      </p:sp>
      <p:pic>
        <p:nvPicPr>
          <p:cNvPr id="9" name="Picture 8" descr="ShapeGroupsSV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801" y="23198261"/>
            <a:ext cx="11585235" cy="12116668"/>
          </a:xfrm>
          <a:prstGeom prst="rect">
            <a:avLst/>
          </a:prstGeom>
          <a:ln>
            <a:solidFill>
              <a:srgbClr val="4F81BD"/>
            </a:solidFill>
          </a:ln>
        </p:spPr>
      </p:pic>
      <p:sp>
        <p:nvSpPr>
          <p:cNvPr id="48" name="Rounded Rectangle 47"/>
          <p:cNvSpPr/>
          <p:nvPr/>
        </p:nvSpPr>
        <p:spPr>
          <a:xfrm>
            <a:off x="465668" y="35540387"/>
            <a:ext cx="11536368" cy="20227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Fig 2</a:t>
            </a:r>
            <a:r>
              <a:rPr lang="en-US" sz="2800" dirty="0"/>
              <a:t>. Randomly selected subject samples for each group shown in red. In yellow, the average shape from the control group rendered transparent. G1. Overgrowth, G2. Close to Normal, G3. Degeneration 1, G4. Degeneration 2, G5. Degeneration 3, G6. Degeneration 4</a:t>
            </a:r>
            <a:endParaRPr lang="en-US" sz="2800" dirty="0"/>
          </a:p>
        </p:txBody>
      </p:sp>
      <p:sp>
        <p:nvSpPr>
          <p:cNvPr id="49" name="Rounded Rectangle 48"/>
          <p:cNvSpPr/>
          <p:nvPr/>
        </p:nvSpPr>
        <p:spPr>
          <a:xfrm>
            <a:off x="12696420" y="6207125"/>
            <a:ext cx="11318484" cy="35720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3600" dirty="0">
                <a:latin typeface="Helvetica" charset="0"/>
                <a:cs typeface="Helvetica" charset="0"/>
              </a:rPr>
              <a:t>Patients with OA present a variety of symptoms including pain, limited jaw movement, grinding, clicking, </a:t>
            </a:r>
          </a:p>
          <a:p>
            <a:r>
              <a:rPr lang="en-US" sz="3600" dirty="0">
                <a:latin typeface="Helvetica" charset="0"/>
                <a:cs typeface="Helvetica" charset="0"/>
              </a:rPr>
              <a:t>and deviation on opening. </a:t>
            </a:r>
            <a:r>
              <a:rPr lang="en-US" sz="3600" dirty="0" smtClean="0">
                <a:latin typeface="Helvetica" charset="0"/>
                <a:cs typeface="Helvetica" charset="0"/>
              </a:rPr>
              <a:t>There </a:t>
            </a:r>
            <a:r>
              <a:rPr lang="en-US" sz="3600" dirty="0">
                <a:latin typeface="Helvetica" charset="0"/>
                <a:cs typeface="Helvetica" charset="0"/>
              </a:rPr>
              <a:t>is no method to quantify morphology for early diagnosis, assessment of disease progression and treatment effects.</a:t>
            </a:r>
            <a:endParaRPr lang="en-US" sz="3600" dirty="0" smtClean="0">
              <a:latin typeface="Helvetica" charset="0"/>
              <a:cs typeface="Helvetica" charset="0"/>
            </a:endParaRPr>
          </a:p>
        </p:txBody>
      </p:sp>
      <p:pic>
        <p:nvPicPr>
          <p:cNvPr id="23" name="Picture 22" descr="LandmarksCondy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14020" y="15208131"/>
            <a:ext cx="4654918" cy="5308699"/>
          </a:xfrm>
          <a:prstGeom prst="rect">
            <a:avLst/>
          </a:prstGeom>
        </p:spPr>
      </p:pic>
      <p:grpSp>
        <p:nvGrpSpPr>
          <p:cNvPr id="31" name="Group 30"/>
          <p:cNvGrpSpPr/>
          <p:nvPr/>
        </p:nvGrpSpPr>
        <p:grpSpPr>
          <a:xfrm>
            <a:off x="12491868" y="20848319"/>
            <a:ext cx="11749831" cy="6156464"/>
            <a:chOff x="12533580" y="29566289"/>
            <a:chExt cx="11749831" cy="6156464"/>
          </a:xfrm>
        </p:grpSpPr>
        <p:pic>
          <p:nvPicPr>
            <p:cNvPr id="24" name="Picture 23" descr="RigidAlignment-aft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533580" y="32817909"/>
              <a:ext cx="11749831" cy="2904844"/>
            </a:xfrm>
            <a:prstGeom prst="rect">
              <a:avLst/>
            </a:prstGeom>
          </p:spPr>
        </p:pic>
        <p:pic>
          <p:nvPicPr>
            <p:cNvPr id="25" name="Picture 24" descr="RigidAlignment-before.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33580" y="29566289"/>
              <a:ext cx="11737532" cy="2901803"/>
            </a:xfrm>
            <a:prstGeom prst="rect">
              <a:avLst/>
            </a:prstGeom>
          </p:spPr>
        </p:pic>
      </p:grpSp>
      <p:pic>
        <p:nvPicPr>
          <p:cNvPr id="29" name="Picture 28" descr="SMOTE_resample.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404921" y="5939842"/>
            <a:ext cx="10669060" cy="7484266"/>
          </a:xfrm>
          <a:prstGeom prst="rect">
            <a:avLst/>
          </a:prstGeom>
        </p:spPr>
      </p:pic>
      <p:pic>
        <p:nvPicPr>
          <p:cNvPr id="38" name="Picture 37"/>
          <p:cNvPicPr>
            <a:picLocks noChangeAspect="1"/>
          </p:cNvPicPr>
          <p:nvPr/>
        </p:nvPicPr>
        <p:blipFill>
          <a:blip r:embed="rId12"/>
          <a:stretch>
            <a:fillRect/>
          </a:stretch>
        </p:blipFill>
        <p:spPr>
          <a:xfrm>
            <a:off x="13607282" y="15253940"/>
            <a:ext cx="4088053" cy="5262890"/>
          </a:xfrm>
          <a:prstGeom prst="rect">
            <a:avLst/>
          </a:prstGeom>
        </p:spPr>
      </p:pic>
      <p:pic>
        <p:nvPicPr>
          <p:cNvPr id="39" name="Picture 38" descr="MeanCurvatureSVA.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196178" y="32508912"/>
            <a:ext cx="4667250" cy="4381500"/>
          </a:xfrm>
          <a:prstGeom prst="rect">
            <a:avLst/>
          </a:prstGeom>
        </p:spPr>
      </p:pic>
      <p:pic>
        <p:nvPicPr>
          <p:cNvPr id="40" name="Picture 39" descr="NormalsSVA.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790023" y="32442065"/>
            <a:ext cx="4667250" cy="4381500"/>
          </a:xfrm>
          <a:prstGeom prst="rect">
            <a:avLst/>
          </a:prstGeom>
        </p:spPr>
      </p:pic>
      <p:grpSp>
        <p:nvGrpSpPr>
          <p:cNvPr id="47" name="Group 46"/>
          <p:cNvGrpSpPr/>
          <p:nvPr/>
        </p:nvGrpSpPr>
        <p:grpSpPr>
          <a:xfrm>
            <a:off x="12687791" y="28660433"/>
            <a:ext cx="11687580" cy="3905250"/>
            <a:chOff x="12696420" y="28301954"/>
            <a:chExt cx="11687580" cy="3905250"/>
          </a:xfrm>
        </p:grpSpPr>
        <p:pic>
          <p:nvPicPr>
            <p:cNvPr id="46" name="Picture 45" descr="DistanceG6SVA.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13858" y="28301954"/>
              <a:ext cx="3714750" cy="3905250"/>
            </a:xfrm>
            <a:prstGeom prst="rect">
              <a:avLst/>
            </a:prstGeom>
          </p:spPr>
        </p:pic>
        <p:pic>
          <p:nvPicPr>
            <p:cNvPr id="41" name="Picture 40" descr="DistanceColorBarSVA.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535033" y="28301954"/>
              <a:ext cx="848967" cy="3905250"/>
            </a:xfrm>
            <a:prstGeom prst="rect">
              <a:avLst/>
            </a:prstGeom>
          </p:spPr>
        </p:pic>
        <p:pic>
          <p:nvPicPr>
            <p:cNvPr id="43" name="Picture 42" descr="DistanceG4SV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92493" y="28301954"/>
              <a:ext cx="3714750" cy="3905250"/>
            </a:xfrm>
            <a:prstGeom prst="rect">
              <a:avLst/>
            </a:prstGeom>
          </p:spPr>
        </p:pic>
        <p:pic>
          <p:nvPicPr>
            <p:cNvPr id="45" name="Picture 44" descr="DistanceG1SVA.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2696420" y="28301954"/>
              <a:ext cx="3714750" cy="3905250"/>
            </a:xfrm>
            <a:prstGeom prst="rect">
              <a:avLst/>
            </a:prstGeom>
          </p:spPr>
        </p:pic>
      </p:grpSp>
      <p:pic>
        <p:nvPicPr>
          <p:cNvPr id="50" name="Picture 49" descr="accuracy.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6609569" y="15320788"/>
            <a:ext cx="8881342" cy="5902158"/>
          </a:xfrm>
          <a:prstGeom prst="rect">
            <a:avLst/>
          </a:prstGeom>
        </p:spPr>
      </p:pic>
    </p:spTree>
    <p:extLst>
      <p:ext uri="{BB962C8B-B14F-4D97-AF65-F5344CB8AC3E}">
        <p14:creationId xmlns:p14="http://schemas.microsoft.com/office/powerpoint/2010/main" val="29613349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1840</TotalTime>
  <Words>608</Words>
  <Application>Microsoft Macintosh PowerPoint</Application>
  <PresentationFormat>Custom</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SPIE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Escher</dc:creator>
  <cp:lastModifiedBy>J</cp:lastModifiedBy>
  <cp:revision>32</cp:revision>
  <dcterms:created xsi:type="dcterms:W3CDTF">2016-03-21T16:40:14Z</dcterms:created>
  <dcterms:modified xsi:type="dcterms:W3CDTF">2018-02-05T21:12:42Z</dcterms:modified>
</cp:coreProperties>
</file>