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151"/>
    <a:srgbClr val="875D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22" d="100"/>
          <a:sy n="22" d="100"/>
        </p:scale>
        <p:origin x="2322" y="78"/>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1546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mailto:rkelley@bellarmine.edu" TargetMode="External"/><Relationship Id="rId10" Type="http://schemas.openxmlformats.org/officeDocument/2006/relationships/image" Target="../media/image14.png"/><Relationship Id="rId4" Type="http://schemas.openxmlformats.org/officeDocument/2006/relationships/hyperlink" Target="mailto:cgoodman2@bellarmine.edu"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9B2D838-BE76-6583-791B-35102F52FF87}"/>
              </a:ext>
            </a:extLst>
          </p:cNvPr>
          <p:cNvSpPr/>
          <p:nvPr/>
        </p:nvSpPr>
        <p:spPr>
          <a:xfrm>
            <a:off x="0" y="0"/>
            <a:ext cx="43891200" cy="32918400"/>
          </a:xfrm>
          <a:prstGeom prst="rect">
            <a:avLst/>
          </a:prstGeom>
          <a:solidFill>
            <a:schemeClr val="bg1"/>
          </a:solidFill>
          <a:ln w="381000">
            <a:solidFill>
              <a:srgbClr val="F151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864807" y="17457245"/>
            <a:ext cx="10056813" cy="9941161"/>
          </a:xfrm>
        </p:spPr>
        <p:txBody>
          <a:bodyPr/>
          <a:lstStyle/>
          <a:p>
            <a:r>
              <a:rPr lang="en-US" sz="4400" dirty="0">
                <a:solidFill>
                  <a:schemeClr val="tx1"/>
                </a:solidFill>
              </a:rPr>
              <a:t>This project revolved around the game “</a:t>
            </a:r>
            <a:r>
              <a:rPr lang="en-US" sz="4400" dirty="0" err="1">
                <a:solidFill>
                  <a:schemeClr val="tx1"/>
                </a:solidFill>
              </a:rPr>
              <a:t>Valorant</a:t>
            </a:r>
            <a:r>
              <a:rPr lang="en-US" sz="4400" dirty="0">
                <a:solidFill>
                  <a:schemeClr val="tx1"/>
                </a:solidFill>
              </a:rPr>
              <a:t>”. The project provides predictive analytics by creating a model that will forecast game outcomes and player/team statistics. By understanding and anticipating the dynamics of team and player performances in game; coaches, players, and fantasy league players, will gain significant strategic advantages and enhance players experiences. This project can widen the field of esports analytics and allow a wider scope of people to understand and find enjoyment in </a:t>
            </a:r>
            <a:r>
              <a:rPr lang="en-US" sz="4400" dirty="0" err="1">
                <a:solidFill>
                  <a:schemeClr val="tx1"/>
                </a:solidFill>
              </a:rPr>
              <a:t>Valorant</a:t>
            </a:r>
            <a:r>
              <a:rPr lang="en-US" sz="4400" dirty="0">
                <a:solidFill>
                  <a:schemeClr val="tx1"/>
                </a:solidFill>
              </a:rPr>
              <a:t> and predictive analytics. </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908155" y="5271836"/>
            <a:ext cx="10048875" cy="1200321"/>
          </a:xfrm>
        </p:spPr>
        <p:txBody>
          <a:bodyPr/>
          <a:lstStyle/>
          <a:p>
            <a:r>
              <a:rPr lang="en-US" sz="6600" dirty="0">
                <a:solidFill>
                  <a:schemeClr val="tx1"/>
                </a:solidFill>
              </a:rPr>
              <a:t>Abstract</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11911518" y="5278123"/>
            <a:ext cx="10050462" cy="1107988"/>
          </a:xfrm>
        </p:spPr>
        <p:txBody>
          <a:bodyPr/>
          <a:lstStyle/>
          <a:p>
            <a:r>
              <a:rPr lang="en-US" sz="6000" dirty="0">
                <a:solidFill>
                  <a:schemeClr val="tx1"/>
                </a:solidFill>
              </a:rPr>
              <a:t>Objectives</a:t>
            </a:r>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842291" y="21761638"/>
            <a:ext cx="10426125" cy="1107988"/>
          </a:xfrm>
        </p:spPr>
        <p:txBody>
          <a:bodyPr/>
          <a:lstStyle/>
          <a:p>
            <a:r>
              <a:rPr lang="en-US" sz="6000" dirty="0">
                <a:solidFill>
                  <a:schemeClr val="tx1"/>
                </a:solidFill>
              </a:rPr>
              <a:t>Materials &amp; Methods</a:t>
            </a: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0945382" y="5309049"/>
            <a:ext cx="10058400" cy="1107988"/>
          </a:xfrm>
        </p:spPr>
        <p:txBody>
          <a:bodyPr/>
          <a:lstStyle/>
          <a:p>
            <a:r>
              <a:rPr lang="en-US" sz="6000" dirty="0">
                <a:solidFill>
                  <a:schemeClr val="bg1"/>
                </a:solidFill>
              </a:rPr>
              <a:t>Results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23905391" y="15834956"/>
            <a:ext cx="10047018" cy="1107988"/>
          </a:xfrm>
        </p:spPr>
        <p:txBody>
          <a:bodyPr/>
          <a:lstStyle/>
          <a:p>
            <a:r>
              <a:rPr lang="en-US" sz="6000" dirty="0">
                <a:solidFill>
                  <a:schemeClr val="tx1"/>
                </a:solidFill>
              </a:rPr>
              <a:t>Conclusion/Future Works</a:t>
            </a: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33964733" y="15699689"/>
            <a:ext cx="10047018" cy="1107988"/>
          </a:xfrm>
        </p:spPr>
        <p:txBody>
          <a:bodyPr/>
          <a:lstStyle/>
          <a:p>
            <a:r>
              <a:rPr lang="en-US" sz="6000" dirty="0">
                <a:solidFill>
                  <a:schemeClr val="tx1"/>
                </a:solidFill>
              </a:rPr>
              <a:t>References</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22376817" y="25320845"/>
            <a:ext cx="10047018" cy="1107988"/>
          </a:xfrm>
        </p:spPr>
        <p:txBody>
          <a:bodyPr/>
          <a:lstStyle/>
          <a:p>
            <a:r>
              <a:rPr lang="en-US" sz="6000" dirty="0">
                <a:solidFill>
                  <a:schemeClr val="tx1"/>
                </a:solidFill>
              </a:rPr>
              <a:t>Contact Info</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solidFill>
                  <a:schemeClr val="tx1"/>
                </a:solidFill>
              </a:rPr>
              <a:t>Affiliation: Bellarmine University Data Science Program</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dirty="0">
                <a:solidFill>
                  <a:schemeClr val="tx1"/>
                </a:solidFill>
              </a:rPr>
              <a:t>Connor Broyles, Robert Kelley</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r>
              <a:rPr lang="en-US" dirty="0">
                <a:solidFill>
                  <a:schemeClr val="tx1"/>
                </a:solidFill>
              </a:rPr>
              <a:t>Predictive Analytics in Advanced eSports</a:t>
            </a:r>
          </a:p>
        </p:txBody>
      </p:sp>
      <p:grpSp>
        <p:nvGrpSpPr>
          <p:cNvPr id="10" name="Group 9">
            <a:extLst>
              <a:ext uri="{FF2B5EF4-FFF2-40B4-BE49-F238E27FC236}">
                <a16:creationId xmlns:a16="http://schemas.microsoft.com/office/drawing/2014/main" id="{68564BC5-799B-999A-3A31-A3A4184F2074}"/>
              </a:ext>
            </a:extLst>
          </p:cNvPr>
          <p:cNvGrpSpPr/>
          <p:nvPr/>
        </p:nvGrpSpPr>
        <p:grpSpPr>
          <a:xfrm>
            <a:off x="448859" y="28128686"/>
            <a:ext cx="5864856" cy="3690886"/>
            <a:chOff x="8438919" y="23702549"/>
            <a:chExt cx="12562842" cy="8780474"/>
          </a:xfrm>
        </p:grpSpPr>
        <p:sp>
          <p:nvSpPr>
            <p:cNvPr id="7" name="Rectangle: Rounded Corners 6">
              <a:extLst>
                <a:ext uri="{FF2B5EF4-FFF2-40B4-BE49-F238E27FC236}">
                  <a16:creationId xmlns:a16="http://schemas.microsoft.com/office/drawing/2014/main" id="{4717A582-5970-192F-ED92-760E04BF167F}"/>
                </a:ext>
              </a:extLst>
            </p:cNvPr>
            <p:cNvSpPr/>
            <p:nvPr/>
          </p:nvSpPr>
          <p:spPr>
            <a:xfrm>
              <a:off x="8438919" y="23702549"/>
              <a:ext cx="12562842" cy="8780474"/>
            </a:xfrm>
            <a:prstGeom prst="roundRect">
              <a:avLst/>
            </a:prstGeom>
            <a:solidFill>
              <a:srgbClr val="F1515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Valorant Logo 3D - 3D model by AnshiNoWara (@anshinowara) [51b2cdc]">
              <a:extLst>
                <a:ext uri="{FF2B5EF4-FFF2-40B4-BE49-F238E27FC236}">
                  <a16:creationId xmlns:a16="http://schemas.microsoft.com/office/drawing/2014/main" id="{21983F90-1400-F785-EC6D-945D60BA54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67" t="13852" r="20334" b="14811"/>
            <a:stretch/>
          </p:blipFill>
          <p:spPr bwMode="auto">
            <a:xfrm>
              <a:off x="9233940" y="24505920"/>
              <a:ext cx="10972800" cy="7338447"/>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 Placeholder 86">
            <a:extLst>
              <a:ext uri="{FF2B5EF4-FFF2-40B4-BE49-F238E27FC236}">
                <a16:creationId xmlns:a16="http://schemas.microsoft.com/office/drawing/2014/main" id="{AD9C53D0-033D-1D77-E7C1-C50139D061A4}"/>
              </a:ext>
            </a:extLst>
          </p:cNvPr>
          <p:cNvSpPr txBox="1">
            <a:spLocks/>
          </p:cNvSpPr>
          <p:nvPr/>
        </p:nvSpPr>
        <p:spPr>
          <a:xfrm>
            <a:off x="778496" y="6568138"/>
            <a:ext cx="10538501" cy="994116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b="0" i="0" dirty="0">
                <a:solidFill>
                  <a:schemeClr val="tx1"/>
                </a:solidFill>
                <a:effectLst/>
                <a:latin typeface="Söhne"/>
              </a:rPr>
              <a:t>Utilizing a comprehensive dataset, including player statistics and team performance metrics, I constructed a decision tree classifier to forecast win-loss results. </a:t>
            </a:r>
            <a:r>
              <a:rPr lang="en-US" sz="4400" dirty="0">
                <a:solidFill>
                  <a:schemeClr val="tx1"/>
                </a:solidFill>
                <a:latin typeface="Söhne"/>
              </a:rPr>
              <a:t>My</a:t>
            </a:r>
            <a:r>
              <a:rPr lang="en-US" sz="4400" b="0" i="0" dirty="0">
                <a:solidFill>
                  <a:schemeClr val="tx1"/>
                </a:solidFill>
                <a:effectLst/>
                <a:latin typeface="Söhne"/>
              </a:rPr>
              <a:t> objective </a:t>
            </a:r>
            <a:r>
              <a:rPr lang="en-US" sz="4400" dirty="0">
                <a:solidFill>
                  <a:schemeClr val="tx1"/>
                </a:solidFill>
                <a:latin typeface="Söhne"/>
              </a:rPr>
              <a:t>was</a:t>
            </a:r>
            <a:r>
              <a:rPr lang="en-US" sz="4400" b="0" i="0" dirty="0">
                <a:solidFill>
                  <a:schemeClr val="tx1"/>
                </a:solidFill>
                <a:effectLst/>
                <a:latin typeface="Söhne"/>
              </a:rPr>
              <a:t> to gather the predictive accuracy of the model and its potential utility for players and fantasy league players in strategizing and improving gameplay and understanding. </a:t>
            </a:r>
            <a:r>
              <a:rPr lang="en-US" sz="4400" dirty="0">
                <a:solidFill>
                  <a:schemeClr val="tx1"/>
                </a:solidFill>
                <a:latin typeface="Söhne"/>
              </a:rPr>
              <a:t>The model showed</a:t>
            </a:r>
            <a:r>
              <a:rPr lang="en-US" sz="4400" b="0" i="0" dirty="0">
                <a:solidFill>
                  <a:schemeClr val="tx1"/>
                </a:solidFill>
                <a:effectLst/>
                <a:latin typeface="Söhne"/>
              </a:rPr>
              <a:t> me that the model can be useful in predicting win/losses of games via stats, offering insights that could transform competitive play and decision-making processes in esports and fantasy leagues for </a:t>
            </a:r>
            <a:r>
              <a:rPr lang="en-US" sz="4400" b="0" i="0">
                <a:solidFill>
                  <a:schemeClr val="tx1"/>
                </a:solidFill>
                <a:effectLst/>
                <a:latin typeface="Söhne"/>
              </a:rPr>
              <a:t>all players.</a:t>
            </a:r>
            <a:endParaRPr lang="en-US" sz="4400" dirty="0">
              <a:solidFill>
                <a:schemeClr val="tx1"/>
              </a:solidFill>
            </a:endParaRPr>
          </a:p>
        </p:txBody>
      </p:sp>
      <p:sp>
        <p:nvSpPr>
          <p:cNvPr id="22" name="Text Placeholder 86">
            <a:extLst>
              <a:ext uri="{FF2B5EF4-FFF2-40B4-BE49-F238E27FC236}">
                <a16:creationId xmlns:a16="http://schemas.microsoft.com/office/drawing/2014/main" id="{3A71FD94-6F68-3A68-9B18-0988E2F1C9C4}"/>
              </a:ext>
            </a:extLst>
          </p:cNvPr>
          <p:cNvSpPr txBox="1">
            <a:spLocks/>
          </p:cNvSpPr>
          <p:nvPr/>
        </p:nvSpPr>
        <p:spPr>
          <a:xfrm>
            <a:off x="13007027" y="7033480"/>
            <a:ext cx="7938355" cy="1375759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 typeface="Arial" panose="020B0604020202020204" pitchFamily="34" charset="0"/>
              <a:buChar char="•"/>
            </a:pPr>
            <a:r>
              <a:rPr lang="en-US" sz="4000" b="1" u="sng" dirty="0">
                <a:solidFill>
                  <a:schemeClr val="tx1"/>
                </a:solidFill>
              </a:rPr>
              <a:t>Develop a Robust Model: </a:t>
            </a:r>
            <a:r>
              <a:rPr lang="en-US" sz="4000" dirty="0">
                <a:solidFill>
                  <a:schemeClr val="tx1"/>
                </a:solidFill>
              </a:rPr>
              <a:t>Create a model that is accurate and reliable when predicting game outcomes and stats</a:t>
            </a:r>
          </a:p>
          <a:p>
            <a:pPr marL="571500" indent="-571500">
              <a:buFont typeface="Arial" panose="020B0604020202020204" pitchFamily="34" charset="0"/>
              <a:buChar char="•"/>
            </a:pPr>
            <a:r>
              <a:rPr lang="en-US" sz="4000" b="1" u="sng" dirty="0">
                <a:solidFill>
                  <a:schemeClr val="tx1"/>
                </a:solidFill>
              </a:rPr>
              <a:t>Enhance Player and Non-Player understanding of the game: </a:t>
            </a:r>
            <a:r>
              <a:rPr lang="en-US" sz="4000" dirty="0">
                <a:solidFill>
                  <a:schemeClr val="tx1"/>
                </a:solidFill>
              </a:rPr>
              <a:t>Allow for people who do or do not play </a:t>
            </a:r>
            <a:r>
              <a:rPr lang="en-US" sz="4000" dirty="0" err="1">
                <a:solidFill>
                  <a:schemeClr val="tx1"/>
                </a:solidFill>
              </a:rPr>
              <a:t>Valorant</a:t>
            </a:r>
            <a:r>
              <a:rPr lang="en-US" sz="4000" dirty="0">
                <a:solidFill>
                  <a:schemeClr val="tx1"/>
                </a:solidFill>
              </a:rPr>
              <a:t> to understand the game’s stats and allow use for playing the game or fantasy league play</a:t>
            </a:r>
          </a:p>
          <a:p>
            <a:pPr marL="571500" indent="-571500">
              <a:buFont typeface="Arial" panose="020B0604020202020204" pitchFamily="34" charset="0"/>
              <a:buChar char="•"/>
            </a:pPr>
            <a:r>
              <a:rPr lang="en-US" sz="4000" b="1" u="sng" dirty="0">
                <a:solidFill>
                  <a:schemeClr val="tx1"/>
                </a:solidFill>
              </a:rPr>
              <a:t>Improve player training: </a:t>
            </a:r>
            <a:r>
              <a:rPr lang="en-US" sz="4000" dirty="0">
                <a:solidFill>
                  <a:schemeClr val="tx1"/>
                </a:solidFill>
              </a:rPr>
              <a:t>Allow stats to be used in order to predict their own stats and see what needs to be improved on</a:t>
            </a:r>
          </a:p>
          <a:p>
            <a:pPr marL="571500" indent="-571500">
              <a:buFont typeface="Arial" panose="020B0604020202020204" pitchFamily="34" charset="0"/>
              <a:buChar char="•"/>
            </a:pPr>
            <a:r>
              <a:rPr lang="en-US" sz="4000" b="1" u="sng" dirty="0">
                <a:solidFill>
                  <a:schemeClr val="tx1"/>
                </a:solidFill>
              </a:rPr>
              <a:t>Widen viewer engagement in eSports: </a:t>
            </a:r>
            <a:r>
              <a:rPr lang="en-US" sz="4000" dirty="0">
                <a:solidFill>
                  <a:schemeClr val="tx1"/>
                </a:solidFill>
              </a:rPr>
              <a:t>Allow for people not </a:t>
            </a:r>
            <a:r>
              <a:rPr lang="en-US" sz="4000" dirty="0" err="1">
                <a:solidFill>
                  <a:schemeClr val="tx1"/>
                </a:solidFill>
              </a:rPr>
              <a:t>inovled</a:t>
            </a:r>
            <a:r>
              <a:rPr lang="en-US" sz="4000" dirty="0">
                <a:solidFill>
                  <a:schemeClr val="tx1"/>
                </a:solidFill>
              </a:rPr>
              <a:t> in VCT and other esports to be able to be engaged and excited to watch online broadcast of professional play.</a:t>
            </a:r>
          </a:p>
        </p:txBody>
      </p:sp>
      <p:sp>
        <p:nvSpPr>
          <p:cNvPr id="27" name="Text Placeholder 86">
            <a:extLst>
              <a:ext uri="{FF2B5EF4-FFF2-40B4-BE49-F238E27FC236}">
                <a16:creationId xmlns:a16="http://schemas.microsoft.com/office/drawing/2014/main" id="{D5C8F0AE-DE84-1C15-3D38-5A80625E7380}"/>
              </a:ext>
            </a:extLst>
          </p:cNvPr>
          <p:cNvSpPr txBox="1">
            <a:spLocks/>
          </p:cNvSpPr>
          <p:nvPr/>
        </p:nvSpPr>
        <p:spPr>
          <a:xfrm>
            <a:off x="35004787" y="17373776"/>
            <a:ext cx="10047017" cy="65186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 typeface="Arial" panose="020B0604020202020204" pitchFamily="34" charset="0"/>
              <a:buChar char="•"/>
            </a:pPr>
            <a:r>
              <a:rPr lang="en-US" sz="4800" dirty="0">
                <a:solidFill>
                  <a:schemeClr val="tx1"/>
                </a:solidFill>
              </a:rPr>
              <a:t>Python (And It’s </a:t>
            </a:r>
            <a:r>
              <a:rPr lang="en-US" sz="4800" dirty="0" err="1">
                <a:solidFill>
                  <a:schemeClr val="tx1"/>
                </a:solidFill>
              </a:rPr>
              <a:t>Libaries</a:t>
            </a:r>
            <a:r>
              <a:rPr lang="en-US" sz="4800" dirty="0">
                <a:solidFill>
                  <a:schemeClr val="tx1"/>
                </a:solidFill>
              </a:rPr>
              <a:t>)</a:t>
            </a:r>
          </a:p>
          <a:p>
            <a:pPr marL="571500" indent="-571500">
              <a:buFont typeface="Arial" panose="020B0604020202020204" pitchFamily="34" charset="0"/>
              <a:buChar char="•"/>
            </a:pPr>
            <a:r>
              <a:rPr lang="en-US" sz="4800" dirty="0">
                <a:solidFill>
                  <a:schemeClr val="tx1"/>
                </a:solidFill>
              </a:rPr>
              <a:t>Microsoft Excel</a:t>
            </a:r>
          </a:p>
          <a:p>
            <a:pPr marL="571500" indent="-571500">
              <a:buFont typeface="Arial" panose="020B0604020202020204" pitchFamily="34" charset="0"/>
              <a:buChar char="•"/>
            </a:pPr>
            <a:r>
              <a:rPr lang="en-US" sz="4800" dirty="0">
                <a:solidFill>
                  <a:schemeClr val="tx1"/>
                </a:solidFill>
              </a:rPr>
              <a:t>Tableau </a:t>
            </a:r>
          </a:p>
          <a:p>
            <a:pPr marL="571500" indent="-571500">
              <a:buFont typeface="Arial" panose="020B0604020202020204" pitchFamily="34" charset="0"/>
              <a:buChar char="•"/>
            </a:pPr>
            <a:r>
              <a:rPr lang="en-US" sz="4800" dirty="0">
                <a:solidFill>
                  <a:schemeClr val="tx1"/>
                </a:solidFill>
              </a:rPr>
              <a:t>Visual Studio Code</a:t>
            </a:r>
          </a:p>
          <a:p>
            <a:pPr marL="571500" indent="-571500">
              <a:buFont typeface="Arial" panose="020B0604020202020204" pitchFamily="34" charset="0"/>
              <a:buChar char="•"/>
            </a:pPr>
            <a:r>
              <a:rPr lang="en-US" sz="4800" dirty="0">
                <a:solidFill>
                  <a:schemeClr val="tx1"/>
                </a:solidFill>
              </a:rPr>
              <a:t>Kaggle Datasets</a:t>
            </a:r>
          </a:p>
          <a:p>
            <a:pPr marL="571500" indent="-571500">
              <a:buFont typeface="Arial" panose="020B0604020202020204" pitchFamily="34" charset="0"/>
              <a:buChar char="•"/>
            </a:pPr>
            <a:r>
              <a:rPr lang="en-US" sz="4800" dirty="0">
                <a:solidFill>
                  <a:schemeClr val="tx1"/>
                </a:solidFill>
              </a:rPr>
              <a:t>GitHub</a:t>
            </a:r>
          </a:p>
          <a:p>
            <a:pPr marL="571500" indent="-571500">
              <a:buFont typeface="Arial" panose="020B0604020202020204" pitchFamily="34" charset="0"/>
              <a:buChar char="•"/>
            </a:pPr>
            <a:r>
              <a:rPr lang="en-US" sz="4800" dirty="0">
                <a:solidFill>
                  <a:schemeClr val="tx1"/>
                </a:solidFill>
              </a:rPr>
              <a:t>GitHub CoPilot &amp; ChatGPT </a:t>
            </a:r>
          </a:p>
        </p:txBody>
      </p:sp>
      <p:sp>
        <p:nvSpPr>
          <p:cNvPr id="38" name="Text Placeholder 86">
            <a:extLst>
              <a:ext uri="{FF2B5EF4-FFF2-40B4-BE49-F238E27FC236}">
                <a16:creationId xmlns:a16="http://schemas.microsoft.com/office/drawing/2014/main" id="{27F13144-66E8-8597-686D-6EB2EBFFA692}"/>
              </a:ext>
            </a:extLst>
          </p:cNvPr>
          <p:cNvSpPr txBox="1">
            <a:spLocks/>
          </p:cNvSpPr>
          <p:nvPr/>
        </p:nvSpPr>
        <p:spPr>
          <a:xfrm>
            <a:off x="22720505" y="16952125"/>
            <a:ext cx="12067863" cy="723272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dirty="0">
                <a:solidFill>
                  <a:schemeClr val="tx1"/>
                </a:solidFill>
              </a:rPr>
              <a:t>For this project further exploration options like Random forest models and possibly more would be desired to see if other models will give slightly better results that are more trustworthy. This topic of eSports can be expanded upon greatly and really help people who not only play eSports but also watch professional eSports for fun. This type of model be used in Fantasy leagues and personalized coaching of players and possibly individual coaching in the future.</a:t>
            </a:r>
          </a:p>
        </p:txBody>
      </p:sp>
      <p:sp>
        <p:nvSpPr>
          <p:cNvPr id="39" name="Text Placeholder 86">
            <a:extLst>
              <a:ext uri="{FF2B5EF4-FFF2-40B4-BE49-F238E27FC236}">
                <a16:creationId xmlns:a16="http://schemas.microsoft.com/office/drawing/2014/main" id="{84DDD061-A462-1C2A-967C-36EF4008CB11}"/>
              </a:ext>
            </a:extLst>
          </p:cNvPr>
          <p:cNvSpPr txBox="1">
            <a:spLocks/>
          </p:cNvSpPr>
          <p:nvPr/>
        </p:nvSpPr>
        <p:spPr>
          <a:xfrm>
            <a:off x="23191288" y="26561078"/>
            <a:ext cx="8190017" cy="390874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solidFill>
                  <a:schemeClr val="tx1"/>
                </a:solidFill>
              </a:rPr>
              <a:t>Connor Broyles: </a:t>
            </a:r>
            <a:r>
              <a:rPr lang="en-US" sz="4000" dirty="0">
                <a:solidFill>
                  <a:schemeClr val="tx1"/>
                </a:solidFill>
                <a:hlinkClick r:id="rId4">
                  <a:extLst>
                    <a:ext uri="{A12FA001-AC4F-418D-AE19-62706E023703}">
                      <ahyp:hlinkClr xmlns:ahyp="http://schemas.microsoft.com/office/drawing/2018/hyperlinkcolor" val="tx"/>
                    </a:ext>
                  </a:extLst>
                </a:hlinkClick>
              </a:rPr>
              <a:t>cgoodman2@bellarmine.edu</a:t>
            </a:r>
            <a:endParaRPr lang="en-US" sz="4000" dirty="0">
              <a:solidFill>
                <a:schemeClr val="tx1"/>
              </a:solidFill>
            </a:endParaRPr>
          </a:p>
          <a:p>
            <a:r>
              <a:rPr lang="en-US" sz="4000" dirty="0">
                <a:solidFill>
                  <a:schemeClr val="tx1"/>
                </a:solidFill>
              </a:rPr>
              <a:t>Robert Kelley: </a:t>
            </a:r>
          </a:p>
          <a:p>
            <a:r>
              <a:rPr lang="en-US" sz="4000" dirty="0">
                <a:solidFill>
                  <a:schemeClr val="tx1"/>
                </a:solidFill>
                <a:hlinkClick r:id="rId5">
                  <a:extLst>
                    <a:ext uri="{A12FA001-AC4F-418D-AE19-62706E023703}">
                      <ahyp:hlinkClr xmlns:ahyp="http://schemas.microsoft.com/office/drawing/2018/hyperlinkcolor" val="tx"/>
                    </a:ext>
                  </a:extLst>
                </a:hlinkClick>
              </a:rPr>
              <a:t>rkelley@bellarmine.edu</a:t>
            </a:r>
            <a:endParaRPr lang="en-US" sz="4000" dirty="0">
              <a:solidFill>
                <a:schemeClr val="tx1"/>
              </a:solidFill>
            </a:endParaRPr>
          </a:p>
          <a:p>
            <a:endParaRPr lang="en-US" sz="4000" dirty="0">
              <a:solidFill>
                <a:schemeClr val="tx1"/>
              </a:solidFill>
            </a:endParaRPr>
          </a:p>
        </p:txBody>
      </p:sp>
      <p:sp>
        <p:nvSpPr>
          <p:cNvPr id="40" name="Text Placeholder 86">
            <a:extLst>
              <a:ext uri="{FF2B5EF4-FFF2-40B4-BE49-F238E27FC236}">
                <a16:creationId xmlns:a16="http://schemas.microsoft.com/office/drawing/2014/main" id="{9404955B-48AE-39A2-785A-1FADD4573DB2}"/>
              </a:ext>
            </a:extLst>
          </p:cNvPr>
          <p:cNvSpPr txBox="1">
            <a:spLocks/>
          </p:cNvSpPr>
          <p:nvPr/>
        </p:nvSpPr>
        <p:spPr>
          <a:xfrm>
            <a:off x="22720505" y="10332858"/>
            <a:ext cx="15941171" cy="181586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a:solidFill>
                  <a:schemeClr val="tx1"/>
                </a:solidFill>
              </a:rPr>
              <a:t>Model is Predicting 0 for Loss and 1 for Win</a:t>
            </a:r>
          </a:p>
          <a:p>
            <a:pPr marL="571500" indent="-571500">
              <a:buFont typeface="Arial" panose="020B0604020202020204" pitchFamily="34" charset="0"/>
              <a:buChar char="•"/>
            </a:pPr>
            <a:r>
              <a:rPr lang="en-US" sz="4000" dirty="0">
                <a:solidFill>
                  <a:schemeClr val="tx1"/>
                </a:solidFill>
              </a:rPr>
              <a:t>R-Squared of -.97 and MSE of .69 (Room for improvement) </a:t>
            </a:r>
          </a:p>
        </p:txBody>
      </p:sp>
      <p:pic>
        <p:nvPicPr>
          <p:cNvPr id="44" name="Picture 43">
            <a:extLst>
              <a:ext uri="{FF2B5EF4-FFF2-40B4-BE49-F238E27FC236}">
                <a16:creationId xmlns:a16="http://schemas.microsoft.com/office/drawing/2014/main" id="{CF2640AC-5F98-B07A-6F71-1AB908FE5B0A}"/>
              </a:ext>
            </a:extLst>
          </p:cNvPr>
          <p:cNvPicPr>
            <a:picLocks noChangeAspect="1"/>
          </p:cNvPicPr>
          <p:nvPr/>
        </p:nvPicPr>
        <p:blipFill>
          <a:blip r:embed="rId6"/>
          <a:stretch>
            <a:fillRect/>
          </a:stretch>
        </p:blipFill>
        <p:spPr>
          <a:xfrm>
            <a:off x="22829408" y="7313073"/>
            <a:ext cx="19972181" cy="1323725"/>
          </a:xfrm>
          <a:prstGeom prst="rect">
            <a:avLst/>
          </a:prstGeom>
        </p:spPr>
      </p:pic>
      <p:pic>
        <p:nvPicPr>
          <p:cNvPr id="46" name="Picture 45">
            <a:extLst>
              <a:ext uri="{FF2B5EF4-FFF2-40B4-BE49-F238E27FC236}">
                <a16:creationId xmlns:a16="http://schemas.microsoft.com/office/drawing/2014/main" id="{323DE92E-8B58-419F-F7C8-C1D2E1C5F886}"/>
              </a:ext>
            </a:extLst>
          </p:cNvPr>
          <p:cNvPicPr>
            <a:picLocks noChangeAspect="1"/>
          </p:cNvPicPr>
          <p:nvPr/>
        </p:nvPicPr>
        <p:blipFill>
          <a:blip r:embed="rId7"/>
          <a:stretch>
            <a:fillRect/>
          </a:stretch>
        </p:blipFill>
        <p:spPr>
          <a:xfrm>
            <a:off x="22829408" y="8799174"/>
            <a:ext cx="4456889" cy="587499"/>
          </a:xfrm>
          <a:prstGeom prst="rect">
            <a:avLst/>
          </a:prstGeom>
        </p:spPr>
      </p:pic>
      <p:pic>
        <p:nvPicPr>
          <p:cNvPr id="52" name="Picture 51">
            <a:extLst>
              <a:ext uri="{FF2B5EF4-FFF2-40B4-BE49-F238E27FC236}">
                <a16:creationId xmlns:a16="http://schemas.microsoft.com/office/drawing/2014/main" id="{13C07B4A-ACD0-746F-4AAD-5AF0A837950F}"/>
              </a:ext>
            </a:extLst>
          </p:cNvPr>
          <p:cNvPicPr>
            <a:picLocks noChangeAspect="1"/>
          </p:cNvPicPr>
          <p:nvPr/>
        </p:nvPicPr>
        <p:blipFill>
          <a:blip r:embed="rId8"/>
          <a:stretch>
            <a:fillRect/>
          </a:stretch>
        </p:blipFill>
        <p:spPr>
          <a:xfrm>
            <a:off x="22829408" y="9585434"/>
            <a:ext cx="20285322" cy="636629"/>
          </a:xfrm>
          <a:prstGeom prst="rect">
            <a:avLst/>
          </a:prstGeom>
        </p:spPr>
      </p:pic>
      <p:sp>
        <p:nvSpPr>
          <p:cNvPr id="57" name="Text Placeholder 86">
            <a:extLst>
              <a:ext uri="{FF2B5EF4-FFF2-40B4-BE49-F238E27FC236}">
                <a16:creationId xmlns:a16="http://schemas.microsoft.com/office/drawing/2014/main" id="{5CC7EC49-E2D6-95D6-1A58-A966858A66F0}"/>
              </a:ext>
            </a:extLst>
          </p:cNvPr>
          <p:cNvSpPr txBox="1">
            <a:spLocks/>
          </p:cNvSpPr>
          <p:nvPr/>
        </p:nvSpPr>
        <p:spPr>
          <a:xfrm>
            <a:off x="12736371" y="23735597"/>
            <a:ext cx="8464949" cy="834072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a:solidFill>
                  <a:schemeClr val="tx1"/>
                </a:solidFill>
              </a:rPr>
              <a:t>Gathered Data via Kaggle Dataset on Professional </a:t>
            </a:r>
            <a:r>
              <a:rPr lang="en-US" sz="4000" dirty="0" err="1">
                <a:solidFill>
                  <a:schemeClr val="tx1"/>
                </a:solidFill>
              </a:rPr>
              <a:t>Valorant</a:t>
            </a:r>
            <a:r>
              <a:rPr lang="en-US" sz="4000" dirty="0">
                <a:solidFill>
                  <a:schemeClr val="tx1"/>
                </a:solidFill>
              </a:rPr>
              <a:t> eSports.</a:t>
            </a:r>
          </a:p>
          <a:p>
            <a:pPr marL="571500" indent="-571500">
              <a:buFont typeface="Arial" panose="020B0604020202020204" pitchFamily="34" charset="0"/>
              <a:buChar char="•"/>
            </a:pPr>
            <a:r>
              <a:rPr lang="en-US" sz="4000" dirty="0">
                <a:solidFill>
                  <a:schemeClr val="tx1"/>
                </a:solidFill>
              </a:rPr>
              <a:t>Scrubbed/Clean data in order to develop into a model</a:t>
            </a:r>
          </a:p>
          <a:p>
            <a:pPr marL="571500" indent="-571500">
              <a:buFont typeface="Arial" panose="020B0604020202020204" pitchFamily="34" charset="0"/>
              <a:buChar char="•"/>
            </a:pPr>
            <a:r>
              <a:rPr lang="en-US" sz="4000" dirty="0">
                <a:solidFill>
                  <a:schemeClr val="tx1"/>
                </a:solidFill>
              </a:rPr>
              <a:t>Using Decision Tree Models to formulate initial model with predictive win/loss</a:t>
            </a:r>
          </a:p>
          <a:p>
            <a:pPr marL="571500" indent="-571500">
              <a:buFont typeface="Arial" panose="020B0604020202020204" pitchFamily="34" charset="0"/>
              <a:buChar char="•"/>
            </a:pPr>
            <a:r>
              <a:rPr lang="en-US" sz="4000" dirty="0">
                <a:solidFill>
                  <a:schemeClr val="tx1"/>
                </a:solidFill>
              </a:rPr>
              <a:t>Attempted two different models to see possible differences</a:t>
            </a:r>
          </a:p>
          <a:p>
            <a:pPr marL="571500" indent="-571500">
              <a:buFont typeface="Arial" panose="020B0604020202020204" pitchFamily="34" charset="0"/>
              <a:buChar char="•"/>
            </a:pPr>
            <a:r>
              <a:rPr lang="en-US" sz="4000" dirty="0">
                <a:solidFill>
                  <a:schemeClr val="tx1"/>
                </a:solidFill>
              </a:rPr>
              <a:t>One model for predicting win loss and one model for predicting eliminations</a:t>
            </a:r>
          </a:p>
        </p:txBody>
      </p:sp>
      <p:sp>
        <p:nvSpPr>
          <p:cNvPr id="3" name="Text Placeholder 88">
            <a:extLst>
              <a:ext uri="{FF2B5EF4-FFF2-40B4-BE49-F238E27FC236}">
                <a16:creationId xmlns:a16="http://schemas.microsoft.com/office/drawing/2014/main" id="{18A51D43-A215-F02A-59DC-507F84E7CF91}"/>
              </a:ext>
            </a:extLst>
          </p:cNvPr>
          <p:cNvSpPr txBox="1">
            <a:spLocks/>
          </p:cNvSpPr>
          <p:nvPr/>
        </p:nvSpPr>
        <p:spPr>
          <a:xfrm>
            <a:off x="742144" y="16509299"/>
            <a:ext cx="10050462" cy="1107988"/>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dirty="0">
                <a:solidFill>
                  <a:schemeClr val="tx1"/>
                </a:solidFill>
              </a:rPr>
              <a:t>Introduction</a:t>
            </a:r>
          </a:p>
        </p:txBody>
      </p:sp>
      <p:sp>
        <p:nvSpPr>
          <p:cNvPr id="8" name="Text Placeholder 88">
            <a:extLst>
              <a:ext uri="{FF2B5EF4-FFF2-40B4-BE49-F238E27FC236}">
                <a16:creationId xmlns:a16="http://schemas.microsoft.com/office/drawing/2014/main" id="{0C757A57-206A-9FB8-ABD5-7287B29FB04B}"/>
              </a:ext>
            </a:extLst>
          </p:cNvPr>
          <p:cNvSpPr txBox="1">
            <a:spLocks/>
          </p:cNvSpPr>
          <p:nvPr/>
        </p:nvSpPr>
        <p:spPr>
          <a:xfrm>
            <a:off x="27286297" y="5126888"/>
            <a:ext cx="10050462" cy="1107988"/>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dirty="0">
                <a:solidFill>
                  <a:schemeClr val="tx1"/>
                </a:solidFill>
              </a:rPr>
              <a:t>Results</a:t>
            </a:r>
          </a:p>
        </p:txBody>
      </p:sp>
      <p:pic>
        <p:nvPicPr>
          <p:cNvPr id="17" name="Picture 16">
            <a:extLst>
              <a:ext uri="{FF2B5EF4-FFF2-40B4-BE49-F238E27FC236}">
                <a16:creationId xmlns:a16="http://schemas.microsoft.com/office/drawing/2014/main" id="{6C4F5B65-D93D-42C0-94B3-5679D65275BF}"/>
              </a:ext>
            </a:extLst>
          </p:cNvPr>
          <p:cNvPicPr>
            <a:picLocks noChangeAspect="1"/>
          </p:cNvPicPr>
          <p:nvPr/>
        </p:nvPicPr>
        <p:blipFill>
          <a:blip r:embed="rId9"/>
          <a:stretch>
            <a:fillRect/>
          </a:stretch>
        </p:blipFill>
        <p:spPr>
          <a:xfrm>
            <a:off x="22829408" y="12358260"/>
            <a:ext cx="4148842" cy="612580"/>
          </a:xfrm>
          <a:prstGeom prst="rect">
            <a:avLst/>
          </a:prstGeom>
        </p:spPr>
      </p:pic>
      <p:sp>
        <p:nvSpPr>
          <p:cNvPr id="20" name="Text Placeholder 86">
            <a:extLst>
              <a:ext uri="{FF2B5EF4-FFF2-40B4-BE49-F238E27FC236}">
                <a16:creationId xmlns:a16="http://schemas.microsoft.com/office/drawing/2014/main" id="{2EB55F5D-A6AB-F177-4032-49EFE08EAB38}"/>
              </a:ext>
            </a:extLst>
          </p:cNvPr>
          <p:cNvSpPr txBox="1">
            <a:spLocks/>
          </p:cNvSpPr>
          <p:nvPr/>
        </p:nvSpPr>
        <p:spPr>
          <a:xfrm>
            <a:off x="22829408" y="13739381"/>
            <a:ext cx="15941171" cy="181586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a:solidFill>
                  <a:schemeClr val="tx1"/>
                </a:solidFill>
              </a:rPr>
              <a:t>Model is Predicting a number </a:t>
            </a:r>
          </a:p>
          <a:p>
            <a:pPr marL="571500" indent="-571500">
              <a:buFont typeface="Arial" panose="020B0604020202020204" pitchFamily="34" charset="0"/>
              <a:buChar char="•"/>
            </a:pPr>
            <a:r>
              <a:rPr lang="en-US" sz="4000" dirty="0">
                <a:solidFill>
                  <a:schemeClr val="tx1"/>
                </a:solidFill>
              </a:rPr>
              <a:t>R-Squared of .99 and MSE of .22 (Too perfect to be true) </a:t>
            </a:r>
          </a:p>
        </p:txBody>
      </p:sp>
      <p:pic>
        <p:nvPicPr>
          <p:cNvPr id="26" name="Picture 25">
            <a:extLst>
              <a:ext uri="{FF2B5EF4-FFF2-40B4-BE49-F238E27FC236}">
                <a16:creationId xmlns:a16="http://schemas.microsoft.com/office/drawing/2014/main" id="{28394851-5464-9E7E-7A7B-2E45D7B84B29}"/>
              </a:ext>
            </a:extLst>
          </p:cNvPr>
          <p:cNvPicPr>
            <a:picLocks noChangeAspect="1"/>
          </p:cNvPicPr>
          <p:nvPr/>
        </p:nvPicPr>
        <p:blipFill>
          <a:blip r:embed="rId10"/>
          <a:stretch>
            <a:fillRect/>
          </a:stretch>
        </p:blipFill>
        <p:spPr>
          <a:xfrm>
            <a:off x="22829408" y="13124756"/>
            <a:ext cx="14716859" cy="520951"/>
          </a:xfrm>
          <a:prstGeom prst="rect">
            <a:avLst/>
          </a:prstGeom>
        </p:spPr>
      </p:pic>
      <p:pic>
        <p:nvPicPr>
          <p:cNvPr id="41" name="Picture 40">
            <a:extLst>
              <a:ext uri="{FF2B5EF4-FFF2-40B4-BE49-F238E27FC236}">
                <a16:creationId xmlns:a16="http://schemas.microsoft.com/office/drawing/2014/main" id="{57E035AF-47AE-FE9A-6F40-BCA74B6441D5}"/>
              </a:ext>
            </a:extLst>
          </p:cNvPr>
          <p:cNvPicPr>
            <a:picLocks noChangeAspect="1"/>
          </p:cNvPicPr>
          <p:nvPr/>
        </p:nvPicPr>
        <p:blipFill>
          <a:blip r:embed="rId11"/>
          <a:stretch>
            <a:fillRect/>
          </a:stretch>
        </p:blipFill>
        <p:spPr>
          <a:xfrm>
            <a:off x="32127368" y="24014942"/>
            <a:ext cx="8190017" cy="8061378"/>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966</TotalTime>
  <Words>537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Söhne</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Connor P. Goodman</cp:lastModifiedBy>
  <cp:revision>70</cp:revision>
  <dcterms:created xsi:type="dcterms:W3CDTF">2012-02-03T19:11:35Z</dcterms:created>
  <dcterms:modified xsi:type="dcterms:W3CDTF">2024-03-14T14:24:32Z</dcterms:modified>
  <cp:category>Research poster templates</cp:category>
</cp:coreProperties>
</file>