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0" r:id="rId4"/>
    <p:sldId id="263" r:id="rId5"/>
    <p:sldId id="257" r:id="rId6"/>
    <p:sldId id="266" r:id="rId7"/>
    <p:sldId id="265" r:id="rId8"/>
    <p:sldId id="270" r:id="rId9"/>
    <p:sldId id="274" r:id="rId10"/>
    <p:sldId id="262" r:id="rId11"/>
    <p:sldId id="268" r:id="rId12"/>
    <p:sldId id="275" r:id="rId13"/>
    <p:sldId id="276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7A05-832E-4F8B-B655-6AFFBBA6F3E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3315-84EE-4DE1-AA85-64F0AC66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BC0F0-4A34-4603-81C7-7A07E0004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BC0F0-4A34-4603-81C7-7A07E0004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7672-BF0B-49E1-965A-BF0E4578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A026-9E77-43D5-AF85-F1403483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B1DE-26EF-493A-A21B-C51A5156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7B08-4E55-4179-91EB-325E223C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B11B-2B11-4467-80E7-13E905AA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057D-0162-432B-BD6B-6F2B55E0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277D-3DE7-4CB9-A922-D23C680E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06A1-19D0-426F-9520-1BE92775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6221-FC39-424A-8819-88685AA2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1CBE-06ED-40E2-BF70-9D2543E4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25E4F-DBA0-45EE-B272-28CF5876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3251-88E8-4FAA-990B-FA6EF253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DF08-B527-490F-BF72-9618F126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0475-D7A1-460E-B16B-4AF44EEE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A20B-9733-45B7-AA4A-9CF1C60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069F-9A2D-411A-9A4D-A5392815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CA68-5FA1-45CE-A92F-96D65A7A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A6E8-3F53-46E9-916D-50970126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F214-4AC5-41B9-9B90-CFF2B800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C6DD-BAD4-417F-AAE8-87584864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900A-45EA-4B1B-B43C-D1883858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CD99-3FA6-479A-8AE2-AB861249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D40B-F71A-42DE-9A74-83E0F343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2687-5099-4839-9A62-1C55683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942E-BBDF-4E2C-AE2A-4E943758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3835-E29A-4ED8-BD46-CD8F716B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7379-D3DB-4FE3-8CAF-7FAD1C4C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EDFB-6EBD-4B6A-AC07-3BF905912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593B-25C6-4CDE-AFA9-9AA5351A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E338-9051-4461-B8E8-7D87C43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35B9-E241-4B19-AE8D-24FD1580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3E40-B33E-4514-B5BA-FDD089F6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F58B6-5F04-4EDE-B6E5-E8BCD3A8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687A9-C7E0-4D19-A589-9E1A0FCE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1D269-BD6B-4DEB-8BEB-68B001916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1877E-5BB7-4F68-8E8F-8A81B2C8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A803E-AF45-42C5-86C8-1EA59D26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1A5C-C95A-48B1-9E4D-284ADC60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A88AD-DF78-47B7-955B-CD0B708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F5D5-33AA-4DAB-8ABE-D0A744D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E742F-FCA6-4BCE-935B-A2A8B87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2B2BF-5055-4745-8A1F-E43FE305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6EC41-900D-451D-95CE-99BF93BD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824E-77DB-4442-BF34-8652EDE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5F5FA-D067-4EEF-B774-B57926DA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58598-BBB4-4A98-82E4-02B13263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6727-E433-44BE-B7B0-D80CE953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D702-DF23-49A1-AAB2-B0311AAE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B607-029F-4751-8DD0-06C8CAB7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52B3-7D7A-4896-B1EA-33B6785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B7E00-0E1F-4A1D-8E5B-35C45FFF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ED45-0F0F-448B-942C-D3EE0AE7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BD80-04F8-40A0-936E-45F4EE96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5775-DA71-4A51-8733-ED799E658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A508F-2DB7-4FAC-8B05-3070214E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2DF65-F6F2-47F9-884B-5B3A9296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4C2BA-F8E2-4F34-921A-366C2E2E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8B19-C4C5-4401-B0B5-B91144D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C8BB6-694D-462C-91CB-91AD5C8B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5769-5DBC-4FF2-9F7E-42C52885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4A19-A945-4C5D-B45F-87E39216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95B-5160-46E2-A3B7-695CACC3D3E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C81F-BB35-4AD5-8A3E-B321F569F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8345-6418-4910-88E6-CF136B3F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9B7A-B0BB-4CDB-9211-7A444048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D4D4-9533-444A-A6C9-31632F70A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 of Dye Sensitized Solar Cell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7BD63-1B1B-440E-A84A-EDB53FA81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Connor Herring</a:t>
            </a:r>
          </a:p>
        </p:txBody>
      </p:sp>
    </p:spTree>
    <p:extLst>
      <p:ext uri="{BB962C8B-B14F-4D97-AF65-F5344CB8AC3E}">
        <p14:creationId xmlns:p14="http://schemas.microsoft.com/office/powerpoint/2010/main" val="281243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89A-CA6A-4347-A803-868A2ABA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80" y="127754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Train-Test Procedure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16DC5-9080-404C-ADC9-F8AC29DAA37E}"/>
              </a:ext>
            </a:extLst>
          </p:cNvPr>
          <p:cNvSpPr/>
          <p:nvPr/>
        </p:nvSpPr>
        <p:spPr>
          <a:xfrm>
            <a:off x="442848" y="1841102"/>
            <a:ext cx="6773941" cy="2259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DA96E-3397-45A7-BEA9-BED3E6354FBE}"/>
              </a:ext>
            </a:extLst>
          </p:cNvPr>
          <p:cNvSpPr/>
          <p:nvPr/>
        </p:nvSpPr>
        <p:spPr>
          <a:xfrm>
            <a:off x="442848" y="1841102"/>
            <a:ext cx="5080456" cy="22306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BD96A24-8BC1-4EDD-B11C-313E688D9E27}"/>
              </a:ext>
            </a:extLst>
          </p:cNvPr>
          <p:cNvSpPr/>
          <p:nvPr/>
        </p:nvSpPr>
        <p:spPr>
          <a:xfrm rot="5400000">
            <a:off x="2914391" y="2158367"/>
            <a:ext cx="202975" cy="49574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DA674-A880-49B5-ABFB-FEBC7609B06F}"/>
              </a:ext>
            </a:extLst>
          </p:cNvPr>
          <p:cNvSpPr txBox="1"/>
          <p:nvPr/>
        </p:nvSpPr>
        <p:spPr>
          <a:xfrm>
            <a:off x="1156326" y="5035351"/>
            <a:ext cx="385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</a:t>
            </a:r>
            <a:r>
              <a:rPr lang="en-US" dirty="0" err="1"/>
              <a:t>dataframe</a:t>
            </a:r>
            <a:r>
              <a:rPr lang="en-US" dirty="0"/>
              <a:t> (80% of total data), split again 80/20 (train/validation)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43F0F8-7EBC-4E24-AF5F-97E28B50983B}"/>
              </a:ext>
            </a:extLst>
          </p:cNvPr>
          <p:cNvSpPr/>
          <p:nvPr/>
        </p:nvSpPr>
        <p:spPr>
          <a:xfrm>
            <a:off x="3657600" y="1841102"/>
            <a:ext cx="1865704" cy="22306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40E73-0368-41F9-9FF3-E9F126D4B84F}"/>
              </a:ext>
            </a:extLst>
          </p:cNvPr>
          <p:cNvSpPr txBox="1"/>
          <p:nvPr/>
        </p:nvSpPr>
        <p:spPr>
          <a:xfrm>
            <a:off x="907053" y="2668089"/>
            <a:ext cx="22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9A052-FBD7-4FCB-86C1-44364F425059}"/>
              </a:ext>
            </a:extLst>
          </p:cNvPr>
          <p:cNvSpPr txBox="1"/>
          <p:nvPr/>
        </p:nvSpPr>
        <p:spPr>
          <a:xfrm>
            <a:off x="3871677" y="2668089"/>
            <a:ext cx="22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6B802-D6EF-41B0-87AB-A241B232CF24}"/>
              </a:ext>
            </a:extLst>
          </p:cNvPr>
          <p:cNvSpPr txBox="1"/>
          <p:nvPr/>
        </p:nvSpPr>
        <p:spPr>
          <a:xfrm>
            <a:off x="5811872" y="2647609"/>
            <a:ext cx="228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52F79C2-B9EA-42EA-BFAD-1049E807DEDC}"/>
              </a:ext>
            </a:extLst>
          </p:cNvPr>
          <p:cNvSpPr/>
          <p:nvPr/>
        </p:nvSpPr>
        <p:spPr>
          <a:xfrm rot="5400000">
            <a:off x="6285301" y="3807089"/>
            <a:ext cx="202975" cy="1660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486BB-0BDB-40AC-810B-B29A5269FAD7}"/>
              </a:ext>
            </a:extLst>
          </p:cNvPr>
          <p:cNvSpPr txBox="1"/>
          <p:nvPr/>
        </p:nvSpPr>
        <p:spPr>
          <a:xfrm>
            <a:off x="5180916" y="5061762"/>
            <a:ext cx="385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20% used at the end for testing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4D825-DDED-4CF2-9D26-69C558569239}"/>
              </a:ext>
            </a:extLst>
          </p:cNvPr>
          <p:cNvSpPr txBox="1"/>
          <p:nvPr/>
        </p:nvSpPr>
        <p:spPr>
          <a:xfrm>
            <a:off x="8975882" y="2337929"/>
            <a:ext cx="2773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Regressor</a:t>
            </a:r>
          </a:p>
          <a:p>
            <a:endParaRPr lang="en-US" b="1" dirty="0"/>
          </a:p>
          <a:p>
            <a:r>
              <a:rPr lang="en-US" dirty="0"/>
              <a:t>-search for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Folds = 8</a:t>
            </a:r>
          </a:p>
          <a:p>
            <a:r>
              <a:rPr lang="en-US" dirty="0" err="1"/>
              <a:t>N_iterations</a:t>
            </a:r>
            <a:r>
              <a:rPr lang="en-US" dirty="0"/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688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DC7-6935-4E02-A9C5-92503A1D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99EC7B-02D5-4F1D-966B-321944067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4708"/>
              </p:ext>
            </p:extLst>
          </p:nvPr>
        </p:nvGraphicFramePr>
        <p:xfrm>
          <a:off x="1705558" y="3475168"/>
          <a:ext cx="8780883" cy="210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961">
                  <a:extLst>
                    <a:ext uri="{9D8B030D-6E8A-4147-A177-3AD203B41FA5}">
                      <a16:colId xmlns:a16="http://schemas.microsoft.com/office/drawing/2014/main" val="3429871885"/>
                    </a:ext>
                  </a:extLst>
                </a:gridCol>
                <a:gridCol w="2926961">
                  <a:extLst>
                    <a:ext uri="{9D8B030D-6E8A-4147-A177-3AD203B41FA5}">
                      <a16:colId xmlns:a16="http://schemas.microsoft.com/office/drawing/2014/main" val="882218592"/>
                    </a:ext>
                  </a:extLst>
                </a:gridCol>
                <a:gridCol w="2926961">
                  <a:extLst>
                    <a:ext uri="{9D8B030D-6E8A-4147-A177-3AD203B41FA5}">
                      <a16:colId xmlns:a16="http://schemas.microsoft.com/office/drawing/2014/main" val="717023999"/>
                    </a:ext>
                  </a:extLst>
                </a:gridCol>
              </a:tblGrid>
              <a:tr h="52638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52442"/>
                  </a:ext>
                </a:extLst>
              </a:tr>
              <a:tr h="52638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73674"/>
                  </a:ext>
                </a:extLst>
              </a:tr>
              <a:tr h="526386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24248"/>
                  </a:ext>
                </a:extLst>
              </a:tr>
              <a:tr h="52638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27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6A1C66-F5C9-4630-B1FC-5286FBAC59A9}"/>
              </a:ext>
            </a:extLst>
          </p:cNvPr>
          <p:cNvSpPr txBox="1"/>
          <p:nvPr/>
        </p:nvSpPr>
        <p:spPr>
          <a:xfrm>
            <a:off x="2013320" y="1939512"/>
            <a:ext cx="604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N_esetimators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1000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 50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112373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739A9D5-B660-4B99-B7F1-C9A78F3A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" y="1038637"/>
            <a:ext cx="8944241" cy="5055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776EB-5EF0-433C-9E2D-F6CFA02CA452}"/>
              </a:ext>
            </a:extLst>
          </p:cNvPr>
          <p:cNvSpPr txBox="1"/>
          <p:nvPr/>
        </p:nvSpPr>
        <p:spPr>
          <a:xfrm>
            <a:off x="10033797" y="2591484"/>
            <a:ext cx="132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F1FAE-C4EB-4754-970D-608BE3D46780}"/>
              </a:ext>
            </a:extLst>
          </p:cNvPr>
          <p:cNvSpPr/>
          <p:nvPr/>
        </p:nvSpPr>
        <p:spPr>
          <a:xfrm>
            <a:off x="9869780" y="2981026"/>
            <a:ext cx="110712" cy="1230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C5659-FBB2-4E02-87D6-8DE70A7868C7}"/>
              </a:ext>
            </a:extLst>
          </p:cNvPr>
          <p:cNvSpPr/>
          <p:nvPr/>
        </p:nvSpPr>
        <p:spPr>
          <a:xfrm>
            <a:off x="9853377" y="2681694"/>
            <a:ext cx="143515" cy="114812"/>
          </a:xfrm>
          <a:prstGeom prst="ellipse">
            <a:avLst/>
          </a:prstGeom>
          <a:solidFill>
            <a:srgbClr val="2E75B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1D216-1C8C-4A17-B4F7-2559C9BFE5CA}"/>
              </a:ext>
            </a:extLst>
          </p:cNvPr>
          <p:cNvSpPr txBox="1"/>
          <p:nvPr/>
        </p:nvSpPr>
        <p:spPr>
          <a:xfrm>
            <a:off x="1098920" y="257738"/>
            <a:ext cx="597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Dataset: Random Forest Results </a:t>
            </a:r>
          </a:p>
        </p:txBody>
      </p:sp>
    </p:spTree>
    <p:extLst>
      <p:ext uri="{BB962C8B-B14F-4D97-AF65-F5344CB8AC3E}">
        <p14:creationId xmlns:p14="http://schemas.microsoft.com/office/powerpoint/2010/main" val="156448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C20A91-28AA-4967-8497-26341ED6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9" y="554494"/>
            <a:ext cx="10793250" cy="5481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20A22-95C4-440A-B0E9-EAA3A4B06C5B}"/>
              </a:ext>
            </a:extLst>
          </p:cNvPr>
          <p:cNvSpPr txBox="1"/>
          <p:nvPr/>
        </p:nvSpPr>
        <p:spPr>
          <a:xfrm>
            <a:off x="3645298" y="6261385"/>
            <a:ext cx="535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*accurate = within 20% of real value</a:t>
            </a:r>
          </a:p>
        </p:txBody>
      </p:sp>
    </p:spTree>
    <p:extLst>
      <p:ext uri="{BB962C8B-B14F-4D97-AF65-F5344CB8AC3E}">
        <p14:creationId xmlns:p14="http://schemas.microsoft.com/office/powerpoint/2010/main" val="195019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92F-F2AB-4D09-B8E0-08533B62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03C8-22D9-4A44-ADF3-62E66F40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feature generation for dye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filling in of missing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trained model to database of dyes to predict which structures could maximize PCE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VOC</a:t>
            </a:r>
          </a:p>
        </p:txBody>
      </p:sp>
      <p:pic>
        <p:nvPicPr>
          <p:cNvPr id="4" name="Picture 3" descr="A picture containing circle&#10;&#10;Description automatically generated">
            <a:extLst>
              <a:ext uri="{FF2B5EF4-FFF2-40B4-BE49-F238E27FC236}">
                <a16:creationId xmlns:a16="http://schemas.microsoft.com/office/drawing/2014/main" id="{522F4D1C-9CD0-4D83-A8C2-043744D9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51" y="132569"/>
            <a:ext cx="1674859" cy="17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20B6-021D-4445-89CA-0958C575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able, food, cage&#10;&#10;Description automatically generated">
            <a:extLst>
              <a:ext uri="{FF2B5EF4-FFF2-40B4-BE49-F238E27FC236}">
                <a16:creationId xmlns:a16="http://schemas.microsoft.com/office/drawing/2014/main" id="{6B1967B3-8EB9-4401-9CA2-59FF1C1D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3" b="-3"/>
          <a:stretch/>
        </p:blipFill>
        <p:spPr>
          <a:xfrm>
            <a:off x="733507" y="1104900"/>
            <a:ext cx="5092201" cy="50276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6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object, cell, grass&#10;&#10;Description automatically generated">
            <a:extLst>
              <a:ext uri="{FF2B5EF4-FFF2-40B4-BE49-F238E27FC236}">
                <a16:creationId xmlns:a16="http://schemas.microsoft.com/office/drawing/2014/main" id="{18ADE101-901C-4975-8624-88050914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5" y="1606403"/>
            <a:ext cx="5462636" cy="3645194"/>
          </a:xfrm>
          <a:prstGeom prst="rect">
            <a:avLst/>
          </a:prstGeom>
        </p:spPr>
      </p:pic>
      <p:pic>
        <p:nvPicPr>
          <p:cNvPr id="7" name="Picture 6" descr="A picture containing table, food, cage&#10;&#10;Description automatically generated">
            <a:extLst>
              <a:ext uri="{FF2B5EF4-FFF2-40B4-BE49-F238E27FC236}">
                <a16:creationId xmlns:a16="http://schemas.microsoft.com/office/drawing/2014/main" id="{8E8E7401-C91C-4216-B01B-3356A56F0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53" y="1135449"/>
            <a:ext cx="4587101" cy="458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ABCFA-3E49-47B1-9F31-5302B49DC3CB}"/>
              </a:ext>
            </a:extLst>
          </p:cNvPr>
          <p:cNvSpPr txBox="1"/>
          <p:nvPr/>
        </p:nvSpPr>
        <p:spPr>
          <a:xfrm>
            <a:off x="7718229" y="5863427"/>
            <a:ext cx="2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Dye-sensitized solar cell (DSSC)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98473-F0CE-43EE-AC69-2F2C8CE5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DA3-D75B-45AA-B19D-C8F8EAEF9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631F5-0AF1-48E8-A580-13DA3D2CD918}"/>
              </a:ext>
            </a:extLst>
          </p:cNvPr>
          <p:cNvSpPr/>
          <p:nvPr/>
        </p:nvSpPr>
        <p:spPr>
          <a:xfrm rot="5400000">
            <a:off x="6187963" y="1009257"/>
            <a:ext cx="369331" cy="4615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024E0-5FB1-466E-BC9C-FC9D96CEA279}"/>
              </a:ext>
            </a:extLst>
          </p:cNvPr>
          <p:cNvSpPr txBox="1"/>
          <p:nvPr/>
        </p:nvSpPr>
        <p:spPr>
          <a:xfrm>
            <a:off x="6089500" y="3132261"/>
            <a:ext cx="138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CE4D-2D2C-42D0-ACAB-11A9C5AF0125}"/>
              </a:ext>
            </a:extLst>
          </p:cNvPr>
          <p:cNvSpPr/>
          <p:nvPr/>
        </p:nvSpPr>
        <p:spPr>
          <a:xfrm rot="5400000">
            <a:off x="6187963" y="3579833"/>
            <a:ext cx="369331" cy="4615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63D63-8B7B-4A2D-A597-C2AC52658623}"/>
              </a:ext>
            </a:extLst>
          </p:cNvPr>
          <p:cNvSpPr txBox="1"/>
          <p:nvPr/>
        </p:nvSpPr>
        <p:spPr>
          <a:xfrm>
            <a:off x="6089500" y="5702836"/>
            <a:ext cx="138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E2F234-420C-47AD-ACBC-E3A71D3D5D44}"/>
              </a:ext>
            </a:extLst>
          </p:cNvPr>
          <p:cNvSpPr/>
          <p:nvPr/>
        </p:nvSpPr>
        <p:spPr>
          <a:xfrm>
            <a:off x="4126617" y="3524126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7A1274-6CE6-4459-B1FF-8E889847214E}"/>
              </a:ext>
            </a:extLst>
          </p:cNvPr>
          <p:cNvSpPr/>
          <p:nvPr/>
        </p:nvSpPr>
        <p:spPr>
          <a:xfrm>
            <a:off x="4476467" y="3524127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711BB3-6465-4D74-9AB0-90EBCC08962D}"/>
              </a:ext>
            </a:extLst>
          </p:cNvPr>
          <p:cNvSpPr/>
          <p:nvPr/>
        </p:nvSpPr>
        <p:spPr>
          <a:xfrm>
            <a:off x="4819548" y="3524127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BB3099-8E44-43B9-970F-5C3132959B41}"/>
              </a:ext>
            </a:extLst>
          </p:cNvPr>
          <p:cNvSpPr/>
          <p:nvPr/>
        </p:nvSpPr>
        <p:spPr>
          <a:xfrm>
            <a:off x="5155408" y="3524128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D1B230-46EB-4140-85E3-15783EC55FA0}"/>
              </a:ext>
            </a:extLst>
          </p:cNvPr>
          <p:cNvSpPr/>
          <p:nvPr/>
        </p:nvSpPr>
        <p:spPr>
          <a:xfrm>
            <a:off x="5498489" y="3524128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148CC2-D11E-4F1E-B39B-308DE67AB74B}"/>
              </a:ext>
            </a:extLst>
          </p:cNvPr>
          <p:cNvSpPr/>
          <p:nvPr/>
        </p:nvSpPr>
        <p:spPr>
          <a:xfrm>
            <a:off x="5841570" y="3524128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91A952-A484-495A-A1DD-F1C05AA455BB}"/>
              </a:ext>
            </a:extLst>
          </p:cNvPr>
          <p:cNvSpPr/>
          <p:nvPr/>
        </p:nvSpPr>
        <p:spPr>
          <a:xfrm>
            <a:off x="6181764" y="3524127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00BA52-3ACA-4A9C-B807-47E49F72E0A9}"/>
              </a:ext>
            </a:extLst>
          </p:cNvPr>
          <p:cNvSpPr/>
          <p:nvPr/>
        </p:nvSpPr>
        <p:spPr>
          <a:xfrm>
            <a:off x="6524845" y="3524127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30D614-A37E-48F5-A9B4-AD4BC9108B81}"/>
              </a:ext>
            </a:extLst>
          </p:cNvPr>
          <p:cNvSpPr/>
          <p:nvPr/>
        </p:nvSpPr>
        <p:spPr>
          <a:xfrm>
            <a:off x="6867926" y="3524127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0CCB6E-C51E-47D7-A452-3B2A78DC5E8F}"/>
              </a:ext>
            </a:extLst>
          </p:cNvPr>
          <p:cNvSpPr/>
          <p:nvPr/>
        </p:nvSpPr>
        <p:spPr>
          <a:xfrm>
            <a:off x="7214986" y="3524126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94B943-0EA5-4978-AA62-F21FCA86FA3B}"/>
              </a:ext>
            </a:extLst>
          </p:cNvPr>
          <p:cNvSpPr/>
          <p:nvPr/>
        </p:nvSpPr>
        <p:spPr>
          <a:xfrm>
            <a:off x="7558067" y="3524126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64B5EC-DCD6-40AC-9865-9515E8F2C9C6}"/>
              </a:ext>
            </a:extLst>
          </p:cNvPr>
          <p:cNvSpPr/>
          <p:nvPr/>
        </p:nvSpPr>
        <p:spPr>
          <a:xfrm>
            <a:off x="7901148" y="3524126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08C69-ACF8-4903-B8EA-97961B57A4F0}"/>
              </a:ext>
            </a:extLst>
          </p:cNvPr>
          <p:cNvSpPr/>
          <p:nvPr/>
        </p:nvSpPr>
        <p:spPr>
          <a:xfrm>
            <a:off x="8264630" y="3524126"/>
            <a:ext cx="303356" cy="2826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26C368-5748-4972-B694-3663CF0B3A25}"/>
              </a:ext>
            </a:extLst>
          </p:cNvPr>
          <p:cNvCxnSpPr>
            <a:stCxn id="4" idx="2"/>
            <a:endCxn id="9" idx="2"/>
          </p:cNvCxnSpPr>
          <p:nvPr/>
        </p:nvCxnSpPr>
        <p:spPr>
          <a:xfrm>
            <a:off x="4064959" y="3316927"/>
            <a:ext cx="0" cy="257057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E218D3-28DB-4871-8000-B8B710BB5BF4}"/>
              </a:ext>
            </a:extLst>
          </p:cNvPr>
          <p:cNvCxnSpPr/>
          <p:nvPr/>
        </p:nvCxnSpPr>
        <p:spPr>
          <a:xfrm>
            <a:off x="8680298" y="3316927"/>
            <a:ext cx="0" cy="257057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1F09880-BBA4-48D1-8308-7EC72F10DC22}"/>
              </a:ext>
            </a:extLst>
          </p:cNvPr>
          <p:cNvSpPr/>
          <p:nvPr/>
        </p:nvSpPr>
        <p:spPr>
          <a:xfrm>
            <a:off x="4147469" y="5397641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A162FE-9EAA-4A27-BCDF-A73FF840E5C1}"/>
              </a:ext>
            </a:extLst>
          </p:cNvPr>
          <p:cNvSpPr/>
          <p:nvPr/>
        </p:nvSpPr>
        <p:spPr>
          <a:xfrm>
            <a:off x="4497319" y="5397642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FCDD2-A4AC-45C2-B5B0-105C6760CD4D}"/>
              </a:ext>
            </a:extLst>
          </p:cNvPr>
          <p:cNvSpPr/>
          <p:nvPr/>
        </p:nvSpPr>
        <p:spPr>
          <a:xfrm>
            <a:off x="4840400" y="5397642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95DBE03-22CB-4477-8CC6-B51FCADFD473}"/>
              </a:ext>
            </a:extLst>
          </p:cNvPr>
          <p:cNvSpPr/>
          <p:nvPr/>
        </p:nvSpPr>
        <p:spPr>
          <a:xfrm>
            <a:off x="5176260" y="5397643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D28A0B-BF49-434A-8FB4-0F37CF2D6CD9}"/>
              </a:ext>
            </a:extLst>
          </p:cNvPr>
          <p:cNvSpPr/>
          <p:nvPr/>
        </p:nvSpPr>
        <p:spPr>
          <a:xfrm>
            <a:off x="5519341" y="5397643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95E3D32-D2DA-4D75-9F6F-D9D333F92548}"/>
              </a:ext>
            </a:extLst>
          </p:cNvPr>
          <p:cNvSpPr/>
          <p:nvPr/>
        </p:nvSpPr>
        <p:spPr>
          <a:xfrm>
            <a:off x="5862422" y="5397643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82D472-F15B-47CB-BB86-60A55011C732}"/>
              </a:ext>
            </a:extLst>
          </p:cNvPr>
          <p:cNvSpPr/>
          <p:nvPr/>
        </p:nvSpPr>
        <p:spPr>
          <a:xfrm>
            <a:off x="6202616" y="5397642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8BDAEB-2BFA-4F16-9A00-B46DE29A5672}"/>
              </a:ext>
            </a:extLst>
          </p:cNvPr>
          <p:cNvSpPr/>
          <p:nvPr/>
        </p:nvSpPr>
        <p:spPr>
          <a:xfrm>
            <a:off x="6545697" y="5397642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CACA42-A28B-45CA-BD93-393FD374715E}"/>
              </a:ext>
            </a:extLst>
          </p:cNvPr>
          <p:cNvSpPr/>
          <p:nvPr/>
        </p:nvSpPr>
        <p:spPr>
          <a:xfrm>
            <a:off x="6888778" y="5397642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190919-5839-489B-8AE6-607E3A8D978F}"/>
              </a:ext>
            </a:extLst>
          </p:cNvPr>
          <p:cNvSpPr/>
          <p:nvPr/>
        </p:nvSpPr>
        <p:spPr>
          <a:xfrm>
            <a:off x="7235838" y="5397641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E76D7F-839D-4B2A-966E-8DB74889D7E7}"/>
              </a:ext>
            </a:extLst>
          </p:cNvPr>
          <p:cNvSpPr/>
          <p:nvPr/>
        </p:nvSpPr>
        <p:spPr>
          <a:xfrm>
            <a:off x="7578919" y="5397641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0F7927-5A65-490C-B8E8-2DD47E4356BD}"/>
              </a:ext>
            </a:extLst>
          </p:cNvPr>
          <p:cNvSpPr/>
          <p:nvPr/>
        </p:nvSpPr>
        <p:spPr>
          <a:xfrm>
            <a:off x="7933787" y="5408910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990AE8-4CD0-40BD-AB86-9C7B24C62FEE}"/>
              </a:ext>
            </a:extLst>
          </p:cNvPr>
          <p:cNvSpPr/>
          <p:nvPr/>
        </p:nvSpPr>
        <p:spPr>
          <a:xfrm>
            <a:off x="8290187" y="5403158"/>
            <a:ext cx="303356" cy="2826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4 Points 67">
            <a:extLst>
              <a:ext uri="{FF2B5EF4-FFF2-40B4-BE49-F238E27FC236}">
                <a16:creationId xmlns:a16="http://schemas.microsoft.com/office/drawing/2014/main" id="{A869317F-1D17-4C84-A635-02D926DC4706}"/>
              </a:ext>
            </a:extLst>
          </p:cNvPr>
          <p:cNvSpPr/>
          <p:nvPr/>
        </p:nvSpPr>
        <p:spPr>
          <a:xfrm>
            <a:off x="4375084" y="3721410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Star: 4 Points 69">
            <a:extLst>
              <a:ext uri="{FF2B5EF4-FFF2-40B4-BE49-F238E27FC236}">
                <a16:creationId xmlns:a16="http://schemas.microsoft.com/office/drawing/2014/main" id="{29DD9FD0-D92B-427D-8D79-00FCAB2BF81C}"/>
              </a:ext>
            </a:extLst>
          </p:cNvPr>
          <p:cNvSpPr/>
          <p:nvPr/>
        </p:nvSpPr>
        <p:spPr>
          <a:xfrm>
            <a:off x="4591026" y="379658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Star: 4 Points 71">
            <a:extLst>
              <a:ext uri="{FF2B5EF4-FFF2-40B4-BE49-F238E27FC236}">
                <a16:creationId xmlns:a16="http://schemas.microsoft.com/office/drawing/2014/main" id="{3CBE4E95-324B-48A1-B5C6-42AC0008055C}"/>
              </a:ext>
            </a:extLst>
          </p:cNvPr>
          <p:cNvSpPr/>
          <p:nvPr/>
        </p:nvSpPr>
        <p:spPr>
          <a:xfrm>
            <a:off x="4780600" y="3714887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4" name="Star: 4 Points 73">
            <a:extLst>
              <a:ext uri="{FF2B5EF4-FFF2-40B4-BE49-F238E27FC236}">
                <a16:creationId xmlns:a16="http://schemas.microsoft.com/office/drawing/2014/main" id="{1F763430-0E0E-49FA-89EB-E1CCFE977D7E}"/>
              </a:ext>
            </a:extLst>
          </p:cNvPr>
          <p:cNvSpPr/>
          <p:nvPr/>
        </p:nvSpPr>
        <p:spPr>
          <a:xfrm>
            <a:off x="5017359" y="3766482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6" name="Star: 4 Points 75">
            <a:extLst>
              <a:ext uri="{FF2B5EF4-FFF2-40B4-BE49-F238E27FC236}">
                <a16:creationId xmlns:a16="http://schemas.microsoft.com/office/drawing/2014/main" id="{C96B4120-991D-41E7-AF9F-D61DDF9829E3}"/>
              </a:ext>
            </a:extLst>
          </p:cNvPr>
          <p:cNvSpPr/>
          <p:nvPr/>
        </p:nvSpPr>
        <p:spPr>
          <a:xfrm>
            <a:off x="5255617" y="3802926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8" name="Star: 4 Points 77">
            <a:extLst>
              <a:ext uri="{FF2B5EF4-FFF2-40B4-BE49-F238E27FC236}">
                <a16:creationId xmlns:a16="http://schemas.microsoft.com/office/drawing/2014/main" id="{C727D14F-AEE6-47AB-BFDF-3DCAEF686251}"/>
              </a:ext>
            </a:extLst>
          </p:cNvPr>
          <p:cNvSpPr/>
          <p:nvPr/>
        </p:nvSpPr>
        <p:spPr>
          <a:xfrm>
            <a:off x="5485299" y="3777725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0" name="Star: 4 Points 79">
            <a:extLst>
              <a:ext uri="{FF2B5EF4-FFF2-40B4-BE49-F238E27FC236}">
                <a16:creationId xmlns:a16="http://schemas.microsoft.com/office/drawing/2014/main" id="{82469D87-31A0-4DB6-A8EB-342EE4C650CA}"/>
              </a:ext>
            </a:extLst>
          </p:cNvPr>
          <p:cNvSpPr/>
          <p:nvPr/>
        </p:nvSpPr>
        <p:spPr>
          <a:xfrm>
            <a:off x="5761865" y="3734226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2" name="Star: 4 Points 81">
            <a:extLst>
              <a:ext uri="{FF2B5EF4-FFF2-40B4-BE49-F238E27FC236}">
                <a16:creationId xmlns:a16="http://schemas.microsoft.com/office/drawing/2014/main" id="{04187508-863A-49C8-912F-70EE7AA799B6}"/>
              </a:ext>
            </a:extLst>
          </p:cNvPr>
          <p:cNvSpPr/>
          <p:nvPr/>
        </p:nvSpPr>
        <p:spPr>
          <a:xfrm>
            <a:off x="5927757" y="3806784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F6D28D-0557-4CAD-8CBD-5B04A5581685}"/>
              </a:ext>
            </a:extLst>
          </p:cNvPr>
          <p:cNvCxnSpPr>
            <a:cxnSpLocks/>
          </p:cNvCxnSpPr>
          <p:nvPr/>
        </p:nvCxnSpPr>
        <p:spPr>
          <a:xfrm>
            <a:off x="8680298" y="3316929"/>
            <a:ext cx="149944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D107204-945C-41F9-A4C4-A6D37F3FED9C}"/>
              </a:ext>
            </a:extLst>
          </p:cNvPr>
          <p:cNvCxnSpPr>
            <a:cxnSpLocks/>
          </p:cNvCxnSpPr>
          <p:nvPr/>
        </p:nvCxnSpPr>
        <p:spPr>
          <a:xfrm>
            <a:off x="10179742" y="3316928"/>
            <a:ext cx="0" cy="89538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46D718F-9769-439D-B3DD-A3DEC6AB67CC}"/>
              </a:ext>
            </a:extLst>
          </p:cNvPr>
          <p:cNvSpPr/>
          <p:nvPr/>
        </p:nvSpPr>
        <p:spPr>
          <a:xfrm>
            <a:off x="9977337" y="4203962"/>
            <a:ext cx="404810" cy="7390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261FD6-1D2E-4C39-936E-DE34ADA3E5A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0179742" y="4942965"/>
            <a:ext cx="0" cy="94453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C05BD8-1571-46E4-8CE8-FBDD04AB276A}"/>
              </a:ext>
            </a:extLst>
          </p:cNvPr>
          <p:cNvCxnSpPr/>
          <p:nvPr/>
        </p:nvCxnSpPr>
        <p:spPr>
          <a:xfrm>
            <a:off x="8680298" y="5896613"/>
            <a:ext cx="149944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Down 92">
            <a:extLst>
              <a:ext uri="{FF2B5EF4-FFF2-40B4-BE49-F238E27FC236}">
                <a16:creationId xmlns:a16="http://schemas.microsoft.com/office/drawing/2014/main" id="{E0FAF4C1-40CB-49FB-8B63-74B94214B1BA}"/>
              </a:ext>
            </a:extLst>
          </p:cNvPr>
          <p:cNvSpPr/>
          <p:nvPr/>
        </p:nvSpPr>
        <p:spPr>
          <a:xfrm>
            <a:off x="5801845" y="1774291"/>
            <a:ext cx="922218" cy="123229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4 Points 1">
            <a:extLst>
              <a:ext uri="{FF2B5EF4-FFF2-40B4-BE49-F238E27FC236}">
                <a16:creationId xmlns:a16="http://schemas.microsoft.com/office/drawing/2014/main" id="{AE95CA30-93AE-40BB-80AF-6D592084B75D}"/>
              </a:ext>
            </a:extLst>
          </p:cNvPr>
          <p:cNvSpPr/>
          <p:nvPr/>
        </p:nvSpPr>
        <p:spPr>
          <a:xfrm>
            <a:off x="6209311" y="376380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E36F2835-4A14-415C-9C67-E0B16B8D57C6}"/>
              </a:ext>
            </a:extLst>
          </p:cNvPr>
          <p:cNvSpPr/>
          <p:nvPr/>
        </p:nvSpPr>
        <p:spPr>
          <a:xfrm>
            <a:off x="6423096" y="368885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EE8D28C1-B63B-4DC4-9091-3FB07AD78685}"/>
              </a:ext>
            </a:extLst>
          </p:cNvPr>
          <p:cNvSpPr/>
          <p:nvPr/>
        </p:nvSpPr>
        <p:spPr>
          <a:xfrm>
            <a:off x="6627588" y="380357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C4785209-B73C-4534-93ED-A8A9F2EF2F57}"/>
              </a:ext>
            </a:extLst>
          </p:cNvPr>
          <p:cNvSpPr/>
          <p:nvPr/>
        </p:nvSpPr>
        <p:spPr>
          <a:xfrm>
            <a:off x="6873030" y="374493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8339450F-7814-430C-97DE-5233D1473DB0}"/>
              </a:ext>
            </a:extLst>
          </p:cNvPr>
          <p:cNvSpPr/>
          <p:nvPr/>
        </p:nvSpPr>
        <p:spPr>
          <a:xfrm>
            <a:off x="7076122" y="3757185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F83F6EC8-77CB-4244-B3E9-74168F82D8C0}"/>
              </a:ext>
            </a:extLst>
          </p:cNvPr>
          <p:cNvSpPr/>
          <p:nvPr/>
        </p:nvSpPr>
        <p:spPr>
          <a:xfrm>
            <a:off x="7311656" y="3777725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A87EA7F4-36EE-4DF9-B41C-16F030851ADA}"/>
              </a:ext>
            </a:extLst>
          </p:cNvPr>
          <p:cNvSpPr/>
          <p:nvPr/>
        </p:nvSpPr>
        <p:spPr>
          <a:xfrm>
            <a:off x="7578448" y="379658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4B8A9E27-F5A3-4230-8A8B-A179B6DD5B27}"/>
              </a:ext>
            </a:extLst>
          </p:cNvPr>
          <p:cNvSpPr/>
          <p:nvPr/>
        </p:nvSpPr>
        <p:spPr>
          <a:xfrm>
            <a:off x="7783239" y="3753019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Star: 4 Points 16">
            <a:extLst>
              <a:ext uri="{FF2B5EF4-FFF2-40B4-BE49-F238E27FC236}">
                <a16:creationId xmlns:a16="http://schemas.microsoft.com/office/drawing/2014/main" id="{14EA5046-D417-40EC-8F6D-BF0FABB179F1}"/>
              </a:ext>
            </a:extLst>
          </p:cNvPr>
          <p:cNvSpPr/>
          <p:nvPr/>
        </p:nvSpPr>
        <p:spPr>
          <a:xfrm>
            <a:off x="8002994" y="3779359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CB0BFA1C-3D50-407F-9EF0-77E67487845A}"/>
              </a:ext>
            </a:extLst>
          </p:cNvPr>
          <p:cNvSpPr/>
          <p:nvPr/>
        </p:nvSpPr>
        <p:spPr>
          <a:xfrm>
            <a:off x="8172904" y="3733750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EBB7B97A-6634-46B6-8B28-89F1EB0AE3DD}"/>
              </a:ext>
            </a:extLst>
          </p:cNvPr>
          <p:cNvSpPr/>
          <p:nvPr/>
        </p:nvSpPr>
        <p:spPr>
          <a:xfrm>
            <a:off x="8347674" y="378424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3E5E07DF-FBBD-42B0-A2A2-BA82DF765DA5}"/>
              </a:ext>
            </a:extLst>
          </p:cNvPr>
          <p:cNvSpPr/>
          <p:nvPr/>
        </p:nvSpPr>
        <p:spPr>
          <a:xfrm>
            <a:off x="4176449" y="3796588"/>
            <a:ext cx="134340" cy="125676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17985A-D386-4A52-964E-DFE9F48447A4}"/>
              </a:ext>
            </a:extLst>
          </p:cNvPr>
          <p:cNvSpPr/>
          <p:nvPr/>
        </p:nvSpPr>
        <p:spPr>
          <a:xfrm>
            <a:off x="4064959" y="3929254"/>
            <a:ext cx="4615339" cy="144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8AF70-B2C1-4E0D-A9DC-F9BA7A91965A}"/>
              </a:ext>
            </a:extLst>
          </p:cNvPr>
          <p:cNvCxnSpPr>
            <a:cxnSpLocks/>
          </p:cNvCxnSpPr>
          <p:nvPr/>
        </p:nvCxnSpPr>
        <p:spPr>
          <a:xfrm>
            <a:off x="2795001" y="3675065"/>
            <a:ext cx="1483294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457A2E-9378-453D-B89B-47A3C3D35015}"/>
              </a:ext>
            </a:extLst>
          </p:cNvPr>
          <p:cNvSpPr txBox="1"/>
          <p:nvPr/>
        </p:nvSpPr>
        <p:spPr>
          <a:xfrm>
            <a:off x="6026831" y="4203962"/>
            <a:ext cx="72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  <a:r>
              <a:rPr lang="en-US" dirty="0"/>
              <a:t>-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2F339-BB0C-4458-BD3E-3781F3CB81AF}"/>
              </a:ext>
            </a:extLst>
          </p:cNvPr>
          <p:cNvSpPr txBox="1"/>
          <p:nvPr/>
        </p:nvSpPr>
        <p:spPr>
          <a:xfrm>
            <a:off x="2253580" y="3427756"/>
            <a:ext cx="7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1ED4F-C25C-432E-A137-CB727F4A8BF3}"/>
              </a:ext>
            </a:extLst>
          </p:cNvPr>
          <p:cNvSpPr txBox="1"/>
          <p:nvPr/>
        </p:nvSpPr>
        <p:spPr>
          <a:xfrm rot="5400000">
            <a:off x="9804976" y="4480963"/>
            <a:ext cx="7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1FA29C0-04BB-4400-B5F8-98F54078C875}"/>
              </a:ext>
            </a:extLst>
          </p:cNvPr>
          <p:cNvCxnSpPr>
            <a:cxnSpLocks/>
          </p:cNvCxnSpPr>
          <p:nvPr/>
        </p:nvCxnSpPr>
        <p:spPr>
          <a:xfrm>
            <a:off x="2101103" y="3859732"/>
            <a:ext cx="2075346" cy="9493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D497DE-637E-402F-9DC4-215F5ED5FEF0}"/>
              </a:ext>
            </a:extLst>
          </p:cNvPr>
          <p:cNvSpPr txBox="1"/>
          <p:nvPr/>
        </p:nvSpPr>
        <p:spPr>
          <a:xfrm>
            <a:off x="156789" y="3674760"/>
            <a:ext cx="22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Photosensitive dye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E9B2EF-2E6E-4A54-B40E-3744960DF3D7}"/>
              </a:ext>
            </a:extLst>
          </p:cNvPr>
          <p:cNvCxnSpPr>
            <a:cxnSpLocks/>
          </p:cNvCxnSpPr>
          <p:nvPr/>
        </p:nvCxnSpPr>
        <p:spPr>
          <a:xfrm>
            <a:off x="3084537" y="4665627"/>
            <a:ext cx="1193758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960782-D07F-40E7-B59B-0D2A34AA5496}"/>
              </a:ext>
            </a:extLst>
          </p:cNvPr>
          <p:cNvSpPr txBox="1"/>
          <p:nvPr/>
        </p:nvSpPr>
        <p:spPr>
          <a:xfrm>
            <a:off x="1819489" y="4483106"/>
            <a:ext cx="157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Electrolyte</a:t>
            </a:r>
          </a:p>
          <a:p>
            <a:r>
              <a:rPr lang="en-US" dirty="0"/>
              <a:t>(redox couple)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55903F-63C7-465A-84AE-55806A03961F}"/>
              </a:ext>
            </a:extLst>
          </p:cNvPr>
          <p:cNvCxnSpPr>
            <a:cxnSpLocks/>
          </p:cNvCxnSpPr>
          <p:nvPr/>
        </p:nvCxnSpPr>
        <p:spPr>
          <a:xfrm>
            <a:off x="2848701" y="5538970"/>
            <a:ext cx="1193758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934CC9B-329B-473E-9677-D3BF2BA87DA5}"/>
              </a:ext>
            </a:extLst>
          </p:cNvPr>
          <p:cNvSpPr txBox="1"/>
          <p:nvPr/>
        </p:nvSpPr>
        <p:spPr>
          <a:xfrm>
            <a:off x="1709517" y="5308426"/>
            <a:ext cx="226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Pt </a:t>
            </a:r>
          </a:p>
          <a:p>
            <a:r>
              <a:rPr lang="en-US" dirty="0"/>
              <a:t>(counter electrode)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6205C0-5EA7-418D-9D49-5B5335820598}"/>
              </a:ext>
            </a:extLst>
          </p:cNvPr>
          <p:cNvSpPr txBox="1"/>
          <p:nvPr/>
        </p:nvSpPr>
        <p:spPr>
          <a:xfrm>
            <a:off x="5827315" y="1425758"/>
            <a:ext cx="108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Sunlight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432317-1A27-4F06-B462-448A82C83315}"/>
              </a:ext>
            </a:extLst>
          </p:cNvPr>
          <p:cNvCxnSpPr>
            <a:cxnSpLocks/>
          </p:cNvCxnSpPr>
          <p:nvPr/>
        </p:nvCxnSpPr>
        <p:spPr>
          <a:xfrm>
            <a:off x="8867188" y="3426880"/>
            <a:ext cx="97631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85C5E51-9C4E-4D34-8BE2-FF2BC8AB5D86}"/>
              </a:ext>
            </a:extLst>
          </p:cNvPr>
          <p:cNvCxnSpPr>
            <a:cxnSpLocks/>
          </p:cNvCxnSpPr>
          <p:nvPr/>
        </p:nvCxnSpPr>
        <p:spPr>
          <a:xfrm>
            <a:off x="9843501" y="3434570"/>
            <a:ext cx="0" cy="48769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9059E2C-5246-4AC8-BA16-B7DFDD68A294}"/>
              </a:ext>
            </a:extLst>
          </p:cNvPr>
          <p:cNvSpPr txBox="1"/>
          <p:nvPr/>
        </p:nvSpPr>
        <p:spPr>
          <a:xfrm>
            <a:off x="9236116" y="3402733"/>
            <a:ext cx="4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 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F2CB4E-7605-4024-AA71-70ED2BB41518}"/>
              </a:ext>
            </a:extLst>
          </p:cNvPr>
          <p:cNvCxnSpPr>
            <a:cxnSpLocks/>
          </p:cNvCxnSpPr>
          <p:nvPr/>
        </p:nvCxnSpPr>
        <p:spPr>
          <a:xfrm>
            <a:off x="9953933" y="5054678"/>
            <a:ext cx="1293" cy="6528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655A1C-24D1-4E23-9D24-C02E301BAC04}"/>
              </a:ext>
            </a:extLst>
          </p:cNvPr>
          <p:cNvCxnSpPr>
            <a:cxnSpLocks/>
          </p:cNvCxnSpPr>
          <p:nvPr/>
        </p:nvCxnSpPr>
        <p:spPr>
          <a:xfrm flipH="1">
            <a:off x="9382021" y="5702883"/>
            <a:ext cx="571912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45036E3-3BF2-4E5A-BAA6-6CBC6105E513}"/>
              </a:ext>
            </a:extLst>
          </p:cNvPr>
          <p:cNvSpPr txBox="1"/>
          <p:nvPr/>
        </p:nvSpPr>
        <p:spPr>
          <a:xfrm>
            <a:off x="9403172" y="5358943"/>
            <a:ext cx="4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 </a:t>
            </a:r>
          </a:p>
        </p:txBody>
      </p:sp>
      <p:sp>
        <p:nvSpPr>
          <p:cNvPr id="127" name="Arrow: Curved Right 126">
            <a:extLst>
              <a:ext uri="{FF2B5EF4-FFF2-40B4-BE49-F238E27FC236}">
                <a16:creationId xmlns:a16="http://schemas.microsoft.com/office/drawing/2014/main" id="{ED89C2C7-871C-4C00-8312-B082B1DBBDF0}"/>
              </a:ext>
            </a:extLst>
          </p:cNvPr>
          <p:cNvSpPr/>
          <p:nvPr/>
        </p:nvSpPr>
        <p:spPr>
          <a:xfrm>
            <a:off x="5685465" y="4422241"/>
            <a:ext cx="242292" cy="55720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Arrow: Curved Right 128">
            <a:extLst>
              <a:ext uri="{FF2B5EF4-FFF2-40B4-BE49-F238E27FC236}">
                <a16:creationId xmlns:a16="http://schemas.microsoft.com/office/drawing/2014/main" id="{3F3C1F35-AA41-4956-B1C1-BA5842018024}"/>
              </a:ext>
            </a:extLst>
          </p:cNvPr>
          <p:cNvSpPr/>
          <p:nvPr/>
        </p:nvSpPr>
        <p:spPr>
          <a:xfrm rot="10800000">
            <a:off x="6470815" y="4397962"/>
            <a:ext cx="242292" cy="55720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771C1E4-3686-41DD-8541-706E35FF5B29}"/>
              </a:ext>
            </a:extLst>
          </p:cNvPr>
          <p:cNvSpPr txBox="1"/>
          <p:nvPr/>
        </p:nvSpPr>
        <p:spPr>
          <a:xfrm>
            <a:off x="1993045" y="277806"/>
            <a:ext cx="8795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DSSC Structure and Operation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A6CE759-E0E3-493F-BB8A-49242538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DA3-D75B-45AA-B19D-C8F8EAEF9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1" grpId="0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8" grpId="0" animBg="1"/>
      <p:bldP spid="2" grpId="0" animBg="1"/>
      <p:bldP spid="3" grpId="0" animBg="1"/>
      <p:bldP spid="5" grpId="0" animBg="1"/>
      <p:bldP spid="6" grpId="0" animBg="1"/>
      <p:bldP spid="8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9" grpId="0" animBg="1"/>
      <p:bldP spid="40" grpId="0"/>
      <p:bldP spid="41" grpId="0"/>
      <p:bldP spid="42" grpId="0"/>
      <p:bldP spid="73" grpId="0"/>
      <p:bldP spid="75" grpId="0"/>
      <p:bldP spid="77" grpId="0"/>
      <p:bldP spid="117" grpId="0"/>
      <p:bldP spid="126" grpId="0"/>
      <p:bldP spid="127" grpId="0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61F-1599-46A9-9DDF-A9C592E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DSSC Database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CAC6A-3AEB-4E6F-817F-736513877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7" y="2033640"/>
            <a:ext cx="5516963" cy="4351338"/>
          </a:xfrm>
        </p:spPr>
      </p:pic>
      <p:pic>
        <p:nvPicPr>
          <p:cNvPr id="7" name="Picture 6" descr="A person wearing glasses&#10;&#10;Description automatically generated">
            <a:extLst>
              <a:ext uri="{FF2B5EF4-FFF2-40B4-BE49-F238E27FC236}">
                <a16:creationId xmlns:a16="http://schemas.microsoft.com/office/drawing/2014/main" id="{E143EE7E-AB11-4482-A540-8043F51E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10" y="237679"/>
            <a:ext cx="4075139" cy="1580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A3B71-6A9F-488D-A77D-6035CD038B5D}"/>
              </a:ext>
            </a:extLst>
          </p:cNvPr>
          <p:cNvSpPr txBox="1"/>
          <p:nvPr/>
        </p:nvSpPr>
        <p:spPr>
          <a:xfrm>
            <a:off x="6868834" y="2595856"/>
            <a:ext cx="46769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circuit voltage (mV)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circuit current (mA/cm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conversion efficiency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Electrolyte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area of cell (cm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Cosensitizer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Dye loading (mmol/cm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conditions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/cm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Dye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760DB-5C72-4BB3-AFE6-EB663EB1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DA3-D75B-45AA-B19D-C8F8EAEF9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273BD1-C0DC-4D61-94EE-8238C724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14" y="454996"/>
            <a:ext cx="10038771" cy="56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ame, honeycomb, soccer&#10;&#10;Description automatically generated">
            <a:extLst>
              <a:ext uri="{FF2B5EF4-FFF2-40B4-BE49-F238E27FC236}">
                <a16:creationId xmlns:a16="http://schemas.microsoft.com/office/drawing/2014/main" id="{D45D12E9-7E96-41F4-908D-40E7DE508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74" y="2366845"/>
            <a:ext cx="3091920" cy="3254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6FD5E-CFED-462C-851A-C00C2C51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0AF7-6339-4D7F-A9C0-EE5A07F9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implified molecular-input line-entry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Depth first traversal of chemical graph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867D6-087C-41D2-88F9-4F48EB82B9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12" y="2991828"/>
            <a:ext cx="2464228" cy="23688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90B60E-13F5-411E-9475-B18F185F9D4D}"/>
              </a:ext>
            </a:extLst>
          </p:cNvPr>
          <p:cNvSpPr/>
          <p:nvPr/>
        </p:nvSpPr>
        <p:spPr>
          <a:xfrm rot="1865138">
            <a:off x="9926156" y="3906956"/>
            <a:ext cx="603695" cy="564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E67B9-3E34-48B4-AAD7-E11E82326991}"/>
              </a:ext>
            </a:extLst>
          </p:cNvPr>
          <p:cNvSpPr/>
          <p:nvPr/>
        </p:nvSpPr>
        <p:spPr>
          <a:xfrm rot="6544535">
            <a:off x="7789153" y="2152724"/>
            <a:ext cx="1112010" cy="179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5E75F-4AD7-435C-A0A9-AFC75E68DB29}"/>
              </a:ext>
            </a:extLst>
          </p:cNvPr>
          <p:cNvSpPr/>
          <p:nvPr/>
        </p:nvSpPr>
        <p:spPr>
          <a:xfrm>
            <a:off x="9080848" y="4645671"/>
            <a:ext cx="808539" cy="97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463D8-1D23-4655-862C-0142F542DC5F}"/>
              </a:ext>
            </a:extLst>
          </p:cNvPr>
          <p:cNvSpPr txBox="1"/>
          <p:nvPr/>
        </p:nvSpPr>
        <p:spPr>
          <a:xfrm>
            <a:off x="1717744" y="5495660"/>
            <a:ext cx="33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C1CNC2=CC=CC=C21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38804-325F-4D6E-BAB0-AF4B22445CAA}"/>
              </a:ext>
            </a:extLst>
          </p:cNvPr>
          <p:cNvSpPr txBox="1"/>
          <p:nvPr/>
        </p:nvSpPr>
        <p:spPr>
          <a:xfrm>
            <a:off x="6465805" y="5772658"/>
            <a:ext cx="54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CC1=CC=C(C=C1)N1C2CCCC2C2=C1C=CC(=C2)C1=CC=C(S1)\C=C(/C#N)C(O)=O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F957-D993-4D67-8488-D9353728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DA3-D75B-45AA-B19D-C8F8EAEF9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84EF-DDEA-4244-916B-F6F67ED3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9451-2A52-4880-AF46-46B75220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83"/>
            <a:ext cx="531247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['S', 'N', 'O', 'C', '=', 'I', '-', ‘+’]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bonds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atoms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heavy atoms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Molecular weight </a:t>
            </a:r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4E1A7E80-D197-4683-B4D3-623D069D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34" y="152052"/>
            <a:ext cx="2445430" cy="2614529"/>
          </a:xfrm>
          <a:prstGeom prst="rect">
            <a:avLst/>
          </a:prstGeom>
        </p:spPr>
      </p:pic>
      <p:pic>
        <p:nvPicPr>
          <p:cNvPr id="6" name="Picture 5" descr="A picture containing game, honeycomb, soccer&#10;&#10;Description automatically generated">
            <a:extLst>
              <a:ext uri="{FF2B5EF4-FFF2-40B4-BE49-F238E27FC236}">
                <a16:creationId xmlns:a16="http://schemas.microsoft.com/office/drawing/2014/main" id="{3054EE69-0DB9-45DD-BBDB-DF8492B61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73" y="3145930"/>
            <a:ext cx="3091920" cy="32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18D1C9-418E-4A0D-B4E9-ADF0DDC7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7" y="502984"/>
            <a:ext cx="10135016" cy="55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0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A881BE5-0833-42BD-9D91-4447EBC2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0" y="536134"/>
            <a:ext cx="10808560" cy="57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89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Prediction of Dye Sensitized Solar Cell Performance</vt:lpstr>
      <vt:lpstr>PowerPoint Presentation</vt:lpstr>
      <vt:lpstr>PowerPoint Presentation</vt:lpstr>
      <vt:lpstr>DSSC Database </vt:lpstr>
      <vt:lpstr>PowerPoint Presentation</vt:lpstr>
      <vt:lpstr>SMILES</vt:lpstr>
      <vt:lpstr>Additional Feature Generation</vt:lpstr>
      <vt:lpstr>PowerPoint Presentation</vt:lpstr>
      <vt:lpstr>PowerPoint Presentation</vt:lpstr>
      <vt:lpstr>Train-Test Procedure</vt:lpstr>
      <vt:lpstr>Random Forest Results</vt:lpstr>
      <vt:lpstr>PowerPoint Presentation</vt:lpstr>
      <vt:lpstr>PowerPoint Presentation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Dye Sensitized Solar Cell Performance</dc:title>
  <dc:creator>connor herring</dc:creator>
  <cp:lastModifiedBy>connor herring</cp:lastModifiedBy>
  <cp:revision>1</cp:revision>
  <dcterms:created xsi:type="dcterms:W3CDTF">2020-12-03T13:52:41Z</dcterms:created>
  <dcterms:modified xsi:type="dcterms:W3CDTF">2020-12-03T13:53:30Z</dcterms:modified>
</cp:coreProperties>
</file>