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Raleway" panose="020B0503030101060003"/>
      <p:regular r:id="rId18"/>
    </p:embeddedFont>
    <p:embeddedFont>
      <p:font typeface="Source Sans Pro" panose="020B0503030403020204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78aabb0ce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78aabb0ce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8aabb0c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8aabb0c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8aabb0c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8aabb0c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8aabb0c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8aabb0c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8aabb0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8aabb0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8aabb0ce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8aabb0ce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8aabb0ce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8aabb0ce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8aabb0c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8aabb0c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 panose="020B0503030403020204"/>
              <a:buNone/>
              <a:defRPr sz="1200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 panose="020B0503030403020204"/>
              <a:buChar char="●"/>
              <a:defRPr sz="18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 panose="020B0503030403020204"/>
              <a:buChar char="○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 panose="020B0503030403020204"/>
              <a:buChar char="■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 panose="020B0503030403020204"/>
              <a:buChar char="●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 panose="020B0503030403020204"/>
              <a:buChar char="○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 panose="020B0503030403020204"/>
              <a:buChar char="■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 panose="020B0503030403020204"/>
              <a:buChar char="●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 panose="020B0503030403020204"/>
              <a:buChar char="○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 panose="020B0503030403020204"/>
              <a:buChar char="■"/>
              <a:defRPr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uber.com/us/en/drive/partner-app/how-surge-works/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uber.com/us/en/drive/partner-app/how-surge-works/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uber.com/us/en/drive/partner-app/how-surge-works/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uber.com/us/en/drive/partner-app/how-surge-works/" TargetMode="Externa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uber.com/us/en/drive/partner-app/how-surge-works/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uber.com/us/en/drive/partner-app/how-surge-works/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202375" y="121375"/>
            <a:ext cx="8750700" cy="11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Passenger Saver 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based on Uber Surge Multipliers</a:t>
            </a:r>
            <a:endParaRPr sz="240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25200" y="12475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13 Point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Oct.8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Peng Zheng/Jinli Yan/Xipeng Chai/Haoming Lin/Yanjun Ding/Yuntian Zhang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/>
        </p:nvSpPr>
        <p:spPr>
          <a:xfrm>
            <a:off x="5912450" y="3604150"/>
            <a:ext cx="53295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FFFFFF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Uber</a:t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5875" y="2846950"/>
            <a:ext cx="29718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2414550" y="361625"/>
            <a:ext cx="43149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new &amp;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much will it cost?</a:t>
            </a:r>
            <a:endParaRPr lang="en-GB"/>
          </a:p>
        </p:txBody>
      </p:sp>
      <p:sp>
        <p:nvSpPr>
          <p:cNvPr id="204" name="Google Shape;204;p22"/>
          <p:cNvSpPr txBox="1"/>
          <p:nvPr/>
        </p:nvSpPr>
        <p:spPr>
          <a:xfrm>
            <a:off x="849900" y="858950"/>
            <a:ext cx="7444200" cy="3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Pro" panose="020B0503030403020204"/>
              <a:buChar char="●"/>
            </a:pPr>
            <a:r>
              <a:rPr lang="en-GB" dirty="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We dig out the value of surge multipliers to predict the price area and help passengers save money.  With Uber database, we can collect data and analyze them.</a:t>
            </a: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</a:pPr>
            <a:r>
              <a:rPr lang="en-GB" dirty="0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Approach ：</a:t>
            </a:r>
            <a:endParaRPr dirty="0">
              <a:solidFill>
                <a:schemeClr val="dk2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○"/>
            </a:pPr>
            <a:r>
              <a:rPr lang="en-GB" dirty="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Using longitude and latitude classified by surge multiplier, we visualize different areas with borders and areas.</a:t>
            </a: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 panose="020B0503030403020204"/>
              <a:buChar char="●"/>
            </a:pPr>
            <a:r>
              <a:rPr lang="en-GB" dirty="0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Cost ：NULL</a:t>
            </a: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327825" y="2560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 lang="en-GB"/>
          </a:p>
        </p:txBody>
      </p:sp>
      <p:cxnSp>
        <p:nvCxnSpPr>
          <p:cNvPr id="210" name="Google Shape;210;p23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11" name="Google Shape;211;p23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212" name="Google Shape;212;p23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13" name="Google Shape;213;p23"/>
            <p:cNvCxnSpPr>
              <a:stCxn id="212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14" name="Google Shape;214;p23"/>
          <p:cNvGrpSpPr/>
          <p:nvPr/>
        </p:nvGrpSpPr>
        <p:grpSpPr>
          <a:xfrm>
            <a:off x="2463938" y="2692171"/>
            <a:ext cx="196200" cy="1404905"/>
            <a:chOff x="2512925" y="2768371"/>
            <a:chExt cx="196200" cy="1404905"/>
          </a:xfrm>
        </p:grpSpPr>
        <p:cxnSp>
          <p:nvCxnSpPr>
            <p:cNvPr id="215" name="Google Shape;215;p23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16" name="Google Shape;216;p23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7" name="Google Shape;217;p23"/>
          <p:cNvSpPr txBox="1">
            <a:spLocks noGrp="1"/>
          </p:cNvSpPr>
          <p:nvPr>
            <p:ph type="body" idx="4294967295"/>
          </p:nvPr>
        </p:nvSpPr>
        <p:spPr>
          <a:xfrm>
            <a:off x="2712325" y="3813050"/>
            <a:ext cx="20427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2"/>
                </a:solidFill>
              </a:rPr>
              <a:t>Program designed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218" name="Google Shape;218;p23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219" name="Google Shape;219;p23"/>
            <p:cNvCxnSpPr>
              <a:stCxn id="220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20" name="Google Shape;220;p23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1" name="Google Shape;221;p23"/>
          <p:cNvSpPr txBox="1">
            <a:spLocks noGrp="1"/>
          </p:cNvSpPr>
          <p:nvPr>
            <p:ph type="body" idx="4294967295"/>
          </p:nvPr>
        </p:nvSpPr>
        <p:spPr>
          <a:xfrm>
            <a:off x="4572000" y="1300400"/>
            <a:ext cx="21450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Interface designed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grpSp>
        <p:nvGrpSpPr>
          <p:cNvPr id="222" name="Google Shape;222;p23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223" name="Google Shape;223;p23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24" name="Google Shape;224;p23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23"/>
          <p:cNvSpPr txBox="1">
            <a:spLocks noGrp="1"/>
          </p:cNvSpPr>
          <p:nvPr>
            <p:ph type="body" idx="4294967295"/>
          </p:nvPr>
        </p:nvSpPr>
        <p:spPr>
          <a:xfrm>
            <a:off x="6241675" y="3466225"/>
            <a:ext cx="290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-GB" b="1">
                <a:solidFill>
                  <a:schemeClr val="dk2"/>
                </a:solidFill>
              </a:rPr>
            </a:br>
            <a:r>
              <a:rPr lang="en-GB" b="1">
                <a:solidFill>
                  <a:schemeClr val="dk2"/>
                </a:solidFill>
              </a:rPr>
              <a:t>Program refined &amp; Final Demo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4294967295"/>
          </p:nvPr>
        </p:nvSpPr>
        <p:spPr>
          <a:xfrm>
            <a:off x="844875" y="1132250"/>
            <a:ext cx="17283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Data Collection &amp; Wrangling</a:t>
            </a:r>
            <a:endParaRPr sz="1400"/>
          </a:p>
        </p:txBody>
      </p:sp>
      <p:sp>
        <p:nvSpPr>
          <p:cNvPr id="227" name="Google Shape;227;p23"/>
          <p:cNvSpPr txBox="1"/>
          <p:nvPr/>
        </p:nvSpPr>
        <p:spPr>
          <a:xfrm>
            <a:off x="168475" y="2888075"/>
            <a:ext cx="1611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Oct.1st - Oct.14th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756525" y="2358125"/>
            <a:ext cx="1611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Oct.15th - Oct.30th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5019475" y="2358113"/>
            <a:ext cx="22482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Nov.15th - Nov.30th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3670150" y="2888075"/>
            <a:ext cx="1611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Nov.1st - Nov.14th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648688" y="1998419"/>
            <a:ext cx="18267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“Midterm”</a:t>
            </a:r>
            <a:endParaRPr sz="1800" b="1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5230225" y="1985656"/>
            <a:ext cx="18267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“Final Exam”</a:t>
            </a:r>
            <a:endParaRPr sz="1600" b="1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Surge</a:t>
            </a:r>
            <a:endParaRPr lang="en-GB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082675" y="839825"/>
            <a:ext cx="5235600" cy="3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 panose="020B0503030101060003"/>
              <a:buChar char="●"/>
            </a:pPr>
            <a:r>
              <a:rPr lang="en-GB" sz="2400" b="1">
                <a:solidFill>
                  <a:schemeClr val="dk2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Demand for rides increases</a:t>
            </a:r>
            <a:endParaRPr sz="24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381000" algn="l" rtl="0">
              <a:lnSpc>
                <a:spcPct val="133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 panose="020B0503030101060003"/>
              <a:buChar char="●"/>
            </a:pPr>
            <a:r>
              <a:rPr lang="en-GB" sz="2400" b="1">
                <a:solidFill>
                  <a:schemeClr val="dk2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Prices go up</a:t>
            </a:r>
            <a:endParaRPr sz="2400" b="1">
              <a:solidFill>
                <a:schemeClr val="dk2"/>
              </a:solidFill>
              <a:highlight>
                <a:srgbClr val="FFFFFF"/>
              </a:highlight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381000" algn="l" rtl="0">
              <a:lnSpc>
                <a:spcPct val="133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" panose="020B0503030101060003"/>
              <a:buChar char="●"/>
            </a:pPr>
            <a:r>
              <a:rPr lang="en-GB" sz="2400" b="1">
                <a:solidFill>
                  <a:schemeClr val="dk2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Riders pay more or wait</a:t>
            </a:r>
            <a:endParaRPr sz="24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11000" y="763625"/>
            <a:ext cx="1843075" cy="437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/>
          <p:nvPr/>
        </p:nvCxnSpPr>
        <p:spPr>
          <a:xfrm>
            <a:off x="3315950" y="1115725"/>
            <a:ext cx="0" cy="17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>
            <a:off x="3315950" y="2792125"/>
            <a:ext cx="0" cy="17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4955100" y="4835825"/>
            <a:ext cx="41889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uFill>
                  <a:noFill/>
                </a:uFill>
                <a:hlinkClick r:id="rId2"/>
              </a:rPr>
              <a:t>https://www.uber.com/us/en/drive/partner-app/how-surge-works/</a:t>
            </a: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487128" y="58119"/>
            <a:ext cx="5157255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What’s Done Today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1297249" y="3756681"/>
            <a:ext cx="62541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0000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Different surge multiplier in different areas according to demand for riders.</a:t>
            </a:r>
            <a:endParaRPr sz="2400" b="1" dirty="0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42344" y="681519"/>
            <a:ext cx="4163911" cy="32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812800" y="73675"/>
            <a:ext cx="35184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Limitation</a:t>
            </a:r>
            <a:endParaRPr lang="en-GB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155900" y="4426575"/>
            <a:ext cx="2802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rgbClr val="000000"/>
                </a:solidFill>
              </a:rPr>
              <a:t>Only drivers know</a:t>
            </a:r>
            <a:endParaRPr sz="2400" b="1"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30523" y="770338"/>
            <a:ext cx="2452751" cy="358296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572013" y="4446400"/>
            <a:ext cx="36432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 dirty="0">
                <a:solidFill>
                  <a:srgbClr val="000000"/>
                </a:solidFill>
              </a:rPr>
              <a:t>Passengers know nothing</a:t>
            </a:r>
            <a:endParaRPr sz="2400" b="1" dirty="0"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 b="11512"/>
          <a:stretch>
            <a:fillRect/>
          </a:stretch>
        </p:blipFill>
        <p:spPr>
          <a:xfrm>
            <a:off x="5234938" y="748175"/>
            <a:ext cx="2317326" cy="3647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1;p14"/>
          <p:cNvSpPr txBox="1"/>
          <p:nvPr/>
        </p:nvSpPr>
        <p:spPr>
          <a:xfrm>
            <a:off x="5022156" y="4860075"/>
            <a:ext cx="41889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uFill>
                  <a:noFill/>
                </a:uFill>
                <a:hlinkClick r:id="rId3"/>
              </a:rPr>
              <a:t>https://www.uber.com/us/en/drive/partner-app/how-surge-works/</a:t>
            </a: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536175" y="28725"/>
            <a:ext cx="44154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our purpose</a:t>
            </a:r>
            <a:endParaRPr lang="en-GB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003238" y="4426550"/>
            <a:ext cx="2802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rgbClr val="000000"/>
                </a:solidFill>
              </a:rPr>
              <a:t>Only drivers know</a:t>
            </a:r>
            <a:endParaRPr sz="2400" b="1">
              <a:solidFill>
                <a:srgbClr val="00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55900" y="769500"/>
            <a:ext cx="2496675" cy="36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645713" y="4426550"/>
            <a:ext cx="36432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b="1">
                <a:solidFill>
                  <a:srgbClr val="000000"/>
                </a:solidFill>
              </a:rPr>
              <a:t>Passengers </a:t>
            </a:r>
            <a:r>
              <a:rPr lang="en-GB" sz="2400" b="1">
                <a:solidFill>
                  <a:srgbClr val="FF0000"/>
                </a:solidFill>
              </a:rPr>
              <a:t>ALSO KNOW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/>
          <a:srcRect b="11512"/>
          <a:stretch>
            <a:fillRect/>
          </a:stretch>
        </p:blipFill>
        <p:spPr>
          <a:xfrm>
            <a:off x="5282505" y="728337"/>
            <a:ext cx="2369632" cy="37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1;p14"/>
          <p:cNvSpPr txBox="1"/>
          <p:nvPr/>
        </p:nvSpPr>
        <p:spPr>
          <a:xfrm>
            <a:off x="5022156" y="4860075"/>
            <a:ext cx="41889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uFill>
                  <a:noFill/>
                </a:uFill>
                <a:hlinkClick r:id="rId3"/>
              </a:rPr>
              <a:t>https://www.uber.com/us/en/drive/partner-app/how-surge-works/</a:t>
            </a:r>
            <a:endParaRPr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1617425" y="61075"/>
            <a:ext cx="6190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our purpose &amp; Who cares</a:t>
            </a:r>
            <a:endParaRPr lang="en-GB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1"/>
          <a:srcRect b="18962"/>
          <a:stretch>
            <a:fillRect/>
          </a:stretch>
        </p:blipFill>
        <p:spPr>
          <a:xfrm>
            <a:off x="1673475" y="785200"/>
            <a:ext cx="6283450" cy="33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6757025" y="1514550"/>
            <a:ext cx="1050600" cy="105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7342475" y="2085825"/>
            <a:ext cx="319200" cy="1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8"/>
          <p:cNvSpPr txBox="1"/>
          <p:nvPr/>
        </p:nvSpPr>
        <p:spPr>
          <a:xfrm>
            <a:off x="4955100" y="4835825"/>
            <a:ext cx="41889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uFill>
                  <a:noFill/>
                </a:uFill>
                <a:hlinkClick r:id="rId2"/>
              </a:rPr>
              <a:t>https://www.uber.com/us/en/drive/partner-app/how-surge-works/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183725" y="735950"/>
            <a:ext cx="1401300" cy="1639050"/>
            <a:chOff x="183725" y="735950"/>
            <a:chExt cx="1401300" cy="1639050"/>
          </a:xfrm>
        </p:grpSpPr>
        <p:sp>
          <p:nvSpPr>
            <p:cNvPr id="107" name="Google Shape;107;p18"/>
            <p:cNvSpPr/>
            <p:nvPr/>
          </p:nvSpPr>
          <p:spPr>
            <a:xfrm>
              <a:off x="695800" y="1200600"/>
              <a:ext cx="278100" cy="2781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95800" y="1640488"/>
              <a:ext cx="278100" cy="27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95800" y="2080388"/>
              <a:ext cx="278100" cy="2781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843650" y="1184100"/>
              <a:ext cx="6774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1.5x</a:t>
              </a:r>
              <a:endPara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843650" y="1632250"/>
              <a:ext cx="6774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1.2x</a:t>
              </a:r>
              <a:endPara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112" name="Google Shape;112;p18"/>
            <p:cNvSpPr txBox="1"/>
            <p:nvPr/>
          </p:nvSpPr>
          <p:spPr>
            <a:xfrm>
              <a:off x="843650" y="2063900"/>
              <a:ext cx="6774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1x</a:t>
              </a:r>
              <a:endPara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113" name="Google Shape;113;p18"/>
            <p:cNvSpPr txBox="1"/>
            <p:nvPr/>
          </p:nvSpPr>
          <p:spPr>
            <a:xfrm>
              <a:off x="183725" y="735950"/>
              <a:ext cx="14013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Surge</a:t>
              </a:r>
              <a:endParaRPr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Multiplier</a:t>
              </a:r>
              <a:endParaRPr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676500" y="79950"/>
            <a:ext cx="7249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the impact</a:t>
            </a:r>
            <a:endParaRPr lang="en-GB"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1"/>
          <a:srcRect b="19231"/>
          <a:stretch>
            <a:fillRect/>
          </a:stretch>
        </p:blipFill>
        <p:spPr>
          <a:xfrm>
            <a:off x="1673475" y="785200"/>
            <a:ext cx="6283450" cy="33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60625" y="1130700"/>
            <a:ext cx="278100" cy="28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9"/>
          <p:cNvCxnSpPr/>
          <p:nvPr/>
        </p:nvCxnSpPr>
        <p:spPr>
          <a:xfrm>
            <a:off x="6739725" y="2429400"/>
            <a:ext cx="504000" cy="2847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99200" y="2164150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32950" y="2146525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31775" y="2222050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65225" y="2658725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97788" y="1130700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07625" y="2300675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88175" y="1290363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13800" y="1741250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32950" y="993225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32363" y="2275800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19700" y="1831225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41588" y="1319313"/>
            <a:ext cx="278100" cy="28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/>
          <p:nvPr/>
        </p:nvCxnSpPr>
        <p:spPr>
          <a:xfrm flipH="1">
            <a:off x="4824663" y="2433300"/>
            <a:ext cx="493500" cy="5973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flipH="1">
            <a:off x="3838500" y="1358075"/>
            <a:ext cx="677400" cy="1815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6" name="Google Shape;136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07988" y="1271863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29900" y="1636150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65363" y="1050263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51188" y="1928913"/>
            <a:ext cx="278100" cy="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40113" y="1624113"/>
            <a:ext cx="2781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955100" y="4835825"/>
            <a:ext cx="41889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uFill>
                  <a:noFill/>
                </a:uFill>
                <a:hlinkClick r:id="rId3"/>
              </a:rPr>
              <a:t>https://www.uber.com/us/en/drive/partner-app/how-surge-works/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142" name="Google Shape;142;p19"/>
          <p:cNvGrpSpPr/>
          <p:nvPr/>
        </p:nvGrpSpPr>
        <p:grpSpPr>
          <a:xfrm>
            <a:off x="183725" y="735950"/>
            <a:ext cx="1401300" cy="1639050"/>
            <a:chOff x="183725" y="735950"/>
            <a:chExt cx="1401300" cy="1639050"/>
          </a:xfrm>
        </p:grpSpPr>
        <p:sp>
          <p:nvSpPr>
            <p:cNvPr id="143" name="Google Shape;143;p19"/>
            <p:cNvSpPr/>
            <p:nvPr/>
          </p:nvSpPr>
          <p:spPr>
            <a:xfrm>
              <a:off x="695800" y="1200600"/>
              <a:ext cx="278100" cy="2781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95800" y="1640488"/>
              <a:ext cx="278100" cy="2781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95800" y="2080388"/>
              <a:ext cx="278100" cy="2781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843650" y="1184100"/>
              <a:ext cx="6774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1.5x</a:t>
              </a:r>
              <a:endPara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843650" y="1632250"/>
              <a:ext cx="6774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1.2x</a:t>
              </a:r>
              <a:endPara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843650" y="2063900"/>
              <a:ext cx="6774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1x</a:t>
              </a:r>
              <a:endParaRPr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183725" y="735950"/>
              <a:ext cx="14013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Surge</a:t>
              </a:r>
              <a:endParaRPr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Source Sans Pro" panose="020B0503030403020204"/>
                  <a:ea typeface="Source Sans Pro" panose="020B0503030403020204"/>
                  <a:cs typeface="Source Sans Pro" panose="020B0503030403020204"/>
                  <a:sym typeface="Source Sans Pro" panose="020B0503030403020204"/>
                </a:rPr>
                <a:t>Multiplier</a:t>
              </a:r>
              <a:endParaRPr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676500" y="79950"/>
            <a:ext cx="7249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difference and impact</a:t>
            </a:r>
            <a:endParaRPr lang="en-GB"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1673475" y="785200"/>
            <a:ext cx="6283450" cy="3394600"/>
            <a:chOff x="1673475" y="785200"/>
            <a:chExt cx="6283450" cy="3394600"/>
          </a:xfrm>
        </p:grpSpPr>
        <p:pic>
          <p:nvPicPr>
            <p:cNvPr id="156" name="Google Shape;156;p20"/>
            <p:cNvPicPr preferRelativeResize="0"/>
            <p:nvPr/>
          </p:nvPicPr>
          <p:blipFill rotWithShape="1">
            <a:blip r:embed="rId1"/>
            <a:srcRect b="18962"/>
            <a:stretch>
              <a:fillRect/>
            </a:stretch>
          </p:blipFill>
          <p:spPr>
            <a:xfrm>
              <a:off x="1673475" y="785200"/>
              <a:ext cx="6283450" cy="339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600525" y="1130700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613525" y="2127150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711925" y="2428363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987275" y="2831650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910575" y="2927675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040588" y="1172750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207625" y="2300675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422450" y="1271863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878625" y="1928913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3280975" y="1687875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358813" y="2807050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819675" y="1793625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523863" y="1331250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107988" y="1271863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329900" y="1636150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5265363" y="1026363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6151188" y="1928913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840113" y="1624113"/>
              <a:ext cx="278100" cy="286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p20"/>
            <p:cNvCxnSpPr/>
            <p:nvPr/>
          </p:nvCxnSpPr>
          <p:spPr>
            <a:xfrm>
              <a:off x="6739725" y="2429400"/>
              <a:ext cx="504000" cy="2847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0"/>
            <p:cNvCxnSpPr/>
            <p:nvPr/>
          </p:nvCxnSpPr>
          <p:spPr>
            <a:xfrm flipH="1">
              <a:off x="4824663" y="2433300"/>
              <a:ext cx="493500" cy="5973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0"/>
            <p:cNvCxnSpPr/>
            <p:nvPr/>
          </p:nvCxnSpPr>
          <p:spPr>
            <a:xfrm flipH="1">
              <a:off x="3838500" y="1358075"/>
              <a:ext cx="677400" cy="1815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8" name="Google Shape;178;p20"/>
          <p:cNvSpPr/>
          <p:nvPr/>
        </p:nvSpPr>
        <p:spPr>
          <a:xfrm>
            <a:off x="695800" y="1200600"/>
            <a:ext cx="278100" cy="278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0"/>
          <p:cNvSpPr/>
          <p:nvPr/>
        </p:nvSpPr>
        <p:spPr>
          <a:xfrm>
            <a:off x="695800" y="1640488"/>
            <a:ext cx="278100" cy="278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20"/>
          <p:cNvSpPr/>
          <p:nvPr/>
        </p:nvSpPr>
        <p:spPr>
          <a:xfrm>
            <a:off x="695800" y="2080388"/>
            <a:ext cx="278100" cy="278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0"/>
          <p:cNvSpPr txBox="1"/>
          <p:nvPr/>
        </p:nvSpPr>
        <p:spPr>
          <a:xfrm>
            <a:off x="2248475" y="4337850"/>
            <a:ext cx="58062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Reduce pressure in high demand areas</a:t>
            </a:r>
            <a:endParaRPr sz="2400" b="1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4955100" y="4835825"/>
            <a:ext cx="41889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uFill>
                  <a:noFill/>
                </a:uFill>
                <a:hlinkClick r:id="rId3"/>
              </a:rPr>
              <a:t>https://www.uber.com/us/en/drive/partner-app/how-surge-works/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695800" y="1200600"/>
            <a:ext cx="278100" cy="278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0"/>
          <p:cNvSpPr/>
          <p:nvPr/>
        </p:nvSpPr>
        <p:spPr>
          <a:xfrm>
            <a:off x="695800" y="1640488"/>
            <a:ext cx="278100" cy="278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0"/>
          <p:cNvSpPr/>
          <p:nvPr/>
        </p:nvSpPr>
        <p:spPr>
          <a:xfrm>
            <a:off x="695800" y="2080388"/>
            <a:ext cx="278100" cy="278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0"/>
          <p:cNvSpPr txBox="1"/>
          <p:nvPr/>
        </p:nvSpPr>
        <p:spPr>
          <a:xfrm>
            <a:off x="843650" y="1184100"/>
            <a:ext cx="6774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1.5x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843650" y="1632250"/>
            <a:ext cx="6774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1.2x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843650" y="2063900"/>
            <a:ext cx="6774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1x</a:t>
            </a:r>
            <a:endParaRPr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34200" y="735950"/>
            <a:ext cx="14013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Surge</a:t>
            </a:r>
            <a:endParaRPr b="1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Multiplier</a:t>
            </a:r>
            <a:endParaRPr b="1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2722350" y="86425"/>
            <a:ext cx="3781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 and payoffs</a:t>
            </a:r>
            <a:endParaRPr lang="en-GB"/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1"/>
          <a:srcRect b="10281"/>
          <a:stretch>
            <a:fillRect/>
          </a:stretch>
        </p:blipFill>
        <p:spPr>
          <a:xfrm>
            <a:off x="2172888" y="719525"/>
            <a:ext cx="4798226" cy="37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6883925" y="1516800"/>
            <a:ext cx="1993200" cy="15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highlight>
                <a:srgbClr val="FFFFFF"/>
              </a:highlight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5046275" y="882575"/>
            <a:ext cx="1516800" cy="1431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-63675" y="4540800"/>
            <a:ext cx="9685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The whole region has high surge, users aren’t able to save money anymore.</a:t>
            </a:r>
            <a:r>
              <a:rPr lang="en-GB" sz="2400" dirty="0"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 </a:t>
            </a:r>
            <a:endParaRPr sz="2400" dirty="0"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WPS 演示</Application>
  <PresentationFormat>全屏显示(16:9)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Raleway</vt:lpstr>
      <vt:lpstr>Source Sans Pro</vt:lpstr>
      <vt:lpstr>微软雅黑</vt:lpstr>
      <vt:lpstr>Arial Unicode MS</vt:lpstr>
      <vt:lpstr>Plum</vt:lpstr>
      <vt:lpstr>based on Uber Surge Multipliers</vt:lpstr>
      <vt:lpstr>What’s Surge</vt:lpstr>
      <vt:lpstr>What’s Done Today</vt:lpstr>
      <vt:lpstr>What’s Limitation</vt:lpstr>
      <vt:lpstr>What’s our purpose</vt:lpstr>
      <vt:lpstr>What’s our purpose &amp; Who cares</vt:lpstr>
      <vt:lpstr>What’s the impact</vt:lpstr>
      <vt:lpstr>What’s difference and impact</vt:lpstr>
      <vt:lpstr>Risks and payoffs</vt:lpstr>
      <vt:lpstr>How much will it cost?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Passenger Saver  based on Uber Surge Multipliers</dc:title>
  <dc:creator/>
  <cp:lastModifiedBy>梦破人醒的悲哀</cp:lastModifiedBy>
  <cp:revision>3</cp:revision>
  <dcterms:created xsi:type="dcterms:W3CDTF">2020-01-24T18:48:30Z</dcterms:created>
  <dcterms:modified xsi:type="dcterms:W3CDTF">2020-01-24T18:48:49Z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