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9.png" ContentType="image/png"/>
  <Override PartName="/ppt/media/image30.tif" ContentType="image/tiff"/>
  <Override PartName="/ppt/media/image28.tif" ContentType="image/tiff"/>
  <Override PartName="/ppt/media/image2.png" ContentType="image/png"/>
  <Override PartName="/ppt/media/image32.png" ContentType="image/png"/>
  <Override PartName="/ppt/media/image23.tif" ContentType="image/tiff"/>
  <Override PartName="/ppt/media/image21.png" ContentType="image/png"/>
  <Override PartName="/ppt/media/image20.tif" ContentType="image/tiff"/>
  <Override PartName="/ppt/media/image18.png" ContentType="image/png"/>
  <Override PartName="/ppt/media/image17.png" ContentType="image/png"/>
  <Override PartName="/ppt/media/image16.png" ContentType="image/png"/>
  <Override PartName="/ppt/media/image15.tif" ContentType="image/tiff"/>
  <Override PartName="/ppt/media/image26.png" ContentType="image/png"/>
  <Override PartName="/ppt/media/image14.tif" ContentType="image/tiff"/>
  <Override PartName="/ppt/media/image25.png" ContentType="image/png"/>
  <Override PartName="/ppt/media/image3.tif" ContentType="image/tiff"/>
  <Override PartName="/ppt/media/image27.tif" ContentType="image/tiff"/>
  <Override PartName="/ppt/media/image1.png" ContentType="image/png"/>
  <Override PartName="/ppt/media/image4.tif" ContentType="image/tiff"/>
  <Override PartName="/ppt/media/image34.png" ContentType="image/png"/>
  <Override PartName="/ppt/media/image9.png" ContentType="image/png"/>
  <Override PartName="/ppt/media/image22.tif" ContentType="image/tiff"/>
  <Override PartName="/ppt/media/image37.png" ContentType="image/png"/>
  <Override PartName="/ppt/media/image38.tif" ContentType="image/tiff"/>
  <Override PartName="/ppt/media/image42.png" ContentType="image/png"/>
  <Override PartName="/ppt/media/image39.tif" ContentType="image/tiff"/>
  <Override PartName="/ppt/media/image43.tif" ContentType="image/tiff"/>
  <Override PartName="/ppt/media/image33.png" ContentType="image/png"/>
  <Override PartName="/ppt/media/image8.png" ContentType="image/png"/>
  <Override PartName="/ppt/media/image19.tif" ContentType="image/tiff"/>
  <Override PartName="/ppt/media/image45.png" ContentType="image/png"/>
  <Override PartName="/ppt/media/image10.png" ContentType="image/png"/>
  <Override PartName="/ppt/media/image46.tif" ContentType="image/tiff"/>
  <Override PartName="/ppt/media/image11.tif" ContentType="image/tiff"/>
  <Override PartName="/ppt/media/image35.tif" ContentType="image/tiff"/>
  <Override PartName="/ppt/media/image47.tif" ContentType="image/tiff"/>
  <Override PartName="/ppt/media/image12.tif" ContentType="image/tiff"/>
  <Override PartName="/ppt/media/image24.png" ContentType="image/png"/>
  <Override PartName="/ppt/media/image44.tif" ContentType="image/tiff"/>
  <Override PartName="/ppt/media/image48.png" ContentType="image/png"/>
  <Override PartName="/ppt/media/image13.png" ContentType="image/png"/>
  <Override PartName="/ppt/media/image31.tif" ContentType="image/tiff"/>
  <Override PartName="/ppt/media/image41.png" ContentType="image/png"/>
  <Override PartName="/ppt/media/image7.tif" ContentType="image/tiff"/>
  <Override PartName="/ppt/media/image36.tif" ContentType="image/tiff"/>
  <Override PartName="/ppt/media/image6.tif" ContentType="image/tiff"/>
  <Override PartName="/ppt/media/image40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6405225" cy="117411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AE9E7A-EF02-4BB9-9BCB-1CBCFAA6CB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0A90FD-5A82-4B48-9047-047BE1C5EA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3B34D-AD98-42BD-BBC2-95E2828218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1184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0396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008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1184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0396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40351-D1B4-4125-94CA-DEFACEFD4A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B94195-511C-43C8-BDAB-F829E453B3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98226E-62FE-4FFA-9A65-F4E35C658F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BD8CA6-8E45-4C60-8266-E0C4ED37AA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B76FB1-7CCF-4558-B7FF-019CCA73F4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13040B-2D5A-448B-B6BD-29E70A7C50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20080" y="468360"/>
            <a:ext cx="14764320" cy="90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909084-54C2-40F5-B393-92F8762356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1B9917-E8CF-43C7-86D1-C2B180A49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71B78-CDF6-43A3-B29B-23A93BB032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BC2F31-ABC2-4DBE-A6E1-160EDFB4E5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222899-9C30-4E8D-BE2F-1CACF4C1A2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A4C4A8-0123-420C-A03A-396C30F191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282E50-0A86-4F32-B5A8-656D837069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81184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80396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2008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81184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080396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67474-B97E-412F-B1E2-F1E13995CB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A7750-3526-4BA2-B40B-209F480A3C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E9464-1D1C-401D-8791-4B65CFF3A2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591C2-F46B-4ECA-86A1-E91AD6C257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0080" y="468360"/>
            <a:ext cx="14764320" cy="90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59F34-1FC3-45A0-B1DA-4B936E13FC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B5043C-5749-49C7-BBFB-4A067B6411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034BF-73A8-459D-BF4F-675B8C698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BE723-EACC-46DD-B5D2-37A7E4C050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721840" y="10401120"/>
            <a:ext cx="496872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06040" y="10401120"/>
            <a:ext cx="365076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E1730B-D289-45A5-8B11-8D49DF95B5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40120" y="10401120"/>
            <a:ext cx="365076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5721840" y="10401120"/>
            <a:ext cx="496872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606040" y="10401120"/>
            <a:ext cx="365076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B0F7B6-3022-4F3E-8A7D-603560BA50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1140120" y="10401120"/>
            <a:ext cx="365076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tif"/><Relationship Id="rId2" Type="http://schemas.openxmlformats.org/officeDocument/2006/relationships/image" Target="../media/image20.tif"/><Relationship Id="rId3" Type="http://schemas.openxmlformats.org/officeDocument/2006/relationships/image" Target="../media/image21.png"/><Relationship Id="rId4" Type="http://schemas.openxmlformats.org/officeDocument/2006/relationships/image" Target="../media/image22.tif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tif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tif"/><Relationship Id="rId2" Type="http://schemas.openxmlformats.org/officeDocument/2006/relationships/image" Target="../media/image28.tif"/><Relationship Id="rId3" Type="http://schemas.openxmlformats.org/officeDocument/2006/relationships/image" Target="../media/image29.png"/><Relationship Id="rId4" Type="http://schemas.openxmlformats.org/officeDocument/2006/relationships/image" Target="../media/image30.tif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tif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tif"/><Relationship Id="rId2" Type="http://schemas.openxmlformats.org/officeDocument/2006/relationships/image" Target="../media/image36.tif"/><Relationship Id="rId3" Type="http://schemas.openxmlformats.org/officeDocument/2006/relationships/image" Target="../media/image37.png"/><Relationship Id="rId4" Type="http://schemas.openxmlformats.org/officeDocument/2006/relationships/image" Target="../media/image38.tif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tif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tif"/><Relationship Id="rId2" Type="http://schemas.openxmlformats.org/officeDocument/2006/relationships/image" Target="../media/image44.tif"/><Relationship Id="rId3" Type="http://schemas.openxmlformats.org/officeDocument/2006/relationships/image" Target="../media/image45.png"/><Relationship Id="rId4" Type="http://schemas.openxmlformats.org/officeDocument/2006/relationships/image" Target="../media/image46.tif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tif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image" Target="../media/image5.png"/><Relationship Id="rId4" Type="http://schemas.openxmlformats.org/officeDocument/2006/relationships/image" Target="../media/image6.ti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image" Target="../media/image12.tif"/><Relationship Id="rId3" Type="http://schemas.openxmlformats.org/officeDocument/2006/relationships/image" Target="../media/image13.png"/><Relationship Id="rId4" Type="http://schemas.openxmlformats.org/officeDocument/2006/relationships/image" Target="../media/image14.tif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40120" y="795600"/>
            <a:ext cx="14116680" cy="18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M</a:t>
            </a:r>
            <a:r>
              <a:rPr b="0" lang="en-US" sz="8540" spc="-1" strike="noStrike">
                <a:latin typeface="Arial"/>
              </a:rPr>
              <a:t>ar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h </a:t>
            </a:r>
            <a:r>
              <a:rPr b="0" lang="en-US" sz="8540" spc="-1" strike="noStrike">
                <a:latin typeface="Arial"/>
              </a:rPr>
              <a:t>2</a:t>
            </a:r>
            <a:r>
              <a:rPr b="0" lang="en-US" sz="8539" spc="-1" strike="noStrike" baseline="33000">
                <a:latin typeface="Arial"/>
              </a:rPr>
              <a:t>n</a:t>
            </a:r>
            <a:r>
              <a:rPr b="0" lang="en-US" sz="8539" spc="-1" strike="noStrike" baseline="33000">
                <a:latin typeface="Arial"/>
              </a:rPr>
              <a:t>d</a:t>
            </a:r>
            <a:r>
              <a:rPr b="0" lang="en-US" sz="8540" spc="-1" strike="noStrike">
                <a:latin typeface="Arial"/>
              </a:rPr>
              <a:t> </a:t>
            </a:r>
            <a:r>
              <a:rPr b="0" lang="en-US" sz="8540" spc="-1" strike="noStrike">
                <a:latin typeface="Arial"/>
              </a:rPr>
              <a:t>2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2</a:t>
            </a:r>
            <a:r>
              <a:rPr b="0" lang="en-US" sz="8540" spc="-1" strike="noStrike">
                <a:latin typeface="Arial"/>
              </a:rPr>
              <a:t>3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140120" y="2935440"/>
            <a:ext cx="14116680" cy="639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210" spc="-1" strike="noStrike">
                <a:latin typeface="Arial"/>
              </a:rPr>
              <a:t>Mi</a:t>
            </a:r>
            <a:r>
              <a:rPr b="0" lang="en-US" sz="6210" spc="-1" strike="noStrike">
                <a:latin typeface="Arial"/>
              </a:rPr>
              <a:t>ni </a:t>
            </a:r>
            <a:r>
              <a:rPr b="0" lang="en-US" sz="6210" spc="-1" strike="noStrike">
                <a:latin typeface="Arial"/>
              </a:rPr>
              <a:t>Ar</a:t>
            </a:r>
            <a:r>
              <a:rPr b="0" lang="en-US" sz="6210" spc="-1" strike="noStrike">
                <a:latin typeface="Arial"/>
              </a:rPr>
              <a:t>gu</a:t>
            </a:r>
            <a:r>
              <a:rPr b="0" lang="en-US" sz="6210" spc="-1" strike="noStrike">
                <a:latin typeface="Arial"/>
              </a:rPr>
              <a:t>s </a:t>
            </a:r>
            <a:r>
              <a:rPr b="0" lang="en-US" sz="6210" spc="-1" strike="noStrike">
                <a:latin typeface="Arial"/>
              </a:rPr>
              <a:t>Ti</a:t>
            </a:r>
            <a:r>
              <a:rPr b="0" lang="en-US" sz="6210" spc="-1" strike="noStrike">
                <a:latin typeface="Arial"/>
              </a:rPr>
              <a:t>m</a:t>
            </a:r>
            <a:r>
              <a:rPr b="0" lang="en-US" sz="6210" spc="-1" strike="noStrike">
                <a:latin typeface="Arial"/>
              </a:rPr>
              <a:t>ex </a:t>
            </a:r>
            <a:r>
              <a:rPr b="0" lang="en-US" sz="6210" spc="-1" strike="noStrike">
                <a:latin typeface="Arial"/>
              </a:rPr>
              <a:t>Se</a:t>
            </a:r>
            <a:r>
              <a:rPr b="0" lang="en-US" sz="6210" spc="-1" strike="noStrike">
                <a:latin typeface="Arial"/>
              </a:rPr>
              <a:t>ns</a:t>
            </a:r>
            <a:r>
              <a:rPr b="0" lang="en-US" sz="6210" spc="-1" strike="noStrike">
                <a:latin typeface="Arial"/>
              </a:rPr>
              <a:t>itiv</a:t>
            </a:r>
            <a:r>
              <a:rPr b="0" lang="en-US" sz="6210" spc="-1" strike="noStrike">
                <a:latin typeface="Arial"/>
              </a:rPr>
              <a:t>ity </a:t>
            </a:r>
            <a:r>
              <a:rPr b="0" lang="en-US" sz="6210" spc="-1" strike="noStrike">
                <a:latin typeface="Arial"/>
              </a:rPr>
              <a:t>An</a:t>
            </a:r>
            <a:r>
              <a:rPr b="0" lang="en-US" sz="6210" spc="-1" strike="noStrike">
                <a:latin typeface="Arial"/>
              </a:rPr>
              <a:t>al</a:t>
            </a:r>
            <a:r>
              <a:rPr b="0" lang="en-US" sz="6210" spc="-1" strike="noStrike">
                <a:latin typeface="Arial"/>
              </a:rPr>
              <a:t>ys</a:t>
            </a:r>
            <a:r>
              <a:rPr b="0" lang="en-US" sz="6210" spc="-1" strike="noStrike">
                <a:latin typeface="Arial"/>
              </a:rPr>
              <a:t>is: </a:t>
            </a:r>
            <a:r>
              <a:rPr b="0" lang="en-US" sz="6210" spc="-1" strike="noStrike">
                <a:latin typeface="Arial"/>
              </a:rPr>
              <a:t>Ti</a:t>
            </a:r>
            <a:r>
              <a:rPr b="0" lang="en-US" sz="6210" spc="-1" strike="noStrike">
                <a:latin typeface="Arial"/>
              </a:rPr>
              <a:t>m</a:t>
            </a:r>
            <a:r>
              <a:rPr b="0" lang="en-US" sz="6210" spc="-1" strike="noStrike">
                <a:latin typeface="Arial"/>
              </a:rPr>
              <a:t>es</a:t>
            </a:r>
            <a:r>
              <a:rPr b="0" lang="en-US" sz="6210" spc="-1" strike="noStrike">
                <a:latin typeface="Arial"/>
              </a:rPr>
              <a:t>ta</a:t>
            </a:r>
            <a:r>
              <a:rPr b="0" lang="en-US" sz="6210" spc="-1" strike="noStrike">
                <a:latin typeface="Arial"/>
              </a:rPr>
              <a:t>ck</a:t>
            </a:r>
            <a:r>
              <a:rPr b="0" lang="en-US" sz="6210" spc="-1" strike="noStrike">
                <a:latin typeface="Arial"/>
              </a:rPr>
              <a:t>s </a:t>
            </a:r>
            <a:r>
              <a:rPr b="0" lang="en-US" sz="6210" spc="-1" strike="noStrike">
                <a:latin typeface="Arial"/>
              </a:rPr>
              <a:t>&amp; </a:t>
            </a:r>
            <a:r>
              <a:rPr b="0" lang="en-US" sz="6210" spc="-1" strike="noStrike">
                <a:latin typeface="Arial"/>
              </a:rPr>
              <a:t>A </a:t>
            </a:r>
            <a:r>
              <a:rPr b="0" lang="en-US" sz="6210" spc="-1" strike="noStrike">
                <a:latin typeface="Arial"/>
              </a:rPr>
              <a:t>Lo</a:t>
            </a:r>
            <a:r>
              <a:rPr b="0" lang="en-US" sz="6210" spc="-1" strike="noStrike">
                <a:latin typeface="Arial"/>
              </a:rPr>
              <a:t>ok </a:t>
            </a:r>
            <a:r>
              <a:rPr b="0" lang="en-US" sz="6210" spc="-1" strike="noStrike">
                <a:latin typeface="Arial"/>
              </a:rPr>
              <a:t>at </a:t>
            </a:r>
            <a:r>
              <a:rPr b="0" lang="en-US" sz="6210" spc="-1" strike="noStrike">
                <a:latin typeface="Arial"/>
              </a:rPr>
              <a:t>Fo</a:t>
            </a:r>
            <a:r>
              <a:rPr b="0" lang="en-US" sz="6210" spc="-1" strike="noStrike">
                <a:latin typeface="Arial"/>
              </a:rPr>
              <a:t>a</a:t>
            </a:r>
            <a:r>
              <a:rPr b="0" lang="en-US" sz="6210" spc="-1" strike="noStrike">
                <a:latin typeface="Arial"/>
              </a:rPr>
              <a:t>m </a:t>
            </a:r>
            <a:r>
              <a:rPr b="0" lang="en-US" sz="6210" spc="-1" strike="noStrike">
                <a:latin typeface="Arial"/>
              </a:rPr>
              <a:t>Pe</a:t>
            </a:r>
            <a:r>
              <a:rPr b="0" lang="en-US" sz="6210" spc="-1" strike="noStrike">
                <a:latin typeface="Arial"/>
              </a:rPr>
              <a:t>rsi</a:t>
            </a:r>
            <a:r>
              <a:rPr b="0" lang="en-US" sz="6210" spc="-1" strike="noStrike">
                <a:latin typeface="Arial"/>
              </a:rPr>
              <a:t>st</a:t>
            </a:r>
            <a:r>
              <a:rPr b="0" lang="en-US" sz="6210" spc="-1" strike="noStrike">
                <a:latin typeface="Arial"/>
              </a:rPr>
              <a:t>en</a:t>
            </a:r>
            <a:r>
              <a:rPr b="0" lang="en-US" sz="6210" spc="-1" strike="noStrike">
                <a:latin typeface="Arial"/>
              </a:rPr>
              <a:t>ce </a:t>
            </a:r>
            <a:r>
              <a:rPr b="0" lang="en-US" sz="6210" spc="-1" strike="noStrike">
                <a:latin typeface="Arial"/>
              </a:rPr>
              <a:t>Th</a:t>
            </a:r>
            <a:r>
              <a:rPr b="0" lang="en-US" sz="6210" spc="-1" strike="noStrike">
                <a:latin typeface="Arial"/>
              </a:rPr>
              <a:t>ro</a:t>
            </a:r>
            <a:r>
              <a:rPr b="0" lang="en-US" sz="6210" spc="-1" strike="noStrike">
                <a:latin typeface="Arial"/>
              </a:rPr>
              <a:t>ug</a:t>
            </a:r>
            <a:r>
              <a:rPr b="0" lang="en-US" sz="6210" spc="-1" strike="noStrike">
                <a:latin typeface="Arial"/>
              </a:rPr>
              <a:t>h </a:t>
            </a:r>
            <a:r>
              <a:rPr b="0" lang="en-US" sz="6210" spc="-1" strike="noStrike">
                <a:latin typeface="Arial"/>
              </a:rPr>
              <a:t>Ti</a:t>
            </a:r>
            <a:r>
              <a:rPr b="0" lang="en-US" sz="6210" spc="-1" strike="noStrike">
                <a:latin typeface="Arial"/>
              </a:rPr>
              <a:t>m</a:t>
            </a:r>
            <a:r>
              <a:rPr b="0" lang="en-US" sz="6210" spc="-1" strike="noStrike">
                <a:latin typeface="Arial"/>
              </a:rPr>
              <a:t>e</a:t>
            </a: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5676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830268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756000" y="6186960"/>
            <a:ext cx="7180560" cy="54414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8302680" y="5943600"/>
            <a:ext cx="774252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56760" y="2454480"/>
            <a:ext cx="9015840" cy="683244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0035000" y="2862720"/>
            <a:ext cx="6015600" cy="601560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/>
          <p:nvPr/>
        </p:nvSpPr>
        <p:spPr>
          <a:xfrm>
            <a:off x="3763800" y="796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727800" y="724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3547800" y="6024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3547800" y="5232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 txBox="1"/>
          <p:nvPr/>
        </p:nvSpPr>
        <p:spPr>
          <a:xfrm>
            <a:off x="3744360" y="7482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12s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3549600" y="5453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12s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6680" cy="18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4)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7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9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45" name=""/>
          <p:cNvGraphicFramePr/>
          <p:nvPr/>
        </p:nvGraphicFramePr>
        <p:xfrm>
          <a:off x="29880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5840" cy="793368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8480" cy="54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5676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830268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756000" y="6186960"/>
            <a:ext cx="7180560" cy="54414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8302680" y="5943600"/>
            <a:ext cx="774252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56760" y="2454480"/>
            <a:ext cx="9015840" cy="68324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0035000" y="2862720"/>
            <a:ext cx="6015600" cy="601560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4123800" y="616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4123800" y="5880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4123800" y="7284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4123800" y="6996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 txBox="1"/>
          <p:nvPr/>
        </p:nvSpPr>
        <p:spPr>
          <a:xfrm>
            <a:off x="4053960" y="5849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5s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4089960" y="7001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5s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40120" y="-1515600"/>
            <a:ext cx="14116680" cy="50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5)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7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3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61" name=""/>
          <p:cNvGraphicFramePr/>
          <p:nvPr/>
        </p:nvGraphicFramePr>
        <p:xfrm>
          <a:off x="305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5840" cy="793368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8480" cy="54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5676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830268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756000" y="6186960"/>
            <a:ext cx="7180560" cy="54414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8302680" y="5943600"/>
            <a:ext cx="774252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56760" y="2454480"/>
            <a:ext cx="9015840" cy="683244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0035000" y="2862720"/>
            <a:ext cx="6015600" cy="601560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3943800" y="8076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943800" y="7032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3943800" y="5484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3943800" y="4836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943800" y="3936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 txBox="1"/>
          <p:nvPr/>
        </p:nvSpPr>
        <p:spPr>
          <a:xfrm>
            <a:off x="3909960" y="7397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14s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3909960" y="4985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11s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3909960" y="4229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14s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6680" cy="18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6) Collect 1664395141403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79" name=""/>
          <p:cNvGraphicFramePr/>
          <p:nvPr/>
        </p:nvGraphicFramePr>
        <p:xfrm>
          <a:off x="305640" y="1770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5840" cy="793368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8480" cy="54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5676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830268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756000" y="6186960"/>
            <a:ext cx="7180560" cy="544140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4"/>
          <a:stretch/>
        </p:blipFill>
        <p:spPr>
          <a:xfrm>
            <a:off x="8302680" y="5943600"/>
            <a:ext cx="774252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6680" cy="24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T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b</a:t>
            </a:r>
            <a:r>
              <a:rPr b="0" lang="en-US" sz="8540" spc="-1" strike="noStrike">
                <a:latin typeface="Arial"/>
              </a:rPr>
              <a:t>ul</a:t>
            </a:r>
            <a:r>
              <a:rPr b="0" lang="en-US" sz="8540" spc="-1" strike="noStrike">
                <a:latin typeface="Arial"/>
              </a:rPr>
              <a:t>ar </a:t>
            </a:r>
            <a:r>
              <a:rPr b="0" lang="en-US" sz="8540" spc="-1" strike="noStrike">
                <a:latin typeface="Arial"/>
              </a:rPr>
              <a:t>W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v</a:t>
            </a:r>
            <a:r>
              <a:rPr b="0" lang="en-US" sz="8540" spc="-1" strike="noStrike">
                <a:latin typeface="Arial"/>
              </a:rPr>
              <a:t>e </a:t>
            </a:r>
            <a:r>
              <a:rPr b="0" lang="en-US" sz="8540" spc="-1" strike="noStrike">
                <a:latin typeface="Arial"/>
              </a:rPr>
              <a:t>D</a:t>
            </a:r>
            <a:r>
              <a:rPr b="0" lang="en-US" sz="8540" spc="-1" strike="noStrike">
                <a:latin typeface="Arial"/>
              </a:rPr>
              <a:t>at</a:t>
            </a:r>
            <a:r>
              <a:rPr b="0" lang="en-US" sz="8540" spc="-1" strike="noStrike">
                <a:latin typeface="Arial"/>
              </a:rPr>
              <a:t>a </a:t>
            </a:r>
            <a:r>
              <a:rPr b="0" lang="en-US" sz="8540" spc="-1" strike="noStrike">
                <a:latin typeface="Arial"/>
              </a:rPr>
              <a:t>a</a:t>
            </a:r>
            <a:r>
              <a:rPr b="0" lang="en-US" sz="8540" spc="-1" strike="noStrike">
                <a:latin typeface="Arial"/>
              </a:rPr>
              <a:t>n</a:t>
            </a:r>
            <a:r>
              <a:rPr b="0" lang="en-US" sz="8540" spc="-1" strike="noStrike">
                <a:latin typeface="Arial"/>
              </a:rPr>
              <a:t>d </a:t>
            </a:r>
            <a:r>
              <a:rPr b="0" lang="en-US" sz="8540" spc="-1" strike="noStrike">
                <a:latin typeface="Arial"/>
              </a:rPr>
              <a:t>M</a:t>
            </a:r>
            <a:r>
              <a:rPr b="0" lang="en-US" sz="8540" spc="-1" strike="noStrike">
                <a:latin typeface="Arial"/>
              </a:rPr>
              <a:t>et</a:t>
            </a:r>
            <a:r>
              <a:rPr b="0" lang="en-US" sz="8540" spc="-1" strike="noStrike">
                <a:latin typeface="Arial"/>
              </a:rPr>
              <a:t>h</a:t>
            </a:r>
            <a:r>
              <a:rPr b="0" lang="en-US" sz="8540" spc="-1" strike="noStrike">
                <a:latin typeface="Arial"/>
              </a:rPr>
              <a:t>o</a:t>
            </a:r>
            <a:r>
              <a:rPr b="0" lang="en-US" sz="8540" spc="-1" strike="noStrike">
                <a:latin typeface="Arial"/>
              </a:rPr>
              <a:t>d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o</a:t>
            </a:r>
            <a:r>
              <a:rPr b="0" lang="en-US" sz="8540" spc="-1" strike="noStrike">
                <a:latin typeface="Arial"/>
              </a:rPr>
              <a:t>g</a:t>
            </a:r>
            <a:r>
              <a:rPr b="0" lang="en-US" sz="8540" spc="-1" strike="noStrike">
                <a:latin typeface="Arial"/>
              </a:rPr>
              <a:t>y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40120" y="2935440"/>
            <a:ext cx="14116680" cy="40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Three timestacks are shown (1Hz, 10s, and 10s w/ 90s on the Y Axis)  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The 1Hz timestack is then used to show foam persistence time in the surf zone 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information is displayed alongside concurrent tabular wave data and wave spectra taken from CDIP Buoy 433.</a:t>
            </a:r>
            <a:endParaRPr b="0" lang="en-US" sz="6210" spc="-1" strike="noStrike"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4517280" y="70855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56760" y="2454480"/>
            <a:ext cx="9015840" cy="683244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10035000" y="2862720"/>
            <a:ext cx="6015600" cy="601560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4123800" y="616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123800" y="5952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4123800" y="5304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4123800" y="5124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 txBox="1"/>
          <p:nvPr/>
        </p:nvSpPr>
        <p:spPr>
          <a:xfrm>
            <a:off x="4522320" y="5021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3s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4558320" y="5885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3s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0120" y="795600"/>
            <a:ext cx="14116680" cy="18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Conclusion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140120" y="2935440"/>
            <a:ext cx="14116680" cy="87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</a:rPr>
              <a:t>Foam persistence seems to be related to period.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</a:rPr>
              <a:t>Difficult to measure, but when you measure delta time over the bar, you can </a:t>
            </a:r>
            <a:r>
              <a:rPr b="0" lang="en-US" sz="6210" spc="-1" strike="noStrike">
                <a:latin typeface="Arial"/>
              </a:rPr>
              <a:t>see that the intense foam signal persists at times that correspond with the </a:t>
            </a:r>
            <a:r>
              <a:rPr b="0" lang="en-US" sz="6210" spc="-1" strike="noStrike">
                <a:latin typeface="Arial"/>
              </a:rPr>
              <a:t>prominent period bins shown in the corresponding 9 band plot.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</a:rPr>
              <a:t>It also appears that if the wave hits the outside sandbar, and reforms, the </a:t>
            </a:r>
            <a:r>
              <a:rPr b="0" lang="en-US" sz="6210" spc="-1" strike="noStrike">
                <a:latin typeface="Arial"/>
              </a:rPr>
              <a:t>inner white water signature will be smaller.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</a:rPr>
              <a:t>Deriving the period/speed of individual waves from imagery is a process </a:t>
            </a:r>
            <a:r>
              <a:rPr b="0" lang="en-US" sz="6210" spc="-1" strike="noStrike">
                <a:latin typeface="Arial"/>
              </a:rPr>
              <a:t>that is probably already done, but this work has implications for choosing </a:t>
            </a:r>
            <a:r>
              <a:rPr b="0" lang="en-US" sz="6210" spc="-1" strike="noStrike">
                <a:latin typeface="Arial"/>
              </a:rPr>
              <a:t>the average or dominant period measurement when making engineering </a:t>
            </a:r>
            <a:r>
              <a:rPr b="0" lang="en-US" sz="6210" spc="-1" strike="noStrike">
                <a:latin typeface="Arial"/>
              </a:rPr>
              <a:t>products that utilize linear wave theory, the Stockdon equation, etc… </a:t>
            </a:r>
            <a:endParaRPr b="0" lang="en-US" sz="6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6680" cy="18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1)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5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7</a:t>
            </a:r>
            <a:r>
              <a:rPr b="0" lang="en-US" sz="8540" spc="-1" strike="noStrike">
                <a:latin typeface="Arial"/>
              </a:rPr>
              <a:t>5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4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88" name=""/>
          <p:cNvGraphicFramePr/>
          <p:nvPr/>
        </p:nvGraphicFramePr>
        <p:xfrm>
          <a:off x="377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34560" y="6157800"/>
            <a:ext cx="5478480" cy="54784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8686800" y="1820160"/>
            <a:ext cx="7575840" cy="793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5676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830268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56000" y="6186960"/>
            <a:ext cx="7180560" cy="54414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8302680" y="5943600"/>
            <a:ext cx="774252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56760" y="2454480"/>
            <a:ext cx="9015840" cy="68324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0035000" y="2862720"/>
            <a:ext cx="6015600" cy="60156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7495200" y="57150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7507800" y="4800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7495200" y="30870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3907800" y="7464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3907800" y="670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3871800" y="544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3871800" y="4332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3871800" y="3432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 txBox="1"/>
          <p:nvPr/>
        </p:nvSpPr>
        <p:spPr>
          <a:xfrm>
            <a:off x="3852000" y="6942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12s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3852360" y="5898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20s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852360" y="4782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19s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852360" y="3738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14s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452360" y="5106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14s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488360" y="3738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25s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6680" cy="18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2)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0</a:t>
            </a:r>
            <a:r>
              <a:rPr b="0" lang="en-US" sz="8540" spc="-1" strike="noStrike">
                <a:latin typeface="Arial"/>
              </a:rPr>
              <a:t>9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12" name=""/>
          <p:cNvGraphicFramePr/>
          <p:nvPr/>
        </p:nvGraphicFramePr>
        <p:xfrm>
          <a:off x="341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5840" cy="793368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8480" cy="54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5676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8302680" y="110160"/>
            <a:ext cx="7740360" cy="58658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756000" y="6186960"/>
            <a:ext cx="7180560" cy="54414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8302680" y="5943600"/>
            <a:ext cx="7742520" cy="58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56760" y="2454480"/>
            <a:ext cx="9015840" cy="68324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0035000" y="2862720"/>
            <a:ext cx="6015600" cy="601560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3655800" y="814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3655800" y="724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3655800" y="6168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3655800" y="5196600"/>
            <a:ext cx="457200" cy="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 txBox="1"/>
          <p:nvPr/>
        </p:nvSpPr>
        <p:spPr>
          <a:xfrm>
            <a:off x="3636360" y="7554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16s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3657600" y="65116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17s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3636360" y="5502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16s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40120" y="-1515600"/>
            <a:ext cx="14116680" cy="50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3) </a:t>
            </a:r>
            <a:r>
              <a:rPr b="0" lang="en-US" sz="8540" spc="-1" strike="noStrike">
                <a:latin typeface="Arial"/>
              </a:rPr>
              <a:t>C</a:t>
            </a:r>
            <a:r>
              <a:rPr b="0" lang="en-US" sz="8540" spc="-1" strike="noStrike">
                <a:latin typeface="Arial"/>
              </a:rPr>
              <a:t>ol</a:t>
            </a:r>
            <a:r>
              <a:rPr b="0" lang="en-US" sz="8540" spc="-1" strike="noStrike">
                <a:latin typeface="Arial"/>
              </a:rPr>
              <a:t>le</a:t>
            </a:r>
            <a:r>
              <a:rPr b="0" lang="en-US" sz="8540" spc="-1" strike="noStrike">
                <a:latin typeface="Arial"/>
              </a:rPr>
              <a:t>ct 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6</a:t>
            </a:r>
            <a:r>
              <a:rPr b="0" lang="en-US" sz="8540" spc="-1" strike="noStrike">
                <a:latin typeface="Arial"/>
              </a:rPr>
              <a:t>9</a:t>
            </a:r>
            <a:r>
              <a:rPr b="0" lang="en-US" sz="8540" spc="-1" strike="noStrike">
                <a:latin typeface="Arial"/>
              </a:rPr>
              <a:t>5</a:t>
            </a:r>
            <a:r>
              <a:rPr b="0" lang="en-US" sz="8540" spc="-1" strike="noStrike">
                <a:latin typeface="Arial"/>
              </a:rPr>
              <a:t>4</a:t>
            </a:r>
            <a:r>
              <a:rPr b="0" lang="en-US" sz="8540" spc="-1" strike="noStrike">
                <a:latin typeface="Arial"/>
              </a:rPr>
              <a:t>1</a:t>
            </a:r>
            <a:r>
              <a:rPr b="0" lang="en-US" sz="8540" spc="-1" strike="noStrike">
                <a:latin typeface="Arial"/>
              </a:rPr>
              <a:t>3</a:t>
            </a:r>
            <a:r>
              <a:rPr b="0" lang="en-US" sz="8540" spc="-1" strike="noStrike">
                <a:latin typeface="Arial"/>
              </a:rPr>
              <a:t>8</a:t>
            </a:r>
            <a:r>
              <a:rPr b="0" lang="en-US" sz="8540" spc="-1" strike="noStrike">
                <a:latin typeface="Arial"/>
              </a:rPr>
              <a:t>5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29" name=""/>
          <p:cNvGraphicFramePr/>
          <p:nvPr/>
        </p:nvGraphicFramePr>
        <p:xfrm>
          <a:off x="305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5840" cy="79336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8480" cy="54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2023-02-03T11:05:46Z</dcterms:created>
  <dc:creator/>
  <dc:description/>
  <dc:language>en-US</dc:language>
  <cp:lastModifiedBy/>
  <dcterms:modified xsi:type="dcterms:W3CDTF">2023-03-02T09:52:23Z</dcterms:modified>
  <cp:revision>61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