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1.tif" ContentType="image/tiff"/>
  <Override PartName="/ppt/media/image10.png" ContentType="image/png"/>
  <Override PartName="/ppt/media/image8.tif" ContentType="image/tiff"/>
  <Override PartName="/ppt/media/image9.png" ContentType="image/png"/>
  <Override PartName="/ppt/media/image5.tif" ContentType="image/tiff"/>
  <Override PartName="/ppt/media/image4.png" ContentType="image/png"/>
  <Override PartName="/ppt/media/image19.png" ContentType="image/png"/>
  <Override PartName="/ppt/media/image1.png" ContentType="image/png"/>
  <Override PartName="/ppt/media/image18.png" ContentType="image/png"/>
  <Override PartName="/ppt/media/image14.tif" ContentType="image/tiff"/>
  <Override PartName="/ppt/media/image16.png" ContentType="image/png"/>
  <Override PartName="/ppt/media/image15.png" ContentType="image/png"/>
  <Override PartName="/ppt/media/image2.tif" ContentType="image/tiff"/>
  <Override PartName="/ppt/media/image6.png" ContentType="image/png"/>
  <Override PartName="/ppt/media/image17.tif" ContentType="image/tiff"/>
  <Override PartName="/ppt/media/image3.tif" ContentType="image/tiff"/>
  <Override PartName="/ppt/media/image20.tif" ContentType="image/tiff"/>
  <Override PartName="/ppt/media/image7.png" ContentType="image/png"/>
  <Override PartName="/ppt/media/image1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6405225" cy="117411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7C1C5D0-A568-4A38-B8B7-D435273FE67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820080" y="27471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72EA77-EBF1-46EA-BA82-CD5C3A0AAC4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E5D9D81-2B83-4C8C-ADDC-EBACBE4E5AF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82008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81184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1080396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82008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581184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1080396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7B6235A-CF10-4FFE-8483-533AB4D62E1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43C5327-2173-4EC8-8F64-582B9F8296F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820080" y="2747160"/>
            <a:ext cx="14764320" cy="6809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B04D73E-B559-42F6-92F6-3EE6E652A36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820080" y="2747160"/>
            <a:ext cx="14764320" cy="68094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CB92996-4391-4FB3-AC22-1B2932EE6F8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3BA6E50-97A1-4590-90CD-F9EF5C87A0A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04706E7-2598-4795-89AE-77AD1500423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20080" y="468360"/>
            <a:ext cx="14764320" cy="9087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740A354-FCA7-428C-AD88-277A96B7631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C785F59-6B2C-40B6-A917-F5982CC50D9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820080" y="2747160"/>
            <a:ext cx="14764320" cy="6809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F592B4-B149-4409-8C17-8CC3032015D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49ABE1F-8C7D-49F9-B759-53FF37BA63E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EF6E5E1-6EB7-4FFC-BBEF-2B24C01A0A1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820080" y="27471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549D749-34E9-4DBC-A9D4-6BC29FDC200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1D547BA-A20D-48BC-A3A0-AE6B03421E3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82008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81184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1080396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82008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581184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1080396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29F0543-A7E1-41C4-B2A4-099A0C9A248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820080" y="2747160"/>
            <a:ext cx="14764320" cy="68094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F97185C-BD43-4F06-9ED3-0E796864EE0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9D1182-AF0A-4937-999D-E6DBA2E52DE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2DBAFA-7224-409E-A20E-2C2502C9C00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0080" y="468360"/>
            <a:ext cx="14764320" cy="9087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AF48A3-A242-49F3-8FF3-4715C15D921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2DFF1F-38F0-4273-8861-036F539956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00B4C98-D3B3-4552-BDC4-4ABE5251345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92C132-D9A5-49B1-9AF0-876E9660C9F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5721840" y="10401120"/>
            <a:ext cx="4966560" cy="75276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11606040" y="10401120"/>
            <a:ext cx="3648600" cy="75276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BF81A9D3-2C92-4B8B-A588-C11067A2BE71}" type="slidenum">
              <a:rPr b="0" lang="en-US" sz="1400" spc="-1" strike="noStrike">
                <a:latin typeface="Times New Roman"/>
              </a:rPr>
              <a:t>&lt;number&gt;</a:t>
            </a:fld>
            <a:endParaRPr b="0" lang="en-US" sz="1400" spc="-1" strike="noStrike">
              <a:latin typeface="Times New Roman"/>
            </a:endParaRPr>
          </a:p>
        </p:txBody>
      </p:sp>
      <p:sp>
        <p:nvSpPr>
          <p:cNvPr id="2" name="PlaceHolder 3"/>
          <p:cNvSpPr>
            <a:spLocks noGrp="1"/>
          </p:cNvSpPr>
          <p:nvPr>
            <p:ph type="dt" idx="3"/>
          </p:nvPr>
        </p:nvSpPr>
        <p:spPr>
          <a:xfrm>
            <a:off x="1140120" y="10401120"/>
            <a:ext cx="3648600" cy="7527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 name="PlaceHolder 5"/>
          <p:cNvSpPr>
            <a:spLocks noGrp="1"/>
          </p:cNvSpPr>
          <p:nvPr>
            <p:ph type="body"/>
          </p:nvPr>
        </p:nvSpPr>
        <p:spPr>
          <a:xfrm>
            <a:off x="820080" y="2747160"/>
            <a:ext cx="14764320" cy="680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5721840" y="10401120"/>
            <a:ext cx="4966560" cy="75276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11606040" y="10401120"/>
            <a:ext cx="3648600" cy="75276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DEB8F551-BE24-42B9-AF7A-7F7E1DEC8D70}"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1140120" y="10401120"/>
            <a:ext cx="3648600" cy="7527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5" name="PlaceHolder 5"/>
          <p:cNvSpPr>
            <a:spLocks noGrp="1"/>
          </p:cNvSpPr>
          <p:nvPr>
            <p:ph type="body"/>
          </p:nvPr>
        </p:nvSpPr>
        <p:spPr>
          <a:xfrm>
            <a:off x="820080" y="2747160"/>
            <a:ext cx="14764320" cy="680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image" Target="../media/image3.ti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tif"/><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tif"/><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tif"/><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tif"/><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tif"/><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140120" y="79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A</a:t>
            </a:r>
            <a:r>
              <a:rPr b="0" lang="en-US" sz="8540" spc="-1" strike="noStrike">
                <a:latin typeface="Arial"/>
              </a:rPr>
              <a:t>pr</a:t>
            </a:r>
            <a:r>
              <a:rPr b="0" lang="en-US" sz="8540" spc="-1" strike="noStrike">
                <a:latin typeface="Arial"/>
              </a:rPr>
              <a:t>il </a:t>
            </a:r>
            <a:r>
              <a:rPr b="0" lang="en-US" sz="8540" spc="-1" strike="noStrike">
                <a:latin typeface="Arial"/>
              </a:rPr>
              <a:t>1</a:t>
            </a:r>
            <a:r>
              <a:rPr b="0" lang="en-US" sz="8540" spc="-1" strike="noStrike">
                <a:latin typeface="Arial"/>
              </a:rPr>
              <a:t>0t</a:t>
            </a:r>
            <a:r>
              <a:rPr b="0" lang="en-US" sz="8540" spc="-1" strike="noStrike">
                <a:latin typeface="Arial"/>
              </a:rPr>
              <a:t>h </a:t>
            </a:r>
            <a:r>
              <a:rPr b="0" lang="en-US" sz="8540" spc="-1" strike="noStrike">
                <a:latin typeface="Arial"/>
              </a:rPr>
              <a:t>2</a:t>
            </a:r>
            <a:r>
              <a:rPr b="0" lang="en-US" sz="8540" spc="-1" strike="noStrike">
                <a:latin typeface="Arial"/>
              </a:rPr>
              <a:t>0</a:t>
            </a:r>
            <a:r>
              <a:rPr b="0" lang="en-US" sz="8540" spc="-1" strike="noStrike">
                <a:latin typeface="Arial"/>
              </a:rPr>
              <a:t>2</a:t>
            </a:r>
            <a:r>
              <a:rPr b="0" lang="en-US" sz="8540" spc="-1" strike="noStrike">
                <a:latin typeface="Arial"/>
              </a:rPr>
              <a:t>3</a:t>
            </a:r>
            <a:endParaRPr b="0" lang="en-US" sz="8540" spc="-1" strike="noStrike">
              <a:latin typeface="Arial"/>
            </a:endParaRPr>
          </a:p>
        </p:txBody>
      </p:sp>
      <p:sp>
        <p:nvSpPr>
          <p:cNvPr id="83" name="PlaceHolder 2"/>
          <p:cNvSpPr>
            <a:spLocks noGrp="1"/>
          </p:cNvSpPr>
          <p:nvPr>
            <p:ph type="subTitle"/>
          </p:nvPr>
        </p:nvSpPr>
        <p:spPr>
          <a:xfrm>
            <a:off x="1140120" y="2935440"/>
            <a:ext cx="14114520" cy="6388560"/>
          </a:xfrm>
          <a:prstGeom prst="rect">
            <a:avLst/>
          </a:prstGeom>
          <a:noFill/>
          <a:ln w="0">
            <a:noFill/>
          </a:ln>
        </p:spPr>
        <p:txBody>
          <a:bodyPr lIns="0" rIns="0" tIns="0" bIns="0" anchor="ctr">
            <a:noAutofit/>
          </a:bodyPr>
          <a:p>
            <a:pPr algn="ctr">
              <a:lnSpc>
                <a:spcPct val="100000"/>
              </a:lnSpc>
              <a:buNone/>
            </a:pPr>
            <a:endParaRPr b="0" lang="en-US" sz="6210" spc="-1" strike="noStrike">
              <a:latin typeface="Arial"/>
            </a:endParaRPr>
          </a:p>
          <a:p>
            <a:pPr algn="ctr">
              <a:lnSpc>
                <a:spcPct val="100000"/>
              </a:lnSpc>
              <a:buNone/>
            </a:pPr>
            <a:r>
              <a:rPr b="0" lang="en-US" sz="6210" spc="-1" strike="noStrike">
                <a:latin typeface="Arial"/>
              </a:rPr>
              <a:t>Mi</a:t>
            </a:r>
            <a:r>
              <a:rPr b="0" lang="en-US" sz="6210" spc="-1" strike="noStrike">
                <a:latin typeface="Arial"/>
              </a:rPr>
              <a:t>ni </a:t>
            </a:r>
            <a:r>
              <a:rPr b="0" lang="en-US" sz="6210" spc="-1" strike="noStrike">
                <a:latin typeface="Arial"/>
              </a:rPr>
              <a:t>Ar</a:t>
            </a:r>
            <a:r>
              <a:rPr b="0" lang="en-US" sz="6210" spc="-1" strike="noStrike">
                <a:latin typeface="Arial"/>
              </a:rPr>
              <a:t>gu</a:t>
            </a:r>
            <a:r>
              <a:rPr b="0" lang="en-US" sz="6210" spc="-1" strike="noStrike">
                <a:latin typeface="Arial"/>
              </a:rPr>
              <a:t>s </a:t>
            </a:r>
            <a:r>
              <a:rPr b="0" lang="en-US" sz="6210" spc="-1" strike="noStrike">
                <a:latin typeface="Arial"/>
              </a:rPr>
              <a:t>Ti</a:t>
            </a:r>
            <a:r>
              <a:rPr b="0" lang="en-US" sz="6210" spc="-1" strike="noStrike">
                <a:latin typeface="Arial"/>
              </a:rPr>
              <a:t>m</a:t>
            </a:r>
            <a:r>
              <a:rPr b="0" lang="en-US" sz="6210" spc="-1" strike="noStrike">
                <a:latin typeface="Arial"/>
              </a:rPr>
              <a:t>ex </a:t>
            </a:r>
            <a:r>
              <a:rPr b="0" lang="en-US" sz="6210" spc="-1" strike="noStrike">
                <a:latin typeface="Arial"/>
              </a:rPr>
              <a:t>Se</a:t>
            </a:r>
            <a:r>
              <a:rPr b="0" lang="en-US" sz="6210" spc="-1" strike="noStrike">
                <a:latin typeface="Arial"/>
              </a:rPr>
              <a:t>ns</a:t>
            </a:r>
            <a:r>
              <a:rPr b="0" lang="en-US" sz="6210" spc="-1" strike="noStrike">
                <a:latin typeface="Arial"/>
              </a:rPr>
              <a:t>itiv</a:t>
            </a:r>
            <a:r>
              <a:rPr b="0" lang="en-US" sz="6210" spc="-1" strike="noStrike">
                <a:latin typeface="Arial"/>
              </a:rPr>
              <a:t>ity </a:t>
            </a:r>
            <a:r>
              <a:rPr b="0" lang="en-US" sz="6210" spc="-1" strike="noStrike">
                <a:latin typeface="Arial"/>
              </a:rPr>
              <a:t>An</a:t>
            </a:r>
            <a:r>
              <a:rPr b="0" lang="en-US" sz="6210" spc="-1" strike="noStrike">
                <a:latin typeface="Arial"/>
              </a:rPr>
              <a:t>al</a:t>
            </a:r>
            <a:r>
              <a:rPr b="0" lang="en-US" sz="6210" spc="-1" strike="noStrike">
                <a:latin typeface="Arial"/>
              </a:rPr>
              <a:t>ys</a:t>
            </a:r>
            <a:r>
              <a:rPr b="0" lang="en-US" sz="6210" spc="-1" strike="noStrike">
                <a:latin typeface="Arial"/>
              </a:rPr>
              <a:t>is: </a:t>
            </a:r>
            <a:r>
              <a:rPr b="0" lang="en-US" sz="6210" spc="-1" strike="noStrike">
                <a:latin typeface="Arial"/>
              </a:rPr>
              <a:t>Im</a:t>
            </a:r>
            <a:r>
              <a:rPr b="0" lang="en-US" sz="6210" spc="-1" strike="noStrike">
                <a:latin typeface="Arial"/>
              </a:rPr>
              <a:t>ag</a:t>
            </a:r>
            <a:r>
              <a:rPr b="0" lang="en-US" sz="6210" spc="-1" strike="noStrike">
                <a:latin typeface="Arial"/>
              </a:rPr>
              <a:t>e </a:t>
            </a:r>
            <a:r>
              <a:rPr b="0" lang="en-US" sz="6210" spc="-1" strike="noStrike">
                <a:latin typeface="Arial"/>
              </a:rPr>
              <a:t>C</a:t>
            </a:r>
            <a:r>
              <a:rPr b="0" lang="en-US" sz="6210" spc="-1" strike="noStrike">
                <a:latin typeface="Arial"/>
              </a:rPr>
              <a:t>or</a:t>
            </a:r>
            <a:r>
              <a:rPr b="0" lang="en-US" sz="6210" spc="-1" strike="noStrike">
                <a:latin typeface="Arial"/>
              </a:rPr>
              <a:t>rel</a:t>
            </a:r>
            <a:r>
              <a:rPr b="0" lang="en-US" sz="6210" spc="-1" strike="noStrike">
                <a:latin typeface="Arial"/>
              </a:rPr>
              <a:t>ati</a:t>
            </a:r>
            <a:r>
              <a:rPr b="0" lang="en-US" sz="6210" spc="-1" strike="noStrike">
                <a:latin typeface="Arial"/>
              </a:rPr>
              <a:t>on </a:t>
            </a:r>
            <a:r>
              <a:rPr b="0" lang="en-US" sz="6210" spc="-1" strike="noStrike">
                <a:latin typeface="Arial"/>
              </a:rPr>
              <a:t>wit</a:t>
            </a:r>
            <a:r>
              <a:rPr b="0" lang="en-US" sz="6210" spc="-1" strike="noStrike">
                <a:latin typeface="Arial"/>
              </a:rPr>
              <a:t>h </a:t>
            </a:r>
            <a:r>
              <a:rPr b="0" lang="en-US" sz="6210" spc="-1" strike="noStrike">
                <a:latin typeface="Arial"/>
              </a:rPr>
              <a:t>M</a:t>
            </a:r>
            <a:r>
              <a:rPr b="0" lang="en-US" sz="6210" spc="-1" strike="noStrike">
                <a:latin typeface="Arial"/>
              </a:rPr>
              <a:t>as</a:t>
            </a:r>
            <a:r>
              <a:rPr b="0" lang="en-US" sz="6210" spc="-1" strike="noStrike">
                <a:latin typeface="Arial"/>
              </a:rPr>
              <a:t>k </a:t>
            </a:r>
            <a:r>
              <a:rPr b="0" lang="en-US" sz="6210" spc="-1" strike="noStrike">
                <a:latin typeface="Arial"/>
              </a:rPr>
              <a:t>(1</a:t>
            </a:r>
            <a:r>
              <a:rPr b="0" lang="en-US" sz="6210" spc="-1" strike="noStrike">
                <a:latin typeface="Arial"/>
              </a:rPr>
              <a:t>0 </a:t>
            </a:r>
            <a:r>
              <a:rPr b="0" lang="en-US" sz="6210" spc="-1" strike="noStrike">
                <a:latin typeface="Arial"/>
              </a:rPr>
              <a:t>mi</a:t>
            </a:r>
            <a:r>
              <a:rPr b="0" lang="en-US" sz="6210" spc="-1" strike="noStrike">
                <a:latin typeface="Arial"/>
              </a:rPr>
              <a:t>nu</a:t>
            </a:r>
            <a:r>
              <a:rPr b="0" lang="en-US" sz="6210" spc="-1" strike="noStrike">
                <a:latin typeface="Arial"/>
              </a:rPr>
              <a:t>te </a:t>
            </a:r>
            <a:r>
              <a:rPr b="0" lang="en-US" sz="6210" spc="-1" strike="noStrike">
                <a:latin typeface="Arial"/>
              </a:rPr>
              <a:t>be</a:t>
            </a:r>
            <a:r>
              <a:rPr b="0" lang="en-US" sz="6210" spc="-1" strike="noStrike">
                <a:latin typeface="Arial"/>
              </a:rPr>
              <a:t>nc</a:t>
            </a:r>
            <a:r>
              <a:rPr b="0" lang="en-US" sz="6210" spc="-1" strike="noStrike">
                <a:latin typeface="Arial"/>
              </a:rPr>
              <a:t>h</a:t>
            </a:r>
            <a:r>
              <a:rPr b="0" lang="en-US" sz="6210" spc="-1" strike="noStrike">
                <a:latin typeface="Arial"/>
              </a:rPr>
              <a:t>m</a:t>
            </a:r>
            <a:r>
              <a:rPr b="0" lang="en-US" sz="6210" spc="-1" strike="noStrike">
                <a:latin typeface="Arial"/>
              </a:rPr>
              <a:t>ar</a:t>
            </a:r>
            <a:r>
              <a:rPr b="0" lang="en-US" sz="6210" spc="-1" strike="noStrike">
                <a:latin typeface="Arial"/>
              </a:rPr>
              <a:t>k)</a:t>
            </a:r>
            <a:endParaRPr b="0" lang="en-US" sz="6210" spc="-1" strike="noStrike">
              <a:latin typeface="Arial"/>
            </a:endParaRPr>
          </a:p>
          <a:p>
            <a:pPr algn="ctr">
              <a:lnSpc>
                <a:spcPct val="100000"/>
              </a:lnSpc>
              <a:buNone/>
            </a:pPr>
            <a:endParaRPr b="0" lang="en-US" sz="6210" spc="-1" strike="noStrike">
              <a:latin typeface="Arial"/>
            </a:endParaRPr>
          </a:p>
          <a:p>
            <a:pPr algn="ctr">
              <a:lnSpc>
                <a:spcPct val="100000"/>
              </a:lnSpc>
              <a:buNone/>
            </a:pPr>
            <a:endParaRPr b="0" lang="en-US" sz="621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140120" y="394560"/>
            <a:ext cx="14114160" cy="241956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Conclusions </a:t>
            </a:r>
            <a:endParaRPr b="0" lang="en-US" sz="8540" spc="-1" strike="noStrike">
              <a:latin typeface="Arial"/>
            </a:endParaRPr>
          </a:p>
        </p:txBody>
      </p:sp>
      <p:sp>
        <p:nvSpPr>
          <p:cNvPr id="128" name="PlaceHolder 2"/>
          <p:cNvSpPr>
            <a:spLocks noGrp="1"/>
          </p:cNvSpPr>
          <p:nvPr>
            <p:ph/>
          </p:nvPr>
        </p:nvSpPr>
        <p:spPr>
          <a:xfrm>
            <a:off x="1140120" y="2683440"/>
            <a:ext cx="14114160" cy="7374240"/>
          </a:xfrm>
          <a:prstGeom prst="rect">
            <a:avLst/>
          </a:prstGeom>
          <a:noFill/>
          <a:ln w="0">
            <a:noFill/>
          </a:ln>
        </p:spPr>
        <p:txBody>
          <a:bodyPr lIns="0" rIns="0" tIns="0" bIns="0" anchor="t">
            <a:normAutofit fontScale="49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This slide deck documents a statistical comparison of downsampled imagery (90 frames) and the total imagery record (1200 frames) for a given amount of time (10 minutes).</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use of cropped imagery appears to have resulted in less image noise, and an overall improvement in Pearson Correlation Coefficient scores across all 6 collects. </a:t>
            </a:r>
            <a:endParaRPr b="0" lang="en-US" sz="6210" spc="-1" strike="noStrike">
              <a:latin typeface="Arial"/>
            </a:endParaRPr>
          </a:p>
          <a:p>
            <a:pPr lvl="1" marL="864000" indent="-324000">
              <a:lnSpc>
                <a:spcPct val="100000"/>
              </a:lnSpc>
              <a:spcBef>
                <a:spcPts val="1134"/>
              </a:spcBef>
              <a:buClr>
                <a:srgbClr val="000000"/>
              </a:buClr>
              <a:buSzPct val="75000"/>
              <a:buFont typeface="Symbol"/>
              <a:buChar char=""/>
            </a:pPr>
            <a:r>
              <a:rPr b="0" lang="en-US" sz="6210" spc="-1" strike="noStrike">
                <a:latin typeface="Arial"/>
                <a:ea typeface="Noto Sans CJK SC"/>
              </a:rPr>
              <a:t>Image noise includes but is not limited to, changes in cloud patterns, variations in incident light striking the sand and dune grass, and motion of the dune grass.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This work demonstrates that </a:t>
            </a:r>
            <a:r>
              <a:rPr b="0" lang="en-US" sz="6210" spc="-1" strike="noStrike" u="sng">
                <a:uFillTx/>
                <a:latin typeface="Arial"/>
                <a:ea typeface="Noto Sans CJK SC"/>
              </a:rPr>
              <a:t>a downsampled Timex created using 7.5% of the image record is approximately 99.8% as good</a:t>
            </a:r>
            <a:r>
              <a:rPr b="0" lang="en-US" sz="6210" spc="-1" strike="noStrike">
                <a:latin typeface="Arial"/>
                <a:ea typeface="Noto Sans CJK SC"/>
              </a:rPr>
              <a:t> as using the full collect, if the duration of time of the two images are collected over is the same.</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Same analysis using other statistical image products?  Depending on results, downsampling may have implications for CorpsCam systems, sampling techniques, and data storage/processing, from trailcams to Big Argus.  </a:t>
            </a:r>
            <a:endParaRPr b="0" lang="en-US" sz="6210" spc="-1" strike="noStrike">
              <a:latin typeface="Arial"/>
            </a:endParaRPr>
          </a:p>
          <a:p>
            <a:pPr>
              <a:lnSpc>
                <a:spcPct val="100000"/>
              </a:lnSpc>
              <a:spcBef>
                <a:spcPts val="2744"/>
              </a:spcBef>
              <a:buNone/>
            </a:pPr>
            <a:endParaRPr b="0" lang="en-US" sz="621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140120" y="394560"/>
            <a:ext cx="14114520" cy="2419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T</a:t>
            </a:r>
            <a:r>
              <a:rPr b="0" lang="en-US" sz="8540" spc="-1" strike="noStrike">
                <a:latin typeface="Arial"/>
              </a:rPr>
              <a:t>a</a:t>
            </a:r>
            <a:r>
              <a:rPr b="0" lang="en-US" sz="8540" spc="-1" strike="noStrike">
                <a:latin typeface="Arial"/>
              </a:rPr>
              <a:t>b</a:t>
            </a:r>
            <a:r>
              <a:rPr b="0" lang="en-US" sz="8540" spc="-1" strike="noStrike">
                <a:latin typeface="Arial"/>
              </a:rPr>
              <a:t>ul</a:t>
            </a:r>
            <a:r>
              <a:rPr b="0" lang="en-US" sz="8540" spc="-1" strike="noStrike">
                <a:latin typeface="Arial"/>
              </a:rPr>
              <a:t>ar </a:t>
            </a:r>
            <a:r>
              <a:rPr b="0" lang="en-US" sz="8540" spc="-1" strike="noStrike">
                <a:latin typeface="Arial"/>
              </a:rPr>
              <a:t>W</a:t>
            </a:r>
            <a:r>
              <a:rPr b="0" lang="en-US" sz="8540" spc="-1" strike="noStrike">
                <a:latin typeface="Arial"/>
              </a:rPr>
              <a:t>a</a:t>
            </a:r>
            <a:r>
              <a:rPr b="0" lang="en-US" sz="8540" spc="-1" strike="noStrike">
                <a:latin typeface="Arial"/>
              </a:rPr>
              <a:t>v</a:t>
            </a:r>
            <a:r>
              <a:rPr b="0" lang="en-US" sz="8540" spc="-1" strike="noStrike">
                <a:latin typeface="Arial"/>
              </a:rPr>
              <a:t>e </a:t>
            </a:r>
            <a:r>
              <a:rPr b="0" lang="en-US" sz="8540" spc="-1" strike="noStrike">
                <a:latin typeface="Arial"/>
              </a:rPr>
              <a:t>D</a:t>
            </a:r>
            <a:r>
              <a:rPr b="0" lang="en-US" sz="8540" spc="-1" strike="noStrike">
                <a:latin typeface="Arial"/>
              </a:rPr>
              <a:t>at</a:t>
            </a:r>
            <a:r>
              <a:rPr b="0" lang="en-US" sz="8540" spc="-1" strike="noStrike">
                <a:latin typeface="Arial"/>
              </a:rPr>
              <a:t>a </a:t>
            </a:r>
            <a:r>
              <a:rPr b="0" lang="en-US" sz="8540" spc="-1" strike="noStrike">
                <a:latin typeface="Arial"/>
              </a:rPr>
              <a:t>a</a:t>
            </a:r>
            <a:r>
              <a:rPr b="0" lang="en-US" sz="8540" spc="-1" strike="noStrike">
                <a:latin typeface="Arial"/>
              </a:rPr>
              <a:t>n</a:t>
            </a:r>
            <a:r>
              <a:rPr b="0" lang="en-US" sz="8540" spc="-1" strike="noStrike">
                <a:latin typeface="Arial"/>
              </a:rPr>
              <a:t>d </a:t>
            </a:r>
            <a:r>
              <a:rPr b="0" lang="en-US" sz="8540" spc="-1" strike="noStrike">
                <a:latin typeface="Arial"/>
              </a:rPr>
              <a:t>M</a:t>
            </a:r>
            <a:r>
              <a:rPr b="0" lang="en-US" sz="8540" spc="-1" strike="noStrike">
                <a:latin typeface="Arial"/>
              </a:rPr>
              <a:t>et</a:t>
            </a:r>
            <a:r>
              <a:rPr b="0" lang="en-US" sz="8540" spc="-1" strike="noStrike">
                <a:latin typeface="Arial"/>
              </a:rPr>
              <a:t>h</a:t>
            </a:r>
            <a:r>
              <a:rPr b="0" lang="en-US" sz="8540" spc="-1" strike="noStrike">
                <a:latin typeface="Arial"/>
              </a:rPr>
              <a:t>o</a:t>
            </a:r>
            <a:r>
              <a:rPr b="0" lang="en-US" sz="8540" spc="-1" strike="noStrike">
                <a:latin typeface="Arial"/>
              </a:rPr>
              <a:t>d</a:t>
            </a:r>
            <a:r>
              <a:rPr b="0" lang="en-US" sz="8540" spc="-1" strike="noStrike">
                <a:latin typeface="Arial"/>
              </a:rPr>
              <a:t>ol</a:t>
            </a:r>
            <a:r>
              <a:rPr b="0" lang="en-US" sz="8540" spc="-1" strike="noStrike">
                <a:latin typeface="Arial"/>
              </a:rPr>
              <a:t>o</a:t>
            </a:r>
            <a:r>
              <a:rPr b="0" lang="en-US" sz="8540" spc="-1" strike="noStrike">
                <a:latin typeface="Arial"/>
              </a:rPr>
              <a:t>g</a:t>
            </a:r>
            <a:r>
              <a:rPr b="0" lang="en-US" sz="8540" spc="-1" strike="noStrike">
                <a:latin typeface="Arial"/>
              </a:rPr>
              <a:t>y </a:t>
            </a:r>
            <a:endParaRPr b="0" lang="en-US" sz="8540" spc="-1" strike="noStrike">
              <a:latin typeface="Arial"/>
            </a:endParaRPr>
          </a:p>
        </p:txBody>
      </p:sp>
      <p:sp>
        <p:nvSpPr>
          <p:cNvPr id="85" name="PlaceHolder 2"/>
          <p:cNvSpPr>
            <a:spLocks noGrp="1"/>
          </p:cNvSpPr>
          <p:nvPr>
            <p:ph/>
          </p:nvPr>
        </p:nvSpPr>
        <p:spPr>
          <a:xfrm>
            <a:off x="1140120" y="2935440"/>
            <a:ext cx="14114520" cy="4043880"/>
          </a:xfrm>
          <a:prstGeom prst="rect">
            <a:avLst/>
          </a:prstGeom>
          <a:noFill/>
          <a:ln w="0">
            <a:noFill/>
          </a:ln>
        </p:spPr>
        <p:txBody>
          <a:bodyPr lIns="0" rIns="0" tIns="0" bIns="0" anchor="t">
            <a:normAutofit fontScale="41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An Image Correlation analysis using the numpy.corrcoef function was conducted for each Mini Argus collect listed on the table below.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function returns the Pearson correlation coefficient (r), which describes the strength and direction of the linear relationship between two images.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To conduct the test, 7 Timex sampling schemes, ranging between 1.5 and 15.0 minutes (1.5, 3.0, 4.5, 6.0, 7.5, 9.0, 15.0min), were cropped to remove the foreground and sky, leaving only the surf zone, then compared to an Argus Style benchmark Timex (10 minutes @ 2Hz).</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sampling scheme with the highest correlation for each set of wave conditions is highlighted in red.   </a:t>
            </a:r>
            <a:endParaRPr b="0" lang="en-US" sz="6210" spc="-1" strike="noStrike">
              <a:latin typeface="Arial"/>
            </a:endParaRPr>
          </a:p>
        </p:txBody>
      </p:sp>
      <p:graphicFrame>
        <p:nvGraphicFramePr>
          <p:cNvPr id="86" name=""/>
          <p:cNvGraphicFramePr/>
          <p:nvPr/>
        </p:nvGraphicFramePr>
        <p:xfrm>
          <a:off x="1133280" y="70855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87" name="" descr=""/>
          <p:cNvPicPr/>
          <p:nvPr/>
        </p:nvPicPr>
        <p:blipFill>
          <a:blip r:embed="rId1"/>
          <a:srcRect l="0" t="0" r="17715" b="0"/>
          <a:stretch/>
        </p:blipFill>
        <p:spPr>
          <a:xfrm>
            <a:off x="9354960" y="7020720"/>
            <a:ext cx="6753600" cy="4222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176120" y="106560"/>
            <a:ext cx="14114520" cy="2419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E</a:t>
            </a:r>
            <a:r>
              <a:rPr b="0" lang="en-US" sz="8540" spc="-1" strike="noStrike">
                <a:latin typeface="Arial"/>
              </a:rPr>
              <a:t>x</a:t>
            </a:r>
            <a:r>
              <a:rPr b="0" lang="en-US" sz="8540" spc="-1" strike="noStrike">
                <a:latin typeface="Arial"/>
              </a:rPr>
              <a:t>a</a:t>
            </a:r>
            <a:r>
              <a:rPr b="0" lang="en-US" sz="8540" spc="-1" strike="noStrike">
                <a:latin typeface="Arial"/>
              </a:rPr>
              <a:t>m</a:t>
            </a:r>
            <a:r>
              <a:rPr b="0" lang="en-US" sz="8540" spc="-1" strike="noStrike">
                <a:latin typeface="Arial"/>
              </a:rPr>
              <a:t>pl</a:t>
            </a:r>
            <a:r>
              <a:rPr b="0" lang="en-US" sz="8540" spc="-1" strike="noStrike">
                <a:latin typeface="Arial"/>
              </a:rPr>
              <a:t>e </a:t>
            </a:r>
            <a:r>
              <a:rPr b="0" lang="en-US" sz="8540" spc="-1" strike="noStrike">
                <a:latin typeface="Arial"/>
              </a:rPr>
              <a:t>of </a:t>
            </a:r>
            <a:r>
              <a:rPr b="0" lang="en-US" sz="8540" spc="-1" strike="noStrike">
                <a:latin typeface="Arial"/>
              </a:rPr>
              <a:t>C</a:t>
            </a:r>
            <a:r>
              <a:rPr b="0" lang="en-US" sz="8540" spc="-1" strike="noStrike">
                <a:latin typeface="Arial"/>
              </a:rPr>
              <a:t>ro</a:t>
            </a:r>
            <a:r>
              <a:rPr b="0" lang="en-US" sz="8540" spc="-1" strike="noStrike">
                <a:latin typeface="Arial"/>
              </a:rPr>
              <a:t>p</a:t>
            </a:r>
            <a:r>
              <a:rPr b="0" lang="en-US" sz="8540" spc="-1" strike="noStrike">
                <a:latin typeface="Arial"/>
              </a:rPr>
              <a:t>p</a:t>
            </a:r>
            <a:r>
              <a:rPr b="0" lang="en-US" sz="8540" spc="-1" strike="noStrike">
                <a:latin typeface="Arial"/>
              </a:rPr>
              <a:t>e</a:t>
            </a:r>
            <a:r>
              <a:rPr b="0" lang="en-US" sz="8540" spc="-1" strike="noStrike">
                <a:latin typeface="Arial"/>
              </a:rPr>
              <a:t>d </a:t>
            </a:r>
            <a:r>
              <a:rPr b="0" lang="en-US" sz="8540" spc="-1" strike="noStrike">
                <a:latin typeface="Arial"/>
              </a:rPr>
              <a:t>I</a:t>
            </a:r>
            <a:r>
              <a:rPr b="0" lang="en-US" sz="8540" spc="-1" strike="noStrike">
                <a:latin typeface="Arial"/>
              </a:rPr>
              <a:t>m</a:t>
            </a:r>
            <a:r>
              <a:rPr b="0" lang="en-US" sz="8540" spc="-1" strike="noStrike">
                <a:latin typeface="Arial"/>
              </a:rPr>
              <a:t>a</a:t>
            </a:r>
            <a:r>
              <a:rPr b="0" lang="en-US" sz="8540" spc="-1" strike="noStrike">
                <a:latin typeface="Arial"/>
              </a:rPr>
              <a:t>g</a:t>
            </a:r>
            <a:r>
              <a:rPr b="0" lang="en-US" sz="8540" spc="-1" strike="noStrike">
                <a:latin typeface="Arial"/>
              </a:rPr>
              <a:t>e</a:t>
            </a:r>
            <a:r>
              <a:rPr b="0" lang="en-US" sz="8540" spc="-1" strike="noStrike">
                <a:latin typeface="Arial"/>
              </a:rPr>
              <a:t>s </a:t>
            </a:r>
            <a:endParaRPr b="0" lang="en-US" sz="8540" spc="-1" strike="noStrike">
              <a:latin typeface="Arial"/>
            </a:endParaRPr>
          </a:p>
        </p:txBody>
      </p:sp>
      <p:sp>
        <p:nvSpPr>
          <p:cNvPr id="89" name="PlaceHolder 2"/>
          <p:cNvSpPr>
            <a:spLocks noGrp="1"/>
          </p:cNvSpPr>
          <p:nvPr>
            <p:ph/>
          </p:nvPr>
        </p:nvSpPr>
        <p:spPr>
          <a:xfrm>
            <a:off x="1140120" y="9019440"/>
            <a:ext cx="14114520" cy="1864080"/>
          </a:xfrm>
          <a:prstGeom prst="rect">
            <a:avLst/>
          </a:prstGeom>
          <a:noFill/>
          <a:ln w="0">
            <a:noFill/>
          </a:ln>
        </p:spPr>
        <p:txBody>
          <a:bodyPr lIns="0" rIns="0" tIns="0" bIns="0" anchor="t">
            <a:normAutofit fontScale="45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Example of cropped images used in correlation analysis. 1.5 min &amp; 90 frames above. 15 minute @ 2hz Timex below</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Note: A buffer in the foreground was left for image collects that had significant runup.     </a:t>
            </a:r>
            <a:endParaRPr b="0" lang="en-US" sz="6210" spc="-1" strike="noStrike">
              <a:latin typeface="Arial"/>
            </a:endParaRPr>
          </a:p>
          <a:p>
            <a:pPr>
              <a:lnSpc>
                <a:spcPct val="100000"/>
              </a:lnSpc>
              <a:spcBef>
                <a:spcPts val="2744"/>
              </a:spcBef>
              <a:buNone/>
            </a:pPr>
            <a:endParaRPr b="0" lang="en-US" sz="6210" spc="-1" strike="noStrike">
              <a:latin typeface="Arial"/>
            </a:endParaRPr>
          </a:p>
        </p:txBody>
      </p:sp>
      <p:pic>
        <p:nvPicPr>
          <p:cNvPr id="90" name="" descr=""/>
          <p:cNvPicPr/>
          <p:nvPr/>
        </p:nvPicPr>
        <p:blipFill>
          <a:blip r:embed="rId1"/>
          <a:stretch/>
        </p:blipFill>
        <p:spPr>
          <a:xfrm>
            <a:off x="3117240" y="2562480"/>
            <a:ext cx="10170720" cy="3103560"/>
          </a:xfrm>
          <a:prstGeom prst="rect">
            <a:avLst/>
          </a:prstGeom>
          <a:ln w="0">
            <a:noFill/>
          </a:ln>
        </p:spPr>
      </p:pic>
      <p:pic>
        <p:nvPicPr>
          <p:cNvPr id="91" name="" descr=""/>
          <p:cNvPicPr/>
          <p:nvPr/>
        </p:nvPicPr>
        <p:blipFill>
          <a:blip r:embed="rId2"/>
          <a:stretch/>
        </p:blipFill>
        <p:spPr>
          <a:xfrm>
            <a:off x="3117240" y="5596560"/>
            <a:ext cx="10170720" cy="3103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1)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0</a:t>
            </a:r>
            <a:r>
              <a:rPr b="0" lang="en-US" sz="8540" spc="-1" strike="noStrike">
                <a:latin typeface="Arial"/>
              </a:rPr>
              <a:t>0</a:t>
            </a:r>
            <a:r>
              <a:rPr b="0" lang="en-US" sz="8540" spc="-1" strike="noStrike">
                <a:latin typeface="Arial"/>
              </a:rPr>
              <a:t>5</a:t>
            </a:r>
            <a:r>
              <a:rPr b="0" lang="en-US" sz="8540" spc="-1" strike="noStrike">
                <a:latin typeface="Arial"/>
              </a:rPr>
              <a:t>3</a:t>
            </a:r>
            <a:r>
              <a:rPr b="0" lang="en-US" sz="8540" spc="-1" strike="noStrike">
                <a:latin typeface="Arial"/>
              </a:rPr>
              <a:t>9</a:t>
            </a:r>
            <a:r>
              <a:rPr b="0" lang="en-US" sz="8540" spc="-1" strike="noStrike">
                <a:latin typeface="Arial"/>
              </a:rPr>
              <a:t>7</a:t>
            </a:r>
            <a:r>
              <a:rPr b="0" lang="en-US" sz="8540" spc="-1" strike="noStrike">
                <a:latin typeface="Arial"/>
              </a:rPr>
              <a:t>5</a:t>
            </a:r>
            <a:r>
              <a:rPr b="0" lang="en-US" sz="8540" spc="-1" strike="noStrike">
                <a:latin typeface="Arial"/>
              </a:rPr>
              <a:t>4</a:t>
            </a:r>
            <a:r>
              <a:rPr b="0" lang="en-US" sz="8540" spc="-1" strike="noStrike">
                <a:latin typeface="Arial"/>
              </a:rPr>
              <a:t>4</a:t>
            </a:r>
            <a:endParaRPr b="0" lang="en-US" sz="8540" spc="-1" strike="noStrike">
              <a:latin typeface="Arial"/>
            </a:endParaRPr>
          </a:p>
        </p:txBody>
      </p:sp>
      <p:graphicFrame>
        <p:nvGraphicFramePr>
          <p:cNvPr id="93" name=""/>
          <p:cNvGraphicFramePr/>
          <p:nvPr/>
        </p:nvGraphicFramePr>
        <p:xfrm>
          <a:off x="377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94" name="" descr=""/>
          <p:cNvPicPr/>
          <p:nvPr/>
        </p:nvPicPr>
        <p:blipFill>
          <a:blip r:embed="rId1"/>
          <a:stretch/>
        </p:blipFill>
        <p:spPr>
          <a:xfrm>
            <a:off x="8686800" y="1820160"/>
            <a:ext cx="7573680" cy="7931520"/>
          </a:xfrm>
          <a:prstGeom prst="rect">
            <a:avLst/>
          </a:prstGeom>
          <a:ln w="0">
            <a:noFill/>
          </a:ln>
        </p:spPr>
      </p:pic>
      <p:pic>
        <p:nvPicPr>
          <p:cNvPr id="95" name="" descr=""/>
          <p:cNvPicPr/>
          <p:nvPr/>
        </p:nvPicPr>
        <p:blipFill>
          <a:blip r:embed="rId2"/>
          <a:stretch/>
        </p:blipFill>
        <p:spPr>
          <a:xfrm>
            <a:off x="367200" y="6028200"/>
            <a:ext cx="8102880" cy="5628960"/>
          </a:xfrm>
          <a:prstGeom prst="rect">
            <a:avLst/>
          </a:prstGeom>
          <a:ln w="0">
            <a:noFill/>
          </a:ln>
        </p:spPr>
      </p:pic>
      <p:sp>
        <p:nvSpPr>
          <p:cNvPr id="96" name=""/>
          <p:cNvSpPr/>
          <p:nvPr/>
        </p:nvSpPr>
        <p:spPr>
          <a:xfrm>
            <a:off x="4572000" y="6883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2)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0</a:t>
            </a:r>
            <a:r>
              <a:rPr b="0" lang="en-US" sz="8540" spc="-1" strike="noStrike">
                <a:latin typeface="Arial"/>
              </a:rPr>
              <a:t>8</a:t>
            </a:r>
            <a:r>
              <a:rPr b="0" lang="en-US" sz="8540" spc="-1" strike="noStrike">
                <a:latin typeface="Arial"/>
              </a:rPr>
              <a:t>0</a:t>
            </a:r>
            <a:r>
              <a:rPr b="0" lang="en-US" sz="8540" spc="-1" strike="noStrike">
                <a:latin typeface="Arial"/>
              </a:rPr>
              <a:t>8</a:t>
            </a:r>
            <a:r>
              <a:rPr b="0" lang="en-US" sz="8540" spc="-1" strike="noStrike">
                <a:latin typeface="Arial"/>
              </a:rPr>
              <a:t>3</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9</a:t>
            </a:r>
            <a:endParaRPr b="0" lang="en-US" sz="8540" spc="-1" strike="noStrike">
              <a:latin typeface="Arial"/>
            </a:endParaRPr>
          </a:p>
        </p:txBody>
      </p:sp>
      <p:graphicFrame>
        <p:nvGraphicFramePr>
          <p:cNvPr id="98" name=""/>
          <p:cNvGraphicFramePr/>
          <p:nvPr/>
        </p:nvGraphicFramePr>
        <p:xfrm>
          <a:off x="341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99" name="" descr=""/>
          <p:cNvPicPr/>
          <p:nvPr/>
        </p:nvPicPr>
        <p:blipFill>
          <a:blip r:embed="rId1"/>
          <a:stretch/>
        </p:blipFill>
        <p:spPr>
          <a:xfrm>
            <a:off x="8686800" y="1820160"/>
            <a:ext cx="7573680" cy="7931520"/>
          </a:xfrm>
          <a:prstGeom prst="rect">
            <a:avLst/>
          </a:prstGeom>
          <a:ln w="0">
            <a:noFill/>
          </a:ln>
        </p:spPr>
      </p:pic>
      <p:pic>
        <p:nvPicPr>
          <p:cNvPr id="100" name="" descr=""/>
          <p:cNvPicPr/>
          <p:nvPr/>
        </p:nvPicPr>
        <p:blipFill>
          <a:blip r:embed="rId2"/>
          <a:stretch/>
        </p:blipFill>
        <p:spPr>
          <a:xfrm>
            <a:off x="1834560" y="6157800"/>
            <a:ext cx="5476320" cy="5476320"/>
          </a:xfrm>
          <a:prstGeom prst="rect">
            <a:avLst/>
          </a:prstGeom>
          <a:ln w="0">
            <a:noFill/>
          </a:ln>
        </p:spPr>
      </p:pic>
      <p:pic>
        <p:nvPicPr>
          <p:cNvPr id="101" name="" descr=""/>
          <p:cNvPicPr/>
          <p:nvPr/>
        </p:nvPicPr>
        <p:blipFill>
          <a:blip r:embed="rId3"/>
          <a:stretch/>
        </p:blipFill>
        <p:spPr>
          <a:xfrm>
            <a:off x="367200" y="6028200"/>
            <a:ext cx="8102880" cy="5628960"/>
          </a:xfrm>
          <a:prstGeom prst="rect">
            <a:avLst/>
          </a:prstGeom>
          <a:ln w="0">
            <a:noFill/>
          </a:ln>
        </p:spPr>
      </p:pic>
      <p:sp>
        <p:nvSpPr>
          <p:cNvPr id="102" name=""/>
          <p:cNvSpPr/>
          <p:nvPr/>
        </p:nvSpPr>
        <p:spPr>
          <a:xfrm>
            <a:off x="4500000" y="7099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40120" y="-1515600"/>
            <a:ext cx="14114520" cy="5020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3)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8</a:t>
            </a:r>
            <a:r>
              <a:rPr b="0" lang="en-US" sz="8540" spc="-1" strike="noStrike">
                <a:latin typeface="Arial"/>
              </a:rPr>
              <a:t>6</a:t>
            </a:r>
            <a:r>
              <a:rPr b="0" lang="en-US" sz="8540" spc="-1" strike="noStrike">
                <a:latin typeface="Arial"/>
              </a:rPr>
              <a:t>9</a:t>
            </a:r>
            <a:r>
              <a:rPr b="0" lang="en-US" sz="8540" spc="-1" strike="noStrike">
                <a:latin typeface="Arial"/>
              </a:rPr>
              <a:t>5</a:t>
            </a:r>
            <a:r>
              <a:rPr b="0" lang="en-US" sz="8540" spc="-1" strike="noStrike">
                <a:latin typeface="Arial"/>
              </a:rPr>
              <a:t>4</a:t>
            </a:r>
            <a:r>
              <a:rPr b="0" lang="en-US" sz="8540" spc="-1" strike="noStrike">
                <a:latin typeface="Arial"/>
              </a:rPr>
              <a:t>1</a:t>
            </a:r>
            <a:r>
              <a:rPr b="0" lang="en-US" sz="8540" spc="-1" strike="noStrike">
                <a:latin typeface="Arial"/>
              </a:rPr>
              <a:t>3</a:t>
            </a:r>
            <a:r>
              <a:rPr b="0" lang="en-US" sz="8540" spc="-1" strike="noStrike">
                <a:latin typeface="Arial"/>
              </a:rPr>
              <a:t>8</a:t>
            </a:r>
            <a:r>
              <a:rPr b="0" lang="en-US" sz="8540" spc="-1" strike="noStrike">
                <a:latin typeface="Arial"/>
              </a:rPr>
              <a:t>5</a:t>
            </a:r>
            <a:endParaRPr b="0" lang="en-US" sz="8540" spc="-1" strike="noStrike">
              <a:latin typeface="Arial"/>
            </a:endParaRPr>
          </a:p>
        </p:txBody>
      </p:sp>
      <p:graphicFrame>
        <p:nvGraphicFramePr>
          <p:cNvPr id="104" name=""/>
          <p:cNvGraphicFramePr/>
          <p:nvPr/>
        </p:nvGraphicFramePr>
        <p:xfrm>
          <a:off x="305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05" name="" descr=""/>
          <p:cNvPicPr/>
          <p:nvPr/>
        </p:nvPicPr>
        <p:blipFill>
          <a:blip r:embed="rId1"/>
          <a:stretch/>
        </p:blipFill>
        <p:spPr>
          <a:xfrm>
            <a:off x="8686800" y="1820160"/>
            <a:ext cx="7573680" cy="7931520"/>
          </a:xfrm>
          <a:prstGeom prst="rect">
            <a:avLst/>
          </a:prstGeom>
          <a:ln w="0">
            <a:noFill/>
          </a:ln>
        </p:spPr>
      </p:pic>
      <p:pic>
        <p:nvPicPr>
          <p:cNvPr id="106" name="" descr=""/>
          <p:cNvPicPr/>
          <p:nvPr/>
        </p:nvPicPr>
        <p:blipFill>
          <a:blip r:embed="rId2"/>
          <a:stretch/>
        </p:blipFill>
        <p:spPr>
          <a:xfrm>
            <a:off x="1834560" y="6157800"/>
            <a:ext cx="5476320" cy="5476320"/>
          </a:xfrm>
          <a:prstGeom prst="rect">
            <a:avLst/>
          </a:prstGeom>
          <a:ln w="0">
            <a:noFill/>
          </a:ln>
        </p:spPr>
      </p:pic>
      <p:pic>
        <p:nvPicPr>
          <p:cNvPr id="107" name="" descr=""/>
          <p:cNvPicPr/>
          <p:nvPr/>
        </p:nvPicPr>
        <p:blipFill>
          <a:blip r:embed="rId3"/>
          <a:stretch/>
        </p:blipFill>
        <p:spPr>
          <a:xfrm>
            <a:off x="367200" y="6028200"/>
            <a:ext cx="8102880" cy="5628960"/>
          </a:xfrm>
          <a:prstGeom prst="rect">
            <a:avLst/>
          </a:prstGeom>
          <a:ln w="0">
            <a:noFill/>
          </a:ln>
        </p:spPr>
      </p:pic>
      <p:sp>
        <p:nvSpPr>
          <p:cNvPr id="108" name=""/>
          <p:cNvSpPr/>
          <p:nvPr/>
        </p:nvSpPr>
        <p:spPr>
          <a:xfrm>
            <a:off x="3960000" y="7027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4)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9</a:t>
            </a:r>
            <a:r>
              <a:rPr b="0" lang="en-US" sz="8540" spc="-1" strike="noStrike">
                <a:latin typeface="Arial"/>
              </a:rPr>
              <a:t>4</a:t>
            </a:r>
            <a:r>
              <a:rPr b="0" lang="en-US" sz="8540" spc="-1" strike="noStrike">
                <a:latin typeface="Arial"/>
              </a:rPr>
              <a:t>8</a:t>
            </a:r>
            <a:r>
              <a:rPr b="0" lang="en-US" sz="8540" spc="-1" strike="noStrike">
                <a:latin typeface="Arial"/>
              </a:rPr>
              <a:t>7</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9</a:t>
            </a:r>
            <a:endParaRPr b="0" lang="en-US" sz="8540" spc="-1" strike="noStrike">
              <a:latin typeface="Arial"/>
            </a:endParaRPr>
          </a:p>
        </p:txBody>
      </p:sp>
      <p:graphicFrame>
        <p:nvGraphicFramePr>
          <p:cNvPr id="110" name=""/>
          <p:cNvGraphicFramePr/>
          <p:nvPr/>
        </p:nvGraphicFramePr>
        <p:xfrm>
          <a:off x="29880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11" name="" descr=""/>
          <p:cNvPicPr/>
          <p:nvPr/>
        </p:nvPicPr>
        <p:blipFill>
          <a:blip r:embed="rId1"/>
          <a:stretch/>
        </p:blipFill>
        <p:spPr>
          <a:xfrm>
            <a:off x="8686800" y="1820160"/>
            <a:ext cx="7573680" cy="7931520"/>
          </a:xfrm>
          <a:prstGeom prst="rect">
            <a:avLst/>
          </a:prstGeom>
          <a:ln w="0">
            <a:noFill/>
          </a:ln>
        </p:spPr>
      </p:pic>
      <p:pic>
        <p:nvPicPr>
          <p:cNvPr id="112" name="" descr=""/>
          <p:cNvPicPr/>
          <p:nvPr/>
        </p:nvPicPr>
        <p:blipFill>
          <a:blip r:embed="rId2"/>
          <a:stretch/>
        </p:blipFill>
        <p:spPr>
          <a:xfrm>
            <a:off x="1834560" y="6157800"/>
            <a:ext cx="5476320" cy="5476320"/>
          </a:xfrm>
          <a:prstGeom prst="rect">
            <a:avLst/>
          </a:prstGeom>
          <a:ln w="0">
            <a:noFill/>
          </a:ln>
        </p:spPr>
      </p:pic>
      <p:pic>
        <p:nvPicPr>
          <p:cNvPr id="113" name="" descr=""/>
          <p:cNvPicPr/>
          <p:nvPr/>
        </p:nvPicPr>
        <p:blipFill>
          <a:blip r:embed="rId3"/>
          <a:stretch/>
        </p:blipFill>
        <p:spPr>
          <a:xfrm>
            <a:off x="367200" y="6028200"/>
            <a:ext cx="8102880" cy="5628960"/>
          </a:xfrm>
          <a:prstGeom prst="rect">
            <a:avLst/>
          </a:prstGeom>
          <a:ln w="0">
            <a:noFill/>
          </a:ln>
        </p:spPr>
      </p:pic>
      <p:sp>
        <p:nvSpPr>
          <p:cNvPr id="114" name=""/>
          <p:cNvSpPr/>
          <p:nvPr/>
        </p:nvSpPr>
        <p:spPr>
          <a:xfrm>
            <a:off x="4536000" y="6991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140120" y="-1515600"/>
            <a:ext cx="14114520" cy="5020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5)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4</a:t>
            </a:r>
            <a:r>
              <a:rPr b="0" lang="en-US" sz="8540" spc="-1" strike="noStrike">
                <a:latin typeface="Arial"/>
              </a:rPr>
              <a:t>1</a:t>
            </a:r>
            <a:r>
              <a:rPr b="0" lang="en-US" sz="8540" spc="-1" strike="noStrike">
                <a:latin typeface="Arial"/>
              </a:rPr>
              <a:t>1</a:t>
            </a:r>
            <a:r>
              <a:rPr b="0" lang="en-US" sz="8540" spc="-1" strike="noStrike">
                <a:latin typeface="Arial"/>
              </a:rPr>
              <a:t>7</a:t>
            </a:r>
            <a:r>
              <a:rPr b="0" lang="en-US" sz="8540" spc="-1" strike="noStrike">
                <a:latin typeface="Arial"/>
              </a:rPr>
              <a:t>9</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3</a:t>
            </a:r>
            <a:endParaRPr b="0" lang="en-US" sz="8540" spc="-1" strike="noStrike">
              <a:latin typeface="Arial"/>
            </a:endParaRPr>
          </a:p>
        </p:txBody>
      </p:sp>
      <p:graphicFrame>
        <p:nvGraphicFramePr>
          <p:cNvPr id="116" name=""/>
          <p:cNvGraphicFramePr/>
          <p:nvPr/>
        </p:nvGraphicFramePr>
        <p:xfrm>
          <a:off x="305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17" name="" descr=""/>
          <p:cNvPicPr/>
          <p:nvPr/>
        </p:nvPicPr>
        <p:blipFill>
          <a:blip r:embed="rId1"/>
          <a:stretch/>
        </p:blipFill>
        <p:spPr>
          <a:xfrm>
            <a:off x="8686800" y="1820160"/>
            <a:ext cx="7573680" cy="7931520"/>
          </a:xfrm>
          <a:prstGeom prst="rect">
            <a:avLst/>
          </a:prstGeom>
          <a:ln w="0">
            <a:noFill/>
          </a:ln>
        </p:spPr>
      </p:pic>
      <p:pic>
        <p:nvPicPr>
          <p:cNvPr id="118" name="" descr=""/>
          <p:cNvPicPr/>
          <p:nvPr/>
        </p:nvPicPr>
        <p:blipFill>
          <a:blip r:embed="rId2"/>
          <a:stretch/>
        </p:blipFill>
        <p:spPr>
          <a:xfrm>
            <a:off x="1834560" y="6157800"/>
            <a:ext cx="5476320" cy="5476320"/>
          </a:xfrm>
          <a:prstGeom prst="rect">
            <a:avLst/>
          </a:prstGeom>
          <a:ln w="0">
            <a:noFill/>
          </a:ln>
        </p:spPr>
      </p:pic>
      <p:pic>
        <p:nvPicPr>
          <p:cNvPr id="119" name="" descr=""/>
          <p:cNvPicPr/>
          <p:nvPr/>
        </p:nvPicPr>
        <p:blipFill>
          <a:blip r:embed="rId3"/>
          <a:stretch/>
        </p:blipFill>
        <p:spPr>
          <a:xfrm>
            <a:off x="367200" y="6028200"/>
            <a:ext cx="8102880" cy="5628960"/>
          </a:xfrm>
          <a:prstGeom prst="rect">
            <a:avLst/>
          </a:prstGeom>
          <a:ln w="0">
            <a:noFill/>
          </a:ln>
        </p:spPr>
      </p:pic>
      <p:sp>
        <p:nvSpPr>
          <p:cNvPr id="120" name=""/>
          <p:cNvSpPr/>
          <p:nvPr/>
        </p:nvSpPr>
        <p:spPr>
          <a:xfrm>
            <a:off x="4500000" y="7171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6)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4</a:t>
            </a:r>
            <a:r>
              <a:rPr b="0" lang="en-US" sz="8540" spc="-1" strike="noStrike">
                <a:latin typeface="Arial"/>
              </a:rPr>
              <a:t>3</a:t>
            </a:r>
            <a:r>
              <a:rPr b="0" lang="en-US" sz="8540" spc="-1" strike="noStrike">
                <a:latin typeface="Arial"/>
              </a:rPr>
              <a:t>9</a:t>
            </a:r>
            <a:r>
              <a:rPr b="0" lang="en-US" sz="8540" spc="-1" strike="noStrike">
                <a:latin typeface="Arial"/>
              </a:rPr>
              <a:t>5</a:t>
            </a:r>
            <a:r>
              <a:rPr b="0" lang="en-US" sz="8540" spc="-1" strike="noStrike">
                <a:latin typeface="Arial"/>
              </a:rPr>
              <a:t>1</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3</a:t>
            </a:r>
            <a:endParaRPr b="0" lang="en-US" sz="8540" spc="-1" strike="noStrike">
              <a:latin typeface="Arial"/>
            </a:endParaRPr>
          </a:p>
        </p:txBody>
      </p:sp>
      <p:graphicFrame>
        <p:nvGraphicFramePr>
          <p:cNvPr id="122" name=""/>
          <p:cNvGraphicFramePr/>
          <p:nvPr/>
        </p:nvGraphicFramePr>
        <p:xfrm>
          <a:off x="305640" y="1770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bl>
          </a:graphicData>
        </a:graphic>
      </p:graphicFrame>
      <p:pic>
        <p:nvPicPr>
          <p:cNvPr id="123" name="" descr=""/>
          <p:cNvPicPr/>
          <p:nvPr/>
        </p:nvPicPr>
        <p:blipFill>
          <a:blip r:embed="rId1"/>
          <a:stretch/>
        </p:blipFill>
        <p:spPr>
          <a:xfrm>
            <a:off x="8686800" y="1820160"/>
            <a:ext cx="7573680" cy="7931520"/>
          </a:xfrm>
          <a:prstGeom prst="rect">
            <a:avLst/>
          </a:prstGeom>
          <a:ln w="0">
            <a:noFill/>
          </a:ln>
        </p:spPr>
      </p:pic>
      <p:pic>
        <p:nvPicPr>
          <p:cNvPr id="124" name="" descr=""/>
          <p:cNvPicPr/>
          <p:nvPr/>
        </p:nvPicPr>
        <p:blipFill>
          <a:blip r:embed="rId2"/>
          <a:stretch/>
        </p:blipFill>
        <p:spPr>
          <a:xfrm>
            <a:off x="1834560" y="6157800"/>
            <a:ext cx="5476320" cy="5476320"/>
          </a:xfrm>
          <a:prstGeom prst="rect">
            <a:avLst/>
          </a:prstGeom>
          <a:ln w="0">
            <a:noFill/>
          </a:ln>
        </p:spPr>
      </p:pic>
      <p:pic>
        <p:nvPicPr>
          <p:cNvPr id="125" name="" descr=""/>
          <p:cNvPicPr/>
          <p:nvPr/>
        </p:nvPicPr>
        <p:blipFill>
          <a:blip r:embed="rId3"/>
          <a:stretch/>
        </p:blipFill>
        <p:spPr>
          <a:xfrm>
            <a:off x="367200" y="6028200"/>
            <a:ext cx="8102880" cy="5628960"/>
          </a:xfrm>
          <a:prstGeom prst="rect">
            <a:avLst/>
          </a:prstGeom>
          <a:ln w="0">
            <a:noFill/>
          </a:ln>
        </p:spPr>
      </p:pic>
      <p:sp>
        <p:nvSpPr>
          <p:cNvPr id="126" name=""/>
          <p:cNvSpPr/>
          <p:nvPr/>
        </p:nvSpPr>
        <p:spPr>
          <a:xfrm>
            <a:off x="4536000" y="6775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8315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2023-02-03T11:05:46Z</dcterms:created>
  <dc:creator/>
  <dc:description/>
  <dc:language>en-US</dc:language>
  <cp:lastModifiedBy/>
  <dcterms:modified xsi:type="dcterms:W3CDTF">2023-04-20T09:13:54Z</dcterms:modified>
  <cp:revision>78</cp:revision>
  <dc:subject/>
  <dc:title/>
</cp:coreProperties>
</file>

<file path=docProps/custom.xml><?xml version="1.0" encoding="utf-8"?>
<Properties xmlns="http://schemas.openxmlformats.org/officeDocument/2006/custom-properties" xmlns:vt="http://schemas.openxmlformats.org/officeDocument/2006/docPropsVTypes"/>
</file>