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tif" ContentType="image/tiff"/>
  <Override PartName="/ppt/media/image12.png" ContentType="image/png"/>
  <Override PartName="/ppt/media/image10.tif" ContentType="image/tiff"/>
  <Override PartName="/ppt/media/image9.png" ContentType="image/png"/>
  <Override PartName="/ppt/media/image7.tif" ContentType="image/tiff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tif" ContentType="image/tiff"/>
  <Override PartName="/ppt/media/image6.png" ContentType="image/png"/>
  <Override PartName="/ppt/media/image11.png" ContentType="image/png"/>
  <Override PartName="/ppt/media/image3.png" ContentType="image/png"/>
  <Override PartName="/ppt/media/image4.tif" ContentType="image/tiff"/>
  <Override PartName="/ppt/media/image8.png" ContentType="image/png"/>
  <Override PartName="/ppt/media/image19.tif" ContentType="image/tiff"/>
  <Override PartName="/ppt/media/image5.png" ContentType="image/png"/>
  <Override PartName="/ppt/media/image16.tif" ContentType="image/tif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6405225" cy="117411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558DF-8BC0-4BDE-BCCE-DC84F52676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DADDE-16AE-47C7-9940-830CCF4766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F0ACF9-19EB-4CD1-9F1B-0EBC1BEF19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3EB47-5A12-4FFF-BDAD-57B14A2DB4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471044-D1F3-4B3B-B5C4-4E4536993B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4CCDE8-8F2F-4BE2-95E8-9B26CF6D49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8DAFAF-E12D-444B-8BC4-7589D07987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880299-5EBD-452F-839B-69ED061B15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7CA9EA-846E-4452-A3DE-2DB06CF109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4964C-8865-4F4B-B604-AB20F60627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97846D-154D-46A3-AA34-C420FA5CB2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6C4E57-57B4-4AD2-82CF-278D6FA929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1B3988-0C94-431B-9278-0FE703E16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8BAB20-DDA5-4744-809F-A77E0C6F00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4D5930-CCBC-47E7-8087-212C6AAE81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6AE2A5-69EE-48DF-A1CD-74CC2683D6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81184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803960" y="27471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2008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81184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0803960" y="6303960"/>
            <a:ext cx="47538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3D246-52A5-42BA-8476-995E0D4929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3EC70E-F997-4656-B74A-662C30BA66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D422E-C859-4C8C-A530-9194E9A906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E7A6D-EC18-476D-9D15-5BF505A2C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0080" y="468360"/>
            <a:ext cx="14764320" cy="908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EDBA55-4164-45AD-960D-801BA9A031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A6A40-8A7D-4089-A152-36E21947A2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85480" y="63039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C48ADF-00E4-46F3-B7B7-3E540AA51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00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85480" y="2747160"/>
            <a:ext cx="720468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0080" y="6303960"/>
            <a:ext cx="1476432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C596EC-B036-45EE-BF09-950CCD02A1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721840" y="10401120"/>
            <a:ext cx="496728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06040" y="10401120"/>
            <a:ext cx="364932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6A24C-A68E-4077-BD9D-4CEA89857B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40120" y="10401120"/>
            <a:ext cx="364932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5721840" y="10401120"/>
            <a:ext cx="496728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1606040" y="10401120"/>
            <a:ext cx="364932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C64D8E-1736-428F-8045-335433F233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1140120" y="10401120"/>
            <a:ext cx="3649320" cy="7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820080" y="468360"/>
            <a:ext cx="14764320" cy="196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20080" y="2747160"/>
            <a:ext cx="14764320" cy="68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ti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tif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ti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tif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ti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40120" y="795600"/>
            <a:ext cx="14115240" cy="18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April 4th 2023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140120" y="2935440"/>
            <a:ext cx="14115240" cy="638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6210" spc="-1" strike="noStrike">
                <a:latin typeface="Arial"/>
              </a:rPr>
              <a:t>Mini Argus Timex Sensitivity Analysis: Image Correlation with Mask (10 minute benchmark)</a:t>
            </a: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4880" cy="24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Conclusions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0120" y="2683440"/>
            <a:ext cx="14114880" cy="737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slide deck documents a statistical comparison of downsampled imagery (90 frames) and the total imagery record (1200 frames) for a given amount of time (10 minutes).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Under each of the 6 wave scenarios studied, the downsampled 10 minute duration scored highest (</a:t>
            </a:r>
            <a:r>
              <a:rPr b="0" lang="en-US" sz="6210" spc="-1" strike="noStrike">
                <a:latin typeface="Arial"/>
                <a:ea typeface="Noto Sans CJK SC"/>
              </a:rPr>
              <a:t>above 99.9%. A Pearson Correlation Coefficient of 1.0 is perfect).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leads me to believe the implementation of the mask, reduced image noise in unimportant parts of the frame.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Image noise includes but is not limited to, </a:t>
            </a:r>
            <a:r>
              <a:rPr b="0" lang="en-US" sz="6210" spc="-1" strike="noStrike">
                <a:latin typeface="Arial"/>
                <a:ea typeface="Noto Sans CJK SC"/>
              </a:rPr>
              <a:t>changes in cloud patterns, variations in incident light striking the sand and dune grass, and motion of the dune grass.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This work demonstrates that </a:t>
            </a:r>
            <a:r>
              <a:rPr b="0" lang="en-US" sz="6210" spc="-1" strike="noStrike" u="sng">
                <a:uFillTx/>
                <a:latin typeface="Arial"/>
                <a:ea typeface="Noto Sans CJK SC"/>
              </a:rPr>
              <a:t>a downsampled Timex created using 7.5% of the image record is 99.9% as good</a:t>
            </a:r>
            <a:r>
              <a:rPr b="0" lang="en-US" sz="6210" spc="-1" strike="noStrike">
                <a:latin typeface="Arial"/>
                <a:ea typeface="Noto Sans CJK SC"/>
              </a:rPr>
              <a:t> as using the full collect, if the duration of time of the two images are collected over is the same.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Same analysis using other statistical image products?  </a:t>
            </a:r>
            <a:r>
              <a:rPr b="0" lang="en-US" sz="6210" spc="-1" strike="noStrike">
                <a:latin typeface="Arial"/>
                <a:ea typeface="Noto Sans CJK SC"/>
              </a:rPr>
              <a:t>Depending on results, downsampling may have implications for CorpsCam systems, sampling techniques, and data storage/processing, from trailcams to Big Argus.  </a:t>
            </a:r>
            <a:endParaRPr b="0" lang="en-US" sz="62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44"/>
              </a:spcBef>
              <a:buNone/>
            </a:pPr>
            <a:endParaRPr b="0" lang="en-US" sz="6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5240" cy="24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Tabular Wave Data and Methodology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140120" y="2935440"/>
            <a:ext cx="14115240" cy="40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An Image Correlation analysis using the numpy.corrcoef function was conducted for </a:t>
            </a:r>
            <a:r>
              <a:rPr b="0" lang="en-US" sz="6210" spc="-1" strike="noStrike">
                <a:latin typeface="Arial"/>
                <a:ea typeface="Noto Sans CJK SC"/>
              </a:rPr>
              <a:t>each Mini Argus collect listed on the table below.    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The function returns the Pearson correlation coefficient (r), which describes the strength </a:t>
            </a:r>
            <a:r>
              <a:rPr b="0" lang="en-US" sz="6210" spc="-1" strike="noStrike">
                <a:latin typeface="Arial"/>
                <a:ea typeface="Noto Sans CJK SC"/>
              </a:rPr>
              <a:t>and direction of the linear relationship between two images.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To conduct the test, 7 Timex sampling schemes, ranging between 1.5 and 15.0 minutes </a:t>
            </a:r>
            <a:r>
              <a:rPr b="0" lang="en-US" sz="6210" spc="-1" strike="noStrike">
                <a:latin typeface="Arial"/>
                <a:ea typeface="Noto Sans CJK SC"/>
              </a:rPr>
              <a:t>(1.5, 3.0, 4.5, 6.0, 7.5, 9.0, 15.0min), were masked to remove the foreground and sky, </a:t>
            </a:r>
            <a:r>
              <a:rPr b="0" lang="en-US" sz="6210" spc="-1" strike="noStrike">
                <a:latin typeface="Arial"/>
                <a:ea typeface="Noto Sans CJK SC"/>
              </a:rPr>
              <a:t>leaving only the surf zone, then compared to an Argus Style benchmark Timex (10 </a:t>
            </a:r>
            <a:r>
              <a:rPr b="0" lang="en-US" sz="6210" spc="-1" strike="noStrike">
                <a:latin typeface="Arial"/>
                <a:ea typeface="Noto Sans CJK SC"/>
              </a:rPr>
              <a:t>minutes @ 2Hz).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The sampling scheme with the highest correlation for each set of wave conditions is </a:t>
            </a:r>
            <a:r>
              <a:rPr b="0" lang="en-US" sz="6210" spc="-1" strike="noStrike">
                <a:latin typeface="Arial"/>
                <a:ea typeface="Noto Sans CJK SC"/>
              </a:rPr>
              <a:t>highlighted in red.   </a:t>
            </a:r>
            <a:endParaRPr b="0" lang="en-US" sz="6210" spc="-1" strike="noStrike"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1133280" y="70855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87" name="" descr=""/>
          <p:cNvPicPr/>
          <p:nvPr/>
        </p:nvPicPr>
        <p:blipFill>
          <a:blip r:embed="rId1"/>
          <a:srcRect l="0" t="0" r="17715" b="0"/>
          <a:stretch/>
        </p:blipFill>
        <p:spPr>
          <a:xfrm>
            <a:off x="9354960" y="7020720"/>
            <a:ext cx="6754320" cy="422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0120" y="394560"/>
            <a:ext cx="14115240" cy="24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Mask Example </a:t>
            </a:r>
            <a:endParaRPr b="0" lang="en-US" sz="854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140120" y="9847440"/>
            <a:ext cx="14115240" cy="18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5000"/>
          </a:bodyPr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Example of Masked Image used in Correlation Analysis. 10 minute @ 2hz Timex w/ foreground and sky removed. </a:t>
            </a:r>
            <a:endParaRPr b="0" lang="en-US" sz="621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274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210" spc="-1" strike="noStrike">
                <a:latin typeface="Arial"/>
                <a:ea typeface="Noto Sans CJK SC"/>
              </a:rPr>
              <a:t>Note: A buffer in the foreground was left for image collects that had significant runup.     </a:t>
            </a:r>
            <a:endParaRPr b="0" lang="en-US" sz="621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744"/>
              </a:spcBef>
              <a:buNone/>
            </a:pPr>
            <a:endParaRPr b="0" lang="en-US" sz="621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394080" y="2544840"/>
            <a:ext cx="9616680" cy="70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5240" cy="18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1) Collect 1663005397544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377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4608000" y="6919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5240" cy="18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2) Collect 1663080831409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97" name=""/>
          <p:cNvGraphicFramePr/>
          <p:nvPr/>
        </p:nvGraphicFramePr>
        <p:xfrm>
          <a:off x="341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7040" cy="54770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4572000" y="7171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5240" cy="50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3) Collect 1663869541385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03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7040" cy="54770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4572000" y="7027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5240" cy="18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4) Collect 1663948741409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29880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7040" cy="54770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4572000" y="6991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40120" y="-1515600"/>
            <a:ext cx="14115240" cy="50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5) Collect 1664117941403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15" name=""/>
          <p:cNvGraphicFramePr/>
          <p:nvPr/>
        </p:nvGraphicFramePr>
        <p:xfrm>
          <a:off x="305640" y="1806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7040" cy="547704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4500000" y="7171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40120" y="75600"/>
            <a:ext cx="14115240" cy="18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8540" spc="-1" strike="noStrike">
                <a:latin typeface="Arial"/>
              </a:rPr>
              <a:t>6) Collect 1664395141403</a:t>
            </a:r>
            <a:endParaRPr b="0" lang="en-US" sz="8540" spc="-1" strike="noStrike">
              <a:latin typeface="Arial"/>
            </a:endParaRPr>
          </a:p>
        </p:txBody>
      </p:sp>
      <p:graphicFrame>
        <p:nvGraphicFramePr>
          <p:cNvPr id="121" name=""/>
          <p:cNvGraphicFramePr/>
          <p:nvPr/>
        </p:nvGraphicFramePr>
        <p:xfrm>
          <a:off x="305640" y="1770120"/>
          <a:ext cx="8102880" cy="4225680"/>
        </p:xfrm>
        <a:graphic>
          <a:graphicData uri="http://schemas.openxmlformats.org/drawingml/2006/table">
            <a:tbl>
              <a:tblPr/>
              <a:tblGrid>
                <a:gridCol w="1146960"/>
                <a:gridCol w="1617120"/>
                <a:gridCol w="1354680"/>
                <a:gridCol w="1317600"/>
                <a:gridCol w="1333440"/>
                <a:gridCol w="133344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UTC Time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Wave Height (m)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Dominant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Average Period (s)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Direction (deg)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1663005397544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Mon 12 Sept 2022 9:32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1663080831409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Tue 13 Sept 2022 6:30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14.29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10.38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1663869541385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Thu 22 Sept 2022 9:29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11.76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7.54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1663948741409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Fri 23 Sept 2022 7:29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1664117941403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Sun 25 Sept 2022 6:29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9.09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1664395141403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Wed 28 Sept 2022 11:29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5.56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a6"/>
                    </a:solidFill>
                  </a:tcPr>
                </a:tc>
              </a:tr>
            </a:tbl>
          </a:graphicData>
        </a:graphic>
      </p:graphicFrame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686800" y="1820160"/>
            <a:ext cx="7574400" cy="79322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834560" y="6157800"/>
            <a:ext cx="5477040" cy="547704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67200" y="6028200"/>
            <a:ext cx="8103600" cy="562968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4572000" y="6775200"/>
            <a:ext cx="456480" cy="4564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2023-02-03T11:05:46Z</dcterms:created>
  <dc:creator/>
  <dc:description/>
  <dc:language>en-US</dc:language>
  <cp:lastModifiedBy/>
  <dcterms:modified xsi:type="dcterms:W3CDTF">2023-04-04T13:52:21Z</dcterms:modified>
  <cp:revision>75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