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tif" ContentType="image/tiff"/>
  <Override PartName="/ppt/media/image12.png" ContentType="image/png"/>
  <Override PartName="/ppt/media/image10.tif" ContentType="image/tiff"/>
  <Override PartName="/ppt/media/image9.png" ContentType="image/png"/>
  <Override PartName="/ppt/media/image7.tif" ContentType="image/tiff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tif" ContentType="image/tiff"/>
  <Override PartName="/ppt/media/image6.png" ContentType="image/png"/>
  <Override PartName="/ppt/media/image11.png" ContentType="image/png"/>
  <Override PartName="/ppt/media/image3.png" ContentType="image/png"/>
  <Override PartName="/ppt/media/image4.tif" ContentType="image/tiff"/>
  <Override PartName="/ppt/media/image8.png" ContentType="image/png"/>
  <Override PartName="/ppt/media/image19.tif" ContentType="image/tiff"/>
  <Override PartName="/ppt/media/image5.png" ContentType="image/png"/>
  <Override PartName="/ppt/media/image16.tif" ContentType="image/tif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6405225" cy="117411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1ACA9-DA0F-4F52-8FB4-9A48CBE56A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D1D726-982F-41AF-BA6E-C1FDD66627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E4E50B-A07B-4A36-AA3B-3FE198BA5F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11E59-E4BD-47B5-BF2F-70D0B484DF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C4CE89-93E1-49DD-A20A-C7D420E7F8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216717-7EC5-409F-8253-A42A2912C3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751D38-5135-4D6B-92C0-EFFC425FBB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AC36E-EFCF-47AD-8141-0322546ED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144147-C05F-4C91-8C31-D358F0C097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0F2287-96E3-4CA8-8255-FED72887F4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3E0D43-FC95-46FB-81CA-81AFDB7194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8FADAC-8C83-4E41-907C-86E17A67AE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C3AC7-2CCE-49FE-A649-5B950B370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40E2C4-9829-478A-8E30-27109C9AD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D6AAAB-C105-4F99-A177-E8AF7DFC2A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07F461-70CD-4B1C-965A-5E801598BB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09836-7AA8-4158-9D60-E1BE1C492B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D8A90-12D8-41A4-AE1E-6451A443D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14510-0B66-4F31-97DD-95BAE97FA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08C42-81DF-4779-A35D-8E24E7ED5E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7BA1DD-D8A1-4951-A2BE-1813BEB471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DA5542-B671-4A57-A922-34745A0C9D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601EC3-65E4-4FA3-8BFA-F9C2DECA8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7B3B6A-92A2-405F-B0F9-2E81E4E8BD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721840" y="10401120"/>
            <a:ext cx="496692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06040" y="10401120"/>
            <a:ext cx="364896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F497B4-C908-41CC-A077-B59109B0EA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40120" y="10401120"/>
            <a:ext cx="364896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5721840" y="10401120"/>
            <a:ext cx="496692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606040" y="10401120"/>
            <a:ext cx="364896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59F97C-5046-4940-822B-CD309E1D62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1140120" y="10401120"/>
            <a:ext cx="364896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ti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tif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ti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40120" y="795600"/>
            <a:ext cx="14114880" cy="18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pr</a:t>
            </a:r>
            <a:r>
              <a:rPr b="0" lang="en-US" sz="8540" spc="-1" strike="noStrike">
                <a:latin typeface="Arial"/>
              </a:rPr>
              <a:t>il </a:t>
            </a:r>
            <a:r>
              <a:rPr b="0" lang="en-US" sz="8540" spc="-1" strike="noStrike">
                <a:latin typeface="Arial"/>
              </a:rPr>
              <a:t>4t</a:t>
            </a:r>
            <a:r>
              <a:rPr b="0" lang="en-US" sz="8540" spc="-1" strike="noStrike">
                <a:latin typeface="Arial"/>
              </a:rPr>
              <a:t>h </a:t>
            </a:r>
            <a:r>
              <a:rPr b="0" lang="en-US" sz="8540" spc="-1" strike="noStrike">
                <a:latin typeface="Arial"/>
              </a:rPr>
              <a:t>2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2</a:t>
            </a:r>
            <a:r>
              <a:rPr b="0" lang="en-US" sz="8540" spc="-1" strike="noStrike">
                <a:latin typeface="Arial"/>
              </a:rPr>
              <a:t>3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140120" y="2935440"/>
            <a:ext cx="14114880" cy="63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210" spc="-1" strike="noStrike">
                <a:latin typeface="Arial"/>
              </a:rPr>
              <a:t>Mi</a:t>
            </a:r>
            <a:r>
              <a:rPr b="0" lang="en-US" sz="6210" spc="-1" strike="noStrike">
                <a:latin typeface="Arial"/>
              </a:rPr>
              <a:t>ni </a:t>
            </a:r>
            <a:r>
              <a:rPr b="0" lang="en-US" sz="6210" spc="-1" strike="noStrike">
                <a:latin typeface="Arial"/>
              </a:rPr>
              <a:t>Ar</a:t>
            </a:r>
            <a:r>
              <a:rPr b="0" lang="en-US" sz="6210" spc="-1" strike="noStrike">
                <a:latin typeface="Arial"/>
              </a:rPr>
              <a:t>gu</a:t>
            </a:r>
            <a:r>
              <a:rPr b="0" lang="en-US" sz="6210" spc="-1" strike="noStrike">
                <a:latin typeface="Arial"/>
              </a:rPr>
              <a:t>s </a:t>
            </a:r>
            <a:r>
              <a:rPr b="0" lang="en-US" sz="6210" spc="-1" strike="noStrike">
                <a:latin typeface="Arial"/>
              </a:rPr>
              <a:t>Ti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ex </a:t>
            </a:r>
            <a:r>
              <a:rPr b="0" lang="en-US" sz="6210" spc="-1" strike="noStrike">
                <a:latin typeface="Arial"/>
              </a:rPr>
              <a:t>Se</a:t>
            </a:r>
            <a:r>
              <a:rPr b="0" lang="en-US" sz="6210" spc="-1" strike="noStrike">
                <a:latin typeface="Arial"/>
              </a:rPr>
              <a:t>ns</a:t>
            </a:r>
            <a:r>
              <a:rPr b="0" lang="en-US" sz="6210" spc="-1" strike="noStrike">
                <a:latin typeface="Arial"/>
              </a:rPr>
              <a:t>itiv</a:t>
            </a:r>
            <a:r>
              <a:rPr b="0" lang="en-US" sz="6210" spc="-1" strike="noStrike">
                <a:latin typeface="Arial"/>
              </a:rPr>
              <a:t>ity </a:t>
            </a:r>
            <a:r>
              <a:rPr b="0" lang="en-US" sz="6210" spc="-1" strike="noStrike">
                <a:latin typeface="Arial"/>
              </a:rPr>
              <a:t>An</a:t>
            </a:r>
            <a:r>
              <a:rPr b="0" lang="en-US" sz="6210" spc="-1" strike="noStrike">
                <a:latin typeface="Arial"/>
              </a:rPr>
              <a:t>al</a:t>
            </a:r>
            <a:r>
              <a:rPr b="0" lang="en-US" sz="6210" spc="-1" strike="noStrike">
                <a:latin typeface="Arial"/>
              </a:rPr>
              <a:t>ys</a:t>
            </a:r>
            <a:r>
              <a:rPr b="0" lang="en-US" sz="6210" spc="-1" strike="noStrike">
                <a:latin typeface="Arial"/>
              </a:rPr>
              <a:t>is: </a:t>
            </a:r>
            <a:r>
              <a:rPr b="0" lang="en-US" sz="6210" spc="-1" strike="noStrike">
                <a:latin typeface="Arial"/>
              </a:rPr>
              <a:t>Im</a:t>
            </a:r>
            <a:r>
              <a:rPr b="0" lang="en-US" sz="6210" spc="-1" strike="noStrike">
                <a:latin typeface="Arial"/>
              </a:rPr>
              <a:t>ag</a:t>
            </a:r>
            <a:r>
              <a:rPr b="0" lang="en-US" sz="6210" spc="-1" strike="noStrike">
                <a:latin typeface="Arial"/>
              </a:rPr>
              <a:t>e </a:t>
            </a:r>
            <a:r>
              <a:rPr b="0" lang="en-US" sz="6210" spc="-1" strike="noStrike">
                <a:latin typeface="Arial"/>
              </a:rPr>
              <a:t>C</a:t>
            </a:r>
            <a:r>
              <a:rPr b="0" lang="en-US" sz="6210" spc="-1" strike="noStrike">
                <a:latin typeface="Arial"/>
              </a:rPr>
              <a:t>or</a:t>
            </a:r>
            <a:r>
              <a:rPr b="0" lang="en-US" sz="6210" spc="-1" strike="noStrike">
                <a:latin typeface="Arial"/>
              </a:rPr>
              <a:t>rel</a:t>
            </a:r>
            <a:r>
              <a:rPr b="0" lang="en-US" sz="6210" spc="-1" strike="noStrike">
                <a:latin typeface="Arial"/>
              </a:rPr>
              <a:t>ati</a:t>
            </a:r>
            <a:r>
              <a:rPr b="0" lang="en-US" sz="6210" spc="-1" strike="noStrike">
                <a:latin typeface="Arial"/>
              </a:rPr>
              <a:t>on </a:t>
            </a:r>
            <a:r>
              <a:rPr b="0" lang="en-US" sz="6210" spc="-1" strike="noStrike">
                <a:latin typeface="Arial"/>
              </a:rPr>
              <a:t>wit</a:t>
            </a:r>
            <a:r>
              <a:rPr b="0" lang="en-US" sz="6210" spc="-1" strike="noStrike">
                <a:latin typeface="Arial"/>
              </a:rPr>
              <a:t>h 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as</a:t>
            </a:r>
            <a:r>
              <a:rPr b="0" lang="en-US" sz="6210" spc="-1" strike="noStrike">
                <a:latin typeface="Arial"/>
              </a:rPr>
              <a:t>k </a:t>
            </a:r>
            <a:r>
              <a:rPr b="0" lang="en-US" sz="6210" spc="-1" strike="noStrike">
                <a:latin typeface="Arial"/>
              </a:rPr>
              <a:t>(1</a:t>
            </a:r>
            <a:r>
              <a:rPr b="0" lang="en-US" sz="6210" spc="-1" strike="noStrike">
                <a:latin typeface="Arial"/>
              </a:rPr>
              <a:t>5 </a:t>
            </a:r>
            <a:r>
              <a:rPr b="0" lang="en-US" sz="6210" spc="-1" strike="noStrike">
                <a:latin typeface="Arial"/>
              </a:rPr>
              <a:t>mi</a:t>
            </a:r>
            <a:r>
              <a:rPr b="0" lang="en-US" sz="6210" spc="-1" strike="noStrike">
                <a:latin typeface="Arial"/>
              </a:rPr>
              <a:t>nu</a:t>
            </a:r>
            <a:r>
              <a:rPr b="0" lang="en-US" sz="6210" spc="-1" strike="noStrike">
                <a:latin typeface="Arial"/>
              </a:rPr>
              <a:t>te </a:t>
            </a:r>
            <a:r>
              <a:rPr b="0" lang="en-US" sz="6210" spc="-1" strike="noStrike">
                <a:latin typeface="Arial"/>
              </a:rPr>
              <a:t>be</a:t>
            </a:r>
            <a:r>
              <a:rPr b="0" lang="en-US" sz="6210" spc="-1" strike="noStrike">
                <a:latin typeface="Arial"/>
              </a:rPr>
              <a:t>nc</a:t>
            </a:r>
            <a:r>
              <a:rPr b="0" lang="en-US" sz="6210" spc="-1" strike="noStrike">
                <a:latin typeface="Arial"/>
              </a:rPr>
              <a:t>h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ar</a:t>
            </a:r>
            <a:r>
              <a:rPr b="0" lang="en-US" sz="6210" spc="-1" strike="noStrike">
                <a:latin typeface="Arial"/>
              </a:rPr>
              <a:t>k)</a:t>
            </a: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4880" cy="24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Conclusions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0120" y="2683440"/>
            <a:ext cx="14114880" cy="806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slide deck documents a statistical comparison of downsampled imagery (90 frames) and the total imagery record (1800 frames) for a given amount of time (15 minutes).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Under each of the 6 wave scenarios studied, the downsampled 15 minute duration scored highest (above 99.9%. A Pearson Correlation Coefficient of 1.0 is perfect).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leads me to believe the implementation of the mask, reduced image noise in unimportant parts of the frame.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Image noise includes but is not limited to, </a:t>
            </a:r>
            <a:r>
              <a:rPr b="0" lang="en-US" sz="6210" spc="-1" strike="noStrike">
                <a:latin typeface="Arial"/>
                <a:ea typeface="Noto Sans CJK SC"/>
              </a:rPr>
              <a:t>changes in cloud patterns, variations in incident light striking the sand and dune grass, and motion of the dune grass.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work demonstrates that </a:t>
            </a:r>
            <a:r>
              <a:rPr b="0" lang="en-US" sz="6210" spc="-1" strike="noStrike" u="sng">
                <a:uFillTx/>
                <a:latin typeface="Arial"/>
                <a:ea typeface="Noto Sans CJK SC"/>
              </a:rPr>
              <a:t>a downsampled Timex created using 5% of the image record is 99.9% as good</a:t>
            </a:r>
            <a:r>
              <a:rPr b="0" lang="en-US" sz="6210" spc="-1" strike="noStrike">
                <a:latin typeface="Arial"/>
                <a:ea typeface="Noto Sans CJK SC"/>
              </a:rPr>
              <a:t> as using the full collect, if the duration of time of the two images are collected over is the same.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Same analysis using other statistical image products? Depending on results, downsampling may have implications for CorpsCam systems, sampling techniques, and data storage/processing, from trailcams to Big Argus. </a:t>
            </a:r>
            <a:endParaRPr b="0" lang="en-US" sz="62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44"/>
              </a:spcBef>
              <a:buNone/>
            </a:pP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4880" cy="24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T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b</a:t>
            </a:r>
            <a:r>
              <a:rPr b="0" lang="en-US" sz="8540" spc="-1" strike="noStrike">
                <a:latin typeface="Arial"/>
              </a:rPr>
              <a:t>ul</a:t>
            </a:r>
            <a:r>
              <a:rPr b="0" lang="en-US" sz="8540" spc="-1" strike="noStrike">
                <a:latin typeface="Arial"/>
              </a:rPr>
              <a:t>ar </a:t>
            </a:r>
            <a:r>
              <a:rPr b="0" lang="en-US" sz="8540" spc="-1" strike="noStrike">
                <a:latin typeface="Arial"/>
              </a:rPr>
              <a:t>W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v</a:t>
            </a:r>
            <a:r>
              <a:rPr b="0" lang="en-US" sz="8540" spc="-1" strike="noStrike">
                <a:latin typeface="Arial"/>
              </a:rPr>
              <a:t>e </a:t>
            </a:r>
            <a:r>
              <a:rPr b="0" lang="en-US" sz="8540" spc="-1" strike="noStrike">
                <a:latin typeface="Arial"/>
              </a:rPr>
              <a:t>D</a:t>
            </a:r>
            <a:r>
              <a:rPr b="0" lang="en-US" sz="8540" spc="-1" strike="noStrike">
                <a:latin typeface="Arial"/>
              </a:rPr>
              <a:t>at</a:t>
            </a:r>
            <a:r>
              <a:rPr b="0" lang="en-US" sz="8540" spc="-1" strike="noStrike">
                <a:latin typeface="Arial"/>
              </a:rPr>
              <a:t>a 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n</a:t>
            </a:r>
            <a:r>
              <a:rPr b="0" lang="en-US" sz="8540" spc="-1" strike="noStrike">
                <a:latin typeface="Arial"/>
              </a:rPr>
              <a:t>d </a:t>
            </a:r>
            <a:r>
              <a:rPr b="0" lang="en-US" sz="8540" spc="-1" strike="noStrike">
                <a:latin typeface="Arial"/>
              </a:rPr>
              <a:t>M</a:t>
            </a:r>
            <a:r>
              <a:rPr b="0" lang="en-US" sz="8540" spc="-1" strike="noStrike">
                <a:latin typeface="Arial"/>
              </a:rPr>
              <a:t>et</a:t>
            </a:r>
            <a:r>
              <a:rPr b="0" lang="en-US" sz="8540" spc="-1" strike="noStrike">
                <a:latin typeface="Arial"/>
              </a:rPr>
              <a:t>h</a:t>
            </a:r>
            <a:r>
              <a:rPr b="0" lang="en-US" sz="8540" spc="-1" strike="noStrike">
                <a:latin typeface="Arial"/>
              </a:rPr>
              <a:t>o</a:t>
            </a:r>
            <a:r>
              <a:rPr b="0" lang="en-US" sz="8540" spc="-1" strike="noStrike">
                <a:latin typeface="Arial"/>
              </a:rPr>
              <a:t>d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o</a:t>
            </a:r>
            <a:r>
              <a:rPr b="0" lang="en-US" sz="8540" spc="-1" strike="noStrike">
                <a:latin typeface="Arial"/>
              </a:rPr>
              <a:t>g</a:t>
            </a:r>
            <a:r>
              <a:rPr b="0" lang="en-US" sz="8540" spc="-1" strike="noStrike">
                <a:latin typeface="Arial"/>
              </a:rPr>
              <a:t>y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0120" y="2935440"/>
            <a:ext cx="14114880" cy="40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An Image Correlation analysis using the numpy.corrcoef function was conducted for </a:t>
            </a:r>
            <a:r>
              <a:rPr b="0" lang="en-US" sz="6210" spc="-1" strike="noStrike">
                <a:latin typeface="Arial"/>
                <a:ea typeface="Noto Sans CJK SC"/>
              </a:rPr>
              <a:t>each Mini Argus collect listed on the table below.    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The function returns the Pearson correlation coefficient (r), which describes the strength </a:t>
            </a:r>
            <a:r>
              <a:rPr b="0" lang="en-US" sz="6210" spc="-1" strike="noStrike">
                <a:latin typeface="Arial"/>
                <a:ea typeface="Noto Sans CJK SC"/>
              </a:rPr>
              <a:t>and direction of the linear relationship between two images.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To conduct the test, 7 Timex sampling schemes, ranging between 1.5 and 15.0 minutes </a:t>
            </a:r>
            <a:r>
              <a:rPr b="0" lang="en-US" sz="6210" spc="-1" strike="noStrike">
                <a:latin typeface="Arial"/>
                <a:ea typeface="Noto Sans CJK SC"/>
              </a:rPr>
              <a:t>(1.5, 3.0, 4.5, 6.0, 7.5, 9.0, 15.0min), were masked to remove the foreground and sky, </a:t>
            </a:r>
            <a:r>
              <a:rPr b="0" lang="en-US" sz="6210" spc="-1" strike="noStrike">
                <a:latin typeface="Arial"/>
                <a:ea typeface="Noto Sans CJK SC"/>
              </a:rPr>
              <a:t>leaving only the surf zone, then compared to an Argus Style benchmark Timex (15 </a:t>
            </a:r>
            <a:r>
              <a:rPr b="0" lang="en-US" sz="6210" spc="-1" strike="noStrike">
                <a:latin typeface="Arial"/>
                <a:ea typeface="Noto Sans CJK SC"/>
              </a:rPr>
              <a:t>minutes @ 2Hz).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The sampling scheme with the highest correlation score for each set of wave conditions </a:t>
            </a:r>
            <a:r>
              <a:rPr b="0" lang="en-US" sz="6210" spc="-1" strike="noStrike">
                <a:latin typeface="Arial"/>
                <a:ea typeface="Noto Sans CJK SC"/>
              </a:rPr>
              <a:t>is highlighted in red.   </a:t>
            </a:r>
            <a:endParaRPr b="0" lang="en-US" sz="6210" spc="-1" strike="noStrike"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1133280" y="70855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7" name="" descr=""/>
          <p:cNvPicPr/>
          <p:nvPr/>
        </p:nvPicPr>
        <p:blipFill>
          <a:blip r:embed="rId1"/>
          <a:srcRect l="0" t="0" r="17715" b="0"/>
          <a:stretch/>
        </p:blipFill>
        <p:spPr>
          <a:xfrm>
            <a:off x="9354960" y="7020720"/>
            <a:ext cx="6753960" cy="42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4880" cy="24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M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s</a:t>
            </a:r>
            <a:r>
              <a:rPr b="0" lang="en-US" sz="8540" spc="-1" strike="noStrike">
                <a:latin typeface="Arial"/>
              </a:rPr>
              <a:t>k </a:t>
            </a:r>
            <a:r>
              <a:rPr b="0" lang="en-US" sz="8540" spc="-1" strike="noStrike">
                <a:latin typeface="Arial"/>
              </a:rPr>
              <a:t>E</a:t>
            </a:r>
            <a:r>
              <a:rPr b="0" lang="en-US" sz="8540" spc="-1" strike="noStrike">
                <a:latin typeface="Arial"/>
              </a:rPr>
              <a:t>x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m</a:t>
            </a:r>
            <a:r>
              <a:rPr b="0" lang="en-US" sz="8540" spc="-1" strike="noStrike">
                <a:latin typeface="Arial"/>
              </a:rPr>
              <a:t>pl</a:t>
            </a:r>
            <a:r>
              <a:rPr b="0" lang="en-US" sz="8540" spc="-1" strike="noStrike">
                <a:latin typeface="Arial"/>
              </a:rPr>
              <a:t>e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140120" y="9847440"/>
            <a:ext cx="14114880" cy="18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Example of Masked Image used in Correlation Analysis. 10 minute @ 2hz Timex w/ foreground and sky removed.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Note: A buffer in the foreground was left for image collects that had significant runup.     </a:t>
            </a:r>
            <a:endParaRPr b="0" lang="en-US" sz="62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44"/>
              </a:spcBef>
              <a:buNone/>
            </a:pPr>
            <a:endParaRPr b="0" lang="en-US" sz="621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394080" y="2544840"/>
            <a:ext cx="9616320" cy="70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4880" cy="18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1)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4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377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7020000" y="6991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4880" cy="18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2)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97" name=""/>
          <p:cNvGraphicFramePr/>
          <p:nvPr/>
        </p:nvGraphicFramePr>
        <p:xfrm>
          <a:off x="341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6680" cy="547668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6984000" y="7063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4880" cy="50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3)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5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6680" cy="54766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7020000" y="7135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4880" cy="18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4)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29880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6680" cy="54766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7020000" y="7027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4880" cy="50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5)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15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6680" cy="54766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7020000" y="7171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4880" cy="18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6) Collect 1664395141403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21" name=""/>
          <p:cNvGraphicFramePr/>
          <p:nvPr/>
        </p:nvGraphicFramePr>
        <p:xfrm>
          <a:off x="305640" y="1770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040" cy="79318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6680" cy="54766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240" cy="562932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7020000" y="7027200"/>
            <a:ext cx="456120" cy="4561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2023-02-03T11:05:46Z</dcterms:created>
  <dc:creator/>
  <dc:description/>
  <dc:language>en-US</dc:language>
  <cp:lastModifiedBy/>
  <dcterms:modified xsi:type="dcterms:W3CDTF">2023-04-04T13:52:33Z</dcterms:modified>
  <cp:revision>75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