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notesSlides/_rels/notesSlide19.xml.rels" ContentType="application/vnd.openxmlformats-package.relationships+xml"/>
  <Override PartName="/ppt/notesSlides/_rels/notesSlide18.xml.rels" ContentType="application/vnd.openxmlformats-package.relationships+xml"/>
  <Override PartName="/ppt/notesSlides/_rels/notesSlide17.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notesSlides/notesSlide4.xml" ContentType="application/vnd.openxmlformats-officedocument.presentationml.notesSlide+xml"/>
  <Override PartName="/ppt/notesSlides/notesSlide11.xml" ContentType="application/vnd.openxmlformats-officedocument.presentationml.notesSlide+xml"/>
  <Override PartName="/ppt/notesSlides/notesSlide5.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_rels/presentation.xml.rels" ContentType="application/vnd.openxmlformats-package.relationships+xml"/>
  <Override PartName="/ppt/media/image50.jpeg" ContentType="image/jpeg"/>
  <Override PartName="/ppt/media/image49.png" ContentType="image/png"/>
  <Override PartName="/ppt/media/image48.png" ContentType="image/png"/>
  <Override PartName="/ppt/media/image47.png" ContentType="image/png"/>
  <Override PartName="/ppt/media/image21.png" ContentType="image/png"/>
  <Override PartName="/ppt/media/image6.png" ContentType="image/png"/>
  <Override PartName="/ppt/media/image20.png" ContentType="image/png"/>
  <Override PartName="/ppt/media/image5.png" ContentType="image/png"/>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1.jpeg" ContentType="image/jpeg"/>
  <Override PartName="/ppt/media/image41.png" ContentType="image/png"/>
  <Override PartName="/ppt/media/image22.png" ContentType="image/png"/>
  <Override PartName="/ppt/media/image7.png" ContentType="image/png"/>
  <Override PartName="/ppt/media/image2.png" ContentType="image/png"/>
  <Override PartName="/ppt/media/image37.png" ContentType="image/png"/>
  <Override PartName="/ppt/media/image3.png" ContentType="image/png"/>
  <Override PartName="/ppt/media/image38.png" ContentType="image/png"/>
  <Override PartName="/ppt/media/image4.png" ContentType="image/png"/>
  <Override PartName="/ppt/media/image39.png" ContentType="image/png"/>
  <Override PartName="/ppt/media/image8.png" ContentType="image/png"/>
  <Override PartName="/ppt/media/image23.png" ContentType="image/png"/>
  <Override PartName="/ppt/media/image10.png" ContentType="image/png"/>
  <Override PartName="/ppt/media/image9.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40.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50.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7.xml" ContentType="application/vnd.openxmlformats-officedocument.presentationml.slideLayout+xml"/>
  <Override PartName="/ppt/slideLayouts/slideLayout49.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sldImg"/>
          </p:nvPr>
        </p:nvSpPr>
        <p:spPr>
          <a:xfrm>
            <a:off x="216000" y="812520"/>
            <a:ext cx="7127280" cy="4008960"/>
          </a:xfrm>
          <a:prstGeom prst="rect">
            <a:avLst/>
          </a:prstGeom>
        </p:spPr>
        <p:txBody>
          <a:bodyPr lIns="0" rIns="0" tIns="0" bIns="0" anchor="ctr"/>
          <a:p>
            <a:r>
              <a:rPr b="0" lang="en-GB" sz="1400" spc="-1" strike="noStrike">
                <a:solidFill>
                  <a:srgbClr val="000000"/>
                </a:solidFill>
                <a:latin typeface="Arial"/>
              </a:rPr>
              <a:t>Click to move the slide</a:t>
            </a:r>
            <a:endParaRPr b="0" lang="en-GB" sz="1400" spc="-1" strike="noStrike">
              <a:solidFill>
                <a:srgbClr val="000000"/>
              </a:solidFill>
              <a:latin typeface="Arial"/>
            </a:endParaRPr>
          </a:p>
        </p:txBody>
      </p:sp>
      <p:sp>
        <p:nvSpPr>
          <p:cNvPr id="207" name="PlaceHolder 2"/>
          <p:cNvSpPr>
            <a:spLocks noGrp="1"/>
          </p:cNvSpPr>
          <p:nvPr>
            <p:ph type="body"/>
          </p:nvPr>
        </p:nvSpPr>
        <p:spPr>
          <a:xfrm>
            <a:off x="756000" y="5078520"/>
            <a:ext cx="6047640" cy="4811040"/>
          </a:xfrm>
          <a:prstGeom prst="rect">
            <a:avLst/>
          </a:prstGeom>
        </p:spPr>
        <p:txBody>
          <a:bodyPr lIns="0" rIns="0" tIns="0" bIns="0"/>
          <a:p>
            <a:r>
              <a:rPr b="0" lang="en-GB" sz="2000" spc="-1" strike="noStrike">
                <a:latin typeface="Arial"/>
              </a:rPr>
              <a:t>Click to edit the notes format</a:t>
            </a:r>
            <a:endParaRPr b="0" lang="en-GB" sz="2000" spc="-1" strike="noStrike">
              <a:latin typeface="Arial"/>
            </a:endParaRPr>
          </a:p>
        </p:txBody>
      </p:sp>
      <p:sp>
        <p:nvSpPr>
          <p:cNvPr id="208" name="PlaceHolder 3"/>
          <p:cNvSpPr>
            <a:spLocks noGrp="1"/>
          </p:cNvSpPr>
          <p:nvPr>
            <p:ph type="hdr"/>
          </p:nvPr>
        </p:nvSpPr>
        <p:spPr>
          <a:xfrm>
            <a:off x="0" y="0"/>
            <a:ext cx="3280680" cy="534240"/>
          </a:xfrm>
          <a:prstGeom prst="rect">
            <a:avLst/>
          </a:prstGeom>
        </p:spPr>
        <p:txBody>
          <a:bodyPr lIns="0" rIns="0" tIns="0" bIns="0"/>
          <a:p>
            <a:r>
              <a:rPr b="0" lang="en-GB" sz="1400" spc="-1" strike="noStrike">
                <a:latin typeface="Times New Roman"/>
              </a:rPr>
              <a:t>&lt;header&gt;</a:t>
            </a:r>
            <a:endParaRPr b="0" lang="en-GB" sz="1400" spc="-1" strike="noStrike">
              <a:latin typeface="Times New Roman"/>
            </a:endParaRPr>
          </a:p>
        </p:txBody>
      </p:sp>
      <p:sp>
        <p:nvSpPr>
          <p:cNvPr id="209" name="PlaceHolder 4"/>
          <p:cNvSpPr>
            <a:spLocks noGrp="1"/>
          </p:cNvSpPr>
          <p:nvPr>
            <p:ph type="dt"/>
          </p:nvPr>
        </p:nvSpPr>
        <p:spPr>
          <a:xfrm>
            <a:off x="4278960" y="0"/>
            <a:ext cx="3280680" cy="534240"/>
          </a:xfrm>
          <a:prstGeom prst="rect">
            <a:avLst/>
          </a:prstGeom>
        </p:spPr>
        <p:txBody>
          <a:bodyPr lIns="0" rIns="0" tIns="0" bIns="0"/>
          <a:p>
            <a:pPr algn="r"/>
            <a:r>
              <a:rPr b="0" lang="en-GB" sz="1400" spc="-1" strike="noStrike">
                <a:latin typeface="Times New Roman"/>
              </a:rPr>
              <a:t>&lt;date/time&gt;</a:t>
            </a:r>
            <a:endParaRPr b="0" lang="en-GB" sz="1400" spc="-1" strike="noStrike">
              <a:latin typeface="Times New Roman"/>
            </a:endParaRPr>
          </a:p>
        </p:txBody>
      </p:sp>
      <p:sp>
        <p:nvSpPr>
          <p:cNvPr id="210" name="PlaceHolder 5"/>
          <p:cNvSpPr>
            <a:spLocks noGrp="1"/>
          </p:cNvSpPr>
          <p:nvPr>
            <p:ph type="ftr"/>
          </p:nvPr>
        </p:nvSpPr>
        <p:spPr>
          <a:xfrm>
            <a:off x="0" y="10157400"/>
            <a:ext cx="3280680" cy="534240"/>
          </a:xfrm>
          <a:prstGeom prst="rect">
            <a:avLst/>
          </a:prstGeom>
        </p:spPr>
        <p:txBody>
          <a:bodyPr lIns="0" rIns="0" tIns="0" bIns="0" anchor="b"/>
          <a:p>
            <a:r>
              <a:rPr b="0" lang="en-GB" sz="1400" spc="-1" strike="noStrike">
                <a:latin typeface="Times New Roman"/>
              </a:rPr>
              <a:t>&lt;footer&gt;</a:t>
            </a:r>
            <a:endParaRPr b="0" lang="en-GB" sz="1400" spc="-1" strike="noStrike">
              <a:latin typeface="Times New Roman"/>
            </a:endParaRPr>
          </a:p>
        </p:txBody>
      </p:sp>
      <p:sp>
        <p:nvSpPr>
          <p:cNvPr id="211" name="PlaceHolder 6"/>
          <p:cNvSpPr>
            <a:spLocks noGrp="1"/>
          </p:cNvSpPr>
          <p:nvPr>
            <p:ph type="sldNum"/>
          </p:nvPr>
        </p:nvSpPr>
        <p:spPr>
          <a:xfrm>
            <a:off x="4278960" y="10157400"/>
            <a:ext cx="3280680" cy="534240"/>
          </a:xfrm>
          <a:prstGeom prst="rect">
            <a:avLst/>
          </a:prstGeom>
        </p:spPr>
        <p:txBody>
          <a:bodyPr lIns="0" rIns="0" tIns="0" bIns="0" anchor="b"/>
          <a:p>
            <a:pPr algn="r"/>
            <a:fld id="{B60BA984-9E9F-49F1-AB7B-52C7336666CF}"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3" name="PlaceHolder 1"/>
          <p:cNvSpPr>
            <a:spLocks noGrp="1"/>
          </p:cNvSpPr>
          <p:nvPr>
            <p:ph type="sldImg"/>
          </p:nvPr>
        </p:nvSpPr>
        <p:spPr>
          <a:xfrm>
            <a:off x="380160" y="685800"/>
            <a:ext cx="6097320" cy="3428640"/>
          </a:xfrm>
          <a:prstGeom prst="rect">
            <a:avLst/>
          </a:prstGeom>
        </p:spPr>
      </p:sp>
      <p:sp>
        <p:nvSpPr>
          <p:cNvPr id="584" name="PlaceHolder 2"/>
          <p:cNvSpPr>
            <a:spLocks noGrp="1"/>
          </p:cNvSpPr>
          <p:nvPr>
            <p:ph type="body"/>
          </p:nvPr>
        </p:nvSpPr>
        <p:spPr>
          <a:xfrm>
            <a:off x="685800" y="4343400"/>
            <a:ext cx="5486040" cy="4114440"/>
          </a:xfrm>
          <a:prstGeom prst="rect">
            <a:avLst/>
          </a:prstGeom>
        </p:spPr>
        <p:txBody>
          <a:bodyPr/>
          <a:p>
            <a:endParaRPr b="0" lang="en-GB" sz="2000" spc="-1" strike="noStrike">
              <a:latin typeface="Arial"/>
            </a:endParaRPr>
          </a:p>
        </p:txBody>
      </p:sp>
      <p:sp>
        <p:nvSpPr>
          <p:cNvPr id="585" name="TextShape 3"/>
          <p:cNvSpPr txBox="1"/>
          <p:nvPr/>
        </p:nvSpPr>
        <p:spPr>
          <a:xfrm>
            <a:off x="3884760" y="8685360"/>
            <a:ext cx="2971440" cy="456840"/>
          </a:xfrm>
          <a:prstGeom prst="rect">
            <a:avLst/>
          </a:prstGeom>
          <a:noFill/>
          <a:ln>
            <a:noFill/>
          </a:ln>
        </p:spPr>
        <p:txBody>
          <a:bodyPr anchor="b"/>
          <a:p>
            <a:pPr algn="r">
              <a:lnSpc>
                <a:spcPct val="100000"/>
              </a:lnSpc>
            </a:pPr>
            <a:fld id="{4538C4CE-8B16-4344-978D-C5D05F0123D8}" type="slidenum">
              <a:rPr b="0" lang="en-GB" sz="1200" spc="-1" strike="noStrike">
                <a:solidFill>
                  <a:srgbClr val="000000"/>
                </a:solidFill>
                <a:latin typeface="Montserrat Light"/>
                <a:ea typeface="Montserrat Light"/>
              </a:rPr>
              <a:t>&lt;number&gt;</a:t>
            </a:fld>
            <a:endParaRPr b="0" lang="en-GB"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8" name="PlaceHolder 1"/>
          <p:cNvSpPr>
            <a:spLocks noGrp="1"/>
          </p:cNvSpPr>
          <p:nvPr>
            <p:ph type="sldImg"/>
          </p:nvPr>
        </p:nvSpPr>
        <p:spPr>
          <a:xfrm>
            <a:off x="380160" y="685800"/>
            <a:ext cx="6097320" cy="3428640"/>
          </a:xfrm>
          <a:prstGeom prst="rect">
            <a:avLst/>
          </a:prstGeom>
        </p:spPr>
      </p:sp>
      <p:sp>
        <p:nvSpPr>
          <p:cNvPr id="599" name="PlaceHolder 2"/>
          <p:cNvSpPr>
            <a:spLocks noGrp="1"/>
          </p:cNvSpPr>
          <p:nvPr>
            <p:ph type="body"/>
          </p:nvPr>
        </p:nvSpPr>
        <p:spPr>
          <a:xfrm>
            <a:off x="685800" y="4343400"/>
            <a:ext cx="5486040" cy="4114440"/>
          </a:xfrm>
          <a:prstGeom prst="rect">
            <a:avLst/>
          </a:prstGeom>
        </p:spPr>
        <p:txBody>
          <a:bodyPr/>
          <a:p>
            <a:endParaRPr b="0" lang="en-GB" sz="2000" spc="-1" strike="noStrike">
              <a:latin typeface="Arial"/>
            </a:endParaRPr>
          </a:p>
        </p:txBody>
      </p:sp>
      <p:sp>
        <p:nvSpPr>
          <p:cNvPr id="600" name="TextShape 3"/>
          <p:cNvSpPr txBox="1"/>
          <p:nvPr/>
        </p:nvSpPr>
        <p:spPr>
          <a:xfrm>
            <a:off x="3884760" y="8685360"/>
            <a:ext cx="2971440" cy="456840"/>
          </a:xfrm>
          <a:prstGeom prst="rect">
            <a:avLst/>
          </a:prstGeom>
          <a:noFill/>
          <a:ln>
            <a:noFill/>
          </a:ln>
        </p:spPr>
        <p:txBody>
          <a:bodyPr anchor="b"/>
          <a:p>
            <a:pPr algn="r">
              <a:lnSpc>
                <a:spcPct val="100000"/>
              </a:lnSpc>
            </a:pPr>
            <a:fld id="{6D3C3522-122B-4992-A1D1-68450181EACF}" type="slidenum">
              <a:rPr b="0" lang="en-GB" sz="1200" spc="-1" strike="noStrike">
                <a:solidFill>
                  <a:srgbClr val="000000"/>
                </a:solidFill>
                <a:latin typeface="Montserrat Light"/>
                <a:ea typeface="Montserrat Light"/>
              </a:rPr>
              <a:t>&lt;number&gt;</a:t>
            </a:fld>
            <a:endParaRPr b="0" lang="en-GB"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1" name="PlaceHolder 1"/>
          <p:cNvSpPr>
            <a:spLocks noGrp="1"/>
          </p:cNvSpPr>
          <p:nvPr>
            <p:ph type="sldImg"/>
          </p:nvPr>
        </p:nvSpPr>
        <p:spPr>
          <a:xfrm>
            <a:off x="380160" y="685800"/>
            <a:ext cx="6097320" cy="3428640"/>
          </a:xfrm>
          <a:prstGeom prst="rect">
            <a:avLst/>
          </a:prstGeom>
        </p:spPr>
      </p:sp>
      <p:sp>
        <p:nvSpPr>
          <p:cNvPr id="602" name="PlaceHolder 2"/>
          <p:cNvSpPr>
            <a:spLocks noGrp="1"/>
          </p:cNvSpPr>
          <p:nvPr>
            <p:ph type="body"/>
          </p:nvPr>
        </p:nvSpPr>
        <p:spPr>
          <a:xfrm>
            <a:off x="685800" y="4343400"/>
            <a:ext cx="5486040" cy="4114440"/>
          </a:xfrm>
          <a:prstGeom prst="rect">
            <a:avLst/>
          </a:prstGeom>
        </p:spPr>
        <p:txBody>
          <a:bodyPr/>
          <a:p>
            <a:endParaRPr b="0" lang="en-GB" sz="2000" spc="-1" strike="noStrike">
              <a:latin typeface="Arial"/>
            </a:endParaRPr>
          </a:p>
        </p:txBody>
      </p:sp>
      <p:sp>
        <p:nvSpPr>
          <p:cNvPr id="603" name="TextShape 3"/>
          <p:cNvSpPr txBox="1"/>
          <p:nvPr/>
        </p:nvSpPr>
        <p:spPr>
          <a:xfrm>
            <a:off x="3884760" y="8685360"/>
            <a:ext cx="2971440" cy="456840"/>
          </a:xfrm>
          <a:prstGeom prst="rect">
            <a:avLst/>
          </a:prstGeom>
          <a:noFill/>
          <a:ln>
            <a:noFill/>
          </a:ln>
        </p:spPr>
        <p:txBody>
          <a:bodyPr anchor="b"/>
          <a:p>
            <a:pPr algn="r">
              <a:lnSpc>
                <a:spcPct val="100000"/>
              </a:lnSpc>
            </a:pPr>
            <a:fld id="{6044A8DB-0058-441B-BDA1-693D03877E1E}" type="slidenum">
              <a:rPr b="0" lang="en-GB" sz="1200" spc="-1" strike="noStrike">
                <a:solidFill>
                  <a:srgbClr val="000000"/>
                </a:solidFill>
                <a:latin typeface="Montserrat Light"/>
                <a:ea typeface="Montserrat Light"/>
              </a:rPr>
              <a:t>&lt;number&gt;</a:t>
            </a:fld>
            <a:endParaRPr b="0" lang="en-GB"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 name="PlaceHolder 1"/>
          <p:cNvSpPr>
            <a:spLocks noGrp="1"/>
          </p:cNvSpPr>
          <p:nvPr>
            <p:ph type="sldImg"/>
          </p:nvPr>
        </p:nvSpPr>
        <p:spPr>
          <a:xfrm>
            <a:off x="380160" y="685800"/>
            <a:ext cx="6097320" cy="3428640"/>
          </a:xfrm>
          <a:prstGeom prst="rect">
            <a:avLst/>
          </a:prstGeom>
        </p:spPr>
      </p:sp>
      <p:sp>
        <p:nvSpPr>
          <p:cNvPr id="605" name="PlaceHolder 2"/>
          <p:cNvSpPr>
            <a:spLocks noGrp="1"/>
          </p:cNvSpPr>
          <p:nvPr>
            <p:ph type="body"/>
          </p:nvPr>
        </p:nvSpPr>
        <p:spPr>
          <a:xfrm>
            <a:off x="685800" y="4343400"/>
            <a:ext cx="5486040" cy="4114440"/>
          </a:xfrm>
          <a:prstGeom prst="rect">
            <a:avLst/>
          </a:prstGeom>
        </p:spPr>
        <p:txBody>
          <a:bodyPr/>
          <a:p>
            <a:pPr>
              <a:lnSpc>
                <a:spcPct val="100000"/>
              </a:lnSpc>
            </a:pPr>
            <a:r>
              <a:rPr b="0" lang="en-GB" sz="2400" spc="-1" strike="noStrike">
                <a:solidFill>
                  <a:srgbClr val="000000"/>
                </a:solidFill>
                <a:latin typeface="Montserrat Light"/>
                <a:ea typeface="Montserrat Light"/>
              </a:rPr>
              <a:t>To change the image behind the Mock up.</a:t>
            </a:r>
            <a:endParaRPr b="0" lang="en-GB" sz="2400" spc="-1" strike="noStrike">
              <a:latin typeface="Arial"/>
            </a:endParaRPr>
          </a:p>
          <a:p>
            <a:pPr>
              <a:lnSpc>
                <a:spcPct val="100000"/>
              </a:lnSpc>
            </a:pPr>
            <a:r>
              <a:rPr b="0" lang="en-GB" sz="2400" spc="-1" strike="noStrike">
                <a:solidFill>
                  <a:srgbClr val="000000"/>
                </a:solidFill>
                <a:latin typeface="Montserrat Light"/>
                <a:ea typeface="Montserrat Light"/>
              </a:rPr>
              <a:t>Select the layer - &gt; Right Click -&gt; Send to Back -&gt; Delete the image -&gt; Drag &amp; Drop your Own Picture -&gt; Send to Back (again)</a:t>
            </a:r>
            <a:endParaRPr b="0" lang="en-GB" sz="2400" spc="-1" strike="noStrike">
              <a:latin typeface="Arial"/>
            </a:endParaRPr>
          </a:p>
        </p:txBody>
      </p:sp>
      <p:sp>
        <p:nvSpPr>
          <p:cNvPr id="606" name="TextShape 3"/>
          <p:cNvSpPr txBox="1"/>
          <p:nvPr/>
        </p:nvSpPr>
        <p:spPr>
          <a:xfrm>
            <a:off x="3884760" y="8685360"/>
            <a:ext cx="2971440" cy="456840"/>
          </a:xfrm>
          <a:prstGeom prst="rect">
            <a:avLst/>
          </a:prstGeom>
          <a:noFill/>
          <a:ln>
            <a:noFill/>
          </a:ln>
        </p:spPr>
        <p:txBody>
          <a:bodyPr anchor="b"/>
          <a:p>
            <a:pPr algn="r">
              <a:lnSpc>
                <a:spcPct val="100000"/>
              </a:lnSpc>
            </a:pPr>
            <a:fld id="{F06A9915-5BE5-413D-A14F-E00AF7C84E87}" type="slidenum">
              <a:rPr b="0" lang="en-GB" sz="1200" spc="-1" strike="noStrike">
                <a:solidFill>
                  <a:srgbClr val="000000"/>
                </a:solidFill>
                <a:latin typeface="Montserrat Light"/>
                <a:ea typeface="Montserrat Light"/>
              </a:rPr>
              <a:t>&lt;number&gt;</a:t>
            </a:fld>
            <a:endParaRPr b="0" lang="en-GB"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7" name="PlaceHolder 1"/>
          <p:cNvSpPr>
            <a:spLocks noGrp="1"/>
          </p:cNvSpPr>
          <p:nvPr>
            <p:ph type="sldImg"/>
          </p:nvPr>
        </p:nvSpPr>
        <p:spPr>
          <a:xfrm>
            <a:off x="380160" y="685800"/>
            <a:ext cx="6097320" cy="3428640"/>
          </a:xfrm>
          <a:prstGeom prst="rect">
            <a:avLst/>
          </a:prstGeom>
        </p:spPr>
      </p:sp>
      <p:sp>
        <p:nvSpPr>
          <p:cNvPr id="608" name="PlaceHolder 2"/>
          <p:cNvSpPr>
            <a:spLocks noGrp="1"/>
          </p:cNvSpPr>
          <p:nvPr>
            <p:ph type="body"/>
          </p:nvPr>
        </p:nvSpPr>
        <p:spPr>
          <a:xfrm>
            <a:off x="685800" y="4343400"/>
            <a:ext cx="5486040" cy="4114440"/>
          </a:xfrm>
          <a:prstGeom prst="rect">
            <a:avLst/>
          </a:prstGeom>
        </p:spPr>
        <p:txBody>
          <a:bodyPr/>
          <a:p>
            <a:endParaRPr b="0" lang="en-GB" sz="2000" spc="-1" strike="noStrike">
              <a:latin typeface="Arial"/>
            </a:endParaRPr>
          </a:p>
        </p:txBody>
      </p:sp>
      <p:sp>
        <p:nvSpPr>
          <p:cNvPr id="609" name="TextShape 3"/>
          <p:cNvSpPr txBox="1"/>
          <p:nvPr/>
        </p:nvSpPr>
        <p:spPr>
          <a:xfrm>
            <a:off x="3884760" y="8685360"/>
            <a:ext cx="2971440" cy="456840"/>
          </a:xfrm>
          <a:prstGeom prst="rect">
            <a:avLst/>
          </a:prstGeom>
          <a:noFill/>
          <a:ln>
            <a:noFill/>
          </a:ln>
        </p:spPr>
        <p:txBody>
          <a:bodyPr anchor="b"/>
          <a:p>
            <a:pPr algn="r">
              <a:lnSpc>
                <a:spcPct val="100000"/>
              </a:lnSpc>
            </a:pPr>
            <a:fld id="{9138FD96-C109-4D79-8DB8-D9F65C9E0347}" type="slidenum">
              <a:rPr b="0" lang="en-GB" sz="1200" spc="-1" strike="noStrike">
                <a:solidFill>
                  <a:srgbClr val="000000"/>
                </a:solidFill>
                <a:latin typeface="Montserrat Light"/>
                <a:ea typeface="Montserrat Light"/>
              </a:rPr>
              <a:t>&lt;number&gt;</a:t>
            </a:fld>
            <a:endParaRPr b="0" lang="en-GB"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0" name="PlaceHolder 1"/>
          <p:cNvSpPr>
            <a:spLocks noGrp="1"/>
          </p:cNvSpPr>
          <p:nvPr>
            <p:ph type="sldImg"/>
          </p:nvPr>
        </p:nvSpPr>
        <p:spPr>
          <a:xfrm>
            <a:off x="380160" y="685800"/>
            <a:ext cx="6097320" cy="3428640"/>
          </a:xfrm>
          <a:prstGeom prst="rect">
            <a:avLst/>
          </a:prstGeom>
        </p:spPr>
      </p:sp>
      <p:sp>
        <p:nvSpPr>
          <p:cNvPr id="611" name="PlaceHolder 2"/>
          <p:cNvSpPr>
            <a:spLocks noGrp="1"/>
          </p:cNvSpPr>
          <p:nvPr>
            <p:ph type="body"/>
          </p:nvPr>
        </p:nvSpPr>
        <p:spPr>
          <a:xfrm>
            <a:off x="685800" y="4343400"/>
            <a:ext cx="5486040" cy="4114440"/>
          </a:xfrm>
          <a:prstGeom prst="rect">
            <a:avLst/>
          </a:prstGeom>
        </p:spPr>
        <p:txBody>
          <a:bodyPr/>
          <a:p>
            <a:endParaRPr b="0" lang="en-GB" sz="2000" spc="-1" strike="noStrike">
              <a:latin typeface="Arial"/>
            </a:endParaRPr>
          </a:p>
        </p:txBody>
      </p:sp>
      <p:sp>
        <p:nvSpPr>
          <p:cNvPr id="612" name="TextShape 3"/>
          <p:cNvSpPr txBox="1"/>
          <p:nvPr/>
        </p:nvSpPr>
        <p:spPr>
          <a:xfrm>
            <a:off x="3884760" y="8685360"/>
            <a:ext cx="2971440" cy="456840"/>
          </a:xfrm>
          <a:prstGeom prst="rect">
            <a:avLst/>
          </a:prstGeom>
          <a:noFill/>
          <a:ln>
            <a:noFill/>
          </a:ln>
        </p:spPr>
        <p:txBody>
          <a:bodyPr anchor="b"/>
          <a:p>
            <a:pPr algn="r">
              <a:lnSpc>
                <a:spcPct val="100000"/>
              </a:lnSpc>
            </a:pPr>
            <a:fld id="{D1828011-FF99-49EA-96E4-FC0C10E01886}" type="slidenum">
              <a:rPr b="0" lang="en-GB" sz="1200" spc="-1" strike="noStrike">
                <a:solidFill>
                  <a:srgbClr val="000000"/>
                </a:solidFill>
                <a:latin typeface="Montserrat Light"/>
                <a:ea typeface="Montserrat Light"/>
              </a:rPr>
              <a:t>&lt;number&gt;</a:t>
            </a:fld>
            <a:endParaRPr b="0" lang="en-GB"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6" name="PlaceHolder 1"/>
          <p:cNvSpPr>
            <a:spLocks noGrp="1"/>
          </p:cNvSpPr>
          <p:nvPr>
            <p:ph type="sldImg"/>
          </p:nvPr>
        </p:nvSpPr>
        <p:spPr>
          <a:xfrm>
            <a:off x="380160" y="685800"/>
            <a:ext cx="6097320" cy="3428640"/>
          </a:xfrm>
          <a:prstGeom prst="rect">
            <a:avLst/>
          </a:prstGeom>
        </p:spPr>
      </p:sp>
      <p:sp>
        <p:nvSpPr>
          <p:cNvPr id="587" name="PlaceHolder 2"/>
          <p:cNvSpPr>
            <a:spLocks noGrp="1"/>
          </p:cNvSpPr>
          <p:nvPr>
            <p:ph type="body"/>
          </p:nvPr>
        </p:nvSpPr>
        <p:spPr>
          <a:xfrm>
            <a:off x="685800" y="4343400"/>
            <a:ext cx="5486040" cy="4114440"/>
          </a:xfrm>
          <a:prstGeom prst="rect">
            <a:avLst/>
          </a:prstGeom>
        </p:spPr>
        <p:txBody>
          <a:bodyPr/>
          <a:p>
            <a:endParaRPr b="0" lang="en-GB" sz="2000" spc="-1" strike="noStrike">
              <a:latin typeface="Arial"/>
            </a:endParaRPr>
          </a:p>
        </p:txBody>
      </p:sp>
      <p:sp>
        <p:nvSpPr>
          <p:cNvPr id="588" name="TextShape 3"/>
          <p:cNvSpPr txBox="1"/>
          <p:nvPr/>
        </p:nvSpPr>
        <p:spPr>
          <a:xfrm>
            <a:off x="3884760" y="8685360"/>
            <a:ext cx="2971440" cy="456840"/>
          </a:xfrm>
          <a:prstGeom prst="rect">
            <a:avLst/>
          </a:prstGeom>
          <a:noFill/>
          <a:ln>
            <a:noFill/>
          </a:ln>
        </p:spPr>
        <p:txBody>
          <a:bodyPr anchor="b"/>
          <a:p>
            <a:pPr algn="r">
              <a:lnSpc>
                <a:spcPct val="100000"/>
              </a:lnSpc>
            </a:pPr>
            <a:fld id="{D9D93FB4-D935-450E-8617-743026B90648}" type="slidenum">
              <a:rPr b="0" lang="en-GB" sz="1200" spc="-1" strike="noStrike">
                <a:solidFill>
                  <a:srgbClr val="000000"/>
                </a:solidFill>
                <a:latin typeface="Montserrat Light"/>
                <a:ea typeface="Montserrat Light"/>
              </a:rPr>
              <a:t>&lt;number&gt;</a:t>
            </a:fld>
            <a:endParaRPr b="0" lang="en-GB"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9" name="PlaceHolder 1"/>
          <p:cNvSpPr>
            <a:spLocks noGrp="1"/>
          </p:cNvSpPr>
          <p:nvPr>
            <p:ph type="sldImg"/>
          </p:nvPr>
        </p:nvSpPr>
        <p:spPr>
          <a:xfrm>
            <a:off x="380160" y="685800"/>
            <a:ext cx="6097320" cy="3428640"/>
          </a:xfrm>
          <a:prstGeom prst="rect">
            <a:avLst/>
          </a:prstGeom>
        </p:spPr>
      </p:sp>
      <p:sp>
        <p:nvSpPr>
          <p:cNvPr id="590" name="PlaceHolder 2"/>
          <p:cNvSpPr>
            <a:spLocks noGrp="1"/>
          </p:cNvSpPr>
          <p:nvPr>
            <p:ph type="body"/>
          </p:nvPr>
        </p:nvSpPr>
        <p:spPr>
          <a:xfrm>
            <a:off x="685800" y="4343400"/>
            <a:ext cx="5486040" cy="4114440"/>
          </a:xfrm>
          <a:prstGeom prst="rect">
            <a:avLst/>
          </a:prstGeom>
        </p:spPr>
        <p:txBody>
          <a:bodyPr/>
          <a:p>
            <a:endParaRPr b="0" lang="en-GB" sz="2000" spc="-1" strike="noStrike">
              <a:latin typeface="Arial"/>
            </a:endParaRPr>
          </a:p>
        </p:txBody>
      </p:sp>
      <p:sp>
        <p:nvSpPr>
          <p:cNvPr id="591" name="TextShape 3"/>
          <p:cNvSpPr txBox="1"/>
          <p:nvPr/>
        </p:nvSpPr>
        <p:spPr>
          <a:xfrm>
            <a:off x="3884760" y="8685360"/>
            <a:ext cx="2971440" cy="456840"/>
          </a:xfrm>
          <a:prstGeom prst="rect">
            <a:avLst/>
          </a:prstGeom>
          <a:noFill/>
          <a:ln>
            <a:noFill/>
          </a:ln>
        </p:spPr>
        <p:txBody>
          <a:bodyPr anchor="b"/>
          <a:p>
            <a:pPr algn="r">
              <a:lnSpc>
                <a:spcPct val="100000"/>
              </a:lnSpc>
            </a:pPr>
            <a:fld id="{D607692C-5DF4-47D0-8AAC-5FA527E5D34C}" type="slidenum">
              <a:rPr b="0" lang="en-GB" sz="1200" spc="-1" strike="noStrike">
                <a:solidFill>
                  <a:srgbClr val="000000"/>
                </a:solidFill>
                <a:latin typeface="Montserrat Light"/>
                <a:ea typeface="Montserrat Light"/>
              </a:rPr>
              <a:t>&lt;number&gt;</a:t>
            </a:fld>
            <a:endParaRPr b="0" lang="en-GB"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2" name="PlaceHolder 1"/>
          <p:cNvSpPr>
            <a:spLocks noGrp="1"/>
          </p:cNvSpPr>
          <p:nvPr>
            <p:ph type="sldImg"/>
          </p:nvPr>
        </p:nvSpPr>
        <p:spPr>
          <a:xfrm>
            <a:off x="380160" y="685800"/>
            <a:ext cx="6097320" cy="3428640"/>
          </a:xfrm>
          <a:prstGeom prst="rect">
            <a:avLst/>
          </a:prstGeom>
        </p:spPr>
      </p:sp>
      <p:sp>
        <p:nvSpPr>
          <p:cNvPr id="593" name="PlaceHolder 2"/>
          <p:cNvSpPr>
            <a:spLocks noGrp="1"/>
          </p:cNvSpPr>
          <p:nvPr>
            <p:ph type="body"/>
          </p:nvPr>
        </p:nvSpPr>
        <p:spPr>
          <a:xfrm>
            <a:off x="685800" y="4343400"/>
            <a:ext cx="5486040" cy="4114440"/>
          </a:xfrm>
          <a:prstGeom prst="rect">
            <a:avLst/>
          </a:prstGeom>
        </p:spPr>
        <p:txBody>
          <a:bodyPr/>
          <a:p>
            <a:endParaRPr b="0" lang="en-GB" sz="2000" spc="-1" strike="noStrike">
              <a:latin typeface="Arial"/>
            </a:endParaRPr>
          </a:p>
        </p:txBody>
      </p:sp>
      <p:sp>
        <p:nvSpPr>
          <p:cNvPr id="594" name="TextShape 3"/>
          <p:cNvSpPr txBox="1"/>
          <p:nvPr/>
        </p:nvSpPr>
        <p:spPr>
          <a:xfrm>
            <a:off x="3884760" y="8685360"/>
            <a:ext cx="2971440" cy="456840"/>
          </a:xfrm>
          <a:prstGeom prst="rect">
            <a:avLst/>
          </a:prstGeom>
          <a:noFill/>
          <a:ln>
            <a:noFill/>
          </a:ln>
        </p:spPr>
        <p:txBody>
          <a:bodyPr anchor="b"/>
          <a:p>
            <a:pPr algn="r">
              <a:lnSpc>
                <a:spcPct val="100000"/>
              </a:lnSpc>
            </a:pPr>
            <a:fld id="{30012B08-4238-4F71-B32B-A2615B54A9CC}" type="slidenum">
              <a:rPr b="0" lang="en-GB" sz="1200" spc="-1" strike="noStrike">
                <a:solidFill>
                  <a:srgbClr val="000000"/>
                </a:solidFill>
                <a:latin typeface="Montserrat Light"/>
                <a:ea typeface="Montserrat Light"/>
              </a:rPr>
              <a:t>&lt;number&gt;</a:t>
            </a:fld>
            <a:endParaRPr b="0" lang="en-GB"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5" name="PlaceHolder 1"/>
          <p:cNvSpPr>
            <a:spLocks noGrp="1"/>
          </p:cNvSpPr>
          <p:nvPr>
            <p:ph type="sldImg"/>
          </p:nvPr>
        </p:nvSpPr>
        <p:spPr>
          <a:xfrm>
            <a:off x="380160" y="685800"/>
            <a:ext cx="6097320" cy="3428640"/>
          </a:xfrm>
          <a:prstGeom prst="rect">
            <a:avLst/>
          </a:prstGeom>
        </p:spPr>
      </p:sp>
      <p:sp>
        <p:nvSpPr>
          <p:cNvPr id="596" name="PlaceHolder 2"/>
          <p:cNvSpPr>
            <a:spLocks noGrp="1"/>
          </p:cNvSpPr>
          <p:nvPr>
            <p:ph type="body"/>
          </p:nvPr>
        </p:nvSpPr>
        <p:spPr>
          <a:xfrm>
            <a:off x="685800" y="4343400"/>
            <a:ext cx="5486040" cy="4114440"/>
          </a:xfrm>
          <a:prstGeom prst="rect">
            <a:avLst/>
          </a:prstGeom>
        </p:spPr>
        <p:txBody>
          <a:bodyPr/>
          <a:p>
            <a:endParaRPr b="0" lang="en-GB" sz="2000" spc="-1" strike="noStrike">
              <a:latin typeface="Arial"/>
            </a:endParaRPr>
          </a:p>
        </p:txBody>
      </p:sp>
      <p:sp>
        <p:nvSpPr>
          <p:cNvPr id="597" name="TextShape 3"/>
          <p:cNvSpPr txBox="1"/>
          <p:nvPr/>
        </p:nvSpPr>
        <p:spPr>
          <a:xfrm>
            <a:off x="3884760" y="8685360"/>
            <a:ext cx="2971440" cy="456840"/>
          </a:xfrm>
          <a:prstGeom prst="rect">
            <a:avLst/>
          </a:prstGeom>
          <a:noFill/>
          <a:ln>
            <a:noFill/>
          </a:ln>
        </p:spPr>
        <p:txBody>
          <a:bodyPr anchor="b"/>
          <a:p>
            <a:pPr algn="r">
              <a:lnSpc>
                <a:spcPct val="100000"/>
              </a:lnSpc>
            </a:pPr>
            <a:fld id="{06DF7194-9798-4C3F-80A4-035DDA2DC3E8}" type="slidenum">
              <a:rPr b="0" lang="en-GB" sz="1200" spc="-1" strike="noStrike">
                <a:solidFill>
                  <a:srgbClr val="000000"/>
                </a:solidFill>
                <a:latin typeface="Montserrat Light"/>
                <a:ea typeface="Montserrat Light"/>
              </a:rPr>
              <a:t>&lt;number&gt;</a:t>
            </a:fld>
            <a:endParaRPr b="0" lang="en-GB"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47"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49" name="PlaceHolder 2"/>
          <p:cNvSpPr>
            <a:spLocks noGrp="1"/>
          </p:cNvSpPr>
          <p:nvPr>
            <p:ph type="body"/>
          </p:nvPr>
        </p:nvSpPr>
        <p:spPr>
          <a:xfrm>
            <a:off x="457200" y="1203480"/>
            <a:ext cx="8229240" cy="29829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51"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5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56"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5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58"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60"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6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64"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6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66" name="PlaceHolder 4"/>
          <p:cNvSpPr>
            <a:spLocks noGrp="1"/>
          </p:cNvSpPr>
          <p:nvPr>
            <p:ph type="body"/>
          </p:nvPr>
        </p:nvSpPr>
        <p:spPr>
          <a:xfrm>
            <a:off x="457200" y="276192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68" name="PlaceHolder 2"/>
          <p:cNvSpPr>
            <a:spLocks noGrp="1"/>
          </p:cNvSpPr>
          <p:nvPr>
            <p:ph type="body"/>
          </p:nvPr>
        </p:nvSpPr>
        <p:spPr>
          <a:xfrm>
            <a:off x="457200" y="120348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69" name="PlaceHolder 3"/>
          <p:cNvSpPr>
            <a:spLocks noGrp="1"/>
          </p:cNvSpPr>
          <p:nvPr>
            <p:ph type="body"/>
          </p:nvPr>
        </p:nvSpPr>
        <p:spPr>
          <a:xfrm>
            <a:off x="457200" y="276192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71"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7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73"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7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76" name="PlaceHolder 2"/>
          <p:cNvSpPr>
            <a:spLocks noGrp="1"/>
          </p:cNvSpPr>
          <p:nvPr>
            <p:ph type="body"/>
          </p:nvPr>
        </p:nvSpPr>
        <p:spPr>
          <a:xfrm>
            <a:off x="45720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7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7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79" name="PlaceHolder 5"/>
          <p:cNvSpPr>
            <a:spLocks noGrp="1"/>
          </p:cNvSpPr>
          <p:nvPr>
            <p:ph type="body"/>
          </p:nvPr>
        </p:nvSpPr>
        <p:spPr>
          <a:xfrm>
            <a:off x="45720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8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8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88"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90" name="PlaceHolder 2"/>
          <p:cNvSpPr>
            <a:spLocks noGrp="1"/>
          </p:cNvSpPr>
          <p:nvPr>
            <p:ph type="body"/>
          </p:nvPr>
        </p:nvSpPr>
        <p:spPr>
          <a:xfrm>
            <a:off x="457200" y="1203480"/>
            <a:ext cx="8229240" cy="29829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9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97"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9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99"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101"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10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0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105"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0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07" name="PlaceHolder 4"/>
          <p:cNvSpPr>
            <a:spLocks noGrp="1"/>
          </p:cNvSpPr>
          <p:nvPr>
            <p:ph type="body"/>
          </p:nvPr>
        </p:nvSpPr>
        <p:spPr>
          <a:xfrm>
            <a:off x="457200" y="276192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109" name="PlaceHolder 2"/>
          <p:cNvSpPr>
            <a:spLocks noGrp="1"/>
          </p:cNvSpPr>
          <p:nvPr>
            <p:ph type="body"/>
          </p:nvPr>
        </p:nvSpPr>
        <p:spPr>
          <a:xfrm>
            <a:off x="457200" y="120348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10" name="PlaceHolder 3"/>
          <p:cNvSpPr>
            <a:spLocks noGrp="1"/>
          </p:cNvSpPr>
          <p:nvPr>
            <p:ph type="body"/>
          </p:nvPr>
        </p:nvSpPr>
        <p:spPr>
          <a:xfrm>
            <a:off x="457200" y="276192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1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1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1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117" name="PlaceHolder 2"/>
          <p:cNvSpPr>
            <a:spLocks noGrp="1"/>
          </p:cNvSpPr>
          <p:nvPr>
            <p:ph type="body"/>
          </p:nvPr>
        </p:nvSpPr>
        <p:spPr>
          <a:xfrm>
            <a:off x="45720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1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1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20" name="PlaceHolder 5"/>
          <p:cNvSpPr>
            <a:spLocks noGrp="1"/>
          </p:cNvSpPr>
          <p:nvPr>
            <p:ph type="body"/>
          </p:nvPr>
        </p:nvSpPr>
        <p:spPr>
          <a:xfrm>
            <a:off x="45720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2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2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129"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131" name="PlaceHolder 2"/>
          <p:cNvSpPr>
            <a:spLocks noGrp="1"/>
          </p:cNvSpPr>
          <p:nvPr>
            <p:ph type="body"/>
          </p:nvPr>
        </p:nvSpPr>
        <p:spPr>
          <a:xfrm>
            <a:off x="457200" y="1203480"/>
            <a:ext cx="8229240" cy="29829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133"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13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138"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3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140"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142"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14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4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146"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4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48" name="PlaceHolder 4"/>
          <p:cNvSpPr>
            <a:spLocks noGrp="1"/>
          </p:cNvSpPr>
          <p:nvPr>
            <p:ph type="body"/>
          </p:nvPr>
        </p:nvSpPr>
        <p:spPr>
          <a:xfrm>
            <a:off x="457200" y="276192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150" name="PlaceHolder 2"/>
          <p:cNvSpPr>
            <a:spLocks noGrp="1"/>
          </p:cNvSpPr>
          <p:nvPr>
            <p:ph type="body"/>
          </p:nvPr>
        </p:nvSpPr>
        <p:spPr>
          <a:xfrm>
            <a:off x="457200" y="120348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51" name="PlaceHolder 3"/>
          <p:cNvSpPr>
            <a:spLocks noGrp="1"/>
          </p:cNvSpPr>
          <p:nvPr>
            <p:ph type="body"/>
          </p:nvPr>
        </p:nvSpPr>
        <p:spPr>
          <a:xfrm>
            <a:off x="457200" y="276192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153"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5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55"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5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158" name="PlaceHolder 2"/>
          <p:cNvSpPr>
            <a:spLocks noGrp="1"/>
          </p:cNvSpPr>
          <p:nvPr>
            <p:ph type="body"/>
          </p:nvPr>
        </p:nvSpPr>
        <p:spPr>
          <a:xfrm>
            <a:off x="45720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5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6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61" name="PlaceHolder 5"/>
          <p:cNvSpPr>
            <a:spLocks noGrp="1"/>
          </p:cNvSpPr>
          <p:nvPr>
            <p:ph type="body"/>
          </p:nvPr>
        </p:nvSpPr>
        <p:spPr>
          <a:xfrm>
            <a:off x="45720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6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6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171"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173" name="PlaceHolder 2"/>
          <p:cNvSpPr>
            <a:spLocks noGrp="1"/>
          </p:cNvSpPr>
          <p:nvPr>
            <p:ph type="body"/>
          </p:nvPr>
        </p:nvSpPr>
        <p:spPr>
          <a:xfrm>
            <a:off x="457200" y="1203480"/>
            <a:ext cx="8229240" cy="29829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175"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17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8"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180"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8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182"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184"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18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8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188"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8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90" name="PlaceHolder 4"/>
          <p:cNvSpPr>
            <a:spLocks noGrp="1"/>
          </p:cNvSpPr>
          <p:nvPr>
            <p:ph type="body"/>
          </p:nvPr>
        </p:nvSpPr>
        <p:spPr>
          <a:xfrm>
            <a:off x="457200" y="276192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192" name="PlaceHolder 2"/>
          <p:cNvSpPr>
            <a:spLocks noGrp="1"/>
          </p:cNvSpPr>
          <p:nvPr>
            <p:ph type="body"/>
          </p:nvPr>
        </p:nvSpPr>
        <p:spPr>
          <a:xfrm>
            <a:off x="457200" y="120348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93" name="PlaceHolder 3"/>
          <p:cNvSpPr>
            <a:spLocks noGrp="1"/>
          </p:cNvSpPr>
          <p:nvPr>
            <p:ph type="body"/>
          </p:nvPr>
        </p:nvSpPr>
        <p:spPr>
          <a:xfrm>
            <a:off x="457200" y="276192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195"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9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97"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9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200" name="PlaceHolder 2"/>
          <p:cNvSpPr>
            <a:spLocks noGrp="1"/>
          </p:cNvSpPr>
          <p:nvPr>
            <p:ph type="body"/>
          </p:nvPr>
        </p:nvSpPr>
        <p:spPr>
          <a:xfrm>
            <a:off x="45720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20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20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203" name="PlaceHolder 5"/>
          <p:cNvSpPr>
            <a:spLocks noGrp="1"/>
          </p:cNvSpPr>
          <p:nvPr>
            <p:ph type="body"/>
          </p:nvPr>
        </p:nvSpPr>
        <p:spPr>
          <a:xfrm>
            <a:off x="45720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20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20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p:spPr>
        <p:txBody>
          <a:bodyPr lIns="0" rIns="0" tIns="0" bIns="0" anchor="ctr"/>
          <a:p>
            <a:endParaRPr b="0" lang="en-GB" sz="1400" spc="-1" strike="noStrike">
              <a:solidFill>
                <a:srgbClr val="000000"/>
              </a:solidFill>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7803360" y="228960"/>
            <a:ext cx="896760" cy="149760"/>
          </a:xfrm>
          <a:prstGeom prst="rect">
            <a:avLst/>
          </a:prstGeom>
          <a:noFill/>
          <a:ln>
            <a:noFill/>
          </a:ln>
        </p:spPr>
        <p:style>
          <a:lnRef idx="0"/>
          <a:fillRef idx="0"/>
          <a:effectRef idx="0"/>
          <a:fontRef idx="minor"/>
        </p:style>
        <p:txBody>
          <a:bodyPr lIns="34200" rIns="34200" tIns="17280" bIns="17280"/>
          <a:p>
            <a:pPr algn="r">
              <a:lnSpc>
                <a:spcPct val="100000"/>
              </a:lnSpc>
            </a:pPr>
            <a:r>
              <a:rPr b="1" lang="en-GB" sz="800" spc="-1" strike="noStrike">
                <a:solidFill>
                  <a:srgbClr val="bfbfbf"/>
                </a:solidFill>
                <a:latin typeface="Montserrat"/>
                <a:ea typeface="Montserrat"/>
              </a:rPr>
              <a:t>S W I F T  C O.</a:t>
            </a:r>
            <a:endParaRPr b="0" lang="en-GB" sz="800" spc="-1" strike="noStrike">
              <a:latin typeface="Arial"/>
            </a:endParaRPr>
          </a:p>
        </p:txBody>
      </p:sp>
      <p:sp>
        <p:nvSpPr>
          <p:cNvPr id="1" name="CustomShape 2"/>
          <p:cNvSpPr/>
          <p:nvPr/>
        </p:nvSpPr>
        <p:spPr>
          <a:xfrm>
            <a:off x="8668800" y="211680"/>
            <a:ext cx="321480" cy="184320"/>
          </a:xfrm>
          <a:prstGeom prst="rect">
            <a:avLst/>
          </a:prstGeom>
          <a:noFill/>
          <a:ln>
            <a:noFill/>
          </a:ln>
        </p:spPr>
        <p:style>
          <a:lnRef idx="0"/>
          <a:fillRef idx="0"/>
          <a:effectRef idx="0"/>
          <a:fontRef idx="minor"/>
        </p:style>
        <p:txBody>
          <a:bodyPr lIns="68400" rIns="68400" tIns="34200" bIns="34200"/>
          <a:p>
            <a:pPr algn="ctr">
              <a:lnSpc>
                <a:spcPct val="100000"/>
              </a:lnSpc>
            </a:pPr>
            <a:fld id="{DCB67CF2-084B-46EC-834C-5AAFAFD7799C}" type="slidenum">
              <a:rPr b="1" lang="en-GB" sz="800" spc="-1" strike="noStrike">
                <a:solidFill>
                  <a:srgbClr val="bfbfbf"/>
                </a:solidFill>
                <a:latin typeface="Montserrat"/>
                <a:ea typeface="Montserrat"/>
              </a:rPr>
              <a:t>&lt;number&gt;</a:t>
            </a:fld>
            <a:r>
              <a:rPr b="1" lang="en-GB" sz="800" spc="-1" strike="noStrike">
                <a:solidFill>
                  <a:srgbClr val="bfbfbf"/>
                </a:solidFill>
                <a:latin typeface="Montserrat"/>
                <a:ea typeface="Montserrat"/>
              </a:rPr>
              <a:t>  </a:t>
            </a:r>
            <a:endParaRPr b="0" lang="en-GB" sz="800" spc="-1" strike="noStrike">
              <a:latin typeface="Arial"/>
            </a:endParaRPr>
          </a:p>
        </p:txBody>
      </p:sp>
      <p:sp>
        <p:nvSpPr>
          <p:cNvPr id="2" name="CustomShape 3"/>
          <p:cNvSpPr/>
          <p:nvPr/>
        </p:nvSpPr>
        <p:spPr>
          <a:xfrm>
            <a:off x="8702280" y="371520"/>
            <a:ext cx="206280" cy="14760"/>
          </a:xfrm>
          <a:prstGeom prst="rect">
            <a:avLst/>
          </a:prstGeom>
          <a:solidFill>
            <a:srgbClr val="bfbfbf"/>
          </a:solidFill>
          <a:ln>
            <a:noFill/>
          </a:ln>
        </p:spPr>
        <p:style>
          <a:lnRef idx="0"/>
          <a:fillRef idx="0"/>
          <a:effectRef idx="0"/>
          <a:fontRef idx="minor"/>
        </p:style>
      </p:sp>
      <p:sp>
        <p:nvSpPr>
          <p:cNvPr id="3" name="PlaceHolder 4"/>
          <p:cNvSpPr>
            <a:spLocks noGrp="1"/>
          </p:cNvSpPr>
          <p:nvPr>
            <p:ph type="title"/>
          </p:nvPr>
        </p:nvSpPr>
        <p:spPr>
          <a:xfrm>
            <a:off x="457200" y="205200"/>
            <a:ext cx="8229240" cy="858600"/>
          </a:xfrm>
          <a:prstGeom prst="rect">
            <a:avLst/>
          </a:prstGeom>
        </p:spPr>
        <p:txBody>
          <a:bodyPr lIns="0" rIns="0" tIns="0" bIns="0" anchor="ctr"/>
          <a:p>
            <a:r>
              <a:rPr b="0" lang="en-GB" sz="1400" spc="-1" strike="noStrike">
                <a:solidFill>
                  <a:srgbClr val="000000"/>
                </a:solidFill>
                <a:latin typeface="Arial"/>
              </a:rPr>
              <a:t>Click to edit the title text format</a:t>
            </a:r>
            <a:endParaRPr b="0" lang="en-GB" sz="1400" spc="-1" strike="noStrike">
              <a:solidFill>
                <a:srgbClr val="000000"/>
              </a:solidFill>
              <a:latin typeface="Arial"/>
            </a:endParaRPr>
          </a:p>
        </p:txBody>
      </p:sp>
      <p:sp>
        <p:nvSpPr>
          <p:cNvPr id="4"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7803360" y="228960"/>
            <a:ext cx="896760" cy="149760"/>
          </a:xfrm>
          <a:prstGeom prst="rect">
            <a:avLst/>
          </a:prstGeom>
          <a:noFill/>
          <a:ln>
            <a:noFill/>
          </a:ln>
        </p:spPr>
        <p:style>
          <a:lnRef idx="0"/>
          <a:fillRef idx="0"/>
          <a:effectRef idx="0"/>
          <a:fontRef idx="minor"/>
        </p:style>
        <p:txBody>
          <a:bodyPr lIns="34200" rIns="34200" tIns="17280" bIns="17280"/>
          <a:p>
            <a:pPr algn="r">
              <a:lnSpc>
                <a:spcPct val="100000"/>
              </a:lnSpc>
            </a:pPr>
            <a:r>
              <a:rPr b="1" lang="en-GB" sz="800" spc="-1" strike="noStrike">
                <a:solidFill>
                  <a:srgbClr val="bfbfbf"/>
                </a:solidFill>
                <a:latin typeface="Montserrat"/>
                <a:ea typeface="Montserrat"/>
              </a:rPr>
              <a:t>S W I F T  C O.</a:t>
            </a:r>
            <a:endParaRPr b="0" lang="en-GB" sz="800" spc="-1" strike="noStrike">
              <a:latin typeface="Arial"/>
            </a:endParaRPr>
          </a:p>
        </p:txBody>
      </p:sp>
      <p:sp>
        <p:nvSpPr>
          <p:cNvPr id="42" name="CustomShape 2"/>
          <p:cNvSpPr/>
          <p:nvPr/>
        </p:nvSpPr>
        <p:spPr>
          <a:xfrm>
            <a:off x="8668800" y="211680"/>
            <a:ext cx="321480" cy="184320"/>
          </a:xfrm>
          <a:prstGeom prst="rect">
            <a:avLst/>
          </a:prstGeom>
          <a:noFill/>
          <a:ln>
            <a:noFill/>
          </a:ln>
        </p:spPr>
        <p:style>
          <a:lnRef idx="0"/>
          <a:fillRef idx="0"/>
          <a:effectRef idx="0"/>
          <a:fontRef idx="minor"/>
        </p:style>
        <p:txBody>
          <a:bodyPr lIns="68400" rIns="68400" tIns="34200" bIns="34200"/>
          <a:p>
            <a:pPr algn="ctr">
              <a:lnSpc>
                <a:spcPct val="100000"/>
              </a:lnSpc>
            </a:pPr>
            <a:fld id="{131B67B5-D4EE-4983-88D2-9002DC87CC51}" type="slidenum">
              <a:rPr b="1" lang="en-GB" sz="800" spc="-1" strike="noStrike">
                <a:solidFill>
                  <a:srgbClr val="bfbfbf"/>
                </a:solidFill>
                <a:latin typeface="Montserrat"/>
                <a:ea typeface="Montserrat"/>
              </a:rPr>
              <a:t>&lt;number&gt;</a:t>
            </a:fld>
            <a:r>
              <a:rPr b="1" lang="en-GB" sz="800" spc="-1" strike="noStrike">
                <a:solidFill>
                  <a:srgbClr val="bfbfbf"/>
                </a:solidFill>
                <a:latin typeface="Montserrat"/>
                <a:ea typeface="Montserrat"/>
              </a:rPr>
              <a:t>  </a:t>
            </a:r>
            <a:endParaRPr b="0" lang="en-GB" sz="800" spc="-1" strike="noStrike">
              <a:latin typeface="Arial"/>
            </a:endParaRPr>
          </a:p>
        </p:txBody>
      </p:sp>
      <p:sp>
        <p:nvSpPr>
          <p:cNvPr id="43" name="CustomShape 3"/>
          <p:cNvSpPr/>
          <p:nvPr/>
        </p:nvSpPr>
        <p:spPr>
          <a:xfrm>
            <a:off x="8702280" y="371520"/>
            <a:ext cx="206280" cy="14760"/>
          </a:xfrm>
          <a:prstGeom prst="rect">
            <a:avLst/>
          </a:prstGeom>
          <a:solidFill>
            <a:srgbClr val="bfbfbf"/>
          </a:solidFill>
          <a:ln>
            <a:noFill/>
          </a:ln>
        </p:spPr>
        <p:style>
          <a:lnRef idx="0"/>
          <a:fillRef idx="0"/>
          <a:effectRef idx="0"/>
          <a:fontRef idx="minor"/>
        </p:style>
      </p:sp>
      <p:sp>
        <p:nvSpPr>
          <p:cNvPr id="44" name="PlaceHolder 4"/>
          <p:cNvSpPr>
            <a:spLocks noGrp="1"/>
          </p:cNvSpPr>
          <p:nvPr>
            <p:ph type="body"/>
          </p:nvPr>
        </p:nvSpPr>
        <p:spPr>
          <a:xfrm>
            <a:off x="4835880" y="1433520"/>
            <a:ext cx="3135960" cy="2275920"/>
          </a:xfrm>
          <a:prstGeom prst="rect">
            <a:avLst/>
          </a:prstGeom>
        </p:spPr>
        <p:txBody>
          <a:bodyPr lIns="68400" rIns="68400" tIns="34200" bIns="34200"/>
          <a:p>
            <a:pPr marL="432000" indent="-324000">
              <a:spcBef>
                <a:spcPts val="1417"/>
              </a:spcBef>
              <a:buClr>
                <a:srgbClr val="000000"/>
              </a:buClr>
              <a:buSzPct val="45000"/>
              <a:buFont typeface="Wingdings" charset="2"/>
              <a:buChar char=""/>
            </a:pPr>
            <a:r>
              <a:rPr b="0" lang="en-GB" sz="1100" spc="-1" strike="noStrike">
                <a:solidFill>
                  <a:srgbClr val="000000"/>
                </a:solidFill>
                <a:latin typeface="Arial"/>
              </a:rPr>
              <a:t>Click to edit the outline text format</a:t>
            </a:r>
            <a:endParaRPr b="0" lang="en-GB" sz="11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100" spc="-1" strike="noStrike">
                <a:solidFill>
                  <a:srgbClr val="000000"/>
                </a:solidFill>
                <a:latin typeface="Arial"/>
              </a:rPr>
              <a:t>Second Outline Level</a:t>
            </a:r>
            <a:endParaRPr b="0" lang="en-GB" sz="11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100" spc="-1" strike="noStrike">
                <a:solidFill>
                  <a:srgbClr val="000000"/>
                </a:solidFill>
                <a:latin typeface="Arial"/>
              </a:rPr>
              <a:t>Third Outline Level</a:t>
            </a:r>
            <a:endParaRPr b="0" lang="en-GB" sz="11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100" spc="-1" strike="noStrike">
                <a:solidFill>
                  <a:srgbClr val="000000"/>
                </a:solidFill>
                <a:latin typeface="Arial"/>
              </a:rPr>
              <a:t>Fourth Outline Level</a:t>
            </a:r>
            <a:endParaRPr b="0" lang="en-GB" sz="11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100" spc="-1" strike="noStrike">
                <a:solidFill>
                  <a:srgbClr val="000000"/>
                </a:solidFill>
                <a:latin typeface="Arial"/>
              </a:rPr>
              <a:t>Fifth Outline Level</a:t>
            </a:r>
            <a:endParaRPr b="0" lang="en-GB" sz="11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100" spc="-1" strike="noStrike">
                <a:solidFill>
                  <a:srgbClr val="000000"/>
                </a:solidFill>
                <a:latin typeface="Arial"/>
              </a:rPr>
              <a:t>Sixth Outline Level</a:t>
            </a:r>
            <a:endParaRPr b="0" lang="en-GB" sz="11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100" spc="-1" strike="noStrike">
                <a:solidFill>
                  <a:srgbClr val="000000"/>
                </a:solidFill>
                <a:latin typeface="Arial"/>
              </a:rPr>
              <a:t>Seventh Outline Level</a:t>
            </a:r>
            <a:endParaRPr b="0" lang="en-GB" sz="1100" spc="-1" strike="noStrike">
              <a:solidFill>
                <a:srgbClr val="000000"/>
              </a:solidFill>
              <a:latin typeface="Arial"/>
            </a:endParaRPr>
          </a:p>
        </p:txBody>
      </p:sp>
      <p:sp>
        <p:nvSpPr>
          <p:cNvPr id="45" name="PlaceHolder 5"/>
          <p:cNvSpPr>
            <a:spLocks noGrp="1"/>
          </p:cNvSpPr>
          <p:nvPr>
            <p:ph type="title"/>
          </p:nvPr>
        </p:nvSpPr>
        <p:spPr>
          <a:xfrm>
            <a:off x="457200" y="205200"/>
            <a:ext cx="8229240" cy="858600"/>
          </a:xfrm>
          <a:prstGeom prst="rect">
            <a:avLst/>
          </a:prstGeom>
        </p:spPr>
        <p:txBody>
          <a:bodyPr lIns="0" rIns="0" tIns="0" bIns="0" anchor="ctr"/>
          <a:p>
            <a:r>
              <a:rPr b="0" lang="en-GB" sz="1400" spc="-1" strike="noStrike">
                <a:solidFill>
                  <a:srgbClr val="000000"/>
                </a:solidFill>
                <a:latin typeface="Arial"/>
              </a:rPr>
              <a:t>Click to edit the title text format</a:t>
            </a:r>
            <a:endParaRPr b="0" lang="en-GB"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CustomShape 1"/>
          <p:cNvSpPr/>
          <p:nvPr/>
        </p:nvSpPr>
        <p:spPr>
          <a:xfrm>
            <a:off x="7803360" y="228960"/>
            <a:ext cx="896760" cy="149760"/>
          </a:xfrm>
          <a:prstGeom prst="rect">
            <a:avLst/>
          </a:prstGeom>
          <a:noFill/>
          <a:ln>
            <a:noFill/>
          </a:ln>
        </p:spPr>
        <p:style>
          <a:lnRef idx="0"/>
          <a:fillRef idx="0"/>
          <a:effectRef idx="0"/>
          <a:fontRef idx="minor"/>
        </p:style>
        <p:txBody>
          <a:bodyPr lIns="34200" rIns="34200" tIns="17280" bIns="17280"/>
          <a:p>
            <a:pPr algn="r">
              <a:lnSpc>
                <a:spcPct val="100000"/>
              </a:lnSpc>
            </a:pPr>
            <a:r>
              <a:rPr b="1" lang="en-GB" sz="800" spc="-1" strike="noStrike">
                <a:solidFill>
                  <a:srgbClr val="bfbfbf"/>
                </a:solidFill>
                <a:latin typeface="Montserrat"/>
                <a:ea typeface="Montserrat"/>
              </a:rPr>
              <a:t>S W I F T  C O.</a:t>
            </a:r>
            <a:endParaRPr b="0" lang="en-GB" sz="800" spc="-1" strike="noStrike">
              <a:latin typeface="Arial"/>
            </a:endParaRPr>
          </a:p>
        </p:txBody>
      </p:sp>
      <p:sp>
        <p:nvSpPr>
          <p:cNvPr id="83" name="CustomShape 2"/>
          <p:cNvSpPr/>
          <p:nvPr/>
        </p:nvSpPr>
        <p:spPr>
          <a:xfrm>
            <a:off x="8668800" y="211680"/>
            <a:ext cx="321480" cy="184320"/>
          </a:xfrm>
          <a:prstGeom prst="rect">
            <a:avLst/>
          </a:prstGeom>
          <a:noFill/>
          <a:ln>
            <a:noFill/>
          </a:ln>
        </p:spPr>
        <p:style>
          <a:lnRef idx="0"/>
          <a:fillRef idx="0"/>
          <a:effectRef idx="0"/>
          <a:fontRef idx="minor"/>
        </p:style>
        <p:txBody>
          <a:bodyPr lIns="68400" rIns="68400" tIns="34200" bIns="34200"/>
          <a:p>
            <a:pPr algn="ctr">
              <a:lnSpc>
                <a:spcPct val="100000"/>
              </a:lnSpc>
            </a:pPr>
            <a:fld id="{0FF2F8FA-4B7E-4C64-95DB-2C8809039EA0}" type="slidenum">
              <a:rPr b="1" lang="en-GB" sz="800" spc="-1" strike="noStrike">
                <a:solidFill>
                  <a:srgbClr val="bfbfbf"/>
                </a:solidFill>
                <a:latin typeface="Montserrat"/>
                <a:ea typeface="Montserrat"/>
              </a:rPr>
              <a:t>&lt;number&gt;</a:t>
            </a:fld>
            <a:r>
              <a:rPr b="1" lang="en-GB" sz="800" spc="-1" strike="noStrike">
                <a:solidFill>
                  <a:srgbClr val="bfbfbf"/>
                </a:solidFill>
                <a:latin typeface="Montserrat"/>
                <a:ea typeface="Montserrat"/>
              </a:rPr>
              <a:t>  </a:t>
            </a:r>
            <a:endParaRPr b="0" lang="en-GB" sz="800" spc="-1" strike="noStrike">
              <a:latin typeface="Arial"/>
            </a:endParaRPr>
          </a:p>
        </p:txBody>
      </p:sp>
      <p:sp>
        <p:nvSpPr>
          <p:cNvPr id="84" name="CustomShape 3"/>
          <p:cNvSpPr/>
          <p:nvPr/>
        </p:nvSpPr>
        <p:spPr>
          <a:xfrm>
            <a:off x="8702280" y="371520"/>
            <a:ext cx="206280" cy="14760"/>
          </a:xfrm>
          <a:prstGeom prst="rect">
            <a:avLst/>
          </a:prstGeom>
          <a:solidFill>
            <a:srgbClr val="bfbfbf"/>
          </a:solidFill>
          <a:ln>
            <a:noFill/>
          </a:ln>
        </p:spPr>
        <p:style>
          <a:lnRef idx="0"/>
          <a:fillRef idx="0"/>
          <a:effectRef idx="0"/>
          <a:fontRef idx="minor"/>
        </p:style>
      </p:sp>
      <p:sp>
        <p:nvSpPr>
          <p:cNvPr id="85" name="PlaceHolder 4"/>
          <p:cNvSpPr>
            <a:spLocks noGrp="1"/>
          </p:cNvSpPr>
          <p:nvPr>
            <p:ph type="body"/>
          </p:nvPr>
        </p:nvSpPr>
        <p:spPr>
          <a:xfrm>
            <a:off x="6714360" y="0"/>
            <a:ext cx="2429280" cy="5143320"/>
          </a:xfrm>
          <a:prstGeom prst="rect">
            <a:avLst/>
          </a:prstGeom>
        </p:spPr>
        <p:txBody>
          <a:bodyPr lIns="68400" rIns="68400" tIns="34200" bIns="34200"/>
          <a:p>
            <a:pPr marL="432000" indent="-324000">
              <a:spcBef>
                <a:spcPts val="1417"/>
              </a:spcBef>
              <a:buClr>
                <a:srgbClr val="000000"/>
              </a:buClr>
              <a:buSzPct val="45000"/>
              <a:buFont typeface="Wingdings" charset="2"/>
              <a:buChar char=""/>
            </a:pPr>
            <a:r>
              <a:rPr b="0" lang="en-GB" sz="1100" spc="-1" strike="noStrike">
                <a:solidFill>
                  <a:srgbClr val="000000"/>
                </a:solidFill>
                <a:latin typeface="Arial"/>
              </a:rPr>
              <a:t>Click to edit the outline text format</a:t>
            </a:r>
            <a:endParaRPr b="0" lang="en-GB" sz="11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100" spc="-1" strike="noStrike">
                <a:solidFill>
                  <a:srgbClr val="000000"/>
                </a:solidFill>
                <a:latin typeface="Arial"/>
              </a:rPr>
              <a:t>Second Outline Level</a:t>
            </a:r>
            <a:endParaRPr b="0" lang="en-GB" sz="11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100" spc="-1" strike="noStrike">
                <a:solidFill>
                  <a:srgbClr val="000000"/>
                </a:solidFill>
                <a:latin typeface="Arial"/>
              </a:rPr>
              <a:t>Third Outline Level</a:t>
            </a:r>
            <a:endParaRPr b="0" lang="en-GB" sz="11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100" spc="-1" strike="noStrike">
                <a:solidFill>
                  <a:srgbClr val="000000"/>
                </a:solidFill>
                <a:latin typeface="Arial"/>
              </a:rPr>
              <a:t>Fourth Outline Level</a:t>
            </a:r>
            <a:endParaRPr b="0" lang="en-GB" sz="11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100" spc="-1" strike="noStrike">
                <a:solidFill>
                  <a:srgbClr val="000000"/>
                </a:solidFill>
                <a:latin typeface="Arial"/>
              </a:rPr>
              <a:t>Fifth Outline Level</a:t>
            </a:r>
            <a:endParaRPr b="0" lang="en-GB" sz="11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100" spc="-1" strike="noStrike">
                <a:solidFill>
                  <a:srgbClr val="000000"/>
                </a:solidFill>
                <a:latin typeface="Arial"/>
              </a:rPr>
              <a:t>Sixth Outline Level</a:t>
            </a:r>
            <a:endParaRPr b="0" lang="en-GB" sz="11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100" spc="-1" strike="noStrike">
                <a:solidFill>
                  <a:srgbClr val="000000"/>
                </a:solidFill>
                <a:latin typeface="Arial"/>
              </a:rPr>
              <a:t>Seventh Outline Level</a:t>
            </a:r>
            <a:endParaRPr b="0" lang="en-GB" sz="1100" spc="-1" strike="noStrike">
              <a:solidFill>
                <a:srgbClr val="000000"/>
              </a:solidFill>
              <a:latin typeface="Arial"/>
            </a:endParaRPr>
          </a:p>
        </p:txBody>
      </p:sp>
      <p:sp>
        <p:nvSpPr>
          <p:cNvPr id="86" name="PlaceHolder 5"/>
          <p:cNvSpPr>
            <a:spLocks noGrp="1"/>
          </p:cNvSpPr>
          <p:nvPr>
            <p:ph type="title"/>
          </p:nvPr>
        </p:nvSpPr>
        <p:spPr>
          <a:xfrm>
            <a:off x="457200" y="205200"/>
            <a:ext cx="8229240" cy="858600"/>
          </a:xfrm>
          <a:prstGeom prst="rect">
            <a:avLst/>
          </a:prstGeom>
        </p:spPr>
        <p:txBody>
          <a:bodyPr lIns="0" rIns="0" tIns="0" bIns="0" anchor="ctr"/>
          <a:p>
            <a:r>
              <a:rPr b="0" lang="en-GB" sz="1400" spc="-1" strike="noStrike">
                <a:solidFill>
                  <a:srgbClr val="000000"/>
                </a:solidFill>
                <a:latin typeface="Arial"/>
              </a:rPr>
              <a:t>Click to edit the title text format</a:t>
            </a:r>
            <a:endParaRPr b="0" lang="en-GB"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CustomShape 1"/>
          <p:cNvSpPr/>
          <p:nvPr/>
        </p:nvSpPr>
        <p:spPr>
          <a:xfrm>
            <a:off x="7803360" y="228960"/>
            <a:ext cx="896760" cy="149760"/>
          </a:xfrm>
          <a:prstGeom prst="rect">
            <a:avLst/>
          </a:prstGeom>
          <a:noFill/>
          <a:ln>
            <a:noFill/>
          </a:ln>
        </p:spPr>
        <p:style>
          <a:lnRef idx="0"/>
          <a:fillRef idx="0"/>
          <a:effectRef idx="0"/>
          <a:fontRef idx="minor"/>
        </p:style>
        <p:txBody>
          <a:bodyPr lIns="34200" rIns="34200" tIns="17280" bIns="17280"/>
          <a:p>
            <a:pPr algn="r">
              <a:lnSpc>
                <a:spcPct val="100000"/>
              </a:lnSpc>
            </a:pPr>
            <a:r>
              <a:rPr b="1" lang="en-GB" sz="800" spc="-1" strike="noStrike">
                <a:solidFill>
                  <a:srgbClr val="bfbfbf"/>
                </a:solidFill>
                <a:latin typeface="Montserrat"/>
                <a:ea typeface="Montserrat"/>
              </a:rPr>
              <a:t>S W I F T  C O.</a:t>
            </a:r>
            <a:endParaRPr b="0" lang="en-GB" sz="800" spc="-1" strike="noStrike">
              <a:latin typeface="Arial"/>
            </a:endParaRPr>
          </a:p>
        </p:txBody>
      </p:sp>
      <p:sp>
        <p:nvSpPr>
          <p:cNvPr id="124" name="CustomShape 2"/>
          <p:cNvSpPr/>
          <p:nvPr/>
        </p:nvSpPr>
        <p:spPr>
          <a:xfrm>
            <a:off x="8668800" y="211680"/>
            <a:ext cx="321480" cy="184320"/>
          </a:xfrm>
          <a:prstGeom prst="rect">
            <a:avLst/>
          </a:prstGeom>
          <a:noFill/>
          <a:ln>
            <a:noFill/>
          </a:ln>
        </p:spPr>
        <p:style>
          <a:lnRef idx="0"/>
          <a:fillRef idx="0"/>
          <a:effectRef idx="0"/>
          <a:fontRef idx="minor"/>
        </p:style>
        <p:txBody>
          <a:bodyPr lIns="68400" rIns="68400" tIns="34200" bIns="34200"/>
          <a:p>
            <a:pPr algn="ctr">
              <a:lnSpc>
                <a:spcPct val="100000"/>
              </a:lnSpc>
            </a:pPr>
            <a:fld id="{273852E8-D433-4A94-BB02-9AC74D250D54}" type="slidenum">
              <a:rPr b="1" lang="en-GB" sz="800" spc="-1" strike="noStrike">
                <a:solidFill>
                  <a:srgbClr val="bfbfbf"/>
                </a:solidFill>
                <a:latin typeface="Montserrat"/>
                <a:ea typeface="Montserrat"/>
              </a:rPr>
              <a:t>&lt;number&gt;</a:t>
            </a:fld>
            <a:r>
              <a:rPr b="1" lang="en-GB" sz="800" spc="-1" strike="noStrike">
                <a:solidFill>
                  <a:srgbClr val="bfbfbf"/>
                </a:solidFill>
                <a:latin typeface="Montserrat"/>
                <a:ea typeface="Montserrat"/>
              </a:rPr>
              <a:t>  </a:t>
            </a:r>
            <a:endParaRPr b="0" lang="en-GB" sz="800" spc="-1" strike="noStrike">
              <a:latin typeface="Arial"/>
            </a:endParaRPr>
          </a:p>
        </p:txBody>
      </p:sp>
      <p:sp>
        <p:nvSpPr>
          <p:cNvPr id="125" name="CustomShape 3"/>
          <p:cNvSpPr/>
          <p:nvPr/>
        </p:nvSpPr>
        <p:spPr>
          <a:xfrm>
            <a:off x="8702280" y="371520"/>
            <a:ext cx="206280" cy="14760"/>
          </a:xfrm>
          <a:prstGeom prst="rect">
            <a:avLst/>
          </a:prstGeom>
          <a:solidFill>
            <a:srgbClr val="bfbfbf"/>
          </a:solidFill>
          <a:ln>
            <a:noFill/>
          </a:ln>
        </p:spPr>
        <p:style>
          <a:lnRef idx="0"/>
          <a:fillRef idx="0"/>
          <a:effectRef idx="0"/>
          <a:fontRef idx="minor"/>
        </p:style>
      </p:sp>
      <p:sp>
        <p:nvSpPr>
          <p:cNvPr id="126" name="PlaceHolder 4"/>
          <p:cNvSpPr>
            <a:spLocks noGrp="1"/>
          </p:cNvSpPr>
          <p:nvPr>
            <p:ph type="body"/>
          </p:nvPr>
        </p:nvSpPr>
        <p:spPr>
          <a:xfrm>
            <a:off x="4572000" y="0"/>
            <a:ext cx="4571640" cy="5141520"/>
          </a:xfrm>
          <a:prstGeom prst="rect">
            <a:avLst/>
          </a:prstGeom>
        </p:spPr>
        <p:txBody>
          <a:bodyPr lIns="68400" rIns="68400" tIns="34200" bIns="34200"/>
          <a:p>
            <a:pPr marL="432000" indent="-324000">
              <a:spcBef>
                <a:spcPts val="1417"/>
              </a:spcBef>
              <a:buClr>
                <a:srgbClr val="000000"/>
              </a:buClr>
              <a:buSzPct val="45000"/>
              <a:buFont typeface="Wingdings" charset="2"/>
              <a:buChar char=""/>
            </a:pPr>
            <a:r>
              <a:rPr b="0" lang="en-GB" sz="1100" spc="-1" strike="noStrike">
                <a:solidFill>
                  <a:srgbClr val="000000"/>
                </a:solidFill>
                <a:latin typeface="Arial"/>
              </a:rPr>
              <a:t>Click to edit the outline text format</a:t>
            </a:r>
            <a:endParaRPr b="0" lang="en-GB" sz="11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100" spc="-1" strike="noStrike">
                <a:solidFill>
                  <a:srgbClr val="000000"/>
                </a:solidFill>
                <a:latin typeface="Arial"/>
              </a:rPr>
              <a:t>Second Outline Level</a:t>
            </a:r>
            <a:endParaRPr b="0" lang="en-GB" sz="11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100" spc="-1" strike="noStrike">
                <a:solidFill>
                  <a:srgbClr val="000000"/>
                </a:solidFill>
                <a:latin typeface="Arial"/>
              </a:rPr>
              <a:t>Third Outline Level</a:t>
            </a:r>
            <a:endParaRPr b="0" lang="en-GB" sz="11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100" spc="-1" strike="noStrike">
                <a:solidFill>
                  <a:srgbClr val="000000"/>
                </a:solidFill>
                <a:latin typeface="Arial"/>
              </a:rPr>
              <a:t>Fourth Outline Level</a:t>
            </a:r>
            <a:endParaRPr b="0" lang="en-GB" sz="11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100" spc="-1" strike="noStrike">
                <a:solidFill>
                  <a:srgbClr val="000000"/>
                </a:solidFill>
                <a:latin typeface="Arial"/>
              </a:rPr>
              <a:t>Fifth Outline Level</a:t>
            </a:r>
            <a:endParaRPr b="0" lang="en-GB" sz="11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100" spc="-1" strike="noStrike">
                <a:solidFill>
                  <a:srgbClr val="000000"/>
                </a:solidFill>
                <a:latin typeface="Arial"/>
              </a:rPr>
              <a:t>Sixth Outline Level</a:t>
            </a:r>
            <a:endParaRPr b="0" lang="en-GB" sz="11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100" spc="-1" strike="noStrike">
                <a:solidFill>
                  <a:srgbClr val="000000"/>
                </a:solidFill>
                <a:latin typeface="Arial"/>
              </a:rPr>
              <a:t>Seventh Outline Level</a:t>
            </a:r>
            <a:endParaRPr b="0" lang="en-GB" sz="1100" spc="-1" strike="noStrike">
              <a:solidFill>
                <a:srgbClr val="000000"/>
              </a:solidFill>
              <a:latin typeface="Arial"/>
            </a:endParaRPr>
          </a:p>
        </p:txBody>
      </p:sp>
      <p:sp>
        <p:nvSpPr>
          <p:cNvPr id="127" name="PlaceHolder 5"/>
          <p:cNvSpPr>
            <a:spLocks noGrp="1"/>
          </p:cNvSpPr>
          <p:nvPr>
            <p:ph type="title"/>
          </p:nvPr>
        </p:nvSpPr>
        <p:spPr>
          <a:xfrm>
            <a:off x="457200" y="205200"/>
            <a:ext cx="8229240" cy="858600"/>
          </a:xfrm>
          <a:prstGeom prst="rect">
            <a:avLst/>
          </a:prstGeom>
        </p:spPr>
        <p:txBody>
          <a:bodyPr lIns="0" rIns="0" tIns="0" bIns="0" anchor="ctr"/>
          <a:p>
            <a:r>
              <a:rPr b="0" lang="en-GB" sz="1400" spc="-1" strike="noStrike">
                <a:solidFill>
                  <a:srgbClr val="000000"/>
                </a:solidFill>
                <a:latin typeface="Arial"/>
              </a:rPr>
              <a:t>Click to edit the title text format</a:t>
            </a:r>
            <a:endParaRPr b="0" lang="en-GB"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4" name="CustomShape 1"/>
          <p:cNvSpPr/>
          <p:nvPr/>
        </p:nvSpPr>
        <p:spPr>
          <a:xfrm>
            <a:off x="7803360" y="228960"/>
            <a:ext cx="896760" cy="149760"/>
          </a:xfrm>
          <a:prstGeom prst="rect">
            <a:avLst/>
          </a:prstGeom>
          <a:noFill/>
          <a:ln>
            <a:noFill/>
          </a:ln>
        </p:spPr>
        <p:style>
          <a:lnRef idx="0"/>
          <a:fillRef idx="0"/>
          <a:effectRef idx="0"/>
          <a:fontRef idx="minor"/>
        </p:style>
        <p:txBody>
          <a:bodyPr lIns="34200" rIns="34200" tIns="17280" bIns="17280"/>
          <a:p>
            <a:pPr algn="r">
              <a:lnSpc>
                <a:spcPct val="100000"/>
              </a:lnSpc>
            </a:pPr>
            <a:r>
              <a:rPr b="1" lang="en-GB" sz="800" spc="-1" strike="noStrike">
                <a:solidFill>
                  <a:srgbClr val="bfbfbf"/>
                </a:solidFill>
                <a:latin typeface="Montserrat"/>
                <a:ea typeface="Montserrat"/>
              </a:rPr>
              <a:t>S W I F T  C O.</a:t>
            </a:r>
            <a:endParaRPr b="0" lang="en-GB" sz="800" spc="-1" strike="noStrike">
              <a:latin typeface="Arial"/>
            </a:endParaRPr>
          </a:p>
        </p:txBody>
      </p:sp>
      <p:sp>
        <p:nvSpPr>
          <p:cNvPr id="165" name="CustomShape 2"/>
          <p:cNvSpPr/>
          <p:nvPr/>
        </p:nvSpPr>
        <p:spPr>
          <a:xfrm>
            <a:off x="8668800" y="211680"/>
            <a:ext cx="321480" cy="184320"/>
          </a:xfrm>
          <a:prstGeom prst="rect">
            <a:avLst/>
          </a:prstGeom>
          <a:noFill/>
          <a:ln>
            <a:noFill/>
          </a:ln>
        </p:spPr>
        <p:style>
          <a:lnRef idx="0"/>
          <a:fillRef idx="0"/>
          <a:effectRef idx="0"/>
          <a:fontRef idx="minor"/>
        </p:style>
        <p:txBody>
          <a:bodyPr lIns="68400" rIns="68400" tIns="34200" bIns="34200"/>
          <a:p>
            <a:pPr algn="ctr">
              <a:lnSpc>
                <a:spcPct val="100000"/>
              </a:lnSpc>
            </a:pPr>
            <a:fld id="{F96D3D07-7912-4A30-96AB-DDA6C549BA9A}" type="slidenum">
              <a:rPr b="1" lang="en-GB" sz="800" spc="-1" strike="noStrike">
                <a:solidFill>
                  <a:srgbClr val="bfbfbf"/>
                </a:solidFill>
                <a:latin typeface="Montserrat"/>
                <a:ea typeface="Montserrat"/>
              </a:rPr>
              <a:t>&lt;number&gt;</a:t>
            </a:fld>
            <a:r>
              <a:rPr b="1" lang="en-GB" sz="800" spc="-1" strike="noStrike">
                <a:solidFill>
                  <a:srgbClr val="bfbfbf"/>
                </a:solidFill>
                <a:latin typeface="Montserrat"/>
                <a:ea typeface="Montserrat"/>
              </a:rPr>
              <a:t>  </a:t>
            </a:r>
            <a:endParaRPr b="0" lang="en-GB" sz="800" spc="-1" strike="noStrike">
              <a:latin typeface="Arial"/>
            </a:endParaRPr>
          </a:p>
        </p:txBody>
      </p:sp>
      <p:sp>
        <p:nvSpPr>
          <p:cNvPr id="166" name="CustomShape 3"/>
          <p:cNvSpPr/>
          <p:nvPr/>
        </p:nvSpPr>
        <p:spPr>
          <a:xfrm>
            <a:off x="8702280" y="371520"/>
            <a:ext cx="206280" cy="14760"/>
          </a:xfrm>
          <a:prstGeom prst="rect">
            <a:avLst/>
          </a:prstGeom>
          <a:solidFill>
            <a:srgbClr val="bfbfbf"/>
          </a:solidFill>
          <a:ln>
            <a:noFill/>
          </a:ln>
        </p:spPr>
        <p:style>
          <a:lnRef idx="0"/>
          <a:fillRef idx="0"/>
          <a:effectRef idx="0"/>
          <a:fontRef idx="minor"/>
        </p:style>
      </p:sp>
      <p:sp>
        <p:nvSpPr>
          <p:cNvPr id="167" name="PlaceHolder 4"/>
          <p:cNvSpPr>
            <a:spLocks noGrp="1"/>
          </p:cNvSpPr>
          <p:nvPr>
            <p:ph type="body"/>
          </p:nvPr>
        </p:nvSpPr>
        <p:spPr>
          <a:xfrm>
            <a:off x="5371560" y="781920"/>
            <a:ext cx="2665440" cy="1687680"/>
          </a:xfrm>
          <a:prstGeom prst="rect">
            <a:avLst/>
          </a:prstGeom>
        </p:spPr>
        <p:txBody>
          <a:bodyPr lIns="68400" rIns="68400" tIns="34200" bIns="34200"/>
          <a:p>
            <a:pPr marL="432000" indent="-324000">
              <a:spcBef>
                <a:spcPts val="1417"/>
              </a:spcBef>
              <a:buClr>
                <a:srgbClr val="000000"/>
              </a:buClr>
              <a:buSzPct val="45000"/>
              <a:buFont typeface="Wingdings" charset="2"/>
              <a:buChar char=""/>
            </a:pPr>
            <a:r>
              <a:rPr b="0" lang="en-GB" sz="1100" spc="-1" strike="noStrike">
                <a:solidFill>
                  <a:srgbClr val="000000"/>
                </a:solidFill>
                <a:latin typeface="Arial"/>
              </a:rPr>
              <a:t>Click to edit the outline text format</a:t>
            </a:r>
            <a:endParaRPr b="0" lang="en-GB" sz="11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100" spc="-1" strike="noStrike">
                <a:solidFill>
                  <a:srgbClr val="000000"/>
                </a:solidFill>
                <a:latin typeface="Arial"/>
              </a:rPr>
              <a:t>Second Outline Level</a:t>
            </a:r>
            <a:endParaRPr b="0" lang="en-GB" sz="11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100" spc="-1" strike="noStrike">
                <a:solidFill>
                  <a:srgbClr val="000000"/>
                </a:solidFill>
                <a:latin typeface="Arial"/>
              </a:rPr>
              <a:t>Third Outline Level</a:t>
            </a:r>
            <a:endParaRPr b="0" lang="en-GB" sz="11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100" spc="-1" strike="noStrike">
                <a:solidFill>
                  <a:srgbClr val="000000"/>
                </a:solidFill>
                <a:latin typeface="Arial"/>
              </a:rPr>
              <a:t>Fourth Outline Level</a:t>
            </a:r>
            <a:endParaRPr b="0" lang="en-GB" sz="11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100" spc="-1" strike="noStrike">
                <a:solidFill>
                  <a:srgbClr val="000000"/>
                </a:solidFill>
                <a:latin typeface="Arial"/>
              </a:rPr>
              <a:t>Fifth Outline Level</a:t>
            </a:r>
            <a:endParaRPr b="0" lang="en-GB" sz="11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100" spc="-1" strike="noStrike">
                <a:solidFill>
                  <a:srgbClr val="000000"/>
                </a:solidFill>
                <a:latin typeface="Arial"/>
              </a:rPr>
              <a:t>Sixth Outline Level</a:t>
            </a:r>
            <a:endParaRPr b="0" lang="en-GB" sz="11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100" spc="-1" strike="noStrike">
                <a:solidFill>
                  <a:srgbClr val="000000"/>
                </a:solidFill>
                <a:latin typeface="Arial"/>
              </a:rPr>
              <a:t>Seventh Outline Level</a:t>
            </a:r>
            <a:endParaRPr b="0" lang="en-GB" sz="1100" spc="-1" strike="noStrike">
              <a:solidFill>
                <a:srgbClr val="000000"/>
              </a:solidFill>
              <a:latin typeface="Arial"/>
            </a:endParaRPr>
          </a:p>
        </p:txBody>
      </p:sp>
      <p:sp>
        <p:nvSpPr>
          <p:cNvPr id="168" name="PlaceHolder 5"/>
          <p:cNvSpPr>
            <a:spLocks noGrp="1"/>
          </p:cNvSpPr>
          <p:nvPr>
            <p:ph type="body"/>
          </p:nvPr>
        </p:nvSpPr>
        <p:spPr>
          <a:xfrm>
            <a:off x="1110600" y="781920"/>
            <a:ext cx="2665440" cy="1687680"/>
          </a:xfrm>
          <a:prstGeom prst="rect">
            <a:avLst/>
          </a:prstGeom>
        </p:spPr>
        <p:txBody>
          <a:bodyPr lIns="68400" rIns="68400" tIns="34200" bIns="34200"/>
          <a:p>
            <a:pPr marL="432000" indent="-324000">
              <a:spcBef>
                <a:spcPts val="1417"/>
              </a:spcBef>
              <a:buClr>
                <a:srgbClr val="000000"/>
              </a:buClr>
              <a:buSzPct val="45000"/>
              <a:buFont typeface="Wingdings" charset="2"/>
              <a:buChar char=""/>
            </a:pPr>
            <a:r>
              <a:rPr b="0" lang="en-GB" sz="1100" spc="-1" strike="noStrike">
                <a:solidFill>
                  <a:srgbClr val="000000"/>
                </a:solidFill>
                <a:latin typeface="Arial"/>
              </a:rPr>
              <a:t>Click to edit the outline text format</a:t>
            </a:r>
            <a:endParaRPr b="0" lang="en-GB" sz="11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100" spc="-1" strike="noStrike">
                <a:solidFill>
                  <a:srgbClr val="000000"/>
                </a:solidFill>
                <a:latin typeface="Arial"/>
              </a:rPr>
              <a:t>Second Outline Level</a:t>
            </a:r>
            <a:endParaRPr b="0" lang="en-GB" sz="11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100" spc="-1" strike="noStrike">
                <a:solidFill>
                  <a:srgbClr val="000000"/>
                </a:solidFill>
                <a:latin typeface="Arial"/>
              </a:rPr>
              <a:t>Third Outline Level</a:t>
            </a:r>
            <a:endParaRPr b="0" lang="en-GB" sz="11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100" spc="-1" strike="noStrike">
                <a:solidFill>
                  <a:srgbClr val="000000"/>
                </a:solidFill>
                <a:latin typeface="Arial"/>
              </a:rPr>
              <a:t>Fourth Outline Level</a:t>
            </a:r>
            <a:endParaRPr b="0" lang="en-GB" sz="11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100" spc="-1" strike="noStrike">
                <a:solidFill>
                  <a:srgbClr val="000000"/>
                </a:solidFill>
                <a:latin typeface="Arial"/>
              </a:rPr>
              <a:t>Fifth Outline Level</a:t>
            </a:r>
            <a:endParaRPr b="0" lang="en-GB" sz="11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100" spc="-1" strike="noStrike">
                <a:solidFill>
                  <a:srgbClr val="000000"/>
                </a:solidFill>
                <a:latin typeface="Arial"/>
              </a:rPr>
              <a:t>Sixth Outline Level</a:t>
            </a:r>
            <a:endParaRPr b="0" lang="en-GB" sz="11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100" spc="-1" strike="noStrike">
                <a:solidFill>
                  <a:srgbClr val="000000"/>
                </a:solidFill>
                <a:latin typeface="Arial"/>
              </a:rPr>
              <a:t>Seventh Outline Level</a:t>
            </a:r>
            <a:endParaRPr b="0" lang="en-GB" sz="1100" spc="-1" strike="noStrike">
              <a:solidFill>
                <a:srgbClr val="000000"/>
              </a:solidFill>
              <a:latin typeface="Arial"/>
            </a:endParaRPr>
          </a:p>
        </p:txBody>
      </p:sp>
      <p:sp>
        <p:nvSpPr>
          <p:cNvPr id="169" name="PlaceHolder 6"/>
          <p:cNvSpPr>
            <a:spLocks noGrp="1"/>
          </p:cNvSpPr>
          <p:nvPr>
            <p:ph type="title"/>
          </p:nvPr>
        </p:nvSpPr>
        <p:spPr>
          <a:xfrm>
            <a:off x="457200" y="205200"/>
            <a:ext cx="8229240" cy="858600"/>
          </a:xfrm>
          <a:prstGeom prst="rect">
            <a:avLst/>
          </a:prstGeom>
        </p:spPr>
        <p:txBody>
          <a:bodyPr lIns="0" rIns="0" tIns="0" bIns="0" anchor="ctr"/>
          <a:p>
            <a:r>
              <a:rPr b="0" lang="en-GB" sz="1400" spc="-1" strike="noStrike">
                <a:solidFill>
                  <a:srgbClr val="000000"/>
                </a:solidFill>
                <a:latin typeface="Arial"/>
              </a:rPr>
              <a:t>Click to edit the title text format</a:t>
            </a:r>
            <a:endParaRPr b="0" lang="en-GB"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1.xml"/><Relationship Id="rId5"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41.png"/><Relationship Id="rId6" Type="http://schemas.openxmlformats.org/officeDocument/2006/relationships/image" Target="../media/image42.png"/><Relationship Id="rId7"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image" Target="../media/image45.png"/><Relationship Id="rId4" Type="http://schemas.openxmlformats.org/officeDocument/2006/relationships/slideLayout" Target="../slideLayouts/slideLayout49.xml"/><Relationship Id="rId5"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image" Target="../media/image47.png"/><Relationship Id="rId3" Type="http://schemas.openxmlformats.org/officeDocument/2006/relationships/image" Target="../media/image48.png"/><Relationship Id="rId4" Type="http://schemas.openxmlformats.org/officeDocument/2006/relationships/image" Target="../media/image49.png"/><Relationship Id="rId5" Type="http://schemas.openxmlformats.org/officeDocument/2006/relationships/image" Target="../media/image50.jpeg"/><Relationship Id="rId6" Type="http://schemas.openxmlformats.org/officeDocument/2006/relationships/slideLayout" Target="../slideLayouts/slideLayout1.xml"/><Relationship Id="rId7"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1782360" y="1694880"/>
            <a:ext cx="6282000" cy="1182960"/>
          </a:xfrm>
          <a:prstGeom prst="rect">
            <a:avLst/>
          </a:prstGeom>
          <a:noFill/>
          <a:ln>
            <a:noFill/>
          </a:ln>
        </p:spPr>
        <p:style>
          <a:lnRef idx="0"/>
          <a:fillRef idx="0"/>
          <a:effectRef idx="0"/>
          <a:fontRef idx="minor"/>
        </p:style>
        <p:txBody>
          <a:bodyPr lIns="34200" rIns="34200" tIns="17280" bIns="17280"/>
          <a:p>
            <a:pPr algn="ctr">
              <a:lnSpc>
                <a:spcPct val="100000"/>
              </a:lnSpc>
            </a:pPr>
            <a:r>
              <a:rPr b="1" lang="en-GB" sz="7500" spc="-1" strike="noStrike">
                <a:solidFill>
                  <a:srgbClr val="f2f2f2"/>
                </a:solidFill>
                <a:latin typeface="Montserrat"/>
                <a:ea typeface="Montserrat"/>
              </a:rPr>
              <a:t>Blockchain</a:t>
            </a:r>
            <a:endParaRPr b="0" lang="en-GB" sz="7500" spc="-1" strike="noStrike">
              <a:latin typeface="Arial"/>
            </a:endParaRPr>
          </a:p>
        </p:txBody>
      </p:sp>
      <p:sp>
        <p:nvSpPr>
          <p:cNvPr id="213" name="CustomShape 2"/>
          <p:cNvSpPr/>
          <p:nvPr/>
        </p:nvSpPr>
        <p:spPr>
          <a:xfrm>
            <a:off x="2351520" y="2262960"/>
            <a:ext cx="6029280" cy="542160"/>
          </a:xfrm>
          <a:prstGeom prst="rect">
            <a:avLst/>
          </a:prstGeom>
          <a:noFill/>
          <a:ln>
            <a:noFill/>
          </a:ln>
        </p:spPr>
        <p:style>
          <a:lnRef idx="0"/>
          <a:fillRef idx="0"/>
          <a:effectRef idx="0"/>
          <a:fontRef idx="minor"/>
        </p:style>
        <p:txBody>
          <a:bodyPr lIns="34200" rIns="34200" tIns="17280" bIns="17280"/>
          <a:p>
            <a:pPr algn="ctr">
              <a:lnSpc>
                <a:spcPct val="100000"/>
              </a:lnSpc>
            </a:pPr>
            <a:r>
              <a:rPr b="1" lang="en-GB" sz="3300" spc="-1" strike="noStrike">
                <a:solidFill>
                  <a:srgbClr val="000000"/>
                </a:solidFill>
                <a:latin typeface="Montserrat"/>
                <a:ea typeface="Montserrat"/>
              </a:rPr>
              <a:t>Blockchain Landscape</a:t>
            </a:r>
            <a:endParaRPr b="0" lang="en-GB" sz="3300" spc="-1" strike="noStrike">
              <a:latin typeface="Arial"/>
            </a:endParaRPr>
          </a:p>
        </p:txBody>
      </p:sp>
      <p:grpSp>
        <p:nvGrpSpPr>
          <p:cNvPr id="214" name="Group 3"/>
          <p:cNvGrpSpPr/>
          <p:nvPr/>
        </p:nvGrpSpPr>
        <p:grpSpPr>
          <a:xfrm>
            <a:off x="2502720" y="2949120"/>
            <a:ext cx="4176000" cy="138240"/>
            <a:chOff x="2502720" y="2949120"/>
            <a:chExt cx="4176000" cy="138240"/>
          </a:xfrm>
        </p:grpSpPr>
        <p:sp>
          <p:nvSpPr>
            <p:cNvPr id="215" name="CustomShape 4"/>
            <p:cNvSpPr/>
            <p:nvPr/>
          </p:nvSpPr>
          <p:spPr>
            <a:xfrm>
              <a:off x="2502720" y="2949120"/>
              <a:ext cx="905760" cy="138240"/>
            </a:xfrm>
            <a:prstGeom prst="rect">
              <a:avLst/>
            </a:prstGeom>
            <a:noFill/>
            <a:ln>
              <a:noFill/>
            </a:ln>
          </p:spPr>
          <p:style>
            <a:lnRef idx="0"/>
            <a:fillRef idx="0"/>
            <a:effectRef idx="0"/>
            <a:fontRef idx="minor"/>
          </p:style>
          <p:txBody>
            <a:bodyPr lIns="34200" rIns="34200" tIns="17280" bIns="17280"/>
            <a:p>
              <a:pPr algn="ctr">
                <a:lnSpc>
                  <a:spcPct val="100000"/>
                </a:lnSpc>
              </a:pPr>
              <a:r>
                <a:rPr b="0" lang="en-GB" sz="700" spc="-1" strike="noStrike">
                  <a:solidFill>
                    <a:srgbClr val="000000"/>
                  </a:solidFill>
                  <a:latin typeface="Montserrat"/>
                  <a:ea typeface="Montserrat"/>
                </a:rPr>
                <a:t>REVOLUTIONARY</a:t>
              </a:r>
              <a:endParaRPr b="0" lang="en-GB" sz="700" spc="-1" strike="noStrike">
                <a:latin typeface="Arial"/>
              </a:endParaRPr>
            </a:p>
          </p:txBody>
        </p:sp>
        <p:sp>
          <p:nvSpPr>
            <p:cNvPr id="216" name="CustomShape 5"/>
            <p:cNvSpPr/>
            <p:nvPr/>
          </p:nvSpPr>
          <p:spPr>
            <a:xfrm>
              <a:off x="3712680" y="2949120"/>
              <a:ext cx="799560" cy="138240"/>
            </a:xfrm>
            <a:prstGeom prst="rect">
              <a:avLst/>
            </a:prstGeom>
            <a:noFill/>
            <a:ln>
              <a:noFill/>
            </a:ln>
          </p:spPr>
          <p:style>
            <a:lnRef idx="0"/>
            <a:fillRef idx="0"/>
            <a:effectRef idx="0"/>
            <a:fontRef idx="minor"/>
          </p:style>
          <p:txBody>
            <a:bodyPr lIns="34200" rIns="34200" tIns="17280" bIns="17280"/>
            <a:p>
              <a:pPr algn="ctr">
                <a:lnSpc>
                  <a:spcPct val="100000"/>
                </a:lnSpc>
              </a:pPr>
              <a:r>
                <a:rPr b="0" lang="en-GB" sz="700" spc="-1" strike="noStrike">
                  <a:solidFill>
                    <a:srgbClr val="000000"/>
                  </a:solidFill>
                  <a:latin typeface="Montserrat"/>
                  <a:ea typeface="Montserrat"/>
                </a:rPr>
                <a:t>POWERFUL</a:t>
              </a:r>
              <a:endParaRPr b="0" lang="en-GB" sz="700" spc="-1" strike="noStrike">
                <a:latin typeface="Arial"/>
              </a:endParaRPr>
            </a:p>
          </p:txBody>
        </p:sp>
        <p:sp>
          <p:nvSpPr>
            <p:cNvPr id="217" name="CustomShape 6"/>
            <p:cNvSpPr/>
            <p:nvPr/>
          </p:nvSpPr>
          <p:spPr>
            <a:xfrm>
              <a:off x="4904640" y="2949120"/>
              <a:ext cx="734400" cy="138240"/>
            </a:xfrm>
            <a:prstGeom prst="rect">
              <a:avLst/>
            </a:prstGeom>
            <a:noFill/>
            <a:ln>
              <a:noFill/>
            </a:ln>
          </p:spPr>
          <p:style>
            <a:lnRef idx="0"/>
            <a:fillRef idx="0"/>
            <a:effectRef idx="0"/>
            <a:fontRef idx="minor"/>
          </p:style>
          <p:txBody>
            <a:bodyPr lIns="34200" rIns="34200" tIns="17280" bIns="17280"/>
            <a:p>
              <a:pPr algn="ctr">
                <a:lnSpc>
                  <a:spcPct val="100000"/>
                </a:lnSpc>
              </a:pPr>
              <a:r>
                <a:rPr b="0" lang="en-GB" sz="700" spc="-1" strike="noStrike">
                  <a:solidFill>
                    <a:srgbClr val="000000"/>
                  </a:solidFill>
                  <a:latin typeface="Montserrat"/>
                  <a:ea typeface="Montserrat"/>
                </a:rPr>
                <a:t>SIMPLE</a:t>
              </a:r>
              <a:endParaRPr b="0" lang="en-GB" sz="700" spc="-1" strike="noStrike">
                <a:latin typeface="Arial"/>
              </a:endParaRPr>
            </a:p>
          </p:txBody>
        </p:sp>
        <p:sp>
          <p:nvSpPr>
            <p:cNvPr id="218" name="CustomShape 7"/>
            <p:cNvSpPr/>
            <p:nvPr/>
          </p:nvSpPr>
          <p:spPr>
            <a:xfrm>
              <a:off x="6031440" y="2949120"/>
              <a:ext cx="647280" cy="138240"/>
            </a:xfrm>
            <a:prstGeom prst="rect">
              <a:avLst/>
            </a:prstGeom>
            <a:noFill/>
            <a:ln>
              <a:noFill/>
            </a:ln>
          </p:spPr>
          <p:style>
            <a:lnRef idx="0"/>
            <a:fillRef idx="0"/>
            <a:effectRef idx="0"/>
            <a:fontRef idx="minor"/>
          </p:style>
          <p:txBody>
            <a:bodyPr lIns="34200" rIns="34200" tIns="17280" bIns="17280"/>
            <a:p>
              <a:pPr algn="ctr">
                <a:lnSpc>
                  <a:spcPct val="100000"/>
                </a:lnSpc>
              </a:pPr>
              <a:r>
                <a:rPr b="0" lang="en-GB" sz="700" spc="-1" strike="noStrike">
                  <a:solidFill>
                    <a:srgbClr val="000000"/>
                  </a:solidFill>
                  <a:latin typeface="Montserrat"/>
                  <a:ea typeface="Montserrat"/>
                </a:rPr>
                <a:t>FUTURE</a:t>
              </a:r>
              <a:endParaRPr b="0" lang="en-GB" sz="700" spc="-1" strike="noStrike">
                <a:latin typeface="Arial"/>
              </a:endParaRPr>
            </a:p>
          </p:txBody>
        </p:sp>
      </p:grpSp>
      <p:sp>
        <p:nvSpPr>
          <p:cNvPr id="219" name="CustomShape 8"/>
          <p:cNvSpPr/>
          <p:nvPr/>
        </p:nvSpPr>
        <p:spPr>
          <a:xfrm>
            <a:off x="3916440" y="704880"/>
            <a:ext cx="1282320" cy="40680"/>
          </a:xfrm>
          <a:prstGeom prst="rect">
            <a:avLst/>
          </a:prstGeom>
          <a:solidFill>
            <a:srgbClr val="d8d8d8"/>
          </a:solidFill>
          <a:ln>
            <a:noFill/>
          </a:ln>
        </p:spPr>
        <p:style>
          <a:lnRef idx="0"/>
          <a:fillRef idx="0"/>
          <a:effectRef idx="0"/>
          <a:fontRef idx="minor"/>
        </p:style>
      </p:sp>
      <p:sp>
        <p:nvSpPr>
          <p:cNvPr id="220" name="CustomShape 9"/>
          <p:cNvSpPr/>
          <p:nvPr/>
        </p:nvSpPr>
        <p:spPr>
          <a:xfrm>
            <a:off x="3916440" y="4426920"/>
            <a:ext cx="1282320" cy="41400"/>
          </a:xfrm>
          <a:prstGeom prst="rect">
            <a:avLst/>
          </a:prstGeom>
          <a:solidFill>
            <a:srgbClr val="d8d8d8"/>
          </a:solidFill>
          <a:ln>
            <a:noFill/>
          </a:ln>
        </p:spPr>
        <p:style>
          <a:lnRef idx="0"/>
          <a:fillRef idx="0"/>
          <a:effectRef idx="0"/>
          <a:fontRef idx="minor"/>
        </p:style>
      </p:sp>
      <p:sp>
        <p:nvSpPr>
          <p:cNvPr id="221" name="CustomShape 10"/>
          <p:cNvSpPr/>
          <p:nvPr/>
        </p:nvSpPr>
        <p:spPr>
          <a:xfrm>
            <a:off x="7859160" y="191160"/>
            <a:ext cx="828720" cy="268920"/>
          </a:xfrm>
          <a:prstGeom prst="rect">
            <a:avLst/>
          </a:prstGeom>
          <a:solidFill>
            <a:schemeClr val="lt2"/>
          </a:solidFill>
          <a:ln>
            <a:noFill/>
          </a:ln>
        </p:spPr>
        <p:style>
          <a:lnRef idx="0"/>
          <a:fillRef idx="0"/>
          <a:effectRef idx="0"/>
          <a:fontRef idx="minor"/>
        </p:style>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834480" y="2304000"/>
            <a:ext cx="134784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Proof of Work</a:t>
            </a:r>
            <a:endParaRPr b="0" lang="en-GB" sz="1200" spc="-1" strike="noStrike">
              <a:latin typeface="Arial"/>
            </a:endParaRPr>
          </a:p>
        </p:txBody>
      </p:sp>
      <p:sp>
        <p:nvSpPr>
          <p:cNvPr id="331" name="CustomShape 2"/>
          <p:cNvSpPr/>
          <p:nvPr/>
        </p:nvSpPr>
        <p:spPr>
          <a:xfrm>
            <a:off x="191160" y="2564640"/>
            <a:ext cx="2423520" cy="2058120"/>
          </a:xfrm>
          <a:prstGeom prst="rect">
            <a:avLst/>
          </a:prstGeom>
          <a:noFill/>
          <a:ln>
            <a:noFill/>
          </a:ln>
        </p:spPr>
        <p:style>
          <a:lnRef idx="0"/>
          <a:fillRef idx="0"/>
          <a:effectRef idx="0"/>
          <a:fontRef idx="minor"/>
        </p:style>
        <p:txBody>
          <a:bodyPr lIns="34200" rIns="34200" tIns="17280" bIns="17280"/>
          <a:p>
            <a:pPr algn="ctr">
              <a:lnSpc>
                <a:spcPct val="150000"/>
              </a:lnSpc>
            </a:pPr>
            <a:r>
              <a:rPr b="0" lang="en-GB" sz="900" spc="-1" strike="noStrike">
                <a:solidFill>
                  <a:srgbClr val="7f7f7f"/>
                </a:solidFill>
                <a:latin typeface="Montserrat Light"/>
                <a:ea typeface="Montserrat Light"/>
              </a:rPr>
              <a:t>With PoW, miners compete against each other to complete transactions on the network and get rewarded.</a:t>
            </a:r>
            <a:endParaRPr b="0" lang="en-GB" sz="900" spc="-1" strike="noStrike">
              <a:latin typeface="Arial"/>
            </a:endParaRPr>
          </a:p>
          <a:p>
            <a:pPr algn="ctr">
              <a:lnSpc>
                <a:spcPct val="150000"/>
              </a:lnSpc>
            </a:pPr>
            <a:br/>
            <a:r>
              <a:rPr b="0" lang="en-GB" sz="900" spc="-1" strike="noStrike">
                <a:solidFill>
                  <a:srgbClr val="7f7f7f"/>
                </a:solidFill>
                <a:latin typeface="Montserrat Light"/>
                <a:ea typeface="Montserrat Light"/>
              </a:rPr>
              <a:t>The main working principles is a mathematical puzzle to find the hash function - takes in input value, and from that input creates an output value deterministic of the input value.</a:t>
            </a:r>
            <a:endParaRPr b="0" lang="en-GB" sz="900" spc="-1" strike="noStrike">
              <a:latin typeface="Arial"/>
            </a:endParaRPr>
          </a:p>
        </p:txBody>
      </p:sp>
      <p:sp>
        <p:nvSpPr>
          <p:cNvPr id="332" name="CustomShape 3"/>
          <p:cNvSpPr/>
          <p:nvPr/>
        </p:nvSpPr>
        <p:spPr>
          <a:xfrm>
            <a:off x="3970800" y="2304000"/>
            <a:ext cx="120240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Proof of Stake</a:t>
            </a:r>
            <a:endParaRPr b="0" lang="en-GB" sz="1200" spc="-1" strike="noStrike">
              <a:latin typeface="Arial"/>
            </a:endParaRPr>
          </a:p>
        </p:txBody>
      </p:sp>
      <p:sp>
        <p:nvSpPr>
          <p:cNvPr id="333" name="CustomShape 4"/>
          <p:cNvSpPr/>
          <p:nvPr/>
        </p:nvSpPr>
        <p:spPr>
          <a:xfrm>
            <a:off x="3063600" y="2555640"/>
            <a:ext cx="3036960" cy="1411920"/>
          </a:xfrm>
          <a:prstGeom prst="rect">
            <a:avLst/>
          </a:prstGeom>
          <a:noFill/>
          <a:ln>
            <a:noFill/>
          </a:ln>
        </p:spPr>
        <p:style>
          <a:lnRef idx="0"/>
          <a:fillRef idx="0"/>
          <a:effectRef idx="0"/>
          <a:fontRef idx="minor"/>
        </p:style>
        <p:txBody>
          <a:bodyPr lIns="34200" rIns="34200" tIns="17280" bIns="17280"/>
          <a:p>
            <a:pPr algn="ctr">
              <a:lnSpc>
                <a:spcPct val="150000"/>
              </a:lnSpc>
            </a:pPr>
            <a:r>
              <a:rPr b="0" lang="en-GB" sz="900" spc="-1" strike="noStrike">
                <a:solidFill>
                  <a:srgbClr val="7f7f7f"/>
                </a:solidFill>
                <a:latin typeface="Montserrat Light"/>
                <a:ea typeface="Montserrat Light"/>
              </a:rPr>
              <a:t>With PoS, the creator of a new block is chosen in a deterministic way, depending on its wealth, also defined as stake.</a:t>
            </a:r>
            <a:endParaRPr b="0" lang="en-GB" sz="900" spc="-1" strike="noStrike">
              <a:latin typeface="Arial"/>
            </a:endParaRPr>
          </a:p>
          <a:p>
            <a:pPr algn="ctr">
              <a:lnSpc>
                <a:spcPct val="150000"/>
              </a:lnSpc>
            </a:pPr>
            <a:endParaRPr b="0" lang="en-GB" sz="900" spc="-1" strike="noStrike">
              <a:latin typeface="Arial"/>
            </a:endParaRPr>
          </a:p>
          <a:p>
            <a:pPr algn="ctr">
              <a:lnSpc>
                <a:spcPct val="150000"/>
              </a:lnSpc>
            </a:pPr>
            <a:r>
              <a:rPr b="0" lang="en-GB" sz="900" spc="-1" strike="noStrike">
                <a:solidFill>
                  <a:srgbClr val="7f7f7f"/>
                </a:solidFill>
                <a:latin typeface="Montserrat Light"/>
                <a:ea typeface="Montserrat Light"/>
              </a:rPr>
              <a:t>No block reward is given, and miners are known as  forger who take the transaction fee as the reward.  </a:t>
            </a:r>
            <a:endParaRPr b="0" lang="en-GB" sz="900" spc="-1" strike="noStrike">
              <a:latin typeface="Arial"/>
            </a:endParaRPr>
          </a:p>
          <a:p>
            <a:pPr algn="ctr">
              <a:lnSpc>
                <a:spcPct val="150000"/>
              </a:lnSpc>
            </a:pPr>
            <a:endParaRPr b="0" lang="en-GB" sz="900" spc="-1" strike="noStrike">
              <a:latin typeface="Arial"/>
            </a:endParaRPr>
          </a:p>
          <a:p>
            <a:pPr algn="ctr">
              <a:lnSpc>
                <a:spcPct val="150000"/>
              </a:lnSpc>
            </a:pPr>
            <a:endParaRPr b="0" lang="en-GB" sz="900" spc="-1" strike="noStrike">
              <a:latin typeface="Arial"/>
            </a:endParaRPr>
          </a:p>
        </p:txBody>
      </p:sp>
      <p:sp>
        <p:nvSpPr>
          <p:cNvPr id="334" name="CustomShape 5"/>
          <p:cNvSpPr/>
          <p:nvPr/>
        </p:nvSpPr>
        <p:spPr>
          <a:xfrm>
            <a:off x="6548760" y="2564640"/>
            <a:ext cx="2423520" cy="1858320"/>
          </a:xfrm>
          <a:prstGeom prst="rect">
            <a:avLst/>
          </a:prstGeom>
          <a:noFill/>
          <a:ln>
            <a:noFill/>
          </a:ln>
        </p:spPr>
        <p:style>
          <a:lnRef idx="0"/>
          <a:fillRef idx="0"/>
          <a:effectRef idx="0"/>
          <a:fontRef idx="minor"/>
        </p:style>
        <p:txBody>
          <a:bodyPr lIns="34200" rIns="34200" tIns="17280" bIns="17280"/>
          <a:p>
            <a:pPr algn="ctr">
              <a:lnSpc>
                <a:spcPct val="150000"/>
              </a:lnSpc>
            </a:pPr>
            <a:r>
              <a:rPr b="0" lang="en-GB" sz="900" spc="-1" strike="noStrike">
                <a:solidFill>
                  <a:srgbClr val="7f7f7f"/>
                </a:solidFill>
                <a:latin typeface="Montserrat Light"/>
                <a:ea typeface="Montserrat Light"/>
              </a:rPr>
              <a:t>PoA consensus is essentially an optimized PoS model that leverages identity as the form of stake rather than actually staking tokens. </a:t>
            </a:r>
            <a:endParaRPr b="0" lang="en-GB" sz="900" spc="-1" strike="noStrike">
              <a:latin typeface="Arial"/>
            </a:endParaRPr>
          </a:p>
          <a:p>
            <a:pPr algn="ctr">
              <a:lnSpc>
                <a:spcPct val="150000"/>
              </a:lnSpc>
            </a:pPr>
            <a:endParaRPr b="0" lang="en-GB" sz="900" spc="-1" strike="noStrike">
              <a:latin typeface="Arial"/>
            </a:endParaRPr>
          </a:p>
          <a:p>
            <a:pPr algn="ctr">
              <a:lnSpc>
                <a:spcPct val="150000"/>
              </a:lnSpc>
            </a:pPr>
            <a:r>
              <a:rPr b="0" lang="en-GB" sz="900" spc="-1" strike="noStrike">
                <a:solidFill>
                  <a:srgbClr val="7f7f7f"/>
                </a:solidFill>
                <a:latin typeface="Montserrat Light"/>
                <a:ea typeface="Montserrat Light"/>
              </a:rPr>
              <a:t>The identity is staked by a group of validators (authorities) that are pre-approved to validate transactions and blocks within the respective network.</a:t>
            </a:r>
            <a:endParaRPr b="0" lang="en-GB" sz="900" spc="-1" strike="noStrike">
              <a:latin typeface="Arial"/>
            </a:endParaRPr>
          </a:p>
        </p:txBody>
      </p:sp>
      <p:sp>
        <p:nvSpPr>
          <p:cNvPr id="335" name="CustomShape 6"/>
          <p:cNvSpPr/>
          <p:nvPr/>
        </p:nvSpPr>
        <p:spPr>
          <a:xfrm>
            <a:off x="1378800" y="204120"/>
            <a:ext cx="6386040" cy="438120"/>
          </a:xfrm>
          <a:prstGeom prst="rect">
            <a:avLst/>
          </a:prstGeom>
          <a:noFill/>
          <a:ln>
            <a:noFill/>
          </a:ln>
        </p:spPr>
        <p:style>
          <a:lnRef idx="0"/>
          <a:fillRef idx="0"/>
          <a:effectRef idx="0"/>
          <a:fontRef idx="minor"/>
        </p:style>
        <p:txBody>
          <a:bodyPr lIns="34200" rIns="34200" tIns="17280" bIns="17280"/>
          <a:p>
            <a:pPr algn="ctr">
              <a:lnSpc>
                <a:spcPct val="100000"/>
              </a:lnSpc>
            </a:pPr>
            <a:r>
              <a:rPr b="1" lang="en-GB" sz="2700" spc="-1" strike="noStrike">
                <a:solidFill>
                  <a:srgbClr val="000000"/>
                </a:solidFill>
                <a:latin typeface="Montserrat"/>
                <a:ea typeface="Montserrat"/>
              </a:rPr>
              <a:t>Consensus Algorithms</a:t>
            </a:r>
            <a:endParaRPr b="0" lang="en-GB" sz="2700" spc="-1" strike="noStrike">
              <a:latin typeface="Arial"/>
            </a:endParaRPr>
          </a:p>
        </p:txBody>
      </p:sp>
      <p:grpSp>
        <p:nvGrpSpPr>
          <p:cNvPr id="336" name="Group 7"/>
          <p:cNvGrpSpPr/>
          <p:nvPr/>
        </p:nvGrpSpPr>
        <p:grpSpPr>
          <a:xfrm>
            <a:off x="928800" y="4682880"/>
            <a:ext cx="948600" cy="347040"/>
            <a:chOff x="928800" y="4682880"/>
            <a:chExt cx="948600" cy="347040"/>
          </a:xfrm>
        </p:grpSpPr>
        <p:sp>
          <p:nvSpPr>
            <p:cNvPr id="337" name="CustomShape 8"/>
            <p:cNvSpPr/>
            <p:nvPr/>
          </p:nvSpPr>
          <p:spPr>
            <a:xfrm>
              <a:off x="928800" y="4682880"/>
              <a:ext cx="948600" cy="347040"/>
            </a:xfrm>
            <a:prstGeom prst="rect">
              <a:avLst/>
            </a:prstGeom>
            <a:noFill/>
            <a:ln w="28440">
              <a:solidFill>
                <a:srgbClr val="bfbfbf"/>
              </a:solidFill>
              <a:miter/>
            </a:ln>
          </p:spPr>
          <p:style>
            <a:lnRef idx="0"/>
            <a:fillRef idx="0"/>
            <a:effectRef idx="0"/>
            <a:fontRef idx="minor"/>
          </p:style>
        </p:sp>
        <p:sp>
          <p:nvSpPr>
            <p:cNvPr id="338" name="CustomShape 9"/>
            <p:cNvSpPr/>
            <p:nvPr/>
          </p:nvSpPr>
          <p:spPr>
            <a:xfrm>
              <a:off x="965520" y="4726440"/>
              <a:ext cx="866160" cy="126720"/>
            </a:xfrm>
            <a:prstGeom prst="rect">
              <a:avLst/>
            </a:prstGeom>
            <a:noFill/>
            <a:ln>
              <a:noFill/>
            </a:ln>
          </p:spPr>
          <p:style>
            <a:lnRef idx="0"/>
            <a:fillRef idx="0"/>
            <a:effectRef idx="0"/>
            <a:fontRef idx="minor"/>
          </p:style>
          <p:txBody>
            <a:bodyPr lIns="34200" rIns="34200" tIns="17280" bIns="17280"/>
            <a:p>
              <a:pPr algn="ctr">
                <a:lnSpc>
                  <a:spcPct val="100000"/>
                </a:lnSpc>
              </a:pPr>
              <a:r>
                <a:rPr b="0" lang="en-GB" sz="900" spc="-1" strike="noStrike">
                  <a:solidFill>
                    <a:srgbClr val="7f7f7f"/>
                  </a:solidFill>
                  <a:latin typeface="Montserrat"/>
                  <a:ea typeface="Montserrat"/>
                </a:rPr>
                <a:t>Bitcoin + Ethereum</a:t>
              </a:r>
              <a:endParaRPr b="0" lang="en-GB" sz="900" spc="-1" strike="noStrike">
                <a:latin typeface="Arial"/>
              </a:endParaRPr>
            </a:p>
          </p:txBody>
        </p:sp>
      </p:grpSp>
      <p:sp>
        <p:nvSpPr>
          <p:cNvPr id="339" name="CustomShape 10"/>
          <p:cNvSpPr/>
          <p:nvPr/>
        </p:nvSpPr>
        <p:spPr>
          <a:xfrm>
            <a:off x="6925320" y="2313000"/>
            <a:ext cx="164016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Proof of Authority</a:t>
            </a:r>
            <a:endParaRPr b="0" lang="en-GB" sz="1200" spc="-1" strike="noStrike">
              <a:latin typeface="Arial"/>
            </a:endParaRPr>
          </a:p>
        </p:txBody>
      </p:sp>
      <p:pic>
        <p:nvPicPr>
          <p:cNvPr id="340" name="Google Shape;623;p136" descr=""/>
          <p:cNvPicPr/>
          <p:nvPr/>
        </p:nvPicPr>
        <p:blipFill>
          <a:blip r:embed="rId1"/>
          <a:stretch/>
        </p:blipFill>
        <p:spPr>
          <a:xfrm>
            <a:off x="781200" y="1154520"/>
            <a:ext cx="1454040" cy="865080"/>
          </a:xfrm>
          <a:prstGeom prst="rect">
            <a:avLst/>
          </a:prstGeom>
          <a:ln>
            <a:noFill/>
          </a:ln>
        </p:spPr>
      </p:pic>
      <p:pic>
        <p:nvPicPr>
          <p:cNvPr id="341" name="Google Shape;624;p136" descr=""/>
          <p:cNvPicPr/>
          <p:nvPr/>
        </p:nvPicPr>
        <p:blipFill>
          <a:blip r:embed="rId2"/>
          <a:stretch/>
        </p:blipFill>
        <p:spPr>
          <a:xfrm>
            <a:off x="4006800" y="1185120"/>
            <a:ext cx="1117800" cy="842040"/>
          </a:xfrm>
          <a:prstGeom prst="rect">
            <a:avLst/>
          </a:prstGeom>
          <a:ln>
            <a:noFill/>
          </a:ln>
        </p:spPr>
      </p:pic>
      <p:sp>
        <p:nvSpPr>
          <p:cNvPr id="342" name="CustomShape 11"/>
          <p:cNvSpPr/>
          <p:nvPr/>
        </p:nvSpPr>
        <p:spPr>
          <a:xfrm flipH="1">
            <a:off x="2829960" y="920880"/>
            <a:ext cx="18720" cy="4314240"/>
          </a:xfrm>
          <a:custGeom>
            <a:avLst/>
            <a:gdLst/>
            <a:ahLst/>
            <a:rect l="l" t="t" r="r" b="b"/>
            <a:pathLst>
              <a:path w="21600" h="21600">
                <a:moveTo>
                  <a:pt x="0" y="0"/>
                </a:moveTo>
                <a:lnTo>
                  <a:pt x="21600" y="21600"/>
                </a:lnTo>
              </a:path>
            </a:pathLst>
          </a:custGeom>
          <a:noFill/>
          <a:ln w="38160">
            <a:solidFill>
              <a:srgbClr val="d8d8d8"/>
            </a:solidFill>
            <a:miter/>
          </a:ln>
        </p:spPr>
        <p:style>
          <a:lnRef idx="0"/>
          <a:fillRef idx="0"/>
          <a:effectRef idx="0"/>
          <a:fontRef idx="minor"/>
        </p:style>
      </p:sp>
      <p:sp>
        <p:nvSpPr>
          <p:cNvPr id="343" name="CustomShape 12"/>
          <p:cNvSpPr/>
          <p:nvPr/>
        </p:nvSpPr>
        <p:spPr>
          <a:xfrm flipH="1">
            <a:off x="-209160" y="931320"/>
            <a:ext cx="9352800" cy="360"/>
          </a:xfrm>
          <a:custGeom>
            <a:avLst/>
            <a:gdLst/>
            <a:ahLst/>
            <a:rect l="l" t="t" r="r" b="b"/>
            <a:pathLst>
              <a:path w="21600" h="21600">
                <a:moveTo>
                  <a:pt x="0" y="0"/>
                </a:moveTo>
                <a:lnTo>
                  <a:pt x="21600" y="21600"/>
                </a:lnTo>
              </a:path>
            </a:pathLst>
          </a:custGeom>
          <a:noFill/>
          <a:ln w="38160">
            <a:solidFill>
              <a:srgbClr val="d8d8d8"/>
            </a:solidFill>
            <a:miter/>
          </a:ln>
        </p:spPr>
        <p:style>
          <a:lnRef idx="0"/>
          <a:fillRef idx="0"/>
          <a:effectRef idx="0"/>
          <a:fontRef idx="minor"/>
        </p:style>
      </p:sp>
      <p:sp>
        <p:nvSpPr>
          <p:cNvPr id="344" name="CustomShape 13"/>
          <p:cNvSpPr/>
          <p:nvPr/>
        </p:nvSpPr>
        <p:spPr>
          <a:xfrm>
            <a:off x="6307200" y="928080"/>
            <a:ext cx="6840" cy="4264920"/>
          </a:xfrm>
          <a:custGeom>
            <a:avLst/>
            <a:gdLst/>
            <a:ahLst/>
            <a:rect l="l" t="t" r="r" b="b"/>
            <a:pathLst>
              <a:path w="21600" h="21600">
                <a:moveTo>
                  <a:pt x="0" y="0"/>
                </a:moveTo>
                <a:lnTo>
                  <a:pt x="21600" y="21600"/>
                </a:lnTo>
              </a:path>
            </a:pathLst>
          </a:custGeom>
          <a:noFill/>
          <a:ln w="38160">
            <a:solidFill>
              <a:srgbClr val="d8d8d8"/>
            </a:solidFill>
            <a:miter/>
          </a:ln>
        </p:spPr>
        <p:style>
          <a:lnRef idx="0"/>
          <a:fillRef idx="0"/>
          <a:effectRef idx="0"/>
          <a:fontRef idx="minor"/>
        </p:style>
      </p:sp>
      <p:grpSp>
        <p:nvGrpSpPr>
          <p:cNvPr id="345" name="Group 14"/>
          <p:cNvGrpSpPr/>
          <p:nvPr/>
        </p:nvGrpSpPr>
        <p:grpSpPr>
          <a:xfrm>
            <a:off x="4224960" y="4744080"/>
            <a:ext cx="948600" cy="224640"/>
            <a:chOff x="4224960" y="4744080"/>
            <a:chExt cx="948600" cy="224640"/>
          </a:xfrm>
        </p:grpSpPr>
        <p:sp>
          <p:nvSpPr>
            <p:cNvPr id="346" name="CustomShape 15"/>
            <p:cNvSpPr/>
            <p:nvPr/>
          </p:nvSpPr>
          <p:spPr>
            <a:xfrm>
              <a:off x="4224960" y="4744080"/>
              <a:ext cx="948600" cy="224640"/>
            </a:xfrm>
            <a:prstGeom prst="rect">
              <a:avLst/>
            </a:prstGeom>
            <a:noFill/>
            <a:ln w="28440">
              <a:solidFill>
                <a:srgbClr val="bfbfbf"/>
              </a:solidFill>
              <a:miter/>
            </a:ln>
          </p:spPr>
          <p:style>
            <a:lnRef idx="0"/>
            <a:fillRef idx="0"/>
            <a:effectRef idx="0"/>
            <a:fontRef idx="minor"/>
          </p:style>
        </p:sp>
        <p:sp>
          <p:nvSpPr>
            <p:cNvPr id="347" name="CustomShape 16"/>
            <p:cNvSpPr/>
            <p:nvPr/>
          </p:nvSpPr>
          <p:spPr>
            <a:xfrm>
              <a:off x="4261680" y="4787640"/>
              <a:ext cx="866160" cy="126720"/>
            </a:xfrm>
            <a:prstGeom prst="rect">
              <a:avLst/>
            </a:prstGeom>
            <a:noFill/>
            <a:ln>
              <a:noFill/>
            </a:ln>
          </p:spPr>
          <p:style>
            <a:lnRef idx="0"/>
            <a:fillRef idx="0"/>
            <a:effectRef idx="0"/>
            <a:fontRef idx="minor"/>
          </p:style>
          <p:txBody>
            <a:bodyPr lIns="34200" rIns="34200" tIns="17280" bIns="17280"/>
            <a:p>
              <a:pPr algn="ctr">
                <a:lnSpc>
                  <a:spcPct val="100000"/>
                </a:lnSpc>
              </a:pPr>
              <a:r>
                <a:rPr b="0" lang="en-GB" sz="900" spc="-1" strike="noStrike">
                  <a:solidFill>
                    <a:srgbClr val="7f7f7f"/>
                  </a:solidFill>
                  <a:latin typeface="Montserrat"/>
                  <a:ea typeface="Montserrat"/>
                </a:rPr>
                <a:t>Dash</a:t>
              </a:r>
              <a:endParaRPr b="0" lang="en-GB" sz="900" spc="-1" strike="noStrike">
                <a:latin typeface="Arial"/>
              </a:endParaRPr>
            </a:p>
          </p:txBody>
        </p:sp>
      </p:grpSp>
      <p:grpSp>
        <p:nvGrpSpPr>
          <p:cNvPr id="348" name="Group 17"/>
          <p:cNvGrpSpPr/>
          <p:nvPr/>
        </p:nvGrpSpPr>
        <p:grpSpPr>
          <a:xfrm>
            <a:off x="7286400" y="4744080"/>
            <a:ext cx="948600" cy="224640"/>
            <a:chOff x="7286400" y="4744080"/>
            <a:chExt cx="948600" cy="224640"/>
          </a:xfrm>
        </p:grpSpPr>
        <p:sp>
          <p:nvSpPr>
            <p:cNvPr id="349" name="CustomShape 18"/>
            <p:cNvSpPr/>
            <p:nvPr/>
          </p:nvSpPr>
          <p:spPr>
            <a:xfrm>
              <a:off x="7286400" y="4744080"/>
              <a:ext cx="948600" cy="224640"/>
            </a:xfrm>
            <a:prstGeom prst="rect">
              <a:avLst/>
            </a:prstGeom>
            <a:noFill/>
            <a:ln w="28440">
              <a:solidFill>
                <a:srgbClr val="bfbfbf"/>
              </a:solidFill>
              <a:miter/>
            </a:ln>
          </p:spPr>
          <p:style>
            <a:lnRef idx="0"/>
            <a:fillRef idx="0"/>
            <a:effectRef idx="0"/>
            <a:fontRef idx="minor"/>
          </p:style>
        </p:sp>
        <p:sp>
          <p:nvSpPr>
            <p:cNvPr id="350" name="CustomShape 19"/>
            <p:cNvSpPr/>
            <p:nvPr/>
          </p:nvSpPr>
          <p:spPr>
            <a:xfrm>
              <a:off x="7323120" y="4787640"/>
              <a:ext cx="866160" cy="126720"/>
            </a:xfrm>
            <a:prstGeom prst="rect">
              <a:avLst/>
            </a:prstGeom>
            <a:noFill/>
            <a:ln>
              <a:noFill/>
            </a:ln>
          </p:spPr>
          <p:style>
            <a:lnRef idx="0"/>
            <a:fillRef idx="0"/>
            <a:effectRef idx="0"/>
            <a:fontRef idx="minor"/>
          </p:style>
          <p:txBody>
            <a:bodyPr lIns="34200" rIns="34200" tIns="17280" bIns="17280"/>
            <a:p>
              <a:pPr algn="ctr">
                <a:lnSpc>
                  <a:spcPct val="100000"/>
                </a:lnSpc>
              </a:pPr>
              <a:r>
                <a:rPr b="0" lang="en-GB" sz="900" spc="-1" strike="noStrike">
                  <a:solidFill>
                    <a:srgbClr val="7f7f7f"/>
                  </a:solidFill>
                  <a:latin typeface="Montserrat"/>
                  <a:ea typeface="Montserrat"/>
                </a:rPr>
                <a:t>VeChainThor</a:t>
              </a:r>
              <a:endParaRPr b="0" lang="en-GB" sz="900" spc="-1" strike="noStrike">
                <a:latin typeface="Arial"/>
              </a:endParaRPr>
            </a:p>
          </p:txBody>
        </p:sp>
      </p:grpSp>
      <p:sp>
        <p:nvSpPr>
          <p:cNvPr id="351" name="CustomShape 20"/>
          <p:cNvSpPr/>
          <p:nvPr/>
        </p:nvSpPr>
        <p:spPr>
          <a:xfrm>
            <a:off x="7859160" y="191160"/>
            <a:ext cx="828720" cy="268920"/>
          </a:xfrm>
          <a:prstGeom prst="rect">
            <a:avLst/>
          </a:prstGeom>
          <a:solidFill>
            <a:schemeClr val="lt2"/>
          </a:solidFill>
          <a:ln>
            <a:noFill/>
          </a:ln>
        </p:spPr>
        <p:style>
          <a:lnRef idx="0"/>
          <a:fillRef idx="0"/>
          <a:effectRef idx="0"/>
          <a:fontRef idx="minor"/>
        </p:style>
      </p:sp>
      <p:pic>
        <p:nvPicPr>
          <p:cNvPr id="352" name="Google Shape;635;p136" descr=""/>
          <p:cNvPicPr/>
          <p:nvPr/>
        </p:nvPicPr>
        <p:blipFill>
          <a:blip r:embed="rId3"/>
          <a:stretch/>
        </p:blipFill>
        <p:spPr>
          <a:xfrm>
            <a:off x="7088400" y="1041480"/>
            <a:ext cx="1347480" cy="1190880"/>
          </a:xfrm>
          <a:prstGeom prst="rect">
            <a:avLst/>
          </a:prstGeom>
          <a:ln>
            <a:noFill/>
          </a:ln>
        </p:spPr>
      </p:pic>
      <p:sp>
        <p:nvSpPr>
          <p:cNvPr id="353" name="CustomShape 21"/>
          <p:cNvSpPr/>
          <p:nvPr/>
        </p:nvSpPr>
        <p:spPr>
          <a:xfrm>
            <a:off x="2685960" y="642600"/>
            <a:ext cx="4527720" cy="345960"/>
          </a:xfrm>
          <a:prstGeom prst="rect">
            <a:avLst/>
          </a:prstGeom>
          <a:noFill/>
          <a:ln>
            <a:noFill/>
          </a:ln>
        </p:spPr>
        <p:style>
          <a:lnRef idx="0"/>
          <a:fillRef idx="0"/>
          <a:effectRef idx="0"/>
          <a:fontRef idx="minor"/>
        </p:style>
        <p:txBody>
          <a:bodyPr lIns="34200" rIns="34200" tIns="17280" bIns="17280"/>
          <a:p>
            <a:pPr>
              <a:lnSpc>
                <a:spcPct val="150000"/>
              </a:lnSpc>
            </a:pPr>
            <a:r>
              <a:rPr b="0" lang="en-GB" sz="700" spc="-1" strike="noStrike">
                <a:solidFill>
                  <a:srgbClr val="7f7f7f"/>
                </a:solidFill>
                <a:latin typeface="Montserrat"/>
                <a:ea typeface="Montserrat"/>
              </a:rPr>
              <a:t>Consensus algorithms are used to confirm transactions, and produce new blocks to the Blockchain.</a:t>
            </a:r>
            <a:endParaRPr b="0" lang="en-GB" sz="7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CustomShape 1"/>
          <p:cNvSpPr/>
          <p:nvPr/>
        </p:nvSpPr>
        <p:spPr>
          <a:xfrm>
            <a:off x="1922040" y="2077200"/>
            <a:ext cx="5299560" cy="2138040"/>
          </a:xfrm>
          <a:prstGeom prst="rect">
            <a:avLst/>
          </a:prstGeom>
          <a:noFill/>
          <a:ln>
            <a:noFill/>
          </a:ln>
        </p:spPr>
        <p:style>
          <a:lnRef idx="0"/>
          <a:fillRef idx="0"/>
          <a:effectRef idx="0"/>
          <a:fontRef idx="minor"/>
        </p:style>
        <p:txBody>
          <a:bodyPr lIns="34200" rIns="34200" tIns="17280" bIns="17280"/>
          <a:p>
            <a:pPr algn="ctr">
              <a:lnSpc>
                <a:spcPct val="100000"/>
              </a:lnSpc>
            </a:pPr>
            <a:r>
              <a:rPr b="0" lang="en-GB" sz="2500" spc="-1" strike="noStrike">
                <a:solidFill>
                  <a:srgbClr val="000000"/>
                </a:solidFill>
                <a:latin typeface="Montserrat Medium"/>
                <a:ea typeface="Montserrat Medium"/>
              </a:rPr>
              <a:t>A single, universal Blockchain network cannot possibly serve all industries, granted  the vastly different needs of businesses, and individual users</a:t>
            </a:r>
            <a:endParaRPr b="0" lang="en-GB" sz="2500" spc="-1" strike="noStrike">
              <a:latin typeface="Arial"/>
            </a:endParaRPr>
          </a:p>
        </p:txBody>
      </p:sp>
      <p:pic>
        <p:nvPicPr>
          <p:cNvPr id="355" name="Google Shape;643;p137" descr=""/>
          <p:cNvPicPr/>
          <p:nvPr/>
        </p:nvPicPr>
        <p:blipFill>
          <a:blip r:embed="rId1"/>
          <a:stretch/>
        </p:blipFill>
        <p:spPr>
          <a:xfrm>
            <a:off x="3132000" y="241200"/>
            <a:ext cx="2878560" cy="1699920"/>
          </a:xfrm>
          <a:prstGeom prst="rect">
            <a:avLst/>
          </a:prstGeom>
          <a:ln>
            <a:noFill/>
          </a:ln>
        </p:spPr>
      </p:pic>
      <p:sp>
        <p:nvSpPr>
          <p:cNvPr id="356" name="CustomShape 2"/>
          <p:cNvSpPr/>
          <p:nvPr/>
        </p:nvSpPr>
        <p:spPr>
          <a:xfrm>
            <a:off x="7859160" y="191160"/>
            <a:ext cx="828720" cy="268920"/>
          </a:xfrm>
          <a:prstGeom prst="rect">
            <a:avLst/>
          </a:prstGeom>
          <a:solidFill>
            <a:schemeClr val="lt2"/>
          </a:solidFill>
          <a:ln>
            <a:noFill/>
          </a:ln>
        </p:spPr>
        <p:style>
          <a:lnRef idx="0"/>
          <a:fillRef idx="0"/>
          <a:effectRef idx="0"/>
          <a:fontRef idx="minor"/>
        </p:style>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57" name="Group 1"/>
          <p:cNvGrpSpPr/>
          <p:nvPr/>
        </p:nvGrpSpPr>
        <p:grpSpPr>
          <a:xfrm>
            <a:off x="4665960" y="1744200"/>
            <a:ext cx="3138120" cy="2511720"/>
            <a:chOff x="4665960" y="1744200"/>
            <a:chExt cx="3138120" cy="2511720"/>
          </a:xfrm>
        </p:grpSpPr>
        <p:sp>
          <p:nvSpPr>
            <p:cNvPr id="358" name="CustomShape 2"/>
            <p:cNvSpPr/>
            <p:nvPr/>
          </p:nvSpPr>
          <p:spPr>
            <a:xfrm>
              <a:off x="7017480" y="1744200"/>
              <a:ext cx="340200" cy="293040"/>
            </a:xfrm>
            <a:custGeom>
              <a:avLst/>
              <a:gdLst/>
              <a:ahLst/>
              <a:rect l="l" t="t" r="r" b="b"/>
              <a:pathLst>
                <a:path w="20683" h="20545">
                  <a:moveTo>
                    <a:pt x="9621" y="9676"/>
                  </a:moveTo>
                  <a:cubicBezTo>
                    <a:pt x="9621" y="9676"/>
                    <a:pt x="9621" y="9675"/>
                    <a:pt x="9621" y="9675"/>
                  </a:cubicBezTo>
                  <a:lnTo>
                    <a:pt x="9620" y="9674"/>
                  </a:lnTo>
                  <a:cubicBezTo>
                    <a:pt x="9620" y="9674"/>
                    <a:pt x="9621" y="9676"/>
                    <a:pt x="9621" y="9676"/>
                  </a:cubicBezTo>
                  <a:close/>
                  <a:moveTo>
                    <a:pt x="19582" y="1266"/>
                  </a:moveTo>
                  <a:cubicBezTo>
                    <a:pt x="18115" y="-422"/>
                    <a:pt x="15737" y="-422"/>
                    <a:pt x="14270" y="1266"/>
                  </a:cubicBezTo>
                  <a:lnTo>
                    <a:pt x="14934" y="2030"/>
                  </a:lnTo>
                  <a:cubicBezTo>
                    <a:pt x="16034" y="765"/>
                    <a:pt x="17818" y="765"/>
                    <a:pt x="18918" y="2030"/>
                  </a:cubicBezTo>
                  <a:cubicBezTo>
                    <a:pt x="20019" y="3297"/>
                    <a:pt x="20019" y="5351"/>
                    <a:pt x="18918" y="6618"/>
                  </a:cubicBezTo>
                  <a:lnTo>
                    <a:pt x="8956" y="17881"/>
                  </a:lnTo>
                  <a:lnTo>
                    <a:pt x="9621" y="18645"/>
                  </a:lnTo>
                  <a:lnTo>
                    <a:pt x="19582" y="7382"/>
                  </a:lnTo>
                  <a:cubicBezTo>
                    <a:pt x="21050" y="5693"/>
                    <a:pt x="21050" y="2955"/>
                    <a:pt x="19582" y="1266"/>
                  </a:cubicBezTo>
                  <a:moveTo>
                    <a:pt x="2315" y="17881"/>
                  </a:moveTo>
                  <a:cubicBezTo>
                    <a:pt x="481" y="15770"/>
                    <a:pt x="481" y="12551"/>
                    <a:pt x="2315" y="10439"/>
                  </a:cubicBezTo>
                  <a:cubicBezTo>
                    <a:pt x="2317" y="10437"/>
                    <a:pt x="2320" y="10434"/>
                    <a:pt x="2323" y="10431"/>
                  </a:cubicBezTo>
                  <a:lnTo>
                    <a:pt x="2323" y="10431"/>
                  </a:lnTo>
                  <a:lnTo>
                    <a:pt x="9289" y="2413"/>
                  </a:lnTo>
                  <a:cubicBezTo>
                    <a:pt x="9472" y="2201"/>
                    <a:pt x="9472" y="1859"/>
                    <a:pt x="9289" y="1648"/>
                  </a:cubicBezTo>
                  <a:cubicBezTo>
                    <a:pt x="9105" y="1437"/>
                    <a:pt x="8808" y="1437"/>
                    <a:pt x="8624" y="1648"/>
                  </a:cubicBezTo>
                  <a:lnTo>
                    <a:pt x="1651" y="9675"/>
                  </a:lnTo>
                  <a:cubicBezTo>
                    <a:pt x="-550" y="12208"/>
                    <a:pt x="-550" y="16112"/>
                    <a:pt x="1651" y="18645"/>
                  </a:cubicBezTo>
                  <a:cubicBezTo>
                    <a:pt x="3852" y="21178"/>
                    <a:pt x="7420" y="21178"/>
                    <a:pt x="9621" y="18645"/>
                  </a:cubicBezTo>
                  <a:lnTo>
                    <a:pt x="8948" y="17889"/>
                  </a:lnTo>
                  <a:cubicBezTo>
                    <a:pt x="7114" y="19991"/>
                    <a:pt x="4147" y="19989"/>
                    <a:pt x="2315" y="17881"/>
                  </a:cubicBezTo>
                  <a:moveTo>
                    <a:pt x="6300" y="13497"/>
                  </a:moveTo>
                  <a:cubicBezTo>
                    <a:pt x="7033" y="14341"/>
                    <a:pt x="8223" y="14341"/>
                    <a:pt x="8956" y="13497"/>
                  </a:cubicBezTo>
                  <a:lnTo>
                    <a:pt x="13937" y="7764"/>
                  </a:lnTo>
                  <a:cubicBezTo>
                    <a:pt x="14121" y="7553"/>
                    <a:pt x="14121" y="7211"/>
                    <a:pt x="13937" y="7000"/>
                  </a:cubicBezTo>
                  <a:cubicBezTo>
                    <a:pt x="13754" y="6789"/>
                    <a:pt x="13457" y="6789"/>
                    <a:pt x="13273" y="7000"/>
                  </a:cubicBezTo>
                  <a:lnTo>
                    <a:pt x="8292" y="12732"/>
                  </a:lnTo>
                  <a:cubicBezTo>
                    <a:pt x="7926" y="13155"/>
                    <a:pt x="7331" y="13155"/>
                    <a:pt x="6964" y="12732"/>
                  </a:cubicBezTo>
                  <a:cubicBezTo>
                    <a:pt x="6597" y="12310"/>
                    <a:pt x="6597" y="11626"/>
                    <a:pt x="6964" y="11204"/>
                  </a:cubicBezTo>
                  <a:lnTo>
                    <a:pt x="8292" y="9675"/>
                  </a:lnTo>
                  <a:lnTo>
                    <a:pt x="14934" y="2030"/>
                  </a:lnTo>
                  <a:lnTo>
                    <a:pt x="14270" y="1266"/>
                  </a:lnTo>
                  <a:lnTo>
                    <a:pt x="6300" y="10439"/>
                  </a:lnTo>
                  <a:cubicBezTo>
                    <a:pt x="5566" y="11284"/>
                    <a:pt x="5566" y="12653"/>
                    <a:pt x="6300" y="13497"/>
                  </a:cubicBezTo>
                </a:path>
              </a:pathLst>
            </a:custGeom>
            <a:solidFill>
              <a:schemeClr val="dk2"/>
            </a:solidFill>
            <a:ln>
              <a:noFill/>
            </a:ln>
          </p:spPr>
          <p:style>
            <a:lnRef idx="0"/>
            <a:fillRef idx="0"/>
            <a:effectRef idx="0"/>
            <a:fontRef idx="minor"/>
          </p:style>
        </p:sp>
        <p:sp>
          <p:nvSpPr>
            <p:cNvPr id="359" name="CustomShape 3"/>
            <p:cNvSpPr/>
            <p:nvPr/>
          </p:nvSpPr>
          <p:spPr>
            <a:xfrm>
              <a:off x="4779000" y="2135880"/>
              <a:ext cx="101520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Privacy</a:t>
              </a:r>
              <a:endParaRPr b="0" lang="en-GB" sz="1200" spc="-1" strike="noStrike">
                <a:latin typeface="Arial"/>
              </a:endParaRPr>
            </a:p>
          </p:txBody>
        </p:sp>
        <p:sp>
          <p:nvSpPr>
            <p:cNvPr id="360" name="CustomShape 4"/>
            <p:cNvSpPr/>
            <p:nvPr/>
          </p:nvSpPr>
          <p:spPr>
            <a:xfrm>
              <a:off x="4670280" y="2336760"/>
              <a:ext cx="1233000" cy="371520"/>
            </a:xfrm>
            <a:prstGeom prst="rect">
              <a:avLst/>
            </a:prstGeom>
            <a:noFill/>
            <a:ln>
              <a:noFill/>
            </a:ln>
          </p:spPr>
          <p:style>
            <a:lnRef idx="0"/>
            <a:fillRef idx="0"/>
            <a:effectRef idx="0"/>
            <a:fontRef idx="minor"/>
          </p:style>
          <p:txBody>
            <a:bodyPr lIns="34200" rIns="34200" tIns="17280" bIns="17280"/>
            <a:p>
              <a:pPr algn="ctr">
                <a:lnSpc>
                  <a:spcPct val="140000"/>
                </a:lnSpc>
              </a:pPr>
              <a:r>
                <a:rPr b="0" lang="en-GB" sz="800" spc="-1" strike="noStrike">
                  <a:solidFill>
                    <a:srgbClr val="7f7f7f"/>
                  </a:solidFill>
                  <a:latin typeface="Montserrat Light"/>
                  <a:ea typeface="Montserrat Light"/>
                </a:rPr>
                <a:t>Transactional state.</a:t>
              </a:r>
              <a:endParaRPr b="0" lang="en-GB" sz="800" spc="-1" strike="noStrike">
                <a:latin typeface="Arial"/>
              </a:endParaRPr>
            </a:p>
          </p:txBody>
        </p:sp>
        <p:sp>
          <p:nvSpPr>
            <p:cNvPr id="361" name="CustomShape 5"/>
            <p:cNvSpPr/>
            <p:nvPr/>
          </p:nvSpPr>
          <p:spPr>
            <a:xfrm>
              <a:off x="6696720" y="2135880"/>
              <a:ext cx="98172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Use Case</a:t>
              </a:r>
              <a:endParaRPr b="0" lang="en-GB" sz="1200" spc="-1" strike="noStrike">
                <a:latin typeface="Arial"/>
              </a:endParaRPr>
            </a:p>
          </p:txBody>
        </p:sp>
        <p:sp>
          <p:nvSpPr>
            <p:cNvPr id="362" name="CustomShape 6"/>
            <p:cNvSpPr/>
            <p:nvPr/>
          </p:nvSpPr>
          <p:spPr>
            <a:xfrm>
              <a:off x="6571080" y="2336760"/>
              <a:ext cx="1233000" cy="371520"/>
            </a:xfrm>
            <a:prstGeom prst="rect">
              <a:avLst/>
            </a:prstGeom>
            <a:noFill/>
            <a:ln>
              <a:noFill/>
            </a:ln>
          </p:spPr>
          <p:style>
            <a:lnRef idx="0"/>
            <a:fillRef idx="0"/>
            <a:effectRef idx="0"/>
            <a:fontRef idx="minor"/>
          </p:style>
          <p:txBody>
            <a:bodyPr lIns="34200" rIns="34200" tIns="17280" bIns="17280"/>
            <a:p>
              <a:pPr algn="ctr">
                <a:lnSpc>
                  <a:spcPct val="140000"/>
                </a:lnSpc>
              </a:pPr>
              <a:r>
                <a:rPr b="0" lang="en-GB" sz="800" spc="-1" strike="noStrike">
                  <a:solidFill>
                    <a:srgbClr val="7f7f7f"/>
                  </a:solidFill>
                  <a:latin typeface="Montserrat Light"/>
                  <a:ea typeface="Montserrat Light"/>
                </a:rPr>
                <a:t>What will your project do.</a:t>
              </a:r>
              <a:endParaRPr b="0" lang="en-GB" sz="800" spc="-1" strike="noStrike">
                <a:latin typeface="Arial"/>
              </a:endParaRPr>
            </a:p>
          </p:txBody>
        </p:sp>
        <p:sp>
          <p:nvSpPr>
            <p:cNvPr id="363" name="CustomShape 7"/>
            <p:cNvSpPr/>
            <p:nvPr/>
          </p:nvSpPr>
          <p:spPr>
            <a:xfrm>
              <a:off x="4670280" y="3665160"/>
              <a:ext cx="123300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Cost</a:t>
              </a:r>
              <a:endParaRPr b="0" lang="en-GB" sz="1200" spc="-1" strike="noStrike">
                <a:latin typeface="Arial"/>
              </a:endParaRPr>
            </a:p>
          </p:txBody>
        </p:sp>
        <p:sp>
          <p:nvSpPr>
            <p:cNvPr id="364" name="CustomShape 8"/>
            <p:cNvSpPr/>
            <p:nvPr/>
          </p:nvSpPr>
          <p:spPr>
            <a:xfrm>
              <a:off x="4665960" y="3884400"/>
              <a:ext cx="1233000" cy="371520"/>
            </a:xfrm>
            <a:prstGeom prst="rect">
              <a:avLst/>
            </a:prstGeom>
            <a:noFill/>
            <a:ln>
              <a:noFill/>
            </a:ln>
          </p:spPr>
          <p:style>
            <a:lnRef idx="0"/>
            <a:fillRef idx="0"/>
            <a:effectRef idx="0"/>
            <a:fontRef idx="minor"/>
          </p:style>
          <p:txBody>
            <a:bodyPr lIns="34200" rIns="34200" tIns="17280" bIns="17280"/>
            <a:p>
              <a:pPr algn="ctr">
                <a:lnSpc>
                  <a:spcPct val="140000"/>
                </a:lnSpc>
              </a:pPr>
              <a:r>
                <a:rPr b="0" lang="en-GB" sz="800" spc="-1" strike="noStrike">
                  <a:solidFill>
                    <a:srgbClr val="7f7f7f"/>
                  </a:solidFill>
                  <a:latin typeface="Montserrat Light"/>
                  <a:ea typeface="Montserrat Light"/>
                </a:rPr>
                <a:t>How much are you willing to spend.</a:t>
              </a:r>
              <a:endParaRPr b="0" lang="en-GB" sz="800" spc="-1" strike="noStrike">
                <a:latin typeface="Arial"/>
              </a:endParaRPr>
            </a:p>
          </p:txBody>
        </p:sp>
        <p:sp>
          <p:nvSpPr>
            <p:cNvPr id="365" name="CustomShape 9"/>
            <p:cNvSpPr/>
            <p:nvPr/>
          </p:nvSpPr>
          <p:spPr>
            <a:xfrm>
              <a:off x="6554880" y="3665160"/>
              <a:ext cx="123300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Consensus</a:t>
              </a:r>
              <a:endParaRPr b="0" lang="en-GB" sz="1200" spc="-1" strike="noStrike">
                <a:latin typeface="Arial"/>
              </a:endParaRPr>
            </a:p>
          </p:txBody>
        </p:sp>
        <p:sp>
          <p:nvSpPr>
            <p:cNvPr id="366" name="CustomShape 10"/>
            <p:cNvSpPr/>
            <p:nvPr/>
          </p:nvSpPr>
          <p:spPr>
            <a:xfrm>
              <a:off x="6571080" y="3884400"/>
              <a:ext cx="1233000" cy="371520"/>
            </a:xfrm>
            <a:prstGeom prst="rect">
              <a:avLst/>
            </a:prstGeom>
            <a:noFill/>
            <a:ln>
              <a:noFill/>
            </a:ln>
          </p:spPr>
          <p:style>
            <a:lnRef idx="0"/>
            <a:fillRef idx="0"/>
            <a:effectRef idx="0"/>
            <a:fontRef idx="minor"/>
          </p:style>
          <p:txBody>
            <a:bodyPr lIns="34200" rIns="34200" tIns="17280" bIns="17280"/>
            <a:p>
              <a:pPr algn="ctr">
                <a:lnSpc>
                  <a:spcPct val="140000"/>
                </a:lnSpc>
              </a:pPr>
              <a:r>
                <a:rPr b="0" lang="en-GB" sz="800" spc="-1" strike="noStrike">
                  <a:solidFill>
                    <a:srgbClr val="7f7f7f"/>
                  </a:solidFill>
                  <a:latin typeface="Montserrat Light"/>
                  <a:ea typeface="Montserrat Light"/>
                </a:rPr>
                <a:t>Mining hashing algorithm used to validate transactions.</a:t>
              </a:r>
              <a:endParaRPr b="0" lang="en-GB" sz="800" spc="-1" strike="noStrike">
                <a:latin typeface="Arial"/>
              </a:endParaRPr>
            </a:p>
          </p:txBody>
        </p:sp>
      </p:grpSp>
      <p:sp>
        <p:nvSpPr>
          <p:cNvPr id="367" name="CustomShape 11"/>
          <p:cNvSpPr/>
          <p:nvPr/>
        </p:nvSpPr>
        <p:spPr>
          <a:xfrm>
            <a:off x="684720" y="667080"/>
            <a:ext cx="7017840" cy="8650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2700" spc="-1" strike="noStrike">
                <a:solidFill>
                  <a:srgbClr val="000000"/>
                </a:solidFill>
                <a:latin typeface="Montserrat"/>
                <a:ea typeface="Montserrat"/>
              </a:rPr>
              <a:t>Factors For Deciding Blockchain</a:t>
            </a:r>
            <a:endParaRPr b="0" lang="en-GB" sz="2700" spc="-1" strike="noStrike">
              <a:latin typeface="Arial"/>
            </a:endParaRPr>
          </a:p>
        </p:txBody>
      </p:sp>
      <p:sp>
        <p:nvSpPr>
          <p:cNvPr id="368" name="CustomShape 12"/>
          <p:cNvSpPr/>
          <p:nvPr/>
        </p:nvSpPr>
        <p:spPr>
          <a:xfrm>
            <a:off x="1353240" y="1161720"/>
            <a:ext cx="5619960" cy="328320"/>
          </a:xfrm>
          <a:prstGeom prst="rect">
            <a:avLst/>
          </a:prstGeom>
          <a:noFill/>
          <a:ln>
            <a:noFill/>
          </a:ln>
        </p:spPr>
        <p:style>
          <a:lnRef idx="0"/>
          <a:fillRef idx="0"/>
          <a:effectRef idx="0"/>
          <a:fontRef idx="minor"/>
        </p:style>
        <p:txBody>
          <a:bodyPr lIns="34200" rIns="34200" tIns="17280" bIns="17280"/>
          <a:p>
            <a:pPr algn="ctr">
              <a:lnSpc>
                <a:spcPct val="150000"/>
              </a:lnSpc>
            </a:pPr>
            <a:r>
              <a:rPr b="0" lang="en-GB" sz="700" spc="-1" strike="noStrike">
                <a:solidFill>
                  <a:srgbClr val="7f7f7f"/>
                </a:solidFill>
                <a:latin typeface="Montserrat"/>
                <a:ea typeface="Montserrat"/>
              </a:rPr>
              <a:t>Every project has different requirements, don’t jump into developing on one Blockchain before deciding these factors.</a:t>
            </a:r>
            <a:endParaRPr b="0" lang="en-GB" sz="700" spc="-1" strike="noStrike">
              <a:latin typeface="Arial"/>
            </a:endParaRPr>
          </a:p>
        </p:txBody>
      </p:sp>
      <p:grpSp>
        <p:nvGrpSpPr>
          <p:cNvPr id="369" name="Group 13"/>
          <p:cNvGrpSpPr/>
          <p:nvPr/>
        </p:nvGrpSpPr>
        <p:grpSpPr>
          <a:xfrm>
            <a:off x="2189520" y="2606040"/>
            <a:ext cx="685800" cy="685440"/>
            <a:chOff x="2189520" y="2606040"/>
            <a:chExt cx="685800" cy="685440"/>
          </a:xfrm>
        </p:grpSpPr>
        <p:sp>
          <p:nvSpPr>
            <p:cNvPr id="370" name="CustomShape 14"/>
            <p:cNvSpPr/>
            <p:nvPr/>
          </p:nvSpPr>
          <p:spPr>
            <a:xfrm>
              <a:off x="2189520" y="2949120"/>
              <a:ext cx="685800" cy="360"/>
            </a:xfrm>
            <a:custGeom>
              <a:avLst/>
              <a:gdLst/>
              <a:ahLst/>
              <a:rect l="l" t="t" r="r" b="b"/>
              <a:pathLst>
                <a:path w="21600" h="21600">
                  <a:moveTo>
                    <a:pt x="0" y="0"/>
                  </a:moveTo>
                  <a:lnTo>
                    <a:pt x="21600" y="21600"/>
                  </a:lnTo>
                </a:path>
              </a:pathLst>
            </a:custGeom>
            <a:noFill/>
            <a:ln w="9360">
              <a:solidFill>
                <a:schemeClr val="dk1"/>
              </a:solidFill>
              <a:miter/>
            </a:ln>
          </p:spPr>
          <p:style>
            <a:lnRef idx="0"/>
            <a:fillRef idx="0"/>
            <a:effectRef idx="0"/>
            <a:fontRef idx="minor"/>
          </p:style>
        </p:sp>
        <p:sp>
          <p:nvSpPr>
            <p:cNvPr id="371" name="CustomShape 15"/>
            <p:cNvSpPr/>
            <p:nvPr/>
          </p:nvSpPr>
          <p:spPr>
            <a:xfrm>
              <a:off x="2523960" y="2606040"/>
              <a:ext cx="360" cy="685440"/>
            </a:xfrm>
            <a:custGeom>
              <a:avLst/>
              <a:gdLst/>
              <a:ahLst/>
              <a:rect l="l" t="t" r="r" b="b"/>
              <a:pathLst>
                <a:path w="21600" h="21600">
                  <a:moveTo>
                    <a:pt x="0" y="0"/>
                  </a:moveTo>
                  <a:lnTo>
                    <a:pt x="21600" y="21600"/>
                  </a:lnTo>
                </a:path>
              </a:pathLst>
            </a:custGeom>
            <a:noFill/>
            <a:ln w="9360">
              <a:solidFill>
                <a:schemeClr val="dk1"/>
              </a:solidFill>
              <a:miter/>
            </a:ln>
          </p:spPr>
          <p:style>
            <a:lnRef idx="0"/>
            <a:fillRef idx="0"/>
            <a:effectRef idx="0"/>
            <a:fontRef idx="minor"/>
          </p:style>
        </p:sp>
      </p:grpSp>
      <p:grpSp>
        <p:nvGrpSpPr>
          <p:cNvPr id="372" name="Group 16"/>
          <p:cNvGrpSpPr/>
          <p:nvPr/>
        </p:nvGrpSpPr>
        <p:grpSpPr>
          <a:xfrm>
            <a:off x="1020960" y="1793520"/>
            <a:ext cx="3371040" cy="2413440"/>
            <a:chOff x="1020960" y="1793520"/>
            <a:chExt cx="3371040" cy="2413440"/>
          </a:xfrm>
        </p:grpSpPr>
        <p:sp>
          <p:nvSpPr>
            <p:cNvPr id="373" name="CustomShape 17"/>
            <p:cNvSpPr/>
            <p:nvPr/>
          </p:nvSpPr>
          <p:spPr>
            <a:xfrm>
              <a:off x="1482120" y="1793520"/>
              <a:ext cx="350280" cy="339480"/>
            </a:xfrm>
            <a:custGeom>
              <a:avLst/>
              <a:gdLst/>
              <a:ahLst/>
              <a:rect l="l" t="t" r="r" b="b"/>
              <a:pathLst>
                <a:path w="21600" h="2160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dk2"/>
            </a:solidFill>
            <a:ln>
              <a:noFill/>
            </a:ln>
          </p:spPr>
          <p:style>
            <a:lnRef idx="0"/>
            <a:fillRef idx="0"/>
            <a:effectRef idx="0"/>
            <a:fontRef idx="minor"/>
          </p:style>
        </p:sp>
        <p:sp>
          <p:nvSpPr>
            <p:cNvPr id="374" name="CustomShape 18"/>
            <p:cNvSpPr/>
            <p:nvPr/>
          </p:nvSpPr>
          <p:spPr>
            <a:xfrm>
              <a:off x="1133640" y="2208240"/>
              <a:ext cx="104796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TPS</a:t>
              </a:r>
              <a:endParaRPr b="0" lang="en-GB" sz="1200" spc="-1" strike="noStrike">
                <a:latin typeface="Arial"/>
              </a:endParaRPr>
            </a:p>
          </p:txBody>
        </p:sp>
        <p:sp>
          <p:nvSpPr>
            <p:cNvPr id="375" name="CustomShape 19"/>
            <p:cNvSpPr/>
            <p:nvPr/>
          </p:nvSpPr>
          <p:spPr>
            <a:xfrm>
              <a:off x="1020960" y="2409120"/>
              <a:ext cx="1272600" cy="371520"/>
            </a:xfrm>
            <a:prstGeom prst="rect">
              <a:avLst/>
            </a:prstGeom>
            <a:noFill/>
            <a:ln>
              <a:noFill/>
            </a:ln>
          </p:spPr>
          <p:style>
            <a:lnRef idx="0"/>
            <a:fillRef idx="0"/>
            <a:effectRef idx="0"/>
            <a:fontRef idx="minor"/>
          </p:style>
          <p:txBody>
            <a:bodyPr lIns="34200" rIns="34200" tIns="17280" bIns="17280"/>
            <a:p>
              <a:pPr algn="ctr">
                <a:lnSpc>
                  <a:spcPct val="140000"/>
                </a:lnSpc>
              </a:pPr>
              <a:r>
                <a:rPr b="0" lang="en-GB" sz="800" spc="-1" strike="noStrike">
                  <a:solidFill>
                    <a:srgbClr val="7f7f7f"/>
                  </a:solidFill>
                  <a:latin typeface="Montserrat Light"/>
                  <a:ea typeface="Montserrat Light"/>
                </a:rPr>
                <a:t>How fast you need to execute.</a:t>
              </a:r>
              <a:endParaRPr b="0" lang="en-GB" sz="800" spc="-1" strike="noStrike">
                <a:latin typeface="Arial"/>
              </a:endParaRPr>
            </a:p>
          </p:txBody>
        </p:sp>
        <p:sp>
          <p:nvSpPr>
            <p:cNvPr id="376" name="CustomShape 20"/>
            <p:cNvSpPr/>
            <p:nvPr/>
          </p:nvSpPr>
          <p:spPr>
            <a:xfrm>
              <a:off x="3112920" y="2208240"/>
              <a:ext cx="106308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Permission</a:t>
              </a:r>
              <a:endParaRPr b="0" lang="en-GB" sz="1200" spc="-1" strike="noStrike">
                <a:latin typeface="Arial"/>
              </a:endParaRPr>
            </a:p>
          </p:txBody>
        </p:sp>
        <p:sp>
          <p:nvSpPr>
            <p:cNvPr id="377" name="CustomShape 21"/>
            <p:cNvSpPr/>
            <p:nvPr/>
          </p:nvSpPr>
          <p:spPr>
            <a:xfrm>
              <a:off x="2983320" y="2409120"/>
              <a:ext cx="1272600" cy="371520"/>
            </a:xfrm>
            <a:prstGeom prst="rect">
              <a:avLst/>
            </a:prstGeom>
            <a:noFill/>
            <a:ln>
              <a:noFill/>
            </a:ln>
          </p:spPr>
          <p:style>
            <a:lnRef idx="0"/>
            <a:fillRef idx="0"/>
            <a:effectRef idx="0"/>
            <a:fontRef idx="minor"/>
          </p:style>
          <p:txBody>
            <a:bodyPr lIns="34200" rIns="34200" tIns="17280" bIns="17280"/>
            <a:p>
              <a:pPr algn="ctr">
                <a:lnSpc>
                  <a:spcPct val="140000"/>
                </a:lnSpc>
              </a:pPr>
              <a:r>
                <a:rPr b="0" lang="en-GB" sz="800" spc="-1" strike="noStrike">
                  <a:solidFill>
                    <a:srgbClr val="7f7f7f"/>
                  </a:solidFill>
                  <a:latin typeface="Montserrat Light"/>
                  <a:ea typeface="Montserrat Light"/>
                </a:rPr>
                <a:t>Permissionless/</a:t>
              </a:r>
              <a:endParaRPr b="0" lang="en-GB" sz="800" spc="-1" strike="noStrike">
                <a:latin typeface="Arial"/>
              </a:endParaRPr>
            </a:p>
            <a:p>
              <a:pPr algn="ctr">
                <a:lnSpc>
                  <a:spcPct val="140000"/>
                </a:lnSpc>
              </a:pPr>
              <a:r>
                <a:rPr b="0" lang="en-GB" sz="800" spc="-1" strike="noStrike">
                  <a:solidFill>
                    <a:srgbClr val="7f7f7f"/>
                  </a:solidFill>
                  <a:latin typeface="Montserrat Light"/>
                  <a:ea typeface="Montserrat Light"/>
                </a:rPr>
                <a:t>Permissioned.</a:t>
              </a:r>
              <a:endParaRPr b="0" lang="en-GB" sz="800" spc="-1" strike="noStrike">
                <a:latin typeface="Arial"/>
              </a:endParaRPr>
            </a:p>
          </p:txBody>
        </p:sp>
        <p:sp>
          <p:nvSpPr>
            <p:cNvPr id="378" name="CustomShape 22"/>
            <p:cNvSpPr/>
            <p:nvPr/>
          </p:nvSpPr>
          <p:spPr>
            <a:xfrm>
              <a:off x="1099080" y="3634560"/>
              <a:ext cx="111708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Block Size</a:t>
              </a:r>
              <a:endParaRPr b="0" lang="en-GB" sz="1200" spc="-1" strike="noStrike">
                <a:latin typeface="Arial"/>
              </a:endParaRPr>
            </a:p>
            <a:p>
              <a:pPr algn="ctr">
                <a:lnSpc>
                  <a:spcPct val="100000"/>
                </a:lnSpc>
              </a:pPr>
              <a:endParaRPr b="0" lang="en-GB" sz="1200" spc="-1" strike="noStrike">
                <a:latin typeface="Arial"/>
              </a:endParaRPr>
            </a:p>
          </p:txBody>
        </p:sp>
        <p:sp>
          <p:nvSpPr>
            <p:cNvPr id="379" name="CustomShape 23"/>
            <p:cNvSpPr/>
            <p:nvPr/>
          </p:nvSpPr>
          <p:spPr>
            <a:xfrm>
              <a:off x="1020960" y="3835440"/>
              <a:ext cx="1272600" cy="371520"/>
            </a:xfrm>
            <a:prstGeom prst="rect">
              <a:avLst/>
            </a:prstGeom>
            <a:noFill/>
            <a:ln>
              <a:noFill/>
            </a:ln>
          </p:spPr>
          <p:style>
            <a:lnRef idx="0"/>
            <a:fillRef idx="0"/>
            <a:effectRef idx="0"/>
            <a:fontRef idx="minor"/>
          </p:style>
          <p:txBody>
            <a:bodyPr lIns="34200" rIns="34200" tIns="17280" bIns="17280"/>
            <a:p>
              <a:pPr algn="ctr">
                <a:lnSpc>
                  <a:spcPct val="140000"/>
                </a:lnSpc>
              </a:pPr>
              <a:r>
                <a:rPr b="0" lang="en-GB" sz="800" spc="-1" strike="noStrike">
                  <a:solidFill>
                    <a:srgbClr val="7f7f7f"/>
                  </a:solidFill>
                  <a:latin typeface="Montserrat Light"/>
                  <a:ea typeface="Montserrat Light"/>
                </a:rPr>
                <a:t>How much data you need to store.</a:t>
              </a:r>
              <a:endParaRPr b="0" lang="en-GB" sz="800" spc="-1" strike="noStrike">
                <a:latin typeface="Arial"/>
              </a:endParaRPr>
            </a:p>
          </p:txBody>
        </p:sp>
        <p:sp>
          <p:nvSpPr>
            <p:cNvPr id="380" name="CustomShape 24"/>
            <p:cNvSpPr/>
            <p:nvPr/>
          </p:nvSpPr>
          <p:spPr>
            <a:xfrm>
              <a:off x="2983320" y="3634560"/>
              <a:ext cx="127260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Block Time</a:t>
              </a:r>
              <a:endParaRPr b="0" lang="en-GB" sz="1200" spc="-1" strike="noStrike">
                <a:latin typeface="Arial"/>
              </a:endParaRPr>
            </a:p>
            <a:p>
              <a:pPr algn="ctr">
                <a:lnSpc>
                  <a:spcPct val="100000"/>
                </a:lnSpc>
              </a:pPr>
              <a:endParaRPr b="0" lang="en-GB" sz="1200" spc="-1" strike="noStrike">
                <a:latin typeface="Arial"/>
              </a:endParaRPr>
            </a:p>
          </p:txBody>
        </p:sp>
        <p:sp>
          <p:nvSpPr>
            <p:cNvPr id="381" name="CustomShape 25"/>
            <p:cNvSpPr/>
            <p:nvPr/>
          </p:nvSpPr>
          <p:spPr>
            <a:xfrm>
              <a:off x="2841840" y="3835440"/>
              <a:ext cx="1550160" cy="371520"/>
            </a:xfrm>
            <a:prstGeom prst="rect">
              <a:avLst/>
            </a:prstGeom>
            <a:noFill/>
            <a:ln>
              <a:noFill/>
            </a:ln>
          </p:spPr>
          <p:style>
            <a:lnRef idx="0"/>
            <a:fillRef idx="0"/>
            <a:effectRef idx="0"/>
            <a:fontRef idx="minor"/>
          </p:style>
          <p:txBody>
            <a:bodyPr lIns="34200" rIns="34200" tIns="17280" bIns="17280"/>
            <a:p>
              <a:pPr algn="ctr">
                <a:lnSpc>
                  <a:spcPct val="140000"/>
                </a:lnSpc>
              </a:pPr>
              <a:r>
                <a:rPr b="0" lang="en-GB" sz="800" spc="-1" strike="noStrike">
                  <a:solidFill>
                    <a:srgbClr val="7f7f7f"/>
                  </a:solidFill>
                  <a:latin typeface="Montserrat Light"/>
                  <a:ea typeface="Montserrat Light"/>
                </a:rPr>
                <a:t>How fast do you need your transaction to be included in a block.</a:t>
              </a:r>
              <a:endParaRPr b="0" lang="en-GB" sz="800" spc="-1" strike="noStrike">
                <a:latin typeface="Arial"/>
              </a:endParaRPr>
            </a:p>
          </p:txBody>
        </p:sp>
      </p:grpSp>
      <p:grpSp>
        <p:nvGrpSpPr>
          <p:cNvPr id="382" name="Group 26"/>
          <p:cNvGrpSpPr/>
          <p:nvPr/>
        </p:nvGrpSpPr>
        <p:grpSpPr>
          <a:xfrm>
            <a:off x="4228920" y="2657520"/>
            <a:ext cx="685800" cy="685440"/>
            <a:chOff x="4228920" y="2657520"/>
            <a:chExt cx="685800" cy="685440"/>
          </a:xfrm>
        </p:grpSpPr>
        <p:sp>
          <p:nvSpPr>
            <p:cNvPr id="383" name="CustomShape 27"/>
            <p:cNvSpPr/>
            <p:nvPr/>
          </p:nvSpPr>
          <p:spPr>
            <a:xfrm>
              <a:off x="4228920" y="3000240"/>
              <a:ext cx="685800" cy="360"/>
            </a:xfrm>
            <a:custGeom>
              <a:avLst/>
              <a:gdLst/>
              <a:ahLst/>
              <a:rect l="l" t="t" r="r" b="b"/>
              <a:pathLst>
                <a:path w="21600" h="21600">
                  <a:moveTo>
                    <a:pt x="0" y="0"/>
                  </a:moveTo>
                  <a:lnTo>
                    <a:pt x="21600" y="21600"/>
                  </a:lnTo>
                </a:path>
              </a:pathLst>
            </a:custGeom>
            <a:noFill/>
            <a:ln w="9360">
              <a:solidFill>
                <a:schemeClr val="dk1"/>
              </a:solidFill>
              <a:miter/>
            </a:ln>
          </p:spPr>
          <p:style>
            <a:lnRef idx="0"/>
            <a:fillRef idx="0"/>
            <a:effectRef idx="0"/>
            <a:fontRef idx="minor"/>
          </p:style>
        </p:sp>
        <p:sp>
          <p:nvSpPr>
            <p:cNvPr id="384" name="CustomShape 28"/>
            <p:cNvSpPr/>
            <p:nvPr/>
          </p:nvSpPr>
          <p:spPr>
            <a:xfrm>
              <a:off x="4563360" y="2657520"/>
              <a:ext cx="360" cy="685440"/>
            </a:xfrm>
            <a:custGeom>
              <a:avLst/>
              <a:gdLst/>
              <a:ahLst/>
              <a:rect l="l" t="t" r="r" b="b"/>
              <a:pathLst>
                <a:path w="21600" h="21600">
                  <a:moveTo>
                    <a:pt x="0" y="0"/>
                  </a:moveTo>
                  <a:lnTo>
                    <a:pt x="21600" y="21600"/>
                  </a:lnTo>
                </a:path>
              </a:pathLst>
            </a:custGeom>
            <a:noFill/>
            <a:ln w="9360">
              <a:solidFill>
                <a:schemeClr val="dk1"/>
              </a:solidFill>
              <a:miter/>
            </a:ln>
          </p:spPr>
          <p:style>
            <a:lnRef idx="0"/>
            <a:fillRef idx="0"/>
            <a:effectRef idx="0"/>
            <a:fontRef idx="minor"/>
          </p:style>
        </p:sp>
      </p:grpSp>
      <p:grpSp>
        <p:nvGrpSpPr>
          <p:cNvPr id="385" name="Group 29"/>
          <p:cNvGrpSpPr/>
          <p:nvPr/>
        </p:nvGrpSpPr>
        <p:grpSpPr>
          <a:xfrm>
            <a:off x="5892480" y="2657520"/>
            <a:ext cx="685800" cy="685440"/>
            <a:chOff x="5892480" y="2657520"/>
            <a:chExt cx="685800" cy="685440"/>
          </a:xfrm>
        </p:grpSpPr>
        <p:sp>
          <p:nvSpPr>
            <p:cNvPr id="386" name="CustomShape 30"/>
            <p:cNvSpPr/>
            <p:nvPr/>
          </p:nvSpPr>
          <p:spPr>
            <a:xfrm>
              <a:off x="5892480" y="3000240"/>
              <a:ext cx="685800" cy="360"/>
            </a:xfrm>
            <a:custGeom>
              <a:avLst/>
              <a:gdLst/>
              <a:ahLst/>
              <a:rect l="l" t="t" r="r" b="b"/>
              <a:pathLst>
                <a:path w="21600" h="21600">
                  <a:moveTo>
                    <a:pt x="0" y="0"/>
                  </a:moveTo>
                  <a:lnTo>
                    <a:pt x="21600" y="21600"/>
                  </a:lnTo>
                </a:path>
              </a:pathLst>
            </a:custGeom>
            <a:noFill/>
            <a:ln w="9360">
              <a:solidFill>
                <a:schemeClr val="dk1"/>
              </a:solidFill>
              <a:miter/>
            </a:ln>
          </p:spPr>
          <p:style>
            <a:lnRef idx="0"/>
            <a:fillRef idx="0"/>
            <a:effectRef idx="0"/>
            <a:fontRef idx="minor"/>
          </p:style>
        </p:sp>
        <p:sp>
          <p:nvSpPr>
            <p:cNvPr id="387" name="CustomShape 31"/>
            <p:cNvSpPr/>
            <p:nvPr/>
          </p:nvSpPr>
          <p:spPr>
            <a:xfrm>
              <a:off x="6226560" y="2657520"/>
              <a:ext cx="360" cy="685440"/>
            </a:xfrm>
            <a:custGeom>
              <a:avLst/>
              <a:gdLst/>
              <a:ahLst/>
              <a:rect l="l" t="t" r="r" b="b"/>
              <a:pathLst>
                <a:path w="21600" h="21600">
                  <a:moveTo>
                    <a:pt x="0" y="0"/>
                  </a:moveTo>
                  <a:lnTo>
                    <a:pt x="21600" y="21600"/>
                  </a:lnTo>
                </a:path>
              </a:pathLst>
            </a:custGeom>
            <a:noFill/>
            <a:ln w="9360">
              <a:solidFill>
                <a:schemeClr val="dk1"/>
              </a:solidFill>
              <a:miter/>
            </a:ln>
          </p:spPr>
          <p:style>
            <a:lnRef idx="0"/>
            <a:fillRef idx="0"/>
            <a:effectRef idx="0"/>
            <a:fontRef idx="minor"/>
          </p:style>
        </p:sp>
      </p:grpSp>
      <p:sp>
        <p:nvSpPr>
          <p:cNvPr id="388" name="CustomShape 32"/>
          <p:cNvSpPr/>
          <p:nvPr/>
        </p:nvSpPr>
        <p:spPr>
          <a:xfrm>
            <a:off x="7859160" y="191160"/>
            <a:ext cx="828720" cy="268920"/>
          </a:xfrm>
          <a:prstGeom prst="rect">
            <a:avLst/>
          </a:prstGeom>
          <a:solidFill>
            <a:schemeClr val="lt2"/>
          </a:solidFill>
          <a:ln>
            <a:noFill/>
          </a:ln>
        </p:spPr>
        <p:style>
          <a:lnRef idx="0"/>
          <a:fillRef idx="0"/>
          <a:effectRef idx="0"/>
          <a:fontRef idx="minor"/>
        </p:style>
      </p:sp>
      <p:pic>
        <p:nvPicPr>
          <p:cNvPr id="389" name="Google Shape;681;p138" descr=""/>
          <p:cNvPicPr/>
          <p:nvPr/>
        </p:nvPicPr>
        <p:blipFill>
          <a:blip r:embed="rId1"/>
          <a:stretch/>
        </p:blipFill>
        <p:spPr>
          <a:xfrm>
            <a:off x="3266640" y="1742040"/>
            <a:ext cx="488880" cy="488880"/>
          </a:xfrm>
          <a:prstGeom prst="rect">
            <a:avLst/>
          </a:prstGeom>
          <a:ln>
            <a:noFill/>
          </a:ln>
        </p:spPr>
      </p:pic>
      <p:pic>
        <p:nvPicPr>
          <p:cNvPr id="390" name="Google Shape;682;p138" descr=""/>
          <p:cNvPicPr/>
          <p:nvPr/>
        </p:nvPicPr>
        <p:blipFill>
          <a:blip r:embed="rId2"/>
          <a:stretch/>
        </p:blipFill>
        <p:spPr>
          <a:xfrm>
            <a:off x="5038200" y="1750680"/>
            <a:ext cx="488880" cy="429120"/>
          </a:xfrm>
          <a:prstGeom prst="rect">
            <a:avLst/>
          </a:prstGeom>
          <a:ln>
            <a:noFill/>
          </a:ln>
        </p:spPr>
      </p:pic>
      <p:pic>
        <p:nvPicPr>
          <p:cNvPr id="391" name="Google Shape;683;p138" descr=""/>
          <p:cNvPicPr/>
          <p:nvPr/>
        </p:nvPicPr>
        <p:blipFill>
          <a:blip r:embed="rId3"/>
          <a:srcRect l="0" t="0" r="0" b="18307"/>
          <a:stretch/>
        </p:blipFill>
        <p:spPr>
          <a:xfrm>
            <a:off x="1311120" y="3146400"/>
            <a:ext cx="598680" cy="488880"/>
          </a:xfrm>
          <a:prstGeom prst="rect">
            <a:avLst/>
          </a:prstGeom>
          <a:ln>
            <a:noFill/>
          </a:ln>
        </p:spPr>
      </p:pic>
      <p:pic>
        <p:nvPicPr>
          <p:cNvPr id="392" name="Google Shape;684;p138" descr=""/>
          <p:cNvPicPr/>
          <p:nvPr/>
        </p:nvPicPr>
        <p:blipFill>
          <a:blip r:embed="rId4"/>
          <a:stretch/>
        </p:blipFill>
        <p:spPr>
          <a:xfrm>
            <a:off x="3296520" y="3227040"/>
            <a:ext cx="429120" cy="429120"/>
          </a:xfrm>
          <a:prstGeom prst="rect">
            <a:avLst/>
          </a:prstGeom>
          <a:ln>
            <a:noFill/>
          </a:ln>
        </p:spPr>
      </p:pic>
      <p:pic>
        <p:nvPicPr>
          <p:cNvPr id="393" name="Google Shape;685;p138" descr=""/>
          <p:cNvPicPr/>
          <p:nvPr/>
        </p:nvPicPr>
        <p:blipFill>
          <a:blip r:embed="rId5"/>
          <a:stretch/>
        </p:blipFill>
        <p:spPr>
          <a:xfrm>
            <a:off x="7017480" y="3258720"/>
            <a:ext cx="459360" cy="459360"/>
          </a:xfrm>
          <a:prstGeom prst="rect">
            <a:avLst/>
          </a:prstGeom>
          <a:ln>
            <a:noFill/>
          </a:ln>
        </p:spPr>
      </p:pic>
      <p:pic>
        <p:nvPicPr>
          <p:cNvPr id="394" name="Google Shape;686;p138" descr=""/>
          <p:cNvPicPr/>
          <p:nvPr/>
        </p:nvPicPr>
        <p:blipFill>
          <a:blip r:embed="rId6"/>
          <a:stretch/>
        </p:blipFill>
        <p:spPr>
          <a:xfrm>
            <a:off x="5052960" y="3211920"/>
            <a:ext cx="459360" cy="459360"/>
          </a:xfrm>
          <a:prstGeom prst="rect">
            <a:avLst/>
          </a:prstGeom>
          <a:ln>
            <a:noFill/>
          </a:ln>
        </p:spPr>
      </p:pic>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95" name="Group 1"/>
          <p:cNvGrpSpPr/>
          <p:nvPr/>
        </p:nvGrpSpPr>
        <p:grpSpPr>
          <a:xfrm>
            <a:off x="4665960" y="1744200"/>
            <a:ext cx="3138120" cy="2511720"/>
            <a:chOff x="4665960" y="1744200"/>
            <a:chExt cx="3138120" cy="2511720"/>
          </a:xfrm>
        </p:grpSpPr>
        <p:sp>
          <p:nvSpPr>
            <p:cNvPr id="396" name="CustomShape 2"/>
            <p:cNvSpPr/>
            <p:nvPr/>
          </p:nvSpPr>
          <p:spPr>
            <a:xfrm>
              <a:off x="7017480" y="1744200"/>
              <a:ext cx="340200" cy="293040"/>
            </a:xfrm>
            <a:custGeom>
              <a:avLst/>
              <a:gdLst/>
              <a:ahLst/>
              <a:rect l="l" t="t" r="r" b="b"/>
              <a:pathLst>
                <a:path w="20683" h="20545">
                  <a:moveTo>
                    <a:pt x="9621" y="9676"/>
                  </a:moveTo>
                  <a:cubicBezTo>
                    <a:pt x="9621" y="9676"/>
                    <a:pt x="9621" y="9675"/>
                    <a:pt x="9621" y="9675"/>
                  </a:cubicBezTo>
                  <a:lnTo>
                    <a:pt x="9620" y="9674"/>
                  </a:lnTo>
                  <a:cubicBezTo>
                    <a:pt x="9620" y="9674"/>
                    <a:pt x="9621" y="9676"/>
                    <a:pt x="9621" y="9676"/>
                  </a:cubicBezTo>
                  <a:close/>
                  <a:moveTo>
                    <a:pt x="19582" y="1266"/>
                  </a:moveTo>
                  <a:cubicBezTo>
                    <a:pt x="18115" y="-422"/>
                    <a:pt x="15737" y="-422"/>
                    <a:pt x="14270" y="1266"/>
                  </a:cubicBezTo>
                  <a:lnTo>
                    <a:pt x="14934" y="2030"/>
                  </a:lnTo>
                  <a:cubicBezTo>
                    <a:pt x="16034" y="765"/>
                    <a:pt x="17818" y="765"/>
                    <a:pt x="18918" y="2030"/>
                  </a:cubicBezTo>
                  <a:cubicBezTo>
                    <a:pt x="20019" y="3297"/>
                    <a:pt x="20019" y="5351"/>
                    <a:pt x="18918" y="6618"/>
                  </a:cubicBezTo>
                  <a:lnTo>
                    <a:pt x="8956" y="17881"/>
                  </a:lnTo>
                  <a:lnTo>
                    <a:pt x="9621" y="18645"/>
                  </a:lnTo>
                  <a:lnTo>
                    <a:pt x="19582" y="7382"/>
                  </a:lnTo>
                  <a:cubicBezTo>
                    <a:pt x="21050" y="5693"/>
                    <a:pt x="21050" y="2955"/>
                    <a:pt x="19582" y="1266"/>
                  </a:cubicBezTo>
                  <a:moveTo>
                    <a:pt x="2315" y="17881"/>
                  </a:moveTo>
                  <a:cubicBezTo>
                    <a:pt x="481" y="15770"/>
                    <a:pt x="481" y="12551"/>
                    <a:pt x="2315" y="10439"/>
                  </a:cubicBezTo>
                  <a:cubicBezTo>
                    <a:pt x="2317" y="10437"/>
                    <a:pt x="2320" y="10434"/>
                    <a:pt x="2323" y="10431"/>
                  </a:cubicBezTo>
                  <a:lnTo>
                    <a:pt x="2323" y="10431"/>
                  </a:lnTo>
                  <a:lnTo>
                    <a:pt x="9289" y="2413"/>
                  </a:lnTo>
                  <a:cubicBezTo>
                    <a:pt x="9472" y="2201"/>
                    <a:pt x="9472" y="1859"/>
                    <a:pt x="9289" y="1648"/>
                  </a:cubicBezTo>
                  <a:cubicBezTo>
                    <a:pt x="9105" y="1437"/>
                    <a:pt x="8808" y="1437"/>
                    <a:pt x="8624" y="1648"/>
                  </a:cubicBezTo>
                  <a:lnTo>
                    <a:pt x="1651" y="9675"/>
                  </a:lnTo>
                  <a:cubicBezTo>
                    <a:pt x="-550" y="12208"/>
                    <a:pt x="-550" y="16112"/>
                    <a:pt x="1651" y="18645"/>
                  </a:cubicBezTo>
                  <a:cubicBezTo>
                    <a:pt x="3852" y="21178"/>
                    <a:pt x="7420" y="21178"/>
                    <a:pt x="9621" y="18645"/>
                  </a:cubicBezTo>
                  <a:lnTo>
                    <a:pt x="8948" y="17889"/>
                  </a:lnTo>
                  <a:cubicBezTo>
                    <a:pt x="7114" y="19991"/>
                    <a:pt x="4147" y="19989"/>
                    <a:pt x="2315" y="17881"/>
                  </a:cubicBezTo>
                  <a:moveTo>
                    <a:pt x="6300" y="13497"/>
                  </a:moveTo>
                  <a:cubicBezTo>
                    <a:pt x="7033" y="14341"/>
                    <a:pt x="8223" y="14341"/>
                    <a:pt x="8956" y="13497"/>
                  </a:cubicBezTo>
                  <a:lnTo>
                    <a:pt x="13937" y="7764"/>
                  </a:lnTo>
                  <a:cubicBezTo>
                    <a:pt x="14121" y="7553"/>
                    <a:pt x="14121" y="7211"/>
                    <a:pt x="13937" y="7000"/>
                  </a:cubicBezTo>
                  <a:cubicBezTo>
                    <a:pt x="13754" y="6789"/>
                    <a:pt x="13457" y="6789"/>
                    <a:pt x="13273" y="7000"/>
                  </a:cubicBezTo>
                  <a:lnTo>
                    <a:pt x="8292" y="12732"/>
                  </a:lnTo>
                  <a:cubicBezTo>
                    <a:pt x="7926" y="13155"/>
                    <a:pt x="7331" y="13155"/>
                    <a:pt x="6964" y="12732"/>
                  </a:cubicBezTo>
                  <a:cubicBezTo>
                    <a:pt x="6597" y="12310"/>
                    <a:pt x="6597" y="11626"/>
                    <a:pt x="6964" y="11204"/>
                  </a:cubicBezTo>
                  <a:lnTo>
                    <a:pt x="8292" y="9675"/>
                  </a:lnTo>
                  <a:lnTo>
                    <a:pt x="14934" y="2030"/>
                  </a:lnTo>
                  <a:lnTo>
                    <a:pt x="14270" y="1266"/>
                  </a:lnTo>
                  <a:lnTo>
                    <a:pt x="6300" y="10439"/>
                  </a:lnTo>
                  <a:cubicBezTo>
                    <a:pt x="5566" y="11284"/>
                    <a:pt x="5566" y="12653"/>
                    <a:pt x="6300" y="13497"/>
                  </a:cubicBezTo>
                </a:path>
              </a:pathLst>
            </a:custGeom>
            <a:solidFill>
              <a:schemeClr val="dk2"/>
            </a:solidFill>
            <a:ln>
              <a:noFill/>
            </a:ln>
          </p:spPr>
          <p:style>
            <a:lnRef idx="0"/>
            <a:fillRef idx="0"/>
            <a:effectRef idx="0"/>
            <a:fontRef idx="minor"/>
          </p:style>
        </p:sp>
        <p:sp>
          <p:nvSpPr>
            <p:cNvPr id="397" name="CustomShape 3"/>
            <p:cNvSpPr/>
            <p:nvPr/>
          </p:nvSpPr>
          <p:spPr>
            <a:xfrm>
              <a:off x="4779000" y="2135880"/>
              <a:ext cx="101520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Privacy</a:t>
              </a:r>
              <a:endParaRPr b="0" lang="en-GB" sz="1200" spc="-1" strike="noStrike">
                <a:latin typeface="Arial"/>
              </a:endParaRPr>
            </a:p>
          </p:txBody>
        </p:sp>
        <p:sp>
          <p:nvSpPr>
            <p:cNvPr id="398" name="CustomShape 4"/>
            <p:cNvSpPr/>
            <p:nvPr/>
          </p:nvSpPr>
          <p:spPr>
            <a:xfrm>
              <a:off x="4670280" y="2336760"/>
              <a:ext cx="1296360" cy="371520"/>
            </a:xfrm>
            <a:prstGeom prst="rect">
              <a:avLst/>
            </a:prstGeom>
            <a:noFill/>
            <a:ln>
              <a:noFill/>
            </a:ln>
          </p:spPr>
          <p:style>
            <a:lnRef idx="0"/>
            <a:fillRef idx="0"/>
            <a:effectRef idx="0"/>
            <a:fontRef idx="minor"/>
          </p:style>
          <p:txBody>
            <a:bodyPr lIns="34200" rIns="34200" tIns="17280" bIns="17280"/>
            <a:p>
              <a:pPr algn="ctr">
                <a:lnSpc>
                  <a:spcPct val="140000"/>
                </a:lnSpc>
              </a:pPr>
              <a:r>
                <a:rPr b="0" lang="en-GB" sz="800" spc="-1" strike="noStrike">
                  <a:solidFill>
                    <a:srgbClr val="7f7f7f"/>
                  </a:solidFill>
                  <a:latin typeface="Montserrat Light"/>
                  <a:ea typeface="Montserrat Light"/>
                </a:rPr>
                <a:t>No private transactions, all public.</a:t>
              </a:r>
              <a:endParaRPr b="0" lang="en-GB" sz="800" spc="-1" strike="noStrike">
                <a:latin typeface="Arial"/>
              </a:endParaRPr>
            </a:p>
          </p:txBody>
        </p:sp>
        <p:sp>
          <p:nvSpPr>
            <p:cNvPr id="399" name="CustomShape 5"/>
            <p:cNvSpPr/>
            <p:nvPr/>
          </p:nvSpPr>
          <p:spPr>
            <a:xfrm>
              <a:off x="6696720" y="2135880"/>
              <a:ext cx="98172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Use Case</a:t>
              </a:r>
              <a:endParaRPr b="0" lang="en-GB" sz="1200" spc="-1" strike="noStrike">
                <a:latin typeface="Arial"/>
              </a:endParaRPr>
            </a:p>
          </p:txBody>
        </p:sp>
        <p:sp>
          <p:nvSpPr>
            <p:cNvPr id="400" name="CustomShape 6"/>
            <p:cNvSpPr/>
            <p:nvPr/>
          </p:nvSpPr>
          <p:spPr>
            <a:xfrm>
              <a:off x="6571080" y="2336760"/>
              <a:ext cx="1233000" cy="371520"/>
            </a:xfrm>
            <a:prstGeom prst="rect">
              <a:avLst/>
            </a:prstGeom>
            <a:noFill/>
            <a:ln>
              <a:noFill/>
            </a:ln>
          </p:spPr>
          <p:style>
            <a:lnRef idx="0"/>
            <a:fillRef idx="0"/>
            <a:effectRef idx="0"/>
            <a:fontRef idx="minor"/>
          </p:style>
          <p:txBody>
            <a:bodyPr lIns="34200" rIns="34200" tIns="17280" bIns="17280"/>
            <a:p>
              <a:pPr algn="ctr">
                <a:lnSpc>
                  <a:spcPct val="140000"/>
                </a:lnSpc>
              </a:pPr>
              <a:r>
                <a:rPr b="0" lang="en-GB" sz="800" spc="-1" strike="noStrike">
                  <a:solidFill>
                    <a:srgbClr val="7f7f7f"/>
                  </a:solidFill>
                  <a:latin typeface="Montserrat Light"/>
                  <a:ea typeface="Montserrat Light"/>
                </a:rPr>
                <a:t>Storage/transfers of funds.</a:t>
              </a:r>
              <a:endParaRPr b="0" lang="en-GB" sz="800" spc="-1" strike="noStrike">
                <a:latin typeface="Arial"/>
              </a:endParaRPr>
            </a:p>
          </p:txBody>
        </p:sp>
        <p:sp>
          <p:nvSpPr>
            <p:cNvPr id="401" name="CustomShape 7"/>
            <p:cNvSpPr/>
            <p:nvPr/>
          </p:nvSpPr>
          <p:spPr>
            <a:xfrm>
              <a:off x="4670280" y="3665160"/>
              <a:ext cx="123300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Cost</a:t>
              </a:r>
              <a:endParaRPr b="0" lang="en-GB" sz="1200" spc="-1" strike="noStrike">
                <a:latin typeface="Arial"/>
              </a:endParaRPr>
            </a:p>
          </p:txBody>
        </p:sp>
        <p:sp>
          <p:nvSpPr>
            <p:cNvPr id="402" name="CustomShape 8"/>
            <p:cNvSpPr/>
            <p:nvPr/>
          </p:nvSpPr>
          <p:spPr>
            <a:xfrm>
              <a:off x="4665960" y="3884400"/>
              <a:ext cx="1233000" cy="371520"/>
            </a:xfrm>
            <a:prstGeom prst="rect">
              <a:avLst/>
            </a:prstGeom>
            <a:noFill/>
            <a:ln>
              <a:noFill/>
            </a:ln>
          </p:spPr>
          <p:style>
            <a:lnRef idx="0"/>
            <a:fillRef idx="0"/>
            <a:effectRef idx="0"/>
            <a:fontRef idx="minor"/>
          </p:style>
          <p:txBody>
            <a:bodyPr lIns="34200" rIns="34200" tIns="17280" bIns="17280"/>
            <a:p>
              <a:pPr algn="ctr">
                <a:lnSpc>
                  <a:spcPct val="140000"/>
                </a:lnSpc>
              </a:pPr>
              <a:r>
                <a:rPr b="0" lang="en-GB" sz="800" spc="-1" strike="noStrike">
                  <a:solidFill>
                    <a:srgbClr val="7f7f7f"/>
                  </a:solidFill>
                  <a:latin typeface="Montserrat Light"/>
                  <a:ea typeface="Montserrat Light"/>
                </a:rPr>
                <a:t>0.5$</a:t>
              </a:r>
              <a:endParaRPr b="0" lang="en-GB" sz="800" spc="-1" strike="noStrike">
                <a:latin typeface="Arial"/>
              </a:endParaRPr>
            </a:p>
          </p:txBody>
        </p:sp>
        <p:sp>
          <p:nvSpPr>
            <p:cNvPr id="403" name="CustomShape 9"/>
            <p:cNvSpPr/>
            <p:nvPr/>
          </p:nvSpPr>
          <p:spPr>
            <a:xfrm>
              <a:off x="6554880" y="3665160"/>
              <a:ext cx="123300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Consensus</a:t>
              </a:r>
              <a:endParaRPr b="0" lang="en-GB" sz="1200" spc="-1" strike="noStrike">
                <a:latin typeface="Arial"/>
              </a:endParaRPr>
            </a:p>
          </p:txBody>
        </p:sp>
        <p:sp>
          <p:nvSpPr>
            <p:cNvPr id="404" name="CustomShape 10"/>
            <p:cNvSpPr/>
            <p:nvPr/>
          </p:nvSpPr>
          <p:spPr>
            <a:xfrm>
              <a:off x="6571080" y="3884400"/>
              <a:ext cx="1233000" cy="371520"/>
            </a:xfrm>
            <a:prstGeom prst="rect">
              <a:avLst/>
            </a:prstGeom>
            <a:noFill/>
            <a:ln>
              <a:noFill/>
            </a:ln>
          </p:spPr>
          <p:style>
            <a:lnRef idx="0"/>
            <a:fillRef idx="0"/>
            <a:effectRef idx="0"/>
            <a:fontRef idx="minor"/>
          </p:style>
          <p:txBody>
            <a:bodyPr lIns="34200" rIns="34200" tIns="17280" bIns="17280"/>
            <a:p>
              <a:pPr algn="ctr">
                <a:lnSpc>
                  <a:spcPct val="140000"/>
                </a:lnSpc>
              </a:pPr>
              <a:r>
                <a:rPr b="0" lang="en-GB" sz="800" spc="-1" strike="noStrike">
                  <a:solidFill>
                    <a:srgbClr val="7f7f7f"/>
                  </a:solidFill>
                  <a:latin typeface="Montserrat Light"/>
                  <a:ea typeface="Montserrat Light"/>
                </a:rPr>
                <a:t>Proof of Work</a:t>
              </a:r>
              <a:endParaRPr b="0" lang="en-GB" sz="800" spc="-1" strike="noStrike">
                <a:latin typeface="Arial"/>
              </a:endParaRPr>
            </a:p>
          </p:txBody>
        </p:sp>
      </p:grpSp>
      <p:sp>
        <p:nvSpPr>
          <p:cNvPr id="405" name="CustomShape 11"/>
          <p:cNvSpPr/>
          <p:nvPr/>
        </p:nvSpPr>
        <p:spPr>
          <a:xfrm>
            <a:off x="-1342080" y="738000"/>
            <a:ext cx="7017840" cy="8650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2700" spc="-1" strike="noStrike">
                <a:solidFill>
                  <a:srgbClr val="000000"/>
                </a:solidFill>
                <a:latin typeface="Montserrat"/>
                <a:ea typeface="Montserrat"/>
              </a:rPr>
              <a:t>Bitcoin</a:t>
            </a:r>
            <a:endParaRPr b="0" lang="en-GB" sz="2700" spc="-1" strike="noStrike">
              <a:latin typeface="Arial"/>
            </a:endParaRPr>
          </a:p>
        </p:txBody>
      </p:sp>
      <p:grpSp>
        <p:nvGrpSpPr>
          <p:cNvPr id="406" name="Group 12"/>
          <p:cNvGrpSpPr/>
          <p:nvPr/>
        </p:nvGrpSpPr>
        <p:grpSpPr>
          <a:xfrm>
            <a:off x="2189520" y="2606040"/>
            <a:ext cx="685800" cy="685440"/>
            <a:chOff x="2189520" y="2606040"/>
            <a:chExt cx="685800" cy="685440"/>
          </a:xfrm>
        </p:grpSpPr>
        <p:sp>
          <p:nvSpPr>
            <p:cNvPr id="407" name="CustomShape 13"/>
            <p:cNvSpPr/>
            <p:nvPr/>
          </p:nvSpPr>
          <p:spPr>
            <a:xfrm>
              <a:off x="2189520" y="2949120"/>
              <a:ext cx="685800" cy="360"/>
            </a:xfrm>
            <a:custGeom>
              <a:avLst/>
              <a:gdLst/>
              <a:ahLst/>
              <a:rect l="l" t="t" r="r" b="b"/>
              <a:pathLst>
                <a:path w="21600" h="21600">
                  <a:moveTo>
                    <a:pt x="0" y="0"/>
                  </a:moveTo>
                  <a:lnTo>
                    <a:pt x="21600" y="21600"/>
                  </a:lnTo>
                </a:path>
              </a:pathLst>
            </a:custGeom>
            <a:noFill/>
            <a:ln w="9360">
              <a:solidFill>
                <a:schemeClr val="dk1"/>
              </a:solidFill>
              <a:miter/>
            </a:ln>
          </p:spPr>
          <p:style>
            <a:lnRef idx="0"/>
            <a:fillRef idx="0"/>
            <a:effectRef idx="0"/>
            <a:fontRef idx="minor"/>
          </p:style>
        </p:sp>
        <p:sp>
          <p:nvSpPr>
            <p:cNvPr id="408" name="CustomShape 14"/>
            <p:cNvSpPr/>
            <p:nvPr/>
          </p:nvSpPr>
          <p:spPr>
            <a:xfrm>
              <a:off x="2523960" y="2606040"/>
              <a:ext cx="360" cy="685440"/>
            </a:xfrm>
            <a:custGeom>
              <a:avLst/>
              <a:gdLst/>
              <a:ahLst/>
              <a:rect l="l" t="t" r="r" b="b"/>
              <a:pathLst>
                <a:path w="21600" h="21600">
                  <a:moveTo>
                    <a:pt x="0" y="0"/>
                  </a:moveTo>
                  <a:lnTo>
                    <a:pt x="21600" y="21600"/>
                  </a:lnTo>
                </a:path>
              </a:pathLst>
            </a:custGeom>
            <a:noFill/>
            <a:ln w="9360">
              <a:solidFill>
                <a:schemeClr val="dk1"/>
              </a:solidFill>
              <a:miter/>
            </a:ln>
          </p:spPr>
          <p:style>
            <a:lnRef idx="0"/>
            <a:fillRef idx="0"/>
            <a:effectRef idx="0"/>
            <a:fontRef idx="minor"/>
          </p:style>
        </p:sp>
      </p:grpSp>
      <p:grpSp>
        <p:nvGrpSpPr>
          <p:cNvPr id="409" name="Group 15"/>
          <p:cNvGrpSpPr/>
          <p:nvPr/>
        </p:nvGrpSpPr>
        <p:grpSpPr>
          <a:xfrm>
            <a:off x="1020960" y="1793520"/>
            <a:ext cx="3265920" cy="2413440"/>
            <a:chOff x="1020960" y="1793520"/>
            <a:chExt cx="3265920" cy="2413440"/>
          </a:xfrm>
        </p:grpSpPr>
        <p:sp>
          <p:nvSpPr>
            <p:cNvPr id="410" name="CustomShape 16"/>
            <p:cNvSpPr/>
            <p:nvPr/>
          </p:nvSpPr>
          <p:spPr>
            <a:xfrm>
              <a:off x="1467720" y="1793520"/>
              <a:ext cx="339480" cy="339480"/>
            </a:xfrm>
            <a:custGeom>
              <a:avLst/>
              <a:gdLst/>
              <a:ahLst/>
              <a:rect l="l" t="t" r="r" b="b"/>
              <a:pathLst>
                <a:path w="21600" h="2160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dk2"/>
            </a:solidFill>
            <a:ln>
              <a:noFill/>
            </a:ln>
          </p:spPr>
          <p:style>
            <a:lnRef idx="0"/>
            <a:fillRef idx="0"/>
            <a:effectRef idx="0"/>
            <a:fontRef idx="minor"/>
          </p:style>
        </p:sp>
        <p:sp>
          <p:nvSpPr>
            <p:cNvPr id="411" name="CustomShape 17"/>
            <p:cNvSpPr/>
            <p:nvPr/>
          </p:nvSpPr>
          <p:spPr>
            <a:xfrm>
              <a:off x="1130040" y="2208240"/>
              <a:ext cx="101520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TPS</a:t>
              </a:r>
              <a:endParaRPr b="0" lang="en-GB" sz="1200" spc="-1" strike="noStrike">
                <a:latin typeface="Arial"/>
              </a:endParaRPr>
            </a:p>
          </p:txBody>
        </p:sp>
        <p:sp>
          <p:nvSpPr>
            <p:cNvPr id="412" name="CustomShape 18"/>
            <p:cNvSpPr/>
            <p:nvPr/>
          </p:nvSpPr>
          <p:spPr>
            <a:xfrm>
              <a:off x="1020960" y="2409120"/>
              <a:ext cx="1233000" cy="371520"/>
            </a:xfrm>
            <a:prstGeom prst="rect">
              <a:avLst/>
            </a:prstGeom>
            <a:noFill/>
            <a:ln>
              <a:noFill/>
            </a:ln>
          </p:spPr>
          <p:style>
            <a:lnRef idx="0"/>
            <a:fillRef idx="0"/>
            <a:effectRef idx="0"/>
            <a:fontRef idx="minor"/>
          </p:style>
          <p:txBody>
            <a:bodyPr lIns="34200" rIns="34200" tIns="17280" bIns="17280"/>
            <a:p>
              <a:pPr algn="ctr">
                <a:lnSpc>
                  <a:spcPct val="140000"/>
                </a:lnSpc>
              </a:pPr>
              <a:r>
                <a:rPr b="0" lang="en-GB" sz="800" spc="-1" strike="noStrike">
                  <a:solidFill>
                    <a:srgbClr val="7f7f7f"/>
                  </a:solidFill>
                  <a:latin typeface="Montserrat Light"/>
                  <a:ea typeface="Montserrat Light"/>
                </a:rPr>
                <a:t>7.</a:t>
              </a:r>
              <a:endParaRPr b="0" lang="en-GB" sz="800" spc="-1" strike="noStrike">
                <a:latin typeface="Arial"/>
              </a:endParaRPr>
            </a:p>
          </p:txBody>
        </p:sp>
        <p:sp>
          <p:nvSpPr>
            <p:cNvPr id="413" name="CustomShape 19"/>
            <p:cNvSpPr/>
            <p:nvPr/>
          </p:nvSpPr>
          <p:spPr>
            <a:xfrm>
              <a:off x="3047760" y="2208240"/>
              <a:ext cx="105624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Permission</a:t>
              </a:r>
              <a:endParaRPr b="0" lang="en-GB" sz="1200" spc="-1" strike="noStrike">
                <a:latin typeface="Arial"/>
              </a:endParaRPr>
            </a:p>
          </p:txBody>
        </p:sp>
        <p:sp>
          <p:nvSpPr>
            <p:cNvPr id="414" name="CustomShape 20"/>
            <p:cNvSpPr/>
            <p:nvPr/>
          </p:nvSpPr>
          <p:spPr>
            <a:xfrm>
              <a:off x="2922120" y="2409120"/>
              <a:ext cx="1233000" cy="371520"/>
            </a:xfrm>
            <a:prstGeom prst="rect">
              <a:avLst/>
            </a:prstGeom>
            <a:noFill/>
            <a:ln>
              <a:noFill/>
            </a:ln>
          </p:spPr>
          <p:style>
            <a:lnRef idx="0"/>
            <a:fillRef idx="0"/>
            <a:effectRef idx="0"/>
            <a:fontRef idx="minor"/>
          </p:style>
          <p:txBody>
            <a:bodyPr lIns="34200" rIns="34200" tIns="17280" bIns="17280"/>
            <a:p>
              <a:pPr algn="ctr">
                <a:lnSpc>
                  <a:spcPct val="140000"/>
                </a:lnSpc>
              </a:pPr>
              <a:r>
                <a:rPr b="0" lang="en-GB" sz="800" spc="-1" strike="noStrike">
                  <a:solidFill>
                    <a:srgbClr val="7f7f7f"/>
                  </a:solidFill>
                  <a:latin typeface="Montserrat Light"/>
                  <a:ea typeface="Montserrat Light"/>
                </a:rPr>
                <a:t>Permissionless.</a:t>
              </a:r>
              <a:endParaRPr b="0" lang="en-GB" sz="800" spc="-1" strike="noStrike">
                <a:latin typeface="Arial"/>
              </a:endParaRPr>
            </a:p>
          </p:txBody>
        </p:sp>
        <p:sp>
          <p:nvSpPr>
            <p:cNvPr id="415" name="CustomShape 21"/>
            <p:cNvSpPr/>
            <p:nvPr/>
          </p:nvSpPr>
          <p:spPr>
            <a:xfrm>
              <a:off x="1096560" y="3634560"/>
              <a:ext cx="108216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Block Size</a:t>
              </a:r>
              <a:endParaRPr b="0" lang="en-GB" sz="1200" spc="-1" strike="noStrike">
                <a:latin typeface="Arial"/>
              </a:endParaRPr>
            </a:p>
            <a:p>
              <a:pPr algn="ctr">
                <a:lnSpc>
                  <a:spcPct val="100000"/>
                </a:lnSpc>
              </a:pPr>
              <a:endParaRPr b="0" lang="en-GB" sz="1200" spc="-1" strike="noStrike">
                <a:latin typeface="Arial"/>
              </a:endParaRPr>
            </a:p>
          </p:txBody>
        </p:sp>
        <p:sp>
          <p:nvSpPr>
            <p:cNvPr id="416" name="CustomShape 22"/>
            <p:cNvSpPr/>
            <p:nvPr/>
          </p:nvSpPr>
          <p:spPr>
            <a:xfrm>
              <a:off x="1020960" y="3835440"/>
              <a:ext cx="1233000" cy="371520"/>
            </a:xfrm>
            <a:prstGeom prst="rect">
              <a:avLst/>
            </a:prstGeom>
            <a:noFill/>
            <a:ln>
              <a:noFill/>
            </a:ln>
          </p:spPr>
          <p:style>
            <a:lnRef idx="0"/>
            <a:fillRef idx="0"/>
            <a:effectRef idx="0"/>
            <a:fontRef idx="minor"/>
          </p:style>
          <p:txBody>
            <a:bodyPr lIns="34200" rIns="34200" tIns="17280" bIns="17280"/>
            <a:p>
              <a:pPr algn="ctr">
                <a:lnSpc>
                  <a:spcPct val="140000"/>
                </a:lnSpc>
              </a:pPr>
              <a:r>
                <a:rPr b="0" lang="en-GB" sz="800" spc="-1" strike="noStrike">
                  <a:solidFill>
                    <a:srgbClr val="7f7f7f"/>
                  </a:solidFill>
                  <a:latin typeface="Montserrat Light"/>
                  <a:ea typeface="Montserrat Light"/>
                </a:rPr>
                <a:t>1mb.</a:t>
              </a:r>
              <a:endParaRPr b="0" lang="en-GB" sz="800" spc="-1" strike="noStrike">
                <a:latin typeface="Arial"/>
              </a:endParaRPr>
            </a:p>
          </p:txBody>
        </p:sp>
        <p:sp>
          <p:nvSpPr>
            <p:cNvPr id="417" name="CustomShape 23"/>
            <p:cNvSpPr/>
            <p:nvPr/>
          </p:nvSpPr>
          <p:spPr>
            <a:xfrm>
              <a:off x="2922120" y="3634560"/>
              <a:ext cx="123300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Block Time</a:t>
              </a:r>
              <a:endParaRPr b="0" lang="en-GB" sz="1200" spc="-1" strike="noStrike">
                <a:latin typeface="Arial"/>
              </a:endParaRPr>
            </a:p>
            <a:p>
              <a:pPr algn="ctr">
                <a:lnSpc>
                  <a:spcPct val="100000"/>
                </a:lnSpc>
              </a:pPr>
              <a:endParaRPr b="0" lang="en-GB" sz="1200" spc="-1" strike="noStrike">
                <a:latin typeface="Arial"/>
              </a:endParaRPr>
            </a:p>
          </p:txBody>
        </p:sp>
        <p:sp>
          <p:nvSpPr>
            <p:cNvPr id="418" name="CustomShape 24"/>
            <p:cNvSpPr/>
            <p:nvPr/>
          </p:nvSpPr>
          <p:spPr>
            <a:xfrm>
              <a:off x="2784960" y="3835440"/>
              <a:ext cx="1501920" cy="371520"/>
            </a:xfrm>
            <a:prstGeom prst="rect">
              <a:avLst/>
            </a:prstGeom>
            <a:noFill/>
            <a:ln>
              <a:noFill/>
            </a:ln>
          </p:spPr>
          <p:style>
            <a:lnRef idx="0"/>
            <a:fillRef idx="0"/>
            <a:effectRef idx="0"/>
            <a:fontRef idx="minor"/>
          </p:style>
          <p:txBody>
            <a:bodyPr lIns="34200" rIns="34200" tIns="17280" bIns="17280"/>
            <a:p>
              <a:pPr algn="ctr">
                <a:lnSpc>
                  <a:spcPct val="140000"/>
                </a:lnSpc>
              </a:pPr>
              <a:r>
                <a:rPr b="0" lang="en-GB" sz="800" spc="-1" strike="noStrike">
                  <a:solidFill>
                    <a:srgbClr val="7f7f7f"/>
                  </a:solidFill>
                  <a:latin typeface="Montserrat Light"/>
                  <a:ea typeface="Montserrat Light"/>
                </a:rPr>
                <a:t>10-12 mins.</a:t>
              </a:r>
              <a:endParaRPr b="0" lang="en-GB" sz="800" spc="-1" strike="noStrike">
                <a:latin typeface="Arial"/>
              </a:endParaRPr>
            </a:p>
          </p:txBody>
        </p:sp>
      </p:grpSp>
      <p:grpSp>
        <p:nvGrpSpPr>
          <p:cNvPr id="419" name="Group 25"/>
          <p:cNvGrpSpPr/>
          <p:nvPr/>
        </p:nvGrpSpPr>
        <p:grpSpPr>
          <a:xfrm>
            <a:off x="4228920" y="2657520"/>
            <a:ext cx="685800" cy="685440"/>
            <a:chOff x="4228920" y="2657520"/>
            <a:chExt cx="685800" cy="685440"/>
          </a:xfrm>
        </p:grpSpPr>
        <p:sp>
          <p:nvSpPr>
            <p:cNvPr id="420" name="CustomShape 26"/>
            <p:cNvSpPr/>
            <p:nvPr/>
          </p:nvSpPr>
          <p:spPr>
            <a:xfrm>
              <a:off x="4228920" y="3000240"/>
              <a:ext cx="685800" cy="360"/>
            </a:xfrm>
            <a:custGeom>
              <a:avLst/>
              <a:gdLst/>
              <a:ahLst/>
              <a:rect l="l" t="t" r="r" b="b"/>
              <a:pathLst>
                <a:path w="21600" h="21600">
                  <a:moveTo>
                    <a:pt x="0" y="0"/>
                  </a:moveTo>
                  <a:lnTo>
                    <a:pt x="21600" y="21600"/>
                  </a:lnTo>
                </a:path>
              </a:pathLst>
            </a:custGeom>
            <a:noFill/>
            <a:ln w="9360">
              <a:solidFill>
                <a:schemeClr val="dk1"/>
              </a:solidFill>
              <a:miter/>
            </a:ln>
          </p:spPr>
          <p:style>
            <a:lnRef idx="0"/>
            <a:fillRef idx="0"/>
            <a:effectRef idx="0"/>
            <a:fontRef idx="minor"/>
          </p:style>
        </p:sp>
        <p:sp>
          <p:nvSpPr>
            <p:cNvPr id="421" name="CustomShape 27"/>
            <p:cNvSpPr/>
            <p:nvPr/>
          </p:nvSpPr>
          <p:spPr>
            <a:xfrm>
              <a:off x="4563360" y="2657520"/>
              <a:ext cx="360" cy="685440"/>
            </a:xfrm>
            <a:custGeom>
              <a:avLst/>
              <a:gdLst/>
              <a:ahLst/>
              <a:rect l="l" t="t" r="r" b="b"/>
              <a:pathLst>
                <a:path w="21600" h="21600">
                  <a:moveTo>
                    <a:pt x="0" y="0"/>
                  </a:moveTo>
                  <a:lnTo>
                    <a:pt x="21600" y="21600"/>
                  </a:lnTo>
                </a:path>
              </a:pathLst>
            </a:custGeom>
            <a:noFill/>
            <a:ln w="9360">
              <a:solidFill>
                <a:schemeClr val="dk1"/>
              </a:solidFill>
              <a:miter/>
            </a:ln>
          </p:spPr>
          <p:style>
            <a:lnRef idx="0"/>
            <a:fillRef idx="0"/>
            <a:effectRef idx="0"/>
            <a:fontRef idx="minor"/>
          </p:style>
        </p:sp>
      </p:grpSp>
      <p:grpSp>
        <p:nvGrpSpPr>
          <p:cNvPr id="422" name="Group 28"/>
          <p:cNvGrpSpPr/>
          <p:nvPr/>
        </p:nvGrpSpPr>
        <p:grpSpPr>
          <a:xfrm>
            <a:off x="5892480" y="2657520"/>
            <a:ext cx="685800" cy="685440"/>
            <a:chOff x="5892480" y="2657520"/>
            <a:chExt cx="685800" cy="685440"/>
          </a:xfrm>
        </p:grpSpPr>
        <p:sp>
          <p:nvSpPr>
            <p:cNvPr id="423" name="CustomShape 29"/>
            <p:cNvSpPr/>
            <p:nvPr/>
          </p:nvSpPr>
          <p:spPr>
            <a:xfrm>
              <a:off x="5892480" y="3000240"/>
              <a:ext cx="685800" cy="360"/>
            </a:xfrm>
            <a:custGeom>
              <a:avLst/>
              <a:gdLst/>
              <a:ahLst/>
              <a:rect l="l" t="t" r="r" b="b"/>
              <a:pathLst>
                <a:path w="21600" h="21600">
                  <a:moveTo>
                    <a:pt x="0" y="0"/>
                  </a:moveTo>
                  <a:lnTo>
                    <a:pt x="21600" y="21600"/>
                  </a:lnTo>
                </a:path>
              </a:pathLst>
            </a:custGeom>
            <a:noFill/>
            <a:ln w="9360">
              <a:solidFill>
                <a:schemeClr val="dk1"/>
              </a:solidFill>
              <a:miter/>
            </a:ln>
          </p:spPr>
          <p:style>
            <a:lnRef idx="0"/>
            <a:fillRef idx="0"/>
            <a:effectRef idx="0"/>
            <a:fontRef idx="minor"/>
          </p:style>
        </p:sp>
        <p:sp>
          <p:nvSpPr>
            <p:cNvPr id="424" name="CustomShape 30"/>
            <p:cNvSpPr/>
            <p:nvPr/>
          </p:nvSpPr>
          <p:spPr>
            <a:xfrm>
              <a:off x="6226560" y="2657520"/>
              <a:ext cx="360" cy="685440"/>
            </a:xfrm>
            <a:custGeom>
              <a:avLst/>
              <a:gdLst/>
              <a:ahLst/>
              <a:rect l="l" t="t" r="r" b="b"/>
              <a:pathLst>
                <a:path w="21600" h="21600">
                  <a:moveTo>
                    <a:pt x="0" y="0"/>
                  </a:moveTo>
                  <a:lnTo>
                    <a:pt x="21600" y="21600"/>
                  </a:lnTo>
                </a:path>
              </a:pathLst>
            </a:custGeom>
            <a:noFill/>
            <a:ln w="9360">
              <a:solidFill>
                <a:schemeClr val="dk1"/>
              </a:solidFill>
              <a:miter/>
            </a:ln>
          </p:spPr>
          <p:style>
            <a:lnRef idx="0"/>
            <a:fillRef idx="0"/>
            <a:effectRef idx="0"/>
            <a:fontRef idx="minor"/>
          </p:style>
        </p:sp>
      </p:grpSp>
      <p:sp>
        <p:nvSpPr>
          <p:cNvPr id="425" name="CustomShape 31"/>
          <p:cNvSpPr/>
          <p:nvPr/>
        </p:nvSpPr>
        <p:spPr>
          <a:xfrm>
            <a:off x="7859160" y="191160"/>
            <a:ext cx="828720" cy="268920"/>
          </a:xfrm>
          <a:prstGeom prst="rect">
            <a:avLst/>
          </a:prstGeom>
          <a:solidFill>
            <a:schemeClr val="lt2"/>
          </a:solidFill>
          <a:ln>
            <a:noFill/>
          </a:ln>
        </p:spPr>
        <p:style>
          <a:lnRef idx="0"/>
          <a:fillRef idx="0"/>
          <a:effectRef idx="0"/>
          <a:fontRef idx="minor"/>
        </p:style>
      </p:sp>
      <p:pic>
        <p:nvPicPr>
          <p:cNvPr id="426" name="Google Shape;723;p139" descr=""/>
          <p:cNvPicPr/>
          <p:nvPr/>
        </p:nvPicPr>
        <p:blipFill>
          <a:blip r:embed="rId1"/>
          <a:stretch/>
        </p:blipFill>
        <p:spPr>
          <a:xfrm>
            <a:off x="3266640" y="1742040"/>
            <a:ext cx="488880" cy="488880"/>
          </a:xfrm>
          <a:prstGeom prst="rect">
            <a:avLst/>
          </a:prstGeom>
          <a:ln>
            <a:noFill/>
          </a:ln>
        </p:spPr>
      </p:pic>
      <p:pic>
        <p:nvPicPr>
          <p:cNvPr id="427" name="Google Shape;724;p139" descr=""/>
          <p:cNvPicPr/>
          <p:nvPr/>
        </p:nvPicPr>
        <p:blipFill>
          <a:blip r:embed="rId2"/>
          <a:stretch/>
        </p:blipFill>
        <p:spPr>
          <a:xfrm>
            <a:off x="5038200" y="1750680"/>
            <a:ext cx="488880" cy="429120"/>
          </a:xfrm>
          <a:prstGeom prst="rect">
            <a:avLst/>
          </a:prstGeom>
          <a:ln>
            <a:noFill/>
          </a:ln>
        </p:spPr>
      </p:pic>
      <p:pic>
        <p:nvPicPr>
          <p:cNvPr id="428" name="Google Shape;725;p139" descr=""/>
          <p:cNvPicPr/>
          <p:nvPr/>
        </p:nvPicPr>
        <p:blipFill>
          <a:blip r:embed="rId3"/>
          <a:srcRect l="0" t="0" r="0" b="18307"/>
          <a:stretch/>
        </p:blipFill>
        <p:spPr>
          <a:xfrm>
            <a:off x="1311120" y="3146400"/>
            <a:ext cx="598680" cy="488880"/>
          </a:xfrm>
          <a:prstGeom prst="rect">
            <a:avLst/>
          </a:prstGeom>
          <a:ln>
            <a:noFill/>
          </a:ln>
        </p:spPr>
      </p:pic>
      <p:pic>
        <p:nvPicPr>
          <p:cNvPr id="429" name="Google Shape;726;p139" descr=""/>
          <p:cNvPicPr/>
          <p:nvPr/>
        </p:nvPicPr>
        <p:blipFill>
          <a:blip r:embed="rId4"/>
          <a:stretch/>
        </p:blipFill>
        <p:spPr>
          <a:xfrm>
            <a:off x="3296520" y="3227040"/>
            <a:ext cx="429120" cy="429120"/>
          </a:xfrm>
          <a:prstGeom prst="rect">
            <a:avLst/>
          </a:prstGeom>
          <a:ln>
            <a:noFill/>
          </a:ln>
        </p:spPr>
      </p:pic>
      <p:pic>
        <p:nvPicPr>
          <p:cNvPr id="430" name="Google Shape;727;p139" descr=""/>
          <p:cNvPicPr/>
          <p:nvPr/>
        </p:nvPicPr>
        <p:blipFill>
          <a:blip r:embed="rId5"/>
          <a:stretch/>
        </p:blipFill>
        <p:spPr>
          <a:xfrm>
            <a:off x="7017480" y="3258720"/>
            <a:ext cx="459360" cy="459360"/>
          </a:xfrm>
          <a:prstGeom prst="rect">
            <a:avLst/>
          </a:prstGeom>
          <a:ln>
            <a:noFill/>
          </a:ln>
        </p:spPr>
      </p:pic>
      <p:sp>
        <p:nvSpPr>
          <p:cNvPr id="431" name="CustomShape 32"/>
          <p:cNvSpPr/>
          <p:nvPr/>
        </p:nvSpPr>
        <p:spPr>
          <a:xfrm>
            <a:off x="3947040" y="4633560"/>
            <a:ext cx="718560" cy="268920"/>
          </a:xfrm>
          <a:prstGeom prst="rect">
            <a:avLst/>
          </a:prstGeom>
          <a:noFill/>
          <a:ln>
            <a:noFill/>
          </a:ln>
        </p:spPr>
        <p:style>
          <a:lnRef idx="0"/>
          <a:fillRef idx="0"/>
          <a:effectRef idx="0"/>
          <a:fontRef idx="minor"/>
        </p:style>
        <p:txBody>
          <a:bodyPr lIns="34200" rIns="34200" tIns="34200" bIns="34200"/>
          <a:p>
            <a:pPr>
              <a:lnSpc>
                <a:spcPct val="100000"/>
              </a:lnSpc>
            </a:pPr>
            <a:r>
              <a:rPr b="0" lang="en-GB" sz="500" spc="-1" strike="noStrike">
                <a:solidFill>
                  <a:srgbClr val="000000"/>
                </a:solidFill>
                <a:latin typeface="Arial"/>
                <a:ea typeface="Arial"/>
              </a:rPr>
              <a:t> </a:t>
            </a:r>
            <a:r>
              <a:rPr b="0" lang="en-GB" sz="500" spc="-1" strike="noStrike">
                <a:solidFill>
                  <a:srgbClr val="000000"/>
                </a:solidFill>
                <a:latin typeface="Arial"/>
                <a:ea typeface="Arial"/>
              </a:rPr>
              <a:t>bit.ly/2D0CVsZ</a:t>
            </a:r>
            <a:endParaRPr b="0" lang="en-GB" sz="500" spc="-1" strike="noStrike">
              <a:latin typeface="Arial"/>
            </a:endParaRPr>
          </a:p>
        </p:txBody>
      </p:sp>
      <p:pic>
        <p:nvPicPr>
          <p:cNvPr id="432" name="Google Shape;729;p139" descr=""/>
          <p:cNvPicPr/>
          <p:nvPr/>
        </p:nvPicPr>
        <p:blipFill>
          <a:blip r:embed="rId6"/>
          <a:stretch/>
        </p:blipFill>
        <p:spPr>
          <a:xfrm>
            <a:off x="5052960" y="3211920"/>
            <a:ext cx="459360" cy="459360"/>
          </a:xfrm>
          <a:prstGeom prst="rect">
            <a:avLst/>
          </a:prstGeom>
          <a:ln>
            <a:noFill/>
          </a:ln>
        </p:spPr>
      </p:pic>
      <p:sp>
        <p:nvSpPr>
          <p:cNvPr id="433" name="CustomShape 33"/>
          <p:cNvSpPr/>
          <p:nvPr/>
        </p:nvSpPr>
        <p:spPr>
          <a:xfrm>
            <a:off x="1580040" y="1183680"/>
            <a:ext cx="5619960" cy="328320"/>
          </a:xfrm>
          <a:prstGeom prst="rect">
            <a:avLst/>
          </a:prstGeom>
          <a:noFill/>
          <a:ln>
            <a:noFill/>
          </a:ln>
        </p:spPr>
        <p:style>
          <a:lnRef idx="0"/>
          <a:fillRef idx="0"/>
          <a:effectRef idx="0"/>
          <a:fontRef idx="minor"/>
        </p:style>
        <p:txBody>
          <a:bodyPr lIns="34200" rIns="34200" tIns="17280" bIns="17280"/>
          <a:p>
            <a:pPr>
              <a:lnSpc>
                <a:spcPct val="150000"/>
              </a:lnSpc>
            </a:pPr>
            <a:r>
              <a:rPr b="0" lang="en-GB" sz="700" spc="-1" strike="noStrike">
                <a:solidFill>
                  <a:srgbClr val="7f7f7f"/>
                </a:solidFill>
                <a:latin typeface="Montserrat"/>
                <a:ea typeface="Montserrat"/>
              </a:rPr>
              <a:t>  </a:t>
            </a:r>
            <a:r>
              <a:rPr b="0" lang="en-GB" sz="700" spc="-1" strike="noStrike">
                <a:solidFill>
                  <a:srgbClr val="7f7f7f"/>
                </a:solidFill>
                <a:latin typeface="Montserrat"/>
                <a:ea typeface="Montserrat"/>
              </a:rPr>
              <a:t>A Peer-To-Peer Electronic Cash System.</a:t>
            </a:r>
            <a:endParaRPr b="0" lang="en-GB" sz="700" spc="-1" strike="noStrike">
              <a:latin typeface="Arial"/>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34" name="Group 1"/>
          <p:cNvGrpSpPr/>
          <p:nvPr/>
        </p:nvGrpSpPr>
        <p:grpSpPr>
          <a:xfrm>
            <a:off x="4665960" y="1744200"/>
            <a:ext cx="3138120" cy="2511720"/>
            <a:chOff x="4665960" y="1744200"/>
            <a:chExt cx="3138120" cy="2511720"/>
          </a:xfrm>
        </p:grpSpPr>
        <p:sp>
          <p:nvSpPr>
            <p:cNvPr id="435" name="CustomShape 2"/>
            <p:cNvSpPr/>
            <p:nvPr/>
          </p:nvSpPr>
          <p:spPr>
            <a:xfrm>
              <a:off x="7017480" y="1744200"/>
              <a:ext cx="340200" cy="293040"/>
            </a:xfrm>
            <a:custGeom>
              <a:avLst/>
              <a:gdLst/>
              <a:ahLst/>
              <a:rect l="l" t="t" r="r" b="b"/>
              <a:pathLst>
                <a:path w="20683" h="20545">
                  <a:moveTo>
                    <a:pt x="9621" y="9676"/>
                  </a:moveTo>
                  <a:cubicBezTo>
                    <a:pt x="9621" y="9676"/>
                    <a:pt x="9621" y="9675"/>
                    <a:pt x="9621" y="9675"/>
                  </a:cubicBezTo>
                  <a:lnTo>
                    <a:pt x="9620" y="9674"/>
                  </a:lnTo>
                  <a:cubicBezTo>
                    <a:pt x="9620" y="9674"/>
                    <a:pt x="9621" y="9676"/>
                    <a:pt x="9621" y="9676"/>
                  </a:cubicBezTo>
                  <a:close/>
                  <a:moveTo>
                    <a:pt x="19582" y="1266"/>
                  </a:moveTo>
                  <a:cubicBezTo>
                    <a:pt x="18115" y="-422"/>
                    <a:pt x="15737" y="-422"/>
                    <a:pt x="14270" y="1266"/>
                  </a:cubicBezTo>
                  <a:lnTo>
                    <a:pt x="14934" y="2030"/>
                  </a:lnTo>
                  <a:cubicBezTo>
                    <a:pt x="16034" y="765"/>
                    <a:pt x="17818" y="765"/>
                    <a:pt x="18918" y="2030"/>
                  </a:cubicBezTo>
                  <a:cubicBezTo>
                    <a:pt x="20019" y="3297"/>
                    <a:pt x="20019" y="5351"/>
                    <a:pt x="18918" y="6618"/>
                  </a:cubicBezTo>
                  <a:lnTo>
                    <a:pt x="8956" y="17881"/>
                  </a:lnTo>
                  <a:lnTo>
                    <a:pt x="9621" y="18645"/>
                  </a:lnTo>
                  <a:lnTo>
                    <a:pt x="19582" y="7382"/>
                  </a:lnTo>
                  <a:cubicBezTo>
                    <a:pt x="21050" y="5693"/>
                    <a:pt x="21050" y="2955"/>
                    <a:pt x="19582" y="1266"/>
                  </a:cubicBezTo>
                  <a:moveTo>
                    <a:pt x="2315" y="17881"/>
                  </a:moveTo>
                  <a:cubicBezTo>
                    <a:pt x="481" y="15770"/>
                    <a:pt x="481" y="12551"/>
                    <a:pt x="2315" y="10439"/>
                  </a:cubicBezTo>
                  <a:cubicBezTo>
                    <a:pt x="2317" y="10437"/>
                    <a:pt x="2320" y="10434"/>
                    <a:pt x="2323" y="10431"/>
                  </a:cubicBezTo>
                  <a:lnTo>
                    <a:pt x="2323" y="10431"/>
                  </a:lnTo>
                  <a:lnTo>
                    <a:pt x="9289" y="2413"/>
                  </a:lnTo>
                  <a:cubicBezTo>
                    <a:pt x="9472" y="2201"/>
                    <a:pt x="9472" y="1859"/>
                    <a:pt x="9289" y="1648"/>
                  </a:cubicBezTo>
                  <a:cubicBezTo>
                    <a:pt x="9105" y="1437"/>
                    <a:pt x="8808" y="1437"/>
                    <a:pt x="8624" y="1648"/>
                  </a:cubicBezTo>
                  <a:lnTo>
                    <a:pt x="1651" y="9675"/>
                  </a:lnTo>
                  <a:cubicBezTo>
                    <a:pt x="-550" y="12208"/>
                    <a:pt x="-550" y="16112"/>
                    <a:pt x="1651" y="18645"/>
                  </a:cubicBezTo>
                  <a:cubicBezTo>
                    <a:pt x="3852" y="21178"/>
                    <a:pt x="7420" y="21178"/>
                    <a:pt x="9621" y="18645"/>
                  </a:cubicBezTo>
                  <a:lnTo>
                    <a:pt x="8948" y="17889"/>
                  </a:lnTo>
                  <a:cubicBezTo>
                    <a:pt x="7114" y="19991"/>
                    <a:pt x="4147" y="19989"/>
                    <a:pt x="2315" y="17881"/>
                  </a:cubicBezTo>
                  <a:moveTo>
                    <a:pt x="6300" y="13497"/>
                  </a:moveTo>
                  <a:cubicBezTo>
                    <a:pt x="7033" y="14341"/>
                    <a:pt x="8223" y="14341"/>
                    <a:pt x="8956" y="13497"/>
                  </a:cubicBezTo>
                  <a:lnTo>
                    <a:pt x="13937" y="7764"/>
                  </a:lnTo>
                  <a:cubicBezTo>
                    <a:pt x="14121" y="7553"/>
                    <a:pt x="14121" y="7211"/>
                    <a:pt x="13937" y="7000"/>
                  </a:cubicBezTo>
                  <a:cubicBezTo>
                    <a:pt x="13754" y="6789"/>
                    <a:pt x="13457" y="6789"/>
                    <a:pt x="13273" y="7000"/>
                  </a:cubicBezTo>
                  <a:lnTo>
                    <a:pt x="8292" y="12732"/>
                  </a:lnTo>
                  <a:cubicBezTo>
                    <a:pt x="7926" y="13155"/>
                    <a:pt x="7331" y="13155"/>
                    <a:pt x="6964" y="12732"/>
                  </a:cubicBezTo>
                  <a:cubicBezTo>
                    <a:pt x="6597" y="12310"/>
                    <a:pt x="6597" y="11626"/>
                    <a:pt x="6964" y="11204"/>
                  </a:cubicBezTo>
                  <a:lnTo>
                    <a:pt x="8292" y="9675"/>
                  </a:lnTo>
                  <a:lnTo>
                    <a:pt x="14934" y="2030"/>
                  </a:lnTo>
                  <a:lnTo>
                    <a:pt x="14270" y="1266"/>
                  </a:lnTo>
                  <a:lnTo>
                    <a:pt x="6300" y="10439"/>
                  </a:lnTo>
                  <a:cubicBezTo>
                    <a:pt x="5566" y="11284"/>
                    <a:pt x="5566" y="12653"/>
                    <a:pt x="6300" y="13497"/>
                  </a:cubicBezTo>
                </a:path>
              </a:pathLst>
            </a:custGeom>
            <a:solidFill>
              <a:schemeClr val="dk2"/>
            </a:solidFill>
            <a:ln>
              <a:noFill/>
            </a:ln>
          </p:spPr>
          <p:style>
            <a:lnRef idx="0"/>
            <a:fillRef idx="0"/>
            <a:effectRef idx="0"/>
            <a:fontRef idx="minor"/>
          </p:style>
        </p:sp>
        <p:sp>
          <p:nvSpPr>
            <p:cNvPr id="436" name="CustomShape 3"/>
            <p:cNvSpPr/>
            <p:nvPr/>
          </p:nvSpPr>
          <p:spPr>
            <a:xfrm>
              <a:off x="4779000" y="2135880"/>
              <a:ext cx="101520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Privacy</a:t>
              </a:r>
              <a:endParaRPr b="0" lang="en-GB" sz="1200" spc="-1" strike="noStrike">
                <a:latin typeface="Arial"/>
              </a:endParaRPr>
            </a:p>
          </p:txBody>
        </p:sp>
        <p:sp>
          <p:nvSpPr>
            <p:cNvPr id="437" name="CustomShape 4"/>
            <p:cNvSpPr/>
            <p:nvPr/>
          </p:nvSpPr>
          <p:spPr>
            <a:xfrm>
              <a:off x="4670280" y="2336760"/>
              <a:ext cx="1233000" cy="371520"/>
            </a:xfrm>
            <a:prstGeom prst="rect">
              <a:avLst/>
            </a:prstGeom>
            <a:noFill/>
            <a:ln>
              <a:noFill/>
            </a:ln>
          </p:spPr>
          <p:style>
            <a:lnRef idx="0"/>
            <a:fillRef idx="0"/>
            <a:effectRef idx="0"/>
            <a:fontRef idx="minor"/>
          </p:style>
          <p:txBody>
            <a:bodyPr lIns="34200" rIns="34200" tIns="17280" bIns="17280"/>
            <a:p>
              <a:pPr algn="ctr">
                <a:lnSpc>
                  <a:spcPct val="140000"/>
                </a:lnSpc>
              </a:pPr>
              <a:r>
                <a:rPr b="0" lang="en-GB" sz="800" spc="-1" strike="noStrike">
                  <a:solidFill>
                    <a:srgbClr val="7f7f7f"/>
                  </a:solidFill>
                  <a:latin typeface="Montserrat Light"/>
                  <a:ea typeface="Montserrat Light"/>
                </a:rPr>
                <a:t>ZKSnarks, you can hide some data.</a:t>
              </a:r>
              <a:endParaRPr b="0" lang="en-GB" sz="800" spc="-1" strike="noStrike">
                <a:latin typeface="Arial"/>
              </a:endParaRPr>
            </a:p>
          </p:txBody>
        </p:sp>
        <p:sp>
          <p:nvSpPr>
            <p:cNvPr id="438" name="CustomShape 5"/>
            <p:cNvSpPr/>
            <p:nvPr/>
          </p:nvSpPr>
          <p:spPr>
            <a:xfrm>
              <a:off x="6696720" y="2135880"/>
              <a:ext cx="98172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Use Case</a:t>
              </a:r>
              <a:endParaRPr b="0" lang="en-GB" sz="1200" spc="-1" strike="noStrike">
                <a:latin typeface="Arial"/>
              </a:endParaRPr>
            </a:p>
          </p:txBody>
        </p:sp>
        <p:sp>
          <p:nvSpPr>
            <p:cNvPr id="439" name="CustomShape 6"/>
            <p:cNvSpPr/>
            <p:nvPr/>
          </p:nvSpPr>
          <p:spPr>
            <a:xfrm>
              <a:off x="6571080" y="2336760"/>
              <a:ext cx="1233000" cy="371520"/>
            </a:xfrm>
            <a:prstGeom prst="rect">
              <a:avLst/>
            </a:prstGeom>
            <a:noFill/>
            <a:ln>
              <a:noFill/>
            </a:ln>
          </p:spPr>
          <p:style>
            <a:lnRef idx="0"/>
            <a:fillRef idx="0"/>
            <a:effectRef idx="0"/>
            <a:fontRef idx="minor"/>
          </p:style>
          <p:txBody>
            <a:bodyPr lIns="34200" rIns="34200" tIns="17280" bIns="17280"/>
            <a:p>
              <a:pPr algn="ctr">
                <a:lnSpc>
                  <a:spcPct val="140000"/>
                </a:lnSpc>
              </a:pPr>
              <a:r>
                <a:rPr b="0" lang="en-GB" sz="800" spc="-1" strike="noStrike">
                  <a:solidFill>
                    <a:srgbClr val="7f7f7f"/>
                  </a:solidFill>
                  <a:latin typeface="Montserrat Light"/>
                  <a:ea typeface="Montserrat Light"/>
                </a:rPr>
                <a:t>Fully decentralized application that can run - turing complete.</a:t>
              </a:r>
              <a:endParaRPr b="0" lang="en-GB" sz="800" spc="-1" strike="noStrike">
                <a:latin typeface="Arial"/>
              </a:endParaRPr>
            </a:p>
          </p:txBody>
        </p:sp>
        <p:sp>
          <p:nvSpPr>
            <p:cNvPr id="440" name="CustomShape 7"/>
            <p:cNvSpPr/>
            <p:nvPr/>
          </p:nvSpPr>
          <p:spPr>
            <a:xfrm>
              <a:off x="4670280" y="3665160"/>
              <a:ext cx="123300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Cost</a:t>
              </a:r>
              <a:endParaRPr b="0" lang="en-GB" sz="1200" spc="-1" strike="noStrike">
                <a:latin typeface="Arial"/>
              </a:endParaRPr>
            </a:p>
          </p:txBody>
        </p:sp>
        <p:sp>
          <p:nvSpPr>
            <p:cNvPr id="441" name="CustomShape 8"/>
            <p:cNvSpPr/>
            <p:nvPr/>
          </p:nvSpPr>
          <p:spPr>
            <a:xfrm>
              <a:off x="4665960" y="3884400"/>
              <a:ext cx="1233000" cy="371520"/>
            </a:xfrm>
            <a:prstGeom prst="rect">
              <a:avLst/>
            </a:prstGeom>
            <a:noFill/>
            <a:ln>
              <a:noFill/>
            </a:ln>
          </p:spPr>
          <p:style>
            <a:lnRef idx="0"/>
            <a:fillRef idx="0"/>
            <a:effectRef idx="0"/>
            <a:fontRef idx="minor"/>
          </p:style>
          <p:txBody>
            <a:bodyPr lIns="34200" rIns="34200" tIns="17280" bIns="17280"/>
            <a:p>
              <a:pPr algn="ctr">
                <a:lnSpc>
                  <a:spcPct val="140000"/>
                </a:lnSpc>
              </a:pPr>
              <a:r>
                <a:rPr b="0" lang="en-GB" sz="800" spc="-1" strike="noStrike">
                  <a:solidFill>
                    <a:srgbClr val="7f7f7f"/>
                  </a:solidFill>
                  <a:latin typeface="Montserrat Light"/>
                  <a:ea typeface="Montserrat Light"/>
                </a:rPr>
                <a:t>0.013$</a:t>
              </a:r>
              <a:endParaRPr b="0" lang="en-GB" sz="800" spc="-1" strike="noStrike">
                <a:latin typeface="Arial"/>
              </a:endParaRPr>
            </a:p>
          </p:txBody>
        </p:sp>
        <p:sp>
          <p:nvSpPr>
            <p:cNvPr id="442" name="CustomShape 9"/>
            <p:cNvSpPr/>
            <p:nvPr/>
          </p:nvSpPr>
          <p:spPr>
            <a:xfrm>
              <a:off x="6554880" y="3665160"/>
              <a:ext cx="123300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Consensus</a:t>
              </a:r>
              <a:endParaRPr b="0" lang="en-GB" sz="1200" spc="-1" strike="noStrike">
                <a:latin typeface="Arial"/>
              </a:endParaRPr>
            </a:p>
          </p:txBody>
        </p:sp>
        <p:sp>
          <p:nvSpPr>
            <p:cNvPr id="443" name="CustomShape 10"/>
            <p:cNvSpPr/>
            <p:nvPr/>
          </p:nvSpPr>
          <p:spPr>
            <a:xfrm>
              <a:off x="6571080" y="3884400"/>
              <a:ext cx="1233000" cy="371520"/>
            </a:xfrm>
            <a:prstGeom prst="rect">
              <a:avLst/>
            </a:prstGeom>
            <a:noFill/>
            <a:ln>
              <a:noFill/>
            </a:ln>
          </p:spPr>
          <p:style>
            <a:lnRef idx="0"/>
            <a:fillRef idx="0"/>
            <a:effectRef idx="0"/>
            <a:fontRef idx="minor"/>
          </p:style>
          <p:txBody>
            <a:bodyPr lIns="34200" rIns="34200" tIns="17280" bIns="17280"/>
            <a:p>
              <a:pPr algn="ctr">
                <a:lnSpc>
                  <a:spcPct val="140000"/>
                </a:lnSpc>
              </a:pPr>
              <a:r>
                <a:rPr b="0" lang="en-GB" sz="800" spc="-1" strike="noStrike">
                  <a:solidFill>
                    <a:srgbClr val="7f7f7f"/>
                  </a:solidFill>
                  <a:latin typeface="Montserrat Light"/>
                  <a:ea typeface="Montserrat Light"/>
                </a:rPr>
                <a:t>PoW &gt; wants to change to PoS.</a:t>
              </a:r>
              <a:endParaRPr b="0" lang="en-GB" sz="800" spc="-1" strike="noStrike">
                <a:latin typeface="Arial"/>
              </a:endParaRPr>
            </a:p>
          </p:txBody>
        </p:sp>
      </p:grpSp>
      <p:grpSp>
        <p:nvGrpSpPr>
          <p:cNvPr id="444" name="Group 11"/>
          <p:cNvGrpSpPr/>
          <p:nvPr/>
        </p:nvGrpSpPr>
        <p:grpSpPr>
          <a:xfrm>
            <a:off x="2189520" y="2606040"/>
            <a:ext cx="685800" cy="685440"/>
            <a:chOff x="2189520" y="2606040"/>
            <a:chExt cx="685800" cy="685440"/>
          </a:xfrm>
        </p:grpSpPr>
        <p:sp>
          <p:nvSpPr>
            <p:cNvPr id="445" name="CustomShape 12"/>
            <p:cNvSpPr/>
            <p:nvPr/>
          </p:nvSpPr>
          <p:spPr>
            <a:xfrm>
              <a:off x="2189520" y="2949120"/>
              <a:ext cx="685800" cy="360"/>
            </a:xfrm>
            <a:custGeom>
              <a:avLst/>
              <a:gdLst/>
              <a:ahLst/>
              <a:rect l="l" t="t" r="r" b="b"/>
              <a:pathLst>
                <a:path w="21600" h="21600">
                  <a:moveTo>
                    <a:pt x="0" y="0"/>
                  </a:moveTo>
                  <a:lnTo>
                    <a:pt x="21600" y="21600"/>
                  </a:lnTo>
                </a:path>
              </a:pathLst>
            </a:custGeom>
            <a:noFill/>
            <a:ln w="9360">
              <a:solidFill>
                <a:schemeClr val="dk1"/>
              </a:solidFill>
              <a:miter/>
            </a:ln>
          </p:spPr>
          <p:style>
            <a:lnRef idx="0"/>
            <a:fillRef idx="0"/>
            <a:effectRef idx="0"/>
            <a:fontRef idx="minor"/>
          </p:style>
        </p:sp>
        <p:sp>
          <p:nvSpPr>
            <p:cNvPr id="446" name="CustomShape 13"/>
            <p:cNvSpPr/>
            <p:nvPr/>
          </p:nvSpPr>
          <p:spPr>
            <a:xfrm>
              <a:off x="2523960" y="2606040"/>
              <a:ext cx="360" cy="685440"/>
            </a:xfrm>
            <a:custGeom>
              <a:avLst/>
              <a:gdLst/>
              <a:ahLst/>
              <a:rect l="l" t="t" r="r" b="b"/>
              <a:pathLst>
                <a:path w="21600" h="21600">
                  <a:moveTo>
                    <a:pt x="0" y="0"/>
                  </a:moveTo>
                  <a:lnTo>
                    <a:pt x="21600" y="21600"/>
                  </a:lnTo>
                </a:path>
              </a:pathLst>
            </a:custGeom>
            <a:noFill/>
            <a:ln w="9360">
              <a:solidFill>
                <a:schemeClr val="dk1"/>
              </a:solidFill>
              <a:miter/>
            </a:ln>
          </p:spPr>
          <p:style>
            <a:lnRef idx="0"/>
            <a:fillRef idx="0"/>
            <a:effectRef idx="0"/>
            <a:fontRef idx="minor"/>
          </p:style>
        </p:sp>
      </p:grpSp>
      <p:grpSp>
        <p:nvGrpSpPr>
          <p:cNvPr id="447" name="Group 14"/>
          <p:cNvGrpSpPr/>
          <p:nvPr/>
        </p:nvGrpSpPr>
        <p:grpSpPr>
          <a:xfrm>
            <a:off x="1020960" y="1793520"/>
            <a:ext cx="3265920" cy="2612880"/>
            <a:chOff x="1020960" y="1793520"/>
            <a:chExt cx="3265920" cy="2612880"/>
          </a:xfrm>
        </p:grpSpPr>
        <p:sp>
          <p:nvSpPr>
            <p:cNvPr id="448" name="CustomShape 15"/>
            <p:cNvSpPr/>
            <p:nvPr/>
          </p:nvSpPr>
          <p:spPr>
            <a:xfrm>
              <a:off x="1467720" y="1793520"/>
              <a:ext cx="339480" cy="339480"/>
            </a:xfrm>
            <a:custGeom>
              <a:avLst/>
              <a:gdLst/>
              <a:ahLst/>
              <a:rect l="l" t="t" r="r" b="b"/>
              <a:pathLst>
                <a:path w="21600" h="2160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dk2"/>
            </a:solidFill>
            <a:ln>
              <a:noFill/>
            </a:ln>
          </p:spPr>
          <p:style>
            <a:lnRef idx="0"/>
            <a:fillRef idx="0"/>
            <a:effectRef idx="0"/>
            <a:fontRef idx="minor"/>
          </p:style>
        </p:sp>
        <p:sp>
          <p:nvSpPr>
            <p:cNvPr id="449" name="CustomShape 16"/>
            <p:cNvSpPr/>
            <p:nvPr/>
          </p:nvSpPr>
          <p:spPr>
            <a:xfrm>
              <a:off x="1130040" y="2208240"/>
              <a:ext cx="101520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TPS</a:t>
              </a:r>
              <a:endParaRPr b="0" lang="en-GB" sz="1200" spc="-1" strike="noStrike">
                <a:latin typeface="Arial"/>
              </a:endParaRPr>
            </a:p>
          </p:txBody>
        </p:sp>
        <p:sp>
          <p:nvSpPr>
            <p:cNvPr id="450" name="CustomShape 17"/>
            <p:cNvSpPr/>
            <p:nvPr/>
          </p:nvSpPr>
          <p:spPr>
            <a:xfrm>
              <a:off x="1020960" y="2409120"/>
              <a:ext cx="1233000" cy="371520"/>
            </a:xfrm>
            <a:prstGeom prst="rect">
              <a:avLst/>
            </a:prstGeom>
            <a:noFill/>
            <a:ln>
              <a:noFill/>
            </a:ln>
          </p:spPr>
          <p:style>
            <a:lnRef idx="0"/>
            <a:fillRef idx="0"/>
            <a:effectRef idx="0"/>
            <a:fontRef idx="minor"/>
          </p:style>
          <p:txBody>
            <a:bodyPr lIns="34200" rIns="34200" tIns="17280" bIns="17280"/>
            <a:p>
              <a:pPr algn="ctr">
                <a:lnSpc>
                  <a:spcPct val="140000"/>
                </a:lnSpc>
              </a:pPr>
              <a:r>
                <a:rPr b="0" lang="en-GB" sz="800" spc="-1" strike="noStrike">
                  <a:solidFill>
                    <a:srgbClr val="7f7f7f"/>
                  </a:solidFill>
                  <a:latin typeface="Montserrat Light"/>
                  <a:ea typeface="Montserrat Light"/>
                </a:rPr>
                <a:t>26</a:t>
              </a:r>
              <a:endParaRPr b="0" lang="en-GB" sz="800" spc="-1" strike="noStrike">
                <a:latin typeface="Arial"/>
              </a:endParaRPr>
            </a:p>
          </p:txBody>
        </p:sp>
        <p:sp>
          <p:nvSpPr>
            <p:cNvPr id="451" name="CustomShape 18"/>
            <p:cNvSpPr/>
            <p:nvPr/>
          </p:nvSpPr>
          <p:spPr>
            <a:xfrm>
              <a:off x="3047760" y="2208240"/>
              <a:ext cx="105624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Permission</a:t>
              </a:r>
              <a:endParaRPr b="0" lang="en-GB" sz="1200" spc="-1" strike="noStrike">
                <a:latin typeface="Arial"/>
              </a:endParaRPr>
            </a:p>
          </p:txBody>
        </p:sp>
        <p:sp>
          <p:nvSpPr>
            <p:cNvPr id="452" name="CustomShape 19"/>
            <p:cNvSpPr/>
            <p:nvPr/>
          </p:nvSpPr>
          <p:spPr>
            <a:xfrm>
              <a:off x="2922120" y="2409120"/>
              <a:ext cx="1233000" cy="371520"/>
            </a:xfrm>
            <a:prstGeom prst="rect">
              <a:avLst/>
            </a:prstGeom>
            <a:noFill/>
            <a:ln>
              <a:noFill/>
            </a:ln>
          </p:spPr>
          <p:style>
            <a:lnRef idx="0"/>
            <a:fillRef idx="0"/>
            <a:effectRef idx="0"/>
            <a:fontRef idx="minor"/>
          </p:style>
          <p:txBody>
            <a:bodyPr lIns="34200" rIns="34200" tIns="17280" bIns="17280"/>
            <a:p>
              <a:pPr algn="ctr">
                <a:lnSpc>
                  <a:spcPct val="140000"/>
                </a:lnSpc>
              </a:pPr>
              <a:r>
                <a:rPr b="0" lang="en-GB" sz="800" spc="-1" strike="noStrike">
                  <a:solidFill>
                    <a:srgbClr val="7f7f7f"/>
                  </a:solidFill>
                  <a:latin typeface="Montserrat Light"/>
                  <a:ea typeface="Montserrat Light"/>
                </a:rPr>
                <a:t>Permissionless.</a:t>
              </a:r>
              <a:endParaRPr b="0" lang="en-GB" sz="800" spc="-1" strike="noStrike">
                <a:latin typeface="Arial"/>
              </a:endParaRPr>
            </a:p>
          </p:txBody>
        </p:sp>
        <p:sp>
          <p:nvSpPr>
            <p:cNvPr id="453" name="CustomShape 20"/>
            <p:cNvSpPr/>
            <p:nvPr/>
          </p:nvSpPr>
          <p:spPr>
            <a:xfrm>
              <a:off x="1096560" y="3634560"/>
              <a:ext cx="108216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Block Size</a:t>
              </a:r>
              <a:endParaRPr b="0" lang="en-GB" sz="1200" spc="-1" strike="noStrike">
                <a:latin typeface="Arial"/>
              </a:endParaRPr>
            </a:p>
            <a:p>
              <a:pPr algn="ctr">
                <a:lnSpc>
                  <a:spcPct val="100000"/>
                </a:lnSpc>
              </a:pPr>
              <a:endParaRPr b="0" lang="en-GB" sz="1200" spc="-1" strike="noStrike">
                <a:latin typeface="Arial"/>
              </a:endParaRPr>
            </a:p>
          </p:txBody>
        </p:sp>
        <p:sp>
          <p:nvSpPr>
            <p:cNvPr id="454" name="CustomShape 21"/>
            <p:cNvSpPr/>
            <p:nvPr/>
          </p:nvSpPr>
          <p:spPr>
            <a:xfrm>
              <a:off x="1020960" y="3835440"/>
              <a:ext cx="1233000" cy="570960"/>
            </a:xfrm>
            <a:prstGeom prst="rect">
              <a:avLst/>
            </a:prstGeom>
            <a:noFill/>
            <a:ln>
              <a:noFill/>
            </a:ln>
          </p:spPr>
          <p:style>
            <a:lnRef idx="0"/>
            <a:fillRef idx="0"/>
            <a:effectRef idx="0"/>
            <a:fontRef idx="minor"/>
          </p:style>
          <p:txBody>
            <a:bodyPr lIns="34200" rIns="34200" tIns="17280" bIns="17280"/>
            <a:p>
              <a:pPr algn="ctr">
                <a:lnSpc>
                  <a:spcPct val="140000"/>
                </a:lnSpc>
              </a:pPr>
              <a:r>
                <a:rPr b="0" lang="en-GB" sz="800" spc="-1" strike="noStrike">
                  <a:solidFill>
                    <a:srgbClr val="7f7f7f"/>
                  </a:solidFill>
                  <a:latin typeface="Montserrat Light"/>
                  <a:ea typeface="Montserrat Light"/>
                </a:rPr>
                <a:t>None - gas limit is 7,999,992, each transaction is 21k gas</a:t>
              </a:r>
              <a:endParaRPr b="0" lang="en-GB" sz="800" spc="-1" strike="noStrike">
                <a:latin typeface="Arial"/>
              </a:endParaRPr>
            </a:p>
          </p:txBody>
        </p:sp>
        <p:sp>
          <p:nvSpPr>
            <p:cNvPr id="455" name="CustomShape 22"/>
            <p:cNvSpPr/>
            <p:nvPr/>
          </p:nvSpPr>
          <p:spPr>
            <a:xfrm>
              <a:off x="2922120" y="3634560"/>
              <a:ext cx="123300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Block Time</a:t>
              </a:r>
              <a:endParaRPr b="0" lang="en-GB" sz="1200" spc="-1" strike="noStrike">
                <a:latin typeface="Arial"/>
              </a:endParaRPr>
            </a:p>
            <a:p>
              <a:pPr algn="ctr">
                <a:lnSpc>
                  <a:spcPct val="100000"/>
                </a:lnSpc>
              </a:pPr>
              <a:endParaRPr b="0" lang="en-GB" sz="1200" spc="-1" strike="noStrike">
                <a:latin typeface="Arial"/>
              </a:endParaRPr>
            </a:p>
          </p:txBody>
        </p:sp>
        <p:sp>
          <p:nvSpPr>
            <p:cNvPr id="456" name="CustomShape 23"/>
            <p:cNvSpPr/>
            <p:nvPr/>
          </p:nvSpPr>
          <p:spPr>
            <a:xfrm>
              <a:off x="2784960" y="3835440"/>
              <a:ext cx="1501920" cy="371520"/>
            </a:xfrm>
            <a:prstGeom prst="rect">
              <a:avLst/>
            </a:prstGeom>
            <a:noFill/>
            <a:ln>
              <a:noFill/>
            </a:ln>
          </p:spPr>
          <p:style>
            <a:lnRef idx="0"/>
            <a:fillRef idx="0"/>
            <a:effectRef idx="0"/>
            <a:fontRef idx="minor"/>
          </p:style>
          <p:txBody>
            <a:bodyPr lIns="34200" rIns="34200" tIns="17280" bIns="17280"/>
            <a:p>
              <a:pPr algn="ctr">
                <a:lnSpc>
                  <a:spcPct val="140000"/>
                </a:lnSpc>
              </a:pPr>
              <a:r>
                <a:rPr b="0" lang="en-GB" sz="800" spc="-1" strike="noStrike">
                  <a:solidFill>
                    <a:srgbClr val="7f7f7f"/>
                  </a:solidFill>
                  <a:latin typeface="Montserrat Light"/>
                  <a:ea typeface="Montserrat Light"/>
                </a:rPr>
                <a:t>10-17 seconds.</a:t>
              </a:r>
              <a:endParaRPr b="0" lang="en-GB" sz="800" spc="-1" strike="noStrike">
                <a:latin typeface="Arial"/>
              </a:endParaRPr>
            </a:p>
          </p:txBody>
        </p:sp>
      </p:grpSp>
      <p:grpSp>
        <p:nvGrpSpPr>
          <p:cNvPr id="457" name="Group 24"/>
          <p:cNvGrpSpPr/>
          <p:nvPr/>
        </p:nvGrpSpPr>
        <p:grpSpPr>
          <a:xfrm>
            <a:off x="4228920" y="2657520"/>
            <a:ext cx="685800" cy="685440"/>
            <a:chOff x="4228920" y="2657520"/>
            <a:chExt cx="685800" cy="685440"/>
          </a:xfrm>
        </p:grpSpPr>
        <p:sp>
          <p:nvSpPr>
            <p:cNvPr id="458" name="CustomShape 25"/>
            <p:cNvSpPr/>
            <p:nvPr/>
          </p:nvSpPr>
          <p:spPr>
            <a:xfrm>
              <a:off x="4228920" y="3000240"/>
              <a:ext cx="685800" cy="360"/>
            </a:xfrm>
            <a:custGeom>
              <a:avLst/>
              <a:gdLst/>
              <a:ahLst/>
              <a:rect l="l" t="t" r="r" b="b"/>
              <a:pathLst>
                <a:path w="21600" h="21600">
                  <a:moveTo>
                    <a:pt x="0" y="0"/>
                  </a:moveTo>
                  <a:lnTo>
                    <a:pt x="21600" y="21600"/>
                  </a:lnTo>
                </a:path>
              </a:pathLst>
            </a:custGeom>
            <a:noFill/>
            <a:ln w="9360">
              <a:solidFill>
                <a:schemeClr val="dk1"/>
              </a:solidFill>
              <a:miter/>
            </a:ln>
          </p:spPr>
          <p:style>
            <a:lnRef idx="0"/>
            <a:fillRef idx="0"/>
            <a:effectRef idx="0"/>
            <a:fontRef idx="minor"/>
          </p:style>
        </p:sp>
        <p:sp>
          <p:nvSpPr>
            <p:cNvPr id="459" name="CustomShape 26"/>
            <p:cNvSpPr/>
            <p:nvPr/>
          </p:nvSpPr>
          <p:spPr>
            <a:xfrm>
              <a:off x="4563360" y="2657520"/>
              <a:ext cx="360" cy="685440"/>
            </a:xfrm>
            <a:custGeom>
              <a:avLst/>
              <a:gdLst/>
              <a:ahLst/>
              <a:rect l="l" t="t" r="r" b="b"/>
              <a:pathLst>
                <a:path w="21600" h="21600">
                  <a:moveTo>
                    <a:pt x="0" y="0"/>
                  </a:moveTo>
                  <a:lnTo>
                    <a:pt x="21600" y="21600"/>
                  </a:lnTo>
                </a:path>
              </a:pathLst>
            </a:custGeom>
            <a:noFill/>
            <a:ln w="9360">
              <a:solidFill>
                <a:schemeClr val="dk1"/>
              </a:solidFill>
              <a:miter/>
            </a:ln>
          </p:spPr>
          <p:style>
            <a:lnRef idx="0"/>
            <a:fillRef idx="0"/>
            <a:effectRef idx="0"/>
            <a:fontRef idx="minor"/>
          </p:style>
        </p:sp>
      </p:grpSp>
      <p:grpSp>
        <p:nvGrpSpPr>
          <p:cNvPr id="460" name="Group 27"/>
          <p:cNvGrpSpPr/>
          <p:nvPr/>
        </p:nvGrpSpPr>
        <p:grpSpPr>
          <a:xfrm>
            <a:off x="5892480" y="2657520"/>
            <a:ext cx="685800" cy="685440"/>
            <a:chOff x="5892480" y="2657520"/>
            <a:chExt cx="685800" cy="685440"/>
          </a:xfrm>
        </p:grpSpPr>
        <p:sp>
          <p:nvSpPr>
            <p:cNvPr id="461" name="CustomShape 28"/>
            <p:cNvSpPr/>
            <p:nvPr/>
          </p:nvSpPr>
          <p:spPr>
            <a:xfrm>
              <a:off x="5892480" y="3000240"/>
              <a:ext cx="685800" cy="360"/>
            </a:xfrm>
            <a:custGeom>
              <a:avLst/>
              <a:gdLst/>
              <a:ahLst/>
              <a:rect l="l" t="t" r="r" b="b"/>
              <a:pathLst>
                <a:path w="21600" h="21600">
                  <a:moveTo>
                    <a:pt x="0" y="0"/>
                  </a:moveTo>
                  <a:lnTo>
                    <a:pt x="21600" y="21600"/>
                  </a:lnTo>
                </a:path>
              </a:pathLst>
            </a:custGeom>
            <a:noFill/>
            <a:ln w="9360">
              <a:solidFill>
                <a:schemeClr val="dk1"/>
              </a:solidFill>
              <a:miter/>
            </a:ln>
          </p:spPr>
          <p:style>
            <a:lnRef idx="0"/>
            <a:fillRef idx="0"/>
            <a:effectRef idx="0"/>
            <a:fontRef idx="minor"/>
          </p:style>
        </p:sp>
        <p:sp>
          <p:nvSpPr>
            <p:cNvPr id="462" name="CustomShape 29"/>
            <p:cNvSpPr/>
            <p:nvPr/>
          </p:nvSpPr>
          <p:spPr>
            <a:xfrm>
              <a:off x="6226560" y="2657520"/>
              <a:ext cx="360" cy="685440"/>
            </a:xfrm>
            <a:custGeom>
              <a:avLst/>
              <a:gdLst/>
              <a:ahLst/>
              <a:rect l="l" t="t" r="r" b="b"/>
              <a:pathLst>
                <a:path w="21600" h="21600">
                  <a:moveTo>
                    <a:pt x="0" y="0"/>
                  </a:moveTo>
                  <a:lnTo>
                    <a:pt x="21600" y="21600"/>
                  </a:lnTo>
                </a:path>
              </a:pathLst>
            </a:custGeom>
            <a:noFill/>
            <a:ln w="9360">
              <a:solidFill>
                <a:schemeClr val="dk1"/>
              </a:solidFill>
              <a:miter/>
            </a:ln>
          </p:spPr>
          <p:style>
            <a:lnRef idx="0"/>
            <a:fillRef idx="0"/>
            <a:effectRef idx="0"/>
            <a:fontRef idx="minor"/>
          </p:style>
        </p:sp>
      </p:grpSp>
      <p:sp>
        <p:nvSpPr>
          <p:cNvPr id="463" name="CustomShape 30"/>
          <p:cNvSpPr/>
          <p:nvPr/>
        </p:nvSpPr>
        <p:spPr>
          <a:xfrm>
            <a:off x="7859160" y="191160"/>
            <a:ext cx="828720" cy="268920"/>
          </a:xfrm>
          <a:prstGeom prst="rect">
            <a:avLst/>
          </a:prstGeom>
          <a:solidFill>
            <a:schemeClr val="lt2"/>
          </a:solidFill>
          <a:ln>
            <a:noFill/>
          </a:ln>
        </p:spPr>
        <p:style>
          <a:lnRef idx="0"/>
          <a:fillRef idx="0"/>
          <a:effectRef idx="0"/>
          <a:fontRef idx="minor"/>
        </p:style>
      </p:sp>
      <p:pic>
        <p:nvPicPr>
          <p:cNvPr id="464" name="Google Shape;808;p141" descr=""/>
          <p:cNvPicPr/>
          <p:nvPr/>
        </p:nvPicPr>
        <p:blipFill>
          <a:blip r:embed="rId1"/>
          <a:stretch/>
        </p:blipFill>
        <p:spPr>
          <a:xfrm>
            <a:off x="3266640" y="1742040"/>
            <a:ext cx="488880" cy="488880"/>
          </a:xfrm>
          <a:prstGeom prst="rect">
            <a:avLst/>
          </a:prstGeom>
          <a:ln>
            <a:noFill/>
          </a:ln>
        </p:spPr>
      </p:pic>
      <p:pic>
        <p:nvPicPr>
          <p:cNvPr id="465" name="Google Shape;809;p141" descr=""/>
          <p:cNvPicPr/>
          <p:nvPr/>
        </p:nvPicPr>
        <p:blipFill>
          <a:blip r:embed="rId2"/>
          <a:stretch/>
        </p:blipFill>
        <p:spPr>
          <a:xfrm>
            <a:off x="5038200" y="1750680"/>
            <a:ext cx="488880" cy="429120"/>
          </a:xfrm>
          <a:prstGeom prst="rect">
            <a:avLst/>
          </a:prstGeom>
          <a:ln>
            <a:noFill/>
          </a:ln>
        </p:spPr>
      </p:pic>
      <p:pic>
        <p:nvPicPr>
          <p:cNvPr id="466" name="Google Shape;810;p141" descr=""/>
          <p:cNvPicPr/>
          <p:nvPr/>
        </p:nvPicPr>
        <p:blipFill>
          <a:blip r:embed="rId3"/>
          <a:srcRect l="0" t="0" r="0" b="18307"/>
          <a:stretch/>
        </p:blipFill>
        <p:spPr>
          <a:xfrm>
            <a:off x="1311120" y="3146400"/>
            <a:ext cx="598680" cy="488880"/>
          </a:xfrm>
          <a:prstGeom prst="rect">
            <a:avLst/>
          </a:prstGeom>
          <a:ln>
            <a:noFill/>
          </a:ln>
        </p:spPr>
      </p:pic>
      <p:pic>
        <p:nvPicPr>
          <p:cNvPr id="467" name="Google Shape;811;p141" descr=""/>
          <p:cNvPicPr/>
          <p:nvPr/>
        </p:nvPicPr>
        <p:blipFill>
          <a:blip r:embed="rId4"/>
          <a:stretch/>
        </p:blipFill>
        <p:spPr>
          <a:xfrm>
            <a:off x="3296520" y="3227040"/>
            <a:ext cx="429120" cy="429120"/>
          </a:xfrm>
          <a:prstGeom prst="rect">
            <a:avLst/>
          </a:prstGeom>
          <a:ln>
            <a:noFill/>
          </a:ln>
        </p:spPr>
      </p:pic>
      <p:pic>
        <p:nvPicPr>
          <p:cNvPr id="468" name="Google Shape;812;p141" descr=""/>
          <p:cNvPicPr/>
          <p:nvPr/>
        </p:nvPicPr>
        <p:blipFill>
          <a:blip r:embed="rId5"/>
          <a:stretch/>
        </p:blipFill>
        <p:spPr>
          <a:xfrm>
            <a:off x="7017480" y="3258720"/>
            <a:ext cx="459360" cy="459360"/>
          </a:xfrm>
          <a:prstGeom prst="rect">
            <a:avLst/>
          </a:prstGeom>
          <a:ln>
            <a:noFill/>
          </a:ln>
        </p:spPr>
      </p:pic>
      <p:sp>
        <p:nvSpPr>
          <p:cNvPr id="469" name="CustomShape 31"/>
          <p:cNvSpPr/>
          <p:nvPr/>
        </p:nvSpPr>
        <p:spPr>
          <a:xfrm>
            <a:off x="-1076040" y="738000"/>
            <a:ext cx="7017840" cy="8650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2700" spc="-1" strike="noStrike">
                <a:solidFill>
                  <a:srgbClr val="000000"/>
                </a:solidFill>
                <a:latin typeface="Montserrat"/>
                <a:ea typeface="Montserrat"/>
              </a:rPr>
              <a:t>Ethereum</a:t>
            </a:r>
            <a:endParaRPr b="0" lang="en-GB" sz="2700" spc="-1" strike="noStrike">
              <a:latin typeface="Arial"/>
            </a:endParaRPr>
          </a:p>
        </p:txBody>
      </p:sp>
      <p:sp>
        <p:nvSpPr>
          <p:cNvPr id="470" name="CustomShape 32"/>
          <p:cNvSpPr/>
          <p:nvPr/>
        </p:nvSpPr>
        <p:spPr>
          <a:xfrm>
            <a:off x="3947040" y="4633560"/>
            <a:ext cx="718560" cy="268920"/>
          </a:xfrm>
          <a:prstGeom prst="rect">
            <a:avLst/>
          </a:prstGeom>
          <a:noFill/>
          <a:ln>
            <a:noFill/>
          </a:ln>
        </p:spPr>
        <p:style>
          <a:lnRef idx="0"/>
          <a:fillRef idx="0"/>
          <a:effectRef idx="0"/>
          <a:fontRef idx="minor"/>
        </p:style>
        <p:txBody>
          <a:bodyPr lIns="34200" rIns="34200" tIns="34200" bIns="34200"/>
          <a:p>
            <a:pPr>
              <a:lnSpc>
                <a:spcPct val="100000"/>
              </a:lnSpc>
            </a:pPr>
            <a:r>
              <a:rPr b="0" lang="en-GB" sz="500" spc="-1" strike="noStrike">
                <a:solidFill>
                  <a:srgbClr val="000000"/>
                </a:solidFill>
                <a:latin typeface="Arial"/>
                <a:ea typeface="Arial"/>
              </a:rPr>
              <a:t> </a:t>
            </a:r>
            <a:r>
              <a:rPr b="0" lang="en-GB" sz="500" spc="-1" strike="noStrike">
                <a:solidFill>
                  <a:srgbClr val="000000"/>
                </a:solidFill>
                <a:latin typeface="Arial"/>
                <a:ea typeface="Arial"/>
              </a:rPr>
              <a:t>bit.ly/2PhSWQT</a:t>
            </a:r>
            <a:endParaRPr b="0" lang="en-GB" sz="500" spc="-1" strike="noStrike">
              <a:latin typeface="Arial"/>
            </a:endParaRPr>
          </a:p>
        </p:txBody>
      </p:sp>
      <p:pic>
        <p:nvPicPr>
          <p:cNvPr id="471" name="Google Shape;815;p141" descr=""/>
          <p:cNvPicPr/>
          <p:nvPr/>
        </p:nvPicPr>
        <p:blipFill>
          <a:blip r:embed="rId6"/>
          <a:stretch/>
        </p:blipFill>
        <p:spPr>
          <a:xfrm>
            <a:off x="5052960" y="3211920"/>
            <a:ext cx="459360" cy="459360"/>
          </a:xfrm>
          <a:prstGeom prst="rect">
            <a:avLst/>
          </a:prstGeom>
          <a:ln>
            <a:noFill/>
          </a:ln>
        </p:spPr>
      </p:pic>
      <p:sp>
        <p:nvSpPr>
          <p:cNvPr id="472" name="CustomShape 33"/>
          <p:cNvSpPr/>
          <p:nvPr/>
        </p:nvSpPr>
        <p:spPr>
          <a:xfrm>
            <a:off x="1580040" y="1161720"/>
            <a:ext cx="5619960" cy="328320"/>
          </a:xfrm>
          <a:prstGeom prst="rect">
            <a:avLst/>
          </a:prstGeom>
          <a:noFill/>
          <a:ln>
            <a:noFill/>
          </a:ln>
        </p:spPr>
        <p:style>
          <a:lnRef idx="0"/>
          <a:fillRef idx="0"/>
          <a:effectRef idx="0"/>
          <a:fontRef idx="minor"/>
        </p:style>
        <p:txBody>
          <a:bodyPr lIns="34200" rIns="34200" tIns="17280" bIns="17280"/>
          <a:p>
            <a:pPr>
              <a:lnSpc>
                <a:spcPct val="150000"/>
              </a:lnSpc>
            </a:pPr>
            <a:r>
              <a:rPr b="0" lang="en-GB" sz="700" spc="-1" strike="noStrike">
                <a:solidFill>
                  <a:srgbClr val="7f7f7f"/>
                </a:solidFill>
                <a:latin typeface="Montserrat"/>
                <a:ea typeface="Montserrat"/>
              </a:rPr>
              <a:t>A Next-Generation Smart Contract and Decentralized Application Platform.</a:t>
            </a:r>
            <a:endParaRPr b="0" lang="en-GB" sz="700" spc="-1" strike="noStrike">
              <a:latin typeface="Arial"/>
            </a:endParaRPr>
          </a:p>
        </p:txBody>
      </p:sp>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73" name="Group 1"/>
          <p:cNvGrpSpPr/>
          <p:nvPr/>
        </p:nvGrpSpPr>
        <p:grpSpPr>
          <a:xfrm>
            <a:off x="4665960" y="1744200"/>
            <a:ext cx="3138120" cy="2511720"/>
            <a:chOff x="4665960" y="1744200"/>
            <a:chExt cx="3138120" cy="2511720"/>
          </a:xfrm>
        </p:grpSpPr>
        <p:sp>
          <p:nvSpPr>
            <p:cNvPr id="474" name="CustomShape 2"/>
            <p:cNvSpPr/>
            <p:nvPr/>
          </p:nvSpPr>
          <p:spPr>
            <a:xfrm>
              <a:off x="7017480" y="1744200"/>
              <a:ext cx="340200" cy="293040"/>
            </a:xfrm>
            <a:custGeom>
              <a:avLst/>
              <a:gdLst/>
              <a:ahLst/>
              <a:rect l="l" t="t" r="r" b="b"/>
              <a:pathLst>
                <a:path w="20683" h="20545">
                  <a:moveTo>
                    <a:pt x="9621" y="9676"/>
                  </a:moveTo>
                  <a:cubicBezTo>
                    <a:pt x="9621" y="9676"/>
                    <a:pt x="9621" y="9675"/>
                    <a:pt x="9621" y="9675"/>
                  </a:cubicBezTo>
                  <a:lnTo>
                    <a:pt x="9620" y="9674"/>
                  </a:lnTo>
                  <a:cubicBezTo>
                    <a:pt x="9620" y="9674"/>
                    <a:pt x="9621" y="9676"/>
                    <a:pt x="9621" y="9676"/>
                  </a:cubicBezTo>
                  <a:close/>
                  <a:moveTo>
                    <a:pt x="19582" y="1266"/>
                  </a:moveTo>
                  <a:cubicBezTo>
                    <a:pt x="18115" y="-422"/>
                    <a:pt x="15737" y="-422"/>
                    <a:pt x="14270" y="1266"/>
                  </a:cubicBezTo>
                  <a:lnTo>
                    <a:pt x="14934" y="2030"/>
                  </a:lnTo>
                  <a:cubicBezTo>
                    <a:pt x="16034" y="765"/>
                    <a:pt x="17818" y="765"/>
                    <a:pt x="18918" y="2030"/>
                  </a:cubicBezTo>
                  <a:cubicBezTo>
                    <a:pt x="20019" y="3297"/>
                    <a:pt x="20019" y="5351"/>
                    <a:pt x="18918" y="6618"/>
                  </a:cubicBezTo>
                  <a:lnTo>
                    <a:pt x="8956" y="17881"/>
                  </a:lnTo>
                  <a:lnTo>
                    <a:pt x="9621" y="18645"/>
                  </a:lnTo>
                  <a:lnTo>
                    <a:pt x="19582" y="7382"/>
                  </a:lnTo>
                  <a:cubicBezTo>
                    <a:pt x="21050" y="5693"/>
                    <a:pt x="21050" y="2955"/>
                    <a:pt x="19582" y="1266"/>
                  </a:cubicBezTo>
                  <a:moveTo>
                    <a:pt x="2315" y="17881"/>
                  </a:moveTo>
                  <a:cubicBezTo>
                    <a:pt x="481" y="15770"/>
                    <a:pt x="481" y="12551"/>
                    <a:pt x="2315" y="10439"/>
                  </a:cubicBezTo>
                  <a:cubicBezTo>
                    <a:pt x="2317" y="10437"/>
                    <a:pt x="2320" y="10434"/>
                    <a:pt x="2323" y="10431"/>
                  </a:cubicBezTo>
                  <a:lnTo>
                    <a:pt x="2323" y="10431"/>
                  </a:lnTo>
                  <a:lnTo>
                    <a:pt x="9289" y="2413"/>
                  </a:lnTo>
                  <a:cubicBezTo>
                    <a:pt x="9472" y="2201"/>
                    <a:pt x="9472" y="1859"/>
                    <a:pt x="9289" y="1648"/>
                  </a:cubicBezTo>
                  <a:cubicBezTo>
                    <a:pt x="9105" y="1437"/>
                    <a:pt x="8808" y="1437"/>
                    <a:pt x="8624" y="1648"/>
                  </a:cubicBezTo>
                  <a:lnTo>
                    <a:pt x="1651" y="9675"/>
                  </a:lnTo>
                  <a:cubicBezTo>
                    <a:pt x="-550" y="12208"/>
                    <a:pt x="-550" y="16112"/>
                    <a:pt x="1651" y="18645"/>
                  </a:cubicBezTo>
                  <a:cubicBezTo>
                    <a:pt x="3852" y="21178"/>
                    <a:pt x="7420" y="21178"/>
                    <a:pt x="9621" y="18645"/>
                  </a:cubicBezTo>
                  <a:lnTo>
                    <a:pt x="8948" y="17889"/>
                  </a:lnTo>
                  <a:cubicBezTo>
                    <a:pt x="7114" y="19991"/>
                    <a:pt x="4147" y="19989"/>
                    <a:pt x="2315" y="17881"/>
                  </a:cubicBezTo>
                  <a:moveTo>
                    <a:pt x="6300" y="13497"/>
                  </a:moveTo>
                  <a:cubicBezTo>
                    <a:pt x="7033" y="14341"/>
                    <a:pt x="8223" y="14341"/>
                    <a:pt x="8956" y="13497"/>
                  </a:cubicBezTo>
                  <a:lnTo>
                    <a:pt x="13937" y="7764"/>
                  </a:lnTo>
                  <a:cubicBezTo>
                    <a:pt x="14121" y="7553"/>
                    <a:pt x="14121" y="7211"/>
                    <a:pt x="13937" y="7000"/>
                  </a:cubicBezTo>
                  <a:cubicBezTo>
                    <a:pt x="13754" y="6789"/>
                    <a:pt x="13457" y="6789"/>
                    <a:pt x="13273" y="7000"/>
                  </a:cubicBezTo>
                  <a:lnTo>
                    <a:pt x="8292" y="12732"/>
                  </a:lnTo>
                  <a:cubicBezTo>
                    <a:pt x="7926" y="13155"/>
                    <a:pt x="7331" y="13155"/>
                    <a:pt x="6964" y="12732"/>
                  </a:cubicBezTo>
                  <a:cubicBezTo>
                    <a:pt x="6597" y="12310"/>
                    <a:pt x="6597" y="11626"/>
                    <a:pt x="6964" y="11204"/>
                  </a:cubicBezTo>
                  <a:lnTo>
                    <a:pt x="8292" y="9675"/>
                  </a:lnTo>
                  <a:lnTo>
                    <a:pt x="14934" y="2030"/>
                  </a:lnTo>
                  <a:lnTo>
                    <a:pt x="14270" y="1266"/>
                  </a:lnTo>
                  <a:lnTo>
                    <a:pt x="6300" y="10439"/>
                  </a:lnTo>
                  <a:cubicBezTo>
                    <a:pt x="5566" y="11284"/>
                    <a:pt x="5566" y="12653"/>
                    <a:pt x="6300" y="13497"/>
                  </a:cubicBezTo>
                </a:path>
              </a:pathLst>
            </a:custGeom>
            <a:solidFill>
              <a:schemeClr val="dk2"/>
            </a:solidFill>
            <a:ln>
              <a:noFill/>
            </a:ln>
          </p:spPr>
          <p:style>
            <a:lnRef idx="0"/>
            <a:fillRef idx="0"/>
            <a:effectRef idx="0"/>
            <a:fontRef idx="minor"/>
          </p:style>
        </p:sp>
        <p:sp>
          <p:nvSpPr>
            <p:cNvPr id="475" name="CustomShape 3"/>
            <p:cNvSpPr/>
            <p:nvPr/>
          </p:nvSpPr>
          <p:spPr>
            <a:xfrm>
              <a:off x="4779000" y="2135880"/>
              <a:ext cx="101520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Privacy</a:t>
              </a:r>
              <a:endParaRPr b="0" lang="en-GB" sz="1200" spc="-1" strike="noStrike">
                <a:latin typeface="Arial"/>
              </a:endParaRPr>
            </a:p>
          </p:txBody>
        </p:sp>
        <p:sp>
          <p:nvSpPr>
            <p:cNvPr id="476" name="CustomShape 4"/>
            <p:cNvSpPr/>
            <p:nvPr/>
          </p:nvSpPr>
          <p:spPr>
            <a:xfrm>
              <a:off x="4670280" y="2336760"/>
              <a:ext cx="1233000" cy="371520"/>
            </a:xfrm>
            <a:prstGeom prst="rect">
              <a:avLst/>
            </a:prstGeom>
            <a:noFill/>
            <a:ln>
              <a:noFill/>
            </a:ln>
          </p:spPr>
          <p:style>
            <a:lnRef idx="0"/>
            <a:fillRef idx="0"/>
            <a:effectRef idx="0"/>
            <a:fontRef idx="minor"/>
          </p:style>
          <p:txBody>
            <a:bodyPr lIns="34200" rIns="34200" tIns="17280" bIns="17280"/>
            <a:p>
              <a:pPr algn="ctr">
                <a:lnSpc>
                  <a:spcPct val="140000"/>
                </a:lnSpc>
              </a:pPr>
              <a:r>
                <a:rPr b="0" lang="en-GB" sz="800" spc="-1" strike="noStrike">
                  <a:solidFill>
                    <a:srgbClr val="7f7f7f"/>
                  </a:solidFill>
                  <a:latin typeface="Montserrat Light"/>
                  <a:ea typeface="Montserrat Light"/>
                </a:rPr>
                <a:t>None, fully public.</a:t>
              </a:r>
              <a:endParaRPr b="0" lang="en-GB" sz="800" spc="-1" strike="noStrike">
                <a:latin typeface="Arial"/>
              </a:endParaRPr>
            </a:p>
          </p:txBody>
        </p:sp>
        <p:sp>
          <p:nvSpPr>
            <p:cNvPr id="477" name="CustomShape 5"/>
            <p:cNvSpPr/>
            <p:nvPr/>
          </p:nvSpPr>
          <p:spPr>
            <a:xfrm>
              <a:off x="6696720" y="2135880"/>
              <a:ext cx="98172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Use Case</a:t>
              </a:r>
              <a:endParaRPr b="0" lang="en-GB" sz="1200" spc="-1" strike="noStrike">
                <a:latin typeface="Arial"/>
              </a:endParaRPr>
            </a:p>
          </p:txBody>
        </p:sp>
        <p:sp>
          <p:nvSpPr>
            <p:cNvPr id="478" name="CustomShape 6"/>
            <p:cNvSpPr/>
            <p:nvPr/>
          </p:nvSpPr>
          <p:spPr>
            <a:xfrm>
              <a:off x="6571080" y="2336760"/>
              <a:ext cx="1233000" cy="371520"/>
            </a:xfrm>
            <a:prstGeom prst="rect">
              <a:avLst/>
            </a:prstGeom>
            <a:noFill/>
            <a:ln>
              <a:noFill/>
            </a:ln>
          </p:spPr>
          <p:style>
            <a:lnRef idx="0"/>
            <a:fillRef idx="0"/>
            <a:effectRef idx="0"/>
            <a:fontRef idx="minor"/>
          </p:style>
          <p:txBody>
            <a:bodyPr lIns="34200" rIns="34200" tIns="17280" bIns="17280"/>
            <a:p>
              <a:pPr algn="ctr">
                <a:lnSpc>
                  <a:spcPct val="140000"/>
                </a:lnSpc>
              </a:pPr>
              <a:r>
                <a:rPr b="0" lang="en-GB" sz="800" spc="-1" strike="noStrike">
                  <a:solidFill>
                    <a:srgbClr val="7f7f7f"/>
                  </a:solidFill>
                  <a:latin typeface="Montserrat Light"/>
                  <a:ea typeface="Montserrat Light"/>
                </a:rPr>
                <a:t>Fast monetary transfers/anchors.</a:t>
              </a:r>
              <a:endParaRPr b="0" lang="en-GB" sz="800" spc="-1" strike="noStrike">
                <a:latin typeface="Arial"/>
              </a:endParaRPr>
            </a:p>
          </p:txBody>
        </p:sp>
        <p:sp>
          <p:nvSpPr>
            <p:cNvPr id="479" name="CustomShape 7"/>
            <p:cNvSpPr/>
            <p:nvPr/>
          </p:nvSpPr>
          <p:spPr>
            <a:xfrm>
              <a:off x="4670280" y="3665160"/>
              <a:ext cx="123300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Cost</a:t>
              </a:r>
              <a:endParaRPr b="0" lang="en-GB" sz="1200" spc="-1" strike="noStrike">
                <a:latin typeface="Arial"/>
              </a:endParaRPr>
            </a:p>
          </p:txBody>
        </p:sp>
        <p:sp>
          <p:nvSpPr>
            <p:cNvPr id="480" name="CustomShape 8"/>
            <p:cNvSpPr/>
            <p:nvPr/>
          </p:nvSpPr>
          <p:spPr>
            <a:xfrm>
              <a:off x="4665960" y="3884400"/>
              <a:ext cx="1233000" cy="371520"/>
            </a:xfrm>
            <a:prstGeom prst="rect">
              <a:avLst/>
            </a:prstGeom>
            <a:noFill/>
            <a:ln>
              <a:noFill/>
            </a:ln>
          </p:spPr>
          <p:style>
            <a:lnRef idx="0"/>
            <a:fillRef idx="0"/>
            <a:effectRef idx="0"/>
            <a:fontRef idx="minor"/>
          </p:style>
          <p:txBody>
            <a:bodyPr lIns="34200" rIns="34200" tIns="17280" bIns="17280"/>
            <a:p>
              <a:pPr algn="ctr">
                <a:lnSpc>
                  <a:spcPct val="140000"/>
                </a:lnSpc>
              </a:pPr>
              <a:r>
                <a:rPr b="0" lang="en-GB" sz="800" spc="-1" strike="noStrike">
                  <a:solidFill>
                    <a:srgbClr val="7f7f7f"/>
                  </a:solidFill>
                  <a:latin typeface="Montserrat Light"/>
                  <a:ea typeface="Montserrat Light"/>
                </a:rPr>
                <a:t>&lt;0.00001$</a:t>
              </a:r>
              <a:endParaRPr b="0" lang="en-GB" sz="800" spc="-1" strike="noStrike">
                <a:latin typeface="Arial"/>
              </a:endParaRPr>
            </a:p>
          </p:txBody>
        </p:sp>
        <p:sp>
          <p:nvSpPr>
            <p:cNvPr id="481" name="CustomShape 9"/>
            <p:cNvSpPr/>
            <p:nvPr/>
          </p:nvSpPr>
          <p:spPr>
            <a:xfrm>
              <a:off x="6554880" y="3665160"/>
              <a:ext cx="123300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Consensus</a:t>
              </a:r>
              <a:endParaRPr b="0" lang="en-GB" sz="1200" spc="-1" strike="noStrike">
                <a:latin typeface="Arial"/>
              </a:endParaRPr>
            </a:p>
          </p:txBody>
        </p:sp>
        <p:sp>
          <p:nvSpPr>
            <p:cNvPr id="482" name="CustomShape 10"/>
            <p:cNvSpPr/>
            <p:nvPr/>
          </p:nvSpPr>
          <p:spPr>
            <a:xfrm>
              <a:off x="6571080" y="3884400"/>
              <a:ext cx="1233000" cy="371520"/>
            </a:xfrm>
            <a:prstGeom prst="rect">
              <a:avLst/>
            </a:prstGeom>
            <a:noFill/>
            <a:ln>
              <a:noFill/>
            </a:ln>
          </p:spPr>
          <p:style>
            <a:lnRef idx="0"/>
            <a:fillRef idx="0"/>
            <a:effectRef idx="0"/>
            <a:fontRef idx="minor"/>
          </p:style>
          <p:txBody>
            <a:bodyPr lIns="34200" rIns="34200" tIns="17280" bIns="17280"/>
            <a:p>
              <a:pPr algn="ctr">
                <a:lnSpc>
                  <a:spcPct val="140000"/>
                </a:lnSpc>
              </a:pPr>
              <a:r>
                <a:rPr b="0" lang="en-GB" sz="800" spc="-1" strike="noStrike">
                  <a:solidFill>
                    <a:srgbClr val="7f7f7f"/>
                  </a:solidFill>
                  <a:latin typeface="Montserrat Light"/>
                  <a:ea typeface="Montserrat Light"/>
                </a:rPr>
                <a:t>Ripple consensus algorithm.</a:t>
              </a:r>
              <a:endParaRPr b="0" lang="en-GB" sz="800" spc="-1" strike="noStrike">
                <a:latin typeface="Arial"/>
              </a:endParaRPr>
            </a:p>
          </p:txBody>
        </p:sp>
      </p:grpSp>
      <p:sp>
        <p:nvSpPr>
          <p:cNvPr id="483" name="CustomShape 11"/>
          <p:cNvSpPr/>
          <p:nvPr/>
        </p:nvSpPr>
        <p:spPr>
          <a:xfrm>
            <a:off x="-1391400" y="759240"/>
            <a:ext cx="7017840" cy="8650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2700" spc="-1" strike="noStrike">
                <a:solidFill>
                  <a:srgbClr val="000000"/>
                </a:solidFill>
                <a:latin typeface="Montserrat"/>
                <a:ea typeface="Montserrat"/>
              </a:rPr>
              <a:t>Stellar</a:t>
            </a:r>
            <a:endParaRPr b="0" lang="en-GB" sz="2700" spc="-1" strike="noStrike">
              <a:latin typeface="Arial"/>
            </a:endParaRPr>
          </a:p>
        </p:txBody>
      </p:sp>
      <p:sp>
        <p:nvSpPr>
          <p:cNvPr id="484" name="CustomShape 12"/>
          <p:cNvSpPr/>
          <p:nvPr/>
        </p:nvSpPr>
        <p:spPr>
          <a:xfrm>
            <a:off x="1580040" y="1161720"/>
            <a:ext cx="5619960" cy="328320"/>
          </a:xfrm>
          <a:prstGeom prst="rect">
            <a:avLst/>
          </a:prstGeom>
          <a:noFill/>
          <a:ln>
            <a:noFill/>
          </a:ln>
        </p:spPr>
        <p:style>
          <a:lnRef idx="0"/>
          <a:fillRef idx="0"/>
          <a:effectRef idx="0"/>
          <a:fontRef idx="minor"/>
        </p:style>
        <p:txBody>
          <a:bodyPr lIns="34200" rIns="34200" tIns="17280" bIns="17280"/>
          <a:p>
            <a:pPr>
              <a:lnSpc>
                <a:spcPct val="150000"/>
              </a:lnSpc>
            </a:pPr>
            <a:r>
              <a:rPr b="0" lang="en-GB" sz="700" spc="-1" strike="noStrike">
                <a:solidFill>
                  <a:srgbClr val="7f7f7f"/>
                </a:solidFill>
                <a:latin typeface="Montserrat"/>
                <a:ea typeface="Montserrat"/>
              </a:rPr>
              <a:t>The Stellar Consensus Protocol: A Federated Model for Internet-Level Consensus </a:t>
            </a:r>
            <a:endParaRPr b="0" lang="en-GB" sz="700" spc="-1" strike="noStrike">
              <a:latin typeface="Arial"/>
            </a:endParaRPr>
          </a:p>
        </p:txBody>
      </p:sp>
      <p:grpSp>
        <p:nvGrpSpPr>
          <p:cNvPr id="485" name="Group 13"/>
          <p:cNvGrpSpPr/>
          <p:nvPr/>
        </p:nvGrpSpPr>
        <p:grpSpPr>
          <a:xfrm>
            <a:off x="2189520" y="2606040"/>
            <a:ext cx="685800" cy="685440"/>
            <a:chOff x="2189520" y="2606040"/>
            <a:chExt cx="685800" cy="685440"/>
          </a:xfrm>
        </p:grpSpPr>
        <p:sp>
          <p:nvSpPr>
            <p:cNvPr id="486" name="CustomShape 14"/>
            <p:cNvSpPr/>
            <p:nvPr/>
          </p:nvSpPr>
          <p:spPr>
            <a:xfrm>
              <a:off x="2189520" y="2949120"/>
              <a:ext cx="685800" cy="360"/>
            </a:xfrm>
            <a:custGeom>
              <a:avLst/>
              <a:gdLst/>
              <a:ahLst/>
              <a:rect l="l" t="t" r="r" b="b"/>
              <a:pathLst>
                <a:path w="21600" h="21600">
                  <a:moveTo>
                    <a:pt x="0" y="0"/>
                  </a:moveTo>
                  <a:lnTo>
                    <a:pt x="21600" y="21600"/>
                  </a:lnTo>
                </a:path>
              </a:pathLst>
            </a:custGeom>
            <a:noFill/>
            <a:ln w="9360">
              <a:solidFill>
                <a:schemeClr val="dk1"/>
              </a:solidFill>
              <a:miter/>
            </a:ln>
          </p:spPr>
          <p:style>
            <a:lnRef idx="0"/>
            <a:fillRef idx="0"/>
            <a:effectRef idx="0"/>
            <a:fontRef idx="minor"/>
          </p:style>
        </p:sp>
        <p:sp>
          <p:nvSpPr>
            <p:cNvPr id="487" name="CustomShape 15"/>
            <p:cNvSpPr/>
            <p:nvPr/>
          </p:nvSpPr>
          <p:spPr>
            <a:xfrm>
              <a:off x="2523960" y="2606040"/>
              <a:ext cx="360" cy="685440"/>
            </a:xfrm>
            <a:custGeom>
              <a:avLst/>
              <a:gdLst/>
              <a:ahLst/>
              <a:rect l="l" t="t" r="r" b="b"/>
              <a:pathLst>
                <a:path w="21600" h="21600">
                  <a:moveTo>
                    <a:pt x="0" y="0"/>
                  </a:moveTo>
                  <a:lnTo>
                    <a:pt x="21600" y="21600"/>
                  </a:lnTo>
                </a:path>
              </a:pathLst>
            </a:custGeom>
            <a:noFill/>
            <a:ln w="9360">
              <a:solidFill>
                <a:schemeClr val="dk1"/>
              </a:solidFill>
              <a:miter/>
            </a:ln>
          </p:spPr>
          <p:style>
            <a:lnRef idx="0"/>
            <a:fillRef idx="0"/>
            <a:effectRef idx="0"/>
            <a:fontRef idx="minor"/>
          </p:style>
        </p:sp>
      </p:grpSp>
      <p:grpSp>
        <p:nvGrpSpPr>
          <p:cNvPr id="488" name="Group 16"/>
          <p:cNvGrpSpPr/>
          <p:nvPr/>
        </p:nvGrpSpPr>
        <p:grpSpPr>
          <a:xfrm>
            <a:off x="1020960" y="1793520"/>
            <a:ext cx="3265920" cy="2413440"/>
            <a:chOff x="1020960" y="1793520"/>
            <a:chExt cx="3265920" cy="2413440"/>
          </a:xfrm>
        </p:grpSpPr>
        <p:sp>
          <p:nvSpPr>
            <p:cNvPr id="489" name="CustomShape 17"/>
            <p:cNvSpPr/>
            <p:nvPr/>
          </p:nvSpPr>
          <p:spPr>
            <a:xfrm>
              <a:off x="1467720" y="1793520"/>
              <a:ext cx="339480" cy="339480"/>
            </a:xfrm>
            <a:custGeom>
              <a:avLst/>
              <a:gdLst/>
              <a:ahLst/>
              <a:rect l="l" t="t" r="r" b="b"/>
              <a:pathLst>
                <a:path w="21600" h="2160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dk2"/>
            </a:solidFill>
            <a:ln>
              <a:noFill/>
            </a:ln>
          </p:spPr>
          <p:style>
            <a:lnRef idx="0"/>
            <a:fillRef idx="0"/>
            <a:effectRef idx="0"/>
            <a:fontRef idx="minor"/>
          </p:style>
        </p:sp>
        <p:sp>
          <p:nvSpPr>
            <p:cNvPr id="490" name="CustomShape 18"/>
            <p:cNvSpPr/>
            <p:nvPr/>
          </p:nvSpPr>
          <p:spPr>
            <a:xfrm>
              <a:off x="1130040" y="2208240"/>
              <a:ext cx="101520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TPS</a:t>
              </a:r>
              <a:endParaRPr b="0" lang="en-GB" sz="1200" spc="-1" strike="noStrike">
                <a:latin typeface="Arial"/>
              </a:endParaRPr>
            </a:p>
          </p:txBody>
        </p:sp>
        <p:sp>
          <p:nvSpPr>
            <p:cNvPr id="491" name="CustomShape 19"/>
            <p:cNvSpPr/>
            <p:nvPr/>
          </p:nvSpPr>
          <p:spPr>
            <a:xfrm>
              <a:off x="1020960" y="2409120"/>
              <a:ext cx="1233000" cy="371520"/>
            </a:xfrm>
            <a:prstGeom prst="rect">
              <a:avLst/>
            </a:prstGeom>
            <a:noFill/>
            <a:ln>
              <a:noFill/>
            </a:ln>
          </p:spPr>
          <p:style>
            <a:lnRef idx="0"/>
            <a:fillRef idx="0"/>
            <a:effectRef idx="0"/>
            <a:fontRef idx="minor"/>
          </p:style>
          <p:txBody>
            <a:bodyPr lIns="34200" rIns="34200" tIns="17280" bIns="17280"/>
            <a:p>
              <a:pPr algn="ctr">
                <a:lnSpc>
                  <a:spcPct val="140000"/>
                </a:lnSpc>
              </a:pPr>
              <a:r>
                <a:rPr b="0" lang="en-GB" sz="800" spc="-1" strike="noStrike">
                  <a:solidFill>
                    <a:srgbClr val="7f7f7f"/>
                  </a:solidFill>
                  <a:latin typeface="Montserrat Light"/>
                  <a:ea typeface="Montserrat Light"/>
                </a:rPr>
                <a:t>1,000</a:t>
              </a:r>
              <a:endParaRPr b="0" lang="en-GB" sz="800" spc="-1" strike="noStrike">
                <a:latin typeface="Arial"/>
              </a:endParaRPr>
            </a:p>
          </p:txBody>
        </p:sp>
        <p:sp>
          <p:nvSpPr>
            <p:cNvPr id="492" name="CustomShape 20"/>
            <p:cNvSpPr/>
            <p:nvPr/>
          </p:nvSpPr>
          <p:spPr>
            <a:xfrm>
              <a:off x="3047760" y="2208240"/>
              <a:ext cx="105624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Permission</a:t>
              </a:r>
              <a:endParaRPr b="0" lang="en-GB" sz="1200" spc="-1" strike="noStrike">
                <a:latin typeface="Arial"/>
              </a:endParaRPr>
            </a:p>
          </p:txBody>
        </p:sp>
        <p:sp>
          <p:nvSpPr>
            <p:cNvPr id="493" name="CustomShape 21"/>
            <p:cNvSpPr/>
            <p:nvPr/>
          </p:nvSpPr>
          <p:spPr>
            <a:xfrm>
              <a:off x="2922120" y="2409120"/>
              <a:ext cx="1233000" cy="371520"/>
            </a:xfrm>
            <a:prstGeom prst="rect">
              <a:avLst/>
            </a:prstGeom>
            <a:noFill/>
            <a:ln>
              <a:noFill/>
            </a:ln>
          </p:spPr>
          <p:style>
            <a:lnRef idx="0"/>
            <a:fillRef idx="0"/>
            <a:effectRef idx="0"/>
            <a:fontRef idx="minor"/>
          </p:style>
          <p:txBody>
            <a:bodyPr lIns="34200" rIns="34200" tIns="17280" bIns="17280"/>
            <a:p>
              <a:pPr algn="ctr">
                <a:lnSpc>
                  <a:spcPct val="140000"/>
                </a:lnSpc>
              </a:pPr>
              <a:r>
                <a:rPr b="0" lang="en-GB" sz="800" spc="-1" strike="noStrike">
                  <a:solidFill>
                    <a:srgbClr val="7f7f7f"/>
                  </a:solidFill>
                  <a:latin typeface="Montserrat Light"/>
                  <a:ea typeface="Montserrat Light"/>
                </a:rPr>
                <a:t>Permissionless.</a:t>
              </a:r>
              <a:endParaRPr b="0" lang="en-GB" sz="800" spc="-1" strike="noStrike">
                <a:latin typeface="Arial"/>
              </a:endParaRPr>
            </a:p>
          </p:txBody>
        </p:sp>
        <p:sp>
          <p:nvSpPr>
            <p:cNvPr id="494" name="CustomShape 22"/>
            <p:cNvSpPr/>
            <p:nvPr/>
          </p:nvSpPr>
          <p:spPr>
            <a:xfrm>
              <a:off x="1096560" y="3634560"/>
              <a:ext cx="108216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Block Size</a:t>
              </a:r>
              <a:endParaRPr b="0" lang="en-GB" sz="1200" spc="-1" strike="noStrike">
                <a:latin typeface="Arial"/>
              </a:endParaRPr>
            </a:p>
            <a:p>
              <a:pPr algn="ctr">
                <a:lnSpc>
                  <a:spcPct val="100000"/>
                </a:lnSpc>
              </a:pPr>
              <a:endParaRPr b="0" lang="en-GB" sz="1200" spc="-1" strike="noStrike">
                <a:latin typeface="Arial"/>
              </a:endParaRPr>
            </a:p>
          </p:txBody>
        </p:sp>
        <p:sp>
          <p:nvSpPr>
            <p:cNvPr id="495" name="CustomShape 23"/>
            <p:cNvSpPr/>
            <p:nvPr/>
          </p:nvSpPr>
          <p:spPr>
            <a:xfrm>
              <a:off x="1020960" y="3835440"/>
              <a:ext cx="1233000" cy="371520"/>
            </a:xfrm>
            <a:prstGeom prst="rect">
              <a:avLst/>
            </a:prstGeom>
            <a:noFill/>
            <a:ln>
              <a:noFill/>
            </a:ln>
          </p:spPr>
          <p:style>
            <a:lnRef idx="0"/>
            <a:fillRef idx="0"/>
            <a:effectRef idx="0"/>
            <a:fontRef idx="minor"/>
          </p:style>
          <p:txBody>
            <a:bodyPr lIns="34200" rIns="34200" tIns="17280" bIns="17280"/>
            <a:p>
              <a:pPr algn="ctr">
                <a:lnSpc>
                  <a:spcPct val="140000"/>
                </a:lnSpc>
              </a:pPr>
              <a:r>
                <a:rPr b="0" lang="en-GB" sz="800" spc="-1" strike="noStrike">
                  <a:solidFill>
                    <a:srgbClr val="7f7f7f"/>
                  </a:solidFill>
                  <a:latin typeface="Montserrat Light"/>
                  <a:ea typeface="Montserrat Light"/>
                </a:rPr>
                <a:t>N/A</a:t>
              </a:r>
              <a:endParaRPr b="0" lang="en-GB" sz="800" spc="-1" strike="noStrike">
                <a:latin typeface="Arial"/>
              </a:endParaRPr>
            </a:p>
          </p:txBody>
        </p:sp>
        <p:sp>
          <p:nvSpPr>
            <p:cNvPr id="496" name="CustomShape 24"/>
            <p:cNvSpPr/>
            <p:nvPr/>
          </p:nvSpPr>
          <p:spPr>
            <a:xfrm>
              <a:off x="2922120" y="3634560"/>
              <a:ext cx="123300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Block Time</a:t>
              </a:r>
              <a:endParaRPr b="0" lang="en-GB" sz="1200" spc="-1" strike="noStrike">
                <a:latin typeface="Arial"/>
              </a:endParaRPr>
            </a:p>
            <a:p>
              <a:pPr algn="ctr">
                <a:lnSpc>
                  <a:spcPct val="100000"/>
                </a:lnSpc>
              </a:pPr>
              <a:endParaRPr b="0" lang="en-GB" sz="1200" spc="-1" strike="noStrike">
                <a:latin typeface="Arial"/>
              </a:endParaRPr>
            </a:p>
          </p:txBody>
        </p:sp>
        <p:sp>
          <p:nvSpPr>
            <p:cNvPr id="497" name="CustomShape 25"/>
            <p:cNvSpPr/>
            <p:nvPr/>
          </p:nvSpPr>
          <p:spPr>
            <a:xfrm>
              <a:off x="2784960" y="3835440"/>
              <a:ext cx="1501920" cy="371520"/>
            </a:xfrm>
            <a:prstGeom prst="rect">
              <a:avLst/>
            </a:prstGeom>
            <a:noFill/>
            <a:ln>
              <a:noFill/>
            </a:ln>
          </p:spPr>
          <p:style>
            <a:lnRef idx="0"/>
            <a:fillRef idx="0"/>
            <a:effectRef idx="0"/>
            <a:fontRef idx="minor"/>
          </p:style>
          <p:txBody>
            <a:bodyPr lIns="34200" rIns="34200" tIns="17280" bIns="17280"/>
            <a:p>
              <a:pPr algn="ctr">
                <a:lnSpc>
                  <a:spcPct val="140000"/>
                </a:lnSpc>
              </a:pPr>
              <a:r>
                <a:rPr b="0" lang="en-GB" sz="800" spc="-1" strike="noStrike">
                  <a:solidFill>
                    <a:srgbClr val="7f7f7f"/>
                  </a:solidFill>
                  <a:latin typeface="Montserrat Light"/>
                  <a:ea typeface="Montserrat Light"/>
                </a:rPr>
                <a:t>3-5 seconds</a:t>
              </a:r>
              <a:endParaRPr b="0" lang="en-GB" sz="800" spc="-1" strike="noStrike">
                <a:latin typeface="Arial"/>
              </a:endParaRPr>
            </a:p>
          </p:txBody>
        </p:sp>
      </p:grpSp>
      <p:grpSp>
        <p:nvGrpSpPr>
          <p:cNvPr id="498" name="Group 26"/>
          <p:cNvGrpSpPr/>
          <p:nvPr/>
        </p:nvGrpSpPr>
        <p:grpSpPr>
          <a:xfrm>
            <a:off x="4228920" y="2657520"/>
            <a:ext cx="685800" cy="685440"/>
            <a:chOff x="4228920" y="2657520"/>
            <a:chExt cx="685800" cy="685440"/>
          </a:xfrm>
        </p:grpSpPr>
        <p:sp>
          <p:nvSpPr>
            <p:cNvPr id="499" name="CustomShape 27"/>
            <p:cNvSpPr/>
            <p:nvPr/>
          </p:nvSpPr>
          <p:spPr>
            <a:xfrm>
              <a:off x="4228920" y="3000240"/>
              <a:ext cx="685800" cy="360"/>
            </a:xfrm>
            <a:custGeom>
              <a:avLst/>
              <a:gdLst/>
              <a:ahLst/>
              <a:rect l="l" t="t" r="r" b="b"/>
              <a:pathLst>
                <a:path w="21600" h="21600">
                  <a:moveTo>
                    <a:pt x="0" y="0"/>
                  </a:moveTo>
                  <a:lnTo>
                    <a:pt x="21600" y="21600"/>
                  </a:lnTo>
                </a:path>
              </a:pathLst>
            </a:custGeom>
            <a:noFill/>
            <a:ln w="9360">
              <a:solidFill>
                <a:schemeClr val="dk1"/>
              </a:solidFill>
              <a:miter/>
            </a:ln>
          </p:spPr>
          <p:style>
            <a:lnRef idx="0"/>
            <a:fillRef idx="0"/>
            <a:effectRef idx="0"/>
            <a:fontRef idx="minor"/>
          </p:style>
        </p:sp>
        <p:sp>
          <p:nvSpPr>
            <p:cNvPr id="500" name="CustomShape 28"/>
            <p:cNvSpPr/>
            <p:nvPr/>
          </p:nvSpPr>
          <p:spPr>
            <a:xfrm>
              <a:off x="4563360" y="2657520"/>
              <a:ext cx="360" cy="685440"/>
            </a:xfrm>
            <a:custGeom>
              <a:avLst/>
              <a:gdLst/>
              <a:ahLst/>
              <a:rect l="l" t="t" r="r" b="b"/>
              <a:pathLst>
                <a:path w="21600" h="21600">
                  <a:moveTo>
                    <a:pt x="0" y="0"/>
                  </a:moveTo>
                  <a:lnTo>
                    <a:pt x="21600" y="21600"/>
                  </a:lnTo>
                </a:path>
              </a:pathLst>
            </a:custGeom>
            <a:noFill/>
            <a:ln w="9360">
              <a:solidFill>
                <a:schemeClr val="dk1"/>
              </a:solidFill>
              <a:miter/>
            </a:ln>
          </p:spPr>
          <p:style>
            <a:lnRef idx="0"/>
            <a:fillRef idx="0"/>
            <a:effectRef idx="0"/>
            <a:fontRef idx="minor"/>
          </p:style>
        </p:sp>
      </p:grpSp>
      <p:grpSp>
        <p:nvGrpSpPr>
          <p:cNvPr id="501" name="Group 29"/>
          <p:cNvGrpSpPr/>
          <p:nvPr/>
        </p:nvGrpSpPr>
        <p:grpSpPr>
          <a:xfrm>
            <a:off x="5892480" y="2657520"/>
            <a:ext cx="685800" cy="685440"/>
            <a:chOff x="5892480" y="2657520"/>
            <a:chExt cx="685800" cy="685440"/>
          </a:xfrm>
        </p:grpSpPr>
        <p:sp>
          <p:nvSpPr>
            <p:cNvPr id="502" name="CustomShape 30"/>
            <p:cNvSpPr/>
            <p:nvPr/>
          </p:nvSpPr>
          <p:spPr>
            <a:xfrm>
              <a:off x="5892480" y="3000240"/>
              <a:ext cx="685800" cy="360"/>
            </a:xfrm>
            <a:custGeom>
              <a:avLst/>
              <a:gdLst/>
              <a:ahLst/>
              <a:rect l="l" t="t" r="r" b="b"/>
              <a:pathLst>
                <a:path w="21600" h="21600">
                  <a:moveTo>
                    <a:pt x="0" y="0"/>
                  </a:moveTo>
                  <a:lnTo>
                    <a:pt x="21600" y="21600"/>
                  </a:lnTo>
                </a:path>
              </a:pathLst>
            </a:custGeom>
            <a:noFill/>
            <a:ln w="9360">
              <a:solidFill>
                <a:schemeClr val="dk1"/>
              </a:solidFill>
              <a:miter/>
            </a:ln>
          </p:spPr>
          <p:style>
            <a:lnRef idx="0"/>
            <a:fillRef idx="0"/>
            <a:effectRef idx="0"/>
            <a:fontRef idx="minor"/>
          </p:style>
        </p:sp>
        <p:sp>
          <p:nvSpPr>
            <p:cNvPr id="503" name="CustomShape 31"/>
            <p:cNvSpPr/>
            <p:nvPr/>
          </p:nvSpPr>
          <p:spPr>
            <a:xfrm>
              <a:off x="6226560" y="2657520"/>
              <a:ext cx="360" cy="685440"/>
            </a:xfrm>
            <a:custGeom>
              <a:avLst/>
              <a:gdLst/>
              <a:ahLst/>
              <a:rect l="l" t="t" r="r" b="b"/>
              <a:pathLst>
                <a:path w="21600" h="21600">
                  <a:moveTo>
                    <a:pt x="0" y="0"/>
                  </a:moveTo>
                  <a:lnTo>
                    <a:pt x="21600" y="21600"/>
                  </a:lnTo>
                </a:path>
              </a:pathLst>
            </a:custGeom>
            <a:noFill/>
            <a:ln w="9360">
              <a:solidFill>
                <a:schemeClr val="dk1"/>
              </a:solidFill>
              <a:miter/>
            </a:ln>
          </p:spPr>
          <p:style>
            <a:lnRef idx="0"/>
            <a:fillRef idx="0"/>
            <a:effectRef idx="0"/>
            <a:fontRef idx="minor"/>
          </p:style>
        </p:sp>
      </p:grpSp>
      <p:sp>
        <p:nvSpPr>
          <p:cNvPr id="504" name="CustomShape 32"/>
          <p:cNvSpPr/>
          <p:nvPr/>
        </p:nvSpPr>
        <p:spPr>
          <a:xfrm>
            <a:off x="7859160" y="191160"/>
            <a:ext cx="828720" cy="268920"/>
          </a:xfrm>
          <a:prstGeom prst="rect">
            <a:avLst/>
          </a:prstGeom>
          <a:solidFill>
            <a:schemeClr val="lt2"/>
          </a:solidFill>
          <a:ln>
            <a:noFill/>
          </a:ln>
        </p:spPr>
        <p:style>
          <a:lnRef idx="0"/>
          <a:fillRef idx="0"/>
          <a:effectRef idx="0"/>
          <a:fontRef idx="minor"/>
        </p:style>
      </p:sp>
      <p:pic>
        <p:nvPicPr>
          <p:cNvPr id="505" name="Google Shape;766;p140" descr=""/>
          <p:cNvPicPr/>
          <p:nvPr/>
        </p:nvPicPr>
        <p:blipFill>
          <a:blip r:embed="rId1"/>
          <a:stretch/>
        </p:blipFill>
        <p:spPr>
          <a:xfrm>
            <a:off x="3266640" y="1742040"/>
            <a:ext cx="488880" cy="488880"/>
          </a:xfrm>
          <a:prstGeom prst="rect">
            <a:avLst/>
          </a:prstGeom>
          <a:ln>
            <a:noFill/>
          </a:ln>
        </p:spPr>
      </p:pic>
      <p:pic>
        <p:nvPicPr>
          <p:cNvPr id="506" name="Google Shape;767;p140" descr=""/>
          <p:cNvPicPr/>
          <p:nvPr/>
        </p:nvPicPr>
        <p:blipFill>
          <a:blip r:embed="rId2"/>
          <a:stretch/>
        </p:blipFill>
        <p:spPr>
          <a:xfrm>
            <a:off x="5038200" y="1750680"/>
            <a:ext cx="488880" cy="429120"/>
          </a:xfrm>
          <a:prstGeom prst="rect">
            <a:avLst/>
          </a:prstGeom>
          <a:ln>
            <a:noFill/>
          </a:ln>
        </p:spPr>
      </p:pic>
      <p:pic>
        <p:nvPicPr>
          <p:cNvPr id="507" name="Google Shape;768;p140" descr=""/>
          <p:cNvPicPr/>
          <p:nvPr/>
        </p:nvPicPr>
        <p:blipFill>
          <a:blip r:embed="rId3"/>
          <a:srcRect l="0" t="0" r="0" b="18307"/>
          <a:stretch/>
        </p:blipFill>
        <p:spPr>
          <a:xfrm>
            <a:off x="1311120" y="3146400"/>
            <a:ext cx="598680" cy="488880"/>
          </a:xfrm>
          <a:prstGeom prst="rect">
            <a:avLst/>
          </a:prstGeom>
          <a:ln>
            <a:noFill/>
          </a:ln>
        </p:spPr>
      </p:pic>
      <p:pic>
        <p:nvPicPr>
          <p:cNvPr id="508" name="Google Shape;769;p140" descr=""/>
          <p:cNvPicPr/>
          <p:nvPr/>
        </p:nvPicPr>
        <p:blipFill>
          <a:blip r:embed="rId4"/>
          <a:stretch/>
        </p:blipFill>
        <p:spPr>
          <a:xfrm>
            <a:off x="3296520" y="3227040"/>
            <a:ext cx="429120" cy="429120"/>
          </a:xfrm>
          <a:prstGeom prst="rect">
            <a:avLst/>
          </a:prstGeom>
          <a:ln>
            <a:noFill/>
          </a:ln>
        </p:spPr>
      </p:pic>
      <p:pic>
        <p:nvPicPr>
          <p:cNvPr id="509" name="Google Shape;770;p140" descr=""/>
          <p:cNvPicPr/>
          <p:nvPr/>
        </p:nvPicPr>
        <p:blipFill>
          <a:blip r:embed="rId5"/>
          <a:stretch/>
        </p:blipFill>
        <p:spPr>
          <a:xfrm>
            <a:off x="7017480" y="3258720"/>
            <a:ext cx="459360" cy="459360"/>
          </a:xfrm>
          <a:prstGeom prst="rect">
            <a:avLst/>
          </a:prstGeom>
          <a:ln>
            <a:noFill/>
          </a:ln>
        </p:spPr>
      </p:pic>
      <p:sp>
        <p:nvSpPr>
          <p:cNvPr id="510" name="CustomShape 33"/>
          <p:cNvSpPr/>
          <p:nvPr/>
        </p:nvSpPr>
        <p:spPr>
          <a:xfrm>
            <a:off x="3947040" y="4633560"/>
            <a:ext cx="718560" cy="268920"/>
          </a:xfrm>
          <a:prstGeom prst="rect">
            <a:avLst/>
          </a:prstGeom>
          <a:noFill/>
          <a:ln>
            <a:noFill/>
          </a:ln>
        </p:spPr>
        <p:style>
          <a:lnRef idx="0"/>
          <a:fillRef idx="0"/>
          <a:effectRef idx="0"/>
          <a:fontRef idx="minor"/>
        </p:style>
        <p:txBody>
          <a:bodyPr lIns="34200" rIns="34200" tIns="34200" bIns="34200"/>
          <a:p>
            <a:pPr>
              <a:lnSpc>
                <a:spcPct val="100000"/>
              </a:lnSpc>
            </a:pPr>
            <a:r>
              <a:rPr b="0" lang="en-GB" sz="500" spc="-1" strike="noStrike">
                <a:solidFill>
                  <a:srgbClr val="000000"/>
                </a:solidFill>
                <a:latin typeface="Arial"/>
                <a:ea typeface="Arial"/>
              </a:rPr>
              <a:t> </a:t>
            </a:r>
            <a:r>
              <a:rPr b="0" lang="en-GB" sz="500" spc="-1" strike="noStrike">
                <a:solidFill>
                  <a:srgbClr val="000000"/>
                </a:solidFill>
                <a:latin typeface="Arial"/>
                <a:ea typeface="Arial"/>
              </a:rPr>
              <a:t>bit.ly/2AoYTDi</a:t>
            </a:r>
            <a:endParaRPr b="0" lang="en-GB" sz="500" spc="-1" strike="noStrike">
              <a:latin typeface="Arial"/>
            </a:endParaRPr>
          </a:p>
        </p:txBody>
      </p:sp>
      <p:pic>
        <p:nvPicPr>
          <p:cNvPr id="511" name="Google Shape;772;p140" descr=""/>
          <p:cNvPicPr/>
          <p:nvPr/>
        </p:nvPicPr>
        <p:blipFill>
          <a:blip r:embed="rId6"/>
          <a:stretch/>
        </p:blipFill>
        <p:spPr>
          <a:xfrm>
            <a:off x="5052960" y="3211920"/>
            <a:ext cx="459360" cy="459360"/>
          </a:xfrm>
          <a:prstGeom prst="rect">
            <a:avLst/>
          </a:prstGeom>
          <a:ln>
            <a:noFill/>
          </a:ln>
        </p:spPr>
      </p:pic>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12" name="Group 1"/>
          <p:cNvGrpSpPr/>
          <p:nvPr/>
        </p:nvGrpSpPr>
        <p:grpSpPr>
          <a:xfrm>
            <a:off x="4665960" y="1744200"/>
            <a:ext cx="3138120" cy="2511720"/>
            <a:chOff x="4665960" y="1744200"/>
            <a:chExt cx="3138120" cy="2511720"/>
          </a:xfrm>
        </p:grpSpPr>
        <p:sp>
          <p:nvSpPr>
            <p:cNvPr id="513" name="CustomShape 2"/>
            <p:cNvSpPr/>
            <p:nvPr/>
          </p:nvSpPr>
          <p:spPr>
            <a:xfrm>
              <a:off x="7017480" y="1744200"/>
              <a:ext cx="340200" cy="293040"/>
            </a:xfrm>
            <a:custGeom>
              <a:avLst/>
              <a:gdLst/>
              <a:ahLst/>
              <a:rect l="l" t="t" r="r" b="b"/>
              <a:pathLst>
                <a:path w="20683" h="20545">
                  <a:moveTo>
                    <a:pt x="9621" y="9676"/>
                  </a:moveTo>
                  <a:cubicBezTo>
                    <a:pt x="9621" y="9676"/>
                    <a:pt x="9621" y="9675"/>
                    <a:pt x="9621" y="9675"/>
                  </a:cubicBezTo>
                  <a:lnTo>
                    <a:pt x="9620" y="9674"/>
                  </a:lnTo>
                  <a:cubicBezTo>
                    <a:pt x="9620" y="9674"/>
                    <a:pt x="9621" y="9676"/>
                    <a:pt x="9621" y="9676"/>
                  </a:cubicBezTo>
                  <a:close/>
                  <a:moveTo>
                    <a:pt x="19582" y="1266"/>
                  </a:moveTo>
                  <a:cubicBezTo>
                    <a:pt x="18115" y="-422"/>
                    <a:pt x="15737" y="-422"/>
                    <a:pt x="14270" y="1266"/>
                  </a:cubicBezTo>
                  <a:lnTo>
                    <a:pt x="14934" y="2030"/>
                  </a:lnTo>
                  <a:cubicBezTo>
                    <a:pt x="16034" y="765"/>
                    <a:pt x="17818" y="765"/>
                    <a:pt x="18918" y="2030"/>
                  </a:cubicBezTo>
                  <a:cubicBezTo>
                    <a:pt x="20019" y="3297"/>
                    <a:pt x="20019" y="5351"/>
                    <a:pt x="18918" y="6618"/>
                  </a:cubicBezTo>
                  <a:lnTo>
                    <a:pt x="8956" y="17881"/>
                  </a:lnTo>
                  <a:lnTo>
                    <a:pt x="9621" y="18645"/>
                  </a:lnTo>
                  <a:lnTo>
                    <a:pt x="19582" y="7382"/>
                  </a:lnTo>
                  <a:cubicBezTo>
                    <a:pt x="21050" y="5693"/>
                    <a:pt x="21050" y="2955"/>
                    <a:pt x="19582" y="1266"/>
                  </a:cubicBezTo>
                  <a:moveTo>
                    <a:pt x="2315" y="17881"/>
                  </a:moveTo>
                  <a:cubicBezTo>
                    <a:pt x="481" y="15770"/>
                    <a:pt x="481" y="12551"/>
                    <a:pt x="2315" y="10439"/>
                  </a:cubicBezTo>
                  <a:cubicBezTo>
                    <a:pt x="2317" y="10437"/>
                    <a:pt x="2320" y="10434"/>
                    <a:pt x="2323" y="10431"/>
                  </a:cubicBezTo>
                  <a:lnTo>
                    <a:pt x="2323" y="10431"/>
                  </a:lnTo>
                  <a:lnTo>
                    <a:pt x="9289" y="2413"/>
                  </a:lnTo>
                  <a:cubicBezTo>
                    <a:pt x="9472" y="2201"/>
                    <a:pt x="9472" y="1859"/>
                    <a:pt x="9289" y="1648"/>
                  </a:cubicBezTo>
                  <a:cubicBezTo>
                    <a:pt x="9105" y="1437"/>
                    <a:pt x="8808" y="1437"/>
                    <a:pt x="8624" y="1648"/>
                  </a:cubicBezTo>
                  <a:lnTo>
                    <a:pt x="1651" y="9675"/>
                  </a:lnTo>
                  <a:cubicBezTo>
                    <a:pt x="-550" y="12208"/>
                    <a:pt x="-550" y="16112"/>
                    <a:pt x="1651" y="18645"/>
                  </a:cubicBezTo>
                  <a:cubicBezTo>
                    <a:pt x="3852" y="21178"/>
                    <a:pt x="7420" y="21178"/>
                    <a:pt x="9621" y="18645"/>
                  </a:cubicBezTo>
                  <a:lnTo>
                    <a:pt x="8948" y="17889"/>
                  </a:lnTo>
                  <a:cubicBezTo>
                    <a:pt x="7114" y="19991"/>
                    <a:pt x="4147" y="19989"/>
                    <a:pt x="2315" y="17881"/>
                  </a:cubicBezTo>
                  <a:moveTo>
                    <a:pt x="6300" y="13497"/>
                  </a:moveTo>
                  <a:cubicBezTo>
                    <a:pt x="7033" y="14341"/>
                    <a:pt x="8223" y="14341"/>
                    <a:pt x="8956" y="13497"/>
                  </a:cubicBezTo>
                  <a:lnTo>
                    <a:pt x="13937" y="7764"/>
                  </a:lnTo>
                  <a:cubicBezTo>
                    <a:pt x="14121" y="7553"/>
                    <a:pt x="14121" y="7211"/>
                    <a:pt x="13937" y="7000"/>
                  </a:cubicBezTo>
                  <a:cubicBezTo>
                    <a:pt x="13754" y="6789"/>
                    <a:pt x="13457" y="6789"/>
                    <a:pt x="13273" y="7000"/>
                  </a:cubicBezTo>
                  <a:lnTo>
                    <a:pt x="8292" y="12732"/>
                  </a:lnTo>
                  <a:cubicBezTo>
                    <a:pt x="7926" y="13155"/>
                    <a:pt x="7331" y="13155"/>
                    <a:pt x="6964" y="12732"/>
                  </a:cubicBezTo>
                  <a:cubicBezTo>
                    <a:pt x="6597" y="12310"/>
                    <a:pt x="6597" y="11626"/>
                    <a:pt x="6964" y="11204"/>
                  </a:cubicBezTo>
                  <a:lnTo>
                    <a:pt x="8292" y="9675"/>
                  </a:lnTo>
                  <a:lnTo>
                    <a:pt x="14934" y="2030"/>
                  </a:lnTo>
                  <a:lnTo>
                    <a:pt x="14270" y="1266"/>
                  </a:lnTo>
                  <a:lnTo>
                    <a:pt x="6300" y="10439"/>
                  </a:lnTo>
                  <a:cubicBezTo>
                    <a:pt x="5566" y="11284"/>
                    <a:pt x="5566" y="12653"/>
                    <a:pt x="6300" y="13497"/>
                  </a:cubicBezTo>
                </a:path>
              </a:pathLst>
            </a:custGeom>
            <a:solidFill>
              <a:schemeClr val="dk2"/>
            </a:solidFill>
            <a:ln>
              <a:noFill/>
            </a:ln>
          </p:spPr>
          <p:style>
            <a:lnRef idx="0"/>
            <a:fillRef idx="0"/>
            <a:effectRef idx="0"/>
            <a:fontRef idx="minor"/>
          </p:style>
        </p:sp>
        <p:sp>
          <p:nvSpPr>
            <p:cNvPr id="514" name="CustomShape 3"/>
            <p:cNvSpPr/>
            <p:nvPr/>
          </p:nvSpPr>
          <p:spPr>
            <a:xfrm>
              <a:off x="4779000" y="2135880"/>
              <a:ext cx="101520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Privacy</a:t>
              </a:r>
              <a:endParaRPr b="0" lang="en-GB" sz="1200" spc="-1" strike="noStrike">
                <a:latin typeface="Arial"/>
              </a:endParaRPr>
            </a:p>
          </p:txBody>
        </p:sp>
        <p:sp>
          <p:nvSpPr>
            <p:cNvPr id="515" name="CustomShape 4"/>
            <p:cNvSpPr/>
            <p:nvPr/>
          </p:nvSpPr>
          <p:spPr>
            <a:xfrm>
              <a:off x="4670280" y="2336760"/>
              <a:ext cx="1233000" cy="371520"/>
            </a:xfrm>
            <a:prstGeom prst="rect">
              <a:avLst/>
            </a:prstGeom>
            <a:noFill/>
            <a:ln>
              <a:noFill/>
            </a:ln>
          </p:spPr>
          <p:style>
            <a:lnRef idx="0"/>
            <a:fillRef idx="0"/>
            <a:effectRef idx="0"/>
            <a:fontRef idx="minor"/>
          </p:style>
          <p:txBody>
            <a:bodyPr lIns="34200" rIns="34200" tIns="17280" bIns="17280"/>
            <a:p>
              <a:pPr algn="ctr">
                <a:lnSpc>
                  <a:spcPct val="140000"/>
                </a:lnSpc>
              </a:pPr>
              <a:endParaRPr b="0" lang="en-GB" sz="1800" spc="-1" strike="noStrike">
                <a:latin typeface="Arial"/>
              </a:endParaRPr>
            </a:p>
            <a:p>
              <a:pPr algn="ctr">
                <a:lnSpc>
                  <a:spcPct val="140000"/>
                </a:lnSpc>
              </a:pPr>
              <a:endParaRPr b="0" lang="en-GB" sz="1800" spc="-1" strike="noStrike">
                <a:latin typeface="Arial"/>
              </a:endParaRPr>
            </a:p>
          </p:txBody>
        </p:sp>
        <p:sp>
          <p:nvSpPr>
            <p:cNvPr id="516" name="CustomShape 5"/>
            <p:cNvSpPr/>
            <p:nvPr/>
          </p:nvSpPr>
          <p:spPr>
            <a:xfrm>
              <a:off x="6696720" y="2135880"/>
              <a:ext cx="98172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Use Case</a:t>
              </a:r>
              <a:endParaRPr b="0" lang="en-GB" sz="1200" spc="-1" strike="noStrike">
                <a:latin typeface="Arial"/>
              </a:endParaRPr>
            </a:p>
          </p:txBody>
        </p:sp>
        <p:sp>
          <p:nvSpPr>
            <p:cNvPr id="517" name="CustomShape 6"/>
            <p:cNvSpPr/>
            <p:nvPr/>
          </p:nvSpPr>
          <p:spPr>
            <a:xfrm>
              <a:off x="6571080" y="2336760"/>
              <a:ext cx="1233000" cy="371520"/>
            </a:xfrm>
            <a:prstGeom prst="rect">
              <a:avLst/>
            </a:prstGeom>
            <a:noFill/>
            <a:ln>
              <a:noFill/>
            </a:ln>
          </p:spPr>
          <p:style>
            <a:lnRef idx="0"/>
            <a:fillRef idx="0"/>
            <a:effectRef idx="0"/>
            <a:fontRef idx="minor"/>
          </p:style>
          <p:txBody>
            <a:bodyPr lIns="34200" rIns="34200" tIns="17280" bIns="17280"/>
            <a:p>
              <a:pPr algn="ctr">
                <a:lnSpc>
                  <a:spcPct val="140000"/>
                </a:lnSpc>
              </a:pPr>
              <a:endParaRPr b="0" lang="en-GB" sz="1800" spc="-1" strike="noStrike">
                <a:latin typeface="Arial"/>
              </a:endParaRPr>
            </a:p>
            <a:p>
              <a:pPr algn="ctr">
                <a:lnSpc>
                  <a:spcPct val="140000"/>
                </a:lnSpc>
              </a:pPr>
              <a:endParaRPr b="0" lang="en-GB" sz="1800" spc="-1" strike="noStrike">
                <a:latin typeface="Arial"/>
              </a:endParaRPr>
            </a:p>
          </p:txBody>
        </p:sp>
        <p:sp>
          <p:nvSpPr>
            <p:cNvPr id="518" name="CustomShape 7"/>
            <p:cNvSpPr/>
            <p:nvPr/>
          </p:nvSpPr>
          <p:spPr>
            <a:xfrm>
              <a:off x="4670280" y="3665160"/>
              <a:ext cx="123300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Cost</a:t>
              </a:r>
              <a:endParaRPr b="0" lang="en-GB" sz="1200" spc="-1" strike="noStrike">
                <a:latin typeface="Arial"/>
              </a:endParaRPr>
            </a:p>
          </p:txBody>
        </p:sp>
        <p:sp>
          <p:nvSpPr>
            <p:cNvPr id="519" name="CustomShape 8"/>
            <p:cNvSpPr/>
            <p:nvPr/>
          </p:nvSpPr>
          <p:spPr>
            <a:xfrm>
              <a:off x="4665960" y="3884400"/>
              <a:ext cx="1233000" cy="371520"/>
            </a:xfrm>
            <a:prstGeom prst="rect">
              <a:avLst/>
            </a:prstGeom>
            <a:noFill/>
            <a:ln>
              <a:noFill/>
            </a:ln>
          </p:spPr>
          <p:style>
            <a:lnRef idx="0"/>
            <a:fillRef idx="0"/>
            <a:effectRef idx="0"/>
            <a:fontRef idx="minor"/>
          </p:style>
          <p:txBody>
            <a:bodyPr lIns="34200" rIns="34200" tIns="17280" bIns="17280"/>
            <a:p>
              <a:pPr algn="ctr">
                <a:lnSpc>
                  <a:spcPct val="140000"/>
                </a:lnSpc>
              </a:pPr>
              <a:endParaRPr b="0" lang="en-GB" sz="1800" spc="-1" strike="noStrike">
                <a:latin typeface="Arial"/>
              </a:endParaRPr>
            </a:p>
            <a:p>
              <a:pPr algn="ctr">
                <a:lnSpc>
                  <a:spcPct val="140000"/>
                </a:lnSpc>
              </a:pPr>
              <a:endParaRPr b="0" lang="en-GB" sz="1800" spc="-1" strike="noStrike">
                <a:latin typeface="Arial"/>
              </a:endParaRPr>
            </a:p>
          </p:txBody>
        </p:sp>
        <p:sp>
          <p:nvSpPr>
            <p:cNvPr id="520" name="CustomShape 9"/>
            <p:cNvSpPr/>
            <p:nvPr/>
          </p:nvSpPr>
          <p:spPr>
            <a:xfrm>
              <a:off x="6554880" y="3665160"/>
              <a:ext cx="123300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Consensus</a:t>
              </a:r>
              <a:endParaRPr b="0" lang="en-GB" sz="1200" spc="-1" strike="noStrike">
                <a:latin typeface="Arial"/>
              </a:endParaRPr>
            </a:p>
          </p:txBody>
        </p:sp>
        <p:sp>
          <p:nvSpPr>
            <p:cNvPr id="521" name="CustomShape 10"/>
            <p:cNvSpPr/>
            <p:nvPr/>
          </p:nvSpPr>
          <p:spPr>
            <a:xfrm>
              <a:off x="6571080" y="3884400"/>
              <a:ext cx="1233000" cy="371520"/>
            </a:xfrm>
            <a:prstGeom prst="rect">
              <a:avLst/>
            </a:prstGeom>
            <a:noFill/>
            <a:ln>
              <a:noFill/>
            </a:ln>
          </p:spPr>
          <p:style>
            <a:lnRef idx="0"/>
            <a:fillRef idx="0"/>
            <a:effectRef idx="0"/>
            <a:fontRef idx="minor"/>
          </p:style>
        </p:sp>
      </p:grpSp>
      <p:sp>
        <p:nvSpPr>
          <p:cNvPr id="522" name="CustomShape 11"/>
          <p:cNvSpPr/>
          <p:nvPr/>
        </p:nvSpPr>
        <p:spPr>
          <a:xfrm>
            <a:off x="-519840" y="759240"/>
            <a:ext cx="7017840" cy="8650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2700" spc="-1" strike="noStrike">
                <a:solidFill>
                  <a:srgbClr val="000000"/>
                </a:solidFill>
                <a:latin typeface="Montserrat"/>
                <a:ea typeface="Montserrat"/>
              </a:rPr>
              <a:t>Parity Substrate</a:t>
            </a:r>
            <a:endParaRPr b="0" lang="en-GB" sz="2700" spc="-1" strike="noStrike">
              <a:latin typeface="Arial"/>
            </a:endParaRPr>
          </a:p>
        </p:txBody>
      </p:sp>
      <p:grpSp>
        <p:nvGrpSpPr>
          <p:cNvPr id="523" name="Group 12"/>
          <p:cNvGrpSpPr/>
          <p:nvPr/>
        </p:nvGrpSpPr>
        <p:grpSpPr>
          <a:xfrm>
            <a:off x="2189520" y="2606040"/>
            <a:ext cx="685800" cy="685440"/>
            <a:chOff x="2189520" y="2606040"/>
            <a:chExt cx="685800" cy="685440"/>
          </a:xfrm>
        </p:grpSpPr>
        <p:sp>
          <p:nvSpPr>
            <p:cNvPr id="524" name="CustomShape 13"/>
            <p:cNvSpPr/>
            <p:nvPr/>
          </p:nvSpPr>
          <p:spPr>
            <a:xfrm>
              <a:off x="2189520" y="2949120"/>
              <a:ext cx="685800" cy="360"/>
            </a:xfrm>
            <a:custGeom>
              <a:avLst/>
              <a:gdLst/>
              <a:ahLst/>
              <a:rect l="l" t="t" r="r" b="b"/>
              <a:pathLst>
                <a:path w="21600" h="21600">
                  <a:moveTo>
                    <a:pt x="0" y="0"/>
                  </a:moveTo>
                  <a:lnTo>
                    <a:pt x="21600" y="21600"/>
                  </a:lnTo>
                </a:path>
              </a:pathLst>
            </a:custGeom>
            <a:noFill/>
            <a:ln w="9360">
              <a:solidFill>
                <a:schemeClr val="dk1"/>
              </a:solidFill>
              <a:miter/>
            </a:ln>
          </p:spPr>
          <p:style>
            <a:lnRef idx="0"/>
            <a:fillRef idx="0"/>
            <a:effectRef idx="0"/>
            <a:fontRef idx="minor"/>
          </p:style>
        </p:sp>
        <p:sp>
          <p:nvSpPr>
            <p:cNvPr id="525" name="CustomShape 14"/>
            <p:cNvSpPr/>
            <p:nvPr/>
          </p:nvSpPr>
          <p:spPr>
            <a:xfrm>
              <a:off x="2523960" y="2606040"/>
              <a:ext cx="360" cy="685440"/>
            </a:xfrm>
            <a:custGeom>
              <a:avLst/>
              <a:gdLst/>
              <a:ahLst/>
              <a:rect l="l" t="t" r="r" b="b"/>
              <a:pathLst>
                <a:path w="21600" h="21600">
                  <a:moveTo>
                    <a:pt x="0" y="0"/>
                  </a:moveTo>
                  <a:lnTo>
                    <a:pt x="21600" y="21600"/>
                  </a:lnTo>
                </a:path>
              </a:pathLst>
            </a:custGeom>
            <a:noFill/>
            <a:ln w="9360">
              <a:solidFill>
                <a:schemeClr val="dk1"/>
              </a:solidFill>
              <a:miter/>
            </a:ln>
          </p:spPr>
          <p:style>
            <a:lnRef idx="0"/>
            <a:fillRef idx="0"/>
            <a:effectRef idx="0"/>
            <a:fontRef idx="minor"/>
          </p:style>
        </p:sp>
      </p:grpSp>
      <p:grpSp>
        <p:nvGrpSpPr>
          <p:cNvPr id="526" name="Group 15"/>
          <p:cNvGrpSpPr/>
          <p:nvPr/>
        </p:nvGrpSpPr>
        <p:grpSpPr>
          <a:xfrm>
            <a:off x="1020960" y="1793520"/>
            <a:ext cx="3265920" cy="2413440"/>
            <a:chOff x="1020960" y="1793520"/>
            <a:chExt cx="3265920" cy="2413440"/>
          </a:xfrm>
        </p:grpSpPr>
        <p:sp>
          <p:nvSpPr>
            <p:cNvPr id="527" name="CustomShape 16"/>
            <p:cNvSpPr/>
            <p:nvPr/>
          </p:nvSpPr>
          <p:spPr>
            <a:xfrm>
              <a:off x="1467720" y="1793520"/>
              <a:ext cx="339480" cy="339480"/>
            </a:xfrm>
            <a:custGeom>
              <a:avLst/>
              <a:gdLst/>
              <a:ahLst/>
              <a:rect l="l" t="t" r="r" b="b"/>
              <a:pathLst>
                <a:path w="21600" h="2160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dk2"/>
            </a:solidFill>
            <a:ln>
              <a:noFill/>
            </a:ln>
          </p:spPr>
          <p:style>
            <a:lnRef idx="0"/>
            <a:fillRef idx="0"/>
            <a:effectRef idx="0"/>
            <a:fontRef idx="minor"/>
          </p:style>
        </p:sp>
        <p:sp>
          <p:nvSpPr>
            <p:cNvPr id="528" name="CustomShape 17"/>
            <p:cNvSpPr/>
            <p:nvPr/>
          </p:nvSpPr>
          <p:spPr>
            <a:xfrm>
              <a:off x="1130040" y="2208240"/>
              <a:ext cx="101520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TPS</a:t>
              </a:r>
              <a:endParaRPr b="0" lang="en-GB" sz="1200" spc="-1" strike="noStrike">
                <a:latin typeface="Arial"/>
              </a:endParaRPr>
            </a:p>
          </p:txBody>
        </p:sp>
        <p:sp>
          <p:nvSpPr>
            <p:cNvPr id="529" name="CustomShape 18"/>
            <p:cNvSpPr/>
            <p:nvPr/>
          </p:nvSpPr>
          <p:spPr>
            <a:xfrm>
              <a:off x="3047760" y="2208240"/>
              <a:ext cx="112824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Permission</a:t>
              </a:r>
              <a:endParaRPr b="0" lang="en-GB" sz="1200" spc="-1" strike="noStrike">
                <a:latin typeface="Arial"/>
              </a:endParaRPr>
            </a:p>
          </p:txBody>
        </p:sp>
        <p:sp>
          <p:nvSpPr>
            <p:cNvPr id="530" name="CustomShape 19"/>
            <p:cNvSpPr/>
            <p:nvPr/>
          </p:nvSpPr>
          <p:spPr>
            <a:xfrm>
              <a:off x="2922120" y="2409120"/>
              <a:ext cx="1233000" cy="371520"/>
            </a:xfrm>
            <a:prstGeom prst="rect">
              <a:avLst/>
            </a:prstGeom>
            <a:noFill/>
            <a:ln>
              <a:noFill/>
            </a:ln>
          </p:spPr>
          <p:style>
            <a:lnRef idx="0"/>
            <a:fillRef idx="0"/>
            <a:effectRef idx="0"/>
            <a:fontRef idx="minor"/>
          </p:style>
          <p:txBody>
            <a:bodyPr lIns="34200" rIns="34200" tIns="17280" bIns="17280"/>
            <a:p>
              <a:pPr algn="ctr">
                <a:lnSpc>
                  <a:spcPct val="140000"/>
                </a:lnSpc>
              </a:pPr>
              <a:endParaRPr b="0" lang="en-GB" sz="1800" spc="-1" strike="noStrike">
                <a:latin typeface="Arial"/>
              </a:endParaRPr>
            </a:p>
            <a:p>
              <a:pPr algn="ctr">
                <a:lnSpc>
                  <a:spcPct val="140000"/>
                </a:lnSpc>
              </a:pPr>
              <a:endParaRPr b="0" lang="en-GB" sz="1800" spc="-1" strike="noStrike">
                <a:latin typeface="Arial"/>
              </a:endParaRPr>
            </a:p>
          </p:txBody>
        </p:sp>
        <p:sp>
          <p:nvSpPr>
            <p:cNvPr id="531" name="CustomShape 20"/>
            <p:cNvSpPr/>
            <p:nvPr/>
          </p:nvSpPr>
          <p:spPr>
            <a:xfrm>
              <a:off x="1096560" y="3634560"/>
              <a:ext cx="108216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Block Size</a:t>
              </a:r>
              <a:endParaRPr b="0" lang="en-GB" sz="1200" spc="-1" strike="noStrike">
                <a:latin typeface="Arial"/>
              </a:endParaRPr>
            </a:p>
            <a:p>
              <a:pPr algn="ctr">
                <a:lnSpc>
                  <a:spcPct val="100000"/>
                </a:lnSpc>
              </a:pPr>
              <a:endParaRPr b="0" lang="en-GB" sz="1200" spc="-1" strike="noStrike">
                <a:latin typeface="Arial"/>
              </a:endParaRPr>
            </a:p>
          </p:txBody>
        </p:sp>
        <p:sp>
          <p:nvSpPr>
            <p:cNvPr id="532" name="CustomShape 21"/>
            <p:cNvSpPr/>
            <p:nvPr/>
          </p:nvSpPr>
          <p:spPr>
            <a:xfrm>
              <a:off x="1020960" y="3835440"/>
              <a:ext cx="1233000" cy="371520"/>
            </a:xfrm>
            <a:prstGeom prst="rect">
              <a:avLst/>
            </a:prstGeom>
            <a:noFill/>
            <a:ln>
              <a:noFill/>
            </a:ln>
          </p:spPr>
          <p:style>
            <a:lnRef idx="0"/>
            <a:fillRef idx="0"/>
            <a:effectRef idx="0"/>
            <a:fontRef idx="minor"/>
          </p:style>
          <p:txBody>
            <a:bodyPr lIns="34200" rIns="34200" tIns="17280" bIns="17280"/>
            <a:p>
              <a:pPr algn="ctr">
                <a:lnSpc>
                  <a:spcPct val="140000"/>
                </a:lnSpc>
              </a:pPr>
              <a:endParaRPr b="0" lang="en-GB" sz="1800" spc="-1" strike="noStrike">
                <a:latin typeface="Arial"/>
              </a:endParaRPr>
            </a:p>
            <a:p>
              <a:pPr algn="ctr">
                <a:lnSpc>
                  <a:spcPct val="140000"/>
                </a:lnSpc>
              </a:pPr>
              <a:endParaRPr b="0" lang="en-GB" sz="1800" spc="-1" strike="noStrike">
                <a:latin typeface="Arial"/>
              </a:endParaRPr>
            </a:p>
          </p:txBody>
        </p:sp>
        <p:sp>
          <p:nvSpPr>
            <p:cNvPr id="533" name="CustomShape 22"/>
            <p:cNvSpPr/>
            <p:nvPr/>
          </p:nvSpPr>
          <p:spPr>
            <a:xfrm>
              <a:off x="2922120" y="3634560"/>
              <a:ext cx="123300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Block Reward</a:t>
              </a:r>
              <a:endParaRPr b="0" lang="en-GB" sz="1200" spc="-1" strike="noStrike">
                <a:latin typeface="Arial"/>
              </a:endParaRPr>
            </a:p>
            <a:p>
              <a:pPr algn="ctr">
                <a:lnSpc>
                  <a:spcPct val="100000"/>
                </a:lnSpc>
              </a:pPr>
              <a:endParaRPr b="0" lang="en-GB" sz="1200" spc="-1" strike="noStrike">
                <a:latin typeface="Arial"/>
              </a:endParaRPr>
            </a:p>
          </p:txBody>
        </p:sp>
        <p:sp>
          <p:nvSpPr>
            <p:cNvPr id="534" name="CustomShape 23"/>
            <p:cNvSpPr/>
            <p:nvPr/>
          </p:nvSpPr>
          <p:spPr>
            <a:xfrm>
              <a:off x="2784960" y="3835440"/>
              <a:ext cx="1501920" cy="371520"/>
            </a:xfrm>
            <a:prstGeom prst="rect">
              <a:avLst/>
            </a:prstGeom>
            <a:noFill/>
            <a:ln>
              <a:noFill/>
            </a:ln>
          </p:spPr>
          <p:style>
            <a:lnRef idx="0"/>
            <a:fillRef idx="0"/>
            <a:effectRef idx="0"/>
            <a:fontRef idx="minor"/>
          </p:style>
          <p:txBody>
            <a:bodyPr lIns="34200" rIns="34200" tIns="17280" bIns="17280"/>
            <a:p>
              <a:pPr algn="ctr">
                <a:lnSpc>
                  <a:spcPct val="140000"/>
                </a:lnSpc>
              </a:pPr>
              <a:endParaRPr b="0" lang="en-GB" sz="1800" spc="-1" strike="noStrike">
                <a:latin typeface="Arial"/>
              </a:endParaRPr>
            </a:p>
            <a:p>
              <a:pPr algn="ctr">
                <a:lnSpc>
                  <a:spcPct val="140000"/>
                </a:lnSpc>
              </a:pPr>
              <a:endParaRPr b="0" lang="en-GB" sz="1800" spc="-1" strike="noStrike">
                <a:latin typeface="Arial"/>
              </a:endParaRPr>
            </a:p>
          </p:txBody>
        </p:sp>
      </p:grpSp>
      <p:grpSp>
        <p:nvGrpSpPr>
          <p:cNvPr id="535" name="Group 24"/>
          <p:cNvGrpSpPr/>
          <p:nvPr/>
        </p:nvGrpSpPr>
        <p:grpSpPr>
          <a:xfrm>
            <a:off x="4228920" y="2657520"/>
            <a:ext cx="685800" cy="685440"/>
            <a:chOff x="4228920" y="2657520"/>
            <a:chExt cx="685800" cy="685440"/>
          </a:xfrm>
        </p:grpSpPr>
        <p:sp>
          <p:nvSpPr>
            <p:cNvPr id="536" name="CustomShape 25"/>
            <p:cNvSpPr/>
            <p:nvPr/>
          </p:nvSpPr>
          <p:spPr>
            <a:xfrm>
              <a:off x="4228920" y="3000240"/>
              <a:ext cx="685800" cy="360"/>
            </a:xfrm>
            <a:custGeom>
              <a:avLst/>
              <a:gdLst/>
              <a:ahLst/>
              <a:rect l="l" t="t" r="r" b="b"/>
              <a:pathLst>
                <a:path w="21600" h="21600">
                  <a:moveTo>
                    <a:pt x="0" y="0"/>
                  </a:moveTo>
                  <a:lnTo>
                    <a:pt x="21600" y="21600"/>
                  </a:lnTo>
                </a:path>
              </a:pathLst>
            </a:custGeom>
            <a:noFill/>
            <a:ln w="9360">
              <a:solidFill>
                <a:schemeClr val="dk1"/>
              </a:solidFill>
              <a:miter/>
            </a:ln>
          </p:spPr>
          <p:style>
            <a:lnRef idx="0"/>
            <a:fillRef idx="0"/>
            <a:effectRef idx="0"/>
            <a:fontRef idx="minor"/>
          </p:style>
        </p:sp>
        <p:sp>
          <p:nvSpPr>
            <p:cNvPr id="537" name="CustomShape 26"/>
            <p:cNvSpPr/>
            <p:nvPr/>
          </p:nvSpPr>
          <p:spPr>
            <a:xfrm>
              <a:off x="4563360" y="2657520"/>
              <a:ext cx="360" cy="685440"/>
            </a:xfrm>
            <a:custGeom>
              <a:avLst/>
              <a:gdLst/>
              <a:ahLst/>
              <a:rect l="l" t="t" r="r" b="b"/>
              <a:pathLst>
                <a:path w="21600" h="21600">
                  <a:moveTo>
                    <a:pt x="0" y="0"/>
                  </a:moveTo>
                  <a:lnTo>
                    <a:pt x="21600" y="21600"/>
                  </a:lnTo>
                </a:path>
              </a:pathLst>
            </a:custGeom>
            <a:noFill/>
            <a:ln w="9360">
              <a:solidFill>
                <a:schemeClr val="dk1"/>
              </a:solidFill>
              <a:miter/>
            </a:ln>
          </p:spPr>
          <p:style>
            <a:lnRef idx="0"/>
            <a:fillRef idx="0"/>
            <a:effectRef idx="0"/>
            <a:fontRef idx="minor"/>
          </p:style>
        </p:sp>
      </p:grpSp>
      <p:grpSp>
        <p:nvGrpSpPr>
          <p:cNvPr id="538" name="Group 27"/>
          <p:cNvGrpSpPr/>
          <p:nvPr/>
        </p:nvGrpSpPr>
        <p:grpSpPr>
          <a:xfrm>
            <a:off x="5892480" y="2657520"/>
            <a:ext cx="685800" cy="685440"/>
            <a:chOff x="5892480" y="2657520"/>
            <a:chExt cx="685800" cy="685440"/>
          </a:xfrm>
        </p:grpSpPr>
        <p:sp>
          <p:nvSpPr>
            <p:cNvPr id="539" name="CustomShape 28"/>
            <p:cNvSpPr/>
            <p:nvPr/>
          </p:nvSpPr>
          <p:spPr>
            <a:xfrm>
              <a:off x="5892480" y="3000240"/>
              <a:ext cx="685800" cy="360"/>
            </a:xfrm>
            <a:custGeom>
              <a:avLst/>
              <a:gdLst/>
              <a:ahLst/>
              <a:rect l="l" t="t" r="r" b="b"/>
              <a:pathLst>
                <a:path w="21600" h="21600">
                  <a:moveTo>
                    <a:pt x="0" y="0"/>
                  </a:moveTo>
                  <a:lnTo>
                    <a:pt x="21600" y="21600"/>
                  </a:lnTo>
                </a:path>
              </a:pathLst>
            </a:custGeom>
            <a:noFill/>
            <a:ln w="9360">
              <a:solidFill>
                <a:schemeClr val="dk1"/>
              </a:solidFill>
              <a:miter/>
            </a:ln>
          </p:spPr>
          <p:style>
            <a:lnRef idx="0"/>
            <a:fillRef idx="0"/>
            <a:effectRef idx="0"/>
            <a:fontRef idx="minor"/>
          </p:style>
        </p:sp>
        <p:sp>
          <p:nvSpPr>
            <p:cNvPr id="540" name="CustomShape 29"/>
            <p:cNvSpPr/>
            <p:nvPr/>
          </p:nvSpPr>
          <p:spPr>
            <a:xfrm>
              <a:off x="6226560" y="2657520"/>
              <a:ext cx="360" cy="685440"/>
            </a:xfrm>
            <a:custGeom>
              <a:avLst/>
              <a:gdLst/>
              <a:ahLst/>
              <a:rect l="l" t="t" r="r" b="b"/>
              <a:pathLst>
                <a:path w="21600" h="21600">
                  <a:moveTo>
                    <a:pt x="0" y="0"/>
                  </a:moveTo>
                  <a:lnTo>
                    <a:pt x="21600" y="21600"/>
                  </a:lnTo>
                </a:path>
              </a:pathLst>
            </a:custGeom>
            <a:noFill/>
            <a:ln w="9360">
              <a:solidFill>
                <a:schemeClr val="dk1"/>
              </a:solidFill>
              <a:miter/>
            </a:ln>
          </p:spPr>
          <p:style>
            <a:lnRef idx="0"/>
            <a:fillRef idx="0"/>
            <a:effectRef idx="0"/>
            <a:fontRef idx="minor"/>
          </p:style>
        </p:sp>
      </p:grpSp>
      <p:sp>
        <p:nvSpPr>
          <p:cNvPr id="541" name="CustomShape 30"/>
          <p:cNvSpPr/>
          <p:nvPr/>
        </p:nvSpPr>
        <p:spPr>
          <a:xfrm>
            <a:off x="7859160" y="191160"/>
            <a:ext cx="828720" cy="268920"/>
          </a:xfrm>
          <a:prstGeom prst="rect">
            <a:avLst/>
          </a:prstGeom>
          <a:solidFill>
            <a:schemeClr val="lt2"/>
          </a:solidFill>
          <a:ln>
            <a:noFill/>
          </a:ln>
        </p:spPr>
        <p:style>
          <a:lnRef idx="0"/>
          <a:fillRef idx="0"/>
          <a:effectRef idx="0"/>
          <a:fontRef idx="minor"/>
        </p:style>
      </p:sp>
      <p:pic>
        <p:nvPicPr>
          <p:cNvPr id="542" name="Google Shape;852;p142" descr=""/>
          <p:cNvPicPr/>
          <p:nvPr/>
        </p:nvPicPr>
        <p:blipFill>
          <a:blip r:embed="rId1"/>
          <a:stretch/>
        </p:blipFill>
        <p:spPr>
          <a:xfrm>
            <a:off x="3266640" y="1742040"/>
            <a:ext cx="488880" cy="488880"/>
          </a:xfrm>
          <a:prstGeom prst="rect">
            <a:avLst/>
          </a:prstGeom>
          <a:ln>
            <a:noFill/>
          </a:ln>
        </p:spPr>
      </p:pic>
      <p:pic>
        <p:nvPicPr>
          <p:cNvPr id="543" name="Google Shape;853;p142" descr=""/>
          <p:cNvPicPr/>
          <p:nvPr/>
        </p:nvPicPr>
        <p:blipFill>
          <a:blip r:embed="rId2"/>
          <a:stretch/>
        </p:blipFill>
        <p:spPr>
          <a:xfrm>
            <a:off x="5038200" y="1750680"/>
            <a:ext cx="488880" cy="429120"/>
          </a:xfrm>
          <a:prstGeom prst="rect">
            <a:avLst/>
          </a:prstGeom>
          <a:ln>
            <a:noFill/>
          </a:ln>
        </p:spPr>
      </p:pic>
      <p:pic>
        <p:nvPicPr>
          <p:cNvPr id="544" name="Google Shape;854;p142" descr=""/>
          <p:cNvPicPr/>
          <p:nvPr/>
        </p:nvPicPr>
        <p:blipFill>
          <a:blip r:embed="rId3"/>
          <a:srcRect l="0" t="0" r="0" b="18307"/>
          <a:stretch/>
        </p:blipFill>
        <p:spPr>
          <a:xfrm>
            <a:off x="1311120" y="3146400"/>
            <a:ext cx="598680" cy="488880"/>
          </a:xfrm>
          <a:prstGeom prst="rect">
            <a:avLst/>
          </a:prstGeom>
          <a:ln>
            <a:noFill/>
          </a:ln>
        </p:spPr>
      </p:pic>
      <p:pic>
        <p:nvPicPr>
          <p:cNvPr id="545" name="Google Shape;855;p142" descr=""/>
          <p:cNvPicPr/>
          <p:nvPr/>
        </p:nvPicPr>
        <p:blipFill>
          <a:blip r:embed="rId4"/>
          <a:stretch/>
        </p:blipFill>
        <p:spPr>
          <a:xfrm>
            <a:off x="3296520" y="3227040"/>
            <a:ext cx="429120" cy="429120"/>
          </a:xfrm>
          <a:prstGeom prst="rect">
            <a:avLst/>
          </a:prstGeom>
          <a:ln>
            <a:noFill/>
          </a:ln>
        </p:spPr>
      </p:pic>
      <p:pic>
        <p:nvPicPr>
          <p:cNvPr id="546" name="Google Shape;856;p142" descr=""/>
          <p:cNvPicPr/>
          <p:nvPr/>
        </p:nvPicPr>
        <p:blipFill>
          <a:blip r:embed="rId5"/>
          <a:stretch/>
        </p:blipFill>
        <p:spPr>
          <a:xfrm>
            <a:off x="7017480" y="3258720"/>
            <a:ext cx="459360" cy="459360"/>
          </a:xfrm>
          <a:prstGeom prst="rect">
            <a:avLst/>
          </a:prstGeom>
          <a:ln>
            <a:noFill/>
          </a:ln>
        </p:spPr>
      </p:pic>
      <p:pic>
        <p:nvPicPr>
          <p:cNvPr id="547" name="Google Shape;857;p142" descr=""/>
          <p:cNvPicPr/>
          <p:nvPr/>
        </p:nvPicPr>
        <p:blipFill>
          <a:blip r:embed="rId6"/>
          <a:stretch/>
        </p:blipFill>
        <p:spPr>
          <a:xfrm>
            <a:off x="5052960" y="3211920"/>
            <a:ext cx="459360" cy="459360"/>
          </a:xfrm>
          <a:prstGeom prst="rect">
            <a:avLst/>
          </a:prstGeom>
          <a:ln>
            <a:noFill/>
          </a:ln>
        </p:spPr>
      </p:pic>
      <p:sp>
        <p:nvSpPr>
          <p:cNvPr id="548" name="CustomShape 31"/>
          <p:cNvSpPr/>
          <p:nvPr/>
        </p:nvSpPr>
        <p:spPr>
          <a:xfrm>
            <a:off x="1584000" y="1161720"/>
            <a:ext cx="5619960" cy="328320"/>
          </a:xfrm>
          <a:prstGeom prst="rect">
            <a:avLst/>
          </a:prstGeom>
          <a:noFill/>
          <a:ln>
            <a:noFill/>
          </a:ln>
        </p:spPr>
        <p:style>
          <a:lnRef idx="0"/>
          <a:fillRef idx="0"/>
          <a:effectRef idx="0"/>
          <a:fontRef idx="minor"/>
        </p:style>
        <p:txBody>
          <a:bodyPr lIns="34200" rIns="34200" tIns="17280" bIns="17280"/>
          <a:p>
            <a:pPr>
              <a:lnSpc>
                <a:spcPct val="150000"/>
              </a:lnSpc>
            </a:pPr>
            <a:r>
              <a:rPr b="0" lang="en-GB" sz="700" spc="-1" strike="noStrike">
                <a:solidFill>
                  <a:srgbClr val="7f7f7f"/>
                </a:solidFill>
                <a:latin typeface="Montserrat"/>
                <a:ea typeface="Montserrat"/>
              </a:rPr>
              <a:t>Parity Substrate utilizes Polkadot, a heteregoneous mult-chain technology. </a:t>
            </a:r>
            <a:endParaRPr b="0" lang="en-GB" sz="700" spc="-1" strike="noStrike">
              <a:latin typeface="Arial"/>
            </a:endParaRPr>
          </a:p>
        </p:txBody>
      </p:sp>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49" name="Google Shape;863;p143" descr=""/>
          <p:cNvPicPr/>
          <p:nvPr/>
        </p:nvPicPr>
        <p:blipFill>
          <a:blip r:embed="rId1"/>
          <a:stretch/>
        </p:blipFill>
        <p:spPr>
          <a:xfrm>
            <a:off x="2538000" y="672840"/>
            <a:ext cx="3976200" cy="2064960"/>
          </a:xfrm>
          <a:prstGeom prst="rect">
            <a:avLst/>
          </a:prstGeom>
          <a:ln>
            <a:noFill/>
          </a:ln>
        </p:spPr>
      </p:pic>
      <p:sp>
        <p:nvSpPr>
          <p:cNvPr id="550" name="CustomShape 1"/>
          <p:cNvSpPr/>
          <p:nvPr/>
        </p:nvSpPr>
        <p:spPr>
          <a:xfrm>
            <a:off x="3195720" y="767880"/>
            <a:ext cx="2665440" cy="1687680"/>
          </a:xfrm>
          <a:prstGeom prst="rect">
            <a:avLst/>
          </a:prstGeom>
          <a:solidFill>
            <a:srgbClr val="cec7c1"/>
          </a:solidFill>
          <a:ln>
            <a:noFill/>
          </a:ln>
        </p:spPr>
        <p:style>
          <a:lnRef idx="0"/>
          <a:fillRef idx="0"/>
          <a:effectRef idx="0"/>
          <a:fontRef idx="minor"/>
        </p:style>
      </p:sp>
      <p:sp>
        <p:nvSpPr>
          <p:cNvPr id="551" name="CustomShape 2"/>
          <p:cNvSpPr/>
          <p:nvPr/>
        </p:nvSpPr>
        <p:spPr>
          <a:xfrm>
            <a:off x="3924000" y="3033360"/>
            <a:ext cx="4620600" cy="596160"/>
          </a:xfrm>
          <a:prstGeom prst="rect">
            <a:avLst/>
          </a:prstGeom>
          <a:noFill/>
          <a:ln>
            <a:noFill/>
          </a:ln>
        </p:spPr>
        <p:style>
          <a:lnRef idx="0"/>
          <a:fillRef idx="0"/>
          <a:effectRef idx="0"/>
          <a:fontRef idx="minor"/>
        </p:style>
        <p:txBody>
          <a:bodyPr lIns="34200" rIns="34200" tIns="17280" bIns="17280"/>
          <a:p>
            <a:pPr>
              <a:lnSpc>
                <a:spcPct val="140000"/>
              </a:lnSpc>
            </a:pPr>
            <a:r>
              <a:rPr b="0" lang="en-GB" sz="900" spc="-1" strike="noStrike">
                <a:solidFill>
                  <a:srgbClr val="000000"/>
                </a:solidFill>
                <a:latin typeface="Montserrat"/>
                <a:ea typeface="Montserrat"/>
              </a:rPr>
              <a:t>IPFS began as an effort by Juan Benet to build a system that is very fast at moving around versioned scientific data. Versioning gives you the ability to track how states of software change over time (think Git). IPFS has since become thought of as the The Distributed, Permanent Web ; “</a:t>
            </a:r>
            <a:r>
              <a:rPr b="0" i="1" lang="en-GB" sz="900" spc="-1" strike="noStrike">
                <a:solidFill>
                  <a:srgbClr val="000000"/>
                </a:solidFill>
                <a:latin typeface="Montserrat"/>
                <a:ea typeface="Montserrat"/>
              </a:rPr>
              <a:t>IPFS is a distributed file system that seeks to connect all computing devices with the same system of files.</a:t>
            </a:r>
            <a:r>
              <a:rPr b="0" lang="en-GB" sz="900" spc="-1" strike="noStrike">
                <a:solidFill>
                  <a:srgbClr val="000000"/>
                </a:solidFill>
                <a:latin typeface="Montserrat"/>
                <a:ea typeface="Montserrat"/>
              </a:rPr>
              <a:t> In some ways, this is similar to the original aims of the Web, but IPFS is actually more similar to a single bittorrent swarm exchanging git objects. IPFS could become a new major subsystem of the internet. If built right, it could complement or replace HTTP. It could complement or replace even more. It sounds crazy. It is crazy.”</a:t>
            </a:r>
            <a:endParaRPr b="0" lang="en-GB" sz="900" spc="-1" strike="noStrike">
              <a:latin typeface="Arial"/>
            </a:endParaRPr>
          </a:p>
        </p:txBody>
      </p:sp>
      <p:sp>
        <p:nvSpPr>
          <p:cNvPr id="552" name="CustomShape 3"/>
          <p:cNvSpPr/>
          <p:nvPr/>
        </p:nvSpPr>
        <p:spPr>
          <a:xfrm>
            <a:off x="684720" y="3478320"/>
            <a:ext cx="3489120" cy="865080"/>
          </a:xfrm>
          <a:prstGeom prst="rect">
            <a:avLst/>
          </a:prstGeom>
          <a:noFill/>
          <a:ln>
            <a:noFill/>
          </a:ln>
        </p:spPr>
        <p:style>
          <a:lnRef idx="0"/>
          <a:fillRef idx="0"/>
          <a:effectRef idx="0"/>
          <a:fontRef idx="minor"/>
        </p:style>
        <p:txBody>
          <a:bodyPr lIns="34200" rIns="34200" tIns="17280" bIns="17280"/>
          <a:p>
            <a:pPr>
              <a:lnSpc>
                <a:spcPct val="100000"/>
              </a:lnSpc>
            </a:pPr>
            <a:r>
              <a:rPr b="1" lang="en-GB" sz="2700" spc="-1" strike="noStrike">
                <a:solidFill>
                  <a:srgbClr val="000000"/>
                </a:solidFill>
                <a:latin typeface="Montserrat"/>
                <a:ea typeface="Montserrat"/>
              </a:rPr>
              <a:t>IPFS</a:t>
            </a:r>
            <a:endParaRPr b="0" lang="en-GB" sz="2700" spc="-1" strike="noStrike">
              <a:latin typeface="Arial"/>
            </a:endParaRPr>
          </a:p>
        </p:txBody>
      </p:sp>
      <p:sp>
        <p:nvSpPr>
          <p:cNvPr id="553" name="CustomShape 4"/>
          <p:cNvSpPr/>
          <p:nvPr/>
        </p:nvSpPr>
        <p:spPr>
          <a:xfrm>
            <a:off x="684720" y="3256560"/>
            <a:ext cx="3363120" cy="149760"/>
          </a:xfrm>
          <a:prstGeom prst="rect">
            <a:avLst/>
          </a:prstGeom>
          <a:noFill/>
          <a:ln>
            <a:noFill/>
          </a:ln>
        </p:spPr>
        <p:style>
          <a:lnRef idx="0"/>
          <a:fillRef idx="0"/>
          <a:effectRef idx="0"/>
          <a:fontRef idx="minor"/>
        </p:style>
        <p:txBody>
          <a:bodyPr lIns="34200" rIns="34200" tIns="17280" bIns="17280"/>
          <a:p>
            <a:pPr>
              <a:lnSpc>
                <a:spcPct val="100000"/>
              </a:lnSpc>
            </a:pPr>
            <a:r>
              <a:rPr b="0" lang="en-GB" sz="800" spc="-1" strike="noStrike">
                <a:solidFill>
                  <a:srgbClr val="c09f63"/>
                </a:solidFill>
                <a:latin typeface="Montserrat"/>
                <a:ea typeface="Montserrat"/>
              </a:rPr>
              <a:t>Inter Planatory File System.</a:t>
            </a:r>
            <a:endParaRPr b="0" lang="en-GB" sz="800" spc="-1" strike="noStrike">
              <a:latin typeface="Arial"/>
            </a:endParaRPr>
          </a:p>
        </p:txBody>
      </p:sp>
      <p:sp>
        <p:nvSpPr>
          <p:cNvPr id="554" name="CustomShape 5"/>
          <p:cNvSpPr/>
          <p:nvPr/>
        </p:nvSpPr>
        <p:spPr>
          <a:xfrm>
            <a:off x="684720" y="4412160"/>
            <a:ext cx="3693240" cy="345960"/>
          </a:xfrm>
          <a:prstGeom prst="rect">
            <a:avLst/>
          </a:prstGeom>
          <a:noFill/>
          <a:ln>
            <a:noFill/>
          </a:ln>
        </p:spPr>
        <p:style>
          <a:lnRef idx="0"/>
          <a:fillRef idx="0"/>
          <a:effectRef idx="0"/>
          <a:fontRef idx="minor"/>
        </p:style>
        <p:txBody>
          <a:bodyPr lIns="34200" rIns="34200" tIns="17280" bIns="17280"/>
          <a:p>
            <a:pPr>
              <a:lnSpc>
                <a:spcPct val="150000"/>
              </a:lnSpc>
            </a:pPr>
            <a:r>
              <a:rPr b="0" lang="en-GB" sz="700" spc="-1" strike="noStrike">
                <a:solidFill>
                  <a:srgbClr val="7f7f7f"/>
                </a:solidFill>
                <a:latin typeface="Montserrat"/>
                <a:ea typeface="Montserrat"/>
              </a:rPr>
              <a:t>Peer-To-Peer file storage system. </a:t>
            </a:r>
            <a:endParaRPr b="0" lang="en-GB" sz="700" spc="-1" strike="noStrike">
              <a:latin typeface="Arial"/>
            </a:endParaRPr>
          </a:p>
        </p:txBody>
      </p:sp>
      <p:pic>
        <p:nvPicPr>
          <p:cNvPr id="555" name="Google Shape;869;p143" descr=""/>
          <p:cNvPicPr/>
          <p:nvPr/>
        </p:nvPicPr>
        <p:blipFill>
          <a:blip r:embed="rId2"/>
          <a:stretch/>
        </p:blipFill>
        <p:spPr>
          <a:xfrm>
            <a:off x="3195720" y="767880"/>
            <a:ext cx="2665440" cy="1687680"/>
          </a:xfrm>
          <a:prstGeom prst="rect">
            <a:avLst/>
          </a:prstGeom>
          <a:ln>
            <a:noFill/>
          </a:ln>
        </p:spPr>
      </p:pic>
      <p:sp>
        <p:nvSpPr>
          <p:cNvPr id="556" name="CustomShape 6"/>
          <p:cNvSpPr/>
          <p:nvPr/>
        </p:nvSpPr>
        <p:spPr>
          <a:xfrm>
            <a:off x="3193920" y="767880"/>
            <a:ext cx="2665440" cy="1687680"/>
          </a:xfrm>
          <a:prstGeom prst="rect">
            <a:avLst/>
          </a:prstGeom>
          <a:solidFill>
            <a:schemeClr val="lt2"/>
          </a:solidFill>
          <a:ln w="9360">
            <a:solidFill>
              <a:schemeClr val="dk2"/>
            </a:solidFill>
            <a:round/>
          </a:ln>
        </p:spPr>
        <p:style>
          <a:lnRef idx="0"/>
          <a:fillRef idx="0"/>
          <a:effectRef idx="0"/>
          <a:fontRef idx="minor"/>
        </p:style>
      </p:sp>
      <p:pic>
        <p:nvPicPr>
          <p:cNvPr id="557" name="Google Shape;871;p143" descr=""/>
          <p:cNvPicPr/>
          <p:nvPr/>
        </p:nvPicPr>
        <p:blipFill>
          <a:blip r:embed="rId3"/>
          <a:stretch/>
        </p:blipFill>
        <p:spPr>
          <a:xfrm>
            <a:off x="3195720" y="767880"/>
            <a:ext cx="2665440" cy="1687680"/>
          </a:xfrm>
          <a:prstGeom prst="rect">
            <a:avLst/>
          </a:prstGeom>
          <a:ln>
            <a:noFill/>
          </a:ln>
        </p:spPr>
      </p:pic>
      <p:sp>
        <p:nvSpPr>
          <p:cNvPr id="558" name="CustomShape 7"/>
          <p:cNvSpPr/>
          <p:nvPr/>
        </p:nvSpPr>
        <p:spPr>
          <a:xfrm>
            <a:off x="7859160" y="191160"/>
            <a:ext cx="828720" cy="268920"/>
          </a:xfrm>
          <a:prstGeom prst="rect">
            <a:avLst/>
          </a:prstGeom>
          <a:solidFill>
            <a:schemeClr val="lt2"/>
          </a:solidFill>
          <a:ln>
            <a:noFill/>
          </a:ln>
        </p:spPr>
        <p:style>
          <a:lnRef idx="0"/>
          <a:fillRef idx="0"/>
          <a:effectRef idx="0"/>
          <a:fontRef idx="minor"/>
        </p:style>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9" name="CustomShape 1"/>
          <p:cNvSpPr/>
          <p:nvPr/>
        </p:nvSpPr>
        <p:spPr>
          <a:xfrm>
            <a:off x="330480" y="1778760"/>
            <a:ext cx="200520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Ganache-Cli</a:t>
            </a:r>
            <a:endParaRPr b="0" lang="en-GB" sz="1200" spc="-1" strike="noStrike">
              <a:latin typeface="Arial"/>
            </a:endParaRPr>
          </a:p>
        </p:txBody>
      </p:sp>
      <p:sp>
        <p:nvSpPr>
          <p:cNvPr id="560" name="CustomShape 2"/>
          <p:cNvSpPr/>
          <p:nvPr/>
        </p:nvSpPr>
        <p:spPr>
          <a:xfrm>
            <a:off x="686160" y="1998360"/>
            <a:ext cx="1293840" cy="865080"/>
          </a:xfrm>
          <a:prstGeom prst="rect">
            <a:avLst/>
          </a:prstGeom>
          <a:noFill/>
          <a:ln>
            <a:noFill/>
          </a:ln>
        </p:spPr>
        <p:style>
          <a:lnRef idx="0"/>
          <a:fillRef idx="0"/>
          <a:effectRef idx="0"/>
          <a:fontRef idx="minor"/>
        </p:style>
        <p:txBody>
          <a:bodyPr lIns="34200" rIns="34200" tIns="17280" bIns="17280"/>
          <a:p>
            <a:pPr algn="ctr">
              <a:lnSpc>
                <a:spcPct val="150000"/>
              </a:lnSpc>
            </a:pPr>
            <a:r>
              <a:rPr b="0" lang="en-GB" sz="900" spc="-1" strike="noStrike">
                <a:solidFill>
                  <a:srgbClr val="7f7f7f"/>
                </a:solidFill>
                <a:latin typeface="Montserrat Light"/>
                <a:ea typeface="Montserrat Light"/>
              </a:rPr>
              <a:t>Localised chain of Ethereum.</a:t>
            </a:r>
            <a:endParaRPr b="0" lang="en-GB" sz="900" spc="-1" strike="noStrike">
              <a:latin typeface="Arial"/>
            </a:endParaRPr>
          </a:p>
        </p:txBody>
      </p:sp>
      <p:sp>
        <p:nvSpPr>
          <p:cNvPr id="561" name="CustomShape 3"/>
          <p:cNvSpPr/>
          <p:nvPr/>
        </p:nvSpPr>
        <p:spPr>
          <a:xfrm>
            <a:off x="2979000" y="1778760"/>
            <a:ext cx="120240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Truffle</a:t>
            </a:r>
            <a:endParaRPr b="0" lang="en-GB" sz="1200" spc="-1" strike="noStrike">
              <a:latin typeface="Arial"/>
            </a:endParaRPr>
          </a:p>
        </p:txBody>
      </p:sp>
      <p:sp>
        <p:nvSpPr>
          <p:cNvPr id="562" name="CustomShape 4"/>
          <p:cNvSpPr/>
          <p:nvPr/>
        </p:nvSpPr>
        <p:spPr>
          <a:xfrm>
            <a:off x="2927160" y="2030760"/>
            <a:ext cx="1293840" cy="865080"/>
          </a:xfrm>
          <a:prstGeom prst="rect">
            <a:avLst/>
          </a:prstGeom>
          <a:noFill/>
          <a:ln>
            <a:noFill/>
          </a:ln>
        </p:spPr>
        <p:style>
          <a:lnRef idx="0"/>
          <a:fillRef idx="0"/>
          <a:effectRef idx="0"/>
          <a:fontRef idx="minor"/>
        </p:style>
        <p:txBody>
          <a:bodyPr lIns="34200" rIns="34200" tIns="17280" bIns="17280"/>
          <a:p>
            <a:pPr algn="ctr">
              <a:lnSpc>
                <a:spcPct val="150000"/>
              </a:lnSpc>
            </a:pPr>
            <a:r>
              <a:rPr b="0" lang="en-GB" sz="900" spc="-1" strike="noStrike">
                <a:solidFill>
                  <a:srgbClr val="7f7f7f"/>
                </a:solidFill>
                <a:latin typeface="Montserrat Light"/>
                <a:ea typeface="Montserrat Light"/>
              </a:rPr>
              <a:t>Solidity development environment &amp; test suite.</a:t>
            </a:r>
            <a:endParaRPr b="0" lang="en-GB" sz="900" spc="-1" strike="noStrike">
              <a:latin typeface="Arial"/>
            </a:endParaRPr>
          </a:p>
        </p:txBody>
      </p:sp>
      <p:sp>
        <p:nvSpPr>
          <p:cNvPr id="563" name="CustomShape 5"/>
          <p:cNvSpPr/>
          <p:nvPr/>
        </p:nvSpPr>
        <p:spPr>
          <a:xfrm>
            <a:off x="4870800" y="1778760"/>
            <a:ext cx="204156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Solidity-Coverage</a:t>
            </a:r>
            <a:endParaRPr b="0" lang="en-GB" sz="1200" spc="-1" strike="noStrike">
              <a:latin typeface="Arial"/>
            </a:endParaRPr>
          </a:p>
        </p:txBody>
      </p:sp>
      <p:sp>
        <p:nvSpPr>
          <p:cNvPr id="564" name="CustomShape 6"/>
          <p:cNvSpPr/>
          <p:nvPr/>
        </p:nvSpPr>
        <p:spPr>
          <a:xfrm>
            <a:off x="5223600" y="2030760"/>
            <a:ext cx="1293840" cy="865080"/>
          </a:xfrm>
          <a:prstGeom prst="rect">
            <a:avLst/>
          </a:prstGeom>
          <a:noFill/>
          <a:ln>
            <a:noFill/>
          </a:ln>
        </p:spPr>
        <p:style>
          <a:lnRef idx="0"/>
          <a:fillRef idx="0"/>
          <a:effectRef idx="0"/>
          <a:fontRef idx="minor"/>
        </p:style>
        <p:txBody>
          <a:bodyPr lIns="34200" rIns="34200" tIns="17280" bIns="17280"/>
          <a:p>
            <a:pPr algn="ctr">
              <a:lnSpc>
                <a:spcPct val="150000"/>
              </a:lnSpc>
            </a:pPr>
            <a:r>
              <a:rPr b="0" lang="en-GB" sz="900" spc="-1" strike="noStrike">
                <a:solidFill>
                  <a:srgbClr val="7f7f7f"/>
                </a:solidFill>
                <a:latin typeface="Montserrat Light"/>
                <a:ea typeface="Montserrat Light"/>
              </a:rPr>
              <a:t>Shows test coverage of Truffle tests on Solidity files.</a:t>
            </a:r>
            <a:endParaRPr b="0" lang="en-GB" sz="900" spc="-1" strike="noStrike">
              <a:latin typeface="Arial"/>
            </a:endParaRPr>
          </a:p>
        </p:txBody>
      </p:sp>
      <p:sp>
        <p:nvSpPr>
          <p:cNvPr id="565" name="CustomShape 7"/>
          <p:cNvSpPr/>
          <p:nvPr/>
        </p:nvSpPr>
        <p:spPr>
          <a:xfrm>
            <a:off x="7613280" y="1778760"/>
            <a:ext cx="111816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Remix</a:t>
            </a:r>
            <a:endParaRPr b="0" lang="en-GB" sz="1200" spc="-1" strike="noStrike">
              <a:latin typeface="Arial"/>
            </a:endParaRPr>
          </a:p>
        </p:txBody>
      </p:sp>
      <p:sp>
        <p:nvSpPr>
          <p:cNvPr id="566" name="CustomShape 8"/>
          <p:cNvSpPr/>
          <p:nvPr/>
        </p:nvSpPr>
        <p:spPr>
          <a:xfrm>
            <a:off x="7519320" y="2030760"/>
            <a:ext cx="1293840" cy="865080"/>
          </a:xfrm>
          <a:prstGeom prst="rect">
            <a:avLst/>
          </a:prstGeom>
          <a:noFill/>
          <a:ln>
            <a:noFill/>
          </a:ln>
        </p:spPr>
        <p:style>
          <a:lnRef idx="0"/>
          <a:fillRef idx="0"/>
          <a:effectRef idx="0"/>
          <a:fontRef idx="minor"/>
        </p:style>
        <p:txBody>
          <a:bodyPr lIns="34200" rIns="34200" tIns="17280" bIns="17280"/>
          <a:p>
            <a:pPr algn="ctr">
              <a:lnSpc>
                <a:spcPct val="150000"/>
              </a:lnSpc>
            </a:pPr>
            <a:r>
              <a:rPr b="0" lang="en-GB" sz="900" spc="-1" strike="noStrike">
                <a:solidFill>
                  <a:srgbClr val="7f7f7f"/>
                </a:solidFill>
                <a:latin typeface="Montserrat Light"/>
                <a:ea typeface="Montserrat Light"/>
              </a:rPr>
              <a:t>Online deployer to testnet/realnet for Smart Contracts.</a:t>
            </a:r>
            <a:endParaRPr b="0" lang="en-GB" sz="900" spc="-1" strike="noStrike">
              <a:latin typeface="Arial"/>
            </a:endParaRPr>
          </a:p>
        </p:txBody>
      </p:sp>
      <p:sp>
        <p:nvSpPr>
          <p:cNvPr id="567" name="CustomShape 9"/>
          <p:cNvSpPr/>
          <p:nvPr/>
        </p:nvSpPr>
        <p:spPr>
          <a:xfrm>
            <a:off x="3426120" y="4004280"/>
            <a:ext cx="204156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MetaMask</a:t>
            </a:r>
            <a:endParaRPr b="0" lang="en-GB" sz="1200" spc="-1" strike="noStrike">
              <a:latin typeface="Arial"/>
            </a:endParaRPr>
          </a:p>
        </p:txBody>
      </p:sp>
      <p:sp>
        <p:nvSpPr>
          <p:cNvPr id="568" name="CustomShape 10"/>
          <p:cNvSpPr/>
          <p:nvPr/>
        </p:nvSpPr>
        <p:spPr>
          <a:xfrm>
            <a:off x="3779280" y="4255920"/>
            <a:ext cx="1293840" cy="865080"/>
          </a:xfrm>
          <a:prstGeom prst="rect">
            <a:avLst/>
          </a:prstGeom>
          <a:noFill/>
          <a:ln>
            <a:noFill/>
          </a:ln>
        </p:spPr>
        <p:style>
          <a:lnRef idx="0"/>
          <a:fillRef idx="0"/>
          <a:effectRef idx="0"/>
          <a:fontRef idx="minor"/>
        </p:style>
        <p:txBody>
          <a:bodyPr lIns="34200" rIns="34200" tIns="17280" bIns="17280"/>
          <a:p>
            <a:pPr algn="ctr">
              <a:lnSpc>
                <a:spcPct val="150000"/>
              </a:lnSpc>
            </a:pPr>
            <a:r>
              <a:rPr b="0" lang="en-GB" sz="900" spc="-1" strike="noStrike">
                <a:solidFill>
                  <a:srgbClr val="7f7f7f"/>
                </a:solidFill>
                <a:latin typeface="Montserrat Light"/>
                <a:ea typeface="Montserrat Light"/>
              </a:rPr>
              <a:t>Interacting with Smart Contracts on testnet/realnet.</a:t>
            </a:r>
            <a:endParaRPr b="0" lang="en-GB" sz="900" spc="-1" strike="noStrike">
              <a:latin typeface="Arial"/>
            </a:endParaRPr>
          </a:p>
        </p:txBody>
      </p:sp>
      <p:pic>
        <p:nvPicPr>
          <p:cNvPr id="569" name="Google Shape;888;p144" descr=""/>
          <p:cNvPicPr/>
          <p:nvPr/>
        </p:nvPicPr>
        <p:blipFill>
          <a:blip r:embed="rId1"/>
          <a:stretch/>
        </p:blipFill>
        <p:spPr>
          <a:xfrm>
            <a:off x="954360" y="468720"/>
            <a:ext cx="756720" cy="849600"/>
          </a:xfrm>
          <a:prstGeom prst="rect">
            <a:avLst/>
          </a:prstGeom>
          <a:ln>
            <a:noFill/>
          </a:ln>
        </p:spPr>
      </p:pic>
      <p:pic>
        <p:nvPicPr>
          <p:cNvPr id="570" name="Google Shape;889;p144" descr=""/>
          <p:cNvPicPr/>
          <p:nvPr/>
        </p:nvPicPr>
        <p:blipFill>
          <a:blip r:embed="rId2"/>
          <a:stretch/>
        </p:blipFill>
        <p:spPr>
          <a:xfrm>
            <a:off x="3189240" y="551880"/>
            <a:ext cx="781920" cy="821160"/>
          </a:xfrm>
          <a:prstGeom prst="rect">
            <a:avLst/>
          </a:prstGeom>
          <a:ln>
            <a:noFill/>
          </a:ln>
        </p:spPr>
      </p:pic>
      <p:pic>
        <p:nvPicPr>
          <p:cNvPr id="571" name="Google Shape;890;p144" descr=""/>
          <p:cNvPicPr/>
          <p:nvPr/>
        </p:nvPicPr>
        <p:blipFill>
          <a:blip r:embed="rId3"/>
          <a:stretch/>
        </p:blipFill>
        <p:spPr>
          <a:xfrm>
            <a:off x="5489640" y="560880"/>
            <a:ext cx="803160" cy="803160"/>
          </a:xfrm>
          <a:prstGeom prst="rect">
            <a:avLst/>
          </a:prstGeom>
          <a:ln>
            <a:noFill/>
          </a:ln>
        </p:spPr>
      </p:pic>
      <p:pic>
        <p:nvPicPr>
          <p:cNvPr id="572" name="Google Shape;891;p144" descr=""/>
          <p:cNvPicPr/>
          <p:nvPr/>
        </p:nvPicPr>
        <p:blipFill>
          <a:blip r:embed="rId4"/>
          <a:stretch/>
        </p:blipFill>
        <p:spPr>
          <a:xfrm>
            <a:off x="7738920" y="506160"/>
            <a:ext cx="912240" cy="912240"/>
          </a:xfrm>
          <a:prstGeom prst="rect">
            <a:avLst/>
          </a:prstGeom>
          <a:ln>
            <a:noFill/>
          </a:ln>
        </p:spPr>
      </p:pic>
      <p:pic>
        <p:nvPicPr>
          <p:cNvPr id="573" name="Google Shape;892;p144" descr=""/>
          <p:cNvPicPr/>
          <p:nvPr/>
        </p:nvPicPr>
        <p:blipFill>
          <a:blip r:embed="rId5"/>
          <a:stretch/>
        </p:blipFill>
        <p:spPr>
          <a:xfrm>
            <a:off x="4006440" y="3102840"/>
            <a:ext cx="839160" cy="767520"/>
          </a:xfrm>
          <a:prstGeom prst="rect">
            <a:avLst/>
          </a:prstGeom>
          <a:ln>
            <a:noFill/>
          </a:ln>
        </p:spPr>
      </p:pic>
      <p:sp>
        <p:nvSpPr>
          <p:cNvPr id="574" name="CustomShape 11"/>
          <p:cNvSpPr/>
          <p:nvPr/>
        </p:nvSpPr>
        <p:spPr>
          <a:xfrm>
            <a:off x="917280" y="0"/>
            <a:ext cx="7017840" cy="8650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2700" spc="-1" strike="noStrike">
                <a:solidFill>
                  <a:srgbClr val="000000"/>
                </a:solidFill>
                <a:latin typeface="Montserrat"/>
                <a:ea typeface="Montserrat"/>
              </a:rPr>
              <a:t>Tools for Smart Contract Dev</a:t>
            </a:r>
            <a:endParaRPr b="0" lang="en-GB" sz="2700" spc="-1" strike="noStrike">
              <a:latin typeface="Arial"/>
            </a:endParaRPr>
          </a:p>
        </p:txBody>
      </p:sp>
      <p:sp>
        <p:nvSpPr>
          <p:cNvPr id="575" name="CustomShape 12"/>
          <p:cNvSpPr/>
          <p:nvPr/>
        </p:nvSpPr>
        <p:spPr>
          <a:xfrm>
            <a:off x="7859160" y="191160"/>
            <a:ext cx="828720" cy="268920"/>
          </a:xfrm>
          <a:prstGeom prst="rect">
            <a:avLst/>
          </a:prstGeom>
          <a:solidFill>
            <a:schemeClr val="lt2"/>
          </a:solidFill>
          <a:ln>
            <a:noFill/>
          </a:ln>
        </p:spPr>
        <p:style>
          <a:lnRef idx="0"/>
          <a:fillRef idx="0"/>
          <a:effectRef idx="0"/>
          <a:fontRef idx="minor"/>
        </p:style>
      </p:sp>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76" name="Group 1"/>
          <p:cNvGrpSpPr/>
          <p:nvPr/>
        </p:nvGrpSpPr>
        <p:grpSpPr>
          <a:xfrm>
            <a:off x="1076040" y="2140560"/>
            <a:ext cx="3080520" cy="894960"/>
            <a:chOff x="1076040" y="2140560"/>
            <a:chExt cx="3080520" cy="894960"/>
          </a:xfrm>
        </p:grpSpPr>
        <p:sp>
          <p:nvSpPr>
            <p:cNvPr id="577" name="CustomShape 2"/>
            <p:cNvSpPr/>
            <p:nvPr/>
          </p:nvSpPr>
          <p:spPr>
            <a:xfrm>
              <a:off x="1076040" y="2862720"/>
              <a:ext cx="3080520" cy="172800"/>
            </a:xfrm>
            <a:prstGeom prst="rect">
              <a:avLst/>
            </a:prstGeom>
            <a:noFill/>
            <a:ln>
              <a:noFill/>
            </a:ln>
          </p:spPr>
          <p:style>
            <a:lnRef idx="0"/>
            <a:fillRef idx="0"/>
            <a:effectRef idx="0"/>
            <a:fontRef idx="minor"/>
          </p:style>
        </p:sp>
        <p:sp>
          <p:nvSpPr>
            <p:cNvPr id="578" name="CustomShape 3"/>
            <p:cNvSpPr/>
            <p:nvPr/>
          </p:nvSpPr>
          <p:spPr>
            <a:xfrm>
              <a:off x="1076040" y="2140560"/>
              <a:ext cx="2325600" cy="657360"/>
            </a:xfrm>
            <a:prstGeom prst="rect">
              <a:avLst/>
            </a:prstGeom>
            <a:noFill/>
            <a:ln>
              <a:noFill/>
            </a:ln>
          </p:spPr>
          <p:style>
            <a:lnRef idx="0"/>
            <a:fillRef idx="0"/>
            <a:effectRef idx="0"/>
            <a:fontRef idx="minor"/>
          </p:style>
          <p:txBody>
            <a:bodyPr lIns="34200" rIns="34200" tIns="17280" bIns="17280"/>
            <a:p>
              <a:pPr>
                <a:lnSpc>
                  <a:spcPct val="100000"/>
                </a:lnSpc>
              </a:pPr>
              <a:r>
                <a:rPr b="1" lang="en-GB" sz="2000" spc="-1" strike="noStrike">
                  <a:solidFill>
                    <a:srgbClr val="000000"/>
                  </a:solidFill>
                  <a:latin typeface="Montserrat"/>
                  <a:ea typeface="Montserrat"/>
                </a:rPr>
                <a:t>GET IN  TOUCH</a:t>
              </a:r>
              <a:endParaRPr b="0" lang="en-GB" sz="2000" spc="-1" strike="noStrike">
                <a:latin typeface="Arial"/>
              </a:endParaRPr>
            </a:p>
          </p:txBody>
        </p:sp>
      </p:grpSp>
      <p:grpSp>
        <p:nvGrpSpPr>
          <p:cNvPr id="579" name="Group 4"/>
          <p:cNvGrpSpPr/>
          <p:nvPr/>
        </p:nvGrpSpPr>
        <p:grpSpPr>
          <a:xfrm>
            <a:off x="3608640" y="1626840"/>
            <a:ext cx="2511360" cy="1017720"/>
            <a:chOff x="3608640" y="1626840"/>
            <a:chExt cx="2511360" cy="1017720"/>
          </a:xfrm>
        </p:grpSpPr>
        <p:sp>
          <p:nvSpPr>
            <p:cNvPr id="580" name="CustomShape 5"/>
            <p:cNvSpPr/>
            <p:nvPr/>
          </p:nvSpPr>
          <p:spPr>
            <a:xfrm>
              <a:off x="3608640" y="1626840"/>
              <a:ext cx="1452960" cy="195840"/>
            </a:xfrm>
            <a:prstGeom prst="rect">
              <a:avLst/>
            </a:prstGeom>
            <a:noFill/>
            <a:ln>
              <a:noFill/>
            </a:ln>
          </p:spPr>
          <p:style>
            <a:lnRef idx="0"/>
            <a:fillRef idx="0"/>
            <a:effectRef idx="0"/>
            <a:fontRef idx="minor"/>
          </p:style>
          <p:txBody>
            <a:bodyPr lIns="34200" rIns="34200" tIns="17280" bIns="17280"/>
            <a:p>
              <a:pPr>
                <a:lnSpc>
                  <a:spcPct val="100000"/>
                </a:lnSpc>
              </a:pPr>
              <a:r>
                <a:rPr b="0" lang="en-GB" sz="1100" spc="-1" strike="noStrike">
                  <a:solidFill>
                    <a:srgbClr val="000000"/>
                  </a:solidFill>
                  <a:latin typeface="Montserrat"/>
                  <a:ea typeface="Montserrat"/>
                </a:rPr>
                <a:t>CONTACT ME</a:t>
              </a:r>
              <a:endParaRPr b="0" lang="en-GB" sz="1100" spc="-1" strike="noStrike">
                <a:latin typeface="Arial"/>
              </a:endParaRPr>
            </a:p>
          </p:txBody>
        </p:sp>
        <p:sp>
          <p:nvSpPr>
            <p:cNvPr id="581" name="CustomShape 6"/>
            <p:cNvSpPr/>
            <p:nvPr/>
          </p:nvSpPr>
          <p:spPr>
            <a:xfrm>
              <a:off x="3608640" y="1869840"/>
              <a:ext cx="2511360" cy="774720"/>
            </a:xfrm>
            <a:prstGeom prst="rect">
              <a:avLst/>
            </a:prstGeom>
            <a:noFill/>
            <a:ln>
              <a:noFill/>
            </a:ln>
          </p:spPr>
          <p:style>
            <a:lnRef idx="0"/>
            <a:fillRef idx="0"/>
            <a:effectRef idx="0"/>
            <a:fontRef idx="minor"/>
          </p:style>
          <p:txBody>
            <a:bodyPr lIns="34200" rIns="34200" tIns="17280" bIns="17280"/>
            <a:p>
              <a:pPr>
                <a:lnSpc>
                  <a:spcPct val="150000"/>
                </a:lnSpc>
              </a:pPr>
              <a:r>
                <a:rPr b="0" lang="en-GB" sz="800" spc="-1" strike="noStrike">
                  <a:solidFill>
                    <a:srgbClr val="7f7f7f"/>
                  </a:solidFill>
                  <a:latin typeface="Montserrat Light"/>
                  <a:ea typeface="Montserrat Light"/>
                </a:rPr>
                <a:t>LinkedIn: Linkedin/in/ConnorHowe</a:t>
              </a:r>
              <a:endParaRPr b="0" lang="en-GB" sz="800" spc="-1" strike="noStrike">
                <a:latin typeface="Arial"/>
              </a:endParaRPr>
            </a:p>
            <a:p>
              <a:pPr>
                <a:lnSpc>
                  <a:spcPct val="150000"/>
                </a:lnSpc>
              </a:pPr>
              <a:r>
                <a:rPr b="0" lang="en-GB" sz="800" spc="-1" strike="noStrike">
                  <a:solidFill>
                    <a:srgbClr val="7f7f7f"/>
                  </a:solidFill>
                  <a:latin typeface="Montserrat Light"/>
                  <a:ea typeface="Montserrat Light"/>
                </a:rPr>
                <a:t>Keybase: ConnorBlockchain</a:t>
              </a:r>
              <a:endParaRPr b="0" lang="en-GB" sz="800" spc="-1" strike="noStrike">
                <a:latin typeface="Arial"/>
              </a:endParaRPr>
            </a:p>
            <a:p>
              <a:pPr>
                <a:lnSpc>
                  <a:spcPct val="150000"/>
                </a:lnSpc>
              </a:pPr>
              <a:r>
                <a:rPr b="0" lang="en-GB" sz="800" spc="-1" strike="noStrike">
                  <a:solidFill>
                    <a:srgbClr val="7f7f7f"/>
                  </a:solidFill>
                  <a:latin typeface="Montserrat Light"/>
                  <a:ea typeface="Montserrat Light"/>
                </a:rPr>
                <a:t>GitHub: ConnorBlockchain</a:t>
              </a:r>
              <a:endParaRPr b="0" lang="en-GB" sz="800" spc="-1" strike="noStrike">
                <a:latin typeface="Arial"/>
              </a:endParaRPr>
            </a:p>
            <a:p>
              <a:pPr>
                <a:lnSpc>
                  <a:spcPct val="150000"/>
                </a:lnSpc>
              </a:pPr>
              <a:r>
                <a:rPr b="0" lang="en-GB" sz="800" spc="-1" strike="noStrike">
                  <a:solidFill>
                    <a:srgbClr val="7f7f7f"/>
                  </a:solidFill>
                  <a:latin typeface="Montserrat Light"/>
                  <a:ea typeface="Montserrat Light"/>
                </a:rPr>
                <a:t>Email: ConnorBlockchain@protonmail.com</a:t>
              </a:r>
              <a:endParaRPr b="0" lang="en-GB" sz="800" spc="-1" strike="noStrike">
                <a:latin typeface="Arial"/>
              </a:endParaRPr>
            </a:p>
            <a:p>
              <a:pPr>
                <a:lnSpc>
                  <a:spcPct val="150000"/>
                </a:lnSpc>
              </a:pPr>
              <a:endParaRPr b="0" lang="en-GB" sz="800" spc="-1" strike="noStrike">
                <a:latin typeface="Arial"/>
              </a:endParaRPr>
            </a:p>
          </p:txBody>
        </p:sp>
      </p:grpSp>
      <p:sp>
        <p:nvSpPr>
          <p:cNvPr id="582" name="CustomShape 7"/>
          <p:cNvSpPr/>
          <p:nvPr/>
        </p:nvSpPr>
        <p:spPr>
          <a:xfrm>
            <a:off x="7859160" y="191160"/>
            <a:ext cx="828720" cy="268920"/>
          </a:xfrm>
          <a:prstGeom prst="rect">
            <a:avLst/>
          </a:prstGeom>
          <a:solidFill>
            <a:schemeClr val="lt2"/>
          </a:solidFill>
          <a:ln>
            <a:noFill/>
          </a:ln>
        </p:spPr>
        <p:style>
          <a:lnRef idx="0"/>
          <a:fillRef idx="0"/>
          <a:effectRef idx="0"/>
          <a:fontRef idx="minor"/>
        </p:style>
      </p:sp>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22" name="Group 1"/>
          <p:cNvGrpSpPr/>
          <p:nvPr/>
        </p:nvGrpSpPr>
        <p:grpSpPr>
          <a:xfrm>
            <a:off x="2251440" y="1278360"/>
            <a:ext cx="4687920" cy="2735280"/>
            <a:chOff x="2251440" y="1278360"/>
            <a:chExt cx="4687920" cy="2735280"/>
          </a:xfrm>
        </p:grpSpPr>
        <p:sp>
          <p:nvSpPr>
            <p:cNvPr id="223" name="CustomShape 2"/>
            <p:cNvSpPr/>
            <p:nvPr/>
          </p:nvSpPr>
          <p:spPr>
            <a:xfrm>
              <a:off x="3034800" y="2685600"/>
              <a:ext cx="3106440" cy="345960"/>
            </a:xfrm>
            <a:prstGeom prst="rect">
              <a:avLst/>
            </a:prstGeom>
            <a:noFill/>
            <a:ln>
              <a:noFill/>
            </a:ln>
          </p:spPr>
          <p:style>
            <a:lnRef idx="0"/>
            <a:fillRef idx="0"/>
            <a:effectRef idx="0"/>
            <a:fontRef idx="minor"/>
          </p:style>
          <p:txBody>
            <a:bodyPr lIns="34200" rIns="34200" tIns="17280" bIns="17280"/>
            <a:p>
              <a:pPr algn="ctr">
                <a:lnSpc>
                  <a:spcPct val="150000"/>
                </a:lnSpc>
              </a:pPr>
              <a:r>
                <a:rPr b="0" lang="en-GB" sz="700" spc="-1" strike="noStrike">
                  <a:solidFill>
                    <a:srgbClr val="7f7f7f"/>
                  </a:solidFill>
                  <a:latin typeface="Montserrat"/>
                  <a:ea typeface="Montserrat"/>
                </a:rPr>
                <a:t>“</a:t>
              </a:r>
              <a:r>
                <a:rPr b="0" lang="en-GB" sz="700" spc="-1" strike="noStrike">
                  <a:solidFill>
                    <a:srgbClr val="7f7f7f"/>
                  </a:solidFill>
                  <a:latin typeface="Montserrat"/>
                  <a:ea typeface="Montserrat"/>
                </a:rPr>
                <a:t>We have elected to put our money and faith in a mathematical framework that is free of politics and human error.”</a:t>
              </a:r>
              <a:endParaRPr b="0" lang="en-GB" sz="700" spc="-1" strike="noStrike">
                <a:latin typeface="Arial"/>
              </a:endParaRPr>
            </a:p>
          </p:txBody>
        </p:sp>
        <p:sp>
          <p:nvSpPr>
            <p:cNvPr id="224" name="CustomShape 3"/>
            <p:cNvSpPr/>
            <p:nvPr/>
          </p:nvSpPr>
          <p:spPr>
            <a:xfrm>
              <a:off x="4344480" y="3795120"/>
              <a:ext cx="486720" cy="218520"/>
            </a:xfrm>
            <a:prstGeom prst="rect">
              <a:avLst/>
            </a:prstGeom>
            <a:noFill/>
            <a:ln>
              <a:noFill/>
            </a:ln>
          </p:spPr>
          <p:style>
            <a:lnRef idx="0"/>
            <a:fillRef idx="0"/>
            <a:effectRef idx="0"/>
            <a:fontRef idx="minor"/>
          </p:style>
          <p:txBody>
            <a:bodyPr lIns="34200" rIns="34200" tIns="17280" bIns="17280"/>
            <a:p>
              <a:pPr algn="ctr">
                <a:lnSpc>
                  <a:spcPct val="150000"/>
                </a:lnSpc>
              </a:pPr>
              <a:r>
                <a:rPr b="0" lang="en-GB" sz="900" spc="-1" strike="noStrike">
                  <a:solidFill>
                    <a:srgbClr val="ffffff"/>
                  </a:solidFill>
                  <a:latin typeface="Montserrat"/>
                  <a:ea typeface="Montserrat"/>
                </a:rPr>
                <a:t>MORE</a:t>
              </a:r>
              <a:endParaRPr b="0" lang="en-GB" sz="900" spc="-1" strike="noStrike">
                <a:latin typeface="Arial"/>
              </a:endParaRPr>
            </a:p>
          </p:txBody>
        </p:sp>
        <p:sp>
          <p:nvSpPr>
            <p:cNvPr id="225" name="CustomShape 4"/>
            <p:cNvSpPr/>
            <p:nvPr/>
          </p:nvSpPr>
          <p:spPr>
            <a:xfrm>
              <a:off x="2262960" y="2209680"/>
              <a:ext cx="4676400" cy="380520"/>
            </a:xfrm>
            <a:prstGeom prst="rect">
              <a:avLst/>
            </a:prstGeom>
            <a:noFill/>
            <a:ln>
              <a:noFill/>
            </a:ln>
          </p:spPr>
          <p:style>
            <a:lnRef idx="0"/>
            <a:fillRef idx="0"/>
            <a:effectRef idx="0"/>
            <a:fontRef idx="minor"/>
          </p:style>
          <p:txBody>
            <a:bodyPr lIns="34200" rIns="34200" tIns="17280" bIns="17280"/>
            <a:p>
              <a:pPr algn="ctr">
                <a:lnSpc>
                  <a:spcPct val="100000"/>
                </a:lnSpc>
              </a:pPr>
              <a:r>
                <a:rPr b="1" lang="en-GB" sz="2300" spc="-1" strike="noStrike">
                  <a:solidFill>
                    <a:srgbClr val="000000"/>
                  </a:solidFill>
                  <a:latin typeface="Montserrat"/>
                  <a:ea typeface="Montserrat"/>
                </a:rPr>
                <a:t>Connor Howe</a:t>
              </a:r>
              <a:endParaRPr b="0" lang="en-GB" sz="2300" spc="-1" strike="noStrike">
                <a:latin typeface="Arial"/>
              </a:endParaRPr>
            </a:p>
          </p:txBody>
        </p:sp>
        <p:sp>
          <p:nvSpPr>
            <p:cNvPr id="226" name="CustomShape 5"/>
            <p:cNvSpPr/>
            <p:nvPr/>
          </p:nvSpPr>
          <p:spPr>
            <a:xfrm>
              <a:off x="2479680" y="1964520"/>
              <a:ext cx="4213080" cy="149760"/>
            </a:xfrm>
            <a:prstGeom prst="rect">
              <a:avLst/>
            </a:prstGeom>
            <a:noFill/>
            <a:ln>
              <a:noFill/>
            </a:ln>
          </p:spPr>
          <p:style>
            <a:lnRef idx="0"/>
            <a:fillRef idx="0"/>
            <a:effectRef idx="0"/>
            <a:fontRef idx="minor"/>
          </p:style>
          <p:txBody>
            <a:bodyPr lIns="34200" rIns="34200" tIns="17280" bIns="17280"/>
            <a:p>
              <a:pPr algn="ctr">
                <a:lnSpc>
                  <a:spcPct val="100000"/>
                </a:lnSpc>
              </a:pPr>
              <a:r>
                <a:rPr b="0" lang="en-GB" sz="800" spc="-1" strike="noStrike">
                  <a:solidFill>
                    <a:srgbClr val="c09f63"/>
                  </a:solidFill>
                  <a:latin typeface="Montserrat"/>
                  <a:ea typeface="Montserrat"/>
                </a:rPr>
                <a:t>FOUNDER &amp; LEAD BLOCKCHAIN DEV</a:t>
              </a:r>
              <a:endParaRPr b="0" lang="en-GB" sz="800" spc="-1" strike="noStrike">
                <a:latin typeface="Arial"/>
              </a:endParaRPr>
            </a:p>
          </p:txBody>
        </p:sp>
        <p:sp>
          <p:nvSpPr>
            <p:cNvPr id="227" name="CustomShape 6"/>
            <p:cNvSpPr/>
            <p:nvPr/>
          </p:nvSpPr>
          <p:spPr>
            <a:xfrm>
              <a:off x="2251440" y="3172680"/>
              <a:ext cx="4687920" cy="574560"/>
            </a:xfrm>
            <a:prstGeom prst="rect">
              <a:avLst/>
            </a:prstGeom>
            <a:noFill/>
            <a:ln>
              <a:noFill/>
            </a:ln>
          </p:spPr>
          <p:style>
            <a:lnRef idx="0"/>
            <a:fillRef idx="0"/>
            <a:effectRef idx="0"/>
            <a:fontRef idx="minor"/>
          </p:style>
          <p:txBody>
            <a:bodyPr lIns="68400" rIns="68400" tIns="34200" bIns="34200"/>
            <a:p>
              <a:pPr algn="ctr">
                <a:lnSpc>
                  <a:spcPct val="140000"/>
                </a:lnSpc>
              </a:pPr>
              <a:r>
                <a:rPr b="0" lang="en-GB" sz="600" spc="-1" strike="noStrike">
                  <a:solidFill>
                    <a:srgbClr val="7f7f7f"/>
                  </a:solidFill>
                  <a:latin typeface="Montserrat Light"/>
                  <a:ea typeface="Montserrat Light"/>
                </a:rPr>
                <a:t>23 years old, born in Scotland, based in Cryptovalley Zug Switzerland.  Graduated 2017 Business Computing with 1st class honours, and recipient of excellence in Computer Science award.  Academically researched Ethereums Blockchain for dissertation, where I then turned down BT Cyber-Security graduate role to pursue my passion of Blockchain technology.  Bitcoin user since 2012/2013.   </a:t>
              </a:r>
              <a:endParaRPr b="0" lang="en-GB" sz="600" spc="-1" strike="noStrike">
                <a:latin typeface="Arial"/>
              </a:endParaRPr>
            </a:p>
          </p:txBody>
        </p:sp>
        <p:sp>
          <p:nvSpPr>
            <p:cNvPr id="228" name="CustomShape 7"/>
            <p:cNvSpPr/>
            <p:nvPr/>
          </p:nvSpPr>
          <p:spPr>
            <a:xfrm>
              <a:off x="4419000" y="1278360"/>
              <a:ext cx="329040" cy="329040"/>
            </a:xfrm>
            <a:custGeom>
              <a:avLst/>
              <a:gdLst/>
              <a:ahLst/>
              <a:rect l="l" t="t" r="r" b="b"/>
              <a:pathLst>
                <a:path w="21086" h="2160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lt2"/>
            </a:solidFill>
            <a:ln>
              <a:noFill/>
            </a:ln>
          </p:spPr>
          <p:style>
            <a:lnRef idx="0"/>
            <a:fillRef idx="0"/>
            <a:effectRef idx="0"/>
            <a:fontRef idx="minor"/>
          </p:style>
        </p:sp>
      </p:grpSp>
      <p:pic>
        <p:nvPicPr>
          <p:cNvPr id="229" name="Google Shape;476;p128" descr=""/>
          <p:cNvPicPr/>
          <p:nvPr/>
        </p:nvPicPr>
        <p:blipFill>
          <a:blip r:embed="rId1"/>
          <a:stretch/>
        </p:blipFill>
        <p:spPr>
          <a:xfrm>
            <a:off x="4103280" y="882720"/>
            <a:ext cx="983880" cy="983880"/>
          </a:xfrm>
          <a:prstGeom prst="rect">
            <a:avLst/>
          </a:prstGeom>
          <a:ln>
            <a:noFill/>
          </a:ln>
        </p:spPr>
      </p:pic>
      <p:sp>
        <p:nvSpPr>
          <p:cNvPr id="230" name="CustomShape 8"/>
          <p:cNvSpPr/>
          <p:nvPr/>
        </p:nvSpPr>
        <p:spPr>
          <a:xfrm>
            <a:off x="7859160" y="191160"/>
            <a:ext cx="828720" cy="268920"/>
          </a:xfrm>
          <a:prstGeom prst="rect">
            <a:avLst/>
          </a:prstGeom>
          <a:solidFill>
            <a:schemeClr val="lt2"/>
          </a:solidFill>
          <a:ln>
            <a:noFill/>
          </a:ln>
        </p:spPr>
        <p:style>
          <a:lnRef idx="0"/>
          <a:fillRef idx="0"/>
          <a:effectRef idx="0"/>
          <a:fontRef idx="minor"/>
        </p:style>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859320" y="1718640"/>
            <a:ext cx="2297880" cy="2817720"/>
          </a:xfrm>
          <a:prstGeom prst="rect">
            <a:avLst/>
          </a:prstGeom>
          <a:solidFill>
            <a:srgbClr val="f2f2f2"/>
          </a:solidFill>
          <a:ln>
            <a:noFill/>
          </a:ln>
        </p:spPr>
        <p:style>
          <a:lnRef idx="0"/>
          <a:fillRef idx="0"/>
          <a:effectRef idx="0"/>
          <a:fontRef idx="minor"/>
        </p:style>
      </p:sp>
      <p:sp>
        <p:nvSpPr>
          <p:cNvPr id="232" name="CustomShape 2"/>
          <p:cNvSpPr/>
          <p:nvPr/>
        </p:nvSpPr>
        <p:spPr>
          <a:xfrm>
            <a:off x="3417120" y="1718640"/>
            <a:ext cx="2297880" cy="2817720"/>
          </a:xfrm>
          <a:prstGeom prst="rect">
            <a:avLst/>
          </a:prstGeom>
          <a:solidFill>
            <a:srgbClr val="f2f2f2"/>
          </a:solidFill>
          <a:ln>
            <a:noFill/>
          </a:ln>
        </p:spPr>
        <p:style>
          <a:lnRef idx="0"/>
          <a:fillRef idx="0"/>
          <a:effectRef idx="0"/>
          <a:fontRef idx="minor"/>
        </p:style>
      </p:sp>
      <p:sp>
        <p:nvSpPr>
          <p:cNvPr id="233" name="CustomShape 3"/>
          <p:cNvSpPr/>
          <p:nvPr/>
        </p:nvSpPr>
        <p:spPr>
          <a:xfrm>
            <a:off x="6071040" y="1718640"/>
            <a:ext cx="2297880" cy="2817720"/>
          </a:xfrm>
          <a:prstGeom prst="rect">
            <a:avLst/>
          </a:prstGeom>
          <a:solidFill>
            <a:srgbClr val="f2f2f2"/>
          </a:solidFill>
          <a:ln>
            <a:noFill/>
          </a:ln>
        </p:spPr>
        <p:style>
          <a:lnRef idx="0"/>
          <a:fillRef idx="0"/>
          <a:effectRef idx="0"/>
          <a:fontRef idx="minor"/>
        </p:style>
      </p:sp>
      <p:sp>
        <p:nvSpPr>
          <p:cNvPr id="234" name="CustomShape 4"/>
          <p:cNvSpPr/>
          <p:nvPr/>
        </p:nvSpPr>
        <p:spPr>
          <a:xfrm>
            <a:off x="1688040" y="2811960"/>
            <a:ext cx="451080" cy="360"/>
          </a:xfrm>
          <a:custGeom>
            <a:avLst/>
            <a:gdLst/>
            <a:ahLst/>
            <a:rect l="l" t="t" r="r" b="b"/>
            <a:pathLst>
              <a:path w="21600" h="21600">
                <a:moveTo>
                  <a:pt x="0" y="0"/>
                </a:moveTo>
                <a:lnTo>
                  <a:pt x="21600" y="21600"/>
                </a:lnTo>
              </a:path>
            </a:pathLst>
          </a:custGeom>
          <a:noFill/>
          <a:ln w="38160">
            <a:solidFill>
              <a:schemeClr val="accent1"/>
            </a:solidFill>
            <a:miter/>
          </a:ln>
        </p:spPr>
        <p:style>
          <a:lnRef idx="0"/>
          <a:fillRef idx="0"/>
          <a:effectRef idx="0"/>
          <a:fontRef idx="minor"/>
        </p:style>
      </p:sp>
      <p:sp>
        <p:nvSpPr>
          <p:cNvPr id="235" name="CustomShape 5"/>
          <p:cNvSpPr/>
          <p:nvPr/>
        </p:nvSpPr>
        <p:spPr>
          <a:xfrm>
            <a:off x="4330440" y="2811960"/>
            <a:ext cx="451080" cy="360"/>
          </a:xfrm>
          <a:custGeom>
            <a:avLst/>
            <a:gdLst/>
            <a:ahLst/>
            <a:rect l="l" t="t" r="r" b="b"/>
            <a:pathLst>
              <a:path w="21600" h="21600">
                <a:moveTo>
                  <a:pt x="0" y="0"/>
                </a:moveTo>
                <a:lnTo>
                  <a:pt x="21600" y="21600"/>
                </a:lnTo>
              </a:path>
            </a:pathLst>
          </a:custGeom>
          <a:noFill/>
          <a:ln w="38160">
            <a:solidFill>
              <a:schemeClr val="accent1"/>
            </a:solidFill>
            <a:miter/>
          </a:ln>
        </p:spPr>
        <p:style>
          <a:lnRef idx="0"/>
          <a:fillRef idx="0"/>
          <a:effectRef idx="0"/>
          <a:fontRef idx="minor"/>
        </p:style>
      </p:sp>
      <p:sp>
        <p:nvSpPr>
          <p:cNvPr id="236" name="CustomShape 6"/>
          <p:cNvSpPr/>
          <p:nvPr/>
        </p:nvSpPr>
        <p:spPr>
          <a:xfrm>
            <a:off x="7003440" y="2811960"/>
            <a:ext cx="451080" cy="360"/>
          </a:xfrm>
          <a:custGeom>
            <a:avLst/>
            <a:gdLst/>
            <a:ahLst/>
            <a:rect l="l" t="t" r="r" b="b"/>
            <a:pathLst>
              <a:path w="21600" h="21600">
                <a:moveTo>
                  <a:pt x="0" y="0"/>
                </a:moveTo>
                <a:lnTo>
                  <a:pt x="21600" y="21600"/>
                </a:lnTo>
              </a:path>
            </a:pathLst>
          </a:custGeom>
          <a:noFill/>
          <a:ln w="38160">
            <a:solidFill>
              <a:schemeClr val="accent1"/>
            </a:solidFill>
            <a:miter/>
          </a:ln>
        </p:spPr>
        <p:style>
          <a:lnRef idx="0"/>
          <a:fillRef idx="0"/>
          <a:effectRef idx="0"/>
          <a:fontRef idx="minor"/>
        </p:style>
      </p:sp>
      <p:sp>
        <p:nvSpPr>
          <p:cNvPr id="237" name="CustomShape 7"/>
          <p:cNvSpPr/>
          <p:nvPr/>
        </p:nvSpPr>
        <p:spPr>
          <a:xfrm>
            <a:off x="1106640" y="3057120"/>
            <a:ext cx="161388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100" spc="-1" strike="noStrike">
                <a:solidFill>
                  <a:srgbClr val="000000"/>
                </a:solidFill>
                <a:latin typeface="Montserrat"/>
                <a:ea typeface="Montserrat"/>
              </a:rPr>
              <a:t>Token Economics</a:t>
            </a:r>
            <a:endParaRPr b="0" lang="en-GB" sz="1100" spc="-1" strike="noStrike">
              <a:latin typeface="Arial"/>
            </a:endParaRPr>
          </a:p>
        </p:txBody>
      </p:sp>
      <p:sp>
        <p:nvSpPr>
          <p:cNvPr id="238" name="CustomShape 8"/>
          <p:cNvSpPr/>
          <p:nvPr/>
        </p:nvSpPr>
        <p:spPr>
          <a:xfrm>
            <a:off x="1257480" y="3308760"/>
            <a:ext cx="1293840" cy="1227960"/>
          </a:xfrm>
          <a:prstGeom prst="rect">
            <a:avLst/>
          </a:prstGeom>
          <a:noFill/>
          <a:ln>
            <a:noFill/>
          </a:ln>
        </p:spPr>
        <p:style>
          <a:lnRef idx="0"/>
          <a:fillRef idx="0"/>
          <a:effectRef idx="0"/>
          <a:fontRef idx="minor"/>
        </p:style>
        <p:txBody>
          <a:bodyPr lIns="34200" rIns="34200" tIns="17280" bIns="17280"/>
          <a:p>
            <a:pPr algn="ctr">
              <a:lnSpc>
                <a:spcPct val="150000"/>
              </a:lnSpc>
            </a:pPr>
            <a:r>
              <a:rPr b="0" lang="en-GB" sz="900" spc="-1" strike="noStrike">
                <a:solidFill>
                  <a:srgbClr val="7f7f7f"/>
                </a:solidFill>
                <a:latin typeface="Montserrat Light"/>
                <a:ea typeface="Montserrat Light"/>
              </a:rPr>
              <a:t>If you are planning to create a utility or a security token, we can build the best model for your needs.</a:t>
            </a:r>
            <a:endParaRPr b="0" lang="en-GB" sz="900" spc="-1" strike="noStrike">
              <a:latin typeface="Arial"/>
            </a:endParaRPr>
          </a:p>
        </p:txBody>
      </p:sp>
      <p:sp>
        <p:nvSpPr>
          <p:cNvPr id="239" name="CustomShape 9"/>
          <p:cNvSpPr/>
          <p:nvPr/>
        </p:nvSpPr>
        <p:spPr>
          <a:xfrm>
            <a:off x="3157920" y="3057120"/>
            <a:ext cx="281952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100" spc="-1" strike="noStrike">
                <a:solidFill>
                  <a:srgbClr val="000000"/>
                </a:solidFill>
                <a:latin typeface="Montserrat"/>
                <a:ea typeface="Montserrat"/>
              </a:rPr>
              <a:t>Smart Contract Development</a:t>
            </a:r>
            <a:endParaRPr b="0" lang="en-GB" sz="1100" spc="-1" strike="noStrike">
              <a:latin typeface="Arial"/>
            </a:endParaRPr>
          </a:p>
        </p:txBody>
      </p:sp>
      <p:sp>
        <p:nvSpPr>
          <p:cNvPr id="240" name="CustomShape 10"/>
          <p:cNvSpPr/>
          <p:nvPr/>
        </p:nvSpPr>
        <p:spPr>
          <a:xfrm>
            <a:off x="3919320" y="3308760"/>
            <a:ext cx="1293840" cy="1161720"/>
          </a:xfrm>
          <a:prstGeom prst="rect">
            <a:avLst/>
          </a:prstGeom>
          <a:noFill/>
          <a:ln>
            <a:noFill/>
          </a:ln>
        </p:spPr>
        <p:style>
          <a:lnRef idx="0"/>
          <a:fillRef idx="0"/>
          <a:effectRef idx="0"/>
          <a:fontRef idx="minor"/>
        </p:style>
        <p:txBody>
          <a:bodyPr lIns="34200" rIns="34200" tIns="17280" bIns="17280"/>
          <a:p>
            <a:pPr algn="ctr">
              <a:lnSpc>
                <a:spcPct val="150000"/>
              </a:lnSpc>
            </a:pPr>
            <a:r>
              <a:rPr b="0" lang="en-GB" sz="900" spc="-1" strike="noStrike">
                <a:solidFill>
                  <a:srgbClr val="7f7f7f"/>
                </a:solidFill>
                <a:latin typeface="Montserrat Light"/>
                <a:ea typeface="Montserrat Light"/>
              </a:rPr>
              <a:t>Whatever your project, we can build Smart Contracts from scratch - from start to finish. </a:t>
            </a:r>
            <a:endParaRPr b="0" lang="en-GB" sz="900" spc="-1" strike="noStrike">
              <a:latin typeface="Arial"/>
            </a:endParaRPr>
          </a:p>
        </p:txBody>
      </p:sp>
      <p:sp>
        <p:nvSpPr>
          <p:cNvPr id="241" name="CustomShape 11"/>
          <p:cNvSpPr/>
          <p:nvPr/>
        </p:nvSpPr>
        <p:spPr>
          <a:xfrm>
            <a:off x="6570720" y="3308760"/>
            <a:ext cx="1293840" cy="1227960"/>
          </a:xfrm>
          <a:prstGeom prst="rect">
            <a:avLst/>
          </a:prstGeom>
          <a:noFill/>
          <a:ln>
            <a:noFill/>
          </a:ln>
        </p:spPr>
        <p:style>
          <a:lnRef idx="0"/>
          <a:fillRef idx="0"/>
          <a:effectRef idx="0"/>
          <a:fontRef idx="minor"/>
        </p:style>
        <p:txBody>
          <a:bodyPr lIns="34200" rIns="34200" tIns="17280" bIns="17280"/>
          <a:p>
            <a:pPr algn="ctr">
              <a:lnSpc>
                <a:spcPct val="150000"/>
              </a:lnSpc>
            </a:pPr>
            <a:r>
              <a:rPr b="0" lang="en-GB" sz="900" spc="-1" strike="noStrike">
                <a:solidFill>
                  <a:srgbClr val="7f7f7f"/>
                </a:solidFill>
                <a:latin typeface="Montserrat Light"/>
                <a:ea typeface="Montserrat Light"/>
              </a:rPr>
              <a:t>We can validate Smart Contracts, implement industry-leading security and optimize gas usage. </a:t>
            </a:r>
            <a:endParaRPr b="0" lang="en-GB" sz="900" spc="-1" strike="noStrike">
              <a:latin typeface="Arial"/>
            </a:endParaRPr>
          </a:p>
        </p:txBody>
      </p:sp>
      <p:grpSp>
        <p:nvGrpSpPr>
          <p:cNvPr id="242" name="Group 12"/>
          <p:cNvGrpSpPr/>
          <p:nvPr/>
        </p:nvGrpSpPr>
        <p:grpSpPr>
          <a:xfrm>
            <a:off x="1768680" y="2191680"/>
            <a:ext cx="5598360" cy="290160"/>
            <a:chOff x="1768680" y="2191680"/>
            <a:chExt cx="5598360" cy="290160"/>
          </a:xfrm>
        </p:grpSpPr>
        <p:sp>
          <p:nvSpPr>
            <p:cNvPr id="243" name="CustomShape 13"/>
            <p:cNvSpPr/>
            <p:nvPr/>
          </p:nvSpPr>
          <p:spPr>
            <a:xfrm>
              <a:off x="7076880" y="2191680"/>
              <a:ext cx="290160" cy="290160"/>
            </a:xfrm>
            <a:custGeom>
              <a:avLst/>
              <a:gdLst/>
              <a:ahLst/>
              <a:rect l="l" t="t" r="r" b="b"/>
              <a:pathLst>
                <a:path w="21600" h="21600">
                  <a:moveTo>
                    <a:pt x="21109" y="0"/>
                  </a:moveTo>
                  <a:lnTo>
                    <a:pt x="16200" y="0"/>
                  </a:lnTo>
                  <a:cubicBezTo>
                    <a:pt x="15929" y="0"/>
                    <a:pt x="15709" y="220"/>
                    <a:pt x="15709" y="491"/>
                  </a:cubicBezTo>
                  <a:cubicBezTo>
                    <a:pt x="15709" y="762"/>
                    <a:pt x="15929" y="982"/>
                    <a:pt x="16200" y="982"/>
                  </a:cubicBezTo>
                  <a:lnTo>
                    <a:pt x="19924" y="982"/>
                  </a:lnTo>
                  <a:lnTo>
                    <a:pt x="6035" y="14871"/>
                  </a:lnTo>
                  <a:cubicBezTo>
                    <a:pt x="5946" y="14960"/>
                    <a:pt x="5891" y="15083"/>
                    <a:pt x="5891" y="15218"/>
                  </a:cubicBezTo>
                  <a:cubicBezTo>
                    <a:pt x="5891" y="15489"/>
                    <a:pt x="6111" y="15709"/>
                    <a:pt x="6382" y="15709"/>
                  </a:cubicBezTo>
                  <a:cubicBezTo>
                    <a:pt x="6517" y="15709"/>
                    <a:pt x="6640" y="15654"/>
                    <a:pt x="6729" y="15565"/>
                  </a:cubicBezTo>
                  <a:lnTo>
                    <a:pt x="20618" y="1676"/>
                  </a:lnTo>
                  <a:lnTo>
                    <a:pt x="20618" y="5400"/>
                  </a:lnTo>
                  <a:cubicBezTo>
                    <a:pt x="20618" y="5671"/>
                    <a:pt x="20838" y="5890"/>
                    <a:pt x="21109" y="5890"/>
                  </a:cubicBezTo>
                  <a:cubicBezTo>
                    <a:pt x="21380" y="5890"/>
                    <a:pt x="21600" y="5671"/>
                    <a:pt x="21600" y="5400"/>
                  </a:cubicBezTo>
                  <a:lnTo>
                    <a:pt x="21600" y="491"/>
                  </a:lnTo>
                  <a:cubicBezTo>
                    <a:pt x="21600" y="220"/>
                    <a:pt x="21380" y="0"/>
                    <a:pt x="21109" y="0"/>
                  </a:cubicBezTo>
                  <a:moveTo>
                    <a:pt x="17182" y="6873"/>
                  </a:moveTo>
                  <a:cubicBezTo>
                    <a:pt x="16911" y="6873"/>
                    <a:pt x="16691" y="7092"/>
                    <a:pt x="16691" y="7364"/>
                  </a:cubicBezTo>
                  <a:lnTo>
                    <a:pt x="16691" y="20618"/>
                  </a:lnTo>
                  <a:lnTo>
                    <a:pt x="982" y="20618"/>
                  </a:lnTo>
                  <a:lnTo>
                    <a:pt x="982" y="4909"/>
                  </a:lnTo>
                  <a:lnTo>
                    <a:pt x="14236" y="4909"/>
                  </a:lnTo>
                  <a:cubicBezTo>
                    <a:pt x="14507" y="4909"/>
                    <a:pt x="14727" y="4689"/>
                    <a:pt x="14727" y="4418"/>
                  </a:cubicBezTo>
                  <a:cubicBezTo>
                    <a:pt x="14727" y="4147"/>
                    <a:pt x="14507" y="3927"/>
                    <a:pt x="14236" y="3927"/>
                  </a:cubicBezTo>
                  <a:lnTo>
                    <a:pt x="491" y="3927"/>
                  </a:lnTo>
                  <a:cubicBezTo>
                    <a:pt x="220" y="3927"/>
                    <a:pt x="0" y="4147"/>
                    <a:pt x="0" y="4418"/>
                  </a:cubicBezTo>
                  <a:lnTo>
                    <a:pt x="0" y="21109"/>
                  </a:lnTo>
                  <a:cubicBezTo>
                    <a:pt x="0" y="21380"/>
                    <a:pt x="220" y="21600"/>
                    <a:pt x="491" y="21600"/>
                  </a:cubicBezTo>
                  <a:lnTo>
                    <a:pt x="17182" y="21600"/>
                  </a:lnTo>
                  <a:cubicBezTo>
                    <a:pt x="17453" y="21600"/>
                    <a:pt x="17673" y="21380"/>
                    <a:pt x="17673" y="21109"/>
                  </a:cubicBezTo>
                  <a:lnTo>
                    <a:pt x="17673" y="7364"/>
                  </a:lnTo>
                  <a:cubicBezTo>
                    <a:pt x="17673" y="7092"/>
                    <a:pt x="17453" y="6873"/>
                    <a:pt x="17182" y="6873"/>
                  </a:cubicBezTo>
                </a:path>
              </a:pathLst>
            </a:custGeom>
            <a:solidFill>
              <a:schemeClr val="dk2"/>
            </a:solidFill>
            <a:ln>
              <a:noFill/>
            </a:ln>
          </p:spPr>
          <p:style>
            <a:lnRef idx="0"/>
            <a:fillRef idx="0"/>
            <a:effectRef idx="0"/>
            <a:fontRef idx="minor"/>
          </p:style>
        </p:sp>
        <p:sp>
          <p:nvSpPr>
            <p:cNvPr id="244" name="CustomShape 14"/>
            <p:cNvSpPr/>
            <p:nvPr/>
          </p:nvSpPr>
          <p:spPr>
            <a:xfrm>
              <a:off x="4478760" y="2191680"/>
              <a:ext cx="237600" cy="290160"/>
            </a:xfrm>
            <a:custGeom>
              <a:avLst/>
              <a:gdLst/>
              <a:ahLst/>
              <a:rect l="l" t="t" r="r" b="b"/>
              <a:pathLst>
                <a:path w="21600" h="21600">
                  <a:moveTo>
                    <a:pt x="9600" y="11782"/>
                  </a:moveTo>
                  <a:lnTo>
                    <a:pt x="9600" y="10800"/>
                  </a:lnTo>
                  <a:lnTo>
                    <a:pt x="11400" y="10800"/>
                  </a:lnTo>
                  <a:cubicBezTo>
                    <a:pt x="11732" y="10800"/>
                    <a:pt x="12000" y="10580"/>
                    <a:pt x="12000" y="10309"/>
                  </a:cubicBezTo>
                  <a:lnTo>
                    <a:pt x="12000" y="2945"/>
                  </a:lnTo>
                  <a:lnTo>
                    <a:pt x="19940" y="2945"/>
                  </a:lnTo>
                  <a:lnTo>
                    <a:pt x="16886" y="7111"/>
                  </a:lnTo>
                  <a:lnTo>
                    <a:pt x="16894" y="7115"/>
                  </a:lnTo>
                  <a:cubicBezTo>
                    <a:pt x="16840" y="7189"/>
                    <a:pt x="16800" y="7272"/>
                    <a:pt x="16800" y="7364"/>
                  </a:cubicBezTo>
                  <a:cubicBezTo>
                    <a:pt x="16800" y="7457"/>
                    <a:pt x="16840" y="7538"/>
                    <a:pt x="16894" y="7612"/>
                  </a:cubicBezTo>
                  <a:lnTo>
                    <a:pt x="16886" y="7616"/>
                  </a:lnTo>
                  <a:lnTo>
                    <a:pt x="19940" y="11782"/>
                  </a:lnTo>
                  <a:cubicBezTo>
                    <a:pt x="19940" y="11782"/>
                    <a:pt x="9600" y="11782"/>
                    <a:pt x="9600" y="11782"/>
                  </a:cubicBezTo>
                  <a:close/>
                  <a:moveTo>
                    <a:pt x="1200" y="982"/>
                  </a:moveTo>
                  <a:lnTo>
                    <a:pt x="10800" y="982"/>
                  </a:lnTo>
                  <a:lnTo>
                    <a:pt x="10800" y="9818"/>
                  </a:lnTo>
                  <a:lnTo>
                    <a:pt x="1200" y="9818"/>
                  </a:lnTo>
                  <a:cubicBezTo>
                    <a:pt x="1200" y="9818"/>
                    <a:pt x="1200" y="982"/>
                    <a:pt x="1200" y="982"/>
                  </a:cubicBezTo>
                  <a:close/>
                  <a:moveTo>
                    <a:pt x="21514" y="12020"/>
                  </a:moveTo>
                  <a:lnTo>
                    <a:pt x="18100" y="7364"/>
                  </a:lnTo>
                  <a:lnTo>
                    <a:pt x="21514" y="2707"/>
                  </a:lnTo>
                  <a:lnTo>
                    <a:pt x="21506" y="2703"/>
                  </a:lnTo>
                  <a:cubicBezTo>
                    <a:pt x="21560" y="2629"/>
                    <a:pt x="21600" y="2547"/>
                    <a:pt x="21600" y="2455"/>
                  </a:cubicBezTo>
                  <a:cubicBezTo>
                    <a:pt x="21600" y="2183"/>
                    <a:pt x="21332" y="1964"/>
                    <a:pt x="21000" y="1964"/>
                  </a:cubicBezTo>
                  <a:lnTo>
                    <a:pt x="12000" y="1964"/>
                  </a:lnTo>
                  <a:lnTo>
                    <a:pt x="12000" y="491"/>
                  </a:lnTo>
                  <a:cubicBezTo>
                    <a:pt x="12000" y="220"/>
                    <a:pt x="11732" y="0"/>
                    <a:pt x="11400" y="0"/>
                  </a:cubicBezTo>
                  <a:lnTo>
                    <a:pt x="600" y="0"/>
                  </a:lnTo>
                  <a:cubicBezTo>
                    <a:pt x="268" y="0"/>
                    <a:pt x="0" y="220"/>
                    <a:pt x="0" y="491"/>
                  </a:cubicBezTo>
                  <a:lnTo>
                    <a:pt x="0" y="21109"/>
                  </a:lnTo>
                  <a:cubicBezTo>
                    <a:pt x="0" y="21380"/>
                    <a:pt x="268" y="21600"/>
                    <a:pt x="600" y="21600"/>
                  </a:cubicBezTo>
                  <a:cubicBezTo>
                    <a:pt x="932" y="21600"/>
                    <a:pt x="1200" y="21380"/>
                    <a:pt x="1200" y="21109"/>
                  </a:cubicBezTo>
                  <a:lnTo>
                    <a:pt x="1200" y="10800"/>
                  </a:lnTo>
                  <a:lnTo>
                    <a:pt x="8400" y="10800"/>
                  </a:lnTo>
                  <a:lnTo>
                    <a:pt x="8400" y="12273"/>
                  </a:lnTo>
                  <a:cubicBezTo>
                    <a:pt x="8400" y="12544"/>
                    <a:pt x="8668" y="12764"/>
                    <a:pt x="9000" y="12764"/>
                  </a:cubicBezTo>
                  <a:lnTo>
                    <a:pt x="21000" y="12764"/>
                  </a:lnTo>
                  <a:cubicBezTo>
                    <a:pt x="21332" y="12764"/>
                    <a:pt x="21600" y="12544"/>
                    <a:pt x="21600" y="12273"/>
                  </a:cubicBezTo>
                  <a:cubicBezTo>
                    <a:pt x="21600" y="12181"/>
                    <a:pt x="21560" y="12098"/>
                    <a:pt x="21506" y="12024"/>
                  </a:cubicBezTo>
                  <a:cubicBezTo>
                    <a:pt x="21506" y="12024"/>
                    <a:pt x="21514" y="12020"/>
                    <a:pt x="21514" y="12020"/>
                  </a:cubicBezTo>
                  <a:close/>
                </a:path>
              </a:pathLst>
            </a:custGeom>
            <a:solidFill>
              <a:schemeClr val="dk2"/>
            </a:solidFill>
            <a:ln>
              <a:noFill/>
            </a:ln>
          </p:spPr>
          <p:style>
            <a:lnRef idx="0"/>
            <a:fillRef idx="0"/>
            <a:effectRef idx="0"/>
            <a:fontRef idx="minor"/>
          </p:style>
        </p:sp>
        <p:sp>
          <p:nvSpPr>
            <p:cNvPr id="245" name="CustomShape 15"/>
            <p:cNvSpPr/>
            <p:nvPr/>
          </p:nvSpPr>
          <p:spPr>
            <a:xfrm>
              <a:off x="1768680" y="2231280"/>
              <a:ext cx="290160" cy="210960"/>
            </a:xfrm>
            <a:custGeom>
              <a:avLst/>
              <a:gdLst/>
              <a:ahLst/>
              <a:rect l="l" t="t" r="r" b="b"/>
              <a:pathLst>
                <a:path w="21600" h="21600">
                  <a:moveTo>
                    <a:pt x="16691" y="20250"/>
                  </a:moveTo>
                  <a:lnTo>
                    <a:pt x="4418" y="20250"/>
                  </a:lnTo>
                  <a:cubicBezTo>
                    <a:pt x="2524" y="20250"/>
                    <a:pt x="982" y="18130"/>
                    <a:pt x="982" y="15525"/>
                  </a:cubicBezTo>
                  <a:cubicBezTo>
                    <a:pt x="982" y="13489"/>
                    <a:pt x="1926" y="11690"/>
                    <a:pt x="3333" y="11045"/>
                  </a:cubicBezTo>
                  <a:lnTo>
                    <a:pt x="4165" y="10664"/>
                  </a:lnTo>
                  <a:lnTo>
                    <a:pt x="3982" y="9484"/>
                  </a:lnTo>
                  <a:cubicBezTo>
                    <a:pt x="3946" y="9247"/>
                    <a:pt x="3927" y="9008"/>
                    <a:pt x="3927" y="8775"/>
                  </a:cubicBezTo>
                  <a:cubicBezTo>
                    <a:pt x="3927" y="6914"/>
                    <a:pt x="5028" y="5400"/>
                    <a:pt x="6382" y="5400"/>
                  </a:cubicBezTo>
                  <a:cubicBezTo>
                    <a:pt x="6662" y="5400"/>
                    <a:pt x="6942" y="5470"/>
                    <a:pt x="7215" y="5605"/>
                  </a:cubicBezTo>
                  <a:lnTo>
                    <a:pt x="8019" y="6006"/>
                  </a:lnTo>
                  <a:lnTo>
                    <a:pt x="8418" y="4965"/>
                  </a:lnTo>
                  <a:cubicBezTo>
                    <a:pt x="9272" y="2735"/>
                    <a:pt x="10937" y="1350"/>
                    <a:pt x="12764" y="1350"/>
                  </a:cubicBezTo>
                  <a:cubicBezTo>
                    <a:pt x="15470" y="1350"/>
                    <a:pt x="17673" y="4378"/>
                    <a:pt x="17673" y="8100"/>
                  </a:cubicBezTo>
                  <a:cubicBezTo>
                    <a:pt x="17673" y="8218"/>
                    <a:pt x="17666" y="8333"/>
                    <a:pt x="17660" y="8449"/>
                  </a:cubicBezTo>
                  <a:lnTo>
                    <a:pt x="17655" y="8565"/>
                  </a:lnTo>
                  <a:lnTo>
                    <a:pt x="17610" y="9515"/>
                  </a:lnTo>
                  <a:lnTo>
                    <a:pt x="18245" y="9892"/>
                  </a:lnTo>
                  <a:cubicBezTo>
                    <a:pt x="19687" y="10747"/>
                    <a:pt x="20618" y="12693"/>
                    <a:pt x="20618" y="14850"/>
                  </a:cubicBezTo>
                  <a:cubicBezTo>
                    <a:pt x="20618" y="17828"/>
                    <a:pt x="18856" y="20250"/>
                    <a:pt x="16691" y="20250"/>
                  </a:cubicBezTo>
                  <a:moveTo>
                    <a:pt x="18634" y="8652"/>
                  </a:moveTo>
                  <a:cubicBezTo>
                    <a:pt x="18643" y="8469"/>
                    <a:pt x="18655" y="8287"/>
                    <a:pt x="18655" y="8100"/>
                  </a:cubicBezTo>
                  <a:cubicBezTo>
                    <a:pt x="18655" y="3627"/>
                    <a:pt x="16017" y="0"/>
                    <a:pt x="12764" y="0"/>
                  </a:cubicBezTo>
                  <a:cubicBezTo>
                    <a:pt x="10499" y="0"/>
                    <a:pt x="8536" y="1759"/>
                    <a:pt x="7550" y="4336"/>
                  </a:cubicBezTo>
                  <a:cubicBezTo>
                    <a:pt x="7185" y="4154"/>
                    <a:pt x="6793" y="4050"/>
                    <a:pt x="6382" y="4050"/>
                  </a:cubicBezTo>
                  <a:cubicBezTo>
                    <a:pt x="4484" y="4050"/>
                    <a:pt x="2945" y="6165"/>
                    <a:pt x="2945" y="8775"/>
                  </a:cubicBezTo>
                  <a:cubicBezTo>
                    <a:pt x="2945" y="9114"/>
                    <a:pt x="2973" y="9445"/>
                    <a:pt x="3022" y="9764"/>
                  </a:cubicBezTo>
                  <a:cubicBezTo>
                    <a:pt x="1267" y="10569"/>
                    <a:pt x="0" y="12841"/>
                    <a:pt x="0" y="15525"/>
                  </a:cubicBezTo>
                  <a:cubicBezTo>
                    <a:pt x="0" y="18880"/>
                    <a:pt x="1978" y="21600"/>
                    <a:pt x="4418" y="21600"/>
                  </a:cubicBezTo>
                  <a:lnTo>
                    <a:pt x="16691" y="21600"/>
                  </a:lnTo>
                  <a:cubicBezTo>
                    <a:pt x="19401" y="21600"/>
                    <a:pt x="21600" y="18578"/>
                    <a:pt x="21600" y="14850"/>
                  </a:cubicBezTo>
                  <a:cubicBezTo>
                    <a:pt x="21600" y="12072"/>
                    <a:pt x="20378" y="9687"/>
                    <a:pt x="18634" y="8652"/>
                  </a:cubicBezTo>
                </a:path>
              </a:pathLst>
            </a:custGeom>
            <a:solidFill>
              <a:schemeClr val="dk2"/>
            </a:solidFill>
            <a:ln>
              <a:noFill/>
            </a:ln>
          </p:spPr>
          <p:style>
            <a:lnRef idx="0"/>
            <a:fillRef idx="0"/>
            <a:effectRef idx="0"/>
            <a:fontRef idx="minor"/>
          </p:style>
        </p:sp>
      </p:grpSp>
      <p:grpSp>
        <p:nvGrpSpPr>
          <p:cNvPr id="246" name="Group 16"/>
          <p:cNvGrpSpPr/>
          <p:nvPr/>
        </p:nvGrpSpPr>
        <p:grpSpPr>
          <a:xfrm>
            <a:off x="1329120" y="372240"/>
            <a:ext cx="6535440" cy="945000"/>
            <a:chOff x="1329120" y="372240"/>
            <a:chExt cx="6535440" cy="945000"/>
          </a:xfrm>
        </p:grpSpPr>
        <p:sp>
          <p:nvSpPr>
            <p:cNvPr id="247" name="CustomShape 17"/>
            <p:cNvSpPr/>
            <p:nvPr/>
          </p:nvSpPr>
          <p:spPr>
            <a:xfrm>
              <a:off x="1329120" y="573840"/>
              <a:ext cx="6535440" cy="345960"/>
            </a:xfrm>
            <a:prstGeom prst="rect">
              <a:avLst/>
            </a:prstGeom>
            <a:noFill/>
            <a:ln>
              <a:noFill/>
            </a:ln>
          </p:spPr>
          <p:style>
            <a:lnRef idx="0"/>
            <a:fillRef idx="0"/>
            <a:effectRef idx="0"/>
            <a:fontRef idx="minor"/>
          </p:style>
          <p:txBody>
            <a:bodyPr lIns="34200" rIns="34200" tIns="17280" bIns="17280"/>
            <a:p>
              <a:pPr algn="ctr">
                <a:lnSpc>
                  <a:spcPct val="100000"/>
                </a:lnSpc>
              </a:pPr>
              <a:r>
                <a:rPr b="1" lang="en-GB" sz="2000" spc="-1" strike="noStrike">
                  <a:solidFill>
                    <a:srgbClr val="000000"/>
                  </a:solidFill>
                  <a:latin typeface="Montserrat"/>
                  <a:ea typeface="Montserrat"/>
                </a:rPr>
                <a:t>Howe Technology Solutions</a:t>
              </a:r>
              <a:endParaRPr b="0" lang="en-GB" sz="2000" spc="-1" strike="noStrike">
                <a:latin typeface="Arial"/>
              </a:endParaRPr>
            </a:p>
          </p:txBody>
        </p:sp>
        <p:sp>
          <p:nvSpPr>
            <p:cNvPr id="248" name="CustomShape 18"/>
            <p:cNvSpPr/>
            <p:nvPr/>
          </p:nvSpPr>
          <p:spPr>
            <a:xfrm>
              <a:off x="2472480" y="971280"/>
              <a:ext cx="4231440" cy="345960"/>
            </a:xfrm>
            <a:prstGeom prst="rect">
              <a:avLst/>
            </a:prstGeom>
            <a:noFill/>
            <a:ln>
              <a:noFill/>
            </a:ln>
          </p:spPr>
          <p:style>
            <a:lnRef idx="0"/>
            <a:fillRef idx="0"/>
            <a:effectRef idx="0"/>
            <a:fontRef idx="minor"/>
          </p:style>
          <p:txBody>
            <a:bodyPr lIns="34200" rIns="34200" tIns="17280" bIns="17280"/>
            <a:p>
              <a:pPr algn="ctr">
                <a:lnSpc>
                  <a:spcPct val="150000"/>
                </a:lnSpc>
              </a:pPr>
              <a:r>
                <a:rPr b="0" lang="en-GB" sz="700" spc="-1" strike="noStrike">
                  <a:solidFill>
                    <a:srgbClr val="7f7f7f"/>
                  </a:solidFill>
                  <a:latin typeface="Montserrat"/>
                  <a:ea typeface="Montserrat"/>
                </a:rPr>
                <a:t>We bring together veterans in front-end development, Smart Contract development, Marketing strategies and UI/UX all in one place. Together, we’re creating standout solutions for Blockchain - and we could do the same for you.</a:t>
              </a:r>
              <a:endParaRPr b="0" lang="en-GB" sz="700" spc="-1" strike="noStrike">
                <a:latin typeface="Arial"/>
              </a:endParaRPr>
            </a:p>
            <a:p>
              <a:pPr algn="ctr">
                <a:lnSpc>
                  <a:spcPct val="150000"/>
                </a:lnSpc>
              </a:pPr>
              <a:endParaRPr b="0" lang="en-GB" sz="700" spc="-1" strike="noStrike">
                <a:latin typeface="Arial"/>
              </a:endParaRPr>
            </a:p>
          </p:txBody>
        </p:sp>
        <p:sp>
          <p:nvSpPr>
            <p:cNvPr id="249" name="CustomShape 19"/>
            <p:cNvSpPr/>
            <p:nvPr/>
          </p:nvSpPr>
          <p:spPr>
            <a:xfrm>
              <a:off x="2490480" y="372240"/>
              <a:ext cx="4213080" cy="149760"/>
            </a:xfrm>
            <a:prstGeom prst="rect">
              <a:avLst/>
            </a:prstGeom>
            <a:noFill/>
            <a:ln>
              <a:noFill/>
            </a:ln>
          </p:spPr>
          <p:style>
            <a:lnRef idx="0"/>
            <a:fillRef idx="0"/>
            <a:effectRef idx="0"/>
            <a:fontRef idx="minor"/>
          </p:style>
          <p:txBody>
            <a:bodyPr lIns="34200" rIns="34200" tIns="17280" bIns="17280"/>
            <a:p>
              <a:pPr algn="ctr">
                <a:lnSpc>
                  <a:spcPct val="100000"/>
                </a:lnSpc>
              </a:pPr>
              <a:r>
                <a:rPr b="0" lang="en-GB" sz="800" spc="-1" strike="noStrike">
                  <a:solidFill>
                    <a:srgbClr val="c09f63"/>
                  </a:solidFill>
                  <a:latin typeface="Montserrat"/>
                  <a:ea typeface="Montserrat"/>
                </a:rPr>
                <a:t>FOUNDED 01/08/18 - HOWETECHNOLOGYSOLUTIONS.IO</a:t>
              </a:r>
              <a:endParaRPr b="0" lang="en-GB" sz="800" spc="-1" strike="noStrike">
                <a:latin typeface="Arial"/>
              </a:endParaRPr>
            </a:p>
          </p:txBody>
        </p:sp>
      </p:grpSp>
      <p:sp>
        <p:nvSpPr>
          <p:cNvPr id="250" name="CustomShape 20"/>
          <p:cNvSpPr/>
          <p:nvPr/>
        </p:nvSpPr>
        <p:spPr>
          <a:xfrm>
            <a:off x="5819400" y="3057120"/>
            <a:ext cx="281952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100" spc="-1" strike="noStrike">
                <a:solidFill>
                  <a:srgbClr val="000000"/>
                </a:solidFill>
                <a:latin typeface="Montserrat"/>
                <a:ea typeface="Montserrat"/>
              </a:rPr>
              <a:t>Smart Contract Validation</a:t>
            </a:r>
            <a:endParaRPr b="0" lang="en-GB" sz="1100" spc="-1" strike="noStrike">
              <a:latin typeface="Arial"/>
            </a:endParaRPr>
          </a:p>
        </p:txBody>
      </p:sp>
      <p:sp>
        <p:nvSpPr>
          <p:cNvPr id="251" name="CustomShape 21"/>
          <p:cNvSpPr/>
          <p:nvPr/>
        </p:nvSpPr>
        <p:spPr>
          <a:xfrm>
            <a:off x="7859160" y="191160"/>
            <a:ext cx="828720" cy="268920"/>
          </a:xfrm>
          <a:prstGeom prst="rect">
            <a:avLst/>
          </a:prstGeom>
          <a:solidFill>
            <a:schemeClr val="lt2"/>
          </a:solidFill>
          <a:ln>
            <a:noFill/>
          </a:ln>
        </p:spPr>
        <p:style>
          <a:lnRef idx="0"/>
          <a:fillRef idx="0"/>
          <a:effectRef idx="0"/>
          <a:fontRef idx="minor"/>
        </p:style>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4572000" y="2204280"/>
            <a:ext cx="15840" cy="2939040"/>
          </a:xfrm>
          <a:custGeom>
            <a:avLst/>
            <a:gdLst/>
            <a:ahLst/>
            <a:rect l="l" t="t" r="r" b="b"/>
            <a:pathLst>
              <a:path w="21600" h="21600">
                <a:moveTo>
                  <a:pt x="0" y="0"/>
                </a:moveTo>
                <a:lnTo>
                  <a:pt x="21600" y="21600"/>
                </a:lnTo>
              </a:path>
            </a:pathLst>
          </a:custGeom>
          <a:noFill/>
          <a:ln w="38160">
            <a:solidFill>
              <a:srgbClr val="d8d8d8"/>
            </a:solidFill>
            <a:miter/>
          </a:ln>
        </p:spPr>
        <p:style>
          <a:lnRef idx="0"/>
          <a:fillRef idx="0"/>
          <a:effectRef idx="0"/>
          <a:fontRef idx="minor"/>
        </p:style>
      </p:sp>
      <p:sp>
        <p:nvSpPr>
          <p:cNvPr id="253" name="CustomShape 2"/>
          <p:cNvSpPr/>
          <p:nvPr/>
        </p:nvSpPr>
        <p:spPr>
          <a:xfrm flipH="1">
            <a:off x="4272120" y="1784520"/>
            <a:ext cx="623520" cy="623520"/>
          </a:xfrm>
          <a:prstGeom prst="ellipse">
            <a:avLst/>
          </a:prstGeom>
          <a:solidFill>
            <a:srgbClr val="000000"/>
          </a:solidFill>
          <a:ln>
            <a:noFill/>
          </a:ln>
        </p:spPr>
        <p:style>
          <a:lnRef idx="0"/>
          <a:fillRef idx="0"/>
          <a:effectRef idx="0"/>
          <a:fontRef idx="minor"/>
        </p:style>
        <p:txBody>
          <a:bodyPr lIns="34200" rIns="34200" tIns="17280" bIns="17280" anchor="ctr"/>
          <a:p>
            <a:pPr algn="ctr">
              <a:lnSpc>
                <a:spcPct val="100000"/>
              </a:lnSpc>
            </a:pPr>
            <a:r>
              <a:rPr b="0" lang="en-GB" sz="1400" spc="-1" strike="noStrike">
                <a:solidFill>
                  <a:srgbClr val="ffffff"/>
                </a:solidFill>
                <a:latin typeface="Montserrat Light"/>
                <a:ea typeface="Montserrat Light"/>
              </a:rPr>
              <a:t>1</a:t>
            </a:r>
            <a:endParaRPr b="0" lang="en-GB" sz="1400" spc="-1" strike="noStrike">
              <a:latin typeface="Arial"/>
            </a:endParaRPr>
          </a:p>
        </p:txBody>
      </p:sp>
      <p:sp>
        <p:nvSpPr>
          <p:cNvPr id="254" name="CustomShape 3"/>
          <p:cNvSpPr/>
          <p:nvPr/>
        </p:nvSpPr>
        <p:spPr>
          <a:xfrm>
            <a:off x="5054400" y="1778040"/>
            <a:ext cx="564120" cy="218880"/>
          </a:xfrm>
          <a:prstGeom prst="rect">
            <a:avLst/>
          </a:prstGeom>
          <a:noFill/>
          <a:ln>
            <a:noFill/>
          </a:ln>
        </p:spPr>
        <p:style>
          <a:lnRef idx="0"/>
          <a:fillRef idx="0"/>
          <a:effectRef idx="0"/>
          <a:fontRef idx="minor"/>
        </p:style>
        <p:txBody>
          <a:bodyPr lIns="34200" rIns="34200" tIns="17280" bIns="17280"/>
          <a:p>
            <a:pPr>
              <a:lnSpc>
                <a:spcPct val="100000"/>
              </a:lnSpc>
            </a:pPr>
            <a:r>
              <a:rPr b="1" lang="en-GB" sz="1200" spc="-1" strike="noStrike">
                <a:solidFill>
                  <a:srgbClr val="000000"/>
                </a:solidFill>
                <a:latin typeface="Montserrat"/>
                <a:ea typeface="Montserrat"/>
              </a:rPr>
              <a:t>1997</a:t>
            </a:r>
            <a:endParaRPr b="0" lang="en-GB" sz="1200" spc="-1" strike="noStrike">
              <a:latin typeface="Arial"/>
            </a:endParaRPr>
          </a:p>
        </p:txBody>
      </p:sp>
      <p:sp>
        <p:nvSpPr>
          <p:cNvPr id="255" name="CustomShape 4"/>
          <p:cNvSpPr/>
          <p:nvPr/>
        </p:nvSpPr>
        <p:spPr>
          <a:xfrm>
            <a:off x="5054400" y="1975680"/>
            <a:ext cx="2084400" cy="634320"/>
          </a:xfrm>
          <a:prstGeom prst="rect">
            <a:avLst/>
          </a:prstGeom>
          <a:noFill/>
          <a:ln>
            <a:noFill/>
          </a:ln>
        </p:spPr>
        <p:style>
          <a:lnRef idx="0"/>
          <a:fillRef idx="0"/>
          <a:effectRef idx="0"/>
          <a:fontRef idx="minor"/>
        </p:style>
        <p:txBody>
          <a:bodyPr lIns="34200" rIns="34200" tIns="17280" bIns="17280"/>
          <a:p>
            <a:pPr>
              <a:lnSpc>
                <a:spcPct val="150000"/>
              </a:lnSpc>
            </a:pPr>
            <a:r>
              <a:rPr b="0" lang="en-GB" sz="900" spc="-1" strike="noStrike">
                <a:solidFill>
                  <a:srgbClr val="7f7f7f"/>
                </a:solidFill>
                <a:latin typeface="Montserrat Light"/>
                <a:ea typeface="Montserrat Light"/>
              </a:rPr>
              <a:t>Hashcash Proof of Work consensys proposed by Adam Back - limit email spam and DOS attacks.</a:t>
            </a:r>
            <a:endParaRPr b="0" lang="en-GB" sz="900" spc="-1" strike="noStrike">
              <a:latin typeface="Arial"/>
            </a:endParaRPr>
          </a:p>
        </p:txBody>
      </p:sp>
      <p:sp>
        <p:nvSpPr>
          <p:cNvPr id="256" name="CustomShape 5"/>
          <p:cNvSpPr/>
          <p:nvPr/>
        </p:nvSpPr>
        <p:spPr>
          <a:xfrm>
            <a:off x="5054400" y="3920400"/>
            <a:ext cx="564120" cy="218880"/>
          </a:xfrm>
          <a:prstGeom prst="rect">
            <a:avLst/>
          </a:prstGeom>
          <a:noFill/>
          <a:ln>
            <a:noFill/>
          </a:ln>
        </p:spPr>
        <p:style>
          <a:lnRef idx="0"/>
          <a:fillRef idx="0"/>
          <a:effectRef idx="0"/>
          <a:fontRef idx="minor"/>
        </p:style>
        <p:txBody>
          <a:bodyPr lIns="34200" rIns="34200" tIns="17280" bIns="17280"/>
          <a:p>
            <a:pPr>
              <a:lnSpc>
                <a:spcPct val="100000"/>
              </a:lnSpc>
            </a:pPr>
            <a:r>
              <a:rPr b="1" lang="en-GB" sz="1200" spc="-1" strike="noStrike">
                <a:solidFill>
                  <a:srgbClr val="000000"/>
                </a:solidFill>
                <a:latin typeface="Montserrat"/>
                <a:ea typeface="Montserrat"/>
              </a:rPr>
              <a:t>1998</a:t>
            </a:r>
            <a:endParaRPr b="0" lang="en-GB" sz="1200" spc="-1" strike="noStrike">
              <a:latin typeface="Arial"/>
            </a:endParaRPr>
          </a:p>
        </p:txBody>
      </p:sp>
      <p:sp>
        <p:nvSpPr>
          <p:cNvPr id="257" name="CustomShape 6"/>
          <p:cNvSpPr/>
          <p:nvPr/>
        </p:nvSpPr>
        <p:spPr>
          <a:xfrm>
            <a:off x="5054400" y="4117680"/>
            <a:ext cx="2084400" cy="634320"/>
          </a:xfrm>
          <a:prstGeom prst="rect">
            <a:avLst/>
          </a:prstGeom>
          <a:noFill/>
          <a:ln>
            <a:noFill/>
          </a:ln>
        </p:spPr>
        <p:style>
          <a:lnRef idx="0"/>
          <a:fillRef idx="0"/>
          <a:effectRef idx="0"/>
          <a:fontRef idx="minor"/>
        </p:style>
        <p:txBody>
          <a:bodyPr lIns="34200" rIns="34200" tIns="17280" bIns="17280"/>
          <a:p>
            <a:pPr>
              <a:lnSpc>
                <a:spcPct val="150000"/>
              </a:lnSpc>
            </a:pPr>
            <a:r>
              <a:rPr b="0" lang="en-GB" sz="900" spc="-1" strike="noStrike">
                <a:solidFill>
                  <a:srgbClr val="7f7f7f"/>
                </a:solidFill>
                <a:latin typeface="Montserrat Light"/>
                <a:ea typeface="Montserrat Light"/>
              </a:rPr>
              <a:t>Bit-Gold electronic cash system proposed by Nick Szabo.</a:t>
            </a:r>
            <a:endParaRPr b="0" lang="en-GB" sz="900" spc="-1" strike="noStrike">
              <a:latin typeface="Arial"/>
            </a:endParaRPr>
          </a:p>
        </p:txBody>
      </p:sp>
      <p:sp>
        <p:nvSpPr>
          <p:cNvPr id="258" name="CustomShape 7"/>
          <p:cNvSpPr/>
          <p:nvPr/>
        </p:nvSpPr>
        <p:spPr>
          <a:xfrm>
            <a:off x="3564360" y="2808720"/>
            <a:ext cx="564120" cy="218880"/>
          </a:xfrm>
          <a:prstGeom prst="rect">
            <a:avLst/>
          </a:prstGeom>
          <a:noFill/>
          <a:ln>
            <a:noFill/>
          </a:ln>
        </p:spPr>
        <p:style>
          <a:lnRef idx="0"/>
          <a:fillRef idx="0"/>
          <a:effectRef idx="0"/>
          <a:fontRef idx="minor"/>
        </p:style>
        <p:txBody>
          <a:bodyPr lIns="34200" rIns="34200" tIns="17280" bIns="17280"/>
          <a:p>
            <a:pPr algn="r">
              <a:lnSpc>
                <a:spcPct val="100000"/>
              </a:lnSpc>
            </a:pPr>
            <a:r>
              <a:rPr b="1" lang="en-GB" sz="1200" spc="-1" strike="noStrike">
                <a:solidFill>
                  <a:srgbClr val="000000"/>
                </a:solidFill>
                <a:latin typeface="Montserrat"/>
                <a:ea typeface="Montserrat"/>
              </a:rPr>
              <a:t>1998</a:t>
            </a:r>
            <a:endParaRPr b="0" lang="en-GB" sz="1200" spc="-1" strike="noStrike">
              <a:latin typeface="Arial"/>
            </a:endParaRPr>
          </a:p>
        </p:txBody>
      </p:sp>
      <p:sp>
        <p:nvSpPr>
          <p:cNvPr id="259" name="CustomShape 8"/>
          <p:cNvSpPr/>
          <p:nvPr/>
        </p:nvSpPr>
        <p:spPr>
          <a:xfrm>
            <a:off x="2044440" y="3016080"/>
            <a:ext cx="2084400" cy="634320"/>
          </a:xfrm>
          <a:prstGeom prst="rect">
            <a:avLst/>
          </a:prstGeom>
          <a:noFill/>
          <a:ln>
            <a:noFill/>
          </a:ln>
        </p:spPr>
        <p:style>
          <a:lnRef idx="0"/>
          <a:fillRef idx="0"/>
          <a:effectRef idx="0"/>
          <a:fontRef idx="minor"/>
        </p:style>
        <p:txBody>
          <a:bodyPr lIns="34200" rIns="34200" tIns="17280" bIns="17280"/>
          <a:p>
            <a:pPr algn="r">
              <a:lnSpc>
                <a:spcPct val="150000"/>
              </a:lnSpc>
            </a:pPr>
            <a:r>
              <a:rPr b="0" lang="en-GB" sz="900" spc="-1" strike="noStrike">
                <a:solidFill>
                  <a:srgbClr val="7f7f7f"/>
                </a:solidFill>
                <a:latin typeface="Montserrat Light"/>
                <a:ea typeface="Montserrat Light"/>
              </a:rPr>
              <a:t>B-Money first proposal for an “anonymous, distributed electronic</a:t>
            </a:r>
            <a:endParaRPr b="0" lang="en-GB" sz="900" spc="-1" strike="noStrike">
              <a:latin typeface="Arial"/>
            </a:endParaRPr>
          </a:p>
          <a:p>
            <a:pPr algn="r">
              <a:lnSpc>
                <a:spcPct val="150000"/>
              </a:lnSpc>
            </a:pPr>
            <a:r>
              <a:rPr b="0" lang="en-GB" sz="900" spc="-1" strike="noStrike">
                <a:solidFill>
                  <a:srgbClr val="7f7f7f"/>
                </a:solidFill>
                <a:latin typeface="Montserrat Light"/>
                <a:ea typeface="Montserrat Light"/>
              </a:rPr>
              <a:t>cash system” - Wei Dai</a:t>
            </a:r>
            <a:endParaRPr b="0" lang="en-GB" sz="900" spc="-1" strike="noStrike">
              <a:latin typeface="Arial"/>
            </a:endParaRPr>
          </a:p>
        </p:txBody>
      </p:sp>
      <p:sp>
        <p:nvSpPr>
          <p:cNvPr id="260" name="CustomShape 9"/>
          <p:cNvSpPr/>
          <p:nvPr/>
        </p:nvSpPr>
        <p:spPr>
          <a:xfrm>
            <a:off x="4422600" y="4092840"/>
            <a:ext cx="296280" cy="269280"/>
          </a:xfrm>
          <a:custGeom>
            <a:avLst/>
            <a:gdLst/>
            <a:ahLst/>
            <a:rect l="l" t="t" r="r" b="b"/>
            <a:pathLst>
              <a:path w="21600" h="21600">
                <a:moveTo>
                  <a:pt x="20618" y="11880"/>
                </a:moveTo>
                <a:cubicBezTo>
                  <a:pt x="20618" y="12476"/>
                  <a:pt x="20178" y="12960"/>
                  <a:pt x="19636" y="12960"/>
                </a:cubicBezTo>
                <a:lnTo>
                  <a:pt x="19636" y="8640"/>
                </a:lnTo>
                <a:cubicBezTo>
                  <a:pt x="20178" y="8640"/>
                  <a:pt x="20618" y="9124"/>
                  <a:pt x="20618" y="9720"/>
                </a:cubicBezTo>
                <a:cubicBezTo>
                  <a:pt x="20618" y="9720"/>
                  <a:pt x="20618" y="11880"/>
                  <a:pt x="20618" y="11880"/>
                </a:cubicBezTo>
                <a:close/>
                <a:moveTo>
                  <a:pt x="18655" y="19980"/>
                </a:moveTo>
                <a:cubicBezTo>
                  <a:pt x="18655" y="20279"/>
                  <a:pt x="18434" y="20520"/>
                  <a:pt x="18164" y="20520"/>
                </a:cubicBezTo>
                <a:cubicBezTo>
                  <a:pt x="17893" y="20520"/>
                  <a:pt x="17673" y="20279"/>
                  <a:pt x="17673" y="19980"/>
                </a:cubicBezTo>
                <a:lnTo>
                  <a:pt x="17673" y="1620"/>
                </a:lnTo>
                <a:cubicBezTo>
                  <a:pt x="17673" y="1322"/>
                  <a:pt x="17893" y="1080"/>
                  <a:pt x="18164" y="1080"/>
                </a:cubicBezTo>
                <a:cubicBezTo>
                  <a:pt x="18434" y="1080"/>
                  <a:pt x="18655" y="1322"/>
                  <a:pt x="18655" y="1620"/>
                </a:cubicBezTo>
                <a:cubicBezTo>
                  <a:pt x="18655" y="1620"/>
                  <a:pt x="18655" y="19980"/>
                  <a:pt x="18655" y="19980"/>
                </a:cubicBezTo>
                <a:close/>
                <a:moveTo>
                  <a:pt x="16691" y="18404"/>
                </a:moveTo>
                <a:lnTo>
                  <a:pt x="2944" y="13512"/>
                </a:lnTo>
                <a:cubicBezTo>
                  <a:pt x="2944" y="13508"/>
                  <a:pt x="2945" y="13504"/>
                  <a:pt x="2945" y="13500"/>
                </a:cubicBezTo>
                <a:lnTo>
                  <a:pt x="2945" y="8100"/>
                </a:lnTo>
                <a:cubicBezTo>
                  <a:pt x="2945" y="8096"/>
                  <a:pt x="2944" y="8093"/>
                  <a:pt x="2944" y="8089"/>
                </a:cubicBezTo>
                <a:lnTo>
                  <a:pt x="16691" y="3197"/>
                </a:lnTo>
                <a:cubicBezTo>
                  <a:pt x="16691" y="3197"/>
                  <a:pt x="16691" y="18404"/>
                  <a:pt x="16691" y="18404"/>
                </a:cubicBezTo>
                <a:close/>
                <a:moveTo>
                  <a:pt x="12480" y="18725"/>
                </a:moveTo>
                <a:cubicBezTo>
                  <a:pt x="12316" y="19294"/>
                  <a:pt x="11764" y="19608"/>
                  <a:pt x="11247" y="19428"/>
                </a:cubicBezTo>
                <a:lnTo>
                  <a:pt x="6102" y="17625"/>
                </a:lnTo>
                <a:cubicBezTo>
                  <a:pt x="5585" y="17444"/>
                  <a:pt x="5299" y="16837"/>
                  <a:pt x="5464" y="16269"/>
                </a:cubicBezTo>
                <a:lnTo>
                  <a:pt x="5654" y="15610"/>
                </a:lnTo>
                <a:lnTo>
                  <a:pt x="12661" y="18104"/>
                </a:lnTo>
                <a:cubicBezTo>
                  <a:pt x="12661" y="18104"/>
                  <a:pt x="12480" y="18725"/>
                  <a:pt x="12480" y="18725"/>
                </a:cubicBezTo>
                <a:close/>
                <a:moveTo>
                  <a:pt x="1964" y="13500"/>
                </a:moveTo>
                <a:lnTo>
                  <a:pt x="982" y="13500"/>
                </a:lnTo>
                <a:lnTo>
                  <a:pt x="982" y="8100"/>
                </a:lnTo>
                <a:lnTo>
                  <a:pt x="1964" y="8100"/>
                </a:lnTo>
                <a:cubicBezTo>
                  <a:pt x="1964" y="8100"/>
                  <a:pt x="1964" y="13500"/>
                  <a:pt x="1964" y="13500"/>
                </a:cubicBezTo>
                <a:close/>
                <a:moveTo>
                  <a:pt x="19636" y="7560"/>
                </a:moveTo>
                <a:lnTo>
                  <a:pt x="19636" y="1620"/>
                </a:lnTo>
                <a:cubicBezTo>
                  <a:pt x="19636" y="725"/>
                  <a:pt x="18977" y="0"/>
                  <a:pt x="18164" y="0"/>
                </a:cubicBezTo>
                <a:cubicBezTo>
                  <a:pt x="17350" y="0"/>
                  <a:pt x="16691" y="725"/>
                  <a:pt x="16691" y="1620"/>
                </a:cubicBezTo>
                <a:lnTo>
                  <a:pt x="16691" y="2062"/>
                </a:lnTo>
                <a:lnTo>
                  <a:pt x="2411" y="7144"/>
                </a:lnTo>
                <a:cubicBezTo>
                  <a:pt x="2276" y="7067"/>
                  <a:pt x="2126" y="7020"/>
                  <a:pt x="1964" y="7020"/>
                </a:cubicBezTo>
                <a:lnTo>
                  <a:pt x="982" y="7020"/>
                </a:lnTo>
                <a:cubicBezTo>
                  <a:pt x="440" y="7020"/>
                  <a:pt x="0" y="7504"/>
                  <a:pt x="0" y="8100"/>
                </a:cubicBezTo>
                <a:lnTo>
                  <a:pt x="0" y="13500"/>
                </a:lnTo>
                <a:cubicBezTo>
                  <a:pt x="0" y="14097"/>
                  <a:pt x="440" y="14580"/>
                  <a:pt x="982" y="14580"/>
                </a:cubicBezTo>
                <a:lnTo>
                  <a:pt x="1964" y="14580"/>
                </a:lnTo>
                <a:cubicBezTo>
                  <a:pt x="2126" y="14580"/>
                  <a:pt x="2276" y="14533"/>
                  <a:pt x="2411" y="14457"/>
                </a:cubicBezTo>
                <a:lnTo>
                  <a:pt x="4720" y="15278"/>
                </a:lnTo>
                <a:lnTo>
                  <a:pt x="4529" y="15941"/>
                </a:lnTo>
                <a:cubicBezTo>
                  <a:pt x="4199" y="17078"/>
                  <a:pt x="4770" y="18292"/>
                  <a:pt x="5803" y="18654"/>
                </a:cubicBezTo>
                <a:lnTo>
                  <a:pt x="10949" y="20456"/>
                </a:lnTo>
                <a:cubicBezTo>
                  <a:pt x="11983" y="20819"/>
                  <a:pt x="13087" y="20190"/>
                  <a:pt x="13416" y="19053"/>
                </a:cubicBezTo>
                <a:lnTo>
                  <a:pt x="13595" y="18437"/>
                </a:lnTo>
                <a:lnTo>
                  <a:pt x="16691" y="19538"/>
                </a:lnTo>
                <a:lnTo>
                  <a:pt x="16691" y="19980"/>
                </a:lnTo>
                <a:cubicBezTo>
                  <a:pt x="16691" y="20875"/>
                  <a:pt x="17350" y="21600"/>
                  <a:pt x="18164" y="21600"/>
                </a:cubicBezTo>
                <a:cubicBezTo>
                  <a:pt x="18977" y="21600"/>
                  <a:pt x="19636" y="20875"/>
                  <a:pt x="19636" y="19980"/>
                </a:cubicBezTo>
                <a:lnTo>
                  <a:pt x="19636" y="14040"/>
                </a:lnTo>
                <a:cubicBezTo>
                  <a:pt x="20721" y="14040"/>
                  <a:pt x="21600" y="13073"/>
                  <a:pt x="21600" y="11880"/>
                </a:cubicBezTo>
                <a:lnTo>
                  <a:pt x="21600" y="9720"/>
                </a:lnTo>
                <a:cubicBezTo>
                  <a:pt x="21600" y="8527"/>
                  <a:pt x="20721" y="7560"/>
                  <a:pt x="19636" y="7560"/>
                </a:cubicBezTo>
              </a:path>
            </a:pathLst>
          </a:custGeom>
          <a:solidFill>
            <a:schemeClr val="lt1"/>
          </a:solidFill>
          <a:ln>
            <a:noFill/>
          </a:ln>
        </p:spPr>
        <p:style>
          <a:lnRef idx="0"/>
          <a:fillRef idx="0"/>
          <a:effectRef idx="0"/>
          <a:fontRef idx="minor"/>
        </p:style>
      </p:sp>
      <p:grpSp>
        <p:nvGrpSpPr>
          <p:cNvPr id="261" name="Group 10"/>
          <p:cNvGrpSpPr/>
          <p:nvPr/>
        </p:nvGrpSpPr>
        <p:grpSpPr>
          <a:xfrm>
            <a:off x="1865880" y="573840"/>
            <a:ext cx="5444280" cy="743400"/>
            <a:chOff x="1865880" y="573840"/>
            <a:chExt cx="5444280" cy="743400"/>
          </a:xfrm>
        </p:grpSpPr>
        <p:sp>
          <p:nvSpPr>
            <p:cNvPr id="262" name="CustomShape 11"/>
            <p:cNvSpPr/>
            <p:nvPr/>
          </p:nvSpPr>
          <p:spPr>
            <a:xfrm>
              <a:off x="1883520" y="573840"/>
              <a:ext cx="5426640" cy="345960"/>
            </a:xfrm>
            <a:prstGeom prst="rect">
              <a:avLst/>
            </a:prstGeom>
            <a:noFill/>
            <a:ln>
              <a:noFill/>
            </a:ln>
          </p:spPr>
          <p:style>
            <a:lnRef idx="0"/>
            <a:fillRef idx="0"/>
            <a:effectRef idx="0"/>
            <a:fontRef idx="minor"/>
          </p:style>
          <p:txBody>
            <a:bodyPr lIns="34200" rIns="34200" tIns="17280" bIns="17280"/>
            <a:p>
              <a:pPr algn="ctr">
                <a:lnSpc>
                  <a:spcPct val="100000"/>
                </a:lnSpc>
              </a:pPr>
              <a:r>
                <a:rPr b="1" lang="en-GB" sz="2000" spc="-1" strike="noStrike">
                  <a:solidFill>
                    <a:srgbClr val="000000"/>
                  </a:solidFill>
                  <a:latin typeface="Montserrat"/>
                  <a:ea typeface="Montserrat"/>
                </a:rPr>
                <a:t>History Of Cryptocurrency</a:t>
              </a:r>
              <a:endParaRPr b="0" lang="en-GB" sz="2000" spc="-1" strike="noStrike">
                <a:latin typeface="Arial"/>
              </a:endParaRPr>
            </a:p>
          </p:txBody>
        </p:sp>
        <p:sp>
          <p:nvSpPr>
            <p:cNvPr id="263" name="CustomShape 12"/>
            <p:cNvSpPr/>
            <p:nvPr/>
          </p:nvSpPr>
          <p:spPr>
            <a:xfrm>
              <a:off x="1865880" y="971280"/>
              <a:ext cx="5444280" cy="345960"/>
            </a:xfrm>
            <a:prstGeom prst="rect">
              <a:avLst/>
            </a:prstGeom>
            <a:noFill/>
            <a:ln>
              <a:noFill/>
            </a:ln>
          </p:spPr>
          <p:style>
            <a:lnRef idx="0"/>
            <a:fillRef idx="0"/>
            <a:effectRef idx="0"/>
            <a:fontRef idx="minor"/>
          </p:style>
          <p:txBody>
            <a:bodyPr lIns="34200" rIns="34200" tIns="17280" bIns="17280"/>
            <a:p>
              <a:pPr algn="ctr">
                <a:lnSpc>
                  <a:spcPct val="150000"/>
                </a:lnSpc>
              </a:pPr>
              <a:r>
                <a:rPr b="0" lang="en-GB" sz="700" spc="-1" strike="noStrike">
                  <a:solidFill>
                    <a:srgbClr val="7f7f7f"/>
                  </a:solidFill>
                  <a:latin typeface="Montserrat"/>
                  <a:ea typeface="Montserrat"/>
                </a:rPr>
                <a:t>“</a:t>
              </a:r>
              <a:r>
                <a:rPr b="0" lang="en-GB" sz="700" spc="-1" strike="noStrike">
                  <a:solidFill>
                    <a:srgbClr val="7f7f7f"/>
                  </a:solidFill>
                  <a:latin typeface="Montserrat"/>
                  <a:ea typeface="Montserrat"/>
                </a:rPr>
                <a:t>The reason we’re all here is that the current financial system is outdated”</a:t>
              </a:r>
              <a:endParaRPr b="0" lang="en-GB" sz="700" spc="-1" strike="noStrike">
                <a:latin typeface="Arial"/>
              </a:endParaRPr>
            </a:p>
          </p:txBody>
        </p:sp>
      </p:grpSp>
      <p:sp>
        <p:nvSpPr>
          <p:cNvPr id="264" name="CustomShape 13"/>
          <p:cNvSpPr/>
          <p:nvPr/>
        </p:nvSpPr>
        <p:spPr>
          <a:xfrm>
            <a:off x="7859160" y="191160"/>
            <a:ext cx="828720" cy="268920"/>
          </a:xfrm>
          <a:prstGeom prst="rect">
            <a:avLst/>
          </a:prstGeom>
          <a:solidFill>
            <a:schemeClr val="lt2"/>
          </a:solidFill>
          <a:ln>
            <a:noFill/>
          </a:ln>
        </p:spPr>
        <p:style>
          <a:lnRef idx="0"/>
          <a:fillRef idx="0"/>
          <a:effectRef idx="0"/>
          <a:fontRef idx="minor"/>
        </p:style>
      </p:sp>
      <p:sp>
        <p:nvSpPr>
          <p:cNvPr id="265" name="CustomShape 14"/>
          <p:cNvSpPr/>
          <p:nvPr/>
        </p:nvSpPr>
        <p:spPr>
          <a:xfrm flipH="1">
            <a:off x="4276080" y="2808720"/>
            <a:ext cx="623520" cy="623520"/>
          </a:xfrm>
          <a:prstGeom prst="ellipse">
            <a:avLst/>
          </a:prstGeom>
          <a:solidFill>
            <a:srgbClr val="000000"/>
          </a:solidFill>
          <a:ln>
            <a:noFill/>
          </a:ln>
        </p:spPr>
        <p:style>
          <a:lnRef idx="0"/>
          <a:fillRef idx="0"/>
          <a:effectRef idx="0"/>
          <a:fontRef idx="minor"/>
        </p:style>
        <p:txBody>
          <a:bodyPr lIns="34200" rIns="34200" tIns="17280" bIns="17280" anchor="ctr"/>
          <a:p>
            <a:pPr algn="ctr">
              <a:lnSpc>
                <a:spcPct val="100000"/>
              </a:lnSpc>
            </a:pPr>
            <a:r>
              <a:rPr b="0" lang="en-GB" sz="1400" spc="-1" strike="noStrike">
                <a:solidFill>
                  <a:srgbClr val="ffffff"/>
                </a:solidFill>
                <a:latin typeface="Montserrat Light"/>
                <a:ea typeface="Montserrat Light"/>
              </a:rPr>
              <a:t>2</a:t>
            </a:r>
            <a:endParaRPr b="0" lang="en-GB" sz="1400" spc="-1" strike="noStrike">
              <a:latin typeface="Arial"/>
            </a:endParaRPr>
          </a:p>
        </p:txBody>
      </p:sp>
      <p:sp>
        <p:nvSpPr>
          <p:cNvPr id="266" name="CustomShape 15"/>
          <p:cNvSpPr/>
          <p:nvPr/>
        </p:nvSpPr>
        <p:spPr>
          <a:xfrm flipH="1">
            <a:off x="4268160" y="3915720"/>
            <a:ext cx="623520" cy="623520"/>
          </a:xfrm>
          <a:prstGeom prst="ellipse">
            <a:avLst/>
          </a:prstGeom>
          <a:solidFill>
            <a:srgbClr val="000000"/>
          </a:solidFill>
          <a:ln>
            <a:noFill/>
          </a:ln>
        </p:spPr>
        <p:style>
          <a:lnRef idx="0"/>
          <a:fillRef idx="0"/>
          <a:effectRef idx="0"/>
          <a:fontRef idx="minor"/>
        </p:style>
        <p:txBody>
          <a:bodyPr lIns="34200" rIns="34200" tIns="17280" bIns="17280" anchor="ctr"/>
          <a:p>
            <a:pPr algn="ctr">
              <a:lnSpc>
                <a:spcPct val="100000"/>
              </a:lnSpc>
            </a:pPr>
            <a:r>
              <a:rPr b="0" lang="en-GB" sz="1400" spc="-1" strike="noStrike">
                <a:solidFill>
                  <a:srgbClr val="ffffff"/>
                </a:solidFill>
                <a:latin typeface="Montserrat Light"/>
                <a:ea typeface="Montserrat Light"/>
              </a:rPr>
              <a:t>3</a:t>
            </a:r>
            <a:endParaRPr b="0" lang="en-GB" sz="14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4572000" y="0"/>
            <a:ext cx="11520" cy="3710520"/>
          </a:xfrm>
          <a:custGeom>
            <a:avLst/>
            <a:gdLst/>
            <a:ahLst/>
            <a:rect l="l" t="t" r="r" b="b"/>
            <a:pathLst>
              <a:path w="21600" h="21600">
                <a:moveTo>
                  <a:pt x="0" y="0"/>
                </a:moveTo>
                <a:lnTo>
                  <a:pt x="21600" y="21600"/>
                </a:lnTo>
              </a:path>
            </a:pathLst>
          </a:custGeom>
          <a:noFill/>
          <a:ln w="38160">
            <a:solidFill>
              <a:srgbClr val="d8d8d8"/>
            </a:solidFill>
            <a:miter/>
          </a:ln>
        </p:spPr>
        <p:style>
          <a:lnRef idx="0"/>
          <a:fillRef idx="0"/>
          <a:effectRef idx="0"/>
          <a:fontRef idx="minor"/>
        </p:style>
      </p:sp>
      <p:sp>
        <p:nvSpPr>
          <p:cNvPr id="268" name="CustomShape 2"/>
          <p:cNvSpPr/>
          <p:nvPr/>
        </p:nvSpPr>
        <p:spPr>
          <a:xfrm>
            <a:off x="5054400" y="2032560"/>
            <a:ext cx="564120" cy="218880"/>
          </a:xfrm>
          <a:prstGeom prst="rect">
            <a:avLst/>
          </a:prstGeom>
          <a:noFill/>
          <a:ln>
            <a:noFill/>
          </a:ln>
        </p:spPr>
        <p:style>
          <a:lnRef idx="0"/>
          <a:fillRef idx="0"/>
          <a:effectRef idx="0"/>
          <a:fontRef idx="minor"/>
        </p:style>
        <p:txBody>
          <a:bodyPr lIns="34200" rIns="34200" tIns="17280" bIns="17280"/>
          <a:p>
            <a:pPr>
              <a:lnSpc>
                <a:spcPct val="100000"/>
              </a:lnSpc>
            </a:pPr>
            <a:r>
              <a:rPr b="1" lang="en-GB" sz="1200" spc="-1" strike="noStrike">
                <a:solidFill>
                  <a:srgbClr val="000000"/>
                </a:solidFill>
                <a:latin typeface="Montserrat"/>
                <a:ea typeface="Montserrat"/>
              </a:rPr>
              <a:t>2016</a:t>
            </a:r>
            <a:endParaRPr b="0" lang="en-GB" sz="1200" spc="-1" strike="noStrike">
              <a:latin typeface="Arial"/>
            </a:endParaRPr>
          </a:p>
        </p:txBody>
      </p:sp>
      <p:sp>
        <p:nvSpPr>
          <p:cNvPr id="269" name="CustomShape 3"/>
          <p:cNvSpPr/>
          <p:nvPr/>
        </p:nvSpPr>
        <p:spPr>
          <a:xfrm>
            <a:off x="5054400" y="2229840"/>
            <a:ext cx="2084400" cy="1005840"/>
          </a:xfrm>
          <a:prstGeom prst="rect">
            <a:avLst/>
          </a:prstGeom>
          <a:noFill/>
          <a:ln>
            <a:noFill/>
          </a:ln>
        </p:spPr>
        <p:style>
          <a:lnRef idx="0"/>
          <a:fillRef idx="0"/>
          <a:effectRef idx="0"/>
          <a:fontRef idx="minor"/>
        </p:style>
        <p:txBody>
          <a:bodyPr lIns="34200" rIns="34200" tIns="17280" bIns="17280"/>
          <a:p>
            <a:pPr>
              <a:lnSpc>
                <a:spcPct val="150000"/>
              </a:lnSpc>
            </a:pPr>
            <a:r>
              <a:rPr b="0" lang="en-GB" sz="900" spc="-1" strike="noStrike">
                <a:solidFill>
                  <a:srgbClr val="7f7f7f"/>
                </a:solidFill>
                <a:latin typeface="Montserrat Light"/>
                <a:ea typeface="Montserrat Light"/>
              </a:rPr>
              <a:t>Ethereum created and released by multiple parties - </a:t>
            </a:r>
            <a:endParaRPr b="0" lang="en-GB" sz="900" spc="-1" strike="noStrike">
              <a:latin typeface="Arial"/>
            </a:endParaRPr>
          </a:p>
          <a:p>
            <a:pPr>
              <a:lnSpc>
                <a:spcPct val="150000"/>
              </a:lnSpc>
            </a:pPr>
            <a:r>
              <a:rPr b="0" lang="en-GB" sz="900" spc="-1" strike="noStrike">
                <a:solidFill>
                  <a:srgbClr val="7f7f7f"/>
                </a:solidFill>
                <a:latin typeface="Montserrat Light"/>
                <a:ea typeface="Montserrat Light"/>
              </a:rPr>
              <a:t>“</a:t>
            </a:r>
            <a:r>
              <a:rPr b="0" lang="en-GB" sz="900" spc="-1" strike="noStrike">
                <a:solidFill>
                  <a:srgbClr val="7f7f7f"/>
                </a:solidFill>
                <a:latin typeface="Montserrat Light"/>
                <a:ea typeface="Montserrat Light"/>
              </a:rPr>
              <a:t>A Next-Generation Smart Contract and Decentralized Application Platform”</a:t>
            </a:r>
            <a:endParaRPr b="0" lang="en-GB" sz="900" spc="-1" strike="noStrike">
              <a:latin typeface="Arial"/>
            </a:endParaRPr>
          </a:p>
        </p:txBody>
      </p:sp>
      <p:sp>
        <p:nvSpPr>
          <p:cNvPr id="270" name="CustomShape 4"/>
          <p:cNvSpPr/>
          <p:nvPr/>
        </p:nvSpPr>
        <p:spPr>
          <a:xfrm>
            <a:off x="3564360" y="920880"/>
            <a:ext cx="564120" cy="218880"/>
          </a:xfrm>
          <a:prstGeom prst="rect">
            <a:avLst/>
          </a:prstGeom>
          <a:noFill/>
          <a:ln>
            <a:noFill/>
          </a:ln>
        </p:spPr>
        <p:style>
          <a:lnRef idx="0"/>
          <a:fillRef idx="0"/>
          <a:effectRef idx="0"/>
          <a:fontRef idx="minor"/>
        </p:style>
        <p:txBody>
          <a:bodyPr lIns="34200" rIns="34200" tIns="17280" bIns="17280"/>
          <a:p>
            <a:pPr algn="r">
              <a:lnSpc>
                <a:spcPct val="100000"/>
              </a:lnSpc>
            </a:pPr>
            <a:r>
              <a:rPr b="1" lang="en-GB" sz="1200" spc="-1" strike="noStrike">
                <a:solidFill>
                  <a:srgbClr val="000000"/>
                </a:solidFill>
                <a:latin typeface="Montserrat"/>
                <a:ea typeface="Montserrat"/>
              </a:rPr>
              <a:t>2008</a:t>
            </a:r>
            <a:endParaRPr b="0" lang="en-GB" sz="1200" spc="-1" strike="noStrike">
              <a:latin typeface="Arial"/>
            </a:endParaRPr>
          </a:p>
        </p:txBody>
      </p:sp>
      <p:sp>
        <p:nvSpPr>
          <p:cNvPr id="271" name="CustomShape 5"/>
          <p:cNvSpPr/>
          <p:nvPr/>
        </p:nvSpPr>
        <p:spPr>
          <a:xfrm>
            <a:off x="2044440" y="1128240"/>
            <a:ext cx="2084400" cy="812520"/>
          </a:xfrm>
          <a:prstGeom prst="rect">
            <a:avLst/>
          </a:prstGeom>
          <a:noFill/>
          <a:ln>
            <a:noFill/>
          </a:ln>
        </p:spPr>
        <p:style>
          <a:lnRef idx="0"/>
          <a:fillRef idx="0"/>
          <a:effectRef idx="0"/>
          <a:fontRef idx="minor"/>
        </p:style>
        <p:txBody>
          <a:bodyPr lIns="34200" rIns="34200" tIns="17280" bIns="17280"/>
          <a:p>
            <a:pPr>
              <a:lnSpc>
                <a:spcPct val="150000"/>
              </a:lnSpc>
            </a:pPr>
            <a:r>
              <a:rPr b="0" lang="en-GB" sz="900" spc="-1" strike="noStrike">
                <a:solidFill>
                  <a:srgbClr val="7f7f7f"/>
                </a:solidFill>
                <a:latin typeface="Montserrat Light"/>
                <a:ea typeface="Montserrat Light"/>
              </a:rPr>
              <a:t>Bitcoin created and released by Satoshi Nakamoto.  - “A Peer-To-Peer Electronic Cash System” </a:t>
            </a:r>
            <a:br/>
            <a:r>
              <a:rPr b="0" lang="en-GB" sz="900" spc="-1" strike="noStrike">
                <a:solidFill>
                  <a:srgbClr val="7f7f7f"/>
                </a:solidFill>
                <a:latin typeface="Montserrat Light"/>
                <a:ea typeface="Montserrat Light"/>
              </a:rPr>
              <a:t> .</a:t>
            </a:r>
            <a:endParaRPr b="0" lang="en-GB" sz="900" spc="-1" strike="noStrike">
              <a:latin typeface="Arial"/>
            </a:endParaRPr>
          </a:p>
        </p:txBody>
      </p:sp>
      <p:sp>
        <p:nvSpPr>
          <p:cNvPr id="272" name="CustomShape 6"/>
          <p:cNvSpPr/>
          <p:nvPr/>
        </p:nvSpPr>
        <p:spPr>
          <a:xfrm>
            <a:off x="4200480" y="4006800"/>
            <a:ext cx="767160" cy="218880"/>
          </a:xfrm>
          <a:prstGeom prst="rect">
            <a:avLst/>
          </a:prstGeom>
          <a:noFill/>
          <a:ln>
            <a:noFill/>
          </a:ln>
        </p:spPr>
        <p:style>
          <a:lnRef idx="0"/>
          <a:fillRef idx="0"/>
          <a:effectRef idx="0"/>
          <a:fontRef idx="minor"/>
        </p:style>
        <p:txBody>
          <a:bodyPr lIns="34200" rIns="34200" tIns="17280" bIns="17280"/>
          <a:p>
            <a:pPr algn="ctr">
              <a:lnSpc>
                <a:spcPct val="100000"/>
              </a:lnSpc>
            </a:pPr>
            <a:r>
              <a:rPr b="1" lang="en-GB" sz="1200" spc="-1" strike="noStrike">
                <a:solidFill>
                  <a:srgbClr val="000000"/>
                </a:solidFill>
                <a:latin typeface="Montserrat"/>
                <a:ea typeface="Montserrat"/>
              </a:rPr>
              <a:t>TODAY</a:t>
            </a:r>
            <a:endParaRPr b="0" lang="en-GB" sz="1200" spc="-1" strike="noStrike">
              <a:latin typeface="Arial"/>
            </a:endParaRPr>
          </a:p>
        </p:txBody>
      </p:sp>
      <p:sp>
        <p:nvSpPr>
          <p:cNvPr id="273" name="CustomShape 7"/>
          <p:cNvSpPr/>
          <p:nvPr/>
        </p:nvSpPr>
        <p:spPr>
          <a:xfrm>
            <a:off x="2619000" y="4275000"/>
            <a:ext cx="3918240" cy="426240"/>
          </a:xfrm>
          <a:prstGeom prst="rect">
            <a:avLst/>
          </a:prstGeom>
          <a:noFill/>
          <a:ln>
            <a:noFill/>
          </a:ln>
        </p:spPr>
        <p:style>
          <a:lnRef idx="0"/>
          <a:fillRef idx="0"/>
          <a:effectRef idx="0"/>
          <a:fontRef idx="minor"/>
        </p:style>
        <p:txBody>
          <a:bodyPr lIns="34200" rIns="34200" tIns="17280" bIns="17280"/>
          <a:p>
            <a:pPr algn="ctr">
              <a:lnSpc>
                <a:spcPct val="150000"/>
              </a:lnSpc>
            </a:pPr>
            <a:r>
              <a:rPr b="0" lang="en-GB" sz="900" spc="-1" strike="noStrike">
                <a:solidFill>
                  <a:srgbClr val="7f7f7f"/>
                </a:solidFill>
                <a:latin typeface="Montserrat Light"/>
                <a:ea typeface="Montserrat Light"/>
              </a:rPr>
              <a:t>Over 2000+ cryptocurrencies that all have their own unique features.</a:t>
            </a:r>
            <a:endParaRPr b="0" lang="en-GB" sz="900" spc="-1" strike="noStrike">
              <a:latin typeface="Arial"/>
            </a:endParaRPr>
          </a:p>
        </p:txBody>
      </p:sp>
      <p:sp>
        <p:nvSpPr>
          <p:cNvPr id="274" name="CustomShape 8"/>
          <p:cNvSpPr/>
          <p:nvPr/>
        </p:nvSpPr>
        <p:spPr>
          <a:xfrm>
            <a:off x="4437360" y="1078560"/>
            <a:ext cx="308160" cy="280080"/>
          </a:xfrm>
          <a:custGeom>
            <a:avLst/>
            <a:gdLst/>
            <a:ahLst/>
            <a:rect l="l" t="t" r="r" b="b"/>
            <a:pathLst>
              <a:path w="21600" h="21600">
                <a:moveTo>
                  <a:pt x="17182" y="12420"/>
                </a:moveTo>
                <a:cubicBezTo>
                  <a:pt x="16368" y="12420"/>
                  <a:pt x="15709" y="11694"/>
                  <a:pt x="15709" y="10800"/>
                </a:cubicBezTo>
                <a:cubicBezTo>
                  <a:pt x="15709" y="9906"/>
                  <a:pt x="16368" y="9180"/>
                  <a:pt x="17182" y="9180"/>
                </a:cubicBezTo>
                <a:cubicBezTo>
                  <a:pt x="17995" y="9180"/>
                  <a:pt x="18655" y="9906"/>
                  <a:pt x="18655" y="10800"/>
                </a:cubicBezTo>
                <a:cubicBezTo>
                  <a:pt x="18655" y="11694"/>
                  <a:pt x="17995" y="12420"/>
                  <a:pt x="17182" y="12420"/>
                </a:cubicBezTo>
                <a:moveTo>
                  <a:pt x="21109" y="10260"/>
                </a:moveTo>
                <a:lnTo>
                  <a:pt x="19587" y="10260"/>
                </a:lnTo>
                <a:cubicBezTo>
                  <a:pt x="19360" y="9028"/>
                  <a:pt x="18369" y="8100"/>
                  <a:pt x="17182" y="8100"/>
                </a:cubicBezTo>
                <a:cubicBezTo>
                  <a:pt x="15994" y="8100"/>
                  <a:pt x="15004" y="9028"/>
                  <a:pt x="14777" y="10260"/>
                </a:cubicBezTo>
                <a:lnTo>
                  <a:pt x="491" y="10260"/>
                </a:lnTo>
                <a:cubicBezTo>
                  <a:pt x="220" y="10260"/>
                  <a:pt x="0" y="10502"/>
                  <a:pt x="0" y="10800"/>
                </a:cubicBezTo>
                <a:cubicBezTo>
                  <a:pt x="0" y="11098"/>
                  <a:pt x="220" y="11340"/>
                  <a:pt x="491" y="11340"/>
                </a:cubicBezTo>
                <a:lnTo>
                  <a:pt x="14777" y="11340"/>
                </a:lnTo>
                <a:cubicBezTo>
                  <a:pt x="15004" y="12572"/>
                  <a:pt x="15994" y="13500"/>
                  <a:pt x="17182" y="13500"/>
                </a:cubicBezTo>
                <a:cubicBezTo>
                  <a:pt x="18369" y="13500"/>
                  <a:pt x="19360" y="12572"/>
                  <a:pt x="19587" y="11340"/>
                </a:cubicBezTo>
                <a:lnTo>
                  <a:pt x="21109" y="11340"/>
                </a:lnTo>
                <a:cubicBezTo>
                  <a:pt x="21380" y="11340"/>
                  <a:pt x="21600" y="11098"/>
                  <a:pt x="21600" y="10800"/>
                </a:cubicBezTo>
                <a:cubicBezTo>
                  <a:pt x="21600" y="10502"/>
                  <a:pt x="21380" y="10260"/>
                  <a:pt x="21109" y="10260"/>
                </a:cubicBezTo>
                <a:moveTo>
                  <a:pt x="5400" y="1080"/>
                </a:moveTo>
                <a:cubicBezTo>
                  <a:pt x="6214" y="1080"/>
                  <a:pt x="6873" y="1806"/>
                  <a:pt x="6873" y="2700"/>
                </a:cubicBezTo>
                <a:cubicBezTo>
                  <a:pt x="6873" y="3595"/>
                  <a:pt x="6214" y="4320"/>
                  <a:pt x="5400" y="4320"/>
                </a:cubicBezTo>
                <a:cubicBezTo>
                  <a:pt x="4586" y="4320"/>
                  <a:pt x="3927" y="3595"/>
                  <a:pt x="3927" y="2700"/>
                </a:cubicBezTo>
                <a:cubicBezTo>
                  <a:pt x="3927" y="1806"/>
                  <a:pt x="4586" y="1080"/>
                  <a:pt x="5400" y="1080"/>
                </a:cubicBezTo>
                <a:moveTo>
                  <a:pt x="491" y="3240"/>
                </a:moveTo>
                <a:lnTo>
                  <a:pt x="2995" y="3240"/>
                </a:lnTo>
                <a:cubicBezTo>
                  <a:pt x="3222" y="4472"/>
                  <a:pt x="4213" y="5400"/>
                  <a:pt x="5400" y="5400"/>
                </a:cubicBezTo>
                <a:cubicBezTo>
                  <a:pt x="6587" y="5400"/>
                  <a:pt x="7578" y="4472"/>
                  <a:pt x="7805" y="3240"/>
                </a:cubicBezTo>
                <a:lnTo>
                  <a:pt x="21109" y="3240"/>
                </a:lnTo>
                <a:cubicBezTo>
                  <a:pt x="21380" y="3240"/>
                  <a:pt x="21600" y="2999"/>
                  <a:pt x="21600" y="2700"/>
                </a:cubicBezTo>
                <a:cubicBezTo>
                  <a:pt x="21600" y="2402"/>
                  <a:pt x="21380" y="2160"/>
                  <a:pt x="21109" y="2160"/>
                </a:cubicBezTo>
                <a:lnTo>
                  <a:pt x="7805" y="2160"/>
                </a:lnTo>
                <a:cubicBezTo>
                  <a:pt x="7578" y="928"/>
                  <a:pt x="6587" y="0"/>
                  <a:pt x="5400" y="0"/>
                </a:cubicBezTo>
                <a:cubicBezTo>
                  <a:pt x="4213" y="0"/>
                  <a:pt x="3222" y="928"/>
                  <a:pt x="2995" y="2160"/>
                </a:cubicBezTo>
                <a:lnTo>
                  <a:pt x="491" y="2160"/>
                </a:lnTo>
                <a:cubicBezTo>
                  <a:pt x="220" y="2160"/>
                  <a:pt x="0" y="2402"/>
                  <a:pt x="0" y="2700"/>
                </a:cubicBezTo>
                <a:cubicBezTo>
                  <a:pt x="0" y="2999"/>
                  <a:pt x="220" y="3240"/>
                  <a:pt x="491" y="3240"/>
                </a:cubicBezTo>
                <a:moveTo>
                  <a:pt x="9327" y="20519"/>
                </a:moveTo>
                <a:cubicBezTo>
                  <a:pt x="8514" y="20519"/>
                  <a:pt x="7855" y="19794"/>
                  <a:pt x="7855" y="18899"/>
                </a:cubicBezTo>
                <a:cubicBezTo>
                  <a:pt x="7855" y="18005"/>
                  <a:pt x="8514" y="17279"/>
                  <a:pt x="9327" y="17279"/>
                </a:cubicBezTo>
                <a:cubicBezTo>
                  <a:pt x="10141" y="17279"/>
                  <a:pt x="10800" y="18005"/>
                  <a:pt x="10800" y="18899"/>
                </a:cubicBezTo>
                <a:cubicBezTo>
                  <a:pt x="10800" y="19794"/>
                  <a:pt x="10141" y="20519"/>
                  <a:pt x="9327" y="20519"/>
                </a:cubicBezTo>
                <a:moveTo>
                  <a:pt x="21109" y="18359"/>
                </a:moveTo>
                <a:lnTo>
                  <a:pt x="11732" y="18359"/>
                </a:lnTo>
                <a:cubicBezTo>
                  <a:pt x="11505" y="17127"/>
                  <a:pt x="10515" y="16199"/>
                  <a:pt x="9327" y="16199"/>
                </a:cubicBezTo>
                <a:cubicBezTo>
                  <a:pt x="8140" y="16199"/>
                  <a:pt x="7150" y="17127"/>
                  <a:pt x="6922" y="18359"/>
                </a:cubicBezTo>
                <a:lnTo>
                  <a:pt x="491" y="18359"/>
                </a:lnTo>
                <a:cubicBezTo>
                  <a:pt x="220" y="18359"/>
                  <a:pt x="0" y="18601"/>
                  <a:pt x="0" y="18899"/>
                </a:cubicBezTo>
                <a:cubicBezTo>
                  <a:pt x="0" y="19198"/>
                  <a:pt x="220" y="19439"/>
                  <a:pt x="491" y="19439"/>
                </a:cubicBezTo>
                <a:lnTo>
                  <a:pt x="6922" y="19439"/>
                </a:lnTo>
                <a:cubicBezTo>
                  <a:pt x="7150" y="20672"/>
                  <a:pt x="8140" y="21600"/>
                  <a:pt x="9327" y="21600"/>
                </a:cubicBezTo>
                <a:cubicBezTo>
                  <a:pt x="10515" y="21600"/>
                  <a:pt x="11505" y="20672"/>
                  <a:pt x="11732" y="19439"/>
                </a:cubicBezTo>
                <a:lnTo>
                  <a:pt x="21109" y="19439"/>
                </a:lnTo>
                <a:cubicBezTo>
                  <a:pt x="21380" y="19439"/>
                  <a:pt x="21600" y="19198"/>
                  <a:pt x="21600" y="18899"/>
                </a:cubicBezTo>
                <a:cubicBezTo>
                  <a:pt x="21600" y="18601"/>
                  <a:pt x="21380" y="18359"/>
                  <a:pt x="21109" y="18359"/>
                </a:cubicBezTo>
              </a:path>
            </a:pathLst>
          </a:custGeom>
          <a:solidFill>
            <a:schemeClr val="lt1"/>
          </a:solidFill>
          <a:ln>
            <a:noFill/>
          </a:ln>
        </p:spPr>
        <p:style>
          <a:lnRef idx="0"/>
          <a:fillRef idx="0"/>
          <a:effectRef idx="0"/>
          <a:fontRef idx="minor"/>
        </p:style>
      </p:sp>
      <p:sp>
        <p:nvSpPr>
          <p:cNvPr id="275" name="CustomShape 9"/>
          <p:cNvSpPr/>
          <p:nvPr/>
        </p:nvSpPr>
        <p:spPr>
          <a:xfrm>
            <a:off x="4417920" y="2170440"/>
            <a:ext cx="308160" cy="308160"/>
          </a:xfrm>
          <a:custGeom>
            <a:avLst/>
            <a:gdLst/>
            <a:ahLst/>
            <a:rect l="l" t="t" r="r" b="b"/>
            <a:pathLst>
              <a:path w="21600" h="2160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lt1"/>
          </a:solidFill>
          <a:ln>
            <a:noFill/>
          </a:ln>
        </p:spPr>
        <p:style>
          <a:lnRef idx="0"/>
          <a:fillRef idx="0"/>
          <a:effectRef idx="0"/>
          <a:fontRef idx="minor"/>
        </p:style>
      </p:sp>
      <p:sp>
        <p:nvSpPr>
          <p:cNvPr id="276" name="CustomShape 10"/>
          <p:cNvSpPr/>
          <p:nvPr/>
        </p:nvSpPr>
        <p:spPr>
          <a:xfrm>
            <a:off x="4464000" y="3313440"/>
            <a:ext cx="244440" cy="268920"/>
          </a:xfrm>
          <a:custGeom>
            <a:avLst/>
            <a:gdLst/>
            <a:ahLst/>
            <a:rect l="l" t="t" r="r" b="b"/>
            <a:pathLst>
              <a:path w="21600" h="21600">
                <a:moveTo>
                  <a:pt x="1157" y="20618"/>
                </a:moveTo>
                <a:lnTo>
                  <a:pt x="1300" y="19636"/>
                </a:lnTo>
                <a:lnTo>
                  <a:pt x="20300" y="19636"/>
                </a:lnTo>
                <a:lnTo>
                  <a:pt x="20443" y="20618"/>
                </a:lnTo>
                <a:cubicBezTo>
                  <a:pt x="20443" y="20618"/>
                  <a:pt x="1157" y="20618"/>
                  <a:pt x="1157" y="20618"/>
                </a:cubicBezTo>
                <a:close/>
                <a:moveTo>
                  <a:pt x="3172" y="6873"/>
                </a:moveTo>
                <a:lnTo>
                  <a:pt x="6480" y="6873"/>
                </a:lnTo>
                <a:lnTo>
                  <a:pt x="6480" y="8973"/>
                </a:lnTo>
                <a:cubicBezTo>
                  <a:pt x="6158" y="9143"/>
                  <a:pt x="5940" y="9456"/>
                  <a:pt x="5940" y="9818"/>
                </a:cubicBezTo>
                <a:cubicBezTo>
                  <a:pt x="5940" y="10360"/>
                  <a:pt x="6424" y="10800"/>
                  <a:pt x="7020" y="10800"/>
                </a:cubicBezTo>
                <a:cubicBezTo>
                  <a:pt x="7616" y="10800"/>
                  <a:pt x="8100" y="10360"/>
                  <a:pt x="8100" y="9818"/>
                </a:cubicBezTo>
                <a:cubicBezTo>
                  <a:pt x="8100" y="9456"/>
                  <a:pt x="7882" y="9143"/>
                  <a:pt x="7560" y="8973"/>
                </a:cubicBezTo>
                <a:lnTo>
                  <a:pt x="7560" y="6873"/>
                </a:lnTo>
                <a:lnTo>
                  <a:pt x="14040" y="6873"/>
                </a:lnTo>
                <a:lnTo>
                  <a:pt x="14040" y="8973"/>
                </a:lnTo>
                <a:cubicBezTo>
                  <a:pt x="13718" y="9143"/>
                  <a:pt x="13500" y="9456"/>
                  <a:pt x="13500" y="9818"/>
                </a:cubicBezTo>
                <a:cubicBezTo>
                  <a:pt x="13500" y="10360"/>
                  <a:pt x="13984" y="10800"/>
                  <a:pt x="14580" y="10800"/>
                </a:cubicBezTo>
                <a:cubicBezTo>
                  <a:pt x="15176" y="10800"/>
                  <a:pt x="15660" y="10360"/>
                  <a:pt x="15660" y="9818"/>
                </a:cubicBezTo>
                <a:cubicBezTo>
                  <a:pt x="15660" y="9456"/>
                  <a:pt x="15442" y="9143"/>
                  <a:pt x="15120" y="8973"/>
                </a:cubicBezTo>
                <a:lnTo>
                  <a:pt x="15120" y="6873"/>
                </a:lnTo>
                <a:lnTo>
                  <a:pt x="18428" y="6873"/>
                </a:lnTo>
                <a:lnTo>
                  <a:pt x="20155" y="18655"/>
                </a:lnTo>
                <a:lnTo>
                  <a:pt x="1445" y="18655"/>
                </a:lnTo>
                <a:cubicBezTo>
                  <a:pt x="1445" y="18655"/>
                  <a:pt x="3172" y="6873"/>
                  <a:pt x="3172" y="6873"/>
                </a:cubicBezTo>
                <a:close/>
                <a:moveTo>
                  <a:pt x="7560" y="3927"/>
                </a:moveTo>
                <a:cubicBezTo>
                  <a:pt x="7560" y="2301"/>
                  <a:pt x="9011" y="982"/>
                  <a:pt x="10800" y="982"/>
                </a:cubicBezTo>
                <a:cubicBezTo>
                  <a:pt x="12590" y="982"/>
                  <a:pt x="14040" y="2301"/>
                  <a:pt x="14040" y="3927"/>
                </a:cubicBezTo>
                <a:lnTo>
                  <a:pt x="14040" y="5891"/>
                </a:lnTo>
                <a:lnTo>
                  <a:pt x="7560" y="5891"/>
                </a:lnTo>
                <a:cubicBezTo>
                  <a:pt x="7560" y="5891"/>
                  <a:pt x="7560" y="3927"/>
                  <a:pt x="7560" y="3927"/>
                </a:cubicBezTo>
                <a:close/>
                <a:moveTo>
                  <a:pt x="21586" y="21045"/>
                </a:moveTo>
                <a:lnTo>
                  <a:pt x="21595" y="21044"/>
                </a:lnTo>
                <a:lnTo>
                  <a:pt x="19435" y="6317"/>
                </a:lnTo>
                <a:lnTo>
                  <a:pt x="19426" y="6318"/>
                </a:lnTo>
                <a:cubicBezTo>
                  <a:pt x="19390" y="6079"/>
                  <a:pt x="19173" y="5891"/>
                  <a:pt x="18900" y="5891"/>
                </a:cubicBezTo>
                <a:lnTo>
                  <a:pt x="15120" y="5891"/>
                </a:lnTo>
                <a:lnTo>
                  <a:pt x="15120" y="3927"/>
                </a:lnTo>
                <a:cubicBezTo>
                  <a:pt x="15120" y="1758"/>
                  <a:pt x="13186" y="0"/>
                  <a:pt x="10800" y="0"/>
                </a:cubicBezTo>
                <a:cubicBezTo>
                  <a:pt x="8414" y="0"/>
                  <a:pt x="6480" y="1758"/>
                  <a:pt x="6480" y="3927"/>
                </a:cubicBezTo>
                <a:lnTo>
                  <a:pt x="6480" y="5891"/>
                </a:lnTo>
                <a:lnTo>
                  <a:pt x="2700" y="5891"/>
                </a:lnTo>
                <a:cubicBezTo>
                  <a:pt x="2427" y="5891"/>
                  <a:pt x="2210" y="6079"/>
                  <a:pt x="2174" y="6318"/>
                </a:cubicBezTo>
                <a:lnTo>
                  <a:pt x="2165" y="6317"/>
                </a:lnTo>
                <a:lnTo>
                  <a:pt x="5" y="21044"/>
                </a:lnTo>
                <a:lnTo>
                  <a:pt x="14" y="21045"/>
                </a:lnTo>
                <a:cubicBezTo>
                  <a:pt x="11" y="21067"/>
                  <a:pt x="0" y="21087"/>
                  <a:pt x="0" y="21109"/>
                </a:cubicBezTo>
                <a:cubicBezTo>
                  <a:pt x="0" y="21381"/>
                  <a:pt x="242" y="21600"/>
                  <a:pt x="540" y="21600"/>
                </a:cubicBezTo>
                <a:lnTo>
                  <a:pt x="21060" y="21600"/>
                </a:lnTo>
                <a:cubicBezTo>
                  <a:pt x="21358" y="21600"/>
                  <a:pt x="21600" y="21381"/>
                  <a:pt x="21600" y="21109"/>
                </a:cubicBezTo>
                <a:cubicBezTo>
                  <a:pt x="21600" y="21087"/>
                  <a:pt x="21589" y="21067"/>
                  <a:pt x="21586" y="21045"/>
                </a:cubicBezTo>
              </a:path>
            </a:pathLst>
          </a:custGeom>
          <a:solidFill>
            <a:schemeClr val="lt2"/>
          </a:solidFill>
          <a:ln>
            <a:noFill/>
          </a:ln>
        </p:spPr>
        <p:style>
          <a:lnRef idx="0"/>
          <a:fillRef idx="0"/>
          <a:effectRef idx="0"/>
          <a:fontRef idx="minor"/>
        </p:style>
      </p:sp>
      <p:sp>
        <p:nvSpPr>
          <p:cNvPr id="277" name="CustomShape 11"/>
          <p:cNvSpPr/>
          <p:nvPr/>
        </p:nvSpPr>
        <p:spPr>
          <a:xfrm>
            <a:off x="7859160" y="191160"/>
            <a:ext cx="828720" cy="268920"/>
          </a:xfrm>
          <a:prstGeom prst="rect">
            <a:avLst/>
          </a:prstGeom>
          <a:solidFill>
            <a:schemeClr val="lt2"/>
          </a:solidFill>
          <a:ln>
            <a:noFill/>
          </a:ln>
        </p:spPr>
        <p:style>
          <a:lnRef idx="0"/>
          <a:fillRef idx="0"/>
          <a:effectRef idx="0"/>
          <a:fontRef idx="minor"/>
        </p:style>
      </p:sp>
      <p:sp>
        <p:nvSpPr>
          <p:cNvPr id="278" name="CustomShape 12"/>
          <p:cNvSpPr/>
          <p:nvPr/>
        </p:nvSpPr>
        <p:spPr>
          <a:xfrm flipH="1">
            <a:off x="4279680" y="920880"/>
            <a:ext cx="623520" cy="623520"/>
          </a:xfrm>
          <a:prstGeom prst="ellipse">
            <a:avLst/>
          </a:prstGeom>
          <a:solidFill>
            <a:srgbClr val="000000"/>
          </a:solidFill>
          <a:ln>
            <a:noFill/>
          </a:ln>
        </p:spPr>
        <p:style>
          <a:lnRef idx="0"/>
          <a:fillRef idx="0"/>
          <a:effectRef idx="0"/>
          <a:fontRef idx="minor"/>
        </p:style>
        <p:txBody>
          <a:bodyPr lIns="34200" rIns="34200" tIns="17280" bIns="17280" anchor="ctr"/>
          <a:p>
            <a:pPr algn="ctr">
              <a:lnSpc>
                <a:spcPct val="100000"/>
              </a:lnSpc>
            </a:pPr>
            <a:r>
              <a:rPr b="0" lang="en-GB" sz="1400" spc="-1" strike="noStrike">
                <a:solidFill>
                  <a:srgbClr val="ffffff"/>
                </a:solidFill>
                <a:latin typeface="Montserrat Light"/>
                <a:ea typeface="Montserrat Light"/>
              </a:rPr>
              <a:t>4</a:t>
            </a:r>
            <a:endParaRPr b="0" lang="en-GB" sz="1400" spc="-1" strike="noStrike">
              <a:latin typeface="Arial"/>
            </a:endParaRPr>
          </a:p>
        </p:txBody>
      </p:sp>
      <p:sp>
        <p:nvSpPr>
          <p:cNvPr id="279" name="CustomShape 13"/>
          <p:cNvSpPr/>
          <p:nvPr/>
        </p:nvSpPr>
        <p:spPr>
          <a:xfrm flipH="1">
            <a:off x="4266000" y="2078280"/>
            <a:ext cx="623520" cy="623520"/>
          </a:xfrm>
          <a:prstGeom prst="ellipse">
            <a:avLst/>
          </a:prstGeom>
          <a:solidFill>
            <a:srgbClr val="000000"/>
          </a:solidFill>
          <a:ln>
            <a:noFill/>
          </a:ln>
        </p:spPr>
        <p:style>
          <a:lnRef idx="0"/>
          <a:fillRef idx="0"/>
          <a:effectRef idx="0"/>
          <a:fontRef idx="minor"/>
        </p:style>
        <p:txBody>
          <a:bodyPr lIns="34200" rIns="34200" tIns="17280" bIns="17280" anchor="ctr"/>
          <a:p>
            <a:pPr algn="ctr">
              <a:lnSpc>
                <a:spcPct val="100000"/>
              </a:lnSpc>
            </a:pPr>
            <a:r>
              <a:rPr b="0" lang="en-GB" sz="1400" spc="-1" strike="noStrike">
                <a:solidFill>
                  <a:srgbClr val="ffffff"/>
                </a:solidFill>
                <a:latin typeface="Montserrat Light"/>
                <a:ea typeface="Montserrat Light"/>
              </a:rPr>
              <a:t>5</a:t>
            </a:r>
            <a:endParaRPr b="0" lang="en-GB" sz="1400" spc="-1" strike="noStrike">
              <a:latin typeface="Arial"/>
            </a:endParaRPr>
          </a:p>
        </p:txBody>
      </p:sp>
      <p:sp>
        <p:nvSpPr>
          <p:cNvPr id="280" name="CustomShape 14"/>
          <p:cNvSpPr/>
          <p:nvPr/>
        </p:nvSpPr>
        <p:spPr>
          <a:xfrm flipH="1">
            <a:off x="4266360" y="3236040"/>
            <a:ext cx="623520" cy="623520"/>
          </a:xfrm>
          <a:prstGeom prst="ellipse">
            <a:avLst/>
          </a:prstGeom>
          <a:solidFill>
            <a:srgbClr val="000000"/>
          </a:solidFill>
          <a:ln>
            <a:noFill/>
          </a:ln>
        </p:spPr>
        <p:style>
          <a:lnRef idx="0"/>
          <a:fillRef idx="0"/>
          <a:effectRef idx="0"/>
          <a:fontRef idx="minor"/>
        </p:style>
        <p:txBody>
          <a:bodyPr lIns="34200" rIns="34200" tIns="17280" bIns="17280" anchor="ctr"/>
          <a:p>
            <a:pPr algn="ctr">
              <a:lnSpc>
                <a:spcPct val="100000"/>
              </a:lnSpc>
            </a:pPr>
            <a:r>
              <a:rPr b="0" lang="en-GB" sz="1400" spc="-1" strike="noStrike">
                <a:solidFill>
                  <a:srgbClr val="ffffff"/>
                </a:solidFill>
                <a:latin typeface="Montserrat Light"/>
                <a:ea typeface="Montserrat Light"/>
              </a:rPr>
              <a:t>6</a:t>
            </a:r>
            <a:endParaRPr b="0" lang="en-GB" sz="140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4826880" y="1650960"/>
            <a:ext cx="1927440" cy="1386000"/>
          </a:xfrm>
          <a:prstGeom prst="rect">
            <a:avLst/>
          </a:prstGeom>
          <a:noFill/>
          <a:ln w="28440">
            <a:solidFill>
              <a:schemeClr val="dk2"/>
            </a:solidFill>
            <a:round/>
          </a:ln>
        </p:spPr>
        <p:style>
          <a:lnRef idx="0"/>
          <a:fillRef idx="0"/>
          <a:effectRef idx="0"/>
          <a:fontRef idx="minor"/>
        </p:style>
      </p:sp>
      <p:sp>
        <p:nvSpPr>
          <p:cNvPr id="282" name="CustomShape 2"/>
          <p:cNvSpPr/>
          <p:nvPr/>
        </p:nvSpPr>
        <p:spPr>
          <a:xfrm>
            <a:off x="2689920" y="1650960"/>
            <a:ext cx="1927440" cy="1386000"/>
          </a:xfrm>
          <a:prstGeom prst="rect">
            <a:avLst/>
          </a:prstGeom>
          <a:noFill/>
          <a:ln w="28440">
            <a:solidFill>
              <a:schemeClr val="dk2"/>
            </a:solidFill>
            <a:round/>
          </a:ln>
        </p:spPr>
        <p:style>
          <a:lnRef idx="0"/>
          <a:fillRef idx="0"/>
          <a:effectRef idx="0"/>
          <a:fontRef idx="minor"/>
        </p:style>
      </p:sp>
      <p:sp>
        <p:nvSpPr>
          <p:cNvPr id="283" name="CustomShape 3"/>
          <p:cNvSpPr/>
          <p:nvPr/>
        </p:nvSpPr>
        <p:spPr>
          <a:xfrm>
            <a:off x="5235840" y="1748160"/>
            <a:ext cx="1109520" cy="172800"/>
          </a:xfrm>
          <a:prstGeom prst="rect">
            <a:avLst/>
          </a:prstGeom>
          <a:noFill/>
          <a:ln>
            <a:noFill/>
          </a:ln>
        </p:spPr>
        <p:style>
          <a:lnRef idx="0"/>
          <a:fillRef idx="0"/>
          <a:effectRef idx="0"/>
          <a:fontRef idx="minor"/>
        </p:style>
        <p:txBody>
          <a:bodyPr lIns="34200" rIns="34200" tIns="17280" bIns="17280"/>
          <a:p>
            <a:pPr algn="ctr">
              <a:lnSpc>
                <a:spcPct val="100000"/>
              </a:lnSpc>
            </a:pPr>
            <a:r>
              <a:rPr b="1" lang="en-GB" sz="900" spc="-1" strike="noStrike">
                <a:solidFill>
                  <a:srgbClr val="000000"/>
                </a:solidFill>
                <a:latin typeface="Montserrat"/>
                <a:ea typeface="Montserrat"/>
              </a:rPr>
              <a:t>Distributed</a:t>
            </a:r>
            <a:endParaRPr b="0" lang="en-GB" sz="900" spc="-1" strike="noStrike">
              <a:latin typeface="Arial"/>
            </a:endParaRPr>
          </a:p>
        </p:txBody>
      </p:sp>
      <p:sp>
        <p:nvSpPr>
          <p:cNvPr id="284" name="CustomShape 4"/>
          <p:cNvSpPr/>
          <p:nvPr/>
        </p:nvSpPr>
        <p:spPr>
          <a:xfrm>
            <a:off x="2264400" y="2300400"/>
            <a:ext cx="1425960" cy="1746000"/>
          </a:xfrm>
          <a:prstGeom prst="rect">
            <a:avLst/>
          </a:prstGeom>
          <a:noFill/>
          <a:ln>
            <a:noFill/>
          </a:ln>
        </p:spPr>
        <p:style>
          <a:lnRef idx="0"/>
          <a:fillRef idx="0"/>
          <a:effectRef idx="0"/>
          <a:fontRef idx="minor"/>
        </p:style>
      </p:sp>
      <p:sp>
        <p:nvSpPr>
          <p:cNvPr id="285" name="CustomShape 5"/>
          <p:cNvSpPr/>
          <p:nvPr/>
        </p:nvSpPr>
        <p:spPr>
          <a:xfrm>
            <a:off x="3136320" y="1748160"/>
            <a:ext cx="1109520" cy="172800"/>
          </a:xfrm>
          <a:prstGeom prst="rect">
            <a:avLst/>
          </a:prstGeom>
          <a:noFill/>
          <a:ln>
            <a:noFill/>
          </a:ln>
        </p:spPr>
        <p:style>
          <a:lnRef idx="0"/>
          <a:fillRef idx="0"/>
          <a:effectRef idx="0"/>
          <a:fontRef idx="minor"/>
        </p:style>
        <p:txBody>
          <a:bodyPr lIns="34200" rIns="34200" tIns="17280" bIns="17280"/>
          <a:p>
            <a:pPr algn="ctr">
              <a:lnSpc>
                <a:spcPct val="100000"/>
              </a:lnSpc>
            </a:pPr>
            <a:r>
              <a:rPr b="1" lang="en-GB" sz="900" spc="-1" strike="noStrike">
                <a:solidFill>
                  <a:srgbClr val="000000"/>
                </a:solidFill>
                <a:latin typeface="Montserrat"/>
                <a:ea typeface="Montserrat"/>
              </a:rPr>
              <a:t>Centralized</a:t>
            </a:r>
            <a:endParaRPr b="0" lang="en-GB" sz="900" spc="-1" strike="noStrike">
              <a:latin typeface="Arial"/>
            </a:endParaRPr>
          </a:p>
        </p:txBody>
      </p:sp>
      <p:grpSp>
        <p:nvGrpSpPr>
          <p:cNvPr id="286" name="Group 6"/>
          <p:cNvGrpSpPr/>
          <p:nvPr/>
        </p:nvGrpSpPr>
        <p:grpSpPr>
          <a:xfrm>
            <a:off x="1618200" y="556200"/>
            <a:ext cx="5957640" cy="743760"/>
            <a:chOff x="1618200" y="556200"/>
            <a:chExt cx="5957640" cy="743760"/>
          </a:xfrm>
        </p:grpSpPr>
        <p:sp>
          <p:nvSpPr>
            <p:cNvPr id="287" name="CustomShape 7"/>
            <p:cNvSpPr/>
            <p:nvPr/>
          </p:nvSpPr>
          <p:spPr>
            <a:xfrm>
              <a:off x="1618200" y="556200"/>
              <a:ext cx="5957640" cy="345960"/>
            </a:xfrm>
            <a:prstGeom prst="rect">
              <a:avLst/>
            </a:prstGeom>
            <a:noFill/>
            <a:ln>
              <a:noFill/>
            </a:ln>
          </p:spPr>
          <p:style>
            <a:lnRef idx="0"/>
            <a:fillRef idx="0"/>
            <a:effectRef idx="0"/>
            <a:fontRef idx="minor"/>
          </p:style>
          <p:txBody>
            <a:bodyPr lIns="34200" rIns="34200" tIns="17280" bIns="17280"/>
            <a:p>
              <a:pPr algn="ctr">
                <a:lnSpc>
                  <a:spcPct val="100000"/>
                </a:lnSpc>
              </a:pPr>
              <a:r>
                <a:rPr b="1" lang="en-GB" sz="2000" spc="-1" strike="noStrike">
                  <a:solidFill>
                    <a:srgbClr val="000000"/>
                  </a:solidFill>
                  <a:latin typeface="Montserrat"/>
                  <a:ea typeface="Montserrat"/>
                </a:rPr>
                <a:t>Centralized vs Distributed</a:t>
              </a:r>
              <a:endParaRPr b="0" lang="en-GB" sz="2000" spc="-1" strike="noStrike">
                <a:latin typeface="Arial"/>
              </a:endParaRPr>
            </a:p>
          </p:txBody>
        </p:sp>
        <p:sp>
          <p:nvSpPr>
            <p:cNvPr id="288" name="CustomShape 8"/>
            <p:cNvSpPr/>
            <p:nvPr/>
          </p:nvSpPr>
          <p:spPr>
            <a:xfrm>
              <a:off x="1865880" y="954000"/>
              <a:ext cx="5444280" cy="345960"/>
            </a:xfrm>
            <a:prstGeom prst="rect">
              <a:avLst/>
            </a:prstGeom>
            <a:noFill/>
            <a:ln>
              <a:noFill/>
            </a:ln>
          </p:spPr>
          <p:style>
            <a:lnRef idx="0"/>
            <a:fillRef idx="0"/>
            <a:effectRef idx="0"/>
            <a:fontRef idx="minor"/>
          </p:style>
          <p:txBody>
            <a:bodyPr lIns="34200" rIns="34200" tIns="17280" bIns="17280"/>
            <a:p>
              <a:pPr algn="ctr">
                <a:lnSpc>
                  <a:spcPct val="150000"/>
                </a:lnSpc>
              </a:pPr>
              <a:r>
                <a:rPr b="0" lang="en-GB" sz="700" spc="-1" strike="noStrike">
                  <a:solidFill>
                    <a:srgbClr val="7f7f7f"/>
                  </a:solidFill>
                  <a:latin typeface="Montserrat"/>
                  <a:ea typeface="Montserrat"/>
                </a:rPr>
                <a:t>“</a:t>
              </a:r>
              <a:r>
                <a:rPr b="0" lang="en-GB" sz="700" spc="-1" strike="noStrike">
                  <a:solidFill>
                    <a:srgbClr val="7f7f7f"/>
                  </a:solidFill>
                  <a:latin typeface="Montserrat"/>
                  <a:ea typeface="Montserrat"/>
                </a:rPr>
                <a:t>Trusted third parties are security holes.”</a:t>
              </a:r>
              <a:endParaRPr b="0" lang="en-GB" sz="700" spc="-1" strike="noStrike">
                <a:latin typeface="Arial"/>
              </a:endParaRPr>
            </a:p>
          </p:txBody>
        </p:sp>
      </p:grpSp>
      <p:sp>
        <p:nvSpPr>
          <p:cNvPr id="289" name="CustomShape 9"/>
          <p:cNvSpPr/>
          <p:nvPr/>
        </p:nvSpPr>
        <p:spPr>
          <a:xfrm>
            <a:off x="2960280" y="1960560"/>
            <a:ext cx="1425960" cy="1746000"/>
          </a:xfrm>
          <a:prstGeom prst="rect">
            <a:avLst/>
          </a:prstGeom>
          <a:noFill/>
          <a:ln>
            <a:noFill/>
          </a:ln>
        </p:spPr>
        <p:style>
          <a:lnRef idx="0"/>
          <a:fillRef idx="0"/>
          <a:effectRef idx="0"/>
          <a:fontRef idx="minor"/>
        </p:style>
        <p:txBody>
          <a:bodyPr lIns="34200" rIns="34200" tIns="17280" bIns="17280"/>
          <a:p>
            <a:pPr algn="ctr">
              <a:lnSpc>
                <a:spcPct val="150000"/>
              </a:lnSpc>
            </a:pPr>
            <a:r>
              <a:rPr b="0" lang="en-GB" sz="700" spc="-1" strike="noStrike">
                <a:solidFill>
                  <a:srgbClr val="7f7f7f"/>
                </a:solidFill>
                <a:latin typeface="Montserrat"/>
                <a:ea typeface="Montserrat"/>
              </a:rPr>
              <a:t>One party rules them all. All modifications, calculations, and anything else are done by one particular party.  </a:t>
            </a:r>
            <a:endParaRPr b="0" lang="en-GB" sz="700" spc="-1" strike="noStrike">
              <a:latin typeface="Arial"/>
            </a:endParaRPr>
          </a:p>
        </p:txBody>
      </p:sp>
      <p:sp>
        <p:nvSpPr>
          <p:cNvPr id="290" name="CustomShape 10"/>
          <p:cNvSpPr/>
          <p:nvPr/>
        </p:nvSpPr>
        <p:spPr>
          <a:xfrm>
            <a:off x="5077800" y="2021760"/>
            <a:ext cx="1425960" cy="1746000"/>
          </a:xfrm>
          <a:prstGeom prst="rect">
            <a:avLst/>
          </a:prstGeom>
          <a:noFill/>
          <a:ln>
            <a:noFill/>
          </a:ln>
        </p:spPr>
        <p:style>
          <a:lnRef idx="0"/>
          <a:fillRef idx="0"/>
          <a:effectRef idx="0"/>
          <a:fontRef idx="minor"/>
        </p:style>
        <p:txBody>
          <a:bodyPr lIns="34200" rIns="34200" tIns="17280" bIns="17280"/>
          <a:p>
            <a:pPr algn="ctr">
              <a:lnSpc>
                <a:spcPct val="150000"/>
              </a:lnSpc>
            </a:pPr>
            <a:r>
              <a:rPr b="0" lang="en-GB" sz="700" spc="-1" strike="noStrike">
                <a:solidFill>
                  <a:srgbClr val="7f7f7f"/>
                </a:solidFill>
                <a:latin typeface="Montserrat"/>
                <a:ea typeface="Montserrat"/>
              </a:rPr>
              <a:t>No one party rules.  All parties are equal, and agree upon any modifications, calculations, and anything else that writes to the Blockchain before it occurs.</a:t>
            </a:r>
            <a:endParaRPr b="0" lang="en-GB" sz="700" spc="-1" strike="noStrike">
              <a:latin typeface="Arial"/>
            </a:endParaRPr>
          </a:p>
        </p:txBody>
      </p:sp>
      <p:pic>
        <p:nvPicPr>
          <p:cNvPr id="291" name="Google Shape;557;p132" descr=""/>
          <p:cNvPicPr/>
          <p:nvPr/>
        </p:nvPicPr>
        <p:blipFill>
          <a:blip r:embed="rId1"/>
          <a:stretch/>
        </p:blipFill>
        <p:spPr>
          <a:xfrm>
            <a:off x="2741040" y="3204000"/>
            <a:ext cx="4137120" cy="1746000"/>
          </a:xfrm>
          <a:prstGeom prst="rect">
            <a:avLst/>
          </a:prstGeom>
          <a:ln>
            <a:noFill/>
          </a:ln>
        </p:spPr>
      </p:pic>
      <p:sp>
        <p:nvSpPr>
          <p:cNvPr id="292" name="CustomShape 11"/>
          <p:cNvSpPr/>
          <p:nvPr/>
        </p:nvSpPr>
        <p:spPr>
          <a:xfrm>
            <a:off x="7859160" y="191160"/>
            <a:ext cx="828720" cy="268920"/>
          </a:xfrm>
          <a:prstGeom prst="rect">
            <a:avLst/>
          </a:prstGeom>
          <a:solidFill>
            <a:schemeClr val="lt2"/>
          </a:solidFill>
          <a:ln>
            <a:noFill/>
          </a:ln>
        </p:spPr>
        <p:style>
          <a:lnRef idx="0"/>
          <a:fillRef idx="0"/>
          <a:effectRef idx="0"/>
          <a:fontRef idx="minor"/>
        </p:style>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892800" y="3150000"/>
            <a:ext cx="3191760" cy="841680"/>
          </a:xfrm>
          <a:prstGeom prst="rect">
            <a:avLst/>
          </a:prstGeom>
          <a:noFill/>
          <a:ln>
            <a:noFill/>
          </a:ln>
        </p:spPr>
        <p:style>
          <a:lnRef idx="0"/>
          <a:fillRef idx="0"/>
          <a:effectRef idx="0"/>
          <a:fontRef idx="minor"/>
        </p:style>
        <p:txBody>
          <a:bodyPr lIns="34200" rIns="34200" tIns="17280" bIns="17280"/>
          <a:p>
            <a:pPr>
              <a:lnSpc>
                <a:spcPct val="150000"/>
              </a:lnSpc>
            </a:pPr>
            <a:r>
              <a:rPr b="0" lang="en-GB" sz="900" spc="-1" strike="noStrike">
                <a:solidFill>
                  <a:srgbClr val="7f7f7f"/>
                </a:solidFill>
                <a:latin typeface="Montserrat Light"/>
                <a:ea typeface="Montserrat Light"/>
              </a:rPr>
              <a:t>A Blockchain is a list of records, referred to as blocks, which are linked using cryptography.  Each block contains a cryptographic hash of the previous block, a timestamp, and transactional data that occured.  </a:t>
            </a:r>
            <a:endParaRPr b="0" lang="en-GB" sz="900" spc="-1" strike="noStrike">
              <a:latin typeface="Arial"/>
            </a:endParaRPr>
          </a:p>
        </p:txBody>
      </p:sp>
      <p:sp>
        <p:nvSpPr>
          <p:cNvPr id="294" name="CustomShape 2"/>
          <p:cNvSpPr/>
          <p:nvPr/>
        </p:nvSpPr>
        <p:spPr>
          <a:xfrm>
            <a:off x="892800" y="1348200"/>
            <a:ext cx="3489120" cy="865080"/>
          </a:xfrm>
          <a:prstGeom prst="rect">
            <a:avLst/>
          </a:prstGeom>
          <a:noFill/>
          <a:ln>
            <a:noFill/>
          </a:ln>
        </p:spPr>
        <p:style>
          <a:lnRef idx="0"/>
          <a:fillRef idx="0"/>
          <a:effectRef idx="0"/>
          <a:fontRef idx="minor"/>
        </p:style>
        <p:txBody>
          <a:bodyPr lIns="34200" rIns="34200" tIns="17280" bIns="17280"/>
          <a:p>
            <a:pPr>
              <a:lnSpc>
                <a:spcPct val="100000"/>
              </a:lnSpc>
            </a:pPr>
            <a:r>
              <a:rPr b="1" lang="en-GB" sz="2700" spc="-1" strike="noStrike">
                <a:solidFill>
                  <a:srgbClr val="000000"/>
                </a:solidFill>
                <a:latin typeface="Montserrat"/>
                <a:ea typeface="Montserrat"/>
              </a:rPr>
              <a:t>What is Blockchain?</a:t>
            </a:r>
            <a:endParaRPr b="0" lang="en-GB" sz="2700" spc="-1" strike="noStrike">
              <a:latin typeface="Arial"/>
            </a:endParaRPr>
          </a:p>
        </p:txBody>
      </p:sp>
      <p:sp>
        <p:nvSpPr>
          <p:cNvPr id="295" name="CustomShape 3"/>
          <p:cNvSpPr/>
          <p:nvPr/>
        </p:nvSpPr>
        <p:spPr>
          <a:xfrm>
            <a:off x="892800" y="1126440"/>
            <a:ext cx="3363120" cy="149760"/>
          </a:xfrm>
          <a:prstGeom prst="rect">
            <a:avLst/>
          </a:prstGeom>
          <a:noFill/>
          <a:ln>
            <a:noFill/>
          </a:ln>
        </p:spPr>
        <p:style>
          <a:lnRef idx="0"/>
          <a:fillRef idx="0"/>
          <a:effectRef idx="0"/>
          <a:fontRef idx="minor"/>
        </p:style>
      </p:sp>
      <p:sp>
        <p:nvSpPr>
          <p:cNvPr id="296" name="CustomShape 4"/>
          <p:cNvSpPr/>
          <p:nvPr/>
        </p:nvSpPr>
        <p:spPr>
          <a:xfrm>
            <a:off x="892800" y="2282040"/>
            <a:ext cx="3693240" cy="345960"/>
          </a:xfrm>
          <a:prstGeom prst="rect">
            <a:avLst/>
          </a:prstGeom>
          <a:noFill/>
          <a:ln>
            <a:noFill/>
          </a:ln>
        </p:spPr>
        <p:style>
          <a:lnRef idx="0"/>
          <a:fillRef idx="0"/>
          <a:effectRef idx="0"/>
          <a:fontRef idx="minor"/>
        </p:style>
        <p:txBody>
          <a:bodyPr lIns="34200" rIns="34200" tIns="17280" bIns="17280"/>
          <a:p>
            <a:pPr>
              <a:lnSpc>
                <a:spcPct val="150000"/>
              </a:lnSpc>
            </a:pPr>
            <a:r>
              <a:rPr b="0" lang="en-GB" sz="700" spc="-1" strike="noStrike">
                <a:solidFill>
                  <a:srgbClr val="7f7f7f"/>
                </a:solidFill>
                <a:latin typeface="Montserrat"/>
                <a:ea typeface="Montserrat"/>
              </a:rPr>
              <a:t>“</a:t>
            </a:r>
            <a:r>
              <a:rPr b="0" lang="en-GB" sz="700" spc="-1" strike="noStrike">
                <a:solidFill>
                  <a:srgbClr val="7f7f7f"/>
                </a:solidFill>
                <a:latin typeface="Montserrat"/>
                <a:ea typeface="Montserrat"/>
              </a:rPr>
              <a:t>Blockchain is the tech.  Bitcoin is merely the first mainstream manifestation of its potential.”</a:t>
            </a:r>
            <a:endParaRPr b="0" lang="en-GB" sz="700" spc="-1" strike="noStrike">
              <a:latin typeface="Arial"/>
            </a:endParaRPr>
          </a:p>
        </p:txBody>
      </p:sp>
      <p:sp>
        <p:nvSpPr>
          <p:cNvPr id="297" name="CustomShape 5"/>
          <p:cNvSpPr/>
          <p:nvPr/>
        </p:nvSpPr>
        <p:spPr>
          <a:xfrm>
            <a:off x="892800" y="2791080"/>
            <a:ext cx="2963160" cy="195840"/>
          </a:xfrm>
          <a:prstGeom prst="rect">
            <a:avLst/>
          </a:prstGeom>
          <a:noFill/>
          <a:ln>
            <a:noFill/>
          </a:ln>
        </p:spPr>
        <p:style>
          <a:lnRef idx="0"/>
          <a:fillRef idx="0"/>
          <a:effectRef idx="0"/>
          <a:fontRef idx="minor"/>
        </p:style>
        <p:txBody>
          <a:bodyPr lIns="34200" rIns="34200" tIns="17280" bIns="17280"/>
          <a:p>
            <a:pPr>
              <a:lnSpc>
                <a:spcPct val="100000"/>
              </a:lnSpc>
            </a:pPr>
            <a:r>
              <a:rPr b="1" lang="en-GB" sz="1100" spc="-1" strike="noStrike">
                <a:solidFill>
                  <a:srgbClr val="000000"/>
                </a:solidFill>
                <a:latin typeface="Montserrat"/>
                <a:ea typeface="Montserrat"/>
              </a:rPr>
              <a:t>A BETTER TOMORROW</a:t>
            </a:r>
            <a:endParaRPr b="0" lang="en-GB" sz="1100" spc="-1" strike="noStrike">
              <a:latin typeface="Arial"/>
            </a:endParaRPr>
          </a:p>
        </p:txBody>
      </p:sp>
      <p:sp>
        <p:nvSpPr>
          <p:cNvPr id="298" name="CustomShape 6"/>
          <p:cNvSpPr/>
          <p:nvPr/>
        </p:nvSpPr>
        <p:spPr>
          <a:xfrm>
            <a:off x="4835880" y="1433520"/>
            <a:ext cx="3135960" cy="2275920"/>
          </a:xfrm>
          <a:prstGeom prst="rect">
            <a:avLst/>
          </a:prstGeom>
          <a:solidFill>
            <a:srgbClr val="f2f2f2"/>
          </a:solidFill>
          <a:ln>
            <a:noFill/>
          </a:ln>
        </p:spPr>
        <p:style>
          <a:lnRef idx="0"/>
          <a:fillRef idx="0"/>
          <a:effectRef idx="0"/>
          <a:fontRef idx="minor"/>
        </p:style>
      </p:sp>
      <p:pic>
        <p:nvPicPr>
          <p:cNvPr id="299" name="Google Shape;569;p133" descr=""/>
          <p:cNvPicPr/>
          <p:nvPr/>
        </p:nvPicPr>
        <p:blipFill>
          <a:blip r:embed="rId1"/>
          <a:stretch/>
        </p:blipFill>
        <p:spPr>
          <a:xfrm>
            <a:off x="4835880" y="1433520"/>
            <a:ext cx="3135960" cy="2275920"/>
          </a:xfrm>
          <a:prstGeom prst="rect">
            <a:avLst/>
          </a:prstGeom>
          <a:ln>
            <a:noFill/>
          </a:ln>
        </p:spPr>
      </p:pic>
      <p:pic>
        <p:nvPicPr>
          <p:cNvPr id="300" name="Google Shape;570;p133" descr=""/>
          <p:cNvPicPr/>
          <p:nvPr/>
        </p:nvPicPr>
        <p:blipFill>
          <a:blip r:embed="rId2"/>
          <a:stretch/>
        </p:blipFill>
        <p:spPr>
          <a:xfrm>
            <a:off x="4779720" y="1393200"/>
            <a:ext cx="3191760" cy="2316600"/>
          </a:xfrm>
          <a:prstGeom prst="rect">
            <a:avLst/>
          </a:prstGeom>
          <a:ln>
            <a:noFill/>
          </a:ln>
        </p:spPr>
      </p:pic>
      <p:sp>
        <p:nvSpPr>
          <p:cNvPr id="301" name="CustomShape 7"/>
          <p:cNvSpPr/>
          <p:nvPr/>
        </p:nvSpPr>
        <p:spPr>
          <a:xfrm>
            <a:off x="4779720" y="3570840"/>
            <a:ext cx="3234600" cy="268920"/>
          </a:xfrm>
          <a:prstGeom prst="rect">
            <a:avLst/>
          </a:prstGeom>
          <a:solidFill>
            <a:schemeClr val="lt2"/>
          </a:solidFill>
          <a:ln>
            <a:noFill/>
          </a:ln>
        </p:spPr>
        <p:style>
          <a:lnRef idx="0"/>
          <a:fillRef idx="0"/>
          <a:effectRef idx="0"/>
          <a:fontRef idx="minor"/>
        </p:style>
      </p:sp>
      <p:sp>
        <p:nvSpPr>
          <p:cNvPr id="302" name="CustomShape 8"/>
          <p:cNvSpPr/>
          <p:nvPr/>
        </p:nvSpPr>
        <p:spPr>
          <a:xfrm>
            <a:off x="7859160" y="191160"/>
            <a:ext cx="828720" cy="268920"/>
          </a:xfrm>
          <a:prstGeom prst="rect">
            <a:avLst/>
          </a:prstGeom>
          <a:solidFill>
            <a:schemeClr val="lt2"/>
          </a:solidFill>
          <a:ln>
            <a:noFill/>
          </a:ln>
        </p:spPr>
        <p:style>
          <a:lnRef idx="0"/>
          <a:fillRef idx="0"/>
          <a:effectRef idx="0"/>
          <a:fontRef idx="minor"/>
        </p:style>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4878720" y="1633680"/>
            <a:ext cx="1504800" cy="1504080"/>
          </a:xfrm>
          <a:prstGeom prst="rect">
            <a:avLst/>
          </a:prstGeom>
          <a:noFill/>
          <a:ln w="57240">
            <a:solidFill>
              <a:schemeClr val="accent3"/>
            </a:solidFill>
            <a:miter/>
          </a:ln>
        </p:spPr>
        <p:style>
          <a:lnRef idx="0"/>
          <a:fillRef idx="0"/>
          <a:effectRef idx="0"/>
          <a:fontRef idx="minor"/>
        </p:style>
      </p:sp>
      <p:sp>
        <p:nvSpPr>
          <p:cNvPr id="304" name="CustomShape 2"/>
          <p:cNvSpPr/>
          <p:nvPr/>
        </p:nvSpPr>
        <p:spPr>
          <a:xfrm>
            <a:off x="6903360" y="1633680"/>
            <a:ext cx="1504800" cy="1504080"/>
          </a:xfrm>
          <a:prstGeom prst="rect">
            <a:avLst/>
          </a:prstGeom>
          <a:noFill/>
          <a:ln w="57240">
            <a:solidFill>
              <a:schemeClr val="accent4"/>
            </a:solidFill>
            <a:miter/>
          </a:ln>
        </p:spPr>
        <p:style>
          <a:lnRef idx="0"/>
          <a:fillRef idx="0"/>
          <a:effectRef idx="0"/>
          <a:fontRef idx="minor"/>
        </p:style>
      </p:sp>
      <p:sp>
        <p:nvSpPr>
          <p:cNvPr id="305" name="CustomShape 3"/>
          <p:cNvSpPr/>
          <p:nvPr/>
        </p:nvSpPr>
        <p:spPr>
          <a:xfrm>
            <a:off x="1388520" y="671400"/>
            <a:ext cx="6386040" cy="438120"/>
          </a:xfrm>
          <a:prstGeom prst="rect">
            <a:avLst/>
          </a:prstGeom>
          <a:noFill/>
          <a:ln>
            <a:noFill/>
          </a:ln>
        </p:spPr>
        <p:style>
          <a:lnRef idx="0"/>
          <a:fillRef idx="0"/>
          <a:effectRef idx="0"/>
          <a:fontRef idx="minor"/>
        </p:style>
        <p:txBody>
          <a:bodyPr lIns="34200" rIns="34200" tIns="17280" bIns="17280"/>
          <a:p>
            <a:pPr algn="ctr">
              <a:lnSpc>
                <a:spcPct val="100000"/>
              </a:lnSpc>
            </a:pPr>
            <a:r>
              <a:rPr b="1" lang="en-GB" sz="2700" spc="-1" strike="noStrike">
                <a:solidFill>
                  <a:srgbClr val="000000"/>
                </a:solidFill>
                <a:latin typeface="Montserrat"/>
                <a:ea typeface="Montserrat"/>
              </a:rPr>
              <a:t>Blockchain Features</a:t>
            </a:r>
            <a:endParaRPr b="0" lang="en-GB" sz="2700" spc="-1" strike="noStrike">
              <a:latin typeface="Arial"/>
            </a:endParaRPr>
          </a:p>
        </p:txBody>
      </p:sp>
      <p:sp>
        <p:nvSpPr>
          <p:cNvPr id="306" name="CustomShape 4"/>
          <p:cNvSpPr/>
          <p:nvPr/>
        </p:nvSpPr>
        <p:spPr>
          <a:xfrm>
            <a:off x="1147680" y="3584520"/>
            <a:ext cx="939600" cy="172800"/>
          </a:xfrm>
          <a:prstGeom prst="rect">
            <a:avLst/>
          </a:prstGeom>
          <a:noFill/>
          <a:ln>
            <a:noFill/>
          </a:ln>
        </p:spPr>
        <p:style>
          <a:lnRef idx="0"/>
          <a:fillRef idx="0"/>
          <a:effectRef idx="0"/>
          <a:fontRef idx="minor"/>
        </p:style>
        <p:txBody>
          <a:bodyPr lIns="34200" rIns="34200" tIns="17280" bIns="17280"/>
          <a:p>
            <a:pPr algn="ctr">
              <a:lnSpc>
                <a:spcPct val="100000"/>
              </a:lnSpc>
            </a:pPr>
            <a:r>
              <a:rPr b="1" lang="en-GB" sz="900" spc="-1" strike="noStrike">
                <a:solidFill>
                  <a:srgbClr val="000000"/>
                </a:solidFill>
                <a:latin typeface="Montserrat"/>
                <a:ea typeface="Montserrat"/>
              </a:rPr>
              <a:t>CONSENSUS</a:t>
            </a:r>
            <a:endParaRPr b="0" lang="en-GB" sz="900" spc="-1" strike="noStrike">
              <a:latin typeface="Arial"/>
            </a:endParaRPr>
          </a:p>
        </p:txBody>
      </p:sp>
      <p:sp>
        <p:nvSpPr>
          <p:cNvPr id="307" name="CustomShape 5"/>
          <p:cNvSpPr/>
          <p:nvPr/>
        </p:nvSpPr>
        <p:spPr>
          <a:xfrm>
            <a:off x="981360" y="3871800"/>
            <a:ext cx="1272240" cy="980640"/>
          </a:xfrm>
          <a:prstGeom prst="rect">
            <a:avLst/>
          </a:prstGeom>
          <a:noFill/>
          <a:ln>
            <a:noFill/>
          </a:ln>
        </p:spPr>
        <p:style>
          <a:lnRef idx="0"/>
          <a:fillRef idx="0"/>
          <a:effectRef idx="0"/>
          <a:fontRef idx="minor"/>
        </p:style>
        <p:txBody>
          <a:bodyPr lIns="34200" rIns="34200" tIns="17280" bIns="17280"/>
          <a:p>
            <a:pPr algn="ctr">
              <a:lnSpc>
                <a:spcPct val="150000"/>
              </a:lnSpc>
            </a:pPr>
            <a:r>
              <a:rPr b="0" lang="en-GB" sz="800" spc="-1" strike="noStrike">
                <a:solidFill>
                  <a:srgbClr val="7f7f7f"/>
                </a:solidFill>
                <a:latin typeface="Montserrat Light"/>
                <a:ea typeface="Montserrat Light"/>
              </a:rPr>
              <a:t>For a transaction to execute, multiple parties must agree to follow the same rules. </a:t>
            </a:r>
            <a:endParaRPr b="0" lang="en-GB" sz="800" spc="-1" strike="noStrike">
              <a:latin typeface="Arial"/>
            </a:endParaRPr>
          </a:p>
        </p:txBody>
      </p:sp>
      <p:sp>
        <p:nvSpPr>
          <p:cNvPr id="308" name="CustomShape 6"/>
          <p:cNvSpPr/>
          <p:nvPr/>
        </p:nvSpPr>
        <p:spPr>
          <a:xfrm>
            <a:off x="3047400" y="3584520"/>
            <a:ext cx="1134000" cy="172800"/>
          </a:xfrm>
          <a:prstGeom prst="rect">
            <a:avLst/>
          </a:prstGeom>
          <a:noFill/>
          <a:ln>
            <a:noFill/>
          </a:ln>
        </p:spPr>
        <p:style>
          <a:lnRef idx="0"/>
          <a:fillRef idx="0"/>
          <a:effectRef idx="0"/>
          <a:fontRef idx="minor"/>
        </p:style>
        <p:txBody>
          <a:bodyPr lIns="34200" rIns="34200" tIns="17280" bIns="17280"/>
          <a:p>
            <a:pPr algn="ctr">
              <a:lnSpc>
                <a:spcPct val="100000"/>
              </a:lnSpc>
            </a:pPr>
            <a:r>
              <a:rPr b="1" lang="en-GB" sz="900" spc="-1" strike="noStrike">
                <a:solidFill>
                  <a:srgbClr val="000000"/>
                </a:solidFill>
                <a:latin typeface="Montserrat"/>
                <a:ea typeface="Montserrat"/>
              </a:rPr>
              <a:t>DISTRIBUTED</a:t>
            </a:r>
            <a:endParaRPr b="0" lang="en-GB" sz="900" spc="-1" strike="noStrike">
              <a:latin typeface="Arial"/>
            </a:endParaRPr>
          </a:p>
        </p:txBody>
      </p:sp>
      <p:sp>
        <p:nvSpPr>
          <p:cNvPr id="309" name="CustomShape 7"/>
          <p:cNvSpPr/>
          <p:nvPr/>
        </p:nvSpPr>
        <p:spPr>
          <a:xfrm>
            <a:off x="2978280" y="3871800"/>
            <a:ext cx="1272240" cy="980640"/>
          </a:xfrm>
          <a:prstGeom prst="rect">
            <a:avLst/>
          </a:prstGeom>
          <a:noFill/>
          <a:ln>
            <a:noFill/>
          </a:ln>
        </p:spPr>
        <p:style>
          <a:lnRef idx="0"/>
          <a:fillRef idx="0"/>
          <a:effectRef idx="0"/>
          <a:fontRef idx="minor"/>
        </p:style>
        <p:txBody>
          <a:bodyPr lIns="34200" rIns="34200" tIns="17280" bIns="17280"/>
          <a:p>
            <a:pPr algn="ctr">
              <a:lnSpc>
                <a:spcPct val="150000"/>
              </a:lnSpc>
            </a:pPr>
            <a:r>
              <a:rPr b="0" lang="en-GB" sz="800" spc="-1" strike="noStrike">
                <a:solidFill>
                  <a:srgbClr val="7f7f7f"/>
                </a:solidFill>
                <a:latin typeface="Montserrat Light"/>
                <a:ea typeface="Montserrat Light"/>
              </a:rPr>
              <a:t>Not one party decides upon the rules of the network, and multiple can have copies of the same information.</a:t>
            </a:r>
            <a:endParaRPr b="0" lang="en-GB" sz="800" spc="-1" strike="noStrike">
              <a:latin typeface="Arial"/>
            </a:endParaRPr>
          </a:p>
        </p:txBody>
      </p:sp>
      <p:sp>
        <p:nvSpPr>
          <p:cNvPr id="310" name="CustomShape 8"/>
          <p:cNvSpPr/>
          <p:nvPr/>
        </p:nvSpPr>
        <p:spPr>
          <a:xfrm>
            <a:off x="5062680" y="3584520"/>
            <a:ext cx="1134000" cy="172800"/>
          </a:xfrm>
          <a:prstGeom prst="rect">
            <a:avLst/>
          </a:prstGeom>
          <a:noFill/>
          <a:ln>
            <a:noFill/>
          </a:ln>
        </p:spPr>
        <p:style>
          <a:lnRef idx="0"/>
          <a:fillRef idx="0"/>
          <a:effectRef idx="0"/>
          <a:fontRef idx="minor"/>
        </p:style>
        <p:txBody>
          <a:bodyPr lIns="34200" rIns="34200" tIns="17280" bIns="17280"/>
          <a:p>
            <a:pPr algn="ctr">
              <a:lnSpc>
                <a:spcPct val="100000"/>
              </a:lnSpc>
            </a:pPr>
            <a:r>
              <a:rPr b="1" lang="en-GB" sz="900" spc="-1" strike="noStrike">
                <a:solidFill>
                  <a:srgbClr val="000000"/>
                </a:solidFill>
                <a:latin typeface="Montserrat"/>
                <a:ea typeface="Montserrat"/>
              </a:rPr>
              <a:t>IMMUTABILITY</a:t>
            </a:r>
            <a:endParaRPr b="0" lang="en-GB" sz="900" spc="-1" strike="noStrike">
              <a:latin typeface="Arial"/>
            </a:endParaRPr>
          </a:p>
        </p:txBody>
      </p:sp>
      <p:sp>
        <p:nvSpPr>
          <p:cNvPr id="311" name="CustomShape 9"/>
          <p:cNvSpPr/>
          <p:nvPr/>
        </p:nvSpPr>
        <p:spPr>
          <a:xfrm>
            <a:off x="4993560" y="3871800"/>
            <a:ext cx="1272240" cy="718920"/>
          </a:xfrm>
          <a:prstGeom prst="rect">
            <a:avLst/>
          </a:prstGeom>
          <a:noFill/>
          <a:ln>
            <a:noFill/>
          </a:ln>
        </p:spPr>
        <p:style>
          <a:lnRef idx="0"/>
          <a:fillRef idx="0"/>
          <a:effectRef idx="0"/>
          <a:fontRef idx="minor"/>
        </p:style>
        <p:txBody>
          <a:bodyPr lIns="34200" rIns="34200" tIns="17280" bIns="17280"/>
          <a:p>
            <a:pPr algn="ctr">
              <a:lnSpc>
                <a:spcPct val="150000"/>
              </a:lnSpc>
            </a:pPr>
            <a:r>
              <a:rPr b="0" lang="en-GB" sz="800" spc="-1" strike="noStrike">
                <a:solidFill>
                  <a:srgbClr val="7f7f7f"/>
                </a:solidFill>
                <a:latin typeface="Montserrat Light"/>
                <a:ea typeface="Montserrat Light"/>
              </a:rPr>
              <a:t>No parity can modify a transaction once it has been recorded on the ledger.</a:t>
            </a:r>
            <a:endParaRPr b="0" lang="en-GB" sz="800" spc="-1" strike="noStrike">
              <a:latin typeface="Arial"/>
            </a:endParaRPr>
          </a:p>
        </p:txBody>
      </p:sp>
      <p:sp>
        <p:nvSpPr>
          <p:cNvPr id="312" name="CustomShape 10"/>
          <p:cNvSpPr/>
          <p:nvPr/>
        </p:nvSpPr>
        <p:spPr>
          <a:xfrm>
            <a:off x="7135920" y="3584520"/>
            <a:ext cx="1040760" cy="172800"/>
          </a:xfrm>
          <a:prstGeom prst="rect">
            <a:avLst/>
          </a:prstGeom>
          <a:noFill/>
          <a:ln>
            <a:noFill/>
          </a:ln>
        </p:spPr>
        <p:style>
          <a:lnRef idx="0"/>
          <a:fillRef idx="0"/>
          <a:effectRef idx="0"/>
          <a:fontRef idx="minor"/>
        </p:style>
        <p:txBody>
          <a:bodyPr lIns="34200" rIns="34200" tIns="17280" bIns="17280"/>
          <a:p>
            <a:pPr algn="ctr">
              <a:lnSpc>
                <a:spcPct val="100000"/>
              </a:lnSpc>
            </a:pPr>
            <a:r>
              <a:rPr b="1" lang="en-GB" sz="900" spc="-1" strike="noStrike">
                <a:solidFill>
                  <a:srgbClr val="000000"/>
                </a:solidFill>
                <a:latin typeface="Montserrat"/>
                <a:ea typeface="Montserrat"/>
              </a:rPr>
              <a:t>FINALITY</a:t>
            </a:r>
            <a:endParaRPr b="0" lang="en-GB" sz="900" spc="-1" strike="noStrike">
              <a:latin typeface="Arial"/>
            </a:endParaRPr>
          </a:p>
        </p:txBody>
      </p:sp>
      <p:sp>
        <p:nvSpPr>
          <p:cNvPr id="313" name="CustomShape 11"/>
          <p:cNvSpPr/>
          <p:nvPr/>
        </p:nvSpPr>
        <p:spPr>
          <a:xfrm>
            <a:off x="7020360" y="3871800"/>
            <a:ext cx="1272240" cy="577800"/>
          </a:xfrm>
          <a:prstGeom prst="rect">
            <a:avLst/>
          </a:prstGeom>
          <a:noFill/>
          <a:ln>
            <a:noFill/>
          </a:ln>
        </p:spPr>
        <p:style>
          <a:lnRef idx="0"/>
          <a:fillRef idx="0"/>
          <a:effectRef idx="0"/>
          <a:fontRef idx="minor"/>
        </p:style>
        <p:txBody>
          <a:bodyPr lIns="34200" rIns="34200" tIns="17280" bIns="17280"/>
          <a:p>
            <a:pPr algn="ctr">
              <a:lnSpc>
                <a:spcPct val="150000"/>
              </a:lnSpc>
            </a:pPr>
            <a:r>
              <a:rPr b="0" lang="en-GB" sz="800" spc="-1" strike="noStrike">
                <a:solidFill>
                  <a:srgbClr val="7f7f7f"/>
                </a:solidFill>
                <a:latin typeface="Montserrat Light"/>
                <a:ea typeface="Montserrat Light"/>
              </a:rPr>
              <a:t>One source of the truth - one ledger for the whole network.</a:t>
            </a:r>
            <a:endParaRPr b="0" lang="en-GB" sz="800" spc="-1" strike="noStrike">
              <a:latin typeface="Arial"/>
            </a:endParaRPr>
          </a:p>
        </p:txBody>
      </p:sp>
      <p:sp>
        <p:nvSpPr>
          <p:cNvPr id="314" name="CustomShape 12"/>
          <p:cNvSpPr/>
          <p:nvPr/>
        </p:nvSpPr>
        <p:spPr>
          <a:xfrm>
            <a:off x="4071600" y="1204920"/>
            <a:ext cx="960120" cy="360"/>
          </a:xfrm>
          <a:custGeom>
            <a:avLst/>
            <a:gdLst/>
            <a:ahLst/>
            <a:rect l="l" t="t" r="r" b="b"/>
            <a:pathLst>
              <a:path w="21600" h="21600">
                <a:moveTo>
                  <a:pt x="0" y="0"/>
                </a:moveTo>
                <a:lnTo>
                  <a:pt x="21600" y="21600"/>
                </a:lnTo>
              </a:path>
            </a:pathLst>
          </a:custGeom>
          <a:noFill/>
          <a:ln w="9360">
            <a:solidFill>
              <a:srgbClr val="000000"/>
            </a:solidFill>
            <a:miter/>
          </a:ln>
        </p:spPr>
        <p:style>
          <a:lnRef idx="0"/>
          <a:fillRef idx="0"/>
          <a:effectRef idx="0"/>
          <a:fontRef idx="minor"/>
        </p:style>
      </p:sp>
      <p:pic>
        <p:nvPicPr>
          <p:cNvPr id="315" name="Google Shape;589;p134" descr=""/>
          <p:cNvPicPr/>
          <p:nvPr/>
        </p:nvPicPr>
        <p:blipFill>
          <a:blip r:embed="rId1"/>
          <a:stretch/>
        </p:blipFill>
        <p:spPr>
          <a:xfrm>
            <a:off x="901800" y="1777680"/>
            <a:ext cx="1360440" cy="1360440"/>
          </a:xfrm>
          <a:prstGeom prst="rect">
            <a:avLst/>
          </a:prstGeom>
          <a:ln>
            <a:noFill/>
          </a:ln>
        </p:spPr>
      </p:pic>
      <p:pic>
        <p:nvPicPr>
          <p:cNvPr id="316" name="Google Shape;590;p134" descr=""/>
          <p:cNvPicPr/>
          <p:nvPr/>
        </p:nvPicPr>
        <p:blipFill>
          <a:blip r:embed="rId2"/>
          <a:stretch/>
        </p:blipFill>
        <p:spPr>
          <a:xfrm>
            <a:off x="7018920" y="1874880"/>
            <a:ext cx="1273680" cy="1039680"/>
          </a:xfrm>
          <a:prstGeom prst="rect">
            <a:avLst/>
          </a:prstGeom>
          <a:ln>
            <a:noFill/>
          </a:ln>
        </p:spPr>
      </p:pic>
      <p:sp>
        <p:nvSpPr>
          <p:cNvPr id="317" name="CustomShape 13"/>
          <p:cNvSpPr/>
          <p:nvPr/>
        </p:nvSpPr>
        <p:spPr>
          <a:xfrm>
            <a:off x="7859160" y="191160"/>
            <a:ext cx="828720" cy="268920"/>
          </a:xfrm>
          <a:prstGeom prst="rect">
            <a:avLst/>
          </a:prstGeom>
          <a:solidFill>
            <a:schemeClr val="lt2"/>
          </a:solidFill>
          <a:ln>
            <a:noFill/>
          </a:ln>
        </p:spPr>
        <p:style>
          <a:lnRef idx="0"/>
          <a:fillRef idx="0"/>
          <a:effectRef idx="0"/>
          <a:fontRef idx="minor"/>
        </p:style>
      </p:sp>
      <p:pic>
        <p:nvPicPr>
          <p:cNvPr id="318" name="Google Shape;592;p134" descr=""/>
          <p:cNvPicPr/>
          <p:nvPr/>
        </p:nvPicPr>
        <p:blipFill>
          <a:blip r:embed="rId3"/>
          <a:stretch/>
        </p:blipFill>
        <p:spPr>
          <a:xfrm>
            <a:off x="2969640" y="1757880"/>
            <a:ext cx="1273680" cy="1273680"/>
          </a:xfrm>
          <a:prstGeom prst="rect">
            <a:avLst/>
          </a:prstGeom>
          <a:ln>
            <a:noFill/>
          </a:ln>
        </p:spPr>
      </p:pic>
      <p:pic>
        <p:nvPicPr>
          <p:cNvPr id="319" name="Google Shape;593;p134" descr=""/>
          <p:cNvPicPr/>
          <p:nvPr/>
        </p:nvPicPr>
        <p:blipFill>
          <a:blip r:embed="rId4"/>
          <a:stretch/>
        </p:blipFill>
        <p:spPr>
          <a:xfrm>
            <a:off x="4994280" y="1710360"/>
            <a:ext cx="1273680" cy="1273680"/>
          </a:xfrm>
          <a:prstGeom prst="rect">
            <a:avLst/>
          </a:prstGeom>
          <a:ln>
            <a:noFill/>
          </a:ln>
        </p:spPr>
      </p:pic>
      <p:sp>
        <p:nvSpPr>
          <p:cNvPr id="320" name="CustomShape 14"/>
          <p:cNvSpPr/>
          <p:nvPr/>
        </p:nvSpPr>
        <p:spPr>
          <a:xfrm>
            <a:off x="829800" y="1642680"/>
            <a:ext cx="1504800" cy="1504080"/>
          </a:xfrm>
          <a:prstGeom prst="rect">
            <a:avLst/>
          </a:prstGeom>
          <a:noFill/>
          <a:ln w="57240">
            <a:solidFill>
              <a:schemeClr val="accent4"/>
            </a:solidFill>
            <a:miter/>
          </a:ln>
        </p:spPr>
        <p:style>
          <a:lnRef idx="0"/>
          <a:fillRef idx="0"/>
          <a:effectRef idx="0"/>
          <a:fontRef idx="minor"/>
        </p:style>
      </p:sp>
      <p:sp>
        <p:nvSpPr>
          <p:cNvPr id="321" name="CustomShape 15"/>
          <p:cNvSpPr/>
          <p:nvPr/>
        </p:nvSpPr>
        <p:spPr>
          <a:xfrm>
            <a:off x="2854440" y="1642680"/>
            <a:ext cx="1504800" cy="1504080"/>
          </a:xfrm>
          <a:prstGeom prst="rect">
            <a:avLst/>
          </a:prstGeom>
          <a:noFill/>
          <a:ln w="57240">
            <a:solidFill>
              <a:schemeClr val="accent3"/>
            </a:solidFill>
            <a:miter/>
          </a:ln>
        </p:spPr>
        <p:style>
          <a:lnRef idx="0"/>
          <a:fillRef idx="0"/>
          <a:effectRef idx="0"/>
          <a:fontRef idx="minor"/>
        </p:style>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1690200" y="2032920"/>
            <a:ext cx="2320200" cy="357120"/>
          </a:xfrm>
          <a:prstGeom prst="rect">
            <a:avLst/>
          </a:prstGeom>
          <a:noFill/>
          <a:ln>
            <a:noFill/>
          </a:ln>
        </p:spPr>
        <p:style>
          <a:lnRef idx="0"/>
          <a:fillRef idx="0"/>
          <a:effectRef idx="0"/>
          <a:fontRef idx="minor"/>
        </p:style>
        <p:txBody>
          <a:bodyPr lIns="34200" rIns="34200" tIns="17280" bIns="17280"/>
          <a:p>
            <a:pPr>
              <a:lnSpc>
                <a:spcPct val="100000"/>
              </a:lnSpc>
            </a:pPr>
            <a:r>
              <a:rPr b="1" lang="en-GB" sz="1100" spc="-1" strike="noStrike">
                <a:solidFill>
                  <a:srgbClr val="000000"/>
                </a:solidFill>
                <a:latin typeface="Montserrat"/>
                <a:ea typeface="Montserrat"/>
              </a:rPr>
              <a:t>Permissionless - “Public”</a:t>
            </a:r>
            <a:endParaRPr b="0" lang="en-GB" sz="1100" spc="-1" strike="noStrike">
              <a:latin typeface="Arial"/>
            </a:endParaRPr>
          </a:p>
        </p:txBody>
      </p:sp>
      <p:sp>
        <p:nvSpPr>
          <p:cNvPr id="323" name="CustomShape 2"/>
          <p:cNvSpPr/>
          <p:nvPr/>
        </p:nvSpPr>
        <p:spPr>
          <a:xfrm>
            <a:off x="1690200" y="2261520"/>
            <a:ext cx="2648880" cy="1904040"/>
          </a:xfrm>
          <a:prstGeom prst="rect">
            <a:avLst/>
          </a:prstGeom>
          <a:noFill/>
          <a:ln>
            <a:noFill/>
          </a:ln>
        </p:spPr>
        <p:style>
          <a:lnRef idx="0"/>
          <a:fillRef idx="0"/>
          <a:effectRef idx="0"/>
          <a:fontRef idx="minor"/>
        </p:style>
        <p:txBody>
          <a:bodyPr lIns="34200" rIns="34200" tIns="17280" bIns="17280"/>
          <a:p>
            <a:pPr>
              <a:lnSpc>
                <a:spcPct val="150000"/>
              </a:lnSpc>
            </a:pPr>
            <a:r>
              <a:rPr b="0" lang="en-GB" sz="900" spc="-1" strike="noStrike">
                <a:solidFill>
                  <a:srgbClr val="7f7f7f"/>
                </a:solidFill>
                <a:latin typeface="Montserrat Light"/>
                <a:ea typeface="Montserrat Light"/>
              </a:rPr>
              <a:t>There is no barrier to entry to use it. Anyone can run a node, run mining software/hardware, access a wallet and write data onto and transact within the blockchain (as long as they follow the rules of the bitcoin blockchain). There is no way to censor anyone, ever, on the permissionless bitcoin blockchain.</a:t>
            </a:r>
            <a:endParaRPr b="0" lang="en-GB" sz="900" spc="-1" strike="noStrike">
              <a:latin typeface="Arial"/>
            </a:endParaRPr>
          </a:p>
        </p:txBody>
      </p:sp>
      <p:sp>
        <p:nvSpPr>
          <p:cNvPr id="324" name="CustomShape 3"/>
          <p:cNvSpPr/>
          <p:nvPr/>
        </p:nvSpPr>
        <p:spPr>
          <a:xfrm>
            <a:off x="4804560" y="2032920"/>
            <a:ext cx="2320920" cy="357120"/>
          </a:xfrm>
          <a:prstGeom prst="rect">
            <a:avLst/>
          </a:prstGeom>
          <a:noFill/>
          <a:ln>
            <a:noFill/>
          </a:ln>
        </p:spPr>
        <p:style>
          <a:lnRef idx="0"/>
          <a:fillRef idx="0"/>
          <a:effectRef idx="0"/>
          <a:fontRef idx="minor"/>
        </p:style>
        <p:txBody>
          <a:bodyPr lIns="34200" rIns="34200" tIns="17280" bIns="17280"/>
          <a:p>
            <a:pPr>
              <a:lnSpc>
                <a:spcPct val="100000"/>
              </a:lnSpc>
            </a:pPr>
            <a:r>
              <a:rPr b="1" lang="en-GB" sz="1100" spc="-1" strike="noStrike">
                <a:solidFill>
                  <a:srgbClr val="000000"/>
                </a:solidFill>
                <a:latin typeface="Montserrat"/>
                <a:ea typeface="Montserrat"/>
              </a:rPr>
              <a:t>Permissioned - “Private”</a:t>
            </a:r>
            <a:endParaRPr b="0" lang="en-GB" sz="1100" spc="-1" strike="noStrike">
              <a:latin typeface="Arial"/>
            </a:endParaRPr>
          </a:p>
        </p:txBody>
      </p:sp>
      <p:sp>
        <p:nvSpPr>
          <p:cNvPr id="325" name="CustomShape 4"/>
          <p:cNvSpPr/>
          <p:nvPr/>
        </p:nvSpPr>
        <p:spPr>
          <a:xfrm>
            <a:off x="4804560" y="2261520"/>
            <a:ext cx="2648880" cy="1280880"/>
          </a:xfrm>
          <a:prstGeom prst="rect">
            <a:avLst/>
          </a:prstGeom>
          <a:noFill/>
          <a:ln>
            <a:noFill/>
          </a:ln>
        </p:spPr>
        <p:style>
          <a:lnRef idx="0"/>
          <a:fillRef idx="0"/>
          <a:effectRef idx="0"/>
          <a:fontRef idx="minor"/>
        </p:style>
        <p:txBody>
          <a:bodyPr lIns="34200" rIns="34200" tIns="17280" bIns="17280"/>
          <a:p>
            <a:pPr>
              <a:lnSpc>
                <a:spcPct val="150000"/>
              </a:lnSpc>
            </a:pPr>
            <a:r>
              <a:rPr b="0" lang="en-GB" sz="900" spc="-1" strike="noStrike">
                <a:solidFill>
                  <a:srgbClr val="7f7f7f"/>
                </a:solidFill>
                <a:latin typeface="Montserrat Light"/>
                <a:ea typeface="Montserrat Light"/>
              </a:rPr>
              <a:t>Sometimes referred to as “private” blockchains, you are required to have some sort of permission to access any or parts of that blockchain. There are a multitude of variants and hybrid permissioned/permissionless blockchains that exist. For example a blockchain may be public to read the information but require permission to access or transact on their network.</a:t>
            </a:r>
            <a:endParaRPr b="0" lang="en-GB" sz="900" spc="-1" strike="noStrike">
              <a:latin typeface="Arial"/>
            </a:endParaRPr>
          </a:p>
        </p:txBody>
      </p:sp>
      <p:sp>
        <p:nvSpPr>
          <p:cNvPr id="326" name="CustomShape 5"/>
          <p:cNvSpPr/>
          <p:nvPr/>
        </p:nvSpPr>
        <p:spPr>
          <a:xfrm>
            <a:off x="1690200" y="1001160"/>
            <a:ext cx="7381800" cy="865080"/>
          </a:xfrm>
          <a:prstGeom prst="rect">
            <a:avLst/>
          </a:prstGeom>
          <a:noFill/>
          <a:ln>
            <a:noFill/>
          </a:ln>
        </p:spPr>
        <p:style>
          <a:lnRef idx="0"/>
          <a:fillRef idx="0"/>
          <a:effectRef idx="0"/>
          <a:fontRef idx="minor"/>
        </p:style>
        <p:txBody>
          <a:bodyPr lIns="34200" rIns="34200" tIns="17280" bIns="17280"/>
          <a:p>
            <a:pPr>
              <a:lnSpc>
                <a:spcPct val="100000"/>
              </a:lnSpc>
            </a:pPr>
            <a:r>
              <a:rPr b="1" lang="en-GB" sz="2700" spc="-1" strike="noStrike">
                <a:solidFill>
                  <a:srgbClr val="000000"/>
                </a:solidFill>
                <a:latin typeface="Montserrat"/>
                <a:ea typeface="Montserrat"/>
              </a:rPr>
              <a:t>Permissionless vs Permissioned </a:t>
            </a:r>
            <a:endParaRPr b="0" lang="en-GB" sz="2700" spc="-1" strike="noStrike">
              <a:latin typeface="Arial"/>
            </a:endParaRPr>
          </a:p>
        </p:txBody>
      </p:sp>
      <p:sp>
        <p:nvSpPr>
          <p:cNvPr id="327" name="CustomShape 6"/>
          <p:cNvSpPr/>
          <p:nvPr/>
        </p:nvSpPr>
        <p:spPr>
          <a:xfrm>
            <a:off x="1690200" y="779400"/>
            <a:ext cx="3363120" cy="149760"/>
          </a:xfrm>
          <a:prstGeom prst="rect">
            <a:avLst/>
          </a:prstGeom>
          <a:noFill/>
          <a:ln>
            <a:noFill/>
          </a:ln>
        </p:spPr>
        <p:style>
          <a:lnRef idx="0"/>
          <a:fillRef idx="0"/>
          <a:effectRef idx="0"/>
          <a:fontRef idx="minor"/>
        </p:style>
        <p:txBody>
          <a:bodyPr lIns="34200" rIns="34200" tIns="17280" bIns="17280"/>
          <a:p>
            <a:pPr>
              <a:lnSpc>
                <a:spcPct val="100000"/>
              </a:lnSpc>
            </a:pPr>
            <a:r>
              <a:rPr b="0" lang="en-GB" sz="800" spc="-1" strike="noStrike">
                <a:solidFill>
                  <a:srgbClr val="c09f63"/>
                </a:solidFill>
                <a:latin typeface="Montserrat"/>
                <a:ea typeface="Montserrat"/>
              </a:rPr>
              <a:t>Different accessibility feature definitions of Blockchain..</a:t>
            </a:r>
            <a:endParaRPr b="0" lang="en-GB" sz="800" spc="-1" strike="noStrike">
              <a:latin typeface="Arial"/>
            </a:endParaRPr>
          </a:p>
        </p:txBody>
      </p:sp>
      <p:sp>
        <p:nvSpPr>
          <p:cNvPr id="328" name="CustomShape 7"/>
          <p:cNvSpPr/>
          <p:nvPr/>
        </p:nvSpPr>
        <p:spPr>
          <a:xfrm>
            <a:off x="1807200" y="1467360"/>
            <a:ext cx="5646240" cy="345960"/>
          </a:xfrm>
          <a:prstGeom prst="rect">
            <a:avLst/>
          </a:prstGeom>
          <a:noFill/>
          <a:ln>
            <a:noFill/>
          </a:ln>
        </p:spPr>
        <p:style>
          <a:lnRef idx="0"/>
          <a:fillRef idx="0"/>
          <a:effectRef idx="0"/>
          <a:fontRef idx="minor"/>
        </p:style>
        <p:txBody>
          <a:bodyPr lIns="34200" rIns="34200" tIns="17280" bIns="17280"/>
          <a:p>
            <a:pPr>
              <a:lnSpc>
                <a:spcPct val="150000"/>
              </a:lnSpc>
            </a:pPr>
            <a:r>
              <a:rPr b="0" lang="en-GB" sz="700" spc="-1" strike="noStrike">
                <a:solidFill>
                  <a:srgbClr val="7f7f7f"/>
                </a:solidFill>
                <a:latin typeface="Montserrat"/>
                <a:ea typeface="Montserrat"/>
              </a:rPr>
              <a:t>“</a:t>
            </a:r>
            <a:r>
              <a:rPr b="0" lang="en-GB" sz="700" spc="-1" strike="noStrike">
                <a:solidFill>
                  <a:srgbClr val="7f7f7f"/>
                </a:solidFill>
                <a:latin typeface="Montserrat"/>
                <a:ea typeface="Montserrat"/>
              </a:rPr>
              <a:t>A single, universal Blockchain network cannot possibly serve all industries, granted the vastly different needs of businesses, and individual users.”</a:t>
            </a:r>
            <a:endParaRPr b="0" lang="en-GB" sz="700" spc="-1" strike="noStrike">
              <a:latin typeface="Arial"/>
            </a:endParaRPr>
          </a:p>
        </p:txBody>
      </p:sp>
      <p:sp>
        <p:nvSpPr>
          <p:cNvPr id="329" name="CustomShape 8"/>
          <p:cNvSpPr/>
          <p:nvPr/>
        </p:nvSpPr>
        <p:spPr>
          <a:xfrm>
            <a:off x="7916040" y="248400"/>
            <a:ext cx="828720" cy="268920"/>
          </a:xfrm>
          <a:prstGeom prst="rect">
            <a:avLst/>
          </a:prstGeom>
          <a:solidFill>
            <a:schemeClr val="lt2"/>
          </a:solidFill>
          <a:ln>
            <a:noFill/>
          </a:ln>
        </p:spPr>
        <p:style>
          <a:lnRef idx="0"/>
          <a:fillRef idx="0"/>
          <a:effectRef idx="0"/>
          <a:fontRef idx="minor"/>
        </p:style>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c09f63"/>
      </a:accent1>
      <a:accent2>
        <a:srgbClr val="000000"/>
      </a:accent2>
      <a:accent3>
        <a:srgbClr val="6d6d6d"/>
      </a:accent3>
      <a:accent4>
        <a:srgbClr val="b3b3b3"/>
      </a:accent4>
      <a:accent5>
        <a:srgbClr val="dfdedb"/>
      </a:accent5>
      <a:accent6>
        <a:srgbClr val="ebebeb"/>
      </a:accent6>
      <a:hlink>
        <a:srgbClr val="e7e7e7"/>
      </a:hlink>
      <a:folHlink>
        <a:srgbClr val="d8786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c09f63"/>
      </a:accent1>
      <a:accent2>
        <a:srgbClr val="000000"/>
      </a:accent2>
      <a:accent3>
        <a:srgbClr val="6d6d6d"/>
      </a:accent3>
      <a:accent4>
        <a:srgbClr val="b3b3b3"/>
      </a:accent4>
      <a:accent5>
        <a:srgbClr val="dfdedb"/>
      </a:accent5>
      <a:accent6>
        <a:srgbClr val="ebebeb"/>
      </a:accent6>
      <a:hlink>
        <a:srgbClr val="e7e7e7"/>
      </a:hlink>
      <a:folHlink>
        <a:srgbClr val="d8786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c09f63"/>
      </a:accent1>
      <a:accent2>
        <a:srgbClr val="000000"/>
      </a:accent2>
      <a:accent3>
        <a:srgbClr val="6d6d6d"/>
      </a:accent3>
      <a:accent4>
        <a:srgbClr val="b3b3b3"/>
      </a:accent4>
      <a:accent5>
        <a:srgbClr val="dfdedb"/>
      </a:accent5>
      <a:accent6>
        <a:srgbClr val="ebebeb"/>
      </a:accent6>
      <a:hlink>
        <a:srgbClr val="e7e7e7"/>
      </a:hlink>
      <a:folHlink>
        <a:srgbClr val="d8786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c09f63"/>
      </a:accent1>
      <a:accent2>
        <a:srgbClr val="000000"/>
      </a:accent2>
      <a:accent3>
        <a:srgbClr val="6d6d6d"/>
      </a:accent3>
      <a:accent4>
        <a:srgbClr val="b3b3b3"/>
      </a:accent4>
      <a:accent5>
        <a:srgbClr val="dfdedb"/>
      </a:accent5>
      <a:accent6>
        <a:srgbClr val="ebebeb"/>
      </a:accent6>
      <a:hlink>
        <a:srgbClr val="e7e7e7"/>
      </a:hlink>
      <a:folHlink>
        <a:srgbClr val="d8786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c09f63"/>
      </a:accent1>
      <a:accent2>
        <a:srgbClr val="000000"/>
      </a:accent2>
      <a:accent3>
        <a:srgbClr val="6d6d6d"/>
      </a:accent3>
      <a:accent4>
        <a:srgbClr val="b3b3b3"/>
      </a:accent4>
      <a:accent5>
        <a:srgbClr val="dfdedb"/>
      </a:accent5>
      <a:accent6>
        <a:srgbClr val="ebebeb"/>
      </a:accent6>
      <a:hlink>
        <a:srgbClr val="e7e7e7"/>
      </a:hlink>
      <a:folHlink>
        <a:srgbClr val="d8786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c09f63"/>
      </a:accent1>
      <a:accent2>
        <a:srgbClr val="000000"/>
      </a:accent2>
      <a:accent3>
        <a:srgbClr val="6d6d6d"/>
      </a:accent3>
      <a:accent4>
        <a:srgbClr val="b3b3b3"/>
      </a:accent4>
      <a:accent5>
        <a:srgbClr val="dfdedb"/>
      </a:accent5>
      <a:accent6>
        <a:srgbClr val="ebebeb"/>
      </a:accent6>
      <a:hlink>
        <a:srgbClr val="e7e7e7"/>
      </a:hlink>
      <a:folHlink>
        <a:srgbClr val="d8786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TotalTime>
  <Application>LibreOffice/6.1.1.2$Linux_X86_64 LibreOffice_project/5d19a1bfa650b796764388cd8b33a5af1f5baa1b</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en-GB</dc:language>
  <cp:lastModifiedBy/>
  <dcterms:modified xsi:type="dcterms:W3CDTF">2018-10-24T09:48:33Z</dcterms:modified>
  <cp:revision>2</cp:revision>
  <dc:subject/>
  <dc:title/>
</cp:coreProperties>
</file>