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sldIdLst>
    <p:sldId id="257" r:id="rId3"/>
    <p:sldId id="258" r:id="rId4"/>
    <p:sldId id="259" r:id="rId5"/>
    <p:sldId id="281" r:id="rId6"/>
    <p:sldId id="261" r:id="rId7"/>
    <p:sldId id="262" r:id="rId8"/>
    <p:sldId id="263" r:id="rId9"/>
    <p:sldId id="273" r:id="rId10"/>
    <p:sldId id="260" r:id="rId11"/>
    <p:sldId id="277" r:id="rId12"/>
    <p:sldId id="265" r:id="rId13"/>
    <p:sldId id="278" r:id="rId14"/>
    <p:sldId id="279" r:id="rId15"/>
    <p:sldId id="280" r:id="rId16"/>
    <p:sldId id="275" r:id="rId17"/>
    <p:sldId id="272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jc736\Documents\hadoop-project\RuntimeComparis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Execution Time Comparison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tint val="96000"/>
                    <a:lumMod val="100000"/>
                  </a:schemeClr>
                </a:gs>
                <a:gs pos="78000">
                  <a:schemeClr val="accent1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Oracle</c:v>
                </c:pt>
                <c:pt idx="1">
                  <c:v>HIVE on MR</c:v>
                </c:pt>
                <c:pt idx="2">
                  <c:v>Hive on Tez</c:v>
                </c:pt>
                <c:pt idx="3">
                  <c:v>SparkSQL</c:v>
                </c:pt>
              </c:strCache>
            </c:strRef>
          </c:cat>
          <c:val>
            <c:numRef>
              <c:f>Sheet1!$B$15:$E$15</c:f>
              <c:numCache>
                <c:formatCode>0.0</c:formatCode>
                <c:ptCount val="4"/>
                <c:pt idx="0">
                  <c:v>2.1249999999999996</c:v>
                </c:pt>
                <c:pt idx="1">
                  <c:v>21.7972</c:v>
                </c:pt>
                <c:pt idx="2">
                  <c:v>50.055333333333337</c:v>
                </c:pt>
                <c:pt idx="3">
                  <c:v>1.8751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A9-42EB-A81D-64DDD56E96D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334508344"/>
        <c:axId val="334510968"/>
      </c:barChart>
      <c:catAx>
        <c:axId val="3345083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4510968"/>
        <c:crosses val="autoZero"/>
        <c:auto val="1"/>
        <c:lblAlgn val="ctr"/>
        <c:lblOffset val="100"/>
        <c:noMultiLvlLbl val="0"/>
      </c:catAx>
      <c:valAx>
        <c:axId val="3345109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4508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Difficulty by Technology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Hive</c:v>
                </c:pt>
                <c:pt idx="1">
                  <c:v>Hive on Tez</c:v>
                </c:pt>
                <c:pt idx="2">
                  <c:v>SparkSQL</c:v>
                </c:pt>
                <c:pt idx="3">
                  <c:v>pySpark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F01-48AF-948D-735D2EB26F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4468872"/>
        <c:axId val="364464608"/>
      </c:lineChart>
      <c:catAx>
        <c:axId val="364468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464608"/>
        <c:crosses val="autoZero"/>
        <c:auto val="1"/>
        <c:lblAlgn val="ctr"/>
        <c:lblOffset val="100"/>
        <c:noMultiLvlLbl val="0"/>
      </c:catAx>
      <c:valAx>
        <c:axId val="364464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468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Difficulty</a:t>
            </a:r>
            <a:r>
              <a:rPr lang="en-US" baseline="0" dirty="0" smtClean="0"/>
              <a:t> vs execution speed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8575" cap="rnd">
              <a:solidFill>
                <a:schemeClr val="lt1">
                  <a:alpha val="50000"/>
                </a:schemeClr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circle"/>
            <c:size val="6"/>
            <c:spPr>
              <a:solidFill>
                <a:schemeClr val="accent1"/>
              </a:solidFill>
              <a:ln w="22225">
                <a:solidFill>
                  <a:schemeClr val="lt1"/>
                </a:solidFill>
                <a:round/>
              </a:ln>
              <a:effectLst/>
            </c:spPr>
          </c:marker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Hive</a:t>
                    </a:r>
                    <a:endParaRPr lang="en-US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7CC5-4E59-95E6-A043133339E2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mtClean="0"/>
                      <a:t>Hive on Tez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7CC5-4E59-95E6-A043133339E2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SparkSQL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7CC5-4E59-95E6-A043133339E2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pySpark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7CC5-4E59-95E6-A043133339E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8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12</c:v>
                </c:pt>
                <c:pt idx="3">
                  <c:v>12.5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7CC5-4E59-95E6-A043133339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5018976"/>
        <c:axId val="365015368"/>
      </c:scatterChart>
      <c:valAx>
        <c:axId val="3650189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Difficulty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alpha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015368"/>
        <c:crosses val="autoZero"/>
        <c:crossBetween val="midCat"/>
      </c:valAx>
      <c:valAx>
        <c:axId val="365015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Speed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0189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7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>
            <a:alpha val="25000"/>
          </a:schemeClr>
        </a:solidFill>
        <a:round/>
      </a:ln>
    </cs:spPr>
    <cs:defRPr sz="1197" b="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gradFill>
          <a:gsLst>
            <a:gs pos="79000">
              <a:schemeClr val="phClr"/>
            </a:gs>
            <a:gs pos="0">
              <a:schemeClr val="lt1">
                <a:alpha val="6000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Freeform 14"/>
          <p:cNvSpPr/>
          <p:nvPr/>
        </p:nvSpPr>
        <p:spPr>
          <a:xfrm>
            <a:off x="-8468" y="-8468"/>
            <a:ext cx="863825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460" y="2404534"/>
            <a:ext cx="776895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460" y="4050834"/>
            <a:ext cx="776895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2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2" y="609600"/>
            <a:ext cx="8598907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4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495" y="3632200"/>
            <a:ext cx="7226406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  <a:endParaRPr lang="en-US" sz="8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817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2" y="1931988"/>
            <a:ext cx="8598907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03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  <a:endParaRPr lang="en-US" sz="8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398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978" y="609600"/>
            <a:ext cx="8590440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312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09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9749" y="609600"/>
            <a:ext cx="130508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511" y="609600"/>
            <a:ext cx="7061989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6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8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2" y="2700868"/>
            <a:ext cx="8598907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4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511" y="2160589"/>
            <a:ext cx="418512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1296" y="2160590"/>
            <a:ext cx="418512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1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922" y="2160983"/>
            <a:ext cx="41867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922" y="2737246"/>
            <a:ext cx="418671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9709" y="2160983"/>
            <a:ext cx="418670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9710" y="2737246"/>
            <a:ext cx="418670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3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6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6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0" y="1498604"/>
            <a:ext cx="385553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1701" y="514925"/>
            <a:ext cx="451471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510" y="2777069"/>
            <a:ext cx="385553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2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1" y="4800600"/>
            <a:ext cx="8598906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511" y="609600"/>
            <a:ext cx="8598907" cy="38457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511" y="5367338"/>
            <a:ext cx="8598906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8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Freeform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1" y="2160590"/>
            <a:ext cx="859890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1F0EC-4F60-4544-9956-271209A740FE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511" y="6041363"/>
            <a:ext cx="6299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2901" y="6041363"/>
            <a:ext cx="683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6" name="Rectangle 8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ETL on Hadoop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/>
              <a:t>proof-of-concept</a:t>
            </a:r>
          </a:p>
        </p:txBody>
      </p:sp>
      <p:sp>
        <p:nvSpPr>
          <p:cNvPr id="89097" name="Rectangle 9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Connor Callison </a:t>
            </a:r>
          </a:p>
          <a:p>
            <a:r>
              <a:rPr lang="en-US" i="1" dirty="0" smtClean="0"/>
              <a:t>5/2/2017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Image result for hadoop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86764"/>
            <a:ext cx="5680449" cy="1471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95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Execution Time Comparison</a:t>
            </a:r>
            <a:br>
              <a:rPr lang="en-US" dirty="0" smtClean="0"/>
            </a:br>
            <a:r>
              <a:rPr lang="en-US" sz="1800" dirty="0" smtClean="0">
                <a:solidFill>
                  <a:schemeClr val="tx1"/>
                </a:solidFill>
              </a:rPr>
              <a:t>This table shows the execution times for table creation.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These tables are a part of the nightly job, and were selected to represent how the ETL process will run across the tested technologies.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2507805"/>
              </p:ext>
            </p:extLst>
          </p:nvPr>
        </p:nvGraphicFramePr>
        <p:xfrm>
          <a:off x="677511" y="2042160"/>
          <a:ext cx="7541929" cy="4277355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2953683">
                  <a:extLst>
                    <a:ext uri="{9D8B030D-6E8A-4147-A177-3AD203B41FA5}">
                      <a16:colId xmlns:a16="http://schemas.microsoft.com/office/drawing/2014/main" val="663615903"/>
                    </a:ext>
                  </a:extLst>
                </a:gridCol>
                <a:gridCol w="1015917">
                  <a:extLst>
                    <a:ext uri="{9D8B030D-6E8A-4147-A177-3AD203B41FA5}">
                      <a16:colId xmlns:a16="http://schemas.microsoft.com/office/drawing/2014/main" val="1089276768"/>
                    </a:ext>
                  </a:extLst>
                </a:gridCol>
                <a:gridCol w="1298116">
                  <a:extLst>
                    <a:ext uri="{9D8B030D-6E8A-4147-A177-3AD203B41FA5}">
                      <a16:colId xmlns:a16="http://schemas.microsoft.com/office/drawing/2014/main" val="2827184677"/>
                    </a:ext>
                  </a:extLst>
                </a:gridCol>
                <a:gridCol w="1065946">
                  <a:extLst>
                    <a:ext uri="{9D8B030D-6E8A-4147-A177-3AD203B41FA5}">
                      <a16:colId xmlns:a16="http://schemas.microsoft.com/office/drawing/2014/main" val="3459683361"/>
                    </a:ext>
                  </a:extLst>
                </a:gridCol>
                <a:gridCol w="1208267">
                  <a:extLst>
                    <a:ext uri="{9D8B030D-6E8A-4147-A177-3AD203B41FA5}">
                      <a16:colId xmlns:a16="http://schemas.microsoft.com/office/drawing/2014/main" val="81489997"/>
                    </a:ext>
                  </a:extLst>
                </a:gridCol>
              </a:tblGrid>
              <a:tr h="2851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Table 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Oracle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HIVE on MR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Hive on Tez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SparkSQL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92470162"/>
                  </a:ext>
                </a:extLst>
              </a:tr>
              <a:tr h="2851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STG_HCM_MAXEFFDT_XLAT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49.493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19.81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1.661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59110305"/>
                  </a:ext>
                </a:extLst>
              </a:tr>
              <a:tr h="2851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STG_HCM_PRE_COMP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315.418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318.88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32248669"/>
                  </a:ext>
                </a:extLst>
              </a:tr>
              <a:tr h="2851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STG_HCM_PRE_PER_ORG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25.766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11.34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61221386"/>
                  </a:ext>
                </a:extLst>
              </a:tr>
              <a:tr h="2851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STG_HCM_MAXEFFDT_ACTION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42.204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11.72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46014399"/>
                  </a:ext>
                </a:extLst>
              </a:tr>
              <a:tr h="2851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STG_HCM_MAXEFFDT_ACTRSN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41.102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11.92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11104430"/>
                  </a:ext>
                </a:extLst>
              </a:tr>
              <a:tr h="2851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STG_HCM_MAXEFFDT_POSITION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43.512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34113026"/>
                  </a:ext>
                </a:extLst>
              </a:tr>
              <a:tr h="2851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STG_HCM_FACT_JOB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508.869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50.213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60469627"/>
                  </a:ext>
                </a:extLst>
              </a:tr>
              <a:tr h="2851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STG_HCM_DIM_JOB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206.211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97.638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25.679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20368824"/>
                  </a:ext>
                </a:extLst>
              </a:tr>
              <a:tr h="2851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STG_HCM_DIM_POSITION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59.903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22.167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3.837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74929220"/>
                  </a:ext>
                </a:extLst>
              </a:tr>
              <a:tr h="2851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DIM_HCM_POSITION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15.354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5.445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3.482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28521215"/>
                  </a:ext>
                </a:extLst>
              </a:tr>
              <a:tr h="28515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50715359"/>
                  </a:ext>
                </a:extLst>
              </a:tr>
              <a:tr h="28515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86370953"/>
                  </a:ext>
                </a:extLst>
              </a:tr>
              <a:tr h="2851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Total: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127.5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1307.832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3003.32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112.506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35409146"/>
                  </a:ext>
                </a:extLst>
              </a:tr>
              <a:tr h="2851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Minutes: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1.9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99063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111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77511" y="609600"/>
            <a:ext cx="8598907" cy="647700"/>
          </a:xfrm>
        </p:spPr>
        <p:txBody>
          <a:bodyPr/>
          <a:lstStyle/>
          <a:p>
            <a:r>
              <a:rPr lang="en-US" dirty="0"/>
              <a:t>Execution Time Comparison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8828838"/>
              </p:ext>
            </p:extLst>
          </p:nvPr>
        </p:nvGraphicFramePr>
        <p:xfrm>
          <a:off x="0" y="1257300"/>
          <a:ext cx="4599339" cy="3990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339" y="1757362"/>
            <a:ext cx="5077488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58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Lines of Code</a:t>
            </a:r>
            <a:br>
              <a:rPr lang="en-US" dirty="0" smtClean="0"/>
            </a:br>
            <a:r>
              <a:rPr lang="en-US" sz="1800" dirty="0" smtClean="0"/>
              <a:t>This table is meant to provide a rough estimate on how much work is required to convert from PLSQL to each Technology.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6527916"/>
              </p:ext>
            </p:extLst>
          </p:nvPr>
        </p:nvGraphicFramePr>
        <p:xfrm>
          <a:off x="487011" y="1930400"/>
          <a:ext cx="8510031" cy="4820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57278">
                  <a:extLst>
                    <a:ext uri="{9D8B030D-6E8A-4147-A177-3AD203B41FA5}">
                      <a16:colId xmlns:a16="http://schemas.microsoft.com/office/drawing/2014/main" val="33606284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1697733457"/>
                    </a:ext>
                  </a:extLst>
                </a:gridCol>
                <a:gridCol w="1018902">
                  <a:extLst>
                    <a:ext uri="{9D8B030D-6E8A-4147-A177-3AD203B41FA5}">
                      <a16:colId xmlns:a16="http://schemas.microsoft.com/office/drawing/2014/main" val="3029128246"/>
                    </a:ext>
                  </a:extLst>
                </a:gridCol>
                <a:gridCol w="1785258">
                  <a:extLst>
                    <a:ext uri="{9D8B030D-6E8A-4147-A177-3AD203B41FA5}">
                      <a16:colId xmlns:a16="http://schemas.microsoft.com/office/drawing/2014/main" val="1162421419"/>
                    </a:ext>
                  </a:extLst>
                </a:gridCol>
                <a:gridCol w="1227908">
                  <a:extLst>
                    <a:ext uri="{9D8B030D-6E8A-4147-A177-3AD203B41FA5}">
                      <a16:colId xmlns:a16="http://schemas.microsoft.com/office/drawing/2014/main" val="310249276"/>
                    </a:ext>
                  </a:extLst>
                </a:gridCol>
                <a:gridCol w="1245325">
                  <a:extLst>
                    <a:ext uri="{9D8B030D-6E8A-4147-A177-3AD203B41FA5}">
                      <a16:colId xmlns:a16="http://schemas.microsoft.com/office/drawing/2014/main" val="1287959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Table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Oracle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Hive on Tez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SparkSQL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pySpark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977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STG_HCM_MAXEFFDT_XLAT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357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STG_HCM_PRE_COMP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85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STG_HCM_PRE_PER_ORG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421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STG_HCM_MAXEFFDT_ACTION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433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STG_HCM_MAXEFFDT_ACTRSN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327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STG_HCM_MAXEFFDT_POSITION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92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STG_HCM_FACT_JOB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181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STG_HCM_DIM_JOB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468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STG_HCM_DIM_POSITION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032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DIM_HCM_POSITION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260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smtClean="0">
                          <a:effectLst/>
                        </a:rPr>
                        <a:t>Total</a:t>
                      </a:r>
                    </a:p>
                  </a:txBody>
                  <a:tcPr marL="7620" marR="7620" marT="762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1657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1210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1378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smtClean="0">
                          <a:effectLst/>
                        </a:rPr>
                        <a:t>Average</a:t>
                      </a:r>
                    </a:p>
                  </a:txBody>
                  <a:tcPr marL="7620" marR="7620" marT="762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166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147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138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659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93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62283" cy="644434"/>
          </a:xfrm>
        </p:spPr>
        <p:txBody>
          <a:bodyPr/>
          <a:lstStyle/>
          <a:p>
            <a:r>
              <a:rPr lang="en-US" dirty="0" smtClean="0"/>
              <a:t>Time Spent / Difficulty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8986268"/>
              </p:ext>
            </p:extLst>
          </p:nvPr>
        </p:nvGraphicFramePr>
        <p:xfrm>
          <a:off x="5854756" y="1976193"/>
          <a:ext cx="4312148" cy="4020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074">
                  <a:extLst>
                    <a:ext uri="{9D8B030D-6E8A-4147-A177-3AD203B41FA5}">
                      <a16:colId xmlns:a16="http://schemas.microsoft.com/office/drawing/2014/main" val="2229397918"/>
                    </a:ext>
                  </a:extLst>
                </a:gridCol>
                <a:gridCol w="2156074">
                  <a:extLst>
                    <a:ext uri="{9D8B030D-6E8A-4147-A177-3AD203B41FA5}">
                      <a16:colId xmlns:a16="http://schemas.microsoft.com/office/drawing/2014/main" val="851027149"/>
                    </a:ext>
                  </a:extLst>
                </a:gridCol>
              </a:tblGrid>
              <a:tr h="495227">
                <a:tc>
                  <a:txBody>
                    <a:bodyPr/>
                    <a:lstStyle/>
                    <a:p>
                      <a:r>
                        <a:rPr lang="en-US" dirty="0" smtClean="0"/>
                        <a:t>Technology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Spent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940288"/>
                  </a:ext>
                </a:extLst>
              </a:tr>
              <a:tr h="881307">
                <a:tc>
                  <a:txBody>
                    <a:bodyPr/>
                    <a:lstStyle/>
                    <a:p>
                      <a:r>
                        <a:rPr lang="en-US" dirty="0" smtClean="0"/>
                        <a:t>Hive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9-10 Days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881696"/>
                  </a:ext>
                </a:extLst>
              </a:tr>
              <a:tr h="881307">
                <a:tc>
                  <a:txBody>
                    <a:bodyPr/>
                    <a:lstStyle/>
                    <a:p>
                      <a:r>
                        <a:rPr lang="en-US" dirty="0" smtClean="0"/>
                        <a:t>Hive on Tez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Days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771230"/>
                  </a:ext>
                </a:extLst>
              </a:tr>
              <a:tr h="881307">
                <a:tc>
                  <a:txBody>
                    <a:bodyPr/>
                    <a:lstStyle/>
                    <a:p>
                      <a:r>
                        <a:rPr lang="en-US" dirty="0" smtClean="0"/>
                        <a:t>SparkSQL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Days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49488"/>
                  </a:ext>
                </a:extLst>
              </a:tr>
              <a:tr h="881307">
                <a:tc>
                  <a:txBody>
                    <a:bodyPr/>
                    <a:lstStyle/>
                    <a:p>
                      <a:r>
                        <a:rPr lang="en-US" dirty="0" smtClean="0"/>
                        <a:t>pySpark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Days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51021"/>
                  </a:ext>
                </a:extLst>
              </a:tr>
            </a:tbl>
          </a:graphicData>
        </a:graphic>
      </p:graphicFrame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643250657"/>
              </p:ext>
            </p:extLst>
          </p:nvPr>
        </p:nvGraphicFramePr>
        <p:xfrm>
          <a:off x="677512" y="1543467"/>
          <a:ext cx="4932714" cy="4885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9339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8701326"/>
              </p:ext>
            </p:extLst>
          </p:nvPr>
        </p:nvGraphicFramePr>
        <p:xfrm>
          <a:off x="398837" y="330926"/>
          <a:ext cx="8788706" cy="6035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1289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77511" y="574766"/>
            <a:ext cx="8598907" cy="1320800"/>
          </a:xfrm>
        </p:spPr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677511" y="1577116"/>
            <a:ext cx="8598907" cy="3880773"/>
          </a:xfrm>
        </p:spPr>
        <p:txBody>
          <a:bodyPr>
            <a:normAutofit/>
          </a:bodyPr>
          <a:lstStyle/>
          <a:p>
            <a:r>
              <a:rPr lang="en-US" dirty="0" smtClean="0"/>
              <a:t>If the data warehouse were to go with a Hadoop based warehousing solution:</a:t>
            </a:r>
          </a:p>
          <a:p>
            <a:pPr lvl="1"/>
            <a:r>
              <a:rPr lang="en-US" dirty="0" smtClean="0"/>
              <a:t>Being that the two main concerns would be speed and ease of use I would recommend: </a:t>
            </a:r>
            <a:r>
              <a:rPr lang="en-US" b="1" dirty="0" smtClean="0"/>
              <a:t>SparkSQL</a:t>
            </a:r>
          </a:p>
          <a:p>
            <a:pPr lvl="1"/>
            <a:r>
              <a:rPr lang="en-US" dirty="0" smtClean="0"/>
              <a:t>Why?</a:t>
            </a:r>
          </a:p>
          <a:p>
            <a:pPr lvl="2"/>
            <a:r>
              <a:rPr lang="en-US" dirty="0" smtClean="0"/>
              <a:t>While SparkSQL is third on my list of difficulty, the boost in execution time compared to the relative difficulty increase is a fair trade-off.</a:t>
            </a:r>
          </a:p>
          <a:p>
            <a:pPr lvl="2"/>
            <a:r>
              <a:rPr lang="en-US" dirty="0" smtClean="0"/>
              <a:t>SparkSQL was the only on the tested technologies to actually out preform our current solution.</a:t>
            </a:r>
          </a:p>
          <a:p>
            <a:pPr lvl="2"/>
            <a:r>
              <a:rPr lang="en-US" dirty="0" smtClean="0"/>
              <a:t>At a larger scale with more nodes / RAM SparkSQL  indicated potential for significant speed gain compared to Oracle.</a:t>
            </a:r>
          </a:p>
        </p:txBody>
      </p:sp>
    </p:spTree>
    <p:extLst>
      <p:ext uri="{BB962C8B-B14F-4D97-AF65-F5344CB8AC3E}">
        <p14:creationId xmlns:p14="http://schemas.microsoft.com/office/powerpoint/2010/main" val="307478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71" y="1930400"/>
            <a:ext cx="9140385" cy="3538214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70560" y="592184"/>
            <a:ext cx="8168640" cy="6154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note on vendors…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7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42678" y="4516383"/>
            <a:ext cx="8598907" cy="1826581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63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</a:t>
            </a:r>
            <a:r>
              <a:rPr lang="en-US" sz="2400" dirty="0" smtClean="0"/>
              <a:t>onstruct a proof of concept Hadoop cluster. (3 nodes)</a:t>
            </a:r>
          </a:p>
          <a:p>
            <a:endParaRPr lang="en-US" sz="2400" dirty="0" smtClean="0"/>
          </a:p>
          <a:p>
            <a:r>
              <a:rPr lang="en-US" sz="2400" dirty="0" smtClean="0"/>
              <a:t>Test and evaluate several distributed ETL technologies. 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Compare to current solution. (Oracle)</a:t>
            </a:r>
          </a:p>
          <a:p>
            <a:endParaRPr lang="en-US" sz="2400" dirty="0" smtClean="0"/>
          </a:p>
          <a:p>
            <a:r>
              <a:rPr lang="en-US" sz="2400" dirty="0" smtClean="0"/>
              <a:t>Document and review each of the tested technologies for future decision making.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56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Cluster</a:t>
            </a:r>
            <a:endParaRPr lang="en-US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677511" y="1399602"/>
            <a:ext cx="7804638" cy="2043002"/>
          </a:xfrm>
        </p:spPr>
        <p:txBody>
          <a:bodyPr>
            <a:normAutofit/>
          </a:bodyPr>
          <a:lstStyle/>
          <a:p>
            <a:r>
              <a:rPr lang="en-US" dirty="0" smtClean="0"/>
              <a:t>Three machines:</a:t>
            </a:r>
          </a:p>
          <a:p>
            <a:pPr lvl="1"/>
            <a:r>
              <a:rPr lang="en-US" b="1" dirty="0" smtClean="0"/>
              <a:t>hadoop-ns-dev.humboldt.edu</a:t>
            </a:r>
            <a:r>
              <a:rPr lang="en-US" dirty="0" smtClean="0"/>
              <a:t> (8GB RAM, 8 Cores, 40GB Storage)</a:t>
            </a:r>
          </a:p>
          <a:p>
            <a:pPr lvl="1"/>
            <a:r>
              <a:rPr lang="en-US" b="1" dirty="0" smtClean="0"/>
              <a:t>hadoop-dn1-dev.humboldt.edu</a:t>
            </a:r>
            <a:r>
              <a:rPr lang="en-US" dirty="0" smtClean="0"/>
              <a:t> </a:t>
            </a:r>
            <a:r>
              <a:rPr lang="en-US" dirty="0"/>
              <a:t>(8GB RAM, 8 Cores, 40GB Storage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b="1" dirty="0" smtClean="0"/>
              <a:t>hadoop-dn2-dev.humboldt.edu</a:t>
            </a:r>
            <a:r>
              <a:rPr lang="en-US" dirty="0" smtClean="0"/>
              <a:t> </a:t>
            </a:r>
            <a:r>
              <a:rPr lang="en-US" dirty="0"/>
              <a:t>(8GB RAM, 8 Cores, 40GB Storage)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026" name="Picture 2" descr="Image result for hadoop architecture overvie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3575" y="3191886"/>
            <a:ext cx="5464726" cy="268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77433" y="5606448"/>
            <a:ext cx="5804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https://www.edureka.co/blog/overview-of-hadoop-2-0-cluster-architecture-federation/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151" y="3437662"/>
            <a:ext cx="3955267" cy="219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769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Evaluated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511" y="1584960"/>
            <a:ext cx="8598907" cy="445640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Hive</a:t>
            </a:r>
          </a:p>
          <a:p>
            <a:pPr lvl="1"/>
            <a:r>
              <a:rPr lang="en-US" dirty="0"/>
              <a:t>Hive allows users to use SQL like queries on data stored in </a:t>
            </a:r>
            <a:r>
              <a:rPr lang="en-US" dirty="0" smtClean="0"/>
              <a:t>HDFS and has been around the longest.</a:t>
            </a:r>
          </a:p>
          <a:p>
            <a:pPr lvl="1"/>
            <a:r>
              <a:rPr lang="en-US" dirty="0"/>
              <a:t>HIVE works by </a:t>
            </a:r>
            <a:r>
              <a:rPr lang="en-US" dirty="0" smtClean="0"/>
              <a:t>converting </a:t>
            </a:r>
            <a:r>
              <a:rPr lang="en-US" dirty="0"/>
              <a:t>HiveQL (HQL) into </a:t>
            </a:r>
            <a:r>
              <a:rPr lang="en-US" dirty="0" smtClean="0"/>
              <a:t>MapReduce Jobs.</a:t>
            </a:r>
          </a:p>
          <a:p>
            <a:r>
              <a:rPr lang="en-US" dirty="0" smtClean="0"/>
              <a:t>Hive on Tez</a:t>
            </a:r>
          </a:p>
          <a:p>
            <a:pPr lvl="1"/>
            <a:r>
              <a:rPr lang="en-US" dirty="0" smtClean="0"/>
              <a:t>Tez simply replaces the conversion engine in Hive. </a:t>
            </a:r>
          </a:p>
          <a:p>
            <a:pPr lvl="1"/>
            <a:r>
              <a:rPr lang="en-US" dirty="0" smtClean="0"/>
              <a:t>Instead of MapReduce Tez uses directed-acyclic-graph </a:t>
            </a:r>
            <a:r>
              <a:rPr lang="en-US" dirty="0"/>
              <a:t>of tasks for processing </a:t>
            </a:r>
            <a:r>
              <a:rPr lang="en-US" dirty="0" smtClean="0"/>
              <a:t>data.</a:t>
            </a:r>
          </a:p>
          <a:p>
            <a:r>
              <a:rPr lang="en-US" dirty="0" smtClean="0"/>
              <a:t>SparkSQL</a:t>
            </a:r>
          </a:p>
          <a:p>
            <a:pPr lvl="1"/>
            <a:r>
              <a:rPr lang="en-US" dirty="0" smtClean="0"/>
              <a:t>SQL interpreter for Spark</a:t>
            </a:r>
            <a:r>
              <a:rPr lang="en-US" smtClean="0"/>
              <a:t>, a Fast </a:t>
            </a:r>
            <a:r>
              <a:rPr lang="en-US" dirty="0"/>
              <a:t>and general engine for </a:t>
            </a:r>
            <a:r>
              <a:rPr lang="en-US" dirty="0" smtClean="0"/>
              <a:t>large-scale in memory </a:t>
            </a:r>
            <a:r>
              <a:rPr lang="en-US" dirty="0"/>
              <a:t>data </a:t>
            </a:r>
            <a:r>
              <a:rPr lang="en-US" dirty="0" smtClean="0"/>
              <a:t>processing.</a:t>
            </a:r>
          </a:p>
          <a:p>
            <a:r>
              <a:rPr lang="en-US" dirty="0" smtClean="0"/>
              <a:t>pySpark</a:t>
            </a:r>
          </a:p>
          <a:p>
            <a:pPr lvl="1"/>
            <a:r>
              <a:rPr lang="en-US" dirty="0" smtClean="0"/>
              <a:t>Python API for manipulating Spark DataFrames.</a:t>
            </a:r>
          </a:p>
          <a:p>
            <a:pPr lvl="1"/>
            <a:r>
              <a:rPr lang="en-US" dirty="0" smtClean="0"/>
              <a:t>Allows users more control over data than SQL.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01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510" y="1522415"/>
            <a:ext cx="8598907" cy="3880773"/>
          </a:xfrm>
        </p:spPr>
        <p:txBody>
          <a:bodyPr/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/>
              <a:t>Very easy to pick up for those familiar with SQL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Full SQL Toolset , Joins, CRUD operations.</a:t>
            </a:r>
          </a:p>
          <a:p>
            <a:pPr lvl="1"/>
            <a:r>
              <a:rPr lang="en-US" dirty="0" smtClean="0"/>
              <a:t>Functions comparable to those offered by oracle.</a:t>
            </a:r>
          </a:p>
          <a:p>
            <a:pPr lvl="1"/>
            <a:r>
              <a:rPr lang="en-US" dirty="0" smtClean="0"/>
              <a:t>Requires very little configuration / maintenance.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Quite Slow.</a:t>
            </a:r>
          </a:p>
          <a:p>
            <a:pPr lvl="1"/>
            <a:r>
              <a:rPr lang="en-US" dirty="0" smtClean="0"/>
              <a:t> Only </a:t>
            </a:r>
            <a:r>
              <a:rPr lang="en-US" dirty="0"/>
              <a:t>offers basic support for </a:t>
            </a:r>
            <a:r>
              <a:rPr lang="en-US" dirty="0" smtClean="0"/>
              <a:t>indexes.</a:t>
            </a:r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4098" name="Picture 2" descr="Image result for apache hive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09" y="5403188"/>
            <a:ext cx="1456089" cy="1310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36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on Tez</a:t>
            </a:r>
            <a:endParaRPr lang="en-US" dirty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677510" y="1536077"/>
            <a:ext cx="8598907" cy="3880773"/>
          </a:xfrm>
        </p:spPr>
        <p:txBody>
          <a:bodyPr/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Includes all features in HIVE.</a:t>
            </a:r>
          </a:p>
          <a:p>
            <a:pPr lvl="1"/>
            <a:r>
              <a:rPr lang="en-US" dirty="0" smtClean="0"/>
              <a:t>Can run up to 3x faster than a normal Hive MapReduce job.</a:t>
            </a:r>
          </a:p>
          <a:p>
            <a:pPr lvl="1"/>
            <a:r>
              <a:rPr lang="en-US" dirty="0" smtClean="0"/>
              <a:t>Can switch between standard Hive and Tez jobs with one line of code.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Can be troublesome to configure.</a:t>
            </a:r>
          </a:p>
          <a:p>
            <a:pPr lvl="1"/>
            <a:r>
              <a:rPr lang="en-US" dirty="0" smtClean="0"/>
              <a:t>Some jobs require different configurations to achieve optimal performance.</a:t>
            </a:r>
          </a:p>
          <a:p>
            <a:pPr lvl="1"/>
            <a:r>
              <a:rPr lang="en-US" dirty="0" smtClean="0"/>
              <a:t>Tez CBO (cost based optimizer) can cause problems, yet sometimes provides a slight speedup.</a:t>
            </a:r>
          </a:p>
          <a:p>
            <a:pPr lvl="1"/>
            <a:r>
              <a:rPr lang="en-US" dirty="0" smtClean="0"/>
              <a:t>Not as reliable as standard Hive.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 descr="Image result for tez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11" y="5629575"/>
            <a:ext cx="2396925" cy="122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73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SparkSQL</a:t>
            </a:r>
            <a:endParaRPr lang="en-US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677511" y="1577116"/>
            <a:ext cx="8598907" cy="388077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Supports most SQL features, such as Select, Where, join, Group By.</a:t>
            </a:r>
          </a:p>
          <a:p>
            <a:pPr lvl="1"/>
            <a:r>
              <a:rPr lang="en-US" dirty="0" smtClean="0"/>
              <a:t>Very fast due to in memory transformations.</a:t>
            </a:r>
          </a:p>
          <a:p>
            <a:pPr lvl="1"/>
            <a:r>
              <a:rPr lang="en-US" dirty="0" smtClean="0"/>
              <a:t>Built in Query optimizer that choses fastest execution solution.</a:t>
            </a:r>
          </a:p>
          <a:p>
            <a:pPr lvl="1"/>
            <a:r>
              <a:rPr lang="en-US" dirty="0" smtClean="0"/>
              <a:t>If query requires more memory than available, it will “spill over” and use disk space to complete query.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Does not support Update or Delete. (By Design)</a:t>
            </a:r>
          </a:p>
          <a:p>
            <a:pPr lvl="2"/>
            <a:r>
              <a:rPr lang="en-US" dirty="0" smtClean="0"/>
              <a:t>This due to the fact that the underlying data structure is an immutable Spark DataFrame.</a:t>
            </a:r>
            <a:endParaRPr lang="en-US" dirty="0"/>
          </a:p>
          <a:p>
            <a:pPr lvl="1"/>
            <a:r>
              <a:rPr lang="en-US" dirty="0" smtClean="0"/>
              <a:t>Requires a substantial amount of memory.</a:t>
            </a:r>
          </a:p>
          <a:p>
            <a:pPr lvl="1"/>
            <a:r>
              <a:rPr lang="en-US" dirty="0" smtClean="0"/>
              <a:t>Requires more code to achieve translations (due to no Update support)</a:t>
            </a:r>
          </a:p>
        </p:txBody>
      </p:sp>
      <p:pic>
        <p:nvPicPr>
          <p:cNvPr id="5122" name="Picture 2" descr="Image result for sparksql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86" y="5522537"/>
            <a:ext cx="3511550" cy="130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44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511" y="1559698"/>
            <a:ext cx="8598907" cy="388077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Removes a layer of overhead in Spark.- Spark does not have to do code generation for the SQL-Like input.</a:t>
            </a:r>
          </a:p>
          <a:p>
            <a:pPr lvl="1"/>
            <a:r>
              <a:rPr lang="en-US" dirty="0" smtClean="0"/>
              <a:t>More powerful than SQL, access to full programming language.</a:t>
            </a:r>
          </a:p>
          <a:p>
            <a:pPr lvl="1"/>
            <a:r>
              <a:rPr lang="en-US" dirty="0" smtClean="0"/>
              <a:t>Directly manipulates the Java objects through Py4J.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b</a:t>
            </a:r>
            <a:r>
              <a:rPr lang="en-US" dirty="0" smtClean="0"/>
              <a:t>e slightly faster than SparkSQL. (limited dataset for comparison)</a:t>
            </a:r>
            <a:endParaRPr lang="en-US" dirty="0"/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Does not support update / delete.</a:t>
            </a:r>
          </a:p>
          <a:p>
            <a:pPr lvl="1"/>
            <a:r>
              <a:rPr lang="en-US" dirty="0" smtClean="0"/>
              <a:t>Work / thought required to translate from existing PLSQL job to pySpark can be difficult.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low-level transformation and actions and </a:t>
            </a:r>
            <a:r>
              <a:rPr lang="en-US" dirty="0" smtClean="0"/>
              <a:t>control are needed, query will not be optimized.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6146" name="Picture 2" descr="Image result for python spa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39" y="5758321"/>
            <a:ext cx="4185125" cy="102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91840" y="5440470"/>
            <a:ext cx="80647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85000"/>
                  </a:schemeClr>
                </a:solidFill>
              </a:rPr>
              <a:t>https://databricks.com/blog/2016/07/14/a-tale-of-three-apache-spark-apis-rdds-dataframes-and-datasets.html</a:t>
            </a:r>
          </a:p>
        </p:txBody>
      </p:sp>
    </p:spTree>
    <p:extLst>
      <p:ext uri="{BB962C8B-B14F-4D97-AF65-F5344CB8AC3E}">
        <p14:creationId xmlns:p14="http://schemas.microsoft.com/office/powerpoint/2010/main" val="292543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ETL Technologies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265098"/>
              </p:ext>
            </p:extLst>
          </p:nvPr>
        </p:nvGraphicFramePr>
        <p:xfrm>
          <a:off x="677511" y="1930400"/>
          <a:ext cx="851003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2006">
                  <a:extLst>
                    <a:ext uri="{9D8B030D-6E8A-4147-A177-3AD203B41FA5}">
                      <a16:colId xmlns:a16="http://schemas.microsoft.com/office/drawing/2014/main" val="27365824"/>
                    </a:ext>
                  </a:extLst>
                </a:gridCol>
                <a:gridCol w="1702006">
                  <a:extLst>
                    <a:ext uri="{9D8B030D-6E8A-4147-A177-3AD203B41FA5}">
                      <a16:colId xmlns:a16="http://schemas.microsoft.com/office/drawing/2014/main" val="3762730386"/>
                    </a:ext>
                  </a:extLst>
                </a:gridCol>
                <a:gridCol w="1702006">
                  <a:extLst>
                    <a:ext uri="{9D8B030D-6E8A-4147-A177-3AD203B41FA5}">
                      <a16:colId xmlns:a16="http://schemas.microsoft.com/office/drawing/2014/main" val="1763135497"/>
                    </a:ext>
                  </a:extLst>
                </a:gridCol>
                <a:gridCol w="1702006">
                  <a:extLst>
                    <a:ext uri="{9D8B030D-6E8A-4147-A177-3AD203B41FA5}">
                      <a16:colId xmlns:a16="http://schemas.microsoft.com/office/drawing/2014/main" val="2498280049"/>
                    </a:ext>
                  </a:extLst>
                </a:gridCol>
                <a:gridCol w="1702006">
                  <a:extLst>
                    <a:ext uri="{9D8B030D-6E8A-4147-A177-3AD203B41FA5}">
                      <a16:colId xmlns:a16="http://schemas.microsoft.com/office/drawing/2014/main" val="267193626"/>
                    </a:ext>
                  </a:extLst>
                </a:gridCol>
              </a:tblGrid>
              <a:tr h="890016">
                <a:tc>
                  <a:txBody>
                    <a:bodyPr/>
                    <a:lstStyle/>
                    <a:p>
                      <a:r>
                        <a:rPr lang="en-US" dirty="0" smtClean="0"/>
                        <a:t>Technology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SQL Like querying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</a:t>
                      </a:r>
                      <a:r>
                        <a:rPr lang="en-US" baseline="0" dirty="0" smtClean="0"/>
                        <a:t> memory execution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Difficulty of installation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Difficulty</a:t>
                      </a:r>
                      <a:r>
                        <a:rPr lang="en-US" baseline="0" dirty="0" smtClean="0"/>
                        <a:t> of translation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721824"/>
                  </a:ext>
                </a:extLst>
              </a:tr>
              <a:tr h="890016">
                <a:tc>
                  <a:txBody>
                    <a:bodyPr/>
                    <a:lstStyle/>
                    <a:p>
                      <a:r>
                        <a:rPr lang="en-US" dirty="0" smtClean="0"/>
                        <a:t>Hive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293800"/>
                  </a:ext>
                </a:extLst>
              </a:tr>
              <a:tr h="890016">
                <a:tc>
                  <a:txBody>
                    <a:bodyPr/>
                    <a:lstStyle/>
                    <a:p>
                      <a:r>
                        <a:rPr lang="en-US" dirty="0" smtClean="0"/>
                        <a:t>Hive on Tez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746363"/>
                  </a:ext>
                </a:extLst>
              </a:tr>
              <a:tr h="890016">
                <a:tc>
                  <a:txBody>
                    <a:bodyPr/>
                    <a:lstStyle/>
                    <a:p>
                      <a:r>
                        <a:rPr lang="en-US" dirty="0" smtClean="0"/>
                        <a:t>SparkSQL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68279"/>
                  </a:ext>
                </a:extLst>
              </a:tr>
              <a:tr h="890016">
                <a:tc>
                  <a:txBody>
                    <a:bodyPr/>
                    <a:lstStyle/>
                    <a:p>
                      <a:r>
                        <a:rPr lang="en-US" dirty="0" smtClean="0"/>
                        <a:t>pySpark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871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710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6836B0F-2395-43B9-BBEF-90A78CA70F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Sales strategy presentation (widescreen)</Template>
  <TotalTime>519</TotalTime>
  <Words>864</Words>
  <Application>Microsoft Office PowerPoint</Application>
  <PresentationFormat>Widescreen</PresentationFormat>
  <Paragraphs>280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Wingdings 3</vt:lpstr>
      <vt:lpstr>Facet</vt:lpstr>
      <vt:lpstr>ETL on Hadoop proof-of-concept</vt:lpstr>
      <vt:lpstr>Project Goals</vt:lpstr>
      <vt:lpstr>The Cluster</vt:lpstr>
      <vt:lpstr>Technologies Evaluated</vt:lpstr>
      <vt:lpstr>Hive</vt:lpstr>
      <vt:lpstr>Hive on Tez</vt:lpstr>
      <vt:lpstr>SparkSQL</vt:lpstr>
      <vt:lpstr>pySpark</vt:lpstr>
      <vt:lpstr>ETL Technologies</vt:lpstr>
      <vt:lpstr>Execution Time Comparison This table shows the execution times for table creation. These tables are a part of the nightly job, and were selected to represent how the ETL process will run across the tested technologies.</vt:lpstr>
      <vt:lpstr>Execution Time Comparison</vt:lpstr>
      <vt:lpstr>Lines of Code This table is meant to provide a rough estimate on how much work is required to convert from PLSQL to each Technology.</vt:lpstr>
      <vt:lpstr>Time Spent / Difficulty</vt:lpstr>
      <vt:lpstr>PowerPoint Presentation</vt:lpstr>
      <vt:lpstr>Recommendations</vt:lpstr>
      <vt:lpstr>A note on vendors…</vt:lpstr>
      <vt:lpstr>Questions</vt:lpstr>
    </vt:vector>
  </TitlesOfParts>
  <Company>Humboldt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 on Hadoop proof-of-concept</dc:title>
  <dc:creator>cjc736</dc:creator>
  <cp:keywords/>
  <cp:lastModifiedBy>cjc736</cp:lastModifiedBy>
  <cp:revision>41</cp:revision>
  <dcterms:created xsi:type="dcterms:W3CDTF">2017-04-26T18:05:28Z</dcterms:created>
  <dcterms:modified xsi:type="dcterms:W3CDTF">2017-04-27T22:57:21Z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TC034180659991</vt:lpwstr>
  </property>
</Properties>
</file>