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7"/>
  </p:normalViewPr>
  <p:slideViewPr>
    <p:cSldViewPr snapToGrid="0" snapToObjects="1">
      <p:cViewPr varScale="1">
        <p:scale>
          <a:sx n="155" d="100"/>
          <a:sy n="155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6D2E-3C93-9D44-B4DE-C7C730829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0C23D-12B7-2442-B522-174884EAC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3F36-E57B-DF43-B12A-081E8C26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A088-90F9-4741-ADA5-955FB3A528A7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E2824-26D1-534F-8A95-1AFC85B4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B7549-6A9D-0F40-8519-01FD87CF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4658-A36F-5C45-9D60-2BCC191A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6244-3B6C-4048-AFE6-E0C38344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EEAF1-3BDE-E544-AD37-AB0A3F7ED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83E06-ABE3-2D47-A287-C69ACD0EC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A088-90F9-4741-ADA5-955FB3A528A7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81628-AF73-3242-816E-13F94BE0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2B607-2111-FF48-A5A6-32A158C4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4658-A36F-5C45-9D60-2BCC191A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2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395C9D-DFA4-7541-90CF-231C6CF32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41E58-4E0B-6149-B383-76FFEF962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FF9FB-7FAD-1944-8D78-B62711404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A088-90F9-4741-ADA5-955FB3A528A7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519B1-AF73-A846-9D18-89944D03B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60162-97F8-5743-98F3-272640DC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4658-A36F-5C45-9D60-2BCC191A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2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840E-0CE8-5240-B506-FD26D2CC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6AAD4-CB97-1E40-B02F-76742C881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BAE4D-454C-B347-96EB-7CDF61AD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A088-90F9-4741-ADA5-955FB3A528A7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FD47A-809C-D545-9E46-82DDA147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932C5-8E4B-274B-AD04-EF645AAE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4658-A36F-5C45-9D60-2BCC191A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0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CD56-BD19-3C4C-BA20-F1E5B987F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E8997-9E72-434C-BB22-D920A1254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0D0D0-6A0A-834C-91D9-D920C3B2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A088-90F9-4741-ADA5-955FB3A528A7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C4060-235C-EC45-BDB1-1A7686B0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13E04-31B0-184C-A138-F9475660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4658-A36F-5C45-9D60-2BCC191A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1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DCBF-8396-444F-995A-49CAE789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801F3-C30E-8948-BB77-E9DFC8773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37629-6DA3-3F47-A5F3-4777E49AA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C0973-4FF2-B943-B073-691BCEE0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A088-90F9-4741-ADA5-955FB3A528A7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632D1-FC52-BF40-AFE9-7264C5A2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E78D6-8A22-AF45-8A69-A6FCCB4C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4658-A36F-5C45-9D60-2BCC191A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3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173C-DDD4-2244-B071-239BCCC9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9C4E8-99A7-2E4F-84C0-FDE940B72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7119B-0561-D74A-A850-2B46203F7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E2405-735A-304B-AF5D-6822AD9FD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FCB19-4421-0542-9373-3A58D6E19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33E8F-4C7D-2E4D-9ED6-5F4B4F26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A088-90F9-4741-ADA5-955FB3A528A7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A5F6C-BCC8-DD45-A66F-8A518366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BBA33-6766-874F-B2FB-1C78224F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4658-A36F-5C45-9D60-2BCC191A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6E15-21C0-194B-BD9C-B3D8A2DF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1673E-F2DF-5E44-A6BC-CABF12E8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A088-90F9-4741-ADA5-955FB3A528A7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904D3-B6E4-BA44-AE3C-18BD005A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B76F-5818-F149-B625-1BBD7526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4658-A36F-5C45-9D60-2BCC191A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4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69C56-4410-AF49-AE77-E300B8E7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A088-90F9-4741-ADA5-955FB3A528A7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22841-8B1B-E046-979D-40786430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E79D2-9E49-1A41-A9CE-C8D9F5F5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4658-A36F-5C45-9D60-2BCC191A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2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5306-AD02-B342-8872-02AE2959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4C459-3EAE-FE45-9DAD-E32F66514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A8A22-CFBA-3245-AE03-F0BA1607E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B665D-8F23-BC47-9A0B-FB29D3D4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A088-90F9-4741-ADA5-955FB3A528A7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D2198-5641-BB40-9D96-95CA4E95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022EA-29DF-7440-9454-535B2D0B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4658-A36F-5C45-9D60-2BCC191A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4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A2A7-ED6F-1F4E-9678-C495CD9D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8A47B-7AF4-7148-BC72-077245140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3C782-2758-4945-B88D-E7C2FE81C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9DFEF-4450-024F-8486-19EDF56F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A088-90F9-4741-ADA5-955FB3A528A7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D75CF-F1B6-E042-A1EC-60D2D0CE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12D87-B833-D049-8D26-7B9680F2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4658-A36F-5C45-9D60-2BCC191A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2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0843D-2A8F-A345-9A5C-AEFF9EDD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A3A36-70C9-E949-96A7-260634835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4FCF4-AAF8-8B40-B3EB-71B0A897A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DA088-90F9-4741-ADA5-955FB3A528A7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9B1D5-133E-B546-B4C7-B70BCE270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49EB7-BBDB-FB48-860C-C82F53EC4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54658-A36F-5C45-9D60-2BCC191A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6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3F96-D5DE-0247-96A6-326EBE37C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Coverage of 1-sample proportion bootstrap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86958-A205-A14F-AE7B-DE42F9F61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Connor Demorest</a:t>
            </a:r>
          </a:p>
        </p:txBody>
      </p:sp>
    </p:spTree>
    <p:extLst>
      <p:ext uri="{BB962C8B-B14F-4D97-AF65-F5344CB8AC3E}">
        <p14:creationId xmlns:p14="http://schemas.microsoft.com/office/powerpoint/2010/main" val="330001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A62E-30D9-064F-9F82-633D60BD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E9493-794C-C54A-9196-5EFBBE67C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Stats courses traditionally teach theory-methods</a:t>
            </a:r>
          </a:p>
          <a:p>
            <a:pPr lvl="1"/>
            <a:r>
              <a:rPr lang="en-US" dirty="0"/>
              <a:t>Ex: 1 and 2 sample t-test, Normal approx. to binomial,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Bootstrap methods have some pedagogical value </a:t>
            </a:r>
          </a:p>
          <a:p>
            <a:pPr lvl="1"/>
            <a:r>
              <a:rPr lang="en-US" dirty="0"/>
              <a:t>”Montana State Introductory Statistics with R” – By Stacey! </a:t>
            </a:r>
          </a:p>
          <a:p>
            <a:pPr lvl="1"/>
            <a:r>
              <a:rPr lang="en-US" dirty="0"/>
              <a:t>Tim </a:t>
            </a:r>
            <a:r>
              <a:rPr lang="en-US" dirty="0" err="1"/>
              <a:t>Hesterberg</a:t>
            </a:r>
            <a:r>
              <a:rPr lang="en-US" dirty="0"/>
              <a:t> – bootstrap resampling as a teaching tool</a:t>
            </a:r>
          </a:p>
          <a:p>
            <a:r>
              <a:rPr lang="en-US" dirty="0"/>
              <a:t>Not a ton of literature on the bootstrap binomial approximation</a:t>
            </a:r>
          </a:p>
          <a:p>
            <a:pPr lvl="1"/>
            <a:r>
              <a:rPr lang="en-US" dirty="0"/>
              <a:t> Tons of literature about the t-tests and different ways to do resampling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6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938C-6DB9-4549-ADB1-86DBCA5F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bootstrap resampling?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83F17-59A4-DA4E-8DF4-B9BA95F955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Different types: we teach the “percentile interval” method </a:t>
                </a:r>
              </a:p>
              <a:p>
                <a:pPr lvl="1"/>
                <a:r>
                  <a:rPr lang="en-US" dirty="0"/>
                  <a:t>Must have been a pedagogical decision because they have the worst theoretical power of all the common bootstrap methods</a:t>
                </a:r>
              </a:p>
              <a:p>
                <a:pPr lvl="2"/>
                <a:r>
                  <a:rPr lang="en-US" dirty="0"/>
                  <a:t>Does power of a test really matter in intro stats? Discuss</a:t>
                </a:r>
              </a:p>
              <a:p>
                <a:r>
                  <a:rPr lang="en-US" dirty="0"/>
                  <a:t>”Percentile interval” bootstrapping</a:t>
                </a:r>
              </a:p>
              <a:p>
                <a:pPr lvl="1"/>
                <a:r>
                  <a:rPr lang="en-US" dirty="0"/>
                  <a:t>Take sample proportion (p) and sample size (n) and generate many new simulations of the sample to get an estimated sampling distribution</a:t>
                </a:r>
              </a:p>
              <a:p>
                <a:pPr lvl="1"/>
                <a:r>
                  <a:rPr lang="en-US" dirty="0"/>
                  <a:t>Take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percentiles of the estimated sampling distribution to create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confidence interval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83F17-59A4-DA4E-8DF4-B9BA95F955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89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A34D-FC8B-FD48-A94A-2B1D76AC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theory-based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878EA6-697D-D44E-99E4-56A188F68E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With “large” n, we can approximate the binomial distribution as a normal distribution and use the normal distribution quantiles</a:t>
                </a:r>
              </a:p>
              <a:p>
                <a:r>
                  <a:rPr lang="en-US" dirty="0"/>
                  <a:t>To create a 95% CI using theoretical methods: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±1.96∗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𝑠𝑞𝑟𝑡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is the sample proportion</a:t>
                </a:r>
              </a:p>
              <a:p>
                <a:r>
                  <a:rPr lang="en-US" dirty="0"/>
                  <a:t>When should this approximation be reasonable? </a:t>
                </a:r>
              </a:p>
              <a:p>
                <a:pPr lvl="1"/>
                <a:r>
                  <a:rPr lang="en-US" dirty="0"/>
                  <a:t>Rule of thumb: if n*p &gt; 5 (or 10) and n*(1-p) &gt; 5 (or 10)</a:t>
                </a:r>
              </a:p>
              <a:p>
                <a:pPr lvl="1"/>
                <a:r>
                  <a:rPr lang="en-US" dirty="0"/>
                  <a:t>How reasonable is this rule for the theory and bootstrap methods?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878EA6-697D-D44E-99E4-56A188F68E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25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BEEF-4932-4943-9C92-47F7C8BC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distributions of values of n*p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3980830F-4582-5D48-927D-632504A366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0007" y="1384108"/>
            <a:ext cx="7599175" cy="523437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322E7-78B2-AA4A-A766-29F6B202D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39182" y="1825625"/>
            <a:ext cx="3514618" cy="4351338"/>
          </a:xfrm>
        </p:spPr>
        <p:txBody>
          <a:bodyPr/>
          <a:lstStyle/>
          <a:p>
            <a:r>
              <a:rPr lang="en-US" dirty="0"/>
              <a:t>When n*p = 5, there is some “bunching” at 0</a:t>
            </a:r>
          </a:p>
          <a:p>
            <a:r>
              <a:rPr lang="en-US" dirty="0"/>
              <a:t>N*p &gt; 10 seems to be too strong of an assumption based on this plot</a:t>
            </a:r>
          </a:p>
          <a:p>
            <a:r>
              <a:rPr lang="en-US" dirty="0"/>
              <a:t>I suggest n*p &gt; 7.5 could be a good middle ground</a:t>
            </a:r>
          </a:p>
        </p:txBody>
      </p:sp>
    </p:spTree>
    <p:extLst>
      <p:ext uri="{BB962C8B-B14F-4D97-AF65-F5344CB8AC3E}">
        <p14:creationId xmlns:p14="http://schemas.microsoft.com/office/powerpoint/2010/main" val="13987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able, Excel&#10;&#10;Description automatically generated">
            <a:extLst>
              <a:ext uri="{FF2B5EF4-FFF2-40B4-BE49-F238E27FC236}">
                <a16:creationId xmlns:a16="http://schemas.microsoft.com/office/drawing/2014/main" id="{58DB5F42-9C85-3A48-A0D4-FB3A42DF51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944" y="681037"/>
            <a:ext cx="6918580" cy="6012519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2FB3B43-AF22-C34D-BCB3-86415067D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01456" y="1511627"/>
            <a:ext cx="5181600" cy="46653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a fixed n = 20, bootstrap methods and theory methods are very similar</a:t>
            </a:r>
          </a:p>
          <a:p>
            <a:r>
              <a:rPr lang="en-US" dirty="0"/>
              <a:t>For a fixed p = 0.5, bootstrap is slightly better for very small sample sizes</a:t>
            </a:r>
          </a:p>
          <a:p>
            <a:r>
              <a:rPr lang="en-US" dirty="0"/>
              <a:t>Below green (n*p = 5), there is weak coverage around 80-90%</a:t>
            </a:r>
          </a:p>
          <a:p>
            <a:r>
              <a:rPr lang="en-US" dirty="0"/>
              <a:t>At n*p = 10 (orange), almost perfect coverage for both methods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13187-47EF-9745-8A28-A9AAE4133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2723"/>
            <a:ext cx="5334000" cy="1325563"/>
          </a:xfrm>
        </p:spPr>
        <p:txBody>
          <a:bodyPr/>
          <a:lstStyle/>
          <a:p>
            <a:r>
              <a:rPr lang="en-US" dirty="0"/>
              <a:t>Results: n = 20, p = 0.5 </a:t>
            </a:r>
          </a:p>
        </p:txBody>
      </p:sp>
    </p:spTree>
    <p:extLst>
      <p:ext uri="{BB962C8B-B14F-4D97-AF65-F5344CB8AC3E}">
        <p14:creationId xmlns:p14="http://schemas.microsoft.com/office/powerpoint/2010/main" val="383364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2FB3B43-AF22-C34D-BCB3-86415067D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01456" y="1511627"/>
            <a:ext cx="5181600" cy="46653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Bootstrap and theory seem very similar here</a:t>
            </a:r>
          </a:p>
          <a:p>
            <a:r>
              <a:rPr lang="en-US" dirty="0"/>
              <a:t>Between green and orange there is strong coverage at least 90% for both methods</a:t>
            </a:r>
          </a:p>
          <a:p>
            <a:r>
              <a:rPr lang="en-US" dirty="0"/>
              <a:t>Might support the n*p &gt; 10 is too strong theory</a:t>
            </a:r>
          </a:p>
          <a:p>
            <a:r>
              <a:rPr lang="en-US" dirty="0"/>
              <a:t>See R shiny app for more (if time)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I’m not sure what next steps would make sense. T-tests have been done to death for this sort </a:t>
            </a:r>
            <a:r>
              <a:rPr lang="en-US">
                <a:sym typeface="Wingdings" pitchFamily="2" charset="2"/>
              </a:rPr>
              <a:t>of thing</a:t>
            </a:r>
            <a:endParaRPr lang="en-US" dirty="0"/>
          </a:p>
        </p:txBody>
      </p:sp>
      <p:pic>
        <p:nvPicPr>
          <p:cNvPr id="7" name="Content Placeholder 6" descr="Graphical user interface, chart, application, table, Excel&#10;&#10;Description automatically generated">
            <a:extLst>
              <a:ext uri="{FF2B5EF4-FFF2-40B4-BE49-F238E27FC236}">
                <a16:creationId xmlns:a16="http://schemas.microsoft.com/office/drawing/2014/main" id="{FDCBB0DE-F625-E543-8448-F935066D49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944" y="681037"/>
            <a:ext cx="6894494" cy="593948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613187-47EF-9745-8A28-A9AAE4133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2723"/>
            <a:ext cx="5334000" cy="1325563"/>
          </a:xfrm>
        </p:spPr>
        <p:txBody>
          <a:bodyPr/>
          <a:lstStyle/>
          <a:p>
            <a:r>
              <a:rPr lang="en-US" dirty="0"/>
              <a:t>Results: n = 50, p = 0.2 </a:t>
            </a:r>
          </a:p>
        </p:txBody>
      </p:sp>
    </p:spTree>
    <p:extLst>
      <p:ext uri="{BB962C8B-B14F-4D97-AF65-F5344CB8AC3E}">
        <p14:creationId xmlns:p14="http://schemas.microsoft.com/office/powerpoint/2010/main" val="252617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471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Coverage of 1-sample proportion bootstrap methods</vt:lpstr>
      <vt:lpstr>Background</vt:lpstr>
      <vt:lpstr>What is bootstrap resampling?</vt:lpstr>
      <vt:lpstr>Review of theory-based methods</vt:lpstr>
      <vt:lpstr>Sampling distributions of values of n*p</vt:lpstr>
      <vt:lpstr>Results: n = 20, p = 0.5 </vt:lpstr>
      <vt:lpstr>Results: n = 50, p = 0.2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Coverage of 1-sample proportion bootstrap methods</dc:title>
  <dc:creator>Demorest, Connor</dc:creator>
  <cp:lastModifiedBy>Demorest, Connor</cp:lastModifiedBy>
  <cp:revision>7</cp:revision>
  <dcterms:created xsi:type="dcterms:W3CDTF">2021-04-21T04:17:33Z</dcterms:created>
  <dcterms:modified xsi:type="dcterms:W3CDTF">2021-04-21T05:37:31Z</dcterms:modified>
</cp:coreProperties>
</file>