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8" r:id="rId2"/>
    <p:sldId id="260" r:id="rId3"/>
    <p:sldId id="259" r:id="rId4"/>
    <p:sldId id="261" r:id="rId5"/>
    <p:sldId id="262"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snapToObjects="1">
      <p:cViewPr>
        <p:scale>
          <a:sx n="145" d="100"/>
          <a:sy n="145" d="100"/>
        </p:scale>
        <p:origin x="60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A3D81-CBFC-F449-B045-4842EED14322}" type="datetimeFigureOut">
              <a:rPr lang="en-US" smtClean="0"/>
              <a:t>11/15/20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5FD8B-DA58-D346-B8EB-15D8BA440C04}" type="slidenum">
              <a:rPr lang="en-US" smtClean="0"/>
              <a:t>‹#›</a:t>
            </a:fld>
            <a:endParaRPr lang="en-US"/>
          </a:p>
        </p:txBody>
      </p:sp>
    </p:spTree>
    <p:extLst>
      <p:ext uri="{BB962C8B-B14F-4D97-AF65-F5344CB8AC3E}">
        <p14:creationId xmlns:p14="http://schemas.microsoft.com/office/powerpoint/2010/main" val="301635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a:t>
            </a:r>
          </a:p>
          <a:p>
            <a:r>
              <a:rPr lang="en-US" dirty="0"/>
              <a:t>Define qualify later</a:t>
            </a:r>
          </a:p>
        </p:txBody>
      </p:sp>
      <p:sp>
        <p:nvSpPr>
          <p:cNvPr id="4" name="Slide Number Placeholder 3"/>
          <p:cNvSpPr>
            <a:spLocks noGrp="1"/>
          </p:cNvSpPr>
          <p:nvPr>
            <p:ph type="sldNum" sz="quarter" idx="5"/>
          </p:nvPr>
        </p:nvSpPr>
        <p:spPr/>
        <p:txBody>
          <a:bodyPr/>
          <a:lstStyle/>
          <a:p>
            <a:fld id="{1A95FD8B-DA58-D346-B8EB-15D8BA440C04}" type="slidenum">
              <a:rPr lang="en-US" smtClean="0"/>
              <a:t>2</a:t>
            </a:fld>
            <a:endParaRPr lang="en-US"/>
          </a:p>
        </p:txBody>
      </p:sp>
    </p:spTree>
    <p:extLst>
      <p:ext uri="{BB962C8B-B14F-4D97-AF65-F5344CB8AC3E}">
        <p14:creationId xmlns:p14="http://schemas.microsoft.com/office/powerpoint/2010/main" val="311443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picture scenario where a rolls a good score and thinks that score is good enough to win or that they won’t likely improve that score. They should keep the score they have then and pass their turn, instead of rolling again</a:t>
            </a:r>
          </a:p>
        </p:txBody>
      </p:sp>
      <p:sp>
        <p:nvSpPr>
          <p:cNvPr id="4" name="Slide Number Placeholder 3"/>
          <p:cNvSpPr>
            <a:spLocks noGrp="1"/>
          </p:cNvSpPr>
          <p:nvPr>
            <p:ph type="sldNum" sz="quarter" idx="5"/>
          </p:nvPr>
        </p:nvSpPr>
        <p:spPr/>
        <p:txBody>
          <a:bodyPr/>
          <a:lstStyle/>
          <a:p>
            <a:fld id="{1A95FD8B-DA58-D346-B8EB-15D8BA440C04}" type="slidenum">
              <a:rPr lang="en-US" smtClean="0"/>
              <a:t>3</a:t>
            </a:fld>
            <a:endParaRPr lang="en-US"/>
          </a:p>
        </p:txBody>
      </p:sp>
    </p:spTree>
    <p:extLst>
      <p:ext uri="{BB962C8B-B14F-4D97-AF65-F5344CB8AC3E}">
        <p14:creationId xmlns:p14="http://schemas.microsoft.com/office/powerpoint/2010/main" val="29924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5FD8B-DA58-D346-B8EB-15D8BA440C04}" type="slidenum">
              <a:rPr lang="en-US" smtClean="0"/>
              <a:t>6</a:t>
            </a:fld>
            <a:endParaRPr lang="en-US"/>
          </a:p>
        </p:txBody>
      </p:sp>
    </p:spTree>
    <p:extLst>
      <p:ext uri="{BB962C8B-B14F-4D97-AF65-F5344CB8AC3E}">
        <p14:creationId xmlns:p14="http://schemas.microsoft.com/office/powerpoint/2010/main" val="239755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5FD8B-DA58-D346-B8EB-15D8BA440C04}" type="slidenum">
              <a:rPr lang="en-US" smtClean="0"/>
              <a:t>7</a:t>
            </a:fld>
            <a:endParaRPr lang="en-US"/>
          </a:p>
        </p:txBody>
      </p:sp>
    </p:spTree>
    <p:extLst>
      <p:ext uri="{BB962C8B-B14F-4D97-AF65-F5344CB8AC3E}">
        <p14:creationId xmlns:p14="http://schemas.microsoft.com/office/powerpoint/2010/main" val="124076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long run behavior</a:t>
            </a:r>
          </a:p>
        </p:txBody>
      </p:sp>
      <p:sp>
        <p:nvSpPr>
          <p:cNvPr id="4" name="Slide Number Placeholder 3"/>
          <p:cNvSpPr>
            <a:spLocks noGrp="1"/>
          </p:cNvSpPr>
          <p:nvPr>
            <p:ph type="sldNum" sz="quarter" idx="5"/>
          </p:nvPr>
        </p:nvSpPr>
        <p:spPr/>
        <p:txBody>
          <a:bodyPr/>
          <a:lstStyle/>
          <a:p>
            <a:fld id="{1A95FD8B-DA58-D346-B8EB-15D8BA440C04}" type="slidenum">
              <a:rPr lang="en-US" smtClean="0"/>
              <a:t>8</a:t>
            </a:fld>
            <a:endParaRPr lang="en-US"/>
          </a:p>
        </p:txBody>
      </p:sp>
    </p:spTree>
    <p:extLst>
      <p:ext uri="{BB962C8B-B14F-4D97-AF65-F5344CB8AC3E}">
        <p14:creationId xmlns:p14="http://schemas.microsoft.com/office/powerpoint/2010/main" val="202331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5FD8B-DA58-D346-B8EB-15D8BA440C04}" type="slidenum">
              <a:rPr lang="en-US" smtClean="0"/>
              <a:t>10</a:t>
            </a:fld>
            <a:endParaRPr lang="en-US"/>
          </a:p>
        </p:txBody>
      </p:sp>
    </p:spTree>
    <p:extLst>
      <p:ext uri="{BB962C8B-B14F-4D97-AF65-F5344CB8AC3E}">
        <p14:creationId xmlns:p14="http://schemas.microsoft.com/office/powerpoint/2010/main" val="128881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 handling methods: </a:t>
            </a:r>
          </a:p>
        </p:txBody>
      </p:sp>
      <p:sp>
        <p:nvSpPr>
          <p:cNvPr id="4" name="Slide Number Placeholder 3"/>
          <p:cNvSpPr>
            <a:spLocks noGrp="1"/>
          </p:cNvSpPr>
          <p:nvPr>
            <p:ph type="sldNum" sz="quarter" idx="5"/>
          </p:nvPr>
        </p:nvSpPr>
        <p:spPr/>
        <p:txBody>
          <a:bodyPr/>
          <a:lstStyle/>
          <a:p>
            <a:fld id="{1A95FD8B-DA58-D346-B8EB-15D8BA440C04}" type="slidenum">
              <a:rPr lang="en-US" smtClean="0"/>
              <a:t>11</a:t>
            </a:fld>
            <a:endParaRPr lang="en-US"/>
          </a:p>
        </p:txBody>
      </p:sp>
    </p:spTree>
    <p:extLst>
      <p:ext uri="{BB962C8B-B14F-4D97-AF65-F5344CB8AC3E}">
        <p14:creationId xmlns:p14="http://schemas.microsoft.com/office/powerpoint/2010/main" val="176074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F92063-574B-3B44-AF14-616412DC7C04}"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151920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92063-574B-3B44-AF14-616412DC7C04}"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333395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92063-574B-3B44-AF14-616412DC7C04}"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21809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92063-574B-3B44-AF14-616412DC7C04}"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357800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92063-574B-3B44-AF14-616412DC7C04}"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384754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F92063-574B-3B44-AF14-616412DC7C04}" type="datetimeFigureOut">
              <a:rPr lang="en-US" smtClean="0"/>
              <a:t>11/15/20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230765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92063-574B-3B44-AF14-616412DC7C04}" type="datetimeFigureOut">
              <a:rPr lang="en-US" smtClean="0"/>
              <a:t>11/15/20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6702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F92063-574B-3B44-AF14-616412DC7C04}" type="datetimeFigureOut">
              <a:rPr lang="en-US" smtClean="0"/>
              <a:t>11/15/20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14098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92063-574B-3B44-AF14-616412DC7C04}" type="datetimeFigureOut">
              <a:rPr lang="en-US" smtClean="0"/>
              <a:t>11/15/20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30794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92063-574B-3B44-AF14-616412DC7C04}" type="datetimeFigureOut">
              <a:rPr lang="en-US" smtClean="0"/>
              <a:t>11/15/20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404377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92063-574B-3B44-AF14-616412DC7C04}" type="datetimeFigureOut">
              <a:rPr lang="en-US" smtClean="0"/>
              <a:t>11/15/20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D5395-1488-0740-86B5-D97FB6B74D3F}" type="slidenum">
              <a:rPr lang="en-US" smtClean="0"/>
              <a:t>‹#›</a:t>
            </a:fld>
            <a:endParaRPr lang="en-US"/>
          </a:p>
        </p:txBody>
      </p:sp>
    </p:spTree>
    <p:extLst>
      <p:ext uri="{BB962C8B-B14F-4D97-AF65-F5344CB8AC3E}">
        <p14:creationId xmlns:p14="http://schemas.microsoft.com/office/powerpoint/2010/main" val="2503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92063-574B-3B44-AF14-616412DC7C04}" type="datetimeFigureOut">
              <a:rPr lang="en-US" smtClean="0"/>
              <a:t>11/15/20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D5395-1488-0740-86B5-D97FB6B74D3F}" type="slidenum">
              <a:rPr lang="en-US" smtClean="0"/>
              <a:t>‹#›</a:t>
            </a:fld>
            <a:endParaRPr lang="en-US"/>
          </a:p>
        </p:txBody>
      </p:sp>
    </p:spTree>
    <p:extLst>
      <p:ext uri="{BB962C8B-B14F-4D97-AF65-F5344CB8AC3E}">
        <p14:creationId xmlns:p14="http://schemas.microsoft.com/office/powerpoint/2010/main" val="2290551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AE14-73BE-2A44-A00C-763A2BFA8334}"/>
              </a:ext>
            </a:extLst>
          </p:cNvPr>
          <p:cNvSpPr>
            <a:spLocks noGrp="1"/>
          </p:cNvSpPr>
          <p:nvPr>
            <p:ph type="ctrTitle"/>
          </p:nvPr>
        </p:nvSpPr>
        <p:spPr/>
        <p:txBody>
          <a:bodyPr/>
          <a:lstStyle/>
          <a:p>
            <a:r>
              <a:rPr lang="en-US" dirty="0"/>
              <a:t>6-5-4 (or Ship, Captain, </a:t>
            </a:r>
            <a:r>
              <a:rPr lang="en-US"/>
              <a:t>and Crew)</a:t>
            </a:r>
            <a:endParaRPr lang="en-US" dirty="0"/>
          </a:p>
        </p:txBody>
      </p:sp>
      <p:sp>
        <p:nvSpPr>
          <p:cNvPr id="3" name="Subtitle 2">
            <a:extLst>
              <a:ext uri="{FF2B5EF4-FFF2-40B4-BE49-F238E27FC236}">
                <a16:creationId xmlns:a16="http://schemas.microsoft.com/office/drawing/2014/main" id="{D7411BF8-6D49-A94A-A6A1-67A1EB30E773}"/>
              </a:ext>
            </a:extLst>
          </p:cNvPr>
          <p:cNvSpPr>
            <a:spLocks noGrp="1"/>
          </p:cNvSpPr>
          <p:nvPr>
            <p:ph type="subTitle" idx="1"/>
          </p:nvPr>
        </p:nvSpPr>
        <p:spPr/>
        <p:txBody>
          <a:bodyPr/>
          <a:lstStyle/>
          <a:p>
            <a:r>
              <a:rPr lang="en-US" dirty="0"/>
              <a:t>Connor Demorest</a:t>
            </a:r>
          </a:p>
          <a:p>
            <a:r>
              <a:rPr lang="en-US" dirty="0"/>
              <a:t>11/15/2020</a:t>
            </a:r>
          </a:p>
        </p:txBody>
      </p:sp>
    </p:spTree>
    <p:extLst>
      <p:ext uri="{BB962C8B-B14F-4D97-AF65-F5344CB8AC3E}">
        <p14:creationId xmlns:p14="http://schemas.microsoft.com/office/powerpoint/2010/main" val="371400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0CD3-8183-1643-A6CA-1DC6A5C908D9}"/>
              </a:ext>
            </a:extLst>
          </p:cNvPr>
          <p:cNvSpPr>
            <a:spLocks noGrp="1"/>
          </p:cNvSpPr>
          <p:nvPr>
            <p:ph type="title"/>
          </p:nvPr>
        </p:nvSpPr>
        <p:spPr>
          <a:xfrm>
            <a:off x="301660" y="457200"/>
            <a:ext cx="3932237" cy="1600200"/>
          </a:xfrm>
        </p:spPr>
        <p:txBody>
          <a:bodyPr/>
          <a:lstStyle/>
          <a:p>
            <a:r>
              <a:rPr lang="en-US" dirty="0"/>
              <a:t>Expected return varies depending on number of players</a:t>
            </a:r>
          </a:p>
        </p:txBody>
      </p:sp>
      <p:sp>
        <p:nvSpPr>
          <p:cNvPr id="4" name="Text Placeholder 3">
            <a:extLst>
              <a:ext uri="{FF2B5EF4-FFF2-40B4-BE49-F238E27FC236}">
                <a16:creationId xmlns:a16="http://schemas.microsoft.com/office/drawing/2014/main" id="{39CE70B2-B40C-8046-AA0F-8B265062867A}"/>
              </a:ext>
            </a:extLst>
          </p:cNvPr>
          <p:cNvSpPr>
            <a:spLocks noGrp="1"/>
          </p:cNvSpPr>
          <p:nvPr>
            <p:ph type="body" sz="half" idx="2"/>
          </p:nvPr>
        </p:nvSpPr>
        <p:spPr>
          <a:xfrm>
            <a:off x="306179" y="2057399"/>
            <a:ext cx="3932237" cy="3811588"/>
          </a:xfrm>
        </p:spPr>
        <p:txBody>
          <a:bodyPr/>
          <a:lstStyle/>
          <a:p>
            <a:r>
              <a:rPr lang="en-US" dirty="0"/>
              <a:t>Plot of expected value on a 1$ bet with different scores of different numbers of opponents</a:t>
            </a:r>
          </a:p>
          <a:p>
            <a:r>
              <a:rPr lang="en-US" dirty="0"/>
              <a:t>If above the black line at y = 0 making money in the long run</a:t>
            </a:r>
          </a:p>
          <a:p>
            <a:r>
              <a:rPr lang="en-US" dirty="0"/>
              <a:t>When there are few players no need to take risks</a:t>
            </a:r>
          </a:p>
          <a:p>
            <a:r>
              <a:rPr lang="en-US" dirty="0"/>
              <a:t>When there are many players, you need to be at 10 or higher to have even 25% chance of winning</a:t>
            </a:r>
          </a:p>
          <a:p>
            <a:r>
              <a:rPr lang="en-US" dirty="0"/>
              <a:t>The low probability of improving on a score of 9 is outweighed by the size of the pot relative to your bet</a:t>
            </a:r>
          </a:p>
        </p:txBody>
      </p:sp>
      <p:pic>
        <p:nvPicPr>
          <p:cNvPr id="10" name="Picture Placeholder 9" descr="Chart, line chart&#10;&#10;Description automatically generated">
            <a:extLst>
              <a:ext uri="{FF2B5EF4-FFF2-40B4-BE49-F238E27FC236}">
                <a16:creationId xmlns:a16="http://schemas.microsoft.com/office/drawing/2014/main" id="{BC7E2112-16E6-804F-B736-ECA0D123BCEF}"/>
              </a:ext>
            </a:extLst>
          </p:cNvPr>
          <p:cNvPicPr>
            <a:picLocks noGrp="1" noChangeAspect="1"/>
          </p:cNvPicPr>
          <p:nvPr>
            <p:ph type="pic" idx="1"/>
          </p:nvPr>
        </p:nvPicPr>
        <p:blipFill rotWithShape="1">
          <a:blip r:embed="rId3"/>
          <a:srcRect l="1032" t="486" r="1036"/>
          <a:stretch/>
        </p:blipFill>
        <p:spPr>
          <a:xfrm>
            <a:off x="4431323" y="1011115"/>
            <a:ext cx="7675685" cy="4849935"/>
          </a:xfrm>
        </p:spPr>
      </p:pic>
    </p:spTree>
    <p:extLst>
      <p:ext uri="{BB962C8B-B14F-4D97-AF65-F5344CB8AC3E}">
        <p14:creationId xmlns:p14="http://schemas.microsoft.com/office/powerpoint/2010/main" val="179389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C092-282A-DB47-9E77-D909EAF4AE96}"/>
              </a:ext>
            </a:extLst>
          </p:cNvPr>
          <p:cNvSpPr>
            <a:spLocks noGrp="1"/>
          </p:cNvSpPr>
          <p:nvPr>
            <p:ph type="title"/>
          </p:nvPr>
        </p:nvSpPr>
        <p:spPr/>
        <p:txBody>
          <a:bodyPr>
            <a:normAutofit/>
          </a:bodyPr>
          <a:lstStyle/>
          <a:p>
            <a:r>
              <a:rPr lang="en-US" dirty="0"/>
              <a:t>All models are wrong, but some are useful (decide for you yourself if this one is useful)</a:t>
            </a:r>
          </a:p>
        </p:txBody>
      </p:sp>
      <p:sp>
        <p:nvSpPr>
          <p:cNvPr id="3" name="Content Placeholder 2">
            <a:extLst>
              <a:ext uri="{FF2B5EF4-FFF2-40B4-BE49-F238E27FC236}">
                <a16:creationId xmlns:a16="http://schemas.microsoft.com/office/drawing/2014/main" id="{85DDBC03-3C18-6F4B-8FC4-DB0AB8366947}"/>
              </a:ext>
            </a:extLst>
          </p:cNvPr>
          <p:cNvSpPr>
            <a:spLocks noGrp="1"/>
          </p:cNvSpPr>
          <p:nvPr>
            <p:ph sz="half" idx="1"/>
          </p:nvPr>
        </p:nvSpPr>
        <p:spPr/>
        <p:txBody>
          <a:bodyPr>
            <a:normAutofit/>
          </a:bodyPr>
          <a:lstStyle/>
          <a:p>
            <a:r>
              <a:rPr lang="en-US" dirty="0"/>
              <a:t>Limitations of the model:</a:t>
            </a:r>
          </a:p>
          <a:p>
            <a:pPr lvl="1"/>
            <a:r>
              <a:rPr lang="en-US" dirty="0"/>
              <a:t>Doesn’t capture how a player would actually play</a:t>
            </a:r>
          </a:p>
          <a:p>
            <a:pPr lvl="1"/>
            <a:r>
              <a:rPr lang="en-US" dirty="0"/>
              <a:t>Doesn’t handle ties between top scores</a:t>
            </a:r>
          </a:p>
          <a:p>
            <a:pPr lvl="1"/>
            <a:r>
              <a:rPr lang="en-US" dirty="0"/>
              <a:t>Situation:</a:t>
            </a:r>
          </a:p>
          <a:p>
            <a:pPr lvl="2"/>
            <a:r>
              <a:rPr lang="en-US" dirty="0"/>
              <a:t>You’re going last, score to beat is 11</a:t>
            </a:r>
          </a:p>
          <a:p>
            <a:pPr lvl="2"/>
            <a:r>
              <a:rPr lang="en-US" dirty="0"/>
              <a:t>You roll 65455 on your first roll</a:t>
            </a:r>
          </a:p>
          <a:p>
            <a:pPr lvl="2"/>
            <a:r>
              <a:rPr lang="en-US" dirty="0"/>
              <a:t>Using ”keep 8 or better” rule, you would keep the 10 and lose. </a:t>
            </a:r>
          </a:p>
          <a:p>
            <a:pPr lvl="2"/>
            <a:r>
              <a:rPr lang="en-US" dirty="0"/>
              <a:t>In real life you would roll again to try to get 11 or 12 to try to win or tie</a:t>
            </a:r>
          </a:p>
          <a:p>
            <a:pPr lvl="1"/>
            <a:endParaRPr lang="en-US" dirty="0"/>
          </a:p>
          <a:p>
            <a:pPr lvl="1"/>
            <a:endParaRPr lang="en-US" dirty="0"/>
          </a:p>
          <a:p>
            <a:pPr lvl="1"/>
            <a:endParaRPr lang="en-US" dirty="0"/>
          </a:p>
        </p:txBody>
      </p:sp>
      <p:sp>
        <p:nvSpPr>
          <p:cNvPr id="4" name="Content Placeholder 3">
            <a:extLst>
              <a:ext uri="{FF2B5EF4-FFF2-40B4-BE49-F238E27FC236}">
                <a16:creationId xmlns:a16="http://schemas.microsoft.com/office/drawing/2014/main" id="{2F9E9696-122B-DC45-816B-203C4A8A148D}"/>
              </a:ext>
            </a:extLst>
          </p:cNvPr>
          <p:cNvSpPr>
            <a:spLocks noGrp="1"/>
          </p:cNvSpPr>
          <p:nvPr>
            <p:ph sz="half" idx="2"/>
          </p:nvPr>
        </p:nvSpPr>
        <p:spPr/>
        <p:txBody>
          <a:bodyPr>
            <a:normAutofit/>
          </a:bodyPr>
          <a:lstStyle/>
          <a:p>
            <a:r>
              <a:rPr lang="en-US" dirty="0"/>
              <a:t>Future work: </a:t>
            </a:r>
          </a:p>
          <a:p>
            <a:pPr lvl="1"/>
            <a:r>
              <a:rPr lang="en-US" dirty="0"/>
              <a:t>More complicated algorithm to simulate how players would actually play</a:t>
            </a:r>
          </a:p>
          <a:p>
            <a:pPr lvl="1"/>
            <a:r>
              <a:rPr lang="en-US" dirty="0"/>
              <a:t>Handle ties in that algorithm</a:t>
            </a:r>
          </a:p>
          <a:p>
            <a:pPr lvl="1"/>
            <a:r>
              <a:rPr lang="en-US" dirty="0"/>
              <a:t>Exactly solve for distributions of n dice with p points and s sides</a:t>
            </a:r>
          </a:p>
          <a:p>
            <a:pPr lvl="1"/>
            <a:r>
              <a:rPr lang="en-US" dirty="0"/>
              <a:t>Other rules for the game</a:t>
            </a:r>
          </a:p>
          <a:p>
            <a:pPr lvl="2"/>
            <a:r>
              <a:rPr lang="en-US" dirty="0"/>
              <a:t>More dice</a:t>
            </a:r>
          </a:p>
          <a:p>
            <a:pPr lvl="2"/>
            <a:r>
              <a:rPr lang="en-US" dirty="0"/>
              <a:t>Change # of maximum rolls</a:t>
            </a:r>
          </a:p>
          <a:p>
            <a:pPr lvl="2"/>
            <a:r>
              <a:rPr lang="en-US" dirty="0"/>
              <a:t>Change # of sides on dice</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297031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5B9-F34C-4847-A277-7AC296958C3D}"/>
              </a:ext>
            </a:extLst>
          </p:cNvPr>
          <p:cNvSpPr>
            <a:spLocks noGrp="1"/>
          </p:cNvSpPr>
          <p:nvPr>
            <p:ph type="title"/>
          </p:nvPr>
        </p:nvSpPr>
        <p:spPr/>
        <p:txBody>
          <a:bodyPr/>
          <a:lstStyle/>
          <a:p>
            <a:r>
              <a:rPr lang="en-US" dirty="0"/>
              <a:t>Appendix A: Algorithm in R</a:t>
            </a:r>
          </a:p>
        </p:txBody>
      </p:sp>
      <p:pic>
        <p:nvPicPr>
          <p:cNvPr id="5" name="Picture 4">
            <a:extLst>
              <a:ext uri="{FF2B5EF4-FFF2-40B4-BE49-F238E27FC236}">
                <a16:creationId xmlns:a16="http://schemas.microsoft.com/office/drawing/2014/main" id="{3693C4F5-1B89-B742-8BAF-718996C4B9EE}"/>
              </a:ext>
            </a:extLst>
          </p:cNvPr>
          <p:cNvPicPr>
            <a:picLocks noChangeAspect="1"/>
          </p:cNvPicPr>
          <p:nvPr/>
        </p:nvPicPr>
        <p:blipFill>
          <a:blip r:embed="rId2"/>
          <a:stretch>
            <a:fillRect/>
          </a:stretch>
        </p:blipFill>
        <p:spPr>
          <a:xfrm>
            <a:off x="838200" y="1418358"/>
            <a:ext cx="6407966" cy="5074517"/>
          </a:xfrm>
          <a:prstGeom prst="rect">
            <a:avLst/>
          </a:prstGeom>
        </p:spPr>
      </p:pic>
    </p:spTree>
    <p:extLst>
      <p:ext uri="{BB962C8B-B14F-4D97-AF65-F5344CB8AC3E}">
        <p14:creationId xmlns:p14="http://schemas.microsoft.com/office/powerpoint/2010/main" val="288010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7FA-5D82-B44D-A458-CB5FD12072BD}"/>
              </a:ext>
            </a:extLst>
          </p:cNvPr>
          <p:cNvSpPr>
            <a:spLocks noGrp="1"/>
          </p:cNvSpPr>
          <p:nvPr>
            <p:ph type="title"/>
          </p:nvPr>
        </p:nvSpPr>
        <p:spPr/>
        <p:txBody>
          <a:bodyPr/>
          <a:lstStyle/>
          <a:p>
            <a:r>
              <a:rPr lang="en-US" dirty="0"/>
              <a:t>Appendix B: Tie handling methods </a:t>
            </a:r>
          </a:p>
        </p:txBody>
      </p:sp>
      <p:sp>
        <p:nvSpPr>
          <p:cNvPr id="3" name="Content Placeholder 2">
            <a:extLst>
              <a:ext uri="{FF2B5EF4-FFF2-40B4-BE49-F238E27FC236}">
                <a16:creationId xmlns:a16="http://schemas.microsoft.com/office/drawing/2014/main" id="{FAA7EB9F-C27C-9344-A4BD-6DE955ED5AC7}"/>
              </a:ext>
            </a:extLst>
          </p:cNvPr>
          <p:cNvSpPr>
            <a:spLocks noGrp="1"/>
          </p:cNvSpPr>
          <p:nvPr>
            <p:ph idx="1"/>
          </p:nvPr>
        </p:nvSpPr>
        <p:spPr/>
        <p:txBody>
          <a:bodyPr/>
          <a:lstStyle/>
          <a:p>
            <a:r>
              <a:rPr lang="en-US" dirty="0"/>
              <a:t>Option A: </a:t>
            </a:r>
            <a:r>
              <a:rPr lang="en-US" i="1" dirty="0"/>
              <a:t>One-tie-all-tie</a:t>
            </a:r>
          </a:p>
          <a:p>
            <a:r>
              <a:rPr lang="en-US" dirty="0"/>
              <a:t>Option B: </a:t>
            </a:r>
            <a:r>
              <a:rPr lang="en-US" i="1" dirty="0"/>
              <a:t>Roll-off</a:t>
            </a:r>
          </a:p>
          <a:p>
            <a:r>
              <a:rPr lang="en-US" dirty="0"/>
              <a:t>Option C: </a:t>
            </a:r>
            <a:r>
              <a:rPr lang="en-US" i="1" dirty="0"/>
              <a:t>Split-the-pot</a:t>
            </a:r>
            <a:endParaRPr lang="en-US" dirty="0"/>
          </a:p>
          <a:p>
            <a:r>
              <a:rPr lang="en-US" dirty="0"/>
              <a:t>In my experience, A and B are most common depending on house rules</a:t>
            </a:r>
          </a:p>
        </p:txBody>
      </p:sp>
    </p:spTree>
    <p:extLst>
      <p:ext uri="{BB962C8B-B14F-4D97-AF65-F5344CB8AC3E}">
        <p14:creationId xmlns:p14="http://schemas.microsoft.com/office/powerpoint/2010/main" val="165912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B5F9-E6FE-2A4F-A53F-7FEF4E4BD3C7}"/>
              </a:ext>
            </a:extLst>
          </p:cNvPr>
          <p:cNvSpPr>
            <a:spLocks noGrp="1"/>
          </p:cNvSpPr>
          <p:nvPr>
            <p:ph type="title"/>
          </p:nvPr>
        </p:nvSpPr>
        <p:spPr/>
        <p:txBody>
          <a:bodyPr/>
          <a:lstStyle/>
          <a:p>
            <a:r>
              <a:rPr lang="en-US" dirty="0"/>
              <a:t>Research Question	</a:t>
            </a:r>
          </a:p>
        </p:txBody>
      </p:sp>
      <p:sp>
        <p:nvSpPr>
          <p:cNvPr id="3" name="Content Placeholder 2">
            <a:extLst>
              <a:ext uri="{FF2B5EF4-FFF2-40B4-BE49-F238E27FC236}">
                <a16:creationId xmlns:a16="http://schemas.microsoft.com/office/drawing/2014/main" id="{C54E8661-5247-5F4E-8559-D2DD148B4092}"/>
              </a:ext>
            </a:extLst>
          </p:cNvPr>
          <p:cNvSpPr>
            <a:spLocks noGrp="1"/>
          </p:cNvSpPr>
          <p:nvPr>
            <p:ph idx="1"/>
          </p:nvPr>
        </p:nvSpPr>
        <p:spPr/>
        <p:txBody>
          <a:bodyPr/>
          <a:lstStyle/>
          <a:p>
            <a:r>
              <a:rPr lang="en-US" dirty="0"/>
              <a:t>What is the probability of “qualifying”?</a:t>
            </a:r>
          </a:p>
          <a:p>
            <a:r>
              <a:rPr lang="en-US" dirty="0"/>
              <a:t>What is the expected score given qualification?</a:t>
            </a:r>
          </a:p>
          <a:p>
            <a:r>
              <a:rPr lang="en-US" dirty="0"/>
              <a:t>What is the probability of winning?</a:t>
            </a:r>
          </a:p>
          <a:p>
            <a:r>
              <a:rPr lang="en-US" dirty="0"/>
              <a:t>What is the best strategy to play with to win money? </a:t>
            </a:r>
          </a:p>
          <a:p>
            <a:endParaRPr lang="en-US" dirty="0"/>
          </a:p>
        </p:txBody>
      </p:sp>
    </p:spTree>
    <p:extLst>
      <p:ext uri="{BB962C8B-B14F-4D97-AF65-F5344CB8AC3E}">
        <p14:creationId xmlns:p14="http://schemas.microsoft.com/office/powerpoint/2010/main" val="228291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83B7-4442-C143-A4EC-689CD07BC8FB}"/>
              </a:ext>
            </a:extLst>
          </p:cNvPr>
          <p:cNvSpPr>
            <a:spLocks noGrp="1"/>
          </p:cNvSpPr>
          <p:nvPr>
            <p:ph type="title"/>
          </p:nvPr>
        </p:nvSpPr>
        <p:spPr>
          <a:xfrm>
            <a:off x="283432" y="1519552"/>
            <a:ext cx="3495716" cy="3778675"/>
          </a:xfrm>
        </p:spPr>
        <p:txBody>
          <a:bodyPr>
            <a:normAutofit/>
          </a:bodyPr>
          <a:lstStyle/>
          <a:p>
            <a:pPr algn="ctr"/>
            <a:r>
              <a:rPr lang="en-US" sz="5400" dirty="0"/>
              <a:t>Intro: </a:t>
            </a:r>
            <a:br>
              <a:rPr lang="en-US" sz="5400" dirty="0"/>
            </a:br>
            <a:r>
              <a:rPr lang="en-US" sz="5400" dirty="0"/>
              <a:t>How to play the game</a:t>
            </a:r>
          </a:p>
        </p:txBody>
      </p:sp>
      <p:sp>
        <p:nvSpPr>
          <p:cNvPr id="3" name="Rounded Rectangle 2">
            <a:extLst>
              <a:ext uri="{FF2B5EF4-FFF2-40B4-BE49-F238E27FC236}">
                <a16:creationId xmlns:a16="http://schemas.microsoft.com/office/drawing/2014/main" id="{C9489932-054C-4E40-962E-287A80356CE0}"/>
              </a:ext>
            </a:extLst>
          </p:cNvPr>
          <p:cNvSpPr/>
          <p:nvPr/>
        </p:nvSpPr>
        <p:spPr>
          <a:xfrm>
            <a:off x="5008743" y="322277"/>
            <a:ext cx="1973379" cy="612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 Dice</a:t>
            </a:r>
          </a:p>
        </p:txBody>
      </p:sp>
      <p:sp>
        <p:nvSpPr>
          <p:cNvPr id="4" name="Rounded Rectangle 3">
            <a:extLst>
              <a:ext uri="{FF2B5EF4-FFF2-40B4-BE49-F238E27FC236}">
                <a16:creationId xmlns:a16="http://schemas.microsoft.com/office/drawing/2014/main" id="{9CB2055E-F5BB-3345-8BE0-82E4329D87F0}"/>
              </a:ext>
            </a:extLst>
          </p:cNvPr>
          <p:cNvSpPr/>
          <p:nvPr/>
        </p:nvSpPr>
        <p:spPr>
          <a:xfrm>
            <a:off x="5995433" y="1456432"/>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6 out of available dice</a:t>
            </a:r>
          </a:p>
        </p:txBody>
      </p:sp>
      <p:sp>
        <p:nvSpPr>
          <p:cNvPr id="5" name="Rounded Rectangle 4">
            <a:extLst>
              <a:ext uri="{FF2B5EF4-FFF2-40B4-BE49-F238E27FC236}">
                <a16:creationId xmlns:a16="http://schemas.microsoft.com/office/drawing/2014/main" id="{CE6C98CD-D679-634D-8DD5-976AA8F19E3D}"/>
              </a:ext>
            </a:extLst>
          </p:cNvPr>
          <p:cNvSpPr/>
          <p:nvPr/>
        </p:nvSpPr>
        <p:spPr>
          <a:xfrm>
            <a:off x="6982123" y="2567558"/>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5 out of available dice</a:t>
            </a:r>
          </a:p>
        </p:txBody>
      </p:sp>
      <p:sp>
        <p:nvSpPr>
          <p:cNvPr id="6" name="Rounded Rectangle 5">
            <a:extLst>
              <a:ext uri="{FF2B5EF4-FFF2-40B4-BE49-F238E27FC236}">
                <a16:creationId xmlns:a16="http://schemas.microsoft.com/office/drawing/2014/main" id="{2F1E674E-C74A-C34A-92FE-573954565774}"/>
              </a:ext>
            </a:extLst>
          </p:cNvPr>
          <p:cNvSpPr/>
          <p:nvPr/>
        </p:nvSpPr>
        <p:spPr>
          <a:xfrm>
            <a:off x="8075196" y="3680328"/>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4 out of available dice</a:t>
            </a:r>
          </a:p>
        </p:txBody>
      </p:sp>
      <p:sp>
        <p:nvSpPr>
          <p:cNvPr id="7" name="Rounded Rectangle 6">
            <a:extLst>
              <a:ext uri="{FF2B5EF4-FFF2-40B4-BE49-F238E27FC236}">
                <a16:creationId xmlns:a16="http://schemas.microsoft.com/office/drawing/2014/main" id="{0CD0CC93-5924-EE41-BF28-7B6BDF1D4975}"/>
              </a:ext>
            </a:extLst>
          </p:cNvPr>
          <p:cNvSpPr/>
          <p:nvPr/>
        </p:nvSpPr>
        <p:spPr>
          <a:xfrm>
            <a:off x="9061885" y="4823995"/>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remaining dice pip showing</a:t>
            </a:r>
          </a:p>
        </p:txBody>
      </p:sp>
      <p:sp>
        <p:nvSpPr>
          <p:cNvPr id="8" name="Rounded Rectangle 7">
            <a:extLst>
              <a:ext uri="{FF2B5EF4-FFF2-40B4-BE49-F238E27FC236}">
                <a16:creationId xmlns:a16="http://schemas.microsoft.com/office/drawing/2014/main" id="{1045E1C5-B2D0-FA42-BE22-B2E7DCEBF13A}"/>
              </a:ext>
            </a:extLst>
          </p:cNvPr>
          <p:cNvSpPr/>
          <p:nvPr/>
        </p:nvSpPr>
        <p:spPr>
          <a:xfrm>
            <a:off x="7638955" y="5967662"/>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 again</a:t>
            </a:r>
          </a:p>
          <a:p>
            <a:pPr algn="ctr"/>
            <a:r>
              <a:rPr lang="en-US" dirty="0"/>
              <a:t>(2 dice)</a:t>
            </a:r>
          </a:p>
        </p:txBody>
      </p:sp>
      <p:sp>
        <p:nvSpPr>
          <p:cNvPr id="9" name="Rounded Rectangle 8">
            <a:extLst>
              <a:ext uri="{FF2B5EF4-FFF2-40B4-BE49-F238E27FC236}">
                <a16:creationId xmlns:a16="http://schemas.microsoft.com/office/drawing/2014/main" id="{CB6FB65E-5CC9-A044-81EA-E48490B453D2}"/>
              </a:ext>
            </a:extLst>
          </p:cNvPr>
          <p:cNvSpPr/>
          <p:nvPr/>
        </p:nvSpPr>
        <p:spPr>
          <a:xfrm>
            <a:off x="10048574" y="5967662"/>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turn</a:t>
            </a:r>
          </a:p>
          <a:p>
            <a:pPr algn="ctr"/>
            <a:r>
              <a:rPr lang="en-US" dirty="0"/>
              <a:t>(Next person rolls)</a:t>
            </a:r>
          </a:p>
        </p:txBody>
      </p:sp>
      <p:sp>
        <p:nvSpPr>
          <p:cNvPr id="10" name="Rounded Rectangle 9">
            <a:extLst>
              <a:ext uri="{FF2B5EF4-FFF2-40B4-BE49-F238E27FC236}">
                <a16:creationId xmlns:a16="http://schemas.microsoft.com/office/drawing/2014/main" id="{74AB3EA1-55B0-3344-B45A-EB96645F887F}"/>
              </a:ext>
            </a:extLst>
          </p:cNvPr>
          <p:cNvSpPr/>
          <p:nvPr/>
        </p:nvSpPr>
        <p:spPr>
          <a:xfrm>
            <a:off x="3707241" y="1456432"/>
            <a:ext cx="1896742"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 Again</a:t>
            </a:r>
          </a:p>
          <a:p>
            <a:pPr algn="ctr"/>
            <a:r>
              <a:rPr lang="en-US" dirty="0"/>
              <a:t>(5 dice)</a:t>
            </a:r>
          </a:p>
        </p:txBody>
      </p:sp>
      <p:sp>
        <p:nvSpPr>
          <p:cNvPr id="11" name="Rounded Rectangle 10">
            <a:extLst>
              <a:ext uri="{FF2B5EF4-FFF2-40B4-BE49-F238E27FC236}">
                <a16:creationId xmlns:a16="http://schemas.microsoft.com/office/drawing/2014/main" id="{1095F916-A871-0541-85EB-A4D887610172}"/>
              </a:ext>
            </a:extLst>
          </p:cNvPr>
          <p:cNvSpPr/>
          <p:nvPr/>
        </p:nvSpPr>
        <p:spPr>
          <a:xfrm>
            <a:off x="4718428" y="2567558"/>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 Again</a:t>
            </a:r>
          </a:p>
          <a:p>
            <a:pPr algn="ctr"/>
            <a:r>
              <a:rPr lang="en-US" dirty="0"/>
              <a:t>(4 dice)</a:t>
            </a:r>
          </a:p>
        </p:txBody>
      </p:sp>
      <p:sp>
        <p:nvSpPr>
          <p:cNvPr id="12" name="Rounded Rectangle 11">
            <a:extLst>
              <a:ext uri="{FF2B5EF4-FFF2-40B4-BE49-F238E27FC236}">
                <a16:creationId xmlns:a16="http://schemas.microsoft.com/office/drawing/2014/main" id="{27E83B40-B5FB-BB41-9505-0043D2DF7CFF}"/>
              </a:ext>
            </a:extLst>
          </p:cNvPr>
          <p:cNvSpPr/>
          <p:nvPr/>
        </p:nvSpPr>
        <p:spPr>
          <a:xfrm>
            <a:off x="5705117" y="3690831"/>
            <a:ext cx="1973379" cy="62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 Again</a:t>
            </a:r>
          </a:p>
          <a:p>
            <a:pPr algn="ctr"/>
            <a:r>
              <a:rPr lang="en-US" dirty="0"/>
              <a:t>(3 dice)</a:t>
            </a:r>
          </a:p>
        </p:txBody>
      </p:sp>
      <p:cxnSp>
        <p:nvCxnSpPr>
          <p:cNvPr id="13" name="Straight Arrow Connector 12">
            <a:extLst>
              <a:ext uri="{FF2B5EF4-FFF2-40B4-BE49-F238E27FC236}">
                <a16:creationId xmlns:a16="http://schemas.microsoft.com/office/drawing/2014/main" id="{9590B52D-ED3B-7C43-B911-3C7629720C10}"/>
              </a:ext>
            </a:extLst>
          </p:cNvPr>
          <p:cNvCxnSpPr/>
          <p:nvPr/>
        </p:nvCxnSpPr>
        <p:spPr>
          <a:xfrm>
            <a:off x="7968812" y="3164395"/>
            <a:ext cx="986690" cy="48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DFB376-43AD-264C-90C8-9414752A8601}"/>
              </a:ext>
            </a:extLst>
          </p:cNvPr>
          <p:cNvCxnSpPr/>
          <p:nvPr/>
        </p:nvCxnSpPr>
        <p:spPr>
          <a:xfrm>
            <a:off x="5963044" y="951332"/>
            <a:ext cx="986690" cy="48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312221-8D6A-144B-A893-BCBB4CBFDFC3}"/>
              </a:ext>
            </a:extLst>
          </p:cNvPr>
          <p:cNvCxnSpPr/>
          <p:nvPr/>
        </p:nvCxnSpPr>
        <p:spPr>
          <a:xfrm>
            <a:off x="6982122" y="2061326"/>
            <a:ext cx="986690" cy="48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69CD29-2C55-4042-B81F-BF763D2003D3}"/>
              </a:ext>
            </a:extLst>
          </p:cNvPr>
          <p:cNvCxnSpPr/>
          <p:nvPr/>
        </p:nvCxnSpPr>
        <p:spPr>
          <a:xfrm>
            <a:off x="9118989" y="4312966"/>
            <a:ext cx="986690" cy="48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14D5B6-3963-AB4A-8AFF-ACC1E14E8ECB}"/>
              </a:ext>
            </a:extLst>
          </p:cNvPr>
          <p:cNvCxnSpPr/>
          <p:nvPr/>
        </p:nvCxnSpPr>
        <p:spPr>
          <a:xfrm>
            <a:off x="10048574" y="5455016"/>
            <a:ext cx="986690" cy="48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36811CE-0A1A-CD4C-9F86-CF7570C808BA}"/>
              </a:ext>
            </a:extLst>
          </p:cNvPr>
          <p:cNvSpPr txBox="1"/>
          <p:nvPr/>
        </p:nvSpPr>
        <p:spPr>
          <a:xfrm>
            <a:off x="6512392" y="982403"/>
            <a:ext cx="2089365" cy="369332"/>
          </a:xfrm>
          <a:prstGeom prst="rect">
            <a:avLst/>
          </a:prstGeom>
          <a:noFill/>
        </p:spPr>
        <p:txBody>
          <a:bodyPr wrap="square" rtlCol="0">
            <a:spAutoFit/>
          </a:bodyPr>
          <a:lstStyle/>
          <a:p>
            <a:r>
              <a:rPr lang="en-US" dirty="0"/>
              <a:t>Have die with a 6</a:t>
            </a:r>
          </a:p>
        </p:txBody>
      </p:sp>
      <p:sp>
        <p:nvSpPr>
          <p:cNvPr id="19" name="TextBox 18">
            <a:extLst>
              <a:ext uri="{FF2B5EF4-FFF2-40B4-BE49-F238E27FC236}">
                <a16:creationId xmlns:a16="http://schemas.microsoft.com/office/drawing/2014/main" id="{4519500E-2538-DD44-984E-FE9405D58A9E}"/>
              </a:ext>
            </a:extLst>
          </p:cNvPr>
          <p:cNvSpPr txBox="1"/>
          <p:nvPr/>
        </p:nvSpPr>
        <p:spPr>
          <a:xfrm>
            <a:off x="7538192" y="2117181"/>
            <a:ext cx="1820731" cy="369332"/>
          </a:xfrm>
          <a:prstGeom prst="rect">
            <a:avLst/>
          </a:prstGeom>
          <a:noFill/>
        </p:spPr>
        <p:txBody>
          <a:bodyPr wrap="square" rtlCol="0">
            <a:spAutoFit/>
          </a:bodyPr>
          <a:lstStyle/>
          <a:p>
            <a:r>
              <a:rPr lang="en-US" dirty="0"/>
              <a:t>Have die with a 5</a:t>
            </a:r>
          </a:p>
        </p:txBody>
      </p:sp>
      <p:sp>
        <p:nvSpPr>
          <p:cNvPr id="20" name="TextBox 19">
            <a:extLst>
              <a:ext uri="{FF2B5EF4-FFF2-40B4-BE49-F238E27FC236}">
                <a16:creationId xmlns:a16="http://schemas.microsoft.com/office/drawing/2014/main" id="{41B1EEEC-52A6-1342-9A59-895FEE04365E}"/>
              </a:ext>
            </a:extLst>
          </p:cNvPr>
          <p:cNvSpPr txBox="1"/>
          <p:nvPr/>
        </p:nvSpPr>
        <p:spPr>
          <a:xfrm>
            <a:off x="8624543" y="3224224"/>
            <a:ext cx="1820731" cy="369332"/>
          </a:xfrm>
          <a:prstGeom prst="rect">
            <a:avLst/>
          </a:prstGeom>
          <a:noFill/>
        </p:spPr>
        <p:txBody>
          <a:bodyPr wrap="square" rtlCol="0">
            <a:spAutoFit/>
          </a:bodyPr>
          <a:lstStyle/>
          <a:p>
            <a:r>
              <a:rPr lang="en-US" dirty="0"/>
              <a:t>Have die with a 4</a:t>
            </a:r>
          </a:p>
        </p:txBody>
      </p:sp>
      <p:sp>
        <p:nvSpPr>
          <p:cNvPr id="21" name="TextBox 20">
            <a:extLst>
              <a:ext uri="{FF2B5EF4-FFF2-40B4-BE49-F238E27FC236}">
                <a16:creationId xmlns:a16="http://schemas.microsoft.com/office/drawing/2014/main" id="{D2B842A7-24D4-784F-9BD5-7D56802BC758}"/>
              </a:ext>
            </a:extLst>
          </p:cNvPr>
          <p:cNvSpPr txBox="1"/>
          <p:nvPr/>
        </p:nvSpPr>
        <p:spPr>
          <a:xfrm>
            <a:off x="10541919" y="5470675"/>
            <a:ext cx="1237932" cy="369332"/>
          </a:xfrm>
          <a:prstGeom prst="rect">
            <a:avLst/>
          </a:prstGeom>
          <a:noFill/>
        </p:spPr>
        <p:txBody>
          <a:bodyPr wrap="square" rtlCol="0">
            <a:spAutoFit/>
          </a:bodyPr>
          <a:lstStyle/>
          <a:p>
            <a:r>
              <a:rPr lang="en-US" dirty="0"/>
              <a:t>Keep score</a:t>
            </a:r>
          </a:p>
        </p:txBody>
      </p:sp>
      <p:cxnSp>
        <p:nvCxnSpPr>
          <p:cNvPr id="22" name="Straight Arrow Connector 21">
            <a:extLst>
              <a:ext uri="{FF2B5EF4-FFF2-40B4-BE49-F238E27FC236}">
                <a16:creationId xmlns:a16="http://schemas.microsoft.com/office/drawing/2014/main" id="{44170E02-A981-9D44-886F-C6D48449CA81}"/>
              </a:ext>
            </a:extLst>
          </p:cNvPr>
          <p:cNvCxnSpPr>
            <a:cxnSpLocks/>
            <a:endCxn id="10" idx="0"/>
          </p:cNvCxnSpPr>
          <p:nvPr/>
        </p:nvCxnSpPr>
        <p:spPr>
          <a:xfrm flipH="1">
            <a:off x="4655612" y="951332"/>
            <a:ext cx="1291610" cy="50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B650DC-EF58-994D-BF7A-6E351F7FB13C}"/>
              </a:ext>
            </a:extLst>
          </p:cNvPr>
          <p:cNvCxnSpPr>
            <a:cxnSpLocks/>
            <a:endCxn id="11" idx="0"/>
          </p:cNvCxnSpPr>
          <p:nvPr/>
        </p:nvCxnSpPr>
        <p:spPr>
          <a:xfrm flipH="1">
            <a:off x="5705118" y="2083919"/>
            <a:ext cx="1288066" cy="483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14EA237-62E6-2B47-ABA8-E370F628932F}"/>
              </a:ext>
            </a:extLst>
          </p:cNvPr>
          <p:cNvCxnSpPr>
            <a:cxnSpLocks/>
          </p:cNvCxnSpPr>
          <p:nvPr/>
        </p:nvCxnSpPr>
        <p:spPr>
          <a:xfrm flipH="1">
            <a:off x="6641972" y="3202173"/>
            <a:ext cx="1288066" cy="483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B6BB98-0F1E-F448-B8E1-AEF9101C57FF}"/>
              </a:ext>
            </a:extLst>
          </p:cNvPr>
          <p:cNvCxnSpPr>
            <a:cxnSpLocks/>
          </p:cNvCxnSpPr>
          <p:nvPr/>
        </p:nvCxnSpPr>
        <p:spPr>
          <a:xfrm flipH="1">
            <a:off x="8659954" y="5446130"/>
            <a:ext cx="1288066" cy="483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09D1BC-9E96-F44D-AD4E-D384A0350706}"/>
              </a:ext>
            </a:extLst>
          </p:cNvPr>
          <p:cNvSpPr txBox="1"/>
          <p:nvPr/>
        </p:nvSpPr>
        <p:spPr>
          <a:xfrm>
            <a:off x="3839408" y="992377"/>
            <a:ext cx="1606676" cy="369332"/>
          </a:xfrm>
          <a:prstGeom prst="rect">
            <a:avLst/>
          </a:prstGeom>
          <a:noFill/>
        </p:spPr>
        <p:txBody>
          <a:bodyPr wrap="square" rtlCol="0">
            <a:spAutoFit/>
          </a:bodyPr>
          <a:lstStyle/>
          <a:p>
            <a:r>
              <a:rPr lang="en-US" dirty="0"/>
              <a:t>No 6 showing</a:t>
            </a:r>
          </a:p>
        </p:txBody>
      </p:sp>
      <p:sp>
        <p:nvSpPr>
          <p:cNvPr id="27" name="TextBox 26">
            <a:extLst>
              <a:ext uri="{FF2B5EF4-FFF2-40B4-BE49-F238E27FC236}">
                <a16:creationId xmlns:a16="http://schemas.microsoft.com/office/drawing/2014/main" id="{4BF81FB4-2534-1246-97A3-A77187027FE8}"/>
              </a:ext>
            </a:extLst>
          </p:cNvPr>
          <p:cNvSpPr txBox="1"/>
          <p:nvPr/>
        </p:nvSpPr>
        <p:spPr>
          <a:xfrm>
            <a:off x="4655612" y="2141072"/>
            <a:ext cx="1744773" cy="369332"/>
          </a:xfrm>
          <a:prstGeom prst="rect">
            <a:avLst/>
          </a:prstGeom>
          <a:noFill/>
        </p:spPr>
        <p:txBody>
          <a:bodyPr wrap="square" rtlCol="0">
            <a:spAutoFit/>
          </a:bodyPr>
          <a:lstStyle/>
          <a:p>
            <a:r>
              <a:rPr lang="en-US" dirty="0"/>
              <a:t>No 5 showing</a:t>
            </a:r>
          </a:p>
        </p:txBody>
      </p:sp>
      <p:sp>
        <p:nvSpPr>
          <p:cNvPr id="28" name="TextBox 27">
            <a:extLst>
              <a:ext uri="{FF2B5EF4-FFF2-40B4-BE49-F238E27FC236}">
                <a16:creationId xmlns:a16="http://schemas.microsoft.com/office/drawing/2014/main" id="{AF3D387A-591E-EE4A-8F4A-1B6E72863CA3}"/>
              </a:ext>
            </a:extLst>
          </p:cNvPr>
          <p:cNvSpPr txBox="1"/>
          <p:nvPr/>
        </p:nvSpPr>
        <p:spPr>
          <a:xfrm>
            <a:off x="5825863" y="3235514"/>
            <a:ext cx="1561212" cy="369332"/>
          </a:xfrm>
          <a:prstGeom prst="rect">
            <a:avLst/>
          </a:prstGeom>
          <a:noFill/>
        </p:spPr>
        <p:txBody>
          <a:bodyPr wrap="square" rtlCol="0">
            <a:spAutoFit/>
          </a:bodyPr>
          <a:lstStyle/>
          <a:p>
            <a:r>
              <a:rPr lang="en-US" dirty="0"/>
              <a:t>No 4 showing</a:t>
            </a:r>
          </a:p>
        </p:txBody>
      </p:sp>
      <p:sp>
        <p:nvSpPr>
          <p:cNvPr id="29" name="TextBox 28">
            <a:extLst>
              <a:ext uri="{FF2B5EF4-FFF2-40B4-BE49-F238E27FC236}">
                <a16:creationId xmlns:a16="http://schemas.microsoft.com/office/drawing/2014/main" id="{A1C97DE8-9317-D04C-BBDB-EDE5105F68D6}"/>
              </a:ext>
            </a:extLst>
          </p:cNvPr>
          <p:cNvSpPr txBox="1"/>
          <p:nvPr/>
        </p:nvSpPr>
        <p:spPr>
          <a:xfrm>
            <a:off x="7488134" y="5444945"/>
            <a:ext cx="2124200" cy="369332"/>
          </a:xfrm>
          <a:prstGeom prst="rect">
            <a:avLst/>
          </a:prstGeom>
          <a:noFill/>
        </p:spPr>
        <p:txBody>
          <a:bodyPr wrap="square" rtlCol="0">
            <a:spAutoFit/>
          </a:bodyPr>
          <a:lstStyle/>
          <a:p>
            <a:r>
              <a:rPr lang="en-US" dirty="0"/>
              <a:t>Don’t keep score</a:t>
            </a:r>
          </a:p>
        </p:txBody>
      </p:sp>
      <p:sp>
        <p:nvSpPr>
          <p:cNvPr id="30" name="TextBox 29">
            <a:extLst>
              <a:ext uri="{FF2B5EF4-FFF2-40B4-BE49-F238E27FC236}">
                <a16:creationId xmlns:a16="http://schemas.microsoft.com/office/drawing/2014/main" id="{784C4DAF-AD7E-A347-97AF-A2C422D340C3}"/>
              </a:ext>
            </a:extLst>
          </p:cNvPr>
          <p:cNvSpPr txBox="1"/>
          <p:nvPr/>
        </p:nvSpPr>
        <p:spPr>
          <a:xfrm>
            <a:off x="4375597" y="4768363"/>
            <a:ext cx="3511546" cy="646331"/>
          </a:xfrm>
          <a:prstGeom prst="rect">
            <a:avLst/>
          </a:prstGeom>
          <a:noFill/>
        </p:spPr>
        <p:txBody>
          <a:bodyPr wrap="square" rtlCol="0">
            <a:spAutoFit/>
          </a:bodyPr>
          <a:lstStyle/>
          <a:p>
            <a:r>
              <a:rPr lang="en-US" dirty="0"/>
              <a:t>Roll dice until choose to stop or reach max # of rolls</a:t>
            </a:r>
          </a:p>
        </p:txBody>
      </p:sp>
      <p:sp>
        <p:nvSpPr>
          <p:cNvPr id="31" name="TextBox 30">
            <a:extLst>
              <a:ext uri="{FF2B5EF4-FFF2-40B4-BE49-F238E27FC236}">
                <a16:creationId xmlns:a16="http://schemas.microsoft.com/office/drawing/2014/main" id="{BC1BA27A-5918-164D-803E-B37C4813C911}"/>
              </a:ext>
            </a:extLst>
          </p:cNvPr>
          <p:cNvSpPr txBox="1"/>
          <p:nvPr/>
        </p:nvSpPr>
        <p:spPr>
          <a:xfrm>
            <a:off x="4375597" y="5625550"/>
            <a:ext cx="3075984" cy="923330"/>
          </a:xfrm>
          <a:prstGeom prst="rect">
            <a:avLst/>
          </a:prstGeom>
          <a:noFill/>
        </p:spPr>
        <p:txBody>
          <a:bodyPr wrap="square" rtlCol="0">
            <a:spAutoFit/>
          </a:bodyPr>
          <a:lstStyle/>
          <a:p>
            <a:r>
              <a:rPr lang="en-US" dirty="0"/>
              <a:t>If rolled maximum # of times without getting a 6-5-4, score = 0 and next player rolls </a:t>
            </a:r>
          </a:p>
        </p:txBody>
      </p:sp>
      <p:sp>
        <p:nvSpPr>
          <p:cNvPr id="32" name="TextBox 31">
            <a:extLst>
              <a:ext uri="{FF2B5EF4-FFF2-40B4-BE49-F238E27FC236}">
                <a16:creationId xmlns:a16="http://schemas.microsoft.com/office/drawing/2014/main" id="{9B42CADC-9ECE-F244-B8DC-3BBC666A1A43}"/>
              </a:ext>
            </a:extLst>
          </p:cNvPr>
          <p:cNvSpPr txBox="1"/>
          <p:nvPr/>
        </p:nvSpPr>
        <p:spPr>
          <a:xfrm>
            <a:off x="2495850" y="321110"/>
            <a:ext cx="2075552" cy="646331"/>
          </a:xfrm>
          <a:prstGeom prst="rect">
            <a:avLst/>
          </a:prstGeom>
          <a:noFill/>
        </p:spPr>
        <p:txBody>
          <a:bodyPr wrap="square" rtlCol="0">
            <a:spAutoFit/>
          </a:bodyPr>
          <a:lstStyle/>
          <a:p>
            <a:r>
              <a:rPr lang="en-US" b="1" dirty="0"/>
              <a:t>Figure 1: Flowchart of game algorithm</a:t>
            </a:r>
          </a:p>
        </p:txBody>
      </p:sp>
      <p:sp>
        <p:nvSpPr>
          <p:cNvPr id="34" name="TextBox 33">
            <a:extLst>
              <a:ext uri="{FF2B5EF4-FFF2-40B4-BE49-F238E27FC236}">
                <a16:creationId xmlns:a16="http://schemas.microsoft.com/office/drawing/2014/main" id="{969AF731-F6BF-F545-8013-3950D72428C0}"/>
              </a:ext>
            </a:extLst>
          </p:cNvPr>
          <p:cNvSpPr txBox="1"/>
          <p:nvPr/>
        </p:nvSpPr>
        <p:spPr>
          <a:xfrm>
            <a:off x="6075884" y="4368780"/>
            <a:ext cx="3622518" cy="369332"/>
          </a:xfrm>
          <a:prstGeom prst="rect">
            <a:avLst/>
          </a:prstGeom>
          <a:noFill/>
        </p:spPr>
        <p:txBody>
          <a:bodyPr wrap="square" rtlCol="0">
            <a:spAutoFit/>
          </a:bodyPr>
          <a:lstStyle/>
          <a:p>
            <a:r>
              <a:rPr lang="en-US" dirty="0"/>
              <a:t>If below this line, player “qualified”</a:t>
            </a:r>
          </a:p>
        </p:txBody>
      </p:sp>
      <p:cxnSp>
        <p:nvCxnSpPr>
          <p:cNvPr id="38" name="Straight Connector 37">
            <a:extLst>
              <a:ext uri="{FF2B5EF4-FFF2-40B4-BE49-F238E27FC236}">
                <a16:creationId xmlns:a16="http://schemas.microsoft.com/office/drawing/2014/main" id="{459DC02A-4495-2647-8259-713CC850D365}"/>
              </a:ext>
            </a:extLst>
          </p:cNvPr>
          <p:cNvCxnSpPr>
            <a:cxnSpLocks/>
          </p:cNvCxnSpPr>
          <p:nvPr/>
        </p:nvCxnSpPr>
        <p:spPr>
          <a:xfrm>
            <a:off x="5088552" y="4667775"/>
            <a:ext cx="5760519"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911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3107-8FAD-CE49-B319-A2C5F21BD451}"/>
              </a:ext>
            </a:extLst>
          </p:cNvPr>
          <p:cNvSpPr>
            <a:spLocks noGrp="1"/>
          </p:cNvSpPr>
          <p:nvPr>
            <p:ph type="title"/>
          </p:nvPr>
        </p:nvSpPr>
        <p:spPr/>
        <p:txBody>
          <a:bodyPr/>
          <a:lstStyle/>
          <a:p>
            <a:pPr algn="ctr"/>
            <a:r>
              <a:rPr lang="en-US" dirty="0"/>
              <a:t>Methods: </a:t>
            </a:r>
            <a:br>
              <a:rPr lang="en-US" dirty="0"/>
            </a:br>
            <a:r>
              <a:rPr lang="en-US" dirty="0"/>
              <a:t>How to play the game many times</a:t>
            </a:r>
          </a:p>
        </p:txBody>
      </p:sp>
      <p:sp>
        <p:nvSpPr>
          <p:cNvPr id="3" name="Content Placeholder 2">
            <a:extLst>
              <a:ext uri="{FF2B5EF4-FFF2-40B4-BE49-F238E27FC236}">
                <a16:creationId xmlns:a16="http://schemas.microsoft.com/office/drawing/2014/main" id="{FD2838B2-5C64-1C42-9E93-BE35B3F9C7E5}"/>
              </a:ext>
            </a:extLst>
          </p:cNvPr>
          <p:cNvSpPr>
            <a:spLocks noGrp="1"/>
          </p:cNvSpPr>
          <p:nvPr>
            <p:ph idx="1"/>
          </p:nvPr>
        </p:nvSpPr>
        <p:spPr/>
        <p:txBody>
          <a:bodyPr>
            <a:normAutofit/>
          </a:bodyPr>
          <a:lstStyle/>
          <a:p>
            <a:r>
              <a:rPr lang="en-US" dirty="0"/>
              <a:t>2 options: Simulate or solve mathematically</a:t>
            </a:r>
          </a:p>
          <a:p>
            <a:r>
              <a:rPr lang="en-US" dirty="0"/>
              <a:t>Simulation method: write an R function that plays the game once, then do it 10,000 times</a:t>
            </a:r>
          </a:p>
          <a:p>
            <a:r>
              <a:rPr lang="en-US" dirty="0"/>
              <a:t>Advantages of simulation: </a:t>
            </a:r>
          </a:p>
          <a:p>
            <a:pPr lvl="1"/>
            <a:r>
              <a:rPr lang="en-US" dirty="0"/>
              <a:t>Easy to implement basic rules</a:t>
            </a:r>
          </a:p>
          <a:p>
            <a:pPr lvl="1"/>
            <a:r>
              <a:rPr lang="en-US" dirty="0"/>
              <a:t>Easy to change rules and run again (e.g. change number of dice, change number of sides on dice)</a:t>
            </a:r>
          </a:p>
          <a:p>
            <a:r>
              <a:rPr lang="en-US" dirty="0"/>
              <a:t>Disadvantages: </a:t>
            </a:r>
          </a:p>
          <a:p>
            <a:pPr lvl="1"/>
            <a:r>
              <a:rPr lang="en-US" dirty="0"/>
              <a:t>Approximate solution</a:t>
            </a:r>
          </a:p>
          <a:p>
            <a:pPr lvl="1"/>
            <a:r>
              <a:rPr lang="en-US" dirty="0"/>
              <a:t>Bugs and errors (foreshadowing!!)</a:t>
            </a:r>
          </a:p>
        </p:txBody>
      </p:sp>
    </p:spTree>
    <p:extLst>
      <p:ext uri="{BB962C8B-B14F-4D97-AF65-F5344CB8AC3E}">
        <p14:creationId xmlns:p14="http://schemas.microsoft.com/office/powerpoint/2010/main" val="189173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D3E9-51FE-E54E-9638-1161AF63D900}"/>
              </a:ext>
            </a:extLst>
          </p:cNvPr>
          <p:cNvSpPr>
            <a:spLocks noGrp="1"/>
          </p:cNvSpPr>
          <p:nvPr>
            <p:ph type="title"/>
          </p:nvPr>
        </p:nvSpPr>
        <p:spPr/>
        <p:txBody>
          <a:bodyPr/>
          <a:lstStyle/>
          <a:p>
            <a:pPr algn="ctr"/>
            <a:r>
              <a:rPr lang="en-US" dirty="0"/>
              <a:t>Results: </a:t>
            </a:r>
            <a:br>
              <a:rPr lang="en-US" dirty="0"/>
            </a:br>
            <a:r>
              <a:rPr lang="en-US" dirty="0"/>
              <a:t>Simulation of 80,000 total games</a:t>
            </a:r>
          </a:p>
        </p:txBody>
      </p:sp>
      <p:sp>
        <p:nvSpPr>
          <p:cNvPr id="3" name="Content Placeholder 2">
            <a:extLst>
              <a:ext uri="{FF2B5EF4-FFF2-40B4-BE49-F238E27FC236}">
                <a16:creationId xmlns:a16="http://schemas.microsoft.com/office/drawing/2014/main" id="{B4B6A0D7-DB96-314D-8D0F-0191545BFC46}"/>
              </a:ext>
            </a:extLst>
          </p:cNvPr>
          <p:cNvSpPr>
            <a:spLocks noGrp="1"/>
          </p:cNvSpPr>
          <p:nvPr>
            <p:ph idx="1"/>
          </p:nvPr>
        </p:nvSpPr>
        <p:spPr>
          <a:xfrm>
            <a:off x="838200" y="1825625"/>
            <a:ext cx="10371992" cy="2992560"/>
          </a:xfrm>
        </p:spPr>
        <p:txBody>
          <a:bodyPr>
            <a:normAutofit/>
          </a:bodyPr>
          <a:lstStyle/>
          <a:p>
            <a:r>
              <a:rPr lang="en-US" dirty="0"/>
              <a:t>Recall bottom of flowchart: Choice to keep the score you have or  roll again, in some situations</a:t>
            </a:r>
          </a:p>
          <a:p>
            <a:r>
              <a:rPr lang="en-US" dirty="0"/>
              <a:t>Simulated the game 10,000 times, with different ”rules” to keep a score or not keep a score</a:t>
            </a:r>
          </a:p>
          <a:p>
            <a:pPr lvl="1"/>
            <a:r>
              <a:rPr lang="en-US" dirty="0"/>
              <a:t>No rule to keep a score, so a player would roll 3 times every time they play</a:t>
            </a:r>
          </a:p>
          <a:p>
            <a:pPr lvl="1"/>
            <a:r>
              <a:rPr lang="en-US" dirty="0"/>
              <a:t>Keep a score that would end turn early if they have a score above that cutoff</a:t>
            </a:r>
          </a:p>
          <a:p>
            <a:pPr lvl="1"/>
            <a:r>
              <a:rPr lang="en-US" dirty="0"/>
              <a:t>Plot the differences for each rule</a:t>
            </a:r>
          </a:p>
          <a:p>
            <a:endParaRPr lang="en-US" dirty="0"/>
          </a:p>
        </p:txBody>
      </p:sp>
      <p:pic>
        <p:nvPicPr>
          <p:cNvPr id="5" name="Picture 4" descr="A close up of a sign&#10;&#10;Description automatically generated">
            <a:extLst>
              <a:ext uri="{FF2B5EF4-FFF2-40B4-BE49-F238E27FC236}">
                <a16:creationId xmlns:a16="http://schemas.microsoft.com/office/drawing/2014/main" id="{0B68428D-58C9-8F49-A939-25C8AEAAF8CF}"/>
              </a:ext>
            </a:extLst>
          </p:cNvPr>
          <p:cNvPicPr>
            <a:picLocks noChangeAspect="1"/>
          </p:cNvPicPr>
          <p:nvPr/>
        </p:nvPicPr>
        <p:blipFill rotWithShape="1">
          <a:blip r:embed="rId2"/>
          <a:srcRect t="7439"/>
          <a:stretch/>
        </p:blipFill>
        <p:spPr>
          <a:xfrm>
            <a:off x="931985" y="4910568"/>
            <a:ext cx="7251211" cy="1829101"/>
          </a:xfrm>
          <a:prstGeom prst="rect">
            <a:avLst/>
          </a:prstGeom>
        </p:spPr>
      </p:pic>
    </p:spTree>
    <p:extLst>
      <p:ext uri="{BB962C8B-B14F-4D97-AF65-F5344CB8AC3E}">
        <p14:creationId xmlns:p14="http://schemas.microsoft.com/office/powerpoint/2010/main" val="73181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BA0-AEB2-4748-879E-554DB10D8BED}"/>
              </a:ext>
            </a:extLst>
          </p:cNvPr>
          <p:cNvSpPr>
            <a:spLocks noGrp="1"/>
          </p:cNvSpPr>
          <p:nvPr>
            <p:ph type="title"/>
          </p:nvPr>
        </p:nvSpPr>
        <p:spPr>
          <a:xfrm>
            <a:off x="155331" y="-52756"/>
            <a:ext cx="3664599" cy="1600200"/>
          </a:xfrm>
        </p:spPr>
        <p:txBody>
          <a:bodyPr/>
          <a:lstStyle/>
          <a:p>
            <a:r>
              <a:rPr lang="en-US" dirty="0"/>
              <a:t>Rules change the distribution of scores</a:t>
            </a:r>
          </a:p>
        </p:txBody>
      </p:sp>
      <p:pic>
        <p:nvPicPr>
          <p:cNvPr id="6" name="Picture Placeholder 5" descr="Chart&#10;&#10;Description automatically generated">
            <a:extLst>
              <a:ext uri="{FF2B5EF4-FFF2-40B4-BE49-F238E27FC236}">
                <a16:creationId xmlns:a16="http://schemas.microsoft.com/office/drawing/2014/main" id="{157C81BA-DE90-494C-8CE2-2F57E7E229D2}"/>
              </a:ext>
            </a:extLst>
          </p:cNvPr>
          <p:cNvPicPr>
            <a:picLocks noGrp="1" noChangeAspect="1"/>
          </p:cNvPicPr>
          <p:nvPr>
            <p:ph type="pic" idx="1"/>
          </p:nvPr>
        </p:nvPicPr>
        <p:blipFill rotWithShape="1">
          <a:blip r:embed="rId3"/>
          <a:srcRect l="-142" t="-72" r="232" b="-681"/>
          <a:stretch/>
        </p:blipFill>
        <p:spPr>
          <a:xfrm>
            <a:off x="3819930" y="391257"/>
            <a:ext cx="8295870" cy="6075485"/>
          </a:xfrm>
        </p:spPr>
      </p:pic>
      <p:sp>
        <p:nvSpPr>
          <p:cNvPr id="4" name="Text Placeholder 3">
            <a:extLst>
              <a:ext uri="{FF2B5EF4-FFF2-40B4-BE49-F238E27FC236}">
                <a16:creationId xmlns:a16="http://schemas.microsoft.com/office/drawing/2014/main" id="{B0ACC737-C0D2-4F43-89C0-7B018535C994}"/>
              </a:ext>
            </a:extLst>
          </p:cNvPr>
          <p:cNvSpPr>
            <a:spLocks noGrp="1"/>
          </p:cNvSpPr>
          <p:nvPr>
            <p:ph type="body" sz="half" idx="2"/>
          </p:nvPr>
        </p:nvSpPr>
        <p:spPr>
          <a:xfrm>
            <a:off x="155331" y="1881554"/>
            <a:ext cx="3664599" cy="3811588"/>
          </a:xfrm>
        </p:spPr>
        <p:txBody>
          <a:bodyPr/>
          <a:lstStyle/>
          <a:p>
            <a:r>
              <a:rPr lang="en-US" sz="1800" dirty="0"/>
              <a:t>8 rules for keeping scores: No rule, and keep scores that are 6 through 12</a:t>
            </a:r>
          </a:p>
          <a:p>
            <a:r>
              <a:rPr lang="en-US" sz="1800" dirty="0"/>
              <a:t>Notice differences and similarities in distributions</a:t>
            </a:r>
          </a:p>
          <a:p>
            <a:r>
              <a:rPr lang="en-US" sz="1800" dirty="0"/>
              <a:t>All distributions on same scale for x and y</a:t>
            </a:r>
          </a:p>
          <a:p>
            <a:pPr lvl="1"/>
            <a:r>
              <a:rPr lang="en-US" sz="1600" dirty="0"/>
              <a:t>X = Score (0-12) </a:t>
            </a:r>
          </a:p>
          <a:p>
            <a:pPr lvl="1"/>
            <a:r>
              <a:rPr lang="en-US" sz="1600" dirty="0"/>
              <a:t>Y = Probability of getting that score (0-0.5)</a:t>
            </a:r>
          </a:p>
          <a:p>
            <a:r>
              <a:rPr lang="en-US" sz="1800" dirty="0"/>
              <a:t>For all rules of keeping scores, there is around 45% chance of scoring 0 (i.e. not qualifying)</a:t>
            </a:r>
          </a:p>
          <a:p>
            <a:endParaRPr lang="en-US" sz="1800" dirty="0"/>
          </a:p>
          <a:p>
            <a:endParaRPr lang="en-US" dirty="0"/>
          </a:p>
          <a:p>
            <a:endParaRPr lang="en-US" dirty="0"/>
          </a:p>
        </p:txBody>
      </p:sp>
    </p:spTree>
    <p:extLst>
      <p:ext uri="{BB962C8B-B14F-4D97-AF65-F5344CB8AC3E}">
        <p14:creationId xmlns:p14="http://schemas.microsoft.com/office/powerpoint/2010/main" val="167847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BA0-AEB2-4748-879E-554DB10D8BED}"/>
              </a:ext>
            </a:extLst>
          </p:cNvPr>
          <p:cNvSpPr>
            <a:spLocks noGrp="1"/>
          </p:cNvSpPr>
          <p:nvPr>
            <p:ph type="title"/>
          </p:nvPr>
        </p:nvSpPr>
        <p:spPr>
          <a:xfrm>
            <a:off x="155331" y="-52756"/>
            <a:ext cx="3664599" cy="1600200"/>
          </a:xfrm>
        </p:spPr>
        <p:txBody>
          <a:bodyPr/>
          <a:lstStyle/>
          <a:p>
            <a:r>
              <a:rPr lang="en-US" dirty="0"/>
              <a:t>Conditional distributions given qualification</a:t>
            </a:r>
          </a:p>
        </p:txBody>
      </p:sp>
      <p:sp>
        <p:nvSpPr>
          <p:cNvPr id="4" name="Text Placeholder 3">
            <a:extLst>
              <a:ext uri="{FF2B5EF4-FFF2-40B4-BE49-F238E27FC236}">
                <a16:creationId xmlns:a16="http://schemas.microsoft.com/office/drawing/2014/main" id="{B0ACC737-C0D2-4F43-89C0-7B018535C994}"/>
              </a:ext>
            </a:extLst>
          </p:cNvPr>
          <p:cNvSpPr>
            <a:spLocks noGrp="1"/>
          </p:cNvSpPr>
          <p:nvPr>
            <p:ph type="body" sz="half" idx="2"/>
          </p:nvPr>
        </p:nvSpPr>
        <p:spPr>
          <a:xfrm>
            <a:off x="155331" y="1881554"/>
            <a:ext cx="3664599" cy="3811588"/>
          </a:xfrm>
        </p:spPr>
        <p:txBody>
          <a:bodyPr/>
          <a:lstStyle/>
          <a:p>
            <a:r>
              <a:rPr lang="en-US" sz="1800" dirty="0"/>
              <a:t>Same plot as before, conditional on not scoring 0</a:t>
            </a:r>
          </a:p>
          <a:p>
            <a:r>
              <a:rPr lang="en-US" sz="1800" dirty="0"/>
              <a:t>No rule is pretty much triangular </a:t>
            </a:r>
          </a:p>
          <a:p>
            <a:r>
              <a:rPr lang="en-US" sz="1800" dirty="0"/>
              <a:t>Pretty big shift in probability of scores for different rules</a:t>
            </a:r>
          </a:p>
          <a:p>
            <a:r>
              <a:rPr lang="en-US" sz="1800" dirty="0"/>
              <a:t>Which of these rules would be best if we wanted to maximize score?  </a:t>
            </a:r>
          </a:p>
          <a:p>
            <a:endParaRPr lang="en-US" dirty="0"/>
          </a:p>
          <a:p>
            <a:endParaRPr lang="en-US" dirty="0"/>
          </a:p>
        </p:txBody>
      </p:sp>
      <p:pic>
        <p:nvPicPr>
          <p:cNvPr id="7" name="Picture Placeholder 6" descr="Chart, histogram&#10;&#10;Description automatically generated">
            <a:extLst>
              <a:ext uri="{FF2B5EF4-FFF2-40B4-BE49-F238E27FC236}">
                <a16:creationId xmlns:a16="http://schemas.microsoft.com/office/drawing/2014/main" id="{A03E49BC-C718-1E4A-8D4B-FCE73CE44CE3}"/>
              </a:ext>
            </a:extLst>
          </p:cNvPr>
          <p:cNvPicPr>
            <a:picLocks noGrp="1" noChangeAspect="1"/>
          </p:cNvPicPr>
          <p:nvPr>
            <p:ph type="pic" idx="1"/>
          </p:nvPr>
        </p:nvPicPr>
        <p:blipFill rotWithShape="1">
          <a:blip r:embed="rId3"/>
          <a:srcRect l="-164" t="-98" r="147" b="-333"/>
          <a:stretch/>
        </p:blipFill>
        <p:spPr>
          <a:xfrm>
            <a:off x="3819930" y="367952"/>
            <a:ext cx="8304662" cy="6122095"/>
          </a:xfrm>
          <a:prstGeom prst="rect">
            <a:avLst/>
          </a:prstGeom>
        </p:spPr>
      </p:pic>
    </p:spTree>
    <p:extLst>
      <p:ext uri="{BB962C8B-B14F-4D97-AF65-F5344CB8AC3E}">
        <p14:creationId xmlns:p14="http://schemas.microsoft.com/office/powerpoint/2010/main" val="365510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FD0-63D7-284C-A464-0A6237D726AD}"/>
              </a:ext>
            </a:extLst>
          </p:cNvPr>
          <p:cNvSpPr>
            <a:spLocks noGrp="1"/>
          </p:cNvSpPr>
          <p:nvPr>
            <p:ph type="title"/>
          </p:nvPr>
        </p:nvSpPr>
        <p:spPr/>
        <p:txBody>
          <a:bodyPr/>
          <a:lstStyle/>
          <a:p>
            <a:r>
              <a:rPr lang="en-US" dirty="0"/>
              <a:t>Means and SD of distributions indicate keeping 8 or higher is ideal</a:t>
            </a:r>
          </a:p>
        </p:txBody>
      </p:sp>
      <p:pic>
        <p:nvPicPr>
          <p:cNvPr id="6" name="Content Placeholder 5" descr="Table&#10;&#10;Description automatically generated">
            <a:extLst>
              <a:ext uri="{FF2B5EF4-FFF2-40B4-BE49-F238E27FC236}">
                <a16:creationId xmlns:a16="http://schemas.microsoft.com/office/drawing/2014/main" id="{473C4839-2A09-9B40-9DB8-1D00E7286152}"/>
              </a:ext>
            </a:extLst>
          </p:cNvPr>
          <p:cNvPicPr>
            <a:picLocks noGrp="1" noChangeAspect="1"/>
          </p:cNvPicPr>
          <p:nvPr>
            <p:ph sz="half" idx="1"/>
          </p:nvPr>
        </p:nvPicPr>
        <p:blipFill>
          <a:blip r:embed="rId3"/>
          <a:stretch>
            <a:fillRect/>
          </a:stretch>
        </p:blipFill>
        <p:spPr>
          <a:xfrm>
            <a:off x="197051" y="2694047"/>
            <a:ext cx="4864949" cy="3416605"/>
          </a:xfrm>
        </p:spPr>
      </p:pic>
      <p:pic>
        <p:nvPicPr>
          <p:cNvPr id="8" name="Content Placeholder 7" descr="Table&#10;&#10;Description automatically generated">
            <a:extLst>
              <a:ext uri="{FF2B5EF4-FFF2-40B4-BE49-F238E27FC236}">
                <a16:creationId xmlns:a16="http://schemas.microsoft.com/office/drawing/2014/main" id="{6145FB9D-68CB-3543-9384-3C51F1F18E93}"/>
              </a:ext>
            </a:extLst>
          </p:cNvPr>
          <p:cNvPicPr>
            <a:picLocks noGrp="1" noChangeAspect="1"/>
          </p:cNvPicPr>
          <p:nvPr>
            <p:ph sz="half" idx="2"/>
          </p:nvPr>
        </p:nvPicPr>
        <p:blipFill>
          <a:blip r:embed="rId4"/>
          <a:stretch>
            <a:fillRect/>
          </a:stretch>
        </p:blipFill>
        <p:spPr>
          <a:xfrm>
            <a:off x="5236282" y="2694047"/>
            <a:ext cx="6758667" cy="3416606"/>
          </a:xfrm>
        </p:spPr>
      </p:pic>
    </p:spTree>
    <p:extLst>
      <p:ext uri="{BB962C8B-B14F-4D97-AF65-F5344CB8AC3E}">
        <p14:creationId xmlns:p14="http://schemas.microsoft.com/office/powerpoint/2010/main" val="30280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E3B87B-3F49-E444-BA2D-AD75D4C4A8B8}"/>
              </a:ext>
            </a:extLst>
          </p:cNvPr>
          <p:cNvSpPr>
            <a:spLocks noGrp="1"/>
          </p:cNvSpPr>
          <p:nvPr>
            <p:ph type="title"/>
          </p:nvPr>
        </p:nvSpPr>
        <p:spPr>
          <a:xfrm>
            <a:off x="373796" y="457200"/>
            <a:ext cx="3932237" cy="1600200"/>
          </a:xfrm>
        </p:spPr>
        <p:txBody>
          <a:bodyPr/>
          <a:lstStyle/>
          <a:p>
            <a:r>
              <a:rPr lang="en-US" dirty="0"/>
              <a:t>Our goal is not to maximize score, but to win! </a:t>
            </a:r>
          </a:p>
        </p:txBody>
      </p:sp>
      <p:sp>
        <p:nvSpPr>
          <p:cNvPr id="8" name="Text Placeholder 7">
            <a:extLst>
              <a:ext uri="{FF2B5EF4-FFF2-40B4-BE49-F238E27FC236}">
                <a16:creationId xmlns:a16="http://schemas.microsoft.com/office/drawing/2014/main" id="{0E1412BF-EA65-7440-A401-D19A8CE1A4CC}"/>
              </a:ext>
            </a:extLst>
          </p:cNvPr>
          <p:cNvSpPr>
            <a:spLocks noGrp="1"/>
          </p:cNvSpPr>
          <p:nvPr>
            <p:ph type="body" sz="half" idx="2"/>
          </p:nvPr>
        </p:nvSpPr>
        <p:spPr>
          <a:xfrm>
            <a:off x="387107" y="2057400"/>
            <a:ext cx="3932237" cy="3811588"/>
          </a:xfrm>
        </p:spPr>
        <p:txBody>
          <a:bodyPr/>
          <a:lstStyle/>
          <a:p>
            <a:r>
              <a:rPr lang="en-US" dirty="0"/>
              <a:t>The probability of winning is more important </a:t>
            </a:r>
          </a:p>
          <a:p>
            <a:r>
              <a:rPr lang="en-US" dirty="0"/>
              <a:t>Shows that the score needed to win with any likelihood is higher for more opponents</a:t>
            </a:r>
          </a:p>
          <a:p>
            <a:r>
              <a:rPr lang="en-US" dirty="0"/>
              <a:t>With 1 opponent, you only need a 4 or higher to win 50% the time</a:t>
            </a:r>
          </a:p>
          <a:p>
            <a:r>
              <a:rPr lang="en-US" dirty="0"/>
              <a:t>With 11 opponents, you have around 0% chance of winning with a 6 or lower, so you need to take risks to win</a:t>
            </a:r>
          </a:p>
          <a:p>
            <a:r>
              <a:rPr lang="en-US" dirty="0"/>
              <a:t>No prize for second place!</a:t>
            </a:r>
          </a:p>
        </p:txBody>
      </p:sp>
      <p:pic>
        <p:nvPicPr>
          <p:cNvPr id="16" name="Picture Placeholder 15">
            <a:extLst>
              <a:ext uri="{FF2B5EF4-FFF2-40B4-BE49-F238E27FC236}">
                <a16:creationId xmlns:a16="http://schemas.microsoft.com/office/drawing/2014/main" id="{2C342004-587A-D94C-91CF-4A1BBF007BCC}"/>
              </a:ext>
            </a:extLst>
          </p:cNvPr>
          <p:cNvPicPr>
            <a:picLocks noGrp="1" noChangeAspect="1"/>
          </p:cNvPicPr>
          <p:nvPr>
            <p:ph type="pic" idx="1"/>
          </p:nvPr>
        </p:nvPicPr>
        <p:blipFill rotWithShape="1">
          <a:blip r:embed="rId2"/>
          <a:srcRect l="592" r="715"/>
          <a:stretch/>
        </p:blipFill>
        <p:spPr>
          <a:xfrm>
            <a:off x="4642338" y="987425"/>
            <a:ext cx="7244862" cy="4873625"/>
          </a:xfrm>
        </p:spPr>
      </p:pic>
    </p:spTree>
    <p:extLst>
      <p:ext uri="{BB962C8B-B14F-4D97-AF65-F5344CB8AC3E}">
        <p14:creationId xmlns:p14="http://schemas.microsoft.com/office/powerpoint/2010/main" val="39199017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TotalTime>
  <Words>912</Words>
  <Application>Microsoft Macintosh PowerPoint</Application>
  <PresentationFormat>Widescreen</PresentationFormat>
  <Paragraphs>114</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6-5-4 (or Ship, Captain, and Crew)</vt:lpstr>
      <vt:lpstr>Research Question </vt:lpstr>
      <vt:lpstr>Intro:  How to play the game</vt:lpstr>
      <vt:lpstr>Methods:  How to play the game many times</vt:lpstr>
      <vt:lpstr>Results:  Simulation of 80,000 total games</vt:lpstr>
      <vt:lpstr>Rules change the distribution of scores</vt:lpstr>
      <vt:lpstr>Conditional distributions given qualification</vt:lpstr>
      <vt:lpstr>Means and SD of distributions indicate keeping 8 or higher is ideal</vt:lpstr>
      <vt:lpstr>Our goal is not to maximize score, but to win! </vt:lpstr>
      <vt:lpstr>Expected return varies depending on number of players</vt:lpstr>
      <vt:lpstr>All models are wrong, but some are useful (decide for you yourself if this one is useful)</vt:lpstr>
      <vt:lpstr>Appendix A: Algorithm in R</vt:lpstr>
      <vt:lpstr>Appendix B: Tie handling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Demorest, Connor</dc:creator>
  <cp:lastModifiedBy>Demorest, Connor</cp:lastModifiedBy>
  <cp:revision>16</cp:revision>
  <dcterms:created xsi:type="dcterms:W3CDTF">2020-11-11T22:09:29Z</dcterms:created>
  <dcterms:modified xsi:type="dcterms:W3CDTF">2020-11-15T23:35:19Z</dcterms:modified>
</cp:coreProperties>
</file>