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5EB90999.xml" ContentType="application/vnd.ms-powerpoint.comments+xml"/>
  <Override PartName="/ppt/notesSlides/notesSlide2.xml" ContentType="application/vnd.openxmlformats-officedocument.presentationml.notesSlide+xml"/>
  <Override PartName="/ppt/comments/modernComment_103_F8A51389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47B208E.xml" ContentType="application/vnd.ms-powerpoint.comments+xml"/>
  <Override PartName="/ppt/notesSlides/notesSlide5.xml" ContentType="application/vnd.openxmlformats-officedocument.presentationml.notesSlide+xml"/>
  <Override PartName="/ppt/comments/modernComment_109_85D470E.xml" ContentType="application/vnd.ms-powerpoint.comments+xml"/>
  <Override PartName="/ppt/comments/modernComment_108_87AA478B.xml" ContentType="application/vnd.ms-powerpoint.comments+xml"/>
  <Override PartName="/ppt/notesSlides/notesSlide6.xml" ContentType="application/vnd.openxmlformats-officedocument.presentationml.notesSlide+xml"/>
  <Override PartName="/ppt/comments/modernComment_10A_155AED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58" r:id="rId6"/>
    <p:sldId id="259" r:id="rId7"/>
    <p:sldId id="261" r:id="rId8"/>
    <p:sldId id="268" r:id="rId9"/>
    <p:sldId id="262" r:id="rId10"/>
    <p:sldId id="265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61C09C-FF75-B19F-9DD7-04B60CC014F0}" name="Demorest, Connor" initials="DC" userId="S::k19b215@msu.montana.edu::4a1114f0-064f-4500-b756-81ec071c42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5FB12-BD09-E34A-8BAA-0EA9D05E7651}" v="440" dt="2022-03-24T00:52:0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7"/>
  </p:normalViewPr>
  <p:slideViewPr>
    <p:cSldViewPr snapToGrid="0" snapToObjects="1">
      <p:cViewPr varScale="1">
        <p:scale>
          <a:sx n="127" d="100"/>
          <a:sy n="12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rest, Connor" userId="4a1114f0-064f-4500-b756-81ec071c4290" providerId="ADAL" clId="{6235FB12-BD09-E34A-8BAA-0EA9D05E7651}"/>
    <pc:docChg chg="undo custSel addSld modSld">
      <pc:chgData name="Demorest, Connor" userId="4a1114f0-064f-4500-b756-81ec071c4290" providerId="ADAL" clId="{6235FB12-BD09-E34A-8BAA-0EA9D05E7651}" dt="2022-03-24T00:56:14.451" v="1990" actId="20577"/>
      <pc:docMkLst>
        <pc:docMk/>
      </pc:docMkLst>
      <pc:sldChg chg="modSp mod addCm">
        <pc:chgData name="Demorest, Connor" userId="4a1114f0-064f-4500-b756-81ec071c4290" providerId="ADAL" clId="{6235FB12-BD09-E34A-8BAA-0EA9D05E7651}" dt="2022-03-24T00:16:05.510" v="1664" actId="20577"/>
        <pc:sldMkLst>
          <pc:docMk/>
          <pc:sldMk cId="1589184921" sldId="257"/>
        </pc:sldMkLst>
        <pc:spChg chg="mod">
          <ac:chgData name="Demorest, Connor" userId="4a1114f0-064f-4500-b756-81ec071c4290" providerId="ADAL" clId="{6235FB12-BD09-E34A-8BAA-0EA9D05E7651}" dt="2022-03-23T23:16:14.219" v="38" actId="20577"/>
          <ac:spMkLst>
            <pc:docMk/>
            <pc:sldMk cId="1589184921" sldId="257"/>
            <ac:spMk id="2" creationId="{F25CD5E3-70D9-F040-97FE-59DB37AD08FA}"/>
          </ac:spMkLst>
        </pc:spChg>
        <pc:spChg chg="mod">
          <ac:chgData name="Demorest, Connor" userId="4a1114f0-064f-4500-b756-81ec071c4290" providerId="ADAL" clId="{6235FB12-BD09-E34A-8BAA-0EA9D05E7651}" dt="2022-03-24T00:16:05.510" v="1664" actId="20577"/>
          <ac:spMkLst>
            <pc:docMk/>
            <pc:sldMk cId="1589184921" sldId="257"/>
            <ac:spMk id="3" creationId="{4493389F-531D-124B-A800-5F1B85BCEBF3}"/>
          </ac:spMkLst>
        </pc:spChg>
      </pc:sldChg>
      <pc:sldChg chg="modSp mod">
        <pc:chgData name="Demorest, Connor" userId="4a1114f0-064f-4500-b756-81ec071c4290" providerId="ADAL" clId="{6235FB12-BD09-E34A-8BAA-0EA9D05E7651}" dt="2022-03-24T00:55:34.373" v="1945" actId="20577"/>
        <pc:sldMkLst>
          <pc:docMk/>
          <pc:sldMk cId="1714861321" sldId="258"/>
        </pc:sldMkLst>
        <pc:spChg chg="mod">
          <ac:chgData name="Demorest, Connor" userId="4a1114f0-064f-4500-b756-81ec071c4290" providerId="ADAL" clId="{6235FB12-BD09-E34A-8BAA-0EA9D05E7651}" dt="2022-03-24T00:55:34.373" v="1945" actId="20577"/>
          <ac:spMkLst>
            <pc:docMk/>
            <pc:sldMk cId="1714861321" sldId="258"/>
            <ac:spMk id="3" creationId="{DD1A2F14-2A41-B54E-A58C-8C907A744D5D}"/>
          </ac:spMkLst>
        </pc:spChg>
      </pc:sldChg>
      <pc:sldChg chg="modSp mod modCm">
        <pc:chgData name="Demorest, Connor" userId="4a1114f0-064f-4500-b756-81ec071c4290" providerId="ADAL" clId="{6235FB12-BD09-E34A-8BAA-0EA9D05E7651}" dt="2022-03-23T23:21:04.610" v="126" actId="20577"/>
        <pc:sldMkLst>
          <pc:docMk/>
          <pc:sldMk cId="4171568009" sldId="259"/>
        </pc:sldMkLst>
        <pc:spChg chg="mod">
          <ac:chgData name="Demorest, Connor" userId="4a1114f0-064f-4500-b756-81ec071c4290" providerId="ADAL" clId="{6235FB12-BD09-E34A-8BAA-0EA9D05E7651}" dt="2022-03-23T23:21:04.610" v="126" actId="20577"/>
          <ac:spMkLst>
            <pc:docMk/>
            <pc:sldMk cId="4171568009" sldId="259"/>
            <ac:spMk id="3" creationId="{D80FEAED-57A1-7845-947C-FC233E4DA60C}"/>
          </ac:spMkLst>
        </pc:spChg>
      </pc:sldChg>
      <pc:sldChg chg="modSp mod delCm">
        <pc:chgData name="Demorest, Connor" userId="4a1114f0-064f-4500-b756-81ec071c4290" providerId="ADAL" clId="{6235FB12-BD09-E34A-8BAA-0EA9D05E7651}" dt="2022-03-24T00:08:59.633" v="1048" actId="20577"/>
        <pc:sldMkLst>
          <pc:docMk/>
          <pc:sldMk cId="1425827034" sldId="261"/>
        </pc:sldMkLst>
        <pc:spChg chg="mod">
          <ac:chgData name="Demorest, Connor" userId="4a1114f0-064f-4500-b756-81ec071c4290" providerId="ADAL" clId="{6235FB12-BD09-E34A-8BAA-0EA9D05E7651}" dt="2022-03-24T00:08:59.633" v="1048" actId="20577"/>
          <ac:spMkLst>
            <pc:docMk/>
            <pc:sldMk cId="1425827034" sldId="261"/>
            <ac:spMk id="3" creationId="{965CA7FA-DCF3-E244-8842-9382D8D54EAD}"/>
          </ac:spMkLst>
        </pc:spChg>
      </pc:sldChg>
      <pc:sldChg chg="modSp mod addCm modCm">
        <pc:chgData name="Demorest, Connor" userId="4a1114f0-064f-4500-b756-81ec071c4290" providerId="ADAL" clId="{6235FB12-BD09-E34A-8BAA-0EA9D05E7651}" dt="2022-03-24T00:56:14.451" v="1990" actId="20577"/>
        <pc:sldMkLst>
          <pc:docMk/>
          <pc:sldMk cId="75178126" sldId="262"/>
        </pc:sldMkLst>
        <pc:spChg chg="mod">
          <ac:chgData name="Demorest, Connor" userId="4a1114f0-064f-4500-b756-81ec071c4290" providerId="ADAL" clId="{6235FB12-BD09-E34A-8BAA-0EA9D05E7651}" dt="2022-03-24T00:56:14.451" v="1990" actId="20577"/>
          <ac:spMkLst>
            <pc:docMk/>
            <pc:sldMk cId="75178126" sldId="262"/>
            <ac:spMk id="3" creationId="{22E47A4E-2AAB-DB46-BC32-4FB8F371DBC1}"/>
          </ac:spMkLst>
        </pc:spChg>
      </pc:sldChg>
      <pc:sldChg chg="modSp mod addCm modCm">
        <pc:chgData name="Demorest, Connor" userId="4a1114f0-064f-4500-b756-81ec071c4290" providerId="ADAL" clId="{6235FB12-BD09-E34A-8BAA-0EA9D05E7651}" dt="2022-03-24T00:47:26.418" v="1916"/>
        <pc:sldMkLst>
          <pc:docMk/>
          <pc:sldMk cId="2276083595" sldId="264"/>
        </pc:sldMkLst>
        <pc:spChg chg="mod">
          <ac:chgData name="Demorest, Connor" userId="4a1114f0-064f-4500-b756-81ec071c4290" providerId="ADAL" clId="{6235FB12-BD09-E34A-8BAA-0EA9D05E7651}" dt="2022-03-24T00:46:43.782" v="1914" actId="20577"/>
          <ac:spMkLst>
            <pc:docMk/>
            <pc:sldMk cId="2276083595" sldId="264"/>
            <ac:spMk id="3" creationId="{05A32085-86AA-FC4A-B7F5-2A5DC8FB1E41}"/>
          </ac:spMkLst>
        </pc:spChg>
      </pc:sldChg>
      <pc:sldChg chg="modSp mod addCm">
        <pc:chgData name="Demorest, Connor" userId="4a1114f0-064f-4500-b756-81ec071c4290" providerId="ADAL" clId="{6235FB12-BD09-E34A-8BAA-0EA9D05E7651}" dt="2022-03-24T00:54:37.295" v="1943" actId="20577"/>
        <pc:sldMkLst>
          <pc:docMk/>
          <pc:sldMk cId="140330766" sldId="265"/>
        </pc:sldMkLst>
        <pc:spChg chg="mod">
          <ac:chgData name="Demorest, Connor" userId="4a1114f0-064f-4500-b756-81ec071c4290" providerId="ADAL" clId="{6235FB12-BD09-E34A-8BAA-0EA9D05E7651}" dt="2022-03-24T00:54:37.295" v="1943" actId="20577"/>
          <ac:spMkLst>
            <pc:docMk/>
            <pc:sldMk cId="140330766" sldId="265"/>
            <ac:spMk id="3" creationId="{111DDD4F-1CDA-7B43-9751-26DF1722ABBF}"/>
          </ac:spMkLst>
        </pc:spChg>
      </pc:sldChg>
      <pc:sldChg chg="addCm">
        <pc:chgData name="Demorest, Connor" userId="4a1114f0-064f-4500-b756-81ec071c4290" providerId="ADAL" clId="{6235FB12-BD09-E34A-8BAA-0EA9D05E7651}" dt="2022-03-23T23:22:31.975" v="130"/>
        <pc:sldMkLst>
          <pc:docMk/>
          <pc:sldMk cId="358280497" sldId="266"/>
        </pc:sldMkLst>
      </pc:sldChg>
      <pc:sldChg chg="modSp new mod">
        <pc:chgData name="Demorest, Connor" userId="4a1114f0-064f-4500-b756-81ec071c4290" providerId="ADAL" clId="{6235FB12-BD09-E34A-8BAA-0EA9D05E7651}" dt="2022-03-24T00:02:51.204" v="929" actId="948"/>
        <pc:sldMkLst>
          <pc:docMk/>
          <pc:sldMk cId="2014870763" sldId="267"/>
        </pc:sldMkLst>
        <pc:spChg chg="mod">
          <ac:chgData name="Demorest, Connor" userId="4a1114f0-064f-4500-b756-81ec071c4290" providerId="ADAL" clId="{6235FB12-BD09-E34A-8BAA-0EA9D05E7651}" dt="2022-03-23T23:16:39.975" v="72" actId="20577"/>
          <ac:spMkLst>
            <pc:docMk/>
            <pc:sldMk cId="2014870763" sldId="267"/>
            <ac:spMk id="2" creationId="{65DD5C24-CBC2-8247-8143-BB923C2A46FD}"/>
          </ac:spMkLst>
        </pc:spChg>
        <pc:spChg chg="mod">
          <ac:chgData name="Demorest, Connor" userId="4a1114f0-064f-4500-b756-81ec071c4290" providerId="ADAL" clId="{6235FB12-BD09-E34A-8BAA-0EA9D05E7651}" dt="2022-03-24T00:02:51.204" v="929" actId="948"/>
          <ac:spMkLst>
            <pc:docMk/>
            <pc:sldMk cId="2014870763" sldId="267"/>
            <ac:spMk id="3" creationId="{A543471F-61F2-A149-BA06-88D259CDA8EB}"/>
          </ac:spMkLst>
        </pc:spChg>
      </pc:sldChg>
      <pc:sldChg chg="addSp modSp new mod">
        <pc:chgData name="Demorest, Connor" userId="4a1114f0-064f-4500-b756-81ec071c4290" providerId="ADAL" clId="{6235FB12-BD09-E34A-8BAA-0EA9D05E7651}" dt="2022-03-24T00:08:27.348" v="1029" actId="20577"/>
        <pc:sldMkLst>
          <pc:docMk/>
          <pc:sldMk cId="3045590158" sldId="268"/>
        </pc:sldMkLst>
        <pc:spChg chg="mod">
          <ac:chgData name="Demorest, Connor" userId="4a1114f0-064f-4500-b756-81ec071c4290" providerId="ADAL" clId="{6235FB12-BD09-E34A-8BAA-0EA9D05E7651}" dt="2022-03-23T23:44:34.271" v="525" actId="20577"/>
          <ac:spMkLst>
            <pc:docMk/>
            <pc:sldMk cId="3045590158" sldId="268"/>
            <ac:spMk id="2" creationId="{5FDCF181-20AE-3D4F-9E83-C348313D3D52}"/>
          </ac:spMkLst>
        </pc:spChg>
        <pc:spChg chg="mod">
          <ac:chgData name="Demorest, Connor" userId="4a1114f0-064f-4500-b756-81ec071c4290" providerId="ADAL" clId="{6235FB12-BD09-E34A-8BAA-0EA9D05E7651}" dt="2022-03-24T00:08:27.348" v="1029" actId="20577"/>
          <ac:spMkLst>
            <pc:docMk/>
            <pc:sldMk cId="3045590158" sldId="268"/>
            <ac:spMk id="3" creationId="{1D3FFD20-BE96-F049-8F7F-53085016CB3F}"/>
          </ac:spMkLst>
        </pc:spChg>
        <pc:graphicFrameChg chg="add mod modGraphic">
          <ac:chgData name="Demorest, Connor" userId="4a1114f0-064f-4500-b756-81ec071c4290" providerId="ADAL" clId="{6235FB12-BD09-E34A-8BAA-0EA9D05E7651}" dt="2022-03-24T00:06:33.088" v="967" actId="1076"/>
          <ac:graphicFrameMkLst>
            <pc:docMk/>
            <pc:sldMk cId="3045590158" sldId="268"/>
            <ac:graphicFrameMk id="4" creationId="{C1E7EE90-92C3-514A-9E28-EA5B15F7DBCB}"/>
          </ac:graphicFrameMkLst>
        </pc:graphicFrameChg>
      </pc:sldChg>
    </pc:docChg>
  </pc:docChgLst>
</pc:chgInfo>
</file>

<file path=ppt/comments/modernComment_101_5EB909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65CCA7-48D1-EF48-98FF-C0344E705665}" authorId="{B561C09C-FF75-B19F-9DD7-04B60CC014F0}" created="2022-03-23T23:16:30.4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9184921" sldId="257"/>
      <ac:spMk id="2" creationId="{F25CD5E3-70D9-F040-97FE-59DB37AD08FA}"/>
    </ac:deMkLst>
    <p188:txBody>
      <a:bodyPr/>
      <a:lstStyle/>
      <a:p>
        <a:r>
          <a:rPr lang="en-US"/>
          <a:t>How necessary is this slide? Should I skip it for time?</a:t>
        </a:r>
      </a:p>
    </p188:txBody>
  </p188:cm>
</p188:cmLst>
</file>

<file path=ppt/comments/modernComment_103_F8A513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64C5B1-5142-2B47-B8F5-BDDEDB90F7D0}" authorId="{B561C09C-FF75-B19F-9DD7-04B60CC014F0}" created="2022-03-23T19:17:07.58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1568009" sldId="259"/>
      <ac:spMk id="3" creationId="{D80FEAED-57A1-7845-947C-FC233E4DA60C}"/>
      <ac:txMk cp="287" len="117">
        <ac:context len="517" hash="2565803762"/>
      </ac:txMk>
    </ac:txMkLst>
    <p188:pos x="8507681" y="1831975"/>
    <p188:txBody>
      <a:bodyPr/>
      <a:lstStyle/>
      <a:p>
        <a:r>
          <a:rPr lang="en-US"/>
          <a:t>Necessary equations?</a:t>
        </a:r>
      </a:p>
    </p188:txBody>
  </p188:cm>
</p188:cmLst>
</file>

<file path=ppt/comments/modernComment_106_47B20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0F0B65-D241-9D44-8D72-25D2C2825EC1}" authorId="{B561C09C-FF75-B19F-9DD7-04B60CC014F0}" created="2022-03-23T19:28:00.2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178126" sldId="262"/>
      <ac:spMk id="3" creationId="{22E47A4E-2AAB-DB46-BC32-4FB8F371DBC1}"/>
      <ac:txMk cp="547" len="19">
        <ac:context len="826" hash="1326559639"/>
      </ac:txMk>
    </ac:txMkLst>
    <p188:pos x="3104408" y="2912630"/>
    <p188:txBody>
      <a:bodyPr/>
      <a:lstStyle/>
      <a:p>
        <a:r>
          <a:rPr lang="en-US"/>
          <a:t>I know we’ve talked about other things for here but I don’t remember them! 
</a:t>
        </a:r>
      </a:p>
    </p188:txBody>
  </p188:cm>
</p188:cmLst>
</file>

<file path=ppt/comments/modernComment_108_87AA47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A3586B-578F-4E42-95F1-A5779E851127}" authorId="{B561C09C-FF75-B19F-9DD7-04B60CC014F0}" created="2022-03-24T00:47:10.4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76083595" sldId="264"/>
      <ac:spMk id="3" creationId="{05A32085-86AA-FC4A-B7F5-2A5DC8FB1E41}"/>
      <ac:txMk cp="0" len="44">
        <ac:context len="362" hash="1484581135"/>
      </ac:txMk>
    </ac:txMkLst>
    <p188:pos x="6507145" y="405109"/>
    <p188:txBody>
      <a:bodyPr/>
      <a:lstStyle/>
      <a:p>
        <a:r>
          <a:rPr lang="en-US"/>
          <a:t>How would you say this? </a:t>
        </a:r>
      </a:p>
    </p188:txBody>
  </p188:cm>
</p188:cmLst>
</file>

<file path=ppt/comments/modernComment_109_85D47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B7D8EC-01E9-A648-978D-368113BAB425}" authorId="{B561C09C-FF75-B19F-9DD7-04B60CC014F0}" created="2022-03-23T23:57:43.8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0330766" sldId="265"/>
      <ac:spMk id="2" creationId="{98E0A779-08A6-EA4F-A876-7DC523565293}"/>
      <ac:txMk cp="0" len="10">
        <ac:context len="11" hash="712111855"/>
      </ac:txMk>
    </ac:txMkLst>
    <p188:pos x="2608385" y="710049"/>
    <p188:txBody>
      <a:bodyPr/>
      <a:lstStyle/>
      <a:p>
        <a:r>
          <a:rPr lang="en-US"/>
          <a:t>Which others should be included? Efron 2001, 2004? Sun and Cai 2009? Storey 2002, 2004? Sarkar 2008, 2010?  
</a:t>
        </a:r>
      </a:p>
    </p188:txBody>
  </p188:cm>
</p188:cmLst>
</file>

<file path=ppt/comments/modernComment_10A_155AED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C2A37B-968A-7D42-A4AC-E5CE49AC8E56}" authorId="{B561C09C-FF75-B19F-9DD7-04B60CC014F0}" created="2022-03-23T23:22:31.940">
    <pc:sldMkLst xmlns:pc="http://schemas.microsoft.com/office/powerpoint/2013/main/command">
      <pc:docMk/>
      <pc:sldMk cId="358280497" sldId="266"/>
    </pc:sldMkLst>
    <p188:txBody>
      <a:bodyPr/>
      <a:lstStyle/>
      <a:p>
        <a:r>
          <a:rPr lang="en-US"/>
          <a:t>Create poster here!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3CB3F-FBB9-AC44-8503-F47060E6867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8407B-D08D-DE4E-8BA0-181BF805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words? Should I assume more background knowledge?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hat = 0.5 or should I get into that more?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07B-D08D-DE4E-8BA0-181BF8053C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E4CA-63C7-9A42-8D9B-2DB926884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2288-347D-F34C-A9F9-AE018A89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25BD-CBE5-0E42-BBC2-F229AD29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4191-0BD6-7949-9FFF-AC3D9970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CA59-1EEA-A348-A1DA-43A90D10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7117-E774-AD48-85DD-6E565157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CE239-E59C-874B-97A6-4C0586E8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F9EF-C6D8-D44F-BD67-267ECE16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1FE9-1F2F-794F-915F-2FB62AC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422F-0992-8244-A0D0-BA0F847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09FF-23FB-4C43-8BEA-561599E5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2298-EFA4-E94E-8A33-CCA45095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129C-4A00-2F43-9530-021D0EB0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16BF-3A83-4841-BC3A-28E6B411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0D37-0D3E-F249-9A14-5FCBB864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B28-CDB7-C44B-9161-7DCCEEB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FB09-EE33-F44A-9871-0764CA4E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5F7-CBE5-4C40-9047-2DD3455E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3707-60B9-B940-8005-CDCED2F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1808-D815-5642-AEC4-3DC9AB4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3E56-5B03-CA49-825D-2BC403A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0970-AA96-944F-8E14-72110BA1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CC6B-D3C7-CC4B-A478-6C079C75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6F3D-FC80-844D-8BFA-80896E11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8534-E519-6D4A-82B4-BD2C25D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6B3-C4BB-FD4B-AAF1-60C0294B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630D-5D0A-9543-A2E1-B089CD80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FA9D-FC1A-5B40-BCB2-0098EDF0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F952-F862-C547-97BF-9CF5A654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6BDA-2264-024F-9F35-51902DA5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25EF-0322-BA4A-A375-EE67A433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CF1D-965A-774B-8E0D-50AFB9EC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3C87-1CD4-6043-B26F-2F8D760C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18406-7BAD-6448-A939-40676D51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D0E41-781A-564F-BAA8-67E29057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36DA-0987-D04E-A70C-23D9AA505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218C-6D26-6742-B1AA-EB1B0C69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5AB93-E6B0-2140-BD49-3F1C7D05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E850-445A-DC4F-97DF-5E3FB91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DA88-6FA4-594B-BE63-938A795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8FE9-88B6-134B-89BC-B92B8B15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15B0-B3DC-904E-8809-7A86A3C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39014-0629-BA48-BAF8-E6315E6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88231-B22B-D84C-878D-F272737E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FC1BE-2C63-B74F-9B5B-A176007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93A-A987-C846-9DE3-73111613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AB3-6501-054F-8003-C963919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066A-8858-B84A-9D02-56F6080C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D346B-EA2E-924D-A487-659460E0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3CDAD-D352-1541-B8E0-DDE6B90C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A607-FE2C-5645-B152-D87474B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DAE5-A262-2D49-9DC9-F67A48D8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2532-14D8-C54B-A5A3-D10BE130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0839B-9A5B-5B48-9FEC-6E41236D2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8BB6-DF55-884B-BE8F-42687180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303E-EBAC-2C4B-834A-C691C73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8AD0-9817-DA49-891D-26A93DA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EE93B-D55F-3C48-97B7-58B4DD71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C5786-9C5E-4F45-80DB-E70772FE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14FB-BEC6-B342-9A8E-B18E5140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9615-4A8F-7C45-9C95-083ED0A13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E27C-8999-A147-9C6C-672A267A22B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883F-838C-514A-8666-3BF5F1954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7895-A141-D04A-9180-E713EFF60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C95C-CEEC-9847-8949-1F45EA75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85D470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8_87AA478B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155AED3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5EB9099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F8A5138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47B208E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C57B-D320-194E-83C4-10FD96CE3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false discovery rate control in a case study of synovial fluid metabolomics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D06FB-1BD5-DD4D-AF83-CDC9F4CC4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Demorest</a:t>
            </a:r>
          </a:p>
          <a:p>
            <a:r>
              <a:rPr lang="en-US" dirty="0"/>
              <a:t>Advised by </a:t>
            </a:r>
            <a:r>
              <a:rPr lang="en-US" dirty="0" err="1"/>
              <a:t>Shinjini</a:t>
            </a:r>
            <a:r>
              <a:rPr lang="en-US" dirty="0"/>
              <a:t> Nandi</a:t>
            </a:r>
          </a:p>
        </p:txBody>
      </p:sp>
    </p:spTree>
    <p:extLst>
      <p:ext uri="{BB962C8B-B14F-4D97-AF65-F5344CB8AC3E}">
        <p14:creationId xmlns:p14="http://schemas.microsoft.com/office/powerpoint/2010/main" val="39032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779-08A6-EA4F-A876-7DC52356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D4F-1CDA-7B43-9751-26DF172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Benjamini</a:t>
            </a:r>
            <a:r>
              <a:rPr lang="en-US" dirty="0"/>
              <a:t>, Y., &amp; Hochberg, Y. (1995). Controlling the false discovery rate: a practical and powerful approach to multiple testing. </a:t>
            </a:r>
            <a:r>
              <a:rPr lang="en-US" i="1" dirty="0"/>
              <a:t>Journal of the Royal Statistical Society: Series B (Methodological)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(1), 289-300.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Benjamini</a:t>
            </a:r>
            <a:r>
              <a:rPr lang="en-US" dirty="0"/>
              <a:t>, Y., &amp; Hochberg, Y. (2000). On the adaptive control of the false discovery rate in multiple testing with independent statistics. </a:t>
            </a:r>
            <a:r>
              <a:rPr lang="en-US" i="1" dirty="0"/>
              <a:t>Journal of Educational and Behavioral Statistics</a:t>
            </a:r>
            <a:r>
              <a:rPr lang="en-US" dirty="0"/>
              <a:t>, </a:t>
            </a:r>
            <a:r>
              <a:rPr lang="en-US" i="1" dirty="0"/>
              <a:t>25</a:t>
            </a:r>
            <a:r>
              <a:rPr lang="en-US" dirty="0"/>
              <a:t>(1), 60-83.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Efron</a:t>
            </a:r>
            <a:r>
              <a:rPr lang="en-US" dirty="0"/>
              <a:t>, B. (2005). Local false discovery rates.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Efron</a:t>
            </a:r>
            <a:r>
              <a:rPr lang="en-US" dirty="0"/>
              <a:t>, B., </a:t>
            </a:r>
            <a:r>
              <a:rPr lang="en-US" dirty="0" err="1"/>
              <a:t>Tibshirani</a:t>
            </a:r>
            <a:r>
              <a:rPr lang="en-US" dirty="0"/>
              <a:t>, R., </a:t>
            </a:r>
            <a:r>
              <a:rPr lang="en-US" dirty="0" err="1"/>
              <a:t>Storey</a:t>
            </a:r>
            <a:r>
              <a:rPr lang="en-US" dirty="0"/>
              <a:t>, J. D., &amp; </a:t>
            </a:r>
            <a:r>
              <a:rPr lang="en-US" dirty="0" err="1"/>
              <a:t>Tusher</a:t>
            </a:r>
            <a:r>
              <a:rPr lang="en-US" dirty="0"/>
              <a:t>, V. (2001). Empirical Bayes analysis of a microarray experiment. </a:t>
            </a:r>
            <a:r>
              <a:rPr lang="en-US" i="1" dirty="0"/>
              <a:t>Journal of the American Statistical Association</a:t>
            </a:r>
            <a:r>
              <a:rPr lang="en-US" dirty="0"/>
              <a:t>, </a:t>
            </a:r>
            <a:r>
              <a:rPr lang="en-US" i="1" dirty="0"/>
              <a:t>96</a:t>
            </a:r>
            <a:r>
              <a:rPr lang="en-US" dirty="0"/>
              <a:t>(456), 1151-1160.</a:t>
            </a:r>
          </a:p>
          <a:p>
            <a:pPr>
              <a:lnSpc>
                <a:spcPct val="170000"/>
              </a:lnSpc>
            </a:pPr>
            <a:r>
              <a:rPr lang="en-US" dirty="0"/>
              <a:t>Sun, W., &amp; Cai, T. T. (2007). Oracle and adaptive compound decision rules for false discovery rate control. </a:t>
            </a:r>
            <a:r>
              <a:rPr lang="en-US" i="1" dirty="0"/>
              <a:t>Journal of the American Statistical Association</a:t>
            </a:r>
            <a:r>
              <a:rPr lang="en-US" dirty="0"/>
              <a:t>, </a:t>
            </a:r>
            <a:r>
              <a:rPr lang="en-US" i="1" dirty="0"/>
              <a:t>102</a:t>
            </a:r>
            <a:r>
              <a:rPr lang="en-US" dirty="0"/>
              <a:t>(479), 901-912.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0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3D90-5756-A14D-895A-2B15196F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Simulation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311A-8930-7343-B823-44387D4A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3513-19BB-994C-9ACD-F5EDF21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Properties of </a:t>
            </a:r>
            <a:r>
              <a:rPr lang="en-US" dirty="0" err="1"/>
              <a:t>Lfdr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32085-86AA-FC4A-B7F5-2A5DC8FB1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testing is a classification problem</a:t>
                </a:r>
              </a:p>
              <a:p>
                <a:r>
                  <a:rPr lang="en-US" dirty="0" err="1"/>
                  <a:t>Lfdr</a:t>
                </a:r>
                <a:r>
                  <a:rPr lang="en-US" dirty="0"/>
                  <a:t> is the oracle statistic that maximizes power when controlling FDR</a:t>
                </a:r>
              </a:p>
              <a:p>
                <a:r>
                  <a:rPr lang="en-US" dirty="0"/>
                  <a:t>On average, </a:t>
                </a:r>
                <a:r>
                  <a:rPr lang="en-US" dirty="0" err="1"/>
                  <a:t>Lfdr</a:t>
                </a:r>
                <a:r>
                  <a:rPr lang="en-US" dirty="0"/>
                  <a:t> is more powerful than BH methods</a:t>
                </a:r>
              </a:p>
              <a:p>
                <a:r>
                  <a:rPr lang="en-US" dirty="0"/>
                  <a:t>Has a “local” interpretation for each </a:t>
                </a:r>
              </a:p>
              <a:p>
                <a:r>
                  <a:rPr lang="en-US" dirty="0"/>
                  <a:t>Uses both “local” information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and global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context for the rejection region to be asymmetric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32085-86AA-FC4A-B7F5-2A5DC8FB1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835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C432-6295-4E49-B1BD-5DCFCDFA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452A-C9D0-8949-B883-1E8B5F1E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4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D5E3-70D9-F040-97FE-59DB37AD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3389F-531D-124B-A800-5F1B85BCE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397361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Single hypothesis test of the mean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standard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-test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𝐶𝑡𝑟𝑙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𝑡𝑟𝑡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𝑇𝑟𝑡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𝐶𝑡𝑟𝑙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𝐶𝑡𝑟𝑙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Overall difference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𝐴𝑐𝑐𝑒𝑝𝑡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(traditionally 0.05)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3389F-531D-124B-A800-5F1B85BCE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397361" cy="4351338"/>
              </a:xfrm>
              <a:blipFill>
                <a:blip r:embed="rId4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184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5C24-CBC2-8247-8143-BB923C2A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3471F-61F2-A149-BA06-88D259CDA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Instead of one test we have many simultaneous tests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𝐴𝑐𝑐𝑒𝑝𝑡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would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inflated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rates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 have 2926 simultaneous tests in the case study!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independent, we would expect to make on 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incorrect conclusions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hypothesis tests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 average, 293 false discoveries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level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False discovery: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𝐴𝑐𝑐𝑒𝑝𝑡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3471F-61F2-A149-BA06-88D259CDA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477-02E6-044A-B0D3-9C20E3D5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measures to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A4B6-A941-0F42-B95D-C0D279EC3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Family-wise error rate (FWER)</a:t>
                </a:r>
              </a:p>
              <a:p>
                <a:pPr lvl="1"/>
                <a:r>
                  <a:rPr lang="en-US" dirty="0"/>
                  <a:t>Probability of making </a:t>
                </a:r>
                <a:r>
                  <a:rPr lang="en-US" b="1" dirty="0"/>
                  <a:t>any </a:t>
                </a:r>
                <a:r>
                  <a:rPr lang="en-US" dirty="0"/>
                  <a:t>false discoveries is controlled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 on average,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False Discovery Rate (FDR)</a:t>
                </a:r>
              </a:p>
              <a:p>
                <a:pPr lvl="1"/>
                <a:r>
                  <a:rPr lang="en-US" b="1" dirty="0"/>
                  <a:t>Total proportion </a:t>
                </a:r>
                <a:r>
                  <a:rPr lang="en-US" dirty="0"/>
                  <a:t>of false discoveries is controlled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less restrictive especially for a large number of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A4B6-A941-0F42-B95D-C0D279EC3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CC2189F-0532-DB45-9B4E-AD5D5E0057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315606"/>
                  </p:ext>
                </p:extLst>
              </p:nvPr>
            </p:nvGraphicFramePr>
            <p:xfrm>
              <a:off x="2930220" y="4857181"/>
              <a:ext cx="633156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151">
                      <a:extLst>
                        <a:ext uri="{9D8B030D-6E8A-4147-A177-3AD203B41FA5}">
                          <a16:colId xmlns:a16="http://schemas.microsoft.com/office/drawing/2014/main" val="1169531870"/>
                        </a:ext>
                      </a:extLst>
                    </a:gridCol>
                    <a:gridCol w="1664044">
                      <a:extLst>
                        <a:ext uri="{9D8B030D-6E8A-4147-A177-3AD203B41FA5}">
                          <a16:colId xmlns:a16="http://schemas.microsoft.com/office/drawing/2014/main" val="3877966997"/>
                        </a:ext>
                      </a:extLst>
                    </a:gridCol>
                    <a:gridCol w="1775751">
                      <a:extLst>
                        <a:ext uri="{9D8B030D-6E8A-4147-A177-3AD203B41FA5}">
                          <a16:colId xmlns:a16="http://schemas.microsoft.com/office/drawing/2014/main" val="1491355294"/>
                        </a:ext>
                      </a:extLst>
                    </a:gridCol>
                    <a:gridCol w="1639614">
                      <a:extLst>
                        <a:ext uri="{9D8B030D-6E8A-4147-A177-3AD203B41FA5}">
                          <a16:colId xmlns:a16="http://schemas.microsoft.com/office/drawing/2014/main" val="1383352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Conclusion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Declared Nonsignificant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Declared Significant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6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 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V </a:t>
                          </a:r>
                          <a:r>
                            <a:rPr lang="en-US" b="0" dirty="0"/>
                            <a:t>(Type 1 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479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 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T </a:t>
                          </a:r>
                          <a:r>
                            <a:rPr lang="en-US" b="0" dirty="0"/>
                            <a:t>(Type 2 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611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R </a:t>
                          </a:r>
                          <a:r>
                            <a:rPr lang="en-US" b="0" dirty="0"/>
                            <a:t>(Discoveries)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(Total</a:t>
                          </a:r>
                          <a:r>
                            <a:rPr lang="en-US" b="0" baseline="0" dirty="0"/>
                            <a:t> tests)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72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CC2189F-0532-DB45-9B4E-AD5D5E0057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315606"/>
                  </p:ext>
                </p:extLst>
              </p:nvPr>
            </p:nvGraphicFramePr>
            <p:xfrm>
              <a:off x="2930220" y="4857181"/>
              <a:ext cx="633156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151">
                      <a:extLst>
                        <a:ext uri="{9D8B030D-6E8A-4147-A177-3AD203B41FA5}">
                          <a16:colId xmlns:a16="http://schemas.microsoft.com/office/drawing/2014/main" val="1169531870"/>
                        </a:ext>
                      </a:extLst>
                    </a:gridCol>
                    <a:gridCol w="1664044">
                      <a:extLst>
                        <a:ext uri="{9D8B030D-6E8A-4147-A177-3AD203B41FA5}">
                          <a16:colId xmlns:a16="http://schemas.microsoft.com/office/drawing/2014/main" val="3877966997"/>
                        </a:ext>
                      </a:extLst>
                    </a:gridCol>
                    <a:gridCol w="1775751">
                      <a:extLst>
                        <a:ext uri="{9D8B030D-6E8A-4147-A177-3AD203B41FA5}">
                          <a16:colId xmlns:a16="http://schemas.microsoft.com/office/drawing/2014/main" val="1491355294"/>
                        </a:ext>
                      </a:extLst>
                    </a:gridCol>
                    <a:gridCol w="1639614">
                      <a:extLst>
                        <a:ext uri="{9D8B030D-6E8A-4147-A177-3AD203B41FA5}">
                          <a16:colId xmlns:a16="http://schemas.microsoft.com/office/drawing/2014/main" val="1383352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Conclusion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Declared Nonsignificant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Declared Significant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64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 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V </a:t>
                          </a:r>
                          <a:r>
                            <a:rPr lang="en-US" b="0" dirty="0"/>
                            <a:t>(Type 1 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372" t="-182759" r="-155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479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 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T </a:t>
                          </a:r>
                          <a:r>
                            <a:rPr lang="en-US" b="0" dirty="0"/>
                            <a:t>(Type 2 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372" t="-273333" r="-155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611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R </a:t>
                          </a:r>
                          <a:r>
                            <a:rPr lang="en-US" b="0" dirty="0"/>
                            <a:t>(Discoveries)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372" t="-386207" r="-1550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372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90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CDF0-0A97-AE40-9185-166202B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methods to correct inflated error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A2F14-2A41-B54E-A58C-8C907A744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944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Bonferroni correction: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𝐴𝑐𝑐𝑒𝑝𝑡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m total hypotheses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Controls FWER &lt;&lt; FDR, but far far too conservative for large 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Benjamini</a:t>
                </a:r>
                <a:r>
                  <a:rPr lang="en-US" dirty="0"/>
                  <a:t>-Hochberg correction (1995, 2000):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hypotheses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/>
                  <a:t> ordered p-value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Pretty standard correction for people that use FDR methods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A2F14-2A41-B54E-A58C-8C907A744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94407" cy="4351338"/>
              </a:xfrm>
              <a:blipFill>
                <a:blip r:embed="rId3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8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72B6-3651-2545-966B-928CA80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discovery rate (</a:t>
            </a:r>
            <a:r>
              <a:rPr lang="en-US" dirty="0" err="1"/>
              <a:t>Lfdr</a:t>
            </a:r>
            <a:r>
              <a:rPr lang="en-US" dirty="0"/>
              <a:t>) (Sun &amp; Cai, 2007)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FEAED-57A1-7845-947C-FC233E4DA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b="0" dirty="0">
                    <a:latin typeface="Cambria Math" panose="02040503050406030204" pitchFamily="18" charset="0"/>
                  </a:rPr>
                  <a:t>Lfdr statistic is a Bayesian interpretation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b="0" dirty="0">
                    <a:latin typeface="Cambria Math" panose="02040503050406030204" pitchFamily="18" charset="0"/>
                  </a:rPr>
                  <a:t>For the tru</a:t>
                </a:r>
                <a:r>
                  <a:rPr lang="en-US" dirty="0">
                    <a:latin typeface="Cambria Math" panose="02040503050406030204" pitchFamily="18" charset="0"/>
                  </a:rPr>
                  <a:t>e null status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lang="en-US" b="0" dirty="0">
                    <a:latin typeface="Cambria Math" panose="02040503050406030204" pitchFamily="18" charset="0"/>
                  </a:rPr>
                  <a:t>For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𝐿𝑓𝑑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𝐿𝑓𝑑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hypotheses for ordered </a:t>
                </a:r>
                <a:r>
                  <a:rPr lang="en-US" dirty="0" err="1"/>
                  <a:t>Lfdr</a:t>
                </a:r>
                <a:r>
                  <a:rPr lang="en-US" dirty="0"/>
                  <a:t> statistics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FEAED-57A1-7845-947C-FC233E4DA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b="-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8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7D9-7DB7-434F-B101-3690C2D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equine synovial fluid metabolomics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A7FA-DCF3-E244-8842-9382D8D5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Collaborators Ron June and Katie Steward in Mechanical &amp; Industrial Engineering brought a consulting seminar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 Horses were treated in right knee with </a:t>
            </a:r>
            <a:r>
              <a:rPr lang="en-US" dirty="0" err="1"/>
              <a:t>flavopiridol</a:t>
            </a:r>
            <a:r>
              <a:rPr lang="en-US" dirty="0"/>
              <a:t> and left knee with saline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Followed up one week later to see if there are differences in metabolomics between treatment and control legs (arms? lmao)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4730 metabolites detected at least 3 times, 2926 metabolites detected all 8 times</a:t>
            </a:r>
          </a:p>
        </p:txBody>
      </p:sp>
    </p:spTree>
    <p:extLst>
      <p:ext uri="{BB962C8B-B14F-4D97-AF65-F5344CB8AC3E}">
        <p14:creationId xmlns:p14="http://schemas.microsoft.com/office/powerpoint/2010/main" val="14258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F181-20AE-3D4F-9E83-C348313D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FD20-BE96-F049-8F7F-53085016C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972" y="1825623"/>
                <a:ext cx="6949273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Simple Treatment-Control t-test analysis gives 981 metabolite discoveries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Using </a:t>
                </a:r>
                <a:r>
                  <a:rPr lang="en-US" dirty="0" err="1"/>
                  <a:t>Benjamini</a:t>
                </a:r>
                <a:r>
                  <a:rPr lang="en-US" dirty="0"/>
                  <a:t>-Hochberg correction, 757 metabolites were labeled discoveries, and on average only 76 (0.1*757) of those are null results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Lfdr</a:t>
                </a:r>
                <a:r>
                  <a:rPr lang="en-US" dirty="0"/>
                  <a:t>: 793 metabolites were discovered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giggles, Bonferroni: 92 discoveries, but there is only a 10% chance that any of those are null results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FD20-BE96-F049-8F7F-53085016C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972" y="1825623"/>
                <a:ext cx="6949273" cy="4351338"/>
              </a:xfrm>
              <a:blipFill>
                <a:blip r:embed="rId2"/>
                <a:stretch>
                  <a:fillRect l="-1275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E7EE90-92C3-514A-9E28-EA5B15F7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27308"/>
              </p:ext>
            </p:extLst>
          </p:nvPr>
        </p:nvGraphicFramePr>
        <p:xfrm>
          <a:off x="7573289" y="2631311"/>
          <a:ext cx="4255390" cy="273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2">
                  <a:extLst>
                    <a:ext uri="{9D8B030D-6E8A-4147-A177-3AD203B41FA5}">
                      <a16:colId xmlns:a16="http://schemas.microsoft.com/office/drawing/2014/main" val="194075489"/>
                    </a:ext>
                  </a:extLst>
                </a:gridCol>
                <a:gridCol w="579311">
                  <a:extLst>
                    <a:ext uri="{9D8B030D-6E8A-4147-A177-3AD203B41FA5}">
                      <a16:colId xmlns:a16="http://schemas.microsoft.com/office/drawing/2014/main" val="3384189568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1837236802"/>
                    </a:ext>
                  </a:extLst>
                </a:gridCol>
                <a:gridCol w="1303973">
                  <a:extLst>
                    <a:ext uri="{9D8B030D-6E8A-4147-A177-3AD203B41FA5}">
                      <a16:colId xmlns:a16="http://schemas.microsoft.com/office/drawing/2014/main" val="535171413"/>
                    </a:ext>
                  </a:extLst>
                </a:gridCol>
                <a:gridCol w="1384681">
                  <a:extLst>
                    <a:ext uri="{9D8B030D-6E8A-4147-A177-3AD203B41FA5}">
                      <a16:colId xmlns:a16="http://schemas.microsoft.com/office/drawing/2014/main" val="3239830239"/>
                    </a:ext>
                  </a:extLst>
                </a:gridCol>
              </a:tblGrid>
              <a:tr h="605097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Number of discoveries</a:t>
                      </a: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</a:endParaRP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485451790"/>
                  </a:ext>
                </a:extLst>
              </a:tr>
              <a:tr h="6050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𝛂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Lfdr</a:t>
                      </a:r>
                      <a:endParaRPr lang="en-US" sz="2000" b="1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BH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Bonferroni</a:t>
                      </a: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Unadjusted</a:t>
                      </a: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1875337206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318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340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429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88088815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582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577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05882048"/>
                  </a:ext>
                </a:extLst>
              </a:tr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10%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793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981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171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1FF-3EED-7741-ACAC-7B48BD26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7A4E-2AAB-DB46-BC32-4FB8F371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For this project: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Cluster analysis to see which metabolites are similar and see how the discoveries cluster. Maybe there is something interesting to see there?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Ex. Metabolites in “X” cluster are relating to a certain trait, and 90% of those are significant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Re-convene with Dr. June and Dr. Steward. Their software returned 238 discoveries, so not sure what it uses?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Impute and use metabolites with missing or below detection limit values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Study design of equine synovial fluid was more complicated, and we threw away information to make it easier.</a:t>
            </a:r>
          </a:p>
          <a:p>
            <a:pPr>
              <a:lnSpc>
                <a:spcPct val="160000"/>
              </a:lnSpc>
            </a:pPr>
            <a:r>
              <a:rPr lang="en-US" dirty="0"/>
              <a:t>General future work:	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Use informative priors to try to increase number of discoveries while still controlling FDR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Each test is (probably) not independent, and there is not a </a:t>
            </a:r>
            <a:r>
              <a:rPr lang="en-US" dirty="0" err="1"/>
              <a:t>Lfdr</a:t>
            </a:r>
            <a:r>
              <a:rPr lang="en-US" dirty="0"/>
              <a:t>-based solution to that. I have shown in simulations that the FDR is not controlled under dependence</a:t>
            </a:r>
          </a:p>
        </p:txBody>
      </p:sp>
    </p:spTree>
    <p:extLst>
      <p:ext uri="{BB962C8B-B14F-4D97-AF65-F5344CB8AC3E}">
        <p14:creationId xmlns:p14="http://schemas.microsoft.com/office/powerpoint/2010/main" val="751781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991</Words>
  <Application>Microsoft Macintosh PowerPoint</Application>
  <PresentationFormat>Widescreen</PresentationFormat>
  <Paragraphs>114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Local false discovery rate control in a case study of synovial fluid metabolomics </vt:lpstr>
      <vt:lpstr>Hypothesis testing review</vt:lpstr>
      <vt:lpstr>Multiple hypothesis tests</vt:lpstr>
      <vt:lpstr>Error measures to control</vt:lpstr>
      <vt:lpstr>Typical methods to correct inflated error rates</vt:lpstr>
      <vt:lpstr>Local false discovery rate (Lfdr) (Sun &amp; Cai, 2007)</vt:lpstr>
      <vt:lpstr>Case study: equine synovial fluid metabolomics</vt:lpstr>
      <vt:lpstr>Results</vt:lpstr>
      <vt:lpstr>Future work</vt:lpstr>
      <vt:lpstr>References</vt:lpstr>
      <vt:lpstr>Appendix: Simulation study results</vt:lpstr>
      <vt:lpstr>Appendix: Properties of Lfdr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false discovery rate control in a case study of synovial fluid metabolomics </dc:title>
  <dc:creator>Demorest, Connor</dc:creator>
  <cp:lastModifiedBy>Demorest, Connor</cp:lastModifiedBy>
  <cp:revision>8</cp:revision>
  <dcterms:created xsi:type="dcterms:W3CDTF">2022-03-21T18:14:42Z</dcterms:created>
  <dcterms:modified xsi:type="dcterms:W3CDTF">2022-03-24T00:56:16Z</dcterms:modified>
</cp:coreProperties>
</file>