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7" r:id="rId4"/>
    <p:sldId id="271" r:id="rId5"/>
    <p:sldId id="258" r:id="rId6"/>
    <p:sldId id="269" r:id="rId7"/>
    <p:sldId id="268" r:id="rId8"/>
    <p:sldId id="262" r:id="rId9"/>
    <p:sldId id="265" r:id="rId10"/>
    <p:sldId id="270" r:id="rId11"/>
    <p:sldId id="264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561C09C-FF75-B19F-9DD7-04B60CC014F0}" name="Demorest, Connor" initials="DC" userId="S::k19b215@msu.montana.edu::4a1114f0-064f-4500-b756-81ec071c42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6BE678-F8EE-D54E-91CA-741599DF449C}" v="952" dt="2022-03-31T20:56:55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55"/>
    <p:restoredTop sz="94677"/>
  </p:normalViewPr>
  <p:slideViewPr>
    <p:cSldViewPr snapToGrid="0" snapToObjects="1">
      <p:cViewPr varScale="1">
        <p:scale>
          <a:sx n="155" d="100"/>
          <a:sy n="155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orest, Connor" userId="4a1114f0-064f-4500-b756-81ec071c4290" providerId="ADAL" clId="{74D3A55D-C91C-CF47-B7F1-EB8FBF134E90}"/>
    <pc:docChg chg="undo custSel delSld modSld sldOrd">
      <pc:chgData name="Demorest, Connor" userId="4a1114f0-064f-4500-b756-81ec071c4290" providerId="ADAL" clId="{74D3A55D-C91C-CF47-B7F1-EB8FBF134E90}" dt="2022-03-29T20:45:40.662" v="481" actId="767"/>
      <pc:docMkLst>
        <pc:docMk/>
      </pc:docMkLst>
      <pc:sldChg chg="addSp delSp modSp mod addCm">
        <pc:chgData name="Demorest, Connor" userId="4a1114f0-064f-4500-b756-81ec071c4290" providerId="ADAL" clId="{74D3A55D-C91C-CF47-B7F1-EB8FBF134E90}" dt="2022-03-29T20:26:39.237" v="440"/>
        <pc:sldMkLst>
          <pc:docMk/>
          <pc:sldMk cId="1714861321" sldId="258"/>
        </pc:sldMkLst>
        <pc:spChg chg="mod">
          <ac:chgData name="Demorest, Connor" userId="4a1114f0-064f-4500-b756-81ec071c4290" providerId="ADAL" clId="{74D3A55D-C91C-CF47-B7F1-EB8FBF134E90}" dt="2022-03-29T20:22:20.597" v="429" actId="14100"/>
          <ac:spMkLst>
            <pc:docMk/>
            <pc:sldMk cId="1714861321" sldId="258"/>
            <ac:spMk id="2" creationId="{D604CDF0-0A97-AE40-9185-166202B6A85F}"/>
          </ac:spMkLst>
        </pc:spChg>
        <pc:spChg chg="mod">
          <ac:chgData name="Demorest, Connor" userId="4a1114f0-064f-4500-b756-81ec071c4290" providerId="ADAL" clId="{74D3A55D-C91C-CF47-B7F1-EB8FBF134E90}" dt="2022-03-29T18:28:17.290" v="414" actId="27636"/>
          <ac:spMkLst>
            <pc:docMk/>
            <pc:sldMk cId="1714861321" sldId="258"/>
            <ac:spMk id="3" creationId="{DD1A2F14-2A41-B54E-A58C-8C907A744D5D}"/>
          </ac:spMkLst>
        </pc:spChg>
        <pc:picChg chg="add del mod">
          <ac:chgData name="Demorest, Connor" userId="4a1114f0-064f-4500-b756-81ec071c4290" providerId="ADAL" clId="{74D3A55D-C91C-CF47-B7F1-EB8FBF134E90}" dt="2022-03-29T20:22:01.662" v="423" actId="478"/>
          <ac:picMkLst>
            <pc:docMk/>
            <pc:sldMk cId="1714861321" sldId="258"/>
            <ac:picMk id="5" creationId="{4C2FD4BE-B62B-994A-ADE2-D177E06E107E}"/>
          </ac:picMkLst>
        </pc:picChg>
        <pc:picChg chg="add mod">
          <ac:chgData name="Demorest, Connor" userId="4a1114f0-064f-4500-b756-81ec071c4290" providerId="ADAL" clId="{74D3A55D-C91C-CF47-B7F1-EB8FBF134E90}" dt="2022-03-29T20:26:39.237" v="440"/>
          <ac:picMkLst>
            <pc:docMk/>
            <pc:sldMk cId="1714861321" sldId="258"/>
            <ac:picMk id="5" creationId="{644CAAB5-CC19-7541-B5E7-7B2BCE0E42B6}"/>
          </ac:picMkLst>
        </pc:picChg>
        <pc:picChg chg="add del mod">
          <ac:chgData name="Demorest, Connor" userId="4a1114f0-064f-4500-b756-81ec071c4290" providerId="ADAL" clId="{74D3A55D-C91C-CF47-B7F1-EB8FBF134E90}" dt="2022-03-29T20:22:53.435" v="433" actId="478"/>
          <ac:picMkLst>
            <pc:docMk/>
            <pc:sldMk cId="1714861321" sldId="258"/>
            <ac:picMk id="7" creationId="{6157AA90-5CC5-FA4F-BE64-C7B2613AB1A0}"/>
          </ac:picMkLst>
        </pc:picChg>
        <pc:picChg chg="add mod">
          <ac:chgData name="Demorest, Connor" userId="4a1114f0-064f-4500-b756-81ec071c4290" providerId="ADAL" clId="{74D3A55D-C91C-CF47-B7F1-EB8FBF134E90}" dt="2022-03-29T20:23:34.527" v="439" actId="14100"/>
          <ac:picMkLst>
            <pc:docMk/>
            <pc:sldMk cId="1714861321" sldId="258"/>
            <ac:picMk id="9" creationId="{7BE4F9AA-72DC-4F41-8842-CB126282063F}"/>
          </ac:picMkLst>
        </pc:picChg>
      </pc:sldChg>
      <pc:sldChg chg="del">
        <pc:chgData name="Demorest, Connor" userId="4a1114f0-064f-4500-b756-81ec071c4290" providerId="ADAL" clId="{74D3A55D-C91C-CF47-B7F1-EB8FBF134E90}" dt="2022-03-28T21:49:56.416" v="26" actId="2696"/>
        <pc:sldMkLst>
          <pc:docMk/>
          <pc:sldMk cId="3419081885" sldId="260"/>
        </pc:sldMkLst>
      </pc:sldChg>
      <pc:sldChg chg="addSp modSp mod addCm modCm">
        <pc:chgData name="Demorest, Connor" userId="4a1114f0-064f-4500-b756-81ec071c4290" providerId="ADAL" clId="{74D3A55D-C91C-CF47-B7F1-EB8FBF134E90}" dt="2022-03-29T20:45:40.662" v="481" actId="767"/>
        <pc:sldMkLst>
          <pc:docMk/>
          <pc:sldMk cId="1425827034" sldId="261"/>
        </pc:sldMkLst>
        <pc:spChg chg="mod">
          <ac:chgData name="Demorest, Connor" userId="4a1114f0-064f-4500-b756-81ec071c4290" providerId="ADAL" clId="{74D3A55D-C91C-CF47-B7F1-EB8FBF134E90}" dt="2022-03-29T18:25:51.491" v="360" actId="27636"/>
          <ac:spMkLst>
            <pc:docMk/>
            <pc:sldMk cId="1425827034" sldId="261"/>
            <ac:spMk id="3" creationId="{965CA7FA-DCF3-E244-8842-9382D8D54EAD}"/>
          </ac:spMkLst>
        </pc:spChg>
        <pc:spChg chg="add mod">
          <ac:chgData name="Demorest, Connor" userId="4a1114f0-064f-4500-b756-81ec071c4290" providerId="ADAL" clId="{74D3A55D-C91C-CF47-B7F1-EB8FBF134E90}" dt="2022-03-29T18:27:20.237" v="389" actId="1076"/>
          <ac:spMkLst>
            <pc:docMk/>
            <pc:sldMk cId="1425827034" sldId="261"/>
            <ac:spMk id="10" creationId="{205E88EF-7CFA-5542-AF36-7EB0383B11EB}"/>
          </ac:spMkLst>
        </pc:spChg>
        <pc:spChg chg="add mod">
          <ac:chgData name="Demorest, Connor" userId="4a1114f0-064f-4500-b756-81ec071c4290" providerId="ADAL" clId="{74D3A55D-C91C-CF47-B7F1-EB8FBF134E90}" dt="2022-03-29T18:27:42.187" v="411" actId="1076"/>
          <ac:spMkLst>
            <pc:docMk/>
            <pc:sldMk cId="1425827034" sldId="261"/>
            <ac:spMk id="11" creationId="{DF5EEA74-73F0-9245-A53A-FD4D5C814545}"/>
          </ac:spMkLst>
        </pc:spChg>
        <pc:spChg chg="add mod">
          <ac:chgData name="Demorest, Connor" userId="4a1114f0-064f-4500-b756-81ec071c4290" providerId="ADAL" clId="{74D3A55D-C91C-CF47-B7F1-EB8FBF134E90}" dt="2022-03-29T20:45:40.662" v="481" actId="767"/>
          <ac:spMkLst>
            <pc:docMk/>
            <pc:sldMk cId="1425827034" sldId="261"/>
            <ac:spMk id="14" creationId="{A88327B7-C294-C64B-9545-9DF6ABCF4F7F}"/>
          </ac:spMkLst>
        </pc:spChg>
        <pc:picChg chg="add mod">
          <ac:chgData name="Demorest, Connor" userId="4a1114f0-064f-4500-b756-81ec071c4290" providerId="ADAL" clId="{74D3A55D-C91C-CF47-B7F1-EB8FBF134E90}" dt="2022-03-29T18:26:04.364" v="365" actId="1076"/>
          <ac:picMkLst>
            <pc:docMk/>
            <pc:sldMk cId="1425827034" sldId="261"/>
            <ac:picMk id="4" creationId="{066A751A-E7A8-0243-95B6-904DDFFFDD03}"/>
          </ac:picMkLst>
        </pc:picChg>
        <pc:cxnChg chg="add mod">
          <ac:chgData name="Demorest, Connor" userId="4a1114f0-064f-4500-b756-81ec071c4290" providerId="ADAL" clId="{74D3A55D-C91C-CF47-B7F1-EB8FBF134E90}" dt="2022-03-29T18:26:44.397" v="368" actId="17032"/>
          <ac:cxnSpMkLst>
            <pc:docMk/>
            <pc:sldMk cId="1425827034" sldId="261"/>
            <ac:cxnSpMk id="6" creationId="{831C14C6-24A4-C243-9D0F-C522F12C0A19}"/>
          </ac:cxnSpMkLst>
        </pc:cxnChg>
        <pc:cxnChg chg="add mod">
          <ac:chgData name="Demorest, Connor" userId="4a1114f0-064f-4500-b756-81ec071c4290" providerId="ADAL" clId="{74D3A55D-C91C-CF47-B7F1-EB8FBF134E90}" dt="2022-03-29T18:26:55.626" v="372" actId="14100"/>
          <ac:cxnSpMkLst>
            <pc:docMk/>
            <pc:sldMk cId="1425827034" sldId="261"/>
            <ac:cxnSpMk id="7" creationId="{7A939ADB-A800-3D43-9CC0-787385DEE918}"/>
          </ac:cxnSpMkLst>
        </pc:cxnChg>
        <pc:cxnChg chg="add mod">
          <ac:chgData name="Demorest, Connor" userId="4a1114f0-064f-4500-b756-81ec071c4290" providerId="ADAL" clId="{74D3A55D-C91C-CF47-B7F1-EB8FBF134E90}" dt="2022-03-29T20:45:11.493" v="479"/>
          <ac:cxnSpMkLst>
            <pc:docMk/>
            <pc:sldMk cId="1425827034" sldId="261"/>
            <ac:cxnSpMk id="9" creationId="{E65A7858-721D-EA4C-8155-F5F55CCC27EF}"/>
          </ac:cxnSpMkLst>
        </pc:cxnChg>
        <pc:cxnChg chg="add mod">
          <ac:chgData name="Demorest, Connor" userId="4a1114f0-064f-4500-b756-81ec071c4290" providerId="ADAL" clId="{74D3A55D-C91C-CF47-B7F1-EB8FBF134E90}" dt="2022-03-29T20:45:22.725" v="480"/>
          <ac:cxnSpMkLst>
            <pc:docMk/>
            <pc:sldMk cId="1425827034" sldId="261"/>
            <ac:cxnSpMk id="12" creationId="{F776D721-21A4-3440-8C80-CE94ACC5D0E4}"/>
          </ac:cxnSpMkLst>
        </pc:cxnChg>
      </pc:sldChg>
      <pc:sldChg chg="ord">
        <pc:chgData name="Demorest, Connor" userId="4a1114f0-064f-4500-b756-81ec071c4290" providerId="ADAL" clId="{74D3A55D-C91C-CF47-B7F1-EB8FBF134E90}" dt="2022-03-28T21:49:51.443" v="25" actId="20578"/>
        <pc:sldMkLst>
          <pc:docMk/>
          <pc:sldMk cId="1588534789" sldId="263"/>
        </pc:sldMkLst>
      </pc:sldChg>
      <pc:sldChg chg="modSp mod">
        <pc:chgData name="Demorest, Connor" userId="4a1114f0-064f-4500-b756-81ec071c4290" providerId="ADAL" clId="{74D3A55D-C91C-CF47-B7F1-EB8FBF134E90}" dt="2022-03-29T20:38:26.970" v="446" actId="20577"/>
        <pc:sldMkLst>
          <pc:docMk/>
          <pc:sldMk cId="2276083595" sldId="264"/>
        </pc:sldMkLst>
        <pc:spChg chg="mod">
          <ac:chgData name="Demorest, Connor" userId="4a1114f0-064f-4500-b756-81ec071c4290" providerId="ADAL" clId="{74D3A55D-C91C-CF47-B7F1-EB8FBF134E90}" dt="2022-03-28T21:50:18.802" v="50" actId="20577"/>
          <ac:spMkLst>
            <pc:docMk/>
            <pc:sldMk cId="2276083595" sldId="264"/>
            <ac:spMk id="2" creationId="{CFD73513-19BB-994C-9ACD-F5EDF21119DF}"/>
          </ac:spMkLst>
        </pc:spChg>
        <pc:spChg chg="mod">
          <ac:chgData name="Demorest, Connor" userId="4a1114f0-064f-4500-b756-81ec071c4290" providerId="ADAL" clId="{74D3A55D-C91C-CF47-B7F1-EB8FBF134E90}" dt="2022-03-29T20:38:26.970" v="446" actId="20577"/>
          <ac:spMkLst>
            <pc:docMk/>
            <pc:sldMk cId="2276083595" sldId="264"/>
            <ac:spMk id="3" creationId="{05A32085-86AA-FC4A-B7F5-2A5DC8FB1E41}"/>
          </ac:spMkLst>
        </pc:spChg>
      </pc:sldChg>
      <pc:sldChg chg="modSp addCm">
        <pc:chgData name="Demorest, Connor" userId="4a1114f0-064f-4500-b756-81ec071c4290" providerId="ADAL" clId="{74D3A55D-C91C-CF47-B7F1-EB8FBF134E90}" dt="2022-03-29T20:40:27.612" v="478" actId="20577"/>
        <pc:sldMkLst>
          <pc:docMk/>
          <pc:sldMk cId="3045590158" sldId="268"/>
        </pc:sldMkLst>
        <pc:spChg chg="mod">
          <ac:chgData name="Demorest, Connor" userId="4a1114f0-064f-4500-b756-81ec071c4290" providerId="ADAL" clId="{74D3A55D-C91C-CF47-B7F1-EB8FBF134E90}" dt="2022-03-29T20:40:27.612" v="478" actId="20577"/>
          <ac:spMkLst>
            <pc:docMk/>
            <pc:sldMk cId="3045590158" sldId="268"/>
            <ac:spMk id="3" creationId="{1D3FFD20-BE96-F049-8F7F-53085016CB3F}"/>
          </ac:spMkLst>
        </pc:spChg>
        <pc:graphicFrameChg chg="mod">
          <ac:chgData name="Demorest, Connor" userId="4a1114f0-064f-4500-b756-81ec071c4290" providerId="ADAL" clId="{74D3A55D-C91C-CF47-B7F1-EB8FBF134E90}" dt="2022-03-29T20:36:38.388" v="442"/>
          <ac:graphicFrameMkLst>
            <pc:docMk/>
            <pc:sldMk cId="3045590158" sldId="268"/>
            <ac:graphicFrameMk id="4" creationId="{C1E7EE90-92C3-514A-9E28-EA5B15F7DBCB}"/>
          </ac:graphicFrameMkLst>
        </pc:graphicFrameChg>
      </pc:sldChg>
      <pc:sldChg chg="modSp mod">
        <pc:chgData name="Demorest, Connor" userId="4a1114f0-064f-4500-b756-81ec071c4290" providerId="ADAL" clId="{74D3A55D-C91C-CF47-B7F1-EB8FBF134E90}" dt="2022-03-29T05:43:09.657" v="358" actId="20577"/>
        <pc:sldMkLst>
          <pc:docMk/>
          <pc:sldMk cId="4026944355" sldId="269"/>
        </pc:sldMkLst>
        <pc:spChg chg="mod">
          <ac:chgData name="Demorest, Connor" userId="4a1114f0-064f-4500-b756-81ec071c4290" providerId="ADAL" clId="{74D3A55D-C91C-CF47-B7F1-EB8FBF134E90}" dt="2022-03-29T05:43:09.657" v="358" actId="20577"/>
          <ac:spMkLst>
            <pc:docMk/>
            <pc:sldMk cId="4026944355" sldId="269"/>
            <ac:spMk id="3" creationId="{105C31B2-3038-EA47-A3C1-059EBBC66EC9}"/>
          </ac:spMkLst>
        </pc:spChg>
      </pc:sldChg>
    </pc:docChg>
  </pc:docChgLst>
  <pc:docChgLst>
    <pc:chgData name="Demorest, Connor" userId="4a1114f0-064f-4500-b756-81ec071c4290" providerId="ADAL" clId="{9F6BE678-F8EE-D54E-91CA-741599DF449C}"/>
    <pc:docChg chg="undo redo custSel addSld delSld modSld">
      <pc:chgData name="Demorest, Connor" userId="4a1114f0-064f-4500-b756-81ec071c4290" providerId="ADAL" clId="{9F6BE678-F8EE-D54E-91CA-741599DF449C}" dt="2022-03-31T20:57:28.712" v="5432" actId="14100"/>
      <pc:docMkLst>
        <pc:docMk/>
      </pc:docMkLst>
      <pc:sldChg chg="addSp delSp modSp mod setBg addCm delCm modCm">
        <pc:chgData name="Demorest, Connor" userId="4a1114f0-064f-4500-b756-81ec071c4290" providerId="ADAL" clId="{9F6BE678-F8EE-D54E-91CA-741599DF449C}" dt="2022-03-31T18:27:33.202" v="440" actId="113"/>
        <pc:sldMkLst>
          <pc:docMk/>
          <pc:sldMk cId="1714861321" sldId="258"/>
        </pc:sldMkLst>
        <pc:spChg chg="mod">
          <ac:chgData name="Demorest, Connor" userId="4a1114f0-064f-4500-b756-81ec071c4290" providerId="ADAL" clId="{9F6BE678-F8EE-D54E-91CA-741599DF449C}" dt="2022-03-31T17:56:23.290" v="367" actId="26606"/>
          <ac:spMkLst>
            <pc:docMk/>
            <pc:sldMk cId="1714861321" sldId="258"/>
            <ac:spMk id="2" creationId="{D604CDF0-0A97-AE40-9185-166202B6A85F}"/>
          </ac:spMkLst>
        </pc:spChg>
        <pc:spChg chg="mod">
          <ac:chgData name="Demorest, Connor" userId="4a1114f0-064f-4500-b756-81ec071c4290" providerId="ADAL" clId="{9F6BE678-F8EE-D54E-91CA-741599DF449C}" dt="2022-03-31T18:27:33.202" v="440" actId="113"/>
          <ac:spMkLst>
            <pc:docMk/>
            <pc:sldMk cId="1714861321" sldId="258"/>
            <ac:spMk id="3" creationId="{DD1A2F14-2A41-B54E-A58C-8C907A744D5D}"/>
          </ac:spMkLst>
        </pc:spChg>
        <pc:spChg chg="add del">
          <ac:chgData name="Demorest, Connor" userId="4a1114f0-064f-4500-b756-81ec071c4290" providerId="ADAL" clId="{9F6BE678-F8EE-D54E-91CA-741599DF449C}" dt="2022-03-31T17:56:13.195" v="363" actId="26606"/>
          <ac:spMkLst>
            <pc:docMk/>
            <pc:sldMk cId="1714861321" sldId="258"/>
            <ac:spMk id="11" creationId="{4AC6B390-BC59-4F1D-A0EE-D71A92F0A0B2}"/>
          </ac:spMkLst>
        </pc:spChg>
        <pc:spChg chg="add del">
          <ac:chgData name="Demorest, Connor" userId="4a1114f0-064f-4500-b756-81ec071c4290" providerId="ADAL" clId="{9F6BE678-F8EE-D54E-91CA-741599DF449C}" dt="2022-03-31T17:56:13.195" v="363" actId="26606"/>
          <ac:spMkLst>
            <pc:docMk/>
            <pc:sldMk cId="1714861321" sldId="258"/>
            <ac:spMk id="13" creationId="{B6C60D79-16F1-4C4B-B7E3-7634E7069CDE}"/>
          </ac:spMkLst>
        </pc:spChg>
        <pc:spChg chg="add del">
          <ac:chgData name="Demorest, Connor" userId="4a1114f0-064f-4500-b756-81ec071c4290" providerId="ADAL" clId="{9F6BE678-F8EE-D54E-91CA-741599DF449C}" dt="2022-03-31T17:56:13.195" v="363" actId="26606"/>
          <ac:spMkLst>
            <pc:docMk/>
            <pc:sldMk cId="1714861321" sldId="258"/>
            <ac:spMk id="15" creationId="{426B127E-6498-4C77-9C9D-4553A5113B80}"/>
          </ac:spMkLst>
        </pc:spChg>
        <pc:picChg chg="del">
          <ac:chgData name="Demorest, Connor" userId="4a1114f0-064f-4500-b756-81ec071c4290" providerId="ADAL" clId="{9F6BE678-F8EE-D54E-91CA-741599DF449C}" dt="2022-03-31T17:55:09.866" v="350" actId="478"/>
          <ac:picMkLst>
            <pc:docMk/>
            <pc:sldMk cId="1714861321" sldId="258"/>
            <ac:picMk id="5" creationId="{644CAAB5-CC19-7541-B5E7-7B2BCE0E42B6}"/>
          </ac:picMkLst>
        </pc:picChg>
        <pc:picChg chg="add mod ord">
          <ac:chgData name="Demorest, Connor" userId="4a1114f0-064f-4500-b756-81ec071c4290" providerId="ADAL" clId="{9F6BE678-F8EE-D54E-91CA-741599DF449C}" dt="2022-03-31T17:56:23.290" v="367" actId="26606"/>
          <ac:picMkLst>
            <pc:docMk/>
            <pc:sldMk cId="1714861321" sldId="258"/>
            <ac:picMk id="6" creationId="{1EA758CE-8CD5-7643-90B7-E3C9B9554451}"/>
          </ac:picMkLst>
        </pc:picChg>
        <pc:cxnChg chg="add del">
          <ac:chgData name="Demorest, Connor" userId="4a1114f0-064f-4500-b756-81ec071c4290" providerId="ADAL" clId="{9F6BE678-F8EE-D54E-91CA-741599DF449C}" dt="2022-03-31T17:56:23.290" v="367" actId="26606"/>
          <ac:cxnSpMkLst>
            <pc:docMk/>
            <pc:sldMk cId="1714861321" sldId="258"/>
            <ac:cxnSpMk id="17" creationId="{A7F400EE-A8A5-48AF-B4D6-291B52C6F0B0}"/>
          </ac:cxnSpMkLst>
        </pc:cxnChg>
      </pc:sldChg>
      <pc:sldChg chg="delCm">
        <pc:chgData name="Demorest, Connor" userId="4a1114f0-064f-4500-b756-81ec071c4290" providerId="ADAL" clId="{9F6BE678-F8EE-D54E-91CA-741599DF449C}" dt="2022-03-31T16:12:41.826" v="87"/>
        <pc:sldMkLst>
          <pc:docMk/>
          <pc:sldMk cId="1425827034" sldId="261"/>
        </pc:sldMkLst>
      </pc:sldChg>
      <pc:sldChg chg="del">
        <pc:chgData name="Demorest, Connor" userId="4a1114f0-064f-4500-b756-81ec071c4290" providerId="ADAL" clId="{9F6BE678-F8EE-D54E-91CA-741599DF449C}" dt="2022-03-31T16:12:04.007" v="84" actId="2696"/>
        <pc:sldMkLst>
          <pc:docMk/>
          <pc:sldMk cId="1588534789" sldId="263"/>
        </pc:sldMkLst>
      </pc:sldChg>
      <pc:sldChg chg="del">
        <pc:chgData name="Demorest, Connor" userId="4a1114f0-064f-4500-b756-81ec071c4290" providerId="ADAL" clId="{9F6BE678-F8EE-D54E-91CA-741599DF449C}" dt="2022-03-31T16:10:16.018" v="51" actId="2696"/>
        <pc:sldMkLst>
          <pc:docMk/>
          <pc:sldMk cId="358280497" sldId="266"/>
        </pc:sldMkLst>
      </pc:sldChg>
      <pc:sldChg chg="modSp mod delCm modCm">
        <pc:chgData name="Demorest, Connor" userId="4a1114f0-064f-4500-b756-81ec071c4290" providerId="ADAL" clId="{9F6BE678-F8EE-D54E-91CA-741599DF449C}" dt="2022-03-31T16:12:45.397" v="88"/>
        <pc:sldMkLst>
          <pc:docMk/>
          <pc:sldMk cId="3045590158" sldId="268"/>
        </pc:sldMkLst>
        <pc:spChg chg="mod">
          <ac:chgData name="Demorest, Connor" userId="4a1114f0-064f-4500-b756-81ec071c4290" providerId="ADAL" clId="{9F6BE678-F8EE-D54E-91CA-741599DF449C}" dt="2022-03-29T22:12:17.257" v="4" actId="113"/>
          <ac:spMkLst>
            <pc:docMk/>
            <pc:sldMk cId="3045590158" sldId="268"/>
            <ac:spMk id="3" creationId="{1D3FFD20-BE96-F049-8F7F-53085016CB3F}"/>
          </ac:spMkLst>
        </pc:spChg>
      </pc:sldChg>
      <pc:sldChg chg="modSp mod">
        <pc:chgData name="Demorest, Connor" userId="4a1114f0-064f-4500-b756-81ec071c4290" providerId="ADAL" clId="{9F6BE678-F8EE-D54E-91CA-741599DF449C}" dt="2022-03-29T22:11:56.486" v="3" actId="113"/>
        <pc:sldMkLst>
          <pc:docMk/>
          <pc:sldMk cId="4026944355" sldId="269"/>
        </pc:sldMkLst>
        <pc:spChg chg="mod">
          <ac:chgData name="Demorest, Connor" userId="4a1114f0-064f-4500-b756-81ec071c4290" providerId="ADAL" clId="{9F6BE678-F8EE-D54E-91CA-741599DF449C}" dt="2022-03-29T22:11:56.486" v="3" actId="113"/>
          <ac:spMkLst>
            <pc:docMk/>
            <pc:sldMk cId="4026944355" sldId="269"/>
            <ac:spMk id="3" creationId="{105C31B2-3038-EA47-A3C1-059EBBC66EC9}"/>
          </ac:spMkLst>
        </pc:spChg>
      </pc:sldChg>
      <pc:sldChg chg="modSp">
        <pc:chgData name="Demorest, Connor" userId="4a1114f0-064f-4500-b756-81ec071c4290" providerId="ADAL" clId="{9F6BE678-F8EE-D54E-91CA-741599DF449C}" dt="2022-03-31T18:22:49.167" v="438" actId="20577"/>
        <pc:sldMkLst>
          <pc:docMk/>
          <pc:sldMk cId="3028710245" sldId="270"/>
        </pc:sldMkLst>
        <pc:spChg chg="mod">
          <ac:chgData name="Demorest, Connor" userId="4a1114f0-064f-4500-b756-81ec071c4290" providerId="ADAL" clId="{9F6BE678-F8EE-D54E-91CA-741599DF449C}" dt="2022-03-31T18:22:49.167" v="438" actId="20577"/>
          <ac:spMkLst>
            <pc:docMk/>
            <pc:sldMk cId="3028710245" sldId="270"/>
            <ac:spMk id="3" creationId="{A026292D-886B-EE4B-B8BD-4D1D32A9D8F4}"/>
          </ac:spMkLst>
        </pc:spChg>
      </pc:sldChg>
      <pc:sldChg chg="addSp delSp modSp add del mod setBg">
        <pc:chgData name="Demorest, Connor" userId="4a1114f0-064f-4500-b756-81ec071c4290" providerId="ADAL" clId="{9F6BE678-F8EE-D54E-91CA-741599DF449C}" dt="2022-03-31T20:57:28.712" v="5432" actId="14100"/>
        <pc:sldMkLst>
          <pc:docMk/>
          <pc:sldMk cId="0" sldId="272"/>
        </pc:sldMkLst>
        <pc:spChg chg="mod">
          <ac:chgData name="Demorest, Connor" userId="4a1114f0-064f-4500-b756-81ec071c4290" providerId="ADAL" clId="{9F6BE678-F8EE-D54E-91CA-741599DF449C}" dt="2022-03-31T16:19:47.120" v="254" actId="1076"/>
          <ac:spMkLst>
            <pc:docMk/>
            <pc:sldMk cId="0" sldId="272"/>
            <ac:spMk id="9" creationId="{45DAE492-136C-4142-890F-B048338F5D8A}"/>
          </ac:spMkLst>
        </pc:spChg>
        <pc:spChg chg="mod">
          <ac:chgData name="Demorest, Connor" userId="4a1114f0-064f-4500-b756-81ec071c4290" providerId="ADAL" clId="{9F6BE678-F8EE-D54E-91CA-741599DF449C}" dt="2022-03-31T20:33:34.099" v="4839" actId="20577"/>
          <ac:spMkLst>
            <pc:docMk/>
            <pc:sldMk cId="0" sldId="272"/>
            <ac:spMk id="12" creationId="{8319A4BC-1ABD-4047-9AC0-A3D609ADC57F}"/>
          </ac:spMkLst>
        </pc:spChg>
        <pc:spChg chg="mod">
          <ac:chgData name="Demorest, Connor" userId="4a1114f0-064f-4500-b756-81ec071c4290" providerId="ADAL" clId="{9F6BE678-F8EE-D54E-91CA-741599DF449C}" dt="2022-03-31T19:41:08.095" v="2463" actId="20577"/>
          <ac:spMkLst>
            <pc:docMk/>
            <pc:sldMk cId="0" sldId="272"/>
            <ac:spMk id="23" creationId="{4793DC4B-999A-4BA0-98CA-2E9231311002}"/>
          </ac:spMkLst>
        </pc:spChg>
        <pc:spChg chg="del mod">
          <ac:chgData name="Demorest, Connor" userId="4a1114f0-064f-4500-b756-81ec071c4290" providerId="ADAL" clId="{9F6BE678-F8EE-D54E-91CA-741599DF449C}" dt="2022-03-31T19:03:34.483" v="1580" actId="21"/>
          <ac:spMkLst>
            <pc:docMk/>
            <pc:sldMk cId="0" sldId="272"/>
            <ac:spMk id="24" creationId="{5C180D79-0EC9-4BB1-9754-48296C258C9B}"/>
          </ac:spMkLst>
        </pc:spChg>
        <pc:spChg chg="mod">
          <ac:chgData name="Demorest, Connor" userId="4a1114f0-064f-4500-b756-81ec071c4290" providerId="ADAL" clId="{9F6BE678-F8EE-D54E-91CA-741599DF449C}" dt="2022-03-31T20:04:12.501" v="3820" actId="20577"/>
          <ac:spMkLst>
            <pc:docMk/>
            <pc:sldMk cId="0" sldId="272"/>
            <ac:spMk id="25" creationId="{B0B1CA12-AF4D-4916-808F-6DC4C8410208}"/>
          </ac:spMkLst>
        </pc:spChg>
        <pc:spChg chg="mod">
          <ac:chgData name="Demorest, Connor" userId="4a1114f0-064f-4500-b756-81ec071c4290" providerId="ADAL" clId="{9F6BE678-F8EE-D54E-91CA-741599DF449C}" dt="2022-03-31T20:11:43.811" v="4381" actId="20577"/>
          <ac:spMkLst>
            <pc:docMk/>
            <pc:sldMk cId="0" sldId="272"/>
            <ac:spMk id="26" creationId="{E512FD7D-98D5-4CE1-9FA5-D6643D5F2C52}"/>
          </ac:spMkLst>
        </pc:spChg>
        <pc:spChg chg="mod">
          <ac:chgData name="Demorest, Connor" userId="4a1114f0-064f-4500-b756-81ec071c4290" providerId="ADAL" clId="{9F6BE678-F8EE-D54E-91CA-741599DF449C}" dt="2022-03-31T20:12:47.419" v="4573" actId="20577"/>
          <ac:spMkLst>
            <pc:docMk/>
            <pc:sldMk cId="0" sldId="272"/>
            <ac:spMk id="27" creationId="{559D42C3-0E41-49D5-A11C-125CB1D47033}"/>
          </ac:spMkLst>
        </pc:spChg>
        <pc:spChg chg="del">
          <ac:chgData name="Demorest, Connor" userId="4a1114f0-064f-4500-b756-81ec071c4290" providerId="ADAL" clId="{9F6BE678-F8EE-D54E-91CA-741599DF449C}" dt="2022-03-31T20:09:55.086" v="4117" actId="21"/>
          <ac:spMkLst>
            <pc:docMk/>
            <pc:sldMk cId="0" sldId="272"/>
            <ac:spMk id="30" creationId="{75E7E944-1E94-4BFE-9D4C-41CAEC0D3060}"/>
          </ac:spMkLst>
        </pc:spChg>
        <pc:spChg chg="del mod">
          <ac:chgData name="Demorest, Connor" userId="4a1114f0-064f-4500-b756-81ec071c4290" providerId="ADAL" clId="{9F6BE678-F8EE-D54E-91CA-741599DF449C}" dt="2022-03-31T20:10:00.498" v="4119"/>
          <ac:spMkLst>
            <pc:docMk/>
            <pc:sldMk cId="0" sldId="272"/>
            <ac:spMk id="31" creationId="{3F7174D0-339F-43D7-A2E7-F775606A2BE6}"/>
          </ac:spMkLst>
        </pc:spChg>
        <pc:spChg chg="mod">
          <ac:chgData name="Demorest, Connor" userId="4a1114f0-064f-4500-b756-81ec071c4290" providerId="ADAL" clId="{9F6BE678-F8EE-D54E-91CA-741599DF449C}" dt="2022-03-31T16:19:09.555" v="245" actId="20577"/>
          <ac:spMkLst>
            <pc:docMk/>
            <pc:sldMk cId="0" sldId="272"/>
            <ac:spMk id="14339" creationId="{7E3A941B-DDA5-427C-B408-ABC40DE1F8E2}"/>
          </ac:spMkLst>
        </pc:spChg>
        <pc:spChg chg="mod">
          <ac:chgData name="Demorest, Connor" userId="4a1114f0-064f-4500-b756-81ec071c4290" providerId="ADAL" clId="{9F6BE678-F8EE-D54E-91CA-741599DF449C}" dt="2022-03-31T19:15:28.027" v="1935" actId="20577"/>
          <ac:spMkLst>
            <pc:docMk/>
            <pc:sldMk cId="0" sldId="272"/>
            <ac:spMk id="14344" creationId="{455A62BA-E230-4B96-8357-FFD6B468DD0B}"/>
          </ac:spMkLst>
        </pc:spChg>
        <pc:spChg chg="mod">
          <ac:chgData name="Demorest, Connor" userId="4a1114f0-064f-4500-b756-81ec071c4290" providerId="ADAL" clId="{9F6BE678-F8EE-D54E-91CA-741599DF449C}" dt="2022-03-31T19:15:59.967" v="1989" actId="20577"/>
          <ac:spMkLst>
            <pc:docMk/>
            <pc:sldMk cId="0" sldId="272"/>
            <ac:spMk id="14353" creationId="{093034A0-D87C-422E-8143-86A0962A82FB}"/>
          </ac:spMkLst>
        </pc:spChg>
        <pc:spChg chg="mod">
          <ac:chgData name="Demorest, Connor" userId="4a1114f0-064f-4500-b756-81ec071c4290" providerId="ADAL" clId="{9F6BE678-F8EE-D54E-91CA-741599DF449C}" dt="2022-03-31T20:12:00.520" v="4405" actId="20577"/>
          <ac:spMkLst>
            <pc:docMk/>
            <pc:sldMk cId="0" sldId="272"/>
            <ac:spMk id="14355" creationId="{927738B5-A30B-4246-8BB0-C321C3F7E7D3}"/>
          </ac:spMkLst>
        </pc:spChg>
        <pc:picChg chg="add del mod">
          <ac:chgData name="Demorest, Connor" userId="4a1114f0-064f-4500-b756-81ec071c4290" providerId="ADAL" clId="{9F6BE678-F8EE-D54E-91CA-741599DF449C}" dt="2022-03-31T20:47:46.397" v="4865" actId="478"/>
          <ac:picMkLst>
            <pc:docMk/>
            <pc:sldMk cId="0" sldId="272"/>
            <ac:picMk id="4" creationId="{936E309A-0B18-994B-BAF9-0944858D260A}"/>
          </ac:picMkLst>
        </pc:picChg>
        <pc:picChg chg="del">
          <ac:chgData name="Demorest, Connor" userId="4a1114f0-064f-4500-b756-81ec071c4290" providerId="ADAL" clId="{9F6BE678-F8EE-D54E-91CA-741599DF449C}" dt="2022-03-31T19:03:28.397" v="1578" actId="478"/>
          <ac:picMkLst>
            <pc:docMk/>
            <pc:sldMk cId="0" sldId="272"/>
            <ac:picMk id="6" creationId="{D8A7989A-0190-4C72-9ABA-8AA3D300096C}"/>
          </ac:picMkLst>
        </pc:picChg>
        <pc:picChg chg="add del mod">
          <ac:chgData name="Demorest, Connor" userId="4a1114f0-064f-4500-b756-81ec071c4290" providerId="ADAL" clId="{9F6BE678-F8EE-D54E-91CA-741599DF449C}" dt="2022-03-31T20:47:47.235" v="4866" actId="478"/>
          <ac:picMkLst>
            <pc:docMk/>
            <pc:sldMk cId="0" sldId="272"/>
            <ac:picMk id="8" creationId="{53B67466-6246-3647-BE39-2A5DC6D006FB}"/>
          </ac:picMkLst>
        </pc:picChg>
        <pc:picChg chg="add mod">
          <ac:chgData name="Demorest, Connor" userId="4a1114f0-064f-4500-b756-81ec071c4290" providerId="ADAL" clId="{9F6BE678-F8EE-D54E-91CA-741599DF449C}" dt="2022-03-31T20:56:14.365" v="5415" actId="14100"/>
          <ac:picMkLst>
            <pc:docMk/>
            <pc:sldMk cId="0" sldId="272"/>
            <ac:picMk id="14" creationId="{69DC5F48-8250-514B-B9FA-990EFF780F8D}"/>
          </ac:picMkLst>
        </pc:picChg>
        <pc:picChg chg="add mod">
          <ac:chgData name="Demorest, Connor" userId="4a1114f0-064f-4500-b756-81ec071c4290" providerId="ADAL" clId="{9F6BE678-F8EE-D54E-91CA-741599DF449C}" dt="2022-03-31T20:57:10.364" v="5429" actId="1076"/>
          <ac:picMkLst>
            <pc:docMk/>
            <pc:sldMk cId="0" sldId="272"/>
            <ac:picMk id="16" creationId="{D63281B7-358D-7940-BC3F-B5EECCA5EEE3}"/>
          </ac:picMkLst>
        </pc:picChg>
        <pc:picChg chg="add mod">
          <ac:chgData name="Demorest, Connor" userId="4a1114f0-064f-4500-b756-81ec071c4290" providerId="ADAL" clId="{9F6BE678-F8EE-D54E-91CA-741599DF449C}" dt="2022-03-31T20:57:28.712" v="5432" actId="14100"/>
          <ac:picMkLst>
            <pc:docMk/>
            <pc:sldMk cId="0" sldId="272"/>
            <ac:picMk id="18" creationId="{F3983F2C-2016-BE43-A787-8D1493EC1FDC}"/>
          </ac:picMkLst>
        </pc:picChg>
      </pc:sldChg>
      <pc:sldChg chg="addSp delSp modSp add mod setBg">
        <pc:chgData name="Demorest, Connor" userId="4a1114f0-064f-4500-b756-81ec071c4290" providerId="ADAL" clId="{9F6BE678-F8EE-D54E-91CA-741599DF449C}" dt="2022-03-31T20:53:27.587" v="5405" actId="20577"/>
        <pc:sldMkLst>
          <pc:docMk/>
          <pc:sldMk cId="235214953" sldId="273"/>
        </pc:sldMkLst>
        <pc:spChg chg="mod">
          <ac:chgData name="Demorest, Connor" userId="4a1114f0-064f-4500-b756-81ec071c4290" providerId="ADAL" clId="{9F6BE678-F8EE-D54E-91CA-741599DF449C}" dt="2022-03-31T18:29:25.864" v="447"/>
          <ac:spMkLst>
            <pc:docMk/>
            <pc:sldMk cId="235214953" sldId="273"/>
            <ac:spMk id="9" creationId="{45DAE492-136C-4142-890F-B048338F5D8A}"/>
          </ac:spMkLst>
        </pc:spChg>
        <pc:spChg chg="mod">
          <ac:chgData name="Demorest, Connor" userId="4a1114f0-064f-4500-b756-81ec071c4290" providerId="ADAL" clId="{9F6BE678-F8EE-D54E-91CA-741599DF449C}" dt="2022-03-31T16:19:25.230" v="251" actId="1076"/>
          <ac:spMkLst>
            <pc:docMk/>
            <pc:sldMk cId="235214953" sldId="273"/>
            <ac:spMk id="10" creationId="{FDC4F85D-F9E7-4D3D-97E8-DA6C5A75C95F}"/>
          </ac:spMkLst>
        </pc:spChg>
        <pc:spChg chg="mod">
          <ac:chgData name="Demorest, Connor" userId="4a1114f0-064f-4500-b756-81ec071c4290" providerId="ADAL" clId="{9F6BE678-F8EE-D54E-91CA-741599DF449C}" dt="2022-03-31T19:21:18.514" v="2244" actId="20577"/>
          <ac:spMkLst>
            <pc:docMk/>
            <pc:sldMk cId="235214953" sldId="273"/>
            <ac:spMk id="23" creationId="{4793DC4B-999A-4BA0-98CA-2E9231311002}"/>
          </ac:spMkLst>
        </pc:spChg>
        <pc:spChg chg="mod">
          <ac:chgData name="Demorest, Connor" userId="4a1114f0-064f-4500-b756-81ec071c4290" providerId="ADAL" clId="{9F6BE678-F8EE-D54E-91CA-741599DF449C}" dt="2022-03-31T20:53:27.587" v="5405" actId="20577"/>
          <ac:spMkLst>
            <pc:docMk/>
            <pc:sldMk cId="235214953" sldId="273"/>
            <ac:spMk id="25" creationId="{B0B1CA12-AF4D-4916-808F-6DC4C8410208}"/>
          </ac:spMkLst>
        </pc:spChg>
        <pc:spChg chg="mod">
          <ac:chgData name="Demorest, Connor" userId="4a1114f0-064f-4500-b756-81ec071c4290" providerId="ADAL" clId="{9F6BE678-F8EE-D54E-91CA-741599DF449C}" dt="2022-03-31T19:06:23.873" v="1637" actId="20577"/>
          <ac:spMkLst>
            <pc:docMk/>
            <pc:sldMk cId="235214953" sldId="273"/>
            <ac:spMk id="27" creationId="{559D42C3-0E41-49D5-A11C-125CB1D47033}"/>
          </ac:spMkLst>
        </pc:spChg>
        <pc:spChg chg="mod">
          <ac:chgData name="Demorest, Connor" userId="4a1114f0-064f-4500-b756-81ec071c4290" providerId="ADAL" clId="{9F6BE678-F8EE-D54E-91CA-741599DF449C}" dt="2022-03-31T16:19:35.408" v="253" actId="20577"/>
          <ac:spMkLst>
            <pc:docMk/>
            <pc:sldMk cId="235214953" sldId="273"/>
            <ac:spMk id="14339" creationId="{7E3A941B-DDA5-427C-B408-ABC40DE1F8E2}"/>
          </ac:spMkLst>
        </pc:spChg>
        <pc:spChg chg="mod">
          <ac:chgData name="Demorest, Connor" userId="4a1114f0-064f-4500-b756-81ec071c4290" providerId="ADAL" clId="{9F6BE678-F8EE-D54E-91CA-741599DF449C}" dt="2022-03-31T18:30:35.032" v="499" actId="20577"/>
          <ac:spMkLst>
            <pc:docMk/>
            <pc:sldMk cId="235214953" sldId="273"/>
            <ac:spMk id="14344" creationId="{455A62BA-E230-4B96-8357-FFD6B468DD0B}"/>
          </ac:spMkLst>
        </pc:spChg>
        <pc:spChg chg="mod">
          <ac:chgData name="Demorest, Connor" userId="4a1114f0-064f-4500-b756-81ec071c4290" providerId="ADAL" clId="{9F6BE678-F8EE-D54E-91CA-741599DF449C}" dt="2022-03-31T18:43:09.061" v="940" actId="1076"/>
          <ac:spMkLst>
            <pc:docMk/>
            <pc:sldMk cId="235214953" sldId="273"/>
            <ac:spMk id="14345" creationId="{8E97551E-D46F-4B68-9FB0-DE0F5EBD26AF}"/>
          </ac:spMkLst>
        </pc:spChg>
        <pc:spChg chg="mod">
          <ac:chgData name="Demorest, Connor" userId="4a1114f0-064f-4500-b756-81ec071c4290" providerId="ADAL" clId="{9F6BE678-F8EE-D54E-91CA-741599DF449C}" dt="2022-03-31T20:28:01.156" v="4596" actId="20577"/>
          <ac:spMkLst>
            <pc:docMk/>
            <pc:sldMk cId="235214953" sldId="273"/>
            <ac:spMk id="14353" creationId="{093034A0-D87C-422E-8143-86A0962A82FB}"/>
          </ac:spMkLst>
        </pc:spChg>
        <pc:graphicFrameChg chg="add mod modGraphic">
          <ac:chgData name="Demorest, Connor" userId="4a1114f0-064f-4500-b756-81ec071c4290" providerId="ADAL" clId="{9F6BE678-F8EE-D54E-91CA-741599DF449C}" dt="2022-03-31T20:53:14.781" v="5347" actId="1076"/>
          <ac:graphicFrameMkLst>
            <pc:docMk/>
            <pc:sldMk cId="235214953" sldId="273"/>
            <ac:graphicFrameMk id="26" creationId="{E4E1A618-85DE-AE4D-8410-82272C3BD125}"/>
          </ac:graphicFrameMkLst>
        </pc:graphicFrameChg>
        <pc:picChg chg="del">
          <ac:chgData name="Demorest, Connor" userId="4a1114f0-064f-4500-b756-81ec071c4290" providerId="ADAL" clId="{9F6BE678-F8EE-D54E-91CA-741599DF449C}" dt="2022-03-31T18:40:58.212" v="898" actId="478"/>
          <ac:picMkLst>
            <pc:docMk/>
            <pc:sldMk cId="235214953" sldId="273"/>
            <ac:picMk id="20" creationId="{E1730E87-4D97-4462-8FA3-C68B1A575D18}"/>
          </ac:picMkLst>
        </pc:picChg>
        <pc:picChg chg="add mod">
          <ac:chgData name="Demorest, Connor" userId="4a1114f0-064f-4500-b756-81ec071c4290" providerId="ADAL" clId="{9F6BE678-F8EE-D54E-91CA-741599DF449C}" dt="2022-03-31T18:42:43.921" v="930" actId="14100"/>
          <ac:picMkLst>
            <pc:docMk/>
            <pc:sldMk cId="235214953" sldId="273"/>
            <ac:picMk id="22" creationId="{12564780-DBA3-724B-9A0C-F74B81847BAB}"/>
          </ac:picMkLst>
        </pc:picChg>
        <pc:picChg chg="add mod">
          <ac:chgData name="Demorest, Connor" userId="4a1114f0-064f-4500-b756-81ec071c4290" providerId="ADAL" clId="{9F6BE678-F8EE-D54E-91CA-741599DF449C}" dt="2022-03-31T18:42:52.762" v="933" actId="1076"/>
          <ac:picMkLst>
            <pc:docMk/>
            <pc:sldMk cId="235214953" sldId="273"/>
            <ac:picMk id="24" creationId="{2423F05E-365E-3249-960D-528B24CEF7CA}"/>
          </ac:picMkLst>
        </pc:picChg>
      </pc:sldChg>
      <pc:sldChg chg="addSp modSp new add del">
        <pc:chgData name="Demorest, Connor" userId="4a1114f0-064f-4500-b756-81ec071c4290" providerId="ADAL" clId="{9F6BE678-F8EE-D54E-91CA-741599DF449C}" dt="2022-03-31T20:02:29.160" v="3699" actId="2696"/>
        <pc:sldMkLst>
          <pc:docMk/>
          <pc:sldMk cId="286801660" sldId="274"/>
        </pc:sldMkLst>
        <pc:picChg chg="add mod">
          <ac:chgData name="Demorest, Connor" userId="4a1114f0-064f-4500-b756-81ec071c4290" providerId="ADAL" clId="{9F6BE678-F8EE-D54E-91CA-741599DF449C}" dt="2022-03-31T18:40:24.090" v="891" actId="1076"/>
          <ac:picMkLst>
            <pc:docMk/>
            <pc:sldMk cId="286801660" sldId="274"/>
            <ac:picMk id="1026" creationId="{0BAF230A-525B-AB46-82CD-965A9A104D89}"/>
          </ac:picMkLst>
        </pc:picChg>
        <pc:picChg chg="add mod">
          <ac:chgData name="Demorest, Connor" userId="4a1114f0-064f-4500-b756-81ec071c4290" providerId="ADAL" clId="{9F6BE678-F8EE-D54E-91CA-741599DF449C}" dt="2022-03-31T18:40:42.874" v="897" actId="1076"/>
          <ac:picMkLst>
            <pc:docMk/>
            <pc:sldMk cId="286801660" sldId="274"/>
            <ac:picMk id="1028" creationId="{5D00DFCD-DBE1-814A-9B32-61CD66C36748}"/>
          </ac:picMkLst>
        </pc:picChg>
      </pc:sldChg>
      <pc:sldChg chg="add del">
        <pc:chgData name="Demorest, Connor" userId="4a1114f0-064f-4500-b756-81ec071c4290" providerId="ADAL" clId="{9F6BE678-F8EE-D54E-91CA-741599DF449C}" dt="2022-03-31T19:18:16.565" v="2053" actId="2890"/>
        <pc:sldMkLst>
          <pc:docMk/>
          <pc:sldMk cId="3085820096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3CB3F-FBB9-AC44-8503-F47060E68676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8407B-D08D-DE4E-8BA0-181BF8053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8407B-D08D-DE4E-8BA0-181BF8053C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1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8407B-D08D-DE4E-8BA0-181BF8053C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4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8407B-D08D-DE4E-8BA0-181BF8053C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4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8407B-D08D-DE4E-8BA0-181BF8053C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50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6C663315-D69F-4D5B-BADE-2DCAFF2B79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AF4FEF81-8DD2-4105-857D-FC167357CD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EAE200E8-711D-4306-93FD-A93C36FCC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5DAD692B-6EF3-4C4F-82D1-2519E6C17330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6C663315-D69F-4D5B-BADE-2DCAFF2B79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AF4FEF81-8DD2-4105-857D-FC167357CD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EAE200E8-711D-4306-93FD-A93C36FCC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5DAD692B-6EF3-4C4F-82D1-2519E6C17330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8136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E4CA-63C7-9A42-8D9B-2DB926884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82288-347D-F34C-A9F9-AE018A892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C25BD-CBE5-0E42-BBC2-F229AD29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44191-0BD6-7949-9FFF-AC3D9970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CA59-1EEA-A348-A1DA-43A90D10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2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7117-E774-AD48-85DD-6E565157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CE239-E59C-874B-97A6-4C0586E8E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CF9EF-C6D8-D44F-BD67-267ECE16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01FE9-1F2F-794F-915F-2FB62AC5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0422F-0992-8244-A0D0-BA0F847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7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009FF-23FB-4C43-8BEA-561599E59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82298-EFA4-E94E-8A33-CCA450954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C129C-4A00-2F43-9530-021D0EB0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F16BF-3A83-4841-BC3A-28E6B411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0D37-0D3E-F249-9A14-5FCBB864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8B28-CDB7-C44B-9161-7DCCEEBA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FB09-EE33-F44A-9871-0764CA4E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05F7-CBE5-4C40-9047-2DD3455E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3707-60B9-B940-8005-CDCED2FC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B1808-D815-5642-AEC4-3DC9AB4C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4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3E56-5B03-CA49-825D-2BC403A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D0970-AA96-944F-8E14-72110BA1C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BCC6B-D3C7-CC4B-A478-6C079C75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6F3D-FC80-844D-8BFA-80896E11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8534-E519-6D4A-82B4-BD2C25DA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3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26B3-C4BB-FD4B-AAF1-60C0294B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630D-5D0A-9543-A2E1-B089CD80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FA9D-FC1A-5B40-BCB2-0098EDF07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8F952-F862-C547-97BF-9CF5A654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F6BDA-2264-024F-9F35-51902DA5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D25EF-0322-BA4A-A375-EE67A433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3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CF1D-965A-774B-8E0D-50AFB9EC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73C87-1CD4-6043-B26F-2F8D760C5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18406-7BAD-6448-A939-40676D51A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D0E41-781A-564F-BAA8-67E29057D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236DA-0987-D04E-A70C-23D9AA505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5218C-6D26-6742-B1AA-EB1B0C69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5AB93-E6B0-2140-BD49-3F1C7D05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BE850-445A-DC4F-97DF-5E3FB911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6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DA88-6FA4-594B-BE63-938A7956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C8FE9-88B6-134B-89BC-B92B8B15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915B0-B3DC-904E-8809-7A86A3C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39014-0629-BA48-BAF8-E6315E65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7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88231-B22B-D84C-878D-F272737E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FC1BE-2C63-B74F-9B5B-A1760070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CC93A-A987-C846-9DE3-73111613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3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9AB3-6501-054F-8003-C963919C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066A-8858-B84A-9D02-56F6080C1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D346B-EA2E-924D-A487-659460E06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3CDAD-D352-1541-B8E0-DDE6B90C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A607-FE2C-5645-B152-D87474B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DAE5-A262-2D49-9DC9-F67A48D8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2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2532-14D8-C54B-A5A3-D10BE130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0839B-9A5B-5B48-9FEC-6E41236D2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48BB6-DF55-884B-BE8F-42687180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303E-EBAC-2C4B-834A-C691C735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58AD0-9817-DA49-891D-26A93DA3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EE93B-D55F-3C48-97B7-58B4DD71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0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C5786-9C5E-4F45-80DB-E70772FE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14FB-BEC6-B342-9A8E-B18E5140E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A9615-4A8F-7C45-9C95-083ED0A13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7E27C-8999-A147-9C6C-672A267A22B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883F-838C-514A-8666-3BF5F1954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77895-A141-D04A-9180-E713EFF60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5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C57B-D320-194E-83C4-10FD96CE3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Bayesian multiple testing approach to a </a:t>
            </a:r>
            <a:r>
              <a:rPr lang="en-US" b="1"/>
              <a:t>case study of </a:t>
            </a:r>
            <a:r>
              <a:rPr lang="en-US" b="1" dirty="0"/>
              <a:t>synovial fluid metabolomics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D06FB-1BD5-DD4D-AF83-CDC9F4CC4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Connor Demorest</a:t>
            </a:r>
          </a:p>
          <a:p>
            <a:r>
              <a:rPr lang="en-US" dirty="0"/>
              <a:t>Advised by </a:t>
            </a:r>
            <a:r>
              <a:rPr lang="en-US" dirty="0" err="1"/>
              <a:t>Shinjini</a:t>
            </a:r>
            <a:r>
              <a:rPr lang="en-US" dirty="0"/>
              <a:t> Nandi</a:t>
            </a:r>
          </a:p>
          <a:p>
            <a:r>
              <a:rPr lang="en-US" dirty="0"/>
              <a:t>Special thanks to collaborators Dr. Ron June and Dr. Katie Steward</a:t>
            </a:r>
          </a:p>
        </p:txBody>
      </p:sp>
    </p:spTree>
    <p:extLst>
      <p:ext uri="{BB962C8B-B14F-4D97-AF65-F5344CB8AC3E}">
        <p14:creationId xmlns:p14="http://schemas.microsoft.com/office/powerpoint/2010/main" val="390326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4F74-83B9-6B49-9C7D-35A5423C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MHT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6292D-886B-EE4B-B8BD-4D1D32A9D8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43727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dirty="0"/>
                  <a:t>Bonferroni: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for m hypothesis tests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dirty="0"/>
                  <a:t>BH: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𝑅𝑒𝑗𝑒𝑐𝑡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hypotheses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ordered p-value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dirty="0"/>
                  <a:t>Adaptive BH: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𝑅𝑒𝑗𝑒𝑐𝑡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hypotheses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a tuning parameter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dirty="0"/>
                  <a:t>SC method: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𝑅𝑒𝑗𝑒𝑐𝑡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𝐿𝑓𝑑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hypotheses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ordered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𝐿𝑓𝑑𝑟</m:t>
                    </m:r>
                  </m:oMath>
                </a14:m>
                <a:r>
                  <a:rPr lang="en-US" dirty="0"/>
                  <a:t> statistics</a:t>
                </a:r>
              </a:p>
              <a:p>
                <a:pPr lvl="1">
                  <a:lnSpc>
                    <a:spcPct val="16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𝐿𝑓𝑑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dirty="0"/>
                  <a:t> estimated by EM algorithm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6292D-886B-EE4B-B8BD-4D1D32A9D8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43727" cy="4351338"/>
              </a:xfrm>
              <a:blipFill>
                <a:blip r:embed="rId2"/>
                <a:stretch>
                  <a:fillRect l="-468" r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71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3513-19BB-994C-9ACD-F5EDF211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Properties of Sun &amp; Cai 2007 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32085-86AA-FC4A-B7F5-2A5DC8FB1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Multiple testing can be treated as a classification problem, and </a:t>
                </a:r>
                <a:r>
                  <a:rPr lang="en-US" dirty="0" err="1"/>
                  <a:t>Lfdr</a:t>
                </a:r>
                <a:r>
                  <a:rPr lang="en-US" dirty="0"/>
                  <a:t> is the oracle statistic that solves the classification problem</a:t>
                </a:r>
              </a:p>
              <a:p>
                <a:r>
                  <a:rPr lang="en-US" dirty="0"/>
                  <a:t>On average, </a:t>
                </a:r>
                <a:r>
                  <a:rPr lang="en-US" dirty="0" err="1"/>
                  <a:t>Lfdr</a:t>
                </a:r>
                <a:r>
                  <a:rPr lang="en-US" dirty="0"/>
                  <a:t> is more powerful than BH methods while still controlling </a:t>
                </a:r>
                <a:r>
                  <a:rPr lang="en-US" dirty="0" err="1"/>
                  <a:t>mFDR</a:t>
                </a:r>
                <a:r>
                  <a:rPr lang="en-US" dirty="0"/>
                  <a:t> under independence</a:t>
                </a:r>
              </a:p>
              <a:p>
                <a:r>
                  <a:rPr lang="en-US" dirty="0"/>
                  <a:t>Uses both “local” information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and global information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Allows context for the rejection region to be asymmetric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Ranks relative importance of observations by LR, and different from p-values</a:t>
                </a:r>
              </a:p>
              <a:p>
                <a:r>
                  <a:rPr lang="en-US" dirty="0"/>
                  <a:t>Among all </a:t>
                </a:r>
                <a:r>
                  <a:rPr lang="en-US" dirty="0" err="1"/>
                  <a:t>Lfdr</a:t>
                </a:r>
                <a:r>
                  <a:rPr lang="en-US" dirty="0"/>
                  <a:t> based procedures, this procedure has the minimum </a:t>
                </a:r>
                <a:r>
                  <a:rPr lang="en-US" dirty="0" err="1"/>
                  <a:t>mFNR</a:t>
                </a:r>
                <a:r>
                  <a:rPr lang="en-US" dirty="0"/>
                  <a:t> (maximum power) while controlling </a:t>
                </a:r>
                <a:r>
                  <a:rPr lang="en-US" dirty="0" err="1"/>
                  <a:t>mFDR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32085-86AA-FC4A-B7F5-2A5DC8FB1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08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D40670-22AB-439C-9EA6-C82229902646}"/>
              </a:ext>
            </a:extLst>
          </p:cNvPr>
          <p:cNvSpPr/>
          <p:nvPr/>
        </p:nvSpPr>
        <p:spPr>
          <a:xfrm>
            <a:off x="83507" y="49872"/>
            <a:ext cx="11941479" cy="9017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50285">
              <a:defRPr/>
            </a:pPr>
            <a:endParaRPr lang="en-US" sz="658"/>
          </a:p>
        </p:txBody>
      </p:sp>
      <p:sp>
        <p:nvSpPr>
          <p:cNvPr id="14339" name="TextBox 13">
            <a:extLst>
              <a:ext uri="{FF2B5EF4-FFF2-40B4-BE49-F238E27FC236}">
                <a16:creationId xmlns:a16="http://schemas.microsoft.com/office/drawing/2014/main" id="{7E3A941B-DDA5-427C-B408-ABC40DE1F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8" y="33055"/>
            <a:ext cx="11950758" cy="95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82" dirty="0">
                <a:solidFill>
                  <a:schemeClr val="accent1"/>
                </a:solidFill>
              </a:rPr>
              <a:t>A Bayesian multiple testing approach to a case study of synovial fluid metabolomics</a:t>
            </a:r>
          </a:p>
          <a:p>
            <a:pPr algn="ctr" eaLnBrk="1" hangingPunct="1"/>
            <a:r>
              <a:rPr lang="en-US" altLang="en-US" sz="1753" dirty="0"/>
              <a:t>Connor Demorest</a:t>
            </a:r>
          </a:p>
          <a:p>
            <a:pPr algn="ctr" eaLnBrk="1" hangingPunct="1"/>
            <a:r>
              <a:rPr lang="en-US" altLang="en-US" sz="1753" dirty="0"/>
              <a:t>Dr. </a:t>
            </a:r>
            <a:r>
              <a:rPr lang="en-US" altLang="en-US" sz="1753" dirty="0" err="1"/>
              <a:t>Shinjini</a:t>
            </a:r>
            <a:r>
              <a:rPr lang="en-US" altLang="en-US" sz="1753" dirty="0"/>
              <a:t> Nandi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5DAE492-136C-4142-890F-B048338F5D8A}"/>
              </a:ext>
            </a:extLst>
          </p:cNvPr>
          <p:cNvSpPr/>
          <p:nvPr/>
        </p:nvSpPr>
        <p:spPr>
          <a:xfrm>
            <a:off x="64950" y="1038749"/>
            <a:ext cx="2922740" cy="5686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192" dirty="0">
                <a:solidFill>
                  <a:srgbClr val="FFFFFF"/>
                </a:solidFill>
              </a:rPr>
              <a:t>ideas for peer review processes in the context of mentoring students as statistical consultants and collaborators.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4F85D-F9E7-4D3D-97E8-DA6C5A75C95F}"/>
              </a:ext>
            </a:extLst>
          </p:cNvPr>
          <p:cNvSpPr/>
          <p:nvPr/>
        </p:nvSpPr>
        <p:spPr>
          <a:xfrm>
            <a:off x="3089753" y="1055434"/>
            <a:ext cx="2922740" cy="5686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50285">
              <a:defRPr/>
            </a:pPr>
            <a:endParaRPr lang="en-US" sz="658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2283C7A-E888-4AD7-96C5-25B68E591CBE}"/>
              </a:ext>
            </a:extLst>
          </p:cNvPr>
          <p:cNvSpPr/>
          <p:nvPr/>
        </p:nvSpPr>
        <p:spPr>
          <a:xfrm>
            <a:off x="6096000" y="1035137"/>
            <a:ext cx="2922740" cy="56860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50285">
              <a:defRPr/>
            </a:pPr>
            <a:r>
              <a:rPr lang="en-US" sz="658"/>
              <a:t>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19A4BC-1ABD-4047-9AC0-A3D609ADC57F}"/>
              </a:ext>
            </a:extLst>
          </p:cNvPr>
          <p:cNvSpPr/>
          <p:nvPr/>
        </p:nvSpPr>
        <p:spPr>
          <a:xfrm>
            <a:off x="9102246" y="1055434"/>
            <a:ext cx="2922740" cy="5686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50285">
              <a:defRPr/>
            </a:pPr>
            <a:endParaRPr lang="en-US" sz="658" dirty="0"/>
          </a:p>
        </p:txBody>
      </p:sp>
      <p:sp>
        <p:nvSpPr>
          <p:cNvPr id="14344" name="TextBox 14">
            <a:extLst>
              <a:ext uri="{FF2B5EF4-FFF2-40B4-BE49-F238E27FC236}">
                <a16:creationId xmlns:a16="http://schemas.microsoft.com/office/drawing/2014/main" id="{455A62BA-E230-4B96-8357-FFD6B468D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7" y="1062973"/>
            <a:ext cx="2922740" cy="41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82" dirty="0">
                <a:solidFill>
                  <a:srgbClr val="0070C0"/>
                </a:solidFill>
              </a:rPr>
              <a:t>MHT and FDR</a:t>
            </a:r>
          </a:p>
        </p:txBody>
      </p:sp>
      <p:sp>
        <p:nvSpPr>
          <p:cNvPr id="14345" name="TextBox 18">
            <a:extLst>
              <a:ext uri="{FF2B5EF4-FFF2-40B4-BE49-F238E27FC236}">
                <a16:creationId xmlns:a16="http://schemas.microsoft.com/office/drawing/2014/main" id="{8E97551E-D46F-4B68-9FB0-DE0F5EBD2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835" y="1062973"/>
            <a:ext cx="2922740" cy="41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82">
                <a:solidFill>
                  <a:srgbClr val="0070C0"/>
                </a:solidFill>
              </a:rPr>
              <a:t>Research Question</a:t>
            </a:r>
          </a:p>
        </p:txBody>
      </p:sp>
      <p:sp>
        <p:nvSpPr>
          <p:cNvPr id="14347" name="TextBox 20">
            <a:extLst>
              <a:ext uri="{FF2B5EF4-FFF2-40B4-BE49-F238E27FC236}">
                <a16:creationId xmlns:a16="http://schemas.microsoft.com/office/drawing/2014/main" id="{7C450BE2-AD7B-4C60-B2C4-52694BDE2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6575" y="4431082"/>
            <a:ext cx="2922740" cy="41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82">
              <a:solidFill>
                <a:srgbClr val="0070C0"/>
              </a:solidFill>
            </a:endParaRPr>
          </a:p>
        </p:txBody>
      </p:sp>
      <p:sp>
        <p:nvSpPr>
          <p:cNvPr id="14350" name="TextBox 24">
            <a:extLst>
              <a:ext uri="{FF2B5EF4-FFF2-40B4-BE49-F238E27FC236}">
                <a16:creationId xmlns:a16="http://schemas.microsoft.com/office/drawing/2014/main" id="{3256567E-3B10-4235-B6A7-D4A8A2562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836" y="1591849"/>
            <a:ext cx="2867068" cy="27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167015" indent="-167015">
              <a:buFont typeface="Wingdings" charset="0"/>
              <a:buChar char=""/>
              <a:defRPr/>
            </a:pPr>
            <a:endParaRPr lang="en-US" sz="1169"/>
          </a:p>
        </p:txBody>
      </p:sp>
      <p:sp>
        <p:nvSpPr>
          <p:cNvPr id="2" name="TextBox 29">
            <a:extLst>
              <a:ext uri="{FF2B5EF4-FFF2-40B4-BE49-F238E27FC236}">
                <a16:creationId xmlns:a16="http://schemas.microsoft.com/office/drawing/2014/main" id="{DDD89BDE-BC4B-4855-A868-A2A5CF3C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5754" y="4765109"/>
            <a:ext cx="2867068" cy="27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/>
            <a:endParaRPr lang="en-US" altLang="en-US" sz="1169"/>
          </a:p>
        </p:txBody>
      </p:sp>
      <p:pic>
        <p:nvPicPr>
          <p:cNvPr id="14351" name="Picture 2" descr="StatisticalConsultingResearchServicesUI_vertical2color.jpg">
            <a:extLst>
              <a:ext uri="{FF2B5EF4-FFF2-40B4-BE49-F238E27FC236}">
                <a16:creationId xmlns:a16="http://schemas.microsoft.com/office/drawing/2014/main" id="{9EC97B92-EFA1-42F5-93D6-01F3C731C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438" y="394918"/>
            <a:ext cx="501041" cy="48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2" name="TextBox 22">
            <a:extLst>
              <a:ext uri="{FF2B5EF4-FFF2-40B4-BE49-F238E27FC236}">
                <a16:creationId xmlns:a16="http://schemas.microsoft.com/office/drawing/2014/main" id="{0375C6CB-810E-4BF4-8FD5-E2063DBB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589" y="5200041"/>
            <a:ext cx="2894904" cy="45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169"/>
          </a:p>
          <a:p>
            <a:pPr eaLnBrk="1" hangingPunct="1"/>
            <a:r>
              <a:rPr lang="en-US" altLang="en-US" sz="1169"/>
              <a:t> </a:t>
            </a:r>
          </a:p>
        </p:txBody>
      </p:sp>
      <p:sp>
        <p:nvSpPr>
          <p:cNvPr id="14353" name="TextBox 14">
            <a:extLst>
              <a:ext uri="{FF2B5EF4-FFF2-40B4-BE49-F238E27FC236}">
                <a16:creationId xmlns:a16="http://schemas.microsoft.com/office/drawing/2014/main" id="{093034A0-D87C-422E-8143-86A0962A8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361" y="1060363"/>
            <a:ext cx="2922740" cy="73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82" dirty="0">
                <a:solidFill>
                  <a:srgbClr val="0070C0"/>
                </a:solidFill>
              </a:rPr>
              <a:t>Local FDR, a Bayesian interpretation</a:t>
            </a:r>
          </a:p>
        </p:txBody>
      </p:sp>
      <p:sp>
        <p:nvSpPr>
          <p:cNvPr id="14355" name="TextBox 18">
            <a:extLst>
              <a:ext uri="{FF2B5EF4-FFF2-40B4-BE49-F238E27FC236}">
                <a16:creationId xmlns:a16="http://schemas.microsoft.com/office/drawing/2014/main" id="{927738B5-A30B-4246-8BB0-C321C3F7E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132" y="1062973"/>
            <a:ext cx="2922740" cy="41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82" dirty="0">
                <a:solidFill>
                  <a:srgbClr val="0070C0"/>
                </a:solidFill>
              </a:rPr>
              <a:t>Simulation Results</a:t>
            </a:r>
          </a:p>
        </p:txBody>
      </p:sp>
      <p:sp>
        <p:nvSpPr>
          <p:cNvPr id="14357" name="TextBox 22">
            <a:extLst>
              <a:ext uri="{FF2B5EF4-FFF2-40B4-BE49-F238E27FC236}">
                <a16:creationId xmlns:a16="http://schemas.microsoft.com/office/drawing/2014/main" id="{22393373-F95E-4558-931F-6C6912595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2247" y="1647520"/>
            <a:ext cx="2894904" cy="27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16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4793DC4B-999A-4BA0-98CA-2E92313110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228" y="1414687"/>
                <a:ext cx="2922740" cy="5775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28749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28749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28749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28749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167015" indent="-167015">
                  <a:buFont typeface="Arial" panose="020B0604020202020204" pitchFamily="34" charset="0"/>
                  <a:buChar char="•"/>
                </a:pPr>
                <a:r>
                  <a:rPr lang="en-US" altLang="en-US" sz="1169" dirty="0"/>
                  <a:t>Multiple hypothesis testing (MHT) is an active and highly influential area of research used by both statisticians and other academic disciplines to evaluate many hypotheses simultaneously.</a:t>
                </a:r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endParaRPr lang="en-US" altLang="en-US" sz="1169" dirty="0"/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r>
                  <a:rPr lang="en-US" altLang="en-US" sz="1169" dirty="0"/>
                  <a:t>Methodology to improve MHT are important and widely used across many disciplines (See </a:t>
                </a:r>
                <a:r>
                  <a:rPr lang="en-US" altLang="en-US" sz="1169" dirty="0" err="1"/>
                  <a:t>Benjamini</a:t>
                </a:r>
                <a:r>
                  <a:rPr lang="en-US" altLang="en-US" sz="1169" dirty="0"/>
                  <a:t> &amp; Hochberg 1995, 2000, </a:t>
                </a:r>
                <a:r>
                  <a:rPr lang="en-US" altLang="en-US" sz="1169" dirty="0" err="1"/>
                  <a:t>Efron</a:t>
                </a:r>
                <a:r>
                  <a:rPr lang="en-US" altLang="en-US" sz="1169" dirty="0"/>
                  <a:t> et al 2001, </a:t>
                </a:r>
                <a:r>
                  <a:rPr lang="en-US" altLang="en-US" sz="1169" dirty="0" err="1"/>
                  <a:t>Storey</a:t>
                </a:r>
                <a:r>
                  <a:rPr lang="en-US" altLang="en-US" sz="1169" dirty="0"/>
                  <a:t> 2002, and many others).</a:t>
                </a:r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endParaRPr lang="en-US" altLang="en-US" sz="1169" dirty="0"/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r>
                  <a:rPr lang="en-US" altLang="en-US" sz="1169" dirty="0"/>
                  <a:t> The false discovery rate (FDR) introduced in </a:t>
                </a:r>
                <a:r>
                  <a:rPr lang="en-US" altLang="en-US" sz="1169" dirty="0" err="1"/>
                  <a:t>Benjamini</a:t>
                </a:r>
                <a:r>
                  <a:rPr lang="en-US" altLang="en-US" sz="1169" dirty="0"/>
                  <a:t> &amp; Hochberg 1995 paper provided a new way to think about MHT methods. They proposed a way to control FDR in 1995 and improved on it in 2000. </a:t>
                </a:r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endParaRPr lang="en-US" altLang="en-US" sz="1169" dirty="0"/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Expected proportion of false discoveries is controlled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level,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𝐹𝑎𝑙𝑠𝑒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𝐷𝑖𝑠𝑐𝑜𝑣𝑒𝑟𝑖𝑒𝑠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𝐷𝑖𝑠𝑐𝑜𝑣𝑒𝑟𝑖𝑒𝑠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∨ 1</m:t>
                            </m:r>
                          </m:den>
                        </m:f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200" dirty="0">
                  <a:ea typeface="Cambria Math" panose="02040503050406030204" pitchFamily="18" charset="0"/>
                </a:endParaRPr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endParaRPr lang="en-US" altLang="en-US" sz="1169" dirty="0"/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r>
                  <a:rPr lang="en-US" altLang="en-US" sz="1169" dirty="0"/>
                  <a:t>Many extensions exist to account for correlated tests (</a:t>
                </a:r>
                <a:r>
                  <a:rPr lang="en-US" altLang="en-US" sz="1169" dirty="0" err="1"/>
                  <a:t>Benjamini</a:t>
                </a:r>
                <a:r>
                  <a:rPr lang="en-US" altLang="en-US" sz="1169" dirty="0"/>
                  <a:t> &amp; </a:t>
                </a:r>
                <a:r>
                  <a:rPr lang="en-US" altLang="en-US" sz="1169" dirty="0" err="1"/>
                  <a:t>Yekutieli</a:t>
                </a:r>
                <a:r>
                  <a:rPr lang="en-US" altLang="en-US" sz="1169" dirty="0"/>
                  <a:t> 2001), online tests (Foster &amp; Stein 2008), or a more complicated structure of data (Nandi, Sarkar, &amp; Chen 2021).</a:t>
                </a:r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endParaRPr lang="en-US" altLang="en-US" sz="1169" dirty="0"/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endParaRPr lang="en-US" altLang="en-US" sz="1169" dirty="0"/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endParaRPr lang="en-US" altLang="en-US" sz="1169" dirty="0"/>
              </a:p>
            </p:txBody>
          </p:sp>
        </mc:Choice>
        <mc:Fallback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4793DC4B-999A-4BA0-98CA-2E9231311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28" y="1414687"/>
                <a:ext cx="2922740" cy="5775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14">
                <a:extLst>
                  <a:ext uri="{FF2B5EF4-FFF2-40B4-BE49-F238E27FC236}">
                    <a16:creationId xmlns:a16="http://schemas.microsoft.com/office/drawing/2014/main" id="{B0B1CA12-AF4D-4916-808F-6DC4C84102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1506" y="1783647"/>
                <a:ext cx="2922740" cy="6120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28749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28749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28749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28749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167015" indent="-167015">
                  <a:buFont typeface="Arial" panose="020B0604020202020204" pitchFamily="34" charset="0"/>
                  <a:buChar char="•"/>
                </a:pPr>
                <a:r>
                  <a:rPr lang="en-US" altLang="en-US" sz="1170" dirty="0"/>
                  <a:t>Local false discovery rate (</a:t>
                </a:r>
                <a:r>
                  <a:rPr lang="en-US" altLang="en-US" sz="1170" dirty="0" err="1"/>
                  <a:t>Lfdr</a:t>
                </a:r>
                <a:r>
                  <a:rPr lang="en-US" altLang="en-US" sz="1170" dirty="0"/>
                  <a:t>) methods of control were developed by </a:t>
                </a:r>
                <a:r>
                  <a:rPr lang="en-US" altLang="en-US" sz="1170" dirty="0" err="1"/>
                  <a:t>Efron</a:t>
                </a:r>
                <a:r>
                  <a:rPr lang="en-US" altLang="en-US" sz="1170" dirty="0"/>
                  <a:t> et al (2001).</a:t>
                </a:r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endParaRPr lang="en-US" altLang="en-US" sz="1170" dirty="0"/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r>
                  <a:rPr lang="en-US" altLang="en-US" sz="1170" dirty="0"/>
                  <a:t>They used an empirical Bayes approach to estimate the </a:t>
                </a:r>
                <a:r>
                  <a:rPr lang="en-US" altLang="en-US" sz="1170" dirty="0" err="1"/>
                  <a:t>Lfdr</a:t>
                </a:r>
                <a:r>
                  <a:rPr lang="en-US" altLang="en-US" sz="1170" dirty="0"/>
                  <a:t> statistic in a genetic microarray data setting. </a:t>
                </a:r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endParaRPr lang="en-US" altLang="en-US" sz="1170" dirty="0"/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70" i="1">
                        <a:latin typeface="Cambria Math" panose="02040503050406030204" pitchFamily="18" charset="0"/>
                      </a:rPr>
                      <m:t>𝐿𝑓</m:t>
                    </m:r>
                    <m:r>
                      <a:rPr lang="en-US" sz="1170" b="0" i="1" smtClean="0">
                        <a:latin typeface="Cambria Math" panose="02040503050406030204" pitchFamily="18" charset="0"/>
                      </a:rPr>
                      <m:t>𝑑𝑟</m:t>
                    </m:r>
                    <m:r>
                      <a:rPr lang="en-US" sz="117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17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17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sz="117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7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17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17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117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170" i="1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117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17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7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17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17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7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17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17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7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117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7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17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17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7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17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17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7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117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17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117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7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17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17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7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den>
                        </m:f>
                        <m:r>
                          <a:rPr lang="en-US" sz="117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altLang="en-US" sz="1170" dirty="0"/>
                  <a:t> where </a:t>
                </a:r>
                <a14:m>
                  <m:oMath xmlns:m="http://schemas.openxmlformats.org/officeDocument/2006/math">
                    <m:r>
                      <a:rPr lang="en-US" altLang="en-US" sz="117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en-US" sz="1170" dirty="0"/>
                  <a:t> is the proportion of signal in the data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17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17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117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117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17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17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117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170" dirty="0"/>
                  <a:t> are the density of test statistics for unaffected and affected genes</a:t>
                </a:r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endParaRPr lang="en-US" altLang="en-US" sz="1170" dirty="0"/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r>
                  <a:rPr lang="en-US" altLang="en-US" sz="1170" dirty="0"/>
                  <a:t>Sun and Cai (2007) suggest a Normal distribution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17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17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117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117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117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17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117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170" dirty="0"/>
                  <a:t>, and show that their method </a:t>
                </a:r>
                <a:r>
                  <a:rPr lang="en-US" altLang="en-US" sz="1170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  <a:r>
                  <a:rPr lang="en-US" sz="1170" dirty="0">
                    <a:solidFill>
                      <a:prstClr val="black"/>
                    </a:solidFill>
                    <a:latin typeface="Calibri" panose="020F0502020204030204"/>
                  </a:rPr>
                  <a:t>mong all </a:t>
                </a:r>
                <a:r>
                  <a:rPr lang="en-US" sz="1170" dirty="0" err="1">
                    <a:solidFill>
                      <a:prstClr val="black"/>
                    </a:solidFill>
                    <a:latin typeface="Calibri" panose="020F0502020204030204"/>
                  </a:rPr>
                  <a:t>Lfdr</a:t>
                </a:r>
                <a:r>
                  <a:rPr lang="en-US" sz="1170" dirty="0">
                    <a:solidFill>
                      <a:prstClr val="black"/>
                    </a:solidFill>
                    <a:latin typeface="Calibri" panose="020F0502020204030204"/>
                  </a:rPr>
                  <a:t> based procedures, this procedure has maximum power while controlling </a:t>
                </a:r>
                <a:r>
                  <a:rPr lang="en-US" sz="1170" dirty="0" err="1">
                    <a:solidFill>
                      <a:prstClr val="black"/>
                    </a:solidFill>
                    <a:latin typeface="Calibri" panose="020F0502020204030204"/>
                  </a:rPr>
                  <a:t>mFDR</a:t>
                </a:r>
                <a:endParaRPr lang="en-US" sz="117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endParaRPr lang="en-US" sz="117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r>
                  <a:rPr lang="en-US" sz="1170" dirty="0">
                    <a:solidFill>
                      <a:prstClr val="black"/>
                    </a:solidFill>
                    <a:latin typeface="Calibri" panose="020F0502020204030204"/>
                  </a:rPr>
                  <a:t>Ranks relative importance of observations with likelihood ratio, and gives different results than p-value methods</a:t>
                </a:r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endParaRPr lang="en-US" sz="117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r>
                  <a:rPr lang="en-US" sz="1170" dirty="0">
                    <a:solidFill>
                      <a:prstClr val="black"/>
                    </a:solidFill>
                    <a:latin typeface="Calibri" panose="020F0502020204030204"/>
                  </a:rPr>
                  <a:t>Allows context for the rejection region to be asymmetric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17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17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117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7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17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sz="117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17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117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7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7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17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endParaRPr lang="en-US" sz="117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endParaRPr lang="en-US" sz="117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endParaRPr lang="en-US" sz="117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endParaRPr lang="en-US" sz="117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endParaRPr lang="en-US" altLang="en-US" sz="1169" dirty="0"/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endParaRPr lang="en-US" altLang="en-US" sz="1169" dirty="0"/>
              </a:p>
            </p:txBody>
          </p:sp>
        </mc:Choice>
        <mc:Fallback>
          <p:sp>
            <p:nvSpPr>
              <p:cNvPr id="25" name="TextBox 14">
                <a:extLst>
                  <a:ext uri="{FF2B5EF4-FFF2-40B4-BE49-F238E27FC236}">
                    <a16:creationId xmlns:a16="http://schemas.microsoft.com/office/drawing/2014/main" id="{B0B1CA12-AF4D-4916-808F-6DC4C8410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1506" y="1783647"/>
                <a:ext cx="2922740" cy="6120778"/>
              </a:xfrm>
              <a:prstGeom prst="rect">
                <a:avLst/>
              </a:prstGeom>
              <a:blipFill>
                <a:blip r:embed="rId5"/>
                <a:stretch>
                  <a:fillRect r="-4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14">
            <a:extLst>
              <a:ext uri="{FF2B5EF4-FFF2-40B4-BE49-F238E27FC236}">
                <a16:creationId xmlns:a16="http://schemas.microsoft.com/office/drawing/2014/main" id="{E512FD7D-98D5-4CE1-9FA5-D6643D5F2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278" y="1414687"/>
            <a:ext cx="2922740" cy="513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167015" indent="-167015">
              <a:buFont typeface="Arial" panose="020B0604020202020204" pitchFamily="34" charset="0"/>
              <a:buChar char="•"/>
            </a:pPr>
            <a:r>
              <a:rPr lang="en-US" altLang="en-US" sz="1169" dirty="0"/>
              <a:t>Is there a difference in metabolic makeup in the synovial fluid between treatment and control knees of horses? </a:t>
            </a:r>
          </a:p>
          <a:p>
            <a:pPr marL="167015" indent="-167015">
              <a:buFont typeface="Arial" panose="020B0604020202020204" pitchFamily="34" charset="0"/>
              <a:buChar char="•"/>
            </a:pPr>
            <a:endParaRPr lang="en-US" altLang="en-US" sz="1169" dirty="0"/>
          </a:p>
          <a:p>
            <a:pPr marL="167015" indent="-167015">
              <a:buFont typeface="Arial" panose="020B0604020202020204" pitchFamily="34" charset="0"/>
              <a:buChar char="•"/>
            </a:pPr>
            <a:r>
              <a:rPr lang="en-US" altLang="en-US" sz="1169" dirty="0"/>
              <a:t>4 Horses were treated in right knee with </a:t>
            </a:r>
            <a:r>
              <a:rPr lang="en-US" altLang="en-US" sz="1169" dirty="0" err="1"/>
              <a:t>flavopiridol</a:t>
            </a:r>
            <a:r>
              <a:rPr lang="en-US" altLang="en-US" sz="1169" dirty="0"/>
              <a:t> and left knee with saline</a:t>
            </a:r>
          </a:p>
          <a:p>
            <a:pPr marL="167015" indent="-167015">
              <a:buFont typeface="Arial" panose="020B0604020202020204" pitchFamily="34" charset="0"/>
              <a:buChar char="•"/>
            </a:pPr>
            <a:endParaRPr lang="en-US" altLang="en-US" sz="1169" dirty="0"/>
          </a:p>
          <a:p>
            <a:pPr marL="167015" indent="-167015">
              <a:buFont typeface="Arial" panose="020B0604020202020204" pitchFamily="34" charset="0"/>
              <a:buChar char="•"/>
            </a:pPr>
            <a:r>
              <a:rPr lang="en-US" altLang="en-US" sz="1169" dirty="0"/>
              <a:t>Followed up one week later to see if there are differences in metabolomics between treatment and control legs</a:t>
            </a:r>
          </a:p>
          <a:p>
            <a:pPr marL="167015" indent="-167015">
              <a:buFont typeface="Arial" panose="020B0604020202020204" pitchFamily="34" charset="0"/>
              <a:buChar char="•"/>
            </a:pPr>
            <a:endParaRPr lang="en-US" altLang="en-US" sz="1169" dirty="0"/>
          </a:p>
          <a:p>
            <a:pPr marL="167015" indent="-167015">
              <a:buFont typeface="Arial" panose="020B0604020202020204" pitchFamily="34" charset="0"/>
              <a:buChar char="•"/>
            </a:pPr>
            <a:r>
              <a:rPr lang="en-US" altLang="en-US" sz="1169" dirty="0"/>
              <a:t>Data on 4722 metabolites were detected and 2926 total metabolites completely observed and used for this study</a:t>
            </a:r>
          </a:p>
          <a:p>
            <a:pPr marL="167015" indent="-167015">
              <a:buFont typeface="Arial" panose="020B0604020202020204" pitchFamily="34" charset="0"/>
              <a:buChar char="•"/>
            </a:pPr>
            <a:endParaRPr lang="en-US" altLang="en-US" sz="1169" dirty="0"/>
          </a:p>
          <a:p>
            <a:pPr marL="167015" indent="-167015">
              <a:buFont typeface="Arial" panose="020B0604020202020204" pitchFamily="34" charset="0"/>
              <a:buChar char="•"/>
            </a:pPr>
            <a:r>
              <a:rPr lang="en-US" altLang="en-US" sz="1169" dirty="0"/>
              <a:t>I compared Sun and Cai’s method to BH method for a case study of synovial fluid metabolomics</a:t>
            </a:r>
          </a:p>
          <a:p>
            <a:pPr marL="167015" indent="-167015">
              <a:buFont typeface="Arial" panose="020B0604020202020204" pitchFamily="34" charset="0"/>
              <a:buChar char="•"/>
            </a:pPr>
            <a:endParaRPr lang="en-US" altLang="en-US" sz="1169" dirty="0"/>
          </a:p>
          <a:p>
            <a:pPr marL="167015" indent="-167015">
              <a:buFont typeface="Arial" panose="020B0604020202020204" pitchFamily="34" charset="0"/>
              <a:buChar char="•"/>
            </a:pPr>
            <a:r>
              <a:rPr lang="en-US" altLang="en-US" sz="1169" dirty="0" err="1"/>
              <a:t>Lfdr</a:t>
            </a:r>
            <a:r>
              <a:rPr lang="en-US" altLang="en-US" sz="1169" dirty="0"/>
              <a:t>-based methods are more common in Genome-Wide Association studies, but not much in metabolomics literature. </a:t>
            </a:r>
          </a:p>
          <a:p>
            <a:pPr marL="167015" indent="-167015">
              <a:buFont typeface="Arial" panose="020B0604020202020204" pitchFamily="34" charset="0"/>
              <a:buChar char="•"/>
            </a:pPr>
            <a:endParaRPr lang="en-US" altLang="en-US" sz="1169" dirty="0"/>
          </a:p>
          <a:p>
            <a:pPr marL="167015" indent="-167015">
              <a:buFont typeface="Arial" panose="020B0604020202020204" pitchFamily="34" charset="0"/>
              <a:buChar char="•"/>
            </a:pPr>
            <a:r>
              <a:rPr lang="en-US" altLang="en-US" sz="1169" dirty="0"/>
              <a:t>My contribution is to compare how Sun and Cai’s method and BH methods compare in the metabolomics literature, and interpret the local false discovery rate results in meaningful context. 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59D42C3-0E41-49D5-A11C-125CB1D4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082" y="1455339"/>
            <a:ext cx="2922740" cy="63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167015" indent="-167015">
              <a:buFont typeface="Arial" panose="020B0604020202020204" pitchFamily="34" charset="0"/>
              <a:buChar char="•"/>
            </a:pPr>
            <a:r>
              <a:rPr lang="en-US" altLang="en-US" sz="1169" dirty="0"/>
              <a:t>Simulations show that under ideal circumstances, Sun and Cai’s methods are at least as powerful as </a:t>
            </a:r>
          </a:p>
        </p:txBody>
      </p:sp>
      <p:pic>
        <p:nvPicPr>
          <p:cNvPr id="14" name="Picture 1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9DC5F48-8250-514B-B9FA-990EFF780F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2089" y="2078547"/>
            <a:ext cx="2836125" cy="1418063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D63281B7-358D-7940-BC3F-B5EECCA5EE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3999" y="3496610"/>
            <a:ext cx="2836126" cy="1418063"/>
          </a:xfrm>
          <a:prstGeom prst="rect">
            <a:avLst/>
          </a:prstGeom>
        </p:spPr>
      </p:pic>
      <p:pic>
        <p:nvPicPr>
          <p:cNvPr id="18" name="Picture 1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3983F2C-2016-BE43-A787-8D1493EC1F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2089" y="4953971"/>
            <a:ext cx="2836126" cy="14180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D40670-22AB-439C-9EA6-C82229902646}"/>
              </a:ext>
            </a:extLst>
          </p:cNvPr>
          <p:cNvSpPr/>
          <p:nvPr/>
        </p:nvSpPr>
        <p:spPr>
          <a:xfrm>
            <a:off x="83507" y="49872"/>
            <a:ext cx="11941479" cy="9017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50285">
              <a:defRPr/>
            </a:pPr>
            <a:endParaRPr lang="en-US" sz="658"/>
          </a:p>
        </p:txBody>
      </p:sp>
      <p:sp>
        <p:nvSpPr>
          <p:cNvPr id="14339" name="TextBox 13">
            <a:extLst>
              <a:ext uri="{FF2B5EF4-FFF2-40B4-BE49-F238E27FC236}">
                <a16:creationId xmlns:a16="http://schemas.microsoft.com/office/drawing/2014/main" id="{7E3A941B-DDA5-427C-B408-ABC40DE1F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8" y="33055"/>
            <a:ext cx="11950758" cy="95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82" dirty="0">
                <a:solidFill>
                  <a:schemeClr val="accent1"/>
                </a:solidFill>
              </a:rPr>
              <a:t>A Bayesian multiple testing approach to a case study of synovial fluid metabolomics</a:t>
            </a:r>
          </a:p>
          <a:p>
            <a:pPr algn="ctr"/>
            <a:r>
              <a:rPr lang="en-US" altLang="en-US" sz="1753" dirty="0"/>
              <a:t>Connor Demorest</a:t>
            </a:r>
          </a:p>
          <a:p>
            <a:pPr algn="ctr"/>
            <a:r>
              <a:rPr lang="en-US" altLang="en-US" sz="1753" dirty="0"/>
              <a:t>Dr. </a:t>
            </a:r>
            <a:r>
              <a:rPr lang="en-US" altLang="en-US" sz="1753" dirty="0" err="1"/>
              <a:t>Shinjini</a:t>
            </a:r>
            <a:r>
              <a:rPr lang="en-US" altLang="en-US" sz="1753" dirty="0"/>
              <a:t> Nandi</a:t>
            </a:r>
            <a:endParaRPr lang="en-US" altLang="en-US" sz="1753" dirty="0">
              <a:solidFill>
                <a:prstClr val="black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5DAE492-136C-4142-890F-B048338F5D8A}"/>
              </a:ext>
            </a:extLst>
          </p:cNvPr>
          <p:cNvSpPr/>
          <p:nvPr/>
        </p:nvSpPr>
        <p:spPr>
          <a:xfrm>
            <a:off x="83507" y="1055434"/>
            <a:ext cx="2922740" cy="5686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192" dirty="0">
                <a:solidFill>
                  <a:srgbClr val="FFFFFF"/>
                </a:solidFill>
              </a:rPr>
              <a:t>ideas for peer review processes in the context of mentoring students as statistical consultants and collaborators.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4F85D-F9E7-4D3D-97E8-DA6C5A75C95F}"/>
              </a:ext>
            </a:extLst>
          </p:cNvPr>
          <p:cNvSpPr/>
          <p:nvPr/>
        </p:nvSpPr>
        <p:spPr>
          <a:xfrm>
            <a:off x="3089753" y="1055434"/>
            <a:ext cx="2922740" cy="5686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50285">
              <a:defRPr/>
            </a:pPr>
            <a:endParaRPr lang="en-US" sz="658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2283C7A-E888-4AD7-96C5-25B68E591CBE}"/>
              </a:ext>
            </a:extLst>
          </p:cNvPr>
          <p:cNvSpPr/>
          <p:nvPr/>
        </p:nvSpPr>
        <p:spPr>
          <a:xfrm>
            <a:off x="6096000" y="1035137"/>
            <a:ext cx="2922740" cy="56860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50285">
              <a:defRPr/>
            </a:pPr>
            <a:r>
              <a:rPr lang="en-US" sz="658"/>
              <a:t>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19A4BC-1ABD-4047-9AC0-A3D609ADC57F}"/>
              </a:ext>
            </a:extLst>
          </p:cNvPr>
          <p:cNvSpPr/>
          <p:nvPr/>
        </p:nvSpPr>
        <p:spPr>
          <a:xfrm>
            <a:off x="9102246" y="1055434"/>
            <a:ext cx="2922740" cy="5686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50285">
              <a:defRPr/>
            </a:pPr>
            <a:endParaRPr lang="en-US" sz="658"/>
          </a:p>
        </p:txBody>
      </p:sp>
      <p:sp>
        <p:nvSpPr>
          <p:cNvPr id="14344" name="TextBox 14">
            <a:extLst>
              <a:ext uri="{FF2B5EF4-FFF2-40B4-BE49-F238E27FC236}">
                <a16:creationId xmlns:a16="http://schemas.microsoft.com/office/drawing/2014/main" id="{455A62BA-E230-4B96-8357-FFD6B468D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7" y="1062973"/>
            <a:ext cx="2922740" cy="41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82" dirty="0">
                <a:solidFill>
                  <a:srgbClr val="0070C0"/>
                </a:solidFill>
              </a:rPr>
              <a:t>Algorithms</a:t>
            </a:r>
          </a:p>
        </p:txBody>
      </p:sp>
      <p:sp>
        <p:nvSpPr>
          <p:cNvPr id="14345" name="TextBox 18">
            <a:extLst>
              <a:ext uri="{FF2B5EF4-FFF2-40B4-BE49-F238E27FC236}">
                <a16:creationId xmlns:a16="http://schemas.microsoft.com/office/drawing/2014/main" id="{8E97551E-D46F-4B68-9FB0-DE0F5EBD2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111308"/>
            <a:ext cx="2922740" cy="41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82" dirty="0">
                <a:solidFill>
                  <a:srgbClr val="0070C0"/>
                </a:solidFill>
              </a:rPr>
              <a:t>Jelly beans cause acne!</a:t>
            </a:r>
          </a:p>
        </p:txBody>
      </p:sp>
      <p:sp>
        <p:nvSpPr>
          <p:cNvPr id="14347" name="TextBox 20">
            <a:extLst>
              <a:ext uri="{FF2B5EF4-FFF2-40B4-BE49-F238E27FC236}">
                <a16:creationId xmlns:a16="http://schemas.microsoft.com/office/drawing/2014/main" id="{7C450BE2-AD7B-4C60-B2C4-52694BDE2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6575" y="4431082"/>
            <a:ext cx="2922740" cy="41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82">
              <a:solidFill>
                <a:srgbClr val="0070C0"/>
              </a:solidFill>
            </a:endParaRPr>
          </a:p>
        </p:txBody>
      </p:sp>
      <p:sp>
        <p:nvSpPr>
          <p:cNvPr id="14350" name="TextBox 24">
            <a:extLst>
              <a:ext uri="{FF2B5EF4-FFF2-40B4-BE49-F238E27FC236}">
                <a16:creationId xmlns:a16="http://schemas.microsoft.com/office/drawing/2014/main" id="{3256567E-3B10-4235-B6A7-D4A8A2562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836" y="1591849"/>
            <a:ext cx="2867068" cy="27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167015" indent="-167015">
              <a:buFont typeface="Wingdings" charset="0"/>
              <a:buChar char=""/>
              <a:defRPr/>
            </a:pPr>
            <a:endParaRPr lang="en-US" sz="1169"/>
          </a:p>
        </p:txBody>
      </p:sp>
      <p:sp>
        <p:nvSpPr>
          <p:cNvPr id="2" name="TextBox 29">
            <a:extLst>
              <a:ext uri="{FF2B5EF4-FFF2-40B4-BE49-F238E27FC236}">
                <a16:creationId xmlns:a16="http://schemas.microsoft.com/office/drawing/2014/main" id="{DDD89BDE-BC4B-4855-A868-A2A5CF3C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5754" y="4765109"/>
            <a:ext cx="2867068" cy="27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/>
            <a:endParaRPr lang="en-US" altLang="en-US" sz="1169"/>
          </a:p>
        </p:txBody>
      </p:sp>
      <p:pic>
        <p:nvPicPr>
          <p:cNvPr id="14351" name="Picture 2" descr="StatisticalConsultingResearchServicesUI_vertical2color.jpg">
            <a:extLst>
              <a:ext uri="{FF2B5EF4-FFF2-40B4-BE49-F238E27FC236}">
                <a16:creationId xmlns:a16="http://schemas.microsoft.com/office/drawing/2014/main" id="{9EC97B92-EFA1-42F5-93D6-01F3C731C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438" y="394918"/>
            <a:ext cx="501041" cy="48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2" name="TextBox 22">
            <a:extLst>
              <a:ext uri="{FF2B5EF4-FFF2-40B4-BE49-F238E27FC236}">
                <a16:creationId xmlns:a16="http://schemas.microsoft.com/office/drawing/2014/main" id="{0375C6CB-810E-4BF4-8FD5-E2063DBB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589" y="5200041"/>
            <a:ext cx="2894904" cy="45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169"/>
          </a:p>
          <a:p>
            <a:pPr eaLnBrk="1" hangingPunct="1"/>
            <a:r>
              <a:rPr lang="en-US" altLang="en-US" sz="1169"/>
              <a:t> </a:t>
            </a:r>
          </a:p>
        </p:txBody>
      </p:sp>
      <p:sp>
        <p:nvSpPr>
          <p:cNvPr id="14353" name="TextBox 14">
            <a:extLst>
              <a:ext uri="{FF2B5EF4-FFF2-40B4-BE49-F238E27FC236}">
                <a16:creationId xmlns:a16="http://schemas.microsoft.com/office/drawing/2014/main" id="{093034A0-D87C-422E-8143-86A0962A8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2297" y="1055434"/>
            <a:ext cx="2922740" cy="41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82" dirty="0">
                <a:solidFill>
                  <a:srgbClr val="0070C0"/>
                </a:solidFill>
              </a:rPr>
              <a:t>Real data results</a:t>
            </a:r>
          </a:p>
        </p:txBody>
      </p:sp>
      <p:sp>
        <p:nvSpPr>
          <p:cNvPr id="14357" name="TextBox 22">
            <a:extLst>
              <a:ext uri="{FF2B5EF4-FFF2-40B4-BE49-F238E27FC236}">
                <a16:creationId xmlns:a16="http://schemas.microsoft.com/office/drawing/2014/main" id="{22393373-F95E-4558-931F-6C6912595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2247" y="1647520"/>
            <a:ext cx="2894904" cy="27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16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4793DC4B-999A-4BA0-98CA-2E92313110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228" y="1414687"/>
                <a:ext cx="2922740" cy="5425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28749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28749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28749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28749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57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228600" lvl="0" indent="-228600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  <a:ea typeface="+mn-ea"/>
                  </a:rPr>
                  <a:t>Bonferroni: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𝑅𝑒𝑗𝑒𝑐𝑡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𝑎𝑙𝑙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sSub>
                      <m:sSubPr>
                        <m:ctrlP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∗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  <a:ea typeface="+mn-ea"/>
                  </a:rPr>
                  <a:t> for m hypothesis tests</a:t>
                </a:r>
              </a:p>
              <a:p>
                <a:pPr marL="228600" lvl="0" indent="-228600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  <a:ea typeface="+mn-ea"/>
                  </a:rPr>
                  <a:t>BH: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𝑅𝑒𝑗𝑒𝑐𝑡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𝑓𝑖𝑟𝑠𝑡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unc>
                      <m:funcPr>
                        <m:ctrlP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  <m:r>
                              <a:rPr lang="en-US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𝑖</m:t>
                                </m:r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𝑖</m:t>
                                </m:r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  <a:ea typeface="+mn-ea"/>
                  </a:rPr>
                  <a:t> hypotheses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</m:e>
                      <m:sub>
                        <m:d>
                          <m:dPr>
                            <m:ctrlPr>
                              <a:rPr lang="en-US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  <a:ea typeface="+mn-ea"/>
                  </a:rPr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e>
                      <m:sup>
                        <m: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  <a:ea typeface="+mn-ea"/>
                  </a:rPr>
                  <a:t> ordered p-value</a:t>
                </a:r>
              </a:p>
              <a:p>
                <a:pPr marL="228600" lvl="0" indent="-228600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  <a:ea typeface="+mn-ea"/>
                  </a:rPr>
                  <a:t>Adaptive BH: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𝑅𝑒𝑗𝑒𝑐𝑡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𝑓𝑖𝑟𝑠𝑡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unc>
                      <m:funcPr>
                        <m:ctrlP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  <m:r>
                              <a:rPr lang="en-US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𝑖</m:t>
                                </m:r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𝑖</m:t>
                                </m:r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𝑚</m:t>
                                </m:r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(1−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  <a:ea typeface="+mn-ea"/>
                  </a:rPr>
                  <a:t> hypotheses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</m:acc>
                    <m:r>
                      <a:rPr lang="en-US" sz="11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naryPr>
                          <m:sub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</m:sup>
                          <m:e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𝟙</m:t>
                            </m:r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≤</m:t>
                            </m:r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𝜆</m:t>
                            </m:r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</m:nary>
                        <m: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+1</m:t>
                        </m:r>
                      </m:num>
                      <m:den>
                        <m: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(1−</m:t>
                        </m:r>
                        <m: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  <m: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  <a:ea typeface="+mn-ea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𝜆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  <a:ea typeface="+mn-ea"/>
                  </a:rPr>
                  <a:t> is a tuning parameter</a:t>
                </a:r>
              </a:p>
              <a:p>
                <a:pPr marL="228600" indent="-228600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  <a:ea typeface="+mn-ea"/>
                  </a:rPr>
                  <a:t>SC method: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𝑅𝑒𝑗𝑒𝑐𝑡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𝑓𝑖𝑟𝑠𝑡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unc>
                      <m:funcPr>
                        <m:ctrlP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𝑗</m:t>
                            </m:r>
                            <m:r>
                              <a:rPr lang="en-US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:</m:t>
                            </m:r>
                            <m:f>
                              <m:fPr>
                                <m:ctrlP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𝑗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𝑖</m:t>
                                </m:r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𝑗</m:t>
                                </m:r>
                              </m:sup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𝐿𝑓𝑑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nary>
                            <m:r>
                              <a:rPr lang="en-US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≤</m:t>
                            </m:r>
                            <m:r>
                              <a:rPr lang="en-US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sz="1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  <a:ea typeface="+mn-ea"/>
                  </a:rPr>
                  <a:t>hypotheses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e>
                      <m:sup>
                        <m: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  <a:ea typeface="+mn-ea"/>
                  </a:rPr>
                  <a:t> ordered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𝐿𝑓𝑑𝑟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  <a:ea typeface="+mn-ea"/>
                  </a:rPr>
                  <a:t> statistics</a:t>
                </a:r>
              </a:p>
              <a:p>
                <a:pPr marL="228600" indent="-228600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𝐿𝑓𝑑</m:t>
                        </m:r>
                        <m:sSub>
                          <m:sSubPr>
                            <m:ctrlPr>
                              <a:rPr lang="en-US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acc>
                    <m:r>
                      <a:rPr lang="en-US" sz="11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sSub>
                          <m:sSubPr>
                            <m:ctrlP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1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1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e>
                      <m:sub>
                        <m:r>
                          <a:rPr lang="en-US" sz="1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1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1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1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1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1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 estimated by EM algorithm</a:t>
                </a:r>
              </a:p>
              <a:p>
                <a:pPr marL="228600" indent="-228600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Possible extension to add reasonable informative priors to parameters? </a:t>
                </a:r>
              </a:p>
              <a:p>
                <a:pPr marL="228600" indent="-228600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𝑖𝑖𝑑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 assumption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 test statistics, which is possibly not reasonable</a:t>
                </a:r>
              </a:p>
              <a:p>
                <a:pPr marL="228600" indent="-228600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Often test statistics are assumed to be positively correlated (see </a:t>
                </a:r>
                <a:r>
                  <a:rPr lang="en-US" sz="1100" dirty="0" err="1">
                    <a:solidFill>
                      <a:prstClr val="black"/>
                    </a:solidFill>
                    <a:latin typeface="Calibri" panose="020F0502020204030204"/>
                  </a:rPr>
                  <a:t>Benjamini</a:t>
                </a:r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 &amp; </a:t>
                </a:r>
                <a:r>
                  <a:rPr lang="en-US" sz="1100" dirty="0" err="1">
                    <a:solidFill>
                      <a:prstClr val="black"/>
                    </a:solidFill>
                    <a:latin typeface="Calibri" panose="020F0502020204030204"/>
                  </a:rPr>
                  <a:t>Yekutieli</a:t>
                </a:r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 2001 for example)</a:t>
                </a:r>
                <a:endParaRPr lang="en-US" sz="1100" dirty="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  <a:p>
                <a:pPr marL="167015" indent="-167015">
                  <a:buFont typeface="Arial" panose="020B0604020202020204" pitchFamily="34" charset="0"/>
                  <a:buChar char="•"/>
                </a:pPr>
                <a:endParaRPr lang="en-US" altLang="en-US" sz="1169" dirty="0"/>
              </a:p>
            </p:txBody>
          </p:sp>
        </mc:Choice>
        <mc:Fallback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4793DC4B-999A-4BA0-98CA-2E9231311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28" y="1414687"/>
                <a:ext cx="2922740" cy="54257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14">
            <a:extLst>
              <a:ext uri="{FF2B5EF4-FFF2-40B4-BE49-F238E27FC236}">
                <a16:creationId xmlns:a16="http://schemas.microsoft.com/office/drawing/2014/main" id="{B0B1CA12-AF4D-4916-808F-6DC4C8410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753" y="1455339"/>
            <a:ext cx="2922740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The </a:t>
            </a:r>
            <a:r>
              <a:rPr lang="en-US" sz="11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Lfdr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  <a:ea typeface="+mn-ea"/>
              </a:rPr>
              <a:t> method found slightly more rejections than the Adaptive BH method, and many more than the normal BH method.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  <a:ea typeface="+mn-ea"/>
              </a:rPr>
              <a:t>EM algorithm was used to estimate parameters, but future work may include priors and would probably be MCMC algorithms.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  <a:ea typeface="+mn-ea"/>
              </a:rPr>
              <a:t>More work with our collaborators Dr. June and Dr. Steward to investigate which metabolites to follow up on and how to do so could also be future work.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  <a:ea typeface="+mn-ea"/>
              </a:rPr>
              <a:t>Hopefully </a:t>
            </a:r>
            <a:r>
              <a:rPr lang="en-US" sz="11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Lfdr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  <a:ea typeface="+mn-ea"/>
              </a:rPr>
              <a:t> methods would be more standard in the metabolomics literature in the future!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59D42C3-0E41-49D5-A11C-125CB1D4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082" y="1455339"/>
            <a:ext cx="2922740" cy="548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167015" indent="-167015">
              <a:buFont typeface="Arial" panose="020B0604020202020204" pitchFamily="34" charset="0"/>
              <a:buChar char="•"/>
            </a:pPr>
            <a:r>
              <a:rPr lang="en-US" sz="1169" dirty="0" err="1"/>
              <a:t>Benjamini</a:t>
            </a:r>
            <a:r>
              <a:rPr lang="en-US" sz="1169" dirty="0"/>
              <a:t>, Y., &amp; Hochberg, Y. (1995). Controlling the false discovery rate: a practical and powerful approach to multiple testing. Journal of the Royal Statistical Society: Series B (Methodological), 57(1), 289-300.</a:t>
            </a:r>
          </a:p>
          <a:p>
            <a:pPr marL="167015" indent="-167015">
              <a:buFont typeface="Arial" panose="020B0604020202020204" pitchFamily="34" charset="0"/>
              <a:buChar char="•"/>
            </a:pPr>
            <a:endParaRPr lang="en-US" sz="1169" dirty="0"/>
          </a:p>
          <a:p>
            <a:pPr marL="167015" indent="-167015">
              <a:buFont typeface="Arial" panose="020B0604020202020204" pitchFamily="34" charset="0"/>
              <a:buChar char="•"/>
            </a:pPr>
            <a:r>
              <a:rPr lang="en-US" sz="1169" dirty="0" err="1"/>
              <a:t>Benjamini</a:t>
            </a:r>
            <a:r>
              <a:rPr lang="en-US" sz="1169" dirty="0"/>
              <a:t>, Y., &amp; Hochberg, Y. (2000). On the adaptive control of the false discovery rate in multiple testing with independent statistics. Journal of Educational and Behavioral Statistics, 25(1), 60-83.</a:t>
            </a:r>
          </a:p>
          <a:p>
            <a:pPr marL="167015" indent="-167015">
              <a:buFont typeface="Arial" panose="020B0604020202020204" pitchFamily="34" charset="0"/>
              <a:buChar char="•"/>
            </a:pPr>
            <a:endParaRPr lang="en-US" sz="1169" dirty="0"/>
          </a:p>
          <a:p>
            <a:pPr marL="167015" indent="-167015">
              <a:buFont typeface="Arial" panose="020B0604020202020204" pitchFamily="34" charset="0"/>
              <a:buChar char="•"/>
            </a:pPr>
            <a:r>
              <a:rPr lang="en-US" sz="1169" dirty="0" err="1"/>
              <a:t>Efron</a:t>
            </a:r>
            <a:r>
              <a:rPr lang="en-US" sz="1169" dirty="0"/>
              <a:t>, B., </a:t>
            </a:r>
            <a:r>
              <a:rPr lang="en-US" sz="1169" dirty="0" err="1"/>
              <a:t>Tibshirani</a:t>
            </a:r>
            <a:r>
              <a:rPr lang="en-US" sz="1169" dirty="0"/>
              <a:t>, R., </a:t>
            </a:r>
            <a:r>
              <a:rPr lang="en-US" sz="1169" dirty="0" err="1"/>
              <a:t>Storey</a:t>
            </a:r>
            <a:r>
              <a:rPr lang="en-US" sz="1169" dirty="0"/>
              <a:t>, J. D., &amp; </a:t>
            </a:r>
            <a:r>
              <a:rPr lang="en-US" sz="1169" dirty="0" err="1"/>
              <a:t>Tusher</a:t>
            </a:r>
            <a:r>
              <a:rPr lang="en-US" sz="1169" dirty="0"/>
              <a:t>, V. (2001). Empirical Bayes analysis of a microarray experiment. Journal of the American Statistical Association, 96(456), 1151-1160.</a:t>
            </a:r>
          </a:p>
          <a:p>
            <a:pPr marL="167015" indent="-167015">
              <a:buFont typeface="Arial" panose="020B0604020202020204" pitchFamily="34" charset="0"/>
              <a:buChar char="•"/>
            </a:pPr>
            <a:endParaRPr lang="en-US" sz="1169" dirty="0"/>
          </a:p>
          <a:p>
            <a:pPr marL="167015" indent="-167015">
              <a:buFont typeface="Arial" panose="020B0604020202020204" pitchFamily="34" charset="0"/>
              <a:buChar char="•"/>
            </a:pPr>
            <a:r>
              <a:rPr lang="en-US" sz="1169" dirty="0" err="1"/>
              <a:t>Storey</a:t>
            </a:r>
            <a:r>
              <a:rPr lang="en-US" sz="1169" dirty="0"/>
              <a:t>, J. D. (2003). The positive false discovery rate: a Bayesian interpretation and the q-value. The Annals of Statistics, 31(6), 2013-2035. </a:t>
            </a:r>
          </a:p>
          <a:p>
            <a:pPr marL="167015" indent="-167015">
              <a:buFont typeface="Arial" panose="020B0604020202020204" pitchFamily="34" charset="0"/>
              <a:buChar char="•"/>
            </a:pPr>
            <a:endParaRPr lang="en-US" sz="1169" dirty="0"/>
          </a:p>
          <a:p>
            <a:pPr marL="167015" indent="-167015">
              <a:buFont typeface="Arial" panose="020B0604020202020204" pitchFamily="34" charset="0"/>
              <a:buChar char="•"/>
            </a:pPr>
            <a:r>
              <a:rPr lang="en-US" sz="1169" dirty="0"/>
              <a:t>Sun, W., &amp; Cai, T. T. (2007). Oracle and adaptive compound decision rules for false discovery rate control. Journal of the American Statistical Association, 102(479), 901-912.</a:t>
            </a:r>
          </a:p>
          <a:p>
            <a:endParaRPr lang="en-US" sz="1169" dirty="0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F4005957-4991-4EF8-805F-356AB0410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2246" y="1099877"/>
            <a:ext cx="2922740" cy="41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82">
                <a:solidFill>
                  <a:srgbClr val="0070C0"/>
                </a:solidFill>
              </a:rPr>
              <a:t>References</a:t>
            </a:r>
          </a:p>
        </p:txBody>
      </p:sp>
      <p:pic>
        <p:nvPicPr>
          <p:cNvPr id="22" name="Picture 2" descr="Significant">
            <a:extLst>
              <a:ext uri="{FF2B5EF4-FFF2-40B4-BE49-F238E27FC236}">
                <a16:creationId xmlns:a16="http://schemas.microsoft.com/office/drawing/2014/main" id="{12564780-DBA3-724B-9A0C-F74B81847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24"/>
          <a:stretch/>
        </p:blipFill>
        <p:spPr bwMode="auto">
          <a:xfrm>
            <a:off x="6321501" y="1478290"/>
            <a:ext cx="2471737" cy="474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Significant">
            <a:extLst>
              <a:ext uri="{FF2B5EF4-FFF2-40B4-BE49-F238E27FC236}">
                <a16:creationId xmlns:a16="http://schemas.microsoft.com/office/drawing/2014/main" id="{2423F05E-365E-3249-960D-528B24CEF7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8" t="75189" r="20856"/>
          <a:stretch/>
        </p:blipFill>
        <p:spPr bwMode="auto">
          <a:xfrm>
            <a:off x="7246840" y="5921427"/>
            <a:ext cx="621057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E4E1A618-85DE-AE4D-8410-82272C3BD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33784"/>
              </p:ext>
            </p:extLst>
          </p:nvPr>
        </p:nvGraphicFramePr>
        <p:xfrm>
          <a:off x="3185940" y="4542037"/>
          <a:ext cx="2758202" cy="1889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4">
                  <a:extLst>
                    <a:ext uri="{9D8B030D-6E8A-4147-A177-3AD203B41FA5}">
                      <a16:colId xmlns:a16="http://schemas.microsoft.com/office/drawing/2014/main" val="194075489"/>
                    </a:ext>
                  </a:extLst>
                </a:gridCol>
                <a:gridCol w="508799">
                  <a:extLst>
                    <a:ext uri="{9D8B030D-6E8A-4147-A177-3AD203B41FA5}">
                      <a16:colId xmlns:a16="http://schemas.microsoft.com/office/drawing/2014/main" val="3384189568"/>
                    </a:ext>
                  </a:extLst>
                </a:gridCol>
                <a:gridCol w="570694">
                  <a:extLst>
                    <a:ext uri="{9D8B030D-6E8A-4147-A177-3AD203B41FA5}">
                      <a16:colId xmlns:a16="http://schemas.microsoft.com/office/drawing/2014/main" val="1837236802"/>
                    </a:ext>
                  </a:extLst>
                </a:gridCol>
                <a:gridCol w="683757">
                  <a:extLst>
                    <a:ext uri="{9D8B030D-6E8A-4147-A177-3AD203B41FA5}">
                      <a16:colId xmlns:a16="http://schemas.microsoft.com/office/drawing/2014/main" val="535171413"/>
                    </a:ext>
                  </a:extLst>
                </a:gridCol>
                <a:gridCol w="726078">
                  <a:extLst>
                    <a:ext uri="{9D8B030D-6E8A-4147-A177-3AD203B41FA5}">
                      <a16:colId xmlns:a16="http://schemas.microsoft.com/office/drawing/2014/main" val="3239830239"/>
                    </a:ext>
                  </a:extLst>
                </a:gridCol>
              </a:tblGrid>
              <a:tr h="400104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Number of discoveries for FDR control levels and methods (more is better), out of 2926 tests</a:t>
                      </a:r>
                    </a:p>
                  </a:txBody>
                  <a:tcPr marL="57150" marR="57150" marB="2857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effectLst/>
                      </a:endParaRPr>
                    </a:p>
                  </a:txBody>
                  <a:tcPr marL="57150" marR="57150" marB="2857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effectLst/>
                      </a:endParaRPr>
                    </a:p>
                  </a:txBody>
                  <a:tcPr marL="57150" marR="57150" marB="285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effectLst/>
                      </a:endParaRPr>
                    </a:p>
                  </a:txBody>
                  <a:tcPr marL="57150" marR="57150" marB="28575" anchor="ctr"/>
                </a:tc>
                <a:extLst>
                  <a:ext uri="{0D108BD9-81ED-4DB2-BD59-A6C34878D82A}">
                    <a16:rowId xmlns:a16="http://schemas.microsoft.com/office/drawing/2014/main" val="485451790"/>
                  </a:ext>
                </a:extLst>
              </a:tr>
              <a:tr h="508607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𝛂</a:t>
                      </a:r>
                    </a:p>
                  </a:txBody>
                  <a:tcPr marL="57150" marR="5715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>
                          <a:effectLst/>
                        </a:rPr>
                        <a:t>Lfdr</a:t>
                      </a:r>
                      <a:r>
                        <a:rPr lang="en-US" sz="900" b="1" dirty="0">
                          <a:effectLst/>
                        </a:rPr>
                        <a:t> method</a:t>
                      </a:r>
                    </a:p>
                  </a:txBody>
                  <a:tcPr marL="57150" marR="5715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Adaptive BH</a:t>
                      </a:r>
                    </a:p>
                  </a:txBody>
                  <a:tcPr marL="57150" marR="5715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Bonferroni method </a:t>
                      </a:r>
                    </a:p>
                  </a:txBody>
                  <a:tcPr marL="57150" marR="5715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No FDR control</a:t>
                      </a:r>
                    </a:p>
                  </a:txBody>
                  <a:tcPr marL="57150" marR="57150" marB="28575" anchor="ctr"/>
                </a:tc>
                <a:extLst>
                  <a:ext uri="{0D108BD9-81ED-4DB2-BD59-A6C34878D82A}">
                    <a16:rowId xmlns:a16="http://schemas.microsoft.com/office/drawing/2014/main" val="1875337206"/>
                  </a:ext>
                </a:extLst>
              </a:tr>
              <a:tr h="32682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1%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318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340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60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429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388088815"/>
                  </a:ext>
                </a:extLst>
              </a:tr>
              <a:tr h="326829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5%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582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577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83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757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205882048"/>
                  </a:ext>
                </a:extLst>
              </a:tr>
              <a:tr h="326829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10%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793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757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92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981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111715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1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17D9-7DB7-434F-B101-3690C2D2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Case study: Equine synovial fluid metabolomics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A7FA-DCF3-E244-8842-9382D8D54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7491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Metabolomics</a:t>
            </a:r>
            <a:r>
              <a:rPr lang="en-US" dirty="0"/>
              <a:t> is the scientific study of chemical processes involving metabolites, the small molecule substrates, intermediates and products of cell metabolism</a:t>
            </a:r>
          </a:p>
          <a:p>
            <a:pPr>
              <a:lnSpc>
                <a:spcPct val="150000"/>
              </a:lnSpc>
            </a:pPr>
            <a:r>
              <a:rPr lang="en-US" dirty="0"/>
              <a:t>Is there a difference in metabolic makeup in the synovial fluid between treatment and control knees of horses?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4 Horses were treated in right knee with </a:t>
            </a:r>
            <a:r>
              <a:rPr lang="en-US" dirty="0" err="1"/>
              <a:t>flavopiridol</a:t>
            </a:r>
            <a:r>
              <a:rPr lang="en-US" dirty="0"/>
              <a:t> and left knee with saline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Followed up one week later to see if there are differences in metabolomics between treatment and control legs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on 4722 metabolites were detected and 2926 total metabolites completely observed and used for this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A751A-E7A8-0243-95B6-904DDFFFD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691" y="2168044"/>
            <a:ext cx="3674399" cy="25219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1C14C6-24A4-C243-9D0F-C522F12C0A19}"/>
              </a:ext>
            </a:extLst>
          </p:cNvPr>
          <p:cNvCxnSpPr/>
          <p:nvPr/>
        </p:nvCxnSpPr>
        <p:spPr>
          <a:xfrm flipV="1">
            <a:off x="9962890" y="4353791"/>
            <a:ext cx="500755" cy="10598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939ADB-A800-3D43-9CC0-787385DEE918}"/>
              </a:ext>
            </a:extLst>
          </p:cNvPr>
          <p:cNvCxnSpPr>
            <a:cxnSpLocks/>
          </p:cNvCxnSpPr>
          <p:nvPr/>
        </p:nvCxnSpPr>
        <p:spPr>
          <a:xfrm flipH="1" flipV="1">
            <a:off x="10675088" y="4353791"/>
            <a:ext cx="407069" cy="10598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5E88EF-7CFA-5542-AF36-7EB0383B11EB}"/>
              </a:ext>
            </a:extLst>
          </p:cNvPr>
          <p:cNvSpPr txBox="1"/>
          <p:nvPr/>
        </p:nvSpPr>
        <p:spPr>
          <a:xfrm>
            <a:off x="9281935" y="5394091"/>
            <a:ext cx="11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EEA74-73F0-9245-A53A-FD4D5C814545}"/>
              </a:ext>
            </a:extLst>
          </p:cNvPr>
          <p:cNvSpPr txBox="1"/>
          <p:nvPr/>
        </p:nvSpPr>
        <p:spPr>
          <a:xfrm>
            <a:off x="10683866" y="5394091"/>
            <a:ext cx="9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5A7858-721D-EA4C-8155-F5F55CCC27EF}"/>
              </a:ext>
            </a:extLst>
          </p:cNvPr>
          <p:cNvCxnSpPr>
            <a:cxnSpLocks/>
          </p:cNvCxnSpPr>
          <p:nvPr/>
        </p:nvCxnSpPr>
        <p:spPr>
          <a:xfrm flipV="1">
            <a:off x="8595254" y="4353791"/>
            <a:ext cx="776781" cy="12085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76D721-21A4-3440-8C80-CE94ACC5D0E4}"/>
              </a:ext>
            </a:extLst>
          </p:cNvPr>
          <p:cNvCxnSpPr>
            <a:cxnSpLocks/>
          </p:cNvCxnSpPr>
          <p:nvPr/>
        </p:nvCxnSpPr>
        <p:spPr>
          <a:xfrm flipV="1">
            <a:off x="8610824" y="4368390"/>
            <a:ext cx="972654" cy="1210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8327B7-C294-C64B-9545-9DF6ABCF4F7F}"/>
              </a:ext>
            </a:extLst>
          </p:cNvPr>
          <p:cNvSpPr txBox="1"/>
          <p:nvPr/>
        </p:nvSpPr>
        <p:spPr>
          <a:xfrm>
            <a:off x="8088160" y="5530632"/>
            <a:ext cx="85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 knee!</a:t>
            </a:r>
          </a:p>
        </p:txBody>
      </p:sp>
    </p:spTree>
    <p:extLst>
      <p:ext uri="{BB962C8B-B14F-4D97-AF65-F5344CB8AC3E}">
        <p14:creationId xmlns:p14="http://schemas.microsoft.com/office/powerpoint/2010/main" val="142582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5C24-CBC2-8247-8143-BB923C2A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hypothesis tests (MHT)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3471F-61F2-A149-BA06-88D259CDA8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071322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If we had one metabolite we were interested in, analysis would be simple!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Two sample t-test between treatment and control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𝑅𝑒𝑗𝑒𝑐𝑡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would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lead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inflated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error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rates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If independent, we would expect to make on average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false discoveries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hypothesis tests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On average, 293 false discoveries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level in case study with 2926 metabolites</a:t>
                </a:r>
              </a:p>
              <a:p>
                <a:r>
                  <a:rPr lang="en-US" u="sng" dirty="0"/>
                  <a:t>False discovery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𝑅𝑒𝑗𝑒𝑐𝑡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3471F-61F2-A149-BA06-88D259CDA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071322"/>
              </a:xfrm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87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F477-02E6-044A-B0D3-9C20E3D5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measures to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0A4B6-A941-0F42-B95D-C0D279EC30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3667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dirty="0"/>
                  <a:t>False Discovery Rate (FDR)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b="1" dirty="0"/>
                  <a:t>Expected proportion </a:t>
                </a:r>
                <a:r>
                  <a:rPr lang="en-US" dirty="0"/>
                  <a:t>of false discoveries is controlled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𝐹𝑎𝑙𝑠𝑒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𝐷𝑖𝑠𝑐𝑜𝑣𝑒𝑟𝑖𝑒𝑠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𝐷𝑖𝑠𝑐𝑜𝑣𝑒𝑟𝑖𝑒𝑠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∨ 1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60000"/>
                  </a:lnSpc>
                </a:pPr>
                <a:r>
                  <a:rPr lang="en-US" dirty="0"/>
                  <a:t>Make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∗#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𝐷𝑖𝑠𝑐𝑜𝑣𝑒𝑟𝑖𝑒𝑠</m:t>
                    </m:r>
                  </m:oMath>
                </a14:m>
                <a:r>
                  <a:rPr lang="en-US" dirty="0"/>
                  <a:t> false discoveries on average 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∗#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𝑇𝑒𝑠𝑡𝑠</m:t>
                    </m:r>
                  </m:oMath>
                </a14:m>
                <a:endParaRPr lang="en-US" dirty="0"/>
              </a:p>
              <a:p>
                <a:pPr>
                  <a:lnSpc>
                    <a:spcPct val="160000"/>
                  </a:lnSpc>
                </a:pPr>
                <a:r>
                  <a:rPr lang="en-US" dirty="0"/>
                  <a:t>Marginal False Discovery Rate (</a:t>
                </a:r>
                <a:r>
                  <a:rPr lang="en-US" dirty="0" err="1"/>
                  <a:t>mFDR</a:t>
                </a:r>
                <a:r>
                  <a:rPr lang="en-US" dirty="0"/>
                  <a:t>)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b="0" dirty="0">
                    <a:ea typeface="Cambria Math" panose="02040503050406030204" pitchFamily="18" charset="0"/>
                  </a:rPr>
                  <a:t>Ratio of expectations: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𝐹𝑎𝑙𝑠𝑒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𝐷𝑖𝑠𝑐𝑜𝑣𝑒𝑟𝑖𝑒𝑠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𝐷𝑖𝑠𝑐𝑜𝑣𝑒𝑟𝑖𝑒𝑠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𝑚𝐹𝐷𝑅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𝐹𝐷𝑅</m:t>
                    </m:r>
                  </m:oMath>
                </a14:m>
                <a:r>
                  <a:rPr lang="en-US" dirty="0"/>
                  <a:t> under weak conditions,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𝑚𝐹𝐷𝑅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𝐹𝐷𝑅</m:t>
                    </m:r>
                  </m:oMath>
                </a14:m>
                <a:r>
                  <a:rPr lang="en-US" b="0" dirty="0"/>
                  <a:t> 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𝐹𝑎𝑙𝑠𝑒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𝐷𝑖𝑠𝑐𝑜𝑣𝑒𝑟𝑖𝑒𝑠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𝐷𝑖𝑠𝑐𝑜𝑣𝑒𝑟𝑖𝑒𝑠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60000"/>
                  </a:lnSpc>
                </a:pPr>
                <a:r>
                  <a:rPr lang="en-US" dirty="0"/>
                  <a:t>Nicer to work with mathematically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0A4B6-A941-0F42-B95D-C0D279EC3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36674"/>
              </a:xfrm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14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CDF0-0A97-AE40-9185-166202B6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36488" cy="1325563"/>
          </a:xfrm>
        </p:spPr>
        <p:txBody>
          <a:bodyPr/>
          <a:lstStyle/>
          <a:p>
            <a:r>
              <a:rPr lang="en-US"/>
              <a:t>Methods to correct inflated error rates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A2F14-2A41-B54E-A58C-8C907A744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387" y="1825625"/>
                <a:ext cx="6636488" cy="4351338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Bonferroni method (1936)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BH method (</a:t>
                </a:r>
                <a:r>
                  <a:rPr lang="en-US" dirty="0" err="1"/>
                  <a:t>Benjamini</a:t>
                </a:r>
                <a:r>
                  <a:rPr lang="en-US" dirty="0"/>
                  <a:t> &amp; Hochberg 1995, 12,826 citations!):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level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 is the proportion of noise in the data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Not ideal if proportion of null hypotheses is small</a:t>
                </a:r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Adaptive BH method (</a:t>
                </a:r>
                <a:r>
                  <a:rPr lang="en-US" dirty="0" err="1"/>
                  <a:t>Benjamini</a:t>
                </a:r>
                <a:r>
                  <a:rPr lang="en-US" dirty="0"/>
                  <a:t> &amp; Hochberg 2000, 1609 citations)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by essentially estimating and correcting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Lfdr</a:t>
                </a:r>
                <a:r>
                  <a:rPr lang="en-US" dirty="0"/>
                  <a:t>-based method: </a:t>
                </a:r>
                <a:r>
                  <a:rPr lang="en-US" b="0" dirty="0"/>
                  <a:t>(</a:t>
                </a:r>
                <a:r>
                  <a:rPr lang="en-US" b="0" dirty="0" err="1"/>
                  <a:t>Efron</a:t>
                </a:r>
                <a:r>
                  <a:rPr lang="en-US" b="0" dirty="0"/>
                  <a:t> et </a:t>
                </a:r>
                <a:r>
                  <a:rPr lang="en-US" dirty="0"/>
                  <a:t>al 2001, 2120 citations,  </a:t>
                </a:r>
                <a:r>
                  <a:rPr lang="en-US" b="1" dirty="0"/>
                  <a:t>Sun &amp; Cai 2007</a:t>
                </a:r>
                <a:r>
                  <a:rPr lang="en-US" b="0" dirty="0"/>
                  <a:t>, 266 citations):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b="0" dirty="0"/>
                  <a:t>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using parametric assumptions and </a:t>
                </a:r>
                <a:r>
                  <a:rPr lang="en-US" b="1" dirty="0"/>
                  <a:t>parameter estimation with EM algorithm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b="0" dirty="0"/>
                  <a:t>Has some very cool properties! Ask me during the poster session.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A2F14-2A41-B54E-A58C-8C907A744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387" y="1825625"/>
                <a:ext cx="6636488" cy="4351338"/>
              </a:xfrm>
              <a:blipFill>
                <a:blip r:embed="rId3"/>
                <a:stretch>
                  <a:fillRect l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EA758CE-8CD5-7643-90B7-E3C9B9554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688" y="365125"/>
            <a:ext cx="4499728" cy="62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6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C839-E46C-044B-B3CB-D69C4264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false discovery rate (</a:t>
            </a:r>
            <a:r>
              <a:rPr lang="en-US" dirty="0" err="1"/>
              <a:t>Lfdr</a:t>
            </a:r>
            <a:r>
              <a:rPr lang="en-US" dirty="0"/>
              <a:t>) (</a:t>
            </a:r>
            <a:r>
              <a:rPr lang="en-US" dirty="0" err="1"/>
              <a:t>Efron</a:t>
            </a:r>
            <a:r>
              <a:rPr lang="en-US" dirty="0"/>
              <a:t> et al. 2001, </a:t>
            </a:r>
            <a:r>
              <a:rPr lang="en-US" dirty="0" err="1"/>
              <a:t>Storey</a:t>
            </a:r>
            <a:r>
              <a:rPr lang="en-US" dirty="0"/>
              <a:t> 2003)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C31B2-3038-EA47-A3C1-059EBBC66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, the true null status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hypothesis with test statistic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,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𝐵𝑒𝑟𝑛𝑜𝑢𝑙𝑙𝑖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is the likelihood of the test statistic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being “noise” or “signal”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b="1" dirty="0" err="1">
                    <a:latin typeface="Cambria Math" panose="02040503050406030204" pitchFamily="18" charset="0"/>
                  </a:rPr>
                  <a:t>Lfdr</a:t>
                </a:r>
                <a:r>
                  <a:rPr lang="en-US" b="1" dirty="0">
                    <a:latin typeface="Cambria Math" panose="02040503050406030204" pitchFamily="18" charset="0"/>
                  </a:rPr>
                  <a:t> methods are common in GWAS literature, but BH methods dominate metabolomics</a:t>
                </a:r>
              </a:p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𝐿𝑓𝑑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pPr lvl="1">
                  <a:lnSpc>
                    <a:spcPct val="170000"/>
                  </a:lnSpc>
                </a:pPr>
                <a:r>
                  <a:rPr lang="en-US" dirty="0"/>
                  <a:t>Uses both local information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and global information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test statistic</a:t>
                </a:r>
              </a:p>
              <a:p>
                <a:pPr lvl="1"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𝐿𝑓𝑑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be interpreted as the posterior probability of the null hypothesis being true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observation 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dirty="0"/>
                  <a:t>Sun and Cai (2007) suggest a Normal mixture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C31B2-3038-EA47-A3C1-059EBBC66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94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F181-20AE-3D4F-9E83-C348313D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FFD20-BE96-F049-8F7F-53085016C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973" y="1825622"/>
                <a:ext cx="5963970" cy="4043333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Simple Treatment-Control t-test analysis (no FDR control) gives 981 metabolite discoveries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Using Adaptive BH method, 757 metabolites were labeled discoveries, and on average only 76 (0.1*757) of those are null results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 err="1"/>
                  <a:t>Lfdr</a:t>
                </a:r>
                <a:r>
                  <a:rPr lang="en-US" dirty="0"/>
                  <a:t>-based method: 793 metabolites were discovered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Bonferroni: 92 discoveries, but there is only a 10% chance that </a:t>
                </a:r>
                <a:r>
                  <a:rPr lang="en-US" b="1" dirty="0"/>
                  <a:t>any</a:t>
                </a:r>
                <a:r>
                  <a:rPr lang="en-US" dirty="0"/>
                  <a:t> of those are null results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More discoveries after controlling for FDR is better</a:t>
                </a:r>
                <a:r>
                  <a:rPr lang="en-US" dirty="0"/>
                  <a:t>, it indicates more potential differences to investigate further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FFD20-BE96-F049-8F7F-53085016C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973" y="1825622"/>
                <a:ext cx="5963970" cy="4043333"/>
              </a:xfrm>
              <a:blipFill>
                <a:blip r:embed="rId3"/>
                <a:stretch>
                  <a:fillRect l="-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E7EE90-92C3-514A-9E28-EA5B15F7D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43266"/>
              </p:ext>
            </p:extLst>
          </p:nvPr>
        </p:nvGraphicFramePr>
        <p:xfrm>
          <a:off x="6559910" y="2354546"/>
          <a:ext cx="5260086" cy="3019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62">
                  <a:extLst>
                    <a:ext uri="{9D8B030D-6E8A-4147-A177-3AD203B41FA5}">
                      <a16:colId xmlns:a16="http://schemas.microsoft.com/office/drawing/2014/main" val="194075489"/>
                    </a:ext>
                  </a:extLst>
                </a:gridCol>
                <a:gridCol w="970316">
                  <a:extLst>
                    <a:ext uri="{9D8B030D-6E8A-4147-A177-3AD203B41FA5}">
                      <a16:colId xmlns:a16="http://schemas.microsoft.com/office/drawing/2014/main" val="3384189568"/>
                    </a:ext>
                  </a:extLst>
                </a:gridCol>
                <a:gridCol w="1088354">
                  <a:extLst>
                    <a:ext uri="{9D8B030D-6E8A-4147-A177-3AD203B41FA5}">
                      <a16:colId xmlns:a16="http://schemas.microsoft.com/office/drawing/2014/main" val="1837236802"/>
                    </a:ext>
                  </a:extLst>
                </a:gridCol>
                <a:gridCol w="1303973">
                  <a:extLst>
                    <a:ext uri="{9D8B030D-6E8A-4147-A177-3AD203B41FA5}">
                      <a16:colId xmlns:a16="http://schemas.microsoft.com/office/drawing/2014/main" val="535171413"/>
                    </a:ext>
                  </a:extLst>
                </a:gridCol>
                <a:gridCol w="1384681">
                  <a:extLst>
                    <a:ext uri="{9D8B030D-6E8A-4147-A177-3AD203B41FA5}">
                      <a16:colId xmlns:a16="http://schemas.microsoft.com/office/drawing/2014/main" val="3239830239"/>
                    </a:ext>
                  </a:extLst>
                </a:gridCol>
              </a:tblGrid>
              <a:tr h="605097"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Number of discoveries for FDR control levels and methods (more is better)</a:t>
                      </a:r>
                    </a:p>
                  </a:txBody>
                  <a:tcPr marL="57150" marR="57150" marB="2857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effectLst/>
                      </a:endParaRPr>
                    </a:p>
                  </a:txBody>
                  <a:tcPr marL="57150" marR="57150" marB="2857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effectLst/>
                      </a:endParaRPr>
                    </a:p>
                  </a:txBody>
                  <a:tcPr marL="57150" marR="57150" marB="285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effectLst/>
                      </a:endParaRPr>
                    </a:p>
                  </a:txBody>
                  <a:tcPr marL="57150" marR="57150" marB="28575" anchor="ctr"/>
                </a:tc>
                <a:extLst>
                  <a:ext uri="{0D108BD9-81ED-4DB2-BD59-A6C34878D82A}">
                    <a16:rowId xmlns:a16="http://schemas.microsoft.com/office/drawing/2014/main" val="485451790"/>
                  </a:ext>
                </a:extLst>
              </a:tr>
              <a:tr h="6050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𝛂</a:t>
                      </a:r>
                    </a:p>
                  </a:txBody>
                  <a:tcPr marL="57150" marR="5715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effectLst/>
                        </a:rPr>
                        <a:t>Lfdr</a:t>
                      </a:r>
                      <a:r>
                        <a:rPr lang="en-US" sz="2000" b="1" dirty="0">
                          <a:effectLst/>
                        </a:rPr>
                        <a:t> method</a:t>
                      </a:r>
                    </a:p>
                  </a:txBody>
                  <a:tcPr marL="57150" marR="5715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Adaptive BH</a:t>
                      </a:r>
                    </a:p>
                  </a:txBody>
                  <a:tcPr marL="57150" marR="5715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Bonferroni method </a:t>
                      </a:r>
                    </a:p>
                  </a:txBody>
                  <a:tcPr marL="57150" marR="5715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No FDR control</a:t>
                      </a:r>
                    </a:p>
                  </a:txBody>
                  <a:tcPr marL="57150" marR="57150" marB="28575" anchor="ctr"/>
                </a:tc>
                <a:extLst>
                  <a:ext uri="{0D108BD9-81ED-4DB2-BD59-A6C34878D82A}">
                    <a16:rowId xmlns:a16="http://schemas.microsoft.com/office/drawing/2014/main" val="1875337206"/>
                  </a:ext>
                </a:extLst>
              </a:tr>
              <a:tr h="5099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1%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318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340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60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429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388088815"/>
                  </a:ext>
                </a:extLst>
              </a:tr>
              <a:tr h="50992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5%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582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577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83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757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205882048"/>
                  </a:ext>
                </a:extLst>
              </a:tr>
              <a:tr h="50992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10%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793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757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92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981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111715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59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31FF-3EED-7741-ACAC-7B48BD26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7A4E-2AAB-DB46-BC32-4FB8F371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For this project: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Cluster analysis to see which metabolites are similar and see how the discoveries cluster. Maybe there is something interesting to see there?</a:t>
            </a:r>
          </a:p>
          <a:p>
            <a:pPr lvl="2">
              <a:lnSpc>
                <a:spcPct val="160000"/>
              </a:lnSpc>
            </a:pPr>
            <a:r>
              <a:rPr lang="en-US" dirty="0"/>
              <a:t>Ex. Metabolites in “X” cluster are relating to a certain trait, and 90% of those are significant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Impute and use metabolites with missing or below detection limit values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Study design of equine synovial fluid was more complicated, and we threw away information to make it easier.</a:t>
            </a:r>
          </a:p>
          <a:p>
            <a:pPr>
              <a:lnSpc>
                <a:spcPct val="160000"/>
              </a:lnSpc>
            </a:pPr>
            <a:r>
              <a:rPr lang="en-US" dirty="0"/>
              <a:t>General future work:	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Use informative priors to try to increase number of discoveries while still controlling FDR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Each test is potentially not independent, and there is not a </a:t>
            </a:r>
            <a:r>
              <a:rPr lang="en-US" dirty="0" err="1"/>
              <a:t>Lfdr</a:t>
            </a:r>
            <a:r>
              <a:rPr lang="en-US" dirty="0"/>
              <a:t>-based solution to that. </a:t>
            </a:r>
          </a:p>
        </p:txBody>
      </p:sp>
    </p:spTree>
    <p:extLst>
      <p:ext uri="{BB962C8B-B14F-4D97-AF65-F5344CB8AC3E}">
        <p14:creationId xmlns:p14="http://schemas.microsoft.com/office/powerpoint/2010/main" val="7517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A779-08A6-EA4F-A876-7DC52356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DD4F-1CDA-7B43-9751-26DF1722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/>
              <a:t>Benjamini</a:t>
            </a:r>
            <a:r>
              <a:rPr lang="en-US" dirty="0"/>
              <a:t>, Y., &amp; Hochberg, Y. (1995). Controlling the false discovery rate: a practical and powerful approach to multiple testing. </a:t>
            </a:r>
            <a:r>
              <a:rPr lang="en-US" i="1" dirty="0"/>
              <a:t>Journal of the Royal Statistical Society: Series B (Methodological)</a:t>
            </a:r>
            <a:r>
              <a:rPr lang="en-US" dirty="0"/>
              <a:t>, </a:t>
            </a:r>
            <a:r>
              <a:rPr lang="en-US" i="1" dirty="0"/>
              <a:t>57</a:t>
            </a:r>
            <a:r>
              <a:rPr lang="en-US" dirty="0"/>
              <a:t>(1), 289-300.</a:t>
            </a:r>
          </a:p>
          <a:p>
            <a:pPr>
              <a:lnSpc>
                <a:spcPct val="170000"/>
              </a:lnSpc>
            </a:pPr>
            <a:r>
              <a:rPr lang="en-US" dirty="0" err="1"/>
              <a:t>Benjamini</a:t>
            </a:r>
            <a:r>
              <a:rPr lang="en-US" dirty="0"/>
              <a:t>, Y., &amp; Hochberg, Y. (2000). On the adaptive control of the false discovery rate in multiple testing with independent statistics. </a:t>
            </a:r>
            <a:r>
              <a:rPr lang="en-US" i="1" dirty="0"/>
              <a:t>Journal of Educational and Behavioral Statistics</a:t>
            </a:r>
            <a:r>
              <a:rPr lang="en-US" dirty="0"/>
              <a:t>, </a:t>
            </a:r>
            <a:r>
              <a:rPr lang="en-US" i="1" dirty="0"/>
              <a:t>25</a:t>
            </a:r>
            <a:r>
              <a:rPr lang="en-US" dirty="0"/>
              <a:t>(1), 60-83.</a:t>
            </a:r>
          </a:p>
          <a:p>
            <a:pPr>
              <a:lnSpc>
                <a:spcPct val="170000"/>
              </a:lnSpc>
            </a:pPr>
            <a:r>
              <a:rPr lang="en-US" dirty="0" err="1"/>
              <a:t>Efron</a:t>
            </a:r>
            <a:r>
              <a:rPr lang="en-US" dirty="0"/>
              <a:t>, B., </a:t>
            </a:r>
            <a:r>
              <a:rPr lang="en-US" dirty="0" err="1"/>
              <a:t>Tibshirani</a:t>
            </a:r>
            <a:r>
              <a:rPr lang="en-US" dirty="0"/>
              <a:t>, R., </a:t>
            </a:r>
            <a:r>
              <a:rPr lang="en-US" dirty="0" err="1"/>
              <a:t>Storey</a:t>
            </a:r>
            <a:r>
              <a:rPr lang="en-US" dirty="0"/>
              <a:t>, J. D., &amp; </a:t>
            </a:r>
            <a:r>
              <a:rPr lang="en-US" dirty="0" err="1"/>
              <a:t>Tusher</a:t>
            </a:r>
            <a:r>
              <a:rPr lang="en-US" dirty="0"/>
              <a:t>, V. (2001). Empirical Bayes analysis of a microarray experiment. </a:t>
            </a:r>
            <a:r>
              <a:rPr lang="en-US" i="1" dirty="0"/>
              <a:t>Journal of the American Statistical Association</a:t>
            </a:r>
            <a:r>
              <a:rPr lang="en-US" dirty="0"/>
              <a:t>, </a:t>
            </a:r>
            <a:r>
              <a:rPr lang="en-US" i="1" dirty="0"/>
              <a:t>96</a:t>
            </a:r>
            <a:r>
              <a:rPr lang="en-US" dirty="0"/>
              <a:t>(456), 1151-1160.</a:t>
            </a:r>
          </a:p>
          <a:p>
            <a:pPr>
              <a:lnSpc>
                <a:spcPct val="170000"/>
              </a:lnSpc>
            </a:pPr>
            <a:r>
              <a:rPr lang="en-US" dirty="0" err="1"/>
              <a:t>Storey</a:t>
            </a:r>
            <a:r>
              <a:rPr lang="en-US" dirty="0"/>
              <a:t>, J. D. (2003). The positive false discovery rate: a Bayesian interpretation and the q-value. </a:t>
            </a:r>
            <a:r>
              <a:rPr lang="en-US" i="1" dirty="0"/>
              <a:t>The Annals of Statistics</a:t>
            </a:r>
            <a:r>
              <a:rPr lang="en-US" dirty="0"/>
              <a:t>, </a:t>
            </a:r>
            <a:r>
              <a:rPr lang="en-US" i="1" dirty="0"/>
              <a:t>31</a:t>
            </a:r>
            <a:r>
              <a:rPr lang="en-US" dirty="0"/>
              <a:t>(6), 2013-2035. </a:t>
            </a:r>
          </a:p>
          <a:p>
            <a:pPr>
              <a:lnSpc>
                <a:spcPct val="170000"/>
              </a:lnSpc>
            </a:pPr>
            <a:r>
              <a:rPr lang="en-US" dirty="0"/>
              <a:t>Sun, W., &amp; Cai, T. T. (2007). Oracle and adaptive compound decision rules for false discovery rate control. </a:t>
            </a:r>
            <a:r>
              <a:rPr lang="en-US" i="1" dirty="0"/>
              <a:t>Journal of the American Statistical Association</a:t>
            </a:r>
            <a:r>
              <a:rPr lang="en-US" dirty="0"/>
              <a:t>, </a:t>
            </a:r>
            <a:r>
              <a:rPr lang="en-US" i="1" dirty="0"/>
              <a:t>102</a:t>
            </a:r>
            <a:r>
              <a:rPr lang="en-US" dirty="0"/>
              <a:t>(479), 901-912.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2182</Words>
  <Application>Microsoft Macintosh PowerPoint</Application>
  <PresentationFormat>Widescreen</PresentationFormat>
  <Paragraphs>214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A Bayesian multiple testing approach to a case study of synovial fluid metabolomics </vt:lpstr>
      <vt:lpstr>Case study: Equine synovial fluid metabolomics</vt:lpstr>
      <vt:lpstr>Multiple hypothesis tests (MHT)</vt:lpstr>
      <vt:lpstr>Error measures to control</vt:lpstr>
      <vt:lpstr>Methods to correct inflated error rates</vt:lpstr>
      <vt:lpstr>Local false discovery rate (Lfdr) (Efron et al. 2001, Storey 2003)</vt:lpstr>
      <vt:lpstr>Case study results</vt:lpstr>
      <vt:lpstr>Future work</vt:lpstr>
      <vt:lpstr>References</vt:lpstr>
      <vt:lpstr>Appendix: MHT Algorithms</vt:lpstr>
      <vt:lpstr>Appendix: Properties of Sun &amp; Cai 2007  method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false discovery rate control in a case study of synovial fluid metabolomics </dc:title>
  <dc:creator>Demorest, Connor</dc:creator>
  <cp:lastModifiedBy>Demorest, Connor</cp:lastModifiedBy>
  <cp:revision>10</cp:revision>
  <cp:lastPrinted>2022-03-27T17:08:11Z</cp:lastPrinted>
  <dcterms:created xsi:type="dcterms:W3CDTF">2022-03-21T18:14:42Z</dcterms:created>
  <dcterms:modified xsi:type="dcterms:W3CDTF">2022-03-31T20:57:36Z</dcterms:modified>
</cp:coreProperties>
</file>