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68B44F-BEF5-4890-B73C-94DF71A82B98}">
  <a:tblStyle styleId="{9368B44F-BEF5-4890-B73C-94DF71A82B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Folk" userId="206877cd-06d1-4a89-aa8a-98b6ecb4e311" providerId="ADAL" clId="{D140226F-CE24-4961-8D1D-1E9799CAC981}"/>
    <pc:docChg chg="undo custSel modSld">
      <pc:chgData name="Connor Folk" userId="206877cd-06d1-4a89-aa8a-98b6ecb4e311" providerId="ADAL" clId="{D140226F-CE24-4961-8D1D-1E9799CAC981}" dt="2021-10-20T17:42:15.508" v="250" actId="27636"/>
      <pc:docMkLst>
        <pc:docMk/>
      </pc:docMkLst>
      <pc:sldChg chg="modSp mod">
        <pc:chgData name="Connor Folk" userId="206877cd-06d1-4a89-aa8a-98b6ecb4e311" providerId="ADAL" clId="{D140226F-CE24-4961-8D1D-1E9799CAC981}" dt="2021-10-20T17:35:30.152" v="194" actId="255"/>
        <pc:sldMkLst>
          <pc:docMk/>
          <pc:sldMk cId="0" sldId="256"/>
        </pc:sldMkLst>
        <pc:spChg chg="mod">
          <ac:chgData name="Connor Folk" userId="206877cd-06d1-4a89-aa8a-98b6ecb4e311" providerId="ADAL" clId="{D140226F-CE24-4961-8D1D-1E9799CAC981}" dt="2021-10-20T17:35:30.152" v="194" actId="255"/>
          <ac:spMkLst>
            <pc:docMk/>
            <pc:sldMk cId="0" sldId="256"/>
            <ac:spMk id="60" creationId="{00000000-0000-0000-0000-000000000000}"/>
          </ac:spMkLst>
        </pc:spChg>
      </pc:sldChg>
      <pc:sldChg chg="modSp mod">
        <pc:chgData name="Connor Folk" userId="206877cd-06d1-4a89-aa8a-98b6ecb4e311" providerId="ADAL" clId="{D140226F-CE24-4961-8D1D-1E9799CAC981}" dt="2021-10-20T17:15:41.308" v="5" actId="20577"/>
        <pc:sldMkLst>
          <pc:docMk/>
          <pc:sldMk cId="0" sldId="257"/>
        </pc:sldMkLst>
        <pc:spChg chg="mod">
          <ac:chgData name="Connor Folk" userId="206877cd-06d1-4a89-aa8a-98b6ecb4e311" providerId="ADAL" clId="{D140226F-CE24-4961-8D1D-1E9799CAC981}" dt="2021-10-20T17:15:41.308" v="5" actId="20577"/>
          <ac:spMkLst>
            <pc:docMk/>
            <pc:sldMk cId="0" sldId="257"/>
            <ac:spMk id="66" creationId="{00000000-0000-0000-0000-000000000000}"/>
          </ac:spMkLst>
        </pc:spChg>
      </pc:sldChg>
      <pc:sldChg chg="modSp modNotes">
        <pc:chgData name="Connor Folk" userId="206877cd-06d1-4a89-aa8a-98b6ecb4e311" providerId="ADAL" clId="{D140226F-CE24-4961-8D1D-1E9799CAC981}" dt="2021-10-20T17:42:15.216" v="249" actId="14826"/>
        <pc:sldMkLst>
          <pc:docMk/>
          <pc:sldMk cId="0" sldId="264"/>
        </pc:sldMkLst>
        <pc:picChg chg="mod">
          <ac:chgData name="Connor Folk" userId="206877cd-06d1-4a89-aa8a-98b6ecb4e311" providerId="ADAL" clId="{D140226F-CE24-4961-8D1D-1E9799CAC981}" dt="2021-10-20T17:42:15.216" v="249" actId="14826"/>
          <ac:picMkLst>
            <pc:docMk/>
            <pc:sldMk cId="0" sldId="264"/>
            <ac:picMk id="187" creationId="{00000000-0000-0000-0000-000000000000}"/>
          </ac:picMkLst>
        </pc:picChg>
      </pc:sldChg>
      <pc:sldChg chg="modSp mod">
        <pc:chgData name="Connor Folk" userId="206877cd-06d1-4a89-aa8a-98b6ecb4e311" providerId="ADAL" clId="{D140226F-CE24-4961-8D1D-1E9799CAC981}" dt="2021-10-20T17:42:15.508" v="250" actId="27636"/>
        <pc:sldMkLst>
          <pc:docMk/>
          <pc:sldMk cId="0" sldId="273"/>
        </pc:sldMkLst>
        <pc:spChg chg="mod">
          <ac:chgData name="Connor Folk" userId="206877cd-06d1-4a89-aa8a-98b6ecb4e311" providerId="ADAL" clId="{D140226F-CE24-4961-8D1D-1E9799CAC981}" dt="2021-10-20T17:42:15.508" v="250" actId="27636"/>
          <ac:spMkLst>
            <pc:docMk/>
            <pc:sldMk cId="0" sldId="273"/>
            <ac:spMk id="337" creationId="{00000000-0000-0000-0000-000000000000}"/>
          </ac:spMkLst>
        </pc:spChg>
      </pc:sldChg>
      <pc:sldChg chg="modSp mod">
        <pc:chgData name="Connor Folk" userId="206877cd-06d1-4a89-aa8a-98b6ecb4e311" providerId="ADAL" clId="{D140226F-CE24-4961-8D1D-1E9799CAC981}" dt="2021-10-20T17:37:37.388" v="248" actId="20577"/>
        <pc:sldMkLst>
          <pc:docMk/>
          <pc:sldMk cId="0" sldId="281"/>
        </pc:sldMkLst>
        <pc:spChg chg="mod">
          <ac:chgData name="Connor Folk" userId="206877cd-06d1-4a89-aa8a-98b6ecb4e311" providerId="ADAL" clId="{D140226F-CE24-4961-8D1D-1E9799CAC981}" dt="2021-10-20T17:37:37.388" v="248" actId="20577"/>
          <ac:spMkLst>
            <pc:docMk/>
            <pc:sldMk cId="0" sldId="281"/>
            <ac:spMk id="4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my name is Connor Folk and along with my group: Carlos Huisa, Taylor Agarwal, Nikita Jumani, Sue Manner, Ishanee Rudra, I’d like to welcome you to our presentation on Stack Overflow Text Analysis.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9647683c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9647683c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399cf03e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399cf03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734f25bbc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734f25bbc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f734f25bbc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f734f25bbc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734f25bbc_2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734f25bbc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734f25bbc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734f25bbc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734f25bbc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734f25bbc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734f25bbc_2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734f25bbc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94889b44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94889b44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Carlos. The next stage of our project explored the sentiment of the questions being asked. Here are two examples of questions in our data set, with any code blocks removed. These two examples illustrate some of the differences between very negative and very positive questions. We see the very negative question has only three words of text, and one of those words, “error”, carries a negative sentiment in the Vader lexicon. Therefore the question is negative. At the other end of of the sentiment spectrum, we have this positive question, containing several positive terms such as “neat” and “appreciate”.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734f25bbc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734f25bbc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Using Vader sentiment analysis, we evaluated the sentiment of every question in our data. Here we have the distribution of sentiment for all questions in our data. On the x-axis we have the composite sentiment score for each question. A negative one represents questions with a high proportion of negative words, and a positive one represents questions with a high proportion of positive words. Notice that there are three peaks on this density plot.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4889b44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4889b44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Through our analysis of StackOverflow questions, we found 21 distinct clusters among Python, R, and SQL. Additionally, we discovered that questions about R have the highest overall sentiment and is 31.6% higher on average than second place SQL.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f399cf03e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f399cf03e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see that there are several scores that are completely neutral. This means that they contained no positive or negative terms in Vader lexicon.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399cf03e3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f399cf03e3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also see that there are two peaks near positive one and negative one. </a:t>
            </a:r>
            <a:r>
              <a:rPr lang="en">
                <a:solidFill>
                  <a:schemeClr val="dk1"/>
                </a:solidFill>
              </a:rPr>
              <a:t>In general, question text tends to be very neutral, </a:t>
            </a:r>
            <a:r>
              <a:rPr lang="en"/>
              <a:t>but we noticed that several questions in the database were very neutral but had a little bit of positive or negative sentiment. Since neutral sentiment does not weight as heavily into the compound score as positive or negative sentiment, these questions are pushed to either extreme.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734f25bbc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734f25bbc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see the breakdown by language has a similar structure, but there are some key inferences that can be made. For instance, the R programming language appears to be distributionally dominant over the other languages. R has a higher density of positive questions and a lower density of negative questions than either language, indicating that it is more well regarded by question askers.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734f25bbc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734f25bb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further supported by the average composite score. Here we see that R has a higher average composite score,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f734f25bbc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f734f25bbc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Lower median negative score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f94889b44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f94889b44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lower maximum negative score </a:t>
            </a:r>
            <a:r>
              <a:rPr lang="en">
                <a:solidFill>
                  <a:schemeClr val="dk1"/>
                </a:solidFill>
              </a:rPr>
              <a:t>than either Python or SQL.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f9647683c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f9647683c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02729"/>
                </a:solidFill>
              </a:rPr>
              <a:t>This analysis would indicate that R is more favorably looked upon by StackOverflow users than either SQL or Python. This is likely because Python is the most taught programming language of the three, so several novice programmers will be posting Python questions and expressing their frustrations with the language. Our topic clustering analyses indicate that there are several groups of distinct frequently asked topics for each programming language. Further digging into these clusters could provide insight into potential gaps in programming education.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94889b44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94889b4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start with a brief background of StackOverflow, followed by the plan for our project, and ending with Sentiment Analysis and Topic Clustering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9682e43f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9682e43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an overview of Stack Overflow. As many of you already know, </a:t>
            </a:r>
            <a:r>
              <a:rPr lang="en">
                <a:solidFill>
                  <a:schemeClr val="dk1"/>
                </a:solidFill>
              </a:rPr>
              <a:t>Stack Overflow is a public forum where individuals can ask and answer questions about coding languages. It is used by both professional and enthusiast programmers alike.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94889b44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94889b44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result, we decided this would be the perfect place to gain insights into the main programming languages we learn in this program: R, Python, and SQL. To do this, we queried from StackOverflow question database on Kaggle. We pulled 100,000 questions that mentioned one of the coding languages, had at least 50 views, and were posted after 2018. There requirements ensured only relevant and clear questions about the languages were included in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94889b44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94889b44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querying the data, we first needed to clean the data. The data had _ columns, but we only wanted to focus on the text in the title and body of the question. The data was in html format so we used a simple html parser to pull out only the paragraph portions, leaving out code chunks. We, then, subsetted the data by coding language. Next, we decided to cluster within each language to find common topics within questions. Lastly, we performed sentiment analysis to find out which language was liked the most (or more likely the least).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9682e43f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9682e43f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Next, we decided to cluster within each language to find common topics within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9682e43f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9682e43f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Lastly, we performed sentiment analysis on the questions in each language to find out which language was liked the most (or more likely which was liked the least).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94889b44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94889b44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StackOverflow Power Rankings</a:t>
            </a:r>
            <a:endParaRPr dirty="0"/>
          </a:p>
        </p:txBody>
      </p:sp>
      <p:sp>
        <p:nvSpPr>
          <p:cNvPr id="60" name="Google Shape;60;p13"/>
          <p:cNvSpPr txBox="1">
            <a:spLocks noGrp="1"/>
          </p:cNvSpPr>
          <p:nvPr>
            <p:ph type="subTitle" idx="1"/>
          </p:nvPr>
        </p:nvSpPr>
        <p:spPr>
          <a:xfrm>
            <a:off x="510450" y="3182311"/>
            <a:ext cx="8123100" cy="1676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Orange Team 1</a:t>
            </a:r>
          </a:p>
          <a:p>
            <a:pPr marL="0" lvl="0" indent="0" algn="l" rtl="0">
              <a:spcBef>
                <a:spcPts val="0"/>
              </a:spcBef>
              <a:spcAft>
                <a:spcPts val="0"/>
              </a:spcAft>
              <a:buNone/>
            </a:pPr>
            <a:endParaRPr lang="en" dirty="0"/>
          </a:p>
          <a:p>
            <a:pPr marL="0" lvl="0" indent="0" algn="l" rtl="0">
              <a:spcBef>
                <a:spcPts val="0"/>
              </a:spcBef>
              <a:spcAft>
                <a:spcPts val="0"/>
              </a:spcAft>
              <a:buNone/>
            </a:pPr>
            <a:r>
              <a:rPr lang="en" sz="2000" dirty="0"/>
              <a:t>Connor Folk, Carlos Huisa, Taylor Agarwal, Sue Manner, Nikita Jumani, Ishanee Rudra</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Machine Learning and Deep Learning</a:t>
            </a:r>
            <a:endParaRPr/>
          </a:p>
        </p:txBody>
      </p:sp>
      <p:graphicFrame>
        <p:nvGraphicFramePr>
          <p:cNvPr id="193" name="Google Shape;193;p22"/>
          <p:cNvGraphicFramePr/>
          <p:nvPr/>
        </p:nvGraphicFramePr>
        <p:xfrm>
          <a:off x="891750" y="1341720"/>
          <a:ext cx="7239000" cy="3165244"/>
        </p:xfrm>
        <a:graphic>
          <a:graphicData uri="http://schemas.openxmlformats.org/drawingml/2006/table">
            <a:tbl>
              <a:tblPr>
                <a:noFill/>
                <a:tableStyleId>{9368B44F-BEF5-4890-B73C-94DF71A82B98}</a:tableStyleId>
              </a:tblPr>
              <a:tblGrid>
                <a:gridCol w="1209750">
                  <a:extLst>
                    <a:ext uri="{9D8B030D-6E8A-4147-A177-3AD203B41FA5}">
                      <a16:colId xmlns:a16="http://schemas.microsoft.com/office/drawing/2014/main" val="20000"/>
                    </a:ext>
                  </a:extLst>
                </a:gridCol>
                <a:gridCol w="6029250">
                  <a:extLst>
                    <a:ext uri="{9D8B030D-6E8A-4147-A177-3AD203B41FA5}">
                      <a16:colId xmlns:a16="http://schemas.microsoft.com/office/drawing/2014/main" val="20001"/>
                    </a:ext>
                  </a:extLst>
                </a:gridCol>
              </a:tblGrid>
              <a:tr h="496800">
                <a:tc>
                  <a:txBody>
                    <a:bodyPr/>
                    <a:lstStyle/>
                    <a:p>
                      <a:pPr marL="0" lvl="0" indent="0" algn="l" rtl="0">
                        <a:spcBef>
                          <a:spcPts val="0"/>
                        </a:spcBef>
                        <a:spcAft>
                          <a:spcPts val="0"/>
                        </a:spcAft>
                        <a:buNone/>
                      </a:pPr>
                      <a:r>
                        <a:rPr lang="en" dirty="0">
                          <a:solidFill>
                            <a:schemeClr val="lt1"/>
                          </a:solidFill>
                        </a:rPr>
                        <a:t>Example 1</a:t>
                      </a:r>
                      <a:endParaRPr dirty="0">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D853F"/>
                    </a:solidFill>
                  </a:tcPr>
                </a:tc>
                <a:tc>
                  <a:txBody>
                    <a:bodyPr/>
                    <a:lstStyle/>
                    <a:p>
                      <a:pPr marL="0" lvl="0" indent="0" algn="l" rtl="0">
                        <a:lnSpc>
                          <a:spcPct val="100000"/>
                        </a:lnSpc>
                        <a:spcBef>
                          <a:spcPts val="0"/>
                        </a:spcBef>
                        <a:spcAft>
                          <a:spcPts val="1200"/>
                        </a:spcAft>
                        <a:buNone/>
                      </a:pPr>
                      <a:r>
                        <a:rPr lang="en"/>
                        <a:t>Pytorch multilabel classification network not training</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6800">
                <a:tc>
                  <a:txBody>
                    <a:bodyPr/>
                    <a:lstStyle/>
                    <a:p>
                      <a:pPr marL="0" lvl="0" indent="0" algn="l" rtl="0">
                        <a:spcBef>
                          <a:spcPts val="0"/>
                        </a:spcBef>
                        <a:spcAft>
                          <a:spcPts val="0"/>
                        </a:spcAft>
                        <a:buNone/>
                      </a:pPr>
                      <a:r>
                        <a:rPr lang="en">
                          <a:solidFill>
                            <a:schemeClr val="lt1"/>
                          </a:solidFill>
                        </a:rPr>
                        <a:t>Example 2</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D853F"/>
                    </a:solidFill>
                  </a:tcPr>
                </a:tc>
                <a:tc>
                  <a:txBody>
                    <a:bodyPr/>
                    <a:lstStyle/>
                    <a:p>
                      <a:pPr marL="0" lvl="0" indent="0" algn="l" rtl="0">
                        <a:lnSpc>
                          <a:spcPct val="115000"/>
                        </a:lnSpc>
                        <a:spcBef>
                          <a:spcPts val="0"/>
                        </a:spcBef>
                        <a:spcAft>
                          <a:spcPts val="0"/>
                        </a:spcAft>
                        <a:buNone/>
                      </a:pPr>
                      <a:r>
                        <a:rPr lang="en">
                          <a:highlight>
                            <a:srgbClr val="FFFFFF"/>
                          </a:highlight>
                        </a:rPr>
                        <a:t>TensorFlow 2.3: load model from ModelCheckPoint callback with both custom layers and model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6800">
                <a:tc>
                  <a:txBody>
                    <a:bodyPr/>
                    <a:lstStyle/>
                    <a:p>
                      <a:pPr marL="0" lvl="0" indent="0" algn="l" rtl="0">
                        <a:spcBef>
                          <a:spcPts val="0"/>
                        </a:spcBef>
                        <a:spcAft>
                          <a:spcPts val="0"/>
                        </a:spcAft>
                        <a:buNone/>
                      </a:pPr>
                      <a:r>
                        <a:rPr lang="en">
                          <a:solidFill>
                            <a:schemeClr val="lt1"/>
                          </a:solidFill>
                        </a:rPr>
                        <a:t>Example 3</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D853F"/>
                    </a:solidFill>
                  </a:tcPr>
                </a:tc>
                <a:tc>
                  <a:txBody>
                    <a:bodyPr/>
                    <a:lstStyle/>
                    <a:p>
                      <a:pPr marL="0" lvl="0" indent="0" algn="l" rtl="0">
                        <a:lnSpc>
                          <a:spcPct val="115000"/>
                        </a:lnSpc>
                        <a:spcBef>
                          <a:spcPts val="0"/>
                        </a:spcBef>
                        <a:spcAft>
                          <a:spcPts val="0"/>
                        </a:spcAft>
                        <a:buNone/>
                      </a:pPr>
                      <a:r>
                        <a:rPr lang="en">
                          <a:highlight>
                            <a:srgbClr val="FFFFFF"/>
                          </a:highlight>
                        </a:rPr>
                        <a:t>Making my Logistic Regression testing accuracy closer to my training accuracy with Python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58150">
                <a:tc>
                  <a:txBody>
                    <a:bodyPr/>
                    <a:lstStyle/>
                    <a:p>
                      <a:pPr marL="0" lvl="0" indent="0" algn="l" rtl="0">
                        <a:spcBef>
                          <a:spcPts val="0"/>
                        </a:spcBef>
                        <a:spcAft>
                          <a:spcPts val="0"/>
                        </a:spcAft>
                        <a:buNone/>
                      </a:pPr>
                      <a:r>
                        <a:rPr lang="en">
                          <a:solidFill>
                            <a:schemeClr val="lt1"/>
                          </a:solidFill>
                        </a:rPr>
                        <a:t>Example 4</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D853F"/>
                    </a:solidFill>
                  </a:tcPr>
                </a:tc>
                <a:tc>
                  <a:txBody>
                    <a:bodyPr/>
                    <a:lstStyle/>
                    <a:p>
                      <a:pPr marL="0" lvl="0" indent="0" algn="l" rtl="0">
                        <a:lnSpc>
                          <a:spcPct val="100000"/>
                        </a:lnSpc>
                        <a:spcBef>
                          <a:spcPts val="0"/>
                        </a:spcBef>
                        <a:spcAft>
                          <a:spcPts val="1200"/>
                        </a:spcAft>
                        <a:buNone/>
                      </a:pPr>
                      <a:r>
                        <a:rPr lang="en"/>
                        <a:t>tf.keras.layers.BatchNormalization with trainable=False appears to not update its internal moving mean and variance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53500">
                <a:tc>
                  <a:txBody>
                    <a:bodyPr/>
                    <a:lstStyle/>
                    <a:p>
                      <a:pPr marL="0" lvl="0" indent="0" algn="l" rtl="0">
                        <a:spcBef>
                          <a:spcPts val="0"/>
                        </a:spcBef>
                        <a:spcAft>
                          <a:spcPts val="0"/>
                        </a:spcAft>
                        <a:buNone/>
                      </a:pPr>
                      <a:r>
                        <a:rPr lang="en">
                          <a:solidFill>
                            <a:schemeClr val="lt1"/>
                          </a:solidFill>
                        </a:rPr>
                        <a:t>Example 5</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D853F"/>
                    </a:solidFill>
                  </a:tcPr>
                </a:tc>
                <a:tc>
                  <a:txBody>
                    <a:bodyPr/>
                    <a:lstStyle/>
                    <a:p>
                      <a:pPr marL="0" lvl="0" indent="0" algn="l" rtl="0">
                        <a:lnSpc>
                          <a:spcPct val="115000"/>
                        </a:lnSpc>
                        <a:spcBef>
                          <a:spcPts val="0"/>
                        </a:spcBef>
                        <a:spcAft>
                          <a:spcPts val="0"/>
                        </a:spcAft>
                        <a:buNone/>
                      </a:pPr>
                      <a:r>
                        <a:rPr lang="en" dirty="0">
                          <a:highlight>
                            <a:srgbClr val="FFFFFF"/>
                          </a:highlight>
                        </a:rPr>
                        <a:t>My machine learning model keeps predicting the wrong thing even though it has a high accuracy</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94" name="Google Shape;194;p22"/>
          <p:cNvGrpSpPr/>
          <p:nvPr/>
        </p:nvGrpSpPr>
        <p:grpSpPr>
          <a:xfrm>
            <a:off x="3050" y="4899577"/>
            <a:ext cx="9143617" cy="243905"/>
            <a:chOff x="3050" y="4899470"/>
            <a:chExt cx="8622800" cy="243905"/>
          </a:xfrm>
        </p:grpSpPr>
        <p:sp>
          <p:nvSpPr>
            <p:cNvPr id="195" name="Google Shape;195;p22"/>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197" name="Google Shape;197;p22"/>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199" name="Google Shape;199;p22"/>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01" name="Google Shape;201;p22"/>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03" name="Google Shape;203;p22"/>
            <p:cNvGrpSpPr/>
            <p:nvPr/>
          </p:nvGrpSpPr>
          <p:grpSpPr>
            <a:xfrm>
              <a:off x="6753850" y="4899470"/>
              <a:ext cx="1872000" cy="243900"/>
              <a:chOff x="6875750" y="4899470"/>
              <a:chExt cx="1872000" cy="243900"/>
            </a:xfrm>
          </p:grpSpPr>
          <p:sp>
            <p:nvSpPr>
              <p:cNvPr id="204" name="Google Shape;204;p22"/>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Machine Learning and Deep Learning</a:t>
            </a:r>
            <a:endParaRPr/>
          </a:p>
        </p:txBody>
      </p:sp>
      <p:pic>
        <p:nvPicPr>
          <p:cNvPr id="211" name="Google Shape;211;p23"/>
          <p:cNvPicPr preferRelativeResize="0"/>
          <p:nvPr/>
        </p:nvPicPr>
        <p:blipFill>
          <a:blip r:embed="rId3">
            <a:alphaModFix/>
          </a:blip>
          <a:stretch>
            <a:fillRect/>
          </a:stretch>
        </p:blipFill>
        <p:spPr>
          <a:xfrm>
            <a:off x="2027397" y="1111063"/>
            <a:ext cx="4762524" cy="3637525"/>
          </a:xfrm>
          <a:prstGeom prst="rect">
            <a:avLst/>
          </a:prstGeom>
          <a:noFill/>
          <a:ln>
            <a:noFill/>
          </a:ln>
        </p:spPr>
      </p:pic>
      <p:grpSp>
        <p:nvGrpSpPr>
          <p:cNvPr id="212" name="Google Shape;212;p23"/>
          <p:cNvGrpSpPr/>
          <p:nvPr/>
        </p:nvGrpSpPr>
        <p:grpSpPr>
          <a:xfrm>
            <a:off x="3050" y="4899577"/>
            <a:ext cx="9143617" cy="243905"/>
            <a:chOff x="3050" y="4899470"/>
            <a:chExt cx="8622800" cy="243905"/>
          </a:xfrm>
        </p:grpSpPr>
        <p:sp>
          <p:nvSpPr>
            <p:cNvPr id="213" name="Google Shape;213;p23"/>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215" name="Google Shape;215;p23"/>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217" name="Google Shape;217;p23"/>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19" name="Google Shape;219;p23"/>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21" name="Google Shape;221;p23"/>
            <p:cNvGrpSpPr/>
            <p:nvPr/>
          </p:nvGrpSpPr>
          <p:grpSpPr>
            <a:xfrm>
              <a:off x="6753850" y="4899470"/>
              <a:ext cx="1872000" cy="243900"/>
              <a:chOff x="6875750" y="4899470"/>
              <a:chExt cx="1872000" cy="243900"/>
            </a:xfrm>
          </p:grpSpPr>
          <p:sp>
            <p:nvSpPr>
              <p:cNvPr id="222" name="Google Shape;222;p23"/>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R</a:t>
            </a:r>
            <a:endParaRPr/>
          </a:p>
        </p:txBody>
      </p:sp>
      <p:grpSp>
        <p:nvGrpSpPr>
          <p:cNvPr id="229" name="Google Shape;229;p24"/>
          <p:cNvGrpSpPr/>
          <p:nvPr/>
        </p:nvGrpSpPr>
        <p:grpSpPr>
          <a:xfrm>
            <a:off x="3050" y="4899577"/>
            <a:ext cx="9143617" cy="243905"/>
            <a:chOff x="3050" y="4899470"/>
            <a:chExt cx="8622800" cy="243905"/>
          </a:xfrm>
        </p:grpSpPr>
        <p:sp>
          <p:nvSpPr>
            <p:cNvPr id="230" name="Google Shape;230;p24"/>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232" name="Google Shape;232;p24"/>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234" name="Google Shape;234;p24"/>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36" name="Google Shape;236;p24"/>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38" name="Google Shape;238;p24"/>
            <p:cNvGrpSpPr/>
            <p:nvPr/>
          </p:nvGrpSpPr>
          <p:grpSpPr>
            <a:xfrm>
              <a:off x="6753850" y="4899470"/>
              <a:ext cx="1872000" cy="243900"/>
              <a:chOff x="6875750" y="4899470"/>
              <a:chExt cx="1872000" cy="243900"/>
            </a:xfrm>
          </p:grpSpPr>
          <p:sp>
            <p:nvSpPr>
              <p:cNvPr id="239" name="Google Shape;239;p24"/>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241" name="Google Shape;241;p24"/>
          <p:cNvPicPr preferRelativeResize="0"/>
          <p:nvPr/>
        </p:nvPicPr>
        <p:blipFill>
          <a:blip r:embed="rId3">
            <a:alphaModFix/>
          </a:blip>
          <a:stretch>
            <a:fillRect/>
          </a:stretch>
        </p:blipFill>
        <p:spPr>
          <a:xfrm>
            <a:off x="1240050" y="1060350"/>
            <a:ext cx="6406151" cy="370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Shiny App Design</a:t>
            </a:r>
            <a:endParaRPr/>
          </a:p>
        </p:txBody>
      </p:sp>
      <p:graphicFrame>
        <p:nvGraphicFramePr>
          <p:cNvPr id="247" name="Google Shape;247;p25"/>
          <p:cNvGraphicFramePr/>
          <p:nvPr/>
        </p:nvGraphicFramePr>
        <p:xfrm>
          <a:off x="952500" y="1429170"/>
          <a:ext cx="7239000" cy="3098997"/>
        </p:xfrm>
        <a:graphic>
          <a:graphicData uri="http://schemas.openxmlformats.org/drawingml/2006/table">
            <a:tbl>
              <a:tblPr>
                <a:noFill/>
                <a:tableStyleId>{9368B44F-BEF5-4890-B73C-94DF71A82B98}</a:tableStyleId>
              </a:tblPr>
              <a:tblGrid>
                <a:gridCol w="1209750">
                  <a:extLst>
                    <a:ext uri="{9D8B030D-6E8A-4147-A177-3AD203B41FA5}">
                      <a16:colId xmlns:a16="http://schemas.microsoft.com/office/drawing/2014/main" val="20000"/>
                    </a:ext>
                  </a:extLst>
                </a:gridCol>
                <a:gridCol w="6029250">
                  <a:extLst>
                    <a:ext uri="{9D8B030D-6E8A-4147-A177-3AD203B41FA5}">
                      <a16:colId xmlns:a16="http://schemas.microsoft.com/office/drawing/2014/main" val="20001"/>
                    </a:ext>
                  </a:extLst>
                </a:gridCol>
              </a:tblGrid>
              <a:tr h="569200">
                <a:tc>
                  <a:txBody>
                    <a:bodyPr/>
                    <a:lstStyle/>
                    <a:p>
                      <a:pPr marL="0" lvl="0" indent="0" algn="l" rtl="0">
                        <a:spcBef>
                          <a:spcPts val="0"/>
                        </a:spcBef>
                        <a:spcAft>
                          <a:spcPts val="0"/>
                        </a:spcAft>
                        <a:buNone/>
                      </a:pPr>
                      <a:r>
                        <a:rPr lang="en">
                          <a:solidFill>
                            <a:schemeClr val="dk1"/>
                          </a:solidFill>
                        </a:rPr>
                        <a:t>Example 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EDAEE"/>
                    </a:solidFill>
                  </a:tcPr>
                </a:tc>
                <a:tc>
                  <a:txBody>
                    <a:bodyPr/>
                    <a:lstStyle/>
                    <a:p>
                      <a:pPr marL="0" lvl="0" indent="0" algn="l" rtl="0">
                        <a:spcBef>
                          <a:spcPts val="0"/>
                        </a:spcBef>
                        <a:spcAft>
                          <a:spcPts val="0"/>
                        </a:spcAft>
                        <a:buNone/>
                      </a:pPr>
                      <a:r>
                        <a:rPr lang="en"/>
                        <a:t>How to change css in rmarkdown cell &amp; shiny?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9200">
                <a:tc>
                  <a:txBody>
                    <a:bodyPr/>
                    <a:lstStyle/>
                    <a:p>
                      <a:pPr marL="0" lvl="0" indent="0" algn="l" rtl="0">
                        <a:spcBef>
                          <a:spcPts val="0"/>
                        </a:spcBef>
                        <a:spcAft>
                          <a:spcPts val="0"/>
                        </a:spcAft>
                        <a:buNone/>
                      </a:pPr>
                      <a:r>
                        <a:rPr lang="en">
                          <a:solidFill>
                            <a:schemeClr val="dk1"/>
                          </a:solidFill>
                        </a:rPr>
                        <a:t>Example 2</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EDAEE"/>
                    </a:solidFill>
                  </a:tcPr>
                </a:tc>
                <a:tc>
                  <a:txBody>
                    <a:bodyPr/>
                    <a:lstStyle/>
                    <a:p>
                      <a:pPr marL="0" lvl="0" indent="0" algn="l" rtl="0">
                        <a:lnSpc>
                          <a:spcPct val="115000"/>
                        </a:lnSpc>
                        <a:spcBef>
                          <a:spcPts val="0"/>
                        </a:spcBef>
                        <a:spcAft>
                          <a:spcPts val="0"/>
                        </a:spcAft>
                        <a:buNone/>
                      </a:pPr>
                      <a:r>
                        <a:rPr lang="en"/>
                        <a:t>Change color of a Shiny theme</a:t>
                      </a:r>
                      <a:endParaRPr/>
                    </a:p>
                    <a:p>
                      <a:pPr marL="0" lvl="0" indent="0" algn="l" rtl="0">
                        <a:lnSpc>
                          <a:spcPct val="100000"/>
                        </a:lnSpc>
                        <a:spcBef>
                          <a:spcPts val="0"/>
                        </a:spcBef>
                        <a:spcAft>
                          <a:spcPts val="120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9200">
                <a:tc>
                  <a:txBody>
                    <a:bodyPr/>
                    <a:lstStyle/>
                    <a:p>
                      <a:pPr marL="0" lvl="0" indent="0" algn="l" rtl="0">
                        <a:spcBef>
                          <a:spcPts val="0"/>
                        </a:spcBef>
                        <a:spcAft>
                          <a:spcPts val="0"/>
                        </a:spcAft>
                        <a:buNone/>
                      </a:pPr>
                      <a:r>
                        <a:rPr lang="en">
                          <a:solidFill>
                            <a:schemeClr val="dk1"/>
                          </a:solidFill>
                        </a:rPr>
                        <a:t>Example 3</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EDAEE"/>
                    </a:solidFill>
                  </a:tcPr>
                </a:tc>
                <a:tc>
                  <a:txBody>
                    <a:bodyPr/>
                    <a:lstStyle/>
                    <a:p>
                      <a:pPr marL="0" lvl="0" indent="0" algn="l" rtl="0">
                        <a:lnSpc>
                          <a:spcPct val="115000"/>
                        </a:lnSpc>
                        <a:spcBef>
                          <a:spcPts val="0"/>
                        </a:spcBef>
                        <a:spcAft>
                          <a:spcPts val="0"/>
                        </a:spcAft>
                        <a:buNone/>
                      </a:pPr>
                      <a:r>
                        <a:rPr lang="en"/>
                        <a:t>Use javascript to change the background color of selectinput in R shiny</a:t>
                      </a:r>
                      <a:endParaRPr/>
                    </a:p>
                    <a:p>
                      <a:pPr marL="0" lvl="0" indent="0" algn="l" rtl="0">
                        <a:lnSpc>
                          <a:spcPct val="100000"/>
                        </a:lnSpc>
                        <a:spcBef>
                          <a:spcPts val="0"/>
                        </a:spcBef>
                        <a:spcAft>
                          <a:spcPts val="120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3150">
                <a:tc>
                  <a:txBody>
                    <a:bodyPr/>
                    <a:lstStyle/>
                    <a:p>
                      <a:pPr marL="0" lvl="0" indent="0" algn="l" rtl="0">
                        <a:spcBef>
                          <a:spcPts val="0"/>
                        </a:spcBef>
                        <a:spcAft>
                          <a:spcPts val="0"/>
                        </a:spcAft>
                        <a:buNone/>
                      </a:pPr>
                      <a:r>
                        <a:rPr lang="en">
                          <a:solidFill>
                            <a:schemeClr val="dk1"/>
                          </a:solidFill>
                        </a:rPr>
                        <a:t>Example 4</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EDAEE"/>
                    </a:solidFill>
                  </a:tcPr>
                </a:tc>
                <a:tc>
                  <a:txBody>
                    <a:bodyPr/>
                    <a:lstStyle/>
                    <a:p>
                      <a:pPr marL="0" lvl="0" indent="0" algn="l" rtl="0">
                        <a:lnSpc>
                          <a:spcPct val="115000"/>
                        </a:lnSpc>
                        <a:spcBef>
                          <a:spcPts val="0"/>
                        </a:spcBef>
                        <a:spcAft>
                          <a:spcPts val="0"/>
                        </a:spcAft>
                        <a:buNone/>
                      </a:pPr>
                      <a:r>
                        <a:rPr lang="en"/>
                        <a:t>R shiny: change colour of individual check boxes in checkboxGroupInput</a:t>
                      </a:r>
                      <a:endParaRPr/>
                    </a:p>
                    <a:p>
                      <a:pPr marL="0" lvl="0" indent="0" algn="l" rtl="0">
                        <a:lnSpc>
                          <a:spcPct val="100000"/>
                        </a:lnSpc>
                        <a:spcBef>
                          <a:spcPts val="0"/>
                        </a:spcBef>
                        <a:spcAft>
                          <a:spcPts val="120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5075">
                <a:tc>
                  <a:txBody>
                    <a:bodyPr/>
                    <a:lstStyle/>
                    <a:p>
                      <a:pPr marL="0" lvl="0" indent="0" algn="l" rtl="0">
                        <a:spcBef>
                          <a:spcPts val="0"/>
                        </a:spcBef>
                        <a:spcAft>
                          <a:spcPts val="0"/>
                        </a:spcAft>
                        <a:buNone/>
                      </a:pPr>
                      <a:r>
                        <a:rPr lang="en">
                          <a:solidFill>
                            <a:schemeClr val="dk1"/>
                          </a:solidFill>
                        </a:rPr>
                        <a:t>Example 5</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EDAEE"/>
                    </a:solidFill>
                  </a:tcPr>
                </a:tc>
                <a:tc>
                  <a:txBody>
                    <a:bodyPr/>
                    <a:lstStyle/>
                    <a:p>
                      <a:pPr marL="0" lvl="0" indent="0" algn="l" rtl="0">
                        <a:lnSpc>
                          <a:spcPct val="115000"/>
                        </a:lnSpc>
                        <a:spcBef>
                          <a:spcPts val="0"/>
                        </a:spcBef>
                        <a:spcAft>
                          <a:spcPts val="0"/>
                        </a:spcAft>
                        <a:buNone/>
                      </a:pPr>
                      <a:r>
                        <a:rPr lang="en"/>
                        <a:t>Shiny: How to change the background colour of a button while it is clicked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48" name="Google Shape;248;p25"/>
          <p:cNvGrpSpPr/>
          <p:nvPr/>
        </p:nvGrpSpPr>
        <p:grpSpPr>
          <a:xfrm>
            <a:off x="3050" y="4899577"/>
            <a:ext cx="9143617" cy="243905"/>
            <a:chOff x="3050" y="4899470"/>
            <a:chExt cx="8622800" cy="243905"/>
          </a:xfrm>
        </p:grpSpPr>
        <p:sp>
          <p:nvSpPr>
            <p:cNvPr id="249" name="Google Shape;249;p25"/>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251" name="Google Shape;251;p25"/>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253" name="Google Shape;253;p25"/>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55" name="Google Shape;255;p25"/>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57" name="Google Shape;257;p25"/>
            <p:cNvGrpSpPr/>
            <p:nvPr/>
          </p:nvGrpSpPr>
          <p:grpSpPr>
            <a:xfrm>
              <a:off x="6753850" y="4899470"/>
              <a:ext cx="1872000" cy="243900"/>
              <a:chOff x="6875750" y="4899470"/>
              <a:chExt cx="1872000" cy="243900"/>
            </a:xfrm>
          </p:grpSpPr>
          <p:sp>
            <p:nvSpPr>
              <p:cNvPr id="258" name="Google Shape;258;p25"/>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Shiny App Design</a:t>
            </a:r>
            <a:endParaRPr/>
          </a:p>
        </p:txBody>
      </p:sp>
      <p:pic>
        <p:nvPicPr>
          <p:cNvPr id="265" name="Google Shape;265;p26"/>
          <p:cNvPicPr preferRelativeResize="0"/>
          <p:nvPr/>
        </p:nvPicPr>
        <p:blipFill>
          <a:blip r:embed="rId3">
            <a:alphaModFix/>
          </a:blip>
          <a:stretch>
            <a:fillRect/>
          </a:stretch>
        </p:blipFill>
        <p:spPr>
          <a:xfrm>
            <a:off x="1850950" y="1017725"/>
            <a:ext cx="4780371" cy="3820974"/>
          </a:xfrm>
          <a:prstGeom prst="rect">
            <a:avLst/>
          </a:prstGeom>
          <a:noFill/>
          <a:ln>
            <a:noFill/>
          </a:ln>
        </p:spPr>
      </p:pic>
      <p:grpSp>
        <p:nvGrpSpPr>
          <p:cNvPr id="266" name="Google Shape;266;p26"/>
          <p:cNvGrpSpPr/>
          <p:nvPr/>
        </p:nvGrpSpPr>
        <p:grpSpPr>
          <a:xfrm>
            <a:off x="3050" y="4899577"/>
            <a:ext cx="9143617" cy="243905"/>
            <a:chOff x="3050" y="4899470"/>
            <a:chExt cx="8622800" cy="243905"/>
          </a:xfrm>
        </p:grpSpPr>
        <p:sp>
          <p:nvSpPr>
            <p:cNvPr id="267" name="Google Shape;267;p26"/>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269" name="Google Shape;269;p26"/>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271" name="Google Shape;271;p26"/>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73" name="Google Shape;273;p26"/>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75" name="Google Shape;275;p26"/>
            <p:cNvGrpSpPr/>
            <p:nvPr/>
          </p:nvGrpSpPr>
          <p:grpSpPr>
            <a:xfrm>
              <a:off x="6753850" y="4899470"/>
              <a:ext cx="1872000" cy="243900"/>
              <a:chOff x="6875750" y="4899470"/>
              <a:chExt cx="1872000" cy="243900"/>
            </a:xfrm>
          </p:grpSpPr>
          <p:sp>
            <p:nvSpPr>
              <p:cNvPr id="276" name="Google Shape;276;p26"/>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SQL</a:t>
            </a:r>
            <a:endParaRPr/>
          </a:p>
        </p:txBody>
      </p:sp>
      <p:grpSp>
        <p:nvGrpSpPr>
          <p:cNvPr id="283" name="Google Shape;283;p27"/>
          <p:cNvGrpSpPr/>
          <p:nvPr/>
        </p:nvGrpSpPr>
        <p:grpSpPr>
          <a:xfrm>
            <a:off x="3050" y="4899577"/>
            <a:ext cx="9143617" cy="243905"/>
            <a:chOff x="3050" y="4899470"/>
            <a:chExt cx="8622800" cy="243905"/>
          </a:xfrm>
        </p:grpSpPr>
        <p:sp>
          <p:nvSpPr>
            <p:cNvPr id="284" name="Google Shape;284;p27"/>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286" name="Google Shape;286;p27"/>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288" name="Google Shape;288;p27"/>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290" name="Google Shape;290;p27"/>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292" name="Google Shape;292;p27"/>
            <p:cNvGrpSpPr/>
            <p:nvPr/>
          </p:nvGrpSpPr>
          <p:grpSpPr>
            <a:xfrm>
              <a:off x="6753850" y="4899470"/>
              <a:ext cx="1872000" cy="243900"/>
              <a:chOff x="6875750" y="4899470"/>
              <a:chExt cx="1872000" cy="243900"/>
            </a:xfrm>
          </p:grpSpPr>
          <p:sp>
            <p:nvSpPr>
              <p:cNvPr id="293" name="Google Shape;293;p27"/>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295" name="Google Shape;295;p27"/>
          <p:cNvPicPr preferRelativeResize="0"/>
          <p:nvPr/>
        </p:nvPicPr>
        <p:blipFill>
          <a:blip r:embed="rId3">
            <a:alphaModFix/>
          </a:blip>
          <a:stretch>
            <a:fillRect/>
          </a:stretch>
        </p:blipFill>
        <p:spPr>
          <a:xfrm>
            <a:off x="1553450" y="1076050"/>
            <a:ext cx="6037100" cy="363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Connecting to a Database</a:t>
            </a:r>
            <a:endParaRPr/>
          </a:p>
        </p:txBody>
      </p:sp>
      <p:graphicFrame>
        <p:nvGraphicFramePr>
          <p:cNvPr id="301" name="Google Shape;301;p28"/>
          <p:cNvGraphicFramePr/>
          <p:nvPr/>
        </p:nvGraphicFramePr>
        <p:xfrm>
          <a:off x="952500" y="1398795"/>
          <a:ext cx="7239000" cy="3016924"/>
        </p:xfrm>
        <a:graphic>
          <a:graphicData uri="http://schemas.openxmlformats.org/drawingml/2006/table">
            <a:tbl>
              <a:tblPr>
                <a:noFill/>
                <a:tableStyleId>{9368B44F-BEF5-4890-B73C-94DF71A82B98}</a:tableStyleId>
              </a:tblPr>
              <a:tblGrid>
                <a:gridCol w="1209750">
                  <a:extLst>
                    <a:ext uri="{9D8B030D-6E8A-4147-A177-3AD203B41FA5}">
                      <a16:colId xmlns:a16="http://schemas.microsoft.com/office/drawing/2014/main" val="20000"/>
                    </a:ext>
                  </a:extLst>
                </a:gridCol>
                <a:gridCol w="6029250">
                  <a:extLst>
                    <a:ext uri="{9D8B030D-6E8A-4147-A177-3AD203B41FA5}">
                      <a16:colId xmlns:a16="http://schemas.microsoft.com/office/drawing/2014/main" val="20001"/>
                    </a:ext>
                  </a:extLst>
                </a:gridCol>
              </a:tblGrid>
              <a:tr h="569200">
                <a:tc>
                  <a:txBody>
                    <a:bodyPr/>
                    <a:lstStyle/>
                    <a:p>
                      <a:pPr marL="0" lvl="0" indent="0" algn="l" rtl="0">
                        <a:spcBef>
                          <a:spcPts val="0"/>
                        </a:spcBef>
                        <a:spcAft>
                          <a:spcPts val="0"/>
                        </a:spcAft>
                        <a:buNone/>
                      </a:pPr>
                      <a:r>
                        <a:rPr lang="en">
                          <a:solidFill>
                            <a:schemeClr val="lt1"/>
                          </a:solidFill>
                        </a:rPr>
                        <a:t>Example 1</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6347"/>
                    </a:solidFill>
                  </a:tcPr>
                </a:tc>
                <a:tc>
                  <a:txBody>
                    <a:bodyPr/>
                    <a:lstStyle/>
                    <a:p>
                      <a:pPr marL="0" lvl="0" indent="0" algn="l" rtl="0">
                        <a:spcBef>
                          <a:spcPts val="0"/>
                        </a:spcBef>
                        <a:spcAft>
                          <a:spcPts val="0"/>
                        </a:spcAft>
                        <a:buNone/>
                      </a:pPr>
                      <a:r>
                        <a:rPr lang="en"/>
                        <a:t>Cannot successfully Install mysql-server in WSL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9200">
                <a:tc>
                  <a:txBody>
                    <a:bodyPr/>
                    <a:lstStyle/>
                    <a:p>
                      <a:pPr marL="0" lvl="0" indent="0" algn="l" rtl="0">
                        <a:spcBef>
                          <a:spcPts val="0"/>
                        </a:spcBef>
                        <a:spcAft>
                          <a:spcPts val="0"/>
                        </a:spcAft>
                        <a:buNone/>
                      </a:pPr>
                      <a:r>
                        <a:rPr lang="en">
                          <a:solidFill>
                            <a:schemeClr val="lt1"/>
                          </a:solidFill>
                        </a:rPr>
                        <a:t>Example 2</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6347"/>
                    </a:solidFill>
                  </a:tcPr>
                </a:tc>
                <a:tc>
                  <a:txBody>
                    <a:bodyPr/>
                    <a:lstStyle/>
                    <a:p>
                      <a:pPr marL="0" lvl="0" indent="0" algn="l" rtl="0">
                        <a:lnSpc>
                          <a:spcPct val="115000"/>
                        </a:lnSpc>
                        <a:spcBef>
                          <a:spcPts val="0"/>
                        </a:spcBef>
                        <a:spcAft>
                          <a:spcPts val="0"/>
                        </a:spcAft>
                        <a:buNone/>
                      </a:pPr>
                      <a:r>
                        <a:rPr lang="en"/>
                        <a:t>I´m can´t connect MySQL.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9200">
                <a:tc>
                  <a:txBody>
                    <a:bodyPr/>
                    <a:lstStyle/>
                    <a:p>
                      <a:pPr marL="0" lvl="0" indent="0" algn="l" rtl="0">
                        <a:spcBef>
                          <a:spcPts val="0"/>
                        </a:spcBef>
                        <a:spcAft>
                          <a:spcPts val="0"/>
                        </a:spcAft>
                        <a:buNone/>
                      </a:pPr>
                      <a:r>
                        <a:rPr lang="en">
                          <a:solidFill>
                            <a:schemeClr val="lt1"/>
                          </a:solidFill>
                        </a:rPr>
                        <a:t>Example 3</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6347"/>
                    </a:solidFill>
                  </a:tcPr>
                </a:tc>
                <a:tc>
                  <a:txBody>
                    <a:bodyPr/>
                    <a:lstStyle/>
                    <a:p>
                      <a:pPr marL="0" lvl="0" indent="0" algn="l" rtl="0">
                        <a:lnSpc>
                          <a:spcPct val="115000"/>
                        </a:lnSpc>
                        <a:spcBef>
                          <a:spcPts val="0"/>
                        </a:spcBef>
                        <a:spcAft>
                          <a:spcPts val="0"/>
                        </a:spcAft>
                        <a:buNone/>
                      </a:pPr>
                      <a:r>
                        <a:rPr lang="en"/>
                        <a:t>I'm getting below error connecting to Azure SQL Server database when using sql spark connector with DataBricks notebook.</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3150">
                <a:tc>
                  <a:txBody>
                    <a:bodyPr/>
                    <a:lstStyle/>
                    <a:p>
                      <a:pPr marL="0" lvl="0" indent="0" algn="l" rtl="0">
                        <a:spcBef>
                          <a:spcPts val="0"/>
                        </a:spcBef>
                        <a:spcAft>
                          <a:spcPts val="0"/>
                        </a:spcAft>
                        <a:buNone/>
                      </a:pPr>
                      <a:r>
                        <a:rPr lang="en">
                          <a:solidFill>
                            <a:schemeClr val="lt1"/>
                          </a:solidFill>
                        </a:rPr>
                        <a:t>Example 4</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6347"/>
                    </a:solidFill>
                  </a:tcPr>
                </a:tc>
                <a:tc>
                  <a:txBody>
                    <a:bodyPr/>
                    <a:lstStyle/>
                    <a:p>
                      <a:pPr marL="0" lvl="0" indent="0" algn="l" rtl="0">
                        <a:lnSpc>
                          <a:spcPct val="115000"/>
                        </a:lnSpc>
                        <a:spcBef>
                          <a:spcPts val="0"/>
                        </a:spcBef>
                        <a:spcAft>
                          <a:spcPts val="0"/>
                        </a:spcAft>
                        <a:buNone/>
                      </a:pPr>
                      <a:r>
                        <a:rPr lang="en"/>
                        <a:t>SSIS Server Maintenance Job Fail need your help on this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5075">
                <a:tc>
                  <a:txBody>
                    <a:bodyPr/>
                    <a:lstStyle/>
                    <a:p>
                      <a:pPr marL="0" lvl="0" indent="0" algn="l" rtl="0">
                        <a:spcBef>
                          <a:spcPts val="0"/>
                        </a:spcBef>
                        <a:spcAft>
                          <a:spcPts val="0"/>
                        </a:spcAft>
                        <a:buNone/>
                      </a:pPr>
                      <a:r>
                        <a:rPr lang="en">
                          <a:solidFill>
                            <a:schemeClr val="lt1"/>
                          </a:solidFill>
                        </a:rPr>
                        <a:t>Example 5</a:t>
                      </a:r>
                      <a:endParaRPr>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6347"/>
                    </a:solidFill>
                  </a:tcPr>
                </a:tc>
                <a:tc>
                  <a:txBody>
                    <a:bodyPr/>
                    <a:lstStyle/>
                    <a:p>
                      <a:pPr marL="0" lvl="0" indent="0" algn="l" rtl="0">
                        <a:lnSpc>
                          <a:spcPct val="115000"/>
                        </a:lnSpc>
                        <a:spcBef>
                          <a:spcPts val="0"/>
                        </a:spcBef>
                        <a:spcAft>
                          <a:spcPts val="0"/>
                        </a:spcAft>
                        <a:buNone/>
                      </a:pPr>
                      <a:r>
                        <a:rPr lang="en"/>
                        <a:t>Adding postgresql DB to travis It's my first time using any CI. I have used Travis. In current commit I added postgresql, but it is failing building</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302" name="Google Shape;302;p28"/>
          <p:cNvGrpSpPr/>
          <p:nvPr/>
        </p:nvGrpSpPr>
        <p:grpSpPr>
          <a:xfrm>
            <a:off x="3050" y="4899577"/>
            <a:ext cx="9143617" cy="243905"/>
            <a:chOff x="3050" y="4899470"/>
            <a:chExt cx="8622800" cy="243905"/>
          </a:xfrm>
        </p:grpSpPr>
        <p:sp>
          <p:nvSpPr>
            <p:cNvPr id="303" name="Google Shape;303;p28"/>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05" name="Google Shape;305;p28"/>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07" name="Google Shape;307;p28"/>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309" name="Google Shape;309;p28"/>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311" name="Google Shape;311;p28"/>
            <p:cNvGrpSpPr/>
            <p:nvPr/>
          </p:nvGrpSpPr>
          <p:grpSpPr>
            <a:xfrm>
              <a:off x="6753850" y="4899470"/>
              <a:ext cx="1872000" cy="243900"/>
              <a:chOff x="6875750" y="4899470"/>
              <a:chExt cx="1872000" cy="243900"/>
            </a:xfrm>
          </p:grpSpPr>
          <p:sp>
            <p:nvSpPr>
              <p:cNvPr id="312" name="Google Shape;312;p28"/>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Connecting to a Database</a:t>
            </a:r>
            <a:endParaRPr/>
          </a:p>
        </p:txBody>
      </p:sp>
      <p:grpSp>
        <p:nvGrpSpPr>
          <p:cNvPr id="319" name="Google Shape;319;p29"/>
          <p:cNvGrpSpPr/>
          <p:nvPr/>
        </p:nvGrpSpPr>
        <p:grpSpPr>
          <a:xfrm>
            <a:off x="3050" y="4899577"/>
            <a:ext cx="9143617" cy="243905"/>
            <a:chOff x="3050" y="4899470"/>
            <a:chExt cx="8622800" cy="243905"/>
          </a:xfrm>
        </p:grpSpPr>
        <p:sp>
          <p:nvSpPr>
            <p:cNvPr id="320" name="Google Shape;320;p29"/>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22" name="Google Shape;322;p29"/>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24" name="Google Shape;324;p29"/>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326" name="Google Shape;326;p29"/>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328" name="Google Shape;328;p29"/>
            <p:cNvGrpSpPr/>
            <p:nvPr/>
          </p:nvGrpSpPr>
          <p:grpSpPr>
            <a:xfrm>
              <a:off x="6753850" y="4899470"/>
              <a:ext cx="1872000" cy="243900"/>
              <a:chOff x="6875750" y="4899470"/>
              <a:chExt cx="1872000" cy="243900"/>
            </a:xfrm>
          </p:grpSpPr>
          <p:sp>
            <p:nvSpPr>
              <p:cNvPr id="329" name="Google Shape;329;p29"/>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331" name="Google Shape;331;p29"/>
          <p:cNvPicPr preferRelativeResize="0"/>
          <p:nvPr/>
        </p:nvPicPr>
        <p:blipFill>
          <a:blip r:embed="rId3">
            <a:alphaModFix/>
          </a:blip>
          <a:stretch>
            <a:fillRect/>
          </a:stretch>
        </p:blipFill>
        <p:spPr>
          <a:xfrm>
            <a:off x="2029100" y="1112250"/>
            <a:ext cx="4687594" cy="35769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sp>
        <p:nvSpPr>
          <p:cNvPr id="337" name="Google Shape;33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Very Negative Question:</a:t>
            </a:r>
            <a:endParaRPr/>
          </a:p>
          <a:p>
            <a:pPr marL="0" lvl="0" indent="0" algn="l" rtl="0">
              <a:lnSpc>
                <a:spcPct val="150000"/>
              </a:lnSpc>
              <a:spcBef>
                <a:spcPts val="1200"/>
              </a:spcBef>
              <a:spcAft>
                <a:spcPts val="0"/>
              </a:spcAft>
              <a:buNone/>
            </a:pPr>
            <a:r>
              <a:rPr lang="en" sz="1324">
                <a:solidFill>
                  <a:srgbClr val="000000"/>
                </a:solidFill>
                <a:highlight>
                  <a:srgbClr val="FFFFFF"/>
                </a:highlight>
                <a:latin typeface="Arial"/>
                <a:ea typeface="Arial"/>
                <a:cs typeface="Arial"/>
                <a:sym typeface="Arial"/>
              </a:rPr>
              <a:t>Chromedriver issue</a:t>
            </a:r>
            <a:endParaRPr sz="1324">
              <a:solidFill>
                <a:srgbClr val="000000"/>
              </a:solidFill>
              <a:highlight>
                <a:srgbClr val="FFFFFF"/>
              </a:highlight>
              <a:latin typeface="Arial"/>
              <a:ea typeface="Arial"/>
              <a:cs typeface="Arial"/>
              <a:sym typeface="Arial"/>
            </a:endParaRPr>
          </a:p>
          <a:p>
            <a:pPr marL="0" lvl="0" indent="0" algn="l" rtl="0">
              <a:lnSpc>
                <a:spcPct val="150000"/>
              </a:lnSpc>
              <a:spcBef>
                <a:spcPts val="0"/>
              </a:spcBef>
              <a:spcAft>
                <a:spcPts val="0"/>
              </a:spcAft>
              <a:buNone/>
            </a:pPr>
            <a:r>
              <a:rPr lang="en" sz="1324">
                <a:solidFill>
                  <a:srgbClr val="000000"/>
                </a:solidFill>
                <a:highlight>
                  <a:srgbClr val="FFFFFF"/>
                </a:highlight>
                <a:latin typeface="Arial"/>
                <a:ea typeface="Arial"/>
                <a:cs typeface="Arial"/>
                <a:sym typeface="Arial"/>
              </a:rPr>
              <a:t>ERROR</a:t>
            </a:r>
            <a:endParaRPr sz="1324">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a:t>Very Positive Question:</a:t>
            </a:r>
            <a:endParaRPr/>
          </a:p>
          <a:p>
            <a:pPr marL="0" lvl="0" indent="0" algn="l" rtl="0">
              <a:spcBef>
                <a:spcPts val="1200"/>
              </a:spcBef>
              <a:spcAft>
                <a:spcPts val="0"/>
              </a:spcAft>
              <a:buNone/>
            </a:pPr>
            <a:r>
              <a:rPr lang="en" sz="1300">
                <a:solidFill>
                  <a:srgbClr val="000000"/>
                </a:solidFill>
                <a:highlight>
                  <a:srgbClr val="FFFFFF"/>
                </a:highlight>
                <a:latin typeface="Arial"/>
                <a:ea typeface="Arial"/>
                <a:cs typeface="Arial"/>
                <a:sym typeface="Arial"/>
              </a:rPr>
              <a:t>Format data to create neat table in R markdown using kable</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000000"/>
                </a:solidFill>
                <a:highlight>
                  <a:srgbClr val="FFFFFF"/>
                </a:highlight>
                <a:latin typeface="Arial"/>
                <a:ea typeface="Arial"/>
                <a:cs typeface="Arial"/>
                <a:sym typeface="Arial"/>
              </a:rPr>
              <a:t>I want to create a neat table in R markdown using the kable package, but my data need to be transformed.</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000000"/>
                </a:solidFill>
                <a:highlight>
                  <a:srgbClr val="FFFFFF"/>
                </a:highlight>
                <a:latin typeface="Arial"/>
                <a:ea typeface="Arial"/>
                <a:cs typeface="Arial"/>
                <a:sym typeface="Arial"/>
              </a:rPr>
              <a:t>My data look like this:</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000000"/>
                </a:solidFill>
                <a:highlight>
                  <a:srgbClr val="FFFFFF"/>
                </a:highlight>
                <a:latin typeface="Arial"/>
                <a:ea typeface="Arial"/>
                <a:cs typeface="Arial"/>
                <a:sym typeface="Arial"/>
              </a:rPr>
              <a:t>I would like to create a table in R markdown that looks like this (but I welcome other suggestions):</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000000"/>
                </a:solidFill>
                <a:highlight>
                  <a:srgbClr val="FFFFFF"/>
                </a:highlight>
                <a:latin typeface="Arial"/>
                <a:ea typeface="Arial"/>
                <a:cs typeface="Arial"/>
                <a:sym typeface="Arial"/>
              </a:rPr>
              <a:t>Any ideas on how to solve this? I appreciate any help!</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grpSp>
        <p:nvGrpSpPr>
          <p:cNvPr id="338" name="Google Shape;338;p30"/>
          <p:cNvGrpSpPr/>
          <p:nvPr/>
        </p:nvGrpSpPr>
        <p:grpSpPr>
          <a:xfrm>
            <a:off x="3050" y="4899577"/>
            <a:ext cx="9143617" cy="243905"/>
            <a:chOff x="3050" y="4899470"/>
            <a:chExt cx="8622800" cy="243905"/>
          </a:xfrm>
        </p:grpSpPr>
        <p:sp>
          <p:nvSpPr>
            <p:cNvPr id="339" name="Google Shape;339;p30"/>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41" name="Google Shape;341;p30"/>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43" name="Google Shape;343;p30"/>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345" name="Google Shape;345;p30"/>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347" name="Google Shape;347;p30"/>
            <p:cNvGrpSpPr/>
            <p:nvPr/>
          </p:nvGrpSpPr>
          <p:grpSpPr>
            <a:xfrm>
              <a:off x="6753850" y="4899470"/>
              <a:ext cx="1872000" cy="243900"/>
              <a:chOff x="6875750" y="4899470"/>
              <a:chExt cx="1872000" cy="243900"/>
            </a:xfrm>
          </p:grpSpPr>
          <p:sp>
            <p:nvSpPr>
              <p:cNvPr id="348" name="Google Shape;348;p30"/>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355" name="Google Shape;355;p31"/>
          <p:cNvGrpSpPr/>
          <p:nvPr/>
        </p:nvGrpSpPr>
        <p:grpSpPr>
          <a:xfrm>
            <a:off x="3050" y="4899577"/>
            <a:ext cx="9143617" cy="243905"/>
            <a:chOff x="3050" y="4899470"/>
            <a:chExt cx="8622800" cy="243905"/>
          </a:xfrm>
        </p:grpSpPr>
        <p:sp>
          <p:nvSpPr>
            <p:cNvPr id="356" name="Google Shape;356;p31"/>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58" name="Google Shape;358;p31"/>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60" name="Google Shape;360;p31"/>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362" name="Google Shape;362;p31"/>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364" name="Google Shape;364;p31"/>
            <p:cNvGrpSpPr/>
            <p:nvPr/>
          </p:nvGrpSpPr>
          <p:grpSpPr>
            <a:xfrm>
              <a:off x="6753850" y="4899470"/>
              <a:ext cx="1872000" cy="243900"/>
              <a:chOff x="6875750" y="4899470"/>
              <a:chExt cx="1872000" cy="243900"/>
            </a:xfrm>
          </p:grpSpPr>
          <p:sp>
            <p:nvSpPr>
              <p:cNvPr id="365" name="Google Shape;365;p31"/>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367" name="Google Shape;367;p31"/>
          <p:cNvPicPr preferRelativeResize="0"/>
          <p:nvPr/>
        </p:nvPicPr>
        <p:blipFill>
          <a:blip r:embed="rId3">
            <a:alphaModFix/>
          </a:blip>
          <a:stretch>
            <a:fillRect/>
          </a:stretch>
        </p:blipFill>
        <p:spPr>
          <a:xfrm>
            <a:off x="1849288" y="1017725"/>
            <a:ext cx="5445437" cy="3881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dirty="0">
                <a:solidFill>
                  <a:schemeClr val="dk1"/>
                </a:solidFill>
              </a:rPr>
              <a:t>We found </a:t>
            </a:r>
            <a:r>
              <a:rPr lang="en" b="1" dirty="0">
                <a:solidFill>
                  <a:schemeClr val="dk1"/>
                </a:solidFill>
              </a:rPr>
              <a:t>21</a:t>
            </a:r>
            <a:r>
              <a:rPr lang="en" dirty="0">
                <a:solidFill>
                  <a:schemeClr val="dk1"/>
                </a:solidFill>
              </a:rPr>
              <a:t> distinct topic clusters among Python, R, and SQL StackOverflow questions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We discovered that R has a </a:t>
            </a:r>
            <a:r>
              <a:rPr lang="en" b="1" dirty="0">
                <a:solidFill>
                  <a:schemeClr val="dk1"/>
                </a:solidFill>
              </a:rPr>
              <a:t>31.6% </a:t>
            </a:r>
            <a:r>
              <a:rPr lang="en" dirty="0">
                <a:solidFill>
                  <a:schemeClr val="dk1"/>
                </a:solidFill>
              </a:rPr>
              <a:t>higher average sentiment than Python </a:t>
            </a:r>
            <a:endParaRPr dirty="0">
              <a:solidFill>
                <a:schemeClr val="dk1"/>
              </a:solidFill>
            </a:endParaRPr>
          </a:p>
        </p:txBody>
      </p:sp>
      <p:pic>
        <p:nvPicPr>
          <p:cNvPr id="67" name="Google Shape;67;p14"/>
          <p:cNvPicPr preferRelativeResize="0"/>
          <p:nvPr/>
        </p:nvPicPr>
        <p:blipFill>
          <a:blip r:embed="rId3">
            <a:alphaModFix/>
          </a:blip>
          <a:stretch>
            <a:fillRect/>
          </a:stretch>
        </p:blipFill>
        <p:spPr>
          <a:xfrm>
            <a:off x="1895550" y="2051175"/>
            <a:ext cx="5352925" cy="294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373" name="Google Shape;373;p32"/>
          <p:cNvGrpSpPr/>
          <p:nvPr/>
        </p:nvGrpSpPr>
        <p:grpSpPr>
          <a:xfrm>
            <a:off x="3050" y="4899577"/>
            <a:ext cx="9143617" cy="243905"/>
            <a:chOff x="3050" y="4899470"/>
            <a:chExt cx="8622800" cy="243905"/>
          </a:xfrm>
        </p:grpSpPr>
        <p:sp>
          <p:nvSpPr>
            <p:cNvPr id="374" name="Google Shape;374;p32"/>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76" name="Google Shape;376;p32"/>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78" name="Google Shape;378;p32"/>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380" name="Google Shape;380;p32"/>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382" name="Google Shape;382;p32"/>
            <p:cNvGrpSpPr/>
            <p:nvPr/>
          </p:nvGrpSpPr>
          <p:grpSpPr>
            <a:xfrm>
              <a:off x="6753850" y="4899470"/>
              <a:ext cx="1872000" cy="243900"/>
              <a:chOff x="6875750" y="4899470"/>
              <a:chExt cx="1872000" cy="243900"/>
            </a:xfrm>
          </p:grpSpPr>
          <p:sp>
            <p:nvSpPr>
              <p:cNvPr id="383" name="Google Shape;383;p32"/>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385" name="Google Shape;385;p32"/>
          <p:cNvPicPr preferRelativeResize="0"/>
          <p:nvPr/>
        </p:nvPicPr>
        <p:blipFill>
          <a:blip r:embed="rId3">
            <a:alphaModFix/>
          </a:blip>
          <a:stretch>
            <a:fillRect/>
          </a:stretch>
        </p:blipFill>
        <p:spPr>
          <a:xfrm>
            <a:off x="1849288" y="1017725"/>
            <a:ext cx="5445437" cy="3881849"/>
          </a:xfrm>
          <a:prstGeom prst="rect">
            <a:avLst/>
          </a:prstGeom>
          <a:noFill/>
          <a:ln>
            <a:noFill/>
          </a:ln>
        </p:spPr>
      </p:pic>
      <p:sp>
        <p:nvSpPr>
          <p:cNvPr id="386" name="Google Shape;386;p32"/>
          <p:cNvSpPr/>
          <p:nvPr/>
        </p:nvSpPr>
        <p:spPr>
          <a:xfrm>
            <a:off x="4542225" y="3086100"/>
            <a:ext cx="325800" cy="318300"/>
          </a:xfrm>
          <a:prstGeom prst="ellipse">
            <a:avLst/>
          </a:prstGeom>
          <a:no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392" name="Google Shape;392;p33"/>
          <p:cNvGrpSpPr/>
          <p:nvPr/>
        </p:nvGrpSpPr>
        <p:grpSpPr>
          <a:xfrm>
            <a:off x="3050" y="4899577"/>
            <a:ext cx="9143617" cy="243905"/>
            <a:chOff x="3050" y="4899470"/>
            <a:chExt cx="8622800" cy="243905"/>
          </a:xfrm>
        </p:grpSpPr>
        <p:sp>
          <p:nvSpPr>
            <p:cNvPr id="393" name="Google Shape;393;p33"/>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395" name="Google Shape;395;p33"/>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397" name="Google Shape;397;p33"/>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399" name="Google Shape;399;p33"/>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401" name="Google Shape;401;p33"/>
            <p:cNvGrpSpPr/>
            <p:nvPr/>
          </p:nvGrpSpPr>
          <p:grpSpPr>
            <a:xfrm>
              <a:off x="6753850" y="4899470"/>
              <a:ext cx="1872000" cy="243900"/>
              <a:chOff x="6875750" y="4899470"/>
              <a:chExt cx="1872000" cy="243900"/>
            </a:xfrm>
          </p:grpSpPr>
          <p:sp>
            <p:nvSpPr>
              <p:cNvPr id="402" name="Google Shape;402;p33"/>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404" name="Google Shape;404;p33"/>
          <p:cNvPicPr preferRelativeResize="0"/>
          <p:nvPr/>
        </p:nvPicPr>
        <p:blipFill>
          <a:blip r:embed="rId3">
            <a:alphaModFix/>
          </a:blip>
          <a:stretch>
            <a:fillRect/>
          </a:stretch>
        </p:blipFill>
        <p:spPr>
          <a:xfrm>
            <a:off x="1849288" y="1017725"/>
            <a:ext cx="5445437" cy="3881849"/>
          </a:xfrm>
          <a:prstGeom prst="rect">
            <a:avLst/>
          </a:prstGeom>
          <a:noFill/>
          <a:ln>
            <a:noFill/>
          </a:ln>
        </p:spPr>
      </p:pic>
      <p:sp>
        <p:nvSpPr>
          <p:cNvPr id="405" name="Google Shape;405;p33"/>
          <p:cNvSpPr/>
          <p:nvPr/>
        </p:nvSpPr>
        <p:spPr>
          <a:xfrm>
            <a:off x="6014950" y="1058300"/>
            <a:ext cx="325800" cy="318300"/>
          </a:xfrm>
          <a:prstGeom prst="ellipse">
            <a:avLst/>
          </a:prstGeom>
          <a:no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147850" y="3245900"/>
            <a:ext cx="325800" cy="318300"/>
          </a:xfrm>
          <a:prstGeom prst="ellipse">
            <a:avLst/>
          </a:prstGeom>
          <a:no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412" name="Google Shape;412;p34"/>
          <p:cNvGrpSpPr/>
          <p:nvPr/>
        </p:nvGrpSpPr>
        <p:grpSpPr>
          <a:xfrm>
            <a:off x="3050" y="4899577"/>
            <a:ext cx="9143617" cy="243905"/>
            <a:chOff x="3050" y="4899470"/>
            <a:chExt cx="8622800" cy="243905"/>
          </a:xfrm>
        </p:grpSpPr>
        <p:sp>
          <p:nvSpPr>
            <p:cNvPr id="413" name="Google Shape;413;p34"/>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415" name="Google Shape;415;p34"/>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417" name="Google Shape;417;p34"/>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419" name="Google Shape;419;p34"/>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421" name="Google Shape;421;p34"/>
            <p:cNvGrpSpPr/>
            <p:nvPr/>
          </p:nvGrpSpPr>
          <p:grpSpPr>
            <a:xfrm>
              <a:off x="6753850" y="4899470"/>
              <a:ext cx="1872000" cy="243900"/>
              <a:chOff x="6875750" y="4899470"/>
              <a:chExt cx="1872000" cy="243900"/>
            </a:xfrm>
          </p:grpSpPr>
          <p:sp>
            <p:nvSpPr>
              <p:cNvPr id="422" name="Google Shape;422;p34"/>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424" name="Google Shape;424;p34"/>
          <p:cNvPicPr preferRelativeResize="0"/>
          <p:nvPr/>
        </p:nvPicPr>
        <p:blipFill>
          <a:blip r:embed="rId3">
            <a:alphaModFix/>
          </a:blip>
          <a:stretch>
            <a:fillRect/>
          </a:stretch>
        </p:blipFill>
        <p:spPr>
          <a:xfrm>
            <a:off x="1875225" y="1036225"/>
            <a:ext cx="5393547" cy="38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430" name="Google Shape;430;p35"/>
          <p:cNvGrpSpPr/>
          <p:nvPr/>
        </p:nvGrpSpPr>
        <p:grpSpPr>
          <a:xfrm>
            <a:off x="3050" y="4899577"/>
            <a:ext cx="9143617" cy="243905"/>
            <a:chOff x="3050" y="4899470"/>
            <a:chExt cx="8622800" cy="243905"/>
          </a:xfrm>
        </p:grpSpPr>
        <p:sp>
          <p:nvSpPr>
            <p:cNvPr id="431" name="Google Shape;431;p35"/>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433" name="Google Shape;433;p35"/>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435" name="Google Shape;435;p35"/>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437" name="Google Shape;437;p35"/>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439" name="Google Shape;439;p35"/>
            <p:cNvGrpSpPr/>
            <p:nvPr/>
          </p:nvGrpSpPr>
          <p:grpSpPr>
            <a:xfrm>
              <a:off x="6753850" y="4899470"/>
              <a:ext cx="1872000" cy="243900"/>
              <a:chOff x="6875750" y="4899470"/>
              <a:chExt cx="1872000" cy="243900"/>
            </a:xfrm>
          </p:grpSpPr>
          <p:sp>
            <p:nvSpPr>
              <p:cNvPr id="440" name="Google Shape;440;p35"/>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442" name="Google Shape;442;p35"/>
          <p:cNvPicPr preferRelativeResize="0"/>
          <p:nvPr/>
        </p:nvPicPr>
        <p:blipFill>
          <a:blip r:embed="rId3">
            <a:alphaModFix/>
          </a:blip>
          <a:stretch>
            <a:fillRect/>
          </a:stretch>
        </p:blipFill>
        <p:spPr>
          <a:xfrm>
            <a:off x="1047925" y="1017725"/>
            <a:ext cx="7053871" cy="3881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448" name="Google Shape;448;p36"/>
          <p:cNvGrpSpPr/>
          <p:nvPr/>
        </p:nvGrpSpPr>
        <p:grpSpPr>
          <a:xfrm>
            <a:off x="3050" y="4899577"/>
            <a:ext cx="9143617" cy="243905"/>
            <a:chOff x="3050" y="4899470"/>
            <a:chExt cx="8622800" cy="243905"/>
          </a:xfrm>
        </p:grpSpPr>
        <p:sp>
          <p:nvSpPr>
            <p:cNvPr id="449" name="Google Shape;449;p36"/>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451" name="Google Shape;451;p36"/>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453" name="Google Shape;453;p36"/>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455" name="Google Shape;455;p36"/>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457" name="Google Shape;457;p36"/>
            <p:cNvGrpSpPr/>
            <p:nvPr/>
          </p:nvGrpSpPr>
          <p:grpSpPr>
            <a:xfrm>
              <a:off x="6753850" y="4899470"/>
              <a:ext cx="1872000" cy="243900"/>
              <a:chOff x="6875750" y="4899470"/>
              <a:chExt cx="1872000" cy="243900"/>
            </a:xfrm>
          </p:grpSpPr>
          <p:sp>
            <p:nvSpPr>
              <p:cNvPr id="458" name="Google Shape;458;p36"/>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460" name="Google Shape;460;p36"/>
          <p:cNvPicPr preferRelativeResize="0"/>
          <p:nvPr/>
        </p:nvPicPr>
        <p:blipFill>
          <a:blip r:embed="rId3">
            <a:alphaModFix/>
          </a:blip>
          <a:stretch>
            <a:fillRect/>
          </a:stretch>
        </p:blipFill>
        <p:spPr>
          <a:xfrm>
            <a:off x="1045063" y="1017725"/>
            <a:ext cx="7053871" cy="3881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grpSp>
        <p:nvGrpSpPr>
          <p:cNvPr id="466" name="Google Shape;466;p37"/>
          <p:cNvGrpSpPr/>
          <p:nvPr/>
        </p:nvGrpSpPr>
        <p:grpSpPr>
          <a:xfrm>
            <a:off x="3050" y="4899577"/>
            <a:ext cx="9143617" cy="243905"/>
            <a:chOff x="3050" y="4899470"/>
            <a:chExt cx="8622800" cy="243905"/>
          </a:xfrm>
        </p:grpSpPr>
        <p:sp>
          <p:nvSpPr>
            <p:cNvPr id="467" name="Google Shape;467;p37"/>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469" name="Google Shape;469;p37"/>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471" name="Google Shape;471;p37"/>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473" name="Google Shape;473;p37"/>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Sentiment Analysis</a:t>
              </a:r>
              <a:endParaRPr>
                <a:solidFill>
                  <a:schemeClr val="lt2"/>
                </a:solidFill>
              </a:endParaRPr>
            </a:p>
          </p:txBody>
        </p:sp>
        <p:grpSp>
          <p:nvGrpSpPr>
            <p:cNvPr id="475" name="Google Shape;475;p37"/>
            <p:cNvGrpSpPr/>
            <p:nvPr/>
          </p:nvGrpSpPr>
          <p:grpSpPr>
            <a:xfrm>
              <a:off x="6753850" y="4899470"/>
              <a:ext cx="1872000" cy="243900"/>
              <a:chOff x="6875750" y="4899470"/>
              <a:chExt cx="1872000" cy="243900"/>
            </a:xfrm>
          </p:grpSpPr>
          <p:sp>
            <p:nvSpPr>
              <p:cNvPr id="476" name="Google Shape;476;p37"/>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478" name="Google Shape;478;p37"/>
          <p:cNvPicPr preferRelativeResize="0"/>
          <p:nvPr/>
        </p:nvPicPr>
        <p:blipFill>
          <a:blip r:embed="rId3">
            <a:alphaModFix/>
          </a:blip>
          <a:stretch>
            <a:fillRect/>
          </a:stretch>
        </p:blipFill>
        <p:spPr>
          <a:xfrm>
            <a:off x="1045063" y="1017725"/>
            <a:ext cx="7053871" cy="3881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grpSp>
        <p:nvGrpSpPr>
          <p:cNvPr id="484" name="Google Shape;484;p38"/>
          <p:cNvGrpSpPr/>
          <p:nvPr/>
        </p:nvGrpSpPr>
        <p:grpSpPr>
          <a:xfrm>
            <a:off x="3050" y="4899577"/>
            <a:ext cx="9143617" cy="243905"/>
            <a:chOff x="3050" y="4899470"/>
            <a:chExt cx="8622800" cy="243905"/>
          </a:xfrm>
        </p:grpSpPr>
        <p:sp>
          <p:nvSpPr>
            <p:cNvPr id="485" name="Google Shape;485;p38"/>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487" name="Google Shape;487;p38"/>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489" name="Google Shape;489;p38"/>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491" name="Google Shape;491;p38"/>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Sentiment Analysis</a:t>
              </a:r>
              <a:endParaRPr>
                <a:solidFill>
                  <a:schemeClr val="lt1"/>
                </a:solidFill>
              </a:endParaRPr>
            </a:p>
          </p:txBody>
        </p:sp>
        <p:grpSp>
          <p:nvGrpSpPr>
            <p:cNvPr id="493" name="Google Shape;493;p38"/>
            <p:cNvGrpSpPr/>
            <p:nvPr/>
          </p:nvGrpSpPr>
          <p:grpSpPr>
            <a:xfrm>
              <a:off x="6753850" y="4899470"/>
              <a:ext cx="1872000" cy="243900"/>
              <a:chOff x="6875750" y="4899470"/>
              <a:chExt cx="1872000" cy="243900"/>
            </a:xfrm>
          </p:grpSpPr>
          <p:sp>
            <p:nvSpPr>
              <p:cNvPr id="494" name="Google Shape;494;p38"/>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Conclusion</a:t>
                </a:r>
                <a:endParaRPr>
                  <a:solidFill>
                    <a:schemeClr val="lt2"/>
                  </a:solidFill>
                </a:endParaRPr>
              </a:p>
            </p:txBody>
          </p:sp>
        </p:grpSp>
      </p:grpSp>
      <p:sp>
        <p:nvSpPr>
          <p:cNvPr id="496" name="Google Shape;496;p38"/>
          <p:cNvSpPr txBox="1"/>
          <p:nvPr/>
        </p:nvSpPr>
        <p:spPr>
          <a:xfrm>
            <a:off x="729600" y="1366875"/>
            <a:ext cx="7684800" cy="1661963"/>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SzPts val="1600"/>
              <a:buFont typeface="Proxima Nova"/>
              <a:buAutoNum type="arabicPeriod"/>
            </a:pPr>
            <a:r>
              <a:rPr lang="en" sz="1600" dirty="0">
                <a:latin typeface="Proxima Nova"/>
                <a:ea typeface="Proxima Nova"/>
                <a:cs typeface="Proxima Nova"/>
                <a:sym typeface="Proxima Nova"/>
              </a:rPr>
              <a:t>Determined that R is looked upon more favorably than Python or SQL</a:t>
            </a:r>
            <a:endParaRPr sz="1600" dirty="0">
              <a:latin typeface="Proxima Nova"/>
              <a:ea typeface="Proxima Nova"/>
              <a:cs typeface="Proxima Nova"/>
              <a:sym typeface="Proxima Nova"/>
            </a:endParaRPr>
          </a:p>
          <a:p>
            <a:pPr marL="457200" lvl="0" indent="-330200" algn="l" rtl="0">
              <a:lnSpc>
                <a:spcPct val="200000"/>
              </a:lnSpc>
              <a:spcBef>
                <a:spcPts val="0"/>
              </a:spcBef>
              <a:spcAft>
                <a:spcPts val="0"/>
              </a:spcAft>
              <a:buSzPts val="1600"/>
              <a:buFont typeface="Proxima Nova"/>
              <a:buAutoNum type="arabicPeriod"/>
            </a:pPr>
            <a:r>
              <a:rPr lang="en" sz="1600" dirty="0">
                <a:latin typeface="Proxima Nova"/>
                <a:ea typeface="Proxima Nova"/>
                <a:cs typeface="Proxima Nova"/>
                <a:sym typeface="Proxima Nova"/>
              </a:rPr>
              <a:t>Distinguished 8 clusters in R and Python and 5 clusters in SQL</a:t>
            </a:r>
            <a:endParaRPr sz="1600" dirty="0">
              <a:latin typeface="Proxima Nova"/>
              <a:ea typeface="Proxima Nova"/>
              <a:cs typeface="Proxima Nova"/>
              <a:sym typeface="Proxima Nova"/>
            </a:endParaRPr>
          </a:p>
          <a:p>
            <a:pPr marL="457200" lvl="0" indent="-330200" algn="l" rtl="0">
              <a:lnSpc>
                <a:spcPct val="200000"/>
              </a:lnSpc>
              <a:spcBef>
                <a:spcPts val="0"/>
              </a:spcBef>
              <a:spcAft>
                <a:spcPts val="0"/>
              </a:spcAft>
              <a:buSzPts val="1600"/>
              <a:buFont typeface="Proxima Nova"/>
              <a:buAutoNum type="arabicPeriod"/>
            </a:pPr>
            <a:r>
              <a:rPr lang="en" sz="1600" dirty="0">
                <a:latin typeface="Proxima Nova"/>
                <a:ea typeface="Proxima Nova"/>
                <a:cs typeface="Proxima Nova"/>
                <a:sym typeface="Proxima Nova"/>
              </a:rPr>
              <a:t>Analyzed network graph of terms within each of those clusters</a:t>
            </a:r>
            <a:endParaRPr sz="1600" dirty="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1"/>
              </a:buClr>
              <a:buSzPts val="1800"/>
              <a:buAutoNum type="arabicPeriod"/>
            </a:pPr>
            <a:r>
              <a:rPr lang="en">
                <a:solidFill>
                  <a:schemeClr val="dk1"/>
                </a:solidFill>
              </a:rPr>
              <a:t>StackOverflow Background </a:t>
            </a:r>
            <a:endParaRPr>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
                <a:solidFill>
                  <a:schemeClr val="dk1"/>
                </a:solidFill>
              </a:rPr>
              <a:t>Project Plan </a:t>
            </a:r>
            <a:endParaRPr>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
                <a:solidFill>
                  <a:schemeClr val="dk1"/>
                </a:solidFill>
              </a:rPr>
              <a:t>Topic Clustering</a:t>
            </a:r>
            <a:endParaRPr>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
                <a:solidFill>
                  <a:schemeClr val="dk1"/>
                </a:solidFill>
              </a:rPr>
              <a:t>Sentiment Analysis</a:t>
            </a:r>
            <a:endParaRPr>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
                <a:solidFill>
                  <a:schemeClr val="dk1"/>
                </a:solidFill>
              </a:rPr>
              <a:t>Conclusion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Google Shape;78;p16"/>
          <p:cNvGrpSpPr/>
          <p:nvPr/>
        </p:nvGrpSpPr>
        <p:grpSpPr>
          <a:xfrm>
            <a:off x="3050" y="4899577"/>
            <a:ext cx="9143617" cy="243905"/>
            <a:chOff x="3050" y="4899470"/>
            <a:chExt cx="8622800" cy="243905"/>
          </a:xfrm>
        </p:grpSpPr>
        <p:sp>
          <p:nvSpPr>
            <p:cNvPr id="79" name="Google Shape;79;p16"/>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Stack Overflow </a:t>
              </a:r>
              <a:endParaRPr>
                <a:solidFill>
                  <a:schemeClr val="lt2"/>
                </a:solidFill>
              </a:endParaRPr>
            </a:p>
          </p:txBody>
        </p:sp>
        <p:sp>
          <p:nvSpPr>
            <p:cNvPr id="81" name="Google Shape;81;p16"/>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83" name="Google Shape;83;p16"/>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85" name="Google Shape;85;p16"/>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87" name="Google Shape;87;p16"/>
            <p:cNvGrpSpPr/>
            <p:nvPr/>
          </p:nvGrpSpPr>
          <p:grpSpPr>
            <a:xfrm>
              <a:off x="6753850" y="4899470"/>
              <a:ext cx="1872000" cy="243900"/>
              <a:chOff x="6875750" y="4899470"/>
              <a:chExt cx="1872000" cy="243900"/>
            </a:xfrm>
          </p:grpSpPr>
          <p:sp>
            <p:nvSpPr>
              <p:cNvPr id="88" name="Google Shape;88;p16"/>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90" name="Google Shape;90;p16"/>
          <p:cNvPicPr preferRelativeResize="0"/>
          <p:nvPr/>
        </p:nvPicPr>
        <p:blipFill rotWithShape="1">
          <a:blip r:embed="rId3">
            <a:alphaModFix/>
          </a:blip>
          <a:srcRect t="34165" b="31193"/>
          <a:stretch/>
        </p:blipFill>
        <p:spPr>
          <a:xfrm>
            <a:off x="713413" y="1429001"/>
            <a:ext cx="7717151" cy="178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StackOverflow Dataset</a:t>
            </a:r>
            <a:endParaRPr/>
          </a:p>
        </p:txBody>
      </p:sp>
      <p:pic>
        <p:nvPicPr>
          <p:cNvPr id="96" name="Google Shape;96;p17"/>
          <p:cNvPicPr preferRelativeResize="0"/>
          <p:nvPr/>
        </p:nvPicPr>
        <p:blipFill rotWithShape="1">
          <a:blip r:embed="rId3">
            <a:alphaModFix/>
          </a:blip>
          <a:srcRect l="89" r="99"/>
          <a:stretch/>
        </p:blipFill>
        <p:spPr>
          <a:xfrm>
            <a:off x="470050" y="1911900"/>
            <a:ext cx="2428875" cy="1885949"/>
          </a:xfrm>
          <a:prstGeom prst="rect">
            <a:avLst/>
          </a:prstGeom>
          <a:noFill/>
          <a:ln>
            <a:noFill/>
          </a:ln>
        </p:spPr>
      </p:pic>
      <p:pic>
        <p:nvPicPr>
          <p:cNvPr id="97" name="Google Shape;97;p17"/>
          <p:cNvPicPr preferRelativeResize="0"/>
          <p:nvPr/>
        </p:nvPicPr>
        <p:blipFill rotWithShape="1">
          <a:blip r:embed="rId4">
            <a:alphaModFix/>
          </a:blip>
          <a:srcRect l="1390"/>
          <a:stretch/>
        </p:blipFill>
        <p:spPr>
          <a:xfrm>
            <a:off x="6288125" y="2239100"/>
            <a:ext cx="2602400" cy="1231550"/>
          </a:xfrm>
          <a:prstGeom prst="rect">
            <a:avLst/>
          </a:prstGeom>
          <a:noFill/>
          <a:ln>
            <a:noFill/>
          </a:ln>
        </p:spPr>
      </p:pic>
      <p:sp>
        <p:nvSpPr>
          <p:cNvPr id="98" name="Google Shape;98;p17"/>
          <p:cNvSpPr txBox="1"/>
          <p:nvPr/>
        </p:nvSpPr>
        <p:spPr>
          <a:xfrm>
            <a:off x="3006313" y="2570175"/>
            <a:ext cx="629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VS</a:t>
            </a:r>
            <a:endParaRPr sz="2500" b="1"/>
          </a:p>
        </p:txBody>
      </p:sp>
      <p:sp>
        <p:nvSpPr>
          <p:cNvPr id="99" name="Google Shape;99;p17"/>
          <p:cNvSpPr txBox="1"/>
          <p:nvPr/>
        </p:nvSpPr>
        <p:spPr>
          <a:xfrm>
            <a:off x="5755763" y="2570175"/>
            <a:ext cx="629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VS</a:t>
            </a:r>
            <a:endParaRPr sz="2500" b="1"/>
          </a:p>
        </p:txBody>
      </p:sp>
      <p:grpSp>
        <p:nvGrpSpPr>
          <p:cNvPr id="100" name="Google Shape;100;p17"/>
          <p:cNvGrpSpPr/>
          <p:nvPr/>
        </p:nvGrpSpPr>
        <p:grpSpPr>
          <a:xfrm>
            <a:off x="3050" y="4899577"/>
            <a:ext cx="9143617" cy="243905"/>
            <a:chOff x="3050" y="4899470"/>
            <a:chExt cx="8622800" cy="243905"/>
          </a:xfrm>
        </p:grpSpPr>
        <p:sp>
          <p:nvSpPr>
            <p:cNvPr id="101" name="Google Shape;101;p17"/>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Stack Overflow </a:t>
              </a:r>
              <a:endParaRPr>
                <a:solidFill>
                  <a:schemeClr val="lt2"/>
                </a:solidFill>
              </a:endParaRPr>
            </a:p>
          </p:txBody>
        </p:sp>
        <p:sp>
          <p:nvSpPr>
            <p:cNvPr id="103" name="Google Shape;103;p17"/>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105" name="Google Shape;105;p17"/>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107" name="Google Shape;107;p17"/>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109" name="Google Shape;109;p17"/>
            <p:cNvGrpSpPr/>
            <p:nvPr/>
          </p:nvGrpSpPr>
          <p:grpSpPr>
            <a:xfrm>
              <a:off x="6753850" y="4899470"/>
              <a:ext cx="1872000" cy="243900"/>
              <a:chOff x="6875750" y="4899470"/>
              <a:chExt cx="1872000" cy="243900"/>
            </a:xfrm>
          </p:grpSpPr>
          <p:sp>
            <p:nvSpPr>
              <p:cNvPr id="110" name="Google Shape;110;p17"/>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112" name="Google Shape;112;p17"/>
          <p:cNvPicPr preferRelativeResize="0"/>
          <p:nvPr/>
        </p:nvPicPr>
        <p:blipFill rotWithShape="1">
          <a:blip r:embed="rId5">
            <a:alphaModFix/>
          </a:blip>
          <a:srcRect t="1820" b="1830"/>
          <a:stretch/>
        </p:blipFill>
        <p:spPr>
          <a:xfrm>
            <a:off x="3712584" y="2015675"/>
            <a:ext cx="1966039" cy="18859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Plans</a:t>
            </a:r>
            <a:endParaRPr/>
          </a:p>
        </p:txBody>
      </p:sp>
      <p:pic>
        <p:nvPicPr>
          <p:cNvPr id="118" name="Google Shape;118;p18" descr="cleaned data Icon 2942558"/>
          <p:cNvPicPr preferRelativeResize="0"/>
          <p:nvPr/>
        </p:nvPicPr>
        <p:blipFill>
          <a:blip r:embed="rId3">
            <a:alphaModFix/>
          </a:blip>
          <a:stretch>
            <a:fillRect/>
          </a:stretch>
        </p:blipFill>
        <p:spPr>
          <a:xfrm>
            <a:off x="1053875" y="1761675"/>
            <a:ext cx="1905000" cy="1905000"/>
          </a:xfrm>
          <a:prstGeom prst="rect">
            <a:avLst/>
          </a:prstGeom>
          <a:noFill/>
          <a:ln>
            <a:noFill/>
          </a:ln>
        </p:spPr>
      </p:pic>
      <p:grpSp>
        <p:nvGrpSpPr>
          <p:cNvPr id="119" name="Google Shape;119;p18"/>
          <p:cNvGrpSpPr/>
          <p:nvPr/>
        </p:nvGrpSpPr>
        <p:grpSpPr>
          <a:xfrm>
            <a:off x="3050" y="4899577"/>
            <a:ext cx="9143617" cy="243905"/>
            <a:chOff x="3050" y="4899470"/>
            <a:chExt cx="8622800" cy="243905"/>
          </a:xfrm>
        </p:grpSpPr>
        <p:sp>
          <p:nvSpPr>
            <p:cNvPr id="120" name="Google Shape;120;p18"/>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122" name="Google Shape;122;p18"/>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Project Plan</a:t>
              </a:r>
              <a:endParaRPr>
                <a:solidFill>
                  <a:schemeClr val="lt2"/>
                </a:solidFill>
              </a:endParaRPr>
            </a:p>
          </p:txBody>
        </p:sp>
        <p:sp>
          <p:nvSpPr>
            <p:cNvPr id="124" name="Google Shape;124;p18"/>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126" name="Google Shape;126;p18"/>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128" name="Google Shape;128;p18"/>
            <p:cNvGrpSpPr/>
            <p:nvPr/>
          </p:nvGrpSpPr>
          <p:grpSpPr>
            <a:xfrm>
              <a:off x="6753850" y="4899470"/>
              <a:ext cx="1872000" cy="243900"/>
              <a:chOff x="6875750" y="4899470"/>
              <a:chExt cx="1872000" cy="243900"/>
            </a:xfrm>
          </p:grpSpPr>
          <p:sp>
            <p:nvSpPr>
              <p:cNvPr id="129" name="Google Shape;129;p18"/>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Plans</a:t>
            </a:r>
            <a:endParaRPr/>
          </a:p>
        </p:txBody>
      </p:sp>
      <p:pic>
        <p:nvPicPr>
          <p:cNvPr id="136" name="Google Shape;136;p19" descr="cleaned data Icon 2942558"/>
          <p:cNvPicPr preferRelativeResize="0"/>
          <p:nvPr/>
        </p:nvPicPr>
        <p:blipFill>
          <a:blip r:embed="rId3">
            <a:alphaModFix/>
          </a:blip>
          <a:stretch>
            <a:fillRect/>
          </a:stretch>
        </p:blipFill>
        <p:spPr>
          <a:xfrm>
            <a:off x="1053875" y="1761675"/>
            <a:ext cx="1905000" cy="1905000"/>
          </a:xfrm>
          <a:prstGeom prst="rect">
            <a:avLst/>
          </a:prstGeom>
          <a:noFill/>
          <a:ln>
            <a:noFill/>
          </a:ln>
        </p:spPr>
      </p:pic>
      <p:pic>
        <p:nvPicPr>
          <p:cNvPr id="137" name="Google Shape;137;p19" descr="k-means clustering Icon 2424487"/>
          <p:cNvPicPr preferRelativeResize="0"/>
          <p:nvPr/>
        </p:nvPicPr>
        <p:blipFill>
          <a:blip r:embed="rId4">
            <a:alphaModFix/>
          </a:blip>
          <a:stretch>
            <a:fillRect/>
          </a:stretch>
        </p:blipFill>
        <p:spPr>
          <a:xfrm>
            <a:off x="3790800" y="1761675"/>
            <a:ext cx="1905000" cy="1905000"/>
          </a:xfrm>
          <a:prstGeom prst="rect">
            <a:avLst/>
          </a:prstGeom>
          <a:noFill/>
          <a:ln>
            <a:noFill/>
          </a:ln>
        </p:spPr>
      </p:pic>
      <p:grpSp>
        <p:nvGrpSpPr>
          <p:cNvPr id="138" name="Google Shape;138;p19"/>
          <p:cNvGrpSpPr/>
          <p:nvPr/>
        </p:nvGrpSpPr>
        <p:grpSpPr>
          <a:xfrm>
            <a:off x="3050" y="4899577"/>
            <a:ext cx="9143617" cy="243905"/>
            <a:chOff x="3050" y="4899470"/>
            <a:chExt cx="8622800" cy="243905"/>
          </a:xfrm>
        </p:grpSpPr>
        <p:sp>
          <p:nvSpPr>
            <p:cNvPr id="139" name="Google Shape;139;p19"/>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141" name="Google Shape;141;p19"/>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Project Plan</a:t>
              </a:r>
              <a:endParaRPr>
                <a:solidFill>
                  <a:schemeClr val="lt2"/>
                </a:solidFill>
              </a:endParaRPr>
            </a:p>
          </p:txBody>
        </p:sp>
        <p:sp>
          <p:nvSpPr>
            <p:cNvPr id="143" name="Google Shape;143;p19"/>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145" name="Google Shape;145;p19"/>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147" name="Google Shape;147;p19"/>
            <p:cNvGrpSpPr/>
            <p:nvPr/>
          </p:nvGrpSpPr>
          <p:grpSpPr>
            <a:xfrm>
              <a:off x="6753850" y="4899470"/>
              <a:ext cx="1872000" cy="243900"/>
              <a:chOff x="6875750" y="4899470"/>
              <a:chExt cx="1872000" cy="243900"/>
            </a:xfrm>
          </p:grpSpPr>
          <p:sp>
            <p:nvSpPr>
              <p:cNvPr id="148" name="Google Shape;148;p19"/>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Plans</a:t>
            </a:r>
            <a:endParaRPr/>
          </a:p>
        </p:txBody>
      </p:sp>
      <p:pic>
        <p:nvPicPr>
          <p:cNvPr id="155" name="Google Shape;155;p20" descr="cleaned data Icon 2942558"/>
          <p:cNvPicPr preferRelativeResize="0"/>
          <p:nvPr/>
        </p:nvPicPr>
        <p:blipFill>
          <a:blip r:embed="rId3">
            <a:alphaModFix/>
          </a:blip>
          <a:stretch>
            <a:fillRect/>
          </a:stretch>
        </p:blipFill>
        <p:spPr>
          <a:xfrm>
            <a:off x="1053875" y="1761675"/>
            <a:ext cx="1905000" cy="1905000"/>
          </a:xfrm>
          <a:prstGeom prst="rect">
            <a:avLst/>
          </a:prstGeom>
          <a:noFill/>
          <a:ln>
            <a:noFill/>
          </a:ln>
        </p:spPr>
      </p:pic>
      <p:pic>
        <p:nvPicPr>
          <p:cNvPr id="156" name="Google Shape;156;p20" descr="k-means clustering Icon 2424487"/>
          <p:cNvPicPr preferRelativeResize="0"/>
          <p:nvPr/>
        </p:nvPicPr>
        <p:blipFill>
          <a:blip r:embed="rId4">
            <a:alphaModFix/>
          </a:blip>
          <a:stretch>
            <a:fillRect/>
          </a:stretch>
        </p:blipFill>
        <p:spPr>
          <a:xfrm>
            <a:off x="3790800" y="1761675"/>
            <a:ext cx="1905000" cy="1905000"/>
          </a:xfrm>
          <a:prstGeom prst="rect">
            <a:avLst/>
          </a:prstGeom>
          <a:noFill/>
          <a:ln>
            <a:noFill/>
          </a:ln>
        </p:spPr>
      </p:pic>
      <p:pic>
        <p:nvPicPr>
          <p:cNvPr id="157" name="Google Shape;157;p20" descr="Sentiment Analysis Icon 1056867"/>
          <p:cNvPicPr preferRelativeResize="0"/>
          <p:nvPr/>
        </p:nvPicPr>
        <p:blipFill>
          <a:blip r:embed="rId5">
            <a:alphaModFix/>
          </a:blip>
          <a:stretch>
            <a:fillRect/>
          </a:stretch>
        </p:blipFill>
        <p:spPr>
          <a:xfrm>
            <a:off x="6527725" y="1761675"/>
            <a:ext cx="1905000" cy="1905000"/>
          </a:xfrm>
          <a:prstGeom prst="rect">
            <a:avLst/>
          </a:prstGeom>
          <a:noFill/>
          <a:ln>
            <a:noFill/>
          </a:ln>
        </p:spPr>
      </p:pic>
      <p:grpSp>
        <p:nvGrpSpPr>
          <p:cNvPr id="158" name="Google Shape;158;p20"/>
          <p:cNvGrpSpPr/>
          <p:nvPr/>
        </p:nvGrpSpPr>
        <p:grpSpPr>
          <a:xfrm>
            <a:off x="3050" y="4899577"/>
            <a:ext cx="9143617" cy="243905"/>
            <a:chOff x="3050" y="4899470"/>
            <a:chExt cx="8622800" cy="243905"/>
          </a:xfrm>
        </p:grpSpPr>
        <p:sp>
          <p:nvSpPr>
            <p:cNvPr id="159" name="Google Shape;159;p20"/>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161" name="Google Shape;161;p20"/>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Project Plan</a:t>
              </a:r>
              <a:endParaRPr>
                <a:solidFill>
                  <a:schemeClr val="lt2"/>
                </a:solidFill>
              </a:endParaRPr>
            </a:p>
          </p:txBody>
        </p:sp>
        <p:sp>
          <p:nvSpPr>
            <p:cNvPr id="163" name="Google Shape;163;p20"/>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Topic Clustering</a:t>
              </a:r>
              <a:endParaRPr/>
            </a:p>
          </p:txBody>
        </p:sp>
        <p:sp>
          <p:nvSpPr>
            <p:cNvPr id="165" name="Google Shape;165;p20"/>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167" name="Google Shape;167;p20"/>
            <p:cNvGrpSpPr/>
            <p:nvPr/>
          </p:nvGrpSpPr>
          <p:grpSpPr>
            <a:xfrm>
              <a:off x="6753850" y="4899470"/>
              <a:ext cx="1872000" cy="243900"/>
              <a:chOff x="6875750" y="4899470"/>
              <a:chExt cx="1872000" cy="243900"/>
            </a:xfrm>
          </p:grpSpPr>
          <p:sp>
            <p:nvSpPr>
              <p:cNvPr id="168" name="Google Shape;168;p20"/>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Clustering - Python</a:t>
            </a:r>
            <a:endParaRPr/>
          </a:p>
        </p:txBody>
      </p:sp>
      <p:grpSp>
        <p:nvGrpSpPr>
          <p:cNvPr id="175" name="Google Shape;175;p21"/>
          <p:cNvGrpSpPr/>
          <p:nvPr/>
        </p:nvGrpSpPr>
        <p:grpSpPr>
          <a:xfrm>
            <a:off x="3050" y="4899577"/>
            <a:ext cx="9143617" cy="243905"/>
            <a:chOff x="3050" y="4899470"/>
            <a:chExt cx="8622800" cy="243905"/>
          </a:xfrm>
        </p:grpSpPr>
        <p:sp>
          <p:nvSpPr>
            <p:cNvPr id="176" name="Google Shape;176;p21"/>
            <p:cNvSpPr/>
            <p:nvPr/>
          </p:nvSpPr>
          <p:spPr>
            <a:xfrm>
              <a:off x="3059" y="4899470"/>
              <a:ext cx="1985100" cy="243900"/>
            </a:xfrm>
            <a:prstGeom prst="homePlate">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txBox="1"/>
            <p:nvPr/>
          </p:nvSpPr>
          <p:spPr>
            <a:xfrm>
              <a:off x="3050" y="4899475"/>
              <a:ext cx="1628100" cy="243900"/>
            </a:xfrm>
            <a:prstGeom prst="rect">
              <a:avLst/>
            </a:prstGeom>
            <a:noFill/>
            <a:ln>
              <a:noFill/>
            </a:ln>
          </p:spPr>
          <p:txBody>
            <a:bodyPr spcFirstLastPara="1" wrap="square" lIns="69325"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1"/>
                  </a:solidFill>
                </a:rPr>
                <a:t>Stack Overflow </a:t>
              </a:r>
              <a:endParaRPr>
                <a:solidFill>
                  <a:schemeClr val="lt1"/>
                </a:solidFill>
              </a:endParaRPr>
            </a:p>
          </p:txBody>
        </p:sp>
        <p:sp>
          <p:nvSpPr>
            <p:cNvPr id="178" name="Google Shape;178;p21"/>
            <p:cNvSpPr/>
            <p:nvPr/>
          </p:nvSpPr>
          <p:spPr>
            <a:xfrm>
              <a:off x="1591091" y="4899470"/>
              <a:ext cx="19851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txBox="1"/>
            <p:nvPr/>
          </p:nvSpPr>
          <p:spPr>
            <a:xfrm>
              <a:off x="1559932" y="4899470"/>
              <a:ext cx="17412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Project Plan</a:t>
              </a:r>
              <a:endParaRPr/>
            </a:p>
          </p:txBody>
        </p:sp>
        <p:sp>
          <p:nvSpPr>
            <p:cNvPr id="180" name="Google Shape;180;p21"/>
            <p:cNvSpPr/>
            <p:nvPr/>
          </p:nvSpPr>
          <p:spPr>
            <a:xfrm>
              <a:off x="3179122" y="4899470"/>
              <a:ext cx="22215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txBox="1"/>
            <p:nvPr/>
          </p:nvSpPr>
          <p:spPr>
            <a:xfrm>
              <a:off x="3148138" y="4899470"/>
              <a:ext cx="19776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chemeClr val="lt2"/>
                  </a:solidFill>
                </a:rPr>
                <a:t>Topic Clustering</a:t>
              </a:r>
              <a:endParaRPr>
                <a:solidFill>
                  <a:schemeClr val="lt2"/>
                </a:solidFill>
              </a:endParaRPr>
            </a:p>
          </p:txBody>
        </p:sp>
        <p:sp>
          <p:nvSpPr>
            <p:cNvPr id="182" name="Google Shape;182;p21"/>
            <p:cNvSpPr/>
            <p:nvPr/>
          </p:nvSpPr>
          <p:spPr>
            <a:xfrm>
              <a:off x="5003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txBox="1"/>
            <p:nvPr/>
          </p:nvSpPr>
          <p:spPr>
            <a:xfrm>
              <a:off x="512574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Sentiment Analysis</a:t>
              </a:r>
              <a:endParaRPr/>
            </a:p>
          </p:txBody>
        </p:sp>
        <p:grpSp>
          <p:nvGrpSpPr>
            <p:cNvPr id="184" name="Google Shape;184;p21"/>
            <p:cNvGrpSpPr/>
            <p:nvPr/>
          </p:nvGrpSpPr>
          <p:grpSpPr>
            <a:xfrm>
              <a:off x="6753850" y="4899470"/>
              <a:ext cx="1872000" cy="243900"/>
              <a:chOff x="6875750" y="4899470"/>
              <a:chExt cx="1872000" cy="243900"/>
            </a:xfrm>
          </p:grpSpPr>
          <p:sp>
            <p:nvSpPr>
              <p:cNvPr id="185" name="Google Shape;185;p21"/>
              <p:cNvSpPr/>
              <p:nvPr/>
            </p:nvSpPr>
            <p:spPr>
              <a:xfrm>
                <a:off x="6875750" y="4899470"/>
                <a:ext cx="1872000" cy="243900"/>
              </a:xfrm>
              <a:prstGeom prst="chevron">
                <a:avLst>
                  <a:gd name="adj" fmla="val 50000"/>
                </a:avLst>
              </a:prstGeom>
              <a:solidFill>
                <a:srgbClr val="006E85"/>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6997691" y="4899470"/>
                <a:ext cx="1628100" cy="243900"/>
              </a:xfrm>
              <a:prstGeom prst="rect">
                <a:avLst/>
              </a:prstGeom>
              <a:noFill/>
              <a:ln>
                <a:noFill/>
              </a:ln>
            </p:spPr>
            <p:txBody>
              <a:bodyPr spcFirstLastPara="1" wrap="square" lIns="52000" tIns="34650" rIns="17325" bIns="3465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 sz="1300">
                    <a:solidFill>
                      <a:srgbClr val="FFFFFF"/>
                    </a:solidFill>
                  </a:rPr>
                  <a:t>Conclusion</a:t>
                </a:r>
                <a:endParaRPr/>
              </a:p>
            </p:txBody>
          </p:sp>
        </p:grpSp>
      </p:grpSp>
      <p:pic>
        <p:nvPicPr>
          <p:cNvPr id="187" name="Google Shape;187;p21"/>
          <p:cNvPicPr preferRelativeResize="0"/>
          <p:nvPr/>
        </p:nvPicPr>
        <p:blipFill>
          <a:blip r:embed="rId3"/>
          <a:srcRect/>
          <a:stretch/>
        </p:blipFill>
        <p:spPr>
          <a:xfrm>
            <a:off x="1198400" y="1017730"/>
            <a:ext cx="6635074" cy="3724664"/>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1595</Words>
  <Application>Microsoft Office PowerPoint</Application>
  <PresentationFormat>On-screen Show (16:9)</PresentationFormat>
  <Paragraphs>214</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Proxima Nova</vt:lpstr>
      <vt:lpstr>Spearmint</vt:lpstr>
      <vt:lpstr>StackOverflow Power Rankings</vt:lpstr>
      <vt:lpstr>Overview</vt:lpstr>
      <vt:lpstr>Agenda</vt:lpstr>
      <vt:lpstr>PowerPoint Presentation</vt:lpstr>
      <vt:lpstr>StackOverflow Dataset</vt:lpstr>
      <vt:lpstr>Project Plans</vt:lpstr>
      <vt:lpstr>Project Plans</vt:lpstr>
      <vt:lpstr>Project Plans</vt:lpstr>
      <vt:lpstr>Topic Clustering - Python</vt:lpstr>
      <vt:lpstr>Topic Clustering - Machine Learning and Deep Learning</vt:lpstr>
      <vt:lpstr>Topic Clustering - Machine Learning and Deep Learning</vt:lpstr>
      <vt:lpstr>Topic Clustering - R</vt:lpstr>
      <vt:lpstr>Topic Clustering - Shiny App Design</vt:lpstr>
      <vt:lpstr>Topic Clustering - Shiny App Design</vt:lpstr>
      <vt:lpstr>Topic Clustering - SQL</vt:lpstr>
      <vt:lpstr>Topic Clustering - Connecting to a Database</vt:lpstr>
      <vt:lpstr>Topic Clustering - Connecting to a Database</vt:lpstr>
      <vt:lpstr>Sentiment Analysis</vt:lpstr>
      <vt:lpstr>Sentiment Analysis</vt:lpstr>
      <vt:lpstr>Sentiment Analysis</vt:lpstr>
      <vt:lpstr>Sentiment Analysis</vt:lpstr>
      <vt:lpstr>Sentiment Analysis</vt:lpstr>
      <vt:lpstr>Sentiment Analysis</vt:lpstr>
      <vt:lpstr>Sentiment Analysis</vt:lpstr>
      <vt:lpstr>Sentiment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StackOverflow Power Rankings</dc:title>
  <cp:lastModifiedBy>Connor Folk</cp:lastModifiedBy>
  <cp:revision>1</cp:revision>
  <dcterms:modified xsi:type="dcterms:W3CDTF">2021-10-20T17:42:53Z</dcterms:modified>
</cp:coreProperties>
</file>