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Montserrat"/>
      <p:regular r:id="rId38"/>
      <p:bold r:id="rId39"/>
      <p:italic r:id="rId40"/>
      <p:boldItalic r:id="rId41"/>
    </p:embeddedFont>
    <p:embeddedFont>
      <p:font typeface="Montserrat Extra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Selma Yilmaz"/>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4.xml"/><Relationship Id="rId42" Type="http://schemas.openxmlformats.org/officeDocument/2006/relationships/font" Target="fonts/MontserratExtraLight-regular.fntdata"/><Relationship Id="rId41" Type="http://schemas.openxmlformats.org/officeDocument/2006/relationships/font" Target="fonts/Montserrat-boldItalic.fntdata"/><Relationship Id="rId22" Type="http://schemas.openxmlformats.org/officeDocument/2006/relationships/slide" Target="slides/slide16.xml"/><Relationship Id="rId44" Type="http://schemas.openxmlformats.org/officeDocument/2006/relationships/font" Target="fonts/MontserratExtraLight-italic.fntdata"/><Relationship Id="rId21" Type="http://schemas.openxmlformats.org/officeDocument/2006/relationships/slide" Target="slides/slide15.xml"/><Relationship Id="rId43" Type="http://schemas.openxmlformats.org/officeDocument/2006/relationships/font" Target="fonts/MontserratExtraLight-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MontserratExtra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Montserrat-bold.fntdata"/><Relationship Id="rId16" Type="http://schemas.openxmlformats.org/officeDocument/2006/relationships/slide" Target="slides/slide10.xml"/><Relationship Id="rId38" Type="http://schemas.openxmlformats.org/officeDocument/2006/relationships/font" Target="fonts/Montserrat-regular.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04T21:58:11.654">
    <p:pos x="1853" y="2194"/>
    <p:text>Please refrain reading slides too much. As the presentation progressed, you did much better though.</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081bbf6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081bbf6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081bbf64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081bbf64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081bbf64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081bbf64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081bbf64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081bbf6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081bbf64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081bbf64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081bbf6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081bbf6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081bbf64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081bbf64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081bbf64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081bbf64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081bbf64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081bbf64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081bbf64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081bbf64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081bbf64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081bbf64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081bbf64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081bbf6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081bbf64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081bbf64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081bbf647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1081bbf647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081bbf64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1081bbf64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081bbf64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081bbf64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081bbf64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1081bbf64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081bbf64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1081bbf64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081bbf64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081bbf64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081bbf64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081bbf64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081bbf64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081bbf64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1081bbf64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1081bbf64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081bbf64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081bbf64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1081bbf647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1081bbf647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081bbf64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081bbf64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081bbf64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081bbf64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081bbf64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081bbf64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081bbf6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081bbf6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081bbf64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081bbf6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081bbf6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081bbf6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081bbf64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081bbf64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762670" y="3177750"/>
            <a:ext cx="3068700" cy="59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52" name="Google Shape;52;p13"/>
          <p:cNvSpPr txBox="1"/>
          <p:nvPr>
            <p:ph hasCustomPrompt="1" idx="2" type="title"/>
          </p:nvPr>
        </p:nvSpPr>
        <p:spPr>
          <a:xfrm>
            <a:off x="1048270" y="3287500"/>
            <a:ext cx="2412900" cy="931500"/>
          </a:xfrm>
          <a:prstGeom prst="rect">
            <a:avLst/>
          </a:prstGeom>
          <a:effectLst>
            <a:outerShdw blurRad="114300" rotWithShape="0" algn="bl" dir="6360000" dist="28575">
              <a:schemeClr val="accent1">
                <a:alpha val="50000"/>
              </a:schemeClr>
            </a:outerShdw>
          </a:effectLst>
        </p:spPr>
        <p:txBody>
          <a:bodyPr anchorCtr="0" anchor="ctr" bIns="91425" lIns="91425" spcFirstLastPara="1" rIns="91425" wrap="square" tIns="91425">
            <a:normAutofit/>
          </a:bodyPr>
          <a:lstStyle>
            <a:lvl1pPr lvl="0" algn="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53" name="Google Shape;53;p13"/>
          <p:cNvSpPr txBox="1"/>
          <p:nvPr>
            <p:ph idx="1" type="subTitle"/>
          </p:nvPr>
        </p:nvSpPr>
        <p:spPr>
          <a:xfrm>
            <a:off x="3762670" y="3720650"/>
            <a:ext cx="3068700" cy="46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1"/>
              </a:buClr>
              <a:buSzPts val="1400"/>
              <a:buNone/>
              <a:defRPr sz="1400">
                <a:solidFill>
                  <a:schemeClr val="accent1"/>
                </a:solidFill>
              </a:defRPr>
            </a:lvl1pPr>
            <a:lvl2pPr lvl="1">
              <a:lnSpc>
                <a:spcPct val="100000"/>
              </a:lnSpc>
              <a:spcBef>
                <a:spcPts val="0"/>
              </a:spcBef>
              <a:spcAft>
                <a:spcPts val="0"/>
              </a:spcAft>
              <a:buClr>
                <a:schemeClr val="accent1"/>
              </a:buClr>
              <a:buSzPts val="1400"/>
              <a:buNone/>
              <a:defRPr>
                <a:solidFill>
                  <a:schemeClr val="accent1"/>
                </a:solidFill>
              </a:defRPr>
            </a:lvl2pPr>
            <a:lvl3pPr lvl="2">
              <a:lnSpc>
                <a:spcPct val="100000"/>
              </a:lnSpc>
              <a:spcBef>
                <a:spcPts val="0"/>
              </a:spcBef>
              <a:spcAft>
                <a:spcPts val="0"/>
              </a:spcAft>
              <a:buClr>
                <a:schemeClr val="accent1"/>
              </a:buClr>
              <a:buSzPts val="1400"/>
              <a:buNone/>
              <a:defRPr>
                <a:solidFill>
                  <a:schemeClr val="accent1"/>
                </a:solidFill>
              </a:defRPr>
            </a:lvl3pPr>
            <a:lvl4pPr lvl="3">
              <a:lnSpc>
                <a:spcPct val="100000"/>
              </a:lnSpc>
              <a:spcBef>
                <a:spcPts val="0"/>
              </a:spcBef>
              <a:spcAft>
                <a:spcPts val="0"/>
              </a:spcAft>
              <a:buClr>
                <a:schemeClr val="accent1"/>
              </a:buClr>
              <a:buSzPts val="1400"/>
              <a:buNone/>
              <a:defRPr>
                <a:solidFill>
                  <a:schemeClr val="accent1"/>
                </a:solidFill>
              </a:defRPr>
            </a:lvl4pPr>
            <a:lvl5pPr lvl="4">
              <a:lnSpc>
                <a:spcPct val="100000"/>
              </a:lnSpc>
              <a:spcBef>
                <a:spcPts val="0"/>
              </a:spcBef>
              <a:spcAft>
                <a:spcPts val="0"/>
              </a:spcAft>
              <a:buClr>
                <a:schemeClr val="accent1"/>
              </a:buClr>
              <a:buSzPts val="1400"/>
              <a:buNone/>
              <a:defRPr>
                <a:solidFill>
                  <a:schemeClr val="accent1"/>
                </a:solidFill>
              </a:defRPr>
            </a:lvl5pPr>
            <a:lvl6pPr lvl="5">
              <a:lnSpc>
                <a:spcPct val="100000"/>
              </a:lnSpc>
              <a:spcBef>
                <a:spcPts val="0"/>
              </a:spcBef>
              <a:spcAft>
                <a:spcPts val="0"/>
              </a:spcAft>
              <a:buClr>
                <a:schemeClr val="accent1"/>
              </a:buClr>
              <a:buSzPts val="1400"/>
              <a:buNone/>
              <a:defRPr>
                <a:solidFill>
                  <a:schemeClr val="accent1"/>
                </a:solidFill>
              </a:defRPr>
            </a:lvl6pPr>
            <a:lvl7pPr lvl="6">
              <a:lnSpc>
                <a:spcPct val="100000"/>
              </a:lnSpc>
              <a:spcBef>
                <a:spcPts val="0"/>
              </a:spcBef>
              <a:spcAft>
                <a:spcPts val="0"/>
              </a:spcAft>
              <a:buClr>
                <a:schemeClr val="accent1"/>
              </a:buClr>
              <a:buSzPts val="1400"/>
              <a:buNone/>
              <a:defRPr>
                <a:solidFill>
                  <a:schemeClr val="accent1"/>
                </a:solidFill>
              </a:defRPr>
            </a:lvl7pPr>
            <a:lvl8pPr lvl="7">
              <a:lnSpc>
                <a:spcPct val="100000"/>
              </a:lnSpc>
              <a:spcBef>
                <a:spcPts val="0"/>
              </a:spcBef>
              <a:spcAft>
                <a:spcPts val="0"/>
              </a:spcAft>
              <a:buClr>
                <a:schemeClr val="accent1"/>
              </a:buClr>
              <a:buSzPts val="1400"/>
              <a:buNone/>
              <a:defRPr>
                <a:solidFill>
                  <a:schemeClr val="accent1"/>
                </a:solidFill>
              </a:defRPr>
            </a:lvl8pPr>
            <a:lvl9pPr lvl="8">
              <a:lnSpc>
                <a:spcPct val="100000"/>
              </a:lnSpc>
              <a:spcBef>
                <a:spcPts val="0"/>
              </a:spcBef>
              <a:spcAft>
                <a:spcPts val="0"/>
              </a:spcAft>
              <a:buClr>
                <a:schemeClr val="accent1"/>
              </a:buClr>
              <a:buSzPts val="1400"/>
              <a:buNone/>
              <a:defRPr>
                <a:solidFill>
                  <a:schemeClr val="accen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ullet Points">
  <p:cSld name="CAPTION_ONLY_3">
    <p:bg>
      <p:bgPr>
        <a:blipFill>
          <a:blip r:embed="rId2">
            <a:alphaModFix/>
          </a:blip>
          <a:stretch>
            <a:fillRect/>
          </a:stretch>
        </a:blip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6" name="Google Shape;56;p14"/>
          <p:cNvSpPr txBox="1"/>
          <p:nvPr>
            <p:ph idx="1" type="body"/>
          </p:nvPr>
        </p:nvSpPr>
        <p:spPr>
          <a:xfrm>
            <a:off x="938500" y="1246025"/>
            <a:ext cx="7172100" cy="3039900"/>
          </a:xfrm>
          <a:prstGeom prst="rect">
            <a:avLst/>
          </a:prstGeom>
        </p:spPr>
        <p:txBody>
          <a:bodyPr anchorCtr="0" anchor="t" bIns="91425" lIns="91425" spcFirstLastPara="1" rIns="91425" wrap="square" tIns="91425">
            <a:normAutofit/>
          </a:bodyPr>
          <a:lstStyle>
            <a:lvl1pPr indent="-301625" lvl="0" marL="457200">
              <a:spcBef>
                <a:spcPts val="0"/>
              </a:spcBef>
              <a:spcAft>
                <a:spcPts val="0"/>
              </a:spcAft>
              <a:buClr>
                <a:schemeClr val="lt1"/>
              </a:buClr>
              <a:buSzPts val="1150"/>
              <a:buChar char="●"/>
              <a:defRPr sz="1150">
                <a:solidFill>
                  <a:schemeClr val="lt1"/>
                </a:solidFill>
              </a:defRPr>
            </a:lvl1pPr>
            <a:lvl2pPr indent="-301625" lvl="1" marL="914400">
              <a:spcBef>
                <a:spcPts val="0"/>
              </a:spcBef>
              <a:spcAft>
                <a:spcPts val="0"/>
              </a:spcAft>
              <a:buClr>
                <a:schemeClr val="lt1"/>
              </a:buClr>
              <a:buSzPts val="1150"/>
              <a:buChar char="○"/>
              <a:defRPr sz="1150">
                <a:solidFill>
                  <a:schemeClr val="lt1"/>
                </a:solidFill>
              </a:defRPr>
            </a:lvl2pPr>
            <a:lvl3pPr indent="-301625" lvl="2" marL="1371600">
              <a:spcBef>
                <a:spcPts val="0"/>
              </a:spcBef>
              <a:spcAft>
                <a:spcPts val="0"/>
              </a:spcAft>
              <a:buClr>
                <a:schemeClr val="lt1"/>
              </a:buClr>
              <a:buSzPts val="1150"/>
              <a:buChar char="■"/>
              <a:defRPr sz="1150">
                <a:solidFill>
                  <a:schemeClr val="lt1"/>
                </a:solidFill>
              </a:defRPr>
            </a:lvl3pPr>
            <a:lvl4pPr indent="-301625" lvl="3" marL="1828800">
              <a:spcBef>
                <a:spcPts val="0"/>
              </a:spcBef>
              <a:spcAft>
                <a:spcPts val="0"/>
              </a:spcAft>
              <a:buClr>
                <a:schemeClr val="lt1"/>
              </a:buClr>
              <a:buSzPts val="1150"/>
              <a:buChar char="●"/>
              <a:defRPr sz="1150">
                <a:solidFill>
                  <a:schemeClr val="lt1"/>
                </a:solidFill>
              </a:defRPr>
            </a:lvl4pPr>
            <a:lvl5pPr indent="-301625" lvl="4" marL="2286000">
              <a:spcBef>
                <a:spcPts val="0"/>
              </a:spcBef>
              <a:spcAft>
                <a:spcPts val="0"/>
              </a:spcAft>
              <a:buClr>
                <a:schemeClr val="lt1"/>
              </a:buClr>
              <a:buSzPts val="1150"/>
              <a:buChar char="○"/>
              <a:defRPr sz="1150">
                <a:solidFill>
                  <a:schemeClr val="lt1"/>
                </a:solidFill>
              </a:defRPr>
            </a:lvl5pPr>
            <a:lvl6pPr indent="-301625" lvl="5" marL="2743200">
              <a:spcBef>
                <a:spcPts val="0"/>
              </a:spcBef>
              <a:spcAft>
                <a:spcPts val="0"/>
              </a:spcAft>
              <a:buClr>
                <a:schemeClr val="lt1"/>
              </a:buClr>
              <a:buSzPts val="1150"/>
              <a:buChar char="■"/>
              <a:defRPr sz="1150">
                <a:solidFill>
                  <a:schemeClr val="lt1"/>
                </a:solidFill>
              </a:defRPr>
            </a:lvl6pPr>
            <a:lvl7pPr indent="-301625" lvl="6" marL="3200400">
              <a:spcBef>
                <a:spcPts val="0"/>
              </a:spcBef>
              <a:spcAft>
                <a:spcPts val="0"/>
              </a:spcAft>
              <a:buClr>
                <a:schemeClr val="lt1"/>
              </a:buClr>
              <a:buSzPts val="1150"/>
              <a:buChar char="●"/>
              <a:defRPr sz="1150">
                <a:solidFill>
                  <a:schemeClr val="lt1"/>
                </a:solidFill>
              </a:defRPr>
            </a:lvl7pPr>
            <a:lvl8pPr indent="-301625" lvl="7" marL="3657600">
              <a:spcBef>
                <a:spcPts val="0"/>
              </a:spcBef>
              <a:spcAft>
                <a:spcPts val="0"/>
              </a:spcAft>
              <a:buClr>
                <a:schemeClr val="lt1"/>
              </a:buClr>
              <a:buSzPts val="1150"/>
              <a:buChar char="○"/>
              <a:defRPr sz="1150">
                <a:solidFill>
                  <a:schemeClr val="lt1"/>
                </a:solidFill>
              </a:defRPr>
            </a:lvl8pPr>
            <a:lvl9pPr indent="-301625" lvl="8" marL="4114800">
              <a:spcBef>
                <a:spcPts val="0"/>
              </a:spcBef>
              <a:spcAft>
                <a:spcPts val="0"/>
              </a:spcAft>
              <a:buClr>
                <a:schemeClr val="lt1"/>
              </a:buClr>
              <a:buSzPts val="1150"/>
              <a:buChar char="■"/>
              <a:defRPr sz="1150">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txBox="1"/>
          <p:nvPr>
            <p:ph idx="1" type="subTitle"/>
          </p:nvPr>
        </p:nvSpPr>
        <p:spPr>
          <a:xfrm>
            <a:off x="938500" y="1769575"/>
            <a:ext cx="2871600" cy="1235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59" name="Google Shape;59;p15"/>
          <p:cNvSpPr txBox="1"/>
          <p:nvPr>
            <p:ph idx="2" type="body"/>
          </p:nvPr>
        </p:nvSpPr>
        <p:spPr>
          <a:xfrm>
            <a:off x="4703375" y="909600"/>
            <a:ext cx="3468900" cy="33243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0" name="Google Shape;60;p15"/>
          <p:cNvSpPr txBox="1"/>
          <p:nvPr>
            <p:ph type="title"/>
          </p:nvPr>
        </p:nvSpPr>
        <p:spPr>
          <a:xfrm>
            <a:off x="938500" y="445025"/>
            <a:ext cx="3223800" cy="941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1"/>
              </a:buClr>
              <a:buSzPts val="2400"/>
              <a:buNone/>
              <a:defRPr sz="2400">
                <a:solidFill>
                  <a:schemeClr val="accen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p:cSld name="TITLE_1">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6"/>
          <p:cNvSpPr txBox="1"/>
          <p:nvPr>
            <p:ph type="ctrTitle"/>
          </p:nvPr>
        </p:nvSpPr>
        <p:spPr>
          <a:xfrm>
            <a:off x="4285500" y="2832875"/>
            <a:ext cx="3657300" cy="644700"/>
          </a:xfrm>
          <a:prstGeom prst="rect">
            <a:avLst/>
          </a:prstGeom>
          <a:effectLst>
            <a:outerShdw blurRad="57150" rotWithShape="0" algn="bl" dir="5400000" dist="19050">
              <a:srgbClr val="76A5AF">
                <a:alpha val="88000"/>
              </a:srgbClr>
            </a:outerShdw>
          </a:effectLst>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b="1" sz="6000">
                <a:solidFill>
                  <a:schemeClr val="lt1"/>
                </a:solidFill>
              </a:defRPr>
            </a:lvl1pPr>
            <a:lvl2pPr lvl="1" algn="ctr">
              <a:spcBef>
                <a:spcPts val="0"/>
              </a:spcBef>
              <a:spcAft>
                <a:spcPts val="0"/>
              </a:spcAft>
              <a:buClr>
                <a:schemeClr val="lt1"/>
              </a:buClr>
              <a:buSzPts val="3600"/>
              <a:buNone/>
              <a:defRPr b="1" sz="3600">
                <a:solidFill>
                  <a:schemeClr val="lt1"/>
                </a:solidFill>
              </a:defRPr>
            </a:lvl2pPr>
            <a:lvl3pPr lvl="2" algn="ctr">
              <a:spcBef>
                <a:spcPts val="0"/>
              </a:spcBef>
              <a:spcAft>
                <a:spcPts val="0"/>
              </a:spcAft>
              <a:buClr>
                <a:schemeClr val="lt1"/>
              </a:buClr>
              <a:buSzPts val="3600"/>
              <a:buNone/>
              <a:defRPr b="1" sz="3600">
                <a:solidFill>
                  <a:schemeClr val="lt1"/>
                </a:solidFill>
              </a:defRPr>
            </a:lvl3pPr>
            <a:lvl4pPr lvl="3" algn="ctr">
              <a:spcBef>
                <a:spcPts val="0"/>
              </a:spcBef>
              <a:spcAft>
                <a:spcPts val="0"/>
              </a:spcAft>
              <a:buClr>
                <a:schemeClr val="lt1"/>
              </a:buClr>
              <a:buSzPts val="3600"/>
              <a:buNone/>
              <a:defRPr b="1" sz="3600">
                <a:solidFill>
                  <a:schemeClr val="lt1"/>
                </a:solidFill>
              </a:defRPr>
            </a:lvl4pPr>
            <a:lvl5pPr lvl="4" algn="ctr">
              <a:spcBef>
                <a:spcPts val="0"/>
              </a:spcBef>
              <a:spcAft>
                <a:spcPts val="0"/>
              </a:spcAft>
              <a:buClr>
                <a:schemeClr val="lt1"/>
              </a:buClr>
              <a:buSzPts val="3600"/>
              <a:buNone/>
              <a:defRPr b="1" sz="3600">
                <a:solidFill>
                  <a:schemeClr val="lt1"/>
                </a:solidFill>
              </a:defRPr>
            </a:lvl5pPr>
            <a:lvl6pPr lvl="5" algn="ctr">
              <a:spcBef>
                <a:spcPts val="0"/>
              </a:spcBef>
              <a:spcAft>
                <a:spcPts val="0"/>
              </a:spcAft>
              <a:buClr>
                <a:schemeClr val="lt1"/>
              </a:buClr>
              <a:buSzPts val="3600"/>
              <a:buNone/>
              <a:defRPr b="1" sz="3600">
                <a:solidFill>
                  <a:schemeClr val="lt1"/>
                </a:solidFill>
              </a:defRPr>
            </a:lvl6pPr>
            <a:lvl7pPr lvl="6" algn="ctr">
              <a:spcBef>
                <a:spcPts val="0"/>
              </a:spcBef>
              <a:spcAft>
                <a:spcPts val="0"/>
              </a:spcAft>
              <a:buClr>
                <a:schemeClr val="lt1"/>
              </a:buClr>
              <a:buSzPts val="3600"/>
              <a:buNone/>
              <a:defRPr b="1" sz="3600">
                <a:solidFill>
                  <a:schemeClr val="lt1"/>
                </a:solidFill>
              </a:defRPr>
            </a:lvl7pPr>
            <a:lvl8pPr lvl="7" algn="ctr">
              <a:spcBef>
                <a:spcPts val="0"/>
              </a:spcBef>
              <a:spcAft>
                <a:spcPts val="0"/>
              </a:spcAft>
              <a:buClr>
                <a:schemeClr val="lt1"/>
              </a:buClr>
              <a:buSzPts val="3600"/>
              <a:buNone/>
              <a:defRPr b="1" sz="3600">
                <a:solidFill>
                  <a:schemeClr val="lt1"/>
                </a:solidFill>
              </a:defRPr>
            </a:lvl8pPr>
            <a:lvl9pPr lvl="8" algn="ctr">
              <a:spcBef>
                <a:spcPts val="0"/>
              </a:spcBef>
              <a:spcAft>
                <a:spcPts val="0"/>
              </a:spcAft>
              <a:buClr>
                <a:schemeClr val="lt1"/>
              </a:buClr>
              <a:buSzPts val="3600"/>
              <a:buNone/>
              <a:defRPr b="1" sz="3600">
                <a:solidFill>
                  <a:schemeClr val="lt1"/>
                </a:solidFill>
              </a:defRPr>
            </a:lvl9pPr>
          </a:lstStyle>
          <a:p/>
        </p:txBody>
      </p:sp>
      <p:sp>
        <p:nvSpPr>
          <p:cNvPr id="63" name="Google Shape;63;p16"/>
          <p:cNvSpPr txBox="1"/>
          <p:nvPr>
            <p:ph idx="1" type="subTitle"/>
          </p:nvPr>
        </p:nvSpPr>
        <p:spPr>
          <a:xfrm>
            <a:off x="4144050" y="3549850"/>
            <a:ext cx="3940200" cy="464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7"/>
          <p:cNvSpPr txBox="1"/>
          <p:nvPr>
            <p:ph type="ctrTitle"/>
          </p:nvPr>
        </p:nvSpPr>
        <p:spPr>
          <a:xfrm>
            <a:off x="311708" y="744575"/>
            <a:ext cx="8520600" cy="2052600"/>
          </a:xfrm>
          <a:prstGeom prst="rect">
            <a:avLst/>
          </a:prstGeom>
          <a:effectLst>
            <a:outerShdw blurRad="142875" rotWithShape="0" algn="bl" dir="8760000" dist="19050">
              <a:srgbClr val="76A5AF">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2400"/>
              <a:t>Predicting The Crime a Victim is Most Susceptible to in LA</a:t>
            </a:r>
            <a:endParaRPr sz="2400"/>
          </a:p>
        </p:txBody>
      </p:sp>
      <p:sp>
        <p:nvSpPr>
          <p:cNvPr id="69" name="Google Shape;69;p17"/>
          <p:cNvSpPr txBox="1"/>
          <p:nvPr>
            <p:ph type="ctrTitle"/>
          </p:nvPr>
        </p:nvSpPr>
        <p:spPr>
          <a:xfrm>
            <a:off x="2941650" y="3483475"/>
            <a:ext cx="3260700" cy="464700"/>
          </a:xfrm>
          <a:prstGeom prst="rect">
            <a:avLst/>
          </a:prstGeom>
          <a:effectLst>
            <a:outerShdw blurRad="100013" rotWithShape="0" algn="bl" dir="8460000" dist="19050">
              <a:srgbClr val="76A5AF">
                <a:alpha val="5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1700">
                <a:latin typeface="Montserrat ExtraLight"/>
                <a:ea typeface="Montserrat ExtraLight"/>
                <a:cs typeface="Montserrat ExtraLight"/>
                <a:sym typeface="Montserrat ExtraLight"/>
              </a:rPr>
              <a:t>By </a:t>
            </a:r>
            <a:r>
              <a:rPr b="0" lang="en" sz="1700">
                <a:latin typeface="Montserrat ExtraLight"/>
                <a:ea typeface="Montserrat ExtraLight"/>
                <a:cs typeface="Montserrat ExtraLight"/>
                <a:sym typeface="Montserrat ExtraLight"/>
              </a:rPr>
              <a:t>Connor Friedman</a:t>
            </a:r>
            <a:endParaRPr b="0" sz="1700">
              <a:latin typeface="Montserrat ExtraLight"/>
              <a:ea typeface="Montserrat ExtraLight"/>
              <a:cs typeface="Montserrat ExtraLight"/>
              <a:sym typeface="Montserrat ExtraLight"/>
            </a:endParaRPr>
          </a:p>
          <a:p>
            <a:pPr indent="0" lvl="0" marL="0" rtl="0" algn="ctr">
              <a:spcBef>
                <a:spcPts val="0"/>
              </a:spcBef>
              <a:spcAft>
                <a:spcPts val="0"/>
              </a:spcAft>
              <a:buNone/>
            </a:pPr>
            <a:r>
              <a:rPr b="0" lang="en" sz="1700">
                <a:latin typeface="Montserrat ExtraLight"/>
                <a:ea typeface="Montserrat ExtraLight"/>
                <a:cs typeface="Montserrat ExtraLight"/>
                <a:sym typeface="Montserrat ExtraLight"/>
              </a:rPr>
              <a:t>Dr Yilmaz Period 1</a:t>
            </a:r>
            <a:endParaRPr b="0" sz="1700">
              <a:latin typeface="Montserrat ExtraLight"/>
              <a:ea typeface="Montserrat ExtraLight"/>
              <a:cs typeface="Montserrat ExtraLight"/>
              <a:sym typeface="Montserrat ExtraLight"/>
            </a:endParaRPr>
          </a:p>
          <a:p>
            <a:pPr indent="0" lvl="0" marL="0" rtl="0" algn="ctr">
              <a:spcBef>
                <a:spcPts val="0"/>
              </a:spcBef>
              <a:spcAft>
                <a:spcPts val="0"/>
              </a:spcAft>
              <a:buNone/>
            </a:pPr>
            <a:r>
              <a:rPr b="0" lang="en" sz="1700">
                <a:latin typeface="Montserrat ExtraLight"/>
                <a:ea typeface="Montserrat ExtraLight"/>
                <a:cs typeface="Montserrat ExtraLight"/>
                <a:sym typeface="Montserrat ExtraLight"/>
              </a:rPr>
              <a:t>TJ Machine Learning 1</a:t>
            </a:r>
            <a:endParaRPr b="0" sz="1700">
              <a:latin typeface="Montserrat ExtraLight"/>
              <a:ea typeface="Montserrat ExtraLight"/>
              <a:cs typeface="Montserrat ExtraLight"/>
              <a:sym typeface="Montserrat ExtraLight"/>
            </a:endParaRPr>
          </a:p>
          <a:p>
            <a:pPr indent="0" lvl="0" marL="0" rtl="0" algn="ctr">
              <a:spcBef>
                <a:spcPts val="0"/>
              </a:spcBef>
              <a:spcAft>
                <a:spcPts val="0"/>
              </a:spcAft>
              <a:buNone/>
            </a:pPr>
            <a:r>
              <a:rPr b="0" lang="en" sz="1700">
                <a:latin typeface="Montserrat ExtraLight"/>
                <a:ea typeface="Montserrat ExtraLight"/>
                <a:cs typeface="Montserrat ExtraLight"/>
                <a:sym typeface="Montserrat ExtraLight"/>
              </a:rPr>
              <a:t>10/30/2024</a:t>
            </a:r>
            <a:endParaRPr b="0" sz="1700">
              <a:latin typeface="Montserrat ExtraLight"/>
              <a:ea typeface="Montserrat ExtraLight"/>
              <a:cs typeface="Montserrat ExtraLight"/>
              <a:sym typeface="Montserrat ExtraLight"/>
            </a:endParaRPr>
          </a:p>
        </p:txBody>
      </p:sp>
      <p:cxnSp>
        <p:nvCxnSpPr>
          <p:cNvPr id="70" name="Google Shape;70;p17"/>
          <p:cNvCxnSpPr/>
          <p:nvPr/>
        </p:nvCxnSpPr>
        <p:spPr>
          <a:xfrm>
            <a:off x="3190500" y="2750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ctrTitle"/>
          </p:nvPr>
        </p:nvSpPr>
        <p:spPr>
          <a:xfrm>
            <a:off x="311708" y="744575"/>
            <a:ext cx="8520600" cy="2052600"/>
          </a:xfrm>
          <a:prstGeom prst="rect">
            <a:avLst/>
          </a:prstGeom>
          <a:effectLst>
            <a:outerShdw blurRad="142875" rotWithShape="0" algn="bl" dir="8760000" dist="19050">
              <a:srgbClr val="76A5AF">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en" sz="2400"/>
              <a:t>Predicting The Crime a Victim is Most Susceptible to in LA</a:t>
            </a:r>
            <a:endParaRPr sz="2400"/>
          </a:p>
        </p:txBody>
      </p:sp>
      <p:sp>
        <p:nvSpPr>
          <p:cNvPr id="134" name="Google Shape;134;p26"/>
          <p:cNvSpPr txBox="1"/>
          <p:nvPr>
            <p:ph type="ctrTitle"/>
          </p:nvPr>
        </p:nvSpPr>
        <p:spPr>
          <a:xfrm>
            <a:off x="2941650" y="3483475"/>
            <a:ext cx="3260700" cy="464700"/>
          </a:xfrm>
          <a:prstGeom prst="rect">
            <a:avLst/>
          </a:prstGeom>
          <a:effectLst>
            <a:outerShdw blurRad="100013" rotWithShape="0" algn="bl" dir="8460000" dist="19050">
              <a:srgbClr val="76A5AF">
                <a:alpha val="5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b="0" lang="en" sz="1700">
                <a:latin typeface="Montserrat ExtraLight"/>
                <a:ea typeface="Montserrat ExtraLight"/>
                <a:cs typeface="Montserrat ExtraLight"/>
                <a:sym typeface="Montserrat ExtraLight"/>
              </a:rPr>
              <a:t>By Connor Friedman</a:t>
            </a:r>
            <a:endParaRPr b="0" sz="1700">
              <a:latin typeface="Montserrat ExtraLight"/>
              <a:ea typeface="Montserrat ExtraLight"/>
              <a:cs typeface="Montserrat ExtraLight"/>
              <a:sym typeface="Montserrat ExtraLight"/>
            </a:endParaRPr>
          </a:p>
          <a:p>
            <a:pPr indent="0" lvl="0" marL="0" rtl="0" algn="ctr">
              <a:spcBef>
                <a:spcPts val="0"/>
              </a:spcBef>
              <a:spcAft>
                <a:spcPts val="0"/>
              </a:spcAft>
              <a:buNone/>
            </a:pPr>
            <a:r>
              <a:rPr b="0" lang="en" sz="1700">
                <a:latin typeface="Montserrat ExtraLight"/>
                <a:ea typeface="Montserrat ExtraLight"/>
                <a:cs typeface="Montserrat ExtraLight"/>
                <a:sym typeface="Montserrat ExtraLight"/>
              </a:rPr>
              <a:t>Dr Yilmaz Period 1</a:t>
            </a:r>
            <a:endParaRPr b="0" sz="1700">
              <a:latin typeface="Montserrat ExtraLight"/>
              <a:ea typeface="Montserrat ExtraLight"/>
              <a:cs typeface="Montserrat ExtraLight"/>
              <a:sym typeface="Montserrat ExtraLight"/>
            </a:endParaRPr>
          </a:p>
          <a:p>
            <a:pPr indent="0" lvl="0" marL="0" rtl="0" algn="ctr">
              <a:spcBef>
                <a:spcPts val="0"/>
              </a:spcBef>
              <a:spcAft>
                <a:spcPts val="0"/>
              </a:spcAft>
              <a:buNone/>
            </a:pPr>
            <a:r>
              <a:rPr b="0" lang="en" sz="1700">
                <a:latin typeface="Montserrat ExtraLight"/>
                <a:ea typeface="Montserrat ExtraLight"/>
                <a:cs typeface="Montserrat ExtraLight"/>
                <a:sym typeface="Montserrat ExtraLight"/>
              </a:rPr>
              <a:t>TJ Machine Learning 1</a:t>
            </a:r>
            <a:endParaRPr b="0" sz="1700">
              <a:latin typeface="Montserrat ExtraLight"/>
              <a:ea typeface="Montserrat ExtraLight"/>
              <a:cs typeface="Montserrat ExtraLight"/>
              <a:sym typeface="Montserrat ExtraLight"/>
            </a:endParaRPr>
          </a:p>
          <a:p>
            <a:pPr indent="0" lvl="0" marL="0" rtl="0" algn="ctr">
              <a:spcBef>
                <a:spcPts val="0"/>
              </a:spcBef>
              <a:spcAft>
                <a:spcPts val="0"/>
              </a:spcAft>
              <a:buNone/>
            </a:pPr>
            <a:r>
              <a:rPr b="0" lang="en" sz="1700">
                <a:latin typeface="Montserrat ExtraLight"/>
                <a:ea typeface="Montserrat ExtraLight"/>
                <a:cs typeface="Montserrat ExtraLight"/>
                <a:sym typeface="Montserrat ExtraLight"/>
              </a:rPr>
              <a:t>10/30/2024</a:t>
            </a:r>
            <a:endParaRPr b="0" sz="1700">
              <a:latin typeface="Montserrat ExtraLight"/>
              <a:ea typeface="Montserrat ExtraLight"/>
              <a:cs typeface="Montserrat ExtraLight"/>
              <a:sym typeface="Montserrat ExtraLight"/>
            </a:endParaRPr>
          </a:p>
        </p:txBody>
      </p:sp>
      <p:cxnSp>
        <p:nvCxnSpPr>
          <p:cNvPr id="135" name="Google Shape;135;p26"/>
          <p:cNvCxnSpPr/>
          <p:nvPr/>
        </p:nvCxnSpPr>
        <p:spPr>
          <a:xfrm>
            <a:off x="3190500" y="2750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Project Overview</a:t>
            </a:r>
            <a:endParaRPr sz="3000">
              <a:solidFill>
                <a:schemeClr val="accent1"/>
              </a:solidFill>
            </a:endParaRPr>
          </a:p>
        </p:txBody>
      </p:sp>
      <p:sp>
        <p:nvSpPr>
          <p:cNvPr id="141" name="Google Shape;141;p27"/>
          <p:cNvSpPr txBox="1"/>
          <p:nvPr>
            <p:ph idx="1" type="body"/>
          </p:nvPr>
        </p:nvSpPr>
        <p:spPr>
          <a:xfrm>
            <a:off x="938500" y="1417425"/>
            <a:ext cx="4946400" cy="2760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A tool used to gage what category of crime one might be most susceptible to in LA based off of data from previous arrests</a:t>
            </a:r>
            <a:endParaRPr/>
          </a:p>
          <a:p>
            <a:pPr indent="-325755" lvl="0" marL="457200" rtl="0" algn="l">
              <a:spcBef>
                <a:spcPts val="0"/>
              </a:spcBef>
              <a:spcAft>
                <a:spcPts val="0"/>
              </a:spcAft>
              <a:buSzPct val="100000"/>
              <a:buChar char="●"/>
            </a:pPr>
            <a:r>
              <a:rPr lang="en"/>
              <a:t>Enables tourists to effectively prepare themselves and avoid the type of crime they’re most susceptible to when visiting Los Angeles</a:t>
            </a:r>
            <a:endParaRPr/>
          </a:p>
          <a:p>
            <a:pPr indent="-325755" lvl="0" marL="457200" rtl="0" algn="l">
              <a:spcBef>
                <a:spcPts val="0"/>
              </a:spcBef>
              <a:spcAft>
                <a:spcPts val="0"/>
              </a:spcAft>
              <a:buSzPct val="100000"/>
              <a:buChar char="●"/>
            </a:pPr>
            <a:r>
              <a:rPr lang="en"/>
              <a:t>My goal was to create a model that could accurately predict what category of crime one is most susceptible to based off of a description of the victim and the location of the Victim.</a:t>
            </a:r>
            <a:endParaRPr/>
          </a:p>
        </p:txBody>
      </p:sp>
      <p:cxnSp>
        <p:nvCxnSpPr>
          <p:cNvPr id="142" name="Google Shape;142;p27"/>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760320" y="3453850"/>
            <a:ext cx="3068700" cy="59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48" name="Google Shape;148;p28"/>
          <p:cNvSpPr txBox="1"/>
          <p:nvPr>
            <p:ph idx="2" type="title"/>
          </p:nvPr>
        </p:nvSpPr>
        <p:spPr>
          <a:xfrm>
            <a:off x="1048270" y="3287500"/>
            <a:ext cx="2412900" cy="9315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01</a:t>
            </a:r>
            <a:endParaRPr/>
          </a:p>
        </p:txBody>
      </p:sp>
      <p:cxnSp>
        <p:nvCxnSpPr>
          <p:cNvPr id="149" name="Google Shape;149;p28"/>
          <p:cNvCxnSpPr/>
          <p:nvPr/>
        </p:nvCxnSpPr>
        <p:spPr>
          <a:xfrm>
            <a:off x="3610750" y="3253297"/>
            <a:ext cx="0" cy="99990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Dataset</a:t>
            </a:r>
            <a:endParaRPr/>
          </a:p>
        </p:txBody>
      </p:sp>
      <p:sp>
        <p:nvSpPr>
          <p:cNvPr id="155" name="Google Shape;155;p29"/>
          <p:cNvSpPr txBox="1"/>
          <p:nvPr>
            <p:ph idx="1" type="body"/>
          </p:nvPr>
        </p:nvSpPr>
        <p:spPr>
          <a:xfrm>
            <a:off x="938500" y="1246025"/>
            <a:ext cx="7172100" cy="30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6075" lvl="0" marL="457200" rtl="0" algn="l">
              <a:spcBef>
                <a:spcPts val="0"/>
              </a:spcBef>
              <a:spcAft>
                <a:spcPts val="0"/>
              </a:spcAft>
              <a:buClr>
                <a:schemeClr val="accent1"/>
              </a:buClr>
              <a:buSzPts val="1850"/>
              <a:buFont typeface="Montserrat ExtraBold"/>
              <a:buAutoNum type="arabicPeriod"/>
            </a:pPr>
            <a:r>
              <a:rPr lang="en" sz="1850"/>
              <a:t>A continuously updated dataset provided by the LAPD on catalog.data.gov.</a:t>
            </a:r>
            <a:endParaRPr sz="1850"/>
          </a:p>
          <a:p>
            <a:pPr indent="-346075" lvl="0" marL="457200" rtl="0" algn="l">
              <a:spcBef>
                <a:spcPts val="0"/>
              </a:spcBef>
              <a:spcAft>
                <a:spcPts val="0"/>
              </a:spcAft>
              <a:buClr>
                <a:schemeClr val="accent1"/>
              </a:buClr>
              <a:buSzPts val="1850"/>
              <a:buFont typeface="Montserrat ExtraBold"/>
              <a:buAutoNum type="arabicPeriod"/>
            </a:pPr>
            <a:r>
              <a:rPr lang="en" sz="1850"/>
              <a:t>Contains information about every Arrest made from January 1st 2020 to October 16th 2024.</a:t>
            </a:r>
            <a:endParaRPr sz="1850"/>
          </a:p>
          <a:p>
            <a:pPr indent="-346075" lvl="0" marL="457200" rtl="0" algn="l">
              <a:spcBef>
                <a:spcPts val="0"/>
              </a:spcBef>
              <a:spcAft>
                <a:spcPts val="0"/>
              </a:spcAft>
              <a:buClr>
                <a:schemeClr val="accent1"/>
              </a:buClr>
              <a:buSzPts val="1850"/>
              <a:buFont typeface="Montserrat ExtraBold"/>
              <a:buAutoNum type="arabicPeriod"/>
            </a:pPr>
            <a:r>
              <a:rPr lang="en" sz="1850"/>
              <a:t>The Class Attribute, Crm_Cd_Desc, or crime code description, will be the type of crime we’re trying to predict a victim is most susceptible to</a:t>
            </a:r>
            <a:endParaRPr sz="1850"/>
          </a:p>
          <a:p>
            <a:pPr indent="0" lvl="0" marL="0" rtl="0" algn="l">
              <a:spcBef>
                <a:spcPts val="0"/>
              </a:spcBef>
              <a:spcAft>
                <a:spcPts val="1200"/>
              </a:spcAft>
              <a:buNone/>
            </a:pPr>
            <a:r>
              <a:t/>
            </a:r>
            <a:endParaRPr/>
          </a:p>
        </p:txBody>
      </p:sp>
      <p:cxnSp>
        <p:nvCxnSpPr>
          <p:cNvPr id="156" name="Google Shape;156;p29"/>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Features</a:t>
            </a:r>
            <a:endParaRPr/>
          </a:p>
        </p:txBody>
      </p:sp>
      <p:sp>
        <p:nvSpPr>
          <p:cNvPr id="162" name="Google Shape;162;p30"/>
          <p:cNvSpPr txBox="1"/>
          <p:nvPr>
            <p:ph idx="1" type="body"/>
          </p:nvPr>
        </p:nvSpPr>
        <p:spPr>
          <a:xfrm>
            <a:off x="938500" y="1246025"/>
            <a:ext cx="7172100" cy="30399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SzPts val="1150"/>
              <a:buAutoNum type="arabicPeriod"/>
            </a:pPr>
            <a:r>
              <a:rPr b="1" lang="en"/>
              <a:t>Date of Occurence </a:t>
            </a:r>
            <a:r>
              <a:rPr lang="en"/>
              <a:t>(date in which crime occured)</a:t>
            </a:r>
            <a:endParaRPr/>
          </a:p>
          <a:p>
            <a:pPr indent="-301625" lvl="0" marL="457200" rtl="0" algn="l">
              <a:spcBef>
                <a:spcPts val="0"/>
              </a:spcBef>
              <a:spcAft>
                <a:spcPts val="0"/>
              </a:spcAft>
              <a:buSzPts val="1150"/>
              <a:buAutoNum type="arabicPeriod"/>
            </a:pPr>
            <a:r>
              <a:rPr b="1" lang="en"/>
              <a:t>Date Crime was Reported</a:t>
            </a:r>
            <a:endParaRPr b="1"/>
          </a:p>
          <a:p>
            <a:pPr indent="-301625" lvl="0" marL="457200" rtl="0" algn="l">
              <a:spcBef>
                <a:spcPts val="0"/>
              </a:spcBef>
              <a:spcAft>
                <a:spcPts val="0"/>
              </a:spcAft>
              <a:buSzPts val="1150"/>
              <a:buAutoNum type="arabicPeriod"/>
            </a:pPr>
            <a:r>
              <a:rPr b="1" lang="en"/>
              <a:t>Area </a:t>
            </a:r>
            <a:r>
              <a:rPr lang="en"/>
              <a:t>(an internal coding system in the LAPD)</a:t>
            </a:r>
            <a:endParaRPr/>
          </a:p>
          <a:p>
            <a:pPr indent="-301625" lvl="0" marL="457200" rtl="0" algn="l">
              <a:spcBef>
                <a:spcPts val="0"/>
              </a:spcBef>
              <a:spcAft>
                <a:spcPts val="0"/>
              </a:spcAft>
              <a:buSzPts val="1150"/>
              <a:buAutoNum type="arabicPeriod"/>
            </a:pPr>
            <a:r>
              <a:rPr b="1" lang="en"/>
              <a:t>Area Name</a:t>
            </a:r>
            <a:endParaRPr b="1"/>
          </a:p>
          <a:p>
            <a:pPr indent="-301625" lvl="0" marL="457200" rtl="0" algn="l">
              <a:spcBef>
                <a:spcPts val="0"/>
              </a:spcBef>
              <a:spcAft>
                <a:spcPts val="0"/>
              </a:spcAft>
              <a:buSzPts val="1150"/>
              <a:buAutoNum type="arabicPeriod"/>
            </a:pPr>
            <a:r>
              <a:rPr b="1" lang="en"/>
              <a:t>Part 1-2</a:t>
            </a:r>
            <a:endParaRPr b="1"/>
          </a:p>
          <a:p>
            <a:pPr indent="-301625" lvl="0" marL="457200" rtl="0" algn="l">
              <a:spcBef>
                <a:spcPts val="0"/>
              </a:spcBef>
              <a:spcAft>
                <a:spcPts val="0"/>
              </a:spcAft>
              <a:buSzPts val="1150"/>
              <a:buAutoNum type="arabicPeriod"/>
            </a:pPr>
            <a:r>
              <a:rPr b="1" lang="en"/>
              <a:t>Crm Cd </a:t>
            </a:r>
            <a:r>
              <a:rPr lang="en"/>
              <a:t>(an internal coding system for the type of crime that occured)</a:t>
            </a:r>
            <a:endParaRPr/>
          </a:p>
          <a:p>
            <a:pPr indent="-301625" lvl="0" marL="457200" rtl="0" algn="l">
              <a:spcBef>
                <a:spcPts val="0"/>
              </a:spcBef>
              <a:spcAft>
                <a:spcPts val="0"/>
              </a:spcAft>
              <a:buSzPts val="1150"/>
              <a:buAutoNum type="arabicPeriod"/>
            </a:pPr>
            <a:r>
              <a:rPr b="1" lang="en"/>
              <a:t>Crm Cd Desc </a:t>
            </a:r>
            <a:r>
              <a:rPr lang="en"/>
              <a:t>(what type of crime was committed)</a:t>
            </a:r>
            <a:endParaRPr/>
          </a:p>
          <a:p>
            <a:pPr indent="-301625" lvl="0" marL="457200" rtl="0" algn="l">
              <a:spcBef>
                <a:spcPts val="0"/>
              </a:spcBef>
              <a:spcAft>
                <a:spcPts val="0"/>
              </a:spcAft>
              <a:buSzPts val="1150"/>
              <a:buAutoNum type="arabicPeriod"/>
            </a:pPr>
            <a:r>
              <a:rPr b="1" lang="en"/>
              <a:t>Mocodes </a:t>
            </a:r>
            <a:r>
              <a:rPr lang="en"/>
              <a:t>(an internal coding system for the type of punishment received for crime)</a:t>
            </a:r>
            <a:endParaRPr/>
          </a:p>
          <a:p>
            <a:pPr indent="-301625" lvl="0" marL="457200" rtl="0" algn="l">
              <a:spcBef>
                <a:spcPts val="0"/>
              </a:spcBef>
              <a:spcAft>
                <a:spcPts val="0"/>
              </a:spcAft>
              <a:buSzPts val="1150"/>
              <a:buAutoNum type="arabicPeriod"/>
            </a:pPr>
            <a:r>
              <a:rPr b="1" lang="en"/>
              <a:t>Victim Descent, Sex, and Age </a:t>
            </a:r>
            <a:r>
              <a:rPr lang="en"/>
              <a:t>(information describing the victim)</a:t>
            </a:r>
            <a:endParaRPr/>
          </a:p>
          <a:p>
            <a:pPr indent="-301625" lvl="0" marL="457200" rtl="0" algn="l">
              <a:spcBef>
                <a:spcPts val="0"/>
              </a:spcBef>
              <a:spcAft>
                <a:spcPts val="0"/>
              </a:spcAft>
              <a:buSzPts val="1150"/>
              <a:buAutoNum type="arabicPeriod"/>
            </a:pPr>
            <a:r>
              <a:rPr b="1" lang="en"/>
              <a:t>Weapon Used Cd, Weapon Description </a:t>
            </a:r>
            <a:r>
              <a:rPr lang="en"/>
              <a:t>(internal coding and a description of the weapon used in a violent crime)</a:t>
            </a:r>
            <a:endParaRPr/>
          </a:p>
          <a:p>
            <a:pPr indent="-301625" lvl="0" marL="457200" rtl="0" algn="l">
              <a:spcBef>
                <a:spcPts val="0"/>
              </a:spcBef>
              <a:spcAft>
                <a:spcPts val="0"/>
              </a:spcAft>
              <a:buSzPts val="1150"/>
              <a:buAutoNum type="arabicPeriod"/>
            </a:pPr>
            <a:r>
              <a:rPr b="1" lang="en"/>
              <a:t>Status, Status Desc </a:t>
            </a:r>
            <a:r>
              <a:rPr lang="en"/>
              <a:t>(another internal coding system along with the status of the conviction)</a:t>
            </a:r>
            <a:endParaRPr/>
          </a:p>
          <a:p>
            <a:pPr indent="-301625" lvl="0" marL="457200" rtl="0" algn="l">
              <a:spcBef>
                <a:spcPts val="0"/>
              </a:spcBef>
              <a:spcAft>
                <a:spcPts val="0"/>
              </a:spcAft>
              <a:buSzPts val="1150"/>
              <a:buAutoNum type="arabicPeriod"/>
            </a:pPr>
            <a:r>
              <a:rPr b="1" lang="en"/>
              <a:t>Location, Cross Street </a:t>
            </a:r>
            <a:r>
              <a:rPr lang="en"/>
              <a:t>(general information about the exact location the crime took place)</a:t>
            </a:r>
            <a:endParaRPr/>
          </a:p>
          <a:p>
            <a:pPr indent="-301625" lvl="0" marL="457200" rtl="0" algn="l">
              <a:spcBef>
                <a:spcPts val="0"/>
              </a:spcBef>
              <a:spcAft>
                <a:spcPts val="0"/>
              </a:spcAft>
              <a:buSzPts val="1150"/>
              <a:buAutoNum type="arabicPeriod"/>
            </a:pPr>
            <a:r>
              <a:rPr b="1" lang="en"/>
              <a:t>Latitude and Longitude</a:t>
            </a:r>
            <a:endParaRPr b="1"/>
          </a:p>
        </p:txBody>
      </p:sp>
      <p:cxnSp>
        <p:nvCxnSpPr>
          <p:cNvPr id="163" name="Google Shape;163;p30"/>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760327" y="3453850"/>
            <a:ext cx="4332300" cy="59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69" name="Google Shape;169;p31"/>
          <p:cNvSpPr txBox="1"/>
          <p:nvPr>
            <p:ph idx="2" type="title"/>
          </p:nvPr>
        </p:nvSpPr>
        <p:spPr>
          <a:xfrm>
            <a:off x="1048270" y="3287500"/>
            <a:ext cx="2412900" cy="9315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02</a:t>
            </a:r>
            <a:endParaRPr/>
          </a:p>
        </p:txBody>
      </p:sp>
      <p:cxnSp>
        <p:nvCxnSpPr>
          <p:cNvPr id="170" name="Google Shape;170;p31"/>
          <p:cNvCxnSpPr/>
          <p:nvPr/>
        </p:nvCxnSpPr>
        <p:spPr>
          <a:xfrm>
            <a:off x="3610750" y="3253297"/>
            <a:ext cx="0" cy="99990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Cutting Down the Dataset</a:t>
            </a:r>
            <a:endParaRPr/>
          </a:p>
        </p:txBody>
      </p:sp>
      <p:sp>
        <p:nvSpPr>
          <p:cNvPr id="176" name="Google Shape;176;p32"/>
          <p:cNvSpPr txBox="1"/>
          <p:nvPr>
            <p:ph idx="1" type="body"/>
          </p:nvPr>
        </p:nvSpPr>
        <p:spPr>
          <a:xfrm>
            <a:off x="938500" y="1246025"/>
            <a:ext cx="7172100" cy="303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Dataset started with a shocking size of 250 megabytes, which was way to large for WEKA to handle</a:t>
            </a:r>
            <a:endParaRPr sz="1600"/>
          </a:p>
          <a:p>
            <a:pPr indent="-330200" lvl="0" marL="457200" rtl="0" algn="l">
              <a:spcBef>
                <a:spcPts val="0"/>
              </a:spcBef>
              <a:spcAft>
                <a:spcPts val="0"/>
              </a:spcAft>
              <a:buSzPts val="1600"/>
              <a:buAutoNum type="arabicPeriod"/>
            </a:pPr>
            <a:r>
              <a:rPr lang="en" sz="1600"/>
              <a:t>Only kept instances of crimes that took place in 2024</a:t>
            </a:r>
            <a:endParaRPr sz="1600"/>
          </a:p>
          <a:p>
            <a:pPr indent="-330200" lvl="0" marL="457200" rtl="0" algn="l">
              <a:spcBef>
                <a:spcPts val="0"/>
              </a:spcBef>
              <a:spcAft>
                <a:spcPts val="0"/>
              </a:spcAft>
              <a:buSzPts val="1600"/>
              <a:buAutoNum type="arabicPeriod"/>
            </a:pPr>
            <a:r>
              <a:rPr lang="en" sz="1600"/>
              <a:t>Got rid of instances that simply didn’t provide any useful information for my model, consisting of crimes without victims and therefore no tangible data to use.</a:t>
            </a:r>
            <a:endParaRPr sz="1600"/>
          </a:p>
        </p:txBody>
      </p:sp>
      <p:cxnSp>
        <p:nvCxnSpPr>
          <p:cNvPr id="177" name="Google Shape;177;p32"/>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pic>
        <p:nvPicPr>
          <p:cNvPr id="178" name="Google Shape;178;p32"/>
          <p:cNvPicPr preferRelativeResize="0"/>
          <p:nvPr/>
        </p:nvPicPr>
        <p:blipFill>
          <a:blip r:embed="rId3">
            <a:alphaModFix/>
          </a:blip>
          <a:stretch>
            <a:fillRect/>
          </a:stretch>
        </p:blipFill>
        <p:spPr>
          <a:xfrm>
            <a:off x="985950" y="3024700"/>
            <a:ext cx="7172100" cy="688656"/>
          </a:xfrm>
          <a:prstGeom prst="rect">
            <a:avLst/>
          </a:prstGeom>
          <a:noFill/>
          <a:ln>
            <a:noFill/>
          </a:ln>
        </p:spPr>
      </p:pic>
      <p:pic>
        <p:nvPicPr>
          <p:cNvPr id="179" name="Google Shape;179;p32"/>
          <p:cNvPicPr preferRelativeResize="0"/>
          <p:nvPr/>
        </p:nvPicPr>
        <p:blipFill>
          <a:blip r:embed="rId4">
            <a:alphaModFix/>
          </a:blip>
          <a:stretch>
            <a:fillRect/>
          </a:stretch>
        </p:blipFill>
        <p:spPr>
          <a:xfrm>
            <a:off x="1026200" y="3785850"/>
            <a:ext cx="7481244" cy="688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85" name="Google Shape;185;p33"/>
          <p:cNvSpPr txBox="1"/>
          <p:nvPr>
            <p:ph idx="1" type="body"/>
          </p:nvPr>
        </p:nvSpPr>
        <p:spPr>
          <a:xfrm>
            <a:off x="938500" y="1246025"/>
            <a:ext cx="7172100" cy="303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Got rid of attributes that didn’t provide any useful information when creating my classification model, essentially consisting of features that were only used for internal filing</a:t>
            </a:r>
            <a:endParaRPr sz="1600"/>
          </a:p>
          <a:p>
            <a:pPr indent="-330200" lvl="1" marL="914400" rtl="0" algn="l">
              <a:spcBef>
                <a:spcPts val="0"/>
              </a:spcBef>
              <a:spcAft>
                <a:spcPts val="0"/>
              </a:spcAft>
              <a:buSzPts val="1600"/>
              <a:buAutoNum type="alphaLcPeriod"/>
            </a:pPr>
            <a:r>
              <a:rPr lang="en" sz="1600"/>
              <a:t>Part 1-2 (still don’t know what this data was lol)</a:t>
            </a:r>
            <a:endParaRPr sz="1600"/>
          </a:p>
          <a:p>
            <a:pPr indent="-330200" lvl="1" marL="914400" rtl="0" algn="l">
              <a:spcBef>
                <a:spcPts val="0"/>
              </a:spcBef>
              <a:spcAft>
                <a:spcPts val="0"/>
              </a:spcAft>
              <a:buSzPts val="1600"/>
              <a:buAutoNum type="alphaLcPeriod"/>
            </a:pPr>
            <a:r>
              <a:rPr lang="en" sz="1600"/>
              <a:t>Crm Cd 1-4</a:t>
            </a:r>
            <a:endParaRPr sz="1600"/>
          </a:p>
          <a:p>
            <a:pPr indent="-330200" lvl="1" marL="914400" rtl="0" algn="l">
              <a:spcBef>
                <a:spcPts val="0"/>
              </a:spcBef>
              <a:spcAft>
                <a:spcPts val="0"/>
              </a:spcAft>
              <a:buSzPts val="1600"/>
              <a:buAutoNum type="alphaLcPeriod"/>
            </a:pPr>
            <a:r>
              <a:rPr lang="en" sz="1600"/>
              <a:t>Reported District Number</a:t>
            </a:r>
            <a:endParaRPr sz="1600"/>
          </a:p>
          <a:p>
            <a:pPr indent="-330200" lvl="0" marL="457200" rtl="0" algn="l">
              <a:spcBef>
                <a:spcPts val="0"/>
              </a:spcBef>
              <a:spcAft>
                <a:spcPts val="0"/>
              </a:spcAft>
              <a:buSzPts val="1600"/>
              <a:buAutoNum type="arabicPeriod"/>
            </a:pPr>
            <a:r>
              <a:rPr lang="en" sz="1600"/>
              <a:t>Also had to clean up the strings within the dataset for WEKA to properly interact with the dataset</a:t>
            </a:r>
            <a:endParaRPr sz="1600"/>
          </a:p>
          <a:p>
            <a:pPr indent="0" lvl="0" marL="914400" rtl="0" algn="l">
              <a:spcBef>
                <a:spcPts val="0"/>
              </a:spcBef>
              <a:spcAft>
                <a:spcPts val="0"/>
              </a:spcAft>
              <a:buNone/>
            </a:pPr>
            <a:r>
              <a:t/>
            </a:r>
            <a:endParaRPr sz="1600"/>
          </a:p>
        </p:txBody>
      </p:sp>
      <p:cxnSp>
        <p:nvCxnSpPr>
          <p:cNvPr id="186" name="Google Shape;186;p33"/>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pic>
        <p:nvPicPr>
          <p:cNvPr id="187" name="Google Shape;187;p33"/>
          <p:cNvPicPr preferRelativeResize="0"/>
          <p:nvPr/>
        </p:nvPicPr>
        <p:blipFill>
          <a:blip r:embed="rId3">
            <a:alphaModFix/>
          </a:blip>
          <a:stretch>
            <a:fillRect/>
          </a:stretch>
        </p:blipFill>
        <p:spPr>
          <a:xfrm>
            <a:off x="1532725" y="3459675"/>
            <a:ext cx="5983650" cy="687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Reducing # of Described Crimes</a:t>
            </a:r>
            <a:endParaRPr/>
          </a:p>
        </p:txBody>
      </p:sp>
      <p:sp>
        <p:nvSpPr>
          <p:cNvPr id="193" name="Google Shape;193;p34"/>
          <p:cNvSpPr txBox="1"/>
          <p:nvPr>
            <p:ph idx="1" type="body"/>
          </p:nvPr>
        </p:nvSpPr>
        <p:spPr>
          <a:xfrm>
            <a:off x="938500" y="1246025"/>
            <a:ext cx="7172100" cy="30399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AutoNum type="arabicPeriod"/>
            </a:pPr>
            <a:r>
              <a:rPr lang="en" sz="1600"/>
              <a:t>The original dataset contained a shocking </a:t>
            </a:r>
            <a:r>
              <a:rPr b="1" lang="en" sz="1600"/>
              <a:t>142</a:t>
            </a:r>
            <a:r>
              <a:rPr lang="en" sz="1600"/>
              <a:t> different crimes to use as the class values, which would’ve made tracking accuracy, false positives, and area under the ROC curve impossible.</a:t>
            </a:r>
            <a:endParaRPr sz="1600"/>
          </a:p>
          <a:p>
            <a:pPr indent="-322580" lvl="0" marL="457200" rtl="0" algn="l">
              <a:spcBef>
                <a:spcPts val="0"/>
              </a:spcBef>
              <a:spcAft>
                <a:spcPts val="0"/>
              </a:spcAft>
              <a:buSzPct val="100000"/>
              <a:buAutoNum type="arabicPeriod"/>
            </a:pPr>
            <a:r>
              <a:rPr lang="en" sz="1600"/>
              <a:t>Created 9 distinct categories of crime, fitting each of the 142 different crimes into each category:</a:t>
            </a:r>
            <a:endParaRPr sz="1600"/>
          </a:p>
          <a:p>
            <a:pPr indent="-310832" lvl="1" marL="914400" rtl="0" algn="l">
              <a:spcBef>
                <a:spcPts val="0"/>
              </a:spcBef>
              <a:spcAft>
                <a:spcPts val="0"/>
              </a:spcAft>
              <a:buSzPct val="100000"/>
              <a:buAutoNum type="alphaLcPeriod"/>
            </a:pPr>
            <a:r>
              <a:rPr lang="en" sz="1400"/>
              <a:t>Theft</a:t>
            </a:r>
            <a:endParaRPr sz="1400"/>
          </a:p>
          <a:p>
            <a:pPr indent="-310832" lvl="1" marL="914400" rtl="0" algn="l">
              <a:spcBef>
                <a:spcPts val="0"/>
              </a:spcBef>
              <a:spcAft>
                <a:spcPts val="0"/>
              </a:spcAft>
              <a:buSzPct val="100000"/>
              <a:buAutoNum type="alphaLcPeriod"/>
            </a:pPr>
            <a:r>
              <a:rPr lang="en" sz="1400"/>
              <a:t>Domestic/Intimate Violence</a:t>
            </a:r>
            <a:endParaRPr sz="1400"/>
          </a:p>
          <a:p>
            <a:pPr indent="-310832" lvl="1" marL="914400" rtl="0" algn="l">
              <a:spcBef>
                <a:spcPts val="0"/>
              </a:spcBef>
              <a:spcAft>
                <a:spcPts val="0"/>
              </a:spcAft>
              <a:buSzPct val="100000"/>
              <a:buAutoNum type="alphaLcPeriod"/>
            </a:pPr>
            <a:r>
              <a:rPr lang="en" sz="1400"/>
              <a:t>Assault</a:t>
            </a:r>
            <a:endParaRPr sz="1400"/>
          </a:p>
          <a:p>
            <a:pPr indent="-310832" lvl="1" marL="914400" rtl="0" algn="l">
              <a:spcBef>
                <a:spcPts val="0"/>
              </a:spcBef>
              <a:spcAft>
                <a:spcPts val="0"/>
              </a:spcAft>
              <a:buSzPct val="100000"/>
              <a:buAutoNum type="alphaLcPeriod"/>
            </a:pPr>
            <a:r>
              <a:rPr lang="en" sz="1400"/>
              <a:t>Vehicle Crimes</a:t>
            </a:r>
            <a:endParaRPr sz="1400"/>
          </a:p>
          <a:p>
            <a:pPr indent="-310832" lvl="1" marL="914400" rtl="0" algn="l">
              <a:spcBef>
                <a:spcPts val="0"/>
              </a:spcBef>
              <a:spcAft>
                <a:spcPts val="0"/>
              </a:spcAft>
              <a:buSzPct val="100000"/>
              <a:buAutoNum type="alphaLcPeriod"/>
            </a:pPr>
            <a:r>
              <a:rPr lang="en" sz="1400"/>
              <a:t>Vandalism and Property Damage</a:t>
            </a:r>
            <a:endParaRPr sz="1400"/>
          </a:p>
          <a:p>
            <a:pPr indent="-310832" lvl="1" marL="914400" rtl="0" algn="l">
              <a:spcBef>
                <a:spcPts val="0"/>
              </a:spcBef>
              <a:spcAft>
                <a:spcPts val="0"/>
              </a:spcAft>
              <a:buSzPct val="100000"/>
              <a:buAutoNum type="alphaLcPeriod"/>
            </a:pPr>
            <a:r>
              <a:rPr lang="en" sz="1400"/>
              <a:t>Fraud and Financial </a:t>
            </a:r>
            <a:endParaRPr sz="1400"/>
          </a:p>
          <a:p>
            <a:pPr indent="-310832" lvl="1" marL="914400" rtl="0" algn="l">
              <a:spcBef>
                <a:spcPts val="0"/>
              </a:spcBef>
              <a:spcAft>
                <a:spcPts val="0"/>
              </a:spcAft>
              <a:buSzPct val="100000"/>
              <a:buAutoNum type="alphaLcPeriod"/>
            </a:pPr>
            <a:r>
              <a:rPr lang="en" sz="1400"/>
              <a:t>Threats and Harassment</a:t>
            </a:r>
            <a:endParaRPr sz="1400"/>
          </a:p>
          <a:p>
            <a:pPr indent="-310832" lvl="1" marL="914400" rtl="0" algn="l">
              <a:spcBef>
                <a:spcPts val="0"/>
              </a:spcBef>
              <a:spcAft>
                <a:spcPts val="0"/>
              </a:spcAft>
              <a:buSzPct val="100000"/>
              <a:buAutoNum type="alphaLcPeriod"/>
            </a:pPr>
            <a:r>
              <a:rPr lang="en" sz="1400"/>
              <a:t>Burglary</a:t>
            </a:r>
            <a:endParaRPr sz="1400"/>
          </a:p>
          <a:p>
            <a:pPr indent="-310832" lvl="1" marL="914400" rtl="0" algn="l">
              <a:spcBef>
                <a:spcPts val="0"/>
              </a:spcBef>
              <a:spcAft>
                <a:spcPts val="0"/>
              </a:spcAft>
              <a:buSzPct val="100000"/>
              <a:buAutoNum type="alphaLcPeriod"/>
            </a:pPr>
            <a:r>
              <a:rPr lang="en" sz="1400"/>
              <a:t>SA</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5"/>
          <p:cNvPicPr preferRelativeResize="0"/>
          <p:nvPr/>
        </p:nvPicPr>
        <p:blipFill>
          <a:blip r:embed="rId3">
            <a:alphaModFix/>
          </a:blip>
          <a:stretch>
            <a:fillRect/>
          </a:stretch>
        </p:blipFill>
        <p:spPr>
          <a:xfrm>
            <a:off x="1104200" y="1343565"/>
            <a:ext cx="6935599" cy="2456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t>Project Overview</a:t>
            </a:r>
            <a:endParaRPr sz="3000">
              <a:solidFill>
                <a:schemeClr val="accent1"/>
              </a:solidFill>
            </a:endParaRPr>
          </a:p>
        </p:txBody>
      </p:sp>
      <p:sp>
        <p:nvSpPr>
          <p:cNvPr id="76" name="Google Shape;76;p18"/>
          <p:cNvSpPr txBox="1"/>
          <p:nvPr>
            <p:ph idx="1" type="body"/>
          </p:nvPr>
        </p:nvSpPr>
        <p:spPr>
          <a:xfrm>
            <a:off x="938500" y="1417425"/>
            <a:ext cx="4946400" cy="27609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A tool used to gage what category of crime one might be most susceptible to in LA based off of data from previous arrests</a:t>
            </a:r>
            <a:endParaRPr/>
          </a:p>
          <a:p>
            <a:pPr indent="-325755" lvl="0" marL="457200" rtl="0" algn="l">
              <a:spcBef>
                <a:spcPts val="0"/>
              </a:spcBef>
              <a:spcAft>
                <a:spcPts val="0"/>
              </a:spcAft>
              <a:buSzPct val="100000"/>
              <a:buChar char="●"/>
            </a:pPr>
            <a:r>
              <a:rPr lang="en"/>
              <a:t>Enables tourists to effectively prepare themselves and avoid the type of crime they’re most susceptible to when visiting Los Angeles</a:t>
            </a:r>
            <a:endParaRPr/>
          </a:p>
          <a:p>
            <a:pPr indent="-325755" lvl="0" marL="457200" rtl="0" algn="l">
              <a:spcBef>
                <a:spcPts val="0"/>
              </a:spcBef>
              <a:spcAft>
                <a:spcPts val="0"/>
              </a:spcAft>
              <a:buSzPct val="100000"/>
              <a:buChar char="●"/>
            </a:pPr>
            <a:r>
              <a:rPr lang="en"/>
              <a:t>My goal was to create a model that could accurately predict what category of crime one is most susceptible to based off of a description of the victim and the location of the Victim.</a:t>
            </a:r>
            <a:endParaRPr/>
          </a:p>
        </p:txBody>
      </p:sp>
      <p:cxnSp>
        <p:nvCxnSpPr>
          <p:cNvPr id="77" name="Google Shape;77;p18"/>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760325" y="3780075"/>
            <a:ext cx="4886700" cy="59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Attribute Selection and Classifiers</a:t>
            </a:r>
            <a:endParaRPr/>
          </a:p>
        </p:txBody>
      </p:sp>
      <p:sp>
        <p:nvSpPr>
          <p:cNvPr id="204" name="Google Shape;204;p36"/>
          <p:cNvSpPr txBox="1"/>
          <p:nvPr>
            <p:ph idx="2" type="title"/>
          </p:nvPr>
        </p:nvSpPr>
        <p:spPr>
          <a:xfrm>
            <a:off x="1048270" y="3287500"/>
            <a:ext cx="2412900" cy="9315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03</a:t>
            </a:r>
            <a:endParaRPr/>
          </a:p>
        </p:txBody>
      </p:sp>
      <p:cxnSp>
        <p:nvCxnSpPr>
          <p:cNvPr id="205" name="Google Shape;205;p36"/>
          <p:cNvCxnSpPr/>
          <p:nvPr/>
        </p:nvCxnSpPr>
        <p:spPr>
          <a:xfrm>
            <a:off x="3610750" y="3253297"/>
            <a:ext cx="0" cy="99990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938500" y="445025"/>
            <a:ext cx="45552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CorrelationAttributeEval</a:t>
            </a:r>
            <a:endParaRPr/>
          </a:p>
        </p:txBody>
      </p:sp>
      <p:cxnSp>
        <p:nvCxnSpPr>
          <p:cNvPr id="211" name="Google Shape;211;p37"/>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pic>
        <p:nvPicPr>
          <p:cNvPr id="212" name="Google Shape;212;p37"/>
          <p:cNvPicPr preferRelativeResize="0"/>
          <p:nvPr/>
        </p:nvPicPr>
        <p:blipFill>
          <a:blip r:embed="rId3">
            <a:alphaModFix/>
          </a:blip>
          <a:stretch>
            <a:fillRect/>
          </a:stretch>
        </p:blipFill>
        <p:spPr>
          <a:xfrm>
            <a:off x="6146100" y="534565"/>
            <a:ext cx="2337225" cy="4074375"/>
          </a:xfrm>
          <a:prstGeom prst="rect">
            <a:avLst/>
          </a:prstGeom>
          <a:noFill/>
          <a:ln>
            <a:noFill/>
          </a:ln>
        </p:spPr>
      </p:pic>
      <p:pic>
        <p:nvPicPr>
          <p:cNvPr id="213" name="Google Shape;213;p37"/>
          <p:cNvPicPr preferRelativeResize="0"/>
          <p:nvPr/>
        </p:nvPicPr>
        <p:blipFill>
          <a:blip r:embed="rId4">
            <a:alphaModFix/>
          </a:blip>
          <a:stretch>
            <a:fillRect/>
          </a:stretch>
        </p:blipFill>
        <p:spPr>
          <a:xfrm>
            <a:off x="630850" y="1245200"/>
            <a:ext cx="4714875" cy="1504950"/>
          </a:xfrm>
          <a:prstGeom prst="rect">
            <a:avLst/>
          </a:prstGeom>
          <a:noFill/>
          <a:ln>
            <a:noFill/>
          </a:ln>
        </p:spPr>
      </p:pic>
      <p:cxnSp>
        <p:nvCxnSpPr>
          <p:cNvPr id="214" name="Google Shape;214;p37"/>
          <p:cNvCxnSpPr/>
          <p:nvPr/>
        </p:nvCxnSpPr>
        <p:spPr>
          <a:xfrm rot="10800000">
            <a:off x="6015263" y="2517402"/>
            <a:ext cx="2598900" cy="9900"/>
          </a:xfrm>
          <a:prstGeom prst="straightConnector1">
            <a:avLst/>
          </a:prstGeom>
          <a:noFill/>
          <a:ln cap="flat" cmpd="sng" w="9525">
            <a:solidFill>
              <a:srgbClr val="FF0000"/>
            </a:solidFill>
            <a:prstDash val="solid"/>
            <a:round/>
            <a:headEnd len="med" w="med" type="none"/>
            <a:tailEnd len="med" w="med" type="none"/>
          </a:ln>
        </p:spPr>
      </p:cxnSp>
      <p:sp>
        <p:nvSpPr>
          <p:cNvPr id="215" name="Google Shape;215;p37"/>
          <p:cNvSpPr txBox="1"/>
          <p:nvPr/>
        </p:nvSpPr>
        <p:spPr>
          <a:xfrm>
            <a:off x="1341550" y="3700950"/>
            <a:ext cx="6263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2"/>
                </a:solidFill>
                <a:latin typeface="Montserrat"/>
                <a:ea typeface="Montserrat"/>
                <a:cs typeface="Montserrat"/>
                <a:sym typeface="Montserrat"/>
              </a:rPr>
              <a:t>Threshold - 0.04</a:t>
            </a:r>
            <a:endParaRPr b="1" sz="2300">
              <a:solidFill>
                <a:schemeClr val="lt2"/>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938500" y="445025"/>
            <a:ext cx="45552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InfoGainAttributeEval</a:t>
            </a:r>
            <a:endParaRPr/>
          </a:p>
        </p:txBody>
      </p:sp>
      <p:cxnSp>
        <p:nvCxnSpPr>
          <p:cNvPr id="221" name="Google Shape;221;p38"/>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cxnSp>
        <p:nvCxnSpPr>
          <p:cNvPr id="222" name="Google Shape;222;p38"/>
          <p:cNvCxnSpPr/>
          <p:nvPr/>
        </p:nvCxnSpPr>
        <p:spPr>
          <a:xfrm rot="10800000">
            <a:off x="5765163" y="2452152"/>
            <a:ext cx="2598900" cy="9900"/>
          </a:xfrm>
          <a:prstGeom prst="straightConnector1">
            <a:avLst/>
          </a:prstGeom>
          <a:noFill/>
          <a:ln cap="flat" cmpd="sng" w="9525">
            <a:solidFill>
              <a:srgbClr val="FF0000"/>
            </a:solidFill>
            <a:prstDash val="solid"/>
            <a:round/>
            <a:headEnd len="med" w="med" type="none"/>
            <a:tailEnd len="med" w="med" type="none"/>
          </a:ln>
        </p:spPr>
      </p:cxnSp>
      <p:sp>
        <p:nvSpPr>
          <p:cNvPr id="223" name="Google Shape;223;p38"/>
          <p:cNvSpPr txBox="1"/>
          <p:nvPr/>
        </p:nvSpPr>
        <p:spPr>
          <a:xfrm>
            <a:off x="1026200" y="4053225"/>
            <a:ext cx="6263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2"/>
                </a:solidFill>
                <a:latin typeface="Montserrat"/>
                <a:ea typeface="Montserrat"/>
                <a:cs typeface="Montserrat"/>
                <a:sym typeface="Montserrat"/>
              </a:rPr>
              <a:t>Threshold - 0.1</a:t>
            </a:r>
            <a:endParaRPr b="1" sz="2300">
              <a:solidFill>
                <a:schemeClr val="lt2"/>
              </a:solidFill>
              <a:latin typeface="Montserrat"/>
              <a:ea typeface="Montserrat"/>
              <a:cs typeface="Montserrat"/>
              <a:sym typeface="Montserrat"/>
            </a:endParaRPr>
          </a:p>
        </p:txBody>
      </p:sp>
      <p:pic>
        <p:nvPicPr>
          <p:cNvPr id="224" name="Google Shape;224;p38"/>
          <p:cNvPicPr preferRelativeResize="0"/>
          <p:nvPr/>
        </p:nvPicPr>
        <p:blipFill>
          <a:blip r:embed="rId3">
            <a:alphaModFix/>
          </a:blip>
          <a:stretch>
            <a:fillRect/>
          </a:stretch>
        </p:blipFill>
        <p:spPr>
          <a:xfrm>
            <a:off x="5765163" y="247650"/>
            <a:ext cx="2733675" cy="4648200"/>
          </a:xfrm>
          <a:prstGeom prst="rect">
            <a:avLst/>
          </a:prstGeom>
          <a:noFill/>
          <a:ln>
            <a:noFill/>
          </a:ln>
        </p:spPr>
      </p:pic>
      <p:cxnSp>
        <p:nvCxnSpPr>
          <p:cNvPr id="225" name="Google Shape;225;p38"/>
          <p:cNvCxnSpPr/>
          <p:nvPr/>
        </p:nvCxnSpPr>
        <p:spPr>
          <a:xfrm>
            <a:off x="5656750" y="2298800"/>
            <a:ext cx="2946900" cy="0"/>
          </a:xfrm>
          <a:prstGeom prst="straightConnector1">
            <a:avLst/>
          </a:prstGeom>
          <a:noFill/>
          <a:ln cap="flat" cmpd="sng" w="9525">
            <a:solidFill>
              <a:srgbClr val="FF0000"/>
            </a:solidFill>
            <a:prstDash val="solid"/>
            <a:round/>
            <a:headEnd len="med" w="med" type="none"/>
            <a:tailEnd len="med" w="med" type="none"/>
          </a:ln>
        </p:spPr>
      </p:cxnSp>
      <p:sp>
        <p:nvSpPr>
          <p:cNvPr id="226" name="Google Shape;226;p38"/>
          <p:cNvSpPr txBox="1"/>
          <p:nvPr/>
        </p:nvSpPr>
        <p:spPr>
          <a:xfrm>
            <a:off x="426275" y="1515875"/>
            <a:ext cx="4555200" cy="143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2"/>
                </a:solidFill>
                <a:latin typeface="Montserrat"/>
                <a:ea typeface="Montserrat"/>
                <a:cs typeface="Montserrat"/>
                <a:sym typeface="Montserrat"/>
              </a:rPr>
              <a:t>Similar to the correlation evaluator, this attribute selection algorithm evaluates the worth of an attribute by measuring and ranking its information gain with respect to the class (the higher ranked values contain more information useful to the classification model)</a:t>
            </a:r>
            <a:endParaRPr sz="1900">
              <a:solidFill>
                <a:schemeClr val="lt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938500" y="445025"/>
            <a:ext cx="45552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OneRAttributeEval</a:t>
            </a:r>
            <a:endParaRPr/>
          </a:p>
        </p:txBody>
      </p:sp>
      <p:cxnSp>
        <p:nvCxnSpPr>
          <p:cNvPr id="232" name="Google Shape;232;p39"/>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33" name="Google Shape;233;p39"/>
          <p:cNvSpPr txBox="1"/>
          <p:nvPr/>
        </p:nvSpPr>
        <p:spPr>
          <a:xfrm>
            <a:off x="1026200" y="4053225"/>
            <a:ext cx="6263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2"/>
                </a:solidFill>
                <a:latin typeface="Montserrat"/>
                <a:ea typeface="Montserrat"/>
                <a:cs typeface="Montserrat"/>
                <a:sym typeface="Montserrat"/>
              </a:rPr>
              <a:t>Threshold - 56.5592</a:t>
            </a:r>
            <a:endParaRPr b="1" sz="2300">
              <a:solidFill>
                <a:schemeClr val="lt2"/>
              </a:solidFill>
              <a:latin typeface="Montserrat"/>
              <a:ea typeface="Montserrat"/>
              <a:cs typeface="Montserrat"/>
              <a:sym typeface="Montserrat"/>
            </a:endParaRPr>
          </a:p>
        </p:txBody>
      </p:sp>
      <p:sp>
        <p:nvSpPr>
          <p:cNvPr id="234" name="Google Shape;234;p39"/>
          <p:cNvSpPr txBox="1"/>
          <p:nvPr/>
        </p:nvSpPr>
        <p:spPr>
          <a:xfrm>
            <a:off x="78400" y="1417425"/>
            <a:ext cx="6774600" cy="2022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1600">
                <a:solidFill>
                  <a:schemeClr val="lt2"/>
                </a:solidFill>
                <a:latin typeface="Calibri"/>
                <a:ea typeface="Calibri"/>
                <a:cs typeface="Calibri"/>
                <a:sym typeface="Calibri"/>
              </a:rPr>
              <a:t> </a:t>
            </a:r>
            <a:r>
              <a:rPr b="1" i="1" lang="en" sz="1600">
                <a:solidFill>
                  <a:schemeClr val="lt2"/>
                </a:solidFill>
                <a:latin typeface="Calibri"/>
                <a:ea typeface="Calibri"/>
                <a:cs typeface="Calibri"/>
                <a:sym typeface="Calibri"/>
              </a:rPr>
              <a:t>For each attribute</a:t>
            </a:r>
            <a:endParaRPr b="1" i="1" sz="1600">
              <a:solidFill>
                <a:schemeClr val="lt2"/>
              </a:solidFill>
              <a:latin typeface="Calibri"/>
              <a:ea typeface="Calibri"/>
              <a:cs typeface="Calibri"/>
              <a:sym typeface="Calibri"/>
            </a:endParaRPr>
          </a:p>
          <a:p>
            <a:pPr indent="0" lvl="0" marL="457200" rtl="0" algn="l">
              <a:spcBef>
                <a:spcPts val="0"/>
              </a:spcBef>
              <a:spcAft>
                <a:spcPts val="0"/>
              </a:spcAft>
              <a:buNone/>
            </a:pPr>
            <a:r>
              <a:rPr b="1" i="1" lang="en" sz="1600">
                <a:solidFill>
                  <a:schemeClr val="lt2"/>
                </a:solidFill>
                <a:latin typeface="Calibri"/>
                <a:ea typeface="Calibri"/>
                <a:cs typeface="Calibri"/>
                <a:sym typeface="Calibri"/>
              </a:rPr>
              <a:t>      For each value of the attribute</a:t>
            </a:r>
            <a:endParaRPr b="1" i="1" sz="1600">
              <a:solidFill>
                <a:schemeClr val="lt2"/>
              </a:solidFill>
              <a:latin typeface="Calibri"/>
              <a:ea typeface="Calibri"/>
              <a:cs typeface="Calibri"/>
              <a:sym typeface="Calibri"/>
            </a:endParaRPr>
          </a:p>
          <a:p>
            <a:pPr indent="0" lvl="0" marL="457200" rtl="0" algn="l">
              <a:spcBef>
                <a:spcPts val="0"/>
              </a:spcBef>
              <a:spcAft>
                <a:spcPts val="0"/>
              </a:spcAft>
              <a:buNone/>
            </a:pPr>
            <a:r>
              <a:rPr b="1" i="1" lang="en" sz="1600">
                <a:solidFill>
                  <a:schemeClr val="lt2"/>
                </a:solidFill>
                <a:latin typeface="Calibri"/>
                <a:ea typeface="Calibri"/>
                <a:cs typeface="Calibri"/>
                <a:sym typeface="Calibri"/>
              </a:rPr>
              <a:t>          count frequency of each class</a:t>
            </a:r>
            <a:endParaRPr b="1" i="1" sz="1600">
              <a:solidFill>
                <a:schemeClr val="lt2"/>
              </a:solidFill>
              <a:latin typeface="Calibri"/>
              <a:ea typeface="Calibri"/>
              <a:cs typeface="Calibri"/>
              <a:sym typeface="Calibri"/>
            </a:endParaRPr>
          </a:p>
          <a:p>
            <a:pPr indent="0" lvl="0" marL="457200" rtl="0" algn="l">
              <a:spcBef>
                <a:spcPts val="0"/>
              </a:spcBef>
              <a:spcAft>
                <a:spcPts val="0"/>
              </a:spcAft>
              <a:buNone/>
            </a:pPr>
            <a:r>
              <a:rPr b="1" i="1" lang="en" sz="1600">
                <a:solidFill>
                  <a:schemeClr val="lt2"/>
                </a:solidFill>
                <a:latin typeface="Calibri"/>
                <a:ea typeface="Calibri"/>
                <a:cs typeface="Calibri"/>
                <a:sym typeface="Calibri"/>
              </a:rPr>
              <a:t>          find the most frequent class</a:t>
            </a:r>
            <a:endParaRPr b="1" i="1" sz="1600">
              <a:solidFill>
                <a:schemeClr val="lt2"/>
              </a:solidFill>
              <a:latin typeface="Calibri"/>
              <a:ea typeface="Calibri"/>
              <a:cs typeface="Calibri"/>
              <a:sym typeface="Calibri"/>
            </a:endParaRPr>
          </a:p>
          <a:p>
            <a:pPr indent="0" lvl="0" marL="457200" rtl="0" algn="l">
              <a:spcBef>
                <a:spcPts val="0"/>
              </a:spcBef>
              <a:spcAft>
                <a:spcPts val="0"/>
              </a:spcAft>
              <a:buNone/>
            </a:pPr>
            <a:r>
              <a:rPr b="1" i="1" lang="en" sz="1600">
                <a:solidFill>
                  <a:schemeClr val="lt2"/>
                </a:solidFill>
                <a:latin typeface="Calibri"/>
                <a:ea typeface="Calibri"/>
                <a:cs typeface="Calibri"/>
                <a:sym typeface="Calibri"/>
              </a:rPr>
              <a:t>          make rule:  assign that class to this attribute-value </a:t>
            </a:r>
            <a:endParaRPr b="1" i="1" sz="1600">
              <a:solidFill>
                <a:schemeClr val="lt2"/>
              </a:solidFill>
              <a:latin typeface="Calibri"/>
              <a:ea typeface="Calibri"/>
              <a:cs typeface="Calibri"/>
              <a:sym typeface="Calibri"/>
            </a:endParaRPr>
          </a:p>
          <a:p>
            <a:pPr indent="0" lvl="0" marL="457200" rtl="0" algn="l">
              <a:spcBef>
                <a:spcPts val="0"/>
              </a:spcBef>
              <a:spcAft>
                <a:spcPts val="0"/>
              </a:spcAft>
              <a:buNone/>
            </a:pPr>
            <a:r>
              <a:rPr b="1" i="1" lang="en" sz="1600">
                <a:solidFill>
                  <a:schemeClr val="lt2"/>
                </a:solidFill>
                <a:latin typeface="Calibri"/>
                <a:ea typeface="Calibri"/>
                <a:cs typeface="Calibri"/>
                <a:sym typeface="Calibri"/>
              </a:rPr>
              <a:t>     Compute the error rate of the rules (of this attribute)</a:t>
            </a:r>
            <a:endParaRPr b="1" i="1" sz="1600">
              <a:solidFill>
                <a:schemeClr val="lt2"/>
              </a:solidFill>
              <a:latin typeface="Calibri"/>
              <a:ea typeface="Calibri"/>
              <a:cs typeface="Calibri"/>
              <a:sym typeface="Calibri"/>
            </a:endParaRPr>
          </a:p>
          <a:p>
            <a:pPr indent="0" lvl="0" marL="457200" rtl="0" algn="l">
              <a:spcBef>
                <a:spcPts val="0"/>
              </a:spcBef>
              <a:spcAft>
                <a:spcPts val="0"/>
              </a:spcAft>
              <a:buNone/>
            </a:pPr>
            <a:r>
              <a:rPr b="1" i="1" lang="en" sz="1600">
                <a:solidFill>
                  <a:schemeClr val="lt2"/>
                </a:solidFill>
                <a:latin typeface="Calibri"/>
                <a:ea typeface="Calibri"/>
                <a:cs typeface="Calibri"/>
                <a:sym typeface="Calibri"/>
              </a:rPr>
              <a:t>  Choose the rules with the smallest error rate</a:t>
            </a:r>
            <a:endParaRPr b="1" sz="1600">
              <a:solidFill>
                <a:schemeClr val="lt2"/>
              </a:solidFill>
              <a:latin typeface="Montserrat"/>
              <a:ea typeface="Montserrat"/>
              <a:cs typeface="Montserrat"/>
              <a:sym typeface="Montserrat"/>
            </a:endParaRPr>
          </a:p>
        </p:txBody>
      </p:sp>
      <p:pic>
        <p:nvPicPr>
          <p:cNvPr id="235" name="Google Shape;235;p39"/>
          <p:cNvPicPr preferRelativeResize="0"/>
          <p:nvPr/>
        </p:nvPicPr>
        <p:blipFill>
          <a:blip r:embed="rId3">
            <a:alphaModFix/>
          </a:blip>
          <a:stretch>
            <a:fillRect/>
          </a:stretch>
        </p:blipFill>
        <p:spPr>
          <a:xfrm>
            <a:off x="5959338" y="563625"/>
            <a:ext cx="2341725" cy="4016250"/>
          </a:xfrm>
          <a:prstGeom prst="rect">
            <a:avLst/>
          </a:prstGeom>
          <a:noFill/>
          <a:ln>
            <a:noFill/>
          </a:ln>
        </p:spPr>
      </p:pic>
      <p:cxnSp>
        <p:nvCxnSpPr>
          <p:cNvPr id="236" name="Google Shape;236;p39"/>
          <p:cNvCxnSpPr/>
          <p:nvPr/>
        </p:nvCxnSpPr>
        <p:spPr>
          <a:xfrm>
            <a:off x="5656750" y="2701150"/>
            <a:ext cx="29469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938500" y="445025"/>
            <a:ext cx="45552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ReliefFAttributeEval</a:t>
            </a:r>
            <a:endParaRPr/>
          </a:p>
        </p:txBody>
      </p:sp>
      <p:cxnSp>
        <p:nvCxnSpPr>
          <p:cNvPr id="242" name="Google Shape;242;p40"/>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43" name="Google Shape;243;p40"/>
          <p:cNvSpPr txBox="1"/>
          <p:nvPr/>
        </p:nvSpPr>
        <p:spPr>
          <a:xfrm>
            <a:off x="1026200" y="4053225"/>
            <a:ext cx="62634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solidFill>
                  <a:schemeClr val="lt2"/>
                </a:solidFill>
                <a:latin typeface="Montserrat"/>
                <a:ea typeface="Montserrat"/>
                <a:cs typeface="Montserrat"/>
                <a:sym typeface="Montserrat"/>
              </a:rPr>
              <a:t>Threshold - 0.025</a:t>
            </a:r>
            <a:endParaRPr b="1" sz="2300">
              <a:solidFill>
                <a:schemeClr val="lt2"/>
              </a:solidFill>
              <a:latin typeface="Montserrat"/>
              <a:ea typeface="Montserrat"/>
              <a:cs typeface="Montserrat"/>
              <a:sym typeface="Montserrat"/>
            </a:endParaRPr>
          </a:p>
        </p:txBody>
      </p:sp>
      <p:sp>
        <p:nvSpPr>
          <p:cNvPr id="244" name="Google Shape;244;p40"/>
          <p:cNvSpPr txBox="1"/>
          <p:nvPr/>
        </p:nvSpPr>
        <p:spPr>
          <a:xfrm>
            <a:off x="78400" y="1417425"/>
            <a:ext cx="5469600" cy="2022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sz="2100">
                <a:solidFill>
                  <a:schemeClr val="lt2"/>
                </a:solidFill>
                <a:latin typeface="Calibri"/>
                <a:ea typeface="Calibri"/>
                <a:cs typeface="Calibri"/>
                <a:sym typeface="Calibri"/>
              </a:rPr>
              <a:t>Evaluates the ‘worth’ of an attribute by repeatedly sampling an instance and considering the value of the given attribute for the nearest instance of the same class and the nearest instance of a different class.</a:t>
            </a:r>
            <a:endParaRPr b="1" sz="2100">
              <a:solidFill>
                <a:schemeClr val="lt2"/>
              </a:solidFill>
              <a:latin typeface="Montserrat"/>
              <a:ea typeface="Montserrat"/>
              <a:cs typeface="Montserrat"/>
              <a:sym typeface="Montserrat"/>
            </a:endParaRPr>
          </a:p>
        </p:txBody>
      </p:sp>
      <p:pic>
        <p:nvPicPr>
          <p:cNvPr id="245" name="Google Shape;245;p40"/>
          <p:cNvPicPr preferRelativeResize="0"/>
          <p:nvPr/>
        </p:nvPicPr>
        <p:blipFill>
          <a:blip r:embed="rId3">
            <a:alphaModFix/>
          </a:blip>
          <a:stretch>
            <a:fillRect/>
          </a:stretch>
        </p:blipFill>
        <p:spPr>
          <a:xfrm>
            <a:off x="5874700" y="697538"/>
            <a:ext cx="2511011" cy="3748425"/>
          </a:xfrm>
          <a:prstGeom prst="rect">
            <a:avLst/>
          </a:prstGeom>
          <a:noFill/>
          <a:ln>
            <a:noFill/>
          </a:ln>
        </p:spPr>
      </p:pic>
      <p:cxnSp>
        <p:nvCxnSpPr>
          <p:cNvPr id="246" name="Google Shape;246;p40"/>
          <p:cNvCxnSpPr/>
          <p:nvPr/>
        </p:nvCxnSpPr>
        <p:spPr>
          <a:xfrm>
            <a:off x="5656750" y="2929500"/>
            <a:ext cx="2946900" cy="0"/>
          </a:xfrm>
          <a:prstGeom prst="straightConnector1">
            <a:avLst/>
          </a:prstGeom>
          <a:noFill/>
          <a:ln cap="flat" cmpd="sng" w="9525">
            <a:solidFill>
              <a:srgbClr val="FF0000"/>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type="title"/>
          </p:nvPr>
        </p:nvSpPr>
        <p:spPr>
          <a:xfrm>
            <a:off x="938500" y="445025"/>
            <a:ext cx="45552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Intuition Attribute Selector</a:t>
            </a:r>
            <a:endParaRPr/>
          </a:p>
        </p:txBody>
      </p:sp>
      <p:cxnSp>
        <p:nvCxnSpPr>
          <p:cNvPr id="252" name="Google Shape;252;p41"/>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
        <p:nvSpPr>
          <p:cNvPr id="253" name="Google Shape;253;p41"/>
          <p:cNvSpPr txBox="1"/>
          <p:nvPr/>
        </p:nvSpPr>
        <p:spPr>
          <a:xfrm>
            <a:off x="1026200" y="1560450"/>
            <a:ext cx="6327000" cy="2022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lt2"/>
              </a:buClr>
              <a:buSzPts val="2400"/>
              <a:buFont typeface="Montserrat"/>
              <a:buAutoNum type="arabicPeriod"/>
            </a:pPr>
            <a:r>
              <a:rPr b="1" lang="en" sz="2400">
                <a:solidFill>
                  <a:schemeClr val="lt2"/>
                </a:solidFill>
                <a:latin typeface="Montserrat"/>
                <a:ea typeface="Montserrat"/>
                <a:cs typeface="Montserrat"/>
                <a:sym typeface="Montserrat"/>
              </a:rPr>
              <a:t>Time of the occurred crime</a:t>
            </a:r>
            <a:endParaRPr b="1" sz="2400">
              <a:solidFill>
                <a:schemeClr val="lt2"/>
              </a:solidFill>
              <a:latin typeface="Montserrat"/>
              <a:ea typeface="Montserrat"/>
              <a:cs typeface="Montserrat"/>
              <a:sym typeface="Montserrat"/>
            </a:endParaRPr>
          </a:p>
          <a:p>
            <a:pPr indent="-381000" lvl="0" marL="457200" rtl="0" algn="l">
              <a:spcBef>
                <a:spcPts val="0"/>
              </a:spcBef>
              <a:spcAft>
                <a:spcPts val="0"/>
              </a:spcAft>
              <a:buClr>
                <a:schemeClr val="lt2"/>
              </a:buClr>
              <a:buSzPts val="2400"/>
              <a:buFont typeface="Montserrat"/>
              <a:buAutoNum type="arabicPeriod"/>
            </a:pPr>
            <a:r>
              <a:rPr b="1" lang="en" sz="2400">
                <a:solidFill>
                  <a:schemeClr val="lt2"/>
                </a:solidFill>
                <a:latin typeface="Montserrat"/>
                <a:ea typeface="Montserrat"/>
                <a:cs typeface="Montserrat"/>
                <a:sym typeface="Montserrat"/>
              </a:rPr>
              <a:t>Date of the occurred crime</a:t>
            </a:r>
            <a:endParaRPr b="1" sz="2400">
              <a:solidFill>
                <a:schemeClr val="lt2"/>
              </a:solidFill>
              <a:latin typeface="Montserrat"/>
              <a:ea typeface="Montserrat"/>
              <a:cs typeface="Montserrat"/>
              <a:sym typeface="Montserrat"/>
            </a:endParaRPr>
          </a:p>
          <a:p>
            <a:pPr indent="-381000" lvl="0" marL="457200" rtl="0" algn="l">
              <a:spcBef>
                <a:spcPts val="0"/>
              </a:spcBef>
              <a:spcAft>
                <a:spcPts val="0"/>
              </a:spcAft>
              <a:buClr>
                <a:schemeClr val="lt2"/>
              </a:buClr>
              <a:buSzPts val="2400"/>
              <a:buFont typeface="Montserrat"/>
              <a:buAutoNum type="arabicPeriod"/>
            </a:pPr>
            <a:r>
              <a:rPr b="1" lang="en" sz="2400">
                <a:solidFill>
                  <a:schemeClr val="lt2"/>
                </a:solidFill>
                <a:latin typeface="Montserrat"/>
                <a:ea typeface="Montserrat"/>
                <a:cs typeface="Montserrat"/>
                <a:sym typeface="Montserrat"/>
              </a:rPr>
              <a:t>Victim Age</a:t>
            </a:r>
            <a:endParaRPr b="1" sz="2400">
              <a:solidFill>
                <a:schemeClr val="lt2"/>
              </a:solidFill>
              <a:latin typeface="Montserrat"/>
              <a:ea typeface="Montserrat"/>
              <a:cs typeface="Montserrat"/>
              <a:sym typeface="Montserrat"/>
            </a:endParaRPr>
          </a:p>
          <a:p>
            <a:pPr indent="-381000" lvl="0" marL="457200" rtl="0" algn="l">
              <a:spcBef>
                <a:spcPts val="0"/>
              </a:spcBef>
              <a:spcAft>
                <a:spcPts val="0"/>
              </a:spcAft>
              <a:buClr>
                <a:schemeClr val="lt2"/>
              </a:buClr>
              <a:buSzPts val="2400"/>
              <a:buFont typeface="Montserrat"/>
              <a:buAutoNum type="arabicPeriod"/>
            </a:pPr>
            <a:r>
              <a:rPr b="1" lang="en" sz="2400">
                <a:solidFill>
                  <a:schemeClr val="lt2"/>
                </a:solidFill>
                <a:latin typeface="Montserrat"/>
                <a:ea typeface="Montserrat"/>
                <a:cs typeface="Montserrat"/>
                <a:sym typeface="Montserrat"/>
              </a:rPr>
              <a:t>Victim Sex</a:t>
            </a:r>
            <a:endParaRPr b="1" sz="2400">
              <a:solidFill>
                <a:schemeClr val="lt2"/>
              </a:solidFill>
              <a:latin typeface="Montserrat"/>
              <a:ea typeface="Montserrat"/>
              <a:cs typeface="Montserrat"/>
              <a:sym typeface="Montserrat"/>
            </a:endParaRPr>
          </a:p>
          <a:p>
            <a:pPr indent="-381000" lvl="0" marL="457200" rtl="0" algn="l">
              <a:spcBef>
                <a:spcPts val="0"/>
              </a:spcBef>
              <a:spcAft>
                <a:spcPts val="0"/>
              </a:spcAft>
              <a:buClr>
                <a:schemeClr val="lt2"/>
              </a:buClr>
              <a:buSzPts val="2400"/>
              <a:buFont typeface="Montserrat"/>
              <a:buAutoNum type="arabicPeriod"/>
            </a:pPr>
            <a:r>
              <a:rPr b="1" lang="en" sz="2400">
                <a:solidFill>
                  <a:schemeClr val="lt2"/>
                </a:solidFill>
                <a:latin typeface="Montserrat"/>
                <a:ea typeface="Montserrat"/>
                <a:cs typeface="Montserrat"/>
                <a:sym typeface="Montserrat"/>
              </a:rPr>
              <a:t>Victim Descent</a:t>
            </a:r>
            <a:endParaRPr b="1" sz="2400">
              <a:solidFill>
                <a:schemeClr val="lt2"/>
              </a:solidFill>
              <a:latin typeface="Montserrat"/>
              <a:ea typeface="Montserrat"/>
              <a:cs typeface="Montserrat"/>
              <a:sym typeface="Montserrat"/>
            </a:endParaRPr>
          </a:p>
          <a:p>
            <a:pPr indent="-381000" lvl="0" marL="457200" rtl="0" algn="l">
              <a:spcBef>
                <a:spcPts val="0"/>
              </a:spcBef>
              <a:spcAft>
                <a:spcPts val="0"/>
              </a:spcAft>
              <a:buClr>
                <a:schemeClr val="lt2"/>
              </a:buClr>
              <a:buSzPts val="2400"/>
              <a:buFont typeface="Montserrat"/>
              <a:buAutoNum type="arabicPeriod"/>
            </a:pPr>
            <a:r>
              <a:rPr b="1" lang="en" sz="2400">
                <a:solidFill>
                  <a:schemeClr val="lt2"/>
                </a:solidFill>
                <a:latin typeface="Montserrat"/>
                <a:ea typeface="Montserrat"/>
                <a:cs typeface="Montserrat"/>
                <a:sym typeface="Montserrat"/>
              </a:rPr>
              <a:t>Area</a:t>
            </a:r>
            <a:endParaRPr b="1" sz="2400">
              <a:solidFill>
                <a:schemeClr val="lt2"/>
              </a:solidFill>
              <a:latin typeface="Montserrat"/>
              <a:ea typeface="Montserrat"/>
              <a:cs typeface="Montserrat"/>
              <a:sym typeface="Montserrat"/>
            </a:endParaRPr>
          </a:p>
          <a:p>
            <a:pPr indent="-381000" lvl="0" marL="457200" rtl="0" algn="l">
              <a:spcBef>
                <a:spcPts val="0"/>
              </a:spcBef>
              <a:spcAft>
                <a:spcPts val="0"/>
              </a:spcAft>
              <a:buClr>
                <a:schemeClr val="lt2"/>
              </a:buClr>
              <a:buSzPts val="2400"/>
              <a:buFont typeface="Montserrat"/>
              <a:buAutoNum type="arabicPeriod"/>
            </a:pPr>
            <a:r>
              <a:rPr b="1" lang="en" sz="2400">
                <a:solidFill>
                  <a:schemeClr val="lt2"/>
                </a:solidFill>
                <a:latin typeface="Montserrat"/>
                <a:ea typeface="Montserrat"/>
                <a:cs typeface="Montserrat"/>
                <a:sym typeface="Montserrat"/>
              </a:rPr>
              <a:t>Name of Area</a:t>
            </a:r>
            <a:endParaRPr b="1" sz="2400">
              <a:solidFill>
                <a:schemeClr val="lt2"/>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Classifiers</a:t>
            </a:r>
            <a:endParaRPr/>
          </a:p>
        </p:txBody>
      </p:sp>
      <p:sp>
        <p:nvSpPr>
          <p:cNvPr id="259" name="Google Shape;259;p42"/>
          <p:cNvSpPr txBox="1"/>
          <p:nvPr>
            <p:ph idx="1" type="body"/>
          </p:nvPr>
        </p:nvSpPr>
        <p:spPr>
          <a:xfrm>
            <a:off x="938500" y="1051800"/>
            <a:ext cx="7172100" cy="3039900"/>
          </a:xfrm>
          <a:prstGeom prst="rect">
            <a:avLst/>
          </a:prstGeom>
        </p:spPr>
        <p:txBody>
          <a:bodyPr anchorCtr="0" anchor="t" bIns="91425" lIns="91425" spcFirstLastPara="1" rIns="91425" wrap="square" tIns="91425">
            <a:normAutofit fontScale="92500" lnSpcReduction="20000"/>
          </a:bodyPr>
          <a:lstStyle/>
          <a:p>
            <a:pPr indent="-316706" lvl="0" marL="457200" rtl="0" algn="l">
              <a:spcBef>
                <a:spcPts val="0"/>
              </a:spcBef>
              <a:spcAft>
                <a:spcPts val="0"/>
              </a:spcAft>
              <a:buSzPct val="100000"/>
              <a:buAutoNum type="arabicPeriod"/>
            </a:pPr>
            <a:r>
              <a:rPr b="1" lang="en" sz="1500">
                <a:latin typeface="Calibri"/>
                <a:ea typeface="Calibri"/>
                <a:cs typeface="Calibri"/>
                <a:sym typeface="Calibri"/>
              </a:rPr>
              <a:t>J48 </a:t>
            </a:r>
            <a:r>
              <a:rPr lang="en" sz="1500">
                <a:latin typeface="Calibri"/>
                <a:ea typeface="Calibri"/>
                <a:cs typeface="Calibri"/>
                <a:sym typeface="Calibri"/>
              </a:rPr>
              <a:t>- A decision tree algorithm that utilizes entropy to both gather information and construct decision trees. The algorithm calculates the information gain for each attribute, and attributes with the highest yield of information are selected to be nodes for the tree.</a:t>
            </a:r>
            <a:endParaRPr sz="1500">
              <a:latin typeface="Calibri"/>
              <a:ea typeface="Calibri"/>
              <a:cs typeface="Calibri"/>
              <a:sym typeface="Calibri"/>
            </a:endParaRPr>
          </a:p>
          <a:p>
            <a:pPr indent="-316706" lvl="0" marL="457200" rtl="0" algn="l">
              <a:spcBef>
                <a:spcPts val="0"/>
              </a:spcBef>
              <a:spcAft>
                <a:spcPts val="0"/>
              </a:spcAft>
              <a:buSzPct val="100000"/>
              <a:buFont typeface="Calibri"/>
              <a:buAutoNum type="arabicPeriod"/>
            </a:pPr>
            <a:r>
              <a:rPr b="1" lang="en" sz="1500">
                <a:latin typeface="Calibri"/>
                <a:ea typeface="Calibri"/>
                <a:cs typeface="Calibri"/>
                <a:sym typeface="Calibri"/>
              </a:rPr>
              <a:t>Naive Bayes</a:t>
            </a:r>
            <a:r>
              <a:rPr lang="en" sz="1500">
                <a:latin typeface="Calibri"/>
                <a:ea typeface="Calibri"/>
                <a:cs typeface="Calibri"/>
                <a:sym typeface="Calibri"/>
              </a:rPr>
              <a:t> - A probabilistic classification model that operates under the principles of the Bayes theorem. This model assumes that all attributes in the class are independent of each other given a class label, calculating the probability of each class according to a set of input attributes, then predicts the class with the highest resulting probability.</a:t>
            </a:r>
            <a:endParaRPr sz="1500">
              <a:latin typeface="Calibri"/>
              <a:ea typeface="Calibri"/>
              <a:cs typeface="Calibri"/>
              <a:sym typeface="Calibri"/>
            </a:endParaRPr>
          </a:p>
          <a:p>
            <a:pPr indent="-316706" lvl="0" marL="457200" rtl="0" algn="l">
              <a:spcBef>
                <a:spcPts val="0"/>
              </a:spcBef>
              <a:spcAft>
                <a:spcPts val="0"/>
              </a:spcAft>
              <a:buSzPct val="100000"/>
              <a:buFont typeface="Calibri"/>
              <a:buAutoNum type="arabicPeriod"/>
            </a:pPr>
            <a:r>
              <a:rPr b="1" lang="en" sz="1500">
                <a:latin typeface="Calibri"/>
                <a:ea typeface="Calibri"/>
                <a:cs typeface="Calibri"/>
                <a:sym typeface="Calibri"/>
              </a:rPr>
              <a:t>Random Forest </a:t>
            </a:r>
            <a:r>
              <a:rPr lang="en" sz="1500">
                <a:latin typeface="Calibri"/>
                <a:ea typeface="Calibri"/>
                <a:cs typeface="Calibri"/>
                <a:sym typeface="Calibri"/>
              </a:rPr>
              <a:t>- Utilizing a large set of independent and evenly weighted classification trees, Random Forest utilizes the output of each instantiated tree to determine a classification for the entirety of the model. </a:t>
            </a:r>
            <a:endParaRPr sz="1500">
              <a:latin typeface="Calibri"/>
              <a:ea typeface="Calibri"/>
              <a:cs typeface="Calibri"/>
              <a:sym typeface="Calibri"/>
            </a:endParaRPr>
          </a:p>
          <a:p>
            <a:pPr indent="-316706" lvl="0" marL="457200" rtl="0" algn="l">
              <a:spcBef>
                <a:spcPts val="0"/>
              </a:spcBef>
              <a:spcAft>
                <a:spcPts val="0"/>
              </a:spcAft>
              <a:buSzPct val="100000"/>
              <a:buFont typeface="Calibri"/>
              <a:buAutoNum type="arabicPeriod"/>
            </a:pPr>
            <a:r>
              <a:rPr b="1" lang="en" sz="1500">
                <a:latin typeface="Calibri"/>
                <a:ea typeface="Calibri"/>
                <a:cs typeface="Calibri"/>
                <a:sym typeface="Calibri"/>
              </a:rPr>
              <a:t>OneR (again) </a:t>
            </a:r>
            <a:r>
              <a:rPr lang="en" sz="1500">
                <a:latin typeface="Calibri"/>
                <a:ea typeface="Calibri"/>
                <a:cs typeface="Calibri"/>
                <a:sym typeface="Calibri"/>
              </a:rPr>
              <a:t>- Just like its attribute selection counterpart, The OneR classification model creates a single rule based on the feature that best classifies the data, selecting the feature with the fewest classification errors. It then assigns classes based on the most frequent class for each value of that feature.</a:t>
            </a:r>
            <a:endParaRPr sz="15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760325" y="3780075"/>
            <a:ext cx="4886700" cy="59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Results and Discussion</a:t>
            </a:r>
            <a:endParaRPr/>
          </a:p>
        </p:txBody>
      </p:sp>
      <p:sp>
        <p:nvSpPr>
          <p:cNvPr id="265" name="Google Shape;265;p43"/>
          <p:cNvSpPr txBox="1"/>
          <p:nvPr>
            <p:ph idx="2" type="title"/>
          </p:nvPr>
        </p:nvSpPr>
        <p:spPr>
          <a:xfrm>
            <a:off x="1048270" y="3287500"/>
            <a:ext cx="2412900" cy="9315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03</a:t>
            </a:r>
            <a:endParaRPr/>
          </a:p>
        </p:txBody>
      </p:sp>
      <p:cxnSp>
        <p:nvCxnSpPr>
          <p:cNvPr id="266" name="Google Shape;266;p43"/>
          <p:cNvCxnSpPr/>
          <p:nvPr/>
        </p:nvCxnSpPr>
        <p:spPr>
          <a:xfrm>
            <a:off x="3610750" y="3253297"/>
            <a:ext cx="0" cy="99990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4"/>
          <p:cNvPicPr preferRelativeResize="0"/>
          <p:nvPr/>
        </p:nvPicPr>
        <p:blipFill>
          <a:blip r:embed="rId3">
            <a:alphaModFix/>
          </a:blip>
          <a:stretch>
            <a:fillRect/>
          </a:stretch>
        </p:blipFill>
        <p:spPr>
          <a:xfrm>
            <a:off x="2977550" y="604838"/>
            <a:ext cx="5943600" cy="3933825"/>
          </a:xfrm>
          <a:prstGeom prst="rect">
            <a:avLst/>
          </a:prstGeom>
          <a:noFill/>
          <a:ln>
            <a:noFill/>
          </a:ln>
        </p:spPr>
      </p:pic>
      <p:sp>
        <p:nvSpPr>
          <p:cNvPr id="272" name="Google Shape;272;p44"/>
          <p:cNvSpPr txBox="1"/>
          <p:nvPr/>
        </p:nvSpPr>
        <p:spPr>
          <a:xfrm>
            <a:off x="202250" y="604825"/>
            <a:ext cx="2775300" cy="134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Montserrat"/>
                <a:ea typeface="Montserrat"/>
                <a:cs typeface="Montserrat"/>
                <a:sym typeface="Montserrat"/>
              </a:rPr>
              <a:t>Best Overall Classification Model:</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rPr b="1" lang="en" sz="1800">
                <a:solidFill>
                  <a:schemeClr val="lt1"/>
                </a:solidFill>
                <a:latin typeface="Montserrat"/>
                <a:ea typeface="Montserrat"/>
                <a:cs typeface="Montserrat"/>
                <a:sym typeface="Montserrat"/>
              </a:rPr>
              <a:t>Correlation Attribute Evaluator along with the J48 classification model</a:t>
            </a:r>
            <a:endParaRPr b="1" sz="18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Accuracy: 99.57%</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TP Rate: 0.996</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FP Rate: 0.003</a:t>
            </a:r>
            <a:endParaRPr b="1"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Char char="-"/>
            </a:pPr>
            <a:r>
              <a:rPr b="1" lang="en" sz="1600">
                <a:solidFill>
                  <a:schemeClr val="lt1"/>
                </a:solidFill>
                <a:latin typeface="Montserrat"/>
                <a:ea typeface="Montserrat"/>
                <a:cs typeface="Montserrat"/>
                <a:sym typeface="Montserrat"/>
              </a:rPr>
              <a:t>AUC: 1.000</a:t>
            </a:r>
            <a:endParaRPr b="1" sz="1600">
              <a:solidFill>
                <a:schemeClr val="lt1"/>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5"/>
          <p:cNvPicPr preferRelativeResize="0"/>
          <p:nvPr/>
        </p:nvPicPr>
        <p:blipFill>
          <a:blip r:embed="rId3">
            <a:alphaModFix/>
          </a:blip>
          <a:stretch>
            <a:fillRect/>
          </a:stretch>
        </p:blipFill>
        <p:spPr>
          <a:xfrm>
            <a:off x="1240225" y="1328200"/>
            <a:ext cx="6663550" cy="2487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9"/>
          <p:cNvSpPr txBox="1"/>
          <p:nvPr>
            <p:ph type="title"/>
          </p:nvPr>
        </p:nvSpPr>
        <p:spPr>
          <a:xfrm>
            <a:off x="3760320" y="3453850"/>
            <a:ext cx="3068700" cy="59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83" name="Google Shape;83;p19"/>
          <p:cNvSpPr txBox="1"/>
          <p:nvPr>
            <p:ph idx="2" type="title"/>
          </p:nvPr>
        </p:nvSpPr>
        <p:spPr>
          <a:xfrm>
            <a:off x="1048270" y="3287500"/>
            <a:ext cx="2412900" cy="9315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01</a:t>
            </a:r>
            <a:endParaRPr/>
          </a:p>
        </p:txBody>
      </p:sp>
      <p:cxnSp>
        <p:nvCxnSpPr>
          <p:cNvPr id="84" name="Google Shape;84;p19"/>
          <p:cNvCxnSpPr/>
          <p:nvPr/>
        </p:nvCxnSpPr>
        <p:spPr>
          <a:xfrm>
            <a:off x="3610750" y="3253297"/>
            <a:ext cx="0" cy="99990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and Future Work</a:t>
            </a:r>
            <a:endParaRPr/>
          </a:p>
        </p:txBody>
      </p:sp>
      <p:sp>
        <p:nvSpPr>
          <p:cNvPr id="283" name="Google Shape;283;p46"/>
          <p:cNvSpPr txBox="1"/>
          <p:nvPr>
            <p:ph idx="1" type="body"/>
          </p:nvPr>
        </p:nvSpPr>
        <p:spPr>
          <a:xfrm>
            <a:off x="938500" y="1246025"/>
            <a:ext cx="7172100" cy="3039900"/>
          </a:xfrm>
          <a:prstGeom prst="rect">
            <a:avLst/>
          </a:prstGeom>
        </p:spPr>
        <p:txBody>
          <a:bodyPr anchorCtr="0" anchor="t" bIns="91425" lIns="91425" spcFirstLastPara="1" rIns="91425" wrap="square" tIns="91425">
            <a:normAutofit fontScale="92500" lnSpcReduction="10000"/>
          </a:bodyPr>
          <a:lstStyle/>
          <a:p>
            <a:pPr indent="-322580" lvl="0" marL="457200" rtl="0" algn="l">
              <a:spcBef>
                <a:spcPts val="0"/>
              </a:spcBef>
              <a:spcAft>
                <a:spcPts val="0"/>
              </a:spcAft>
              <a:buSzPct val="100000"/>
              <a:buAutoNum type="arabicPeriod"/>
            </a:pPr>
            <a:r>
              <a:rPr lang="en" sz="1600"/>
              <a:t>Overall this project really surprised me with it’s results, as the combination of attributes most correlated to the category of crime were not what I was expecting</a:t>
            </a:r>
            <a:endParaRPr sz="1600"/>
          </a:p>
          <a:p>
            <a:pPr indent="-322580" lvl="0" marL="457200" rtl="0" algn="l">
              <a:spcBef>
                <a:spcPts val="0"/>
              </a:spcBef>
              <a:spcAft>
                <a:spcPts val="0"/>
              </a:spcAft>
              <a:buSzPct val="100000"/>
              <a:buAutoNum type="arabicPeriod"/>
            </a:pPr>
            <a:r>
              <a:rPr lang="en" sz="1600"/>
              <a:t>The Intuition attribute selection model did by far the worst, with the four models produced having an average accuracy of around 55%, atrocious in comparison to the rest of my models</a:t>
            </a:r>
            <a:endParaRPr sz="1600"/>
          </a:p>
          <a:p>
            <a:pPr indent="-322580" lvl="0" marL="457200" rtl="0" algn="l">
              <a:spcBef>
                <a:spcPts val="0"/>
              </a:spcBef>
              <a:spcAft>
                <a:spcPts val="0"/>
              </a:spcAft>
              <a:buSzPct val="100000"/>
              <a:buAutoNum type="arabicPeriod"/>
            </a:pPr>
            <a:r>
              <a:rPr lang="en" sz="1600"/>
              <a:t>Overall, if I were to pursue this project in the future I would definitely find a dataset with:</a:t>
            </a:r>
            <a:endParaRPr sz="1600"/>
          </a:p>
          <a:p>
            <a:pPr indent="-322580" lvl="1" marL="914400" rtl="0" algn="l">
              <a:spcBef>
                <a:spcPts val="0"/>
              </a:spcBef>
              <a:spcAft>
                <a:spcPts val="0"/>
              </a:spcAft>
              <a:buSzPct val="100000"/>
              <a:buAutoNum type="alphaLcPeriod"/>
            </a:pPr>
            <a:r>
              <a:rPr lang="en" sz="1600"/>
              <a:t>Much cleaner data so that preprocessing doesn’t take up half of my time</a:t>
            </a:r>
            <a:endParaRPr sz="1600"/>
          </a:p>
          <a:p>
            <a:pPr indent="-322580" lvl="1" marL="914400" rtl="0" algn="l">
              <a:spcBef>
                <a:spcPts val="0"/>
              </a:spcBef>
              <a:spcAft>
                <a:spcPts val="0"/>
              </a:spcAft>
              <a:buSzPct val="100000"/>
              <a:buAutoNum type="alphaLcPeriod"/>
            </a:pPr>
            <a:r>
              <a:rPr lang="en" sz="1600"/>
              <a:t>More data regarding the perpetrator of the crime itself and potentially making yet another machine learning model using that information.</a:t>
            </a:r>
            <a:endParaRPr sz="1600"/>
          </a:p>
          <a:p>
            <a:pPr indent="0" lvl="0" marL="914400" rtl="0" algn="l">
              <a:spcBef>
                <a:spcPts val="0"/>
              </a:spcBef>
              <a:spcAft>
                <a:spcPts val="0"/>
              </a:spcAft>
              <a:buNone/>
            </a:pPr>
            <a:r>
              <a:t/>
            </a:r>
            <a:endParaRPr sz="1600"/>
          </a:p>
        </p:txBody>
      </p:sp>
      <p:cxnSp>
        <p:nvCxnSpPr>
          <p:cNvPr id="284" name="Google Shape;284;p46"/>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ctrTitle"/>
          </p:nvPr>
        </p:nvSpPr>
        <p:spPr>
          <a:xfrm>
            <a:off x="4285500" y="2832875"/>
            <a:ext cx="3657300" cy="644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
        <p:nvSpPr>
          <p:cNvPr id="290" name="Google Shape;290;p47"/>
          <p:cNvSpPr txBox="1"/>
          <p:nvPr>
            <p:ph idx="1" type="subTitle"/>
          </p:nvPr>
        </p:nvSpPr>
        <p:spPr>
          <a:xfrm>
            <a:off x="4144050" y="3549850"/>
            <a:ext cx="3940200" cy="4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Do you have any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Overview of Dataset</a:t>
            </a:r>
            <a:endParaRPr/>
          </a:p>
        </p:txBody>
      </p:sp>
      <p:sp>
        <p:nvSpPr>
          <p:cNvPr id="90" name="Google Shape;90;p20"/>
          <p:cNvSpPr txBox="1"/>
          <p:nvPr>
            <p:ph idx="1" type="body"/>
          </p:nvPr>
        </p:nvSpPr>
        <p:spPr>
          <a:xfrm>
            <a:off x="938500" y="1246025"/>
            <a:ext cx="7172100" cy="30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6075" lvl="0" marL="457200" rtl="0" algn="l">
              <a:spcBef>
                <a:spcPts val="0"/>
              </a:spcBef>
              <a:spcAft>
                <a:spcPts val="0"/>
              </a:spcAft>
              <a:buClr>
                <a:schemeClr val="accent1"/>
              </a:buClr>
              <a:buSzPts val="1850"/>
              <a:buFont typeface="Montserrat ExtraBold"/>
              <a:buAutoNum type="arabicPeriod"/>
            </a:pPr>
            <a:r>
              <a:rPr lang="en" sz="1850"/>
              <a:t>A continuously updated dataset provided by the LAPD on catalog.data.gov.</a:t>
            </a:r>
            <a:endParaRPr sz="1850"/>
          </a:p>
          <a:p>
            <a:pPr indent="-346075" lvl="0" marL="457200" rtl="0" algn="l">
              <a:spcBef>
                <a:spcPts val="0"/>
              </a:spcBef>
              <a:spcAft>
                <a:spcPts val="0"/>
              </a:spcAft>
              <a:buClr>
                <a:schemeClr val="accent1"/>
              </a:buClr>
              <a:buSzPts val="1850"/>
              <a:buFont typeface="Montserrat ExtraBold"/>
              <a:buAutoNum type="arabicPeriod"/>
            </a:pPr>
            <a:r>
              <a:rPr lang="en" sz="1850"/>
              <a:t>Contains information about every Arrest made from January 1st 2020 to October 16th 2024.</a:t>
            </a:r>
            <a:endParaRPr sz="1850"/>
          </a:p>
          <a:p>
            <a:pPr indent="-346075" lvl="0" marL="457200" rtl="0" algn="l">
              <a:spcBef>
                <a:spcPts val="0"/>
              </a:spcBef>
              <a:spcAft>
                <a:spcPts val="0"/>
              </a:spcAft>
              <a:buClr>
                <a:schemeClr val="accent1"/>
              </a:buClr>
              <a:buSzPts val="1850"/>
              <a:buFont typeface="Montserrat ExtraBold"/>
              <a:buAutoNum type="arabicPeriod"/>
            </a:pPr>
            <a:r>
              <a:rPr lang="en" sz="1850"/>
              <a:t>The Class Attribute, Crm_Cd_Desc, or crime code description, will be the type of crime we’re trying to predict a victim is most susceptible to</a:t>
            </a:r>
            <a:endParaRPr sz="1850"/>
          </a:p>
          <a:p>
            <a:pPr indent="0" lvl="0" marL="0" rtl="0" algn="l">
              <a:spcBef>
                <a:spcPts val="0"/>
              </a:spcBef>
              <a:spcAft>
                <a:spcPts val="1200"/>
              </a:spcAft>
              <a:buNone/>
            </a:pPr>
            <a:r>
              <a:t/>
            </a:r>
            <a:endParaRPr/>
          </a:p>
        </p:txBody>
      </p:sp>
      <p:cxnSp>
        <p:nvCxnSpPr>
          <p:cNvPr id="91" name="Google Shape;91;p20"/>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1"/>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Features</a:t>
            </a:r>
            <a:endParaRPr/>
          </a:p>
        </p:txBody>
      </p:sp>
      <p:sp>
        <p:nvSpPr>
          <p:cNvPr id="97" name="Google Shape;97;p21"/>
          <p:cNvSpPr txBox="1"/>
          <p:nvPr>
            <p:ph idx="1" type="body"/>
          </p:nvPr>
        </p:nvSpPr>
        <p:spPr>
          <a:xfrm>
            <a:off x="938500" y="1246025"/>
            <a:ext cx="7172100" cy="3039900"/>
          </a:xfrm>
          <a:prstGeom prst="rect">
            <a:avLst/>
          </a:prstGeom>
        </p:spPr>
        <p:txBody>
          <a:bodyPr anchorCtr="0" anchor="t" bIns="91425" lIns="91425" spcFirstLastPara="1" rIns="91425" wrap="square" tIns="91425">
            <a:normAutofit/>
          </a:bodyPr>
          <a:lstStyle/>
          <a:p>
            <a:pPr indent="-301625" lvl="0" marL="457200" rtl="0" algn="l">
              <a:spcBef>
                <a:spcPts val="0"/>
              </a:spcBef>
              <a:spcAft>
                <a:spcPts val="0"/>
              </a:spcAft>
              <a:buSzPts val="1150"/>
              <a:buAutoNum type="arabicPeriod"/>
            </a:pPr>
            <a:r>
              <a:rPr b="1" lang="en"/>
              <a:t>Date of Occurence </a:t>
            </a:r>
            <a:r>
              <a:rPr lang="en"/>
              <a:t>(date in which crime occured)</a:t>
            </a:r>
            <a:endParaRPr/>
          </a:p>
          <a:p>
            <a:pPr indent="-301625" lvl="0" marL="457200" rtl="0" algn="l">
              <a:spcBef>
                <a:spcPts val="0"/>
              </a:spcBef>
              <a:spcAft>
                <a:spcPts val="0"/>
              </a:spcAft>
              <a:buSzPts val="1150"/>
              <a:buAutoNum type="arabicPeriod"/>
            </a:pPr>
            <a:r>
              <a:rPr b="1" lang="en"/>
              <a:t>Date Crime was Reported</a:t>
            </a:r>
            <a:endParaRPr b="1"/>
          </a:p>
          <a:p>
            <a:pPr indent="-301625" lvl="0" marL="457200" rtl="0" algn="l">
              <a:spcBef>
                <a:spcPts val="0"/>
              </a:spcBef>
              <a:spcAft>
                <a:spcPts val="0"/>
              </a:spcAft>
              <a:buSzPts val="1150"/>
              <a:buAutoNum type="arabicPeriod"/>
            </a:pPr>
            <a:r>
              <a:rPr b="1" lang="en"/>
              <a:t>Area </a:t>
            </a:r>
            <a:r>
              <a:rPr lang="en"/>
              <a:t>(an internal coding system in the LAPD)</a:t>
            </a:r>
            <a:endParaRPr/>
          </a:p>
          <a:p>
            <a:pPr indent="-301625" lvl="0" marL="457200" rtl="0" algn="l">
              <a:spcBef>
                <a:spcPts val="0"/>
              </a:spcBef>
              <a:spcAft>
                <a:spcPts val="0"/>
              </a:spcAft>
              <a:buSzPts val="1150"/>
              <a:buAutoNum type="arabicPeriod"/>
            </a:pPr>
            <a:r>
              <a:rPr b="1" lang="en"/>
              <a:t>Area Name</a:t>
            </a:r>
            <a:endParaRPr b="1"/>
          </a:p>
          <a:p>
            <a:pPr indent="-301625" lvl="0" marL="457200" rtl="0" algn="l">
              <a:spcBef>
                <a:spcPts val="0"/>
              </a:spcBef>
              <a:spcAft>
                <a:spcPts val="0"/>
              </a:spcAft>
              <a:buSzPts val="1150"/>
              <a:buAutoNum type="arabicPeriod"/>
            </a:pPr>
            <a:r>
              <a:rPr b="1" lang="en"/>
              <a:t>Part 1-2</a:t>
            </a:r>
            <a:endParaRPr b="1"/>
          </a:p>
          <a:p>
            <a:pPr indent="-301625" lvl="0" marL="457200" rtl="0" algn="l">
              <a:spcBef>
                <a:spcPts val="0"/>
              </a:spcBef>
              <a:spcAft>
                <a:spcPts val="0"/>
              </a:spcAft>
              <a:buSzPts val="1150"/>
              <a:buAutoNum type="arabicPeriod"/>
            </a:pPr>
            <a:r>
              <a:rPr b="1" lang="en"/>
              <a:t>Crm Cd </a:t>
            </a:r>
            <a:r>
              <a:rPr lang="en"/>
              <a:t>(an internal coding system for the type of crime that occured)</a:t>
            </a:r>
            <a:endParaRPr/>
          </a:p>
          <a:p>
            <a:pPr indent="-301625" lvl="0" marL="457200" rtl="0" algn="l">
              <a:spcBef>
                <a:spcPts val="0"/>
              </a:spcBef>
              <a:spcAft>
                <a:spcPts val="0"/>
              </a:spcAft>
              <a:buSzPts val="1150"/>
              <a:buAutoNum type="arabicPeriod"/>
            </a:pPr>
            <a:r>
              <a:rPr b="1" lang="en"/>
              <a:t>Crm Cd Desc </a:t>
            </a:r>
            <a:r>
              <a:rPr lang="en"/>
              <a:t>(what type of crime was committed)</a:t>
            </a:r>
            <a:endParaRPr/>
          </a:p>
          <a:p>
            <a:pPr indent="-301625" lvl="0" marL="457200" rtl="0" algn="l">
              <a:spcBef>
                <a:spcPts val="0"/>
              </a:spcBef>
              <a:spcAft>
                <a:spcPts val="0"/>
              </a:spcAft>
              <a:buSzPts val="1150"/>
              <a:buAutoNum type="arabicPeriod"/>
            </a:pPr>
            <a:r>
              <a:rPr b="1" lang="en"/>
              <a:t>Mocodes </a:t>
            </a:r>
            <a:r>
              <a:rPr lang="en"/>
              <a:t>(an internal coding system for the type of punishment received for crime)</a:t>
            </a:r>
            <a:endParaRPr/>
          </a:p>
          <a:p>
            <a:pPr indent="-301625" lvl="0" marL="457200" rtl="0" algn="l">
              <a:spcBef>
                <a:spcPts val="0"/>
              </a:spcBef>
              <a:spcAft>
                <a:spcPts val="0"/>
              </a:spcAft>
              <a:buSzPts val="1150"/>
              <a:buAutoNum type="arabicPeriod"/>
            </a:pPr>
            <a:r>
              <a:rPr b="1" lang="en"/>
              <a:t>Victim Descent, Sex, and Age </a:t>
            </a:r>
            <a:r>
              <a:rPr lang="en"/>
              <a:t>(information describing the victim)</a:t>
            </a:r>
            <a:endParaRPr/>
          </a:p>
          <a:p>
            <a:pPr indent="-301625" lvl="0" marL="457200" rtl="0" algn="l">
              <a:spcBef>
                <a:spcPts val="0"/>
              </a:spcBef>
              <a:spcAft>
                <a:spcPts val="0"/>
              </a:spcAft>
              <a:buSzPts val="1150"/>
              <a:buAutoNum type="arabicPeriod"/>
            </a:pPr>
            <a:r>
              <a:rPr b="1" lang="en"/>
              <a:t>Weapon Used Cd, Weapon Description </a:t>
            </a:r>
            <a:r>
              <a:rPr lang="en"/>
              <a:t>(internal coding and a description of the weapon used in a violent crime)</a:t>
            </a:r>
            <a:endParaRPr/>
          </a:p>
          <a:p>
            <a:pPr indent="-301625" lvl="0" marL="457200" rtl="0" algn="l">
              <a:spcBef>
                <a:spcPts val="0"/>
              </a:spcBef>
              <a:spcAft>
                <a:spcPts val="0"/>
              </a:spcAft>
              <a:buSzPts val="1150"/>
              <a:buAutoNum type="arabicPeriod"/>
            </a:pPr>
            <a:r>
              <a:rPr b="1" lang="en"/>
              <a:t>Status, Status Desc </a:t>
            </a:r>
            <a:r>
              <a:rPr lang="en"/>
              <a:t>(another internal coding system along with the status of the conviction)</a:t>
            </a:r>
            <a:endParaRPr/>
          </a:p>
          <a:p>
            <a:pPr indent="-301625" lvl="0" marL="457200" rtl="0" algn="l">
              <a:spcBef>
                <a:spcPts val="0"/>
              </a:spcBef>
              <a:spcAft>
                <a:spcPts val="0"/>
              </a:spcAft>
              <a:buSzPts val="1150"/>
              <a:buAutoNum type="arabicPeriod"/>
            </a:pPr>
            <a:r>
              <a:rPr b="1" lang="en"/>
              <a:t>Location, Cross Street </a:t>
            </a:r>
            <a:r>
              <a:rPr lang="en"/>
              <a:t>(general information about the exact location the crime took place)</a:t>
            </a:r>
            <a:endParaRPr/>
          </a:p>
          <a:p>
            <a:pPr indent="-301625" lvl="0" marL="457200" rtl="0" algn="l">
              <a:spcBef>
                <a:spcPts val="0"/>
              </a:spcBef>
              <a:spcAft>
                <a:spcPts val="0"/>
              </a:spcAft>
              <a:buSzPts val="1150"/>
              <a:buAutoNum type="arabicPeriod"/>
            </a:pPr>
            <a:r>
              <a:rPr b="1" lang="en"/>
              <a:t>Latitude and Longitude</a:t>
            </a:r>
            <a:endParaRPr b="1"/>
          </a:p>
        </p:txBody>
      </p:sp>
      <p:cxnSp>
        <p:nvCxnSpPr>
          <p:cNvPr id="98" name="Google Shape;98;p21"/>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type="title"/>
          </p:nvPr>
        </p:nvSpPr>
        <p:spPr>
          <a:xfrm>
            <a:off x="3760327" y="3453850"/>
            <a:ext cx="4332300" cy="59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sp>
        <p:nvSpPr>
          <p:cNvPr id="104" name="Google Shape;104;p22"/>
          <p:cNvSpPr txBox="1"/>
          <p:nvPr>
            <p:ph idx="2" type="title"/>
          </p:nvPr>
        </p:nvSpPr>
        <p:spPr>
          <a:xfrm>
            <a:off x="1048270" y="3287500"/>
            <a:ext cx="2412900" cy="931500"/>
          </a:xfrm>
          <a:prstGeom prst="rect">
            <a:avLst/>
          </a:prstGeom>
        </p:spPr>
        <p:txBody>
          <a:bodyPr anchorCtr="0" anchor="ctr" bIns="91425" lIns="91425" spcFirstLastPara="1" rIns="91425" wrap="square" tIns="91425">
            <a:normAutofit fontScale="90000"/>
          </a:bodyPr>
          <a:lstStyle/>
          <a:p>
            <a:pPr indent="0" lvl="0" marL="0" rtl="0" algn="r">
              <a:spcBef>
                <a:spcPts val="0"/>
              </a:spcBef>
              <a:spcAft>
                <a:spcPts val="0"/>
              </a:spcAft>
              <a:buNone/>
            </a:pPr>
            <a:r>
              <a:rPr lang="en"/>
              <a:t>02</a:t>
            </a:r>
            <a:endParaRPr/>
          </a:p>
        </p:txBody>
      </p:sp>
      <p:cxnSp>
        <p:nvCxnSpPr>
          <p:cNvPr id="105" name="Google Shape;105;p22"/>
          <p:cNvCxnSpPr/>
          <p:nvPr/>
        </p:nvCxnSpPr>
        <p:spPr>
          <a:xfrm>
            <a:off x="3610750" y="3253297"/>
            <a:ext cx="0" cy="99990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Cutting Down the Dataset</a:t>
            </a:r>
            <a:endParaRPr/>
          </a:p>
        </p:txBody>
      </p:sp>
      <p:sp>
        <p:nvSpPr>
          <p:cNvPr id="111" name="Google Shape;111;p23"/>
          <p:cNvSpPr txBox="1"/>
          <p:nvPr>
            <p:ph idx="1" type="body"/>
          </p:nvPr>
        </p:nvSpPr>
        <p:spPr>
          <a:xfrm>
            <a:off x="938500" y="1246025"/>
            <a:ext cx="7172100" cy="303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Dataset started with a shocking size of 250 megabytes, which was way to large for WEKA to handle</a:t>
            </a:r>
            <a:endParaRPr sz="1600"/>
          </a:p>
          <a:p>
            <a:pPr indent="-330200" lvl="0" marL="457200" rtl="0" algn="l">
              <a:spcBef>
                <a:spcPts val="0"/>
              </a:spcBef>
              <a:spcAft>
                <a:spcPts val="0"/>
              </a:spcAft>
              <a:buSzPts val="1600"/>
              <a:buAutoNum type="arabicPeriod"/>
            </a:pPr>
            <a:r>
              <a:rPr lang="en" sz="1600"/>
              <a:t>Only kept instances of crimes that took place in 2024</a:t>
            </a:r>
            <a:endParaRPr sz="1600"/>
          </a:p>
          <a:p>
            <a:pPr indent="-330200" lvl="0" marL="457200" rtl="0" algn="l">
              <a:spcBef>
                <a:spcPts val="0"/>
              </a:spcBef>
              <a:spcAft>
                <a:spcPts val="0"/>
              </a:spcAft>
              <a:buSzPts val="1600"/>
              <a:buAutoNum type="arabicPeriod"/>
            </a:pPr>
            <a:r>
              <a:rPr lang="en" sz="1600"/>
              <a:t>Got rid of instances that simply didn’t provide any useful information for my model, consisting of crimes without victims and therefore no tangible data to use.</a:t>
            </a:r>
            <a:endParaRPr sz="1600"/>
          </a:p>
        </p:txBody>
      </p:sp>
      <p:cxnSp>
        <p:nvCxnSpPr>
          <p:cNvPr id="112" name="Google Shape;112;p23"/>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pic>
        <p:nvPicPr>
          <p:cNvPr id="113" name="Google Shape;113;p23"/>
          <p:cNvPicPr preferRelativeResize="0"/>
          <p:nvPr/>
        </p:nvPicPr>
        <p:blipFill>
          <a:blip r:embed="rId3">
            <a:alphaModFix/>
          </a:blip>
          <a:stretch>
            <a:fillRect/>
          </a:stretch>
        </p:blipFill>
        <p:spPr>
          <a:xfrm>
            <a:off x="985950" y="3024700"/>
            <a:ext cx="7172100" cy="688656"/>
          </a:xfrm>
          <a:prstGeom prst="rect">
            <a:avLst/>
          </a:prstGeom>
          <a:noFill/>
          <a:ln>
            <a:noFill/>
          </a:ln>
        </p:spPr>
      </p:pic>
      <p:pic>
        <p:nvPicPr>
          <p:cNvPr id="114" name="Google Shape;114;p23"/>
          <p:cNvPicPr preferRelativeResize="0"/>
          <p:nvPr/>
        </p:nvPicPr>
        <p:blipFill>
          <a:blip r:embed="rId4">
            <a:alphaModFix/>
          </a:blip>
          <a:stretch>
            <a:fillRect/>
          </a:stretch>
        </p:blipFill>
        <p:spPr>
          <a:xfrm>
            <a:off x="1026200" y="3785850"/>
            <a:ext cx="7481244" cy="688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
        <p:nvSpPr>
          <p:cNvPr id="120" name="Google Shape;120;p24"/>
          <p:cNvSpPr txBox="1"/>
          <p:nvPr>
            <p:ph idx="1" type="body"/>
          </p:nvPr>
        </p:nvSpPr>
        <p:spPr>
          <a:xfrm>
            <a:off x="938500" y="1246025"/>
            <a:ext cx="7172100" cy="303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Got rid of attributes that didn’t provide any useful information when creating my classification model, essentially consisting of features that were only used for internal filing</a:t>
            </a:r>
            <a:endParaRPr sz="1600"/>
          </a:p>
          <a:p>
            <a:pPr indent="-330200" lvl="1" marL="914400" rtl="0" algn="l">
              <a:spcBef>
                <a:spcPts val="0"/>
              </a:spcBef>
              <a:spcAft>
                <a:spcPts val="0"/>
              </a:spcAft>
              <a:buSzPts val="1600"/>
              <a:buAutoNum type="alphaLcPeriod"/>
            </a:pPr>
            <a:r>
              <a:rPr lang="en" sz="1600"/>
              <a:t>Part 1-2 (still don’t know what this data was lol)</a:t>
            </a:r>
            <a:endParaRPr sz="1600"/>
          </a:p>
          <a:p>
            <a:pPr indent="-330200" lvl="1" marL="914400" rtl="0" algn="l">
              <a:spcBef>
                <a:spcPts val="0"/>
              </a:spcBef>
              <a:spcAft>
                <a:spcPts val="0"/>
              </a:spcAft>
              <a:buSzPts val="1600"/>
              <a:buAutoNum type="alphaLcPeriod"/>
            </a:pPr>
            <a:r>
              <a:rPr lang="en" sz="1600"/>
              <a:t>Crm Cd 1-4</a:t>
            </a:r>
            <a:endParaRPr sz="1600"/>
          </a:p>
          <a:p>
            <a:pPr indent="-330200" lvl="1" marL="914400" rtl="0" algn="l">
              <a:spcBef>
                <a:spcPts val="0"/>
              </a:spcBef>
              <a:spcAft>
                <a:spcPts val="0"/>
              </a:spcAft>
              <a:buSzPts val="1600"/>
              <a:buAutoNum type="alphaLcPeriod"/>
            </a:pPr>
            <a:r>
              <a:rPr lang="en" sz="1600"/>
              <a:t>Reported District Number</a:t>
            </a:r>
            <a:endParaRPr sz="1600"/>
          </a:p>
          <a:p>
            <a:pPr indent="-330200" lvl="0" marL="457200" rtl="0" algn="l">
              <a:spcBef>
                <a:spcPts val="0"/>
              </a:spcBef>
              <a:spcAft>
                <a:spcPts val="0"/>
              </a:spcAft>
              <a:buSzPts val="1600"/>
              <a:buAutoNum type="arabicPeriod"/>
            </a:pPr>
            <a:r>
              <a:rPr lang="en" sz="1600"/>
              <a:t>Also had to clean up the strings within the dataset for WEKA to properly interact with the dataset</a:t>
            </a:r>
            <a:endParaRPr sz="1600"/>
          </a:p>
          <a:p>
            <a:pPr indent="0" lvl="0" marL="914400" rtl="0" algn="l">
              <a:spcBef>
                <a:spcPts val="0"/>
              </a:spcBef>
              <a:spcAft>
                <a:spcPts val="0"/>
              </a:spcAft>
              <a:buNone/>
            </a:pPr>
            <a:r>
              <a:t/>
            </a:r>
            <a:endParaRPr sz="1600"/>
          </a:p>
        </p:txBody>
      </p:sp>
      <p:cxnSp>
        <p:nvCxnSpPr>
          <p:cNvPr id="121" name="Google Shape;121;p24"/>
          <p:cNvCxnSpPr/>
          <p:nvPr/>
        </p:nvCxnSpPr>
        <p:spPr>
          <a:xfrm>
            <a:off x="1026200" y="414022"/>
            <a:ext cx="2763000" cy="0"/>
          </a:xfrm>
          <a:prstGeom prst="straightConnector1">
            <a:avLst/>
          </a:prstGeom>
          <a:noFill/>
          <a:ln cap="flat" cmpd="sng" w="9525">
            <a:solidFill>
              <a:schemeClr val="accent1"/>
            </a:solidFill>
            <a:prstDash val="solid"/>
            <a:round/>
            <a:headEnd len="med" w="med" type="none"/>
            <a:tailEnd len="med" w="med" type="none"/>
          </a:ln>
          <a:effectLst>
            <a:outerShdw blurRad="57150" rotWithShape="0" algn="bl" dir="5400000" dist="19050">
              <a:srgbClr val="FFFFFF">
                <a:alpha val="50000"/>
              </a:srgbClr>
            </a:outerShdw>
          </a:effectLst>
        </p:spPr>
      </p:cxnSp>
      <p:pic>
        <p:nvPicPr>
          <p:cNvPr id="122" name="Google Shape;122;p24"/>
          <p:cNvPicPr preferRelativeResize="0"/>
          <p:nvPr/>
        </p:nvPicPr>
        <p:blipFill>
          <a:blip r:embed="rId3">
            <a:alphaModFix/>
          </a:blip>
          <a:stretch>
            <a:fillRect/>
          </a:stretch>
        </p:blipFill>
        <p:spPr>
          <a:xfrm>
            <a:off x="1532725" y="3459675"/>
            <a:ext cx="5983650" cy="68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938500" y="445025"/>
            <a:ext cx="5735700" cy="94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Reducing # of Described Crimes</a:t>
            </a:r>
            <a:endParaRPr/>
          </a:p>
        </p:txBody>
      </p:sp>
      <p:sp>
        <p:nvSpPr>
          <p:cNvPr id="128" name="Google Shape;128;p25"/>
          <p:cNvSpPr txBox="1"/>
          <p:nvPr>
            <p:ph idx="1" type="body"/>
          </p:nvPr>
        </p:nvSpPr>
        <p:spPr>
          <a:xfrm>
            <a:off x="938500" y="1246025"/>
            <a:ext cx="7172100" cy="30399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AutoNum type="arabicPeriod"/>
            </a:pPr>
            <a:r>
              <a:rPr lang="en" sz="1600"/>
              <a:t>The original dataset contained a shocking </a:t>
            </a:r>
            <a:r>
              <a:rPr b="1" lang="en" sz="1600"/>
              <a:t>142</a:t>
            </a:r>
            <a:r>
              <a:rPr lang="en" sz="1600"/>
              <a:t> different crimes to use as the class values, which would’ve made tracking accuracy, false positives, and area under the ROC curve impossible.</a:t>
            </a:r>
            <a:endParaRPr sz="1600"/>
          </a:p>
          <a:p>
            <a:pPr indent="-322580" lvl="0" marL="457200" rtl="0" algn="l">
              <a:spcBef>
                <a:spcPts val="0"/>
              </a:spcBef>
              <a:spcAft>
                <a:spcPts val="0"/>
              </a:spcAft>
              <a:buSzPct val="100000"/>
              <a:buAutoNum type="arabicPeriod"/>
            </a:pPr>
            <a:r>
              <a:rPr lang="en" sz="1600"/>
              <a:t>Created 9 distinct categories of crime, fitting each of the 142 different crimes into each category:</a:t>
            </a:r>
            <a:endParaRPr sz="1600"/>
          </a:p>
          <a:p>
            <a:pPr indent="-310832" lvl="1" marL="914400" rtl="0" algn="l">
              <a:spcBef>
                <a:spcPts val="0"/>
              </a:spcBef>
              <a:spcAft>
                <a:spcPts val="0"/>
              </a:spcAft>
              <a:buSzPct val="100000"/>
              <a:buAutoNum type="alphaLcPeriod"/>
            </a:pPr>
            <a:r>
              <a:rPr lang="en" sz="1400"/>
              <a:t>Theft</a:t>
            </a:r>
            <a:endParaRPr sz="1400"/>
          </a:p>
          <a:p>
            <a:pPr indent="-310832" lvl="1" marL="914400" rtl="0" algn="l">
              <a:spcBef>
                <a:spcPts val="0"/>
              </a:spcBef>
              <a:spcAft>
                <a:spcPts val="0"/>
              </a:spcAft>
              <a:buSzPct val="100000"/>
              <a:buAutoNum type="alphaLcPeriod"/>
            </a:pPr>
            <a:r>
              <a:rPr lang="en" sz="1400"/>
              <a:t>Domestic/Intimate Violence</a:t>
            </a:r>
            <a:endParaRPr sz="1400"/>
          </a:p>
          <a:p>
            <a:pPr indent="-310832" lvl="1" marL="914400" rtl="0" algn="l">
              <a:spcBef>
                <a:spcPts val="0"/>
              </a:spcBef>
              <a:spcAft>
                <a:spcPts val="0"/>
              </a:spcAft>
              <a:buSzPct val="100000"/>
              <a:buAutoNum type="alphaLcPeriod"/>
            </a:pPr>
            <a:r>
              <a:rPr lang="en" sz="1400"/>
              <a:t>Assault</a:t>
            </a:r>
            <a:endParaRPr sz="1400"/>
          </a:p>
          <a:p>
            <a:pPr indent="-310832" lvl="1" marL="914400" rtl="0" algn="l">
              <a:spcBef>
                <a:spcPts val="0"/>
              </a:spcBef>
              <a:spcAft>
                <a:spcPts val="0"/>
              </a:spcAft>
              <a:buSzPct val="100000"/>
              <a:buAutoNum type="alphaLcPeriod"/>
            </a:pPr>
            <a:r>
              <a:rPr lang="en" sz="1400"/>
              <a:t>Vehicle Crimes</a:t>
            </a:r>
            <a:endParaRPr sz="1400"/>
          </a:p>
          <a:p>
            <a:pPr indent="-310832" lvl="1" marL="914400" rtl="0" algn="l">
              <a:spcBef>
                <a:spcPts val="0"/>
              </a:spcBef>
              <a:spcAft>
                <a:spcPts val="0"/>
              </a:spcAft>
              <a:buSzPct val="100000"/>
              <a:buAutoNum type="alphaLcPeriod"/>
            </a:pPr>
            <a:r>
              <a:rPr lang="en" sz="1400"/>
              <a:t>Vandalism and Property Damage</a:t>
            </a:r>
            <a:endParaRPr sz="1400"/>
          </a:p>
          <a:p>
            <a:pPr indent="-310832" lvl="1" marL="914400" rtl="0" algn="l">
              <a:spcBef>
                <a:spcPts val="0"/>
              </a:spcBef>
              <a:spcAft>
                <a:spcPts val="0"/>
              </a:spcAft>
              <a:buSzPct val="100000"/>
              <a:buAutoNum type="alphaLcPeriod"/>
            </a:pPr>
            <a:r>
              <a:rPr lang="en" sz="1400"/>
              <a:t>Fraud and Financial </a:t>
            </a:r>
            <a:endParaRPr sz="1400"/>
          </a:p>
          <a:p>
            <a:pPr indent="-310832" lvl="1" marL="914400" rtl="0" algn="l">
              <a:spcBef>
                <a:spcPts val="0"/>
              </a:spcBef>
              <a:spcAft>
                <a:spcPts val="0"/>
              </a:spcAft>
              <a:buSzPct val="100000"/>
              <a:buAutoNum type="alphaLcPeriod"/>
            </a:pPr>
            <a:r>
              <a:rPr lang="en" sz="1400"/>
              <a:t>Threats and Harassment</a:t>
            </a:r>
            <a:endParaRPr sz="1400"/>
          </a:p>
          <a:p>
            <a:pPr indent="-310832" lvl="1" marL="914400" rtl="0" algn="l">
              <a:spcBef>
                <a:spcPts val="0"/>
              </a:spcBef>
              <a:spcAft>
                <a:spcPts val="0"/>
              </a:spcAft>
              <a:buSzPct val="100000"/>
              <a:buAutoNum type="alphaLcPeriod"/>
            </a:pPr>
            <a:r>
              <a:rPr lang="en" sz="1400"/>
              <a:t>Burglary</a:t>
            </a:r>
            <a:endParaRPr sz="1400"/>
          </a:p>
          <a:p>
            <a:pPr indent="-310832" lvl="1" marL="914400" rtl="0" algn="l">
              <a:spcBef>
                <a:spcPts val="0"/>
              </a:spcBef>
              <a:spcAft>
                <a:spcPts val="0"/>
              </a:spcAft>
              <a:buSzPct val="100000"/>
              <a:buAutoNum type="alphaLcPeriod"/>
            </a:pPr>
            <a:r>
              <a:rPr lang="en" sz="1400"/>
              <a:t>SA</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