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05" r:id="rId5"/>
    <p:sldId id="306" r:id="rId6"/>
    <p:sldId id="296" r:id="rId7"/>
    <p:sldId id="259" r:id="rId8"/>
    <p:sldId id="294" r:id="rId9"/>
    <p:sldId id="310" r:id="rId10"/>
    <p:sldId id="307" r:id="rId11"/>
    <p:sldId id="314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79" autoAdjust="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6/9/2023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8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7360" y="2884932"/>
            <a:ext cx="4777279" cy="1088136"/>
          </a:xfrm>
        </p:spPr>
        <p:txBody>
          <a:bodyPr/>
          <a:lstStyle/>
          <a:p>
            <a:r>
              <a:rPr lang="en-US" sz="3600" dirty="0"/>
              <a:t>Los </a:t>
            </a:r>
            <a:r>
              <a:rPr lang="en-US" sz="3600" dirty="0" err="1"/>
              <a:t>Inventos</a:t>
            </a:r>
            <a:r>
              <a:rPr lang="en-US" sz="3600" dirty="0"/>
              <a:t> </a:t>
            </a:r>
            <a:r>
              <a:rPr lang="en-US" sz="3600" dirty="0" err="1"/>
              <a:t>Tecnólogicos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</a:t>
            </a:r>
            <a:r>
              <a:rPr lang="en-US" sz="3600" dirty="0" err="1"/>
              <a:t>España</a:t>
            </a:r>
            <a:r>
              <a:rPr lang="en-US" sz="3600" dirty="0"/>
              <a:t> y </a:t>
            </a:r>
            <a:r>
              <a:rPr lang="en-US" sz="3600" dirty="0" err="1"/>
              <a:t>Hispanoamérica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4599851"/>
            <a:ext cx="2999232" cy="438912"/>
          </a:xfrm>
        </p:spPr>
        <p:txBody>
          <a:bodyPr/>
          <a:lstStyle/>
          <a:p>
            <a:r>
              <a:rPr lang="en-US" dirty="0"/>
              <a:t>Connor Guarino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2AB3B4CF-08ED-0DA8-9E6A-398B8A32C3D2}"/>
              </a:ext>
            </a:extLst>
          </p:cNvPr>
          <p:cNvSpPr txBox="1">
            <a:spLocks/>
          </p:cNvSpPr>
          <p:nvPr/>
        </p:nvSpPr>
        <p:spPr>
          <a:xfrm>
            <a:off x="2746100" y="4424410"/>
            <a:ext cx="4442927" cy="7587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Pictured Left: Herrera’s Spacesuit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Pictured Right: Modern Spacesuit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Photo Credited to Wikimedia Commons </a:t>
            </a:r>
          </a:p>
        </p:txBody>
      </p:sp>
      <p:pic>
        <p:nvPicPr>
          <p:cNvPr id="6" name="Picture 5" descr="A person in a space suit and a person in a space suit&#10;&#10;Description automatically generated with low confidence">
            <a:extLst>
              <a:ext uri="{FF2B5EF4-FFF2-40B4-BE49-F238E27FC236}">
                <a16:creationId xmlns:a16="http://schemas.microsoft.com/office/drawing/2014/main" id="{813A4ACD-445C-8E64-2F01-1B080673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6100" y="230131"/>
            <a:ext cx="6699800" cy="399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95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7640" y="2884932"/>
            <a:ext cx="2936720" cy="1088136"/>
          </a:xfrm>
        </p:spPr>
        <p:txBody>
          <a:bodyPr/>
          <a:lstStyle/>
          <a:p>
            <a:r>
              <a:rPr lang="en-US" sz="3600" dirty="0"/>
              <a:t>Gracias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su</a:t>
            </a:r>
            <a:r>
              <a:rPr lang="en-US" sz="3600" dirty="0"/>
              <a:t> </a:t>
            </a:r>
            <a:r>
              <a:rPr lang="en-US" sz="3600" dirty="0" err="1"/>
              <a:t>Atención</a:t>
            </a:r>
            <a:r>
              <a:rPr lang="en-US" sz="3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22645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True or False: </a:t>
            </a:r>
          </a:p>
          <a:p>
            <a:r>
              <a:rPr lang="en-US" dirty="0"/>
              <a:t>László </a:t>
            </a:r>
            <a:r>
              <a:rPr lang="en-US" dirty="0" err="1"/>
              <a:t>Bíró</a:t>
            </a:r>
            <a:r>
              <a:rPr lang="en-US" dirty="0"/>
              <a:t> is credited with the design of the very first ballpoint pen.</a:t>
            </a:r>
          </a:p>
          <a:p>
            <a:r>
              <a:rPr lang="en-US" dirty="0"/>
              <a:t>The first spacesuit used a ceramic layer to absorb heat, similar to modern spaceships.</a:t>
            </a:r>
          </a:p>
          <a:p>
            <a:r>
              <a:rPr lang="en-US" dirty="0"/>
              <a:t>Ballpoint pens were created to replace quills as a writing utensil.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212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Choice:</a:t>
            </a:r>
          </a:p>
          <a:p>
            <a:r>
              <a:rPr lang="en-US" dirty="0"/>
              <a:t>Which of these is NOT a danger when attempting to enter the stratosphere?</a:t>
            </a:r>
          </a:p>
          <a:p>
            <a:pPr marL="457200" indent="-457200">
              <a:buAutoNum type="alphaUcParenR"/>
            </a:pPr>
            <a:r>
              <a:rPr lang="en-US" dirty="0"/>
              <a:t>Radiation</a:t>
            </a:r>
          </a:p>
          <a:p>
            <a:pPr marL="457200" indent="-457200">
              <a:buAutoNum type="alphaUcParenR"/>
            </a:pPr>
            <a:r>
              <a:rPr lang="en-US" dirty="0"/>
              <a:t>Hypothermia</a:t>
            </a:r>
          </a:p>
          <a:p>
            <a:pPr marL="457200" indent="-457200">
              <a:buAutoNum type="alphaUcParenR"/>
            </a:pPr>
            <a:r>
              <a:rPr lang="en-US" dirty="0"/>
              <a:t>Avian Impact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57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Choice:</a:t>
            </a:r>
          </a:p>
          <a:p>
            <a:r>
              <a:rPr lang="en-US" dirty="0"/>
              <a:t>What material was </a:t>
            </a:r>
            <a:r>
              <a:rPr lang="en-US" dirty="0" err="1"/>
              <a:t>Loud’s</a:t>
            </a:r>
            <a:r>
              <a:rPr lang="en-US" dirty="0"/>
              <a:t> pen meant to write on?</a:t>
            </a:r>
          </a:p>
          <a:p>
            <a:pPr marL="457200" indent="-457200">
              <a:buAutoNum type="alphaUcParenR"/>
            </a:pPr>
            <a:r>
              <a:rPr lang="en-US" dirty="0"/>
              <a:t>Canvas</a:t>
            </a:r>
          </a:p>
          <a:p>
            <a:pPr marL="457200" indent="-457200">
              <a:buAutoNum type="alphaUcParenR"/>
            </a:pPr>
            <a:r>
              <a:rPr lang="en-US" dirty="0"/>
              <a:t>Leather</a:t>
            </a:r>
          </a:p>
          <a:p>
            <a:pPr marL="457200" indent="-457200">
              <a:buAutoNum type="alphaUcParenR"/>
            </a:pPr>
            <a:r>
              <a:rPr lang="en-US" dirty="0"/>
              <a:t>A11 Letter Paper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798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Choice:</a:t>
            </a:r>
          </a:p>
          <a:p>
            <a:r>
              <a:rPr lang="en-US" dirty="0"/>
              <a:t>What unit did Herrera work in during his time as a soldier?</a:t>
            </a:r>
          </a:p>
          <a:p>
            <a:pPr marL="457200" indent="-457200">
              <a:buAutoNum type="alphaUcParenR"/>
            </a:pPr>
            <a:r>
              <a:rPr lang="en-US" dirty="0"/>
              <a:t>Land, Air, and Sea Division</a:t>
            </a:r>
          </a:p>
          <a:p>
            <a:pPr marL="457200" indent="-457200">
              <a:buAutoNum type="alphaUcParenR"/>
            </a:pPr>
            <a:r>
              <a:rPr lang="en-US" dirty="0"/>
              <a:t>Hot-Air Balloon</a:t>
            </a:r>
          </a:p>
          <a:p>
            <a:pPr marL="457200" indent="-457200">
              <a:buAutoNum type="alphaUcParenR"/>
            </a:pPr>
            <a:r>
              <a:rPr lang="en-US" dirty="0"/>
              <a:t>Infantry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40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Revistar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Extended Response:</a:t>
            </a:r>
          </a:p>
          <a:p>
            <a:r>
              <a:rPr lang="en-US" dirty="0"/>
              <a:t>Do you think the ballpoint pen or the spacesuit has had a bigger impact on human history? Why do you think that?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08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Introducci</a:t>
            </a:r>
            <a:r>
              <a:rPr lang="en-US" dirty="0" err="1">
                <a:latin typeface="Gill Sans Nova Light" panose="020B0302020104020203" pitchFamily="34" charset="0"/>
              </a:rPr>
              <a:t>ó</a:t>
            </a:r>
            <a:r>
              <a:rPr lang="en-US" dirty="0" err="1"/>
              <a:t>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an ink pen and a spacesuit have in common?</a:t>
            </a:r>
          </a:p>
          <a:p>
            <a:r>
              <a:rPr lang="en-US" dirty="0"/>
              <a:t>They’re all inventions from Spanish speaking countries!</a:t>
            </a:r>
          </a:p>
          <a:p>
            <a:r>
              <a:rPr lang="en-US" dirty="0"/>
              <a:t>Not only that, but they are inventions that changed the course of human history.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Baskerville Old Face" panose="02020602080505020303" pitchFamily="18" charset="77"/>
                <a:cs typeface="Calibri Light"/>
              </a:rPr>
              <a:t>Agenda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Introducción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El </a:t>
            </a: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Bolígrafo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El </a:t>
            </a: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Traje</a:t>
            </a:r>
            <a:r>
              <a:rPr lang="en-US" sz="2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de </a:t>
            </a: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Astronauta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Revistar</a:t>
            </a:r>
            <a:endParaRPr lang="en-US" sz="2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  <a:p>
            <a:endParaRPr lang="en-US" dirty="0">
              <a:solidFill>
                <a:schemeClr val="accent3"/>
              </a:solidFill>
              <a:latin typeface="Gill Sans Nova Light" panose="020B0302020104020203" pitchFamily="34" charset="0"/>
              <a:cs typeface="Calibri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El </a:t>
            </a:r>
            <a:r>
              <a:rPr lang="en-US" sz="4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Bolígrafo</a:t>
            </a:r>
            <a:endParaRPr lang="en-US" sz="4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Ballpoint Pen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El </a:t>
            </a:r>
            <a:r>
              <a:rPr lang="en-US" sz="4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Bolígrafo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and When?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758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1938, a Hungarian man living in Argentina named László </a:t>
            </a:r>
            <a:r>
              <a:rPr lang="en-US" dirty="0" err="1"/>
              <a:t>Bíró</a:t>
            </a:r>
            <a:r>
              <a:rPr lang="en-US" dirty="0"/>
              <a:t> filed a patent for the first modern ballpoint pen with the help of his brother </a:t>
            </a:r>
            <a:r>
              <a:rPr lang="en-US" dirty="0" err="1"/>
              <a:t>György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3547701"/>
            <a:ext cx="5065776" cy="448056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3977469"/>
            <a:ext cx="5065776" cy="5688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László</a:t>
            </a:r>
            <a:r>
              <a:rPr lang="en-US" b="1" dirty="0"/>
              <a:t> </a:t>
            </a:r>
            <a:r>
              <a:rPr lang="en-US" dirty="0"/>
              <a:t>worked as a newspaper editor and was constantly combating the ink drying on his fountain pens.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71A7D13-2822-11D0-1023-9B36FA3109B8}"/>
              </a:ext>
            </a:extLst>
          </p:cNvPr>
          <p:cNvSpPr txBox="1">
            <a:spLocks/>
          </p:cNvSpPr>
          <p:nvPr/>
        </p:nvSpPr>
        <p:spPr>
          <a:xfrm>
            <a:off x="6356554" y="4558428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How?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CC82120-4BD6-59E5-5AEC-1A2C9EAB2528}"/>
              </a:ext>
            </a:extLst>
          </p:cNvPr>
          <p:cNvSpPr txBox="1">
            <a:spLocks/>
          </p:cNvSpPr>
          <p:nvPr/>
        </p:nvSpPr>
        <p:spPr>
          <a:xfrm>
            <a:off x="6356554" y="4988195"/>
            <a:ext cx="5065776" cy="119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To develop what we now know as the ballpoint pen, László started with the design of man named John J. Loud.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Loud had created and briefly held a patent for the ‘first’ ballpoint pen, but it was a tool intended for writing on leather and his patent elapsed because it didn’t survive in the market. </a:t>
            </a:r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latin typeface="Baskerville Old Face" panose="02020602080505020303" pitchFamily="18" charset="77"/>
              </a:rPr>
              <a:t>What’s so tough about making a pen?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AC05D-560D-1665-8879-549C0B4ED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cs typeface="Calibri"/>
              </a:rPr>
              <a:t>The biggest challenge in designing the ballpoint pen had very little to do with the pen itself, it was the ink.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solidFill>
                  <a:schemeClr val="accent3"/>
                </a:solidFill>
                <a:cs typeface="Calibri"/>
              </a:rPr>
              <a:t>At the time, ink was made with water and kept in inkwells. This type of ink dried quickly and storing a meaningful amount inside a pen was difficult as it was much thinner.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Calibri"/>
              </a:rPr>
              <a:t>The biggest innovation </a:t>
            </a:r>
            <a:r>
              <a:rPr lang="en-US" sz="1600" dirty="0"/>
              <a:t>László</a:t>
            </a:r>
            <a:r>
              <a:rPr lang="en-US" sz="1600" dirty="0">
                <a:cs typeface="Calibri"/>
              </a:rPr>
              <a:t> made was not actually the pen, but a paste-based ink!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Calibri"/>
              </a:rPr>
              <a:t>Ink made from paste took longer to dry and due to its viscosity, was much easier to store within the frame of the pen.</a:t>
            </a:r>
            <a:endParaRPr lang="en-US" sz="1600" dirty="0">
              <a:solidFill>
                <a:schemeClr val="accent3"/>
              </a:solidFill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753343-82B8-838D-9717-1489C68963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2" name="Picture 41" descr="A person holding glasses and cigarette&#10;&#10;Description automatically generated with low confidence">
            <a:extLst>
              <a:ext uri="{FF2B5EF4-FFF2-40B4-BE49-F238E27FC236}">
                <a16:creationId xmlns:a16="http://schemas.microsoft.com/office/drawing/2014/main" id="{14E46AE7-46DA-ABB3-FA37-67C3C791E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061" y="534916"/>
            <a:ext cx="4442927" cy="3415500"/>
          </a:xfrm>
          <a:prstGeom prst="rect">
            <a:avLst/>
          </a:prstGeom>
        </p:spPr>
      </p:pic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2AB3B4CF-08ED-0DA8-9E6A-398B8A32C3D2}"/>
              </a:ext>
            </a:extLst>
          </p:cNvPr>
          <p:cNvSpPr txBox="1">
            <a:spLocks/>
          </p:cNvSpPr>
          <p:nvPr/>
        </p:nvSpPr>
        <p:spPr>
          <a:xfrm>
            <a:off x="1314061" y="4155689"/>
            <a:ext cx="4442927" cy="75878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Pictured Above: László </a:t>
            </a:r>
            <a:r>
              <a:rPr lang="en-US" sz="1600" dirty="0" err="1"/>
              <a:t>Bíró</a:t>
            </a: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Photo Credited to Dayspring Pens </a:t>
            </a:r>
          </a:p>
        </p:txBody>
      </p:sp>
      <p:pic>
        <p:nvPicPr>
          <p:cNvPr id="48" name="Picture 47" descr="A picture containing text, sketch, drawing, handwriting&#10;&#10;Description automatically generated">
            <a:extLst>
              <a:ext uri="{FF2B5EF4-FFF2-40B4-BE49-F238E27FC236}">
                <a16:creationId xmlns:a16="http://schemas.microsoft.com/office/drawing/2014/main" id="{43D9057E-E89E-2672-5A27-DDB79AE45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6864"/>
            <a:ext cx="2467388" cy="3624182"/>
          </a:xfrm>
          <a:prstGeom prst="rect">
            <a:avLst/>
          </a:prstGeom>
        </p:spPr>
      </p:pic>
      <p:pic>
        <p:nvPicPr>
          <p:cNvPr id="50" name="Picture 49" descr="A picture containing text, sketch, drawing, diagram&#10;&#10;Description automatically generated">
            <a:extLst>
              <a:ext uri="{FF2B5EF4-FFF2-40B4-BE49-F238E27FC236}">
                <a16:creationId xmlns:a16="http://schemas.microsoft.com/office/drawing/2014/main" id="{DEED2AAB-AC9A-9A4F-C988-BC5337B117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3388" y="1936864"/>
            <a:ext cx="2482565" cy="3624182"/>
          </a:xfrm>
          <a:prstGeom prst="rect">
            <a:avLst/>
          </a:prstGeom>
        </p:spPr>
      </p:pic>
      <p:sp>
        <p:nvSpPr>
          <p:cNvPr id="51" name="Content Placeholder 3">
            <a:extLst>
              <a:ext uri="{FF2B5EF4-FFF2-40B4-BE49-F238E27FC236}">
                <a16:creationId xmlns:a16="http://schemas.microsoft.com/office/drawing/2014/main" id="{9256E564-56C1-CC30-5964-874D7CF0564A}"/>
              </a:ext>
            </a:extLst>
          </p:cNvPr>
          <p:cNvSpPr txBox="1">
            <a:spLocks/>
          </p:cNvSpPr>
          <p:nvPr/>
        </p:nvSpPr>
        <p:spPr>
          <a:xfrm>
            <a:off x="6096000" y="534916"/>
            <a:ext cx="4442927" cy="75878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Pictured Left: </a:t>
            </a:r>
            <a:r>
              <a:rPr lang="en-US" sz="1600" dirty="0" err="1"/>
              <a:t>Loud’s</a:t>
            </a:r>
            <a:r>
              <a:rPr lang="en-US" sz="1600" dirty="0"/>
              <a:t> Original Patent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Pictured Right: </a:t>
            </a:r>
            <a:r>
              <a:rPr lang="en-US" sz="1600" dirty="0" err="1"/>
              <a:t>Bíró’s</a:t>
            </a:r>
            <a:r>
              <a:rPr lang="en-US" sz="1600" dirty="0"/>
              <a:t> Patent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- Photo Credited to U.S. Patent Office </a:t>
            </a:r>
          </a:p>
        </p:txBody>
      </p:sp>
    </p:spTree>
    <p:extLst>
      <p:ext uri="{BB962C8B-B14F-4D97-AF65-F5344CB8AC3E}">
        <p14:creationId xmlns:p14="http://schemas.microsoft.com/office/powerpoint/2010/main" val="227683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E564-4283-8AE2-ADD2-7B3FFCFA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Certainly, when I was a kid, I wanted to wear a spacesuit.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A47ED29-D9DA-9DC6-8B43-80EC2A2E5B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FA000-38C2-F344-E543-424833904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Former Astronaut, Julie Payette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B634FAD-36DD-9FB0-7030-266A29178C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980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4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El </a:t>
            </a:r>
            <a:r>
              <a:rPr lang="en-US" sz="4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Traje</a:t>
            </a:r>
            <a:r>
              <a:rPr lang="en-US" sz="4400" dirty="0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 de </a:t>
            </a:r>
            <a:r>
              <a:rPr lang="en-US" sz="4400" dirty="0" err="1">
                <a:solidFill>
                  <a:schemeClr val="accent3"/>
                </a:solidFill>
                <a:latin typeface="Gill Sans Nova Light" panose="020B0302020104020203" pitchFamily="34" charset="0"/>
                <a:cs typeface="Gill Sans Light" panose="020B0302020104020203" pitchFamily="34" charset="-79"/>
              </a:rPr>
              <a:t>Astronauta</a:t>
            </a:r>
            <a:endParaRPr lang="en-US" sz="4400" dirty="0">
              <a:solidFill>
                <a:schemeClr val="accent3"/>
              </a:solidFill>
              <a:latin typeface="Gill Sans Nova Light" panose="020B0302020104020203" pitchFamily="34" charset="0"/>
              <a:cs typeface="Gill Sans Light" panose="020B0302020104020203" pitchFamily="34" charset="-79"/>
            </a:endParaRP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260655"/>
            <a:ext cx="5065776" cy="448056"/>
          </a:xfrm>
        </p:spPr>
        <p:txBody>
          <a:bodyPr/>
          <a:lstStyle/>
          <a:p>
            <a:r>
              <a:rPr lang="en-US" dirty="0"/>
              <a:t>Who and When?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08711"/>
            <a:ext cx="5065776" cy="758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Surprisingly, what we refer to as the first ‘spacesuit’ was made in 1928 by Emilio Herrera.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3138479"/>
            <a:ext cx="5065776" cy="448056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3568247"/>
            <a:ext cx="5065776" cy="56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Herrera was an engineer in the Spanish military and worked specifically with hot-air balloons. After the war, he made it a goal to successfully and safely reach the stratosphere. Prior to Herrera, an attempt was made by Spanish aeronauts but resulted in the death of the crew due to asphyxiation.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771A7D13-2822-11D0-1023-9B36FA3109B8}"/>
              </a:ext>
            </a:extLst>
          </p:cNvPr>
          <p:cNvSpPr txBox="1">
            <a:spLocks/>
          </p:cNvSpPr>
          <p:nvPr/>
        </p:nvSpPr>
        <p:spPr>
          <a:xfrm>
            <a:off x="6289612" y="4626047"/>
            <a:ext cx="5065776" cy="448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8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How?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0CC82120-4BD6-59E5-5AEC-1A2C9EAB2528}"/>
              </a:ext>
            </a:extLst>
          </p:cNvPr>
          <p:cNvSpPr txBox="1">
            <a:spLocks/>
          </p:cNvSpPr>
          <p:nvPr/>
        </p:nvSpPr>
        <p:spPr>
          <a:xfrm>
            <a:off x="6289612" y="5055814"/>
            <a:ext cx="5065776" cy="11904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73292A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four threats at high altitude are hypothermia, depressurization or the “bends”, asphyxiation, and radiation. To defend against these, Herrera constructed a suit that incorporated multiple special-purpose layers: wool for insulation, rubber for pressure, steel enforced fabric for durability, silver for heat dissipation, and finally aluminum and glass for radiation </a:t>
            </a:r>
          </a:p>
        </p:txBody>
      </p:sp>
    </p:spTree>
    <p:extLst>
      <p:ext uri="{BB962C8B-B14F-4D97-AF65-F5344CB8AC3E}">
        <p14:creationId xmlns:p14="http://schemas.microsoft.com/office/powerpoint/2010/main" val="419288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{260BEBB3-B2B7-45DD-ADEC-358CFF88A3EC}tf56410444_win32</Template>
  <TotalTime>441</TotalTime>
  <Words>671</Words>
  <Application>Microsoft Office PowerPoint</Application>
  <PresentationFormat>Widescreen</PresentationFormat>
  <Paragraphs>89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Los Inventos Tecnólogicos en España y Hispanoamérica</vt:lpstr>
      <vt:lpstr>Introducción</vt:lpstr>
      <vt:lpstr>Agenda</vt:lpstr>
      <vt:lpstr>El Bolígrafo</vt:lpstr>
      <vt:lpstr>El Bolígrafo</vt:lpstr>
      <vt:lpstr>What’s so tough about making a pen? </vt:lpstr>
      <vt:lpstr>PowerPoint Presentation</vt:lpstr>
      <vt:lpstr>Certainly, when I was a kid, I wanted to wear a spacesuit.</vt:lpstr>
      <vt:lpstr>El Traje de Astronauta</vt:lpstr>
      <vt:lpstr>PowerPoint Presentation</vt:lpstr>
      <vt:lpstr>Gracias por su Atención!</vt:lpstr>
      <vt:lpstr>Revistar</vt:lpstr>
      <vt:lpstr>Revistar</vt:lpstr>
      <vt:lpstr>Revistar</vt:lpstr>
      <vt:lpstr>Revistar</vt:lpstr>
      <vt:lpstr>Revistar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Inventos Tecnólogicos en España y Hispanoamérica</dc:title>
  <dc:creator>Guarino, Connor</dc:creator>
  <cp:lastModifiedBy>Guarino, Connor</cp:lastModifiedBy>
  <cp:revision>1</cp:revision>
  <dcterms:created xsi:type="dcterms:W3CDTF">2023-06-09T19:55:07Z</dcterms:created>
  <dcterms:modified xsi:type="dcterms:W3CDTF">2023-06-10T03:16:37Z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