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8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85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9" autoAdjust="0"/>
  </p:normalViewPr>
  <p:slideViewPr>
    <p:cSldViewPr snapToGrid="0">
      <p:cViewPr varScale="1">
        <p:scale>
          <a:sx n="120" d="100"/>
          <a:sy n="120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3C28F-DF75-460E-85B6-9C904E5514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6E13-0E4F-455D-9BF0-ACB6009E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worksheet builder</a:t>
            </a:r>
          </a:p>
          <a:p>
            <a:endParaRPr lang="en-US" dirty="0"/>
          </a:p>
          <a:p>
            <a:r>
              <a:rPr lang="en-US" dirty="0"/>
              <a:t>DEMO: Histogram</a:t>
            </a:r>
          </a:p>
          <a:p>
            <a:endParaRPr lang="en-US" dirty="0"/>
          </a:p>
          <a:p>
            <a:r>
              <a:rPr lang="en-US" dirty="0"/>
              <a:t>DEMO: Heatmap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20073-7711-4927-972C-77CF97D414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8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JPSmith/TableauWorkshop" TargetMode="External"/><Relationship Id="rId2" Type="http://schemas.openxmlformats.org/officeDocument/2006/relationships/hyperlink" Target="https://docs.google.com/spreadsheets/d/1hHHLWeLllVgsSZhWZxo_qXuINRnEBnDc7UaCCiXysys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JPSmith/TableauWorkshop" TargetMode="External"/><Relationship Id="rId2" Type="http://schemas.openxmlformats.org/officeDocument/2006/relationships/hyperlink" Target="https://docs.google.com/spreadsheets/d/1hHHLWeLllVgsSZhWZxo_qXuINRnEBnDc7UaCCiXysys/edit?usp=sharing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idy-data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derast.github.io/nhanes_explore/#(7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connor.jp.smith#!/vizhome/AHRQT01MethodsPilot-PacificNorthwestEPCV2_1/NonpharmacologicalInterventionsforPa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AHRQT01MethodsPilot-PacificNorthwestEPCV2_1/GuidedComparison?:embed=y&amp;:display_count=yes&amp;:origin=viz_share_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cademic/teaching/course-licenses" TargetMode="External"/><Relationship Id="rId2" Type="http://schemas.openxmlformats.org/officeDocument/2006/relationships/hyperlink" Target="https://www.tableau.com/academic/stud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academic/teach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support/certification/director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products/pre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xtensiongallery.tableau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ffectivehealthcare.ahrq.gov/search?f%5B0%5D=field_product_type%3Aresearch_report&amp;f%5B1%5D=field_product_type%3Asystematic_review&amp;f%5B2%5D=field_product_type%3Atechnical_brief&amp;f%5B3%5D=field_product_type%3Awhite_paper&amp;f%5B4%5D=field_product_type%3Amethods_guide_chapter&amp;sort_by=field_product_pub_date" TargetMode="External"/><Relationship Id="rId2" Type="http://schemas.openxmlformats.org/officeDocument/2006/relationships/hyperlink" Target="https://public.tableau.com/profile/connor.jp.smith#!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23970/AHRQEPCMETHENGAGEIMPROVING.%C2%A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phics.stanford.edu/papers/polaris_extended/polari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about/blog/2016/7/if-i-were-new-tableau-again-3-things-no-one-told-me-56368?__src=liftigniter&amp;__widget=learn-recs-li&amp;li_source=LI&amp;li_medium=learn-recs-l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gall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Smith</a:t>
            </a:r>
          </a:p>
        </p:txBody>
      </p:sp>
    </p:spTree>
    <p:extLst>
      <p:ext uri="{BB962C8B-B14F-4D97-AF65-F5344CB8AC3E}">
        <p14:creationId xmlns:p14="http://schemas.microsoft.com/office/powerpoint/2010/main" val="1233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Tableau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https://public.tableau.com/en-us/s/download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Data into Tableau Public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Sheets</a:t>
            </a:r>
          </a:p>
          <a:p>
            <a:pPr lvl="1"/>
            <a:r>
              <a:rPr lang="en-US" dirty="0"/>
              <a:t>Can directly connect to Google Sheets</a:t>
            </a:r>
          </a:p>
          <a:p>
            <a:pPr lvl="2"/>
            <a:r>
              <a:rPr lang="en-US" u="sng" dirty="0">
                <a:hlinkClick r:id="rId2"/>
              </a:rPr>
              <a:t>https://docs.google.com/spreadsheets/d/1hHHLWeLllVgsSZhWZxo_qXuINRnEBnDc7UaCCiXysys/edit?usp=sharing</a:t>
            </a:r>
            <a:endParaRPr lang="en-US" u="sng" dirty="0"/>
          </a:p>
          <a:p>
            <a:r>
              <a:rPr lang="en-US" dirty="0"/>
              <a:t>Using a downloaded file</a:t>
            </a:r>
          </a:p>
          <a:p>
            <a:pPr lvl="1"/>
            <a:r>
              <a:rPr lang="en-US" dirty="0"/>
              <a:t>GitHub</a:t>
            </a:r>
          </a:p>
          <a:p>
            <a:pPr lvl="2"/>
            <a:r>
              <a:rPr lang="en-US" u="sng" dirty="0">
                <a:hlinkClick r:id="rId3"/>
              </a:rPr>
              <a:t>https://github.com/ConnorJPSmith/TableauWorkshop</a:t>
            </a:r>
            <a:endParaRPr lang="en-US" u="sng" dirty="0"/>
          </a:p>
          <a:p>
            <a:r>
              <a:rPr lang="en-US" dirty="0"/>
              <a:t>Other options</a:t>
            </a:r>
          </a:p>
          <a:p>
            <a:pPr lvl="1"/>
            <a:r>
              <a:rPr lang="en-US" dirty="0"/>
              <a:t>Database Connections (SQL Server, MySQL, etc.)</a:t>
            </a:r>
          </a:p>
          <a:p>
            <a:pPr lvl="1"/>
            <a:r>
              <a:rPr lang="en-US" dirty="0"/>
              <a:t>Data Files (SAS, R, etc.)</a:t>
            </a:r>
          </a:p>
        </p:txBody>
      </p:sp>
    </p:spTree>
    <p:extLst>
      <p:ext uri="{BB962C8B-B14F-4D97-AF65-F5344CB8AC3E}">
        <p14:creationId xmlns:p14="http://schemas.microsoft.com/office/powerpoint/2010/main" val="411918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Connect to your data (5 mins)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Connect to Google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 the </a:t>
            </a:r>
            <a:r>
              <a:rPr lang="en-US" b="1" dirty="0"/>
              <a:t>To a Server</a:t>
            </a:r>
            <a:r>
              <a:rPr lang="en-US" dirty="0"/>
              <a:t> section, click </a:t>
            </a:r>
            <a:r>
              <a:rPr lang="en-US" b="1" dirty="0"/>
              <a:t>Google Sheets</a:t>
            </a:r>
            <a:r>
              <a:rPr lang="en-US" dirty="0"/>
              <a:t> (it may be under </a:t>
            </a:r>
            <a:r>
              <a:rPr lang="en-US" b="1" dirty="0"/>
              <a:t>More…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 Google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URL, click </a:t>
            </a:r>
            <a:r>
              <a:rPr lang="en-US" b="1" dirty="0"/>
              <a:t>Search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https://docs.google.com/spreadsheets/d/1hHHLWeLllVgsSZhWZxo_qXuINRnEBnDc7UaCCiXysys/edit?usp=sharing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Connect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Download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from Google Sheets or GitHub</a:t>
            </a:r>
          </a:p>
          <a:p>
            <a:pPr lvl="1"/>
            <a:r>
              <a:rPr lang="en-US" dirty="0">
                <a:hlinkClick r:id="rId2"/>
              </a:rPr>
              <a:t>https://docs.google.com/spreadsheets/d/1hHHLWeLllVgsSZhWZxo_qXuINRnEBnDc7UaCCiXysys/edit?usp=sharing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https://github.com/ConnorJPSmith/TableauWorkshop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to </a:t>
            </a:r>
            <a:r>
              <a:rPr lang="en-US" b="1" dirty="0" err="1"/>
              <a:t>To</a:t>
            </a:r>
            <a:r>
              <a:rPr lang="en-US" b="1" dirty="0"/>
              <a:t> a File</a:t>
            </a:r>
            <a:r>
              <a:rPr lang="en-US" dirty="0"/>
              <a:t> section, click </a:t>
            </a:r>
            <a:r>
              <a:rPr lang="en-US" b="1" dirty="0"/>
              <a:t>Microsoft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file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3872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Data: Not just for R!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047875"/>
            <a:ext cx="10607040" cy="3314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36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https://r4ds.had.co.nz/tidy-data.html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4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</a:t>
            </a:r>
            <a:r>
              <a:rPr lang="en-US" dirty="0"/>
              <a:t>ational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A</a:t>
            </a:r>
            <a:r>
              <a:rPr lang="en-US" dirty="0"/>
              <a:t>nd </a:t>
            </a:r>
            <a:r>
              <a:rPr lang="en-US" b="1" dirty="0"/>
              <a:t>N</a:t>
            </a:r>
            <a:r>
              <a:rPr lang="en-US" dirty="0"/>
              <a:t>utrition </a:t>
            </a:r>
            <a:r>
              <a:rPr lang="en-US" b="1" dirty="0"/>
              <a:t>E</a:t>
            </a:r>
            <a:r>
              <a:rPr lang="en-US" dirty="0"/>
              <a:t>xamination </a:t>
            </a:r>
            <a:r>
              <a:rPr lang="en-US" b="1" dirty="0"/>
              <a:t>S</a:t>
            </a:r>
            <a:r>
              <a:rPr lang="en-US" dirty="0"/>
              <a:t>urvey</a:t>
            </a:r>
          </a:p>
          <a:p>
            <a:r>
              <a:rPr lang="en-US" dirty="0"/>
              <a:t>Assess health/nutritional status of adults/children in the United States</a:t>
            </a:r>
          </a:p>
          <a:p>
            <a:r>
              <a:rPr lang="en-US" dirty="0"/>
              <a:t>Types of Survey Questions:</a:t>
            </a:r>
          </a:p>
          <a:p>
            <a:pPr lvl="1"/>
            <a:r>
              <a:rPr lang="en-US" i="1" dirty="0"/>
              <a:t>Demographic (Age, Race, Gender, many more…)</a:t>
            </a:r>
          </a:p>
          <a:p>
            <a:pPr lvl="1"/>
            <a:r>
              <a:rPr lang="en-US" i="1" dirty="0"/>
              <a:t>Socioeconomic (Marriage Status, Household Income, Education)</a:t>
            </a:r>
          </a:p>
          <a:p>
            <a:pPr lvl="1"/>
            <a:r>
              <a:rPr lang="en-US" i="1" dirty="0"/>
              <a:t>Dietary (Foods consumed, dietary supplements)</a:t>
            </a:r>
          </a:p>
          <a:p>
            <a:pPr lvl="1"/>
            <a:r>
              <a:rPr lang="en-US" i="1" dirty="0"/>
              <a:t>Health (Body Mass Index, Sleep Trouble, Depression)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91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</a:t>
            </a:r>
            <a:r>
              <a:rPr lang="en-US" dirty="0">
                <a:hlinkClick r:id="rId2"/>
              </a:rPr>
              <a:t>https://laderast.github.io/nhanes_explore/#(7)</a:t>
            </a:r>
            <a:r>
              <a:rPr lang="en-US" dirty="0"/>
              <a:t>, Ted Laderas</a:t>
            </a:r>
          </a:p>
        </p:txBody>
      </p:sp>
    </p:spTree>
    <p:extLst>
      <p:ext uri="{BB962C8B-B14F-4D97-AF65-F5344CB8AC3E}">
        <p14:creationId xmlns:p14="http://schemas.microsoft.com/office/powerpoint/2010/main" val="16586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Primary Sheet, all others connect to this one</a:t>
            </a:r>
          </a:p>
          <a:p>
            <a:r>
              <a:rPr lang="en-US" dirty="0" err="1"/>
              <a:t>HealthVariables</a:t>
            </a:r>
            <a:endParaRPr lang="en-US" dirty="0"/>
          </a:p>
          <a:p>
            <a:r>
              <a:rPr lang="en-US" dirty="0" err="1"/>
              <a:t>LifestyleVariables</a:t>
            </a:r>
            <a:endParaRPr lang="en-US" dirty="0"/>
          </a:p>
          <a:p>
            <a:r>
              <a:rPr lang="en-US" dirty="0" err="1"/>
              <a:t>PhysicalMeasurements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757420"/>
            <a:ext cx="4937125" cy="2200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1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Build our Dataset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Data Source</a:t>
            </a:r>
            <a:r>
              <a:rPr lang="en-US" dirty="0"/>
              <a:t> Tab, drag </a:t>
            </a:r>
            <a:r>
              <a:rPr lang="en-US" b="1" dirty="0"/>
              <a:t>Demographics</a:t>
            </a:r>
            <a:r>
              <a:rPr lang="en-US" dirty="0"/>
              <a:t> into the blank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 each additional sheet onto space, linking to </a:t>
            </a:r>
            <a:r>
              <a:rPr lang="en-US" b="1" dirty="0"/>
              <a:t>Demographics</a:t>
            </a:r>
            <a:r>
              <a:rPr lang="en-US" dirty="0"/>
              <a:t> using </a:t>
            </a:r>
            <a:r>
              <a:rPr lang="en-US" b="1" dirty="0"/>
              <a:t>Inner Joins</a:t>
            </a:r>
            <a:r>
              <a:rPr lang="en-US" dirty="0"/>
              <a:t> </a:t>
            </a:r>
          </a:p>
        </p:txBody>
      </p:sp>
      <p:pic>
        <p:nvPicPr>
          <p:cNvPr id="5" name="DD621B61-2A70-4A07-A88F-79B0D65277D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52712" y="3223161"/>
            <a:ext cx="6886575" cy="3314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0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Exploration/Configuration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pane is useful for:</a:t>
            </a:r>
          </a:p>
          <a:p>
            <a:pPr lvl="1"/>
            <a:r>
              <a:rPr lang="en-US" dirty="0"/>
              <a:t>Viewing snapshot of our data</a:t>
            </a:r>
          </a:p>
          <a:p>
            <a:pPr lvl="1"/>
            <a:r>
              <a:rPr lang="en-US" dirty="0"/>
              <a:t>Modifying our data</a:t>
            </a:r>
          </a:p>
          <a:p>
            <a:pPr lvl="1"/>
            <a:r>
              <a:rPr lang="en-US" dirty="0"/>
              <a:t>Confirming our dataset was synthesized correctly</a:t>
            </a:r>
          </a:p>
          <a:p>
            <a:endParaRPr lang="en-US" dirty="0"/>
          </a:p>
          <a:p>
            <a:r>
              <a:rPr lang="en-US" dirty="0"/>
              <a:t>Things it can’t do:</a:t>
            </a:r>
          </a:p>
          <a:p>
            <a:pPr lvl="1"/>
            <a:r>
              <a:rPr lang="en-US" dirty="0"/>
              <a:t>Replace NA with nulls </a:t>
            </a:r>
            <a:r>
              <a:rPr lang="en-US" i="1" dirty="0" err="1"/>
              <a:t>en</a:t>
            </a:r>
            <a:r>
              <a:rPr lang="en-US" i="1" dirty="0"/>
              <a:t> masse</a:t>
            </a:r>
          </a:p>
          <a:p>
            <a:pPr lvl="2"/>
            <a:r>
              <a:rPr lang="en-US" i="1" dirty="0"/>
              <a:t>Do this ahead of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21767" y="2591693"/>
            <a:ext cx="3160696" cy="310526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u="sng" dirty="0"/>
              <a:t>Modifications to Fields:</a:t>
            </a:r>
          </a:p>
          <a:p>
            <a:pPr lvl="1"/>
            <a:r>
              <a:rPr lang="en-US" dirty="0"/>
              <a:t>Rename </a:t>
            </a:r>
          </a:p>
          <a:p>
            <a:pPr lvl="1"/>
            <a:r>
              <a:rPr lang="en-US" dirty="0"/>
              <a:t>Hide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i="1" dirty="0"/>
              <a:t>Creating Calculated Fields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i="1" dirty="0"/>
              <a:t>Geographic Type</a:t>
            </a:r>
          </a:p>
          <a:p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7D8C1E9-CC1C-47E2-A235-949D2E78DD12}"/>
              </a:ext>
            </a:extLst>
          </p:cNvPr>
          <p:cNvCxnSpPr>
            <a:endCxn id="6" idx="1"/>
          </p:cNvCxnSpPr>
          <p:nvPr/>
        </p:nvCxnSpPr>
        <p:spPr>
          <a:xfrm>
            <a:off x="3326732" y="2646947"/>
            <a:ext cx="3595035" cy="1497376"/>
          </a:xfrm>
          <a:prstGeom prst="bentConnector3">
            <a:avLst>
              <a:gd name="adj1" fmla="val 80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EXERCISE: Modify our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135E7C-1617-43F8-9CC2-55D816856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355159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5E23EA-749D-419A-9F65-E351AA64F39C}"/>
              </a:ext>
            </a:extLst>
          </p:cNvPr>
          <p:cNvSpPr/>
          <p:nvPr/>
        </p:nvSpPr>
        <p:spPr>
          <a:xfrm>
            <a:off x="3304309" y="2578330"/>
            <a:ext cx="4800600" cy="31851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327-1000-488A-A2B2-680AB65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build on each other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76017-76C2-47ED-93C3-89D2EA70E589}"/>
              </a:ext>
            </a:extLst>
          </p:cNvPr>
          <p:cNvSpPr/>
          <p:nvPr/>
        </p:nvSpPr>
        <p:spPr>
          <a:xfrm>
            <a:off x="3609112" y="3172690"/>
            <a:ext cx="2175161" cy="23067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8937B-6B90-4613-B280-7C54973BDC3E}"/>
              </a:ext>
            </a:extLst>
          </p:cNvPr>
          <p:cNvSpPr/>
          <p:nvPr/>
        </p:nvSpPr>
        <p:spPr>
          <a:xfrm>
            <a:off x="3830782" y="3803073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8178C-0044-4E70-B274-D1BC7CA78AD2}"/>
              </a:ext>
            </a:extLst>
          </p:cNvPr>
          <p:cNvSpPr/>
          <p:nvPr/>
        </p:nvSpPr>
        <p:spPr>
          <a:xfrm>
            <a:off x="3830782" y="4587240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6590-70BD-4AC5-8F64-22ED704EF7C3}"/>
              </a:ext>
            </a:extLst>
          </p:cNvPr>
          <p:cNvSpPr/>
          <p:nvPr/>
        </p:nvSpPr>
        <p:spPr>
          <a:xfrm>
            <a:off x="6061363" y="3803073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20407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covering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Getting your Data</a:t>
            </a:r>
          </a:p>
          <a:p>
            <a:r>
              <a:rPr lang="en-US" dirty="0"/>
              <a:t>Building your Dataset</a:t>
            </a:r>
          </a:p>
          <a:p>
            <a:r>
              <a:rPr lang="en-US" dirty="0"/>
              <a:t>EDA/Configuration</a:t>
            </a:r>
          </a:p>
          <a:p>
            <a:r>
              <a:rPr lang="en-US" dirty="0"/>
              <a:t>Tableau Elements</a:t>
            </a:r>
          </a:p>
          <a:p>
            <a:pPr lvl="1"/>
            <a:r>
              <a:rPr lang="en-US" dirty="0"/>
              <a:t>Worksheets</a:t>
            </a:r>
          </a:p>
          <a:p>
            <a:pPr lvl="1"/>
            <a:r>
              <a:rPr lang="en-US" dirty="0"/>
              <a:t>Dashboards</a:t>
            </a:r>
          </a:p>
          <a:p>
            <a:pPr lvl="1"/>
            <a:r>
              <a:rPr lang="en-US" dirty="0"/>
              <a:t>Stories</a:t>
            </a:r>
          </a:p>
          <a:p>
            <a:r>
              <a:rPr lang="en-US" dirty="0"/>
              <a:t>Licenses/Publishing</a:t>
            </a:r>
          </a:p>
          <a:p>
            <a:r>
              <a:rPr lang="en-US" dirty="0"/>
              <a:t>Additional Concepts</a:t>
            </a:r>
          </a:p>
        </p:txBody>
      </p:sp>
    </p:spTree>
    <p:extLst>
      <p:ext uri="{BB962C8B-B14F-4D97-AF65-F5344CB8AC3E}">
        <p14:creationId xmlns:p14="http://schemas.microsoft.com/office/powerpoint/2010/main" val="311305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Worksheets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D7FA3-22B0-4B2A-B495-1600655D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1456" y="3167149"/>
            <a:ext cx="4214552" cy="18218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pPr lvl="1"/>
            <a:r>
              <a:rPr lang="en-US" sz="2400" dirty="0"/>
              <a:t>Rows</a:t>
            </a:r>
          </a:p>
          <a:p>
            <a:pPr lvl="1"/>
            <a:r>
              <a:rPr lang="en-US" sz="2400" dirty="0"/>
              <a:t>Columns</a:t>
            </a:r>
          </a:p>
          <a:p>
            <a:pPr lvl="1"/>
            <a:r>
              <a:rPr lang="en-US" sz="2400" dirty="0"/>
              <a:t>Filters</a:t>
            </a:r>
          </a:p>
          <a:p>
            <a:pPr lvl="2"/>
            <a:r>
              <a:rPr lang="en-US" sz="1800" dirty="0"/>
              <a:t>Interactive</a:t>
            </a:r>
          </a:p>
          <a:p>
            <a:pPr lvl="2"/>
            <a:r>
              <a:rPr lang="en-US" sz="1800" dirty="0"/>
              <a:t>Hidden</a:t>
            </a:r>
          </a:p>
          <a:p>
            <a:pPr lvl="1"/>
            <a:r>
              <a:rPr lang="en-US" sz="2400" dirty="0"/>
              <a:t>Legends</a:t>
            </a:r>
          </a:p>
          <a:p>
            <a:pPr lvl="1"/>
            <a:r>
              <a:rPr lang="en-US" sz="2400" dirty="0"/>
              <a:t>Tooltips</a:t>
            </a:r>
          </a:p>
          <a:p>
            <a:pPr lvl="2"/>
            <a:r>
              <a:rPr lang="en-US" sz="1800" dirty="0"/>
              <a:t>Basic</a:t>
            </a:r>
          </a:p>
          <a:p>
            <a:pPr lvl="2"/>
            <a:r>
              <a:rPr lang="en-US" sz="1800" dirty="0"/>
              <a:t>Advanced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6DBA38E-C46A-4082-93DC-07C16833B21A}"/>
              </a:ext>
            </a:extLst>
          </p:cNvPr>
          <p:cNvSpPr txBox="1">
            <a:spLocks/>
          </p:cNvSpPr>
          <p:nvPr/>
        </p:nvSpPr>
        <p:spPr>
          <a:xfrm>
            <a:off x="3671456" y="2699172"/>
            <a:ext cx="4214552" cy="467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Elements of a Worksheet</a:t>
            </a:r>
          </a:p>
        </p:txBody>
      </p:sp>
    </p:spTree>
    <p:extLst>
      <p:ext uri="{BB962C8B-B14F-4D97-AF65-F5344CB8AC3E}">
        <p14:creationId xmlns:p14="http://schemas.microsoft.com/office/powerpoint/2010/main" val="202467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23D-3C01-40EF-A770-31F8041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Exploring our data in a Worksheet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C9D25-EEF4-40F0-B8E1-A97B3AD7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2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EXERCISE: Ask a question about the data, create a visualization to investigate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340F9-ED16-4FFA-85B8-288F97586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29957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294C-DEC6-468C-ABA6-B1C4FD4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BDE8-1D95-47D3-A1DE-5511A5AB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multiple worksheets into a comprehensive visualization</a:t>
            </a:r>
          </a:p>
          <a:p>
            <a:r>
              <a:rPr lang="en-US" dirty="0"/>
              <a:t>Allow worksheets to interact with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Wide range of formatting options</a:t>
            </a:r>
          </a:p>
          <a:p>
            <a:pPr lvl="1"/>
            <a:r>
              <a:rPr lang="en-US" dirty="0"/>
              <a:t>Fixed vs. Automatic</a:t>
            </a:r>
          </a:p>
          <a:p>
            <a:pPr lvl="1"/>
            <a:r>
              <a:rPr lang="en-US" dirty="0"/>
              <a:t>Desktop vs. Mobile</a:t>
            </a:r>
          </a:p>
        </p:txBody>
      </p:sp>
    </p:spTree>
    <p:extLst>
      <p:ext uri="{BB962C8B-B14F-4D97-AF65-F5344CB8AC3E}">
        <p14:creationId xmlns:p14="http://schemas.microsoft.com/office/powerpoint/2010/main" val="176917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F50-C15B-4EB8-A5B5-A3F592BB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Building 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807D-D4CB-4E5D-90E7-6C73215F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Dashboards:</a:t>
            </a:r>
          </a:p>
          <a:p>
            <a:r>
              <a:rPr lang="en-US" dirty="0">
                <a:hlinkClick r:id="rId3"/>
              </a:rPr>
              <a:t>https://public.tableau.com/profile/connor.jp.smith#!/vizhome/AHRQT01MethodsPilot-PacificNorthwestEPCV2_1/NonpharmacologicalInterventionsforPain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4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703D-7C48-47D8-A0B8-B4D00875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Build a Dashboard (20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B101-4EF7-432F-9BB0-3B9F7594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Create an additional Worksheet that can relate to your original</a:t>
            </a:r>
          </a:p>
          <a:p>
            <a:pPr marL="749808" lvl="1" indent="-457200"/>
            <a:r>
              <a:rPr lang="en-US" sz="2400" dirty="0"/>
              <a:t>New Worksheet can filter the old </a:t>
            </a:r>
            <a:r>
              <a:rPr lang="en-US" sz="2400" b="1" dirty="0"/>
              <a:t>OR</a:t>
            </a:r>
            <a:r>
              <a:rPr lang="en-US" sz="2400" dirty="0"/>
              <a:t> vice-versa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Create a Dashboard with your two worksheets</a:t>
            </a:r>
          </a:p>
        </p:txBody>
      </p:sp>
    </p:spTree>
    <p:extLst>
      <p:ext uri="{BB962C8B-B14F-4D97-AF65-F5344CB8AC3E}">
        <p14:creationId xmlns:p14="http://schemas.microsoft.com/office/powerpoint/2010/main" val="131799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F3ED-73C3-442E-A1B0-7FE692B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B098-55BF-4DE8-8EA5-28B0101B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save the “state” of a Dashboard or Worksheet to tell a “story”</a:t>
            </a:r>
          </a:p>
          <a:p>
            <a:r>
              <a:rPr lang="en-US" dirty="0"/>
              <a:t>Can include a narrative about the data – great for posterity</a:t>
            </a:r>
          </a:p>
          <a:p>
            <a:r>
              <a:rPr lang="en-US" dirty="0">
                <a:hlinkClick r:id="rId3"/>
              </a:rPr>
              <a:t>https://public.tableau.com/views/AHRQT01MethodsPilot-PacificNorthwestEPCV2_1/GuidedComparison?:embed=y&amp;:display_count=yes&amp;:origin=viz_share_link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5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108E-DBC4-49B9-A219-0B15282A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EXERCISE:</a:t>
            </a:r>
            <a:r>
              <a:rPr lang="en-US" dirty="0"/>
              <a:t> </a:t>
            </a:r>
            <a:r>
              <a:rPr lang="en-US" b="1" dirty="0"/>
              <a:t>Tell a story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0EBC-5075-47C4-8664-F1E8C6B1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Story using your Dashboard</a:t>
            </a:r>
          </a:p>
          <a:p>
            <a:pPr lvl="1"/>
            <a:r>
              <a:rPr lang="en-US" sz="2400" dirty="0"/>
              <a:t>Include 2-3 “slides” and a narrative aspect</a:t>
            </a:r>
          </a:p>
          <a:p>
            <a:pPr lvl="1"/>
            <a:r>
              <a:rPr lang="en-US" sz="2400" b="1" dirty="0"/>
              <a:t>OPTIONAL: Add annotations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0308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CFD-B804-410D-99A1-892328D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Creator/Academic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54C-7433-4A90-A8B8-513058C6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Desktop</a:t>
            </a:r>
          </a:p>
          <a:p>
            <a:pPr lvl="1"/>
            <a:r>
              <a:rPr lang="en-US" dirty="0"/>
              <a:t>Included with Creator package</a:t>
            </a:r>
          </a:p>
          <a:p>
            <a:pPr lvl="1"/>
            <a:r>
              <a:rPr lang="en-US" dirty="0"/>
              <a:t>1 year license</a:t>
            </a:r>
          </a:p>
          <a:p>
            <a:pPr lvl="1"/>
            <a:r>
              <a:rPr lang="en-US" b="1" dirty="0"/>
              <a:t>Students and Instructors:</a:t>
            </a:r>
            <a:r>
              <a:rPr lang="en-US" dirty="0"/>
              <a:t> Can request an educational license</a:t>
            </a:r>
          </a:p>
          <a:p>
            <a:pPr lvl="2"/>
            <a:r>
              <a:rPr lang="en-US" dirty="0"/>
              <a:t>Can be renewed yearly, if still in school/teaching</a:t>
            </a:r>
          </a:p>
          <a:p>
            <a:pPr lvl="2"/>
            <a:r>
              <a:rPr lang="en-US" b="1" dirty="0"/>
              <a:t>Students: </a:t>
            </a:r>
            <a:r>
              <a:rPr lang="en-US" dirty="0">
                <a:hlinkClick r:id="rId2"/>
              </a:rPr>
              <a:t>https://www.tableau.com/academic/students</a:t>
            </a:r>
            <a:endParaRPr lang="en-US" b="1" dirty="0"/>
          </a:p>
          <a:p>
            <a:pPr lvl="2"/>
            <a:r>
              <a:rPr lang="en-US" b="1" dirty="0"/>
              <a:t>Instructors Course/Lab License: </a:t>
            </a:r>
            <a:r>
              <a:rPr lang="en-US" dirty="0">
                <a:hlinkClick r:id="rId3"/>
              </a:rPr>
              <a:t>https://www.tableau.com/academic/teaching/course-licenses</a:t>
            </a:r>
            <a:endParaRPr lang="en-US" dirty="0"/>
          </a:p>
          <a:p>
            <a:pPr lvl="2"/>
            <a:r>
              <a:rPr lang="en-US" b="1" dirty="0"/>
              <a:t>Instructors Individual License: </a:t>
            </a:r>
            <a:r>
              <a:rPr lang="en-US" dirty="0">
                <a:hlinkClick r:id="rId4"/>
              </a:rPr>
              <a:t>https://www.tableau.com/academic/teaching</a:t>
            </a:r>
            <a:endParaRPr lang="en-US" b="1" dirty="0"/>
          </a:p>
          <a:p>
            <a:r>
              <a:rPr lang="en-US" dirty="0"/>
              <a:t>Tableau Server</a:t>
            </a:r>
          </a:p>
          <a:p>
            <a:pPr lvl="1"/>
            <a:r>
              <a:rPr lang="en-US" dirty="0"/>
              <a:t>Included with Creator package</a:t>
            </a:r>
          </a:p>
          <a:p>
            <a:pPr lvl="1"/>
            <a:r>
              <a:rPr lang="en-US" dirty="0"/>
              <a:t>Allows for a hosted server for Tableau visualizations</a:t>
            </a:r>
          </a:p>
          <a:p>
            <a:pPr lvl="1"/>
            <a:r>
              <a:rPr lang="en-US" b="1" dirty="0"/>
              <a:t>Can put PHI, if it is secured</a:t>
            </a:r>
          </a:p>
        </p:txBody>
      </p:sp>
    </p:spTree>
    <p:extLst>
      <p:ext uri="{BB962C8B-B14F-4D97-AF65-F5344CB8AC3E}">
        <p14:creationId xmlns:p14="http://schemas.microsoft.com/office/powerpoint/2010/main" val="36478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F587-1B3A-4E92-8FAC-F1FB018B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Tableau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1550-CFFA-41C0-8B99-BB57DB50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Online</a:t>
            </a:r>
          </a:p>
          <a:p>
            <a:pPr lvl="1"/>
            <a:r>
              <a:rPr lang="en-US" dirty="0"/>
              <a:t>Online hosting of visualization via a paid service</a:t>
            </a:r>
          </a:p>
          <a:p>
            <a:r>
              <a:rPr lang="en-US" dirty="0"/>
              <a:t>Tableau Public</a:t>
            </a:r>
          </a:p>
          <a:p>
            <a:pPr lvl="1"/>
            <a:r>
              <a:rPr lang="en-US" dirty="0"/>
              <a:t>Desktop client</a:t>
            </a:r>
          </a:p>
          <a:p>
            <a:pPr lvl="2"/>
            <a:r>
              <a:rPr lang="en-US" dirty="0"/>
              <a:t>Desktop client has slightly restricted options</a:t>
            </a:r>
          </a:p>
          <a:p>
            <a:pPr lvl="1"/>
            <a:r>
              <a:rPr lang="en-US" dirty="0"/>
              <a:t>Unlimited Online Publishing</a:t>
            </a:r>
          </a:p>
          <a:p>
            <a:pPr lvl="2"/>
            <a:r>
              <a:rPr lang="en-US" dirty="0"/>
              <a:t>Must create and account</a:t>
            </a:r>
          </a:p>
          <a:p>
            <a:pPr lvl="2"/>
            <a:r>
              <a:rPr lang="en-US" dirty="0"/>
              <a:t>Data must be an extract OR connected to an online, refreshable source</a:t>
            </a:r>
          </a:p>
          <a:p>
            <a:pPr lvl="2"/>
            <a:r>
              <a:rPr lang="en-US" b="1" dirty="0"/>
              <a:t>NO PHI</a:t>
            </a:r>
            <a:endParaRPr lang="en-US" dirty="0"/>
          </a:p>
          <a:p>
            <a:pPr lvl="2"/>
            <a:r>
              <a:rPr lang="en-US" b="1" dirty="0"/>
              <a:t>You may allow others to download your workbook/data</a:t>
            </a:r>
            <a:endParaRPr lang="en-US" dirty="0"/>
          </a:p>
          <a:p>
            <a:pPr lvl="2"/>
            <a:r>
              <a:rPr lang="en-US" dirty="0"/>
              <a:t>Accessible via webpage/embedded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2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MS Bioinformatics/Computational Biomedicine (OHSU DMICE 2019)</a:t>
            </a:r>
          </a:p>
          <a:p>
            <a:pPr lvl="1"/>
            <a:r>
              <a:rPr lang="en-US" dirty="0"/>
              <a:t>BS Biology (OSU 2014)</a:t>
            </a:r>
          </a:p>
          <a:p>
            <a:r>
              <a:rPr lang="en-US" dirty="0"/>
              <a:t>Work Experience</a:t>
            </a:r>
          </a:p>
          <a:p>
            <a:pPr lvl="1"/>
            <a:r>
              <a:rPr lang="en-US" dirty="0"/>
              <a:t>Informatics Research Associate for DMICE (03/18 to Present)</a:t>
            </a:r>
          </a:p>
          <a:p>
            <a:pPr lvl="1"/>
            <a:r>
              <a:rPr lang="en-US" dirty="0"/>
              <a:t>Senior HRIS Analyst at OHSU (10/17 – 03/18)</a:t>
            </a:r>
          </a:p>
          <a:p>
            <a:pPr lvl="1"/>
            <a:r>
              <a:rPr lang="en-US" dirty="0"/>
              <a:t>HRIS Analyst at OHSU (05/16 – 10/17)</a:t>
            </a:r>
          </a:p>
          <a:p>
            <a:pPr lvl="1"/>
            <a:r>
              <a:rPr lang="en-US" dirty="0"/>
              <a:t>Human Resources Specialist at OHSU (07/15 – 05/16)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7424-EC50-4430-9F7A-17BF5D5E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Viewing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02A9-E41E-45F8-8466-D6B6B752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Reader</a:t>
            </a:r>
          </a:p>
          <a:p>
            <a:pPr lvl="1"/>
            <a:r>
              <a:rPr lang="en-US" dirty="0"/>
              <a:t>Free software</a:t>
            </a:r>
          </a:p>
          <a:p>
            <a:pPr lvl="1"/>
            <a:r>
              <a:rPr lang="en-US" dirty="0"/>
              <a:t>Allows for users to view a Tableau visualization for free</a:t>
            </a:r>
          </a:p>
          <a:p>
            <a:pPr lvl="1"/>
            <a:r>
              <a:rPr lang="en-US" dirty="0"/>
              <a:t>Must have the file stored locally</a:t>
            </a:r>
          </a:p>
        </p:txBody>
      </p:sp>
    </p:spTree>
    <p:extLst>
      <p:ext uri="{BB962C8B-B14F-4D97-AF65-F5344CB8AC3E}">
        <p14:creationId xmlns:p14="http://schemas.microsoft.com/office/powerpoint/2010/main" val="91889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36B-306B-4146-B8C6-A5C7596E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OPTIONAL EXERCISE: Publish your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4249-C4F3-49B4-BF2B-2D1AC8C4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Publish to your own Tableau Public account</a:t>
            </a:r>
          </a:p>
          <a:p>
            <a:pPr marL="0" indent="0" algn="ctr">
              <a:buNone/>
            </a:pPr>
            <a:r>
              <a:rPr lang="en-US" sz="3200" b="1" dirty="0"/>
              <a:t>OR</a:t>
            </a:r>
          </a:p>
          <a:p>
            <a:pPr marL="0" indent="0" algn="ctr">
              <a:buNone/>
            </a:pPr>
            <a:r>
              <a:rPr lang="en-US" sz="3200" dirty="0"/>
              <a:t>Publish to my account (or a </a:t>
            </a:r>
            <a:r>
              <a:rPr lang="en-US" sz="3200" dirty="0" err="1"/>
              <a:t>BioDataClub</a:t>
            </a:r>
            <a:r>
              <a:rPr lang="en-US" sz="3200" dirty="0"/>
              <a:t> account?)</a:t>
            </a:r>
          </a:p>
        </p:txBody>
      </p:sp>
    </p:spTree>
    <p:extLst>
      <p:ext uri="{BB962C8B-B14F-4D97-AF65-F5344CB8AC3E}">
        <p14:creationId xmlns:p14="http://schemas.microsoft.com/office/powerpoint/2010/main" val="3743701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7F1-B1EE-4C3F-88F0-3CDF3AD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Concepts: Learning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9F3E7-F8EB-4300-B1DF-694FF2D8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Free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8200-EBEF-4407-BD14-28CF2572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sz="2400" dirty="0"/>
              <a:t>Tableau Community</a:t>
            </a:r>
          </a:p>
          <a:p>
            <a:pPr lvl="1"/>
            <a:r>
              <a:rPr lang="en-US" dirty="0">
                <a:hlinkClick r:id="rId2"/>
              </a:rPr>
              <a:t>https://www.tableau.com/learn</a:t>
            </a:r>
            <a:endParaRPr lang="en-US" dirty="0"/>
          </a:p>
          <a:p>
            <a:r>
              <a:rPr lang="en-US" sz="2400" dirty="0"/>
              <a:t>Online Videos</a:t>
            </a:r>
          </a:p>
          <a:p>
            <a:pPr lvl="1"/>
            <a:r>
              <a:rPr lang="en-US" dirty="0"/>
              <a:t>Broken Down by Concept</a:t>
            </a:r>
          </a:p>
          <a:p>
            <a:pPr lvl="1"/>
            <a:r>
              <a:rPr lang="en-US" dirty="0"/>
              <a:t>Jump in wherever you are stuck</a:t>
            </a:r>
          </a:p>
          <a:p>
            <a:r>
              <a:rPr lang="en-US" sz="2400" dirty="0"/>
              <a:t>Live Training Webinars</a:t>
            </a:r>
          </a:p>
          <a:p>
            <a:pPr lvl="1"/>
            <a:r>
              <a:rPr lang="en-US" dirty="0"/>
              <a:t>Register Online</a:t>
            </a:r>
          </a:p>
          <a:p>
            <a:pPr lvl="1"/>
            <a:r>
              <a:rPr lang="en-US" dirty="0"/>
              <a:t>Instructor led with audience Q&amp;A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D2A037-3369-4388-8449-2F869EB4D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Paid training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E606C1-5FDF-4118-BFCA-A5BBFB2E8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sz="2400" dirty="0"/>
              <a:t>Classroom Training</a:t>
            </a:r>
          </a:p>
          <a:p>
            <a:pPr lvl="1"/>
            <a:r>
              <a:rPr lang="en-US" dirty="0"/>
              <a:t>In Person</a:t>
            </a:r>
          </a:p>
          <a:p>
            <a:pPr lvl="1"/>
            <a:r>
              <a:rPr lang="en-US" dirty="0"/>
              <a:t>Virtual Live Course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E2B39E-46A8-4671-976C-84EE547E5BF6}"/>
              </a:ext>
            </a:extLst>
          </p:cNvPr>
          <p:cNvCxnSpPr/>
          <p:nvPr/>
        </p:nvCxnSpPr>
        <p:spPr>
          <a:xfrm>
            <a:off x="6041292" y="1846052"/>
            <a:ext cx="0" cy="411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74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7F1-B1EE-4C3F-88F0-3CDF3AD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Concepts: Certifications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F674C-3A2F-4551-8A89-BF580E1E2E0A}"/>
              </a:ext>
            </a:extLst>
          </p:cNvPr>
          <p:cNvSpPr txBox="1">
            <a:spLocks/>
          </p:cNvSpPr>
          <p:nvPr/>
        </p:nvSpPr>
        <p:spPr>
          <a:xfrm>
            <a:off x="1097280" y="1969476"/>
            <a:ext cx="10058400" cy="11254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Tableau hosts an opt-in directory of certified individuals</a:t>
            </a:r>
          </a:p>
          <a:p>
            <a:pPr lvl="1"/>
            <a:r>
              <a:rPr lang="en-US" dirty="0">
                <a:hlinkClick r:id="rId2"/>
              </a:rPr>
              <a:t>https://www.tableau.com/support/certification/directory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4487C97-B04F-499B-9C98-A589F3AF2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99095"/>
              </p:ext>
            </p:extLst>
          </p:nvPr>
        </p:nvGraphicFramePr>
        <p:xfrm>
          <a:off x="1735015" y="2665047"/>
          <a:ext cx="8721970" cy="32433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4607">
                  <a:extLst>
                    <a:ext uri="{9D8B030D-6E8A-4147-A177-3AD203B41FA5}">
                      <a16:colId xmlns:a16="http://schemas.microsoft.com/office/drawing/2014/main" val="900447726"/>
                    </a:ext>
                  </a:extLst>
                </a:gridCol>
                <a:gridCol w="3805732">
                  <a:extLst>
                    <a:ext uri="{9D8B030D-6E8A-4147-A177-3AD203B41FA5}">
                      <a16:colId xmlns:a16="http://schemas.microsoft.com/office/drawing/2014/main" val="1049428105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114595640"/>
                    </a:ext>
                  </a:extLst>
                </a:gridCol>
                <a:gridCol w="2125785">
                  <a:extLst>
                    <a:ext uri="{9D8B030D-6E8A-4147-A177-3AD203B41FA5}">
                      <a16:colId xmlns:a16="http://schemas.microsoft.com/office/drawing/2014/main" val="835862163"/>
                    </a:ext>
                  </a:extLst>
                </a:gridCol>
              </a:tblGrid>
              <a:tr h="540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Certification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Expiration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17338"/>
                  </a:ext>
                </a:extLst>
              </a:tr>
              <a:tr h="54056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Desktop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Specialist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$100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 Expiration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27944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Associate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$250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11234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Professional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$600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114956"/>
                  </a:ext>
                </a:extLst>
              </a:tr>
              <a:tr h="540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Server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Associate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$250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471859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Professional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$800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5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39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CFD-B804-410D-99A1-892328D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54C-7433-4A90-A8B8-513058C6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Tableau Prep</a:t>
            </a:r>
          </a:p>
          <a:p>
            <a:pPr lvl="1"/>
            <a:r>
              <a:rPr lang="en-US" sz="2400" dirty="0"/>
              <a:t>More advanced data cleaning/processing tool</a:t>
            </a:r>
          </a:p>
          <a:p>
            <a:pPr lvl="2"/>
            <a:r>
              <a:rPr lang="en-US" sz="1800" dirty="0"/>
              <a:t>Very in-depth options with EDA capabilities and some ML/NLP</a:t>
            </a:r>
          </a:p>
          <a:p>
            <a:pPr lvl="1"/>
            <a:r>
              <a:rPr lang="en-US" sz="2400" dirty="0"/>
              <a:t>Used to develop a repeatable pipeline for data cleaning</a:t>
            </a:r>
          </a:p>
          <a:p>
            <a:pPr lvl="2"/>
            <a:r>
              <a:rPr lang="en-US" sz="1800" dirty="0"/>
              <a:t>Pipeline can be run ad-hoc after creation</a:t>
            </a:r>
          </a:p>
          <a:p>
            <a:pPr lvl="1"/>
            <a:r>
              <a:rPr lang="en-US" sz="2400" dirty="0"/>
              <a:t>Can export to HYPER (Tableau specific data type), CSV, TXT, etc.</a:t>
            </a:r>
          </a:p>
          <a:p>
            <a:pPr lvl="1"/>
            <a:r>
              <a:rPr lang="en-US" sz="2400" dirty="0"/>
              <a:t>Included with Creator, Academic Licenses</a:t>
            </a:r>
          </a:p>
          <a:p>
            <a:pPr lvl="1"/>
            <a:r>
              <a:rPr lang="en-US" sz="2400" dirty="0">
                <a:hlinkClick r:id="rId2"/>
              </a:rPr>
              <a:t>https://www.tableau.com/products/prep</a:t>
            </a:r>
            <a:endParaRPr lang="en-US" sz="2400" dirty="0"/>
          </a:p>
          <a:p>
            <a:pPr lvl="1"/>
            <a:r>
              <a:rPr lang="en-US" sz="2400" dirty="0"/>
              <a:t>Tableau Prep Conductor</a:t>
            </a:r>
          </a:p>
          <a:p>
            <a:pPr lvl="2"/>
            <a:r>
              <a:rPr lang="en-US" sz="2000" dirty="0"/>
              <a:t>Server based version</a:t>
            </a:r>
          </a:p>
          <a:p>
            <a:pPr lvl="2"/>
            <a:r>
              <a:rPr lang="en-US" sz="2000" dirty="0"/>
              <a:t>Allows for scheduling and monitoring data pipeline jobs</a:t>
            </a:r>
          </a:p>
        </p:txBody>
      </p:sp>
    </p:spTree>
    <p:extLst>
      <p:ext uri="{BB962C8B-B14F-4D97-AF65-F5344CB8AC3E}">
        <p14:creationId xmlns:p14="http://schemas.microsoft.com/office/powerpoint/2010/main" val="228899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6AA-52B4-43A0-A4F3-5700CED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Advanced</a:t>
            </a:r>
            <a:r>
              <a:rPr lang="en-US" dirty="0"/>
              <a:t>: Tableau Desktop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AC24-107F-4F70-ABEC-C912C52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custom coding for additional functionality</a:t>
            </a:r>
          </a:p>
          <a:p>
            <a:r>
              <a:rPr lang="en-US" dirty="0"/>
              <a:t>Relatively new (still in Beta)</a:t>
            </a:r>
          </a:p>
          <a:p>
            <a:r>
              <a:rPr lang="en-US" dirty="0"/>
              <a:t>Require connection to Web Services</a:t>
            </a:r>
          </a:p>
          <a:p>
            <a:pPr lvl="1"/>
            <a:r>
              <a:rPr lang="en-US" dirty="0"/>
              <a:t>Extension is essentially a window to the web</a:t>
            </a:r>
          </a:p>
          <a:p>
            <a:pPr lvl="1"/>
            <a:r>
              <a:rPr lang="en-US" dirty="0">
                <a:hlinkClick r:id="rId2"/>
              </a:rPr>
              <a:t>https://extensiongallery.tableau.com/</a:t>
            </a:r>
            <a:endParaRPr lang="en-US" dirty="0"/>
          </a:p>
          <a:p>
            <a:r>
              <a:rPr lang="en-US" i="1" dirty="0"/>
              <a:t>Currently disabled in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294188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6AA-52B4-43A0-A4F3-5700CED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Advanced</a:t>
            </a:r>
            <a:r>
              <a:rPr lang="en-US" dirty="0"/>
              <a:t>: Tableau and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AC24-107F-4F70-ABEC-C912C52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Ability to integrate with Tableau Server to run R/Python code with a Tableau Workbook</a:t>
            </a:r>
          </a:p>
          <a:p>
            <a:r>
              <a:rPr lang="en-US" sz="2800" dirty="0"/>
              <a:t>Integration with Hadoop and </a:t>
            </a:r>
            <a:r>
              <a:rPr lang="en-US" sz="2800" dirty="0" err="1"/>
              <a:t>NoSql</a:t>
            </a:r>
            <a:endParaRPr lang="en-US" sz="2800" dirty="0"/>
          </a:p>
          <a:p>
            <a:r>
              <a:rPr lang="en-US" sz="2800" b="1" dirty="0"/>
              <a:t>Beyond the scope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702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6A75-B051-4021-90EB-D7E4F732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9180-8DEC-4094-8EC7-B92911491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in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hlinkClick r:id="rId2"/>
              </a:rPr>
              <a:t>https://public.tableau.com/profile/connor.jp.smith#!/</a:t>
            </a:r>
            <a:endParaRPr lang="en-US" sz="2400" dirty="0"/>
          </a:p>
          <a:p>
            <a:r>
              <a:rPr lang="en-US" sz="2400" dirty="0"/>
              <a:t>Totten AM, </a:t>
            </a:r>
            <a:r>
              <a:rPr lang="en-US" sz="2400" b="1" dirty="0"/>
              <a:t>Smith C</a:t>
            </a:r>
            <a:r>
              <a:rPr lang="en-US" sz="2400" dirty="0"/>
              <a:t>, Dunham K, Jungbauer RM, Graham E. Improving Access to and Usability of Systematic Review Data for Health Systems Guidelines Development. Methods Research Report. (Prepared by the Pacific Northwest Evidence-based Practice Center under Contract No. 290-2015-00009-I.) AHRQ Publication No. 19-EHC010-EF. Rockville, MD: Agency for Healthcare Research and Quality. February 2019. Posted final reports are located on the </a:t>
            </a:r>
            <a:r>
              <a:rPr lang="en-US" sz="2400" u="sng" dirty="0">
                <a:hlinkClick r:id="rId3"/>
              </a:rPr>
              <a:t>Effective Health Care Program search page</a:t>
            </a:r>
            <a:r>
              <a:rPr lang="en-US" sz="2400" dirty="0"/>
              <a:t>. DOI: </a:t>
            </a:r>
            <a:r>
              <a:rPr lang="en-US" sz="2400" u="sng" dirty="0">
                <a:hlinkClick r:id="rId4"/>
              </a:rPr>
              <a:t>https://doi.org/10.23970/AHRQEPCMETHENGAGEIMPROVING.</a:t>
            </a:r>
            <a:endParaRPr lang="en-US" sz="2400" u="sng" dirty="0"/>
          </a:p>
          <a:p>
            <a:r>
              <a:rPr lang="en-US" sz="2400" dirty="0"/>
              <a:t>Projects not posted online:</a:t>
            </a:r>
          </a:p>
          <a:p>
            <a:pPr lvl="1"/>
            <a:r>
              <a:rPr lang="en-US" sz="1800" dirty="0"/>
              <a:t>Visualizing Stop Code usage in VA</a:t>
            </a:r>
          </a:p>
        </p:txBody>
      </p:sp>
    </p:spTree>
    <p:extLst>
      <p:ext uri="{BB962C8B-B14F-4D97-AF65-F5344CB8AC3E}">
        <p14:creationId xmlns:p14="http://schemas.microsoft.com/office/powerpoint/2010/main" val="23443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from a 2003 Thesis </a:t>
            </a:r>
          </a:p>
          <a:p>
            <a:pPr lvl="1"/>
            <a:r>
              <a:rPr lang="en-US" dirty="0">
                <a:hlinkClick r:id="rId2"/>
              </a:rPr>
              <a:t>https://graphics.stanford.edu/papers/polaris_extended/polaris.pdf</a:t>
            </a:r>
            <a:endParaRPr lang="en-US" dirty="0"/>
          </a:p>
          <a:p>
            <a:r>
              <a:rPr lang="en-US" dirty="0"/>
              <a:t>Dynamic Visualization of Relational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5216"/>
            <a:ext cx="9919748" cy="3226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472" y="6581001"/>
            <a:ext cx="1186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https://www.tableau.com/about/blog/2016/7/if-i-were-new-tableau-again-3-things-no-one-told-me-56368?__src=liftigniter&amp;__widget=learn-recs-li&amp;li_source=LI&amp;li_medium=learn-recs-li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" y="500428"/>
            <a:ext cx="11523809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</a:t>
            </a:r>
            <a:r>
              <a:rPr lang="en-US" dirty="0"/>
              <a:t>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https://public.tableau.com/en-us/s/gallery</a:t>
            </a:r>
            <a:endParaRPr lang="en-US" dirty="0"/>
          </a:p>
          <a:p>
            <a:r>
              <a:rPr lang="en-US" dirty="0"/>
              <a:t>Featured visualizations, great source of ideas</a:t>
            </a:r>
          </a:p>
        </p:txBody>
      </p:sp>
    </p:spTree>
    <p:extLst>
      <p:ext uri="{BB962C8B-B14F-4D97-AF65-F5344CB8AC3E}">
        <p14:creationId xmlns:p14="http://schemas.microsoft.com/office/powerpoint/2010/main" val="20716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44844"/>
          </a:xfrm>
        </p:spPr>
        <p:txBody>
          <a:bodyPr/>
          <a:lstStyle/>
          <a:p>
            <a:r>
              <a:rPr lang="en-US" dirty="0"/>
              <a:t>Tableau vs. Open-source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42101" y="3329227"/>
            <a:ext cx="4398962" cy="2464828"/>
          </a:xfrm>
        </p:spPr>
        <p:txBody>
          <a:bodyPr/>
          <a:lstStyle/>
          <a:p>
            <a:r>
              <a:rPr lang="en-US" dirty="0"/>
              <a:t>Very quick for prototyping, accessible interactive functionality</a:t>
            </a:r>
          </a:p>
          <a:p>
            <a:r>
              <a:rPr lang="en-US" dirty="0"/>
              <a:t>Used a lot in corporate and healthcare settings</a:t>
            </a:r>
          </a:p>
          <a:p>
            <a:r>
              <a:rPr lang="en-US" dirty="0"/>
              <a:t>Little programming needed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950939" y="3325077"/>
            <a:ext cx="4306888" cy="2464828"/>
          </a:xfrm>
        </p:spPr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Open source, minimal cost involved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41474" b="38000"/>
          <a:stretch/>
        </p:blipFill>
        <p:spPr>
          <a:xfrm>
            <a:off x="1136582" y="2273726"/>
            <a:ext cx="3810000" cy="78205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012597" y="1851295"/>
            <a:ext cx="2183572" cy="1473782"/>
            <a:chOff x="3252106" y="273937"/>
            <a:chExt cx="3455841" cy="233248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587" y="1270919"/>
              <a:ext cx="1152180" cy="133550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106" y="1270920"/>
              <a:ext cx="1152180" cy="133550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67" y="1270919"/>
              <a:ext cx="1152180" cy="1335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497" y="273937"/>
              <a:ext cx="1153578" cy="133712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677" y="273937"/>
              <a:ext cx="1153578" cy="133712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649642" y="5572125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Not necessarily one or the other</a:t>
            </a:r>
          </a:p>
        </p:txBody>
      </p:sp>
    </p:spTree>
    <p:extLst>
      <p:ext uri="{BB962C8B-B14F-4D97-AF65-F5344CB8AC3E}">
        <p14:creationId xmlns:p14="http://schemas.microsoft.com/office/powerpoint/2010/main" val="14826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</TotalTime>
  <Words>1418</Words>
  <Application>Microsoft Office PowerPoint</Application>
  <PresentationFormat>Widescreen</PresentationFormat>
  <Paragraphs>256</Paragraphs>
  <Slides>36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Retrospect</vt:lpstr>
      <vt:lpstr>Introduction to Tableau</vt:lpstr>
      <vt:lpstr>What we will be covering</vt:lpstr>
      <vt:lpstr>Who I am</vt:lpstr>
      <vt:lpstr>Introductions</vt:lpstr>
      <vt:lpstr>Past Projects in Tableau</vt:lpstr>
      <vt:lpstr>Introduction to Tableau</vt:lpstr>
      <vt:lpstr>PowerPoint Presentation</vt:lpstr>
      <vt:lpstr>Viz of the Day</vt:lpstr>
      <vt:lpstr>Tableau vs. Open-source</vt:lpstr>
      <vt:lpstr>Installing Tableau Public</vt:lpstr>
      <vt:lpstr>Getting Your Data into Tableau Public</vt:lpstr>
      <vt:lpstr>EXERCISE: Connect to your data (5 mins)</vt:lpstr>
      <vt:lpstr>Tidy Data: Not just for R!</vt:lpstr>
      <vt:lpstr>NHANES Data</vt:lpstr>
      <vt:lpstr>Building our Dataset</vt:lpstr>
      <vt:lpstr>EXERCISE: Build our Dataset (5 mins)</vt:lpstr>
      <vt:lpstr>Data Exploration/Configuration</vt:lpstr>
      <vt:lpstr>EXERCISE: Modify our data</vt:lpstr>
      <vt:lpstr>Elements build on each other</vt:lpstr>
      <vt:lpstr>Tableau Elements: Worksheets</vt:lpstr>
      <vt:lpstr>DEMO: Exploring our data in a Worksheet</vt:lpstr>
      <vt:lpstr>EXERCISE: Ask a question about the data, create a visualization to investigate</vt:lpstr>
      <vt:lpstr>Tableau Elements: Dashboards</vt:lpstr>
      <vt:lpstr>DEMO: Building a Dashboard</vt:lpstr>
      <vt:lpstr>EXERCISE: Build a Dashboard (20 minutes)</vt:lpstr>
      <vt:lpstr>Tableau Elements: Stories</vt:lpstr>
      <vt:lpstr>EXERCISE: Tell a story (10 minutes)</vt:lpstr>
      <vt:lpstr>Tableau Creator/Academic</vt:lpstr>
      <vt:lpstr>Online Tableau Options</vt:lpstr>
      <vt:lpstr>Offline Viewing Option</vt:lpstr>
      <vt:lpstr>OPTIONAL EXERCISE: Publish your work!</vt:lpstr>
      <vt:lpstr>Additional Concepts: Learning Resources</vt:lpstr>
      <vt:lpstr>Additional Concepts: Certifications</vt:lpstr>
      <vt:lpstr>Tableau Prep</vt:lpstr>
      <vt:lpstr>Advanced: Tableau Desktop Extensions</vt:lpstr>
      <vt:lpstr>Advanced: Tableau and Big Data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Connor Smith</dc:creator>
  <cp:lastModifiedBy>Connor Smith</cp:lastModifiedBy>
  <cp:revision>25</cp:revision>
  <dcterms:created xsi:type="dcterms:W3CDTF">2019-04-30T20:25:13Z</dcterms:created>
  <dcterms:modified xsi:type="dcterms:W3CDTF">2019-05-16T18:24:20Z</dcterms:modified>
</cp:coreProperties>
</file>