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41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95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6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85" r:id="rId36"/>
    <p:sldId id="294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77209" autoAdjust="0"/>
  </p:normalViewPr>
  <p:slideViewPr>
    <p:cSldViewPr snapToGrid="0">
      <p:cViewPr varScale="1">
        <p:scale>
          <a:sx n="90" d="100"/>
          <a:sy n="90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3C28F-DF75-460E-85B6-9C904E55144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6E13-0E4F-455D-9BF0-ACB6009E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6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worksheet builder</a:t>
            </a:r>
          </a:p>
          <a:p>
            <a:endParaRPr lang="en-US" dirty="0"/>
          </a:p>
          <a:p>
            <a:r>
              <a:rPr lang="en-US" dirty="0"/>
              <a:t>DEMO: Histogram</a:t>
            </a:r>
          </a:p>
          <a:p>
            <a:endParaRPr lang="en-US" dirty="0"/>
          </a:p>
          <a:p>
            <a:r>
              <a:rPr lang="en-US" dirty="0"/>
              <a:t>DEMO: Heatmap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CLEAR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9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9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04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06E13-0E4F-455D-9BF0-ACB6009E0B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2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3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2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7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120073-7711-4927-972C-77CF97D414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C6B082-8C96-41C7-8385-B88046F1B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8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en-us/s/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norJPSmith/TableauWorkshop" TargetMode="External"/><Relationship Id="rId2" Type="http://schemas.openxmlformats.org/officeDocument/2006/relationships/hyperlink" Target="https://docs.google.com/spreadsheets/d/1hHHLWeLllVgsSZhWZxo_qXuINRnEBnDc7UaCCiXysys/edit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norJPSmith/TableauWorkshop" TargetMode="External"/><Relationship Id="rId2" Type="http://schemas.openxmlformats.org/officeDocument/2006/relationships/hyperlink" Target="https://docs.google.com/spreadsheets/d/1hHHLWeLllVgsSZhWZxo_qXuINRnEBnDc7UaCCiXysys/edit?usp=sharing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tidy-data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aderast.github.io/nhanes_explore/#(7)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connor.jp.smith#!/vizhome/AHRQT01MethodsPilot-PacificNorthwestEPCV2_1/NonpharmacologicalInterventionsforPa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AHRQT01MethodsPilot-PacificNorthwestEPCV2_1/GuidedComparison?:embed=y&amp;:display_count=yes&amp;:origin=viz_share_lin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academic/teaching/course-licenses" TargetMode="External"/><Relationship Id="rId2" Type="http://schemas.openxmlformats.org/officeDocument/2006/relationships/hyperlink" Target="https://www.tableau.com/academic/stud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bleau.com/academic/teach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learn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support/certification/director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products/pre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learn/whitepapers/data-prep-best-practices?ref=lp&amp;signin=3c0469ce3e47351124c6286daad7c0e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xtensiongallery.tableau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norJPSmith" TargetMode="External"/><Relationship Id="rId2" Type="http://schemas.openxmlformats.org/officeDocument/2006/relationships/hyperlink" Target="mailto:smitco@ohs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twitter.com/ConnorJPSmit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ffectivehealthcare.ahrq.gov/search?f%5B0%5D=field_product_type%3Aresearch_report&amp;f%5B1%5D=field_product_type%3Asystematic_review&amp;f%5B2%5D=field_product_type%3Atechnical_brief&amp;f%5B3%5D=field_product_type%3Awhite_paper&amp;f%5B4%5D=field_product_type%3Amethods_guide_chapter&amp;sort_by=field_product_pub_date" TargetMode="External"/><Relationship Id="rId2" Type="http://schemas.openxmlformats.org/officeDocument/2006/relationships/hyperlink" Target="https://public.tableau.com/profile/connor.jp.smith#!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23970/AHRQEPCMETHENGAGEIMPROVING.%C2%A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raphics.stanford.edu/papers/polaris_extended/polari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bleau.com/about/blog/2016/7/if-i-were-new-tableau-again-3-things-no-one-told-me-56368?__src=liftigniter&amp;__widget=learn-recs-li&amp;li_source=LI&amp;li_medium=learn-recs-l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en-us/s/galle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Data Exploration and Visualization with Tableau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Smith, MS</a:t>
            </a:r>
          </a:p>
          <a:p>
            <a:r>
              <a:rPr lang="en-US" dirty="0"/>
              <a:t>Informatics research associate</a:t>
            </a:r>
          </a:p>
        </p:txBody>
      </p:sp>
    </p:spTree>
    <p:extLst>
      <p:ext uri="{BB962C8B-B14F-4D97-AF65-F5344CB8AC3E}">
        <p14:creationId xmlns:p14="http://schemas.microsoft.com/office/powerpoint/2010/main" val="1233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Tableau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https://public.tableau.com/en-us/s/download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Your Data into Tableau Public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Sheets</a:t>
            </a:r>
          </a:p>
          <a:p>
            <a:pPr lvl="1"/>
            <a:r>
              <a:rPr lang="en-US" dirty="0"/>
              <a:t>Can directly connect to Google Sheets</a:t>
            </a:r>
          </a:p>
          <a:p>
            <a:pPr lvl="2"/>
            <a:r>
              <a:rPr lang="en-US" u="sng" dirty="0">
                <a:hlinkClick r:id="rId2"/>
              </a:rPr>
              <a:t>https://docs.google.com/spreadsheets/d/1hHHLWeLllVgsSZhWZxo_qXuINRnEBnDc7UaCCiXysys/edit?usp=sharing</a:t>
            </a:r>
            <a:endParaRPr lang="en-US" u="sng" dirty="0"/>
          </a:p>
          <a:p>
            <a:r>
              <a:rPr lang="en-US" dirty="0"/>
              <a:t>Using a downloaded file</a:t>
            </a:r>
          </a:p>
          <a:p>
            <a:pPr lvl="1"/>
            <a:r>
              <a:rPr lang="en-US" dirty="0"/>
              <a:t>GitHub</a:t>
            </a:r>
          </a:p>
          <a:p>
            <a:pPr lvl="2"/>
            <a:r>
              <a:rPr lang="en-US" u="sng" dirty="0">
                <a:hlinkClick r:id="rId3"/>
              </a:rPr>
              <a:t>https://github.com/ConnorJPSmith/TableauWorkshop</a:t>
            </a:r>
            <a:endParaRPr lang="en-US" u="sng" dirty="0"/>
          </a:p>
          <a:p>
            <a:r>
              <a:rPr lang="en-US" dirty="0"/>
              <a:t>Other options</a:t>
            </a:r>
          </a:p>
          <a:p>
            <a:pPr lvl="1"/>
            <a:r>
              <a:rPr lang="en-US" dirty="0"/>
              <a:t>Database Connections (SQL Server, MySQL, etc.)</a:t>
            </a:r>
          </a:p>
          <a:p>
            <a:pPr lvl="1"/>
            <a:r>
              <a:rPr lang="en-US" dirty="0"/>
              <a:t>Data Files (SAS, R, etc.)</a:t>
            </a:r>
          </a:p>
        </p:txBody>
      </p:sp>
    </p:spTree>
    <p:extLst>
      <p:ext uri="{BB962C8B-B14F-4D97-AF65-F5344CB8AC3E}">
        <p14:creationId xmlns:p14="http://schemas.microsoft.com/office/powerpoint/2010/main" val="41191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 </a:t>
            </a:r>
            <a:br>
              <a:rPr lang="en-US" b="1" dirty="0" smtClean="0"/>
            </a:br>
            <a:r>
              <a:rPr lang="en-US" b="1" dirty="0" smtClean="0"/>
              <a:t>Interfacing with the interface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EXERCISE: Connect to your data </a:t>
            </a:r>
            <a:r>
              <a:rPr lang="en-US" b="1" dirty="0" smtClean="0"/>
              <a:t>(5 </a:t>
            </a:r>
            <a:r>
              <a:rPr lang="en-US" b="1" dirty="0"/>
              <a:t>mins)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1: Connect to Google Sheets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 the </a:t>
            </a:r>
            <a:r>
              <a:rPr lang="en-US" b="1" dirty="0"/>
              <a:t>To a Server</a:t>
            </a:r>
            <a:r>
              <a:rPr lang="en-US" dirty="0"/>
              <a:t> section, click </a:t>
            </a:r>
            <a:r>
              <a:rPr lang="en-US" b="1" dirty="0"/>
              <a:t>Google Sheets</a:t>
            </a:r>
            <a:r>
              <a:rPr lang="en-US" dirty="0"/>
              <a:t> (it may be under </a:t>
            </a:r>
            <a:r>
              <a:rPr lang="en-US" b="1" dirty="0"/>
              <a:t>More…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 Google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URL, click </a:t>
            </a:r>
            <a:r>
              <a:rPr lang="en-US" b="1" dirty="0"/>
              <a:t>Search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https://docs.google.com/spreadsheets/d/1hHHLWeLllVgsSZhWZxo_qXuINRnEBnDc7UaCCiXysys/edit?usp=sharing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Connect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2: Download the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from Google Sheets or GitHub</a:t>
            </a:r>
          </a:p>
          <a:p>
            <a:pPr lvl="1"/>
            <a:r>
              <a:rPr lang="en-US" dirty="0">
                <a:hlinkClick r:id="rId2"/>
              </a:rPr>
              <a:t>https://docs.google.com/spreadsheets/d/1hHHLWeLllVgsSZhWZxo_qXuINRnEBnDc7UaCCiXysys/edit?usp=sharing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https://github.com/ConnorJPSmith/TableauWorkshop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 to </a:t>
            </a:r>
            <a:r>
              <a:rPr lang="en-US" b="1" dirty="0" err="1"/>
              <a:t>To</a:t>
            </a:r>
            <a:r>
              <a:rPr lang="en-US" b="1" dirty="0"/>
              <a:t> a File</a:t>
            </a:r>
            <a:r>
              <a:rPr lang="en-US" dirty="0"/>
              <a:t> section, click </a:t>
            </a:r>
            <a:r>
              <a:rPr lang="en-US" b="1" dirty="0"/>
              <a:t>Microsoft Excel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file 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387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Data: Not just for R!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047875"/>
            <a:ext cx="10607040" cy="3314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488668"/>
            <a:ext cx="36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https://r4ds.had.co.nz/tidy-data.html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4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NHANES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</a:t>
            </a:r>
            <a:r>
              <a:rPr lang="en-US" dirty="0"/>
              <a:t>ational </a:t>
            </a:r>
            <a:r>
              <a:rPr lang="en-US" b="1" dirty="0"/>
              <a:t>H</a:t>
            </a:r>
            <a:r>
              <a:rPr lang="en-US" dirty="0"/>
              <a:t>ealth </a:t>
            </a:r>
            <a:r>
              <a:rPr lang="en-US" b="1" dirty="0"/>
              <a:t>A</a:t>
            </a:r>
            <a:r>
              <a:rPr lang="en-US" dirty="0"/>
              <a:t>nd </a:t>
            </a:r>
            <a:r>
              <a:rPr lang="en-US" b="1" dirty="0"/>
              <a:t>N</a:t>
            </a:r>
            <a:r>
              <a:rPr lang="en-US" dirty="0"/>
              <a:t>utrition </a:t>
            </a:r>
            <a:r>
              <a:rPr lang="en-US" b="1" dirty="0"/>
              <a:t>E</a:t>
            </a:r>
            <a:r>
              <a:rPr lang="en-US" dirty="0"/>
              <a:t>xamination </a:t>
            </a:r>
            <a:r>
              <a:rPr lang="en-US" b="1" dirty="0"/>
              <a:t>S</a:t>
            </a:r>
            <a:r>
              <a:rPr lang="en-US" dirty="0"/>
              <a:t>urvey</a:t>
            </a:r>
          </a:p>
          <a:p>
            <a:r>
              <a:rPr lang="en-US" dirty="0"/>
              <a:t>Assess health/nutritional status of adults/children in the United States</a:t>
            </a:r>
          </a:p>
          <a:p>
            <a:r>
              <a:rPr lang="en-US" dirty="0"/>
              <a:t>Types of Survey Questions:</a:t>
            </a:r>
          </a:p>
          <a:p>
            <a:pPr lvl="1"/>
            <a:r>
              <a:rPr lang="en-US" i="1" dirty="0"/>
              <a:t>Demographic (Age, Race, Gender, many more…)</a:t>
            </a:r>
          </a:p>
          <a:p>
            <a:pPr lvl="1"/>
            <a:r>
              <a:rPr lang="en-US" i="1" dirty="0"/>
              <a:t>Socioeconomic (Marriage Status, Household Income, Education)</a:t>
            </a:r>
          </a:p>
          <a:p>
            <a:pPr lvl="1"/>
            <a:r>
              <a:rPr lang="en-US" i="1" dirty="0"/>
              <a:t>Dietary (Foods consumed, dietary supplements)</a:t>
            </a:r>
          </a:p>
          <a:p>
            <a:pPr lvl="1"/>
            <a:r>
              <a:rPr lang="en-US" i="1" dirty="0"/>
              <a:t>Health (Body Mass Index, Sleep Trouble, Depression)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691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from </a:t>
            </a:r>
            <a:r>
              <a:rPr lang="en-US" dirty="0">
                <a:hlinkClick r:id="rId2"/>
              </a:rPr>
              <a:t>https://laderast.github.io/nhanes_explore/#(7)</a:t>
            </a:r>
            <a:r>
              <a:rPr lang="en-US" dirty="0"/>
              <a:t>, Ted Laderas</a:t>
            </a:r>
          </a:p>
        </p:txBody>
      </p:sp>
    </p:spTree>
    <p:extLst>
      <p:ext uri="{BB962C8B-B14F-4D97-AF65-F5344CB8AC3E}">
        <p14:creationId xmlns:p14="http://schemas.microsoft.com/office/powerpoint/2010/main" val="16586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“Building” our 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Primary Sheet, all others connect to this one</a:t>
            </a:r>
          </a:p>
          <a:p>
            <a:r>
              <a:rPr lang="en-US" dirty="0" err="1"/>
              <a:t>HealthVariables</a:t>
            </a:r>
            <a:endParaRPr lang="en-US" dirty="0"/>
          </a:p>
          <a:p>
            <a:r>
              <a:rPr lang="en-US" dirty="0" err="1"/>
              <a:t>LifestyleVariables</a:t>
            </a:r>
            <a:endParaRPr lang="en-US" dirty="0"/>
          </a:p>
          <a:p>
            <a:r>
              <a:rPr lang="en-US" dirty="0" err="1"/>
              <a:t>PhysicalMeasurements</a:t>
            </a:r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757420"/>
            <a:ext cx="4937125" cy="2200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01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EXERCISE: “Build” our Dataset </a:t>
            </a:r>
            <a:r>
              <a:rPr lang="en-US" b="1" dirty="0" smtClean="0"/>
              <a:t>(5 </a:t>
            </a:r>
            <a:r>
              <a:rPr lang="en-US" b="1" dirty="0"/>
              <a:t>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 the </a:t>
            </a:r>
            <a:r>
              <a:rPr lang="en-US" b="1" dirty="0"/>
              <a:t>Data Source</a:t>
            </a:r>
            <a:r>
              <a:rPr lang="en-US" dirty="0"/>
              <a:t> Tab, drag </a:t>
            </a:r>
            <a:r>
              <a:rPr lang="en-US" b="1" dirty="0"/>
              <a:t>Demographics</a:t>
            </a:r>
            <a:r>
              <a:rPr lang="en-US" dirty="0"/>
              <a:t> into the blank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Drag each additional sheet onto space, linking to </a:t>
            </a:r>
            <a:r>
              <a:rPr lang="en-US" b="1" dirty="0"/>
              <a:t>Demographics</a:t>
            </a:r>
            <a:r>
              <a:rPr lang="en-US" dirty="0"/>
              <a:t> using </a:t>
            </a:r>
            <a:r>
              <a:rPr lang="en-US" b="1" dirty="0"/>
              <a:t>Inner Joins</a:t>
            </a:r>
            <a:r>
              <a:rPr lang="en-US" dirty="0"/>
              <a:t> </a:t>
            </a:r>
          </a:p>
        </p:txBody>
      </p:sp>
      <p:pic>
        <p:nvPicPr>
          <p:cNvPr id="5" name="DD621B61-2A70-4A07-A88F-79B0D65277D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52712" y="2762053"/>
            <a:ext cx="6886575" cy="33141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02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Exploration/Configuration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pane is useful for:</a:t>
            </a:r>
          </a:p>
          <a:p>
            <a:pPr lvl="1"/>
            <a:r>
              <a:rPr lang="en-US" dirty="0"/>
              <a:t>Viewing snapshot of our data</a:t>
            </a:r>
          </a:p>
          <a:p>
            <a:pPr lvl="1"/>
            <a:r>
              <a:rPr lang="en-US" dirty="0"/>
              <a:t>Modifying our data</a:t>
            </a:r>
          </a:p>
          <a:p>
            <a:pPr lvl="1"/>
            <a:r>
              <a:rPr lang="en-US" dirty="0"/>
              <a:t>Confirming our dataset was synthesized correctly</a:t>
            </a:r>
          </a:p>
          <a:p>
            <a:endParaRPr lang="en-US" dirty="0"/>
          </a:p>
          <a:p>
            <a:r>
              <a:rPr lang="en-US" dirty="0"/>
              <a:t>Things it can’t do:</a:t>
            </a:r>
          </a:p>
          <a:p>
            <a:pPr lvl="1"/>
            <a:r>
              <a:rPr lang="en-US" dirty="0"/>
              <a:t>Replace NA with nulls </a:t>
            </a:r>
            <a:r>
              <a:rPr lang="en-US" i="1" dirty="0" err="1"/>
              <a:t>en</a:t>
            </a:r>
            <a:r>
              <a:rPr lang="en-US" i="1" dirty="0"/>
              <a:t> masse</a:t>
            </a:r>
          </a:p>
          <a:p>
            <a:pPr lvl="2"/>
            <a:r>
              <a:rPr lang="en-US" i="1" dirty="0"/>
              <a:t>Do this ahead of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921767" y="2591693"/>
            <a:ext cx="3160696" cy="310526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u="sng" dirty="0"/>
              <a:t>Modifications to Fields:</a:t>
            </a:r>
          </a:p>
          <a:p>
            <a:pPr lvl="1"/>
            <a:r>
              <a:rPr lang="en-US" dirty="0"/>
              <a:t>Rename </a:t>
            </a:r>
          </a:p>
          <a:p>
            <a:pPr lvl="1"/>
            <a:r>
              <a:rPr lang="en-US" dirty="0"/>
              <a:t>Hide</a:t>
            </a:r>
          </a:p>
          <a:p>
            <a:pPr lvl="1"/>
            <a:r>
              <a:rPr lang="en-US" dirty="0"/>
              <a:t>Split</a:t>
            </a:r>
          </a:p>
          <a:p>
            <a:pPr lvl="1"/>
            <a:r>
              <a:rPr lang="en-US" dirty="0"/>
              <a:t>Alias</a:t>
            </a:r>
          </a:p>
          <a:p>
            <a:pPr lvl="1"/>
            <a:r>
              <a:rPr lang="en-US" dirty="0"/>
              <a:t>Grouping</a:t>
            </a:r>
          </a:p>
          <a:p>
            <a:pPr lvl="1"/>
            <a:r>
              <a:rPr lang="en-US" i="1" dirty="0"/>
              <a:t>Creating Calculated Fields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i="1" dirty="0"/>
              <a:t>Geographic Type</a:t>
            </a:r>
          </a:p>
          <a:p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7D8C1E9-CC1C-47E2-A235-949D2E78DD12}"/>
              </a:ext>
            </a:extLst>
          </p:cNvPr>
          <p:cNvCxnSpPr>
            <a:endCxn id="6" idx="1"/>
          </p:cNvCxnSpPr>
          <p:nvPr/>
        </p:nvCxnSpPr>
        <p:spPr>
          <a:xfrm>
            <a:off x="3326732" y="2646947"/>
            <a:ext cx="3595035" cy="1497376"/>
          </a:xfrm>
          <a:prstGeom prst="bentConnector3">
            <a:avLst>
              <a:gd name="adj1" fmla="val 80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EXERCISE: Modify our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135E7C-1617-43F8-9CC2-55D816856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/>
              <a:t>minutes</a:t>
            </a:r>
          </a:p>
        </p:txBody>
      </p:sp>
    </p:spTree>
    <p:extLst>
      <p:ext uri="{BB962C8B-B14F-4D97-AF65-F5344CB8AC3E}">
        <p14:creationId xmlns:p14="http://schemas.microsoft.com/office/powerpoint/2010/main" val="35515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Getting your Data</a:t>
            </a:r>
          </a:p>
          <a:p>
            <a:r>
              <a:rPr lang="en-US" dirty="0"/>
              <a:t>Building your Dataset</a:t>
            </a:r>
          </a:p>
          <a:p>
            <a:r>
              <a:rPr lang="en-US" dirty="0"/>
              <a:t>EDA/Configuration</a:t>
            </a:r>
          </a:p>
          <a:p>
            <a:r>
              <a:rPr lang="en-US" dirty="0"/>
              <a:t>Tableau Elements</a:t>
            </a:r>
          </a:p>
          <a:p>
            <a:pPr lvl="1"/>
            <a:r>
              <a:rPr lang="en-US" dirty="0"/>
              <a:t>Worksheets</a:t>
            </a:r>
          </a:p>
          <a:p>
            <a:pPr lvl="1"/>
            <a:r>
              <a:rPr lang="en-US" dirty="0"/>
              <a:t>Dashboards</a:t>
            </a:r>
          </a:p>
          <a:p>
            <a:pPr lvl="1"/>
            <a:r>
              <a:rPr lang="en-US" dirty="0"/>
              <a:t>Stories</a:t>
            </a:r>
          </a:p>
          <a:p>
            <a:r>
              <a:rPr lang="en-US" dirty="0"/>
              <a:t>Licenses/Publishing</a:t>
            </a:r>
          </a:p>
          <a:p>
            <a:r>
              <a:rPr lang="en-US" dirty="0"/>
              <a:t>Additional Concepts</a:t>
            </a:r>
          </a:p>
        </p:txBody>
      </p:sp>
    </p:spTree>
    <p:extLst>
      <p:ext uri="{BB962C8B-B14F-4D97-AF65-F5344CB8AC3E}">
        <p14:creationId xmlns:p14="http://schemas.microsoft.com/office/powerpoint/2010/main" val="3113053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5E23EA-749D-419A-9F65-E351AA64F39C}"/>
              </a:ext>
            </a:extLst>
          </p:cNvPr>
          <p:cNvSpPr/>
          <p:nvPr/>
        </p:nvSpPr>
        <p:spPr>
          <a:xfrm>
            <a:off x="6355080" y="2307118"/>
            <a:ext cx="4800600" cy="31851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EF327-1000-488A-A2B2-680AB65A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build on each other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E76017-76C2-47ED-93C3-89D2EA70E589}"/>
              </a:ext>
            </a:extLst>
          </p:cNvPr>
          <p:cNvSpPr/>
          <p:nvPr/>
        </p:nvSpPr>
        <p:spPr>
          <a:xfrm>
            <a:off x="8801299" y="2870216"/>
            <a:ext cx="2175161" cy="23067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98937B-6B90-4613-B280-7C54973BDC3E}"/>
              </a:ext>
            </a:extLst>
          </p:cNvPr>
          <p:cNvSpPr/>
          <p:nvPr/>
        </p:nvSpPr>
        <p:spPr>
          <a:xfrm>
            <a:off x="9019506" y="3384914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8178C-0044-4E70-B274-D1BC7CA78AD2}"/>
              </a:ext>
            </a:extLst>
          </p:cNvPr>
          <p:cNvSpPr/>
          <p:nvPr/>
        </p:nvSpPr>
        <p:spPr>
          <a:xfrm>
            <a:off x="9022969" y="4284766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B6590-70BD-4AC5-8F64-22ED704EF7C3}"/>
              </a:ext>
            </a:extLst>
          </p:cNvPr>
          <p:cNvSpPr/>
          <p:nvPr/>
        </p:nvSpPr>
        <p:spPr>
          <a:xfrm>
            <a:off x="6665918" y="3675379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67FAB-6BB1-4DB3-BABB-09580CDB580E}"/>
              </a:ext>
            </a:extLst>
          </p:cNvPr>
          <p:cNvSpPr/>
          <p:nvPr/>
        </p:nvSpPr>
        <p:spPr>
          <a:xfrm>
            <a:off x="1215540" y="2492571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C91D1-1B9A-4EC2-A58F-6B019A847234}"/>
              </a:ext>
            </a:extLst>
          </p:cNvPr>
          <p:cNvSpPr/>
          <p:nvPr/>
        </p:nvSpPr>
        <p:spPr>
          <a:xfrm>
            <a:off x="997332" y="3286013"/>
            <a:ext cx="2175161" cy="6136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7E735-42EF-4119-87EF-6CD031AB5DC6}"/>
              </a:ext>
            </a:extLst>
          </p:cNvPr>
          <p:cNvSpPr/>
          <p:nvPr/>
        </p:nvSpPr>
        <p:spPr>
          <a:xfrm>
            <a:off x="846306" y="4163945"/>
            <a:ext cx="2477211" cy="7098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Stories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2958547-FA5D-4323-B6FF-61D6550BB261}"/>
              </a:ext>
            </a:extLst>
          </p:cNvPr>
          <p:cNvSpPr/>
          <p:nvPr/>
        </p:nvSpPr>
        <p:spPr>
          <a:xfrm>
            <a:off x="4439138" y="3509108"/>
            <a:ext cx="1397783" cy="709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  <p:bldP spid="5" grpId="0" animBg="1"/>
      <p:bldP spid="9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Elements: Worksheets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D7FA3-22B0-4B2A-B495-1600655D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6362" y="3260933"/>
            <a:ext cx="4214552" cy="18218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>
            <a:normAutofit lnSpcReduction="10000"/>
          </a:bodyPr>
          <a:lstStyle/>
          <a:p>
            <a:pPr lvl="1"/>
            <a:r>
              <a:rPr lang="en-US" sz="2400" dirty="0"/>
              <a:t>Rows</a:t>
            </a:r>
          </a:p>
          <a:p>
            <a:pPr lvl="1"/>
            <a:r>
              <a:rPr lang="en-US" sz="2400" dirty="0"/>
              <a:t>Columns</a:t>
            </a:r>
          </a:p>
          <a:p>
            <a:pPr lvl="1"/>
            <a:r>
              <a:rPr lang="en-US" sz="2400" dirty="0"/>
              <a:t>Filters</a:t>
            </a:r>
          </a:p>
          <a:p>
            <a:pPr lvl="2"/>
            <a:r>
              <a:rPr lang="en-US" sz="1800" dirty="0"/>
              <a:t>Interactive</a:t>
            </a:r>
          </a:p>
          <a:p>
            <a:pPr lvl="2"/>
            <a:r>
              <a:rPr lang="en-US" sz="1800" dirty="0"/>
              <a:t>Hidden</a:t>
            </a:r>
          </a:p>
          <a:p>
            <a:pPr lvl="1"/>
            <a:r>
              <a:rPr lang="en-US" sz="2400" dirty="0"/>
              <a:t>Legends</a:t>
            </a:r>
          </a:p>
          <a:p>
            <a:pPr lvl="1"/>
            <a:r>
              <a:rPr lang="en-US" sz="2400" dirty="0"/>
              <a:t>Tooltips</a:t>
            </a:r>
          </a:p>
          <a:p>
            <a:pPr lvl="2"/>
            <a:r>
              <a:rPr lang="en-US" sz="1800" dirty="0"/>
              <a:t>Basic</a:t>
            </a:r>
          </a:p>
          <a:p>
            <a:pPr lvl="2"/>
            <a:r>
              <a:rPr lang="en-US" sz="1800" dirty="0"/>
              <a:t>Advanced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6DBA38E-C46A-4082-93DC-07C16833B21A}"/>
              </a:ext>
            </a:extLst>
          </p:cNvPr>
          <p:cNvSpPr txBox="1">
            <a:spLocks/>
          </p:cNvSpPr>
          <p:nvPr/>
        </p:nvSpPr>
        <p:spPr>
          <a:xfrm>
            <a:off x="1256362" y="2792956"/>
            <a:ext cx="4214552" cy="4679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Elements of a Worksheet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AACF57-5595-49B6-992B-E782858F9B71}"/>
              </a:ext>
            </a:extLst>
          </p:cNvPr>
          <p:cNvSpPr/>
          <p:nvPr/>
        </p:nvSpPr>
        <p:spPr>
          <a:xfrm>
            <a:off x="6355080" y="2307118"/>
            <a:ext cx="4800600" cy="318516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Stories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65CE6-66A0-4A34-B9F1-828FB3A3FDE0}"/>
              </a:ext>
            </a:extLst>
          </p:cNvPr>
          <p:cNvSpPr/>
          <p:nvPr/>
        </p:nvSpPr>
        <p:spPr>
          <a:xfrm>
            <a:off x="8801299" y="2870216"/>
            <a:ext cx="2175161" cy="23067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2140D-2AB5-4B7B-BA91-6CF2EF1D4043}"/>
              </a:ext>
            </a:extLst>
          </p:cNvPr>
          <p:cNvSpPr/>
          <p:nvPr/>
        </p:nvSpPr>
        <p:spPr>
          <a:xfrm>
            <a:off x="9019506" y="3384914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BE195-99D8-439B-B2B5-CA6C551FE884}"/>
              </a:ext>
            </a:extLst>
          </p:cNvPr>
          <p:cNvSpPr/>
          <p:nvPr/>
        </p:nvSpPr>
        <p:spPr>
          <a:xfrm>
            <a:off x="9022969" y="4284766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E23BA-8982-411D-98CD-D494DC06A8D3}"/>
              </a:ext>
            </a:extLst>
          </p:cNvPr>
          <p:cNvSpPr/>
          <p:nvPr/>
        </p:nvSpPr>
        <p:spPr>
          <a:xfrm>
            <a:off x="6665918" y="3675379"/>
            <a:ext cx="1738746" cy="6026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20246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A23D-3C01-40EF-A770-31F80415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DEMO: </a:t>
            </a:r>
            <a:r>
              <a:rPr lang="en-US" b="1" dirty="0" smtClean="0"/>
              <a:t>Exploring </a:t>
            </a:r>
            <a:r>
              <a:rPr lang="en-US" b="1" dirty="0"/>
              <a:t>our data in a Worksheet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C9D25-EEF4-40F0-B8E1-A97B3AD74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EXERCISE: Ask a question about the data, create a visualization to investigate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340F9-ED16-4FFA-85B8-288F97586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</a:t>
            </a:r>
            <a:r>
              <a:rPr lang="en-US" dirty="0"/>
              <a:t>minutes</a:t>
            </a:r>
          </a:p>
        </p:txBody>
      </p:sp>
    </p:spTree>
    <p:extLst>
      <p:ext uri="{BB962C8B-B14F-4D97-AF65-F5344CB8AC3E}">
        <p14:creationId xmlns:p14="http://schemas.microsoft.com/office/powerpoint/2010/main" val="2299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294C-DEC6-468C-ABA6-B1C4FD41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Elements: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BDE8-1D95-47D3-A1DE-5511A5AB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multiple worksheets into a comprehensive visualization</a:t>
            </a:r>
          </a:p>
          <a:p>
            <a:r>
              <a:rPr lang="en-US" dirty="0"/>
              <a:t>Allow worksheets to interact with </a:t>
            </a:r>
            <a:r>
              <a:rPr lang="en-US" dirty="0" err="1"/>
              <a:t>eachother</a:t>
            </a:r>
            <a:endParaRPr lang="en-US" dirty="0"/>
          </a:p>
          <a:p>
            <a:r>
              <a:rPr lang="en-US" dirty="0"/>
              <a:t>Wide range of formatting options</a:t>
            </a:r>
          </a:p>
          <a:p>
            <a:pPr lvl="1"/>
            <a:r>
              <a:rPr lang="en-US" dirty="0"/>
              <a:t>Fixed vs. Automatic</a:t>
            </a:r>
          </a:p>
          <a:p>
            <a:pPr lvl="1"/>
            <a:r>
              <a:rPr lang="en-US" dirty="0"/>
              <a:t>Desktop vs. Mobile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2F23D-2C03-4068-AAA6-9C450DAB6D68}"/>
              </a:ext>
            </a:extLst>
          </p:cNvPr>
          <p:cNvSpPr/>
          <p:nvPr/>
        </p:nvSpPr>
        <p:spPr>
          <a:xfrm>
            <a:off x="6355080" y="2627549"/>
            <a:ext cx="4800600" cy="318516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Stories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CF2A2E-85B1-400D-BEAB-B2D33B637497}"/>
              </a:ext>
            </a:extLst>
          </p:cNvPr>
          <p:cNvSpPr/>
          <p:nvPr/>
        </p:nvSpPr>
        <p:spPr>
          <a:xfrm>
            <a:off x="8801299" y="3190647"/>
            <a:ext cx="2175161" cy="230678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ABB8D-B87D-403C-9610-0CA805F54125}"/>
              </a:ext>
            </a:extLst>
          </p:cNvPr>
          <p:cNvSpPr/>
          <p:nvPr/>
        </p:nvSpPr>
        <p:spPr>
          <a:xfrm>
            <a:off x="9019506" y="3705345"/>
            <a:ext cx="1738746" cy="6026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Worksheet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AE5A8-2817-4EE6-A9B3-DA0FE7FB9541}"/>
              </a:ext>
            </a:extLst>
          </p:cNvPr>
          <p:cNvSpPr/>
          <p:nvPr/>
        </p:nvSpPr>
        <p:spPr>
          <a:xfrm>
            <a:off x="9022969" y="4605197"/>
            <a:ext cx="1738746" cy="6026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Worksheet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7AEE2-53EB-424D-89C3-24FF1AABF111}"/>
              </a:ext>
            </a:extLst>
          </p:cNvPr>
          <p:cNvSpPr/>
          <p:nvPr/>
        </p:nvSpPr>
        <p:spPr>
          <a:xfrm>
            <a:off x="6665918" y="3995810"/>
            <a:ext cx="1738746" cy="6026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7691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F50-C15B-4EB8-A5B5-A3F592BB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DEMO: Building 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807D-D4CB-4E5D-90E7-6C73215F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Advanced Dashboards:</a:t>
            </a:r>
          </a:p>
          <a:p>
            <a:r>
              <a:rPr lang="en-US" sz="2800" dirty="0">
                <a:hlinkClick r:id="rId3"/>
              </a:rPr>
              <a:t>https://public.tableau.com/profile/connor.jp.smith#!/vizhome/AHRQT01MethodsPilot-PacificNorthwestEPCV2_1/NonpharmacologicalInterventionsforPain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21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703D-7C48-47D8-A0B8-B4D00875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EXERCISE: Build a Dashboard (20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B101-4EF7-432F-9BB0-3B9F7594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Create an additional Worksheet that can relate to your original</a:t>
            </a:r>
          </a:p>
          <a:p>
            <a:pPr marL="749808" lvl="1" indent="-457200"/>
            <a:r>
              <a:rPr lang="en-US" sz="2400" dirty="0"/>
              <a:t>New Worksheet can filter the old </a:t>
            </a:r>
            <a:r>
              <a:rPr lang="en-US" sz="2400" b="1" dirty="0"/>
              <a:t>OR</a:t>
            </a:r>
            <a:r>
              <a:rPr lang="en-US" sz="2400" dirty="0"/>
              <a:t> vice-versa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Create a Dashboard with your two worksheets</a:t>
            </a:r>
          </a:p>
        </p:txBody>
      </p:sp>
    </p:spTree>
    <p:extLst>
      <p:ext uri="{BB962C8B-B14F-4D97-AF65-F5344CB8AC3E}">
        <p14:creationId xmlns:p14="http://schemas.microsoft.com/office/powerpoint/2010/main" val="13179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F3ED-73C3-442E-A1B0-7FE692B3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Elements: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B098-55BF-4DE8-8EA5-28B0101B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45428" cy="4023360"/>
          </a:xfrm>
        </p:spPr>
        <p:txBody>
          <a:bodyPr>
            <a:normAutofit/>
          </a:bodyPr>
          <a:lstStyle/>
          <a:p>
            <a:r>
              <a:rPr lang="en-US" sz="2400" dirty="0"/>
              <a:t>Allows you to save the “state” of a Dashboard or Worksheet to tell a “story”</a:t>
            </a:r>
          </a:p>
          <a:p>
            <a:r>
              <a:rPr lang="en-US" sz="2400" dirty="0"/>
              <a:t>Can include a narrative about the data – great for posterity</a:t>
            </a:r>
          </a:p>
          <a:p>
            <a:r>
              <a:rPr lang="en-US" sz="2400" dirty="0">
                <a:hlinkClick r:id="rId3"/>
              </a:rPr>
              <a:t>https://public.tableau.com/views/AHRQT01MethodsPilot-PacificNorthwestEPCV2_1/GuidedComparison?:embed=y&amp;:display_count=yes&amp;:origin=viz_share_link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21B2E-F95F-4228-8235-B5868BF73E64}"/>
              </a:ext>
            </a:extLst>
          </p:cNvPr>
          <p:cNvSpPr/>
          <p:nvPr/>
        </p:nvSpPr>
        <p:spPr>
          <a:xfrm>
            <a:off x="6294120" y="2358293"/>
            <a:ext cx="4800600" cy="31851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0E2F5-D50A-4828-B905-8CF370ECFE4E}"/>
              </a:ext>
            </a:extLst>
          </p:cNvPr>
          <p:cNvSpPr/>
          <p:nvPr/>
        </p:nvSpPr>
        <p:spPr>
          <a:xfrm>
            <a:off x="8740339" y="2921391"/>
            <a:ext cx="2175161" cy="23067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Dashboard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EB2F54-7508-4AE1-BE5B-9BB71ECCF923}"/>
              </a:ext>
            </a:extLst>
          </p:cNvPr>
          <p:cNvSpPr/>
          <p:nvPr/>
        </p:nvSpPr>
        <p:spPr>
          <a:xfrm>
            <a:off x="8958546" y="3436089"/>
            <a:ext cx="1738746" cy="6026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Worksheet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7F593-CAC8-4E86-A5D0-8CD31B49BCD6}"/>
              </a:ext>
            </a:extLst>
          </p:cNvPr>
          <p:cNvSpPr/>
          <p:nvPr/>
        </p:nvSpPr>
        <p:spPr>
          <a:xfrm>
            <a:off x="8962009" y="4335941"/>
            <a:ext cx="1738746" cy="6026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Worksheet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0BFB53-4E96-4C84-B969-2A1B33AA88DC}"/>
              </a:ext>
            </a:extLst>
          </p:cNvPr>
          <p:cNvSpPr/>
          <p:nvPr/>
        </p:nvSpPr>
        <p:spPr>
          <a:xfrm>
            <a:off x="6604958" y="3726554"/>
            <a:ext cx="1738746" cy="60267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4460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108E-DBC4-49B9-A219-0B15282A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EXERCISE:</a:t>
            </a:r>
            <a:r>
              <a:rPr lang="en-US" dirty="0"/>
              <a:t> </a:t>
            </a:r>
            <a:r>
              <a:rPr lang="en-US" b="1" dirty="0"/>
              <a:t>Tell a story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0EBC-5075-47C4-8664-F1E8C6B1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Story using your Dashboard</a:t>
            </a:r>
          </a:p>
          <a:p>
            <a:pPr lvl="1"/>
            <a:r>
              <a:rPr lang="en-US" sz="2800" dirty="0"/>
              <a:t>Include 2-3 “slides” and a narrative aspect</a:t>
            </a:r>
          </a:p>
          <a:p>
            <a:pPr lvl="1"/>
            <a:r>
              <a:rPr lang="en-US" sz="2800" b="1" dirty="0"/>
              <a:t>OPTIONAL: Add annotations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03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ECFD-B804-410D-99A1-892328D6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Creator/Academic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54C-7433-4A90-A8B8-513058C6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Desktop</a:t>
            </a:r>
          </a:p>
          <a:p>
            <a:pPr lvl="1"/>
            <a:r>
              <a:rPr lang="en-US" dirty="0"/>
              <a:t>Included with Creator package</a:t>
            </a:r>
          </a:p>
          <a:p>
            <a:pPr lvl="1"/>
            <a:r>
              <a:rPr lang="en-US" dirty="0"/>
              <a:t>1 year license</a:t>
            </a:r>
          </a:p>
          <a:p>
            <a:pPr lvl="1"/>
            <a:r>
              <a:rPr lang="en-US" b="1" dirty="0"/>
              <a:t>Students and Instructors:</a:t>
            </a:r>
            <a:r>
              <a:rPr lang="en-US" dirty="0"/>
              <a:t> Can request </a:t>
            </a:r>
            <a:r>
              <a:rPr lang="en-US" dirty="0" smtClean="0"/>
              <a:t>a </a:t>
            </a:r>
            <a:r>
              <a:rPr lang="en-US" b="1" dirty="0" smtClean="0"/>
              <a:t>free</a:t>
            </a:r>
            <a:r>
              <a:rPr lang="en-US" dirty="0" smtClean="0"/>
              <a:t> </a:t>
            </a:r>
            <a:r>
              <a:rPr lang="en-US" dirty="0"/>
              <a:t>educational license</a:t>
            </a:r>
          </a:p>
          <a:p>
            <a:pPr lvl="2"/>
            <a:r>
              <a:rPr lang="en-US" dirty="0"/>
              <a:t>Can be renewed yearly, if still in school/teaching</a:t>
            </a:r>
          </a:p>
          <a:p>
            <a:pPr lvl="2"/>
            <a:r>
              <a:rPr lang="en-US" b="1" dirty="0"/>
              <a:t>Students: </a:t>
            </a:r>
            <a:r>
              <a:rPr lang="en-US" dirty="0">
                <a:hlinkClick r:id="rId2"/>
              </a:rPr>
              <a:t>https://www.tableau.com/academic/students</a:t>
            </a:r>
            <a:endParaRPr lang="en-US" b="1" dirty="0"/>
          </a:p>
          <a:p>
            <a:pPr lvl="2"/>
            <a:r>
              <a:rPr lang="en-US" b="1" dirty="0"/>
              <a:t>Instructors Course/Lab License: </a:t>
            </a:r>
            <a:r>
              <a:rPr lang="en-US" dirty="0">
                <a:hlinkClick r:id="rId3"/>
              </a:rPr>
              <a:t>https://www.tableau.com/academic/teaching/course-licenses</a:t>
            </a:r>
            <a:endParaRPr lang="en-US" dirty="0"/>
          </a:p>
          <a:p>
            <a:pPr lvl="2"/>
            <a:r>
              <a:rPr lang="en-US" b="1" dirty="0"/>
              <a:t>Instructors Individual License: </a:t>
            </a:r>
            <a:r>
              <a:rPr lang="en-US" dirty="0">
                <a:hlinkClick r:id="rId4"/>
              </a:rPr>
              <a:t>https://www.tableau.com/academic/teaching</a:t>
            </a:r>
            <a:endParaRPr lang="en-US" b="1" dirty="0"/>
          </a:p>
          <a:p>
            <a:r>
              <a:rPr lang="en-US" dirty="0"/>
              <a:t>Tableau Server</a:t>
            </a:r>
          </a:p>
          <a:p>
            <a:pPr lvl="1"/>
            <a:r>
              <a:rPr lang="en-US" dirty="0"/>
              <a:t>Included with Creator package</a:t>
            </a:r>
          </a:p>
          <a:p>
            <a:pPr lvl="1"/>
            <a:r>
              <a:rPr lang="en-US" dirty="0"/>
              <a:t>Allows for a hosted server for Tableau visualizations</a:t>
            </a:r>
          </a:p>
          <a:p>
            <a:pPr lvl="1"/>
            <a:r>
              <a:rPr lang="en-US" b="1" dirty="0"/>
              <a:t>Can put PHI, if it is secured</a:t>
            </a:r>
          </a:p>
        </p:txBody>
      </p:sp>
    </p:spTree>
    <p:extLst>
      <p:ext uri="{BB962C8B-B14F-4D97-AF65-F5344CB8AC3E}">
        <p14:creationId xmlns:p14="http://schemas.microsoft.com/office/powerpoint/2010/main" val="3647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MS Bioinformatics/Computational Biomedicine (OHSU DMICE 2019)</a:t>
            </a:r>
          </a:p>
          <a:p>
            <a:pPr lvl="1"/>
            <a:r>
              <a:rPr lang="en-US" dirty="0"/>
              <a:t>BS Biology (OSU 2014)</a:t>
            </a:r>
          </a:p>
          <a:p>
            <a:r>
              <a:rPr lang="en-US" dirty="0"/>
              <a:t>Work Experience</a:t>
            </a:r>
          </a:p>
          <a:p>
            <a:pPr lvl="1"/>
            <a:r>
              <a:rPr lang="en-US" dirty="0"/>
              <a:t>Informatics Research Associate for DMICE (03/18 to Present)</a:t>
            </a:r>
          </a:p>
          <a:p>
            <a:pPr lvl="1"/>
            <a:r>
              <a:rPr lang="en-US" dirty="0"/>
              <a:t>Senior HRIS Analyst at OHSU (10/17 – 03/18)</a:t>
            </a:r>
          </a:p>
          <a:p>
            <a:pPr lvl="1"/>
            <a:r>
              <a:rPr lang="en-US" dirty="0"/>
              <a:t>HRIS Analyst at OHSU (05/16 – 10/17)</a:t>
            </a:r>
          </a:p>
          <a:p>
            <a:pPr lvl="1"/>
            <a:r>
              <a:rPr lang="en-US" dirty="0"/>
              <a:t>Human Resources Specialist at OHSU (07/15 – 05/16)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5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F587-1B3A-4E92-8FAC-F1FB018B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Tableau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1550-CFFA-41C0-8B99-BB57DB50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Online</a:t>
            </a:r>
          </a:p>
          <a:p>
            <a:pPr lvl="1"/>
            <a:r>
              <a:rPr lang="en-US" dirty="0"/>
              <a:t>Online hosting of visualization via a paid service</a:t>
            </a:r>
          </a:p>
          <a:p>
            <a:r>
              <a:rPr lang="en-US" dirty="0"/>
              <a:t>Tableau Public</a:t>
            </a:r>
          </a:p>
          <a:p>
            <a:pPr lvl="1"/>
            <a:r>
              <a:rPr lang="en-US" dirty="0"/>
              <a:t>Desktop client</a:t>
            </a:r>
          </a:p>
          <a:p>
            <a:pPr lvl="2"/>
            <a:r>
              <a:rPr lang="en-US" dirty="0"/>
              <a:t>Desktop client has slightly restricted options</a:t>
            </a:r>
          </a:p>
          <a:p>
            <a:pPr lvl="1"/>
            <a:r>
              <a:rPr lang="en-US" dirty="0"/>
              <a:t>Unlimited Online Publishing</a:t>
            </a:r>
          </a:p>
          <a:p>
            <a:pPr lvl="2"/>
            <a:r>
              <a:rPr lang="en-US" dirty="0"/>
              <a:t>Must create and account</a:t>
            </a:r>
          </a:p>
          <a:p>
            <a:pPr lvl="2"/>
            <a:r>
              <a:rPr lang="en-US" dirty="0"/>
              <a:t>Data must be an extract OR connected to an online, refreshable source</a:t>
            </a:r>
          </a:p>
          <a:p>
            <a:pPr lvl="2"/>
            <a:r>
              <a:rPr lang="en-US" b="1" dirty="0"/>
              <a:t>NO PHI</a:t>
            </a:r>
            <a:endParaRPr lang="en-US" dirty="0"/>
          </a:p>
          <a:p>
            <a:pPr lvl="2"/>
            <a:r>
              <a:rPr lang="en-US" b="1" dirty="0"/>
              <a:t>You may allow others to download your workbook/data</a:t>
            </a:r>
            <a:endParaRPr lang="en-US" dirty="0"/>
          </a:p>
          <a:p>
            <a:pPr lvl="2"/>
            <a:r>
              <a:rPr lang="en-US" dirty="0"/>
              <a:t>Accessible via webpage/embedded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7424-EC50-4430-9F7A-17BF5D5E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Viewing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02A9-E41E-45F8-8466-D6B6B752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Reader</a:t>
            </a:r>
          </a:p>
          <a:p>
            <a:pPr lvl="1"/>
            <a:r>
              <a:rPr lang="en-US" dirty="0"/>
              <a:t>Free software</a:t>
            </a:r>
          </a:p>
          <a:p>
            <a:pPr lvl="1"/>
            <a:r>
              <a:rPr lang="en-US" dirty="0"/>
              <a:t>Allows for users to view a Tableau visualization for free</a:t>
            </a:r>
          </a:p>
          <a:p>
            <a:pPr lvl="1"/>
            <a:r>
              <a:rPr lang="en-US" dirty="0"/>
              <a:t>Must have the file stored locally</a:t>
            </a:r>
          </a:p>
        </p:txBody>
      </p:sp>
    </p:spTree>
    <p:extLst>
      <p:ext uri="{BB962C8B-B14F-4D97-AF65-F5344CB8AC3E}">
        <p14:creationId xmlns:p14="http://schemas.microsoft.com/office/powerpoint/2010/main" val="9188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936B-306B-4146-B8C6-A5C7596E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OPTIONAL EXERCISE: Publish your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4249-C4F3-49B4-BF2B-2D1AC8C4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Publish to your own Tableau Public account</a:t>
            </a:r>
          </a:p>
          <a:p>
            <a:pPr marL="0" indent="0" algn="ctr">
              <a:buNone/>
            </a:pPr>
            <a:r>
              <a:rPr lang="en-US" sz="3200" b="1" dirty="0"/>
              <a:t>OR</a:t>
            </a:r>
          </a:p>
          <a:p>
            <a:pPr marL="0" indent="0" algn="ctr">
              <a:buNone/>
            </a:pPr>
            <a:r>
              <a:rPr lang="en-US" sz="3200" dirty="0"/>
              <a:t>Publish </a:t>
            </a:r>
            <a:r>
              <a:rPr lang="en-US" sz="3200" dirty="0" smtClean="0"/>
              <a:t>to </a:t>
            </a:r>
            <a:r>
              <a:rPr lang="en-US" sz="3200" dirty="0" err="1" smtClean="0"/>
              <a:t>BioDataClub</a:t>
            </a:r>
            <a:r>
              <a:rPr lang="en-US" sz="3200" dirty="0" smtClean="0"/>
              <a:t> account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37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A7F1-B1EE-4C3F-88F0-3CDF3ADD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Concepts: Learning 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9F3E7-F8EB-4300-B1DF-694FF2D8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pPr algn="ctr"/>
            <a:r>
              <a:rPr lang="en-US" dirty="0"/>
              <a:t>Free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8200-EBEF-4407-BD14-28CF2572B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/>
          <a:p>
            <a:r>
              <a:rPr lang="en-US" sz="2400" dirty="0"/>
              <a:t>Tableau Community</a:t>
            </a:r>
          </a:p>
          <a:p>
            <a:pPr lvl="1"/>
            <a:r>
              <a:rPr lang="en-US" dirty="0">
                <a:hlinkClick r:id="rId2"/>
              </a:rPr>
              <a:t>https://www.tableau.com/learn</a:t>
            </a:r>
            <a:endParaRPr lang="en-US" dirty="0"/>
          </a:p>
          <a:p>
            <a:r>
              <a:rPr lang="en-US" sz="2400" dirty="0"/>
              <a:t>Online Videos</a:t>
            </a:r>
          </a:p>
          <a:p>
            <a:pPr lvl="1"/>
            <a:r>
              <a:rPr lang="en-US" dirty="0"/>
              <a:t>Broken Down by Concept</a:t>
            </a:r>
          </a:p>
          <a:p>
            <a:pPr lvl="1"/>
            <a:r>
              <a:rPr lang="en-US" dirty="0"/>
              <a:t>Jump in wherever you are stuck</a:t>
            </a:r>
          </a:p>
          <a:p>
            <a:r>
              <a:rPr lang="en-US" sz="2400" dirty="0"/>
              <a:t>Live Training Webinars</a:t>
            </a:r>
          </a:p>
          <a:p>
            <a:pPr lvl="1"/>
            <a:r>
              <a:rPr lang="en-US" dirty="0"/>
              <a:t>Register Online</a:t>
            </a:r>
          </a:p>
          <a:p>
            <a:pPr lvl="1"/>
            <a:r>
              <a:rPr lang="en-US" dirty="0"/>
              <a:t>Instructor led with audience Q&amp;A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D2A037-3369-4388-8449-2F869EB4D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/>
          <a:lstStyle/>
          <a:p>
            <a:pPr algn="ctr"/>
            <a:r>
              <a:rPr lang="en-US" dirty="0"/>
              <a:t>Paid training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E606C1-5FDF-4118-BFCA-A5BBFB2E8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/>
          <a:p>
            <a:r>
              <a:rPr lang="en-US" sz="2400" dirty="0"/>
              <a:t>Classroom Training</a:t>
            </a:r>
          </a:p>
          <a:p>
            <a:pPr lvl="1"/>
            <a:r>
              <a:rPr lang="en-US" dirty="0"/>
              <a:t>In Person</a:t>
            </a:r>
          </a:p>
          <a:p>
            <a:pPr lvl="1"/>
            <a:r>
              <a:rPr lang="en-US" dirty="0"/>
              <a:t>Virtual Live Course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E2B39E-46A8-4671-976C-84EE547E5BF6}"/>
              </a:ext>
            </a:extLst>
          </p:cNvPr>
          <p:cNvCxnSpPr/>
          <p:nvPr/>
        </p:nvCxnSpPr>
        <p:spPr>
          <a:xfrm>
            <a:off x="6041292" y="1846052"/>
            <a:ext cx="0" cy="411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A7F1-B1EE-4C3F-88F0-3CDF3ADD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Concepts: Certifications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2F674C-3A2F-4551-8A89-BF580E1E2E0A}"/>
              </a:ext>
            </a:extLst>
          </p:cNvPr>
          <p:cNvSpPr txBox="1">
            <a:spLocks/>
          </p:cNvSpPr>
          <p:nvPr/>
        </p:nvSpPr>
        <p:spPr>
          <a:xfrm>
            <a:off x="1097280" y="1969476"/>
            <a:ext cx="10058400" cy="11254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Tableau hosts an opt-in directory of certified individuals</a:t>
            </a:r>
          </a:p>
          <a:p>
            <a:pPr lvl="1"/>
            <a:r>
              <a:rPr lang="en-US" dirty="0">
                <a:hlinkClick r:id="rId2"/>
              </a:rPr>
              <a:t>https://www.tableau.com/support/certification/directory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4487C97-B04F-499B-9C98-A589F3AF2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899095"/>
              </p:ext>
            </p:extLst>
          </p:nvPr>
        </p:nvGraphicFramePr>
        <p:xfrm>
          <a:off x="1735015" y="2665047"/>
          <a:ext cx="8721970" cy="32433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4607">
                  <a:extLst>
                    <a:ext uri="{9D8B030D-6E8A-4147-A177-3AD203B41FA5}">
                      <a16:colId xmlns:a16="http://schemas.microsoft.com/office/drawing/2014/main" val="900447726"/>
                    </a:ext>
                  </a:extLst>
                </a:gridCol>
                <a:gridCol w="3805732">
                  <a:extLst>
                    <a:ext uri="{9D8B030D-6E8A-4147-A177-3AD203B41FA5}">
                      <a16:colId xmlns:a16="http://schemas.microsoft.com/office/drawing/2014/main" val="1049428105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114595640"/>
                    </a:ext>
                  </a:extLst>
                </a:gridCol>
                <a:gridCol w="2125785">
                  <a:extLst>
                    <a:ext uri="{9D8B030D-6E8A-4147-A177-3AD203B41FA5}">
                      <a16:colId xmlns:a16="http://schemas.microsoft.com/office/drawing/2014/main" val="835862163"/>
                    </a:ext>
                  </a:extLst>
                </a:gridCol>
              </a:tblGrid>
              <a:tr h="540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Certification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Cost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Expiration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217338"/>
                  </a:ext>
                </a:extLst>
              </a:tr>
              <a:tr h="54056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Desktop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Specialist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$100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 Expiration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127944"/>
                  </a:ext>
                </a:extLst>
              </a:tr>
              <a:tr h="540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Certified Associate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$250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 Years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611234"/>
                  </a:ext>
                </a:extLst>
              </a:tr>
              <a:tr h="540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Certified Professional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$600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 Years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114956"/>
                  </a:ext>
                </a:extLst>
              </a:tr>
              <a:tr h="540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Server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Certified Associate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$250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 Years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471859"/>
                  </a:ext>
                </a:extLst>
              </a:tr>
              <a:tr h="540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Certified Professional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$800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 Years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15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ECFD-B804-410D-99A1-892328D6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54C-7433-4A90-A8B8-513058C6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Tableau Prep</a:t>
            </a:r>
          </a:p>
          <a:p>
            <a:pPr lvl="1"/>
            <a:r>
              <a:rPr lang="en-US" sz="2400" dirty="0"/>
              <a:t>More advanced data cleaning/processing tool</a:t>
            </a:r>
          </a:p>
          <a:p>
            <a:pPr lvl="2"/>
            <a:r>
              <a:rPr lang="en-US" sz="1800" dirty="0"/>
              <a:t>Very in-depth options with EDA capabilities and some ML/NLP</a:t>
            </a:r>
          </a:p>
          <a:p>
            <a:pPr lvl="1"/>
            <a:r>
              <a:rPr lang="en-US" sz="2400" dirty="0"/>
              <a:t>Used to develop a repeatable pipeline for data cleaning</a:t>
            </a:r>
          </a:p>
          <a:p>
            <a:pPr lvl="2"/>
            <a:r>
              <a:rPr lang="en-US" sz="1800" dirty="0"/>
              <a:t>Pipeline can be run ad-hoc after creation</a:t>
            </a:r>
          </a:p>
          <a:p>
            <a:pPr lvl="1"/>
            <a:r>
              <a:rPr lang="en-US" sz="2400" dirty="0"/>
              <a:t>Can export to HYPER (Tableau specific data type), CSV, TXT, etc.</a:t>
            </a:r>
          </a:p>
          <a:p>
            <a:pPr lvl="1"/>
            <a:r>
              <a:rPr lang="en-US" sz="2400" dirty="0"/>
              <a:t>Included with </a:t>
            </a:r>
            <a:r>
              <a:rPr lang="en-US" sz="2400" dirty="0" smtClean="0"/>
              <a:t>Academic</a:t>
            </a:r>
            <a:endParaRPr lang="en-US" sz="2400" dirty="0"/>
          </a:p>
          <a:p>
            <a:pPr lvl="1"/>
            <a:r>
              <a:rPr lang="en-US" sz="2400" dirty="0">
                <a:hlinkClick r:id="rId2"/>
              </a:rPr>
              <a:t>https://www.tableau.com/products/prep</a:t>
            </a:r>
            <a:endParaRPr lang="en-US" sz="2400" dirty="0"/>
          </a:p>
          <a:p>
            <a:pPr lvl="1"/>
            <a:r>
              <a:rPr lang="en-US" sz="2400" dirty="0"/>
              <a:t>Tableau Prep Conductor</a:t>
            </a:r>
          </a:p>
          <a:p>
            <a:pPr lvl="2"/>
            <a:r>
              <a:rPr lang="en-US" sz="2000" dirty="0"/>
              <a:t>Server based version</a:t>
            </a:r>
          </a:p>
          <a:p>
            <a:pPr lvl="2"/>
            <a:r>
              <a:rPr lang="en-US" sz="2000" dirty="0"/>
              <a:t>Allows for scheduling and monitoring data pipeline jobs</a:t>
            </a:r>
          </a:p>
        </p:txBody>
      </p:sp>
    </p:spTree>
    <p:extLst>
      <p:ext uri="{BB962C8B-B14F-4D97-AF65-F5344CB8AC3E}">
        <p14:creationId xmlns:p14="http://schemas.microsoft.com/office/powerpoint/2010/main" val="2288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l.tblsft.com/sites/default/files/pages/complete_picture_of_data_full_1.png">
            <a:extLst>
              <a:ext uri="{FF2B5EF4-FFF2-40B4-BE49-F238E27FC236}">
                <a16:creationId xmlns:a16="http://schemas.microsoft.com/office/drawing/2014/main" id="{BFFBF967-B6B3-402D-8565-EF059F545D5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19" y="179754"/>
            <a:ext cx="9590088" cy="61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BD7B3-DBE9-494B-A7F8-B16B5F128879}"/>
              </a:ext>
            </a:extLst>
          </p:cNvPr>
          <p:cNvSpPr txBox="1"/>
          <p:nvPr/>
        </p:nvSpPr>
        <p:spPr>
          <a:xfrm>
            <a:off x="-54708" y="6488668"/>
            <a:ext cx="449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Best practices for tidy data using Tableau Prep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6AA-52B4-43A0-A4F3-5700CED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Advanced</a:t>
            </a:r>
            <a:r>
              <a:rPr lang="en-US" dirty="0"/>
              <a:t>: Tableau Desktop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AC24-107F-4F70-ABEC-C912C52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Allow for custom coding for additional functionality</a:t>
            </a:r>
          </a:p>
          <a:p>
            <a:r>
              <a:rPr lang="en-US" sz="2800" dirty="0"/>
              <a:t>Relatively new (still in Beta)</a:t>
            </a:r>
          </a:p>
          <a:p>
            <a:r>
              <a:rPr lang="en-US" sz="2800" dirty="0"/>
              <a:t>Require connection to Web Services</a:t>
            </a:r>
          </a:p>
          <a:p>
            <a:pPr lvl="1"/>
            <a:r>
              <a:rPr lang="en-US" sz="2400" dirty="0"/>
              <a:t>Extension is essentially a window to the web</a:t>
            </a:r>
          </a:p>
          <a:p>
            <a:pPr lvl="1"/>
            <a:r>
              <a:rPr lang="en-US" sz="2400" dirty="0">
                <a:hlinkClick r:id="rId2"/>
              </a:rPr>
              <a:t>https://extensiongallery.tableau.com/</a:t>
            </a:r>
            <a:endParaRPr lang="en-US" sz="2400" dirty="0"/>
          </a:p>
          <a:p>
            <a:r>
              <a:rPr lang="en-US" sz="2800" i="1" dirty="0"/>
              <a:t>Currently disabled in Tableau Public</a:t>
            </a:r>
          </a:p>
        </p:txBody>
      </p:sp>
    </p:spTree>
    <p:extLst>
      <p:ext uri="{BB962C8B-B14F-4D97-AF65-F5344CB8AC3E}">
        <p14:creationId xmlns:p14="http://schemas.microsoft.com/office/powerpoint/2010/main" val="29418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6AA-52B4-43A0-A4F3-5700CED2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Advanced</a:t>
            </a:r>
            <a:r>
              <a:rPr lang="en-US" dirty="0"/>
              <a:t>: Tableau and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AC24-107F-4F70-ABEC-C912C52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Ability to integrate with Tableau Server to run R/Python code with a Tableau Workbook</a:t>
            </a:r>
          </a:p>
          <a:p>
            <a:r>
              <a:rPr lang="en-US" sz="2800" dirty="0"/>
              <a:t>Integration with Hadoop and </a:t>
            </a:r>
            <a:r>
              <a:rPr lang="en-US" sz="2800" dirty="0" err="1"/>
              <a:t>NoSql</a:t>
            </a:r>
            <a:endParaRPr lang="en-US" sz="2800" dirty="0"/>
          </a:p>
          <a:p>
            <a:r>
              <a:rPr lang="en-US" sz="2800" b="1" dirty="0"/>
              <a:t>Beyond the scope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70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Connor Smith</a:t>
            </a:r>
          </a:p>
          <a:p>
            <a:pPr algn="ctr"/>
            <a:r>
              <a:rPr lang="en-US" dirty="0">
                <a:hlinkClick r:id="rId2"/>
              </a:rPr>
              <a:t>smitco@ohsu.edu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3"/>
              </a:rPr>
              <a:t>https://github.com/ConnorJPSmith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4"/>
              </a:rPr>
              <a:t>https://twitter.com/ConnorJPSmith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750972-5119-4F4B-8BE4-7E37D45E44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83" y="4067184"/>
            <a:ext cx="580238" cy="580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D10AA-93B6-4EC7-8B33-ADA6E38263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01" y="4755796"/>
            <a:ext cx="898003" cy="8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3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6A75-B051-4021-90EB-D7E4F732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EXERCISE: Personal Introductions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93DD1-5580-4568-BC92-B710FF5A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Projects in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hlinkClick r:id="rId2"/>
              </a:rPr>
              <a:t>https://public.tableau.com/profile/connor.jp.smith#!/</a:t>
            </a:r>
            <a:endParaRPr lang="en-US" sz="2400" dirty="0"/>
          </a:p>
          <a:p>
            <a:r>
              <a:rPr lang="en-US" sz="2400" dirty="0"/>
              <a:t>Totten AM, </a:t>
            </a:r>
            <a:r>
              <a:rPr lang="en-US" sz="2400" b="1" dirty="0"/>
              <a:t>Smith C</a:t>
            </a:r>
            <a:r>
              <a:rPr lang="en-US" sz="2400" dirty="0"/>
              <a:t>, Dunham K, Jungbauer RM, Graham E. Improving Access to and Usability of Systematic Review Data for Health Systems Guidelines Development. Methods Research Report. (Prepared by the Pacific Northwest Evidence-based Practice Center under Contract No. 290-2015-00009-I.) AHRQ Publication No. 19-EHC010-EF. Rockville, MD: Agency for Healthcare Research and Quality. February 2019. Posted final reports are located on the </a:t>
            </a:r>
            <a:r>
              <a:rPr lang="en-US" sz="2400" u="sng" dirty="0">
                <a:hlinkClick r:id="rId3"/>
              </a:rPr>
              <a:t>Effective Health Care Program search page</a:t>
            </a:r>
            <a:r>
              <a:rPr lang="en-US" sz="2400" dirty="0"/>
              <a:t>. DOI: </a:t>
            </a:r>
            <a:r>
              <a:rPr lang="en-US" sz="2400" u="sng" dirty="0">
                <a:hlinkClick r:id="rId4"/>
              </a:rPr>
              <a:t>https://doi.org/10.23970/AHRQEPCMETHENGAGEIMPROVING.</a:t>
            </a:r>
            <a:endParaRPr lang="en-US" sz="2400" u="sng" dirty="0"/>
          </a:p>
          <a:p>
            <a:r>
              <a:rPr lang="en-US" sz="2400" dirty="0"/>
              <a:t>Projects not posted online:</a:t>
            </a:r>
          </a:p>
          <a:p>
            <a:pPr lvl="1"/>
            <a:r>
              <a:rPr lang="en-US" sz="1800" dirty="0"/>
              <a:t>Visualizing Stop Code usage in VA</a:t>
            </a:r>
          </a:p>
        </p:txBody>
      </p:sp>
    </p:spTree>
    <p:extLst>
      <p:ext uri="{BB962C8B-B14F-4D97-AF65-F5344CB8AC3E}">
        <p14:creationId xmlns:p14="http://schemas.microsoft.com/office/powerpoint/2010/main" val="234438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from a 2003 Thesis </a:t>
            </a:r>
          </a:p>
          <a:p>
            <a:pPr lvl="1"/>
            <a:r>
              <a:rPr lang="en-US" dirty="0">
                <a:hlinkClick r:id="rId2"/>
              </a:rPr>
              <a:t>https://graphics.stanford.edu/papers/polaris_extended/polaris.pdf</a:t>
            </a:r>
            <a:endParaRPr lang="en-US" dirty="0"/>
          </a:p>
          <a:p>
            <a:r>
              <a:rPr lang="en-US" dirty="0"/>
              <a:t>Dynamic Visualization of Relational Data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5216"/>
            <a:ext cx="9919748" cy="3226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472" y="6581001"/>
            <a:ext cx="1186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https://www.tableau.com/about/blog/2016/7/if-i-were-new-tableau-again-3-things-no-one-told-me-56368?__src=liftigniter&amp;__widget=learn-recs-li&amp;li_source=LI&amp;li_medium=learn-recs-li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8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5" y="500428"/>
            <a:ext cx="11523809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3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Viz</a:t>
            </a:r>
            <a:r>
              <a:rPr lang="en-US" dirty="0"/>
              <a:t>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https://public.tableau.com/en-us/s/gallery</a:t>
            </a:r>
            <a:endParaRPr lang="en-US" dirty="0"/>
          </a:p>
          <a:p>
            <a:r>
              <a:rPr lang="en-US" dirty="0"/>
              <a:t>Featured visualizations, great source of ideas</a:t>
            </a:r>
          </a:p>
        </p:txBody>
      </p:sp>
    </p:spTree>
    <p:extLst>
      <p:ext uri="{BB962C8B-B14F-4D97-AF65-F5344CB8AC3E}">
        <p14:creationId xmlns:p14="http://schemas.microsoft.com/office/powerpoint/2010/main" val="207166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244844"/>
          </a:xfrm>
        </p:spPr>
        <p:txBody>
          <a:bodyPr/>
          <a:lstStyle/>
          <a:p>
            <a:r>
              <a:rPr lang="en-US" dirty="0"/>
              <a:t>Tableau vs. Open-source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42101" y="3329227"/>
            <a:ext cx="4398962" cy="2464828"/>
          </a:xfrm>
        </p:spPr>
        <p:txBody>
          <a:bodyPr/>
          <a:lstStyle/>
          <a:p>
            <a:r>
              <a:rPr lang="en-US" dirty="0"/>
              <a:t>Very quick for prototyping, accessible interactive functionality</a:t>
            </a:r>
          </a:p>
          <a:p>
            <a:r>
              <a:rPr lang="en-US" dirty="0"/>
              <a:t>Used a lot in corporate and healthcare settings</a:t>
            </a:r>
          </a:p>
          <a:p>
            <a:r>
              <a:rPr lang="en-US" dirty="0"/>
              <a:t>Little programming needed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950939" y="3325077"/>
            <a:ext cx="4306888" cy="2464828"/>
          </a:xfrm>
        </p:spPr>
        <p:txBody>
          <a:bodyPr/>
          <a:lstStyle/>
          <a:p>
            <a:r>
              <a:rPr lang="en-US" dirty="0"/>
              <a:t>More flexibility</a:t>
            </a:r>
          </a:p>
          <a:p>
            <a:r>
              <a:rPr lang="en-US" dirty="0"/>
              <a:t>Open source, minimal cost involved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41474" b="38000"/>
          <a:stretch/>
        </p:blipFill>
        <p:spPr>
          <a:xfrm>
            <a:off x="1136582" y="2273726"/>
            <a:ext cx="3810000" cy="78205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012597" y="1851295"/>
            <a:ext cx="2183572" cy="1473782"/>
            <a:chOff x="3252106" y="273937"/>
            <a:chExt cx="3455841" cy="233248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587" y="1270919"/>
              <a:ext cx="1152180" cy="133550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106" y="1270920"/>
              <a:ext cx="1152180" cy="133550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67" y="1270919"/>
              <a:ext cx="1152180" cy="13355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7497" y="273937"/>
              <a:ext cx="1153578" cy="133712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677" y="273937"/>
              <a:ext cx="1153578" cy="1337125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3649642" y="5572125"/>
            <a:ext cx="489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Not necessarily one or the other</a:t>
            </a:r>
          </a:p>
        </p:txBody>
      </p:sp>
    </p:spTree>
    <p:extLst>
      <p:ext uri="{BB962C8B-B14F-4D97-AF65-F5344CB8AC3E}">
        <p14:creationId xmlns:p14="http://schemas.microsoft.com/office/powerpoint/2010/main" val="14826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700</TotalTime>
  <Words>1189</Words>
  <Application>Microsoft Office PowerPoint</Application>
  <PresentationFormat>Widescreen</PresentationFormat>
  <Paragraphs>288</Paragraphs>
  <Slides>39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Calibri</vt:lpstr>
      <vt:lpstr>Calibri Light</vt:lpstr>
      <vt:lpstr>Retrospect</vt:lpstr>
      <vt:lpstr>Data Exploration and Visualization with Tableau</vt:lpstr>
      <vt:lpstr>Roadmap for Today</vt:lpstr>
      <vt:lpstr>Who I am</vt:lpstr>
      <vt:lpstr>EXERCISE: Personal Introductions</vt:lpstr>
      <vt:lpstr>Past Projects in Tableau</vt:lpstr>
      <vt:lpstr>Introduction to Tableau</vt:lpstr>
      <vt:lpstr>PowerPoint Presentation</vt:lpstr>
      <vt:lpstr>Viz of the Day</vt:lpstr>
      <vt:lpstr>Tableau vs. Open-source</vt:lpstr>
      <vt:lpstr>Installing Tableau Public</vt:lpstr>
      <vt:lpstr>Getting Your Data into Tableau Public</vt:lpstr>
      <vt:lpstr>DEMO:  Interfacing with the interface</vt:lpstr>
      <vt:lpstr>EXERCISE: Connect to your data (5 mins)</vt:lpstr>
      <vt:lpstr>Tidy Data: Not just for R!</vt:lpstr>
      <vt:lpstr>NHANES Data</vt:lpstr>
      <vt:lpstr>“Building” our Dataset</vt:lpstr>
      <vt:lpstr>EXERCISE: “Build” our Dataset (5 mins)</vt:lpstr>
      <vt:lpstr>Data Exploration/Configuration</vt:lpstr>
      <vt:lpstr>EXERCISE: Modify our data</vt:lpstr>
      <vt:lpstr>Elements build on each other</vt:lpstr>
      <vt:lpstr>Tableau Elements: Worksheets</vt:lpstr>
      <vt:lpstr>DEMO: Exploring our data in a Worksheet</vt:lpstr>
      <vt:lpstr>EXERCISE: Ask a question about the data, create a visualization to investigate</vt:lpstr>
      <vt:lpstr>Tableau Elements: Dashboards</vt:lpstr>
      <vt:lpstr>DEMO: Building a Dashboard</vt:lpstr>
      <vt:lpstr>EXERCISE: Build a Dashboard (20 minutes)</vt:lpstr>
      <vt:lpstr>Tableau Elements: Stories</vt:lpstr>
      <vt:lpstr>EXERCISE: Tell a story (10 minutes)</vt:lpstr>
      <vt:lpstr>Tableau Creator/Academic</vt:lpstr>
      <vt:lpstr>Online Tableau Options</vt:lpstr>
      <vt:lpstr>Offline Viewing Option</vt:lpstr>
      <vt:lpstr>OPTIONAL EXERCISE: Publish your work!</vt:lpstr>
      <vt:lpstr>Additional Concepts: Learning Resources</vt:lpstr>
      <vt:lpstr>Additional Concepts: Certifications</vt:lpstr>
      <vt:lpstr>Tableau Prep</vt:lpstr>
      <vt:lpstr>PowerPoint Presentation</vt:lpstr>
      <vt:lpstr>Advanced: Tableau Desktop Extensions</vt:lpstr>
      <vt:lpstr>Advanced: Tableau and Big Data</vt:lpstr>
      <vt:lpstr>Thank You</vt:lpstr>
    </vt:vector>
  </TitlesOfParts>
  <Company>OHSU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Tableau</dc:title>
  <dc:creator>Connor Smith</dc:creator>
  <cp:lastModifiedBy>Connor Smith</cp:lastModifiedBy>
  <cp:revision>30</cp:revision>
  <dcterms:created xsi:type="dcterms:W3CDTF">2019-04-30T20:25:13Z</dcterms:created>
  <dcterms:modified xsi:type="dcterms:W3CDTF">2019-05-17T21:46:39Z</dcterms:modified>
</cp:coreProperties>
</file>